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5"/>
  </p:notesMasterIdLst>
  <p:handoutMasterIdLst>
    <p:handoutMasterId r:id="rId26"/>
  </p:handoutMasterIdLst>
  <p:sldIdLst>
    <p:sldId id="26505" r:id="rId5"/>
    <p:sldId id="26383" r:id="rId6"/>
    <p:sldId id="271" r:id="rId7"/>
    <p:sldId id="289" r:id="rId8"/>
    <p:sldId id="26525" r:id="rId9"/>
    <p:sldId id="26507" r:id="rId10"/>
    <p:sldId id="26542" r:id="rId11"/>
    <p:sldId id="26543" r:id="rId12"/>
    <p:sldId id="26506" r:id="rId13"/>
    <p:sldId id="26546" r:id="rId14"/>
    <p:sldId id="26544" r:id="rId15"/>
    <p:sldId id="26545" r:id="rId16"/>
    <p:sldId id="26510" r:id="rId17"/>
    <p:sldId id="26537" r:id="rId18"/>
    <p:sldId id="26539" r:id="rId19"/>
    <p:sldId id="26540" r:id="rId20"/>
    <p:sldId id="26522" r:id="rId21"/>
    <p:sldId id="26541" r:id="rId22"/>
    <p:sldId id="360" r:id="rId23"/>
    <p:sldId id="361" r:id="rId24"/>
  </p:sldIdLst>
  <p:sldSz cx="12192000" cy="6858000"/>
  <p:notesSz cx="6858000" cy="9144000"/>
  <p:embeddedFontLst>
    <p:embeddedFont>
      <p:font typeface="Cambria Math" panose="02040503050406030204" pitchFamily="18" charset="0"/>
      <p:regular r:id="rId27"/>
    </p:embeddedFont>
    <p:embeddedFont>
      <p:font typeface="Public Sans" pitchFamily="2" charset="0"/>
      <p:regular r:id="rId28"/>
      <p:bold r:id="rId29"/>
      <p:italic r:id="rId30"/>
      <p:boldItalic r:id="rId31"/>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758A84-CEA3-48B8-A596-AA14E559050B}" v="2" dt="2026-09-03T04:57:33.724"/>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625" autoAdjust="0"/>
  </p:normalViewPr>
  <p:slideViewPr>
    <p:cSldViewPr snapToGrid="0">
      <p:cViewPr varScale="1">
        <p:scale>
          <a:sx n="96" d="100"/>
          <a:sy n="96" d="100"/>
        </p:scale>
        <p:origin x="102" y="504"/>
      </p:cViewPr>
      <p:guideLst>
        <p:guide orient="horz" pos="2160"/>
        <p:guide pos="386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3/09/2026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3/09/2026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09C5488-DD16-4714-9519-7BE21BA11D4E}" type="slidenum">
              <a:rPr lang="en-AU" smtClean="0"/>
              <a:t>2</a:t>
            </a:fld>
            <a:endParaRPr lang="en-AU" dirty="0"/>
          </a:p>
        </p:txBody>
      </p:sp>
    </p:spTree>
    <p:extLst>
      <p:ext uri="{BB962C8B-B14F-4D97-AF65-F5344CB8AC3E}">
        <p14:creationId xmlns:p14="http://schemas.microsoft.com/office/powerpoint/2010/main" val="1915126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dirty="0"/>
          </a:p>
        </p:txBody>
      </p:sp>
    </p:spTree>
    <p:extLst>
      <p:ext uri="{BB962C8B-B14F-4D97-AF65-F5344CB8AC3E}">
        <p14:creationId xmlns:p14="http://schemas.microsoft.com/office/powerpoint/2010/main" val="3480285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a:t>
            </a:fld>
            <a:endParaRPr lang="en-AU" dirty="0"/>
          </a:p>
        </p:txBody>
      </p:sp>
    </p:spTree>
    <p:extLst>
      <p:ext uri="{BB962C8B-B14F-4D97-AF65-F5344CB8AC3E}">
        <p14:creationId xmlns:p14="http://schemas.microsoft.com/office/powerpoint/2010/main" val="961419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8A9EF-17AC-D336-D44E-71521B9AC5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978AF-55FE-7361-FDC7-FA2F7516ED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4FC611-4FE7-77C3-0674-5321F552637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AFFB1A8-6962-F1CF-ED2A-247EC8A4EA35}"/>
              </a:ext>
            </a:extLst>
          </p:cNvPr>
          <p:cNvSpPr>
            <a:spLocks noGrp="1"/>
          </p:cNvSpPr>
          <p:nvPr>
            <p:ph type="sldNum" sz="quarter" idx="5"/>
          </p:nvPr>
        </p:nvSpPr>
        <p:spPr/>
        <p:txBody>
          <a:bodyPr/>
          <a:lstStyle/>
          <a:p>
            <a:fld id="{B07158C4-A119-4B78-9DE8-A50001BC31DC}" type="slidenum">
              <a:rPr lang="en-AU" smtClean="0"/>
              <a:pPr/>
              <a:t>5</a:t>
            </a:fld>
            <a:endParaRPr lang="en-AU" dirty="0"/>
          </a:p>
        </p:txBody>
      </p:sp>
    </p:spTree>
    <p:extLst>
      <p:ext uri="{BB962C8B-B14F-4D97-AF65-F5344CB8AC3E}">
        <p14:creationId xmlns:p14="http://schemas.microsoft.com/office/powerpoint/2010/main" val="16188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58E19-7B9E-9D20-75CC-3897DAA86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75F44-63A2-78AA-E7B5-5426ECDFD1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7100D6-76F9-0FB3-65C4-E133BFB25BD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917AD0CD-94BB-40BD-107C-B60AC853F994}"/>
              </a:ext>
            </a:extLst>
          </p:cNvPr>
          <p:cNvSpPr>
            <a:spLocks noGrp="1"/>
          </p:cNvSpPr>
          <p:nvPr>
            <p:ph type="sldNum" sz="quarter" idx="5"/>
          </p:nvPr>
        </p:nvSpPr>
        <p:spPr/>
        <p:txBody>
          <a:bodyPr/>
          <a:lstStyle/>
          <a:p>
            <a:fld id="{B07158C4-A119-4B78-9DE8-A50001BC31DC}" type="slidenum">
              <a:rPr lang="en-AU" smtClean="0"/>
              <a:pPr/>
              <a:t>6</a:t>
            </a:fld>
            <a:endParaRPr lang="en-AU" dirty="0"/>
          </a:p>
        </p:txBody>
      </p:sp>
    </p:spTree>
    <p:extLst>
      <p:ext uri="{BB962C8B-B14F-4D97-AF65-F5344CB8AC3E}">
        <p14:creationId xmlns:p14="http://schemas.microsoft.com/office/powerpoint/2010/main" val="2998195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7</a:t>
            </a:fld>
            <a:endParaRPr lang="en-AU" dirty="0"/>
          </a:p>
        </p:txBody>
      </p:sp>
    </p:spTree>
    <p:extLst>
      <p:ext uri="{BB962C8B-B14F-4D97-AF65-F5344CB8AC3E}">
        <p14:creationId xmlns:p14="http://schemas.microsoft.com/office/powerpoint/2010/main" val="2681985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8</a:t>
            </a:fld>
            <a:endParaRPr lang="en-AU" dirty="0"/>
          </a:p>
        </p:txBody>
      </p:sp>
    </p:spTree>
    <p:extLst>
      <p:ext uri="{BB962C8B-B14F-4D97-AF65-F5344CB8AC3E}">
        <p14:creationId xmlns:p14="http://schemas.microsoft.com/office/powerpoint/2010/main" val="2804685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778D4-1209-CE4D-4939-9BF1AD09FF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0057A-8FB3-01B3-0EB6-685144179E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B33BF1-A3A7-17D6-F026-3B7F4381AB3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654D049-29F6-443A-273D-65F1507270ED}"/>
              </a:ext>
            </a:extLst>
          </p:cNvPr>
          <p:cNvSpPr>
            <a:spLocks noGrp="1"/>
          </p:cNvSpPr>
          <p:nvPr>
            <p:ph type="sldNum" sz="quarter" idx="5"/>
          </p:nvPr>
        </p:nvSpPr>
        <p:spPr/>
        <p:txBody>
          <a:bodyPr/>
          <a:lstStyle/>
          <a:p>
            <a:fld id="{B07158C4-A119-4B78-9DE8-A50001BC31DC}" type="slidenum">
              <a:rPr lang="en-AU" smtClean="0"/>
              <a:pPr/>
              <a:t>9</a:t>
            </a:fld>
            <a:endParaRPr lang="en-AU" dirty="0"/>
          </a:p>
        </p:txBody>
      </p:sp>
    </p:spTree>
    <p:extLst>
      <p:ext uri="{BB962C8B-B14F-4D97-AF65-F5344CB8AC3E}">
        <p14:creationId xmlns:p14="http://schemas.microsoft.com/office/powerpoint/2010/main" val="3997742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A98EC-ED36-5113-A3AB-ED1EB2C3C5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3A5DFB-43B0-6F9B-2AC8-DB8F49D317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000DE4-D7FA-EF32-2DC9-CFDCE7C6C44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F0CE5FA-62E7-002C-5143-655795085D8C}"/>
              </a:ext>
            </a:extLst>
          </p:cNvPr>
          <p:cNvSpPr>
            <a:spLocks noGrp="1"/>
          </p:cNvSpPr>
          <p:nvPr>
            <p:ph type="sldNum" sz="quarter" idx="5"/>
          </p:nvPr>
        </p:nvSpPr>
        <p:spPr/>
        <p:txBody>
          <a:bodyPr/>
          <a:lstStyle/>
          <a:p>
            <a:fld id="{B07158C4-A119-4B78-9DE8-A50001BC31DC}" type="slidenum">
              <a:rPr lang="en-AU" smtClean="0"/>
              <a:pPr/>
              <a:t>10</a:t>
            </a:fld>
            <a:endParaRPr lang="en-AU" dirty="0"/>
          </a:p>
        </p:txBody>
      </p:sp>
    </p:spTree>
    <p:extLst>
      <p:ext uri="{BB962C8B-B14F-4D97-AF65-F5344CB8AC3E}">
        <p14:creationId xmlns:p14="http://schemas.microsoft.com/office/powerpoint/2010/main" val="2961188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4107-B50C-CAAD-EAA3-24CB5F90A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ECE98-7DCF-EA92-181B-751D9A544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1AC27-6E5B-3113-C6A6-D76BD6B3443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BA77FB46-2018-3725-95BA-F5F9B2A84CAC}"/>
              </a:ext>
            </a:extLst>
          </p:cNvPr>
          <p:cNvSpPr>
            <a:spLocks noGrp="1"/>
          </p:cNvSpPr>
          <p:nvPr>
            <p:ph type="sldNum" sz="quarter" idx="5"/>
          </p:nvPr>
        </p:nvSpPr>
        <p:spPr/>
        <p:txBody>
          <a:bodyPr/>
          <a:lstStyle/>
          <a:p>
            <a:fld id="{B07158C4-A119-4B78-9DE8-A50001BC31DC}" type="slidenum">
              <a:rPr lang="en-AU" smtClean="0"/>
              <a:pPr/>
              <a:t>13</a:t>
            </a:fld>
            <a:endParaRPr lang="en-AU" dirty="0"/>
          </a:p>
        </p:txBody>
      </p:sp>
    </p:spTree>
    <p:extLst>
      <p:ext uri="{BB962C8B-B14F-4D97-AF65-F5344CB8AC3E}">
        <p14:creationId xmlns:p14="http://schemas.microsoft.com/office/powerpoint/2010/main" val="3138858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8E94E-765D-3A58-9BE7-D5B147051B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7D419C-3150-8930-698F-E591A6D60C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4E7B99-AD97-2A4F-3748-0F07AADF6D9E}"/>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83C82EE-CAEA-51E7-3C82-721FE72457EF}"/>
              </a:ext>
            </a:extLst>
          </p:cNvPr>
          <p:cNvSpPr>
            <a:spLocks noGrp="1"/>
          </p:cNvSpPr>
          <p:nvPr>
            <p:ph type="sldNum" sz="quarter" idx="5"/>
          </p:nvPr>
        </p:nvSpPr>
        <p:spPr/>
        <p:txBody>
          <a:bodyPr/>
          <a:lstStyle/>
          <a:p>
            <a:fld id="{B07158C4-A119-4B78-9DE8-A50001BC31DC}" type="slidenum">
              <a:rPr lang="en-AU" smtClean="0"/>
              <a:pPr/>
              <a:t>16</a:t>
            </a:fld>
            <a:endParaRPr lang="en-AU" dirty="0"/>
          </a:p>
        </p:txBody>
      </p:sp>
    </p:spTree>
    <p:extLst>
      <p:ext uri="{BB962C8B-B14F-4D97-AF65-F5344CB8AC3E}">
        <p14:creationId xmlns:p14="http://schemas.microsoft.com/office/powerpoint/2010/main" val="1455162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19</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20</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dirty="0"/>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dirty="0"/>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2297222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dirty="0"/>
              <a:t>Click icon to add picture</a:t>
            </a:r>
            <a:endParaRPr lang="en-AU" dirty="0"/>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dirty="0"/>
              <a:t>Click icon to add picture</a:t>
            </a:r>
            <a:endParaRPr lang="en-AU" dirty="0"/>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47" r:id="rId3"/>
    <p:sldLayoutId id="2147483724" r:id="rId4"/>
    <p:sldLayoutId id="2147483762" r:id="rId5"/>
    <p:sldLayoutId id="2147483723" r:id="rId6"/>
    <p:sldLayoutId id="2147483764" r:id="rId7"/>
    <p:sldLayoutId id="2147483746" r:id="rId8"/>
    <p:sldLayoutId id="2147483725" r:id="rId9"/>
    <p:sldLayoutId id="2147483743" r:id="rId10"/>
    <p:sldLayoutId id="214748374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2.svg"/><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8.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hyperlink" Target="https://curriculum.nsw.edu.au/learning-areas/mathematics/mathematics-advanced-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Introducing graphing with calculus</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Advanced – Stage 6 (Year 12)</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Differentiation applications</a:t>
            </a:r>
          </a:p>
        </p:txBody>
      </p:sp>
      <p:pic>
        <p:nvPicPr>
          <p:cNvPr id="4" name="Picture Placeholder 17">
            <a:extLst>
              <a:ext uri="{FF2B5EF4-FFF2-40B4-BE49-F238E27FC236}">
                <a16:creationId xmlns:a16="http://schemas.microsoft.com/office/drawing/2014/main" id="{CEB263CE-5427-C1D8-21C6-A7F2381B3F2B}"/>
              </a:ext>
              <a:ext uri="{C183D7F6-B498-43B3-948B-1728B52AA6E4}">
                <adec:decorative xmlns:adec="http://schemas.microsoft.com/office/drawing/2017/decorative" val="1"/>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l="16" r="16"/>
          <a:stretch>
            <a:fillRect/>
          </a:stretch>
        </p:blipFill>
        <p:spPr>
          <a:xfrm>
            <a:off x="7127875" y="0"/>
            <a:ext cx="5064125" cy="6858000"/>
          </a:xfrm>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mj-lt"/>
              </a:rPr>
              <a:t>Learning intentions and success criteria</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F637BA9-DB5E-2457-A795-0B300DBA6F82}"/>
                  </a:ext>
                </a:extLst>
              </p:cNvPr>
              <p:cNvSpPr txBox="1"/>
              <p:nvPr/>
            </p:nvSpPr>
            <p:spPr>
              <a:xfrm>
                <a:off x="370416" y="1894417"/>
                <a:ext cx="11303000" cy="355937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lnSpc>
                    <a:spcPct val="150000"/>
                  </a:lnSpc>
                  <a:spcAft>
                    <a:spcPts val="600"/>
                  </a:spcAft>
                </a:pPr>
                <a:r>
                  <a:rPr lang="en-AU" sz="2000" b="1" dirty="0">
                    <a:solidFill>
                      <a:schemeClr val="accent1"/>
                    </a:solidFill>
                    <a:latin typeface="+mj-lt"/>
                    <a:cs typeface="Arial" panose="020B0604020202020204" pitchFamily="34" charset="0"/>
                  </a:rPr>
                  <a:t>Learning intention</a:t>
                </a:r>
                <a:endParaRPr lang="en-AU" sz="2000" b="1" dirty="0">
                  <a:solidFill>
                    <a:schemeClr val="accent1"/>
                  </a:solidFill>
                  <a:latin typeface="+mj-lt"/>
                  <a:ea typeface="+mn-lt"/>
                  <a:cs typeface="Arial" panose="020B0604020202020204" pitchFamily="34" charset="0"/>
                </a:endParaRPr>
              </a:p>
              <a:p>
                <a:pPr marL="342900" indent="-342900">
                  <a:lnSpc>
                    <a:spcPct val="150000"/>
                  </a:lnSpc>
                  <a:spcAft>
                    <a:spcPts val="600"/>
                  </a:spcAft>
                  <a:buFont typeface="Arial" panose="020B0604020202020204" pitchFamily="34" charset="0"/>
                  <a:buChar char="•"/>
                </a:pPr>
                <a:r>
                  <a:rPr lang="en-AU" sz="2000" dirty="0"/>
                  <a:t>To understand how features of a function and its derivatives can be used to determine the shape and behaviour of its graph.</a:t>
                </a:r>
                <a:endParaRPr lang="en-AU" sz="2000" dirty="0">
                  <a:cs typeface="Arial" panose="020B0604020202020204" pitchFamily="34" charset="0"/>
                </a:endParaRPr>
              </a:p>
              <a:p>
                <a:pPr>
                  <a:lnSpc>
                    <a:spcPct val="150000"/>
                  </a:lnSpc>
                  <a:spcAft>
                    <a:spcPts val="600"/>
                  </a:spcAft>
                </a:pPr>
                <a:r>
                  <a:rPr lang="en-AU" sz="2000" b="1" dirty="0">
                    <a:solidFill>
                      <a:schemeClr val="accent1"/>
                    </a:solidFill>
                    <a:latin typeface="+mj-lt"/>
                    <a:cs typeface="Arial" panose="020B0604020202020204" pitchFamily="34" charset="0"/>
                  </a:rPr>
                  <a:t>Success criteria</a:t>
                </a:r>
                <a:endParaRPr lang="en-US" sz="2000" dirty="0">
                  <a:solidFill>
                    <a:schemeClr val="accent1"/>
                  </a:solidFill>
                  <a:latin typeface="+mj-lt"/>
                  <a:cs typeface="Arial" panose="020B0604020202020204" pitchFamily="34" charset="0"/>
                </a:endParaRPr>
              </a:p>
              <a:p>
                <a:pPr marL="342900" indent="-342900">
                  <a:lnSpc>
                    <a:spcPct val="150000"/>
                  </a:lnSpc>
                  <a:spcAft>
                    <a:spcPts val="600"/>
                  </a:spcAft>
                  <a:buFont typeface="Arial"/>
                  <a:buChar char="•"/>
                </a:pPr>
                <a:r>
                  <a:rPr lang="en-AU" sz="2000" dirty="0">
                    <a:cs typeface="Arial" panose="020B0604020202020204" pitchFamily="34" charset="0"/>
                  </a:rPr>
                  <a:t>I can identify important graphical features of a function. </a:t>
                </a:r>
              </a:p>
              <a:p>
                <a:pPr marL="342900" indent="-342900">
                  <a:lnSpc>
                    <a:spcPct val="150000"/>
                  </a:lnSpc>
                  <a:spcAft>
                    <a:spcPts val="600"/>
                  </a:spcAft>
                  <a:buFont typeface="Arial"/>
                  <a:buChar char="•"/>
                </a:pPr>
                <a:r>
                  <a:rPr lang="en-AU" sz="2000" dirty="0">
                    <a:cs typeface="Arial" panose="020B0604020202020204" pitchFamily="34" charset="0"/>
                  </a:rPr>
                  <a:t>I can use </a:t>
                </a:r>
                <a14:m>
                  <m:oMath xmlns:m="http://schemas.openxmlformats.org/officeDocument/2006/math">
                    <m:r>
                      <a:rPr lang="en-AU" sz="2000" b="0" i="1" smtClean="0">
                        <a:latin typeface="Cambria Math" panose="02040503050406030204" pitchFamily="18" charset="0"/>
                        <a:cs typeface="Arial" panose="020B0604020202020204" pitchFamily="34" charset="0"/>
                      </a:rPr>
                      <m:t>𝑓</m:t>
                    </m:r>
                    <m:r>
                      <a:rPr lang="en-AU" sz="2000" b="0" i="1" smtClean="0">
                        <a:latin typeface="Cambria Math" panose="02040503050406030204" pitchFamily="18" charset="0"/>
                        <a:cs typeface="Arial" panose="020B0604020202020204" pitchFamily="34" charset="0"/>
                      </a:rPr>
                      <m:t>′(</m:t>
                    </m:r>
                    <m:r>
                      <a:rPr lang="en-AU" sz="2000" b="0" i="1" smtClean="0">
                        <a:latin typeface="Cambria Math" panose="02040503050406030204" pitchFamily="18" charset="0"/>
                        <a:cs typeface="Arial" panose="020B0604020202020204" pitchFamily="34" charset="0"/>
                      </a:rPr>
                      <m:t>𝑥</m:t>
                    </m:r>
                    <m:r>
                      <a:rPr lang="en-AU" sz="2000" b="0" i="1" smtClean="0">
                        <a:latin typeface="Cambria Math" panose="02040503050406030204" pitchFamily="18" charset="0"/>
                        <a:cs typeface="Arial" panose="020B0604020202020204" pitchFamily="34" charset="0"/>
                      </a:rPr>
                      <m:t>)</m:t>
                    </m:r>
                  </m:oMath>
                </a14:m>
                <a:r>
                  <a:rPr lang="en-AU" sz="2000" dirty="0">
                    <a:cs typeface="Arial" panose="020B0604020202020204" pitchFamily="34" charset="0"/>
                  </a:rPr>
                  <a:t> and </a:t>
                </a:r>
                <a14:m>
                  <m:oMath xmlns:m="http://schemas.openxmlformats.org/officeDocument/2006/math">
                    <m:r>
                      <a:rPr lang="en-AU" sz="2000" b="0" i="1" smtClean="0">
                        <a:latin typeface="Cambria Math" panose="02040503050406030204" pitchFamily="18" charset="0"/>
                        <a:cs typeface="Arial" panose="020B0604020202020204" pitchFamily="34" charset="0"/>
                      </a:rPr>
                      <m:t>𝑓</m:t>
                    </m:r>
                    <m:r>
                      <a:rPr lang="en-AU" sz="2000" b="0" i="1" smtClean="0">
                        <a:latin typeface="Cambria Math" panose="02040503050406030204" pitchFamily="18" charset="0"/>
                        <a:cs typeface="Arial" panose="020B0604020202020204" pitchFamily="34" charset="0"/>
                      </a:rPr>
                      <m:t>"(</m:t>
                    </m:r>
                    <m:r>
                      <a:rPr lang="en-AU" sz="2000" b="0" i="1" smtClean="0">
                        <a:latin typeface="Cambria Math" panose="02040503050406030204" pitchFamily="18" charset="0"/>
                        <a:cs typeface="Arial" panose="020B0604020202020204" pitchFamily="34" charset="0"/>
                      </a:rPr>
                      <m:t>𝑥</m:t>
                    </m:r>
                    <m:r>
                      <a:rPr lang="en-AU" sz="2000" b="0" i="1" smtClean="0">
                        <a:latin typeface="Cambria Math" panose="02040503050406030204" pitchFamily="18" charset="0"/>
                        <a:cs typeface="Arial" panose="020B0604020202020204" pitchFamily="34" charset="0"/>
                      </a:rPr>
                      <m:t>)</m:t>
                    </m:r>
                  </m:oMath>
                </a14:m>
                <a:r>
                  <a:rPr lang="en-AU" sz="2000" dirty="0">
                    <a:cs typeface="Arial" panose="020B0604020202020204" pitchFamily="34" charset="0"/>
                  </a:rPr>
                  <a:t> to determine the behaviour and concavity of a function. </a:t>
                </a:r>
              </a:p>
              <a:p>
                <a:pPr marL="342900" indent="-342900">
                  <a:lnSpc>
                    <a:spcPct val="150000"/>
                  </a:lnSpc>
                  <a:spcAft>
                    <a:spcPts val="600"/>
                  </a:spcAft>
                  <a:buFont typeface="Arial"/>
                  <a:buChar char="•"/>
                </a:pPr>
                <a:r>
                  <a:rPr lang="en-AU" sz="2000" dirty="0">
                    <a:cs typeface="Arial" panose="020B0604020202020204" pitchFamily="34" charset="0"/>
                  </a:rPr>
                  <a:t>I can use calculus to draw the graph of a function.</a:t>
                </a:r>
              </a:p>
            </p:txBody>
          </p:sp>
        </mc:Choice>
        <mc:Fallback xmlns="">
          <p:sp>
            <p:nvSpPr>
              <p:cNvPr id="3" name="TextBox 2">
                <a:extLst>
                  <a:ext uri="{FF2B5EF4-FFF2-40B4-BE49-F238E27FC236}">
                    <a16:creationId xmlns:a16="http://schemas.microsoft.com/office/drawing/2014/main" id="{DF637BA9-DB5E-2457-A795-0B300DBA6F82}"/>
                  </a:ext>
                </a:extLst>
              </p:cNvPr>
              <p:cNvSpPr txBox="1">
                <a:spLocks noRot="1" noChangeAspect="1" noMove="1" noResize="1" noEditPoints="1" noAdjustHandles="1" noChangeArrowheads="1" noChangeShapeType="1" noTextEdit="1"/>
              </p:cNvSpPr>
              <p:nvPr/>
            </p:nvSpPr>
            <p:spPr>
              <a:xfrm>
                <a:off x="370416" y="1894417"/>
                <a:ext cx="11303000" cy="3559372"/>
              </a:xfrm>
              <a:prstGeom prst="rect">
                <a:avLst/>
              </a:prstGeom>
              <a:blipFill>
                <a:blip r:embed="rId3"/>
                <a:stretch>
                  <a:fillRect l="-1402" r="-539" b="-3425"/>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a:t>
            </a:fld>
            <a:endParaRPr lang="en-AU" dirty="0"/>
          </a:p>
        </p:txBody>
      </p:sp>
    </p:spTree>
    <p:extLst>
      <p:ext uri="{BB962C8B-B14F-4D97-AF65-F5344CB8AC3E}">
        <p14:creationId xmlns:p14="http://schemas.microsoft.com/office/powerpoint/2010/main" val="364896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latin typeface="+mj-lt"/>
              </a:rPr>
              <a:t>Retrieval practice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CF6B04-29EE-AC15-4D22-5531060EB517}"/>
              </a:ext>
            </a:extLst>
          </p:cNvPr>
          <p:cNvSpPr>
            <a:spLocks noGrp="1"/>
          </p:cNvSpPr>
          <p:nvPr>
            <p:ph type="title"/>
          </p:nvPr>
        </p:nvSpPr>
        <p:spPr/>
        <p:txBody>
          <a:bodyPr/>
          <a:lstStyle/>
          <a:p>
            <a:r>
              <a:rPr lang="en-AU" dirty="0">
                <a:latin typeface="+mj-lt"/>
              </a:rPr>
              <a:t>Odd and even functions</a:t>
            </a:r>
          </a:p>
        </p:txBody>
      </p:sp>
      <p:pic>
        <p:nvPicPr>
          <p:cNvPr id="8" name="Picture 7" descr="A black and white number plane with the graph of the parabola y=x squared in red.">
            <a:extLst>
              <a:ext uri="{FF2B5EF4-FFF2-40B4-BE49-F238E27FC236}">
                <a16:creationId xmlns:a16="http://schemas.microsoft.com/office/drawing/2014/main" id="{9E0FCF44-5B28-4B59-6485-69ECDE3581D4}"/>
              </a:ext>
            </a:extLst>
          </p:cNvPr>
          <p:cNvPicPr>
            <a:picLocks noChangeAspect="1"/>
          </p:cNvPicPr>
          <p:nvPr/>
        </p:nvPicPr>
        <p:blipFill>
          <a:blip r:embed="rId3"/>
          <a:stretch>
            <a:fillRect/>
          </a:stretch>
        </p:blipFill>
        <p:spPr>
          <a:xfrm>
            <a:off x="360000" y="959971"/>
            <a:ext cx="3420000" cy="3420000"/>
          </a:xfrm>
          <a:prstGeom prst="rect">
            <a:avLst/>
          </a:prstGeom>
          <a:ln>
            <a:solidFill>
              <a:schemeClr val="accent1"/>
            </a:solidFill>
          </a:ln>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55EB8AB-3B93-B18A-2D67-CE6AEB77CB28}"/>
                  </a:ext>
                </a:extLst>
              </p:cNvPr>
              <p:cNvSpPr txBox="1"/>
              <p:nvPr/>
            </p:nvSpPr>
            <p:spPr>
              <a:xfrm>
                <a:off x="364583" y="4461145"/>
                <a:ext cx="3634285" cy="1682823"/>
              </a:xfrm>
              <a:prstGeom prst="rect">
                <a:avLst/>
              </a:prstGeom>
              <a:noFill/>
            </p:spPr>
            <p:txBody>
              <a:bodyPr wrap="square" lIns="0" tIns="0" rIns="0" bIns="0" rtlCol="0">
                <a:noAutofit/>
              </a:bodyPr>
              <a:lstStyle/>
              <a:p>
                <a:pPr algn="l">
                  <a:lnSpc>
                    <a:spcPct val="130000"/>
                  </a:lnSpc>
                </a:pPr>
                <a:r>
                  <a:rPr lang="en-AU" sz="1800" dirty="0"/>
                  <a:t>For an even function </a:t>
                </a:r>
                <a14:m>
                  <m:oMath xmlns:m="http://schemas.openxmlformats.org/officeDocument/2006/math">
                    <m:r>
                      <a:rPr lang="en-AU" sz="1800" i="1" dirty="0" smtClean="0">
                        <a:latin typeface="Cambria Math" panose="02040503050406030204" pitchFamily="18" charset="0"/>
                      </a:rPr>
                      <m:t>𝑓</m:t>
                    </m:r>
                    <m:r>
                      <a:rPr lang="en-AU" sz="1800" i="1" dirty="0" smtClean="0">
                        <a:latin typeface="Cambria Math" panose="02040503050406030204" pitchFamily="18" charset="0"/>
                      </a:rPr>
                      <m:t>(−</m:t>
                    </m:r>
                    <m:r>
                      <a:rPr lang="en-AU" sz="1800" i="1" dirty="0" smtClean="0">
                        <a:latin typeface="Cambria Math" panose="02040503050406030204" pitchFamily="18" charset="0"/>
                      </a:rPr>
                      <m:t>𝑥</m:t>
                    </m:r>
                    <m:r>
                      <a:rPr lang="en-AU" sz="1800" i="1" dirty="0" smtClean="0">
                        <a:latin typeface="Cambria Math" panose="02040503050406030204" pitchFamily="18" charset="0"/>
                      </a:rPr>
                      <m:t>)=</m:t>
                    </m:r>
                    <m:r>
                      <a:rPr lang="en-AU" sz="1800" i="1" dirty="0" smtClean="0">
                        <a:latin typeface="Cambria Math" panose="02040503050406030204" pitchFamily="18" charset="0"/>
                      </a:rPr>
                      <m:t>𝑓</m:t>
                    </m:r>
                    <m:r>
                      <a:rPr lang="en-AU" sz="1800" i="1" dirty="0" smtClean="0">
                        <a:latin typeface="Cambria Math" panose="02040503050406030204" pitchFamily="18" charset="0"/>
                      </a:rPr>
                      <m:t>(</m:t>
                    </m:r>
                    <m:r>
                      <a:rPr lang="en-AU" sz="1800" i="1" dirty="0" smtClean="0">
                        <a:latin typeface="Cambria Math" panose="02040503050406030204" pitchFamily="18" charset="0"/>
                      </a:rPr>
                      <m:t>𝑥</m:t>
                    </m:r>
                    <m:r>
                      <a:rPr lang="en-AU" sz="1800" i="1" dirty="0" smtClean="0">
                        <a:latin typeface="Cambria Math" panose="02040503050406030204" pitchFamily="18" charset="0"/>
                      </a:rPr>
                      <m:t>)</m:t>
                    </m:r>
                  </m:oMath>
                </a14:m>
                <a:r>
                  <a:rPr lang="en-AU" sz="1800" dirty="0"/>
                  <a:t>.</a:t>
                </a:r>
              </a:p>
              <a:p>
                <a:pPr algn="l">
                  <a:lnSpc>
                    <a:spcPct val="130000"/>
                  </a:lnSpc>
                </a:pPr>
                <a14:m>
                  <m:oMathPara xmlns:m="http://schemas.openxmlformats.org/officeDocument/2006/math">
                    <m:oMathParaPr>
                      <m:jc m:val="left"/>
                    </m:oMathParaPr>
                    <m:oMath xmlns:m="http://schemas.openxmlformats.org/officeDocument/2006/math">
                      <m:r>
                        <a:rPr lang="en-AU" sz="1800" i="1" dirty="0" smtClean="0">
                          <a:latin typeface="Cambria Math" panose="02040503050406030204" pitchFamily="18" charset="0"/>
                        </a:rPr>
                        <m:t>𝑓</m:t>
                      </m:r>
                      <m:d>
                        <m:dPr>
                          <m:ctrlPr>
                            <a:rPr lang="en-AU" sz="1800" i="1" dirty="0" smtClean="0">
                              <a:latin typeface="Cambria Math" panose="02040503050406030204" pitchFamily="18" charset="0"/>
                            </a:rPr>
                          </m:ctrlPr>
                        </m:dPr>
                        <m:e>
                          <m:r>
                            <a:rPr lang="en-AU" sz="1800" i="1" dirty="0" smtClean="0">
                              <a:latin typeface="Cambria Math" panose="02040503050406030204" pitchFamily="18" charset="0"/>
                            </a:rPr>
                            <m:t>𝑥</m:t>
                          </m:r>
                        </m:e>
                      </m:d>
                      <m:r>
                        <m:rPr>
                          <m:aln/>
                        </m:rPr>
                        <a:rPr lang="en-AU" sz="1800" i="1" dirty="0" smtClean="0">
                          <a:latin typeface="Cambria Math" panose="02040503050406030204" pitchFamily="18" charset="0"/>
                        </a:rPr>
                        <m:t>=</m:t>
                      </m:r>
                      <m:sSup>
                        <m:sSupPr>
                          <m:ctrlPr>
                            <a:rPr lang="en-AU" sz="1800" b="0" i="1" dirty="0" smtClean="0">
                              <a:latin typeface="Cambria Math" panose="02040503050406030204" pitchFamily="18" charset="0"/>
                            </a:rPr>
                          </m:ctrlPr>
                        </m:sSupPr>
                        <m:e>
                          <m:r>
                            <a:rPr lang="en-AU" sz="1800" i="1" dirty="0" smtClean="0">
                              <a:latin typeface="Cambria Math" panose="02040503050406030204" pitchFamily="18" charset="0"/>
                            </a:rPr>
                            <m:t>𝑥</m:t>
                          </m:r>
                        </m:e>
                        <m:sup>
                          <m:r>
                            <a:rPr lang="en-AU" sz="1800" b="0" i="1" dirty="0" smtClean="0">
                              <a:latin typeface="Cambria Math" panose="02040503050406030204" pitchFamily="18" charset="0"/>
                            </a:rPr>
                            <m:t>2</m:t>
                          </m:r>
                        </m:sup>
                      </m:sSup>
                    </m:oMath>
                    <m:oMath xmlns:m="http://schemas.openxmlformats.org/officeDocument/2006/math">
                      <m:r>
                        <a:rPr lang="en-AU" sz="1800" i="1" dirty="0" smtClean="0">
                          <a:latin typeface="Cambria Math" panose="02040503050406030204" pitchFamily="18" charset="0"/>
                        </a:rPr>
                        <m:t>𝑓</m:t>
                      </m:r>
                      <m:d>
                        <m:dPr>
                          <m:ctrlPr>
                            <a:rPr lang="en-AU" sz="1800" i="1" dirty="0" smtClean="0">
                              <a:latin typeface="Cambria Math" panose="02040503050406030204" pitchFamily="18" charset="0"/>
                            </a:rPr>
                          </m:ctrlPr>
                        </m:dPr>
                        <m:e>
                          <m:r>
                            <a:rPr lang="en-AU" sz="1800" i="1" dirty="0" smtClean="0">
                              <a:latin typeface="Cambria Math" panose="02040503050406030204" pitchFamily="18" charset="0"/>
                            </a:rPr>
                            <m:t>−</m:t>
                          </m:r>
                          <m:r>
                            <a:rPr lang="en-AU" sz="1800" i="1" dirty="0" smtClean="0">
                              <a:latin typeface="Cambria Math" panose="02040503050406030204" pitchFamily="18" charset="0"/>
                            </a:rPr>
                            <m:t>𝑥</m:t>
                          </m:r>
                        </m:e>
                      </m:d>
                      <m:r>
                        <m:rPr>
                          <m:aln/>
                        </m:rPr>
                        <a:rPr lang="en-AU" sz="1800" i="1" dirty="0" smtClean="0">
                          <a:latin typeface="Cambria Math" panose="02040503050406030204" pitchFamily="18" charset="0"/>
                        </a:rPr>
                        <m:t>=</m:t>
                      </m:r>
                      <m:sSup>
                        <m:sSupPr>
                          <m:ctrlPr>
                            <a:rPr lang="en-AU" sz="1800" b="0" i="1" dirty="0" smtClean="0">
                              <a:latin typeface="Cambria Math" panose="02040503050406030204" pitchFamily="18" charset="0"/>
                            </a:rPr>
                          </m:ctrlPr>
                        </m:sSupPr>
                        <m:e>
                          <m:d>
                            <m:dPr>
                              <m:ctrlPr>
                                <a:rPr lang="en-AU" sz="1800" i="1" dirty="0" smtClean="0">
                                  <a:latin typeface="Cambria Math" panose="02040503050406030204" pitchFamily="18" charset="0"/>
                                </a:rPr>
                              </m:ctrlPr>
                            </m:dPr>
                            <m:e>
                              <m:r>
                                <a:rPr lang="en-AU" sz="1800" i="1" dirty="0" smtClean="0">
                                  <a:latin typeface="Cambria Math" panose="02040503050406030204" pitchFamily="18" charset="0"/>
                                </a:rPr>
                                <m:t>−</m:t>
                              </m:r>
                              <m:r>
                                <a:rPr lang="en-AU" sz="1800" i="1" dirty="0" smtClean="0">
                                  <a:latin typeface="Cambria Math" panose="02040503050406030204" pitchFamily="18" charset="0"/>
                                </a:rPr>
                                <m:t>𝑥</m:t>
                              </m:r>
                            </m:e>
                          </m:d>
                        </m:e>
                        <m:sup>
                          <m:r>
                            <a:rPr lang="en-AU" sz="1800" b="0" i="1" dirty="0" smtClean="0">
                              <a:latin typeface="Cambria Math" panose="02040503050406030204" pitchFamily="18" charset="0"/>
                            </a:rPr>
                            <m:t>2</m:t>
                          </m:r>
                        </m:sup>
                      </m:sSup>
                    </m:oMath>
                    <m:oMath xmlns:m="http://schemas.openxmlformats.org/officeDocument/2006/math">
                      <m:r>
                        <m:rPr>
                          <m:aln/>
                        </m:rPr>
                        <a:rPr lang="en-AU" sz="1800" i="1" dirty="0" smtClean="0">
                          <a:latin typeface="Cambria Math" panose="02040503050406030204" pitchFamily="18" charset="0"/>
                        </a:rPr>
                        <m:t>=</m:t>
                      </m:r>
                      <m:sSup>
                        <m:sSupPr>
                          <m:ctrlPr>
                            <a:rPr lang="en-AU" sz="1800" b="0" i="1" dirty="0" smtClean="0">
                              <a:latin typeface="Cambria Math" panose="02040503050406030204" pitchFamily="18" charset="0"/>
                            </a:rPr>
                          </m:ctrlPr>
                        </m:sSupPr>
                        <m:e>
                          <m:r>
                            <a:rPr lang="en-AU" sz="1800" i="1" dirty="0" smtClean="0">
                              <a:latin typeface="Cambria Math" panose="02040503050406030204" pitchFamily="18" charset="0"/>
                            </a:rPr>
                            <m:t>𝑥</m:t>
                          </m:r>
                        </m:e>
                        <m:sup>
                          <m:r>
                            <a:rPr lang="en-AU" sz="1800" i="1" dirty="0" smtClean="0">
                              <a:latin typeface="Cambria Math" panose="02040503050406030204" pitchFamily="18" charset="0"/>
                            </a:rPr>
                            <m:t>2</m:t>
                          </m:r>
                        </m:sup>
                      </m:sSup>
                    </m:oMath>
                    <m:oMath xmlns:m="http://schemas.openxmlformats.org/officeDocument/2006/math">
                      <m:r>
                        <m:rPr>
                          <m:aln/>
                        </m:rPr>
                        <a:rPr lang="en-AU" sz="1800" i="1" dirty="0" smtClean="0">
                          <a:latin typeface="Cambria Math" panose="02040503050406030204" pitchFamily="18" charset="0"/>
                        </a:rPr>
                        <m:t>=</m:t>
                      </m:r>
                      <m:r>
                        <a:rPr lang="en-AU" sz="1800" i="1" dirty="0" smtClean="0">
                          <a:latin typeface="Cambria Math" panose="02040503050406030204" pitchFamily="18" charset="0"/>
                        </a:rPr>
                        <m:t>𝑓</m:t>
                      </m:r>
                      <m:r>
                        <a:rPr lang="en-AU" sz="1800" i="1" dirty="0" smtClean="0">
                          <a:latin typeface="Cambria Math" panose="02040503050406030204" pitchFamily="18" charset="0"/>
                        </a:rPr>
                        <m:t>(</m:t>
                      </m:r>
                      <m:r>
                        <a:rPr lang="en-AU" sz="1800" i="1" dirty="0" smtClean="0">
                          <a:latin typeface="Cambria Math" panose="02040503050406030204" pitchFamily="18" charset="0"/>
                        </a:rPr>
                        <m:t>𝑥</m:t>
                      </m:r>
                      <m:r>
                        <a:rPr lang="en-AU" sz="1800" i="1" dirty="0" smtClean="0">
                          <a:latin typeface="Cambria Math" panose="02040503050406030204" pitchFamily="18" charset="0"/>
                        </a:rPr>
                        <m:t>) </m:t>
                      </m:r>
                    </m:oMath>
                  </m:oMathPara>
                </a14:m>
                <a:endParaRPr lang="en-AU" sz="1800" dirty="0"/>
              </a:p>
              <a:p>
                <a:pPr algn="l">
                  <a:lnSpc>
                    <a:spcPct val="130000"/>
                  </a:lnSpc>
                </a:pPr>
                <a:r>
                  <a:rPr lang="en-AU" sz="1800" dirty="0"/>
                  <a:t>Therefore, the function is even.</a:t>
                </a:r>
              </a:p>
            </p:txBody>
          </p:sp>
        </mc:Choice>
        <mc:Fallback xmlns="">
          <p:sp>
            <p:nvSpPr>
              <p:cNvPr id="16" name="TextBox 15">
                <a:extLst>
                  <a:ext uri="{FF2B5EF4-FFF2-40B4-BE49-F238E27FC236}">
                    <a16:creationId xmlns:a16="http://schemas.microsoft.com/office/drawing/2014/main" id="{255EB8AB-3B93-B18A-2D67-CE6AEB77CB28}"/>
                  </a:ext>
                </a:extLst>
              </p:cNvPr>
              <p:cNvSpPr txBox="1">
                <a:spLocks noRot="1" noChangeAspect="1" noMove="1" noResize="1" noEditPoints="1" noAdjustHandles="1" noChangeArrowheads="1" noChangeShapeType="1" noTextEdit="1"/>
              </p:cNvSpPr>
              <p:nvPr/>
            </p:nvSpPr>
            <p:spPr>
              <a:xfrm>
                <a:off x="364583" y="4461145"/>
                <a:ext cx="3634285" cy="1682823"/>
              </a:xfrm>
              <a:prstGeom prst="rect">
                <a:avLst/>
              </a:prstGeom>
              <a:blipFill>
                <a:blip r:embed="rId4"/>
                <a:stretch>
                  <a:fillRect l="-4027" t="-1812" r="-2517" b="-3333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9" name="Speech Bubble: Rectangle with Corners Rounded 8">
                <a:extLst>
                  <a:ext uri="{FF2B5EF4-FFF2-40B4-BE49-F238E27FC236}">
                    <a16:creationId xmlns:a16="http://schemas.microsoft.com/office/drawing/2014/main" id="{82AFE53D-5720-A638-727A-EC24395E56CF}"/>
                  </a:ext>
                </a:extLst>
              </p:cNvPr>
              <p:cNvSpPr/>
              <p:nvPr/>
            </p:nvSpPr>
            <p:spPr>
              <a:xfrm>
                <a:off x="3013538" y="959971"/>
                <a:ext cx="2764264" cy="1366342"/>
              </a:xfrm>
              <a:prstGeom prst="wedgeRoundRectCallout">
                <a:avLst>
                  <a:gd name="adj1" fmla="val -28565"/>
                  <a:gd name="adj2" fmla="val 7409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AU" sz="1800" dirty="0"/>
                  <a:t>How can we show that the function </a:t>
                </a:r>
                <a14:m>
                  <m:oMath xmlns:m="http://schemas.openxmlformats.org/officeDocument/2006/math">
                    <m:r>
                      <a:rPr lang="en-AU" sz="1800" i="1" dirty="0">
                        <a:latin typeface="Cambria Math" panose="02040503050406030204" pitchFamily="18" charset="0"/>
                      </a:rPr>
                      <m:t>𝑦</m:t>
                    </m:r>
                    <m:r>
                      <a:rPr lang="en-AU" sz="1800" i="1" dirty="0">
                        <a:latin typeface="Cambria Math" panose="02040503050406030204" pitchFamily="18" charset="0"/>
                      </a:rPr>
                      <m:t>=</m:t>
                    </m:r>
                    <m:sSup>
                      <m:sSupPr>
                        <m:ctrlPr>
                          <a:rPr lang="en-AU" sz="1800" i="1" dirty="0">
                            <a:latin typeface="Cambria Math" panose="02040503050406030204" pitchFamily="18" charset="0"/>
                          </a:rPr>
                        </m:ctrlPr>
                      </m:sSupPr>
                      <m:e>
                        <m:r>
                          <a:rPr lang="en-AU" sz="1800" i="1" dirty="0">
                            <a:latin typeface="Cambria Math" panose="02040503050406030204" pitchFamily="18" charset="0"/>
                          </a:rPr>
                          <m:t>𝑥</m:t>
                        </m:r>
                      </m:e>
                      <m:sup>
                        <m:r>
                          <a:rPr lang="en-AU" sz="1800" i="1" dirty="0">
                            <a:latin typeface="Cambria Math" panose="02040503050406030204" pitchFamily="18" charset="0"/>
                          </a:rPr>
                          <m:t>2</m:t>
                        </m:r>
                      </m:sup>
                    </m:sSup>
                  </m:oMath>
                </a14:m>
                <a:r>
                  <a:rPr lang="en-AU" sz="1800" dirty="0"/>
                  <a:t> is an even function?</a:t>
                </a:r>
              </a:p>
            </p:txBody>
          </p:sp>
        </mc:Choice>
        <mc:Fallback xmlns="">
          <p:sp>
            <p:nvSpPr>
              <p:cNvPr id="9" name="Speech Bubble: Rectangle with Corners Rounded 8">
                <a:extLst>
                  <a:ext uri="{FF2B5EF4-FFF2-40B4-BE49-F238E27FC236}">
                    <a16:creationId xmlns:a16="http://schemas.microsoft.com/office/drawing/2014/main" id="{82AFE53D-5720-A638-727A-EC24395E56CF}"/>
                  </a:ext>
                </a:extLst>
              </p:cNvPr>
              <p:cNvSpPr>
                <a:spLocks noRot="1" noChangeAspect="1" noMove="1" noResize="1" noEditPoints="1" noAdjustHandles="1" noChangeArrowheads="1" noChangeShapeType="1" noTextEdit="1"/>
              </p:cNvSpPr>
              <p:nvPr/>
            </p:nvSpPr>
            <p:spPr>
              <a:xfrm>
                <a:off x="3013538" y="959971"/>
                <a:ext cx="2764264" cy="1366342"/>
              </a:xfrm>
              <a:prstGeom prst="wedgeRoundRectCallout">
                <a:avLst>
                  <a:gd name="adj1" fmla="val -28565"/>
                  <a:gd name="adj2" fmla="val 74097"/>
                  <a:gd name="adj3" fmla="val 16667"/>
                </a:avLst>
              </a:prstGeom>
              <a:blipFill>
                <a:blip r:embed="rId5"/>
                <a:stretch>
                  <a:fillRect/>
                </a:stretch>
              </a:blipFill>
            </p:spPr>
            <p:txBody>
              <a:bodyPr/>
              <a:lstStyle/>
              <a:p>
                <a:r>
                  <a:rPr lang="en-US">
                    <a:noFill/>
                  </a:rPr>
                  <a:t> </a:t>
                </a:r>
              </a:p>
            </p:txBody>
          </p:sp>
        </mc:Fallback>
      </mc:AlternateContent>
      <p:pic>
        <p:nvPicPr>
          <p:cNvPr id="12" name="Picture 11" descr="A black and white number plane with the graph of the function y=x times the absolute value of x in red.">
            <a:extLst>
              <a:ext uri="{FF2B5EF4-FFF2-40B4-BE49-F238E27FC236}">
                <a16:creationId xmlns:a16="http://schemas.microsoft.com/office/drawing/2014/main" id="{A35152E0-CCCA-A170-815A-3F62A692F892}"/>
              </a:ext>
            </a:extLst>
          </p:cNvPr>
          <p:cNvPicPr>
            <a:picLocks noChangeAspect="1"/>
          </p:cNvPicPr>
          <p:nvPr/>
        </p:nvPicPr>
        <p:blipFill>
          <a:blip r:embed="rId6"/>
          <a:stretch>
            <a:fillRect/>
          </a:stretch>
        </p:blipFill>
        <p:spPr>
          <a:xfrm>
            <a:off x="6096000" y="959971"/>
            <a:ext cx="3420000" cy="3420000"/>
          </a:xfrm>
          <a:prstGeom prst="rect">
            <a:avLst/>
          </a:prstGeom>
          <a:ln>
            <a:solidFill>
              <a:schemeClr val="accent1"/>
            </a:solidFill>
          </a:ln>
        </p:spPr>
      </p:pic>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D5EBA031-F42C-9924-C506-B5504299A90E}"/>
                  </a:ext>
                </a:extLst>
              </p:cNvPr>
              <p:cNvSpPr txBox="1"/>
              <p:nvPr/>
            </p:nvSpPr>
            <p:spPr>
              <a:xfrm>
                <a:off x="6096000" y="4461145"/>
                <a:ext cx="3914274" cy="1682823"/>
              </a:xfrm>
              <a:prstGeom prst="rect">
                <a:avLst/>
              </a:prstGeom>
              <a:noFill/>
            </p:spPr>
            <p:txBody>
              <a:bodyPr wrap="square" lIns="0" tIns="0" rIns="0" bIns="0" rtlCol="0">
                <a:noAutofit/>
              </a:bodyPr>
              <a:lstStyle/>
              <a:p>
                <a:pPr algn="l">
                  <a:lnSpc>
                    <a:spcPct val="130000"/>
                  </a:lnSpc>
                </a:pPr>
                <a:r>
                  <a:rPr lang="en-AU" sz="1800" dirty="0"/>
                  <a:t>For an odd function </a:t>
                </a:r>
                <a14:m>
                  <m:oMath xmlns:m="http://schemas.openxmlformats.org/officeDocument/2006/math">
                    <m:r>
                      <a:rPr lang="en-AU" sz="1800" i="1" dirty="0" smtClean="0">
                        <a:latin typeface="Cambria Math" panose="02040503050406030204" pitchFamily="18" charset="0"/>
                      </a:rPr>
                      <m:t>𝑓</m:t>
                    </m:r>
                    <m:d>
                      <m:dPr>
                        <m:ctrlPr>
                          <a:rPr lang="en-AU" sz="1800" i="1" dirty="0" smtClean="0">
                            <a:latin typeface="Cambria Math" panose="02040503050406030204" pitchFamily="18" charset="0"/>
                          </a:rPr>
                        </m:ctrlPr>
                      </m:dPr>
                      <m:e>
                        <m:r>
                          <a:rPr lang="en-AU" sz="1800" i="1" dirty="0" smtClean="0">
                            <a:latin typeface="Cambria Math" panose="02040503050406030204" pitchFamily="18" charset="0"/>
                          </a:rPr>
                          <m:t>−</m:t>
                        </m:r>
                        <m:r>
                          <a:rPr lang="en-AU" sz="1800" i="1" dirty="0" smtClean="0">
                            <a:latin typeface="Cambria Math" panose="02040503050406030204" pitchFamily="18" charset="0"/>
                          </a:rPr>
                          <m:t>𝑥</m:t>
                        </m:r>
                      </m:e>
                    </m:d>
                    <m:r>
                      <a:rPr lang="en-AU" sz="1800" i="1" dirty="0" smtClean="0">
                        <a:latin typeface="Cambria Math" panose="02040503050406030204" pitchFamily="18" charset="0"/>
                      </a:rPr>
                      <m:t>=</m:t>
                    </m:r>
                    <m:r>
                      <a:rPr lang="en-AU" sz="1800" b="0" i="1" dirty="0" smtClean="0">
                        <a:latin typeface="Cambria Math" panose="02040503050406030204" pitchFamily="18" charset="0"/>
                      </a:rPr>
                      <m:t>−</m:t>
                    </m:r>
                    <m:r>
                      <a:rPr lang="en-AU" sz="1800" i="1" dirty="0" smtClean="0">
                        <a:latin typeface="Cambria Math" panose="02040503050406030204" pitchFamily="18" charset="0"/>
                      </a:rPr>
                      <m:t>𝑓</m:t>
                    </m:r>
                    <m:r>
                      <a:rPr lang="en-AU" sz="1800" i="1" dirty="0" smtClean="0">
                        <a:latin typeface="Cambria Math" panose="02040503050406030204" pitchFamily="18" charset="0"/>
                      </a:rPr>
                      <m:t>(</m:t>
                    </m:r>
                    <m:r>
                      <a:rPr lang="en-AU" sz="1800" i="1" dirty="0" smtClean="0">
                        <a:latin typeface="Cambria Math" panose="02040503050406030204" pitchFamily="18" charset="0"/>
                      </a:rPr>
                      <m:t>𝑥</m:t>
                    </m:r>
                    <m:r>
                      <a:rPr lang="en-AU" sz="1800" i="1" dirty="0" smtClean="0">
                        <a:latin typeface="Cambria Math" panose="02040503050406030204" pitchFamily="18" charset="0"/>
                      </a:rPr>
                      <m:t>)</m:t>
                    </m:r>
                  </m:oMath>
                </a14:m>
                <a:r>
                  <a:rPr lang="en-AU" sz="1800" dirty="0"/>
                  <a:t>.</a:t>
                </a:r>
              </a:p>
              <a:p>
                <a:pPr algn="l">
                  <a:lnSpc>
                    <a:spcPct val="130000"/>
                  </a:lnSpc>
                </a:pPr>
                <a14:m>
                  <m:oMathPara xmlns:m="http://schemas.openxmlformats.org/officeDocument/2006/math">
                    <m:oMathParaPr>
                      <m:jc m:val="left"/>
                    </m:oMathParaPr>
                    <m:oMath xmlns:m="http://schemas.openxmlformats.org/officeDocument/2006/math">
                      <m:r>
                        <a:rPr lang="en-AU" sz="1800" i="1" dirty="0" smtClean="0">
                          <a:latin typeface="Cambria Math" panose="02040503050406030204" pitchFamily="18" charset="0"/>
                        </a:rPr>
                        <m:t>𝑓</m:t>
                      </m:r>
                      <m:d>
                        <m:dPr>
                          <m:ctrlPr>
                            <a:rPr lang="en-AU" sz="1800" i="1" dirty="0" smtClean="0">
                              <a:latin typeface="Cambria Math" panose="02040503050406030204" pitchFamily="18" charset="0"/>
                            </a:rPr>
                          </m:ctrlPr>
                        </m:dPr>
                        <m:e>
                          <m:r>
                            <a:rPr lang="en-AU" sz="1800" i="1" dirty="0" smtClean="0">
                              <a:latin typeface="Cambria Math" panose="02040503050406030204" pitchFamily="18" charset="0"/>
                            </a:rPr>
                            <m:t>𝑥</m:t>
                          </m:r>
                        </m:e>
                      </m:d>
                      <m:r>
                        <m:rPr>
                          <m:aln/>
                        </m:rPr>
                        <a:rPr lang="en-AU" sz="1800" i="1" dirty="0" smtClean="0">
                          <a:latin typeface="Cambria Math" panose="02040503050406030204" pitchFamily="18" charset="0"/>
                        </a:rPr>
                        <m:t>=</m:t>
                      </m:r>
                      <m:r>
                        <a:rPr lang="en-AU" sz="1800" b="0" i="1" dirty="0" smtClean="0">
                          <a:latin typeface="Cambria Math" panose="02040503050406030204" pitchFamily="18" charset="0"/>
                        </a:rPr>
                        <m:t>𝑥</m:t>
                      </m:r>
                      <m:r>
                        <a:rPr lang="en-AU" sz="1800" b="0" i="1" dirty="0" smtClean="0">
                          <a:latin typeface="Cambria Math" panose="02040503050406030204" pitchFamily="18" charset="0"/>
                        </a:rPr>
                        <m:t>|</m:t>
                      </m:r>
                      <m:r>
                        <a:rPr lang="en-AU" sz="1800" b="0" i="1" dirty="0" smtClean="0">
                          <a:latin typeface="Cambria Math" panose="02040503050406030204" pitchFamily="18" charset="0"/>
                        </a:rPr>
                        <m:t>𝑥</m:t>
                      </m:r>
                      <m:r>
                        <a:rPr lang="en-AU" sz="1800" b="0" i="1" dirty="0" smtClean="0">
                          <a:latin typeface="Cambria Math" panose="02040503050406030204" pitchFamily="18" charset="0"/>
                        </a:rPr>
                        <m:t>|</m:t>
                      </m:r>
                    </m:oMath>
                    <m:oMath xmlns:m="http://schemas.openxmlformats.org/officeDocument/2006/math">
                      <m:r>
                        <a:rPr lang="en-AU" sz="1800" i="1" dirty="0" smtClean="0">
                          <a:latin typeface="Cambria Math" panose="02040503050406030204" pitchFamily="18" charset="0"/>
                        </a:rPr>
                        <m:t>𝑓</m:t>
                      </m:r>
                      <m:d>
                        <m:dPr>
                          <m:ctrlPr>
                            <a:rPr lang="en-AU" sz="1800" i="1" dirty="0" smtClean="0">
                              <a:latin typeface="Cambria Math" panose="02040503050406030204" pitchFamily="18" charset="0"/>
                            </a:rPr>
                          </m:ctrlPr>
                        </m:dPr>
                        <m:e>
                          <m:r>
                            <a:rPr lang="en-AU" sz="1800" i="1" dirty="0" smtClean="0">
                              <a:latin typeface="Cambria Math" panose="02040503050406030204" pitchFamily="18" charset="0"/>
                            </a:rPr>
                            <m:t>−</m:t>
                          </m:r>
                          <m:r>
                            <a:rPr lang="en-AU" sz="1800" i="1" dirty="0" smtClean="0">
                              <a:latin typeface="Cambria Math" panose="02040503050406030204" pitchFamily="18" charset="0"/>
                            </a:rPr>
                            <m:t>𝑥</m:t>
                          </m:r>
                        </m:e>
                      </m:d>
                      <m:r>
                        <m:rPr>
                          <m:aln/>
                        </m:rPr>
                        <a:rPr lang="en-AU" sz="1800" i="1" dirty="0" smtClean="0">
                          <a:latin typeface="Cambria Math" panose="02040503050406030204" pitchFamily="18" charset="0"/>
                        </a:rPr>
                        <m:t>=</m:t>
                      </m:r>
                      <m:d>
                        <m:dPr>
                          <m:ctrlPr>
                            <a:rPr lang="en-AU" sz="1800" b="0" i="1" dirty="0" smtClean="0">
                              <a:latin typeface="Cambria Math" panose="02040503050406030204" pitchFamily="18" charset="0"/>
                            </a:rPr>
                          </m:ctrlPr>
                        </m:dPr>
                        <m:e>
                          <m:r>
                            <a:rPr lang="en-AU" sz="1800" b="0" i="1" dirty="0" smtClean="0">
                              <a:latin typeface="Cambria Math" panose="02040503050406030204" pitchFamily="18" charset="0"/>
                            </a:rPr>
                            <m:t>−</m:t>
                          </m:r>
                          <m:r>
                            <a:rPr lang="en-AU" sz="1800" b="0" i="1" dirty="0" smtClean="0">
                              <a:latin typeface="Cambria Math" panose="02040503050406030204" pitchFamily="18" charset="0"/>
                            </a:rPr>
                            <m:t>𝑥</m:t>
                          </m:r>
                        </m:e>
                      </m:d>
                      <m:r>
                        <a:rPr lang="en-AU" sz="1800" b="0" i="1" dirty="0" smtClean="0">
                          <a:latin typeface="Cambria Math" panose="02040503050406030204" pitchFamily="18" charset="0"/>
                        </a:rPr>
                        <m:t>|(−</m:t>
                      </m:r>
                      <m:r>
                        <a:rPr lang="en-AU" sz="1800" b="0" i="1" dirty="0" smtClean="0">
                          <a:latin typeface="Cambria Math" panose="02040503050406030204" pitchFamily="18" charset="0"/>
                        </a:rPr>
                        <m:t>𝑥</m:t>
                      </m:r>
                      <m:r>
                        <a:rPr lang="en-AU" sz="1800" b="0" i="1" dirty="0" smtClean="0">
                          <a:latin typeface="Cambria Math" panose="02040503050406030204" pitchFamily="18" charset="0"/>
                        </a:rPr>
                        <m:t>)|</m:t>
                      </m:r>
                    </m:oMath>
                    <m:oMath xmlns:m="http://schemas.openxmlformats.org/officeDocument/2006/math">
                      <m:r>
                        <m:rPr>
                          <m:aln/>
                        </m:rPr>
                        <a:rPr lang="en-AU" sz="1800" i="1" dirty="0" smtClean="0">
                          <a:latin typeface="Cambria Math" panose="02040503050406030204" pitchFamily="18" charset="0"/>
                        </a:rPr>
                        <m:t>=</m:t>
                      </m:r>
                      <m:r>
                        <a:rPr lang="en-AU" sz="1800" b="0" i="1" dirty="0" smtClean="0">
                          <a:latin typeface="Cambria Math" panose="02040503050406030204" pitchFamily="18" charset="0"/>
                        </a:rPr>
                        <m:t>−(</m:t>
                      </m:r>
                      <m:r>
                        <a:rPr lang="en-AU" sz="1800" b="0" i="1" dirty="0" smtClean="0">
                          <a:latin typeface="Cambria Math" panose="02040503050406030204" pitchFamily="18" charset="0"/>
                        </a:rPr>
                        <m:t>𝑥</m:t>
                      </m:r>
                      <m:d>
                        <m:dPr>
                          <m:begChr m:val="|"/>
                          <m:endChr m:val="|"/>
                          <m:ctrlPr>
                            <a:rPr lang="en-AU" sz="1800" b="0" i="1" dirty="0" smtClean="0">
                              <a:latin typeface="Cambria Math" panose="02040503050406030204" pitchFamily="18" charset="0"/>
                            </a:rPr>
                          </m:ctrlPr>
                        </m:dPr>
                        <m:e>
                          <m:r>
                            <a:rPr lang="en-AU" sz="1800" b="0" i="1" dirty="0" smtClean="0">
                              <a:latin typeface="Cambria Math" panose="02040503050406030204" pitchFamily="18" charset="0"/>
                            </a:rPr>
                            <m:t>𝑥</m:t>
                          </m:r>
                        </m:e>
                      </m:d>
                      <m:r>
                        <a:rPr lang="en-AU" sz="1800" b="0" i="1" dirty="0" smtClean="0">
                          <a:latin typeface="Cambria Math" panose="02040503050406030204" pitchFamily="18" charset="0"/>
                        </a:rPr>
                        <m:t>)</m:t>
                      </m:r>
                    </m:oMath>
                    <m:oMath xmlns:m="http://schemas.openxmlformats.org/officeDocument/2006/math">
                      <m:r>
                        <m:rPr>
                          <m:aln/>
                        </m:rPr>
                        <a:rPr lang="en-AU" sz="1800" i="1" dirty="0" smtClean="0">
                          <a:latin typeface="Cambria Math" panose="02040503050406030204" pitchFamily="18" charset="0"/>
                        </a:rPr>
                        <m:t>=</m:t>
                      </m:r>
                      <m:r>
                        <a:rPr lang="en-AU" sz="1800" b="0" i="1" dirty="0" smtClean="0">
                          <a:latin typeface="Cambria Math" panose="02040503050406030204" pitchFamily="18" charset="0"/>
                        </a:rPr>
                        <m:t>−</m:t>
                      </m:r>
                      <m:r>
                        <a:rPr lang="en-AU" sz="1800" i="1" dirty="0" smtClean="0">
                          <a:latin typeface="Cambria Math" panose="02040503050406030204" pitchFamily="18" charset="0"/>
                        </a:rPr>
                        <m:t>𝑓</m:t>
                      </m:r>
                      <m:r>
                        <a:rPr lang="en-AU" sz="1800" i="1" dirty="0" smtClean="0">
                          <a:latin typeface="Cambria Math" panose="02040503050406030204" pitchFamily="18" charset="0"/>
                        </a:rPr>
                        <m:t>(</m:t>
                      </m:r>
                      <m:r>
                        <a:rPr lang="en-AU" sz="1800" i="1" dirty="0" smtClean="0">
                          <a:latin typeface="Cambria Math" panose="02040503050406030204" pitchFamily="18" charset="0"/>
                        </a:rPr>
                        <m:t>𝑥</m:t>
                      </m:r>
                      <m:r>
                        <a:rPr lang="en-AU" sz="1800" i="1" dirty="0" smtClean="0">
                          <a:latin typeface="Cambria Math" panose="02040503050406030204" pitchFamily="18" charset="0"/>
                        </a:rPr>
                        <m:t>) </m:t>
                      </m:r>
                    </m:oMath>
                  </m:oMathPara>
                </a14:m>
                <a:endParaRPr lang="en-AU" sz="1800" dirty="0"/>
              </a:p>
              <a:p>
                <a:pPr algn="l">
                  <a:lnSpc>
                    <a:spcPct val="130000"/>
                  </a:lnSpc>
                </a:pPr>
                <a:r>
                  <a:rPr lang="en-AU" sz="1800" dirty="0"/>
                  <a:t>Therefore, the function is odd.</a:t>
                </a:r>
              </a:p>
            </p:txBody>
          </p:sp>
        </mc:Choice>
        <mc:Fallback xmlns="">
          <p:sp>
            <p:nvSpPr>
              <p:cNvPr id="19" name="TextBox 18">
                <a:extLst>
                  <a:ext uri="{FF2B5EF4-FFF2-40B4-BE49-F238E27FC236}">
                    <a16:creationId xmlns:a16="http://schemas.microsoft.com/office/drawing/2014/main" id="{D5EBA031-F42C-9924-C506-B5504299A90E}"/>
                  </a:ext>
                </a:extLst>
              </p:cNvPr>
              <p:cNvSpPr txBox="1">
                <a:spLocks noRot="1" noChangeAspect="1" noMove="1" noResize="1" noEditPoints="1" noAdjustHandles="1" noChangeArrowheads="1" noChangeShapeType="1" noTextEdit="1"/>
              </p:cNvSpPr>
              <p:nvPr/>
            </p:nvSpPr>
            <p:spPr>
              <a:xfrm>
                <a:off x="6096000" y="4461145"/>
                <a:ext cx="3914274" cy="1682823"/>
              </a:xfrm>
              <a:prstGeom prst="rect">
                <a:avLst/>
              </a:prstGeom>
              <a:blipFill>
                <a:blip r:embed="rId7"/>
                <a:stretch>
                  <a:fillRect l="-3583" t="-1812" b="-33333"/>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18" name="Speech Bubble: Rectangle with Corners Rounded 17">
                <a:extLst>
                  <a:ext uri="{FF2B5EF4-FFF2-40B4-BE49-F238E27FC236}">
                    <a16:creationId xmlns:a16="http://schemas.microsoft.com/office/drawing/2014/main" id="{CD3C06B4-35AD-88DF-A81B-F08F9CE6BF20}"/>
                  </a:ext>
                </a:extLst>
              </p:cNvPr>
              <p:cNvSpPr/>
              <p:nvPr/>
            </p:nvSpPr>
            <p:spPr>
              <a:xfrm>
                <a:off x="9337000" y="959971"/>
                <a:ext cx="2614147" cy="1458339"/>
              </a:xfrm>
              <a:prstGeom prst="wedgeRoundRectCallout">
                <a:avLst>
                  <a:gd name="adj1" fmla="val -28565"/>
                  <a:gd name="adj2" fmla="val 7409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AU" sz="1800" dirty="0"/>
                  <a:t>How can we show that the function </a:t>
                </a:r>
                <a14:m>
                  <m:oMath xmlns:m="http://schemas.openxmlformats.org/officeDocument/2006/math">
                    <m:r>
                      <a:rPr lang="en-AU" sz="1800" i="1" dirty="0">
                        <a:latin typeface="Cambria Math" panose="02040503050406030204" pitchFamily="18" charset="0"/>
                      </a:rPr>
                      <m:t>𝑦</m:t>
                    </m:r>
                    <m:r>
                      <a:rPr lang="en-AU" sz="1800" i="1" dirty="0">
                        <a:latin typeface="Cambria Math" panose="02040503050406030204" pitchFamily="18" charset="0"/>
                      </a:rPr>
                      <m:t>=</m:t>
                    </m:r>
                    <m:r>
                      <a:rPr lang="en-AU" sz="1800" b="0" i="1" dirty="0" smtClean="0">
                        <a:latin typeface="Cambria Math" panose="02040503050406030204" pitchFamily="18" charset="0"/>
                      </a:rPr>
                      <m:t>𝑥</m:t>
                    </m:r>
                    <m:r>
                      <a:rPr lang="en-AU" sz="1800" b="0" i="1" dirty="0" smtClean="0">
                        <a:latin typeface="Cambria Math" panose="02040503050406030204" pitchFamily="18" charset="0"/>
                      </a:rPr>
                      <m:t>|</m:t>
                    </m:r>
                    <m:r>
                      <a:rPr lang="en-AU" sz="1800" b="0" i="1" dirty="0" smtClean="0">
                        <a:latin typeface="Cambria Math" panose="02040503050406030204" pitchFamily="18" charset="0"/>
                      </a:rPr>
                      <m:t>𝑥</m:t>
                    </m:r>
                    <m:r>
                      <a:rPr lang="en-AU" sz="1800" b="0" i="1" dirty="0" smtClean="0">
                        <a:latin typeface="Cambria Math" panose="02040503050406030204" pitchFamily="18" charset="0"/>
                      </a:rPr>
                      <m:t>|</m:t>
                    </m:r>
                  </m:oMath>
                </a14:m>
                <a:r>
                  <a:rPr lang="en-AU" sz="1800" dirty="0"/>
                  <a:t> is an odd function?</a:t>
                </a:r>
              </a:p>
            </p:txBody>
          </p:sp>
        </mc:Choice>
        <mc:Fallback xmlns="">
          <p:sp>
            <p:nvSpPr>
              <p:cNvPr id="18" name="Speech Bubble: Rectangle with Corners Rounded 17">
                <a:extLst>
                  <a:ext uri="{FF2B5EF4-FFF2-40B4-BE49-F238E27FC236}">
                    <a16:creationId xmlns:a16="http://schemas.microsoft.com/office/drawing/2014/main" id="{CD3C06B4-35AD-88DF-A81B-F08F9CE6BF20}"/>
                  </a:ext>
                </a:extLst>
              </p:cNvPr>
              <p:cNvSpPr>
                <a:spLocks noRot="1" noChangeAspect="1" noMove="1" noResize="1" noEditPoints="1" noAdjustHandles="1" noChangeArrowheads="1" noChangeShapeType="1" noTextEdit="1"/>
              </p:cNvSpPr>
              <p:nvPr/>
            </p:nvSpPr>
            <p:spPr>
              <a:xfrm>
                <a:off x="9337000" y="959971"/>
                <a:ext cx="2614147" cy="1458339"/>
              </a:xfrm>
              <a:prstGeom prst="wedgeRoundRectCallout">
                <a:avLst>
                  <a:gd name="adj1" fmla="val -28565"/>
                  <a:gd name="adj2" fmla="val 74097"/>
                  <a:gd name="adj3" fmla="val 16667"/>
                </a:avLst>
              </a:prstGeom>
              <a:blipFill>
                <a:blip r:embed="rId8"/>
                <a:stretch>
                  <a:fillRect r="-1163"/>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a:t>
            </a:fld>
            <a:endParaRPr lang="en-AU" dirty="0"/>
          </a:p>
        </p:txBody>
      </p:sp>
      <p:sp>
        <p:nvSpPr>
          <p:cNvPr id="2" name="Speech Bubble: Rectangle with Corners Rounded 1">
            <a:extLst>
              <a:ext uri="{FF2B5EF4-FFF2-40B4-BE49-F238E27FC236}">
                <a16:creationId xmlns:a16="http://schemas.microsoft.com/office/drawing/2014/main" id="{84B711A8-E5C9-DB2A-E127-080E5748CEC6}"/>
              </a:ext>
            </a:extLst>
          </p:cNvPr>
          <p:cNvSpPr/>
          <p:nvPr/>
        </p:nvSpPr>
        <p:spPr>
          <a:xfrm>
            <a:off x="3357968" y="3194379"/>
            <a:ext cx="3495007" cy="1068384"/>
          </a:xfrm>
          <a:prstGeom prst="wedgeRoundRectCallout">
            <a:avLst>
              <a:gd name="adj1" fmla="val -13040"/>
              <a:gd name="adj2" fmla="val 7033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AU" sz="1800" dirty="0"/>
              <a:t>Why might it be useful to know if a function is odd or even?</a:t>
            </a:r>
          </a:p>
        </p:txBody>
      </p:sp>
    </p:spTree>
    <p:extLst>
      <p:ext uri="{BB962C8B-B14F-4D97-AF65-F5344CB8AC3E}">
        <p14:creationId xmlns:p14="http://schemas.microsoft.com/office/powerpoint/2010/main" val="203174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P spid="18"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CD71B-0C15-7E60-7571-C1E703E84E8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F300A16-663E-44A6-C77F-D8314EC202A9}"/>
              </a:ext>
            </a:extLst>
          </p:cNvPr>
          <p:cNvSpPr>
            <a:spLocks noGrp="1"/>
          </p:cNvSpPr>
          <p:nvPr>
            <p:ph type="ctrTitle"/>
          </p:nvPr>
        </p:nvSpPr>
        <p:spPr/>
        <p:txBody>
          <a:bodyPr/>
          <a:lstStyle/>
          <a:p>
            <a:r>
              <a:rPr lang="en-AU" dirty="0">
                <a:latin typeface="+mj-lt"/>
              </a:rPr>
              <a:t>Activating prior knowledge</a:t>
            </a:r>
          </a:p>
        </p:txBody>
      </p:sp>
    </p:spTree>
    <p:extLst>
      <p:ext uri="{BB962C8B-B14F-4D97-AF65-F5344CB8AC3E}">
        <p14:creationId xmlns:p14="http://schemas.microsoft.com/office/powerpoint/2010/main" val="975948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3F182-990D-6870-1750-EC335749B0D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6CC305-1E98-FB0A-3EA0-B3CA71624764}"/>
              </a:ext>
            </a:extLst>
          </p:cNvPr>
          <p:cNvSpPr>
            <a:spLocks noGrp="1"/>
          </p:cNvSpPr>
          <p:nvPr>
            <p:ph type="title"/>
          </p:nvPr>
        </p:nvSpPr>
        <p:spPr/>
        <p:txBody>
          <a:bodyPr/>
          <a:lstStyle/>
          <a:p>
            <a:r>
              <a:rPr lang="en-AU" dirty="0">
                <a:latin typeface="+mj-lt"/>
              </a:rPr>
              <a:t>Two truths, one lie</a:t>
            </a:r>
          </a:p>
        </p:txBody>
      </p:sp>
      <p:sp>
        <p:nvSpPr>
          <p:cNvPr id="13" name="Text Placeholder 12">
            <a:extLst>
              <a:ext uri="{FF2B5EF4-FFF2-40B4-BE49-F238E27FC236}">
                <a16:creationId xmlns:a16="http://schemas.microsoft.com/office/drawing/2014/main" id="{5B953966-FD71-5928-B2ED-4EBCB8E3CD53}"/>
              </a:ext>
            </a:extLst>
          </p:cNvPr>
          <p:cNvSpPr>
            <a:spLocks noGrp="1"/>
          </p:cNvSpPr>
          <p:nvPr>
            <p:ph type="body" sz="quarter" idx="18"/>
          </p:nvPr>
        </p:nvSpPr>
        <p:spPr>
          <a:xfrm>
            <a:off x="360000" y="982520"/>
            <a:ext cx="11483998" cy="356423"/>
          </a:xfrm>
        </p:spPr>
        <p:txBody>
          <a:bodyPr/>
          <a:lstStyle/>
          <a:p>
            <a:r>
              <a:rPr lang="en-AU" dirty="0">
                <a:latin typeface="+mj-lt"/>
              </a:rPr>
              <a:t>Which one is the lie?</a:t>
            </a:r>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FA37F51C-F13C-4015-C00B-B3774AEBA21D}"/>
                  </a:ext>
                </a:extLst>
              </p:cNvPr>
              <p:cNvSpPr>
                <a:spLocks noGrp="1"/>
              </p:cNvSpPr>
              <p:nvPr>
                <p:ph type="body" sz="quarter" idx="17"/>
              </p:nvPr>
            </p:nvSpPr>
            <p:spPr/>
            <p:txBody>
              <a:bodyPr/>
              <a:lstStyle/>
              <a:p>
                <a:pPr marL="342900" indent="-342900">
                  <a:buFont typeface="Arial" panose="020B0604020202020204" pitchFamily="34" charset="0"/>
                  <a:buChar char="•"/>
                </a:pPr>
                <a:r>
                  <a:rPr lang="en-AU" sz="2400" dirty="0"/>
                  <a:t>A stationary point always occurs when </a:t>
                </a:r>
                <a14:m>
                  <m:oMath xmlns:m="http://schemas.openxmlformats.org/officeDocument/2006/math">
                    <m:sSup>
                      <m:sSupPr>
                        <m:ctrlPr>
                          <a:rPr lang="en-AU" sz="2400" i="1">
                            <a:latin typeface="Cambria Math" panose="02040503050406030204" pitchFamily="18" charset="0"/>
                          </a:rPr>
                        </m:ctrlPr>
                      </m:sSupPr>
                      <m:e>
                        <m:r>
                          <a:rPr lang="en-AU" sz="2400" i="1">
                            <a:latin typeface="Cambria Math" panose="02040503050406030204" pitchFamily="18" charset="0"/>
                          </a:rPr>
                          <m:t>𝑓</m:t>
                        </m:r>
                      </m:e>
                      <m:sup>
                        <m:r>
                          <a:rPr lang="en-AU" sz="2400">
                            <a:latin typeface="Cambria Math" panose="02040503050406030204" pitchFamily="18" charset="0"/>
                          </a:rPr>
                          <m:t>′</m:t>
                        </m:r>
                      </m:sup>
                    </m:sSup>
                    <m:r>
                      <a:rPr lang="en-AU" sz="2400" i="1">
                        <a:latin typeface="Cambria Math" panose="02040503050406030204" pitchFamily="18" charset="0"/>
                      </a:rPr>
                      <m:t>(</m:t>
                    </m:r>
                    <m:r>
                      <a:rPr lang="en-AU" sz="2400" i="1">
                        <a:latin typeface="Cambria Math" panose="02040503050406030204" pitchFamily="18" charset="0"/>
                      </a:rPr>
                      <m:t>𝑥</m:t>
                    </m:r>
                    <m:r>
                      <a:rPr lang="en-AU" sz="2400" i="1">
                        <a:latin typeface="Cambria Math" panose="02040503050406030204" pitchFamily="18" charset="0"/>
                      </a:rPr>
                      <m:t>)=0</m:t>
                    </m:r>
                  </m:oMath>
                </a14:m>
                <a:r>
                  <a:rPr lang="en-AU" sz="2400" dirty="0"/>
                  <a:t>.</a:t>
                </a:r>
              </a:p>
              <a:p>
                <a:pPr marL="342900" indent="-342900">
                  <a:buFont typeface="Arial" panose="020B0604020202020204" pitchFamily="34" charset="0"/>
                  <a:buChar char="•"/>
                </a:pPr>
                <a:r>
                  <a:rPr lang="en-AU" sz="2400" dirty="0"/>
                  <a:t>A point of inflection always occurs when </a:t>
                </a:r>
                <a14:m>
                  <m:oMath xmlns:m="http://schemas.openxmlformats.org/officeDocument/2006/math">
                    <m:sSup>
                      <m:sSupPr>
                        <m:ctrlPr>
                          <a:rPr lang="en-AU" sz="2400" i="1">
                            <a:latin typeface="Cambria Math" panose="02040503050406030204" pitchFamily="18" charset="0"/>
                          </a:rPr>
                        </m:ctrlPr>
                      </m:sSupPr>
                      <m:e>
                        <m:r>
                          <a:rPr lang="en-AU" sz="2400" i="1">
                            <a:latin typeface="Cambria Math" panose="02040503050406030204" pitchFamily="18" charset="0"/>
                          </a:rPr>
                          <m:t>𝑓</m:t>
                        </m:r>
                      </m:e>
                      <m:sup>
                        <m:r>
                          <a:rPr lang="en-AU" sz="2400" i="1">
                            <a:latin typeface="Cambria Math" panose="02040503050406030204" pitchFamily="18" charset="0"/>
                          </a:rPr>
                          <m:t>′′</m:t>
                        </m:r>
                      </m:sup>
                    </m:sSup>
                    <m:d>
                      <m:dPr>
                        <m:ctrlPr>
                          <a:rPr lang="en-AU" sz="2400" i="1">
                            <a:latin typeface="Cambria Math" panose="02040503050406030204" pitchFamily="18" charset="0"/>
                          </a:rPr>
                        </m:ctrlPr>
                      </m:dPr>
                      <m:e>
                        <m:r>
                          <a:rPr lang="en-AU" sz="2400" i="1">
                            <a:latin typeface="Cambria Math" panose="02040503050406030204" pitchFamily="18" charset="0"/>
                          </a:rPr>
                          <m:t>𝑥</m:t>
                        </m:r>
                      </m:e>
                    </m:d>
                    <m:r>
                      <a:rPr lang="en-AU" sz="2400" i="1">
                        <a:latin typeface="Cambria Math" panose="02040503050406030204" pitchFamily="18" charset="0"/>
                      </a:rPr>
                      <m:t>=0</m:t>
                    </m:r>
                  </m:oMath>
                </a14:m>
                <a:r>
                  <a:rPr lang="en-AU" sz="2400" dirty="0"/>
                  <a:t>.</a:t>
                </a:r>
              </a:p>
              <a:p>
                <a:pPr marL="342900" indent="-342900">
                  <a:buFont typeface="Arial" panose="020B0604020202020204" pitchFamily="34" charset="0"/>
                  <a:buChar char="•"/>
                </a:pPr>
                <a:r>
                  <a:rPr lang="en-AU" sz="2400" dirty="0"/>
                  <a:t>The sign of </a:t>
                </a:r>
                <a14:m>
                  <m:oMath xmlns:m="http://schemas.openxmlformats.org/officeDocument/2006/math">
                    <m:sSup>
                      <m:sSupPr>
                        <m:ctrlPr>
                          <a:rPr lang="en-AU" sz="2400" i="1">
                            <a:latin typeface="Cambria Math" panose="02040503050406030204" pitchFamily="18" charset="0"/>
                          </a:rPr>
                        </m:ctrlPr>
                      </m:sSupPr>
                      <m:e>
                        <m:r>
                          <a:rPr lang="en-AU" sz="2400" i="1">
                            <a:latin typeface="Cambria Math" panose="02040503050406030204" pitchFamily="18" charset="0"/>
                          </a:rPr>
                          <m:t>𝑓</m:t>
                        </m:r>
                      </m:e>
                      <m:sup>
                        <m:r>
                          <a:rPr lang="en-AU" sz="2400">
                            <a:latin typeface="Cambria Math" panose="02040503050406030204" pitchFamily="18" charset="0"/>
                          </a:rPr>
                          <m:t>′′</m:t>
                        </m:r>
                      </m:sup>
                    </m:sSup>
                    <m:r>
                      <a:rPr lang="en-AU" sz="2400" i="1">
                        <a:latin typeface="Cambria Math" panose="02040503050406030204" pitchFamily="18" charset="0"/>
                      </a:rPr>
                      <m:t>(</m:t>
                    </m:r>
                    <m:r>
                      <a:rPr lang="en-AU" sz="2400" i="1">
                        <a:latin typeface="Cambria Math" panose="02040503050406030204" pitchFamily="18" charset="0"/>
                      </a:rPr>
                      <m:t>𝑥</m:t>
                    </m:r>
                    <m:r>
                      <a:rPr lang="en-AU" sz="2400" i="1">
                        <a:latin typeface="Cambria Math" panose="02040503050406030204" pitchFamily="18" charset="0"/>
                      </a:rPr>
                      <m:t>)</m:t>
                    </m:r>
                  </m:oMath>
                </a14:m>
                <a:r>
                  <a:rPr lang="en-AU" sz="2400" dirty="0"/>
                  <a:t> can help determine concavity.</a:t>
                </a:r>
              </a:p>
              <a:p>
                <a:endParaRPr lang="en-AU" dirty="0">
                  <a:latin typeface="+mn-lt"/>
                </a:endParaRPr>
              </a:p>
            </p:txBody>
          </p:sp>
        </mc:Choice>
        <mc:Fallback xmlns="">
          <p:sp>
            <p:nvSpPr>
              <p:cNvPr id="12" name="Text Placeholder 11">
                <a:extLst>
                  <a:ext uri="{FF2B5EF4-FFF2-40B4-BE49-F238E27FC236}">
                    <a16:creationId xmlns:a16="http://schemas.microsoft.com/office/drawing/2014/main" id="{FA37F51C-F13C-4015-C00B-B3774AEBA21D}"/>
                  </a:ext>
                </a:extLst>
              </p:cNvPr>
              <p:cNvSpPr>
                <a:spLocks noGrp="1" noRot="1" noChangeAspect="1" noMove="1" noResize="1" noEditPoints="1" noAdjustHandles="1" noChangeArrowheads="1" noChangeShapeType="1" noTextEdit="1"/>
              </p:cNvSpPr>
              <p:nvPr>
                <p:ph type="body" sz="quarter" idx="17"/>
              </p:nvPr>
            </p:nvSpPr>
            <p:spPr>
              <a:blipFill>
                <a:blip r:embed="rId3"/>
                <a:stretch>
                  <a:fillRect l="-1486"/>
                </a:stretch>
              </a:blipFill>
            </p:spPr>
            <p:txBody>
              <a:bodyPr/>
              <a:lstStyle/>
              <a:p>
                <a:r>
                  <a:rPr lang="en-US">
                    <a:noFill/>
                  </a:rPr>
                  <a:t> </a:t>
                </a:r>
              </a:p>
            </p:txBody>
          </p:sp>
        </mc:Fallback>
      </mc:AlternateContent>
      <p:pic>
        <p:nvPicPr>
          <p:cNvPr id="10" name="Graphic 9" descr="Checkmark with solid fill">
            <a:extLst>
              <a:ext uri="{FF2B5EF4-FFF2-40B4-BE49-F238E27FC236}">
                <a16:creationId xmlns:a16="http://schemas.microsoft.com/office/drawing/2014/main" id="{FE47E60D-BE1F-9357-2ADF-6F96F7FC4FF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33627" y="1415862"/>
            <a:ext cx="720000" cy="720000"/>
          </a:xfrm>
          <a:prstGeom prst="rect">
            <a:avLst/>
          </a:prstGeom>
        </p:spPr>
      </p:pic>
      <p:pic>
        <p:nvPicPr>
          <p:cNvPr id="15" name="Graphic 14" descr="Close with solid fill">
            <a:extLst>
              <a:ext uri="{FF2B5EF4-FFF2-40B4-BE49-F238E27FC236}">
                <a16:creationId xmlns:a16="http://schemas.microsoft.com/office/drawing/2014/main" id="{3FAA409D-8DE3-33AF-C0BB-17C52601769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533627" y="2172666"/>
            <a:ext cx="720000" cy="720000"/>
          </a:xfrm>
          <a:prstGeom prst="rect">
            <a:avLst/>
          </a:prstGeom>
        </p:spPr>
      </p:pic>
      <p:pic>
        <p:nvPicPr>
          <p:cNvPr id="11" name="Graphic 10" descr="Checkmark with solid fill">
            <a:extLst>
              <a:ext uri="{FF2B5EF4-FFF2-40B4-BE49-F238E27FC236}">
                <a16:creationId xmlns:a16="http://schemas.microsoft.com/office/drawing/2014/main" id="{53993952-EC7E-873C-9E4F-434FDE78316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33627" y="2929471"/>
            <a:ext cx="720000" cy="720000"/>
          </a:xfrm>
          <a:prstGeom prst="rect">
            <a:avLst/>
          </a:prstGeom>
        </p:spPr>
      </p:pic>
      <p:sp>
        <p:nvSpPr>
          <p:cNvPr id="3" name="Slide Number Placeholder 2">
            <a:extLst>
              <a:ext uri="{FF2B5EF4-FFF2-40B4-BE49-F238E27FC236}">
                <a16:creationId xmlns:a16="http://schemas.microsoft.com/office/drawing/2014/main" id="{394AAF77-5A98-9051-4116-376780A6196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6</a:t>
            </a:fld>
            <a:endParaRPr lang="en-AU" dirty="0"/>
          </a:p>
        </p:txBody>
      </p:sp>
    </p:spTree>
    <p:extLst>
      <p:ext uri="{BB962C8B-B14F-4D97-AF65-F5344CB8AC3E}">
        <p14:creationId xmlns:p14="http://schemas.microsoft.com/office/powerpoint/2010/main" val="245498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8C59BA-F571-CD3D-280E-3C61B1B5FA9C}"/>
              </a:ext>
            </a:extLst>
          </p:cNvPr>
          <p:cNvSpPr>
            <a:spLocks noGrp="1"/>
          </p:cNvSpPr>
          <p:nvPr>
            <p:ph type="title"/>
          </p:nvPr>
        </p:nvSpPr>
        <p:spPr/>
        <p:txBody>
          <a:bodyPr/>
          <a:lstStyle/>
          <a:p>
            <a:r>
              <a:rPr lang="en-AU" dirty="0"/>
              <a:t>Feature of a function</a:t>
            </a:r>
          </a:p>
        </p:txBody>
      </p:sp>
      <p:pic>
        <p:nvPicPr>
          <p:cNvPr id="27" name="Picture 26" descr="Graph of a local minimum">
            <a:extLst>
              <a:ext uri="{FF2B5EF4-FFF2-40B4-BE49-F238E27FC236}">
                <a16:creationId xmlns:a16="http://schemas.microsoft.com/office/drawing/2014/main" id="{334E7B74-AC79-76D1-7D04-88F9ED1825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400" y="1367117"/>
            <a:ext cx="2520000" cy="2520000"/>
          </a:xfrm>
          <a:prstGeom prst="rect">
            <a:avLst/>
          </a:prstGeom>
          <a:ln>
            <a:solidFill>
              <a:schemeClr val="accent1"/>
            </a:solidFill>
          </a:ln>
        </p:spPr>
      </p:pic>
      <p:sp>
        <p:nvSpPr>
          <p:cNvPr id="4" name="Oval 3" descr="dot marking turning point">
            <a:extLst>
              <a:ext uri="{FF2B5EF4-FFF2-40B4-BE49-F238E27FC236}">
                <a16:creationId xmlns:a16="http://schemas.microsoft.com/office/drawing/2014/main" id="{9284CD35-CD4C-55BD-6F2A-468D1C50190C}"/>
              </a:ext>
            </a:extLst>
          </p:cNvPr>
          <p:cNvSpPr/>
          <p:nvPr/>
        </p:nvSpPr>
        <p:spPr>
          <a:xfrm>
            <a:off x="1614415" y="3164440"/>
            <a:ext cx="142466" cy="15411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31" name="Picture 30" descr="Graph of a horizontal point of inflection">
            <a:extLst>
              <a:ext uri="{FF2B5EF4-FFF2-40B4-BE49-F238E27FC236}">
                <a16:creationId xmlns:a16="http://schemas.microsoft.com/office/drawing/2014/main" id="{61BBA7BF-5519-F89E-FC6C-15B30B9227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4800" y="1367117"/>
            <a:ext cx="2520000" cy="2520000"/>
          </a:xfrm>
          <a:prstGeom prst="rect">
            <a:avLst/>
          </a:prstGeom>
          <a:ln>
            <a:solidFill>
              <a:schemeClr val="accent1"/>
            </a:solidFill>
          </a:ln>
        </p:spPr>
      </p:pic>
      <p:sp>
        <p:nvSpPr>
          <p:cNvPr id="10" name="Oval 9" descr="dot marking turning point">
            <a:extLst>
              <a:ext uri="{FF2B5EF4-FFF2-40B4-BE49-F238E27FC236}">
                <a16:creationId xmlns:a16="http://schemas.microsoft.com/office/drawing/2014/main" id="{8654A8D8-75C3-37E6-8BE1-361B9D5C7461}"/>
              </a:ext>
            </a:extLst>
          </p:cNvPr>
          <p:cNvSpPr/>
          <p:nvPr/>
        </p:nvSpPr>
        <p:spPr>
          <a:xfrm>
            <a:off x="4553567" y="2550060"/>
            <a:ext cx="142466" cy="15411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5" name="Picture 24" descr="Graph of a local maximum">
            <a:extLst>
              <a:ext uri="{FF2B5EF4-FFF2-40B4-BE49-F238E27FC236}">
                <a16:creationId xmlns:a16="http://schemas.microsoft.com/office/drawing/2014/main" id="{1F7B196F-85AB-B90C-B443-F756E2DA98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07200" y="1367117"/>
            <a:ext cx="2520000" cy="2520000"/>
          </a:xfrm>
          <a:prstGeom prst="rect">
            <a:avLst/>
          </a:prstGeom>
          <a:ln>
            <a:solidFill>
              <a:schemeClr val="accent1"/>
            </a:solidFill>
          </a:ln>
        </p:spPr>
      </p:pic>
      <p:sp>
        <p:nvSpPr>
          <p:cNvPr id="8" name="Oval 7" descr="dot marking turning point">
            <a:extLst>
              <a:ext uri="{FF2B5EF4-FFF2-40B4-BE49-F238E27FC236}">
                <a16:creationId xmlns:a16="http://schemas.microsoft.com/office/drawing/2014/main" id="{E2D88E74-604E-F34F-8F19-59C9EDA47213}"/>
              </a:ext>
            </a:extLst>
          </p:cNvPr>
          <p:cNvSpPr/>
          <p:nvPr/>
        </p:nvSpPr>
        <p:spPr>
          <a:xfrm>
            <a:off x="7495967" y="1917842"/>
            <a:ext cx="142466" cy="15411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33" name="Picture 32" descr="Graph of a point of  inflection">
            <a:extLst>
              <a:ext uri="{FF2B5EF4-FFF2-40B4-BE49-F238E27FC236}">
                <a16:creationId xmlns:a16="http://schemas.microsoft.com/office/drawing/2014/main" id="{320931BA-C313-59A1-2624-85531D5181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49600" y="1367117"/>
            <a:ext cx="2520000" cy="2520000"/>
          </a:xfrm>
          <a:prstGeom prst="rect">
            <a:avLst/>
          </a:prstGeom>
          <a:ln>
            <a:solidFill>
              <a:schemeClr val="accent1"/>
            </a:solidFill>
          </a:ln>
        </p:spPr>
      </p:pic>
      <p:sp>
        <p:nvSpPr>
          <p:cNvPr id="6" name="Oval 5" descr="dot marking turning point">
            <a:extLst>
              <a:ext uri="{FF2B5EF4-FFF2-40B4-BE49-F238E27FC236}">
                <a16:creationId xmlns:a16="http://schemas.microsoft.com/office/drawing/2014/main" id="{62C12F7C-A8A6-61A2-07A9-16F058CC3032}"/>
              </a:ext>
            </a:extLst>
          </p:cNvPr>
          <p:cNvSpPr/>
          <p:nvPr/>
        </p:nvSpPr>
        <p:spPr>
          <a:xfrm>
            <a:off x="10355834" y="2550060"/>
            <a:ext cx="142466" cy="15411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6" name="TextBox 15">
            <a:extLst>
              <a:ext uri="{FF2B5EF4-FFF2-40B4-BE49-F238E27FC236}">
                <a16:creationId xmlns:a16="http://schemas.microsoft.com/office/drawing/2014/main" id="{D515B891-AE1E-7592-47FD-AD2011B5657C}"/>
              </a:ext>
            </a:extLst>
          </p:cNvPr>
          <p:cNvSpPr txBox="1"/>
          <p:nvPr/>
        </p:nvSpPr>
        <p:spPr>
          <a:xfrm>
            <a:off x="653910" y="5690549"/>
            <a:ext cx="1921010" cy="393001"/>
          </a:xfrm>
          <a:prstGeom prst="rect">
            <a:avLst/>
          </a:prstGeom>
          <a:noFill/>
        </p:spPr>
        <p:txBody>
          <a:bodyPr wrap="none" lIns="0" tIns="0" rIns="0" bIns="0" rtlCol="0">
            <a:noAutofit/>
          </a:bodyPr>
          <a:lstStyle/>
          <a:p>
            <a:pPr algn="l"/>
            <a:r>
              <a:rPr lang="en-AU" sz="2000" dirty="0"/>
              <a:t>Local maximum</a:t>
            </a:r>
          </a:p>
        </p:txBody>
      </p:sp>
      <p:sp>
        <p:nvSpPr>
          <p:cNvPr id="17" name="TextBox 16">
            <a:extLst>
              <a:ext uri="{FF2B5EF4-FFF2-40B4-BE49-F238E27FC236}">
                <a16:creationId xmlns:a16="http://schemas.microsoft.com/office/drawing/2014/main" id="{3687981C-636D-73FB-356E-9A4AB02A56B4}"/>
              </a:ext>
            </a:extLst>
          </p:cNvPr>
          <p:cNvSpPr txBox="1"/>
          <p:nvPr/>
        </p:nvSpPr>
        <p:spPr>
          <a:xfrm>
            <a:off x="3228830" y="5690549"/>
            <a:ext cx="1921010" cy="393001"/>
          </a:xfrm>
          <a:prstGeom prst="rect">
            <a:avLst/>
          </a:prstGeom>
          <a:noFill/>
        </p:spPr>
        <p:txBody>
          <a:bodyPr wrap="none" lIns="0" tIns="0" rIns="0" bIns="0" rtlCol="0">
            <a:noAutofit/>
          </a:bodyPr>
          <a:lstStyle/>
          <a:p>
            <a:pPr algn="l"/>
            <a:r>
              <a:rPr lang="en-AU" sz="2000" dirty="0"/>
              <a:t>Local minimum</a:t>
            </a:r>
          </a:p>
        </p:txBody>
      </p:sp>
      <p:sp>
        <p:nvSpPr>
          <p:cNvPr id="18" name="TextBox 17">
            <a:extLst>
              <a:ext uri="{FF2B5EF4-FFF2-40B4-BE49-F238E27FC236}">
                <a16:creationId xmlns:a16="http://schemas.microsoft.com/office/drawing/2014/main" id="{D384E2E1-A236-718D-9C32-F69A2496E9C7}"/>
              </a:ext>
            </a:extLst>
          </p:cNvPr>
          <p:cNvSpPr txBox="1"/>
          <p:nvPr/>
        </p:nvSpPr>
        <p:spPr>
          <a:xfrm>
            <a:off x="5803750" y="5690549"/>
            <a:ext cx="1921010" cy="393001"/>
          </a:xfrm>
          <a:prstGeom prst="rect">
            <a:avLst/>
          </a:prstGeom>
          <a:noFill/>
        </p:spPr>
        <p:txBody>
          <a:bodyPr wrap="none" lIns="0" tIns="0" rIns="0" bIns="0" rtlCol="0">
            <a:noAutofit/>
          </a:bodyPr>
          <a:lstStyle/>
          <a:p>
            <a:pPr algn="l"/>
            <a:r>
              <a:rPr lang="en-AU" sz="2000" dirty="0"/>
              <a:t>Point of inflection</a:t>
            </a:r>
          </a:p>
        </p:txBody>
      </p:sp>
      <p:sp>
        <p:nvSpPr>
          <p:cNvPr id="19" name="TextBox 18">
            <a:extLst>
              <a:ext uri="{FF2B5EF4-FFF2-40B4-BE49-F238E27FC236}">
                <a16:creationId xmlns:a16="http://schemas.microsoft.com/office/drawing/2014/main" id="{C8FC6F01-C505-AB45-DB6B-9C5F939E8149}"/>
              </a:ext>
            </a:extLst>
          </p:cNvPr>
          <p:cNvSpPr txBox="1"/>
          <p:nvPr/>
        </p:nvSpPr>
        <p:spPr>
          <a:xfrm>
            <a:off x="8378670" y="5690549"/>
            <a:ext cx="3159420" cy="393001"/>
          </a:xfrm>
          <a:prstGeom prst="rect">
            <a:avLst/>
          </a:prstGeom>
          <a:noFill/>
        </p:spPr>
        <p:txBody>
          <a:bodyPr wrap="none" lIns="0" tIns="0" rIns="0" bIns="0" rtlCol="0">
            <a:noAutofit/>
          </a:bodyPr>
          <a:lstStyle/>
          <a:p>
            <a:pPr algn="l"/>
            <a:r>
              <a:rPr lang="en-AU" sz="2000" dirty="0"/>
              <a:t>Horizontal point of inflection</a:t>
            </a:r>
          </a:p>
        </p:txBody>
      </p:sp>
      <p:sp>
        <p:nvSpPr>
          <p:cNvPr id="2" name="Slide Number Placeholder 1">
            <a:extLst>
              <a:ext uri="{FF2B5EF4-FFF2-40B4-BE49-F238E27FC236}">
                <a16:creationId xmlns:a16="http://schemas.microsoft.com/office/drawing/2014/main" id="{DE457833-40D0-8D0D-E51C-224AA6080F2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a:t>
            </a:fld>
            <a:endParaRPr lang="en-AU" dirty="0"/>
          </a:p>
        </p:txBody>
      </p:sp>
      <p:cxnSp>
        <p:nvCxnSpPr>
          <p:cNvPr id="35" name="Straight Arrow Connector 34">
            <a:extLst>
              <a:ext uri="{FF2B5EF4-FFF2-40B4-BE49-F238E27FC236}">
                <a16:creationId xmlns:a16="http://schemas.microsoft.com/office/drawing/2014/main" id="{5B17A170-3DDE-500C-FC2F-A8B672D1668F}"/>
              </a:ext>
              <a:ext uri="{C183D7F6-B498-43B3-948B-1728B52AA6E4}">
                <adec:decorative xmlns:adec="http://schemas.microsoft.com/office/drawing/2017/decorative" val="1"/>
              </a:ext>
            </a:extLst>
          </p:cNvPr>
          <p:cNvCxnSpPr>
            <a:cxnSpLocks/>
          </p:cNvCxnSpPr>
          <p:nvPr/>
        </p:nvCxnSpPr>
        <p:spPr>
          <a:xfrm flipH="1" flipV="1">
            <a:off x="2151529" y="4041802"/>
            <a:ext cx="1944061" cy="1521438"/>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B4FB6821-8E4A-45C2-D092-E3A0DCCC2643}"/>
              </a:ext>
              <a:ext uri="{C183D7F6-B498-43B3-948B-1728B52AA6E4}">
                <adec:decorative xmlns:adec="http://schemas.microsoft.com/office/drawing/2017/decorative" val="1"/>
              </a:ext>
            </a:extLst>
          </p:cNvPr>
          <p:cNvCxnSpPr>
            <a:cxnSpLocks/>
          </p:cNvCxnSpPr>
          <p:nvPr/>
        </p:nvCxnSpPr>
        <p:spPr>
          <a:xfrm flipV="1">
            <a:off x="1614415" y="4041802"/>
            <a:ext cx="5723837" cy="1449081"/>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657E980C-1011-C87A-5980-BCCDB587CC89}"/>
              </a:ext>
              <a:ext uri="{C183D7F6-B498-43B3-948B-1728B52AA6E4}">
                <adec:decorative xmlns:adec="http://schemas.microsoft.com/office/drawing/2017/decorative" val="1"/>
              </a:ext>
            </a:extLst>
          </p:cNvPr>
          <p:cNvCxnSpPr>
            <a:cxnSpLocks/>
          </p:cNvCxnSpPr>
          <p:nvPr/>
        </p:nvCxnSpPr>
        <p:spPr>
          <a:xfrm flipV="1">
            <a:off x="6903703" y="4086783"/>
            <a:ext cx="3339114" cy="1476457"/>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A5EDACF4-40EC-5184-386B-26026942B1D1}"/>
              </a:ext>
              <a:ext uri="{C183D7F6-B498-43B3-948B-1728B52AA6E4}">
                <adec:decorative xmlns:adec="http://schemas.microsoft.com/office/drawing/2017/decorative" val="1"/>
              </a:ext>
            </a:extLst>
          </p:cNvPr>
          <p:cNvCxnSpPr>
            <a:cxnSpLocks/>
          </p:cNvCxnSpPr>
          <p:nvPr/>
        </p:nvCxnSpPr>
        <p:spPr>
          <a:xfrm flipH="1" flipV="1">
            <a:off x="4593257" y="3980330"/>
            <a:ext cx="5226938" cy="1510553"/>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605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7A09D8-FED7-F382-7C38-E8AD37B5BB24}"/>
              </a:ext>
            </a:extLst>
          </p:cNvPr>
          <p:cNvSpPr>
            <a:spLocks noGrp="1"/>
          </p:cNvSpPr>
          <p:nvPr>
            <p:ph type="title"/>
          </p:nvPr>
        </p:nvSpPr>
        <p:spPr/>
        <p:txBody>
          <a:bodyPr/>
          <a:lstStyle/>
          <a:p>
            <a:r>
              <a:rPr lang="en-AU" dirty="0"/>
              <a:t>The graph of a function (1)</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D6EA8BB7-120B-F058-8F32-5BC9632A46AB}"/>
                  </a:ext>
                </a:extLst>
              </p:cNvPr>
              <p:cNvSpPr>
                <a:spLocks noGrp="1"/>
              </p:cNvSpPr>
              <p:nvPr>
                <p:ph type="body" sz="quarter" idx="17"/>
              </p:nvPr>
            </p:nvSpPr>
            <p:spPr/>
            <p:txBody>
              <a:bodyPr/>
              <a:lstStyle/>
              <a:p>
                <a:r>
                  <a:rPr lang="en-AU" dirty="0"/>
                  <a:t>Graph </a:t>
                </a:r>
                <a14:m>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r>
                      <a:rPr lang="en-AU" i="1">
                        <a:latin typeface="Cambria Math" panose="02040503050406030204" pitchFamily="18" charset="0"/>
                      </a:rPr>
                      <m:t>2</m:t>
                    </m:r>
                    <m:sSup>
                      <m:sSupPr>
                        <m:ctrlPr>
                          <a:rPr lang="en-AU" i="1">
                            <a:latin typeface="Cambria Math" panose="02040503050406030204" pitchFamily="18" charset="0"/>
                          </a:rPr>
                        </m:ctrlPr>
                      </m:sSupPr>
                      <m:e>
                        <m:r>
                          <a:rPr lang="en-AU" i="1">
                            <a:latin typeface="Cambria Math" panose="02040503050406030204" pitchFamily="18" charset="0"/>
                          </a:rPr>
                          <m:t>𝑥</m:t>
                        </m:r>
                      </m:e>
                      <m:sup>
                        <m:r>
                          <a:rPr lang="en-AU" i="1">
                            <a:latin typeface="Cambria Math" panose="02040503050406030204" pitchFamily="18" charset="0"/>
                          </a:rPr>
                          <m:t>3</m:t>
                        </m:r>
                      </m:sup>
                    </m:sSup>
                    <m:r>
                      <a:rPr lang="en-AU" i="1">
                        <a:latin typeface="Cambria Math" panose="02040503050406030204" pitchFamily="18" charset="0"/>
                      </a:rPr>
                      <m:t>−3</m:t>
                    </m:r>
                    <m:sSup>
                      <m:sSupPr>
                        <m:ctrlPr>
                          <a:rPr lang="en-AU" i="1">
                            <a:latin typeface="Cambria Math" panose="02040503050406030204" pitchFamily="18" charset="0"/>
                          </a:rPr>
                        </m:ctrlPr>
                      </m:sSupPr>
                      <m:e>
                        <m:r>
                          <a:rPr lang="en-AU" i="1">
                            <a:latin typeface="Cambria Math" panose="02040503050406030204" pitchFamily="18" charset="0"/>
                          </a:rPr>
                          <m:t>𝑥</m:t>
                        </m:r>
                      </m:e>
                      <m:sup>
                        <m:r>
                          <a:rPr lang="en-AU" i="1">
                            <a:latin typeface="Cambria Math" panose="02040503050406030204" pitchFamily="18" charset="0"/>
                          </a:rPr>
                          <m:t>2</m:t>
                        </m:r>
                      </m:sup>
                    </m:sSup>
                    <m:r>
                      <a:rPr lang="en-AU" i="1">
                        <a:latin typeface="Cambria Math" panose="02040503050406030204" pitchFamily="18" charset="0"/>
                      </a:rPr>
                      <m:t>−12</m:t>
                    </m:r>
                    <m:r>
                      <a:rPr lang="en-AU" i="1">
                        <a:latin typeface="Cambria Math" panose="02040503050406030204" pitchFamily="18" charset="0"/>
                      </a:rPr>
                      <m:t>𝑥</m:t>
                    </m:r>
                    <m:r>
                      <a:rPr lang="en-AU" i="1">
                        <a:latin typeface="Cambria Math" panose="02040503050406030204" pitchFamily="18" charset="0"/>
                      </a:rPr>
                      <m:t>+1</m:t>
                    </m:r>
                  </m:oMath>
                </a14:m>
                <a:endParaRPr lang="en-AU" dirty="0"/>
              </a:p>
              <a:p>
                <a:endParaRPr lang="en-AU" dirty="0"/>
              </a:p>
              <a:p>
                <a:endParaRPr lang="en-AU" dirty="0">
                  <a:ea typeface="Cambria Math" panose="02040503050406030204" pitchFamily="18" charset="0"/>
                </a:endParaRPr>
              </a:p>
              <a:p>
                <a:endParaRPr lang="en-AU" dirty="0"/>
              </a:p>
              <a:p>
                <a:endParaRPr lang="en-AU" dirty="0"/>
              </a:p>
            </p:txBody>
          </p:sp>
        </mc:Choice>
        <mc:Fallback xmlns="">
          <p:sp>
            <p:nvSpPr>
              <p:cNvPr id="5" name="Text Placeholder 4">
                <a:extLst>
                  <a:ext uri="{FF2B5EF4-FFF2-40B4-BE49-F238E27FC236}">
                    <a16:creationId xmlns:a16="http://schemas.microsoft.com/office/drawing/2014/main" id="{D6EA8BB7-120B-F058-8F32-5BC9632A46AB}"/>
                  </a:ext>
                </a:extLst>
              </p:cNvPr>
              <p:cNvSpPr>
                <a:spLocks noGrp="1" noRot="1" noChangeAspect="1" noMove="1" noResize="1" noEditPoints="1" noAdjustHandles="1" noChangeArrowheads="1" noChangeShapeType="1" noTextEdit="1"/>
              </p:cNvSpPr>
              <p:nvPr>
                <p:ph type="body" sz="quarter" idx="17"/>
              </p:nvPr>
            </p:nvSpPr>
            <p:spPr>
              <a:blipFill>
                <a:blip r:embed="rId3"/>
                <a:stretch>
                  <a:fillRect l="-1327"/>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765C9CD7-6742-BFE6-C402-1A3CD0A6F6F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a:t>
            </a:fld>
            <a:endParaRPr lang="en-AU" dirty="0"/>
          </a:p>
        </p:txBody>
      </p:sp>
    </p:spTree>
    <p:extLst>
      <p:ext uri="{BB962C8B-B14F-4D97-AF65-F5344CB8AC3E}">
        <p14:creationId xmlns:p14="http://schemas.microsoft.com/office/powerpoint/2010/main" val="1714986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25DC0-A78B-9C20-510F-F88FE757CC1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0030C1D-752A-AD32-B228-695EEA3063DA}"/>
              </a:ext>
            </a:extLst>
          </p:cNvPr>
          <p:cNvSpPr>
            <a:spLocks noGrp="1"/>
          </p:cNvSpPr>
          <p:nvPr>
            <p:ph type="ctrTitle"/>
          </p:nvPr>
        </p:nvSpPr>
        <p:spPr/>
        <p:txBody>
          <a:bodyPr/>
          <a:lstStyle/>
          <a:p>
            <a:r>
              <a:rPr lang="en-AU" dirty="0">
                <a:latin typeface="+mj-lt"/>
              </a:rPr>
              <a:t>Connecting learning</a:t>
            </a:r>
          </a:p>
        </p:txBody>
      </p:sp>
    </p:spTree>
    <p:extLst>
      <p:ext uri="{BB962C8B-B14F-4D97-AF65-F5344CB8AC3E}">
        <p14:creationId xmlns:p14="http://schemas.microsoft.com/office/powerpoint/2010/main" val="193212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77D53-F8F8-595E-9C11-385337F224A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98AB91E-7213-6A20-EC22-E6CE27B1171D}"/>
              </a:ext>
            </a:extLst>
          </p:cNvPr>
          <p:cNvSpPr>
            <a:spLocks noGrp="1"/>
          </p:cNvSpPr>
          <p:nvPr>
            <p:ph type="title"/>
          </p:nvPr>
        </p:nvSpPr>
        <p:spPr/>
        <p:txBody>
          <a:bodyPr/>
          <a:lstStyle/>
          <a:p>
            <a:r>
              <a:rPr lang="en-AU" dirty="0"/>
              <a:t>The graph of a function (2)</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E091CEB0-260A-0D83-E3AF-C420DCA469D0}"/>
                  </a:ext>
                </a:extLst>
              </p:cNvPr>
              <p:cNvSpPr>
                <a:spLocks noGrp="1"/>
              </p:cNvSpPr>
              <p:nvPr>
                <p:ph type="body" sz="quarter" idx="17"/>
              </p:nvPr>
            </p:nvSpPr>
            <p:spPr/>
            <p:txBody>
              <a:bodyPr/>
              <a:lstStyle/>
              <a:p>
                <a:r>
                  <a:rPr lang="en-AU" dirty="0"/>
                  <a:t>Graph </a:t>
                </a:r>
                <a14:m>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r>
                      <a:rPr lang="en-AU" i="1">
                        <a:latin typeface="Cambria Math" panose="02040503050406030204" pitchFamily="18" charset="0"/>
                      </a:rPr>
                      <m:t>2</m:t>
                    </m:r>
                    <m:sSup>
                      <m:sSupPr>
                        <m:ctrlPr>
                          <a:rPr lang="en-AU" i="1">
                            <a:latin typeface="Cambria Math" panose="02040503050406030204" pitchFamily="18" charset="0"/>
                          </a:rPr>
                        </m:ctrlPr>
                      </m:sSupPr>
                      <m:e>
                        <m:r>
                          <a:rPr lang="en-AU" i="1">
                            <a:latin typeface="Cambria Math" panose="02040503050406030204" pitchFamily="18" charset="0"/>
                          </a:rPr>
                          <m:t>𝑥</m:t>
                        </m:r>
                      </m:e>
                      <m:sup>
                        <m:r>
                          <a:rPr lang="en-AU" i="1">
                            <a:latin typeface="Cambria Math" panose="02040503050406030204" pitchFamily="18" charset="0"/>
                          </a:rPr>
                          <m:t>3</m:t>
                        </m:r>
                      </m:sup>
                    </m:sSup>
                    <m:r>
                      <a:rPr lang="en-AU" i="1">
                        <a:latin typeface="Cambria Math" panose="02040503050406030204" pitchFamily="18" charset="0"/>
                      </a:rPr>
                      <m:t>−3</m:t>
                    </m:r>
                    <m:sSup>
                      <m:sSupPr>
                        <m:ctrlPr>
                          <a:rPr lang="en-AU" i="1">
                            <a:latin typeface="Cambria Math" panose="02040503050406030204" pitchFamily="18" charset="0"/>
                          </a:rPr>
                        </m:ctrlPr>
                      </m:sSupPr>
                      <m:e>
                        <m:r>
                          <a:rPr lang="en-AU" i="1">
                            <a:latin typeface="Cambria Math" panose="02040503050406030204" pitchFamily="18" charset="0"/>
                          </a:rPr>
                          <m:t>𝑥</m:t>
                        </m:r>
                      </m:e>
                      <m:sup>
                        <m:r>
                          <a:rPr lang="en-AU" i="1">
                            <a:latin typeface="Cambria Math" panose="02040503050406030204" pitchFamily="18" charset="0"/>
                          </a:rPr>
                          <m:t>2</m:t>
                        </m:r>
                      </m:sup>
                    </m:sSup>
                    <m:r>
                      <a:rPr lang="en-AU" i="1">
                        <a:latin typeface="Cambria Math" panose="02040503050406030204" pitchFamily="18" charset="0"/>
                      </a:rPr>
                      <m:t>−12</m:t>
                    </m:r>
                    <m:r>
                      <a:rPr lang="en-AU" i="1">
                        <a:latin typeface="Cambria Math" panose="02040503050406030204" pitchFamily="18" charset="0"/>
                      </a:rPr>
                      <m:t>𝑥</m:t>
                    </m:r>
                    <m:r>
                      <a:rPr lang="en-AU" i="1">
                        <a:latin typeface="Cambria Math" panose="02040503050406030204" pitchFamily="18" charset="0"/>
                      </a:rPr>
                      <m:t>+1</m:t>
                    </m:r>
                  </m:oMath>
                </a14:m>
                <a:endParaRPr lang="en-AU" dirty="0"/>
              </a:p>
              <a:p>
                <a:pPr/>
                <a14:m>
                  <m:oMathPara xmlns:m="http://schemas.openxmlformats.org/officeDocument/2006/math">
                    <m:oMathParaPr>
                      <m:jc m:val="left"/>
                    </m:oMathParaPr>
                    <m:oMath xmlns:m="http://schemas.openxmlformats.org/officeDocument/2006/math">
                      <m:r>
                        <m:rPr>
                          <m:nor/>
                        </m:rPr>
                        <a:rPr lang="en-AU" i="0">
                          <a:ea typeface="Cambria Math" panose="02040503050406030204" pitchFamily="18" charset="0"/>
                        </a:rPr>
                        <m:t>y</m:t>
                      </m:r>
                      <m:r>
                        <m:rPr>
                          <m:nor/>
                        </m:rPr>
                        <a:rPr lang="en-AU" i="0">
                          <a:ea typeface="Cambria Math" panose="02040503050406030204" pitchFamily="18" charset="0"/>
                        </a:rPr>
                        <m:t>−</m:t>
                      </m:r>
                      <m:r>
                        <m:rPr>
                          <m:nor/>
                        </m:rPr>
                        <a:rPr lang="en-AU" i="0">
                          <a:ea typeface="Cambria Math" panose="02040503050406030204" pitchFamily="18" charset="0"/>
                        </a:rPr>
                        <m:t>intercept</m:t>
                      </m:r>
                      <m:r>
                        <m:rPr>
                          <m:nor/>
                        </m:rPr>
                        <a:rPr lang="en-AU" i="0">
                          <a:ea typeface="Cambria Math" panose="02040503050406030204" pitchFamily="18" charset="0"/>
                        </a:rPr>
                        <m:t> </m:t>
                      </m:r>
                      <m:r>
                        <m:rPr>
                          <m:nor/>
                        </m:rPr>
                        <a:rPr lang="en-AU" i="0">
                          <a:ea typeface="Cambria Math" panose="02040503050406030204" pitchFamily="18" charset="0"/>
                        </a:rPr>
                        <m:t>at</m:t>
                      </m:r>
                      <m:r>
                        <m:rPr>
                          <m:nor/>
                        </m:rPr>
                        <a:rPr lang="en-AU" i="0">
                          <a:ea typeface="Cambria Math" panose="02040503050406030204" pitchFamily="18" charset="0"/>
                        </a:rPr>
                        <m:t> </m:t>
                      </m:r>
                      <m:d>
                        <m:dPr>
                          <m:ctrlPr>
                            <a:rPr lang="en-AU" i="1">
                              <a:latin typeface="Cambria Math" panose="02040503050406030204" pitchFamily="18" charset="0"/>
                              <a:ea typeface="Cambria Math" panose="02040503050406030204" pitchFamily="18" charset="0"/>
                            </a:rPr>
                          </m:ctrlPr>
                        </m:dPr>
                        <m:e>
                          <m:r>
                            <a:rPr lang="en-AU" i="1">
                              <a:latin typeface="Cambria Math" panose="02040503050406030204" pitchFamily="18" charset="0"/>
                              <a:ea typeface="Cambria Math" panose="02040503050406030204" pitchFamily="18" charset="0"/>
                            </a:rPr>
                            <m:t>0,1</m:t>
                          </m:r>
                        </m:e>
                      </m:d>
                    </m:oMath>
                  </m:oMathPara>
                </a14:m>
                <a:endParaRPr lang="en-AU" dirty="0"/>
              </a:p>
              <a:p>
                <a:pPr/>
                <a14:m>
                  <m:oMathPara xmlns:m="http://schemas.openxmlformats.org/officeDocument/2006/math">
                    <m:oMathParaPr>
                      <m:jc m:val="left"/>
                    </m:oMathParaPr>
                    <m:oMath xmlns:m="http://schemas.openxmlformats.org/officeDocument/2006/math">
                      <m:r>
                        <m:rPr>
                          <m:nor/>
                        </m:rPr>
                        <a:rPr lang="en-AU" i="0">
                          <a:ea typeface="Cambria Math" panose="02040503050406030204" pitchFamily="18" charset="0"/>
                        </a:rPr>
                        <m:t>Stationary</m:t>
                      </m:r>
                      <m:r>
                        <m:rPr>
                          <m:nor/>
                        </m:rPr>
                        <a:rPr lang="en-AU" i="0">
                          <a:ea typeface="Cambria Math" panose="02040503050406030204" pitchFamily="18" charset="0"/>
                        </a:rPr>
                        <m:t> </m:t>
                      </m:r>
                      <m:r>
                        <m:rPr>
                          <m:nor/>
                        </m:rPr>
                        <a:rPr lang="en-AU" i="0">
                          <a:ea typeface="Cambria Math" panose="02040503050406030204" pitchFamily="18" charset="0"/>
                        </a:rPr>
                        <m:t>points</m:t>
                      </m:r>
                      <m:r>
                        <m:rPr>
                          <m:nor/>
                        </m:rPr>
                        <a:rPr lang="en-AU" i="0">
                          <a:ea typeface="Cambria Math" panose="02040503050406030204" pitchFamily="18" charset="0"/>
                        </a:rPr>
                        <m:t> </m:t>
                      </m:r>
                      <m:r>
                        <m:rPr>
                          <m:nor/>
                        </m:rPr>
                        <a:rPr lang="en-AU" i="0">
                          <a:ea typeface="Cambria Math" panose="02040503050406030204" pitchFamily="18" charset="0"/>
                        </a:rPr>
                        <m:t>at</m:t>
                      </m:r>
                      <m:r>
                        <m:rPr>
                          <m:nor/>
                        </m:rPr>
                        <a:rPr lang="en-AU" i="0">
                          <a:ea typeface="Cambria Math" panose="02040503050406030204" pitchFamily="18" charset="0"/>
                        </a:rPr>
                        <m:t> </m:t>
                      </m:r>
                      <m:d>
                        <m:dPr>
                          <m:ctrlPr>
                            <a:rPr lang="en-AU" i="1">
                              <a:latin typeface="Cambria Math" panose="02040503050406030204" pitchFamily="18" charset="0"/>
                              <a:ea typeface="Cambria Math" panose="02040503050406030204" pitchFamily="18" charset="0"/>
                            </a:rPr>
                          </m:ctrlPr>
                        </m:dPr>
                        <m:e>
                          <m:r>
                            <a:rPr lang="en-AU" i="1">
                              <a:latin typeface="Cambria Math" panose="02040503050406030204" pitchFamily="18" charset="0"/>
                              <a:ea typeface="Cambria Math" panose="02040503050406030204" pitchFamily="18" charset="0"/>
                            </a:rPr>
                            <m:t>2,−19</m:t>
                          </m:r>
                        </m:e>
                      </m:d>
                      <m:r>
                        <a:rPr lang="en-AU" i="1">
                          <a:latin typeface="Cambria Math" panose="02040503050406030204" pitchFamily="18" charset="0"/>
                          <a:ea typeface="Cambria Math" panose="02040503050406030204" pitchFamily="18" charset="0"/>
                        </a:rPr>
                        <m:t>, </m:t>
                      </m:r>
                      <m:d>
                        <m:dPr>
                          <m:ctrlPr>
                            <a:rPr lang="en-AU" i="1">
                              <a:latin typeface="Cambria Math" panose="02040503050406030204" pitchFamily="18" charset="0"/>
                              <a:ea typeface="Cambria Math" panose="02040503050406030204" pitchFamily="18" charset="0"/>
                            </a:rPr>
                          </m:ctrlPr>
                        </m:dPr>
                        <m:e>
                          <m:r>
                            <a:rPr lang="en-AU" i="1">
                              <a:latin typeface="Cambria Math" panose="02040503050406030204" pitchFamily="18" charset="0"/>
                              <a:ea typeface="Cambria Math" panose="02040503050406030204" pitchFamily="18" charset="0"/>
                            </a:rPr>
                            <m:t>−1,8</m:t>
                          </m:r>
                        </m:e>
                      </m:d>
                      <m:r>
                        <a:rPr lang="en-AU" b="0" i="1" smtClean="0">
                          <a:latin typeface="Cambria Math" panose="02040503050406030204" pitchFamily="18" charset="0"/>
                          <a:ea typeface="Cambria Math" panose="02040503050406030204" pitchFamily="18" charset="0"/>
                        </a:rPr>
                        <m:t> </m:t>
                      </m:r>
                    </m:oMath>
                  </m:oMathPara>
                </a14:m>
                <a:endParaRPr lang="en-AU" dirty="0">
                  <a:ea typeface="Cambria Math" panose="02040503050406030204" pitchFamily="18" charset="0"/>
                </a:endParaRPr>
              </a:p>
              <a:p>
                <a:pPr/>
                <a14:m>
                  <m:oMathPara xmlns:m="http://schemas.openxmlformats.org/officeDocument/2006/math">
                    <m:oMathParaPr>
                      <m:jc m:val="left"/>
                    </m:oMathParaPr>
                    <m:oMath xmlns:m="http://schemas.openxmlformats.org/officeDocument/2006/math">
                      <m:r>
                        <m:rPr>
                          <m:nor/>
                        </m:rPr>
                        <a:rPr lang="en-AU" i="0" dirty="0" smtClean="0"/>
                        <m:t>Point</m:t>
                      </m:r>
                      <m:r>
                        <m:rPr>
                          <m:nor/>
                        </m:rPr>
                        <a:rPr lang="en-AU" i="0" dirty="0" smtClean="0"/>
                        <m:t> </m:t>
                      </m:r>
                      <m:r>
                        <m:rPr>
                          <m:nor/>
                        </m:rPr>
                        <a:rPr lang="en-AU" i="0" dirty="0" smtClean="0"/>
                        <m:t>of</m:t>
                      </m:r>
                      <m:r>
                        <m:rPr>
                          <m:nor/>
                        </m:rPr>
                        <a:rPr lang="en-AU" i="0" dirty="0" smtClean="0"/>
                        <m:t> </m:t>
                      </m:r>
                      <m:r>
                        <m:rPr>
                          <m:nor/>
                        </m:rPr>
                        <a:rPr lang="en-AU" i="0" dirty="0" smtClean="0"/>
                        <m:t>inflection</m:t>
                      </m:r>
                      <m:r>
                        <m:rPr>
                          <m:nor/>
                        </m:rPr>
                        <a:rPr lang="en-AU" i="0" dirty="0" smtClean="0"/>
                        <m:t> </m:t>
                      </m:r>
                      <m:r>
                        <m:rPr>
                          <m:nor/>
                        </m:rPr>
                        <a:rPr lang="en-AU" i="0" dirty="0" smtClean="0"/>
                        <m:t>at</m:t>
                      </m:r>
                      <m:r>
                        <m:rPr>
                          <m:nor/>
                        </m:rPr>
                        <a:rPr lang="en-AU" i="0" dirty="0" smtClean="0"/>
                        <m:t> </m:t>
                      </m:r>
                      <m:d>
                        <m:dPr>
                          <m:ctrlPr>
                            <a:rPr lang="en-AU" i="1" dirty="0" smtClean="0">
                              <a:latin typeface="Cambria Math" panose="02040503050406030204" pitchFamily="18" charset="0"/>
                            </a:rPr>
                          </m:ctrlPr>
                        </m:dPr>
                        <m:e>
                          <m:f>
                            <m:fPr>
                              <m:ctrlPr>
                                <a:rPr lang="en-AU" i="1" dirty="0" smtClean="0">
                                  <a:latin typeface="Cambria Math" panose="02040503050406030204" pitchFamily="18" charset="0"/>
                                </a:rPr>
                              </m:ctrlPr>
                            </m:fPr>
                            <m:num>
                              <m:r>
                                <a:rPr lang="en-AU" i="1" dirty="0" smtClean="0">
                                  <a:latin typeface="Cambria Math" panose="02040503050406030204" pitchFamily="18" charset="0"/>
                                </a:rPr>
                                <m:t>1</m:t>
                              </m:r>
                            </m:num>
                            <m:den>
                              <m:r>
                                <a:rPr lang="en-AU" i="1" dirty="0" smtClean="0">
                                  <a:latin typeface="Cambria Math" panose="02040503050406030204" pitchFamily="18" charset="0"/>
                                </a:rPr>
                                <m:t>2</m:t>
                              </m:r>
                            </m:den>
                          </m:f>
                          <m:r>
                            <a:rPr lang="en-AU" i="1" dirty="0" smtClean="0">
                              <a:latin typeface="Cambria Math" panose="02040503050406030204" pitchFamily="18" charset="0"/>
                            </a:rPr>
                            <m:t>, −</m:t>
                          </m:r>
                          <m:f>
                            <m:fPr>
                              <m:ctrlPr>
                                <a:rPr lang="en-AU" i="1" dirty="0" smtClean="0">
                                  <a:latin typeface="Cambria Math" panose="02040503050406030204" pitchFamily="18" charset="0"/>
                                </a:rPr>
                              </m:ctrlPr>
                            </m:fPr>
                            <m:num>
                              <m:r>
                                <a:rPr lang="en-AU" i="1" dirty="0" smtClean="0">
                                  <a:latin typeface="Cambria Math" panose="02040503050406030204" pitchFamily="18" charset="0"/>
                                </a:rPr>
                                <m:t>11</m:t>
                              </m:r>
                            </m:num>
                            <m:den>
                              <m:r>
                                <a:rPr lang="en-AU" i="1" dirty="0" smtClean="0">
                                  <a:latin typeface="Cambria Math" panose="02040503050406030204" pitchFamily="18" charset="0"/>
                                </a:rPr>
                                <m:t>2</m:t>
                              </m:r>
                            </m:den>
                          </m:f>
                        </m:e>
                      </m:d>
                    </m:oMath>
                  </m:oMathPara>
                </a14:m>
                <a:endParaRPr lang="en-AU" dirty="0"/>
              </a:p>
              <a:p>
                <a:endParaRPr lang="en-AU" dirty="0">
                  <a:ea typeface="Cambria Math" panose="02040503050406030204" pitchFamily="18" charset="0"/>
                </a:endParaRPr>
              </a:p>
              <a:p>
                <a:endParaRPr lang="en-AU" dirty="0"/>
              </a:p>
              <a:p>
                <a:endParaRPr lang="en-AU" dirty="0"/>
              </a:p>
            </p:txBody>
          </p:sp>
        </mc:Choice>
        <mc:Fallback xmlns="">
          <p:sp>
            <p:nvSpPr>
              <p:cNvPr id="5" name="Text Placeholder 4">
                <a:extLst>
                  <a:ext uri="{FF2B5EF4-FFF2-40B4-BE49-F238E27FC236}">
                    <a16:creationId xmlns:a16="http://schemas.microsoft.com/office/drawing/2014/main" id="{E091CEB0-260A-0D83-E3AF-C420DCA469D0}"/>
                  </a:ext>
                </a:extLst>
              </p:cNvPr>
              <p:cNvSpPr>
                <a:spLocks noGrp="1" noRot="1" noChangeAspect="1" noMove="1" noResize="1" noEditPoints="1" noAdjustHandles="1" noChangeArrowheads="1" noChangeShapeType="1" noTextEdit="1"/>
              </p:cNvSpPr>
              <p:nvPr>
                <p:ph type="body" sz="quarter" idx="17"/>
              </p:nvPr>
            </p:nvSpPr>
            <p:spPr>
              <a:blipFill>
                <a:blip r:embed="rId3"/>
                <a:stretch>
                  <a:fillRect l="-1327"/>
                </a:stretch>
              </a:blipFill>
            </p:spPr>
            <p:txBody>
              <a:bodyPr/>
              <a:lstStyle/>
              <a:p>
                <a:r>
                  <a:rPr lang="en-US">
                    <a:noFill/>
                  </a:rPr>
                  <a:t> </a:t>
                </a:r>
              </a:p>
            </p:txBody>
          </p:sp>
        </mc:Fallback>
      </mc:AlternateContent>
      <p:sp>
        <p:nvSpPr>
          <p:cNvPr id="2" name="Slide Number Placeholder 1">
            <a:extLst>
              <a:ext uri="{FF2B5EF4-FFF2-40B4-BE49-F238E27FC236}">
                <a16:creationId xmlns:a16="http://schemas.microsoft.com/office/drawing/2014/main" id="{4834C60A-DD0A-E73A-2F9F-B55D2036DC4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a:t>
            </a:fld>
            <a:endParaRPr lang="en-AU" dirty="0"/>
          </a:p>
        </p:txBody>
      </p:sp>
    </p:spTree>
    <p:extLst>
      <p:ext uri="{BB962C8B-B14F-4D97-AF65-F5344CB8AC3E}">
        <p14:creationId xmlns:p14="http://schemas.microsoft.com/office/powerpoint/2010/main" val="2860005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itle 2">
                <a:extLst>
                  <a:ext uri="{FF2B5EF4-FFF2-40B4-BE49-F238E27FC236}">
                    <a16:creationId xmlns:a16="http://schemas.microsoft.com/office/drawing/2014/main" id="{24BBF461-D4A4-653F-5BE7-E7562B889984}"/>
                  </a:ext>
                </a:extLst>
              </p:cNvPr>
              <p:cNvSpPr>
                <a:spLocks noGrp="1"/>
              </p:cNvSpPr>
              <p:nvPr>
                <p:ph type="title"/>
              </p:nvPr>
            </p:nvSpPr>
            <p:spPr/>
            <p:txBody>
              <a:bodyPr/>
              <a:lstStyle/>
              <a:p>
                <a:r>
                  <a:rPr lang="en-AU" dirty="0"/>
                  <a:t>Graphing the function </a:t>
                </a:r>
                <a14:m>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r>
                      <a:rPr lang="en-AU" i="1">
                        <a:latin typeface="Cambria Math" panose="02040503050406030204" pitchFamily="18" charset="0"/>
                      </a:rPr>
                      <m:t>2</m:t>
                    </m:r>
                    <m:sSup>
                      <m:sSupPr>
                        <m:ctrlPr>
                          <a:rPr lang="en-AU" i="1">
                            <a:latin typeface="Cambria Math" panose="02040503050406030204" pitchFamily="18" charset="0"/>
                          </a:rPr>
                        </m:ctrlPr>
                      </m:sSupPr>
                      <m:e>
                        <m:r>
                          <a:rPr lang="en-AU" i="1">
                            <a:latin typeface="Cambria Math" panose="02040503050406030204" pitchFamily="18" charset="0"/>
                          </a:rPr>
                          <m:t>𝑥</m:t>
                        </m:r>
                      </m:e>
                      <m:sup>
                        <m:r>
                          <a:rPr lang="en-AU" i="1">
                            <a:latin typeface="Cambria Math" panose="02040503050406030204" pitchFamily="18" charset="0"/>
                          </a:rPr>
                          <m:t>3</m:t>
                        </m:r>
                      </m:sup>
                    </m:sSup>
                    <m:r>
                      <a:rPr lang="en-AU" i="1">
                        <a:latin typeface="Cambria Math" panose="02040503050406030204" pitchFamily="18" charset="0"/>
                      </a:rPr>
                      <m:t>−3</m:t>
                    </m:r>
                    <m:sSup>
                      <m:sSupPr>
                        <m:ctrlPr>
                          <a:rPr lang="en-AU" i="1">
                            <a:latin typeface="Cambria Math" panose="02040503050406030204" pitchFamily="18" charset="0"/>
                          </a:rPr>
                        </m:ctrlPr>
                      </m:sSupPr>
                      <m:e>
                        <m:r>
                          <a:rPr lang="en-AU" i="1">
                            <a:latin typeface="Cambria Math" panose="02040503050406030204" pitchFamily="18" charset="0"/>
                          </a:rPr>
                          <m:t>𝑥</m:t>
                        </m:r>
                      </m:e>
                      <m:sup>
                        <m:r>
                          <a:rPr lang="en-AU" i="1">
                            <a:latin typeface="Cambria Math" panose="02040503050406030204" pitchFamily="18" charset="0"/>
                          </a:rPr>
                          <m:t>2</m:t>
                        </m:r>
                      </m:sup>
                    </m:sSup>
                    <m:r>
                      <a:rPr lang="en-AU" i="1">
                        <a:latin typeface="Cambria Math" panose="02040503050406030204" pitchFamily="18" charset="0"/>
                      </a:rPr>
                      <m:t>−12</m:t>
                    </m:r>
                    <m:r>
                      <a:rPr lang="en-AU" i="1">
                        <a:latin typeface="Cambria Math" panose="02040503050406030204" pitchFamily="18" charset="0"/>
                      </a:rPr>
                      <m:t>𝑥</m:t>
                    </m:r>
                    <m:r>
                      <a:rPr lang="en-AU" i="1">
                        <a:latin typeface="Cambria Math" panose="02040503050406030204" pitchFamily="18" charset="0"/>
                      </a:rPr>
                      <m:t>+1</m:t>
                    </m:r>
                  </m:oMath>
                </a14:m>
                <a:br>
                  <a:rPr lang="en-AU" dirty="0"/>
                </a:br>
                <a:endParaRPr lang="en-AU" dirty="0"/>
              </a:p>
            </p:txBody>
          </p:sp>
        </mc:Choice>
        <mc:Fallback xmlns="">
          <p:sp>
            <p:nvSpPr>
              <p:cNvPr id="3" name="Title 2">
                <a:extLst>
                  <a:ext uri="{FF2B5EF4-FFF2-40B4-BE49-F238E27FC236}">
                    <a16:creationId xmlns:a16="http://schemas.microsoft.com/office/drawing/2014/main" id="{24BBF461-D4A4-653F-5BE7-E7562B889984}"/>
                  </a:ext>
                </a:extLst>
              </p:cNvPr>
              <p:cNvSpPr>
                <a:spLocks noGrp="1" noRot="1" noChangeAspect="1" noMove="1" noResize="1" noEditPoints="1" noAdjustHandles="1" noChangeArrowheads="1" noChangeShapeType="1" noTextEdit="1"/>
              </p:cNvSpPr>
              <p:nvPr>
                <p:ph type="title"/>
              </p:nvPr>
            </p:nvSpPr>
            <p:spPr>
              <a:blipFill>
                <a:blip r:embed="rId4"/>
                <a:stretch>
                  <a:fillRect l="-2389" t="-35556" b="-41111"/>
                </a:stretch>
              </a:blipFill>
            </p:spPr>
            <p:txBody>
              <a:bodyPr/>
              <a:lstStyle/>
              <a:p>
                <a:r>
                  <a:rPr lang="en-US">
                    <a:noFill/>
                  </a:rPr>
                  <a:t> </a:t>
                </a:r>
              </a:p>
            </p:txBody>
          </p:sp>
        </mc:Fallback>
      </mc:AlternateContent>
      <p:pic>
        <p:nvPicPr>
          <p:cNvPr id="5" name="20260717-0136-19.2881257" descr="Video without any sound demonstrating how to draw the graph of f(x)=2x^3-3x^2-12x+1.&#10;First plot the y-intercept and stationary points. Then draw the shape of the startionary points before connecting the graph together.">
            <a:hlinkClick r:id="" action="ppaction://media"/>
            <a:extLst>
              <a:ext uri="{FF2B5EF4-FFF2-40B4-BE49-F238E27FC236}">
                <a16:creationId xmlns:a16="http://schemas.microsoft.com/office/drawing/2014/main" id="{47D1D0BF-05D4-D4C7-FD50-4D2ED66750F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438900" y="1010800"/>
            <a:ext cx="9314201" cy="5400000"/>
          </a:xfrm>
          <a:prstGeom prst="rect">
            <a:avLst/>
          </a:prstGeom>
          <a:ln>
            <a:solidFill>
              <a:schemeClr val="accent1"/>
            </a:solidFill>
          </a:ln>
        </p:spPr>
      </p:pic>
      <p:sp>
        <p:nvSpPr>
          <p:cNvPr id="2" name="Slide Number Placeholder 1">
            <a:extLst>
              <a:ext uri="{FF2B5EF4-FFF2-40B4-BE49-F238E27FC236}">
                <a16:creationId xmlns:a16="http://schemas.microsoft.com/office/drawing/2014/main" id="{F55876BE-029F-8AE5-6AD3-EB386B10D47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a:t>
            </a:fld>
            <a:endParaRPr lang="en-AU" dirty="0"/>
          </a:p>
        </p:txBody>
      </p:sp>
    </p:spTree>
    <p:extLst>
      <p:ext uri="{BB962C8B-B14F-4D97-AF65-F5344CB8AC3E}">
        <p14:creationId xmlns:p14="http://schemas.microsoft.com/office/powerpoint/2010/main" val="3668260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68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11211B-B95C-C377-79F3-D81C8F1AD874}"/>
              </a:ext>
            </a:extLst>
          </p:cNvPr>
          <p:cNvSpPr>
            <a:spLocks noGrp="1"/>
          </p:cNvSpPr>
          <p:nvPr>
            <p:ph type="title"/>
          </p:nvPr>
        </p:nvSpPr>
        <p:spPr/>
        <p:txBody>
          <a:bodyPr/>
          <a:lstStyle/>
          <a:p>
            <a:r>
              <a:rPr lang="en-AU" dirty="0"/>
              <a:t>The graph of a function (3)</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C49D16E2-DE2F-53F0-1B76-7AE7BD0D1378}"/>
                  </a:ext>
                </a:extLst>
              </p:cNvPr>
              <p:cNvSpPr>
                <a:spLocks noGrp="1"/>
              </p:cNvSpPr>
              <p:nvPr>
                <p:ph type="body" sz="quarter" idx="17"/>
              </p:nvPr>
            </p:nvSpPr>
            <p:spPr>
              <a:xfrm>
                <a:off x="360000" y="1091134"/>
                <a:ext cx="2944134" cy="5283788"/>
              </a:xfrm>
            </p:spPr>
            <p:txBody>
              <a:bodyPr/>
              <a:lstStyle/>
              <a:p>
                <a:r>
                  <a:rPr lang="en-AU" dirty="0"/>
                  <a:t>Graph </a:t>
                </a:r>
                <a14:m>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3</m:t>
                        </m:r>
                      </m:sup>
                    </m:sSup>
                    <m:r>
                      <a:rPr lang="en-AU" b="0" i="1" smtClean="0">
                        <a:latin typeface="Cambria Math" panose="02040503050406030204" pitchFamily="18" charset="0"/>
                      </a:rPr>
                      <m:t>−3</m:t>
                    </m:r>
                    <m:r>
                      <a:rPr lang="en-AU" b="0" i="1" smtClean="0">
                        <a:latin typeface="Cambria Math" panose="02040503050406030204" pitchFamily="18" charset="0"/>
                      </a:rPr>
                      <m:t>𝑥</m:t>
                    </m:r>
                  </m:oMath>
                </a14:m>
                <a:r>
                  <a:rPr lang="en-AU" dirty="0"/>
                  <a:t> </a:t>
                </a:r>
              </a:p>
              <a:p>
                <a:r>
                  <a:rPr lang="en-AU" b="1" dirty="0"/>
                  <a:t>Solution:</a:t>
                </a:r>
                <a:endParaRPr lang="en-AU" dirty="0"/>
              </a:p>
              <a:p>
                <a:pPr/>
                <a14:m>
                  <m:oMathPara xmlns:m="http://schemas.openxmlformats.org/officeDocument/2006/math">
                    <m:oMathParaPr>
                      <m:jc m:val="left"/>
                    </m:oMathParaPr>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m:rPr>
                          <m:aln/>
                        </m:rPr>
                        <a:rPr lang="en-AU" b="0" i="1" smtClean="0">
                          <a:latin typeface="Cambria Math" panose="02040503050406030204" pitchFamily="18" charset="0"/>
                        </a:rPr>
                        <m:t>=</m:t>
                      </m:r>
                      <m:r>
                        <a:rPr lang="en-AU" b="0" i="1" smtClean="0">
                          <a:latin typeface="Cambria Math" panose="02040503050406030204" pitchFamily="18" charset="0"/>
                        </a:rPr>
                        <m:t>3</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−3</m:t>
                      </m:r>
                    </m:oMath>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m:rPr>
                          <m:aln/>
                        </m:rPr>
                        <a:rPr lang="en-AU" b="0" i="1" smtClean="0">
                          <a:latin typeface="Cambria Math" panose="02040503050406030204" pitchFamily="18" charset="0"/>
                        </a:rPr>
                        <m:t>=</m:t>
                      </m:r>
                      <m:r>
                        <a:rPr lang="en-AU" b="0" i="1" smtClean="0">
                          <a:latin typeface="Cambria Math" panose="02040503050406030204" pitchFamily="18" charset="0"/>
                        </a:rPr>
                        <m:t>6</m:t>
                      </m:r>
                      <m:r>
                        <a:rPr lang="en-AU" b="0" i="1" smtClean="0">
                          <a:latin typeface="Cambria Math" panose="02040503050406030204" pitchFamily="18" charset="0"/>
                        </a:rPr>
                        <m:t>𝑥</m:t>
                      </m:r>
                    </m:oMath>
                    <m:oMath xmlns:m="http://schemas.openxmlformats.org/officeDocument/2006/math">
                      <m:r>
                        <m:rPr>
                          <m:nor/>
                        </m:rPr>
                        <a:rPr lang="en-AU" b="0" i="0" smtClean="0">
                          <a:latin typeface="Cambria Math" panose="02040503050406030204" pitchFamily="18" charset="0"/>
                        </a:rPr>
                        <m:t>when</m:t>
                      </m:r>
                      <m:r>
                        <m:rPr>
                          <m:nor/>
                        </m:rPr>
                        <a:rPr lang="en-AU" b="0" i="0" smtClean="0">
                          <a:latin typeface="Cambria Math" panose="02040503050406030204" pitchFamily="18" charset="0"/>
                        </a:rPr>
                        <m:t> </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=0</m:t>
                      </m:r>
                    </m:oMath>
                    <m:oMath xmlns:m="http://schemas.openxmlformats.org/officeDocument/2006/math">
                      <m:r>
                        <a:rPr lang="en-AU" b="0" i="1" smtClean="0">
                          <a:latin typeface="Cambria Math" panose="02040503050406030204" pitchFamily="18" charset="0"/>
                        </a:rPr>
                        <m:t>𝑥</m:t>
                      </m:r>
                      <m:r>
                        <m:rPr>
                          <m:aln/>
                        </m:rPr>
                        <a:rPr lang="en-AU" b="0" i="1" smtClean="0">
                          <a:latin typeface="Cambria Math" panose="02040503050406030204" pitchFamily="18" charset="0"/>
                        </a:rPr>
                        <m:t>=</m:t>
                      </m:r>
                      <m:r>
                        <a:rPr lang="en-AU" b="0" i="1" smtClean="0">
                          <a:latin typeface="Cambria Math" panose="02040503050406030204" pitchFamily="18" charset="0"/>
                        </a:rPr>
                        <m:t>±1</m:t>
                      </m:r>
                    </m:oMath>
                    <m:oMath xmlns:m="http://schemas.openxmlformats.org/officeDocument/2006/math">
                      <m:r>
                        <m:rPr>
                          <m:nor/>
                        </m:rPr>
                        <a:rPr lang="en-AU" b="0" i="0" smtClean="0">
                          <a:latin typeface="Cambria Math" panose="02040503050406030204" pitchFamily="18" charset="0"/>
                        </a:rPr>
                        <m:t>when</m:t>
                      </m:r>
                      <m:r>
                        <m:rPr>
                          <m:nor/>
                        </m:rPr>
                        <a:rPr lang="en-AU" b="0" i="0" smtClean="0">
                          <a:latin typeface="Cambria Math" panose="02040503050406030204" pitchFamily="18" charset="0"/>
                        </a:rPr>
                        <m:t> </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=0</m:t>
                      </m:r>
                    </m:oMath>
                    <m:oMath xmlns:m="http://schemas.openxmlformats.org/officeDocument/2006/math">
                      <m:r>
                        <a:rPr lang="en-AU" b="0" i="1" smtClean="0">
                          <a:latin typeface="Cambria Math" panose="02040503050406030204" pitchFamily="18" charset="0"/>
                        </a:rPr>
                        <m:t>𝑥</m:t>
                      </m:r>
                      <m:r>
                        <m:rPr>
                          <m:aln/>
                        </m:rPr>
                        <a:rPr lang="en-AU" b="0" i="1" smtClean="0">
                          <a:latin typeface="Cambria Math" panose="02040503050406030204" pitchFamily="18" charset="0"/>
                        </a:rPr>
                        <m:t>=</m:t>
                      </m:r>
                      <m:r>
                        <a:rPr lang="en-AU" b="0" i="1" smtClean="0">
                          <a:latin typeface="Cambria Math" panose="02040503050406030204" pitchFamily="18" charset="0"/>
                        </a:rPr>
                        <m:t>0</m:t>
                      </m:r>
                    </m:oMath>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−1</m:t>
                          </m:r>
                        </m:e>
                      </m:d>
                      <m:r>
                        <m:rPr>
                          <m:aln/>
                        </m:rPr>
                        <a:rPr lang="en-AU" b="0" i="1" smtClean="0">
                          <a:latin typeface="Cambria Math" panose="02040503050406030204" pitchFamily="18" charset="0"/>
                        </a:rPr>
                        <m:t>&lt;</m:t>
                      </m:r>
                      <m:r>
                        <a:rPr lang="en-AU" b="0" i="1" smtClean="0">
                          <a:latin typeface="Cambria Math" panose="02040503050406030204" pitchFamily="18" charset="0"/>
                        </a:rPr>
                        <m:t>0 →</m:t>
                      </m:r>
                      <m:r>
                        <m:rPr>
                          <m:nor/>
                        </m:rPr>
                        <a:rPr lang="en-AU" b="0" i="0" smtClean="0">
                          <a:latin typeface="Cambria Math" panose="02040503050406030204" pitchFamily="18" charset="0"/>
                        </a:rPr>
                        <m:t>local</m:t>
                      </m:r>
                      <m:r>
                        <m:rPr>
                          <m:nor/>
                        </m:rPr>
                        <a:rPr lang="en-AU" b="0" i="0" smtClean="0">
                          <a:latin typeface="Cambria Math" panose="02040503050406030204" pitchFamily="18" charset="0"/>
                        </a:rPr>
                        <m:t> </m:t>
                      </m:r>
                      <m:r>
                        <m:rPr>
                          <m:nor/>
                        </m:rPr>
                        <a:rPr lang="en-AU" b="0" i="0" smtClean="0">
                          <a:latin typeface="Cambria Math" panose="02040503050406030204" pitchFamily="18" charset="0"/>
                        </a:rPr>
                        <m:t>max</m:t>
                      </m:r>
                    </m:oMath>
                    <m:oMath xmlns:m="http://schemas.openxmlformats.org/officeDocument/2006/math">
                      <m:sSup>
                        <m:sSupPr>
                          <m:ctrlPr>
                            <a:rPr lang="en-AU" b="0" i="1" smtClean="0">
                              <a:latin typeface="Cambria Math" panose="02040503050406030204" pitchFamily="18" charset="0"/>
                            </a:rPr>
                          </m:ctrlPr>
                        </m:sSupPr>
                        <m:e>
                          <m:r>
                            <a:rPr lang="en-AU" b="0" i="1" smtClean="0">
                              <a:latin typeface="Cambria Math" panose="02040503050406030204" pitchFamily="18" charset="0"/>
                            </a:rPr>
                            <m:t>𝑓</m:t>
                          </m:r>
                        </m:e>
                        <m:sup>
                          <m:r>
                            <a:rPr lang="en-AU" b="0" i="1" smtClean="0">
                              <a:latin typeface="Cambria Math" panose="02040503050406030204" pitchFamily="18" charset="0"/>
                            </a:rPr>
                            <m:t>′′</m:t>
                          </m:r>
                        </m:sup>
                      </m:sSup>
                      <m:d>
                        <m:dPr>
                          <m:ctrlPr>
                            <a:rPr lang="en-AU" b="0" i="1" smtClean="0">
                              <a:latin typeface="Cambria Math" panose="02040503050406030204" pitchFamily="18" charset="0"/>
                            </a:rPr>
                          </m:ctrlPr>
                        </m:dPr>
                        <m:e>
                          <m:r>
                            <a:rPr lang="en-AU" b="0" i="1" smtClean="0">
                              <a:latin typeface="Cambria Math" panose="02040503050406030204" pitchFamily="18" charset="0"/>
                            </a:rPr>
                            <m:t>1</m:t>
                          </m:r>
                        </m:e>
                      </m:d>
                      <m:r>
                        <m:rPr>
                          <m:aln/>
                        </m:rPr>
                        <a:rPr lang="en-AU" b="0" i="1" smtClean="0">
                          <a:latin typeface="Cambria Math" panose="02040503050406030204" pitchFamily="18" charset="0"/>
                        </a:rPr>
                        <m:t>&gt;</m:t>
                      </m:r>
                      <m:r>
                        <a:rPr lang="en-AU" b="0" i="1" smtClean="0">
                          <a:latin typeface="Cambria Math" panose="02040503050406030204" pitchFamily="18" charset="0"/>
                        </a:rPr>
                        <m:t>0→</m:t>
                      </m:r>
                      <m:r>
                        <m:rPr>
                          <m:nor/>
                        </m:rPr>
                        <a:rPr lang="en-AU" b="0" i="0" smtClean="0">
                          <a:latin typeface="Cambria Math" panose="02040503050406030204" pitchFamily="18" charset="0"/>
                        </a:rPr>
                        <m:t>local</m:t>
                      </m:r>
                      <m:r>
                        <m:rPr>
                          <m:nor/>
                        </m:rPr>
                        <a:rPr lang="en-AU" b="0" i="0" smtClean="0">
                          <a:latin typeface="Cambria Math" panose="02040503050406030204" pitchFamily="18" charset="0"/>
                        </a:rPr>
                        <m:t> </m:t>
                      </m:r>
                      <m:r>
                        <m:rPr>
                          <m:nor/>
                        </m:rPr>
                        <a:rPr lang="en-AU" b="0" i="0" smtClean="0">
                          <a:latin typeface="Cambria Math" panose="02040503050406030204" pitchFamily="18" charset="0"/>
                        </a:rPr>
                        <m:t>min</m:t>
                      </m:r>
                    </m:oMath>
                  </m:oMathPara>
                </a14:m>
                <a:endParaRPr lang="en-AU" dirty="0"/>
              </a:p>
            </p:txBody>
          </p:sp>
        </mc:Choice>
        <mc:Fallback xmlns="">
          <p:sp>
            <p:nvSpPr>
              <p:cNvPr id="5" name="Text Placeholder 4">
                <a:extLst>
                  <a:ext uri="{FF2B5EF4-FFF2-40B4-BE49-F238E27FC236}">
                    <a16:creationId xmlns:a16="http://schemas.microsoft.com/office/drawing/2014/main" id="{C49D16E2-DE2F-53F0-1B76-7AE7BD0D1378}"/>
                  </a:ext>
                </a:extLst>
              </p:cNvPr>
              <p:cNvSpPr>
                <a:spLocks noGrp="1" noRot="1" noChangeAspect="1" noMove="1" noResize="1" noEditPoints="1" noAdjustHandles="1" noChangeArrowheads="1" noChangeShapeType="1" noTextEdit="1"/>
              </p:cNvSpPr>
              <p:nvPr>
                <p:ph type="body" sz="quarter" idx="17"/>
              </p:nvPr>
            </p:nvSpPr>
            <p:spPr>
              <a:xfrm>
                <a:off x="360000" y="1091134"/>
                <a:ext cx="2944134" cy="5283788"/>
              </a:xfrm>
              <a:blipFill>
                <a:blip r:embed="rId2"/>
                <a:stretch>
                  <a:fillRect l="-51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 Placeholder 4">
                <a:extLst>
                  <a:ext uri="{FF2B5EF4-FFF2-40B4-BE49-F238E27FC236}">
                    <a16:creationId xmlns:a16="http://schemas.microsoft.com/office/drawing/2014/main" id="{814AA88E-3E0E-16FF-94DD-425855E50779}"/>
                  </a:ext>
                </a:extLst>
              </p:cNvPr>
              <p:cNvSpPr txBox="1">
                <a:spLocks/>
              </p:cNvSpPr>
              <p:nvPr/>
            </p:nvSpPr>
            <p:spPr>
              <a:xfrm>
                <a:off x="3304134" y="1711616"/>
                <a:ext cx="7714770" cy="4641078"/>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ParaPr>
                      <m:jc m:val="left"/>
                    </m:oMathParaPr>
                    <m:oMath xmlns:m="http://schemas.openxmlformats.org/officeDocument/2006/math">
                      <m:r>
                        <m:rPr>
                          <m:nor/>
                        </m:rPr>
                        <a:rPr lang="en-AU" i="0" dirty="0">
                          <a:latin typeface="Cambria Math" panose="02040503050406030204" pitchFamily="18" charset="0"/>
                        </a:rPr>
                        <m:t>S</m:t>
                      </m:r>
                      <m:r>
                        <m:rPr>
                          <m:nor/>
                        </m:rPr>
                        <a:rPr lang="en-AU" b="0" i="0" dirty="0" smtClean="0">
                          <a:latin typeface="Cambria Math" panose="02040503050406030204" pitchFamily="18" charset="0"/>
                        </a:rPr>
                        <m:t>ince</m:t>
                      </m:r>
                      <m:r>
                        <m:rPr>
                          <m:nor/>
                        </m:rPr>
                        <a:rPr lang="en-AU" b="0" i="0" dirty="0" smtClean="0">
                          <a:latin typeface="Cambria Math" panose="02040503050406030204" pitchFamily="18" charset="0"/>
                        </a:rPr>
                        <m:t> </m:t>
                      </m:r>
                      <m:r>
                        <m:rPr>
                          <m:nor/>
                        </m:rPr>
                        <a:rPr lang="en-AU" b="0" i="0" dirty="0" smtClean="0">
                          <a:latin typeface="Cambria Math" panose="02040503050406030204" pitchFamily="18" charset="0"/>
                        </a:rPr>
                        <m:t>concavity</m:t>
                      </m:r>
                      <m:r>
                        <m:rPr>
                          <m:nor/>
                        </m:rPr>
                        <a:rPr lang="en-AU" b="0" i="0" dirty="0" smtClean="0">
                          <a:latin typeface="Cambria Math" panose="02040503050406030204" pitchFamily="18" charset="0"/>
                        </a:rPr>
                        <m:t> </m:t>
                      </m:r>
                      <m:r>
                        <m:rPr>
                          <m:nor/>
                        </m:rPr>
                        <a:rPr lang="en-AU" b="0" i="0" dirty="0" smtClean="0">
                          <a:latin typeface="Cambria Math" panose="02040503050406030204" pitchFamily="18" charset="0"/>
                        </a:rPr>
                        <m:t>changes</m:t>
                      </m:r>
                      <m:r>
                        <m:rPr>
                          <m:nor/>
                        </m:rPr>
                        <a:rPr lang="en-AU" b="0" i="0" dirty="0" smtClean="0">
                          <a:latin typeface="Cambria Math" panose="02040503050406030204" pitchFamily="18" charset="0"/>
                        </a:rPr>
                        <m:t> </m:t>
                      </m:r>
                      <m:r>
                        <m:rPr>
                          <m:nor/>
                        </m:rPr>
                        <a:rPr lang="en-AU" b="0" i="0" dirty="0" smtClean="0">
                          <a:latin typeface="Cambria Math" panose="02040503050406030204" pitchFamily="18" charset="0"/>
                        </a:rPr>
                        <m:t>from</m:t>
                      </m:r>
                      <m:r>
                        <m:rPr>
                          <m:nor/>
                        </m:rPr>
                        <a:rPr lang="en-AU" b="0" i="0" dirty="0" smtClean="0">
                          <a:latin typeface="Cambria Math" panose="02040503050406030204" pitchFamily="18" charset="0"/>
                        </a:rPr>
                        <m:t> </m:t>
                      </m:r>
                      <m:r>
                        <a:rPr lang="en-AU" b="0" i="1" dirty="0" smtClean="0">
                          <a:latin typeface="Cambria Math" panose="02040503050406030204" pitchFamily="18" charset="0"/>
                        </a:rPr>
                        <m:t>−1</m:t>
                      </m:r>
                      <m:r>
                        <m:rPr>
                          <m:nor/>
                        </m:rPr>
                        <a:rPr lang="en-AU" b="0" i="0" dirty="0" smtClean="0">
                          <a:latin typeface="Cambria Math" panose="02040503050406030204" pitchFamily="18" charset="0"/>
                        </a:rPr>
                        <m:t> </m:t>
                      </m:r>
                      <m:r>
                        <m:rPr>
                          <m:nor/>
                        </m:rPr>
                        <a:rPr lang="en-AU" b="0" i="0" dirty="0" smtClean="0">
                          <a:latin typeface="Cambria Math" panose="02040503050406030204" pitchFamily="18" charset="0"/>
                        </a:rPr>
                        <m:t>to</m:t>
                      </m:r>
                      <m:r>
                        <m:rPr>
                          <m:nor/>
                        </m:rPr>
                        <a:rPr lang="en-AU" b="0" i="0" dirty="0" smtClean="0">
                          <a:latin typeface="Cambria Math" panose="02040503050406030204" pitchFamily="18" charset="0"/>
                        </a:rPr>
                        <m:t> </m:t>
                      </m:r>
                      <m:r>
                        <a:rPr lang="en-AU" b="0" i="1" dirty="0" smtClean="0">
                          <a:latin typeface="Cambria Math" panose="02040503050406030204" pitchFamily="18" charset="0"/>
                        </a:rPr>
                        <m:t>1, </m:t>
                      </m:r>
                      <m:r>
                        <a:rPr lang="en-AU" b="0" i="1" dirty="0" smtClean="0">
                          <a:latin typeface="Cambria Math" panose="02040503050406030204" pitchFamily="18" charset="0"/>
                        </a:rPr>
                        <m:t>𝑥</m:t>
                      </m:r>
                      <m:r>
                        <a:rPr lang="en-AU" b="0" i="1" dirty="0" smtClean="0">
                          <a:latin typeface="Cambria Math" panose="02040503050406030204" pitchFamily="18" charset="0"/>
                        </a:rPr>
                        <m:t>=0 </m:t>
                      </m:r>
                      <m:r>
                        <m:rPr>
                          <m:nor/>
                        </m:rPr>
                        <a:rPr lang="en-AU" b="0" i="0" dirty="0" smtClean="0">
                          <a:latin typeface="Cambria Math" panose="02040503050406030204" pitchFamily="18" charset="0"/>
                        </a:rPr>
                        <m:t>is</m:t>
                      </m:r>
                      <m:r>
                        <m:rPr>
                          <m:nor/>
                        </m:rPr>
                        <a:rPr lang="en-AU" b="0" i="0" dirty="0" smtClean="0">
                          <a:latin typeface="Cambria Math" panose="02040503050406030204" pitchFamily="18" charset="0"/>
                        </a:rPr>
                        <m:t> </m:t>
                      </m:r>
                      <m:r>
                        <m:rPr>
                          <m:nor/>
                        </m:rPr>
                        <a:rPr lang="en-AU" b="0" i="0" dirty="0" smtClean="0">
                          <a:latin typeface="Cambria Math" panose="02040503050406030204" pitchFamily="18" charset="0"/>
                        </a:rPr>
                        <m:t>a</m:t>
                      </m:r>
                      <m:r>
                        <m:rPr>
                          <m:nor/>
                        </m:rPr>
                        <a:rPr lang="en-AU" b="0" i="0" dirty="0" smtClean="0">
                          <a:latin typeface="Cambria Math" panose="02040503050406030204" pitchFamily="18" charset="0"/>
                        </a:rPr>
                        <m:t> </m:t>
                      </m:r>
                      <m:r>
                        <m:rPr>
                          <m:nor/>
                        </m:rPr>
                        <a:rPr lang="en-AU" b="0" i="0" dirty="0" smtClean="0">
                          <a:latin typeface="Cambria Math" panose="02040503050406030204" pitchFamily="18" charset="0"/>
                        </a:rPr>
                        <m:t>point</m:t>
                      </m:r>
                      <m:r>
                        <m:rPr>
                          <m:nor/>
                        </m:rPr>
                        <a:rPr lang="en-AU" b="0" i="0" dirty="0" smtClean="0">
                          <a:latin typeface="Cambria Math" panose="02040503050406030204" pitchFamily="18" charset="0"/>
                        </a:rPr>
                        <m:t> </m:t>
                      </m:r>
                      <m:r>
                        <m:rPr>
                          <m:nor/>
                        </m:rPr>
                        <a:rPr lang="en-AU" b="0" i="0" dirty="0" smtClean="0">
                          <a:latin typeface="Cambria Math" panose="02040503050406030204" pitchFamily="18" charset="0"/>
                        </a:rPr>
                        <m:t>of</m:t>
                      </m:r>
                      <m:r>
                        <m:rPr>
                          <m:nor/>
                        </m:rPr>
                        <a:rPr lang="en-AU" b="0" i="0" dirty="0" smtClean="0">
                          <a:latin typeface="Cambria Math" panose="02040503050406030204" pitchFamily="18" charset="0"/>
                        </a:rPr>
                        <m:t> </m:t>
                      </m:r>
                      <m:r>
                        <m:rPr>
                          <m:nor/>
                        </m:rPr>
                        <a:rPr lang="en-AU" b="0" i="0" dirty="0" smtClean="0">
                          <a:latin typeface="Cambria Math" panose="02040503050406030204" pitchFamily="18" charset="0"/>
                        </a:rPr>
                        <m:t>inflection</m:t>
                      </m:r>
                      <m:r>
                        <m:rPr>
                          <m:nor/>
                        </m:rPr>
                        <a:rPr lang="en-AU" b="0" i="0" dirty="0" smtClean="0">
                          <a:latin typeface="Cambria Math" panose="02040503050406030204" pitchFamily="18" charset="0"/>
                        </a:rPr>
                        <m:t>.</m:t>
                      </m:r>
                    </m:oMath>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−1</m:t>
                          </m:r>
                        </m:e>
                      </m:d>
                      <m:r>
                        <a:rPr lang="en-AU" b="0" i="1" smtClean="0">
                          <a:latin typeface="Cambria Math" panose="02040503050406030204" pitchFamily="18" charset="0"/>
                        </a:rPr>
                        <m:t>=2</m:t>
                      </m:r>
                    </m:oMath>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0</m:t>
                          </m:r>
                        </m:e>
                      </m:d>
                      <m:r>
                        <a:rPr lang="en-AU" b="0" i="1" smtClean="0">
                          <a:latin typeface="Cambria Math" panose="02040503050406030204" pitchFamily="18" charset="0"/>
                        </a:rPr>
                        <m:t>=0</m:t>
                      </m:r>
                    </m:oMath>
                    <m:oMath xmlns:m="http://schemas.openxmlformats.org/officeDocument/2006/math">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1</m:t>
                          </m:r>
                        </m:e>
                      </m:d>
                      <m:r>
                        <a:rPr lang="en-AU" b="0" i="1" smtClean="0">
                          <a:latin typeface="Cambria Math" panose="02040503050406030204" pitchFamily="18" charset="0"/>
                        </a:rPr>
                        <m:t>=−2</m:t>
                      </m:r>
                    </m:oMath>
                    <m:oMath xmlns:m="http://schemas.openxmlformats.org/officeDocument/2006/math">
                      <m:r>
                        <a:rPr lang="en-AU" b="0" i="1" smtClean="0">
                          <a:latin typeface="Cambria Math" panose="02040503050406030204" pitchFamily="18" charset="0"/>
                        </a:rPr>
                        <m:t>𝑥</m:t>
                      </m:r>
                      <m:r>
                        <m:rPr>
                          <m:nor/>
                        </m:rPr>
                        <a:rPr lang="en-AU" b="0" i="0" smtClean="0">
                          <a:latin typeface="Cambria Math" panose="02040503050406030204" pitchFamily="18" charset="0"/>
                        </a:rPr>
                        <m:t>−</m:t>
                      </m:r>
                      <m:r>
                        <m:rPr>
                          <m:nor/>
                        </m:rPr>
                        <a:rPr lang="en-AU" b="0" i="0" smtClean="0">
                          <a:latin typeface="Cambria Math" panose="02040503050406030204" pitchFamily="18" charset="0"/>
                        </a:rPr>
                        <m:t>intercept</m:t>
                      </m:r>
                      <m:r>
                        <m:rPr>
                          <m:nor/>
                        </m:rPr>
                        <a:rPr lang="en-AU" b="0" i="0" smtClean="0">
                          <a:latin typeface="Cambria Math" panose="02040503050406030204" pitchFamily="18" charset="0"/>
                        </a:rPr>
                        <m:t> </m:t>
                      </m:r>
                      <m:r>
                        <m:rPr>
                          <m:nor/>
                        </m:rPr>
                        <a:rPr lang="en-AU" b="0" i="0" smtClean="0">
                          <a:latin typeface="Cambria Math" panose="02040503050406030204" pitchFamily="18" charset="0"/>
                        </a:rPr>
                        <m:t>when</m:t>
                      </m:r>
                      <m:r>
                        <m:rPr>
                          <m:nor/>
                        </m:rPr>
                        <a:rPr lang="en-AU" b="0" i="0" smtClean="0">
                          <a:latin typeface="Cambria Math" panose="02040503050406030204" pitchFamily="18" charset="0"/>
                        </a:rPr>
                        <m:t> </m:t>
                      </m:r>
                      <m:r>
                        <a:rPr lang="en-AU" b="0" i="1" smtClean="0">
                          <a:latin typeface="Cambria Math" panose="02040503050406030204" pitchFamily="18" charset="0"/>
                        </a:rPr>
                        <m:t>𝑓</m:t>
                      </m:r>
                      <m:d>
                        <m:dPr>
                          <m:ctrlPr>
                            <a:rPr lang="en-AU" b="0" i="1" smtClean="0">
                              <a:latin typeface="Cambria Math" panose="02040503050406030204" pitchFamily="18" charset="0"/>
                            </a:rPr>
                          </m:ctrlPr>
                        </m:dPr>
                        <m:e>
                          <m:r>
                            <a:rPr lang="en-AU" b="0" i="1" smtClean="0">
                              <a:latin typeface="Cambria Math" panose="02040503050406030204" pitchFamily="18" charset="0"/>
                            </a:rPr>
                            <m:t>𝑥</m:t>
                          </m:r>
                        </m:e>
                      </m:d>
                      <m:r>
                        <a:rPr lang="en-AU" b="0" i="1" smtClean="0">
                          <a:latin typeface="Cambria Math" panose="02040503050406030204" pitchFamily="18" charset="0"/>
                        </a:rPr>
                        <m:t>=0</m:t>
                      </m:r>
                    </m:oMath>
                    <m:oMath xmlns:m="http://schemas.openxmlformats.org/officeDocument/2006/math">
                      <m:r>
                        <a:rPr lang="en-AU" b="0" i="1" smtClean="0">
                          <a:latin typeface="Cambria Math" panose="02040503050406030204" pitchFamily="18" charset="0"/>
                        </a:rPr>
                        <m:t>𝑥</m:t>
                      </m:r>
                      <m:d>
                        <m:dPr>
                          <m:ctrlPr>
                            <a:rPr lang="en-AU" b="0" i="1" smtClean="0">
                              <a:latin typeface="Cambria Math" panose="02040503050406030204" pitchFamily="18" charset="0"/>
                            </a:rPr>
                          </m:ctrlPr>
                        </m:dPr>
                        <m:e>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2</m:t>
                              </m:r>
                            </m:sup>
                          </m:sSup>
                          <m:r>
                            <a:rPr lang="en-AU" b="0" i="1" smtClean="0">
                              <a:latin typeface="Cambria Math" panose="02040503050406030204" pitchFamily="18" charset="0"/>
                            </a:rPr>
                            <m:t>−3</m:t>
                          </m:r>
                        </m:e>
                      </m:d>
                      <m:r>
                        <a:rPr lang="en-AU" b="0" i="1" smtClean="0">
                          <a:latin typeface="Cambria Math" panose="02040503050406030204" pitchFamily="18" charset="0"/>
                        </a:rPr>
                        <m:t>=0</m:t>
                      </m:r>
                    </m:oMath>
                    <m:oMath xmlns:m="http://schemas.openxmlformats.org/officeDocument/2006/math">
                      <m:r>
                        <a:rPr lang="en-AU" b="0" i="1" smtClean="0">
                          <a:latin typeface="Cambria Math" panose="02040503050406030204" pitchFamily="18" charset="0"/>
                        </a:rPr>
                        <m:t>∴</m:t>
                      </m:r>
                      <m:r>
                        <a:rPr lang="en-AU" b="0" i="1" smtClean="0">
                          <a:latin typeface="Cambria Math" panose="02040503050406030204" pitchFamily="18" charset="0"/>
                        </a:rPr>
                        <m:t>𝑥</m:t>
                      </m:r>
                      <m:r>
                        <a:rPr lang="en-AU" b="0" i="1" smtClean="0">
                          <a:latin typeface="Cambria Math" panose="02040503050406030204" pitchFamily="18" charset="0"/>
                        </a:rPr>
                        <m:t>=0,±</m:t>
                      </m:r>
                      <m:rad>
                        <m:radPr>
                          <m:degHide m:val="on"/>
                          <m:ctrlPr>
                            <a:rPr lang="en-AU" b="0" i="1" smtClean="0">
                              <a:latin typeface="Cambria Math" panose="02040503050406030204" pitchFamily="18" charset="0"/>
                            </a:rPr>
                          </m:ctrlPr>
                        </m:radPr>
                        <m:deg/>
                        <m:e>
                          <m:r>
                            <a:rPr lang="en-AU" b="0" i="1" smtClean="0">
                              <a:latin typeface="Cambria Math" panose="02040503050406030204" pitchFamily="18" charset="0"/>
                            </a:rPr>
                            <m:t>3</m:t>
                          </m:r>
                        </m:e>
                      </m:rad>
                    </m:oMath>
                  </m:oMathPara>
                </a14:m>
                <a:endParaRPr lang="en-AU" b="0" dirty="0"/>
              </a:p>
            </p:txBody>
          </p:sp>
        </mc:Choice>
        <mc:Fallback xmlns="">
          <p:sp>
            <p:nvSpPr>
              <p:cNvPr id="6" name="Text Placeholder 4">
                <a:extLst>
                  <a:ext uri="{FF2B5EF4-FFF2-40B4-BE49-F238E27FC236}">
                    <a16:creationId xmlns:a16="http://schemas.microsoft.com/office/drawing/2014/main" id="{814AA88E-3E0E-16FF-94DD-425855E50779}"/>
                  </a:ext>
                </a:extLst>
              </p:cNvPr>
              <p:cNvSpPr txBox="1">
                <a:spLocks noRot="1" noChangeAspect="1" noMove="1" noResize="1" noEditPoints="1" noAdjustHandles="1" noChangeArrowheads="1" noChangeShapeType="1" noTextEdit="1"/>
              </p:cNvSpPr>
              <p:nvPr/>
            </p:nvSpPr>
            <p:spPr>
              <a:xfrm>
                <a:off x="3304134" y="1711616"/>
                <a:ext cx="7714770" cy="4641078"/>
              </a:xfrm>
              <a:prstGeom prst="rect">
                <a:avLst/>
              </a:prstGeom>
              <a:blipFill>
                <a:blip r:embed="rId3"/>
                <a:stretch>
                  <a:fillRect l="-79"/>
                </a:stretch>
              </a:blipFill>
            </p:spPr>
            <p:txBody>
              <a:bodyPr/>
              <a:lstStyle/>
              <a:p>
                <a:r>
                  <a:rPr lang="en-US">
                    <a:noFill/>
                  </a:rPr>
                  <a:t> </a:t>
                </a:r>
              </a:p>
            </p:txBody>
          </p:sp>
        </mc:Fallback>
      </mc:AlternateContent>
      <p:sp>
        <p:nvSpPr>
          <p:cNvPr id="11" name="Speech Bubble: Rectangle with Corners Rounded 10">
            <a:extLst>
              <a:ext uri="{FF2B5EF4-FFF2-40B4-BE49-F238E27FC236}">
                <a16:creationId xmlns:a16="http://schemas.microsoft.com/office/drawing/2014/main" id="{3D3CE0A8-6A2E-89F3-1400-36172031FB39}"/>
              </a:ext>
            </a:extLst>
          </p:cNvPr>
          <p:cNvSpPr/>
          <p:nvPr/>
        </p:nvSpPr>
        <p:spPr>
          <a:xfrm>
            <a:off x="3304134" y="5471032"/>
            <a:ext cx="3681921" cy="1224968"/>
          </a:xfrm>
          <a:prstGeom prst="wedgeRoundRectCallout">
            <a:avLst>
              <a:gd name="adj1" fmla="val -14219"/>
              <a:gd name="adj2" fmla="val -1921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2000" dirty="0"/>
              <a:t>What do you notice about the symmetry of the function?</a:t>
            </a:r>
            <a:endParaRPr lang="en-AU" sz="1800" dirty="0"/>
          </a:p>
        </p:txBody>
      </p:sp>
      <p:pic>
        <p:nvPicPr>
          <p:cNvPr id="10" name="Picture 9" descr="Graph of f(x)=x^3-3x">
            <a:extLst>
              <a:ext uri="{FF2B5EF4-FFF2-40B4-BE49-F238E27FC236}">
                <a16:creationId xmlns:a16="http://schemas.microsoft.com/office/drawing/2014/main" id="{2461AEF6-793F-CE2F-31C0-53A3D362DC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1479" y="2204347"/>
            <a:ext cx="4320000" cy="4320000"/>
          </a:xfrm>
          <a:prstGeom prst="rect">
            <a:avLst/>
          </a:prstGeom>
          <a:ln>
            <a:solidFill>
              <a:schemeClr val="accent1"/>
            </a:solidFill>
          </a:ln>
        </p:spPr>
      </p:pic>
      <p:sp>
        <p:nvSpPr>
          <p:cNvPr id="2" name="Slide Number Placeholder 1">
            <a:extLst>
              <a:ext uri="{FF2B5EF4-FFF2-40B4-BE49-F238E27FC236}">
                <a16:creationId xmlns:a16="http://schemas.microsoft.com/office/drawing/2014/main" id="{F4040D95-7B0F-D7A6-6B00-C3B3F5DCAB9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a:t>
            </a:fld>
            <a:endParaRPr lang="en-AU" dirty="0"/>
          </a:p>
        </p:txBody>
      </p:sp>
    </p:spTree>
    <p:extLst>
      <p:ext uri="{BB962C8B-B14F-4D97-AF65-F5344CB8AC3E}">
        <p14:creationId xmlns:p14="http://schemas.microsoft.com/office/powerpoint/2010/main" val="53579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2B4C-7C30-E419-70FB-AC11F1082D3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7704CFD-544D-B423-7121-5AEC065EB6B1}"/>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123385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8E622-E2C2-098A-D8A5-22354BACC5E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D9A0B9A-4F65-B468-2164-20222B86665F}"/>
              </a:ext>
            </a:extLst>
          </p:cNvPr>
          <p:cNvSpPr>
            <a:spLocks noGrp="1"/>
          </p:cNvSpPr>
          <p:nvPr>
            <p:ph type="title"/>
          </p:nvPr>
        </p:nvSpPr>
        <p:spPr/>
        <p:txBody>
          <a:bodyPr/>
          <a:lstStyle/>
          <a:p>
            <a:r>
              <a:rPr lang="en-AU" dirty="0"/>
              <a:t>Graph a function (1)</a:t>
            </a:r>
          </a:p>
        </p:txBody>
      </p:sp>
      <p:sp>
        <p:nvSpPr>
          <p:cNvPr id="4" name="Text Placeholder 3">
            <a:extLst>
              <a:ext uri="{FF2B5EF4-FFF2-40B4-BE49-F238E27FC236}">
                <a16:creationId xmlns:a16="http://schemas.microsoft.com/office/drawing/2014/main" id="{2FD64019-8F83-63BD-A678-672C0B6F2EB0}"/>
              </a:ext>
            </a:extLst>
          </p:cNvPr>
          <p:cNvSpPr>
            <a:spLocks noGrp="1"/>
          </p:cNvSpPr>
          <p:nvPr>
            <p:ph type="body" sz="quarter" idx="18"/>
          </p:nvPr>
        </p:nvSpPr>
        <p:spPr/>
        <p:txBody>
          <a:bodyPr/>
          <a:lstStyle/>
          <a:p>
            <a:r>
              <a:rPr lang="en-AU" dirty="0"/>
              <a:t>What do you need to know?</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6D17E066-084B-BF8D-9026-17E117794AED}"/>
                  </a:ext>
                </a:extLst>
              </p:cNvPr>
              <p:cNvSpPr txBox="1"/>
              <p:nvPr/>
            </p:nvSpPr>
            <p:spPr>
              <a:xfrm>
                <a:off x="4346643" y="1465642"/>
                <a:ext cx="3310259" cy="446809"/>
              </a:xfrm>
              <a:prstGeom prst="rect">
                <a:avLst/>
              </a:prstGeom>
              <a:noFill/>
              <a:ln>
                <a:solidFill>
                  <a:schemeClr val="accent1"/>
                </a:solidFill>
              </a:ln>
            </p:spPr>
            <p:txBody>
              <a:bodyPr wrap="square" lIns="72000" tIns="72000" rIns="72000" bIns="72000" rtlCol="0" anchor="ctr" anchorCtr="0">
                <a:noAutofit/>
              </a:bodyPr>
              <a:lstStyle/>
              <a:p>
                <a:pPr algn="l"/>
                <a:r>
                  <a:rPr lang="en-AU" sz="1800" dirty="0"/>
                  <a:t>Can we find the </a:t>
                </a:r>
                <a14:m>
                  <m:oMath xmlns:m="http://schemas.openxmlformats.org/officeDocument/2006/math">
                    <m:r>
                      <a:rPr lang="en-AU" sz="1800" b="1" i="1" smtClean="0">
                        <a:latin typeface="Cambria Math" panose="02040503050406030204" pitchFamily="18" charset="0"/>
                      </a:rPr>
                      <m:t>𝒙</m:t>
                    </m:r>
                  </m:oMath>
                </a14:m>
                <a:r>
                  <a:rPr lang="en-AU" sz="1800" b="1" dirty="0"/>
                  <a:t>-intercepts</a:t>
                </a:r>
                <a:r>
                  <a:rPr lang="en-AU" sz="1800" dirty="0"/>
                  <a:t>?</a:t>
                </a:r>
              </a:p>
            </p:txBody>
          </p:sp>
        </mc:Choice>
        <mc:Fallback xmlns="">
          <p:sp>
            <p:nvSpPr>
              <p:cNvPr id="18" name="TextBox 17">
                <a:extLst>
                  <a:ext uri="{FF2B5EF4-FFF2-40B4-BE49-F238E27FC236}">
                    <a16:creationId xmlns:a16="http://schemas.microsoft.com/office/drawing/2014/main" id="{6D17E066-084B-BF8D-9026-17E117794AED}"/>
                  </a:ext>
                </a:extLst>
              </p:cNvPr>
              <p:cNvSpPr txBox="1">
                <a:spLocks noRot="1" noChangeAspect="1" noMove="1" noResize="1" noEditPoints="1" noAdjustHandles="1" noChangeArrowheads="1" noChangeShapeType="1" noTextEdit="1"/>
              </p:cNvSpPr>
              <p:nvPr/>
            </p:nvSpPr>
            <p:spPr>
              <a:xfrm>
                <a:off x="4346643" y="1465642"/>
                <a:ext cx="3310259" cy="446809"/>
              </a:xfrm>
              <a:prstGeom prst="rect">
                <a:avLst/>
              </a:prstGeom>
              <a:blipFill>
                <a:blip r:embed="rId3"/>
                <a:stretch>
                  <a:fillRect l="-2018" b="-10526"/>
                </a:stretch>
              </a:blipFill>
              <a:ln>
                <a:solidFill>
                  <a:schemeClr val="accent1"/>
                </a:solidFill>
              </a:ln>
            </p:spPr>
            <p:txBody>
              <a:bodyPr/>
              <a:lstStyle/>
              <a:p>
                <a:r>
                  <a:rPr lang="en-US">
                    <a:noFill/>
                  </a:rPr>
                  <a:t> </a:t>
                </a:r>
              </a:p>
            </p:txBody>
          </p:sp>
        </mc:Fallback>
      </mc:AlternateContent>
      <p:sp>
        <p:nvSpPr>
          <p:cNvPr id="16" name="TextBox 15">
            <a:extLst>
              <a:ext uri="{FF2B5EF4-FFF2-40B4-BE49-F238E27FC236}">
                <a16:creationId xmlns:a16="http://schemas.microsoft.com/office/drawing/2014/main" id="{7CD3095F-30EA-1F4B-94D2-B663390D613B}"/>
              </a:ext>
            </a:extLst>
          </p:cNvPr>
          <p:cNvSpPr txBox="1"/>
          <p:nvPr/>
        </p:nvSpPr>
        <p:spPr>
          <a:xfrm>
            <a:off x="432734" y="2026227"/>
            <a:ext cx="3180638" cy="545601"/>
          </a:xfrm>
          <a:prstGeom prst="rect">
            <a:avLst/>
          </a:prstGeom>
          <a:noFill/>
          <a:ln>
            <a:solidFill>
              <a:schemeClr val="accent1"/>
            </a:solidFill>
          </a:ln>
        </p:spPr>
        <p:txBody>
          <a:bodyPr wrap="square" lIns="72000" tIns="72000" rIns="72000" bIns="72000" rtlCol="0" anchor="ctr" anchorCtr="0">
            <a:noAutofit/>
          </a:bodyPr>
          <a:lstStyle/>
          <a:p>
            <a:pPr algn="l"/>
            <a:r>
              <a:rPr lang="en-AU" sz="1800" dirty="0"/>
              <a:t>Is the function </a:t>
            </a:r>
            <a:r>
              <a:rPr lang="en-AU" sz="1800" b="1" dirty="0"/>
              <a:t>odd, even or neither?</a:t>
            </a:r>
          </a:p>
        </p:txBody>
      </p:sp>
      <p:sp>
        <p:nvSpPr>
          <p:cNvPr id="20" name="TextBox 19">
            <a:extLst>
              <a:ext uri="{FF2B5EF4-FFF2-40B4-BE49-F238E27FC236}">
                <a16:creationId xmlns:a16="http://schemas.microsoft.com/office/drawing/2014/main" id="{1A165B52-7510-8739-1B86-C9A3171F3C0D}"/>
              </a:ext>
            </a:extLst>
          </p:cNvPr>
          <p:cNvSpPr txBox="1"/>
          <p:nvPr/>
        </p:nvSpPr>
        <p:spPr>
          <a:xfrm>
            <a:off x="8052955" y="2257707"/>
            <a:ext cx="3568429" cy="768751"/>
          </a:xfrm>
          <a:prstGeom prst="rect">
            <a:avLst/>
          </a:prstGeom>
          <a:noFill/>
          <a:ln>
            <a:solidFill>
              <a:schemeClr val="accent1"/>
            </a:solidFill>
          </a:ln>
        </p:spPr>
        <p:txBody>
          <a:bodyPr wrap="square" lIns="72000" tIns="72000" rIns="72000" bIns="72000" rtlCol="0" anchor="ctr" anchorCtr="0">
            <a:noAutofit/>
          </a:bodyPr>
          <a:lstStyle/>
          <a:p>
            <a:pPr algn="l"/>
            <a:r>
              <a:rPr lang="en-AU" sz="1800" dirty="0"/>
              <a:t>Where are the </a:t>
            </a:r>
            <a:r>
              <a:rPr lang="en-AU" sz="1800" b="1" dirty="0"/>
              <a:t>stationary points </a:t>
            </a:r>
            <a:r>
              <a:rPr lang="en-AU" sz="1800" dirty="0"/>
              <a:t>and what is </a:t>
            </a:r>
            <a:r>
              <a:rPr lang="en-AU" sz="1800" b="1" dirty="0"/>
              <a:t>their nature</a:t>
            </a:r>
            <a:r>
              <a:rPr lang="en-AU" sz="1800" dirty="0"/>
              <a:t>?</a:t>
            </a:r>
          </a:p>
        </p:txBody>
      </p:sp>
      <mc:AlternateContent xmlns:mc="http://schemas.openxmlformats.org/markup-compatibility/2006" xmlns:a14="http://schemas.microsoft.com/office/drawing/2010/main">
        <mc:Choice Requires="a14">
          <p:sp>
            <p:nvSpPr>
              <p:cNvPr id="6" name="Text Placeholder 4">
                <a:extLst>
                  <a:ext uri="{FF2B5EF4-FFF2-40B4-BE49-F238E27FC236}">
                    <a16:creationId xmlns:a16="http://schemas.microsoft.com/office/drawing/2014/main" id="{75B16D73-EE46-126D-CA81-CE6589ACB7EA}"/>
                  </a:ext>
                </a:extLst>
              </p:cNvPr>
              <p:cNvSpPr txBox="1">
                <a:spLocks/>
              </p:cNvSpPr>
              <p:nvPr/>
            </p:nvSpPr>
            <p:spPr>
              <a:xfrm>
                <a:off x="4346644" y="2929476"/>
                <a:ext cx="2618172" cy="447045"/>
              </a:xfrm>
              <a:prstGeom prst="rect">
                <a:avLst/>
              </a:prstGeom>
              <a:ln>
                <a:solidFill>
                  <a:schemeClr val="accent1"/>
                </a:solidFill>
              </a:ln>
            </p:spPr>
            <p:txBody>
              <a:bodyPr vert="horz" lIns="72000" tIns="72000" rIns="72000" bIns="7200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0"/>
                  </a:spcAft>
                </a:pPr>
                <a14:m>
                  <m:oMathPara xmlns:m="http://schemas.openxmlformats.org/officeDocument/2006/math">
                    <m:oMathParaPr>
                      <m:jc m:val="centerGroup"/>
                    </m:oMathParaPr>
                    <m:oMath xmlns:m="http://schemas.openxmlformats.org/officeDocument/2006/math">
                      <m:r>
                        <a:rPr lang="en-AU" i="1" smtClean="0">
                          <a:latin typeface="Cambria Math" panose="02040503050406030204" pitchFamily="18" charset="0"/>
                        </a:rPr>
                        <m:t>𝑓</m:t>
                      </m:r>
                      <m:d>
                        <m:dPr>
                          <m:ctrlPr>
                            <a:rPr lang="en-AU" i="1" smtClean="0">
                              <a:latin typeface="Cambria Math" panose="02040503050406030204" pitchFamily="18" charset="0"/>
                            </a:rPr>
                          </m:ctrlPr>
                        </m:dPr>
                        <m:e>
                          <m:r>
                            <a:rPr lang="en-AU" i="1" smtClean="0">
                              <a:latin typeface="Cambria Math" panose="02040503050406030204" pitchFamily="18" charset="0"/>
                            </a:rPr>
                            <m:t>𝑥</m:t>
                          </m:r>
                        </m:e>
                      </m:d>
                      <m:r>
                        <a:rPr lang="en-AU" i="1" smtClean="0">
                          <a:latin typeface="Cambria Math" panose="02040503050406030204" pitchFamily="18" charset="0"/>
                        </a:rPr>
                        <m:t>=−</m:t>
                      </m:r>
                      <m:sSup>
                        <m:sSupPr>
                          <m:ctrlPr>
                            <a:rPr lang="en-AU" i="1" smtClean="0">
                              <a:latin typeface="Cambria Math" panose="02040503050406030204" pitchFamily="18" charset="0"/>
                            </a:rPr>
                          </m:ctrlPr>
                        </m:sSupPr>
                        <m:e>
                          <m:r>
                            <a:rPr lang="en-AU" i="1" smtClean="0">
                              <a:latin typeface="Cambria Math" panose="02040503050406030204" pitchFamily="18" charset="0"/>
                            </a:rPr>
                            <m:t>𝑥</m:t>
                          </m:r>
                        </m:e>
                        <m:sup>
                          <m:r>
                            <a:rPr lang="en-AU" i="1" smtClean="0">
                              <a:latin typeface="Cambria Math" panose="02040503050406030204" pitchFamily="18" charset="0"/>
                            </a:rPr>
                            <m:t>3</m:t>
                          </m:r>
                        </m:sup>
                      </m:sSup>
                      <m:r>
                        <a:rPr lang="en-AU" b="0" i="1" smtClean="0">
                          <a:latin typeface="Cambria Math" panose="02040503050406030204" pitchFamily="18" charset="0"/>
                        </a:rPr>
                        <m:t>−3</m:t>
                      </m:r>
                      <m:sSup>
                        <m:sSupPr>
                          <m:ctrlPr>
                            <a:rPr lang="en-AU" b="0" i="1" smtClean="0">
                              <a:latin typeface="Cambria Math" panose="02040503050406030204" pitchFamily="18" charset="0"/>
                            </a:rPr>
                          </m:ctrlPr>
                        </m:sSupPr>
                        <m:e>
                          <m:r>
                            <a:rPr lang="en-AU" i="1" smtClean="0">
                              <a:latin typeface="Cambria Math" panose="02040503050406030204" pitchFamily="18" charset="0"/>
                            </a:rPr>
                            <m:t>𝑥</m:t>
                          </m:r>
                        </m:e>
                        <m:sup>
                          <m:r>
                            <a:rPr lang="en-AU" b="0" i="1" smtClean="0">
                              <a:latin typeface="Cambria Math" panose="02040503050406030204" pitchFamily="18" charset="0"/>
                            </a:rPr>
                            <m:t>2</m:t>
                          </m:r>
                        </m:sup>
                      </m:sSup>
                    </m:oMath>
                  </m:oMathPara>
                </a14:m>
                <a:endParaRPr lang="en-AU" i="1" dirty="0">
                  <a:latin typeface="Cambria Math" panose="02040503050406030204" pitchFamily="18" charset="0"/>
                </a:endParaRPr>
              </a:p>
            </p:txBody>
          </p:sp>
        </mc:Choice>
        <mc:Fallback xmlns="">
          <p:sp>
            <p:nvSpPr>
              <p:cNvPr id="6" name="Text Placeholder 4">
                <a:extLst>
                  <a:ext uri="{FF2B5EF4-FFF2-40B4-BE49-F238E27FC236}">
                    <a16:creationId xmlns:a16="http://schemas.microsoft.com/office/drawing/2014/main" id="{75B16D73-EE46-126D-CA81-CE6589ACB7EA}"/>
                  </a:ext>
                </a:extLst>
              </p:cNvPr>
              <p:cNvSpPr txBox="1">
                <a:spLocks noRot="1" noChangeAspect="1" noMove="1" noResize="1" noEditPoints="1" noAdjustHandles="1" noChangeArrowheads="1" noChangeShapeType="1" noTextEdit="1"/>
              </p:cNvSpPr>
              <p:nvPr/>
            </p:nvSpPr>
            <p:spPr>
              <a:xfrm>
                <a:off x="4346644" y="2929476"/>
                <a:ext cx="2618172" cy="447045"/>
              </a:xfrm>
              <a:prstGeom prst="rect">
                <a:avLst/>
              </a:prstGeom>
              <a:blipFill>
                <a:blip r:embed="rId4"/>
                <a:stretch>
                  <a:fillRect b="-9333"/>
                </a:stretch>
              </a:blipFill>
              <a:ln>
                <a:solidFill>
                  <a:schemeClr val="accent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 Placeholder 4">
                <a:extLst>
                  <a:ext uri="{FF2B5EF4-FFF2-40B4-BE49-F238E27FC236}">
                    <a16:creationId xmlns:a16="http://schemas.microsoft.com/office/drawing/2014/main" id="{EA5C1DF1-BAF4-4571-8E9E-204EE3E44A06}"/>
                  </a:ext>
                </a:extLst>
              </p:cNvPr>
              <p:cNvSpPr txBox="1">
                <a:spLocks/>
              </p:cNvSpPr>
              <p:nvPr/>
            </p:nvSpPr>
            <p:spPr>
              <a:xfrm>
                <a:off x="4346644" y="3435967"/>
                <a:ext cx="2618172" cy="447045"/>
              </a:xfrm>
              <a:prstGeom prst="rect">
                <a:avLst/>
              </a:prstGeom>
              <a:ln>
                <a:solidFill>
                  <a:schemeClr val="accent1"/>
                </a:solidFill>
              </a:ln>
            </p:spPr>
            <p:txBody>
              <a:bodyPr vert="horz" lIns="72000" tIns="72000" rIns="72000" bIns="7200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0"/>
                  </a:spcAft>
                </a:pPr>
                <a14:m>
                  <m:oMathPara xmlns:m="http://schemas.openxmlformats.org/officeDocument/2006/math">
                    <m:oMathParaPr>
                      <m:jc m:val="centerGroup"/>
                    </m:oMathParaPr>
                    <m:oMath xmlns:m="http://schemas.openxmlformats.org/officeDocument/2006/math">
                      <m:r>
                        <a:rPr lang="en-AU" i="1" smtClean="0">
                          <a:latin typeface="Cambria Math" panose="02040503050406030204" pitchFamily="18" charset="0"/>
                        </a:rPr>
                        <m:t>𝑓</m:t>
                      </m:r>
                      <m:d>
                        <m:dPr>
                          <m:ctrlPr>
                            <a:rPr lang="en-AU" i="1" smtClean="0">
                              <a:latin typeface="Cambria Math" panose="02040503050406030204" pitchFamily="18" charset="0"/>
                            </a:rPr>
                          </m:ctrlPr>
                        </m:dPr>
                        <m:e>
                          <m:r>
                            <a:rPr lang="en-AU" i="1" smtClean="0">
                              <a:latin typeface="Cambria Math" panose="02040503050406030204" pitchFamily="18" charset="0"/>
                            </a:rPr>
                            <m:t>𝑥</m:t>
                          </m:r>
                        </m:e>
                      </m:d>
                      <m:r>
                        <a:rPr lang="en-AU" i="1" smtClean="0">
                          <a:latin typeface="Cambria Math" panose="02040503050406030204" pitchFamily="18" charset="0"/>
                        </a:rPr>
                        <m:t>=</m:t>
                      </m:r>
                      <m:sSup>
                        <m:sSupPr>
                          <m:ctrlPr>
                            <a:rPr lang="en-AU" i="1" smtClean="0">
                              <a:latin typeface="Cambria Math" panose="02040503050406030204" pitchFamily="18" charset="0"/>
                            </a:rPr>
                          </m:ctrlPr>
                        </m:sSupPr>
                        <m:e>
                          <m:r>
                            <a:rPr lang="en-AU" b="0" i="1" smtClean="0">
                              <a:latin typeface="Cambria Math" panose="02040503050406030204" pitchFamily="18" charset="0"/>
                            </a:rPr>
                            <m:t>3</m:t>
                          </m:r>
                          <m:r>
                            <a:rPr lang="en-AU" i="1" smtClean="0">
                              <a:latin typeface="Cambria Math" panose="02040503050406030204" pitchFamily="18" charset="0"/>
                            </a:rPr>
                            <m:t>𝑥</m:t>
                          </m:r>
                        </m:e>
                        <m:sup>
                          <m:r>
                            <a:rPr lang="en-AU" b="0" i="1" smtClean="0">
                              <a:latin typeface="Cambria Math" panose="02040503050406030204" pitchFamily="18" charset="0"/>
                            </a:rPr>
                            <m:t>5</m:t>
                          </m:r>
                        </m:sup>
                      </m:sSup>
                      <m:r>
                        <a:rPr lang="en-AU" b="0" i="1" smtClean="0">
                          <a:latin typeface="Cambria Math" panose="02040503050406030204" pitchFamily="18" charset="0"/>
                        </a:rPr>
                        <m:t>−5</m:t>
                      </m:r>
                      <m:sSup>
                        <m:sSupPr>
                          <m:ctrlPr>
                            <a:rPr lang="en-AU" b="0" i="1" smtClean="0">
                              <a:latin typeface="Cambria Math" panose="02040503050406030204" pitchFamily="18" charset="0"/>
                            </a:rPr>
                          </m:ctrlPr>
                        </m:sSupPr>
                        <m:e>
                          <m:r>
                            <a:rPr lang="en-AU" b="0" i="1" smtClean="0">
                              <a:latin typeface="Cambria Math" panose="02040503050406030204" pitchFamily="18" charset="0"/>
                            </a:rPr>
                            <m:t>𝑥</m:t>
                          </m:r>
                        </m:e>
                        <m:sup>
                          <m:r>
                            <a:rPr lang="en-AU" b="0" i="1" smtClean="0">
                              <a:latin typeface="Cambria Math" panose="02040503050406030204" pitchFamily="18" charset="0"/>
                            </a:rPr>
                            <m:t>3</m:t>
                          </m:r>
                        </m:sup>
                      </m:sSup>
                    </m:oMath>
                  </m:oMathPara>
                </a14:m>
                <a:endParaRPr lang="en-AU" i="1" dirty="0">
                  <a:latin typeface="Cambria Math" panose="02040503050406030204" pitchFamily="18" charset="0"/>
                </a:endParaRPr>
              </a:p>
            </p:txBody>
          </p:sp>
        </mc:Choice>
        <mc:Fallback xmlns="">
          <p:sp>
            <p:nvSpPr>
              <p:cNvPr id="10" name="Text Placeholder 4">
                <a:extLst>
                  <a:ext uri="{FF2B5EF4-FFF2-40B4-BE49-F238E27FC236}">
                    <a16:creationId xmlns:a16="http://schemas.microsoft.com/office/drawing/2014/main" id="{EA5C1DF1-BAF4-4571-8E9E-204EE3E44A06}"/>
                  </a:ext>
                </a:extLst>
              </p:cNvPr>
              <p:cNvSpPr txBox="1">
                <a:spLocks noRot="1" noChangeAspect="1" noMove="1" noResize="1" noEditPoints="1" noAdjustHandles="1" noChangeArrowheads="1" noChangeShapeType="1" noTextEdit="1"/>
              </p:cNvSpPr>
              <p:nvPr/>
            </p:nvSpPr>
            <p:spPr>
              <a:xfrm>
                <a:off x="4346644" y="3435967"/>
                <a:ext cx="2618172" cy="447045"/>
              </a:xfrm>
              <a:prstGeom prst="rect">
                <a:avLst/>
              </a:prstGeom>
              <a:blipFill>
                <a:blip r:embed="rId5"/>
                <a:stretch>
                  <a:fillRect b="-9333"/>
                </a:stretch>
              </a:blipFill>
              <a:ln>
                <a:solidFill>
                  <a:schemeClr val="accent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1B41C4DF-D229-E39A-15FD-18D99AE72D8C}"/>
                  </a:ext>
                </a:extLst>
              </p:cNvPr>
              <p:cNvSpPr txBox="1"/>
              <p:nvPr/>
            </p:nvSpPr>
            <p:spPr>
              <a:xfrm>
                <a:off x="432734" y="3788588"/>
                <a:ext cx="2307058" cy="446809"/>
              </a:xfrm>
              <a:prstGeom prst="rect">
                <a:avLst/>
              </a:prstGeom>
              <a:noFill/>
              <a:ln>
                <a:solidFill>
                  <a:schemeClr val="accent1"/>
                </a:solidFill>
              </a:ln>
            </p:spPr>
            <p:txBody>
              <a:bodyPr wrap="square" lIns="72000" tIns="72000" rIns="72000" bIns="72000" rtlCol="0" anchor="ctr" anchorCtr="0">
                <a:noAutofit/>
              </a:bodyPr>
              <a:lstStyle/>
              <a:p>
                <a:pPr algn="l"/>
                <a:r>
                  <a:rPr lang="en-AU" sz="1800" dirty="0"/>
                  <a:t>Find the </a:t>
                </a:r>
                <a14:m>
                  <m:oMath xmlns:m="http://schemas.openxmlformats.org/officeDocument/2006/math">
                    <m:r>
                      <a:rPr lang="en-AU" sz="1800" b="1" i="1" smtClean="0">
                        <a:latin typeface="Cambria Math" panose="02040503050406030204" pitchFamily="18" charset="0"/>
                      </a:rPr>
                      <m:t>𝒚</m:t>
                    </m:r>
                  </m:oMath>
                </a14:m>
                <a:r>
                  <a:rPr lang="en-AU" sz="1800" b="1" dirty="0"/>
                  <a:t>-intercept</a:t>
                </a:r>
                <a:r>
                  <a:rPr lang="en-AU" sz="1800" dirty="0"/>
                  <a:t>.</a:t>
                </a:r>
              </a:p>
            </p:txBody>
          </p:sp>
        </mc:Choice>
        <mc:Fallback xmlns="">
          <p:sp>
            <p:nvSpPr>
              <p:cNvPr id="17" name="TextBox 16">
                <a:extLst>
                  <a:ext uri="{FF2B5EF4-FFF2-40B4-BE49-F238E27FC236}">
                    <a16:creationId xmlns:a16="http://schemas.microsoft.com/office/drawing/2014/main" id="{1B41C4DF-D229-E39A-15FD-18D99AE72D8C}"/>
                  </a:ext>
                </a:extLst>
              </p:cNvPr>
              <p:cNvSpPr txBox="1">
                <a:spLocks noRot="1" noChangeAspect="1" noMove="1" noResize="1" noEditPoints="1" noAdjustHandles="1" noChangeArrowheads="1" noChangeShapeType="1" noTextEdit="1"/>
              </p:cNvSpPr>
              <p:nvPr/>
            </p:nvSpPr>
            <p:spPr>
              <a:xfrm>
                <a:off x="432734" y="3788588"/>
                <a:ext cx="2307058" cy="446809"/>
              </a:xfrm>
              <a:prstGeom prst="rect">
                <a:avLst/>
              </a:prstGeom>
              <a:blipFill>
                <a:blip r:embed="rId6"/>
                <a:stretch>
                  <a:fillRect l="-2895" r="-2105" b="-10526"/>
                </a:stretch>
              </a:blipFill>
              <a:ln>
                <a:solidFill>
                  <a:schemeClr val="accent1"/>
                </a:solidFill>
              </a:ln>
            </p:spPr>
            <p:txBody>
              <a:bodyPr/>
              <a:lstStyle/>
              <a:p>
                <a:r>
                  <a:rPr lang="en-US">
                    <a:noFill/>
                  </a:rPr>
                  <a:t> </a:t>
                </a:r>
              </a:p>
            </p:txBody>
          </p:sp>
        </mc:Fallback>
      </mc:AlternateContent>
      <p:sp>
        <p:nvSpPr>
          <p:cNvPr id="22" name="TextBox 21">
            <a:extLst>
              <a:ext uri="{FF2B5EF4-FFF2-40B4-BE49-F238E27FC236}">
                <a16:creationId xmlns:a16="http://schemas.microsoft.com/office/drawing/2014/main" id="{A0847736-1CE1-3CF5-1151-2C2921A2F07B}"/>
              </a:ext>
            </a:extLst>
          </p:cNvPr>
          <p:cNvSpPr txBox="1"/>
          <p:nvPr/>
        </p:nvSpPr>
        <p:spPr>
          <a:xfrm>
            <a:off x="7547418" y="4782077"/>
            <a:ext cx="3848985" cy="446809"/>
          </a:xfrm>
          <a:prstGeom prst="rect">
            <a:avLst/>
          </a:prstGeom>
          <a:noFill/>
          <a:ln>
            <a:solidFill>
              <a:schemeClr val="accent1"/>
            </a:solidFill>
          </a:ln>
        </p:spPr>
        <p:txBody>
          <a:bodyPr wrap="square" lIns="72000" tIns="72000" rIns="72000" bIns="72000" rtlCol="0" anchor="ctr" anchorCtr="0">
            <a:noAutofit/>
          </a:bodyPr>
          <a:lstStyle/>
          <a:p>
            <a:pPr algn="l"/>
            <a:r>
              <a:rPr lang="en-AU" sz="1800" dirty="0"/>
              <a:t>Where are the </a:t>
            </a:r>
            <a:r>
              <a:rPr lang="en-AU" sz="1800" b="1" dirty="0"/>
              <a:t>points of inflection</a:t>
            </a:r>
            <a:r>
              <a:rPr lang="en-AU" sz="1800" dirty="0"/>
              <a:t>?</a:t>
            </a:r>
          </a:p>
        </p:txBody>
      </p:sp>
      <p:cxnSp>
        <p:nvCxnSpPr>
          <p:cNvPr id="24" name="Straight Arrow Connector 23">
            <a:extLst>
              <a:ext uri="{FF2B5EF4-FFF2-40B4-BE49-F238E27FC236}">
                <a16:creationId xmlns:a16="http://schemas.microsoft.com/office/drawing/2014/main" id="{5CF9AB26-498D-D60C-7BB8-2004D6650C82}"/>
              </a:ext>
              <a:ext uri="{C183D7F6-B498-43B3-948B-1728B52AA6E4}">
                <adec:decorative xmlns:adec="http://schemas.microsoft.com/office/drawing/2017/decorative" val="1"/>
              </a:ext>
            </a:extLst>
          </p:cNvPr>
          <p:cNvCxnSpPr/>
          <p:nvPr/>
        </p:nvCxnSpPr>
        <p:spPr>
          <a:xfrm flipV="1">
            <a:off x="5652544" y="2026227"/>
            <a:ext cx="0" cy="82800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225AC15-2D24-A8FB-B1CE-E3446CA88541}"/>
              </a:ext>
              <a:ext uri="{C183D7F6-B498-43B3-948B-1728B52AA6E4}">
                <adec:decorative xmlns:adec="http://schemas.microsoft.com/office/drawing/2017/decorative" val="1"/>
              </a:ext>
            </a:extLst>
          </p:cNvPr>
          <p:cNvCxnSpPr>
            <a:cxnSpLocks/>
          </p:cNvCxnSpPr>
          <p:nvPr/>
        </p:nvCxnSpPr>
        <p:spPr>
          <a:xfrm flipH="1" flipV="1">
            <a:off x="3500110" y="2658680"/>
            <a:ext cx="791905" cy="47058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ADEFB2A-8E6D-53F3-8DF8-8C66A44AFB32}"/>
              </a:ext>
              <a:ext uri="{C183D7F6-B498-43B3-948B-1728B52AA6E4}">
                <adec:decorative xmlns:adec="http://schemas.microsoft.com/office/drawing/2017/decorative" val="1"/>
              </a:ext>
            </a:extLst>
          </p:cNvPr>
          <p:cNvCxnSpPr>
            <a:cxnSpLocks/>
          </p:cNvCxnSpPr>
          <p:nvPr/>
        </p:nvCxnSpPr>
        <p:spPr>
          <a:xfrm flipH="1">
            <a:off x="2852110" y="3665445"/>
            <a:ext cx="1296000" cy="33200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5A6E6741-00A0-B8B5-80EF-BA2391832875}"/>
              </a:ext>
              <a:ext uri="{C183D7F6-B498-43B3-948B-1728B52AA6E4}">
                <adec:decorative xmlns:adec="http://schemas.microsoft.com/office/drawing/2017/decorative" val="1"/>
              </a:ext>
            </a:extLst>
          </p:cNvPr>
          <p:cNvCxnSpPr/>
          <p:nvPr/>
        </p:nvCxnSpPr>
        <p:spPr>
          <a:xfrm>
            <a:off x="7083789" y="4032530"/>
            <a:ext cx="696191" cy="58830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F894D71F-71A4-6A79-7559-446E642AB3B5}"/>
              </a:ext>
              <a:ext uri="{C183D7F6-B498-43B3-948B-1728B52AA6E4}">
                <adec:decorative xmlns:adec="http://schemas.microsoft.com/office/drawing/2017/decorative" val="1"/>
              </a:ext>
            </a:extLst>
          </p:cNvPr>
          <p:cNvCxnSpPr/>
          <p:nvPr/>
        </p:nvCxnSpPr>
        <p:spPr>
          <a:xfrm flipV="1">
            <a:off x="7245927" y="2899064"/>
            <a:ext cx="755073" cy="52993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3C48B696-960D-0037-C678-09A4D8A298B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a:t>
            </a:fld>
            <a:endParaRPr lang="en-AU" dirty="0"/>
          </a:p>
        </p:txBody>
      </p:sp>
    </p:spTree>
    <p:extLst>
      <p:ext uri="{BB962C8B-B14F-4D97-AF65-F5344CB8AC3E}">
        <p14:creationId xmlns:p14="http://schemas.microsoft.com/office/powerpoint/2010/main" val="1063049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57534-8F2B-9928-95EE-A6F9688B188F}"/>
              </a:ext>
            </a:extLst>
          </p:cNvPr>
          <p:cNvSpPr>
            <a:spLocks noGrp="1"/>
          </p:cNvSpPr>
          <p:nvPr>
            <p:ph type="title"/>
          </p:nvPr>
        </p:nvSpPr>
        <p:spPr/>
        <p:txBody>
          <a:bodyPr/>
          <a:lstStyle/>
          <a:p>
            <a:r>
              <a:rPr lang="en-AU" dirty="0"/>
              <a:t>Graph the function (2)</a:t>
            </a:r>
          </a:p>
        </p:txBody>
      </p:sp>
      <p:pic>
        <p:nvPicPr>
          <p:cNvPr id="9" name="Picture 8" descr="A black and white number plane with the graph of y=negative x cubed minus 3 x squared in red. There is an x-intercept at (-3,0), a minimum turning point at (-2,-4), a point of inflection at (-1,-2) and a maximum turning point at (0,0) highlighted with a blue dot.">
            <a:extLst>
              <a:ext uri="{FF2B5EF4-FFF2-40B4-BE49-F238E27FC236}">
                <a16:creationId xmlns:a16="http://schemas.microsoft.com/office/drawing/2014/main" id="{E2519DEE-DC07-EE6A-E8A7-351034DB696C}"/>
              </a:ext>
            </a:extLst>
          </p:cNvPr>
          <p:cNvPicPr>
            <a:picLocks noChangeAspect="1"/>
          </p:cNvPicPr>
          <p:nvPr/>
        </p:nvPicPr>
        <p:blipFill>
          <a:blip r:embed="rId2"/>
          <a:stretch>
            <a:fillRect/>
          </a:stretch>
        </p:blipFill>
        <p:spPr>
          <a:xfrm>
            <a:off x="1221314" y="1431033"/>
            <a:ext cx="4559534" cy="4559534"/>
          </a:xfrm>
          <a:prstGeom prst="rect">
            <a:avLst/>
          </a:prstGeom>
          <a:ln>
            <a:solidFill>
              <a:schemeClr val="accent1"/>
            </a:solidFill>
          </a:ln>
        </p:spPr>
      </p:pic>
      <p:pic>
        <p:nvPicPr>
          <p:cNvPr id="6" name="Picture 5" descr="A black and white number plane with the graph of y=3 time x to the power of 5 -5 x cubed in red. The turning points at (-1,2) and (1,-2) are highlighted in blue.">
            <a:extLst>
              <a:ext uri="{FF2B5EF4-FFF2-40B4-BE49-F238E27FC236}">
                <a16:creationId xmlns:a16="http://schemas.microsoft.com/office/drawing/2014/main" id="{A04D8CF7-E11D-D420-1507-75225287DF2E}"/>
              </a:ext>
            </a:extLst>
          </p:cNvPr>
          <p:cNvPicPr>
            <a:picLocks noChangeAspect="1"/>
          </p:cNvPicPr>
          <p:nvPr/>
        </p:nvPicPr>
        <p:blipFill>
          <a:blip r:embed="rId3"/>
          <a:stretch>
            <a:fillRect/>
          </a:stretch>
        </p:blipFill>
        <p:spPr>
          <a:xfrm>
            <a:off x="6551765" y="1431033"/>
            <a:ext cx="4572235" cy="4559534"/>
          </a:xfrm>
          <a:prstGeom prst="rect">
            <a:avLst/>
          </a:prstGeom>
          <a:ln>
            <a:solidFill>
              <a:schemeClr val="accent1"/>
            </a:solidFill>
          </a:ln>
        </p:spPr>
      </p:pic>
      <p:sp>
        <p:nvSpPr>
          <p:cNvPr id="2" name="Slide Number Placeholder 1">
            <a:extLst>
              <a:ext uri="{FF2B5EF4-FFF2-40B4-BE49-F238E27FC236}">
                <a16:creationId xmlns:a16="http://schemas.microsoft.com/office/drawing/2014/main" id="{7059CFAC-600B-421A-27AF-4547B3842BA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15</a:t>
            </a:fld>
            <a:endParaRPr lang="en-AU" dirty="0"/>
          </a:p>
        </p:txBody>
      </p:sp>
    </p:spTree>
    <p:extLst>
      <p:ext uri="{BB962C8B-B14F-4D97-AF65-F5344CB8AC3E}">
        <p14:creationId xmlns:p14="http://schemas.microsoft.com/office/powerpoint/2010/main" val="250866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D1611-70E2-3C9E-24A6-A3D1B2791BC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85B9264-8F19-D28A-F2D8-22F1292935E7}"/>
              </a:ext>
            </a:extLst>
          </p:cNvPr>
          <p:cNvSpPr>
            <a:spLocks noGrp="1"/>
          </p:cNvSpPr>
          <p:nvPr>
            <p:ph type="ctrTitle"/>
          </p:nvPr>
        </p:nvSpPr>
        <p:spPr/>
        <p:txBody>
          <a:bodyPr/>
          <a:lstStyle/>
          <a:p>
            <a:r>
              <a:rPr lang="en-AU" dirty="0">
                <a:latin typeface="+mj-lt"/>
              </a:rPr>
              <a:t>Independent practice</a:t>
            </a:r>
          </a:p>
        </p:txBody>
      </p:sp>
    </p:spTree>
    <p:extLst>
      <p:ext uri="{BB962C8B-B14F-4D97-AF65-F5344CB8AC3E}">
        <p14:creationId xmlns:p14="http://schemas.microsoft.com/office/powerpoint/2010/main" val="3356336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BD9D2-AADD-FABB-97D0-B0FB4F3C215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DFFADD-8E70-6267-A10B-6F1BC0967797}"/>
              </a:ext>
            </a:extLst>
          </p:cNvPr>
          <p:cNvSpPr>
            <a:spLocks noGrp="1"/>
          </p:cNvSpPr>
          <p:nvPr>
            <p:ph type="title" idx="4294967295"/>
          </p:nvPr>
        </p:nvSpPr>
        <p:spPr>
          <a:xfrm>
            <a:off x="360000" y="-1008000"/>
            <a:ext cx="10080000" cy="1008000"/>
          </a:xfrm>
        </p:spPr>
        <p:txBody>
          <a:bodyPr vert="horz" lIns="0" tIns="0" rIns="0" bIns="0" rtlCol="0" anchor="b">
            <a:noAutofit/>
          </a:bodyPr>
          <a:lstStyle/>
          <a:p>
            <a:r>
              <a:rPr lang="en-AU" dirty="0"/>
              <a:t>Approaching questions scaffold</a:t>
            </a:r>
          </a:p>
        </p:txBody>
      </p:sp>
      <p:pic>
        <p:nvPicPr>
          <p:cNvPr id="4" name="Picture 3" descr="Approaching questions scaffold. The first step, understand, involves identifying key terms, determine the focus area, identify the amount of marks its worth. The second step, plan, involves, drawing a visual representation, using a formula or identifying the steps. The third, solve, involves completing the steps, performing calculations and showing all working. The last, check, involves substituting to check, check for reasonableness and have I answered the question.">
            <a:extLst>
              <a:ext uri="{FF2B5EF4-FFF2-40B4-BE49-F238E27FC236}">
                <a16:creationId xmlns:a16="http://schemas.microsoft.com/office/drawing/2014/main" id="{D9253B5E-AF71-A2B9-80A2-708D01C3B6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AE0057C8-9960-6F82-7845-9FB18E18C707}"/>
              </a:ext>
            </a:extLst>
          </p:cNvPr>
          <p:cNvSpPr>
            <a:spLocks noGrp="1"/>
          </p:cNvSpPr>
          <p:nvPr>
            <p:ph type="sldNum" sz="quarter" idx="12"/>
          </p:nvPr>
        </p:nvSpPr>
        <p:spPr/>
        <p:txBody>
          <a:bodyPr/>
          <a:lstStyle/>
          <a:p>
            <a:fld id="{10A01DC5-1685-4615-8240-15192985C6A2}" type="slidenum">
              <a:rPr lang="en-AU" smtClean="0"/>
              <a:t>17</a:t>
            </a:fld>
            <a:endParaRPr lang="en-AU" dirty="0"/>
          </a:p>
        </p:txBody>
      </p:sp>
    </p:spTree>
    <p:extLst>
      <p:ext uri="{BB962C8B-B14F-4D97-AF65-F5344CB8AC3E}">
        <p14:creationId xmlns:p14="http://schemas.microsoft.com/office/powerpoint/2010/main" val="3378489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201915-C66D-E722-87D6-71A3ED4CC5BB}"/>
              </a:ext>
            </a:extLst>
          </p:cNvPr>
          <p:cNvSpPr>
            <a:spLocks noGrp="1"/>
          </p:cNvSpPr>
          <p:nvPr>
            <p:ph type="title"/>
          </p:nvPr>
        </p:nvSpPr>
        <p:spPr/>
        <p:txBody>
          <a:bodyPr/>
          <a:lstStyle/>
          <a:p>
            <a:r>
              <a:rPr lang="en-AU" dirty="0"/>
              <a:t>Graphs of the HSC style questions</a:t>
            </a:r>
          </a:p>
        </p:txBody>
      </p:sp>
      <p:pic>
        <p:nvPicPr>
          <p:cNvPr id="5" name="Picture 4" descr="A black and white number plane with the graph of y=-2 x cubed+ 3 x squared minus 2 in red. The maximum is at (1,-1), the minimum is (0,-2).">
            <a:extLst>
              <a:ext uri="{FF2B5EF4-FFF2-40B4-BE49-F238E27FC236}">
                <a16:creationId xmlns:a16="http://schemas.microsoft.com/office/drawing/2014/main" id="{E7B7FA3E-24F5-9AE6-0AE0-7055D396344A}"/>
              </a:ext>
            </a:extLst>
          </p:cNvPr>
          <p:cNvPicPr>
            <a:picLocks noChangeAspect="1"/>
          </p:cNvPicPr>
          <p:nvPr/>
        </p:nvPicPr>
        <p:blipFill>
          <a:blip r:embed="rId2"/>
          <a:stretch>
            <a:fillRect/>
          </a:stretch>
        </p:blipFill>
        <p:spPr>
          <a:xfrm>
            <a:off x="138268" y="1467000"/>
            <a:ext cx="3750453" cy="37426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 black and white number plane with the graph of y=-3 x squared minus x cubed in red. The maximum is at (2,4), the minimum is (0,0), the point of inflection is at (1,2) and the x-intercept is at (3,0).">
            <a:extLst>
              <a:ext uri="{FF2B5EF4-FFF2-40B4-BE49-F238E27FC236}">
                <a16:creationId xmlns:a16="http://schemas.microsoft.com/office/drawing/2014/main" id="{6859BEC7-1E14-B3EA-123B-8E892F2834D0}"/>
              </a:ext>
            </a:extLst>
          </p:cNvPr>
          <p:cNvPicPr>
            <a:picLocks noChangeAspect="1"/>
          </p:cNvPicPr>
          <p:nvPr/>
        </p:nvPicPr>
        <p:blipFill>
          <a:blip r:embed="rId3"/>
          <a:stretch>
            <a:fillRect/>
          </a:stretch>
        </p:blipFill>
        <p:spPr>
          <a:xfrm>
            <a:off x="4228093" y="1467000"/>
            <a:ext cx="3750453" cy="37433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Slide Number Placeholder 1">
            <a:extLst>
              <a:ext uri="{FF2B5EF4-FFF2-40B4-BE49-F238E27FC236}">
                <a16:creationId xmlns:a16="http://schemas.microsoft.com/office/drawing/2014/main" id="{A9F8E552-E246-E0FA-1587-DBF0AE0C139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18</a:t>
            </a:fld>
            <a:endParaRPr lang="en-AU" dirty="0"/>
          </a:p>
        </p:txBody>
      </p:sp>
      <p:pic>
        <p:nvPicPr>
          <p:cNvPr id="9" name="Picture 8" descr="A black and white number plane with the graph of y= x to the power of 4 minus 2x cubed in red. There is a horizontal point of inflection at (0,0), a minimum at (3/2,-27/16) and a point of inflection is at (1,-1). The x-intercept is at (2,0).">
            <a:extLst>
              <a:ext uri="{FF2B5EF4-FFF2-40B4-BE49-F238E27FC236}">
                <a16:creationId xmlns:a16="http://schemas.microsoft.com/office/drawing/2014/main" id="{1CE1AAC1-293C-E8DF-F80A-0357FEE8BBC5}"/>
              </a:ext>
            </a:extLst>
          </p:cNvPr>
          <p:cNvPicPr>
            <a:picLocks noChangeAspect="1"/>
          </p:cNvPicPr>
          <p:nvPr/>
        </p:nvPicPr>
        <p:blipFill>
          <a:blip r:embed="rId4"/>
          <a:stretch>
            <a:fillRect/>
          </a:stretch>
        </p:blipFill>
        <p:spPr>
          <a:xfrm>
            <a:off x="8317919" y="1467001"/>
            <a:ext cx="3750517" cy="37426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00777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AU" u="sng" dirty="0">
                <a:solidFill>
                  <a:srgbClr val="2F5496"/>
                </a:solidFill>
                <a:effectLst/>
                <a:latin typeface="Arial" panose="020B0604020202020204" pitchFamily="34" charset="0"/>
                <a:ea typeface="Calibri" panose="020F0502020204030204" pitchFamily="34" charset="0"/>
                <a:hlinkClick r:id="rId6"/>
              </a:rPr>
              <a:t>Mathematics Advanced 11-12 Syllabus</a:t>
            </a:r>
            <a:r>
              <a:rPr lang="en-AU" dirty="0">
                <a:effectLst/>
                <a:latin typeface="Arial" panose="020B0604020202020204" pitchFamily="34" charset="0"/>
                <a:ea typeface="Calibri" panose="020F0502020204030204" pitchFamily="34" charset="0"/>
              </a:rPr>
              <a:t>  © NSW Education Standards Authority (NESA) for and on behalf of the Crown in right of the State of New South Wales, 2024.</a:t>
            </a:r>
          </a:p>
          <a:p>
            <a:pPr>
              <a:lnSpc>
                <a:spcPct val="150000"/>
              </a:lnSpc>
              <a:spcBef>
                <a:spcPts val="1200"/>
              </a:spcBef>
              <a:spcAft>
                <a:spcPts val="600"/>
              </a:spcAft>
            </a:pPr>
            <a:r>
              <a:rPr lang="en-AU" dirty="0">
                <a:effectLst/>
                <a:latin typeface="Arial" panose="020B0604020202020204" pitchFamily="34" charset="0"/>
                <a:ea typeface="Calibri" panose="020F0502020204030204" pitchFamily="34" charset="0"/>
              </a:rPr>
              <a:t>.</a:t>
            </a:r>
            <a:endParaRPr lang="en-AU" sz="1800" dirty="0">
              <a:effectLst/>
              <a:latin typeface="Arial" panose="020B060402020202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19</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0d94be99-a0f6-44e7-93d1-7f56be2e14d5">
      <Terms xmlns="http://schemas.microsoft.com/office/infopath/2007/PartnerControls"/>
    </lcf76f155ced4ddcb4097134ff3c332f>
    <TaxCatchAll xmlns="8c6f0761-0ef4-4d3b-8fe8-3b60dff82ea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55E080995292A458D08911AB2F9EE60" ma:contentTypeVersion="16" ma:contentTypeDescription="Create a new document." ma:contentTypeScope="" ma:versionID="d509c986955fce05e28951457037016c">
  <xsd:schema xmlns:xsd="http://www.w3.org/2001/XMLSchema" xmlns:xs="http://www.w3.org/2001/XMLSchema" xmlns:p="http://schemas.microsoft.com/office/2006/metadata/properties" xmlns:ns1="http://schemas.microsoft.com/sharepoint/v3" xmlns:ns2="0d94be99-a0f6-44e7-93d1-7f56be2e14d5" xmlns:ns3="8c6f0761-0ef4-4d3b-8fe8-3b60dff82ea3" targetNamespace="http://schemas.microsoft.com/office/2006/metadata/properties" ma:root="true" ma:fieldsID="29b29977e96367d993eaee836fdda7be" ns1:_="" ns2:_="" ns3:_="">
    <xsd:import namespace="http://schemas.microsoft.com/sharepoint/v3"/>
    <xsd:import namespace="0d94be99-a0f6-44e7-93d1-7f56be2e14d5"/>
    <xsd:import namespace="8c6f0761-0ef4-4d3b-8fe8-3b60dff82ea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d94be99-a0f6-44e7-93d1-7f56be2e14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6f0761-0ef4-4d3b-8fe8-3b60dff82e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ac47464-5fdf-40a8-8052-50f181b1a3f2}" ma:internalName="TaxCatchAll" ma:showField="CatchAllData" ma:web="8c6f0761-0ef4-4d3b-8fe8-3b60dff82e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B43D9D9-329F-4BE3-A183-CB542B332CB1}">
  <ds:schemaRefs>
    <ds:schemaRef ds:uri="http://purl.org/dc/dcmitype/"/>
    <ds:schemaRef ds:uri="http://purl.org/dc/elements/1.1/"/>
    <ds:schemaRef ds:uri="8c6f0761-0ef4-4d3b-8fe8-3b60dff82ea3"/>
    <ds:schemaRef ds:uri="http://www.w3.org/XML/1998/namespace"/>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0d94be99-a0f6-44e7-93d1-7f56be2e14d5"/>
    <ds:schemaRef ds:uri="http://schemas.microsoft.com/sharepoint/v3"/>
    <ds:schemaRef ds:uri="http://schemas.microsoft.com/office/2006/metadata/properties"/>
  </ds:schemaRefs>
</ds:datastoreItem>
</file>

<file path=customXml/itemProps2.xml><?xml version="1.0" encoding="utf-8"?>
<ds:datastoreItem xmlns:ds="http://schemas.openxmlformats.org/officeDocument/2006/customXml" ds:itemID="{709142A5-79F9-4E2E-A9D0-1064D6BB1B33}">
  <ds:schemaRefs>
    <ds:schemaRef ds:uri="http://schemas.microsoft.com/sharepoint/v3/contenttype/forms"/>
  </ds:schemaRefs>
</ds:datastoreItem>
</file>

<file path=customXml/itemProps3.xml><?xml version="1.0" encoding="utf-8"?>
<ds:datastoreItem xmlns:ds="http://schemas.openxmlformats.org/officeDocument/2006/customXml" ds:itemID="{FC7BA898-3B33-4337-85C7-98386648C0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d94be99-a0f6-44e7-93d1-7f56be2e14d5"/>
    <ds:schemaRef ds:uri="8c6f0761-0ef4-4d3b-8fe8-3b60dff82e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6</TotalTime>
  <Words>1122</Words>
  <Application>Microsoft Office PowerPoint</Application>
  <PresentationFormat>Widescreen</PresentationFormat>
  <Paragraphs>109</Paragraphs>
  <Slides>20</Slides>
  <Notes>14</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Cambria Math</vt:lpstr>
      <vt:lpstr>Public Sans</vt:lpstr>
      <vt:lpstr>Times New Roman</vt:lpstr>
      <vt:lpstr>NSWG Corporate</vt:lpstr>
      <vt:lpstr>Introducing graphing with calculus</vt:lpstr>
      <vt:lpstr>Learning intentions and success criteria</vt:lpstr>
      <vt:lpstr>Retrieval practice</vt:lpstr>
      <vt:lpstr>Odd and even functions</vt:lpstr>
      <vt:lpstr>Activating prior knowledge</vt:lpstr>
      <vt:lpstr>Two truths, one lie</vt:lpstr>
      <vt:lpstr>Feature of a function</vt:lpstr>
      <vt:lpstr>The graph of a function (1)</vt:lpstr>
      <vt:lpstr>Connecting learning</vt:lpstr>
      <vt:lpstr>The graph of a function (2)</vt:lpstr>
      <vt:lpstr>Graphing the function f(x)=2x^3-3x^2-12x+1 </vt:lpstr>
      <vt:lpstr>The graph of a function (3)</vt:lpstr>
      <vt:lpstr>Releasing responsibility</vt:lpstr>
      <vt:lpstr>Graph a function (1)</vt:lpstr>
      <vt:lpstr>Graph the function (2)</vt:lpstr>
      <vt:lpstr>Independent practice</vt:lpstr>
      <vt:lpstr>Approaching questions scaffold</vt:lpstr>
      <vt:lpstr>Graphs of the HSC style questions</vt:lpstr>
      <vt:lpstr>References</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lesson 6 – Introducing graphing with calculus – Stage 6, advanced</dc:title>
  <dc:creator>NSW Department of Education</dc:creator>
  <dcterms:created xsi:type="dcterms:W3CDTF">2026-08-19T22:40:55Z</dcterms:created>
  <dcterms:modified xsi:type="dcterms:W3CDTF">2026-09-03T04:57:49Z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ediaServiceImageTags">
    <vt:lpwstr/>
  </property>
  <property fmtid="{D5CDD505-2E9C-101B-9397-08002B2CF9AE}" pid="4" name="ContentTypeId">
    <vt:lpwstr>0x010100655E080995292A458D08911AB2F9EE60</vt:lpwstr>
  </property>
  <property fmtid="{D5CDD505-2E9C-101B-9397-08002B2CF9AE}" pid="5" name="MSIP_Label_b603dfd7-d93a-4381-a340-2995d8282205_ContentBits">
    <vt:lpwstr>0</vt:lpwstr>
  </property>
  <property fmtid="{D5CDD505-2E9C-101B-9397-08002B2CF9AE}" pid="6" name="MSIP_Label_b603dfd7-d93a-4381-a340-2995d8282205_SetDate">
    <vt:lpwstr>2024-07-31T04:44:31Z</vt:lpwstr>
  </property>
  <property fmtid="{D5CDD505-2E9C-101B-9397-08002B2CF9AE}" pid="7" name="MSIP_Label_b603dfd7-d93a-4381-a340-2995d8282205_Name">
    <vt:lpwstr>OFFICIAL</vt:lpwstr>
  </property>
  <property fmtid="{D5CDD505-2E9C-101B-9397-08002B2CF9AE}" pid="8" name="MSIP_Label_b603dfd7-d93a-4381-a340-2995d8282205_Method">
    <vt:lpwstr>Standard</vt:lpwstr>
  </property>
  <property fmtid="{D5CDD505-2E9C-101B-9397-08002B2CF9AE}" pid="9" name="MSIP_Label_b603dfd7-d93a-4381-a340-2995d8282205_SiteId">
    <vt:lpwstr>05a0e69a-418a-47c1-9c25-9387261bf991</vt:lpwstr>
  </property>
  <property fmtid="{D5CDD505-2E9C-101B-9397-08002B2CF9AE}" pid="10" name="MSIP_Label_b603dfd7-d93a-4381-a340-2995d8282205_ActionId">
    <vt:lpwstr>86cc9e70-6da9-4653-95a8-be9aa2ad5056</vt:lpwstr>
  </property>
</Properties>
</file>