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5"/>
  </p:notesMasterIdLst>
  <p:handoutMasterIdLst>
    <p:handoutMasterId r:id="rId16"/>
  </p:handoutMasterIdLst>
  <p:sldIdLst>
    <p:sldId id="26505" r:id="rId5"/>
    <p:sldId id="26383" r:id="rId6"/>
    <p:sldId id="26508" r:id="rId7"/>
    <p:sldId id="26526" r:id="rId8"/>
    <p:sldId id="26513" r:id="rId9"/>
    <p:sldId id="26525" r:id="rId10"/>
    <p:sldId id="26509" r:id="rId11"/>
    <p:sldId id="26507" r:id="rId12"/>
    <p:sldId id="360" r:id="rId13"/>
    <p:sldId id="361" r:id="rId14"/>
  </p:sldIdLst>
  <p:sldSz cx="12192000" cy="6858000"/>
  <p:notesSz cx="6858000" cy="9144000"/>
  <p:embeddedFontLst>
    <p:embeddedFont>
      <p:font typeface="Cambria Math" panose="02040503050406030204" pitchFamily="18" charset="0"/>
      <p:regular r:id="rId17"/>
    </p:embeddedFont>
    <p:embeddedFont>
      <p:font typeface="Public Sans" pitchFamily="2" charset="0"/>
      <p:regular r:id="rId18"/>
      <p:bold r:id="rId19"/>
      <p:italic r:id="rId20"/>
      <p:boldItalic r:id="rId21"/>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The second derivative and stationary points" id="{37641C72-2B0D-4DA7-863C-82465FA72A95}">
          <p14:sldIdLst>
            <p14:sldId id="26505"/>
            <p14:sldId id="26383"/>
            <p14:sldId id="26508"/>
            <p14:sldId id="26526"/>
            <p14:sldId id="26513"/>
            <p14:sldId id="26525"/>
            <p14:sldId id="26509"/>
            <p14:sldId id="26507"/>
            <p14:sldId id="360"/>
            <p14:sldId id="361"/>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6CFD"/>
    <a:srgbClr val="B51458"/>
    <a:srgbClr val="00ACC2"/>
    <a:srgbClr val="64BB47"/>
    <a:srgbClr val="E5F7FC"/>
    <a:srgbClr val="FBDBE7"/>
    <a:srgbClr val="FFFFFF"/>
    <a:srgbClr val="EDF9E0"/>
    <a:srgbClr val="63E2EF"/>
    <a:srgbClr val="0029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C06955-81BE-438A-9767-030E4C9DF968}" v="2" dt="2026-09-03T05:00:19.365"/>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102" y="810"/>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3/09/2026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3/09/2026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3152770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890C3-E755-6928-60C4-A078335D5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A6B1B-1903-5733-D531-16DA2613E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6819D-7701-7698-EAD6-A5445D33866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FDBE5E4-5673-96DE-5EE3-7705BBDE5857}"/>
              </a:ext>
            </a:extLst>
          </p:cNvPr>
          <p:cNvSpPr>
            <a:spLocks noGrp="1"/>
          </p:cNvSpPr>
          <p:nvPr>
            <p:ph type="sldNum" sz="quarter" idx="5"/>
          </p:nvPr>
        </p:nvSpPr>
        <p:spPr/>
        <p:txBody>
          <a:bodyPr/>
          <a:lstStyle/>
          <a:p>
            <a:fld id="{B07158C4-A119-4B78-9DE8-A50001BC31DC}" type="slidenum">
              <a:rPr lang="en-AU" smtClean="0"/>
              <a:pPr/>
              <a:t>7</a:t>
            </a:fld>
            <a:endParaRPr lang="en-AU" dirty="0"/>
          </a:p>
        </p:txBody>
      </p:sp>
    </p:spTree>
    <p:extLst>
      <p:ext uri="{BB962C8B-B14F-4D97-AF65-F5344CB8AC3E}">
        <p14:creationId xmlns:p14="http://schemas.microsoft.com/office/powerpoint/2010/main" val="4152033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8E19-7B9E-9D20-75CC-3897DAA86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75F44-63A2-78AA-E7B5-5426ECDFD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00D6-76F9-0FB3-65C4-E133BFB25BD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17AD0CD-94BB-40BD-107C-B60AC853F994}"/>
              </a:ext>
            </a:extLst>
          </p:cNvPr>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2998195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9</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10</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advance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The second derivative and stationary points</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Advanced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Differentiation applications</a:t>
            </a:r>
          </a:p>
        </p:txBody>
      </p:sp>
      <p:pic>
        <p:nvPicPr>
          <p:cNvPr id="4" name="Picture Placeholder 17">
            <a:extLst>
              <a:ext uri="{FF2B5EF4-FFF2-40B4-BE49-F238E27FC236}">
                <a16:creationId xmlns:a16="http://schemas.microsoft.com/office/drawing/2014/main" id="{CEB263CE-5427-C1D8-21C6-A7F2381B3F2B}"/>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16" r="16"/>
          <a:stretch>
            <a:fillRect/>
          </a:stretch>
        </p:blipFill>
        <p:spPr>
          <a:xfrm>
            <a:off x="7127875" y="0"/>
            <a:ext cx="5064125" cy="6858000"/>
          </a:xfr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394409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12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1200"/>
              </a:spcAft>
              <a:buFont typeface="Arial" panose="020B0604020202020204" pitchFamily="34" charset="0"/>
              <a:buChar char="•"/>
            </a:pPr>
            <a:r>
              <a:rPr lang="en-AU" sz="2000" dirty="0">
                <a:cs typeface="Arial" panose="020B0604020202020204" pitchFamily="34" charset="0"/>
              </a:rPr>
              <a:t>To understand how the second derivative can be used to classify stationary points.</a:t>
            </a:r>
          </a:p>
          <a:p>
            <a:pPr>
              <a:lnSpc>
                <a:spcPct val="150000"/>
              </a:lnSpc>
              <a:spcAft>
                <a:spcPts val="12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lvl="0" indent="-342900">
              <a:lnSpc>
                <a:spcPct val="150000"/>
              </a:lnSpc>
              <a:spcAft>
                <a:spcPts val="1200"/>
              </a:spcAft>
              <a:buFont typeface="Arial" panose="020B0604020202020204" pitchFamily="34" charset="0"/>
              <a:buChar char="•"/>
            </a:pPr>
            <a:r>
              <a:rPr lang="en-AU" sz="2000" dirty="0"/>
              <a:t>I can interpret the sign of the second derivative.</a:t>
            </a:r>
          </a:p>
          <a:p>
            <a:pPr marL="342900" lvl="0" indent="-342900">
              <a:lnSpc>
                <a:spcPct val="150000"/>
              </a:lnSpc>
              <a:spcAft>
                <a:spcPts val="1200"/>
              </a:spcAft>
              <a:buFont typeface="Arial" panose="020B0604020202020204" pitchFamily="34" charset="0"/>
              <a:buChar char="•"/>
            </a:pPr>
            <a:r>
              <a:rPr lang="en-AU" sz="2000" dirty="0"/>
              <a:t>I can classify stationary points using the second derivative.</a:t>
            </a:r>
          </a:p>
          <a:p>
            <a:pPr marL="342900" lvl="0" indent="-342900">
              <a:lnSpc>
                <a:spcPct val="150000"/>
              </a:lnSpc>
              <a:spcAft>
                <a:spcPts val="1200"/>
              </a:spcAft>
              <a:buFont typeface="Arial" panose="020B0604020202020204" pitchFamily="34" charset="0"/>
              <a:buChar char="•"/>
            </a:pPr>
            <a:r>
              <a:rPr lang="en-AU" sz="2000" dirty="0"/>
              <a:t>I can identify when the second derivative test is inconclusive and explain why the first derivative test is needed.</a:t>
            </a: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4CDB5-50DD-B823-2633-41F9C3706549}"/>
              </a:ext>
            </a:extLst>
          </p:cNvPr>
          <p:cNvSpPr>
            <a:spLocks noGrp="1"/>
          </p:cNvSpPr>
          <p:nvPr>
            <p:ph type="title"/>
          </p:nvPr>
        </p:nvSpPr>
        <p:spPr/>
        <p:txBody>
          <a:bodyPr/>
          <a:lstStyle/>
          <a:p>
            <a:r>
              <a:rPr lang="en-AU" dirty="0"/>
              <a:t>Stationary points and the second derivative</a:t>
            </a:r>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A0ECCB02-5D70-9369-86DC-B73AB4E70D16}"/>
                  </a:ext>
                </a:extLst>
              </p:cNvPr>
              <p:cNvGraphicFramePr>
                <a:graphicFrameLocks noGrp="1"/>
              </p:cNvGraphicFramePr>
              <p:nvPr>
                <p:extLst>
                  <p:ext uri="{D42A27DB-BD31-4B8C-83A1-F6EECF244321}">
                    <p14:modId xmlns:p14="http://schemas.microsoft.com/office/powerpoint/2010/main" val="732814770"/>
                  </p:ext>
                </p:extLst>
              </p:nvPr>
            </p:nvGraphicFramePr>
            <p:xfrm>
              <a:off x="582966" y="1165318"/>
              <a:ext cx="11026065" cy="3937000"/>
            </p:xfrm>
            <a:graphic>
              <a:graphicData uri="http://schemas.openxmlformats.org/drawingml/2006/table">
                <a:tbl>
                  <a:tblPr firstRow="1" bandRow="1">
                    <a:tableStyleId>{5A111915-BE36-4E01-A7E5-04B1672EAD32}</a:tableStyleId>
                  </a:tblPr>
                  <a:tblGrid>
                    <a:gridCol w="3675355">
                      <a:extLst>
                        <a:ext uri="{9D8B030D-6E8A-4147-A177-3AD203B41FA5}">
                          <a16:colId xmlns:a16="http://schemas.microsoft.com/office/drawing/2014/main" val="2011590082"/>
                        </a:ext>
                      </a:extLst>
                    </a:gridCol>
                    <a:gridCol w="3675355">
                      <a:extLst>
                        <a:ext uri="{9D8B030D-6E8A-4147-A177-3AD203B41FA5}">
                          <a16:colId xmlns:a16="http://schemas.microsoft.com/office/drawing/2014/main" val="709133387"/>
                        </a:ext>
                      </a:extLst>
                    </a:gridCol>
                    <a:gridCol w="3675355">
                      <a:extLst>
                        <a:ext uri="{9D8B030D-6E8A-4147-A177-3AD203B41FA5}">
                          <a16:colId xmlns:a16="http://schemas.microsoft.com/office/drawing/2014/main" val="526593476"/>
                        </a:ext>
                      </a:extLst>
                    </a:gridCol>
                  </a:tblGrid>
                  <a:tr h="370840">
                    <a:tc>
                      <a:txBody>
                        <a:bodyPr/>
                        <a:lstStyle/>
                        <a:p>
                          <a:r>
                            <a:rPr lang="en-AU" dirty="0"/>
                            <a:t>Stationary point</a:t>
                          </a:r>
                        </a:p>
                      </a:txBody>
                      <a:tcPr/>
                    </a:tc>
                    <a:tc>
                      <a:txBody>
                        <a:bodyPr/>
                        <a:lstStyle/>
                        <a:p>
                          <a:r>
                            <a:rPr lang="en-AU" dirty="0"/>
                            <a:t>Shape of the function</a:t>
                          </a:r>
                        </a:p>
                      </a:txBody>
                      <a:tcPr/>
                    </a:tc>
                    <a:tc>
                      <a:txBody>
                        <a:bodyPr/>
                        <a:lstStyle/>
                        <a:p>
                          <a:r>
                            <a:rPr lang="en-AU" dirty="0"/>
                            <a:t>Sign of the second derivative</a:t>
                          </a:r>
                        </a:p>
                      </a:txBody>
                      <a:tcPr/>
                    </a:tc>
                    <a:extLst>
                      <a:ext uri="{0D108BD9-81ED-4DB2-BD59-A6C34878D82A}">
                        <a16:rowId xmlns:a16="http://schemas.microsoft.com/office/drawing/2014/main" val="76659786"/>
                      </a:ext>
                    </a:extLst>
                  </a:tr>
                  <a:tr h="370840">
                    <a:tc>
                      <a:txBody>
                        <a:bodyPr/>
                        <a:lstStyle/>
                        <a:p>
                          <a:r>
                            <a:rPr lang="en-AU" dirty="0"/>
                            <a:t>Local maximum</a:t>
                          </a:r>
                        </a:p>
                      </a:txBody>
                      <a:tcPr/>
                    </a:tc>
                    <a:tc>
                      <a:txBody>
                        <a:bodyPr/>
                        <a:lstStyle/>
                        <a:p>
                          <a:endParaRPr lang="en-AU" dirty="0"/>
                        </a:p>
                        <a:p>
                          <a:endParaRPr lang="en-AU" dirty="0"/>
                        </a:p>
                        <a:p>
                          <a:endParaRPr lang="en-AU" dirty="0"/>
                        </a:p>
                        <a:p>
                          <a:endParaRPr lang="en-AU"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&lt;0</m:t>
                                </m:r>
                              </m:oMath>
                            </m:oMathPara>
                          </a14:m>
                          <a:endParaRPr lang="en-AU" dirty="0"/>
                        </a:p>
                      </a:txBody>
                      <a:tcPr/>
                    </a:tc>
                    <a:extLst>
                      <a:ext uri="{0D108BD9-81ED-4DB2-BD59-A6C34878D82A}">
                        <a16:rowId xmlns:a16="http://schemas.microsoft.com/office/drawing/2014/main" val="696310951"/>
                      </a:ext>
                    </a:extLst>
                  </a:tr>
                  <a:tr h="370840">
                    <a:tc>
                      <a:txBody>
                        <a:bodyPr/>
                        <a:lstStyle/>
                        <a:p>
                          <a:r>
                            <a:rPr lang="en-AU" dirty="0"/>
                            <a:t>Horizontal point of inflection</a:t>
                          </a:r>
                        </a:p>
                      </a:txBody>
                      <a:tcPr/>
                    </a:tc>
                    <a:tc>
                      <a:txBody>
                        <a:bodyPr/>
                        <a:lstStyle/>
                        <a:p>
                          <a:endParaRPr lang="en-AU" dirty="0"/>
                        </a:p>
                        <a:p>
                          <a:endParaRPr lang="en-AU" dirty="0"/>
                        </a:p>
                        <a:p>
                          <a:endParaRPr lang="en-AU" dirty="0"/>
                        </a:p>
                        <a:p>
                          <a:endParaRPr lang="en-AU"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=0</m:t>
                                </m:r>
                              </m:oMath>
                            </m:oMathPara>
                          </a14:m>
                          <a:endParaRPr lang="en-AU" dirty="0"/>
                        </a:p>
                      </a:txBody>
                      <a:tcPr/>
                    </a:tc>
                    <a:extLst>
                      <a:ext uri="{0D108BD9-81ED-4DB2-BD59-A6C34878D82A}">
                        <a16:rowId xmlns:a16="http://schemas.microsoft.com/office/drawing/2014/main" val="71680759"/>
                      </a:ext>
                    </a:extLst>
                  </a:tr>
                  <a:tr h="370840">
                    <a:tc>
                      <a:txBody>
                        <a:bodyPr/>
                        <a:lstStyle/>
                        <a:p>
                          <a:r>
                            <a:rPr lang="en-AU" dirty="0"/>
                            <a:t>Local minimum</a:t>
                          </a:r>
                        </a:p>
                      </a:txBody>
                      <a:tcPr/>
                    </a:tc>
                    <a:tc>
                      <a:txBody>
                        <a:bodyPr/>
                        <a:lstStyle/>
                        <a:p>
                          <a:endParaRPr lang="en-AU" dirty="0"/>
                        </a:p>
                        <a:p>
                          <a:endParaRPr lang="en-AU" dirty="0"/>
                        </a:p>
                        <a:p>
                          <a:endParaRPr lang="en-AU" dirty="0"/>
                        </a:p>
                        <a:p>
                          <a:endParaRPr lang="en-AU"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&gt;0</m:t>
                                </m:r>
                              </m:oMath>
                            </m:oMathPara>
                          </a14:m>
                          <a:endParaRPr lang="en-AU" dirty="0"/>
                        </a:p>
                      </a:txBody>
                      <a:tcPr/>
                    </a:tc>
                    <a:extLst>
                      <a:ext uri="{0D108BD9-81ED-4DB2-BD59-A6C34878D82A}">
                        <a16:rowId xmlns:a16="http://schemas.microsoft.com/office/drawing/2014/main" val="3815253143"/>
                      </a:ext>
                    </a:extLst>
                  </a:tr>
                </a:tbl>
              </a:graphicData>
            </a:graphic>
          </p:graphicFrame>
        </mc:Choice>
        <mc:Fallback xmlns="">
          <p:graphicFrame>
            <p:nvGraphicFramePr>
              <p:cNvPr id="4" name="Table 3">
                <a:extLst>
                  <a:ext uri="{FF2B5EF4-FFF2-40B4-BE49-F238E27FC236}">
                    <a16:creationId xmlns:a16="http://schemas.microsoft.com/office/drawing/2014/main" id="{A0ECCB02-5D70-9369-86DC-B73AB4E70D16}"/>
                  </a:ext>
                </a:extLst>
              </p:cNvPr>
              <p:cNvGraphicFramePr>
                <a:graphicFrameLocks noGrp="1"/>
              </p:cNvGraphicFramePr>
              <p:nvPr>
                <p:extLst>
                  <p:ext uri="{D42A27DB-BD31-4B8C-83A1-F6EECF244321}">
                    <p14:modId xmlns:p14="http://schemas.microsoft.com/office/powerpoint/2010/main" val="732814770"/>
                  </p:ext>
                </p:extLst>
              </p:nvPr>
            </p:nvGraphicFramePr>
            <p:xfrm>
              <a:off x="582966" y="1165318"/>
              <a:ext cx="11026065" cy="3937000"/>
            </p:xfrm>
            <a:graphic>
              <a:graphicData uri="http://schemas.openxmlformats.org/drawingml/2006/table">
                <a:tbl>
                  <a:tblPr firstRow="1" bandRow="1">
                    <a:tableStyleId>{5A111915-BE36-4E01-A7E5-04B1672EAD32}</a:tableStyleId>
                  </a:tblPr>
                  <a:tblGrid>
                    <a:gridCol w="3675355">
                      <a:extLst>
                        <a:ext uri="{9D8B030D-6E8A-4147-A177-3AD203B41FA5}">
                          <a16:colId xmlns:a16="http://schemas.microsoft.com/office/drawing/2014/main" val="2011590082"/>
                        </a:ext>
                      </a:extLst>
                    </a:gridCol>
                    <a:gridCol w="3675355">
                      <a:extLst>
                        <a:ext uri="{9D8B030D-6E8A-4147-A177-3AD203B41FA5}">
                          <a16:colId xmlns:a16="http://schemas.microsoft.com/office/drawing/2014/main" val="709133387"/>
                        </a:ext>
                      </a:extLst>
                    </a:gridCol>
                    <a:gridCol w="3675355">
                      <a:extLst>
                        <a:ext uri="{9D8B030D-6E8A-4147-A177-3AD203B41FA5}">
                          <a16:colId xmlns:a16="http://schemas.microsoft.com/office/drawing/2014/main" val="526593476"/>
                        </a:ext>
                      </a:extLst>
                    </a:gridCol>
                  </a:tblGrid>
                  <a:tr h="370840">
                    <a:tc>
                      <a:txBody>
                        <a:bodyPr/>
                        <a:lstStyle/>
                        <a:p>
                          <a:r>
                            <a:rPr lang="en-AU"/>
                            <a:t>Stationary point</a:t>
                          </a:r>
                        </a:p>
                      </a:txBody>
                      <a:tcPr/>
                    </a:tc>
                    <a:tc>
                      <a:txBody>
                        <a:bodyPr/>
                        <a:lstStyle/>
                        <a:p>
                          <a:r>
                            <a:rPr lang="en-AU"/>
                            <a:t>Shape of the function</a:t>
                          </a:r>
                        </a:p>
                      </a:txBody>
                      <a:tcPr/>
                    </a:tc>
                    <a:tc>
                      <a:txBody>
                        <a:bodyPr/>
                        <a:lstStyle/>
                        <a:p>
                          <a:r>
                            <a:rPr lang="en-AU"/>
                            <a:t>Sign of the second derivative</a:t>
                          </a:r>
                        </a:p>
                      </a:txBody>
                      <a:tcPr/>
                    </a:tc>
                    <a:extLst>
                      <a:ext uri="{0D108BD9-81ED-4DB2-BD59-A6C34878D82A}">
                        <a16:rowId xmlns:a16="http://schemas.microsoft.com/office/drawing/2014/main" val="76659786"/>
                      </a:ext>
                    </a:extLst>
                  </a:tr>
                  <a:tr h="1188720">
                    <a:tc>
                      <a:txBody>
                        <a:bodyPr/>
                        <a:lstStyle/>
                        <a:p>
                          <a:r>
                            <a:rPr lang="en-AU"/>
                            <a:t>Local maximum</a:t>
                          </a:r>
                        </a:p>
                      </a:txBody>
                      <a:tcPr/>
                    </a:tc>
                    <a:tc>
                      <a:txBody>
                        <a:bodyPr/>
                        <a:lstStyle/>
                        <a:p>
                          <a:endParaRPr lang="en-AU"/>
                        </a:p>
                        <a:p>
                          <a:endParaRPr lang="en-AU"/>
                        </a:p>
                        <a:p>
                          <a:endParaRPr lang="en-AU"/>
                        </a:p>
                        <a:p>
                          <a:endParaRPr lang="en-AU"/>
                        </a:p>
                      </a:txBody>
                      <a:tcPr/>
                    </a:tc>
                    <a:tc>
                      <a:txBody>
                        <a:bodyPr/>
                        <a:lstStyle/>
                        <a:p>
                          <a:endParaRPr lang="en-US"/>
                        </a:p>
                      </a:txBody>
                      <a:tcPr>
                        <a:blipFill>
                          <a:blip r:embed="rId2"/>
                          <a:stretch>
                            <a:fillRect l="-200166" t="-33846" r="-166" b="-201026"/>
                          </a:stretch>
                        </a:blipFill>
                      </a:tcPr>
                    </a:tc>
                    <a:extLst>
                      <a:ext uri="{0D108BD9-81ED-4DB2-BD59-A6C34878D82A}">
                        <a16:rowId xmlns:a16="http://schemas.microsoft.com/office/drawing/2014/main" val="696310951"/>
                      </a:ext>
                    </a:extLst>
                  </a:tr>
                  <a:tr h="1188720">
                    <a:tc>
                      <a:txBody>
                        <a:bodyPr/>
                        <a:lstStyle/>
                        <a:p>
                          <a:r>
                            <a:rPr lang="en-AU"/>
                            <a:t>Horizontal point of inflection</a:t>
                          </a:r>
                        </a:p>
                      </a:txBody>
                      <a:tcPr/>
                    </a:tc>
                    <a:tc>
                      <a:txBody>
                        <a:bodyPr/>
                        <a:lstStyle/>
                        <a:p>
                          <a:endParaRPr lang="en-AU"/>
                        </a:p>
                        <a:p>
                          <a:endParaRPr lang="en-AU"/>
                        </a:p>
                        <a:p>
                          <a:endParaRPr lang="en-AU"/>
                        </a:p>
                        <a:p>
                          <a:endParaRPr lang="en-AU"/>
                        </a:p>
                      </a:txBody>
                      <a:tcPr/>
                    </a:tc>
                    <a:tc>
                      <a:txBody>
                        <a:bodyPr/>
                        <a:lstStyle/>
                        <a:p>
                          <a:endParaRPr lang="en-US"/>
                        </a:p>
                      </a:txBody>
                      <a:tcPr>
                        <a:blipFill>
                          <a:blip r:embed="rId2"/>
                          <a:stretch>
                            <a:fillRect l="-200166" t="-133846" r="-166" b="-101026"/>
                          </a:stretch>
                        </a:blipFill>
                      </a:tcPr>
                    </a:tc>
                    <a:extLst>
                      <a:ext uri="{0D108BD9-81ED-4DB2-BD59-A6C34878D82A}">
                        <a16:rowId xmlns:a16="http://schemas.microsoft.com/office/drawing/2014/main" val="71680759"/>
                      </a:ext>
                    </a:extLst>
                  </a:tr>
                  <a:tr h="1188720">
                    <a:tc>
                      <a:txBody>
                        <a:bodyPr/>
                        <a:lstStyle/>
                        <a:p>
                          <a:r>
                            <a:rPr lang="en-AU"/>
                            <a:t>Local minimum</a:t>
                          </a:r>
                        </a:p>
                      </a:txBody>
                      <a:tcPr/>
                    </a:tc>
                    <a:tc>
                      <a:txBody>
                        <a:bodyPr/>
                        <a:lstStyle/>
                        <a:p>
                          <a:endParaRPr lang="en-AU"/>
                        </a:p>
                        <a:p>
                          <a:endParaRPr lang="en-AU"/>
                        </a:p>
                        <a:p>
                          <a:endParaRPr lang="en-AU"/>
                        </a:p>
                        <a:p>
                          <a:endParaRPr lang="en-AU"/>
                        </a:p>
                      </a:txBody>
                      <a:tcPr/>
                    </a:tc>
                    <a:tc>
                      <a:txBody>
                        <a:bodyPr/>
                        <a:lstStyle/>
                        <a:p>
                          <a:endParaRPr lang="en-US"/>
                        </a:p>
                      </a:txBody>
                      <a:tcPr>
                        <a:blipFill>
                          <a:blip r:embed="rId2"/>
                          <a:stretch>
                            <a:fillRect l="-200166" t="-233846" r="-166" b="-1026"/>
                          </a:stretch>
                        </a:blipFill>
                      </a:tcPr>
                    </a:tc>
                    <a:extLst>
                      <a:ext uri="{0D108BD9-81ED-4DB2-BD59-A6C34878D82A}">
                        <a16:rowId xmlns:a16="http://schemas.microsoft.com/office/drawing/2014/main" val="3815253143"/>
                      </a:ext>
                    </a:extLst>
                  </a:tr>
                </a:tbl>
              </a:graphicData>
            </a:graphic>
          </p:graphicFrame>
        </mc:Fallback>
      </mc:AlternateContent>
      <p:grpSp>
        <p:nvGrpSpPr>
          <p:cNvPr id="14" name="Group 13" descr="Picture of a concave down function with a point at the local maximum.">
            <a:extLst>
              <a:ext uri="{FF2B5EF4-FFF2-40B4-BE49-F238E27FC236}">
                <a16:creationId xmlns:a16="http://schemas.microsoft.com/office/drawing/2014/main" id="{3714AD1A-50A2-98A9-B089-E9F09D314A5C}"/>
              </a:ext>
            </a:extLst>
          </p:cNvPr>
          <p:cNvGrpSpPr/>
          <p:nvPr/>
        </p:nvGrpSpPr>
        <p:grpSpPr>
          <a:xfrm>
            <a:off x="5595752" y="1630952"/>
            <a:ext cx="1061266" cy="991450"/>
            <a:chOff x="6307200" y="1367117"/>
            <a:chExt cx="2520000" cy="2520000"/>
          </a:xfrm>
        </p:grpSpPr>
        <p:pic>
          <p:nvPicPr>
            <p:cNvPr id="11" name="Picture 10" descr="Graph of a local maximum">
              <a:extLst>
                <a:ext uri="{FF2B5EF4-FFF2-40B4-BE49-F238E27FC236}">
                  <a16:creationId xmlns:a16="http://schemas.microsoft.com/office/drawing/2014/main" id="{7873F987-5952-4185-EBD1-62E91724C8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7200" y="1367117"/>
              <a:ext cx="2520000" cy="2520000"/>
            </a:xfrm>
            <a:prstGeom prst="rect">
              <a:avLst/>
            </a:prstGeom>
            <a:ln>
              <a:solidFill>
                <a:schemeClr val="accent1"/>
              </a:solidFill>
            </a:ln>
          </p:spPr>
        </p:pic>
        <p:sp>
          <p:nvSpPr>
            <p:cNvPr id="13" name="Oval 12" descr="dot marking turning point">
              <a:extLst>
                <a:ext uri="{FF2B5EF4-FFF2-40B4-BE49-F238E27FC236}">
                  <a16:creationId xmlns:a16="http://schemas.microsoft.com/office/drawing/2014/main" id="{E52017C8-C5EB-BF82-B953-7E12E8BB0B8F}"/>
                </a:ext>
              </a:extLst>
            </p:cNvPr>
            <p:cNvSpPr/>
            <p:nvPr/>
          </p:nvSpPr>
          <p:spPr>
            <a:xfrm>
              <a:off x="7495967" y="1917842"/>
              <a:ext cx="142466" cy="1541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grpSp>
        <p:nvGrpSpPr>
          <p:cNvPr id="19" name="Group 18" descr="Picture of a horizontal point of inflection if a point at the horizontal point of inflection.">
            <a:extLst>
              <a:ext uri="{FF2B5EF4-FFF2-40B4-BE49-F238E27FC236}">
                <a16:creationId xmlns:a16="http://schemas.microsoft.com/office/drawing/2014/main" id="{1133A553-64A7-A154-1C5B-E454DFB5C877}"/>
              </a:ext>
            </a:extLst>
          </p:cNvPr>
          <p:cNvGrpSpPr/>
          <p:nvPr/>
        </p:nvGrpSpPr>
        <p:grpSpPr>
          <a:xfrm>
            <a:off x="5595018" y="2834243"/>
            <a:ext cx="1062000" cy="990000"/>
            <a:chOff x="3364800" y="1367117"/>
            <a:chExt cx="2520000" cy="2520000"/>
          </a:xfrm>
        </p:grpSpPr>
        <p:pic>
          <p:nvPicPr>
            <p:cNvPr id="16" name="Picture 15" descr="Graph of a horizontal point of inflection">
              <a:extLst>
                <a:ext uri="{FF2B5EF4-FFF2-40B4-BE49-F238E27FC236}">
                  <a16:creationId xmlns:a16="http://schemas.microsoft.com/office/drawing/2014/main" id="{A287A5AC-D627-CAB6-C003-06E5FCB08A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4800" y="1367117"/>
              <a:ext cx="2520000" cy="2520000"/>
            </a:xfrm>
            <a:prstGeom prst="rect">
              <a:avLst/>
            </a:prstGeom>
            <a:ln>
              <a:solidFill>
                <a:schemeClr val="accent1"/>
              </a:solidFill>
            </a:ln>
          </p:spPr>
        </p:pic>
        <p:sp>
          <p:nvSpPr>
            <p:cNvPr id="18" name="Oval 17" descr="dot marking turning point">
              <a:extLst>
                <a:ext uri="{FF2B5EF4-FFF2-40B4-BE49-F238E27FC236}">
                  <a16:creationId xmlns:a16="http://schemas.microsoft.com/office/drawing/2014/main" id="{ED4AE855-BF95-EA4C-2B71-9BE46E07B41D}"/>
                </a:ext>
              </a:extLst>
            </p:cNvPr>
            <p:cNvSpPr/>
            <p:nvPr/>
          </p:nvSpPr>
          <p:spPr>
            <a:xfrm>
              <a:off x="4553567" y="2550060"/>
              <a:ext cx="142466" cy="1541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grpSp>
        <p:nvGrpSpPr>
          <p:cNvPr id="24" name="Group 23" descr="Picture of a concave up function with a point at the local minimum.">
            <a:extLst>
              <a:ext uri="{FF2B5EF4-FFF2-40B4-BE49-F238E27FC236}">
                <a16:creationId xmlns:a16="http://schemas.microsoft.com/office/drawing/2014/main" id="{2DAE6FF4-085E-0283-3B9D-776CCFB41295}"/>
              </a:ext>
            </a:extLst>
          </p:cNvPr>
          <p:cNvGrpSpPr/>
          <p:nvPr/>
        </p:nvGrpSpPr>
        <p:grpSpPr>
          <a:xfrm>
            <a:off x="5564998" y="4036084"/>
            <a:ext cx="1062000" cy="990000"/>
            <a:chOff x="422400" y="1367117"/>
            <a:chExt cx="2520000" cy="2520000"/>
          </a:xfrm>
        </p:grpSpPr>
        <p:pic>
          <p:nvPicPr>
            <p:cNvPr id="21" name="Picture 20" descr="Graph of a local minimum">
              <a:extLst>
                <a:ext uri="{FF2B5EF4-FFF2-40B4-BE49-F238E27FC236}">
                  <a16:creationId xmlns:a16="http://schemas.microsoft.com/office/drawing/2014/main" id="{8A7F00EE-0938-DEDB-6049-5048848799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400" y="1367117"/>
              <a:ext cx="2520000" cy="2520000"/>
            </a:xfrm>
            <a:prstGeom prst="rect">
              <a:avLst/>
            </a:prstGeom>
            <a:ln>
              <a:solidFill>
                <a:schemeClr val="accent1"/>
              </a:solidFill>
            </a:ln>
          </p:spPr>
        </p:pic>
        <p:sp>
          <p:nvSpPr>
            <p:cNvPr id="23" name="Oval 22" descr="dot marking turning point">
              <a:extLst>
                <a:ext uri="{FF2B5EF4-FFF2-40B4-BE49-F238E27FC236}">
                  <a16:creationId xmlns:a16="http://schemas.microsoft.com/office/drawing/2014/main" id="{832C4A02-8F9E-AD5C-7D1D-B467C292DCB6}"/>
                </a:ext>
              </a:extLst>
            </p:cNvPr>
            <p:cNvSpPr/>
            <p:nvPr/>
          </p:nvSpPr>
          <p:spPr>
            <a:xfrm>
              <a:off x="1614415" y="3164440"/>
              <a:ext cx="142466" cy="1541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
        <p:nvSpPr>
          <p:cNvPr id="25" name="Speech Bubble: Rectangle with Corners Rounded 24">
            <a:extLst>
              <a:ext uri="{FF2B5EF4-FFF2-40B4-BE49-F238E27FC236}">
                <a16:creationId xmlns:a16="http://schemas.microsoft.com/office/drawing/2014/main" id="{9081D0DF-8AB4-7B2C-8902-FE49E03C9A00}"/>
              </a:ext>
            </a:extLst>
          </p:cNvPr>
          <p:cNvSpPr/>
          <p:nvPr/>
        </p:nvSpPr>
        <p:spPr>
          <a:xfrm>
            <a:off x="6156037" y="5303801"/>
            <a:ext cx="5459767" cy="1135965"/>
          </a:xfrm>
          <a:prstGeom prst="wedgeRoundRectCallout">
            <a:avLst>
              <a:gd name="adj1" fmla="val -21001"/>
              <a:gd name="adj2" fmla="val 1979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How does knowing the concavity help you to recall the sign of the second derivative?</a:t>
            </a:r>
          </a:p>
        </p:txBody>
      </p:sp>
      <p:sp>
        <p:nvSpPr>
          <p:cNvPr id="2" name="Slide Number Placeholder 1">
            <a:extLst>
              <a:ext uri="{FF2B5EF4-FFF2-40B4-BE49-F238E27FC236}">
                <a16:creationId xmlns:a16="http://schemas.microsoft.com/office/drawing/2014/main" id="{B370225D-0DF6-D42D-A584-3531F96C3FAA}"/>
              </a:ext>
            </a:extLst>
          </p:cNvPr>
          <p:cNvSpPr>
            <a:spLocks noGrp="1"/>
          </p:cNvSpPr>
          <p:nvPr>
            <p:ph type="sldNum" sz="quarter" idx="12"/>
          </p:nvPr>
        </p:nvSpPr>
        <p:spPr/>
        <p:txBody>
          <a:bodyPr/>
          <a:lstStyle/>
          <a:p>
            <a:fld id="{10A01DC5-1685-4615-8240-15192985C6A2}" type="slidenum">
              <a:rPr lang="en-AU" smtClean="0"/>
              <a:t>4</a:t>
            </a:fld>
            <a:endParaRPr lang="en-AU" dirty="0"/>
          </a:p>
        </p:txBody>
      </p:sp>
    </p:spTree>
    <p:extLst>
      <p:ext uri="{BB962C8B-B14F-4D97-AF65-F5344CB8AC3E}">
        <p14:creationId xmlns:p14="http://schemas.microsoft.com/office/powerpoint/2010/main" val="1782831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3133E1-BB75-4767-3CCE-D43014F20BFA}"/>
              </a:ext>
            </a:extLst>
          </p:cNvPr>
          <p:cNvSpPr>
            <a:spLocks noGrp="1"/>
          </p:cNvSpPr>
          <p:nvPr>
            <p:ph type="title"/>
          </p:nvPr>
        </p:nvSpPr>
        <p:spPr/>
        <p:txBody>
          <a:bodyPr/>
          <a:lstStyle/>
          <a:p>
            <a:r>
              <a:rPr lang="en-AU" dirty="0"/>
              <a:t>Worked example comparison</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A5408906-2AD5-7E7E-1A82-95497E60EA9E}"/>
                  </a:ext>
                </a:extLst>
              </p:cNvPr>
              <p:cNvSpPr>
                <a:spLocks noGrp="1"/>
              </p:cNvSpPr>
              <p:nvPr>
                <p:ph type="body" sz="quarter" idx="17"/>
              </p:nvPr>
            </p:nvSpPr>
            <p:spPr>
              <a:xfrm>
                <a:off x="360000" y="905601"/>
                <a:ext cx="11484000" cy="545601"/>
              </a:xfrm>
            </p:spPr>
            <p:txBody>
              <a:bodyPr/>
              <a:lstStyle/>
              <a:p>
                <a:r>
                  <a:rPr lang="en-AU" dirty="0"/>
                  <a:t>For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4</m:t>
                        </m:r>
                      </m:num>
                      <m:den>
                        <m:r>
                          <a:rPr lang="en-AU" b="0" i="1" smtClean="0">
                            <a:latin typeface="Cambria Math" panose="02040503050406030204" pitchFamily="18" charset="0"/>
                          </a:rPr>
                          <m:t>𝑥</m:t>
                        </m:r>
                      </m:den>
                    </m:f>
                  </m:oMath>
                </a14:m>
                <a:r>
                  <a:rPr lang="en-AU" dirty="0"/>
                  <a:t>, find the stationary points and determine their nature.</a:t>
                </a:r>
              </a:p>
            </p:txBody>
          </p:sp>
        </mc:Choice>
        <mc:Fallback xmlns="">
          <p:sp>
            <p:nvSpPr>
              <p:cNvPr id="5" name="Text Placeholder 4">
                <a:extLst>
                  <a:ext uri="{FF2B5EF4-FFF2-40B4-BE49-F238E27FC236}">
                    <a16:creationId xmlns:a16="http://schemas.microsoft.com/office/drawing/2014/main" id="{A5408906-2AD5-7E7E-1A82-95497E60EA9E}"/>
                  </a:ext>
                </a:extLst>
              </p:cNvPr>
              <p:cNvSpPr>
                <a:spLocks noGrp="1" noRot="1" noChangeAspect="1" noMove="1" noResize="1" noEditPoints="1" noAdjustHandles="1" noChangeArrowheads="1" noChangeShapeType="1" noTextEdit="1"/>
              </p:cNvSpPr>
              <p:nvPr>
                <p:ph type="body" sz="quarter" idx="17"/>
              </p:nvPr>
            </p:nvSpPr>
            <p:spPr>
              <a:xfrm>
                <a:off x="360000" y="905601"/>
                <a:ext cx="11484000" cy="545601"/>
              </a:xfrm>
              <a:blipFill>
                <a:blip r:embed="rId3"/>
                <a:stretch>
                  <a:fillRect l="-1327" b="-247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B0F0499-7470-99FC-1613-4EB7BE287801}"/>
                  </a:ext>
                </a:extLst>
              </p:cNvPr>
              <p:cNvSpPr txBox="1"/>
              <p:nvPr/>
            </p:nvSpPr>
            <p:spPr>
              <a:xfrm>
                <a:off x="360001" y="1635071"/>
                <a:ext cx="4318284" cy="5107044"/>
              </a:xfrm>
              <a:prstGeom prst="rect">
                <a:avLst/>
              </a:prstGeom>
              <a:noFill/>
            </p:spPr>
            <p:txBody>
              <a:bodyPr wrap="square" lIns="0" tIns="0" rIns="0" bIns="0" rtlCol="0">
                <a:noAutofit/>
              </a:bodyPr>
              <a:lstStyle/>
              <a:p>
                <a:pPr algn="l">
                  <a:lnSpc>
                    <a:spcPct val="150000"/>
                  </a:lnSpc>
                </a:pPr>
                <a:r>
                  <a:rPr lang="en-AU" sz="1800" b="1" dirty="0">
                    <a:solidFill>
                      <a:schemeClr val="accent1">
                        <a:lumMod val="50000"/>
                        <a:lumOff val="50000"/>
                      </a:schemeClr>
                    </a:solidFill>
                  </a:rPr>
                  <a:t>Determine stationary points.</a:t>
                </a:r>
              </a:p>
              <a:p>
                <a:pPr algn="l">
                  <a:lnSpc>
                    <a:spcPct val="150000"/>
                  </a:lnSpc>
                </a:pPr>
                <a14:m>
                  <m:oMathPara xmlns:m="http://schemas.openxmlformats.org/officeDocument/2006/math">
                    <m:oMathParaPr>
                      <m:jc m:val="left"/>
                    </m:oMathParaPr>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1−</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4</m:t>
                          </m:r>
                        </m:num>
                        <m:den>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den>
                      </m:f>
                    </m:oMath>
                    <m:oMath xmlns:m="http://schemas.openxmlformats.org/officeDocument/2006/math">
                      <m:r>
                        <a:rPr lang="en-AU" sz="1800" b="0" i="1" smtClean="0">
                          <a:latin typeface="Cambria Math" panose="02040503050406030204" pitchFamily="18" charset="0"/>
                        </a:rPr>
                        <m:t>1−</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4</m:t>
                          </m:r>
                        </m:num>
                        <m:den>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den>
                      </m:f>
                      <m:r>
                        <m:rPr>
                          <m:aln/>
                        </m:rPr>
                        <a:rPr lang="en-AU" sz="1800" b="0" i="1" smtClean="0">
                          <a:latin typeface="Cambria Math" panose="02040503050406030204" pitchFamily="18" charset="0"/>
                        </a:rPr>
                        <m:t>=</m:t>
                      </m:r>
                      <m:r>
                        <a:rPr lang="en-AU" sz="1800" b="0" i="1" smtClean="0">
                          <a:latin typeface="Cambria Math" panose="02040503050406030204" pitchFamily="18" charset="0"/>
                        </a:rPr>
                        <m:t>0</m:t>
                      </m:r>
                    </m:oMath>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4</m:t>
                          </m:r>
                        </m:num>
                        <m:den>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den>
                      </m:f>
                      <m:r>
                        <m:rPr>
                          <m:aln/>
                        </m:rPr>
                        <a:rPr lang="en-AU" sz="1800" b="0" i="1" smtClean="0">
                          <a:latin typeface="Cambria Math" panose="02040503050406030204" pitchFamily="18" charset="0"/>
                        </a:rPr>
                        <m:t>=</m:t>
                      </m:r>
                      <m:r>
                        <a:rPr lang="en-AU" sz="1800" b="0" i="1" smtClean="0">
                          <a:latin typeface="Cambria Math" panose="02040503050406030204" pitchFamily="18" charset="0"/>
                        </a:rPr>
                        <m:t>1</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m:rPr>
                          <m:aln/>
                        </m:rPr>
                        <a:rPr lang="en-AU" sz="1800" b="0" i="1" smtClean="0">
                          <a:latin typeface="Cambria Math" panose="02040503050406030204" pitchFamily="18" charset="0"/>
                        </a:rPr>
                        <m:t>=</m:t>
                      </m:r>
                      <m:r>
                        <a:rPr lang="en-AU" sz="1800" b="0" i="1" smtClean="0">
                          <a:latin typeface="Cambria Math" panose="02040503050406030204" pitchFamily="18" charset="0"/>
                        </a:rPr>
                        <m:t>4</m:t>
                      </m:r>
                    </m:oMath>
                    <m:oMath xmlns:m="http://schemas.openxmlformats.org/officeDocument/2006/math">
                      <m:r>
                        <a:rPr lang="en-AU" sz="1800" b="0" i="1" smtClean="0">
                          <a:latin typeface="Cambria Math" panose="02040503050406030204" pitchFamily="18" charset="0"/>
                        </a:rPr>
                        <m:t>𝑥</m:t>
                      </m:r>
                      <m:r>
                        <m:rPr>
                          <m:aln/>
                        </m:rPr>
                        <a:rPr lang="en-AU" sz="1800" b="0" i="1" smtClean="0">
                          <a:latin typeface="Cambria Math" panose="02040503050406030204" pitchFamily="18" charset="0"/>
                        </a:rPr>
                        <m:t>=</m:t>
                      </m:r>
                      <m:r>
                        <a:rPr lang="en-AU" sz="1800" b="0" i="1" smtClean="0">
                          <a:latin typeface="Cambria Math" panose="02040503050406030204" pitchFamily="18" charset="0"/>
                        </a:rPr>
                        <m:t>±2</m:t>
                      </m:r>
                    </m:oMath>
                  </m:oMathPara>
                </a14:m>
                <a:endParaRPr lang="en-AU" sz="1800" dirty="0"/>
              </a:p>
              <a:p>
                <a:pPr algn="l">
                  <a:lnSpc>
                    <a:spcPct val="150000"/>
                  </a:lnSpc>
                </a:pPr>
                <a14:m>
                  <m:oMath xmlns:m="http://schemas.openxmlformats.org/officeDocument/2006/math">
                    <m:r>
                      <a:rPr lang="en-AU" sz="1800" b="0" i="1" smtClean="0">
                        <a:latin typeface="Cambria Math" panose="02040503050406030204" pitchFamily="18" charset="0"/>
                      </a:rPr>
                      <m:t>∴</m:t>
                    </m:r>
                    <m:r>
                      <m:rPr>
                        <m:nor/>
                      </m:rPr>
                      <a:rPr lang="en-AU" sz="1800" b="0" i="0" smtClean="0">
                        <a:latin typeface="+mj-lt"/>
                      </a:rPr>
                      <m:t>stationary</m:t>
                    </m:r>
                    <m:r>
                      <m:rPr>
                        <m:nor/>
                      </m:rPr>
                      <a:rPr lang="en-AU" sz="1800" b="0" i="0" smtClean="0">
                        <a:latin typeface="+mj-lt"/>
                      </a:rPr>
                      <m:t> </m:t>
                    </m:r>
                    <m:r>
                      <m:rPr>
                        <m:nor/>
                      </m:rPr>
                      <a:rPr lang="en-AU" sz="1800" b="0" i="0" smtClean="0">
                        <a:latin typeface="+mj-lt"/>
                      </a:rPr>
                      <m:t>points</m:t>
                    </m:r>
                    <m:r>
                      <m:rPr>
                        <m:nor/>
                      </m:rPr>
                      <a:rPr lang="en-AU" sz="1800" b="0" i="0" smtClean="0">
                        <a:latin typeface="+mj-lt"/>
                      </a:rPr>
                      <m:t> </m:t>
                    </m:r>
                    <m:r>
                      <m:rPr>
                        <m:nor/>
                      </m:rPr>
                      <a:rPr lang="en-AU" sz="1800" b="0" i="0" smtClean="0">
                        <a:latin typeface="+mj-lt"/>
                      </a:rPr>
                      <m:t>at</m:t>
                    </m:r>
                    <m:r>
                      <m:rPr>
                        <m:nor/>
                      </m:rPr>
                      <a:rPr lang="en-AU" sz="1800" b="0" i="0" smtClean="0">
                        <a:latin typeface="+mj-lt"/>
                      </a:rPr>
                      <m:t> </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−2,−4</m:t>
                        </m:r>
                      </m:e>
                    </m:d>
                    <m:r>
                      <a:rPr lang="en-AU" sz="1800" b="0" i="1" smtClean="0">
                        <a:latin typeface="Cambria Math" panose="02040503050406030204" pitchFamily="18" charset="0"/>
                      </a:rPr>
                      <m:t> </m:t>
                    </m:r>
                    <m:r>
                      <m:rPr>
                        <m:nor/>
                      </m:rPr>
                      <a:rPr lang="en-AU" sz="1800" b="0" i="0" smtClean="0">
                        <a:latin typeface="+mj-lt"/>
                      </a:rPr>
                      <m:t>and</m:t>
                    </m:r>
                    <m:r>
                      <a:rPr lang="en-AU" sz="1800" b="0" i="1" smtClean="0">
                        <a:latin typeface="Cambria Math" panose="02040503050406030204" pitchFamily="18" charset="0"/>
                      </a:rPr>
                      <m:t> (2,4)</m:t>
                    </m:r>
                  </m:oMath>
                </a14:m>
                <a:r>
                  <a:rPr lang="en-AU" sz="1800" dirty="0">
                    <a:latin typeface="+mj-lt"/>
                  </a:rPr>
                  <a:t>.</a:t>
                </a:r>
              </a:p>
            </p:txBody>
          </p:sp>
        </mc:Choice>
        <mc:Fallback xmlns="">
          <p:sp>
            <p:nvSpPr>
              <p:cNvPr id="6" name="TextBox 5">
                <a:extLst>
                  <a:ext uri="{FF2B5EF4-FFF2-40B4-BE49-F238E27FC236}">
                    <a16:creationId xmlns:a16="http://schemas.microsoft.com/office/drawing/2014/main" id="{5B0F0499-7470-99FC-1613-4EB7BE287801}"/>
                  </a:ext>
                </a:extLst>
              </p:cNvPr>
              <p:cNvSpPr txBox="1">
                <a:spLocks noRot="1" noChangeAspect="1" noMove="1" noResize="1" noEditPoints="1" noAdjustHandles="1" noChangeArrowheads="1" noChangeShapeType="1" noTextEdit="1"/>
              </p:cNvSpPr>
              <p:nvPr/>
            </p:nvSpPr>
            <p:spPr>
              <a:xfrm>
                <a:off x="360001" y="1635071"/>
                <a:ext cx="4318284" cy="5107044"/>
              </a:xfrm>
              <a:prstGeom prst="rect">
                <a:avLst/>
              </a:prstGeom>
              <a:blipFill>
                <a:blip r:embed="rId4"/>
                <a:stretch>
                  <a:fillRect l="-3249"/>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2B24CAD9-A2F5-2A6F-9DBD-C2F50FF0128E}"/>
              </a:ext>
            </a:extLst>
          </p:cNvPr>
          <p:cNvSpPr txBox="1"/>
          <p:nvPr/>
        </p:nvSpPr>
        <p:spPr>
          <a:xfrm>
            <a:off x="5035967" y="1643509"/>
            <a:ext cx="6584533" cy="741680"/>
          </a:xfrm>
          <a:prstGeom prst="rect">
            <a:avLst/>
          </a:prstGeom>
          <a:noFill/>
        </p:spPr>
        <p:txBody>
          <a:bodyPr wrap="square" lIns="0" tIns="0" rIns="0" bIns="0" rtlCol="0">
            <a:noAutofit/>
          </a:bodyPr>
          <a:lstStyle/>
          <a:p>
            <a:pPr algn="l">
              <a:lnSpc>
                <a:spcPct val="150000"/>
              </a:lnSpc>
            </a:pPr>
            <a:r>
              <a:rPr lang="en-AU" sz="1800" b="1" dirty="0">
                <a:solidFill>
                  <a:schemeClr val="accent1">
                    <a:lumMod val="50000"/>
                    <a:lumOff val="50000"/>
                  </a:schemeClr>
                </a:solidFill>
              </a:rPr>
              <a:t>Determine nature</a:t>
            </a:r>
          </a:p>
          <a:p>
            <a:pPr algn="l">
              <a:lnSpc>
                <a:spcPct val="150000"/>
              </a:lnSpc>
            </a:pPr>
            <a:r>
              <a:rPr lang="en-AU" sz="1800" b="1" dirty="0"/>
              <a:t>Method 1: </a:t>
            </a:r>
            <a:r>
              <a:rPr lang="en-AU" sz="1800" dirty="0"/>
              <a:t>Use first derivative table of values</a:t>
            </a:r>
          </a:p>
          <a:p>
            <a:pPr algn="l">
              <a:lnSpc>
                <a:spcPct val="150000"/>
              </a:lnSpc>
            </a:pPr>
            <a:endParaRPr lang="en-AU" sz="1800" dirty="0"/>
          </a:p>
          <a:p>
            <a:pPr algn="l">
              <a:lnSpc>
                <a:spcPct val="150000"/>
              </a:lnSpc>
            </a:pPr>
            <a:endParaRPr lang="en-AU" sz="1800" dirty="0"/>
          </a:p>
          <a:p>
            <a:pPr algn="l">
              <a:lnSpc>
                <a:spcPct val="150000"/>
              </a:lnSpc>
            </a:pPr>
            <a:br>
              <a:rPr lang="en-AU" sz="1800" b="0" dirty="0">
                <a:latin typeface="+mj-lt"/>
              </a:rPr>
            </a:br>
            <a:endParaRPr lang="en-AU" sz="1800" dirty="0">
              <a:latin typeface="+mj-lt"/>
            </a:endParaRPr>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35C44D0C-ACE6-A5A6-9BAE-D615467ABEBC}"/>
                  </a:ext>
                </a:extLst>
              </p:cNvPr>
              <p:cNvGraphicFramePr>
                <a:graphicFrameLocks noGrp="1"/>
              </p:cNvGraphicFramePr>
              <p:nvPr>
                <p:extLst>
                  <p:ext uri="{D42A27DB-BD31-4B8C-83A1-F6EECF244321}">
                    <p14:modId xmlns:p14="http://schemas.microsoft.com/office/powerpoint/2010/main" val="3197526867"/>
                  </p:ext>
                </p:extLst>
              </p:nvPr>
            </p:nvGraphicFramePr>
            <p:xfrm>
              <a:off x="6096000" y="2501649"/>
              <a:ext cx="4684442" cy="741680"/>
            </p:xfrm>
            <a:graphic>
              <a:graphicData uri="http://schemas.openxmlformats.org/drawingml/2006/table">
                <a:tbl>
                  <a:tblPr firstRow="1" bandRow="1">
                    <a:tableStyleId>{5940675A-B579-460E-94D1-54222C63F5DA}</a:tableStyleId>
                  </a:tblPr>
                  <a:tblGrid>
                    <a:gridCol w="669206">
                      <a:extLst>
                        <a:ext uri="{9D8B030D-6E8A-4147-A177-3AD203B41FA5}">
                          <a16:colId xmlns:a16="http://schemas.microsoft.com/office/drawing/2014/main" val="4255580111"/>
                        </a:ext>
                      </a:extLst>
                    </a:gridCol>
                    <a:gridCol w="669206">
                      <a:extLst>
                        <a:ext uri="{9D8B030D-6E8A-4147-A177-3AD203B41FA5}">
                          <a16:colId xmlns:a16="http://schemas.microsoft.com/office/drawing/2014/main" val="142239626"/>
                        </a:ext>
                      </a:extLst>
                    </a:gridCol>
                    <a:gridCol w="669206">
                      <a:extLst>
                        <a:ext uri="{9D8B030D-6E8A-4147-A177-3AD203B41FA5}">
                          <a16:colId xmlns:a16="http://schemas.microsoft.com/office/drawing/2014/main" val="2946164763"/>
                        </a:ext>
                      </a:extLst>
                    </a:gridCol>
                    <a:gridCol w="669206">
                      <a:extLst>
                        <a:ext uri="{9D8B030D-6E8A-4147-A177-3AD203B41FA5}">
                          <a16:colId xmlns:a16="http://schemas.microsoft.com/office/drawing/2014/main" val="2549454747"/>
                        </a:ext>
                      </a:extLst>
                    </a:gridCol>
                    <a:gridCol w="669206">
                      <a:extLst>
                        <a:ext uri="{9D8B030D-6E8A-4147-A177-3AD203B41FA5}">
                          <a16:colId xmlns:a16="http://schemas.microsoft.com/office/drawing/2014/main" val="1995497102"/>
                        </a:ext>
                      </a:extLst>
                    </a:gridCol>
                    <a:gridCol w="669206">
                      <a:extLst>
                        <a:ext uri="{9D8B030D-6E8A-4147-A177-3AD203B41FA5}">
                          <a16:colId xmlns:a16="http://schemas.microsoft.com/office/drawing/2014/main" val="3186184630"/>
                        </a:ext>
                      </a:extLst>
                    </a:gridCol>
                    <a:gridCol w="669206">
                      <a:extLst>
                        <a:ext uri="{9D8B030D-6E8A-4147-A177-3AD203B41FA5}">
                          <a16:colId xmlns:a16="http://schemas.microsoft.com/office/drawing/2014/main" val="1372376382"/>
                        </a:ext>
                      </a:extLst>
                    </a:gridCol>
                  </a:tblGrid>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−3</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3</m:t>
                                </m:r>
                              </m:oMath>
                            </m:oMathPara>
                          </a14:m>
                          <a:endParaRPr lang="en-AU" dirty="0"/>
                        </a:p>
                      </a:txBody>
                      <a:tcPr/>
                    </a:tc>
                    <a:extLst>
                      <a:ext uri="{0D108BD9-81ED-4DB2-BD59-A6C34878D82A}">
                        <a16:rowId xmlns:a16="http://schemas.microsoft.com/office/drawing/2014/main" val="2417783976"/>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oMath>
                            </m:oMathPara>
                          </a14:m>
                          <a:endParaRPr lang="en-AU" dirty="0"/>
                        </a:p>
                      </a:txBody>
                      <a:tcPr/>
                    </a:tc>
                    <a:extLst>
                      <a:ext uri="{0D108BD9-81ED-4DB2-BD59-A6C34878D82A}">
                        <a16:rowId xmlns:a16="http://schemas.microsoft.com/office/drawing/2014/main" val="3856407017"/>
                      </a:ext>
                    </a:extLst>
                  </a:tr>
                </a:tbl>
              </a:graphicData>
            </a:graphic>
          </p:graphicFrame>
        </mc:Choice>
        <mc:Fallback xmlns="">
          <p:graphicFrame>
            <p:nvGraphicFramePr>
              <p:cNvPr id="7" name="Table 6">
                <a:extLst>
                  <a:ext uri="{FF2B5EF4-FFF2-40B4-BE49-F238E27FC236}">
                    <a16:creationId xmlns:a16="http://schemas.microsoft.com/office/drawing/2014/main" id="{35C44D0C-ACE6-A5A6-9BAE-D615467ABEBC}"/>
                  </a:ext>
                </a:extLst>
              </p:cNvPr>
              <p:cNvGraphicFramePr>
                <a:graphicFrameLocks noGrp="1"/>
              </p:cNvGraphicFramePr>
              <p:nvPr>
                <p:extLst>
                  <p:ext uri="{D42A27DB-BD31-4B8C-83A1-F6EECF244321}">
                    <p14:modId xmlns:p14="http://schemas.microsoft.com/office/powerpoint/2010/main" val="3197526867"/>
                  </p:ext>
                </p:extLst>
              </p:nvPr>
            </p:nvGraphicFramePr>
            <p:xfrm>
              <a:off x="6096000" y="2501649"/>
              <a:ext cx="4684442" cy="741680"/>
            </p:xfrm>
            <a:graphic>
              <a:graphicData uri="http://schemas.openxmlformats.org/drawingml/2006/table">
                <a:tbl>
                  <a:tblPr firstRow="1" bandRow="1">
                    <a:tableStyleId>{5940675A-B579-460E-94D1-54222C63F5DA}</a:tableStyleId>
                  </a:tblPr>
                  <a:tblGrid>
                    <a:gridCol w="669206">
                      <a:extLst>
                        <a:ext uri="{9D8B030D-6E8A-4147-A177-3AD203B41FA5}">
                          <a16:colId xmlns:a16="http://schemas.microsoft.com/office/drawing/2014/main" val="4255580111"/>
                        </a:ext>
                      </a:extLst>
                    </a:gridCol>
                    <a:gridCol w="669206">
                      <a:extLst>
                        <a:ext uri="{9D8B030D-6E8A-4147-A177-3AD203B41FA5}">
                          <a16:colId xmlns:a16="http://schemas.microsoft.com/office/drawing/2014/main" val="142239626"/>
                        </a:ext>
                      </a:extLst>
                    </a:gridCol>
                    <a:gridCol w="669206">
                      <a:extLst>
                        <a:ext uri="{9D8B030D-6E8A-4147-A177-3AD203B41FA5}">
                          <a16:colId xmlns:a16="http://schemas.microsoft.com/office/drawing/2014/main" val="2946164763"/>
                        </a:ext>
                      </a:extLst>
                    </a:gridCol>
                    <a:gridCol w="669206">
                      <a:extLst>
                        <a:ext uri="{9D8B030D-6E8A-4147-A177-3AD203B41FA5}">
                          <a16:colId xmlns:a16="http://schemas.microsoft.com/office/drawing/2014/main" val="2549454747"/>
                        </a:ext>
                      </a:extLst>
                    </a:gridCol>
                    <a:gridCol w="669206">
                      <a:extLst>
                        <a:ext uri="{9D8B030D-6E8A-4147-A177-3AD203B41FA5}">
                          <a16:colId xmlns:a16="http://schemas.microsoft.com/office/drawing/2014/main" val="1995497102"/>
                        </a:ext>
                      </a:extLst>
                    </a:gridCol>
                    <a:gridCol w="669206">
                      <a:extLst>
                        <a:ext uri="{9D8B030D-6E8A-4147-A177-3AD203B41FA5}">
                          <a16:colId xmlns:a16="http://schemas.microsoft.com/office/drawing/2014/main" val="3186184630"/>
                        </a:ext>
                      </a:extLst>
                    </a:gridCol>
                    <a:gridCol w="669206">
                      <a:extLst>
                        <a:ext uri="{9D8B030D-6E8A-4147-A177-3AD203B41FA5}">
                          <a16:colId xmlns:a16="http://schemas.microsoft.com/office/drawing/2014/main" val="1372376382"/>
                        </a:ext>
                      </a:extLst>
                    </a:gridCol>
                  </a:tblGrid>
                  <a:tr h="370840">
                    <a:tc>
                      <a:txBody>
                        <a:bodyPr/>
                        <a:lstStyle/>
                        <a:p>
                          <a:endParaRPr lang="en-US"/>
                        </a:p>
                      </a:txBody>
                      <a:tcPr>
                        <a:blipFill>
                          <a:blip r:embed="rId5"/>
                          <a:stretch>
                            <a:fillRect l="-1818" t="-1613" r="-600909" b="-112903"/>
                          </a:stretch>
                        </a:blipFill>
                      </a:tcPr>
                    </a:tc>
                    <a:tc>
                      <a:txBody>
                        <a:bodyPr/>
                        <a:lstStyle/>
                        <a:p>
                          <a:endParaRPr lang="en-US"/>
                        </a:p>
                      </a:txBody>
                      <a:tcPr>
                        <a:blipFill>
                          <a:blip r:embed="rId5"/>
                          <a:stretch>
                            <a:fillRect l="-101818" t="-1613" r="-500909" b="-112903"/>
                          </a:stretch>
                        </a:blipFill>
                      </a:tcPr>
                    </a:tc>
                    <a:tc>
                      <a:txBody>
                        <a:bodyPr/>
                        <a:lstStyle/>
                        <a:p>
                          <a:endParaRPr lang="en-US"/>
                        </a:p>
                      </a:txBody>
                      <a:tcPr>
                        <a:blipFill>
                          <a:blip r:embed="rId5"/>
                          <a:stretch>
                            <a:fillRect l="-201818" t="-1613" r="-400909" b="-112903"/>
                          </a:stretch>
                        </a:blipFill>
                      </a:tcPr>
                    </a:tc>
                    <a:tc>
                      <a:txBody>
                        <a:bodyPr/>
                        <a:lstStyle/>
                        <a:p>
                          <a:endParaRPr lang="en-US"/>
                        </a:p>
                      </a:txBody>
                      <a:tcPr>
                        <a:blipFill>
                          <a:blip r:embed="rId5"/>
                          <a:stretch>
                            <a:fillRect l="-304587" t="-1613" r="-304587" b="-112903"/>
                          </a:stretch>
                        </a:blipFill>
                      </a:tcPr>
                    </a:tc>
                    <a:tc>
                      <a:txBody>
                        <a:bodyPr/>
                        <a:lstStyle/>
                        <a:p>
                          <a:endParaRPr lang="en-US"/>
                        </a:p>
                      </a:txBody>
                      <a:tcPr>
                        <a:blipFill>
                          <a:blip r:embed="rId5"/>
                          <a:stretch>
                            <a:fillRect l="-400909" t="-1613" r="-201818" b="-112903"/>
                          </a:stretch>
                        </a:blipFill>
                      </a:tcPr>
                    </a:tc>
                    <a:tc>
                      <a:txBody>
                        <a:bodyPr/>
                        <a:lstStyle/>
                        <a:p>
                          <a:endParaRPr lang="en-US"/>
                        </a:p>
                      </a:txBody>
                      <a:tcPr>
                        <a:blipFill>
                          <a:blip r:embed="rId5"/>
                          <a:stretch>
                            <a:fillRect l="-500909" t="-1613" r="-101818" b="-112903"/>
                          </a:stretch>
                        </a:blipFill>
                      </a:tcPr>
                    </a:tc>
                    <a:tc>
                      <a:txBody>
                        <a:bodyPr/>
                        <a:lstStyle/>
                        <a:p>
                          <a:endParaRPr lang="en-US"/>
                        </a:p>
                      </a:txBody>
                      <a:tcPr>
                        <a:blipFill>
                          <a:blip r:embed="rId5"/>
                          <a:stretch>
                            <a:fillRect l="-600909" t="-1613" r="-1818" b="-112903"/>
                          </a:stretch>
                        </a:blipFill>
                      </a:tcPr>
                    </a:tc>
                    <a:extLst>
                      <a:ext uri="{0D108BD9-81ED-4DB2-BD59-A6C34878D82A}">
                        <a16:rowId xmlns:a16="http://schemas.microsoft.com/office/drawing/2014/main" val="2417783976"/>
                      </a:ext>
                    </a:extLst>
                  </a:tr>
                  <a:tr h="370840">
                    <a:tc>
                      <a:txBody>
                        <a:bodyPr/>
                        <a:lstStyle/>
                        <a:p>
                          <a:endParaRPr lang="en-US"/>
                        </a:p>
                      </a:txBody>
                      <a:tcPr>
                        <a:blipFill>
                          <a:blip r:embed="rId5"/>
                          <a:stretch>
                            <a:fillRect l="-1818" t="-103279" r="-600909" b="-14754"/>
                          </a:stretch>
                        </a:blipFill>
                      </a:tcPr>
                    </a:tc>
                    <a:tc>
                      <a:txBody>
                        <a:bodyPr/>
                        <a:lstStyle/>
                        <a:p>
                          <a:endParaRPr lang="en-US"/>
                        </a:p>
                      </a:txBody>
                      <a:tcPr>
                        <a:blipFill>
                          <a:blip r:embed="rId5"/>
                          <a:stretch>
                            <a:fillRect l="-101818" t="-103279" r="-500909" b="-14754"/>
                          </a:stretch>
                        </a:blipFill>
                      </a:tcPr>
                    </a:tc>
                    <a:tc>
                      <a:txBody>
                        <a:bodyPr/>
                        <a:lstStyle/>
                        <a:p>
                          <a:endParaRPr lang="en-US"/>
                        </a:p>
                      </a:txBody>
                      <a:tcPr>
                        <a:blipFill>
                          <a:blip r:embed="rId5"/>
                          <a:stretch>
                            <a:fillRect l="-201818" t="-103279" r="-400909" b="-14754"/>
                          </a:stretch>
                        </a:blipFill>
                      </a:tcPr>
                    </a:tc>
                    <a:tc>
                      <a:txBody>
                        <a:bodyPr/>
                        <a:lstStyle/>
                        <a:p>
                          <a:endParaRPr lang="en-US"/>
                        </a:p>
                      </a:txBody>
                      <a:tcPr>
                        <a:blipFill>
                          <a:blip r:embed="rId5"/>
                          <a:stretch>
                            <a:fillRect l="-304587" t="-103279" r="-304587" b="-14754"/>
                          </a:stretch>
                        </a:blipFill>
                      </a:tcPr>
                    </a:tc>
                    <a:tc>
                      <a:txBody>
                        <a:bodyPr/>
                        <a:lstStyle/>
                        <a:p>
                          <a:endParaRPr lang="en-US"/>
                        </a:p>
                      </a:txBody>
                      <a:tcPr>
                        <a:blipFill>
                          <a:blip r:embed="rId5"/>
                          <a:stretch>
                            <a:fillRect l="-400909" t="-103279" r="-201818" b="-14754"/>
                          </a:stretch>
                        </a:blipFill>
                      </a:tcPr>
                    </a:tc>
                    <a:tc>
                      <a:txBody>
                        <a:bodyPr/>
                        <a:lstStyle/>
                        <a:p>
                          <a:endParaRPr lang="en-US"/>
                        </a:p>
                      </a:txBody>
                      <a:tcPr>
                        <a:blipFill>
                          <a:blip r:embed="rId5"/>
                          <a:stretch>
                            <a:fillRect l="-500909" t="-103279" r="-101818" b="-14754"/>
                          </a:stretch>
                        </a:blipFill>
                      </a:tcPr>
                    </a:tc>
                    <a:tc>
                      <a:txBody>
                        <a:bodyPr/>
                        <a:lstStyle/>
                        <a:p>
                          <a:endParaRPr lang="en-US"/>
                        </a:p>
                      </a:txBody>
                      <a:tcPr>
                        <a:blipFill>
                          <a:blip r:embed="rId5"/>
                          <a:stretch>
                            <a:fillRect l="-600909" t="-103279" r="-1818" b="-14754"/>
                          </a:stretch>
                        </a:blipFill>
                      </a:tcPr>
                    </a:tc>
                    <a:extLst>
                      <a:ext uri="{0D108BD9-81ED-4DB2-BD59-A6C34878D82A}">
                        <a16:rowId xmlns:a16="http://schemas.microsoft.com/office/drawing/2014/main" val="3856407017"/>
                      </a:ext>
                    </a:extLst>
                  </a:tr>
                </a:tbl>
              </a:graphicData>
            </a:graphic>
          </p:graphicFrame>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4AEC826-7449-4122-0191-B100185DDF57}"/>
                  </a:ext>
                </a:extLst>
              </p:cNvPr>
              <p:cNvSpPr txBox="1"/>
              <p:nvPr/>
            </p:nvSpPr>
            <p:spPr>
              <a:xfrm>
                <a:off x="5035967" y="3368227"/>
                <a:ext cx="6584531" cy="2950423"/>
              </a:xfrm>
              <a:prstGeom prst="rect">
                <a:avLst/>
              </a:prstGeom>
              <a:noFill/>
            </p:spPr>
            <p:txBody>
              <a:bodyPr wrap="square">
                <a:spAutoFit/>
              </a:bodyPr>
              <a:lstStyle/>
              <a:p>
                <a:pPr algn="l">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−2,−4</m:t>
                          </m:r>
                        </m:e>
                      </m:d>
                      <m:r>
                        <a:rPr lang="en-AU" sz="1800" b="0" i="1" smtClean="0">
                          <a:latin typeface="Cambria Math" panose="02040503050406030204" pitchFamily="18" charset="0"/>
                        </a:rPr>
                        <m:t> </m:t>
                      </m:r>
                      <m:r>
                        <m:rPr>
                          <m:nor/>
                        </m:rPr>
                        <a:rPr lang="en-AU" sz="1800" b="0" i="0" smtClean="0">
                          <a:latin typeface="+mj-lt"/>
                        </a:rPr>
                        <m:t>is</m:t>
                      </m:r>
                      <m:r>
                        <m:rPr>
                          <m:nor/>
                        </m:rPr>
                        <a:rPr lang="en-AU" sz="1800" b="0" i="0" smtClean="0">
                          <a:latin typeface="+mj-lt"/>
                        </a:rPr>
                        <m:t> </m:t>
                      </m:r>
                      <m:r>
                        <m:rPr>
                          <m:nor/>
                        </m:rPr>
                        <a:rPr lang="en-AU" sz="1800" b="0" i="0" smtClean="0">
                          <a:latin typeface="+mj-lt"/>
                        </a:rPr>
                        <m:t>a</m:t>
                      </m:r>
                      <m:r>
                        <m:rPr>
                          <m:nor/>
                        </m:rPr>
                        <a:rPr lang="en-AU" sz="1800" b="0" i="0" smtClean="0">
                          <a:latin typeface="+mj-lt"/>
                        </a:rPr>
                        <m:t> </m:t>
                      </m:r>
                      <m:r>
                        <m:rPr>
                          <m:nor/>
                        </m:rPr>
                        <a:rPr lang="en-AU" sz="1800" b="0" i="0" smtClean="0">
                          <a:latin typeface="+mj-lt"/>
                        </a:rPr>
                        <m:t>local</m:t>
                      </m:r>
                      <m:r>
                        <m:rPr>
                          <m:nor/>
                        </m:rPr>
                        <a:rPr lang="en-AU" sz="1800" b="0" i="0" smtClean="0">
                          <a:latin typeface="+mj-lt"/>
                        </a:rPr>
                        <m:t> </m:t>
                      </m:r>
                      <m:r>
                        <m:rPr>
                          <m:nor/>
                        </m:rPr>
                        <a:rPr lang="en-AU" sz="1800" b="0" i="0" smtClean="0">
                          <a:latin typeface="+mj-lt"/>
                        </a:rPr>
                        <m:t>maximum</m:t>
                      </m:r>
                      <m:r>
                        <m:rPr>
                          <m:nor/>
                        </m:rPr>
                        <a:rPr lang="en-AU" sz="1800" b="0" i="0" smtClean="0">
                          <a:latin typeface="+mj-lt"/>
                        </a:rPr>
                        <m:t> </m:t>
                      </m:r>
                      <m:r>
                        <m:rPr>
                          <m:nor/>
                        </m:rPr>
                        <a:rPr lang="en-AU" sz="1800" b="0" i="0" smtClean="0">
                          <a:latin typeface="+mj-lt"/>
                        </a:rPr>
                        <m:t>and</m:t>
                      </m:r>
                      <m:r>
                        <m:rPr>
                          <m:nor/>
                        </m:rPr>
                        <a:rPr lang="en-AU" sz="1800" b="0" i="0" smtClean="0">
                          <a:latin typeface="+mj-lt"/>
                        </a:rPr>
                        <m:t> </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2,4</m:t>
                          </m:r>
                        </m:e>
                      </m:d>
                      <m:r>
                        <a:rPr lang="en-AU" sz="1800" b="0" i="1" smtClean="0">
                          <a:latin typeface="Cambria Math" panose="02040503050406030204" pitchFamily="18" charset="0"/>
                        </a:rPr>
                        <m:t> </m:t>
                      </m:r>
                      <m:r>
                        <m:rPr>
                          <m:nor/>
                        </m:rPr>
                        <a:rPr lang="en-AU" sz="1800" b="0" i="0" smtClean="0">
                          <a:latin typeface="+mj-lt"/>
                        </a:rPr>
                        <m:t>is</m:t>
                      </m:r>
                      <m:r>
                        <m:rPr>
                          <m:nor/>
                        </m:rPr>
                        <a:rPr lang="en-AU" sz="1800" b="0" i="0" smtClean="0">
                          <a:latin typeface="+mj-lt"/>
                        </a:rPr>
                        <m:t> </m:t>
                      </m:r>
                      <m:r>
                        <m:rPr>
                          <m:nor/>
                        </m:rPr>
                        <a:rPr lang="en-AU" sz="1800" b="0" i="0" smtClean="0">
                          <a:latin typeface="+mj-lt"/>
                        </a:rPr>
                        <m:t>a</m:t>
                      </m:r>
                      <m:r>
                        <m:rPr>
                          <m:nor/>
                        </m:rPr>
                        <a:rPr lang="en-AU" sz="1800" b="0" i="0" smtClean="0">
                          <a:latin typeface="+mj-lt"/>
                        </a:rPr>
                        <m:t> </m:t>
                      </m:r>
                      <m:r>
                        <m:rPr>
                          <m:nor/>
                        </m:rPr>
                        <a:rPr lang="en-AU" sz="1800" b="0" i="0" smtClean="0">
                          <a:latin typeface="+mj-lt"/>
                        </a:rPr>
                        <m:t>local</m:t>
                      </m:r>
                      <m:r>
                        <m:rPr>
                          <m:nor/>
                        </m:rPr>
                        <a:rPr lang="en-AU" sz="1800" b="0" i="0" smtClean="0">
                          <a:latin typeface="+mj-lt"/>
                        </a:rPr>
                        <m:t> </m:t>
                      </m:r>
                      <m:r>
                        <m:rPr>
                          <m:nor/>
                        </m:rPr>
                        <a:rPr lang="en-AU" sz="1800" b="0" i="0" smtClean="0">
                          <a:latin typeface="+mj-lt"/>
                        </a:rPr>
                        <m:t>minimum</m:t>
                      </m:r>
                      <m:r>
                        <m:rPr>
                          <m:nor/>
                        </m:rPr>
                        <a:rPr lang="en-AU" sz="1800" b="0" i="0" smtClean="0">
                          <a:latin typeface="+mj-lt"/>
                        </a:rPr>
                        <m:t>.</m:t>
                      </m:r>
                    </m:oMath>
                  </m:oMathPara>
                </a14:m>
                <a:endParaRPr lang="en-AU" sz="1800" b="0" dirty="0">
                  <a:latin typeface="+mj-lt"/>
                </a:endParaRPr>
              </a:p>
              <a:p>
                <a:pPr algn="l">
                  <a:lnSpc>
                    <a:spcPct val="150000"/>
                  </a:lnSpc>
                </a:pPr>
                <a:r>
                  <a:rPr lang="en-AU" sz="1800" b="1" dirty="0">
                    <a:latin typeface="+mj-lt"/>
                  </a:rPr>
                  <a:t>Method 2:</a:t>
                </a:r>
                <a:r>
                  <a:rPr lang="en-AU" sz="1800" dirty="0">
                    <a:latin typeface="+mj-lt"/>
                  </a:rPr>
                  <a:t> Use second derivative</a:t>
                </a:r>
              </a:p>
              <a:p>
                <a:pPr algn="l">
                  <a:lnSpc>
                    <a:spcPct val="150000"/>
                  </a:lnSpc>
                </a:pPr>
                <a14:m>
                  <m:oMathPara xmlns:m="http://schemas.openxmlformats.org/officeDocument/2006/math">
                    <m:oMathParaPr>
                      <m:jc m:val="left"/>
                    </m:oMathParaPr>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8</m:t>
                          </m:r>
                        </m:num>
                        <m:den>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3</m:t>
                              </m:r>
                            </m:sup>
                          </m:sSup>
                        </m:den>
                      </m:f>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−2</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−1&lt;0</m:t>
                      </m:r>
                    </m:oMath>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2</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1&gt;0</m:t>
                      </m:r>
                    </m:oMath>
                  </m:oMathPara>
                </a14:m>
                <a:endParaRPr lang="en-AU" sz="1800" b="0" dirty="0">
                  <a:latin typeface="+mj-lt"/>
                </a:endParaRPr>
              </a:p>
              <a:p>
                <a:pPr>
                  <a:lnSpc>
                    <a:spcPct val="150000"/>
                  </a:lnSpc>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m:t>
                      </m:r>
                      <m:d>
                        <m:dPr>
                          <m:ctrlPr>
                            <a:rPr lang="en-AU" sz="1800" i="1">
                              <a:latin typeface="Cambria Math" panose="02040503050406030204" pitchFamily="18" charset="0"/>
                            </a:rPr>
                          </m:ctrlPr>
                        </m:dPr>
                        <m:e>
                          <m:r>
                            <a:rPr lang="en-AU" sz="1800" i="1">
                              <a:latin typeface="Cambria Math" panose="02040503050406030204" pitchFamily="18" charset="0"/>
                            </a:rPr>
                            <m:t>−2,−4</m:t>
                          </m:r>
                        </m:e>
                      </m:d>
                      <m:r>
                        <a:rPr lang="en-AU" sz="1800" i="1">
                          <a:latin typeface="Cambria Math" panose="02040503050406030204" pitchFamily="18" charset="0"/>
                        </a:rPr>
                        <m:t> </m:t>
                      </m:r>
                      <m:r>
                        <m:rPr>
                          <m:nor/>
                        </m:rPr>
                        <a:rPr lang="en-AU" sz="1800" i="0"/>
                        <m:t>is</m:t>
                      </m:r>
                      <m:r>
                        <m:rPr>
                          <m:nor/>
                        </m:rPr>
                        <a:rPr lang="en-AU" sz="1800" i="0"/>
                        <m:t> </m:t>
                      </m:r>
                      <m:r>
                        <m:rPr>
                          <m:nor/>
                        </m:rPr>
                        <a:rPr lang="en-AU" sz="1800" i="0"/>
                        <m:t>a</m:t>
                      </m:r>
                      <m:r>
                        <m:rPr>
                          <m:nor/>
                        </m:rPr>
                        <a:rPr lang="en-AU" sz="1800" i="0"/>
                        <m:t> </m:t>
                      </m:r>
                      <m:r>
                        <m:rPr>
                          <m:nor/>
                        </m:rPr>
                        <a:rPr lang="en-AU" sz="1800" i="0"/>
                        <m:t>local</m:t>
                      </m:r>
                      <m:r>
                        <m:rPr>
                          <m:nor/>
                        </m:rPr>
                        <a:rPr lang="en-AU" sz="1800" i="0"/>
                        <m:t> </m:t>
                      </m:r>
                      <m:r>
                        <m:rPr>
                          <m:nor/>
                        </m:rPr>
                        <a:rPr lang="en-AU" sz="1800" i="0"/>
                        <m:t>maximum</m:t>
                      </m:r>
                      <m:r>
                        <m:rPr>
                          <m:nor/>
                        </m:rPr>
                        <a:rPr lang="en-AU" sz="1800" i="0"/>
                        <m:t> </m:t>
                      </m:r>
                      <m:r>
                        <m:rPr>
                          <m:nor/>
                        </m:rPr>
                        <a:rPr lang="en-AU" sz="1800" i="0"/>
                        <m:t>and</m:t>
                      </m:r>
                      <m:r>
                        <m:rPr>
                          <m:nor/>
                        </m:rPr>
                        <a:rPr lang="en-AU" sz="1800" i="0"/>
                        <m:t> </m:t>
                      </m:r>
                      <m:d>
                        <m:dPr>
                          <m:ctrlPr>
                            <a:rPr lang="en-AU" sz="1800" i="1">
                              <a:latin typeface="Cambria Math" panose="02040503050406030204" pitchFamily="18" charset="0"/>
                            </a:rPr>
                          </m:ctrlPr>
                        </m:dPr>
                        <m:e>
                          <m:r>
                            <a:rPr lang="en-AU" sz="1800" i="1">
                              <a:latin typeface="Cambria Math" panose="02040503050406030204" pitchFamily="18" charset="0"/>
                            </a:rPr>
                            <m:t>2,4</m:t>
                          </m:r>
                        </m:e>
                      </m:d>
                      <m:r>
                        <a:rPr lang="en-AU" sz="1800" i="1">
                          <a:latin typeface="Cambria Math" panose="02040503050406030204" pitchFamily="18" charset="0"/>
                        </a:rPr>
                        <m:t> </m:t>
                      </m:r>
                      <m:r>
                        <m:rPr>
                          <m:nor/>
                        </m:rPr>
                        <a:rPr lang="en-AU" sz="1800" i="0"/>
                        <m:t>is</m:t>
                      </m:r>
                      <m:r>
                        <m:rPr>
                          <m:nor/>
                        </m:rPr>
                        <a:rPr lang="en-AU" sz="1800" i="0"/>
                        <m:t> </m:t>
                      </m:r>
                      <m:r>
                        <m:rPr>
                          <m:nor/>
                        </m:rPr>
                        <a:rPr lang="en-AU" sz="1800" i="0"/>
                        <m:t>a</m:t>
                      </m:r>
                      <m:r>
                        <m:rPr>
                          <m:nor/>
                        </m:rPr>
                        <a:rPr lang="en-AU" sz="1800" i="0"/>
                        <m:t> </m:t>
                      </m:r>
                      <m:r>
                        <m:rPr>
                          <m:nor/>
                        </m:rPr>
                        <a:rPr lang="en-AU" sz="1800" i="0"/>
                        <m:t>local</m:t>
                      </m:r>
                      <m:r>
                        <m:rPr>
                          <m:nor/>
                        </m:rPr>
                        <a:rPr lang="en-AU" sz="1800" i="0"/>
                        <m:t> </m:t>
                      </m:r>
                      <m:r>
                        <m:rPr>
                          <m:nor/>
                        </m:rPr>
                        <a:rPr lang="en-AU" sz="1800" i="0"/>
                        <m:t>minimum</m:t>
                      </m:r>
                      <m:r>
                        <m:rPr>
                          <m:nor/>
                        </m:rPr>
                        <a:rPr lang="en-AU" sz="1800" i="0"/>
                        <m:t>.</m:t>
                      </m:r>
                    </m:oMath>
                  </m:oMathPara>
                </a14:m>
                <a:endParaRPr lang="en-AU" sz="1800" dirty="0"/>
              </a:p>
            </p:txBody>
          </p:sp>
        </mc:Choice>
        <mc:Fallback xmlns="">
          <p:sp>
            <p:nvSpPr>
              <p:cNvPr id="9" name="TextBox 8">
                <a:extLst>
                  <a:ext uri="{FF2B5EF4-FFF2-40B4-BE49-F238E27FC236}">
                    <a16:creationId xmlns:a16="http://schemas.microsoft.com/office/drawing/2014/main" id="{54AEC826-7449-4122-0191-B100185DDF57}"/>
                  </a:ext>
                </a:extLst>
              </p:cNvPr>
              <p:cNvSpPr txBox="1">
                <a:spLocks noRot="1" noChangeAspect="1" noMove="1" noResize="1" noEditPoints="1" noAdjustHandles="1" noChangeArrowheads="1" noChangeShapeType="1" noTextEdit="1"/>
              </p:cNvSpPr>
              <p:nvPr/>
            </p:nvSpPr>
            <p:spPr>
              <a:xfrm>
                <a:off x="5035967" y="3368227"/>
                <a:ext cx="6584531" cy="2950423"/>
              </a:xfrm>
              <a:prstGeom prst="rect">
                <a:avLst/>
              </a:prstGeom>
              <a:blipFill>
                <a:blip r:embed="rId6"/>
                <a:stretch>
                  <a:fillRect l="-741"/>
                </a:stretch>
              </a:blipFill>
            </p:spPr>
            <p:txBody>
              <a:bodyPr/>
              <a:lstStyle/>
              <a:p>
                <a:r>
                  <a:rPr lang="en-US">
                    <a:noFill/>
                  </a:rPr>
                  <a:t> </a:t>
                </a:r>
              </a:p>
            </p:txBody>
          </p:sp>
        </mc:Fallback>
      </mc:AlternateContent>
      <p:cxnSp>
        <p:nvCxnSpPr>
          <p:cNvPr id="10" name="Straight Connector 9">
            <a:extLst>
              <a:ext uri="{FF2B5EF4-FFF2-40B4-BE49-F238E27FC236}">
                <a16:creationId xmlns:a16="http://schemas.microsoft.com/office/drawing/2014/main" id="{28E314DB-C479-E764-C00C-2CB1F34DC0F4}"/>
              </a:ext>
              <a:ext uri="{C183D7F6-B498-43B3-948B-1728B52AA6E4}">
                <adec:decorative xmlns:adec="http://schemas.microsoft.com/office/drawing/2017/decorative" val="1"/>
              </a:ext>
            </a:extLst>
          </p:cNvPr>
          <p:cNvCxnSpPr/>
          <p:nvPr/>
        </p:nvCxnSpPr>
        <p:spPr>
          <a:xfrm>
            <a:off x="4901784" y="1588957"/>
            <a:ext cx="0" cy="5107043"/>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03AAE85B-CAA5-7C80-1AEA-DC73EFF5E5A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a:t>
            </a:fld>
            <a:endParaRPr lang="en-AU" dirty="0"/>
          </a:p>
        </p:txBody>
      </p:sp>
    </p:spTree>
    <p:extLst>
      <p:ext uri="{BB962C8B-B14F-4D97-AF65-F5344CB8AC3E}">
        <p14:creationId xmlns:p14="http://schemas.microsoft.com/office/powerpoint/2010/main" val="262201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8B2927-F702-EEBF-9DF7-1E181E2A9081}"/>
              </a:ext>
            </a:extLst>
          </p:cNvPr>
          <p:cNvSpPr>
            <a:spLocks noGrp="1"/>
          </p:cNvSpPr>
          <p:nvPr>
            <p:ph type="title"/>
          </p:nvPr>
        </p:nvSpPr>
        <p:spPr/>
        <p:txBody>
          <a:bodyPr/>
          <a:lstStyle/>
          <a:p>
            <a:r>
              <a:rPr lang="en-AU" dirty="0"/>
              <a:t>Your turn (1)</a:t>
            </a:r>
          </a:p>
        </p:txBody>
      </p:sp>
      <p:sp>
        <p:nvSpPr>
          <p:cNvPr id="4" name="Text Placeholder 3">
            <a:extLst>
              <a:ext uri="{FF2B5EF4-FFF2-40B4-BE49-F238E27FC236}">
                <a16:creationId xmlns:a16="http://schemas.microsoft.com/office/drawing/2014/main" id="{995BFFBD-0E59-E714-AE37-F7CA12817385}"/>
              </a:ext>
            </a:extLst>
          </p:cNvPr>
          <p:cNvSpPr>
            <a:spLocks noGrp="1"/>
          </p:cNvSpPr>
          <p:nvPr>
            <p:ph type="body" sz="quarter" idx="18"/>
          </p:nvPr>
        </p:nvSpPr>
        <p:spPr/>
        <p:txBody>
          <a:bodyPr/>
          <a:lstStyle/>
          <a:p>
            <a:r>
              <a:rPr lang="en-AU" dirty="0"/>
              <a:t>First derivative table of values</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1FA340E2-4F44-70BC-F1B3-CA29F185EBCC}"/>
                  </a:ext>
                </a:extLst>
              </p:cNvPr>
              <p:cNvSpPr>
                <a:spLocks noGrp="1"/>
              </p:cNvSpPr>
              <p:nvPr>
                <p:ph type="body" sz="quarter" idx="17"/>
              </p:nvPr>
            </p:nvSpPr>
            <p:spPr/>
            <p:txBody>
              <a:bodyPr/>
              <a:lstStyle/>
              <a:p>
                <a:r>
                  <a:rPr lang="en-AU" dirty="0"/>
                  <a:t>For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5</m:t>
                        </m:r>
                      </m:sup>
                    </m:sSup>
                    <m:r>
                      <a:rPr lang="en-AU" b="0" i="1" smtClean="0">
                        <a:latin typeface="Cambria Math" panose="02040503050406030204" pitchFamily="18" charset="0"/>
                      </a:rPr>
                      <m:t>−5</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oMath>
                </a14:m>
                <a:r>
                  <a:rPr lang="en-AU" dirty="0"/>
                  <a:t> find the stationary points and determine their nature.</a:t>
                </a:r>
              </a:p>
              <a:p>
                <a:r>
                  <a:rPr lang="en-AU" b="1" dirty="0"/>
                  <a:t>Solution method 1:</a:t>
                </a:r>
              </a:p>
              <a:p>
                <a:pPr/>
                <a14:m>
                  <m:oMathPara xmlns:m="http://schemas.openxmlformats.org/officeDocument/2006/math">
                    <m:oMathParaPr>
                      <m:jc m:val="left"/>
                    </m:oMathParaPr>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m:rPr>
                          <m:aln/>
                        </m:rPr>
                        <a:rPr lang="en-AU" b="0" i="1" smtClean="0">
                          <a:latin typeface="Cambria Math" panose="02040503050406030204" pitchFamily="18" charset="0"/>
                        </a:rPr>
                        <m:t>=</m:t>
                      </m:r>
                      <m:r>
                        <a:rPr lang="en-AU" b="0" i="1" smtClean="0">
                          <a:latin typeface="Cambria Math" panose="02040503050406030204" pitchFamily="18" charset="0"/>
                        </a:rPr>
                        <m:t>5</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4</m:t>
                          </m:r>
                        </m:sup>
                      </m:sSup>
                      <m:r>
                        <a:rPr lang="en-AU" b="0" i="1" smtClean="0">
                          <a:latin typeface="Cambria Math" panose="02040503050406030204" pitchFamily="18" charset="0"/>
                        </a:rPr>
                        <m:t>−15</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oMath>
                    <m:oMath xmlns:m="http://schemas.openxmlformats.org/officeDocument/2006/math">
                      <m:r>
                        <a:rPr lang="en-AU" b="0" i="1" smtClean="0">
                          <a:latin typeface="Cambria Math" panose="02040503050406030204" pitchFamily="18" charset="0"/>
                        </a:rPr>
                        <m:t>5</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d>
                        <m:dPr>
                          <m:ctrlPr>
                            <a:rPr lang="en-AU" b="0" i="1" smtClean="0">
                              <a:latin typeface="Cambria Math" panose="02040503050406030204" pitchFamily="18" charset="0"/>
                            </a:rPr>
                          </m:ctrlPr>
                        </m:dPr>
                        <m:e>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−3</m:t>
                          </m:r>
                        </m:e>
                      </m:d>
                      <m:r>
                        <m:rPr>
                          <m:aln/>
                        </m:rPr>
                        <a:rPr lang="en-AU" b="0" i="1" smtClean="0">
                          <a:latin typeface="Cambria Math" panose="02040503050406030204" pitchFamily="18" charset="0"/>
                        </a:rPr>
                        <m:t>=</m:t>
                      </m:r>
                      <m:r>
                        <a:rPr lang="en-AU" b="0" i="1" smtClean="0">
                          <a:latin typeface="Cambria Math" panose="02040503050406030204" pitchFamily="18" charset="0"/>
                        </a:rPr>
                        <m:t>0</m:t>
                      </m:r>
                    </m:oMath>
                    <m:oMath xmlns:m="http://schemas.openxmlformats.org/officeDocument/2006/math">
                      <m:r>
                        <a:rPr lang="en-AU" b="0" i="1" smtClean="0">
                          <a:latin typeface="Cambria Math" panose="02040503050406030204" pitchFamily="18" charset="0"/>
                        </a:rPr>
                        <m:t>𝑥</m:t>
                      </m:r>
                      <m:r>
                        <m:rPr>
                          <m:aln/>
                        </m:rPr>
                        <a:rPr lang="en-AU" b="0" i="1" smtClean="0">
                          <a:latin typeface="Cambria Math" panose="02040503050406030204" pitchFamily="18" charset="0"/>
                        </a:rPr>
                        <m:t>=</m:t>
                      </m:r>
                      <m:r>
                        <a:rPr lang="en-AU" b="0" i="1" smtClean="0">
                          <a:latin typeface="Cambria Math" panose="02040503050406030204" pitchFamily="18" charset="0"/>
                        </a:rPr>
                        <m:t>0, ±</m:t>
                      </m:r>
                      <m:rad>
                        <m:radPr>
                          <m:degHide m:val="on"/>
                          <m:ctrlPr>
                            <a:rPr lang="en-AU" b="0" i="1" smtClean="0">
                              <a:latin typeface="Cambria Math" panose="02040503050406030204" pitchFamily="18" charset="0"/>
                            </a:rPr>
                          </m:ctrlPr>
                        </m:radPr>
                        <m:deg/>
                        <m:e>
                          <m:r>
                            <a:rPr lang="en-AU" b="0" i="1" smtClean="0">
                              <a:latin typeface="Cambria Math" panose="02040503050406030204" pitchFamily="18" charset="0"/>
                            </a:rPr>
                            <m:t>3</m:t>
                          </m:r>
                        </m:e>
                      </m:rad>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−2</m:t>
                          </m:r>
                        </m:e>
                      </m:d>
                      <m:r>
                        <m:rPr>
                          <m:aln/>
                        </m:rPr>
                        <a:rPr lang="en-AU" b="0" i="1" smtClean="0">
                          <a:latin typeface="Cambria Math" panose="02040503050406030204" pitchFamily="18" charset="0"/>
                        </a:rPr>
                        <m:t>=</m:t>
                      </m:r>
                      <m:r>
                        <a:rPr lang="en-AU" b="0" i="1" smtClean="0">
                          <a:latin typeface="Cambria Math" panose="02040503050406030204" pitchFamily="18" charset="0"/>
                        </a:rPr>
                        <m:t>20&gt;0</m:t>
                      </m:r>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−1</m:t>
                          </m:r>
                        </m:e>
                      </m:d>
                      <m:r>
                        <m:rPr>
                          <m:aln/>
                        </m:rPr>
                        <a:rPr lang="en-AU" b="0" i="1" smtClean="0">
                          <a:latin typeface="Cambria Math" panose="02040503050406030204" pitchFamily="18" charset="0"/>
                        </a:rPr>
                        <m:t>=</m:t>
                      </m:r>
                      <m:r>
                        <a:rPr lang="en-AU" b="0" i="1" smtClean="0">
                          <a:latin typeface="Cambria Math" panose="02040503050406030204" pitchFamily="18" charset="0"/>
                        </a:rPr>
                        <m:t>−10&lt;0</m:t>
                      </m:r>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1</m:t>
                          </m:r>
                        </m:e>
                      </m:d>
                      <m:r>
                        <m:rPr>
                          <m:aln/>
                        </m:rPr>
                        <a:rPr lang="en-AU" b="0" i="1" smtClean="0">
                          <a:latin typeface="Cambria Math" panose="02040503050406030204" pitchFamily="18" charset="0"/>
                        </a:rPr>
                        <m:t>=</m:t>
                      </m:r>
                      <m:r>
                        <a:rPr lang="en-AU" b="0" i="1" smtClean="0">
                          <a:latin typeface="Cambria Math" panose="02040503050406030204" pitchFamily="18" charset="0"/>
                        </a:rPr>
                        <m:t>−10&lt;0</m:t>
                      </m:r>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2</m:t>
                          </m:r>
                        </m:e>
                      </m:d>
                      <m:r>
                        <m:rPr>
                          <m:aln/>
                        </m:rPr>
                        <a:rPr lang="en-AU" b="0" i="1" smtClean="0">
                          <a:latin typeface="Cambria Math" panose="02040503050406030204" pitchFamily="18" charset="0"/>
                        </a:rPr>
                        <m:t>=</m:t>
                      </m:r>
                      <m:r>
                        <a:rPr lang="en-AU" b="0" i="1" smtClean="0">
                          <a:latin typeface="Cambria Math" panose="02040503050406030204" pitchFamily="18" charset="0"/>
                        </a:rPr>
                        <m:t>20&gt;0</m:t>
                      </m:r>
                    </m:oMath>
                  </m:oMathPara>
                </a14:m>
                <a:endParaRPr lang="en-AU" dirty="0"/>
              </a:p>
            </p:txBody>
          </p:sp>
        </mc:Choice>
        <mc:Fallback xmlns="">
          <p:sp>
            <p:nvSpPr>
              <p:cNvPr id="5" name="Text Placeholder 4">
                <a:extLst>
                  <a:ext uri="{FF2B5EF4-FFF2-40B4-BE49-F238E27FC236}">
                    <a16:creationId xmlns:a16="http://schemas.microsoft.com/office/drawing/2014/main" id="{1FA340E2-4F44-70BC-F1B3-CA29F185EBCC}"/>
                  </a:ext>
                </a:extLst>
              </p:cNvPr>
              <p:cNvSpPr>
                <a:spLocks noGrp="1" noRot="1" noChangeAspect="1" noMove="1" noResize="1" noEditPoints="1" noAdjustHandles="1" noChangeArrowheads="1" noChangeShapeType="1" noTextEdit="1"/>
              </p:cNvSpPr>
              <p:nvPr>
                <p:ph type="body" sz="quarter" idx="17"/>
              </p:nvPr>
            </p:nvSpPr>
            <p:spPr>
              <a:blipFill>
                <a:blip r:embed="rId2"/>
                <a:stretch>
                  <a:fillRect l="-13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FDD98EC0-A6B1-9EB5-E3B5-F58AD2BD75FF}"/>
                  </a:ext>
                </a:extLst>
              </p:cNvPr>
              <p:cNvGraphicFramePr>
                <a:graphicFrameLocks noGrp="1"/>
              </p:cNvGraphicFramePr>
              <p:nvPr>
                <p:extLst>
                  <p:ext uri="{D42A27DB-BD31-4B8C-83A1-F6EECF244321}">
                    <p14:modId xmlns:p14="http://schemas.microsoft.com/office/powerpoint/2010/main" val="3901667541"/>
                  </p:ext>
                </p:extLst>
              </p:nvPr>
            </p:nvGraphicFramePr>
            <p:xfrm>
              <a:off x="3628452" y="2271148"/>
              <a:ext cx="8128000" cy="768922"/>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627715632"/>
                        </a:ext>
                      </a:extLst>
                    </a:gridCol>
                    <a:gridCol w="1016000">
                      <a:extLst>
                        <a:ext uri="{9D8B030D-6E8A-4147-A177-3AD203B41FA5}">
                          <a16:colId xmlns:a16="http://schemas.microsoft.com/office/drawing/2014/main" val="2997012502"/>
                        </a:ext>
                      </a:extLst>
                    </a:gridCol>
                    <a:gridCol w="1016000">
                      <a:extLst>
                        <a:ext uri="{9D8B030D-6E8A-4147-A177-3AD203B41FA5}">
                          <a16:colId xmlns:a16="http://schemas.microsoft.com/office/drawing/2014/main" val="567207155"/>
                        </a:ext>
                      </a:extLst>
                    </a:gridCol>
                    <a:gridCol w="1016000">
                      <a:extLst>
                        <a:ext uri="{9D8B030D-6E8A-4147-A177-3AD203B41FA5}">
                          <a16:colId xmlns:a16="http://schemas.microsoft.com/office/drawing/2014/main" val="4161929424"/>
                        </a:ext>
                      </a:extLst>
                    </a:gridCol>
                    <a:gridCol w="1016000">
                      <a:extLst>
                        <a:ext uri="{9D8B030D-6E8A-4147-A177-3AD203B41FA5}">
                          <a16:colId xmlns:a16="http://schemas.microsoft.com/office/drawing/2014/main" val="3726863539"/>
                        </a:ext>
                      </a:extLst>
                    </a:gridCol>
                    <a:gridCol w="1016000">
                      <a:extLst>
                        <a:ext uri="{9D8B030D-6E8A-4147-A177-3AD203B41FA5}">
                          <a16:colId xmlns:a16="http://schemas.microsoft.com/office/drawing/2014/main" val="1598032447"/>
                        </a:ext>
                      </a:extLst>
                    </a:gridCol>
                    <a:gridCol w="1016000">
                      <a:extLst>
                        <a:ext uri="{9D8B030D-6E8A-4147-A177-3AD203B41FA5}">
                          <a16:colId xmlns:a16="http://schemas.microsoft.com/office/drawing/2014/main" val="2787923458"/>
                        </a:ext>
                      </a:extLst>
                    </a:gridCol>
                    <a:gridCol w="1016000">
                      <a:extLst>
                        <a:ext uri="{9D8B030D-6E8A-4147-A177-3AD203B41FA5}">
                          <a16:colId xmlns:a16="http://schemas.microsoft.com/office/drawing/2014/main" val="3180969713"/>
                        </a:ext>
                      </a:extLst>
                    </a:gridCol>
                  </a:tblGrid>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1" i="1" smtClean="0">
                                    <a:solidFill>
                                      <a:schemeClr val="accent2"/>
                                    </a:solidFill>
                                    <a:latin typeface="Cambria Math" panose="02040503050406030204" pitchFamily="18" charset="0"/>
                                  </a:rPr>
                                  <m:t>−</m:t>
                                </m:r>
                                <m:rad>
                                  <m:radPr>
                                    <m:degHide m:val="on"/>
                                    <m:ctrlPr>
                                      <a:rPr lang="en-AU" b="1" i="1" smtClean="0">
                                        <a:solidFill>
                                          <a:schemeClr val="accent2"/>
                                        </a:solidFill>
                                        <a:latin typeface="Cambria Math" panose="02040503050406030204" pitchFamily="18" charset="0"/>
                                      </a:rPr>
                                    </m:ctrlPr>
                                  </m:radPr>
                                  <m:deg/>
                                  <m:e>
                                    <m:r>
                                      <a:rPr lang="en-AU" b="1" i="1" smtClean="0">
                                        <a:solidFill>
                                          <a:schemeClr val="accent2"/>
                                        </a:solidFill>
                                        <a:latin typeface="Cambria Math" panose="02040503050406030204" pitchFamily="18" charset="0"/>
                                      </a:rPr>
                                      <m:t>𝟑</m:t>
                                    </m:r>
                                  </m:e>
                                </m:rad>
                              </m:oMath>
                            </m:oMathPara>
                          </a14:m>
                          <a:endParaRPr lang="en-AU" b="1"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1" i="1" smtClean="0">
                                    <a:solidFill>
                                      <a:schemeClr val="accent2"/>
                                    </a:solidFill>
                                    <a:latin typeface="Cambria Math" panose="02040503050406030204" pitchFamily="18" charset="0"/>
                                  </a:rPr>
                                  <m:t>𝟎</m:t>
                                </m:r>
                              </m:oMath>
                            </m:oMathPara>
                          </a14:m>
                          <a:endParaRPr lang="en-AU" b="1" dirty="0">
                            <a:solidFill>
                              <a:schemeClr val="accent2"/>
                            </a:solidFill>
                          </a:endParaRPr>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ad>
                                  <m:radPr>
                                    <m:degHide m:val="on"/>
                                    <m:ctrlPr>
                                      <a:rPr lang="en-AU" b="1" i="1" smtClean="0">
                                        <a:solidFill>
                                          <a:schemeClr val="accent2"/>
                                        </a:solidFill>
                                        <a:latin typeface="Cambria Math" panose="02040503050406030204" pitchFamily="18" charset="0"/>
                                      </a:rPr>
                                    </m:ctrlPr>
                                  </m:radPr>
                                  <m:deg/>
                                  <m:e>
                                    <m:r>
                                      <a:rPr lang="en-AU" b="1" i="1" smtClean="0">
                                        <a:solidFill>
                                          <a:schemeClr val="accent2"/>
                                        </a:solidFill>
                                        <a:latin typeface="Cambria Math" panose="02040503050406030204" pitchFamily="18" charset="0"/>
                                      </a:rPr>
                                      <m:t>𝟑</m:t>
                                    </m:r>
                                  </m:e>
                                </m:rad>
                              </m:oMath>
                            </m:oMathPara>
                          </a14:m>
                          <a:endParaRPr lang="en-AU" b="1"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m:t>
                                </m:r>
                              </m:oMath>
                            </m:oMathPara>
                          </a14:m>
                          <a:endParaRPr lang="en-AU" dirty="0"/>
                        </a:p>
                      </a:txBody>
                      <a:tcPr/>
                    </a:tc>
                    <a:extLst>
                      <a:ext uri="{0D108BD9-81ED-4DB2-BD59-A6C34878D82A}">
                        <a16:rowId xmlns:a16="http://schemas.microsoft.com/office/drawing/2014/main" val="1749983312"/>
                      </a:ext>
                    </a:extLst>
                  </a:tr>
                  <a:tr h="37084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m:t>
                                </m:r>
                              </m:oMath>
                            </m:oMathPara>
                          </a14:m>
                          <a:endParaRPr lang="en-AU" dirty="0"/>
                        </a:p>
                      </a:txBody>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oMath>
                            </m:oMathPara>
                          </a14:m>
                          <a:endParaRPr lang="en-AU" dirty="0"/>
                        </a:p>
                      </a:txBody>
                      <a:tcPr/>
                    </a:tc>
                    <a:extLst>
                      <a:ext uri="{0D108BD9-81ED-4DB2-BD59-A6C34878D82A}">
                        <a16:rowId xmlns:a16="http://schemas.microsoft.com/office/drawing/2014/main" val="752561020"/>
                      </a:ext>
                    </a:extLst>
                  </a:tr>
                </a:tbl>
              </a:graphicData>
            </a:graphic>
          </p:graphicFrame>
        </mc:Choice>
        <mc:Fallback xmlns="">
          <p:graphicFrame>
            <p:nvGraphicFramePr>
              <p:cNvPr id="6" name="Table 5">
                <a:extLst>
                  <a:ext uri="{FF2B5EF4-FFF2-40B4-BE49-F238E27FC236}">
                    <a16:creationId xmlns:a16="http://schemas.microsoft.com/office/drawing/2014/main" id="{FDD98EC0-A6B1-9EB5-E3B5-F58AD2BD75FF}"/>
                  </a:ext>
                </a:extLst>
              </p:cNvPr>
              <p:cNvGraphicFramePr>
                <a:graphicFrameLocks noGrp="1"/>
              </p:cNvGraphicFramePr>
              <p:nvPr>
                <p:extLst>
                  <p:ext uri="{D42A27DB-BD31-4B8C-83A1-F6EECF244321}">
                    <p14:modId xmlns:p14="http://schemas.microsoft.com/office/powerpoint/2010/main" val="3901667541"/>
                  </p:ext>
                </p:extLst>
              </p:nvPr>
            </p:nvGraphicFramePr>
            <p:xfrm>
              <a:off x="3628452" y="2271148"/>
              <a:ext cx="8128000" cy="768922"/>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627715632"/>
                        </a:ext>
                      </a:extLst>
                    </a:gridCol>
                    <a:gridCol w="1016000">
                      <a:extLst>
                        <a:ext uri="{9D8B030D-6E8A-4147-A177-3AD203B41FA5}">
                          <a16:colId xmlns:a16="http://schemas.microsoft.com/office/drawing/2014/main" val="2997012502"/>
                        </a:ext>
                      </a:extLst>
                    </a:gridCol>
                    <a:gridCol w="1016000">
                      <a:extLst>
                        <a:ext uri="{9D8B030D-6E8A-4147-A177-3AD203B41FA5}">
                          <a16:colId xmlns:a16="http://schemas.microsoft.com/office/drawing/2014/main" val="567207155"/>
                        </a:ext>
                      </a:extLst>
                    </a:gridCol>
                    <a:gridCol w="1016000">
                      <a:extLst>
                        <a:ext uri="{9D8B030D-6E8A-4147-A177-3AD203B41FA5}">
                          <a16:colId xmlns:a16="http://schemas.microsoft.com/office/drawing/2014/main" val="4161929424"/>
                        </a:ext>
                      </a:extLst>
                    </a:gridCol>
                    <a:gridCol w="1016000">
                      <a:extLst>
                        <a:ext uri="{9D8B030D-6E8A-4147-A177-3AD203B41FA5}">
                          <a16:colId xmlns:a16="http://schemas.microsoft.com/office/drawing/2014/main" val="3726863539"/>
                        </a:ext>
                      </a:extLst>
                    </a:gridCol>
                    <a:gridCol w="1016000">
                      <a:extLst>
                        <a:ext uri="{9D8B030D-6E8A-4147-A177-3AD203B41FA5}">
                          <a16:colId xmlns:a16="http://schemas.microsoft.com/office/drawing/2014/main" val="1598032447"/>
                        </a:ext>
                      </a:extLst>
                    </a:gridCol>
                    <a:gridCol w="1016000">
                      <a:extLst>
                        <a:ext uri="{9D8B030D-6E8A-4147-A177-3AD203B41FA5}">
                          <a16:colId xmlns:a16="http://schemas.microsoft.com/office/drawing/2014/main" val="2787923458"/>
                        </a:ext>
                      </a:extLst>
                    </a:gridCol>
                    <a:gridCol w="1016000">
                      <a:extLst>
                        <a:ext uri="{9D8B030D-6E8A-4147-A177-3AD203B41FA5}">
                          <a16:colId xmlns:a16="http://schemas.microsoft.com/office/drawing/2014/main" val="3180969713"/>
                        </a:ext>
                      </a:extLst>
                    </a:gridCol>
                  </a:tblGrid>
                  <a:tr h="398082">
                    <a:tc>
                      <a:txBody>
                        <a:bodyPr/>
                        <a:lstStyle/>
                        <a:p>
                          <a:endParaRPr lang="en-US"/>
                        </a:p>
                      </a:txBody>
                      <a:tcPr>
                        <a:blipFill>
                          <a:blip r:embed="rId3"/>
                          <a:stretch>
                            <a:fillRect l="-599" t="-1515" r="-700000" b="-106061"/>
                          </a:stretch>
                        </a:blipFill>
                      </a:tcPr>
                    </a:tc>
                    <a:tc>
                      <a:txBody>
                        <a:bodyPr/>
                        <a:lstStyle/>
                        <a:p>
                          <a:endParaRPr lang="en-US"/>
                        </a:p>
                      </a:txBody>
                      <a:tcPr>
                        <a:blipFill>
                          <a:blip r:embed="rId3"/>
                          <a:stretch>
                            <a:fillRect l="-100599" t="-1515" r="-600000" b="-106061"/>
                          </a:stretch>
                        </a:blipFill>
                      </a:tcPr>
                    </a:tc>
                    <a:tc>
                      <a:txBody>
                        <a:bodyPr/>
                        <a:lstStyle/>
                        <a:p>
                          <a:endParaRPr lang="en-US"/>
                        </a:p>
                      </a:txBody>
                      <a:tcPr>
                        <a:blipFill>
                          <a:blip r:embed="rId3"/>
                          <a:stretch>
                            <a:fillRect l="-201807" t="-1515" r="-503614" b="-106061"/>
                          </a:stretch>
                        </a:blipFill>
                      </a:tcPr>
                    </a:tc>
                    <a:tc>
                      <a:txBody>
                        <a:bodyPr/>
                        <a:lstStyle/>
                        <a:p>
                          <a:endParaRPr lang="en-US"/>
                        </a:p>
                      </a:txBody>
                      <a:tcPr>
                        <a:blipFill>
                          <a:blip r:embed="rId3"/>
                          <a:stretch>
                            <a:fillRect l="-300000" t="-1515" r="-400599" b="-106061"/>
                          </a:stretch>
                        </a:blipFill>
                      </a:tcPr>
                    </a:tc>
                    <a:tc>
                      <a:txBody>
                        <a:bodyPr/>
                        <a:lstStyle/>
                        <a:p>
                          <a:endParaRPr lang="en-US"/>
                        </a:p>
                      </a:txBody>
                      <a:tcPr>
                        <a:blipFill>
                          <a:blip r:embed="rId3"/>
                          <a:stretch>
                            <a:fillRect l="-400000" t="-1515" r="-300599" b="-106061"/>
                          </a:stretch>
                        </a:blipFill>
                      </a:tcPr>
                    </a:tc>
                    <a:tc>
                      <a:txBody>
                        <a:bodyPr/>
                        <a:lstStyle/>
                        <a:p>
                          <a:endParaRPr lang="en-US"/>
                        </a:p>
                      </a:txBody>
                      <a:tcPr>
                        <a:blipFill>
                          <a:blip r:embed="rId3"/>
                          <a:stretch>
                            <a:fillRect l="-500000" t="-1515" r="-200599" b="-106061"/>
                          </a:stretch>
                        </a:blipFill>
                      </a:tcPr>
                    </a:tc>
                    <a:tc>
                      <a:txBody>
                        <a:bodyPr/>
                        <a:lstStyle/>
                        <a:p>
                          <a:endParaRPr lang="en-US"/>
                        </a:p>
                      </a:txBody>
                      <a:tcPr>
                        <a:blipFill>
                          <a:blip r:embed="rId3"/>
                          <a:stretch>
                            <a:fillRect l="-603614" t="-1515" r="-101807" b="-106061"/>
                          </a:stretch>
                        </a:blipFill>
                      </a:tcPr>
                    </a:tc>
                    <a:tc>
                      <a:txBody>
                        <a:bodyPr/>
                        <a:lstStyle/>
                        <a:p>
                          <a:endParaRPr lang="en-US"/>
                        </a:p>
                      </a:txBody>
                      <a:tcPr>
                        <a:blipFill>
                          <a:blip r:embed="rId3"/>
                          <a:stretch>
                            <a:fillRect l="-699401" t="-1515" r="-1198" b="-106061"/>
                          </a:stretch>
                        </a:blipFill>
                      </a:tcPr>
                    </a:tc>
                    <a:extLst>
                      <a:ext uri="{0D108BD9-81ED-4DB2-BD59-A6C34878D82A}">
                        <a16:rowId xmlns:a16="http://schemas.microsoft.com/office/drawing/2014/main" val="1749983312"/>
                      </a:ext>
                    </a:extLst>
                  </a:tr>
                  <a:tr h="370840">
                    <a:tc>
                      <a:txBody>
                        <a:bodyPr/>
                        <a:lstStyle/>
                        <a:p>
                          <a:endParaRPr lang="en-US"/>
                        </a:p>
                      </a:txBody>
                      <a:tcPr>
                        <a:blipFill>
                          <a:blip r:embed="rId3"/>
                          <a:stretch>
                            <a:fillRect l="-599" t="-109836" r="-700000" b="-14754"/>
                          </a:stretch>
                        </a:blipFill>
                      </a:tcPr>
                    </a:tc>
                    <a:tc>
                      <a:txBody>
                        <a:bodyPr/>
                        <a:lstStyle/>
                        <a:p>
                          <a:endParaRPr lang="en-US"/>
                        </a:p>
                      </a:txBody>
                      <a:tcPr>
                        <a:blipFill>
                          <a:blip r:embed="rId3"/>
                          <a:stretch>
                            <a:fillRect l="-100599" t="-109836" r="-600000" b="-14754"/>
                          </a:stretch>
                        </a:blipFill>
                      </a:tcPr>
                    </a:tc>
                    <a:tc>
                      <a:txBody>
                        <a:bodyPr/>
                        <a:lstStyle/>
                        <a:p>
                          <a:endParaRPr lang="en-US"/>
                        </a:p>
                      </a:txBody>
                      <a:tcPr>
                        <a:blipFill>
                          <a:blip r:embed="rId3"/>
                          <a:stretch>
                            <a:fillRect l="-201807" t="-109836" r="-503614" b="-14754"/>
                          </a:stretch>
                        </a:blipFill>
                      </a:tcPr>
                    </a:tc>
                    <a:tc>
                      <a:txBody>
                        <a:bodyPr/>
                        <a:lstStyle/>
                        <a:p>
                          <a:endParaRPr lang="en-US"/>
                        </a:p>
                      </a:txBody>
                      <a:tcPr>
                        <a:blipFill>
                          <a:blip r:embed="rId3"/>
                          <a:stretch>
                            <a:fillRect l="-300000" t="-109836" r="-400599" b="-14754"/>
                          </a:stretch>
                        </a:blipFill>
                      </a:tcPr>
                    </a:tc>
                    <a:tc>
                      <a:txBody>
                        <a:bodyPr/>
                        <a:lstStyle/>
                        <a:p>
                          <a:endParaRPr lang="en-US"/>
                        </a:p>
                      </a:txBody>
                      <a:tcPr>
                        <a:blipFill>
                          <a:blip r:embed="rId3"/>
                          <a:stretch>
                            <a:fillRect l="-400000" t="-109836" r="-300599" b="-14754"/>
                          </a:stretch>
                        </a:blipFill>
                      </a:tcPr>
                    </a:tc>
                    <a:tc>
                      <a:txBody>
                        <a:bodyPr/>
                        <a:lstStyle/>
                        <a:p>
                          <a:endParaRPr lang="en-US"/>
                        </a:p>
                      </a:txBody>
                      <a:tcPr>
                        <a:blipFill>
                          <a:blip r:embed="rId3"/>
                          <a:stretch>
                            <a:fillRect l="-500000" t="-109836" r="-200599" b="-14754"/>
                          </a:stretch>
                        </a:blipFill>
                      </a:tcPr>
                    </a:tc>
                    <a:tc>
                      <a:txBody>
                        <a:bodyPr/>
                        <a:lstStyle/>
                        <a:p>
                          <a:endParaRPr lang="en-US"/>
                        </a:p>
                      </a:txBody>
                      <a:tcPr>
                        <a:blipFill>
                          <a:blip r:embed="rId3"/>
                          <a:stretch>
                            <a:fillRect l="-603614" t="-109836" r="-101807" b="-14754"/>
                          </a:stretch>
                        </a:blipFill>
                      </a:tcPr>
                    </a:tc>
                    <a:tc>
                      <a:txBody>
                        <a:bodyPr/>
                        <a:lstStyle/>
                        <a:p>
                          <a:endParaRPr lang="en-US"/>
                        </a:p>
                      </a:txBody>
                      <a:tcPr>
                        <a:blipFill>
                          <a:blip r:embed="rId3"/>
                          <a:stretch>
                            <a:fillRect l="-699401" t="-109836" r="-1198" b="-14754"/>
                          </a:stretch>
                        </a:blipFill>
                      </a:tcPr>
                    </a:tc>
                    <a:extLst>
                      <a:ext uri="{0D108BD9-81ED-4DB2-BD59-A6C34878D82A}">
                        <a16:rowId xmlns:a16="http://schemas.microsoft.com/office/drawing/2014/main" val="752561020"/>
                      </a:ext>
                    </a:extLst>
                  </a:tr>
                </a:tbl>
              </a:graphicData>
            </a:graphic>
          </p:graphicFrame>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858689F-53A3-FA81-E23B-D0C3477E2CCF}"/>
                  </a:ext>
                </a:extLst>
              </p:cNvPr>
              <p:cNvSpPr txBox="1"/>
              <p:nvPr/>
            </p:nvSpPr>
            <p:spPr>
              <a:xfrm>
                <a:off x="3628452" y="3314620"/>
                <a:ext cx="8128000" cy="1097359"/>
              </a:xfrm>
              <a:prstGeom prst="rect">
                <a:avLst/>
              </a:prstGeom>
              <a:noFill/>
            </p:spPr>
            <p:txBody>
              <a:bodyPr wrap="none" lIns="0" tIns="0" rIns="0" bIns="0" rtlCol="0">
                <a:noAutofit/>
              </a:bodyPr>
              <a:lstStyle/>
              <a:p>
                <a:pPr algn="l">
                  <a:lnSpc>
                    <a:spcPct val="150000"/>
                  </a:lnSpc>
                </a:pPr>
                <a14:m>
                  <m:oMath xmlns:m="http://schemas.openxmlformats.org/officeDocument/2006/math">
                    <m:r>
                      <a:rPr lang="en-AU" sz="2000" b="0" i="1" smtClean="0">
                        <a:latin typeface="Cambria Math" panose="02040503050406030204" pitchFamily="18" charset="0"/>
                      </a:rPr>
                      <m:t>∴(−</m:t>
                    </m:r>
                    <m:rad>
                      <m:radPr>
                        <m:degHide m:val="on"/>
                        <m:ctrlPr>
                          <a:rPr lang="en-AU" sz="2000" b="0" i="1" smtClean="0">
                            <a:latin typeface="Cambria Math" panose="02040503050406030204" pitchFamily="18" charset="0"/>
                          </a:rPr>
                        </m:ctrlPr>
                      </m:radPr>
                      <m:deg/>
                      <m:e>
                        <m:r>
                          <a:rPr lang="en-AU" sz="2000" b="0" i="1" smtClean="0">
                            <a:latin typeface="Cambria Math" panose="02040503050406030204" pitchFamily="18" charset="0"/>
                          </a:rPr>
                          <m:t>3</m:t>
                        </m:r>
                      </m:e>
                    </m:rad>
                    <m:r>
                      <a:rPr lang="en-AU" sz="2000" b="0" i="1" smtClean="0">
                        <a:latin typeface="Cambria Math" panose="02040503050406030204" pitchFamily="18" charset="0"/>
                      </a:rPr>
                      <m:t>,10.4)</m:t>
                    </m:r>
                  </m:oMath>
                </a14:m>
                <a:r>
                  <a:rPr lang="en-AU" sz="2000" dirty="0"/>
                  <a:t> is a local minimum, </a:t>
                </a:r>
                <a14:m>
                  <m:oMath xmlns:m="http://schemas.openxmlformats.org/officeDocument/2006/math">
                    <m:d>
                      <m:dPr>
                        <m:ctrlPr>
                          <a:rPr lang="en-AU" sz="2000" b="0" i="1" smtClean="0">
                            <a:latin typeface="Cambria Math" panose="02040503050406030204" pitchFamily="18" charset="0"/>
                          </a:rPr>
                        </m:ctrlPr>
                      </m:dPr>
                      <m:e>
                        <m:r>
                          <a:rPr lang="en-AU" sz="2000" b="0" i="1" smtClean="0">
                            <a:latin typeface="Cambria Math" panose="02040503050406030204" pitchFamily="18" charset="0"/>
                          </a:rPr>
                          <m:t>0,0</m:t>
                        </m:r>
                      </m:e>
                    </m:d>
                  </m:oMath>
                </a14:m>
                <a:r>
                  <a:rPr lang="en-AU" sz="2000" dirty="0"/>
                  <a:t> is a horizontal point of inflection </a:t>
                </a:r>
                <a:br>
                  <a:rPr lang="en-AU" sz="2000" dirty="0"/>
                </a:br>
                <a:r>
                  <a:rPr lang="en-AU" sz="2000" dirty="0"/>
                  <a:t>and </a:t>
                </a:r>
                <a14:m>
                  <m:oMath xmlns:m="http://schemas.openxmlformats.org/officeDocument/2006/math">
                    <m:r>
                      <a:rPr lang="en-AU" sz="2000" b="0" i="0" smtClean="0">
                        <a:latin typeface="Cambria Math" panose="02040503050406030204" pitchFamily="18" charset="0"/>
                      </a:rPr>
                      <m:t>(</m:t>
                    </m:r>
                    <m:rad>
                      <m:radPr>
                        <m:degHide m:val="on"/>
                        <m:ctrlPr>
                          <a:rPr lang="en-AU" sz="2000" b="0" i="1" smtClean="0">
                            <a:latin typeface="Cambria Math" panose="02040503050406030204" pitchFamily="18" charset="0"/>
                          </a:rPr>
                        </m:ctrlPr>
                      </m:radPr>
                      <m:deg/>
                      <m:e>
                        <m:r>
                          <a:rPr lang="en-AU" sz="2000" b="0" i="1" smtClean="0">
                            <a:latin typeface="Cambria Math" panose="02040503050406030204" pitchFamily="18" charset="0"/>
                          </a:rPr>
                          <m:t>3</m:t>
                        </m:r>
                      </m:e>
                    </m:rad>
                    <m:r>
                      <a:rPr lang="en-AU" sz="2000" b="0" i="1" smtClean="0">
                        <a:latin typeface="Cambria Math" panose="02040503050406030204" pitchFamily="18" charset="0"/>
                      </a:rPr>
                      <m:t>,−10.4)</m:t>
                    </m:r>
                  </m:oMath>
                </a14:m>
                <a:r>
                  <a:rPr lang="en-AU" sz="2000" dirty="0"/>
                  <a:t> is a local maximum. </a:t>
                </a:r>
              </a:p>
            </p:txBody>
          </p:sp>
        </mc:Choice>
        <mc:Fallback xmlns="">
          <p:sp>
            <p:nvSpPr>
              <p:cNvPr id="7" name="TextBox 6">
                <a:extLst>
                  <a:ext uri="{FF2B5EF4-FFF2-40B4-BE49-F238E27FC236}">
                    <a16:creationId xmlns:a16="http://schemas.microsoft.com/office/drawing/2014/main" id="{C858689F-53A3-FA81-E23B-D0C3477E2CCF}"/>
                  </a:ext>
                </a:extLst>
              </p:cNvPr>
              <p:cNvSpPr txBox="1">
                <a:spLocks noRot="1" noChangeAspect="1" noMove="1" noResize="1" noEditPoints="1" noAdjustHandles="1" noChangeArrowheads="1" noChangeShapeType="1" noTextEdit="1"/>
              </p:cNvSpPr>
              <p:nvPr/>
            </p:nvSpPr>
            <p:spPr>
              <a:xfrm>
                <a:off x="3628452" y="3314620"/>
                <a:ext cx="8128000" cy="1097359"/>
              </a:xfrm>
              <a:prstGeom prst="rect">
                <a:avLst/>
              </a:prstGeom>
              <a:blipFill>
                <a:blip r:embed="rId4"/>
                <a:stretch>
                  <a:fillRect l="-1874" r="-600"/>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C141DD87-7439-7DA7-29D2-5C6DC1AF54F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a:t>
            </a:fld>
            <a:endParaRPr lang="en-AU" dirty="0"/>
          </a:p>
        </p:txBody>
      </p:sp>
    </p:spTree>
    <p:extLst>
      <p:ext uri="{BB962C8B-B14F-4D97-AF65-F5344CB8AC3E}">
        <p14:creationId xmlns:p14="http://schemas.microsoft.com/office/powerpoint/2010/main" val="111561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C117-1EDF-2879-8D4A-2D5A0EDF3A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0994A1-6280-637C-A32E-0A999DF0F5FE}"/>
              </a:ext>
            </a:extLst>
          </p:cNvPr>
          <p:cNvSpPr>
            <a:spLocks noGrp="1"/>
          </p:cNvSpPr>
          <p:nvPr>
            <p:ph type="title"/>
          </p:nvPr>
        </p:nvSpPr>
        <p:spPr/>
        <p:txBody>
          <a:bodyPr/>
          <a:lstStyle/>
          <a:p>
            <a:r>
              <a:rPr lang="en-AU" dirty="0">
                <a:latin typeface="+mj-lt"/>
              </a:rPr>
              <a:t>Your turn (2)</a:t>
            </a:r>
          </a:p>
        </p:txBody>
      </p:sp>
      <p:sp>
        <p:nvSpPr>
          <p:cNvPr id="13" name="Text Placeholder 12">
            <a:extLst>
              <a:ext uri="{FF2B5EF4-FFF2-40B4-BE49-F238E27FC236}">
                <a16:creationId xmlns:a16="http://schemas.microsoft.com/office/drawing/2014/main" id="{423A5A2F-1AC4-086C-B7B1-D48366C09537}"/>
              </a:ext>
            </a:extLst>
          </p:cNvPr>
          <p:cNvSpPr>
            <a:spLocks noGrp="1"/>
          </p:cNvSpPr>
          <p:nvPr>
            <p:ph type="body" sz="quarter" idx="18"/>
          </p:nvPr>
        </p:nvSpPr>
        <p:spPr>
          <a:xfrm>
            <a:off x="360000" y="982520"/>
            <a:ext cx="11483998" cy="356423"/>
          </a:xfrm>
        </p:spPr>
        <p:txBody>
          <a:bodyPr/>
          <a:lstStyle/>
          <a:p>
            <a:r>
              <a:rPr lang="en-AU" dirty="0">
                <a:latin typeface="+mj-lt"/>
              </a:rPr>
              <a:t>Second derivative</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1DAD1ACA-21A5-3F6A-0888-0D65507546B6}"/>
                  </a:ext>
                </a:extLst>
              </p:cNvPr>
              <p:cNvSpPr>
                <a:spLocks noGrp="1"/>
              </p:cNvSpPr>
              <p:nvPr>
                <p:ph type="body" sz="quarter" idx="17"/>
              </p:nvPr>
            </p:nvSpPr>
            <p:spPr/>
            <p:txBody>
              <a:bodyPr/>
              <a:lstStyle/>
              <a:p>
                <a:r>
                  <a:rPr lang="en-AU" dirty="0">
                    <a:latin typeface="+mn-lt"/>
                  </a:rPr>
                  <a:t>For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4</m:t>
                        </m:r>
                      </m:sup>
                    </m:sSup>
                    <m:r>
                      <a:rPr lang="en-AU" b="0" i="1" smtClean="0">
                        <a:latin typeface="Cambria Math" panose="02040503050406030204" pitchFamily="18" charset="0"/>
                      </a:rPr>
                      <m:t>−4</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oMath>
                </a14:m>
                <a:r>
                  <a:rPr lang="en-AU" dirty="0">
                    <a:latin typeface="+mn-lt"/>
                  </a:rPr>
                  <a:t>, find the stationary points and determine their nature.</a:t>
                </a:r>
              </a:p>
              <a:p>
                <a:r>
                  <a:rPr lang="en-AU" b="1" dirty="0">
                    <a:latin typeface="+mn-lt"/>
                  </a:rPr>
                  <a:t>Solution method 2:</a:t>
                </a:r>
                <a:endParaRPr lang="en-AU" dirty="0">
                  <a:latin typeface="+mn-lt"/>
                </a:endParaRPr>
              </a:p>
              <a:p>
                <a:pPr/>
                <a14:m>
                  <m:oMathPara xmlns:m="http://schemas.openxmlformats.org/officeDocument/2006/math">
                    <m:oMathParaPr>
                      <m:jc m:val="left"/>
                    </m:oMathParaPr>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m:rPr>
                          <m:aln/>
                        </m:rPr>
                        <a:rPr lang="en-AU" b="0" i="1" smtClean="0">
                          <a:latin typeface="Cambria Math" panose="02040503050406030204" pitchFamily="18" charset="0"/>
                        </a:rPr>
                        <m:t>=</m:t>
                      </m:r>
                      <m:r>
                        <a:rPr lang="en-AU" b="0" i="1" smtClean="0">
                          <a:latin typeface="Cambria Math" panose="02040503050406030204" pitchFamily="18" charset="0"/>
                        </a:rPr>
                        <m:t>4</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r>
                        <a:rPr lang="en-AU" b="0" i="1" smtClean="0">
                          <a:latin typeface="Cambria Math" panose="02040503050406030204" pitchFamily="18" charset="0"/>
                        </a:rPr>
                        <m:t>−8</m:t>
                      </m:r>
                      <m:r>
                        <a:rPr lang="en-AU" b="0" i="1" smtClean="0">
                          <a:latin typeface="Cambria Math" panose="02040503050406030204" pitchFamily="18" charset="0"/>
                        </a:rPr>
                        <m:t>𝑥</m:t>
                      </m:r>
                    </m:oMath>
                    <m:oMath xmlns:m="http://schemas.openxmlformats.org/officeDocument/2006/math">
                      <m:r>
                        <a:rPr lang="en-AU" b="0" i="1" smtClean="0">
                          <a:latin typeface="Cambria Math" panose="02040503050406030204" pitchFamily="18" charset="0"/>
                        </a:rPr>
                        <m:t>4</m:t>
                      </m:r>
                      <m:r>
                        <a:rPr lang="en-AU" b="0" i="1" smtClean="0">
                          <a:latin typeface="Cambria Math" panose="02040503050406030204" pitchFamily="18" charset="0"/>
                        </a:rPr>
                        <m:t>𝑥</m:t>
                      </m:r>
                      <m:d>
                        <m:dPr>
                          <m:ctrlPr>
                            <a:rPr lang="en-AU" b="0" i="1" smtClean="0">
                              <a:latin typeface="Cambria Math" panose="02040503050406030204" pitchFamily="18" charset="0"/>
                            </a:rPr>
                          </m:ctrlPr>
                        </m:dPr>
                        <m:e>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−2</m:t>
                          </m:r>
                        </m:e>
                      </m:d>
                      <m:r>
                        <m:rPr>
                          <m:aln/>
                        </m:rPr>
                        <a:rPr lang="en-AU" b="0" i="1" smtClean="0">
                          <a:latin typeface="Cambria Math" panose="02040503050406030204" pitchFamily="18" charset="0"/>
                        </a:rPr>
                        <m:t>=</m:t>
                      </m:r>
                      <m:r>
                        <a:rPr lang="en-AU" b="0" i="1" smtClean="0">
                          <a:latin typeface="Cambria Math" panose="02040503050406030204" pitchFamily="18" charset="0"/>
                        </a:rPr>
                        <m:t>0</m:t>
                      </m:r>
                    </m:oMath>
                    <m:oMath xmlns:m="http://schemas.openxmlformats.org/officeDocument/2006/math">
                      <m:r>
                        <a:rPr lang="en-AU" b="0" i="1" smtClean="0">
                          <a:latin typeface="Cambria Math" panose="02040503050406030204" pitchFamily="18" charset="0"/>
                        </a:rPr>
                        <m:t>𝑥</m:t>
                      </m:r>
                      <m:r>
                        <m:rPr>
                          <m:aln/>
                        </m:rPr>
                        <a:rPr lang="en-AU" b="0" i="1" smtClean="0">
                          <a:latin typeface="Cambria Math" panose="02040503050406030204" pitchFamily="18" charset="0"/>
                        </a:rPr>
                        <m:t>=</m:t>
                      </m:r>
                      <m:r>
                        <a:rPr lang="en-AU" b="0" i="1" smtClean="0">
                          <a:latin typeface="Cambria Math" panose="02040503050406030204" pitchFamily="18" charset="0"/>
                        </a:rPr>
                        <m:t>0,±</m:t>
                      </m:r>
                      <m:rad>
                        <m:radPr>
                          <m:degHide m:val="on"/>
                          <m:ctrlPr>
                            <a:rPr lang="en-AU" b="0" i="1" smtClean="0">
                              <a:latin typeface="Cambria Math" panose="02040503050406030204" pitchFamily="18" charset="0"/>
                            </a:rPr>
                          </m:ctrlPr>
                        </m:radPr>
                        <m:deg/>
                        <m:e>
                          <m:r>
                            <a:rPr lang="en-AU" b="0" i="1" smtClean="0">
                              <a:latin typeface="Cambria Math" panose="02040503050406030204" pitchFamily="18" charset="0"/>
                            </a:rPr>
                            <m:t>2</m:t>
                          </m:r>
                        </m:e>
                      </m:rad>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=12</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−8</m:t>
                      </m:r>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0</m:t>
                          </m:r>
                        </m:e>
                      </m:d>
                      <m:r>
                        <a:rPr lang="en-AU" b="0" i="1" smtClean="0">
                          <a:latin typeface="Cambria Math" panose="02040503050406030204" pitchFamily="18" charset="0"/>
                        </a:rPr>
                        <m:t>=−8&lt;0→</m:t>
                      </m:r>
                      <m:r>
                        <m:rPr>
                          <m:nor/>
                        </m:rPr>
                        <a:rPr lang="en-AU" b="0" i="0" smtClean="0">
                          <a:latin typeface="+mj-lt"/>
                        </a:rPr>
                        <m:t>local</m:t>
                      </m:r>
                      <m:r>
                        <m:rPr>
                          <m:nor/>
                        </m:rPr>
                        <a:rPr lang="en-AU" b="0" i="0" smtClean="0">
                          <a:latin typeface="+mj-lt"/>
                        </a:rPr>
                        <m:t> </m:t>
                      </m:r>
                      <m:r>
                        <m:rPr>
                          <m:nor/>
                        </m:rPr>
                        <a:rPr lang="en-AU" b="0" i="0" smtClean="0">
                          <a:latin typeface="+mj-lt"/>
                        </a:rPr>
                        <m:t>max</m:t>
                      </m:r>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m:t>
                          </m:r>
                          <m:rad>
                            <m:radPr>
                              <m:degHide m:val="on"/>
                              <m:ctrlPr>
                                <a:rPr lang="en-AU" b="0" i="1" smtClean="0">
                                  <a:latin typeface="Cambria Math" panose="02040503050406030204" pitchFamily="18" charset="0"/>
                                </a:rPr>
                              </m:ctrlPr>
                            </m:radPr>
                            <m:deg/>
                            <m:e>
                              <m:r>
                                <a:rPr lang="en-AU" b="0" i="1" smtClean="0">
                                  <a:latin typeface="Cambria Math" panose="02040503050406030204" pitchFamily="18" charset="0"/>
                                </a:rPr>
                                <m:t>2</m:t>
                              </m:r>
                            </m:e>
                          </m:rad>
                        </m:e>
                      </m:d>
                      <m:r>
                        <a:rPr lang="en-AU" b="0" i="1" smtClean="0">
                          <a:latin typeface="Cambria Math" panose="02040503050406030204" pitchFamily="18" charset="0"/>
                        </a:rPr>
                        <m:t>=16&gt;0→</m:t>
                      </m:r>
                      <m:r>
                        <m:rPr>
                          <m:nor/>
                        </m:rPr>
                        <a:rPr lang="en-AU" b="0" i="0" smtClean="0">
                          <a:latin typeface="+mj-lt"/>
                        </a:rPr>
                        <m:t>local</m:t>
                      </m:r>
                      <m:r>
                        <m:rPr>
                          <m:nor/>
                        </m:rPr>
                        <a:rPr lang="en-AU" b="0" i="0" smtClean="0">
                          <a:latin typeface="+mj-lt"/>
                        </a:rPr>
                        <m:t> </m:t>
                      </m:r>
                      <m:r>
                        <m:rPr>
                          <m:nor/>
                        </m:rPr>
                        <a:rPr lang="en-AU" b="0" i="0" smtClean="0">
                          <a:latin typeface="+mj-lt"/>
                        </a:rPr>
                        <m:t>min</m:t>
                      </m:r>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ad>
                            <m:radPr>
                              <m:degHide m:val="on"/>
                              <m:ctrlPr>
                                <a:rPr lang="en-AU" b="0" i="1" smtClean="0">
                                  <a:latin typeface="Cambria Math" panose="02040503050406030204" pitchFamily="18" charset="0"/>
                                </a:rPr>
                              </m:ctrlPr>
                            </m:radPr>
                            <m:deg/>
                            <m:e>
                              <m:r>
                                <a:rPr lang="en-AU" b="0" i="1" smtClean="0">
                                  <a:latin typeface="Cambria Math" panose="02040503050406030204" pitchFamily="18" charset="0"/>
                                </a:rPr>
                                <m:t>2</m:t>
                              </m:r>
                            </m:e>
                          </m:rad>
                        </m:e>
                      </m:d>
                      <m:r>
                        <a:rPr lang="en-AU" b="0" i="1" smtClean="0">
                          <a:latin typeface="Cambria Math" panose="02040503050406030204" pitchFamily="18" charset="0"/>
                        </a:rPr>
                        <m:t>=16&gt;0 →</m:t>
                      </m:r>
                      <m:r>
                        <m:rPr>
                          <m:nor/>
                        </m:rPr>
                        <a:rPr lang="en-AU" b="0" i="0" smtClean="0">
                          <a:latin typeface="+mj-lt"/>
                        </a:rPr>
                        <m:t>local</m:t>
                      </m:r>
                      <m:r>
                        <m:rPr>
                          <m:nor/>
                        </m:rPr>
                        <a:rPr lang="en-AU" b="0" i="0" smtClean="0">
                          <a:latin typeface="+mj-lt"/>
                        </a:rPr>
                        <m:t> </m:t>
                      </m:r>
                      <m:r>
                        <m:rPr>
                          <m:nor/>
                        </m:rPr>
                        <a:rPr lang="en-AU" b="0" i="0" smtClean="0">
                          <a:latin typeface="+mj-lt"/>
                        </a:rPr>
                        <m:t>min</m:t>
                      </m:r>
                    </m:oMath>
                  </m:oMathPara>
                </a14:m>
                <a:endParaRPr lang="en-AU" dirty="0">
                  <a:latin typeface="+mj-lt"/>
                </a:endParaRPr>
              </a:p>
            </p:txBody>
          </p:sp>
        </mc:Choice>
        <mc:Fallback xmlns="">
          <p:sp>
            <p:nvSpPr>
              <p:cNvPr id="12" name="Text Placeholder 11">
                <a:extLst>
                  <a:ext uri="{FF2B5EF4-FFF2-40B4-BE49-F238E27FC236}">
                    <a16:creationId xmlns:a16="http://schemas.microsoft.com/office/drawing/2014/main" id="{1DAD1ACA-21A5-3F6A-0888-0D65507546B6}"/>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1327"/>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194087F6-28AA-1B72-4F93-117C0DD4682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a:t>
            </a:fld>
            <a:endParaRPr lang="en-AU"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E4CD2A2-8778-8237-72E9-693B1B5323E7}"/>
                  </a:ext>
                </a:extLst>
              </p:cNvPr>
              <p:cNvSpPr txBox="1"/>
              <p:nvPr/>
            </p:nvSpPr>
            <p:spPr>
              <a:xfrm>
                <a:off x="4672740" y="2291577"/>
                <a:ext cx="7062060" cy="885576"/>
              </a:xfrm>
              <a:prstGeom prst="rect">
                <a:avLst/>
              </a:prstGeom>
              <a:noFill/>
            </p:spPr>
            <p:txBody>
              <a:bodyPr wrap="square" lIns="0" tIns="0" rIns="0" bIns="0" rtlCol="0">
                <a:noAutofit/>
              </a:bodyPr>
              <a:lstStyle/>
              <a:p>
                <a:pPr algn="l"/>
                <a14:m>
                  <m:oMathPara xmlns:m="http://schemas.openxmlformats.org/officeDocument/2006/math">
                    <m:oMathParaPr>
                      <m:jc m:val="left"/>
                    </m:oMathParaPr>
                    <m:oMath xmlns:m="http://schemas.openxmlformats.org/officeDocument/2006/math">
                      <m:r>
                        <a:rPr lang="en-AU" sz="2000" b="0" i="1" smtClean="0">
                          <a:latin typeface="Cambria Math" panose="02040503050406030204" pitchFamily="18" charset="0"/>
                        </a:rPr>
                        <m:t>∴</m:t>
                      </m:r>
                      <m:d>
                        <m:dPr>
                          <m:ctrlPr>
                            <a:rPr lang="en-AU" sz="2000" b="0" i="1" smtClean="0">
                              <a:latin typeface="Cambria Math" panose="02040503050406030204" pitchFamily="18" charset="0"/>
                            </a:rPr>
                          </m:ctrlPr>
                        </m:dPr>
                        <m:e>
                          <m:r>
                            <a:rPr lang="en-AU" sz="2000" b="0" i="1" smtClean="0">
                              <a:latin typeface="Cambria Math" panose="02040503050406030204" pitchFamily="18" charset="0"/>
                            </a:rPr>
                            <m:t>0,0</m:t>
                          </m:r>
                        </m:e>
                      </m:d>
                      <m:r>
                        <a:rPr lang="en-AU" sz="2000" b="0" i="1" smtClean="0">
                          <a:latin typeface="Cambria Math" panose="02040503050406030204" pitchFamily="18" charset="0"/>
                        </a:rPr>
                        <m:t> </m:t>
                      </m:r>
                      <m:r>
                        <m:rPr>
                          <m:nor/>
                        </m:rPr>
                        <a:rPr lang="en-AU" sz="2000" b="0" i="0" smtClean="0">
                          <a:latin typeface="+mj-lt"/>
                        </a:rPr>
                        <m:t>is</m:t>
                      </m:r>
                      <m:r>
                        <m:rPr>
                          <m:nor/>
                        </m:rPr>
                        <a:rPr lang="en-AU" sz="2000" b="0" i="0" smtClean="0">
                          <a:latin typeface="+mj-lt"/>
                        </a:rPr>
                        <m:t> </m:t>
                      </m:r>
                      <m:r>
                        <m:rPr>
                          <m:nor/>
                        </m:rPr>
                        <a:rPr lang="en-AU" sz="2000" b="0" i="0" smtClean="0">
                          <a:latin typeface="+mj-lt"/>
                        </a:rPr>
                        <m:t>a</m:t>
                      </m:r>
                      <m:r>
                        <m:rPr>
                          <m:nor/>
                        </m:rPr>
                        <a:rPr lang="en-AU" sz="2000" b="0" i="0" smtClean="0">
                          <a:latin typeface="+mj-lt"/>
                        </a:rPr>
                        <m:t> </m:t>
                      </m:r>
                      <m:r>
                        <m:rPr>
                          <m:nor/>
                        </m:rPr>
                        <a:rPr lang="en-AU" sz="2000" b="0" i="0" smtClean="0">
                          <a:latin typeface="+mj-lt"/>
                        </a:rPr>
                        <m:t>local</m:t>
                      </m:r>
                      <m:r>
                        <m:rPr>
                          <m:nor/>
                        </m:rPr>
                        <a:rPr lang="en-AU" sz="2000" b="0" i="0" smtClean="0">
                          <a:latin typeface="+mj-lt"/>
                        </a:rPr>
                        <m:t> </m:t>
                      </m:r>
                      <m:r>
                        <m:rPr>
                          <m:nor/>
                        </m:rPr>
                        <a:rPr lang="en-AU" sz="2000" b="0" i="0" smtClean="0">
                          <a:latin typeface="+mj-lt"/>
                        </a:rPr>
                        <m:t>maximum</m:t>
                      </m:r>
                      <m:r>
                        <m:rPr>
                          <m:nor/>
                        </m:rPr>
                        <a:rPr lang="en-AU" sz="2000" b="0" i="0" smtClean="0">
                          <a:latin typeface="+mj-lt"/>
                        </a:rPr>
                        <m:t> </m:t>
                      </m:r>
                      <m:r>
                        <m:rPr>
                          <m:nor/>
                        </m:rPr>
                        <a:rPr lang="en-AU" sz="2000" b="0" i="0" smtClean="0">
                          <a:latin typeface="+mj-lt"/>
                        </a:rPr>
                        <m:t>and</m:t>
                      </m:r>
                      <m:r>
                        <m:rPr>
                          <m:nor/>
                        </m:rPr>
                        <a:rPr lang="en-AU" sz="2000" b="0" i="0" smtClean="0">
                          <a:latin typeface="+mj-lt"/>
                        </a:rPr>
                        <m:t> </m:t>
                      </m:r>
                      <m:d>
                        <m:dPr>
                          <m:ctrlPr>
                            <a:rPr lang="en-AU" sz="2000" b="0" i="1" smtClean="0">
                              <a:latin typeface="Cambria Math" panose="02040503050406030204" pitchFamily="18" charset="0"/>
                            </a:rPr>
                          </m:ctrlPr>
                        </m:dPr>
                        <m:e>
                          <m:r>
                            <a:rPr lang="en-AU" sz="2000" b="0" i="1" smtClean="0">
                              <a:latin typeface="Cambria Math" panose="02040503050406030204" pitchFamily="18" charset="0"/>
                            </a:rPr>
                            <m:t>−</m:t>
                          </m:r>
                          <m:rad>
                            <m:radPr>
                              <m:degHide m:val="on"/>
                              <m:ctrlPr>
                                <a:rPr lang="en-AU" sz="2000" b="0" i="1" smtClean="0">
                                  <a:latin typeface="Cambria Math" panose="02040503050406030204" pitchFamily="18" charset="0"/>
                                </a:rPr>
                              </m:ctrlPr>
                            </m:radPr>
                            <m:deg/>
                            <m:e>
                              <m:r>
                                <a:rPr lang="en-AU" sz="2000" b="0" i="1" smtClean="0">
                                  <a:latin typeface="Cambria Math" panose="02040503050406030204" pitchFamily="18" charset="0"/>
                                </a:rPr>
                                <m:t>2</m:t>
                              </m:r>
                            </m:e>
                          </m:rad>
                          <m:r>
                            <a:rPr lang="en-AU" sz="2000" b="0" i="1" smtClean="0">
                              <a:latin typeface="Cambria Math" panose="02040503050406030204" pitchFamily="18" charset="0"/>
                            </a:rPr>
                            <m:t>,−4</m:t>
                          </m:r>
                        </m:e>
                      </m:d>
                      <m:r>
                        <a:rPr lang="en-AU" sz="2000" b="0" i="1" smtClean="0">
                          <a:latin typeface="Cambria Math" panose="02040503050406030204" pitchFamily="18" charset="0"/>
                        </a:rPr>
                        <m:t> </m:t>
                      </m:r>
                      <m:r>
                        <m:rPr>
                          <m:nor/>
                        </m:rPr>
                        <a:rPr lang="en-AU" sz="2000" b="0" i="0" smtClean="0">
                          <a:latin typeface="+mj-lt"/>
                        </a:rPr>
                        <m:t>and</m:t>
                      </m:r>
                      <m:r>
                        <a:rPr lang="en-AU" sz="2000" b="0" i="1" smtClean="0">
                          <a:latin typeface="Cambria Math" panose="02040503050406030204" pitchFamily="18" charset="0"/>
                        </a:rPr>
                        <m:t> </m:t>
                      </m:r>
                      <m:d>
                        <m:dPr>
                          <m:ctrlPr>
                            <a:rPr lang="en-AU" sz="2000" b="0" i="1" smtClean="0">
                              <a:latin typeface="Cambria Math" panose="02040503050406030204" pitchFamily="18" charset="0"/>
                            </a:rPr>
                          </m:ctrlPr>
                        </m:dPr>
                        <m:e>
                          <m:rad>
                            <m:radPr>
                              <m:degHide m:val="on"/>
                              <m:ctrlPr>
                                <a:rPr lang="en-AU" sz="2000" b="0" i="1" smtClean="0">
                                  <a:latin typeface="Cambria Math" panose="02040503050406030204" pitchFamily="18" charset="0"/>
                                </a:rPr>
                              </m:ctrlPr>
                            </m:radPr>
                            <m:deg/>
                            <m:e>
                              <m:r>
                                <a:rPr lang="en-AU" sz="2000" b="0" i="1" smtClean="0">
                                  <a:latin typeface="Cambria Math" panose="02040503050406030204" pitchFamily="18" charset="0"/>
                                </a:rPr>
                                <m:t>2</m:t>
                              </m:r>
                            </m:e>
                          </m:rad>
                          <m:r>
                            <a:rPr lang="en-AU" sz="2000" b="0" i="1" smtClean="0">
                              <a:latin typeface="Cambria Math" panose="02040503050406030204" pitchFamily="18" charset="0"/>
                            </a:rPr>
                            <m:t>,−4</m:t>
                          </m:r>
                        </m:e>
                      </m:d>
                      <m:r>
                        <a:rPr lang="en-AU" sz="2000" b="0" i="1" smtClean="0">
                          <a:latin typeface="Cambria Math" panose="02040503050406030204" pitchFamily="18" charset="0"/>
                        </a:rPr>
                        <m:t> </m:t>
                      </m:r>
                      <m:r>
                        <m:rPr>
                          <m:nor/>
                        </m:rPr>
                        <a:rPr lang="en-AU" sz="2000" b="0" i="0" smtClean="0">
                          <a:latin typeface="+mj-lt"/>
                        </a:rPr>
                        <m:t>are</m:t>
                      </m:r>
                      <m:r>
                        <m:rPr>
                          <m:nor/>
                        </m:rPr>
                        <a:rPr lang="en-AU" sz="2000" b="0" i="0" smtClean="0">
                          <a:latin typeface="+mj-lt"/>
                        </a:rPr>
                        <m:t> </m:t>
                      </m:r>
                      <m:r>
                        <m:rPr>
                          <m:nor/>
                        </m:rPr>
                        <a:rPr lang="en-AU" sz="2000" b="0" i="0" smtClean="0">
                          <a:latin typeface="+mj-lt"/>
                        </a:rPr>
                        <m:t>local</m:t>
                      </m:r>
                      <m:r>
                        <m:rPr>
                          <m:nor/>
                        </m:rPr>
                        <a:rPr lang="en-AU" sz="2000" b="0" i="0" smtClean="0">
                          <a:latin typeface="+mj-lt"/>
                        </a:rPr>
                        <m:t> </m:t>
                      </m:r>
                      <m:r>
                        <m:rPr>
                          <m:nor/>
                        </m:rPr>
                        <a:rPr lang="en-AU" sz="2000" b="0" i="0" smtClean="0">
                          <a:latin typeface="+mj-lt"/>
                        </a:rPr>
                        <m:t>minimums</m:t>
                      </m:r>
                      <m:r>
                        <m:rPr>
                          <m:nor/>
                        </m:rPr>
                        <a:rPr lang="en-AU" sz="2000" b="0" i="0" smtClean="0">
                          <a:latin typeface="+mj-lt"/>
                        </a:rPr>
                        <m:t>.</m:t>
                      </m:r>
                    </m:oMath>
                  </m:oMathPara>
                </a14:m>
                <a:endParaRPr lang="en-AU" sz="2000" dirty="0">
                  <a:latin typeface="+mj-lt"/>
                </a:endParaRPr>
              </a:p>
            </p:txBody>
          </p:sp>
        </mc:Choice>
        <mc:Fallback xmlns="">
          <p:sp>
            <p:nvSpPr>
              <p:cNvPr id="5" name="TextBox 4">
                <a:extLst>
                  <a:ext uri="{FF2B5EF4-FFF2-40B4-BE49-F238E27FC236}">
                    <a16:creationId xmlns:a16="http://schemas.microsoft.com/office/drawing/2014/main" id="{CE4CD2A2-8778-8237-72E9-693B1B5323E7}"/>
                  </a:ext>
                </a:extLst>
              </p:cNvPr>
              <p:cNvSpPr txBox="1">
                <a:spLocks noRot="1" noChangeAspect="1" noMove="1" noResize="1" noEditPoints="1" noAdjustHandles="1" noChangeArrowheads="1" noChangeShapeType="1" noTextEdit="1"/>
              </p:cNvSpPr>
              <p:nvPr/>
            </p:nvSpPr>
            <p:spPr>
              <a:xfrm>
                <a:off x="4672740" y="2291577"/>
                <a:ext cx="7062060" cy="885576"/>
              </a:xfrm>
              <a:prstGeom prst="rect">
                <a:avLst/>
              </a:prstGeom>
              <a:blipFill>
                <a:blip r:embed="rId4"/>
                <a:stretch>
                  <a:fillRect l="-1382"/>
                </a:stretch>
              </a:blipFill>
            </p:spPr>
            <p:txBody>
              <a:bodyPr/>
              <a:lstStyle/>
              <a:p>
                <a:r>
                  <a:rPr lang="en-US">
                    <a:noFill/>
                  </a:rPr>
                  <a:t> </a:t>
                </a:r>
              </a:p>
            </p:txBody>
          </p:sp>
        </mc:Fallback>
      </mc:AlternateContent>
    </p:spTree>
    <p:extLst>
      <p:ext uri="{BB962C8B-B14F-4D97-AF65-F5344CB8AC3E}">
        <p14:creationId xmlns:p14="http://schemas.microsoft.com/office/powerpoint/2010/main" val="39831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3F182-990D-6870-1750-EC335749B0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6CC305-1E98-FB0A-3EA0-B3CA71624764}"/>
              </a:ext>
            </a:extLst>
          </p:cNvPr>
          <p:cNvSpPr>
            <a:spLocks noGrp="1"/>
          </p:cNvSpPr>
          <p:nvPr>
            <p:ph type="title"/>
          </p:nvPr>
        </p:nvSpPr>
        <p:spPr/>
        <p:txBody>
          <a:bodyPr/>
          <a:lstStyle/>
          <a:p>
            <a:r>
              <a:rPr lang="en-AU" dirty="0">
                <a:latin typeface="+mj-lt"/>
              </a:rPr>
              <a:t>Special case</a:t>
            </a:r>
          </a:p>
        </p:txBody>
      </p:sp>
      <p:sp>
        <p:nvSpPr>
          <p:cNvPr id="3" name="Slide Number Placeholder 2">
            <a:extLst>
              <a:ext uri="{FF2B5EF4-FFF2-40B4-BE49-F238E27FC236}">
                <a16:creationId xmlns:a16="http://schemas.microsoft.com/office/drawing/2014/main" id="{394AAF77-5A98-9051-4116-376780A619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a:t>
            </a:fld>
            <a:endParaRPr lang="en-AU" dirty="0"/>
          </a:p>
        </p:txBody>
      </p:sp>
      <p:pic>
        <p:nvPicPr>
          <p:cNvPr id="9" name="Picture 8" descr="Graph of the quartic function x to the power of four. The graph is symmetric about the vertical axis and has a stationary point at the origin. It decreases towards the origin from the left and increases away from the origin to the right, forming a very flat local minimum at the origin.">
            <a:extLst>
              <a:ext uri="{FF2B5EF4-FFF2-40B4-BE49-F238E27FC236}">
                <a16:creationId xmlns:a16="http://schemas.microsoft.com/office/drawing/2014/main" id="{739F58FE-5A8F-8DE9-EDAE-44AD33454A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44037" y="910891"/>
            <a:ext cx="3763925" cy="38994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Graph of the derivative function four x cubed. The graph is an increasing S-shaped curve that passes through the origin. It has a stationary point at the origin where the curve flattens before continuing to increase. The graph is below the x-axis for negative x-values and above the x-axis for positive x-values.">
            <a:extLst>
              <a:ext uri="{FF2B5EF4-FFF2-40B4-BE49-F238E27FC236}">
                <a16:creationId xmlns:a16="http://schemas.microsoft.com/office/drawing/2014/main" id="{5E2A91CA-325D-A44E-EAD8-4A94392450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292900" y="905601"/>
            <a:ext cx="3762199" cy="39105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Graph of the second derivative function twelve x squared. The graph is an upward-opening parabola with a stationary point at the origin. The graph touches the x-axis at the origin and is positive for all other x-values shown.">
            <a:extLst>
              <a:ext uri="{FF2B5EF4-FFF2-40B4-BE49-F238E27FC236}">
                <a16:creationId xmlns:a16="http://schemas.microsoft.com/office/drawing/2014/main" id="{D79261E4-5516-86FB-C38F-D2E8B2AEE99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206481" y="905601"/>
            <a:ext cx="3763925" cy="38994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3BDF1B4-2BD1-3F1E-4030-543BB61D785B}"/>
                  </a:ext>
                </a:extLst>
              </p:cNvPr>
              <p:cNvSpPr txBox="1"/>
              <p:nvPr/>
            </p:nvSpPr>
            <p:spPr>
              <a:xfrm>
                <a:off x="1696833" y="5377503"/>
                <a:ext cx="1058333" cy="313266"/>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4</m:t>
                          </m:r>
                        </m:sup>
                      </m:sSup>
                    </m:oMath>
                  </m:oMathPara>
                </a14:m>
                <a:endParaRPr lang="en-AU" sz="1800" dirty="0"/>
              </a:p>
            </p:txBody>
          </p:sp>
        </mc:Choice>
        <mc:Fallback xmlns="">
          <p:sp>
            <p:nvSpPr>
              <p:cNvPr id="6" name="TextBox 5">
                <a:extLst>
                  <a:ext uri="{FF2B5EF4-FFF2-40B4-BE49-F238E27FC236}">
                    <a16:creationId xmlns:a16="http://schemas.microsoft.com/office/drawing/2014/main" id="{A3BDF1B4-2BD1-3F1E-4030-543BB61D785B}"/>
                  </a:ext>
                </a:extLst>
              </p:cNvPr>
              <p:cNvSpPr txBox="1">
                <a:spLocks noRot="1" noChangeAspect="1" noMove="1" noResize="1" noEditPoints="1" noAdjustHandles="1" noChangeArrowheads="1" noChangeShapeType="1" noTextEdit="1"/>
              </p:cNvSpPr>
              <p:nvPr/>
            </p:nvSpPr>
            <p:spPr>
              <a:xfrm>
                <a:off x="1696833" y="5377503"/>
                <a:ext cx="1058333" cy="313266"/>
              </a:xfrm>
              <a:prstGeom prst="rect">
                <a:avLst/>
              </a:prstGeom>
              <a:blipFill>
                <a:blip r:embed="rId7"/>
                <a:stretch>
                  <a:fillRect l="-7471" r="-575" b="-19231"/>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7AC5370-983C-5180-EC16-F0948D28CCFE}"/>
                  </a:ext>
                </a:extLst>
              </p:cNvPr>
              <p:cNvSpPr txBox="1"/>
              <p:nvPr/>
            </p:nvSpPr>
            <p:spPr>
              <a:xfrm>
                <a:off x="5448883" y="5377503"/>
                <a:ext cx="1450234" cy="313266"/>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𝑓</m:t>
                      </m:r>
                      <m: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=4</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3</m:t>
                          </m:r>
                        </m:sup>
                      </m:sSup>
                    </m:oMath>
                  </m:oMathPara>
                </a14:m>
                <a:endParaRPr lang="en-AU" sz="1800" dirty="0"/>
              </a:p>
            </p:txBody>
          </p:sp>
        </mc:Choice>
        <mc:Fallback xmlns="">
          <p:sp>
            <p:nvSpPr>
              <p:cNvPr id="8" name="TextBox 7">
                <a:extLst>
                  <a:ext uri="{FF2B5EF4-FFF2-40B4-BE49-F238E27FC236}">
                    <a16:creationId xmlns:a16="http://schemas.microsoft.com/office/drawing/2014/main" id="{A7AC5370-983C-5180-EC16-F0948D28CCFE}"/>
                  </a:ext>
                </a:extLst>
              </p:cNvPr>
              <p:cNvSpPr txBox="1">
                <a:spLocks noRot="1" noChangeAspect="1" noMove="1" noResize="1" noEditPoints="1" noAdjustHandles="1" noChangeArrowheads="1" noChangeShapeType="1" noTextEdit="1"/>
              </p:cNvSpPr>
              <p:nvPr/>
            </p:nvSpPr>
            <p:spPr>
              <a:xfrm>
                <a:off x="5448883" y="5377503"/>
                <a:ext cx="1450234" cy="313266"/>
              </a:xfrm>
              <a:prstGeom prst="rect">
                <a:avLst/>
              </a:prstGeom>
              <a:blipFill>
                <a:blip r:embed="rId8"/>
                <a:stretch>
                  <a:fillRect t="-5769" b="-21154"/>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18BE45F-9E5E-6895-EE0A-A520EC384BC9}"/>
                  </a:ext>
                </a:extLst>
              </p:cNvPr>
              <p:cNvSpPr txBox="1"/>
              <p:nvPr/>
            </p:nvSpPr>
            <p:spPr>
              <a:xfrm>
                <a:off x="9363327" y="5377503"/>
                <a:ext cx="1450234" cy="313266"/>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𝑓</m:t>
                      </m:r>
                      <m: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=12</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oMath>
                  </m:oMathPara>
                </a14:m>
                <a:endParaRPr lang="en-AU" sz="1800" dirty="0"/>
              </a:p>
            </p:txBody>
          </p:sp>
        </mc:Choice>
        <mc:Fallback xmlns="">
          <p:sp>
            <p:nvSpPr>
              <p:cNvPr id="12" name="TextBox 11">
                <a:extLst>
                  <a:ext uri="{FF2B5EF4-FFF2-40B4-BE49-F238E27FC236}">
                    <a16:creationId xmlns:a16="http://schemas.microsoft.com/office/drawing/2014/main" id="{718BE45F-9E5E-6895-EE0A-A520EC384BC9}"/>
                  </a:ext>
                </a:extLst>
              </p:cNvPr>
              <p:cNvSpPr txBox="1">
                <a:spLocks noRot="1" noChangeAspect="1" noMove="1" noResize="1" noEditPoints="1" noAdjustHandles="1" noChangeArrowheads="1" noChangeShapeType="1" noTextEdit="1"/>
              </p:cNvSpPr>
              <p:nvPr/>
            </p:nvSpPr>
            <p:spPr>
              <a:xfrm>
                <a:off x="9363327" y="5377503"/>
                <a:ext cx="1450234" cy="313266"/>
              </a:xfrm>
              <a:prstGeom prst="rect">
                <a:avLst/>
              </a:prstGeom>
              <a:blipFill>
                <a:blip r:embed="rId9"/>
                <a:stretch>
                  <a:fillRect l="-4622" t="-5769" b="-21154"/>
                </a:stretch>
              </a:blipFill>
            </p:spPr>
            <p:txBody>
              <a:bodyPr/>
              <a:lstStyle/>
              <a:p>
                <a:r>
                  <a:rPr lang="en-AU">
                    <a:noFill/>
                  </a:rPr>
                  <a:t> </a:t>
                </a:r>
              </a:p>
            </p:txBody>
          </p:sp>
        </mc:Fallback>
      </mc:AlternateContent>
    </p:spTree>
    <p:extLst>
      <p:ext uri="{BB962C8B-B14F-4D97-AF65-F5344CB8AC3E}">
        <p14:creationId xmlns:p14="http://schemas.microsoft.com/office/powerpoint/2010/main" val="245498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Advanced 11-12 Syllabus</a:t>
            </a:r>
            <a:r>
              <a:rPr lang="en-AU" dirty="0">
                <a:effectLst/>
                <a:latin typeface="Arial" panose="020B0604020202020204" pitchFamily="34" charset="0"/>
                <a:ea typeface="Calibri" panose="020F0502020204030204" pitchFamily="34" charset="0"/>
              </a:rPr>
              <a:t>  © NSW Education Standards Authority (NESA) for and on behalf of the Crown in right of the State of New South Wales, 2024.</a:t>
            </a:r>
          </a:p>
          <a:p>
            <a:pPr>
              <a:lnSpc>
                <a:spcPct val="150000"/>
              </a:lnSpc>
              <a:spcBef>
                <a:spcPts val="1200"/>
              </a:spcBef>
              <a:spcAft>
                <a:spcPts val="600"/>
              </a:spcAft>
            </a:pPr>
            <a:r>
              <a:rPr lang="en-AU" dirty="0">
                <a:effectLst/>
                <a:latin typeface="Arial" panose="020B0604020202020204" pitchFamily="34" charset="0"/>
                <a:ea typeface="Calibri" panose="020F0502020204030204" pitchFamily="34" charset="0"/>
              </a:rPr>
              <a:t>.</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9</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6" ma:contentTypeDescription="Create a new document." ma:contentTypeScope="" ma:versionID="d509c986955fce05e28951457037016c">
  <xsd:schema xmlns:xsd="http://www.w3.org/2001/XMLSchema" xmlns:xs="http://www.w3.org/2001/XMLSchema" xmlns:p="http://schemas.microsoft.com/office/2006/metadata/properties" xmlns:ns1="http://schemas.microsoft.com/sharepoint/v3" xmlns:ns2="0d94be99-a0f6-44e7-93d1-7f56be2e14d5" xmlns:ns3="8c6f0761-0ef4-4d3b-8fe8-3b60dff82ea3" targetNamespace="http://schemas.microsoft.com/office/2006/metadata/properties" ma:root="true" ma:fieldsID="29b29977e96367d993eaee836fdda7be" ns1:_="" ns2:_="" ns3:_="">
    <xsd:import namespace="http://schemas.microsoft.com/sharepoint/v3"/>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ECF9DD-A859-448B-8E76-BF97A2C17737}">
  <ds:schemaRefs>
    <ds:schemaRef ds:uri="http://schemas.openxmlformats.org/package/2006/metadata/core-properties"/>
    <ds:schemaRef ds:uri="http://schemas.microsoft.com/office/2006/metadata/properties"/>
    <ds:schemaRef ds:uri="http://schemas.microsoft.com/sharepoint/v3"/>
    <ds:schemaRef ds:uri="8c6f0761-0ef4-4d3b-8fe8-3b60dff82ea3"/>
    <ds:schemaRef ds:uri="http://www.w3.org/XML/1998/namespace"/>
    <ds:schemaRef ds:uri="http://schemas.microsoft.com/office/infopath/2007/PartnerControls"/>
    <ds:schemaRef ds:uri="http://purl.org/dc/terms/"/>
    <ds:schemaRef ds:uri="http://schemas.microsoft.com/office/2006/documentManagement/types"/>
    <ds:schemaRef ds:uri="http://purl.org/dc/elements/1.1/"/>
    <ds:schemaRef ds:uri="0d94be99-a0f6-44e7-93d1-7f56be2e14d5"/>
    <ds:schemaRef ds:uri="http://purl.org/dc/dcmitype/"/>
  </ds:schemaRefs>
</ds:datastoreItem>
</file>

<file path=customXml/itemProps2.xml><?xml version="1.0" encoding="utf-8"?>
<ds:datastoreItem xmlns:ds="http://schemas.openxmlformats.org/officeDocument/2006/customXml" ds:itemID="{F4EF4EC6-6311-4CD5-901E-02B4F7A42A45}">
  <ds:schemaRefs>
    <ds:schemaRef ds:uri="http://schemas.microsoft.com/sharepoint/v3/contenttype/forms"/>
  </ds:schemaRefs>
</ds:datastoreItem>
</file>

<file path=customXml/itemProps3.xml><?xml version="1.0" encoding="utf-8"?>
<ds:datastoreItem xmlns:ds="http://schemas.openxmlformats.org/officeDocument/2006/customXml" ds:itemID="{C20774BA-967B-4FD3-A8B3-7D1FBDDC14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10</TotalTime>
  <Words>1026</Words>
  <Application>Microsoft Office PowerPoint</Application>
  <PresentationFormat>Widescreen</PresentationFormat>
  <Paragraphs>121</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Cambria Math</vt:lpstr>
      <vt:lpstr>Public Sans</vt:lpstr>
      <vt:lpstr>Times New Roman</vt:lpstr>
      <vt:lpstr>NSWG Corporate</vt:lpstr>
      <vt:lpstr>The second derivative and stationary points</vt:lpstr>
      <vt:lpstr>Learning intentions and success criteria</vt:lpstr>
      <vt:lpstr>Releasing responsibility</vt:lpstr>
      <vt:lpstr>Stationary points and the second derivative</vt:lpstr>
      <vt:lpstr>Worked example comparison</vt:lpstr>
      <vt:lpstr>Your turn (1)</vt:lpstr>
      <vt:lpstr>Your turn (2)</vt:lpstr>
      <vt:lpstr>Special case</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4 – The second derivative and stationary points – Stage 6, advanced</dc:title>
  <dc:creator>NSW Department of Education</dc:creator>
  <dcterms:created xsi:type="dcterms:W3CDTF">2026-08-19T02:52:28Z</dcterms:created>
  <dcterms:modified xsi:type="dcterms:W3CDTF">2026-09-03T05:00:34Z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0x010100655E080995292A458D08911AB2F9EE60</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