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8"/>
  </p:notesMasterIdLst>
  <p:handoutMasterIdLst>
    <p:handoutMasterId r:id="rId29"/>
  </p:handoutMasterIdLst>
  <p:sldIdLst>
    <p:sldId id="26505" r:id="rId5"/>
    <p:sldId id="271" r:id="rId6"/>
    <p:sldId id="26525" r:id="rId7"/>
    <p:sldId id="26526" r:id="rId8"/>
    <p:sldId id="26383" r:id="rId9"/>
    <p:sldId id="26506" r:id="rId10"/>
    <p:sldId id="26534" r:id="rId11"/>
    <p:sldId id="26548" r:id="rId12"/>
    <p:sldId id="26508" r:id="rId13"/>
    <p:sldId id="26535" r:id="rId14"/>
    <p:sldId id="26549" r:id="rId15"/>
    <p:sldId id="26543" r:id="rId16"/>
    <p:sldId id="26513" r:id="rId17"/>
    <p:sldId id="26547" r:id="rId18"/>
    <p:sldId id="26551" r:id="rId19"/>
    <p:sldId id="26550" r:id="rId20"/>
    <p:sldId id="26546" r:id="rId21"/>
    <p:sldId id="26541" r:id="rId22"/>
    <p:sldId id="26542" r:id="rId23"/>
    <p:sldId id="26532" r:id="rId24"/>
    <p:sldId id="26533" r:id="rId25"/>
    <p:sldId id="360" r:id="rId26"/>
    <p:sldId id="361" r:id="rId27"/>
  </p:sldIdLst>
  <p:sldSz cx="12192000" cy="6858000"/>
  <p:notesSz cx="6858000" cy="9144000"/>
  <p:embeddedFontLst>
    <p:embeddedFont>
      <p:font typeface="Cambria Math" panose="02040503050406030204" pitchFamily="18" charset="0"/>
      <p:regular r:id="rId30"/>
    </p:embeddedFont>
    <p:embeddedFont>
      <p:font typeface="Public Sans" pitchFamily="2" charset="0"/>
      <p:regular r:id="rId31"/>
      <p:bold r:id="rId32"/>
      <p:italic r:id="rId33"/>
      <p:boldItalic r:id="rId34"/>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C"/>
    <a:srgbClr val="B51458"/>
    <a:srgbClr val="00ACC2"/>
    <a:srgbClr val="64BB47"/>
    <a:srgbClr val="E5F7FC"/>
    <a:srgbClr val="FBDBE7"/>
    <a:srgbClr val="FFFFFF"/>
    <a:srgbClr val="EDF9E0"/>
    <a:srgbClr val="63E2EF"/>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071736-EE78-4ACC-9019-2ABAC4394A01}" v="2" dt="2026-09-03T04:44:21.771"/>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2" y="810"/>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37048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5</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7EBEE-C43D-AA01-734E-5990E7BB7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D5159-E3F7-50C5-39C8-6624A3C43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C1CCC8-236D-6923-8EAC-EDCCCBF41F1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3A5DF40-78AB-BFD3-2FF0-8A0A037B2D9F}"/>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1915730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13309-3A53-DA2E-8286-AA07FFD29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094739-CD95-259C-F4CD-9E9A33723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4008D-51C0-58DC-7F65-8F5A98FAD51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9866FBE-74EF-BF51-425B-45FD70CCC672}"/>
              </a:ext>
            </a:extLst>
          </p:cNvPr>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2913797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3454216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A6D74-ADB4-7415-5E87-C9702935E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C1C66-E16D-4650-7A57-C6AF7E92F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ACB24-08B6-338A-6420-DA3562070D5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FAA8B0F-74E9-6FE5-F9F5-F1DD15A10AF6}"/>
              </a:ext>
            </a:extLst>
          </p:cNvPr>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817672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C447E-C1D0-EF26-1D09-5268D7769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9C74F-8EC5-8B46-8D68-CB6E4FE57B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117696-79AD-CC8F-B288-C6B7E29F83A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8FA92E4-58EB-FC32-7C19-C1CA0B29FAF3}"/>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dirty="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1961119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893B4-034C-AC97-716A-63F0F1188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52568-AF4A-270D-EBAA-BCB351E8C8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2029C-E695-7B05-F20B-ED147C85043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B7FE405-F4AD-0262-7697-B1A05049C780}"/>
              </a:ext>
            </a:extLst>
          </p:cNvPr>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1184682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A294B-C20A-4801-1791-B691C4EA65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8725F-0BCC-01FA-9B4E-715BB51B7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3D4AE-210D-F3B8-AE15-B42197ACCDC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40C085C-7524-446A-5A5F-DA2D49F544BC}"/>
              </a:ext>
            </a:extLst>
          </p:cNvPr>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2127469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9C0D2-6114-3B8D-A693-28E19AA082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4B202-9FC6-B262-0680-9214F8D53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877D1-D560-A9CF-97AC-3DE8A408809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0761430-7C46-6010-1CD0-2153E28FAD30}"/>
              </a:ext>
            </a:extLst>
          </p:cNvPr>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2634305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6AFD6-F378-261B-90C3-9C31D6457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C6C95-886C-5490-EBB3-9914C7CF0E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59E4C-B424-6DD1-5C88-2EE3AD174E4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B2E838F-0127-2848-6C62-AEADBB0ACE8A}"/>
              </a:ext>
            </a:extLst>
          </p:cNvPr>
          <p:cNvSpPr>
            <a:spLocks noGrp="1"/>
          </p:cNvSpPr>
          <p:nvPr>
            <p:ph type="sldNum" sz="quarter" idx="5"/>
          </p:nvPr>
        </p:nvSpPr>
        <p:spPr/>
        <p:txBody>
          <a:bodyPr/>
          <a:lstStyle/>
          <a:p>
            <a:fld id="{B07158C4-A119-4B78-9DE8-A50001BC31DC}" type="slidenum">
              <a:rPr lang="en-AU" smtClean="0"/>
              <a:pPr/>
              <a:t>21</a:t>
            </a:fld>
            <a:endParaRPr lang="en-AU" dirty="0"/>
          </a:p>
        </p:txBody>
      </p:sp>
    </p:spTree>
    <p:extLst>
      <p:ext uri="{BB962C8B-B14F-4D97-AF65-F5344CB8AC3E}">
        <p14:creationId xmlns:p14="http://schemas.microsoft.com/office/powerpoint/2010/main" val="2820726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22</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23</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1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2.png"/><Relationship Id="rId1" Type="http://schemas.openxmlformats.org/officeDocument/2006/relationships/slideLayout" Target="../slideLayouts/slideLayout8.xml"/><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57.png"/><Relationship Id="rId5" Type="http://schemas.openxmlformats.org/officeDocument/2006/relationships/image" Target="../media/image58.pn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64.png"/><Relationship Id="rId5" Type="http://schemas.openxmlformats.org/officeDocument/2006/relationships/image" Target="../media/image65.pn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69.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b="1" dirty="0"/>
              <a:t>Introduction to the second derivative</a:t>
            </a: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Differentiation applications</a:t>
            </a:r>
          </a:p>
        </p:txBody>
      </p:sp>
      <p:pic>
        <p:nvPicPr>
          <p:cNvPr id="4" name="Picture Placeholder 17">
            <a:extLst>
              <a:ext uri="{FF2B5EF4-FFF2-40B4-BE49-F238E27FC236}">
                <a16:creationId xmlns:a16="http://schemas.microsoft.com/office/drawing/2014/main" id="{CEB263CE-5427-C1D8-21C6-A7F2381B3F2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16" r="16"/>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1E3FEC-2184-E64A-3330-775A7B288FF2}"/>
              </a:ext>
            </a:extLst>
          </p:cNvPr>
          <p:cNvSpPr>
            <a:spLocks noGrp="1"/>
          </p:cNvSpPr>
          <p:nvPr>
            <p:ph type="title"/>
          </p:nvPr>
        </p:nvSpPr>
        <p:spPr/>
        <p:txBody>
          <a:bodyPr/>
          <a:lstStyle/>
          <a:p>
            <a:r>
              <a:rPr lang="en-AU" dirty="0"/>
              <a:t>Which graph matches the table? (1)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54619D48-FB88-A92A-A7F9-54BB9FF52F67}"/>
                  </a:ext>
                </a:extLst>
              </p:cNvPr>
              <p:cNvSpPr>
                <a:spLocks noGrp="1"/>
              </p:cNvSpPr>
              <p:nvPr>
                <p:ph type="body" sz="quarter" idx="17"/>
              </p:nvPr>
            </p:nvSpPr>
            <p:spPr>
              <a:xfrm>
                <a:off x="234165" y="931639"/>
                <a:ext cx="11484000" cy="430700"/>
              </a:xfrm>
            </p:spPr>
            <p:txBody>
              <a:bodyPr/>
              <a:lstStyle/>
              <a:p>
                <a:r>
                  <a:rPr lang="en-AU" dirty="0"/>
                  <a:t>The following table gives the sign of the first derivative of a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r>
                      <a:rPr lang="en-AU" i="1">
                        <a:latin typeface="Cambria Math" panose="02040503050406030204" pitchFamily="18" charset="0"/>
                      </a:rPr>
                      <m:t>𝑓</m:t>
                    </m:r>
                    <m:r>
                      <a:rPr lang="en-AU" i="1">
                        <a:latin typeface="Cambria Math" panose="02040503050406030204" pitchFamily="18" charset="0"/>
                      </a:rPr>
                      <m:t>(</m:t>
                    </m:r>
                    <m:r>
                      <a:rPr lang="en-AU" i="1">
                        <a:latin typeface="Cambria Math" panose="02040503050406030204" pitchFamily="18" charset="0"/>
                      </a:rPr>
                      <m:t>𝑥</m:t>
                    </m:r>
                    <m:r>
                      <a:rPr lang="en-AU" i="1">
                        <a:latin typeface="Cambria Math" panose="02040503050406030204" pitchFamily="18" charset="0"/>
                      </a:rPr>
                      <m:t>)</m:t>
                    </m:r>
                  </m:oMath>
                </a14:m>
                <a:r>
                  <a:rPr lang="en-AU" dirty="0"/>
                  <a:t> for different values of </a:t>
                </a:r>
                <a14:m>
                  <m:oMath xmlns:m="http://schemas.openxmlformats.org/officeDocument/2006/math">
                    <m:r>
                      <a:rPr lang="en-AU" i="1">
                        <a:latin typeface="Cambria Math" panose="02040503050406030204" pitchFamily="18" charset="0"/>
                      </a:rPr>
                      <m:t>𝑥</m:t>
                    </m:r>
                    <m:r>
                      <a:rPr lang="en-AU" b="0" i="1" smtClean="0">
                        <a:latin typeface="Cambria Math" panose="02040503050406030204" pitchFamily="18" charset="0"/>
                      </a:rPr>
                      <m:t>.</m:t>
                    </m:r>
                  </m:oMath>
                </a14:m>
                <a:endParaRPr lang="en-AU" dirty="0"/>
              </a:p>
            </p:txBody>
          </p:sp>
        </mc:Choice>
        <mc:Fallback xmlns="">
          <p:sp>
            <p:nvSpPr>
              <p:cNvPr id="5" name="Text Placeholder 4">
                <a:extLst>
                  <a:ext uri="{FF2B5EF4-FFF2-40B4-BE49-F238E27FC236}">
                    <a16:creationId xmlns:a16="http://schemas.microsoft.com/office/drawing/2014/main" id="{54619D48-FB88-A92A-A7F9-54BB9FF52F67}"/>
                  </a:ext>
                </a:extLst>
              </p:cNvPr>
              <p:cNvSpPr>
                <a:spLocks noGrp="1" noRot="1" noChangeAspect="1" noMove="1" noResize="1" noEditPoints="1" noAdjustHandles="1" noChangeArrowheads="1" noChangeShapeType="1" noTextEdit="1"/>
              </p:cNvSpPr>
              <p:nvPr>
                <p:ph type="body" sz="quarter" idx="17"/>
              </p:nvPr>
            </p:nvSpPr>
            <p:spPr>
              <a:xfrm>
                <a:off x="234165" y="931639"/>
                <a:ext cx="11484000" cy="430700"/>
              </a:xfrm>
              <a:blipFill>
                <a:blip r:embed="rId3"/>
                <a:stretch>
                  <a:fillRect l="-1327" b="-3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Table 5" descr="A table with the top line reading x, -2, 0, 2 and the bottom line f'(x), +, 0, -">
                <a:extLst>
                  <a:ext uri="{FF2B5EF4-FFF2-40B4-BE49-F238E27FC236}">
                    <a16:creationId xmlns:a16="http://schemas.microsoft.com/office/drawing/2014/main" id="{0E1AF122-D53D-4483-6B75-1AE13242744E}"/>
                  </a:ext>
                </a:extLst>
              </p:cNvPr>
              <p:cNvGraphicFramePr>
                <a:graphicFrameLocks noGrp="1"/>
              </p:cNvGraphicFramePr>
              <p:nvPr>
                <p:extLst>
                  <p:ext uri="{D42A27DB-BD31-4B8C-83A1-F6EECF244321}">
                    <p14:modId xmlns:p14="http://schemas.microsoft.com/office/powerpoint/2010/main" val="1415001574"/>
                  </p:ext>
                </p:extLst>
              </p:nvPr>
            </p:nvGraphicFramePr>
            <p:xfrm>
              <a:off x="234165" y="1432178"/>
              <a:ext cx="4408941" cy="741680"/>
            </p:xfrm>
            <a:graphic>
              <a:graphicData uri="http://schemas.openxmlformats.org/drawingml/2006/table">
                <a:tbl>
                  <a:tblPr firstRow="1" bandRow="1">
                    <a:tableStyleId>{5A111915-BE36-4E01-A7E5-04B1672EAD32}</a:tableStyleId>
                  </a:tblPr>
                  <a:tblGrid>
                    <a:gridCol w="742251">
                      <a:extLst>
                        <a:ext uri="{9D8B030D-6E8A-4147-A177-3AD203B41FA5}">
                          <a16:colId xmlns:a16="http://schemas.microsoft.com/office/drawing/2014/main" val="1758765242"/>
                        </a:ext>
                      </a:extLst>
                    </a:gridCol>
                    <a:gridCol w="1222230">
                      <a:extLst>
                        <a:ext uri="{9D8B030D-6E8A-4147-A177-3AD203B41FA5}">
                          <a16:colId xmlns:a16="http://schemas.microsoft.com/office/drawing/2014/main" val="4132454720"/>
                        </a:ext>
                      </a:extLst>
                    </a:gridCol>
                    <a:gridCol w="1222230">
                      <a:extLst>
                        <a:ext uri="{9D8B030D-6E8A-4147-A177-3AD203B41FA5}">
                          <a16:colId xmlns:a16="http://schemas.microsoft.com/office/drawing/2014/main" val="4254078886"/>
                        </a:ext>
                      </a:extLst>
                    </a:gridCol>
                    <a:gridCol w="1222230">
                      <a:extLst>
                        <a:ext uri="{9D8B030D-6E8A-4147-A177-3AD203B41FA5}">
                          <a16:colId xmlns:a16="http://schemas.microsoft.com/office/drawing/2014/main" val="355992397"/>
                        </a:ext>
                      </a:extLst>
                    </a:gridCol>
                  </a:tblGrid>
                  <a:tr h="370840">
                    <a:tc>
                      <a:txBody>
                        <a:bodyPr/>
                        <a:lstStyle/>
                        <a:p>
                          <a:pPr algn="ctr"/>
                          <a14:m>
                            <m:oMathPara xmlns:m="http://schemas.openxmlformats.org/officeDocument/2006/math">
                              <m:oMathParaPr>
                                <m:jc m:val="centerGroup"/>
                              </m:oMathParaPr>
                              <m:oMath xmlns:m="http://schemas.openxmlformats.org/officeDocument/2006/math">
                                <m:r>
                                  <a:rPr lang="en-AU" i="1" dirty="0" smtClean="0">
                                    <a:solidFill>
                                      <a:schemeClr val="tx1"/>
                                    </a:solidFill>
                                    <a:latin typeface="Cambria Math" panose="02040503050406030204" pitchFamily="18" charset="0"/>
                                  </a:rPr>
                                  <m:t>𝑥</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i="1" dirty="0" smtClean="0">
                                    <a:solidFill>
                                      <a:schemeClr val="tx1"/>
                                    </a:solidFill>
                                    <a:latin typeface="Cambria Math" panose="02040503050406030204" pitchFamily="18" charset="0"/>
                                  </a:rPr>
                                  <m:t>−2</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i="1" dirty="0" smtClean="0">
                                    <a:solidFill>
                                      <a:schemeClr val="tx1"/>
                                    </a:solidFill>
                                    <a:latin typeface="Cambria Math" panose="02040503050406030204" pitchFamily="18" charset="0"/>
                                  </a:rPr>
                                  <m:t>0</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i="1" dirty="0" smtClean="0">
                                    <a:solidFill>
                                      <a:schemeClr val="tx1"/>
                                    </a:solidFill>
                                    <a:latin typeface="Cambria Math" panose="02040503050406030204" pitchFamily="18" charset="0"/>
                                  </a:rPr>
                                  <m:t>2</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0296989"/>
                      </a:ext>
                    </a:extLst>
                  </a:tr>
                  <a:tr h="370840">
                    <a:tc>
                      <a:txBody>
                        <a:bodyPr/>
                        <a:lstStyle/>
                        <a:p>
                          <a:pPr algn="ctr"/>
                          <a14:m>
                            <m:oMathPara xmlns:m="http://schemas.openxmlformats.org/officeDocument/2006/math">
                              <m:oMathParaPr>
                                <m:jc m:val="centerGroup"/>
                              </m:oMathParaPr>
                              <m:oMath xmlns:m="http://schemas.openxmlformats.org/officeDocument/2006/math">
                                <m:r>
                                  <a:rPr lang="en-AU" i="1" dirty="0" smtClean="0">
                                    <a:solidFill>
                                      <a:schemeClr val="tx1"/>
                                    </a:solidFill>
                                    <a:latin typeface="Cambria Math" panose="02040503050406030204" pitchFamily="18" charset="0"/>
                                  </a:rPr>
                                  <m:t>𝑓</m:t>
                                </m:r>
                                <m:r>
                                  <a:rPr lang="en-AU" i="1" dirty="0" smtClean="0">
                                    <a:solidFill>
                                      <a:schemeClr val="tx1"/>
                                    </a:solidFill>
                                    <a:latin typeface="Cambria Math" panose="02040503050406030204" pitchFamily="18" charset="0"/>
                                  </a:rPr>
                                  <m:t>’(</m:t>
                                </m:r>
                                <m:r>
                                  <a:rPr lang="en-AU" i="1" dirty="0" smtClean="0">
                                    <a:solidFill>
                                      <a:schemeClr val="tx1"/>
                                    </a:solidFill>
                                    <a:latin typeface="Cambria Math" panose="02040503050406030204" pitchFamily="18" charset="0"/>
                                  </a:rPr>
                                  <m:t>𝑥</m:t>
                                </m:r>
                                <m:r>
                                  <a:rPr lang="en-AU" i="1" dirty="0" smtClean="0">
                                    <a:solidFill>
                                      <a:schemeClr val="tx1"/>
                                    </a:solidFill>
                                    <a:latin typeface="Cambria Math" panose="02040503050406030204" pitchFamily="18" charset="0"/>
                                  </a:rPr>
                                  <m:t>)</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i="1" dirty="0" smtClean="0">
                                    <a:solidFill>
                                      <a:schemeClr val="tx1"/>
                                    </a:solidFill>
                                    <a:latin typeface="Cambria Math" panose="02040503050406030204" pitchFamily="18" charset="0"/>
                                  </a:rPr>
                                  <m:t>+</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i="1" dirty="0" smtClean="0">
                                    <a:solidFill>
                                      <a:schemeClr val="tx1"/>
                                    </a:solidFill>
                                    <a:latin typeface="Cambria Math" panose="02040503050406030204" pitchFamily="18" charset="0"/>
                                  </a:rPr>
                                  <m:t>0</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i="1" dirty="0" smtClean="0">
                                    <a:solidFill>
                                      <a:schemeClr val="tx1"/>
                                    </a:solidFill>
                                    <a:latin typeface="Cambria Math" panose="02040503050406030204" pitchFamily="18" charset="0"/>
                                  </a:rPr>
                                  <m:t>+</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6539297"/>
                      </a:ext>
                    </a:extLst>
                  </a:tr>
                </a:tbl>
              </a:graphicData>
            </a:graphic>
          </p:graphicFrame>
        </mc:Choice>
        <mc:Fallback xmlns="">
          <p:graphicFrame>
            <p:nvGraphicFramePr>
              <p:cNvPr id="6" name="Table 5" descr="A table with the top line reading x, -2, 0, 2 and the bottom line f'(x), +, 0, -">
                <a:extLst>
                  <a:ext uri="{FF2B5EF4-FFF2-40B4-BE49-F238E27FC236}">
                    <a16:creationId xmlns:a16="http://schemas.microsoft.com/office/drawing/2014/main" id="{0E1AF122-D53D-4483-6B75-1AE13242744E}"/>
                  </a:ext>
                </a:extLst>
              </p:cNvPr>
              <p:cNvGraphicFramePr>
                <a:graphicFrameLocks noGrp="1"/>
              </p:cNvGraphicFramePr>
              <p:nvPr>
                <p:extLst>
                  <p:ext uri="{D42A27DB-BD31-4B8C-83A1-F6EECF244321}">
                    <p14:modId xmlns:p14="http://schemas.microsoft.com/office/powerpoint/2010/main" val="1415001574"/>
                  </p:ext>
                </p:extLst>
              </p:nvPr>
            </p:nvGraphicFramePr>
            <p:xfrm>
              <a:off x="234165" y="1432178"/>
              <a:ext cx="4408941" cy="741680"/>
            </p:xfrm>
            <a:graphic>
              <a:graphicData uri="http://schemas.openxmlformats.org/drawingml/2006/table">
                <a:tbl>
                  <a:tblPr firstRow="1" bandRow="1">
                    <a:tableStyleId>{5A111915-BE36-4E01-A7E5-04B1672EAD32}</a:tableStyleId>
                  </a:tblPr>
                  <a:tblGrid>
                    <a:gridCol w="742251">
                      <a:extLst>
                        <a:ext uri="{9D8B030D-6E8A-4147-A177-3AD203B41FA5}">
                          <a16:colId xmlns:a16="http://schemas.microsoft.com/office/drawing/2014/main" val="1758765242"/>
                        </a:ext>
                      </a:extLst>
                    </a:gridCol>
                    <a:gridCol w="1222230">
                      <a:extLst>
                        <a:ext uri="{9D8B030D-6E8A-4147-A177-3AD203B41FA5}">
                          <a16:colId xmlns:a16="http://schemas.microsoft.com/office/drawing/2014/main" val="4132454720"/>
                        </a:ext>
                      </a:extLst>
                    </a:gridCol>
                    <a:gridCol w="1222230">
                      <a:extLst>
                        <a:ext uri="{9D8B030D-6E8A-4147-A177-3AD203B41FA5}">
                          <a16:colId xmlns:a16="http://schemas.microsoft.com/office/drawing/2014/main" val="4254078886"/>
                        </a:ext>
                      </a:extLst>
                    </a:gridCol>
                    <a:gridCol w="1222230">
                      <a:extLst>
                        <a:ext uri="{9D8B030D-6E8A-4147-A177-3AD203B41FA5}">
                          <a16:colId xmlns:a16="http://schemas.microsoft.com/office/drawing/2014/main" val="355992397"/>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820" t="-1613" r="-495082" b="-11129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1194" t="-1613" r="-200498" b="-11129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62000" t="-1613" r="-101500" b="-11129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60697" t="-1613" r="-995" b="-111290"/>
                          </a:stretch>
                        </a:blipFill>
                      </a:tcPr>
                    </a:tc>
                    <a:extLst>
                      <a:ext uri="{0D108BD9-81ED-4DB2-BD59-A6C34878D82A}">
                        <a16:rowId xmlns:a16="http://schemas.microsoft.com/office/drawing/2014/main" val="1930296989"/>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820" t="-103279" r="-495082" b="-1311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1194" t="-103279" r="-200498" b="-1311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62000" t="-103279" r="-101500" b="-1311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60697" t="-103279" r="-995" b="-13115"/>
                          </a:stretch>
                        </a:blipFill>
                      </a:tcPr>
                    </a:tc>
                    <a:extLst>
                      <a:ext uri="{0D108BD9-81ED-4DB2-BD59-A6C34878D82A}">
                        <a16:rowId xmlns:a16="http://schemas.microsoft.com/office/drawing/2014/main" val="1266539297"/>
                      </a:ext>
                    </a:extLst>
                  </a:tr>
                </a:tbl>
              </a:graphicData>
            </a:graphic>
          </p:graphicFrame>
        </mc:Fallback>
      </mc:AlternateContent>
      <mc:AlternateContent xmlns:mc="http://schemas.openxmlformats.org/markup-compatibility/2006" xmlns:a14="http://schemas.microsoft.com/office/drawing/2010/main">
        <mc:Choice Requires="a14">
          <p:sp>
            <p:nvSpPr>
              <p:cNvPr id="4" name="Text Placeholder 4">
                <a:extLst>
                  <a:ext uri="{FF2B5EF4-FFF2-40B4-BE49-F238E27FC236}">
                    <a16:creationId xmlns:a16="http://schemas.microsoft.com/office/drawing/2014/main" id="{04AB6BA0-F9DE-3AC2-1C96-F4AC84B89D5A}"/>
                  </a:ext>
                </a:extLst>
              </p:cNvPr>
              <p:cNvSpPr txBox="1">
                <a:spLocks/>
              </p:cNvSpPr>
              <p:nvPr/>
            </p:nvSpPr>
            <p:spPr>
              <a:xfrm>
                <a:off x="234164" y="2145129"/>
                <a:ext cx="6465229" cy="43070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Which of the following is a possible sketch of </a:t>
                </a:r>
                <a14:m>
                  <m:oMath xmlns:m="http://schemas.openxmlformats.org/officeDocument/2006/math">
                    <m:r>
                      <a:rPr lang="en-AU" i="1" smtClean="0">
                        <a:latin typeface="Cambria Math" panose="02040503050406030204" pitchFamily="18" charset="0"/>
                      </a:rPr>
                      <m:t>𝑦</m:t>
                    </m:r>
                    <m:r>
                      <a:rPr lang="en-AU" i="1" smtClean="0">
                        <a:latin typeface="Cambria Math" panose="02040503050406030204" pitchFamily="18" charset="0"/>
                      </a:rPr>
                      <m:t>=</m:t>
                    </m:r>
                    <m:r>
                      <a:rPr lang="en-AU" i="1" smtClean="0">
                        <a:latin typeface="Cambria Math" panose="02040503050406030204" pitchFamily="18" charset="0"/>
                      </a:rPr>
                      <m:t>𝑓</m:t>
                    </m:r>
                    <m:d>
                      <m:dPr>
                        <m:ctrlPr>
                          <a:rPr lang="en-AU" i="1" smtClean="0">
                            <a:latin typeface="Cambria Math" panose="02040503050406030204" pitchFamily="18" charset="0"/>
                          </a:rPr>
                        </m:ctrlPr>
                      </m:dPr>
                      <m:e>
                        <m:r>
                          <a:rPr lang="en-AU" i="1" smtClean="0">
                            <a:latin typeface="Cambria Math" panose="02040503050406030204" pitchFamily="18" charset="0"/>
                          </a:rPr>
                          <m:t>𝑥</m:t>
                        </m:r>
                      </m:e>
                    </m:d>
                    <m:r>
                      <a:rPr lang="en-AU" i="1" smtClean="0">
                        <a:latin typeface="Cambria Math" panose="02040503050406030204" pitchFamily="18" charset="0"/>
                      </a:rPr>
                      <m:t>?</m:t>
                    </m:r>
                  </m:oMath>
                </a14:m>
                <a:r>
                  <a:rPr lang="en-AU" dirty="0"/>
                  <a:t>                          </a:t>
                </a:r>
              </a:p>
            </p:txBody>
          </p:sp>
        </mc:Choice>
        <mc:Fallback xmlns="">
          <p:sp>
            <p:nvSpPr>
              <p:cNvPr id="4" name="Text Placeholder 4">
                <a:extLst>
                  <a:ext uri="{FF2B5EF4-FFF2-40B4-BE49-F238E27FC236}">
                    <a16:creationId xmlns:a16="http://schemas.microsoft.com/office/drawing/2014/main" id="{04AB6BA0-F9DE-3AC2-1C96-F4AC84B89D5A}"/>
                  </a:ext>
                </a:extLst>
              </p:cNvPr>
              <p:cNvSpPr txBox="1">
                <a:spLocks noRot="1" noChangeAspect="1" noMove="1" noResize="1" noEditPoints="1" noAdjustHandles="1" noChangeArrowheads="1" noChangeShapeType="1" noTextEdit="1"/>
              </p:cNvSpPr>
              <p:nvPr/>
            </p:nvSpPr>
            <p:spPr>
              <a:xfrm>
                <a:off x="234164" y="2145129"/>
                <a:ext cx="6465229" cy="430701"/>
              </a:xfrm>
              <a:prstGeom prst="rect">
                <a:avLst/>
              </a:prstGeom>
              <a:blipFill>
                <a:blip r:embed="rId5"/>
                <a:stretch>
                  <a:fillRect l="-2356" b="-28169"/>
                </a:stretch>
              </a:blipFill>
            </p:spPr>
            <p:txBody>
              <a:bodyPr/>
              <a:lstStyle/>
              <a:p>
                <a:r>
                  <a:rPr lang="en-US">
                    <a:noFill/>
                  </a:rPr>
                  <a:t> </a:t>
                </a:r>
              </a:p>
            </p:txBody>
          </p:sp>
        </mc:Fallback>
      </mc:AlternateContent>
      <p:pic>
        <p:nvPicPr>
          <p:cNvPr id="9" name="Picture 8" descr="Image of 4 graphs with different graphs, matching those on slide 3. ">
            <a:extLst>
              <a:ext uri="{FF2B5EF4-FFF2-40B4-BE49-F238E27FC236}">
                <a16:creationId xmlns:a16="http://schemas.microsoft.com/office/drawing/2014/main" id="{CA549380-1AA6-3EB3-5445-F493ACD4A32E}"/>
              </a:ext>
            </a:extLst>
          </p:cNvPr>
          <p:cNvPicPr>
            <a:picLocks noChangeAspect="1"/>
          </p:cNvPicPr>
          <p:nvPr/>
        </p:nvPicPr>
        <p:blipFill>
          <a:blip r:embed="rId6"/>
          <a:stretch>
            <a:fillRect/>
          </a:stretch>
        </p:blipFill>
        <p:spPr>
          <a:xfrm>
            <a:off x="234164" y="2634667"/>
            <a:ext cx="5764702" cy="4102790"/>
          </a:xfrm>
          <a:prstGeom prst="rect">
            <a:avLst/>
          </a:prstGeom>
        </p:spPr>
      </p:pic>
      <p:sp>
        <p:nvSpPr>
          <p:cNvPr id="12" name="TextBox 11">
            <a:extLst>
              <a:ext uri="{FF2B5EF4-FFF2-40B4-BE49-F238E27FC236}">
                <a16:creationId xmlns:a16="http://schemas.microsoft.com/office/drawing/2014/main" id="{E6241844-D68C-CEE8-6B12-6CB118B2F608}"/>
              </a:ext>
            </a:extLst>
          </p:cNvPr>
          <p:cNvSpPr txBox="1"/>
          <p:nvPr/>
        </p:nvSpPr>
        <p:spPr>
          <a:xfrm>
            <a:off x="8571244" y="2423651"/>
            <a:ext cx="924449" cy="323727"/>
          </a:xfrm>
          <a:prstGeom prst="rect">
            <a:avLst/>
          </a:prstGeom>
          <a:noFill/>
        </p:spPr>
        <p:txBody>
          <a:bodyPr wrap="square" lIns="0" tIns="0" rIns="0" bIns="0" rtlCol="0">
            <a:noAutofit/>
          </a:bodyPr>
          <a:lstStyle/>
          <a:p>
            <a:pPr algn="l"/>
            <a:r>
              <a:rPr lang="en-AU" sz="1800" b="1" dirty="0">
                <a:solidFill>
                  <a:schemeClr val="accent2"/>
                </a:solidFill>
              </a:rPr>
              <a:t>Solution</a:t>
            </a:r>
          </a:p>
        </p:txBody>
      </p:sp>
      <p:pic>
        <p:nvPicPr>
          <p:cNvPr id="14" name="Picture 13" descr="The graph of a red function with x-intercepts at approximately -2, 0 and 2. The graph has a local maximum near x = -1.5 and a local minimum near x = 1.5. The graph flattens as it crosses the x-axis near x = 0. It has dotted lines showing tangents at -2 and 2">
            <a:extLst>
              <a:ext uri="{FF2B5EF4-FFF2-40B4-BE49-F238E27FC236}">
                <a16:creationId xmlns:a16="http://schemas.microsoft.com/office/drawing/2014/main" id="{3265E9A5-4863-3674-348C-7CFF98773CA2}"/>
              </a:ext>
            </a:extLst>
          </p:cNvPr>
          <p:cNvPicPr>
            <a:picLocks noChangeAspect="1"/>
          </p:cNvPicPr>
          <p:nvPr/>
        </p:nvPicPr>
        <p:blipFill>
          <a:blip r:embed="rId7"/>
          <a:stretch>
            <a:fillRect/>
          </a:stretch>
        </p:blipFill>
        <p:spPr>
          <a:xfrm>
            <a:off x="6371116" y="2817218"/>
            <a:ext cx="5472883" cy="3628942"/>
          </a:xfrm>
          <a:prstGeom prst="rect">
            <a:avLst/>
          </a:prstGeom>
        </p:spPr>
      </p:pic>
      <p:sp>
        <p:nvSpPr>
          <p:cNvPr id="2" name="Slide Number Placeholder 1">
            <a:extLst>
              <a:ext uri="{FF2B5EF4-FFF2-40B4-BE49-F238E27FC236}">
                <a16:creationId xmlns:a16="http://schemas.microsoft.com/office/drawing/2014/main" id="{7E2AC2DA-9886-952D-1F45-65893A2246E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a:t>
            </a:fld>
            <a:endParaRPr lang="en-AU" dirty="0"/>
          </a:p>
        </p:txBody>
      </p:sp>
    </p:spTree>
    <p:extLst>
      <p:ext uri="{BB962C8B-B14F-4D97-AF65-F5344CB8AC3E}">
        <p14:creationId xmlns:p14="http://schemas.microsoft.com/office/powerpoint/2010/main" val="403584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81EE-496E-27A0-EEA9-180961F246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3F8E2E-9909-B411-1561-688E462BEABB}"/>
              </a:ext>
            </a:extLst>
          </p:cNvPr>
          <p:cNvSpPr>
            <a:spLocks noGrp="1"/>
          </p:cNvSpPr>
          <p:nvPr>
            <p:ph type="title"/>
          </p:nvPr>
        </p:nvSpPr>
        <p:spPr/>
        <p:txBody>
          <a:bodyPr/>
          <a:lstStyle/>
          <a:p>
            <a:r>
              <a:rPr lang="en-AU" dirty="0"/>
              <a:t>Which graph matches the table?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F712AB0-9743-9093-2119-A9E994229040}"/>
                  </a:ext>
                </a:extLst>
              </p:cNvPr>
              <p:cNvSpPr>
                <a:spLocks noGrp="1"/>
              </p:cNvSpPr>
              <p:nvPr>
                <p:ph type="body" sz="quarter" idx="17"/>
              </p:nvPr>
            </p:nvSpPr>
            <p:spPr>
              <a:xfrm>
                <a:off x="131894" y="931638"/>
                <a:ext cx="11712105" cy="449690"/>
              </a:xfrm>
            </p:spPr>
            <p:txBody>
              <a:bodyPr/>
              <a:lstStyle/>
              <a:p>
                <a:r>
                  <a:rPr lang="en-AU" dirty="0"/>
                  <a:t>The following table gives the sign of the first derivative of a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r>
                      <a:rPr lang="en-AU" i="1">
                        <a:latin typeface="Cambria Math" panose="02040503050406030204" pitchFamily="18" charset="0"/>
                      </a:rPr>
                      <m:t>𝑓</m:t>
                    </m:r>
                    <m:r>
                      <a:rPr lang="en-AU" i="1">
                        <a:latin typeface="Cambria Math" panose="02040503050406030204" pitchFamily="18" charset="0"/>
                      </a:rPr>
                      <m:t>(</m:t>
                    </m:r>
                    <m:r>
                      <a:rPr lang="en-AU" i="1">
                        <a:latin typeface="Cambria Math" panose="02040503050406030204" pitchFamily="18" charset="0"/>
                      </a:rPr>
                      <m:t>𝑥</m:t>
                    </m:r>
                    <m:r>
                      <a:rPr lang="en-AU" i="1">
                        <a:latin typeface="Cambria Math" panose="02040503050406030204" pitchFamily="18" charset="0"/>
                      </a:rPr>
                      <m:t>)</m:t>
                    </m:r>
                  </m:oMath>
                </a14:m>
                <a:r>
                  <a:rPr lang="en-AU" dirty="0"/>
                  <a:t> for different values of </a:t>
                </a:r>
                <a14:m>
                  <m:oMath xmlns:m="http://schemas.openxmlformats.org/officeDocument/2006/math">
                    <m:r>
                      <a:rPr lang="en-AU" i="1">
                        <a:latin typeface="Cambria Math" panose="02040503050406030204" pitchFamily="18" charset="0"/>
                      </a:rPr>
                      <m:t>𝑥</m:t>
                    </m:r>
                    <m:r>
                      <a:rPr lang="en-AU" b="0" i="1" smtClean="0">
                        <a:latin typeface="Cambria Math" panose="02040503050406030204" pitchFamily="18" charset="0"/>
                      </a:rPr>
                      <m:t>.</m:t>
                    </m:r>
                  </m:oMath>
                </a14:m>
                <a:endParaRPr lang="en-AU" dirty="0"/>
              </a:p>
            </p:txBody>
          </p:sp>
        </mc:Choice>
        <mc:Fallback xmlns="">
          <p:sp>
            <p:nvSpPr>
              <p:cNvPr id="5" name="Text Placeholder 4">
                <a:extLst>
                  <a:ext uri="{FF2B5EF4-FFF2-40B4-BE49-F238E27FC236}">
                    <a16:creationId xmlns:a16="http://schemas.microsoft.com/office/drawing/2014/main" id="{DF712AB0-9743-9093-2119-A9E994229040}"/>
                  </a:ext>
                </a:extLst>
              </p:cNvPr>
              <p:cNvSpPr>
                <a:spLocks noGrp="1" noRot="1" noChangeAspect="1" noMove="1" noResize="1" noEditPoints="1" noAdjustHandles="1" noChangeArrowheads="1" noChangeShapeType="1" noTextEdit="1"/>
              </p:cNvSpPr>
              <p:nvPr>
                <p:ph type="body" sz="quarter" idx="17"/>
              </p:nvPr>
            </p:nvSpPr>
            <p:spPr>
              <a:xfrm>
                <a:off x="131894" y="931638"/>
                <a:ext cx="11712105" cy="449690"/>
              </a:xfrm>
              <a:blipFill>
                <a:blip r:embed="rId3"/>
                <a:stretch>
                  <a:fillRect l="-1353" b="-229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Table 5" descr="A table with the top line reading x, -2, -0.5, 0.5, 2 and the bottom line f'(x), +, -, -, +">
                <a:extLst>
                  <a:ext uri="{FF2B5EF4-FFF2-40B4-BE49-F238E27FC236}">
                    <a16:creationId xmlns:a16="http://schemas.microsoft.com/office/drawing/2014/main" id="{2B7F2F95-F7AF-DCA8-BE86-C8856B784DEF}"/>
                  </a:ext>
                </a:extLst>
              </p:cNvPr>
              <p:cNvGraphicFramePr>
                <a:graphicFrameLocks noGrp="1"/>
              </p:cNvGraphicFramePr>
              <p:nvPr>
                <p:extLst>
                  <p:ext uri="{D42A27DB-BD31-4B8C-83A1-F6EECF244321}">
                    <p14:modId xmlns:p14="http://schemas.microsoft.com/office/powerpoint/2010/main" val="4053822963"/>
                  </p:ext>
                </p:extLst>
              </p:nvPr>
            </p:nvGraphicFramePr>
            <p:xfrm>
              <a:off x="234165" y="1432178"/>
              <a:ext cx="4888920" cy="741680"/>
            </p:xfrm>
            <a:graphic>
              <a:graphicData uri="http://schemas.openxmlformats.org/drawingml/2006/table">
                <a:tbl>
                  <a:tblPr firstRow="1" bandRow="1">
                    <a:tableStyleId>{5A111915-BE36-4E01-A7E5-04B1672EAD32}</a:tableStyleId>
                  </a:tblPr>
                  <a:tblGrid>
                    <a:gridCol w="977784">
                      <a:extLst>
                        <a:ext uri="{9D8B030D-6E8A-4147-A177-3AD203B41FA5}">
                          <a16:colId xmlns:a16="http://schemas.microsoft.com/office/drawing/2014/main" val="1758765242"/>
                        </a:ext>
                      </a:extLst>
                    </a:gridCol>
                    <a:gridCol w="977784">
                      <a:extLst>
                        <a:ext uri="{9D8B030D-6E8A-4147-A177-3AD203B41FA5}">
                          <a16:colId xmlns:a16="http://schemas.microsoft.com/office/drawing/2014/main" val="4132454720"/>
                        </a:ext>
                      </a:extLst>
                    </a:gridCol>
                    <a:gridCol w="977784">
                      <a:extLst>
                        <a:ext uri="{9D8B030D-6E8A-4147-A177-3AD203B41FA5}">
                          <a16:colId xmlns:a16="http://schemas.microsoft.com/office/drawing/2014/main" val="4254078886"/>
                        </a:ext>
                      </a:extLst>
                    </a:gridCol>
                    <a:gridCol w="977784">
                      <a:extLst>
                        <a:ext uri="{9D8B030D-6E8A-4147-A177-3AD203B41FA5}">
                          <a16:colId xmlns:a16="http://schemas.microsoft.com/office/drawing/2014/main" val="846151474"/>
                        </a:ext>
                      </a:extLst>
                    </a:gridCol>
                    <a:gridCol w="977784">
                      <a:extLst>
                        <a:ext uri="{9D8B030D-6E8A-4147-A177-3AD203B41FA5}">
                          <a16:colId xmlns:a16="http://schemas.microsoft.com/office/drawing/2014/main" val="355992397"/>
                        </a:ext>
                      </a:extLst>
                    </a:gridCol>
                  </a:tblGrid>
                  <a:tr h="370840">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𝑥</m:t>
                                </m:r>
                              </m:oMath>
                            </m:oMathPara>
                          </a14:m>
                          <a:endParaRP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−2</m:t>
                                </m:r>
                              </m:oMath>
                            </m:oMathPara>
                          </a14:m>
                          <a:endParaRP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b="0" i="1" smtClean="0">
                                    <a:solidFill>
                                      <a:schemeClr val="tx1"/>
                                    </a:solidFill>
                                    <a:latin typeface="Cambria Math" panose="02040503050406030204" pitchFamily="18" charset="0"/>
                                  </a:rPr>
                                  <m:t>−0.5</m:t>
                                </m:r>
                              </m:oMath>
                            </m:oMathPara>
                          </a14:m>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0.5</m:t>
                                </m:r>
                              </m:oMath>
                            </m:oMathPara>
                          </a14:m>
                          <a:endParaRP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2</m:t>
                                </m:r>
                              </m:oMath>
                            </m:oMathPara>
                          </a14:m>
                          <a:endParaRP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0296989"/>
                      </a:ext>
                    </a:extLst>
                  </a:tr>
                  <a:tr h="370840">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𝑓</m:t>
                                </m:r>
                                <m:r>
                                  <a:rPr lang="en-AU" b="0" i="1" dirty="0" smtClean="0">
                                    <a:solidFill>
                                      <a:schemeClr val="tx1"/>
                                    </a:solidFill>
                                    <a:latin typeface="Cambria Math" panose="02040503050406030204" pitchFamily="18" charset="0"/>
                                  </a:rPr>
                                  <m:t>’(</m:t>
                                </m:r>
                                <m:r>
                                  <a:rPr lang="en-AU" b="0" i="1" dirty="0" smtClean="0">
                                    <a:solidFill>
                                      <a:schemeClr val="tx1"/>
                                    </a:solidFill>
                                    <a:latin typeface="Cambria Math" panose="02040503050406030204" pitchFamily="18" charset="0"/>
                                  </a:rPr>
                                  <m:t>𝑥</m:t>
                                </m:r>
                                <m:r>
                                  <a:rPr lang="en-AU" b="0" i="1" dirty="0" smtClean="0">
                                    <a:solidFill>
                                      <a:schemeClr val="tx1"/>
                                    </a:solidFill>
                                    <a:latin typeface="Cambria Math" panose="02040503050406030204" pitchFamily="18" charset="0"/>
                                  </a:rPr>
                                  <m:t>)</m:t>
                                </m:r>
                              </m:oMath>
                            </m:oMathPara>
                          </a14:m>
                          <a:endParaRP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m:t>
                                </m:r>
                              </m:oMath>
                            </m:oMathPara>
                          </a14:m>
                          <a:endParaRP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m:t>
                                </m:r>
                              </m:oMath>
                            </m:oMathPara>
                          </a14:m>
                          <a:endParaRPr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6539297"/>
                      </a:ext>
                    </a:extLst>
                  </a:tr>
                </a:tbl>
              </a:graphicData>
            </a:graphic>
          </p:graphicFrame>
        </mc:Choice>
        <mc:Fallback xmlns="">
          <p:graphicFrame>
            <p:nvGraphicFramePr>
              <p:cNvPr id="6" name="Table 5" descr="A table with the top line reading x, -2, -0.5, 0.5, 2 and the bottom line f'(x), +, -, -, +">
                <a:extLst>
                  <a:ext uri="{FF2B5EF4-FFF2-40B4-BE49-F238E27FC236}">
                    <a16:creationId xmlns:a16="http://schemas.microsoft.com/office/drawing/2014/main" id="{2B7F2F95-F7AF-DCA8-BE86-C8856B784DEF}"/>
                  </a:ext>
                </a:extLst>
              </p:cNvPr>
              <p:cNvGraphicFramePr>
                <a:graphicFrameLocks noGrp="1"/>
              </p:cNvGraphicFramePr>
              <p:nvPr>
                <p:extLst>
                  <p:ext uri="{D42A27DB-BD31-4B8C-83A1-F6EECF244321}">
                    <p14:modId xmlns:p14="http://schemas.microsoft.com/office/powerpoint/2010/main" val="4053822963"/>
                  </p:ext>
                </p:extLst>
              </p:nvPr>
            </p:nvGraphicFramePr>
            <p:xfrm>
              <a:off x="234165" y="1432178"/>
              <a:ext cx="4888920" cy="741680"/>
            </p:xfrm>
            <a:graphic>
              <a:graphicData uri="http://schemas.openxmlformats.org/drawingml/2006/table">
                <a:tbl>
                  <a:tblPr firstRow="1" bandRow="1">
                    <a:tableStyleId>{5A111915-BE36-4E01-A7E5-04B1672EAD32}</a:tableStyleId>
                  </a:tblPr>
                  <a:tblGrid>
                    <a:gridCol w="977784">
                      <a:extLst>
                        <a:ext uri="{9D8B030D-6E8A-4147-A177-3AD203B41FA5}">
                          <a16:colId xmlns:a16="http://schemas.microsoft.com/office/drawing/2014/main" val="1758765242"/>
                        </a:ext>
                      </a:extLst>
                    </a:gridCol>
                    <a:gridCol w="977784">
                      <a:extLst>
                        <a:ext uri="{9D8B030D-6E8A-4147-A177-3AD203B41FA5}">
                          <a16:colId xmlns:a16="http://schemas.microsoft.com/office/drawing/2014/main" val="4132454720"/>
                        </a:ext>
                      </a:extLst>
                    </a:gridCol>
                    <a:gridCol w="977784">
                      <a:extLst>
                        <a:ext uri="{9D8B030D-6E8A-4147-A177-3AD203B41FA5}">
                          <a16:colId xmlns:a16="http://schemas.microsoft.com/office/drawing/2014/main" val="4254078886"/>
                        </a:ext>
                      </a:extLst>
                    </a:gridCol>
                    <a:gridCol w="977784">
                      <a:extLst>
                        <a:ext uri="{9D8B030D-6E8A-4147-A177-3AD203B41FA5}">
                          <a16:colId xmlns:a16="http://schemas.microsoft.com/office/drawing/2014/main" val="846151474"/>
                        </a:ext>
                      </a:extLst>
                    </a:gridCol>
                    <a:gridCol w="977784">
                      <a:extLst>
                        <a:ext uri="{9D8B030D-6E8A-4147-A177-3AD203B41FA5}">
                          <a16:colId xmlns:a16="http://schemas.microsoft.com/office/drawing/2014/main" val="355992397"/>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21" t="-1613" r="-400000" b="-11129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250" t="-1613" r="-302500" b="-11129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000" t="-1613" r="-200621" b="-11129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1875" t="-1613" r="-101875" b="-11129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99379" t="-1613" r="-1242" b="-111290"/>
                          </a:stretch>
                        </a:blipFill>
                      </a:tcPr>
                    </a:tc>
                    <a:extLst>
                      <a:ext uri="{0D108BD9-81ED-4DB2-BD59-A6C34878D82A}">
                        <a16:rowId xmlns:a16="http://schemas.microsoft.com/office/drawing/2014/main" val="1930296989"/>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21" t="-103279" r="-400000" b="-1311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250" t="-103279" r="-302500" b="-1311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000" t="-103279" r="-200621" b="-1311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1875" t="-103279" r="-101875" b="-1311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99379" t="-103279" r="-1242" b="-13115"/>
                          </a:stretch>
                        </a:blipFill>
                      </a:tcPr>
                    </a:tc>
                    <a:extLst>
                      <a:ext uri="{0D108BD9-81ED-4DB2-BD59-A6C34878D82A}">
                        <a16:rowId xmlns:a16="http://schemas.microsoft.com/office/drawing/2014/main" val="1266539297"/>
                      </a:ext>
                    </a:extLst>
                  </a:tr>
                </a:tbl>
              </a:graphicData>
            </a:graphic>
          </p:graphicFrame>
        </mc:Fallback>
      </mc:AlternateContent>
      <mc:AlternateContent xmlns:mc="http://schemas.openxmlformats.org/markup-compatibility/2006" xmlns:a14="http://schemas.microsoft.com/office/drawing/2010/main">
        <mc:Choice Requires="a14">
          <p:sp>
            <p:nvSpPr>
              <p:cNvPr id="4" name="Text Placeholder 4">
                <a:extLst>
                  <a:ext uri="{FF2B5EF4-FFF2-40B4-BE49-F238E27FC236}">
                    <a16:creationId xmlns:a16="http://schemas.microsoft.com/office/drawing/2014/main" id="{6EC754B3-97DE-BB0A-0887-D38B5F9EF385}"/>
                  </a:ext>
                </a:extLst>
              </p:cNvPr>
              <p:cNvSpPr txBox="1">
                <a:spLocks/>
              </p:cNvSpPr>
              <p:nvPr/>
            </p:nvSpPr>
            <p:spPr>
              <a:xfrm>
                <a:off x="131894" y="2116189"/>
                <a:ext cx="11353229" cy="44969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Which of the following is a possible sketch of </a:t>
                </a:r>
                <a14:m>
                  <m:oMath xmlns:m="http://schemas.openxmlformats.org/officeDocument/2006/math">
                    <m:r>
                      <a:rPr lang="en-AU" i="1" smtClean="0">
                        <a:latin typeface="Cambria Math" panose="02040503050406030204" pitchFamily="18" charset="0"/>
                      </a:rPr>
                      <m:t>𝑦</m:t>
                    </m:r>
                    <m:r>
                      <a:rPr lang="en-AU" i="1" smtClean="0">
                        <a:latin typeface="Cambria Math" panose="02040503050406030204" pitchFamily="18" charset="0"/>
                      </a:rPr>
                      <m:t>=</m:t>
                    </m:r>
                    <m:r>
                      <a:rPr lang="en-AU" i="1" smtClean="0">
                        <a:latin typeface="Cambria Math" panose="02040503050406030204" pitchFamily="18" charset="0"/>
                      </a:rPr>
                      <m:t>𝑓</m:t>
                    </m:r>
                    <m:d>
                      <m:dPr>
                        <m:ctrlPr>
                          <a:rPr lang="en-AU" i="1" smtClean="0">
                            <a:latin typeface="Cambria Math" panose="02040503050406030204" pitchFamily="18" charset="0"/>
                          </a:rPr>
                        </m:ctrlPr>
                      </m:dPr>
                      <m:e>
                        <m:r>
                          <a:rPr lang="en-AU" i="1" smtClean="0">
                            <a:latin typeface="Cambria Math" panose="02040503050406030204" pitchFamily="18" charset="0"/>
                          </a:rPr>
                          <m:t>𝑥</m:t>
                        </m:r>
                      </m:e>
                    </m:d>
                    <m:r>
                      <a:rPr lang="en-AU" i="1" smtClean="0">
                        <a:latin typeface="Cambria Math" panose="02040503050406030204" pitchFamily="18" charset="0"/>
                      </a:rPr>
                      <m:t>?</m:t>
                    </m:r>
                  </m:oMath>
                </a14:m>
                <a:r>
                  <a:rPr lang="en-AU" dirty="0"/>
                  <a:t>                    </a:t>
                </a:r>
              </a:p>
            </p:txBody>
          </p:sp>
        </mc:Choice>
        <mc:Fallback xmlns="">
          <p:sp>
            <p:nvSpPr>
              <p:cNvPr id="4" name="Text Placeholder 4">
                <a:extLst>
                  <a:ext uri="{FF2B5EF4-FFF2-40B4-BE49-F238E27FC236}">
                    <a16:creationId xmlns:a16="http://schemas.microsoft.com/office/drawing/2014/main" id="{6EC754B3-97DE-BB0A-0887-D38B5F9EF385}"/>
                  </a:ext>
                </a:extLst>
              </p:cNvPr>
              <p:cNvSpPr txBox="1">
                <a:spLocks noRot="1" noChangeAspect="1" noMove="1" noResize="1" noEditPoints="1" noAdjustHandles="1" noChangeArrowheads="1" noChangeShapeType="1" noTextEdit="1"/>
              </p:cNvSpPr>
              <p:nvPr/>
            </p:nvSpPr>
            <p:spPr>
              <a:xfrm>
                <a:off x="131894" y="2116189"/>
                <a:ext cx="11353229" cy="449690"/>
              </a:xfrm>
              <a:prstGeom prst="rect">
                <a:avLst/>
              </a:prstGeom>
              <a:blipFill>
                <a:blip r:embed="rId5"/>
                <a:stretch>
                  <a:fillRect l="-1396" b="-24324"/>
                </a:stretch>
              </a:blipFill>
            </p:spPr>
            <p:txBody>
              <a:bodyPr/>
              <a:lstStyle/>
              <a:p>
                <a:r>
                  <a:rPr lang="en-US">
                    <a:noFill/>
                  </a:rPr>
                  <a:t> </a:t>
                </a:r>
              </a:p>
            </p:txBody>
          </p:sp>
        </mc:Fallback>
      </mc:AlternateContent>
      <p:pic>
        <p:nvPicPr>
          <p:cNvPr id="9" name="Picture 8" descr="Image of 4 graphs with different graphs, matching those on slide 3. ">
            <a:extLst>
              <a:ext uri="{FF2B5EF4-FFF2-40B4-BE49-F238E27FC236}">
                <a16:creationId xmlns:a16="http://schemas.microsoft.com/office/drawing/2014/main" id="{1AEAA48A-0C2C-423A-4E90-F346EA8A3A87}"/>
              </a:ext>
            </a:extLst>
          </p:cNvPr>
          <p:cNvPicPr>
            <a:picLocks noChangeAspect="1"/>
          </p:cNvPicPr>
          <p:nvPr/>
        </p:nvPicPr>
        <p:blipFill>
          <a:blip r:embed="rId6"/>
          <a:stretch>
            <a:fillRect/>
          </a:stretch>
        </p:blipFill>
        <p:spPr>
          <a:xfrm>
            <a:off x="348000" y="2593210"/>
            <a:ext cx="5764702" cy="4102790"/>
          </a:xfrm>
          <a:prstGeom prst="rect">
            <a:avLst/>
          </a:prstGeom>
        </p:spPr>
      </p:pic>
      <p:pic>
        <p:nvPicPr>
          <p:cNvPr id="18" name="Picture 17" descr="Image of graphs A and C, with plus and minus signs showing where the gradient is positive and negative. ">
            <a:extLst>
              <a:ext uri="{FF2B5EF4-FFF2-40B4-BE49-F238E27FC236}">
                <a16:creationId xmlns:a16="http://schemas.microsoft.com/office/drawing/2014/main" id="{0DE67328-E5BB-14DA-E6AB-C231086DC7CA}"/>
              </a:ext>
            </a:extLst>
          </p:cNvPr>
          <p:cNvPicPr>
            <a:picLocks noChangeAspect="1"/>
          </p:cNvPicPr>
          <p:nvPr/>
        </p:nvPicPr>
        <p:blipFill>
          <a:blip r:embed="rId7"/>
          <a:stretch>
            <a:fillRect/>
          </a:stretch>
        </p:blipFill>
        <p:spPr>
          <a:xfrm>
            <a:off x="7525056" y="2777670"/>
            <a:ext cx="2784553" cy="3918329"/>
          </a:xfrm>
          <a:prstGeom prst="rect">
            <a:avLst/>
          </a:prstGeom>
        </p:spPr>
      </p:pic>
      <p:sp>
        <p:nvSpPr>
          <p:cNvPr id="2" name="Slide Number Placeholder 1">
            <a:extLst>
              <a:ext uri="{FF2B5EF4-FFF2-40B4-BE49-F238E27FC236}">
                <a16:creationId xmlns:a16="http://schemas.microsoft.com/office/drawing/2014/main" id="{E633581D-6B5A-0E39-6B31-A8689DD3ABC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a:t>
            </a:fld>
            <a:endParaRPr lang="en-AU" dirty="0"/>
          </a:p>
        </p:txBody>
      </p:sp>
    </p:spTree>
    <p:extLst>
      <p:ext uri="{BB962C8B-B14F-4D97-AF65-F5344CB8AC3E}">
        <p14:creationId xmlns:p14="http://schemas.microsoft.com/office/powerpoint/2010/main" val="347498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48000" y="1713892"/>
                <a:ext cx="11303000" cy="444012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intentions</a:t>
                </a:r>
                <a:endParaRPr lang="en-AU" sz="2000" b="1" dirty="0">
                  <a:solidFill>
                    <a:schemeClr val="accent1"/>
                  </a:solidFill>
                  <a:latin typeface="+mj-lt"/>
                  <a:ea typeface="+mn-lt"/>
                  <a:cs typeface="Arial" panose="020B0604020202020204" pitchFamily="34" charset="0"/>
                </a:endParaRPr>
              </a:p>
              <a:p>
                <a:pPr marL="342900" lvl="0" indent="-342900">
                  <a:lnSpc>
                    <a:spcPct val="150000"/>
                  </a:lnSpc>
                  <a:buFont typeface="Arial" panose="020B0604020202020204" pitchFamily="34" charset="0"/>
                  <a:buChar char="•"/>
                </a:pPr>
                <a:r>
                  <a:rPr lang="en-AU" sz="2200" dirty="0"/>
                  <a:t>To understand how the second derivative describes the behaviour of a function.</a:t>
                </a:r>
              </a:p>
              <a:p>
                <a:pPr marL="342900" lvl="0" indent="-342900">
                  <a:lnSpc>
                    <a:spcPct val="150000"/>
                  </a:lnSpc>
                  <a:buFont typeface="Arial" panose="020B0604020202020204" pitchFamily="34" charset="0"/>
                  <a:buChar char="•"/>
                </a:pPr>
                <a:r>
                  <a:rPr lang="en-AU" sz="2200" dirty="0"/>
                  <a:t>To be able to find and represent the second derivative graphically and algebraically.</a:t>
                </a:r>
              </a:p>
              <a:p>
                <a:pPr>
                  <a:lnSpc>
                    <a:spcPct val="150000"/>
                  </a:lnSpc>
                  <a:spcAft>
                    <a:spcPts val="12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200" dirty="0"/>
                  <a:t>I can interpret the second derivative as the gradient function of the first derivative.</a:t>
                </a:r>
              </a:p>
              <a:p>
                <a:pPr marL="342900" lvl="0" indent="-342900">
                  <a:lnSpc>
                    <a:spcPct val="150000"/>
                  </a:lnSpc>
                  <a:buFont typeface="Arial" panose="020B0604020202020204" pitchFamily="34" charset="0"/>
                  <a:buChar char="•"/>
                </a:pPr>
                <a:r>
                  <a:rPr lang="en-AU" sz="2200" dirty="0"/>
                  <a:t>I can use repeated differentiation to find the second derivative of a function.</a:t>
                </a:r>
              </a:p>
              <a:p>
                <a:pPr marL="342900" lvl="0" indent="-342900">
                  <a:lnSpc>
                    <a:spcPct val="150000"/>
                  </a:lnSpc>
                  <a:buFont typeface="Arial" panose="020B0604020202020204" pitchFamily="34" charset="0"/>
                  <a:buChar char="•"/>
                </a:pPr>
                <a:r>
                  <a:rPr lang="en-AU" sz="2200" dirty="0"/>
                  <a:t>I can represent the second derivative as </a:t>
                </a:r>
                <a14:m>
                  <m:oMath xmlns:m="http://schemas.openxmlformats.org/officeDocument/2006/math">
                    <m:sSup>
                      <m:sSupPr>
                        <m:ctrlPr>
                          <a:rPr lang="en-AU" sz="2200" i="1">
                            <a:latin typeface="Cambria Math" panose="02040503050406030204" pitchFamily="18" charset="0"/>
                          </a:rPr>
                        </m:ctrlPr>
                      </m:sSupPr>
                      <m:e>
                        <m:r>
                          <a:rPr lang="en-AU" sz="2200" i="1">
                            <a:latin typeface="Cambria Math" panose="02040503050406030204" pitchFamily="18" charset="0"/>
                          </a:rPr>
                          <m:t>𝑦</m:t>
                        </m:r>
                      </m:e>
                      <m:sup>
                        <m:r>
                          <a:rPr lang="en-AU" sz="2200">
                            <a:latin typeface="Cambria Math" panose="02040503050406030204" pitchFamily="18" charset="0"/>
                          </a:rPr>
                          <m:t>′′</m:t>
                        </m:r>
                      </m:sup>
                    </m:sSup>
                    <m:r>
                      <a:rPr lang="en-AU" sz="2200">
                        <a:latin typeface="Cambria Math" panose="02040503050406030204" pitchFamily="18" charset="0"/>
                      </a:rPr>
                      <m:t>, </m:t>
                    </m:r>
                    <m:sSup>
                      <m:sSupPr>
                        <m:ctrlPr>
                          <a:rPr lang="en-AU" sz="2200" i="1">
                            <a:latin typeface="Cambria Math" panose="02040503050406030204" pitchFamily="18" charset="0"/>
                          </a:rPr>
                        </m:ctrlPr>
                      </m:sSupPr>
                      <m:e>
                        <m:r>
                          <a:rPr lang="en-AU" sz="2200" i="1">
                            <a:latin typeface="Cambria Math" panose="02040503050406030204" pitchFamily="18" charset="0"/>
                          </a:rPr>
                          <m:t>𝑓</m:t>
                        </m:r>
                      </m:e>
                      <m:sup>
                        <m:r>
                          <a:rPr lang="en-AU" sz="2200">
                            <a:latin typeface="Cambria Math" panose="02040503050406030204" pitchFamily="18" charset="0"/>
                          </a:rPr>
                          <m:t>′′</m:t>
                        </m:r>
                      </m:sup>
                    </m:sSup>
                    <m:d>
                      <m:dPr>
                        <m:ctrlPr>
                          <a:rPr lang="en-AU" sz="2200" i="1">
                            <a:latin typeface="Cambria Math" panose="02040503050406030204" pitchFamily="18" charset="0"/>
                          </a:rPr>
                        </m:ctrlPr>
                      </m:dPr>
                      <m:e>
                        <m:r>
                          <a:rPr lang="en-AU" sz="2200" i="1">
                            <a:latin typeface="Cambria Math" panose="02040503050406030204" pitchFamily="18" charset="0"/>
                          </a:rPr>
                          <m:t>𝑥</m:t>
                        </m:r>
                      </m:e>
                    </m:d>
                    <m:r>
                      <a:rPr lang="en-AU" sz="2200" i="1">
                        <a:latin typeface="Cambria Math" panose="02040503050406030204" pitchFamily="18" charset="0"/>
                      </a:rPr>
                      <m:t> </m:t>
                    </m:r>
                  </m:oMath>
                </a14:m>
                <a:r>
                  <a:rPr lang="en-AU" sz="2200" dirty="0"/>
                  <a:t>or</a:t>
                </a:r>
                <a14:m>
                  <m:oMath xmlns:m="http://schemas.openxmlformats.org/officeDocument/2006/math">
                    <m:r>
                      <a:rPr lang="en-AU" sz="2200" i="1">
                        <a:latin typeface="Cambria Math" panose="02040503050406030204" pitchFamily="18" charset="0"/>
                      </a:rPr>
                      <m:t> </m:t>
                    </m:r>
                    <m:f>
                      <m:fPr>
                        <m:ctrlPr>
                          <a:rPr lang="en-AU" sz="2200" i="1">
                            <a:latin typeface="Cambria Math" panose="02040503050406030204" pitchFamily="18" charset="0"/>
                          </a:rPr>
                        </m:ctrlPr>
                      </m:fPr>
                      <m:num>
                        <m:sSup>
                          <m:sSupPr>
                            <m:ctrlPr>
                              <a:rPr lang="en-AU" sz="2200" i="1">
                                <a:latin typeface="Cambria Math" panose="02040503050406030204" pitchFamily="18" charset="0"/>
                              </a:rPr>
                            </m:ctrlPr>
                          </m:sSupPr>
                          <m:e>
                            <m:r>
                              <a:rPr lang="en-AU" sz="2200" i="1">
                                <a:latin typeface="Cambria Math" panose="02040503050406030204" pitchFamily="18" charset="0"/>
                              </a:rPr>
                              <m:t>𝑑</m:t>
                            </m:r>
                          </m:e>
                          <m:sup>
                            <m:r>
                              <a:rPr lang="en-AU" sz="2200">
                                <a:latin typeface="Cambria Math" panose="02040503050406030204" pitchFamily="18" charset="0"/>
                              </a:rPr>
                              <m:t>2</m:t>
                            </m:r>
                          </m:sup>
                        </m:sSup>
                        <m:r>
                          <a:rPr lang="en-AU" sz="2200" i="1">
                            <a:latin typeface="Cambria Math" panose="02040503050406030204" pitchFamily="18" charset="0"/>
                          </a:rPr>
                          <m:t>𝑦</m:t>
                        </m:r>
                      </m:num>
                      <m:den>
                        <m:r>
                          <a:rPr lang="en-AU" sz="2200" i="1">
                            <a:latin typeface="Cambria Math" panose="02040503050406030204" pitchFamily="18" charset="0"/>
                          </a:rPr>
                          <m:t>𝑑</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a:latin typeface="Cambria Math" panose="02040503050406030204" pitchFamily="18" charset="0"/>
                              </a:rPr>
                              <m:t>2</m:t>
                            </m:r>
                          </m:sup>
                        </m:sSup>
                      </m:den>
                    </m:f>
                    <m:r>
                      <a:rPr lang="en-AU" sz="2200">
                        <a:latin typeface="Cambria Math" panose="02040503050406030204" pitchFamily="18" charset="0"/>
                      </a:rPr>
                      <m:t> </m:t>
                    </m:r>
                  </m:oMath>
                </a14:m>
                <a:r>
                  <a:rPr lang="en-AU" sz="2200" dirty="0"/>
                  <a:t>.</a:t>
                </a:r>
              </a:p>
              <a:p>
                <a:pPr marL="342900" lvl="0" indent="-342900">
                  <a:lnSpc>
                    <a:spcPct val="150000"/>
                  </a:lnSpc>
                  <a:buFont typeface="Arial" panose="020B0604020202020204" pitchFamily="34" charset="0"/>
                  <a:buChar char="•"/>
                </a:pPr>
                <a:r>
                  <a:rPr lang="en-AU" sz="2200" dirty="0"/>
                  <a:t>I can identify a point of inflection by determining where concavity of a function changes.</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48000" y="1713892"/>
                <a:ext cx="11303000" cy="4440126"/>
              </a:xfrm>
              <a:prstGeom prst="rect">
                <a:avLst/>
              </a:prstGeom>
              <a:blipFill>
                <a:blip r:embed="rId3"/>
                <a:stretch>
                  <a:fillRect l="-1402" r="-162" b="-2469"/>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7BF9B-15C1-1717-0CFC-134A5769E7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6C4563-4489-2641-F5AB-05F345CC0515}"/>
              </a:ext>
            </a:extLst>
          </p:cNvPr>
          <p:cNvSpPr>
            <a:spLocks noGrp="1"/>
          </p:cNvSpPr>
          <p:nvPr>
            <p:ph type="title"/>
          </p:nvPr>
        </p:nvSpPr>
        <p:spPr>
          <a:xfrm>
            <a:off x="348000" y="87709"/>
            <a:ext cx="11484000" cy="545601"/>
          </a:xfrm>
        </p:spPr>
        <p:txBody>
          <a:bodyPr/>
          <a:lstStyle/>
          <a:p>
            <a:r>
              <a:rPr lang="en-AU" dirty="0">
                <a:latin typeface="+mj-lt"/>
              </a:rPr>
              <a:t>Gradient functions (1)</a:t>
            </a:r>
          </a:p>
        </p:txBody>
      </p:sp>
      <p:sp>
        <p:nvSpPr>
          <p:cNvPr id="3" name="Slide Number Placeholder 2">
            <a:extLst>
              <a:ext uri="{FF2B5EF4-FFF2-40B4-BE49-F238E27FC236}">
                <a16:creationId xmlns:a16="http://schemas.microsoft.com/office/drawing/2014/main" id="{E845ECE8-0B2F-16BA-1E1F-0197B338756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dirty="0"/>
          </a:p>
        </p:txBody>
      </p:sp>
      <p:sp>
        <p:nvSpPr>
          <p:cNvPr id="8" name="TextBox 7">
            <a:extLst>
              <a:ext uri="{FF2B5EF4-FFF2-40B4-BE49-F238E27FC236}">
                <a16:creationId xmlns:a16="http://schemas.microsoft.com/office/drawing/2014/main" id="{D615E1C6-1012-9804-BA9B-8E01C706A3D0}"/>
              </a:ext>
            </a:extLst>
          </p:cNvPr>
          <p:cNvSpPr txBox="1"/>
          <p:nvPr/>
        </p:nvSpPr>
        <p:spPr>
          <a:xfrm>
            <a:off x="460425" y="1045024"/>
            <a:ext cx="3446584" cy="341380"/>
          </a:xfrm>
          <a:prstGeom prst="rect">
            <a:avLst/>
          </a:prstGeom>
          <a:noFill/>
        </p:spPr>
        <p:txBody>
          <a:bodyPr wrap="none" lIns="0" tIns="0" rIns="0" bIns="0" rtlCol="0">
            <a:noAutofit/>
          </a:bodyPr>
          <a:lstStyle/>
          <a:p>
            <a:pPr algn="ctr"/>
            <a:r>
              <a:rPr lang="en-AU" sz="1800" b="1" dirty="0">
                <a:solidFill>
                  <a:schemeClr val="accent2"/>
                </a:solidFill>
              </a:rPr>
              <a:t>Function</a:t>
            </a:r>
          </a:p>
        </p:txBody>
      </p:sp>
      <p:sp>
        <p:nvSpPr>
          <p:cNvPr id="9" name="TextBox 8">
            <a:extLst>
              <a:ext uri="{FF2B5EF4-FFF2-40B4-BE49-F238E27FC236}">
                <a16:creationId xmlns:a16="http://schemas.microsoft.com/office/drawing/2014/main" id="{F149E851-93BE-0F56-D449-E2A4B4314FAC}"/>
              </a:ext>
            </a:extLst>
          </p:cNvPr>
          <p:cNvSpPr txBox="1"/>
          <p:nvPr/>
        </p:nvSpPr>
        <p:spPr>
          <a:xfrm>
            <a:off x="4355496" y="1084104"/>
            <a:ext cx="3446584" cy="341380"/>
          </a:xfrm>
          <a:prstGeom prst="rect">
            <a:avLst/>
          </a:prstGeom>
          <a:noFill/>
        </p:spPr>
        <p:txBody>
          <a:bodyPr wrap="none" lIns="0" tIns="0" rIns="0" bIns="0" rtlCol="0">
            <a:noAutofit/>
          </a:bodyPr>
          <a:lstStyle/>
          <a:p>
            <a:pPr algn="ctr"/>
            <a:r>
              <a:rPr lang="en-AU" sz="1800" b="1" dirty="0">
                <a:solidFill>
                  <a:schemeClr val="accent2"/>
                </a:solidFill>
              </a:rPr>
              <a:t>First derivative</a:t>
            </a:r>
          </a:p>
        </p:txBody>
      </p:sp>
      <p:sp>
        <p:nvSpPr>
          <p:cNvPr id="12" name="TextBox 11">
            <a:extLst>
              <a:ext uri="{FF2B5EF4-FFF2-40B4-BE49-F238E27FC236}">
                <a16:creationId xmlns:a16="http://schemas.microsoft.com/office/drawing/2014/main" id="{64B8F32C-6E34-80C7-0147-13DB36F610A4}"/>
              </a:ext>
            </a:extLst>
          </p:cNvPr>
          <p:cNvSpPr txBox="1"/>
          <p:nvPr/>
        </p:nvSpPr>
        <p:spPr>
          <a:xfrm>
            <a:off x="8250567" y="1091883"/>
            <a:ext cx="3446584" cy="341380"/>
          </a:xfrm>
          <a:prstGeom prst="rect">
            <a:avLst/>
          </a:prstGeom>
          <a:noFill/>
        </p:spPr>
        <p:txBody>
          <a:bodyPr wrap="none" lIns="0" tIns="0" rIns="0" bIns="0" rtlCol="0">
            <a:noAutofit/>
          </a:bodyPr>
          <a:lstStyle/>
          <a:p>
            <a:pPr algn="ctr"/>
            <a:r>
              <a:rPr lang="en-AU" sz="1800" b="1" dirty="0">
                <a:solidFill>
                  <a:schemeClr val="accent2"/>
                </a:solidFill>
              </a:rPr>
              <a:t>Second derivative</a:t>
            </a:r>
          </a:p>
        </p:txBody>
      </p:sp>
      <p:sp>
        <p:nvSpPr>
          <p:cNvPr id="6" name="Speech Bubble: Rectangle with Corners Rounded 5">
            <a:extLst>
              <a:ext uri="{FF2B5EF4-FFF2-40B4-BE49-F238E27FC236}">
                <a16:creationId xmlns:a16="http://schemas.microsoft.com/office/drawing/2014/main" id="{8AD19397-D0E8-BDE9-B333-1A58EC1750A0}"/>
              </a:ext>
            </a:extLst>
          </p:cNvPr>
          <p:cNvSpPr/>
          <p:nvPr/>
        </p:nvSpPr>
        <p:spPr>
          <a:xfrm>
            <a:off x="2481752" y="5561234"/>
            <a:ext cx="7216496" cy="954766"/>
          </a:xfrm>
          <a:prstGeom prst="wedgeRoundRectCallout">
            <a:avLst>
              <a:gd name="adj1" fmla="val 17433"/>
              <a:gd name="adj2" fmla="val -3835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First derivative </a:t>
            </a:r>
            <a:r>
              <a:rPr lang="en-AU" sz="1800" dirty="0">
                <a:sym typeface="Wingdings" panose="05000000000000000000" pitchFamily="2" charset="2"/>
              </a:rPr>
              <a:t> gradient function of the original function</a:t>
            </a:r>
          </a:p>
          <a:p>
            <a:pPr>
              <a:lnSpc>
                <a:spcPct val="150000"/>
              </a:lnSpc>
            </a:pPr>
            <a:r>
              <a:rPr lang="en-AU" sz="1800" dirty="0">
                <a:sym typeface="Wingdings" panose="05000000000000000000" pitchFamily="2" charset="2"/>
              </a:rPr>
              <a:t>Second derivative  gradient function of the 1</a:t>
            </a:r>
            <a:r>
              <a:rPr lang="en-AU" sz="1800" baseline="30000" dirty="0">
                <a:sym typeface="Wingdings" panose="05000000000000000000" pitchFamily="2" charset="2"/>
              </a:rPr>
              <a:t>st</a:t>
            </a:r>
            <a:r>
              <a:rPr lang="en-AU" sz="1800" dirty="0">
                <a:sym typeface="Wingdings" panose="05000000000000000000" pitchFamily="2" charset="2"/>
              </a:rPr>
              <a:t> derivative function</a:t>
            </a:r>
            <a:endParaRPr lang="en-AU" sz="1800" dirty="0"/>
          </a:p>
        </p:txBody>
      </p:sp>
      <p:pic>
        <p:nvPicPr>
          <p:cNvPr id="5" name="Picture 4" descr="Graph of y=f(x), shown as a red cubic curve. The graph has a local maximum at (−1,21) and has a local minimum at (3,−11).">
            <a:extLst>
              <a:ext uri="{FF2B5EF4-FFF2-40B4-BE49-F238E27FC236}">
                <a16:creationId xmlns:a16="http://schemas.microsoft.com/office/drawing/2014/main" id="{22909D59-2089-5DBF-3465-848AC8AEE4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623" y="1518014"/>
            <a:ext cx="3780000" cy="3780000"/>
          </a:xfrm>
          <a:prstGeom prst="rect">
            <a:avLst/>
          </a:prstGeom>
        </p:spPr>
      </p:pic>
      <p:pic>
        <p:nvPicPr>
          <p:cNvPr id="15" name="Picture 14" descr="Graph of y=f′(x), shown as a blue upward-opening parabola. The parabola crosses the x-axis at x=−1 and x=3, with a minimum point at (1,−12).">
            <a:extLst>
              <a:ext uri="{FF2B5EF4-FFF2-40B4-BE49-F238E27FC236}">
                <a16:creationId xmlns:a16="http://schemas.microsoft.com/office/drawing/2014/main" id="{AA707662-08C2-BA3B-2585-5730198E1C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6000" y="1518014"/>
            <a:ext cx="3780000" cy="3780000"/>
          </a:xfrm>
          <a:prstGeom prst="rect">
            <a:avLst/>
          </a:prstGeom>
        </p:spPr>
      </p:pic>
      <p:pic>
        <p:nvPicPr>
          <p:cNvPr id="18" name="Picture 17" descr="Graph of a green increasing straight line representing the second derivative. The line crosses the y-axis at approximately −6 and the x-axis at x=1.">
            <a:extLst>
              <a:ext uri="{FF2B5EF4-FFF2-40B4-BE49-F238E27FC236}">
                <a16:creationId xmlns:a16="http://schemas.microsoft.com/office/drawing/2014/main" id="{BCD22A5E-0197-6D68-2872-371261FBCC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0567" y="1518014"/>
            <a:ext cx="3780000" cy="3780000"/>
          </a:xfrm>
          <a:prstGeom prst="rect">
            <a:avLst/>
          </a:prstGeom>
        </p:spPr>
      </p:pic>
    </p:spTree>
    <p:extLst>
      <p:ext uri="{BB962C8B-B14F-4D97-AF65-F5344CB8AC3E}">
        <p14:creationId xmlns:p14="http://schemas.microsoft.com/office/powerpoint/2010/main" val="197477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3FBB95-B91E-21CD-DD81-718ACFFD6CBE}"/>
              </a:ext>
              <a:ext uri="{C183D7F6-B498-43B3-948B-1728B52AA6E4}">
                <adec:decorative xmlns:adec="http://schemas.microsoft.com/office/drawing/2017/decorative" val="0"/>
              </a:ext>
            </a:extLst>
          </p:cNvPr>
          <p:cNvSpPr>
            <a:spLocks noGrp="1"/>
          </p:cNvSpPr>
          <p:nvPr>
            <p:ph type="title"/>
          </p:nvPr>
        </p:nvSpPr>
        <p:spPr/>
        <p:txBody>
          <a:bodyPr/>
          <a:lstStyle/>
          <a:p>
            <a:r>
              <a:rPr lang="en-AU" dirty="0"/>
              <a:t>Connecting to concavity</a:t>
            </a:r>
          </a:p>
        </p:txBody>
      </p:sp>
      <p:grpSp>
        <p:nvGrpSpPr>
          <p:cNvPr id="14" name="Group 13" descr="Graph of y=f(x), showing two connected sections meeting at the point (2,4). The left section rises steeply to a local maximum near (0.5,11), then decreases to (2,4). The right section continues downward to a local minimum near (3.5,−3), then rises steeply.">
            <a:extLst>
              <a:ext uri="{FF2B5EF4-FFF2-40B4-BE49-F238E27FC236}">
                <a16:creationId xmlns:a16="http://schemas.microsoft.com/office/drawing/2014/main" id="{10F41042-AD5A-5885-BFF3-F4F3C6400883}"/>
              </a:ext>
              <a:ext uri="{C183D7F6-B498-43B3-948B-1728B52AA6E4}">
                <adec:decorative xmlns:adec="http://schemas.microsoft.com/office/drawing/2017/decorative" val="0"/>
              </a:ext>
            </a:extLst>
          </p:cNvPr>
          <p:cNvGrpSpPr/>
          <p:nvPr/>
        </p:nvGrpSpPr>
        <p:grpSpPr>
          <a:xfrm>
            <a:off x="360000" y="1452899"/>
            <a:ext cx="3960000" cy="4270015"/>
            <a:chOff x="990278" y="1832788"/>
            <a:chExt cx="3960000" cy="4270015"/>
          </a:xfrm>
        </p:grpSpPr>
        <p:pic>
          <p:nvPicPr>
            <p:cNvPr id="9" name="Picture 8">
              <a:extLst>
                <a:ext uri="{FF2B5EF4-FFF2-40B4-BE49-F238E27FC236}">
                  <a16:creationId xmlns:a16="http://schemas.microsoft.com/office/drawing/2014/main" id="{FB041BB1-C4A2-CAFD-A81E-954DA3546117}"/>
                </a:ext>
              </a:extLst>
            </p:cNvPr>
            <p:cNvPicPr>
              <a:picLocks noChangeAspect="1"/>
            </p:cNvPicPr>
            <p:nvPr/>
          </p:nvPicPr>
          <p:blipFill>
            <a:blip r:embed="rId2"/>
            <a:stretch>
              <a:fillRect/>
            </a:stretch>
          </p:blipFill>
          <p:spPr>
            <a:xfrm>
              <a:off x="990278" y="2142803"/>
              <a:ext cx="3960000" cy="3960000"/>
            </a:xfrm>
            <a:prstGeom prst="rect">
              <a:avLst/>
            </a:prstGeom>
            <a:ln>
              <a:noFill/>
            </a:ln>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CF16222-6813-971D-4F6A-CED9ECC5DA5D}"/>
                    </a:ext>
                  </a:extLst>
                </p:cNvPr>
                <p:cNvSpPr txBox="1"/>
                <p:nvPr/>
              </p:nvSpPr>
              <p:spPr>
                <a:xfrm>
                  <a:off x="1998728" y="1832788"/>
                  <a:ext cx="1943100" cy="310015"/>
                </a:xfrm>
                <a:prstGeom prst="rect">
                  <a:avLst/>
                </a:prstGeom>
                <a:noFill/>
              </p:spPr>
              <p:txBody>
                <a:bodyPr wrap="square" lIns="0" tIns="0" rIns="0" bIns="0" rtlCol="0">
                  <a:noAutofit/>
                </a:bodyPr>
                <a:lstStyle/>
                <a:p>
                  <a:pPr algn="l"/>
                  <a:r>
                    <a:rPr lang="en-AU" sz="1800" dirty="0"/>
                    <a:t>Graph of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endParaRPr lang="en-AU" sz="1800" dirty="0"/>
                </a:p>
              </p:txBody>
            </p:sp>
          </mc:Choice>
          <mc:Fallback xmlns="">
            <p:sp>
              <p:nvSpPr>
                <p:cNvPr id="12" name="TextBox 11">
                  <a:extLst>
                    <a:ext uri="{FF2B5EF4-FFF2-40B4-BE49-F238E27FC236}">
                      <a16:creationId xmlns:a16="http://schemas.microsoft.com/office/drawing/2014/main" id="{1CF16222-6813-971D-4F6A-CED9ECC5DA5D}"/>
                    </a:ext>
                  </a:extLst>
                </p:cNvPr>
                <p:cNvSpPr txBox="1">
                  <a:spLocks noRot="1" noChangeAspect="1" noMove="1" noResize="1" noEditPoints="1" noAdjustHandles="1" noChangeArrowheads="1" noChangeShapeType="1" noTextEdit="1"/>
                </p:cNvSpPr>
                <p:nvPr/>
              </p:nvSpPr>
              <p:spPr>
                <a:xfrm>
                  <a:off x="1998728" y="1832788"/>
                  <a:ext cx="1943100" cy="310015"/>
                </a:xfrm>
                <a:prstGeom prst="rect">
                  <a:avLst/>
                </a:prstGeom>
                <a:blipFill>
                  <a:blip r:embed="rId3"/>
                  <a:stretch>
                    <a:fillRect l="-7210" t="-25490" b="-35294"/>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2" name="Speech Bubble: Rectangle with Corners Rounded 21">
                <a:extLst>
                  <a:ext uri="{FF2B5EF4-FFF2-40B4-BE49-F238E27FC236}">
                    <a16:creationId xmlns:a16="http://schemas.microsoft.com/office/drawing/2014/main" id="{10DF1797-2AC0-8D0C-F4DB-81F172D239D3}"/>
                  </a:ext>
                  <a:ext uri="{C183D7F6-B498-43B3-948B-1728B52AA6E4}">
                    <adec:decorative xmlns:adec="http://schemas.microsoft.com/office/drawing/2017/decorative" val="0"/>
                  </a:ext>
                </a:extLst>
              </p:cNvPr>
              <p:cNvSpPr/>
              <p:nvPr/>
            </p:nvSpPr>
            <p:spPr>
              <a:xfrm>
                <a:off x="4395600" y="1452899"/>
                <a:ext cx="3476402" cy="1619303"/>
              </a:xfrm>
              <a:prstGeom prst="wedgeRoundRectCallout">
                <a:avLst>
                  <a:gd name="adj1" fmla="val -61514"/>
                  <a:gd name="adj2" fmla="val 3369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The blue section of the graph is described as concave down. </a:t>
                </a:r>
              </a:p>
              <a:p>
                <a:pPr algn="ctr"/>
                <a:r>
                  <a:rPr lang="en-AU" sz="1800" dirty="0"/>
                  <a:t>What do you notice about the value of the second derivative for the same </a:t>
                </a:r>
                <a14:m>
                  <m:oMath xmlns:m="http://schemas.openxmlformats.org/officeDocument/2006/math">
                    <m:r>
                      <a:rPr lang="en-AU" sz="1800" b="0" i="1" smtClean="0">
                        <a:latin typeface="Cambria Math" panose="02040503050406030204" pitchFamily="18" charset="0"/>
                      </a:rPr>
                      <m:t>𝑥</m:t>
                    </m:r>
                  </m:oMath>
                </a14:m>
                <a:r>
                  <a:rPr lang="en-AU" sz="1800" dirty="0"/>
                  <a:t>-values?</a:t>
                </a:r>
              </a:p>
            </p:txBody>
          </p:sp>
        </mc:Choice>
        <mc:Fallback xmlns="">
          <p:sp>
            <p:nvSpPr>
              <p:cNvPr id="22" name="Speech Bubble: Rectangle with Corners Rounded 21">
                <a:extLst>
                  <a:ext uri="{FF2B5EF4-FFF2-40B4-BE49-F238E27FC236}">
                    <a16:creationId xmlns:a16="http://schemas.microsoft.com/office/drawing/2014/main" id="{10DF1797-2AC0-8D0C-F4DB-81F172D239D3}"/>
                  </a:ext>
                  <a:ext uri="{C183D7F6-B498-43B3-948B-1728B52AA6E4}">
                    <adec:decorative xmlns:adec="http://schemas.microsoft.com/office/drawing/2017/decorative" val="0"/>
                  </a:ext>
                </a:extLst>
              </p:cNvPr>
              <p:cNvSpPr>
                <a:spLocks noRot="1" noChangeAspect="1" noMove="1" noResize="1" noEditPoints="1" noAdjustHandles="1" noChangeArrowheads="1" noChangeShapeType="1" noTextEdit="1"/>
              </p:cNvSpPr>
              <p:nvPr/>
            </p:nvSpPr>
            <p:spPr>
              <a:xfrm>
                <a:off x="4395600" y="1452899"/>
                <a:ext cx="3476402" cy="1619303"/>
              </a:xfrm>
              <a:prstGeom prst="wedgeRoundRectCallout">
                <a:avLst>
                  <a:gd name="adj1" fmla="val -61514"/>
                  <a:gd name="adj2" fmla="val 33695"/>
                  <a:gd name="adj3" fmla="val 16667"/>
                </a:avLst>
              </a:prstGeom>
              <a:blipFill>
                <a:blip r:embed="rId5"/>
                <a:stretch>
                  <a:fillRect r="-469" b="-746"/>
                </a:stretch>
              </a:blipFill>
            </p:spPr>
            <p:txBody>
              <a:bodyPr/>
              <a:lstStyle/>
              <a:p>
                <a:r>
                  <a:rPr lang="en-AU">
                    <a:noFill/>
                  </a:rPr>
                  <a:t> </a:t>
                </a:r>
              </a:p>
            </p:txBody>
          </p:sp>
        </mc:Fallback>
      </mc:AlternateContent>
      <p:sp>
        <p:nvSpPr>
          <p:cNvPr id="24" name="Speech Bubble: Rectangle with Corners Rounded 23">
            <a:extLst>
              <a:ext uri="{FF2B5EF4-FFF2-40B4-BE49-F238E27FC236}">
                <a16:creationId xmlns:a16="http://schemas.microsoft.com/office/drawing/2014/main" id="{88D18F80-EE8B-119C-EE6C-9C605952E53A}"/>
              </a:ext>
              <a:ext uri="{C183D7F6-B498-43B3-948B-1728B52AA6E4}">
                <adec:decorative xmlns:adec="http://schemas.microsoft.com/office/drawing/2017/decorative" val="0"/>
              </a:ext>
            </a:extLst>
          </p:cNvPr>
          <p:cNvSpPr/>
          <p:nvPr/>
        </p:nvSpPr>
        <p:spPr>
          <a:xfrm>
            <a:off x="4459689" y="3454651"/>
            <a:ext cx="3348224" cy="770799"/>
          </a:xfrm>
          <a:prstGeom prst="wedgeRoundRectCallout">
            <a:avLst>
              <a:gd name="adj1" fmla="val -61230"/>
              <a:gd name="adj2" fmla="val -1378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How might we describe the orange section of the graph?</a:t>
            </a:r>
          </a:p>
        </p:txBody>
      </p:sp>
      <mc:AlternateContent xmlns:mc="http://schemas.openxmlformats.org/markup-compatibility/2006" xmlns:a14="http://schemas.microsoft.com/office/drawing/2010/main">
        <mc:Choice Requires="a14">
          <p:sp>
            <p:nvSpPr>
              <p:cNvPr id="23" name="Speech Bubble: Rectangle with Corners Rounded 22">
                <a:extLst>
                  <a:ext uri="{FF2B5EF4-FFF2-40B4-BE49-F238E27FC236}">
                    <a16:creationId xmlns:a16="http://schemas.microsoft.com/office/drawing/2014/main" id="{C2C29BF2-5393-6888-5458-21E4AC2E982E}"/>
                  </a:ext>
                  <a:ext uri="{C183D7F6-B498-43B3-948B-1728B52AA6E4}">
                    <adec:decorative xmlns:adec="http://schemas.microsoft.com/office/drawing/2017/decorative" val="0"/>
                  </a:ext>
                </a:extLst>
              </p:cNvPr>
              <p:cNvSpPr/>
              <p:nvPr/>
            </p:nvSpPr>
            <p:spPr>
              <a:xfrm>
                <a:off x="4459689" y="4613654"/>
                <a:ext cx="3348224" cy="1044811"/>
              </a:xfrm>
              <a:prstGeom prst="wedgeRoundRectCallout">
                <a:avLst>
                  <a:gd name="adj1" fmla="val 56260"/>
                  <a:gd name="adj2" fmla="val -1286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What do you notice about the value of the second derivative for the same </a:t>
                </a:r>
                <a14:m>
                  <m:oMath xmlns:m="http://schemas.openxmlformats.org/officeDocument/2006/math">
                    <m:r>
                      <a:rPr lang="en-AU" sz="1800" b="0" i="1" smtClean="0">
                        <a:latin typeface="Cambria Math" panose="02040503050406030204" pitchFamily="18" charset="0"/>
                      </a:rPr>
                      <m:t>𝑥</m:t>
                    </m:r>
                  </m:oMath>
                </a14:m>
                <a:r>
                  <a:rPr lang="en-AU" sz="1800" dirty="0"/>
                  <a:t>-values?</a:t>
                </a:r>
              </a:p>
            </p:txBody>
          </p:sp>
        </mc:Choice>
        <mc:Fallback xmlns="">
          <p:sp>
            <p:nvSpPr>
              <p:cNvPr id="23" name="Speech Bubble: Rectangle with Corners Rounded 22">
                <a:extLst>
                  <a:ext uri="{FF2B5EF4-FFF2-40B4-BE49-F238E27FC236}">
                    <a16:creationId xmlns:a16="http://schemas.microsoft.com/office/drawing/2014/main" id="{C2C29BF2-5393-6888-5458-21E4AC2E982E}"/>
                  </a:ext>
                  <a:ext uri="{C183D7F6-B498-43B3-948B-1728B52AA6E4}">
                    <adec:decorative xmlns:adec="http://schemas.microsoft.com/office/drawing/2017/decorative" val="0"/>
                  </a:ext>
                </a:extLst>
              </p:cNvPr>
              <p:cNvSpPr>
                <a:spLocks noRot="1" noChangeAspect="1" noMove="1" noResize="1" noEditPoints="1" noAdjustHandles="1" noChangeArrowheads="1" noChangeShapeType="1" noTextEdit="1"/>
              </p:cNvSpPr>
              <p:nvPr/>
            </p:nvSpPr>
            <p:spPr>
              <a:xfrm>
                <a:off x="4459689" y="4613654"/>
                <a:ext cx="3348224" cy="1044811"/>
              </a:xfrm>
              <a:prstGeom prst="wedgeRoundRectCallout">
                <a:avLst>
                  <a:gd name="adj1" fmla="val 56260"/>
                  <a:gd name="adj2" fmla="val -12869"/>
                  <a:gd name="adj3" fmla="val 16667"/>
                </a:avLst>
              </a:prstGeom>
              <a:blipFill>
                <a:blip r:embed="rId6"/>
                <a:stretch>
                  <a:fillRect b="-2890"/>
                </a:stretch>
              </a:blipFill>
            </p:spPr>
            <p:txBody>
              <a:bodyPr/>
              <a:lstStyle/>
              <a:p>
                <a:r>
                  <a:rPr lang="en-AU">
                    <a:noFill/>
                  </a:rPr>
                  <a:t> </a:t>
                </a:r>
              </a:p>
            </p:txBody>
          </p:sp>
        </mc:Fallback>
      </mc:AlternateContent>
      <p:grpSp>
        <p:nvGrpSpPr>
          <p:cNvPr id="21" name="Group 20" descr="Graph of two increasing straight-line segments meeting at the point (2,0). The blue segment rises from about (0,−12) to (2,0), and the orange segment continues upward from (2,0) through approximately (4,12).">
            <a:extLst>
              <a:ext uri="{FF2B5EF4-FFF2-40B4-BE49-F238E27FC236}">
                <a16:creationId xmlns:a16="http://schemas.microsoft.com/office/drawing/2014/main" id="{5D7420A5-801F-3E69-38C6-42A6CFBEC299}"/>
              </a:ext>
              <a:ext uri="{C183D7F6-B498-43B3-948B-1728B52AA6E4}">
                <adec:decorative xmlns:adec="http://schemas.microsoft.com/office/drawing/2017/decorative" val="0"/>
              </a:ext>
            </a:extLst>
          </p:cNvPr>
          <p:cNvGrpSpPr/>
          <p:nvPr/>
        </p:nvGrpSpPr>
        <p:grpSpPr>
          <a:xfrm>
            <a:off x="7884000" y="1452899"/>
            <a:ext cx="3960000" cy="4267549"/>
            <a:chOff x="6701852" y="1760679"/>
            <a:chExt cx="3960000" cy="4267549"/>
          </a:xfrm>
        </p:grpSpPr>
        <p:sp>
          <p:nvSpPr>
            <p:cNvPr id="13" name="TextBox 12">
              <a:extLst>
                <a:ext uri="{FF2B5EF4-FFF2-40B4-BE49-F238E27FC236}">
                  <a16:creationId xmlns:a16="http://schemas.microsoft.com/office/drawing/2014/main" id="{097B27C2-F136-8303-57AE-2F089A7AFD4A}"/>
                </a:ext>
              </a:extLst>
            </p:cNvPr>
            <p:cNvSpPr txBox="1"/>
            <p:nvPr/>
          </p:nvSpPr>
          <p:spPr>
            <a:xfrm>
              <a:off x="7007740" y="1760679"/>
              <a:ext cx="3348224" cy="310015"/>
            </a:xfrm>
            <a:prstGeom prst="rect">
              <a:avLst/>
            </a:prstGeom>
            <a:noFill/>
          </p:spPr>
          <p:txBody>
            <a:bodyPr wrap="square" lIns="0" tIns="0" rIns="0" bIns="0" rtlCol="0">
              <a:noAutofit/>
            </a:bodyPr>
            <a:lstStyle/>
            <a:p>
              <a:pPr algn="l"/>
              <a:r>
                <a:rPr lang="en-AU" sz="1800" dirty="0"/>
                <a:t>Graph of the second derivative</a:t>
              </a:r>
            </a:p>
          </p:txBody>
        </p:sp>
        <p:pic>
          <p:nvPicPr>
            <p:cNvPr id="20" name="Picture 19">
              <a:extLst>
                <a:ext uri="{FF2B5EF4-FFF2-40B4-BE49-F238E27FC236}">
                  <a16:creationId xmlns:a16="http://schemas.microsoft.com/office/drawing/2014/main" id="{5D16085E-7146-3515-0591-4816356ED7F2}"/>
                </a:ext>
              </a:extLst>
            </p:cNvPr>
            <p:cNvPicPr>
              <a:picLocks noChangeAspect="1"/>
            </p:cNvPicPr>
            <p:nvPr/>
          </p:nvPicPr>
          <p:blipFill>
            <a:blip r:embed="rId7"/>
            <a:stretch>
              <a:fillRect/>
            </a:stretch>
          </p:blipFill>
          <p:spPr>
            <a:xfrm>
              <a:off x="6701852" y="2068228"/>
              <a:ext cx="3960000" cy="3960000"/>
            </a:xfrm>
            <a:prstGeom prst="rect">
              <a:avLst/>
            </a:prstGeom>
          </p:spPr>
        </p:pic>
      </p:grpSp>
      <p:sp>
        <p:nvSpPr>
          <p:cNvPr id="2" name="Slide Number Placeholder 1">
            <a:extLst>
              <a:ext uri="{FF2B5EF4-FFF2-40B4-BE49-F238E27FC236}">
                <a16:creationId xmlns:a16="http://schemas.microsoft.com/office/drawing/2014/main" id="{4AA15A9C-0B4C-C2C2-D541-5E2533FF76C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dirty="0"/>
          </a:p>
        </p:txBody>
      </p:sp>
    </p:spTree>
    <p:extLst>
      <p:ext uri="{BB962C8B-B14F-4D97-AF65-F5344CB8AC3E}">
        <p14:creationId xmlns:p14="http://schemas.microsoft.com/office/powerpoint/2010/main" val="4096069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E2313-9E7B-8F68-A3D2-879FFB5824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121383-E97F-B82D-B59D-06BBF89821ED}"/>
              </a:ext>
            </a:extLst>
          </p:cNvPr>
          <p:cNvSpPr>
            <a:spLocks noGrp="1"/>
          </p:cNvSpPr>
          <p:nvPr>
            <p:ph type="title"/>
          </p:nvPr>
        </p:nvSpPr>
        <p:spPr/>
        <p:txBody>
          <a:bodyPr/>
          <a:lstStyle/>
          <a:p>
            <a:r>
              <a:rPr lang="en-AU" dirty="0">
                <a:latin typeface="+mj-lt"/>
              </a:rPr>
              <a:t>NESA definitions</a:t>
            </a:r>
          </a:p>
        </p:txBody>
      </p:sp>
      <p:sp>
        <p:nvSpPr>
          <p:cNvPr id="13" name="Text Placeholder 12">
            <a:extLst>
              <a:ext uri="{FF2B5EF4-FFF2-40B4-BE49-F238E27FC236}">
                <a16:creationId xmlns:a16="http://schemas.microsoft.com/office/drawing/2014/main" id="{3764021E-15E6-B478-9832-AA1BA14CC82D}"/>
              </a:ext>
            </a:extLst>
          </p:cNvPr>
          <p:cNvSpPr>
            <a:spLocks noGrp="1"/>
          </p:cNvSpPr>
          <p:nvPr>
            <p:ph type="body" sz="quarter" idx="18"/>
          </p:nvPr>
        </p:nvSpPr>
        <p:spPr>
          <a:xfrm>
            <a:off x="354001" y="922490"/>
            <a:ext cx="1478325" cy="356423"/>
          </a:xfrm>
        </p:spPr>
        <p:txBody>
          <a:bodyPr/>
          <a:lstStyle/>
          <a:p>
            <a:r>
              <a:rPr lang="en-AU" dirty="0">
                <a:latin typeface="+mj-lt"/>
              </a:rPr>
              <a:t>Concave up</a:t>
            </a:r>
          </a:p>
        </p:txBody>
      </p:sp>
      <p:sp>
        <p:nvSpPr>
          <p:cNvPr id="12" name="Text Placeholder 11">
            <a:extLst>
              <a:ext uri="{FF2B5EF4-FFF2-40B4-BE49-F238E27FC236}">
                <a16:creationId xmlns:a16="http://schemas.microsoft.com/office/drawing/2014/main" id="{0B8F596D-A5A3-234A-F4FD-9B64B0B38CC9}"/>
              </a:ext>
            </a:extLst>
          </p:cNvPr>
          <p:cNvSpPr>
            <a:spLocks noGrp="1"/>
          </p:cNvSpPr>
          <p:nvPr>
            <p:ph type="body" sz="quarter" idx="17"/>
          </p:nvPr>
        </p:nvSpPr>
        <p:spPr>
          <a:xfrm>
            <a:off x="354000" y="1327546"/>
            <a:ext cx="4899135" cy="1234387"/>
          </a:xfrm>
        </p:spPr>
        <p:txBody>
          <a:bodyPr/>
          <a:lstStyle/>
          <a:p>
            <a:r>
              <a:rPr lang="en-AU" sz="1800" dirty="0"/>
              <a:t>A function for which all points on a graph between any 2 given points on the graph lie on or below the chord joining the given points.</a:t>
            </a:r>
            <a:endParaRPr lang="en-AU" sz="1800" dirty="0">
              <a:latin typeface="+mn-lt"/>
            </a:endParaRPr>
          </a:p>
        </p:txBody>
      </p:sp>
      <p:sp>
        <p:nvSpPr>
          <p:cNvPr id="3" name="Slide Number Placeholder 2">
            <a:extLst>
              <a:ext uri="{FF2B5EF4-FFF2-40B4-BE49-F238E27FC236}">
                <a16:creationId xmlns:a16="http://schemas.microsoft.com/office/drawing/2014/main" id="{F33F9162-00B4-8A46-E118-F647AB49A68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dirty="0"/>
          </a:p>
        </p:txBody>
      </p:sp>
      <p:sp>
        <p:nvSpPr>
          <p:cNvPr id="2" name="Text Placeholder 12">
            <a:extLst>
              <a:ext uri="{FF2B5EF4-FFF2-40B4-BE49-F238E27FC236}">
                <a16:creationId xmlns:a16="http://schemas.microsoft.com/office/drawing/2014/main" id="{D8E429C0-4D07-4875-998F-C8FBCEEC491C}"/>
              </a:ext>
            </a:extLst>
          </p:cNvPr>
          <p:cNvSpPr txBox="1">
            <a:spLocks/>
          </p:cNvSpPr>
          <p:nvPr/>
        </p:nvSpPr>
        <p:spPr>
          <a:xfrm>
            <a:off x="6444000" y="931400"/>
            <a:ext cx="1903424" cy="356423"/>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latin typeface="+mj-lt"/>
              </a:rPr>
              <a:t>Concave down</a:t>
            </a:r>
          </a:p>
        </p:txBody>
      </p:sp>
      <p:sp>
        <p:nvSpPr>
          <p:cNvPr id="5" name="Text Placeholder 11">
            <a:extLst>
              <a:ext uri="{FF2B5EF4-FFF2-40B4-BE49-F238E27FC236}">
                <a16:creationId xmlns:a16="http://schemas.microsoft.com/office/drawing/2014/main" id="{478B8F31-5031-5410-5475-1E2DC09444E9}"/>
              </a:ext>
            </a:extLst>
          </p:cNvPr>
          <p:cNvSpPr txBox="1">
            <a:spLocks/>
          </p:cNvSpPr>
          <p:nvPr/>
        </p:nvSpPr>
        <p:spPr>
          <a:xfrm>
            <a:off x="6444000" y="1327546"/>
            <a:ext cx="5040000" cy="126449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t>A function in which all points on a graph between any 2 given points on the graph lie on or above the chord joining the given points.</a:t>
            </a:r>
            <a:endParaRPr lang="en-AU" sz="1800" dirty="0">
              <a:latin typeface="+mn-lt"/>
            </a:endParaRPr>
          </a:p>
        </p:txBody>
      </p:sp>
      <p:grpSp>
        <p:nvGrpSpPr>
          <p:cNvPr id="23" name="Group 22" descr="Four diagrams illustrating chords or secant lines drawn between points on curves. Top left shows several green line segments connecting different pairs of points on an upward-opening parabola. Top right shows a single green secant line joining two points on an upward-opening parabola. Bottom left shows a red secant line joining two points on a curved function that decreases to a minimum and then rises to a local maximum. Bottom right shows a red secant line joining two points on a W-shaped curve. ">
            <a:extLst>
              <a:ext uri="{FF2B5EF4-FFF2-40B4-BE49-F238E27FC236}">
                <a16:creationId xmlns:a16="http://schemas.microsoft.com/office/drawing/2014/main" id="{E3386443-0817-9F8C-79C9-F15E4B9A1EA9}"/>
              </a:ext>
            </a:extLst>
          </p:cNvPr>
          <p:cNvGrpSpPr/>
          <p:nvPr/>
        </p:nvGrpSpPr>
        <p:grpSpPr>
          <a:xfrm>
            <a:off x="354000" y="2713997"/>
            <a:ext cx="4615500" cy="3672000"/>
            <a:chOff x="7524750" y="550285"/>
            <a:chExt cx="4191000" cy="3672000"/>
          </a:xfrm>
        </p:grpSpPr>
        <p:grpSp>
          <p:nvGrpSpPr>
            <p:cNvPr id="21" name="Group 20">
              <a:extLst>
                <a:ext uri="{FF2B5EF4-FFF2-40B4-BE49-F238E27FC236}">
                  <a16:creationId xmlns:a16="http://schemas.microsoft.com/office/drawing/2014/main" id="{7448F3BB-9FB7-8ED5-E425-5C9831BB6CE0}"/>
                </a:ext>
              </a:extLst>
            </p:cNvPr>
            <p:cNvGrpSpPr/>
            <p:nvPr/>
          </p:nvGrpSpPr>
          <p:grpSpPr>
            <a:xfrm>
              <a:off x="7624777" y="550285"/>
              <a:ext cx="3977317" cy="3631247"/>
              <a:chOff x="7653352" y="592354"/>
              <a:chExt cx="3977317" cy="3631247"/>
            </a:xfrm>
          </p:grpSpPr>
          <p:pic>
            <p:nvPicPr>
              <p:cNvPr id="8" name="Picture 7" descr="Upward-opening parabola with four green chords drawn between different pairs of points on the curve. The chords have different slopes and cross one another inside the parabola.">
                <a:extLst>
                  <a:ext uri="{FF2B5EF4-FFF2-40B4-BE49-F238E27FC236}">
                    <a16:creationId xmlns:a16="http://schemas.microsoft.com/office/drawing/2014/main" id="{7C022521-5270-4AD8-25F7-8C72A3A84677}"/>
                  </a:ext>
                </a:extLst>
              </p:cNvPr>
              <p:cNvPicPr>
                <a:picLocks noChangeAspect="1"/>
              </p:cNvPicPr>
              <p:nvPr/>
            </p:nvPicPr>
            <p:blipFill>
              <a:blip r:embed="rId3"/>
              <a:stretch>
                <a:fillRect/>
              </a:stretch>
            </p:blipFill>
            <p:spPr>
              <a:xfrm>
                <a:off x="7780958" y="1299611"/>
                <a:ext cx="1478325" cy="1004875"/>
              </a:xfrm>
              <a:prstGeom prst="rect">
                <a:avLst/>
              </a:prstGeom>
            </p:spPr>
          </p:pic>
          <p:pic>
            <p:nvPicPr>
              <p:cNvPr id="11" name="Picture 10" descr="Upward-opening parabola with a single green secant line joining two points on the curve, one near the left side and one high on the right side.">
                <a:extLst>
                  <a:ext uri="{FF2B5EF4-FFF2-40B4-BE49-F238E27FC236}">
                    <a16:creationId xmlns:a16="http://schemas.microsoft.com/office/drawing/2014/main" id="{52B0635F-9E30-E768-0831-EFAC36637B30}"/>
                  </a:ext>
                </a:extLst>
              </p:cNvPr>
              <p:cNvPicPr>
                <a:picLocks noChangeAspect="1"/>
              </p:cNvPicPr>
              <p:nvPr/>
            </p:nvPicPr>
            <p:blipFill>
              <a:blip r:embed="rId4"/>
              <a:stretch>
                <a:fillRect/>
              </a:stretch>
            </p:blipFill>
            <p:spPr>
              <a:xfrm>
                <a:off x="9845038" y="1259857"/>
                <a:ext cx="1278962" cy="1044629"/>
              </a:xfrm>
              <a:prstGeom prst="rect">
                <a:avLst/>
              </a:prstGeom>
            </p:spPr>
          </p:pic>
          <p:pic>
            <p:nvPicPr>
              <p:cNvPr id="15" name="Picture 14" descr="Curved function that decreases to a minimum, then rises to a local maximum. A red secant line joins two points on the curve and has a positive slope.">
                <a:extLst>
                  <a:ext uri="{FF2B5EF4-FFF2-40B4-BE49-F238E27FC236}">
                    <a16:creationId xmlns:a16="http://schemas.microsoft.com/office/drawing/2014/main" id="{732541B3-1181-3BB5-FA4F-52A414954600}"/>
                  </a:ext>
                </a:extLst>
              </p:cNvPr>
              <p:cNvPicPr>
                <a:picLocks noChangeAspect="1"/>
              </p:cNvPicPr>
              <p:nvPr/>
            </p:nvPicPr>
            <p:blipFill>
              <a:blip r:embed="rId5"/>
              <a:stretch>
                <a:fillRect/>
              </a:stretch>
            </p:blipFill>
            <p:spPr>
              <a:xfrm>
                <a:off x="7764087" y="3198000"/>
                <a:ext cx="1478325" cy="1025601"/>
              </a:xfrm>
              <a:prstGeom prst="rect">
                <a:avLst/>
              </a:prstGeom>
            </p:spPr>
          </p:pic>
          <p:pic>
            <p:nvPicPr>
              <p:cNvPr id="17" name="Picture 16" descr="W-shaped curve with two local minima and a central local maximum. A red secant line joins two points on the curve and is almost horizontal, with a slight positive slope.">
                <a:extLst>
                  <a:ext uri="{FF2B5EF4-FFF2-40B4-BE49-F238E27FC236}">
                    <a16:creationId xmlns:a16="http://schemas.microsoft.com/office/drawing/2014/main" id="{F6BA0379-635F-88BF-1DD0-0C870DCC7E64}"/>
                  </a:ext>
                </a:extLst>
              </p:cNvPr>
              <p:cNvPicPr>
                <a:picLocks noChangeAspect="1"/>
              </p:cNvPicPr>
              <p:nvPr/>
            </p:nvPicPr>
            <p:blipFill>
              <a:blip r:embed="rId6"/>
              <a:stretch>
                <a:fillRect/>
              </a:stretch>
            </p:blipFill>
            <p:spPr>
              <a:xfrm>
                <a:off x="9801043" y="3157037"/>
                <a:ext cx="1478325" cy="1025602"/>
              </a:xfrm>
              <a:prstGeom prst="rect">
                <a:avLst/>
              </a:prstGeom>
            </p:spPr>
          </p:pic>
          <p:sp>
            <p:nvSpPr>
              <p:cNvPr id="18" name="TextBox 17">
                <a:extLst>
                  <a:ext uri="{FF2B5EF4-FFF2-40B4-BE49-F238E27FC236}">
                    <a16:creationId xmlns:a16="http://schemas.microsoft.com/office/drawing/2014/main" id="{50F542A0-DCB6-6D46-4520-CAB1C24F08CD}"/>
                  </a:ext>
                </a:extLst>
              </p:cNvPr>
              <p:cNvSpPr txBox="1"/>
              <p:nvPr/>
            </p:nvSpPr>
            <p:spPr>
              <a:xfrm>
                <a:off x="7653352" y="592354"/>
                <a:ext cx="3977317" cy="827148"/>
              </a:xfrm>
              <a:prstGeom prst="rect">
                <a:avLst/>
              </a:prstGeom>
              <a:noFill/>
            </p:spPr>
            <p:txBody>
              <a:bodyPr wrap="square" lIns="0" tIns="0" rIns="0" bIns="0" rtlCol="0">
                <a:noAutofit/>
              </a:bodyPr>
              <a:lstStyle/>
              <a:p>
                <a:r>
                  <a:rPr lang="en-AU" sz="1800" dirty="0"/>
                  <a:t>The chord does not cross over the blue curve, so the section of the curve is concave up.</a:t>
                </a:r>
              </a:p>
            </p:txBody>
          </p:sp>
          <p:sp>
            <p:nvSpPr>
              <p:cNvPr id="20" name="TextBox 19">
                <a:extLst>
                  <a:ext uri="{FF2B5EF4-FFF2-40B4-BE49-F238E27FC236}">
                    <a16:creationId xmlns:a16="http://schemas.microsoft.com/office/drawing/2014/main" id="{5D4296DB-FEA4-22A1-B42E-5ABE74EC8153}"/>
                  </a:ext>
                </a:extLst>
              </p:cNvPr>
              <p:cNvSpPr txBox="1"/>
              <p:nvPr/>
            </p:nvSpPr>
            <p:spPr>
              <a:xfrm>
                <a:off x="7653352" y="2384167"/>
                <a:ext cx="3977317" cy="827148"/>
              </a:xfrm>
              <a:prstGeom prst="rect">
                <a:avLst/>
              </a:prstGeom>
              <a:noFill/>
            </p:spPr>
            <p:txBody>
              <a:bodyPr wrap="square" lIns="0" tIns="0" rIns="0" bIns="0" rtlCol="0">
                <a:noAutofit/>
              </a:bodyPr>
              <a:lstStyle/>
              <a:p>
                <a:r>
                  <a:rPr lang="en-AU" sz="1800" dirty="0"/>
                  <a:t>The chord crosses over the blue curve, so the section of the curve is </a:t>
                </a:r>
                <a:r>
                  <a:rPr lang="en-AU" sz="1800" b="1" dirty="0"/>
                  <a:t>not</a:t>
                </a:r>
                <a:r>
                  <a:rPr lang="en-AU" sz="1800" dirty="0"/>
                  <a:t> concave up.</a:t>
                </a:r>
              </a:p>
            </p:txBody>
          </p:sp>
        </p:grpSp>
        <p:sp>
          <p:nvSpPr>
            <p:cNvPr id="22" name="Rectangle 21">
              <a:extLst>
                <a:ext uri="{FF2B5EF4-FFF2-40B4-BE49-F238E27FC236}">
                  <a16:creationId xmlns:a16="http://schemas.microsoft.com/office/drawing/2014/main" id="{227653F8-3C5E-29D6-B67D-6521FED014D2}"/>
                </a:ext>
              </a:extLst>
            </p:cNvPr>
            <p:cNvSpPr/>
            <p:nvPr/>
          </p:nvSpPr>
          <p:spPr>
            <a:xfrm>
              <a:off x="7524750" y="550285"/>
              <a:ext cx="4191000" cy="36720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grpSp>
        <p:nvGrpSpPr>
          <p:cNvPr id="47" name="Group 46" descr="Diagram explaining concavity using chords. The top examples show blue curves with green chords that remain on one side of the curve, illustrating a section identified as concave up. The bottom examples show blue curves with red chords that cross the curve, illustrating sections that are not concave up.">
            <a:extLst>
              <a:ext uri="{FF2B5EF4-FFF2-40B4-BE49-F238E27FC236}">
                <a16:creationId xmlns:a16="http://schemas.microsoft.com/office/drawing/2014/main" id="{924F75A6-CAFE-D0B1-CEB7-116800966657}"/>
              </a:ext>
            </a:extLst>
          </p:cNvPr>
          <p:cNvGrpSpPr/>
          <p:nvPr/>
        </p:nvGrpSpPr>
        <p:grpSpPr>
          <a:xfrm>
            <a:off x="6363477" y="2713997"/>
            <a:ext cx="5039999" cy="3672000"/>
            <a:chOff x="5901329" y="2735304"/>
            <a:chExt cx="4191000" cy="3672000"/>
          </a:xfrm>
        </p:grpSpPr>
        <p:pic>
          <p:nvPicPr>
            <p:cNvPr id="25" name="Picture 24" descr="Downward-curving blue arc with three green chords joining different pairs of points on the curve. The chords remain below the curve.">
              <a:extLst>
                <a:ext uri="{FF2B5EF4-FFF2-40B4-BE49-F238E27FC236}">
                  <a16:creationId xmlns:a16="http://schemas.microsoft.com/office/drawing/2014/main" id="{40FEF338-A87C-CA8B-8C6E-BD03954B9788}"/>
                </a:ext>
              </a:extLst>
            </p:cNvPr>
            <p:cNvPicPr>
              <a:picLocks noChangeAspect="1"/>
            </p:cNvPicPr>
            <p:nvPr/>
          </p:nvPicPr>
          <p:blipFill>
            <a:blip r:embed="rId7"/>
            <a:stretch>
              <a:fillRect/>
            </a:stretch>
          </p:blipFill>
          <p:spPr>
            <a:xfrm>
              <a:off x="6346270" y="3636782"/>
              <a:ext cx="1324562" cy="869028"/>
            </a:xfrm>
            <a:prstGeom prst="rect">
              <a:avLst/>
            </a:prstGeom>
          </p:spPr>
        </p:pic>
        <p:pic>
          <p:nvPicPr>
            <p:cNvPr id="27" name="Picture 26" descr="Downward-curving blue arc with two green chords joining points on the curve. Both chords remain below the curve.">
              <a:extLst>
                <a:ext uri="{FF2B5EF4-FFF2-40B4-BE49-F238E27FC236}">
                  <a16:creationId xmlns:a16="http://schemas.microsoft.com/office/drawing/2014/main" id="{755BEA97-574D-06E9-03A3-C0A5F2704770}"/>
                </a:ext>
              </a:extLst>
            </p:cNvPr>
            <p:cNvPicPr>
              <a:picLocks noChangeAspect="1"/>
            </p:cNvPicPr>
            <p:nvPr/>
          </p:nvPicPr>
          <p:blipFill>
            <a:blip r:embed="rId8"/>
            <a:stretch>
              <a:fillRect/>
            </a:stretch>
          </p:blipFill>
          <p:spPr>
            <a:xfrm>
              <a:off x="8234429" y="3584668"/>
              <a:ext cx="972801" cy="933451"/>
            </a:xfrm>
            <a:prstGeom prst="rect">
              <a:avLst/>
            </a:prstGeom>
          </p:spPr>
        </p:pic>
        <p:pic>
          <p:nvPicPr>
            <p:cNvPr id="29" name="Picture 28" descr="Blue curve with a local maximum followed by a local minimum. Two red chords join different pairs of points and cross the blue curve.">
              <a:extLst>
                <a:ext uri="{FF2B5EF4-FFF2-40B4-BE49-F238E27FC236}">
                  <a16:creationId xmlns:a16="http://schemas.microsoft.com/office/drawing/2014/main" id="{827E3E9F-98E1-FB4B-4509-D3518E033F01}"/>
                </a:ext>
              </a:extLst>
            </p:cNvPr>
            <p:cNvPicPr>
              <a:picLocks noChangeAspect="1"/>
            </p:cNvPicPr>
            <p:nvPr/>
          </p:nvPicPr>
          <p:blipFill>
            <a:blip r:embed="rId9"/>
            <a:stretch>
              <a:fillRect/>
            </a:stretch>
          </p:blipFill>
          <p:spPr>
            <a:xfrm>
              <a:off x="6414737" y="5374838"/>
              <a:ext cx="1404907" cy="972000"/>
            </a:xfrm>
            <a:prstGeom prst="rect">
              <a:avLst/>
            </a:prstGeom>
          </p:spPr>
        </p:pic>
        <p:pic>
          <p:nvPicPr>
            <p:cNvPr id="31" name="Picture 30" descr="Wavy blue curve with two local maxima and a central local minimum. Two red chords join points on the curve and cross the blue curve.">
              <a:extLst>
                <a:ext uri="{FF2B5EF4-FFF2-40B4-BE49-F238E27FC236}">
                  <a16:creationId xmlns:a16="http://schemas.microsoft.com/office/drawing/2014/main" id="{50889BE0-3C2A-6E01-DE18-C33CA37984B8}"/>
                </a:ext>
              </a:extLst>
            </p:cNvPr>
            <p:cNvPicPr>
              <a:picLocks noChangeAspect="1"/>
            </p:cNvPicPr>
            <p:nvPr/>
          </p:nvPicPr>
          <p:blipFill>
            <a:blip r:embed="rId10"/>
            <a:stretch>
              <a:fillRect/>
            </a:stretch>
          </p:blipFill>
          <p:spPr>
            <a:xfrm>
              <a:off x="8027472" y="5332281"/>
              <a:ext cx="1448002" cy="972001"/>
            </a:xfrm>
            <a:prstGeom prst="rect">
              <a:avLst/>
            </a:prstGeom>
          </p:spPr>
        </p:pic>
        <p:sp>
          <p:nvSpPr>
            <p:cNvPr id="33" name="TextBox 32">
              <a:extLst>
                <a:ext uri="{FF2B5EF4-FFF2-40B4-BE49-F238E27FC236}">
                  <a16:creationId xmlns:a16="http://schemas.microsoft.com/office/drawing/2014/main" id="{09B5C27D-3E98-3320-CB2D-8A34A92A15CD}"/>
                </a:ext>
              </a:extLst>
            </p:cNvPr>
            <p:cNvSpPr txBox="1"/>
            <p:nvPr/>
          </p:nvSpPr>
          <p:spPr>
            <a:xfrm>
              <a:off x="6019500" y="2775016"/>
              <a:ext cx="3977317" cy="827148"/>
            </a:xfrm>
            <a:prstGeom prst="rect">
              <a:avLst/>
            </a:prstGeom>
            <a:noFill/>
          </p:spPr>
          <p:txBody>
            <a:bodyPr wrap="square" lIns="0" tIns="0" rIns="0" bIns="0" rtlCol="0">
              <a:noAutofit/>
            </a:bodyPr>
            <a:lstStyle/>
            <a:p>
              <a:r>
                <a:rPr lang="en-AU" sz="1800" dirty="0"/>
                <a:t>The chord does not cross over the blue curve, so the section of the curve is concave up.</a:t>
              </a:r>
            </a:p>
          </p:txBody>
        </p:sp>
        <p:sp>
          <p:nvSpPr>
            <p:cNvPr id="35" name="TextBox 34">
              <a:extLst>
                <a:ext uri="{FF2B5EF4-FFF2-40B4-BE49-F238E27FC236}">
                  <a16:creationId xmlns:a16="http://schemas.microsoft.com/office/drawing/2014/main" id="{C650AD2A-4A95-2FD3-D258-89BFB3B74713}"/>
                </a:ext>
              </a:extLst>
            </p:cNvPr>
            <p:cNvSpPr txBox="1"/>
            <p:nvPr/>
          </p:nvSpPr>
          <p:spPr>
            <a:xfrm>
              <a:off x="6019500" y="4505810"/>
              <a:ext cx="3977317" cy="827148"/>
            </a:xfrm>
            <a:prstGeom prst="rect">
              <a:avLst/>
            </a:prstGeom>
            <a:noFill/>
          </p:spPr>
          <p:txBody>
            <a:bodyPr wrap="square" lIns="0" tIns="0" rIns="0" bIns="0" rtlCol="0">
              <a:noAutofit/>
            </a:bodyPr>
            <a:lstStyle/>
            <a:p>
              <a:r>
                <a:rPr lang="en-AU" sz="1800" dirty="0"/>
                <a:t>The chord crosses over the blue curve, so the section of the curve is </a:t>
              </a:r>
              <a:r>
                <a:rPr lang="en-AU" sz="1800" b="1" dirty="0"/>
                <a:t>not</a:t>
              </a:r>
              <a:r>
                <a:rPr lang="en-AU" sz="1800" dirty="0"/>
                <a:t> concave up.</a:t>
              </a:r>
            </a:p>
          </p:txBody>
        </p:sp>
        <p:sp>
          <p:nvSpPr>
            <p:cNvPr id="46" name="Rectangle 45">
              <a:extLst>
                <a:ext uri="{FF2B5EF4-FFF2-40B4-BE49-F238E27FC236}">
                  <a16:creationId xmlns:a16="http://schemas.microsoft.com/office/drawing/2014/main" id="{3100970A-DFD2-26CE-5023-3D2D7AF2EED9}"/>
                </a:ext>
              </a:extLst>
            </p:cNvPr>
            <p:cNvSpPr/>
            <p:nvPr/>
          </p:nvSpPr>
          <p:spPr>
            <a:xfrm>
              <a:off x="5901329" y="2735304"/>
              <a:ext cx="4191000" cy="36720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Tree>
    <p:extLst>
      <p:ext uri="{BB962C8B-B14F-4D97-AF65-F5344CB8AC3E}">
        <p14:creationId xmlns:p14="http://schemas.microsoft.com/office/powerpoint/2010/main" val="181030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4115224D-5445-A8DE-449E-42988D8B065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09961" y="3636000"/>
            <a:ext cx="2874039" cy="2880000"/>
          </a:xfrm>
          <a:prstGeom prst="rect">
            <a:avLst/>
          </a:prstGeom>
        </p:spPr>
      </p:pic>
      <p:sp>
        <p:nvSpPr>
          <p:cNvPr id="6" name="Title 5">
            <a:extLst>
              <a:ext uri="{FF2B5EF4-FFF2-40B4-BE49-F238E27FC236}">
                <a16:creationId xmlns:a16="http://schemas.microsoft.com/office/drawing/2014/main" id="{30BADF76-84ED-E909-48C1-44EDEAF6D373}"/>
              </a:ext>
              <a:ext uri="{C183D7F6-B498-43B3-948B-1728B52AA6E4}">
                <adec:decorative xmlns:adec="http://schemas.microsoft.com/office/drawing/2017/decorative" val="0"/>
              </a:ext>
            </a:extLst>
          </p:cNvPr>
          <p:cNvSpPr>
            <a:spLocks noGrp="1"/>
          </p:cNvSpPr>
          <p:nvPr>
            <p:ph type="title"/>
          </p:nvPr>
        </p:nvSpPr>
        <p:spPr>
          <a:xfrm>
            <a:off x="360000" y="360000"/>
            <a:ext cx="4223154" cy="545601"/>
          </a:xfrm>
        </p:spPr>
        <p:txBody>
          <a:bodyPr/>
          <a:lstStyle/>
          <a:p>
            <a:r>
              <a:rPr lang="en-AU" dirty="0"/>
              <a:t>Concavity</a:t>
            </a:r>
          </a:p>
        </p:txBody>
      </p:sp>
      <p:grpSp>
        <p:nvGrpSpPr>
          <p:cNvPr id="5" name="Group 4" descr="Graph of the second derivative: Decreasing straight-line graph of f&#10;′′&#10;(x), crossing the y-axis at approximately 1 and the x-axis at approximately x=2. The second derivative is positive for x&lt;2 and negative for x&gt;2.">
            <a:extLst>
              <a:ext uri="{FF2B5EF4-FFF2-40B4-BE49-F238E27FC236}">
                <a16:creationId xmlns:a16="http://schemas.microsoft.com/office/drawing/2014/main" id="{FEDDC71B-215D-1B94-64B0-9DE7F6381087}"/>
              </a:ext>
              <a:ext uri="{C183D7F6-B498-43B3-948B-1728B52AA6E4}">
                <adec:decorative xmlns:adec="http://schemas.microsoft.com/office/drawing/2017/decorative" val="0"/>
              </a:ext>
            </a:extLst>
          </p:cNvPr>
          <p:cNvGrpSpPr/>
          <p:nvPr/>
        </p:nvGrpSpPr>
        <p:grpSpPr>
          <a:xfrm>
            <a:off x="523077" y="1993563"/>
            <a:ext cx="3707036" cy="3284873"/>
            <a:chOff x="675477" y="2399875"/>
            <a:chExt cx="3707036" cy="3284873"/>
          </a:xfrm>
        </p:grpSpPr>
        <p:sp>
          <p:nvSpPr>
            <p:cNvPr id="25" name="Text Placeholder 3">
              <a:extLst>
                <a:ext uri="{FF2B5EF4-FFF2-40B4-BE49-F238E27FC236}">
                  <a16:creationId xmlns:a16="http://schemas.microsoft.com/office/drawing/2014/main" id="{A8FB5F3B-CE8A-557C-1325-CD30FF5F0657}"/>
                </a:ext>
              </a:extLst>
            </p:cNvPr>
            <p:cNvSpPr txBox="1">
              <a:spLocks/>
            </p:cNvSpPr>
            <p:nvPr/>
          </p:nvSpPr>
          <p:spPr>
            <a:xfrm>
              <a:off x="675477" y="2399875"/>
              <a:ext cx="3707036" cy="350599"/>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Graph of the second derivative</a:t>
              </a:r>
            </a:p>
          </p:txBody>
        </p:sp>
        <p:pic>
          <p:nvPicPr>
            <p:cNvPr id="4" name="Picture 3">
              <a:extLst>
                <a:ext uri="{FF2B5EF4-FFF2-40B4-BE49-F238E27FC236}">
                  <a16:creationId xmlns:a16="http://schemas.microsoft.com/office/drawing/2014/main" id="{7BBB23E1-54AC-2D8D-DA4D-442052092874}"/>
                </a:ext>
              </a:extLst>
            </p:cNvPr>
            <p:cNvPicPr>
              <a:picLocks noChangeAspect="1"/>
            </p:cNvPicPr>
            <p:nvPr/>
          </p:nvPicPr>
          <p:blipFill>
            <a:blip r:embed="rId3"/>
            <a:stretch>
              <a:fillRect/>
            </a:stretch>
          </p:blipFill>
          <p:spPr>
            <a:xfrm>
              <a:off x="1034557" y="2804748"/>
              <a:ext cx="2874040" cy="2880000"/>
            </a:xfrm>
            <a:prstGeom prst="rect">
              <a:avLst/>
            </a:prstGeom>
          </p:spPr>
        </p:pic>
      </p:grpSp>
      <p:grpSp>
        <p:nvGrpSpPr>
          <p:cNvPr id="9" name="Group 8" descr="A: Downward-opening parabola with vertex at approximately (2,1). The entire curve is concave down.">
            <a:extLst>
              <a:ext uri="{FF2B5EF4-FFF2-40B4-BE49-F238E27FC236}">
                <a16:creationId xmlns:a16="http://schemas.microsoft.com/office/drawing/2014/main" id="{B4025122-75CF-0E89-6B8B-89A24C5C2684}"/>
              </a:ext>
              <a:ext uri="{C183D7F6-B498-43B3-948B-1728B52AA6E4}">
                <adec:decorative xmlns:adec="http://schemas.microsoft.com/office/drawing/2017/decorative" val="0"/>
              </a:ext>
            </a:extLst>
          </p:cNvPr>
          <p:cNvGrpSpPr/>
          <p:nvPr/>
        </p:nvGrpSpPr>
        <p:grpSpPr>
          <a:xfrm>
            <a:off x="4949115" y="342000"/>
            <a:ext cx="2891961" cy="2925837"/>
            <a:chOff x="4931193" y="314163"/>
            <a:chExt cx="2891961" cy="2925837"/>
          </a:xfrm>
        </p:grpSpPr>
        <p:pic>
          <p:nvPicPr>
            <p:cNvPr id="8" name="Picture 7">
              <a:extLst>
                <a:ext uri="{FF2B5EF4-FFF2-40B4-BE49-F238E27FC236}">
                  <a16:creationId xmlns:a16="http://schemas.microsoft.com/office/drawing/2014/main" id="{83B2C4E2-A8EA-580F-DA15-30BA5F6931EC}"/>
                </a:ext>
              </a:extLst>
            </p:cNvPr>
            <p:cNvPicPr>
              <a:picLocks noChangeAspect="1"/>
            </p:cNvPicPr>
            <p:nvPr/>
          </p:nvPicPr>
          <p:blipFill>
            <a:blip r:embed="rId4"/>
            <a:stretch>
              <a:fillRect/>
            </a:stretch>
          </p:blipFill>
          <p:spPr>
            <a:xfrm>
              <a:off x="4931193" y="360000"/>
              <a:ext cx="2891961" cy="2880000"/>
            </a:xfrm>
            <a:prstGeom prst="rect">
              <a:avLst/>
            </a:prstGeom>
          </p:spPr>
        </p:pic>
        <p:sp>
          <p:nvSpPr>
            <p:cNvPr id="20" name="TextBox 19">
              <a:extLst>
                <a:ext uri="{FF2B5EF4-FFF2-40B4-BE49-F238E27FC236}">
                  <a16:creationId xmlns:a16="http://schemas.microsoft.com/office/drawing/2014/main" id="{196C9E1E-5E7A-CD31-238E-CD58F21B393C}"/>
                </a:ext>
              </a:extLst>
            </p:cNvPr>
            <p:cNvSpPr txBox="1"/>
            <p:nvPr/>
          </p:nvSpPr>
          <p:spPr>
            <a:xfrm>
              <a:off x="7442154" y="314163"/>
              <a:ext cx="381000" cy="376850"/>
            </a:xfrm>
            <a:prstGeom prst="rect">
              <a:avLst/>
            </a:prstGeom>
            <a:solidFill>
              <a:schemeClr val="bg1">
                <a:lumMod val="95000"/>
              </a:schemeClr>
            </a:solidFill>
          </p:spPr>
          <p:txBody>
            <a:bodyPr wrap="square" lIns="0" tIns="0" rIns="0" bIns="0" rtlCol="0" anchor="ctr" anchorCtr="1">
              <a:noAutofit/>
            </a:bodyPr>
            <a:lstStyle/>
            <a:p>
              <a:pPr algn="l"/>
              <a:r>
                <a:rPr lang="en-AU" sz="1800" dirty="0"/>
                <a:t>A</a:t>
              </a:r>
            </a:p>
          </p:txBody>
        </p:sp>
      </p:grpSp>
      <p:grpSp>
        <p:nvGrpSpPr>
          <p:cNvPr id="13" name="Group 12" descr="B: Upward-opening parabola with vertex at approximately (2,−1). The entire curve is concave up.">
            <a:extLst>
              <a:ext uri="{FF2B5EF4-FFF2-40B4-BE49-F238E27FC236}">
                <a16:creationId xmlns:a16="http://schemas.microsoft.com/office/drawing/2014/main" id="{7F30EF7B-41A2-04EB-90DA-6A87F1954ED4}"/>
              </a:ext>
              <a:ext uri="{C183D7F6-B498-43B3-948B-1728B52AA6E4}">
                <adec:decorative xmlns:adec="http://schemas.microsoft.com/office/drawing/2017/decorative" val="0"/>
              </a:ext>
            </a:extLst>
          </p:cNvPr>
          <p:cNvGrpSpPr/>
          <p:nvPr/>
        </p:nvGrpSpPr>
        <p:grpSpPr>
          <a:xfrm>
            <a:off x="8609961" y="360000"/>
            <a:ext cx="2917961" cy="2901888"/>
            <a:chOff x="8560078" y="360000"/>
            <a:chExt cx="2917961" cy="2901888"/>
          </a:xfrm>
        </p:grpSpPr>
        <p:pic>
          <p:nvPicPr>
            <p:cNvPr id="12" name="Picture 11">
              <a:extLst>
                <a:ext uri="{FF2B5EF4-FFF2-40B4-BE49-F238E27FC236}">
                  <a16:creationId xmlns:a16="http://schemas.microsoft.com/office/drawing/2014/main" id="{18D9FD13-390B-765B-0B93-7B4A5D56D4F5}"/>
                </a:ext>
              </a:extLst>
            </p:cNvPr>
            <p:cNvPicPr>
              <a:picLocks noChangeAspect="1"/>
            </p:cNvPicPr>
            <p:nvPr/>
          </p:nvPicPr>
          <p:blipFill>
            <a:blip r:embed="rId5"/>
            <a:stretch>
              <a:fillRect/>
            </a:stretch>
          </p:blipFill>
          <p:spPr>
            <a:xfrm>
              <a:off x="8560078" y="381888"/>
              <a:ext cx="2880000" cy="2880000"/>
            </a:xfrm>
            <a:prstGeom prst="rect">
              <a:avLst/>
            </a:prstGeom>
          </p:spPr>
        </p:pic>
        <p:sp>
          <p:nvSpPr>
            <p:cNvPr id="21" name="TextBox 20">
              <a:extLst>
                <a:ext uri="{FF2B5EF4-FFF2-40B4-BE49-F238E27FC236}">
                  <a16:creationId xmlns:a16="http://schemas.microsoft.com/office/drawing/2014/main" id="{CB614544-67AF-B507-6CF4-FE42BDA97E76}"/>
                </a:ext>
              </a:extLst>
            </p:cNvPr>
            <p:cNvSpPr txBox="1"/>
            <p:nvPr/>
          </p:nvSpPr>
          <p:spPr>
            <a:xfrm>
              <a:off x="11097039" y="360000"/>
              <a:ext cx="381000" cy="376850"/>
            </a:xfrm>
            <a:prstGeom prst="rect">
              <a:avLst/>
            </a:prstGeom>
            <a:solidFill>
              <a:schemeClr val="bg1">
                <a:lumMod val="95000"/>
              </a:schemeClr>
            </a:solidFill>
          </p:spPr>
          <p:txBody>
            <a:bodyPr wrap="square" lIns="0" tIns="0" rIns="0" bIns="0" rtlCol="0" anchor="ctr" anchorCtr="1">
              <a:noAutofit/>
            </a:bodyPr>
            <a:lstStyle/>
            <a:p>
              <a:pPr algn="l"/>
              <a:r>
                <a:rPr lang="en-AU" sz="1800" dirty="0"/>
                <a:t>B</a:t>
              </a:r>
            </a:p>
          </p:txBody>
        </p:sp>
      </p:grpSp>
      <p:pic>
        <p:nvPicPr>
          <p:cNvPr id="28" name="Picture 27" descr="C: Cubic-shaped curve decreasing to a local minimum near (0,−1), then increasing to a local maximum near (4,2), before decreasing again. The curve is highlighted as concave up to about x=2 and concave down after x=2.">
            <a:extLst>
              <a:ext uri="{FF2B5EF4-FFF2-40B4-BE49-F238E27FC236}">
                <a16:creationId xmlns:a16="http://schemas.microsoft.com/office/drawing/2014/main" id="{56C459AA-667B-4084-56DC-1D40CD9E8E90}"/>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4967037" y="3636000"/>
            <a:ext cx="2874039" cy="2880000"/>
          </a:xfrm>
          <a:prstGeom prst="rect">
            <a:avLst/>
          </a:prstGeom>
        </p:spPr>
      </p:pic>
      <p:sp>
        <p:nvSpPr>
          <p:cNvPr id="23" name="TextBox 22">
            <a:extLst>
              <a:ext uri="{FF2B5EF4-FFF2-40B4-BE49-F238E27FC236}">
                <a16:creationId xmlns:a16="http://schemas.microsoft.com/office/drawing/2014/main" id="{79426645-F64B-C852-5111-EC4B28C8E683}"/>
              </a:ext>
              <a:ext uri="{C183D7F6-B498-43B3-948B-1728B52AA6E4}">
                <adec:decorative xmlns:adec="http://schemas.microsoft.com/office/drawing/2017/decorative" val="1"/>
              </a:ext>
            </a:extLst>
          </p:cNvPr>
          <p:cNvSpPr txBox="1"/>
          <p:nvPr/>
        </p:nvSpPr>
        <p:spPr>
          <a:xfrm>
            <a:off x="11092500" y="3636000"/>
            <a:ext cx="381000" cy="376850"/>
          </a:xfrm>
          <a:prstGeom prst="rect">
            <a:avLst/>
          </a:prstGeom>
          <a:solidFill>
            <a:schemeClr val="bg1">
              <a:lumMod val="95000"/>
            </a:schemeClr>
          </a:solidFill>
        </p:spPr>
        <p:txBody>
          <a:bodyPr wrap="square" lIns="0" tIns="0" rIns="0" bIns="0" rtlCol="0" anchor="ctr" anchorCtr="1">
            <a:noAutofit/>
          </a:bodyPr>
          <a:lstStyle/>
          <a:p>
            <a:pPr algn="l"/>
            <a:r>
              <a:rPr lang="en-AU" sz="1800" dirty="0"/>
              <a:t>D</a:t>
            </a:r>
          </a:p>
        </p:txBody>
      </p:sp>
      <p:sp>
        <p:nvSpPr>
          <p:cNvPr id="2" name="Slide Number Placeholder 1">
            <a:extLst>
              <a:ext uri="{FF2B5EF4-FFF2-40B4-BE49-F238E27FC236}">
                <a16:creationId xmlns:a16="http://schemas.microsoft.com/office/drawing/2014/main" id="{6E49F110-FCA7-EA76-1D5B-D63B1E80A70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
        <p:nvSpPr>
          <p:cNvPr id="22" name="TextBox 21">
            <a:extLst>
              <a:ext uri="{FF2B5EF4-FFF2-40B4-BE49-F238E27FC236}">
                <a16:creationId xmlns:a16="http://schemas.microsoft.com/office/drawing/2014/main" id="{47DEC077-ADEA-8EB7-CF8E-E7E4E3881344}"/>
              </a:ext>
              <a:ext uri="{C183D7F6-B498-43B3-948B-1728B52AA6E4}">
                <adec:decorative xmlns:adec="http://schemas.microsoft.com/office/drawing/2017/decorative" val="1"/>
              </a:ext>
            </a:extLst>
          </p:cNvPr>
          <p:cNvSpPr txBox="1"/>
          <p:nvPr/>
        </p:nvSpPr>
        <p:spPr>
          <a:xfrm>
            <a:off x="7442154" y="3636000"/>
            <a:ext cx="381000" cy="376850"/>
          </a:xfrm>
          <a:prstGeom prst="rect">
            <a:avLst/>
          </a:prstGeom>
          <a:solidFill>
            <a:schemeClr val="bg1">
              <a:lumMod val="95000"/>
            </a:schemeClr>
          </a:solidFill>
        </p:spPr>
        <p:txBody>
          <a:bodyPr wrap="square" lIns="0" tIns="0" rIns="0" bIns="0" rtlCol="0" anchor="ctr" anchorCtr="1">
            <a:noAutofit/>
          </a:bodyPr>
          <a:lstStyle/>
          <a:p>
            <a:pPr algn="l"/>
            <a:r>
              <a:rPr lang="en-AU" sz="1800" dirty="0"/>
              <a:t>C</a:t>
            </a:r>
          </a:p>
        </p:txBody>
      </p:sp>
    </p:spTree>
    <p:extLst>
      <p:ext uri="{BB962C8B-B14F-4D97-AF65-F5344CB8AC3E}">
        <p14:creationId xmlns:p14="http://schemas.microsoft.com/office/powerpoint/2010/main" val="3168954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B462F8-C5EF-4692-BD3F-1002AE5BEDA8}"/>
              </a:ext>
            </a:extLst>
          </p:cNvPr>
          <p:cNvSpPr>
            <a:spLocks noGrp="1"/>
          </p:cNvSpPr>
          <p:nvPr>
            <p:ph type="title"/>
          </p:nvPr>
        </p:nvSpPr>
        <p:spPr/>
        <p:txBody>
          <a:bodyPr/>
          <a:lstStyle/>
          <a:p>
            <a:r>
              <a:rPr lang="en-AU" dirty="0"/>
              <a:t>Shape of a graph</a:t>
            </a:r>
          </a:p>
        </p:txBody>
      </p:sp>
      <p:pic>
        <p:nvPicPr>
          <p:cNvPr id="5" name="Picture 4" descr="Graph of a cubic function with a point of inflection marked at (1,5). The curve is concave down to the left of the point, shown in blue, and concave up to the right, shown in orange. The graph has a local maximum near (−1,21) and a local minimum near (3,−11).">
            <a:extLst>
              <a:ext uri="{FF2B5EF4-FFF2-40B4-BE49-F238E27FC236}">
                <a16:creationId xmlns:a16="http://schemas.microsoft.com/office/drawing/2014/main" id="{B21153CE-E281-FA63-B404-19BA25718F22}"/>
              </a:ext>
            </a:extLst>
          </p:cNvPr>
          <p:cNvPicPr>
            <a:picLocks noChangeAspect="1"/>
          </p:cNvPicPr>
          <p:nvPr/>
        </p:nvPicPr>
        <p:blipFill>
          <a:blip r:embed="rId3"/>
          <a:stretch>
            <a:fillRect/>
          </a:stretch>
        </p:blipFill>
        <p:spPr>
          <a:xfrm>
            <a:off x="348000" y="996993"/>
            <a:ext cx="6275586" cy="5861007"/>
          </a:xfrm>
          <a:prstGeom prst="rect">
            <a:avLst/>
          </a:prstGeom>
        </p:spPr>
      </p:pic>
      <p:sp>
        <p:nvSpPr>
          <p:cNvPr id="8" name="Text Placeholder 12">
            <a:extLst>
              <a:ext uri="{FF2B5EF4-FFF2-40B4-BE49-F238E27FC236}">
                <a16:creationId xmlns:a16="http://schemas.microsoft.com/office/drawing/2014/main" id="{CA08C5BB-5D1B-5AC6-AB42-F62FF67B43A2}"/>
              </a:ext>
            </a:extLst>
          </p:cNvPr>
          <p:cNvSpPr txBox="1">
            <a:spLocks/>
          </p:cNvSpPr>
          <p:nvPr/>
        </p:nvSpPr>
        <p:spPr>
          <a:xfrm>
            <a:off x="6850308" y="1119060"/>
            <a:ext cx="3327362" cy="356423"/>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800" dirty="0">
                <a:latin typeface="+mj-lt"/>
              </a:rPr>
              <a:t>Point of inflection</a:t>
            </a:r>
          </a:p>
        </p:txBody>
      </p:sp>
      <p:sp>
        <p:nvSpPr>
          <p:cNvPr id="6" name="Text Placeholder 11">
            <a:extLst>
              <a:ext uri="{FF2B5EF4-FFF2-40B4-BE49-F238E27FC236}">
                <a16:creationId xmlns:a16="http://schemas.microsoft.com/office/drawing/2014/main" id="{BD1F2E5E-59BF-D7E4-B6E2-25491491C49A}"/>
              </a:ext>
            </a:extLst>
          </p:cNvPr>
          <p:cNvSpPr txBox="1">
            <a:spLocks/>
          </p:cNvSpPr>
          <p:nvPr/>
        </p:nvSpPr>
        <p:spPr>
          <a:xfrm>
            <a:off x="6850308" y="1589262"/>
            <a:ext cx="5142689" cy="500069"/>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A point on a curve where concavity changes.</a:t>
            </a:r>
            <a:endParaRPr lang="en-AU" dirty="0">
              <a:latin typeface="+mn-lt"/>
            </a:endParaRPr>
          </a:p>
        </p:txBody>
      </p:sp>
      <p:sp>
        <p:nvSpPr>
          <p:cNvPr id="2" name="Slide Number Placeholder 1">
            <a:extLst>
              <a:ext uri="{FF2B5EF4-FFF2-40B4-BE49-F238E27FC236}">
                <a16:creationId xmlns:a16="http://schemas.microsoft.com/office/drawing/2014/main" id="{11F45994-0BEB-3207-5079-1850772DEF4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dirty="0"/>
          </a:p>
        </p:txBody>
      </p:sp>
      <p:sp>
        <p:nvSpPr>
          <p:cNvPr id="4" name="Arrow: Left 3">
            <a:extLst>
              <a:ext uri="{FF2B5EF4-FFF2-40B4-BE49-F238E27FC236}">
                <a16:creationId xmlns:a16="http://schemas.microsoft.com/office/drawing/2014/main" id="{71B29EAF-D09E-BBE5-9FD4-C5D08CB7D5C0}"/>
              </a:ext>
              <a:ext uri="{C183D7F6-B498-43B3-948B-1728B52AA6E4}">
                <adec:decorative xmlns:adec="http://schemas.microsoft.com/office/drawing/2017/decorative" val="1"/>
              </a:ext>
            </a:extLst>
          </p:cNvPr>
          <p:cNvSpPr/>
          <p:nvPr/>
        </p:nvSpPr>
        <p:spPr>
          <a:xfrm rot="18515839">
            <a:off x="3465095" y="3190493"/>
            <a:ext cx="1386038" cy="240632"/>
          </a:xfrm>
          <a:prstGeom prst="leftArrow">
            <a:avLst>
              <a:gd name="adj1" fmla="val 50000"/>
              <a:gd name="adj2" fmla="val 94000"/>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TextBox 6">
            <a:extLst>
              <a:ext uri="{FF2B5EF4-FFF2-40B4-BE49-F238E27FC236}">
                <a16:creationId xmlns:a16="http://schemas.microsoft.com/office/drawing/2014/main" id="{02FF6B7C-EB93-AEC9-A43F-1F64B2AE1B80}"/>
              </a:ext>
            </a:extLst>
          </p:cNvPr>
          <p:cNvSpPr txBox="1"/>
          <p:nvPr/>
        </p:nvSpPr>
        <p:spPr>
          <a:xfrm>
            <a:off x="3770082" y="2365909"/>
            <a:ext cx="1828800" cy="328212"/>
          </a:xfrm>
          <a:prstGeom prst="rect">
            <a:avLst/>
          </a:prstGeom>
          <a:solidFill>
            <a:schemeClr val="bg1"/>
          </a:solidFill>
        </p:spPr>
        <p:txBody>
          <a:bodyPr wrap="square" lIns="36000" tIns="36000" rIns="36000" bIns="36000" rtlCol="0">
            <a:noAutofit/>
          </a:bodyPr>
          <a:lstStyle/>
          <a:p>
            <a:pPr algn="ctr"/>
            <a:r>
              <a:rPr lang="en-AU" sz="1800" dirty="0"/>
              <a:t>Point of inflection</a:t>
            </a:r>
          </a:p>
        </p:txBody>
      </p:sp>
    </p:spTree>
    <p:extLst>
      <p:ext uri="{BB962C8B-B14F-4D97-AF65-F5344CB8AC3E}">
        <p14:creationId xmlns:p14="http://schemas.microsoft.com/office/powerpoint/2010/main" val="150388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4"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p:txBody>
          <a:bodyPr/>
          <a:lstStyle/>
          <a:p>
            <a:r>
              <a:rPr lang="en-AU" dirty="0"/>
              <a:t>Derivative notation</a:t>
            </a:r>
          </a:p>
        </p:txBody>
      </p:sp>
      <p:graphicFrame>
        <p:nvGraphicFramePr>
          <p:cNvPr id="6" name="Table 5" descr="Table displaying headings Function, First derivative and Second derivative.">
            <a:extLst>
              <a:ext uri="{FF2B5EF4-FFF2-40B4-BE49-F238E27FC236}">
                <a16:creationId xmlns:a16="http://schemas.microsoft.com/office/drawing/2014/main" id="{81CFD7B2-81A5-B0B9-DE82-65C568731BB3}"/>
              </a:ext>
            </a:extLst>
          </p:cNvPr>
          <p:cNvGraphicFramePr>
            <a:graphicFrameLocks noGrp="1"/>
          </p:cNvGraphicFramePr>
          <p:nvPr>
            <p:extLst>
              <p:ext uri="{D42A27DB-BD31-4B8C-83A1-F6EECF244321}">
                <p14:modId xmlns:p14="http://schemas.microsoft.com/office/powerpoint/2010/main" val="24355379"/>
              </p:ext>
            </p:extLst>
          </p:nvPr>
        </p:nvGraphicFramePr>
        <p:xfrm>
          <a:off x="1105319" y="1214110"/>
          <a:ext cx="9495693" cy="653467"/>
        </p:xfrm>
        <a:graphic>
          <a:graphicData uri="http://schemas.openxmlformats.org/drawingml/2006/table">
            <a:tbl>
              <a:tblPr firstRow="1" bandRow="1">
                <a:tableStyleId>{5A111915-BE36-4E01-A7E5-04B1672EAD32}</a:tableStyleId>
              </a:tblPr>
              <a:tblGrid>
                <a:gridCol w="3196387">
                  <a:extLst>
                    <a:ext uri="{9D8B030D-6E8A-4147-A177-3AD203B41FA5}">
                      <a16:colId xmlns:a16="http://schemas.microsoft.com/office/drawing/2014/main" val="3161738576"/>
                    </a:ext>
                  </a:extLst>
                </a:gridCol>
                <a:gridCol w="3196387">
                  <a:extLst>
                    <a:ext uri="{9D8B030D-6E8A-4147-A177-3AD203B41FA5}">
                      <a16:colId xmlns:a16="http://schemas.microsoft.com/office/drawing/2014/main" val="3057569421"/>
                    </a:ext>
                  </a:extLst>
                </a:gridCol>
                <a:gridCol w="3102919">
                  <a:extLst>
                    <a:ext uri="{9D8B030D-6E8A-4147-A177-3AD203B41FA5}">
                      <a16:colId xmlns:a16="http://schemas.microsoft.com/office/drawing/2014/main" val="3407999832"/>
                    </a:ext>
                  </a:extLst>
                </a:gridCol>
              </a:tblGrid>
              <a:tr h="653467">
                <a:tc>
                  <a:txBody>
                    <a:bodyPr/>
                    <a:lstStyle/>
                    <a:p>
                      <a:pPr algn="ctr"/>
                      <a:r>
                        <a:rPr lang="en-AU" dirty="0"/>
                        <a:t>Function</a:t>
                      </a:r>
                    </a:p>
                  </a:txBody>
                  <a:tcPr>
                    <a:lnL w="6350" cap="flat" cmpd="sng" algn="ctr">
                      <a:noFill/>
                      <a:prstDash val="solid"/>
                      <a:miter lim="800000"/>
                    </a:lnL>
                    <a:lnR>
                      <a:noFill/>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r>
                        <a:rPr lang="en-AU" dirty="0"/>
                        <a:t>First derivative</a:t>
                      </a:r>
                    </a:p>
                  </a:txBody>
                  <a:tcPr>
                    <a:lnL>
                      <a:noFill/>
                    </a:lnL>
                    <a:lnR w="6350" cap="flat" cmpd="sng" algn="ctr">
                      <a:noFill/>
                      <a:prstDash val="solid"/>
                      <a:miter lim="800000"/>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r>
                        <a:rPr lang="en-AU" dirty="0"/>
                        <a:t>Second derivative</a:t>
                      </a:r>
                    </a:p>
                  </a:txBody>
                  <a:tcPr>
                    <a:lnL>
                      <a:noFill/>
                    </a:lnL>
                    <a:lnR w="6350" cap="flat" cmpd="sng" algn="ctr">
                      <a:noFill/>
                      <a:prstDash val="solid"/>
                      <a:miter lim="800000"/>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90651193"/>
                  </a:ext>
                </a:extLst>
              </a:tr>
            </a:tbl>
          </a:graphicData>
        </a:graphic>
      </p:graphicFrame>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67521D2-3D44-108A-F520-D090695EC801}"/>
                  </a:ext>
                </a:extLst>
              </p:cNvPr>
              <p:cNvSpPr txBox="1"/>
              <p:nvPr/>
            </p:nvSpPr>
            <p:spPr>
              <a:xfrm>
                <a:off x="2190541" y="2270927"/>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oMath>
                  </m:oMathPara>
                </a14:m>
                <a:endParaRPr lang="en-AU" dirty="0"/>
              </a:p>
            </p:txBody>
          </p:sp>
        </mc:Choice>
        <mc:Fallback xmlns="">
          <p:sp>
            <p:nvSpPr>
              <p:cNvPr id="7" name="TextBox 6">
                <a:extLst>
                  <a:ext uri="{FF2B5EF4-FFF2-40B4-BE49-F238E27FC236}">
                    <a16:creationId xmlns:a16="http://schemas.microsoft.com/office/drawing/2014/main" id="{967521D2-3D44-108A-F520-D090695EC801}"/>
                  </a:ext>
                </a:extLst>
              </p:cNvPr>
              <p:cNvSpPr txBox="1">
                <a:spLocks noRot="1" noChangeAspect="1" noMove="1" noResize="1" noEditPoints="1" noAdjustHandles="1" noChangeArrowheads="1" noChangeShapeType="1" noTextEdit="1"/>
              </p:cNvSpPr>
              <p:nvPr/>
            </p:nvSpPr>
            <p:spPr>
              <a:xfrm>
                <a:off x="2190541" y="2270927"/>
                <a:ext cx="763674" cy="497841"/>
              </a:xfrm>
              <a:prstGeom prst="rect">
                <a:avLst/>
              </a:prstGeom>
              <a:blipFill>
                <a:blip r:embed="rId2"/>
                <a:stretch>
                  <a:fillRect/>
                </a:stretch>
              </a:blipFill>
            </p:spPr>
            <p:txBody>
              <a:bodyPr/>
              <a:lstStyle/>
              <a:p>
                <a:r>
                  <a:rPr lang="en-US">
                    <a:noFill/>
                  </a:rPr>
                  <a:t> </a:t>
                </a:r>
              </a:p>
            </p:txBody>
          </p:sp>
        </mc:Fallback>
      </mc:AlternateContent>
      <p:sp>
        <p:nvSpPr>
          <p:cNvPr id="8" name="Arrow: Right 7" descr="A large blue arrow pointing to the right to suggest the things are the same.">
            <a:extLst>
              <a:ext uri="{FF2B5EF4-FFF2-40B4-BE49-F238E27FC236}">
                <a16:creationId xmlns:a16="http://schemas.microsoft.com/office/drawing/2014/main" id="{1B206A4D-486D-76DA-EB3B-548EF1C4448A}"/>
              </a:ext>
            </a:extLst>
          </p:cNvPr>
          <p:cNvSpPr/>
          <p:nvPr/>
        </p:nvSpPr>
        <p:spPr>
          <a:xfrm>
            <a:off x="3878664" y="2270927"/>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0ACBD48-2B90-145A-3914-1AD08ACA0EAC}"/>
                  </a:ext>
                </a:extLst>
              </p:cNvPr>
              <p:cNvSpPr txBox="1"/>
              <p:nvPr/>
            </p:nvSpPr>
            <p:spPr>
              <a:xfrm>
                <a:off x="5399684" y="2284136"/>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oMath>
                  </m:oMathPara>
                </a14:m>
                <a:endParaRPr lang="en-AU" dirty="0"/>
              </a:p>
            </p:txBody>
          </p:sp>
        </mc:Choice>
        <mc:Fallback xmlns="">
          <p:sp>
            <p:nvSpPr>
              <p:cNvPr id="18" name="TextBox 17">
                <a:extLst>
                  <a:ext uri="{FF2B5EF4-FFF2-40B4-BE49-F238E27FC236}">
                    <a16:creationId xmlns:a16="http://schemas.microsoft.com/office/drawing/2014/main" id="{90ACBD48-2B90-145A-3914-1AD08ACA0EAC}"/>
                  </a:ext>
                </a:extLst>
              </p:cNvPr>
              <p:cNvSpPr txBox="1">
                <a:spLocks noRot="1" noChangeAspect="1" noMove="1" noResize="1" noEditPoints="1" noAdjustHandles="1" noChangeArrowheads="1" noChangeShapeType="1" noTextEdit="1"/>
              </p:cNvSpPr>
              <p:nvPr/>
            </p:nvSpPr>
            <p:spPr>
              <a:xfrm>
                <a:off x="5399684" y="2284136"/>
                <a:ext cx="763674" cy="497841"/>
              </a:xfrm>
              <a:prstGeom prst="rect">
                <a:avLst/>
              </a:prstGeom>
              <a:blipFill>
                <a:blip r:embed="rId3"/>
                <a:stretch>
                  <a:fillRect b="-40741"/>
                </a:stretch>
              </a:blipFill>
            </p:spPr>
            <p:txBody>
              <a:bodyPr/>
              <a:lstStyle/>
              <a:p>
                <a:r>
                  <a:rPr lang="en-US">
                    <a:noFill/>
                  </a:rPr>
                  <a:t> </a:t>
                </a:r>
              </a:p>
            </p:txBody>
          </p:sp>
        </mc:Fallback>
      </mc:AlternateContent>
      <p:sp>
        <p:nvSpPr>
          <p:cNvPr id="13" name="Arrow: Right 12" descr="A large blue arrow pointing to the right to suggest the things are the same.">
            <a:extLst>
              <a:ext uri="{FF2B5EF4-FFF2-40B4-BE49-F238E27FC236}">
                <a16:creationId xmlns:a16="http://schemas.microsoft.com/office/drawing/2014/main" id="{9379235F-10D3-3F5E-141F-487CCA6E451E}"/>
              </a:ext>
            </a:extLst>
          </p:cNvPr>
          <p:cNvSpPr/>
          <p:nvPr/>
        </p:nvSpPr>
        <p:spPr>
          <a:xfrm>
            <a:off x="6964245" y="2284136"/>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287EE6E-853C-1F4B-6BF2-29AD04D3026E}"/>
                  </a:ext>
                </a:extLst>
              </p:cNvPr>
              <p:cNvSpPr txBox="1"/>
              <p:nvPr/>
            </p:nvSpPr>
            <p:spPr>
              <a:xfrm>
                <a:off x="8608827" y="2193953"/>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f>
                        <m:fPr>
                          <m:ctrlPr>
                            <a:rPr lang="en-AU" b="0" i="1" smtClean="0">
                              <a:latin typeface="Cambria Math" panose="02040503050406030204" pitchFamily="18" charset="0"/>
                            </a:rPr>
                          </m:ctrlPr>
                        </m:fPr>
                        <m:num>
                          <m:sSup>
                            <m:sSupPr>
                              <m:ctrlPr>
                                <a:rPr lang="en-AU" b="0" i="1" smtClean="0">
                                  <a:latin typeface="Cambria Math" panose="02040503050406030204" pitchFamily="18" charset="0"/>
                                </a:rPr>
                              </m:ctrlPr>
                            </m:sSupPr>
                            <m:e>
                              <m:r>
                                <a:rPr lang="en-AU" b="0" i="1" smtClean="0">
                                  <a:latin typeface="Cambria Math" panose="02040503050406030204" pitchFamily="18" charset="0"/>
                                </a:rPr>
                                <m:t>𝑑</m:t>
                              </m:r>
                            </m:e>
                            <m:sup>
                              <m:r>
                                <a:rPr lang="en-AU" b="0" i="1" smtClean="0">
                                  <a:latin typeface="Cambria Math" panose="02040503050406030204" pitchFamily="18" charset="0"/>
                                </a:rPr>
                                <m:t>2</m:t>
                              </m:r>
                            </m:sup>
                          </m:sSup>
                          <m:r>
                            <a:rPr lang="en-AU" b="0" i="1" smtClean="0">
                              <a:latin typeface="Cambria Math" panose="02040503050406030204" pitchFamily="18" charset="0"/>
                            </a:rPr>
                            <m:t>𝑦</m:t>
                          </m:r>
                        </m:num>
                        <m:den>
                          <m:r>
                            <a:rPr lang="en-AU" b="0" i="1" smtClean="0">
                              <a:latin typeface="Cambria Math" panose="02040503050406030204" pitchFamily="18" charset="0"/>
                            </a:rPr>
                            <m:t>𝑑</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den>
                      </m:f>
                    </m:oMath>
                  </m:oMathPara>
                </a14:m>
                <a:endParaRPr lang="en-AU" dirty="0"/>
              </a:p>
            </p:txBody>
          </p:sp>
        </mc:Choice>
        <mc:Fallback xmlns="">
          <p:sp>
            <p:nvSpPr>
              <p:cNvPr id="19" name="TextBox 18">
                <a:extLst>
                  <a:ext uri="{FF2B5EF4-FFF2-40B4-BE49-F238E27FC236}">
                    <a16:creationId xmlns:a16="http://schemas.microsoft.com/office/drawing/2014/main" id="{9287EE6E-853C-1F4B-6BF2-29AD04D3026E}"/>
                  </a:ext>
                </a:extLst>
              </p:cNvPr>
              <p:cNvSpPr txBox="1">
                <a:spLocks noRot="1" noChangeAspect="1" noMove="1" noResize="1" noEditPoints="1" noAdjustHandles="1" noChangeArrowheads="1" noChangeShapeType="1" noTextEdit="1"/>
              </p:cNvSpPr>
              <p:nvPr/>
            </p:nvSpPr>
            <p:spPr>
              <a:xfrm>
                <a:off x="8608827" y="2193953"/>
                <a:ext cx="763674" cy="497841"/>
              </a:xfrm>
              <a:prstGeom prst="rect">
                <a:avLst/>
              </a:prstGeom>
              <a:blipFill>
                <a:blip r:embed="rId4"/>
                <a:stretch>
                  <a:fillRect b="-475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96BF858-3DDF-B717-146A-98C2424BA6CB}"/>
                  </a:ext>
                </a:extLst>
              </p:cNvPr>
              <p:cNvSpPr txBox="1"/>
              <p:nvPr/>
            </p:nvSpPr>
            <p:spPr>
              <a:xfrm>
                <a:off x="2190541" y="3447623"/>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oMath>
                  </m:oMathPara>
                </a14:m>
                <a:endParaRPr lang="en-AU" dirty="0"/>
              </a:p>
            </p:txBody>
          </p:sp>
        </mc:Choice>
        <mc:Fallback xmlns="">
          <p:sp>
            <p:nvSpPr>
              <p:cNvPr id="15" name="TextBox 14">
                <a:extLst>
                  <a:ext uri="{FF2B5EF4-FFF2-40B4-BE49-F238E27FC236}">
                    <a16:creationId xmlns:a16="http://schemas.microsoft.com/office/drawing/2014/main" id="{796BF858-3DDF-B717-146A-98C2424BA6CB}"/>
                  </a:ext>
                </a:extLst>
              </p:cNvPr>
              <p:cNvSpPr txBox="1">
                <a:spLocks noRot="1" noChangeAspect="1" noMove="1" noResize="1" noEditPoints="1" noAdjustHandles="1" noChangeArrowheads="1" noChangeShapeType="1" noTextEdit="1"/>
              </p:cNvSpPr>
              <p:nvPr/>
            </p:nvSpPr>
            <p:spPr>
              <a:xfrm>
                <a:off x="2190541" y="3447623"/>
                <a:ext cx="763674" cy="497841"/>
              </a:xfrm>
              <a:prstGeom prst="rect">
                <a:avLst/>
              </a:prstGeom>
              <a:blipFill>
                <a:blip r:embed="rId2"/>
                <a:stretch>
                  <a:fillRect/>
                </a:stretch>
              </a:blipFill>
            </p:spPr>
            <p:txBody>
              <a:bodyPr/>
              <a:lstStyle/>
              <a:p>
                <a:r>
                  <a:rPr lang="en-US">
                    <a:noFill/>
                  </a:rPr>
                  <a:t> </a:t>
                </a:r>
              </a:p>
            </p:txBody>
          </p:sp>
        </mc:Fallback>
      </mc:AlternateContent>
      <p:sp>
        <p:nvSpPr>
          <p:cNvPr id="11" name="Arrow: Right 10" descr="A large blue arrow pointing to the right to suggest the things are the same.">
            <a:extLst>
              <a:ext uri="{FF2B5EF4-FFF2-40B4-BE49-F238E27FC236}">
                <a16:creationId xmlns:a16="http://schemas.microsoft.com/office/drawing/2014/main" id="{6F3140AC-D12A-CD49-B08F-93F3A0CCE8A7}"/>
              </a:ext>
            </a:extLst>
          </p:cNvPr>
          <p:cNvSpPr/>
          <p:nvPr/>
        </p:nvSpPr>
        <p:spPr>
          <a:xfrm>
            <a:off x="3878664" y="3429000"/>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31AF04A-2BFA-4BC6-BF65-4B88B3C81F37}"/>
                  </a:ext>
                </a:extLst>
              </p:cNvPr>
              <p:cNvSpPr txBox="1"/>
              <p:nvPr/>
            </p:nvSpPr>
            <p:spPr>
              <a:xfrm>
                <a:off x="5399684" y="3516012"/>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oMath>
                  </m:oMathPara>
                </a14:m>
                <a:endParaRPr lang="en-AU" dirty="0"/>
              </a:p>
            </p:txBody>
          </p:sp>
        </mc:Choice>
        <mc:Fallback xmlns="">
          <p:sp>
            <p:nvSpPr>
              <p:cNvPr id="17" name="TextBox 16">
                <a:extLst>
                  <a:ext uri="{FF2B5EF4-FFF2-40B4-BE49-F238E27FC236}">
                    <a16:creationId xmlns:a16="http://schemas.microsoft.com/office/drawing/2014/main" id="{931AF04A-2BFA-4BC6-BF65-4B88B3C81F37}"/>
                  </a:ext>
                </a:extLst>
              </p:cNvPr>
              <p:cNvSpPr txBox="1">
                <a:spLocks noRot="1" noChangeAspect="1" noMove="1" noResize="1" noEditPoints="1" noAdjustHandles="1" noChangeArrowheads="1" noChangeShapeType="1" noTextEdit="1"/>
              </p:cNvSpPr>
              <p:nvPr/>
            </p:nvSpPr>
            <p:spPr>
              <a:xfrm>
                <a:off x="5399684" y="3516012"/>
                <a:ext cx="763674" cy="497841"/>
              </a:xfrm>
              <a:prstGeom prst="rect">
                <a:avLst/>
              </a:prstGeom>
              <a:blipFill>
                <a:blip r:embed="rId5"/>
                <a:stretch>
                  <a:fillRect t="-2469" b="-4938"/>
                </a:stretch>
              </a:blipFill>
            </p:spPr>
            <p:txBody>
              <a:bodyPr/>
              <a:lstStyle/>
              <a:p>
                <a:r>
                  <a:rPr lang="en-US">
                    <a:noFill/>
                  </a:rPr>
                  <a:t> </a:t>
                </a:r>
              </a:p>
            </p:txBody>
          </p:sp>
        </mc:Fallback>
      </mc:AlternateContent>
      <p:sp>
        <p:nvSpPr>
          <p:cNvPr id="14" name="Arrow: Right 13" descr="A large blue arrow pointing to the right to suggest the things are the same.">
            <a:extLst>
              <a:ext uri="{FF2B5EF4-FFF2-40B4-BE49-F238E27FC236}">
                <a16:creationId xmlns:a16="http://schemas.microsoft.com/office/drawing/2014/main" id="{6BF4C17D-23E0-75B0-1CD4-767DFB21CCEF}"/>
              </a:ext>
            </a:extLst>
          </p:cNvPr>
          <p:cNvSpPr/>
          <p:nvPr/>
        </p:nvSpPr>
        <p:spPr>
          <a:xfrm>
            <a:off x="6964245" y="351601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4C1FB8F-9933-D882-E959-F46CC9B7162B}"/>
                  </a:ext>
                </a:extLst>
              </p:cNvPr>
              <p:cNvSpPr txBox="1"/>
              <p:nvPr/>
            </p:nvSpPr>
            <p:spPr>
              <a:xfrm>
                <a:off x="8632642" y="3549825"/>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oMath>
                  </m:oMathPara>
                </a14:m>
                <a:endParaRPr lang="en-AU" dirty="0"/>
              </a:p>
            </p:txBody>
          </p:sp>
        </mc:Choice>
        <mc:Fallback xmlns="">
          <p:sp>
            <p:nvSpPr>
              <p:cNvPr id="20" name="TextBox 19">
                <a:extLst>
                  <a:ext uri="{FF2B5EF4-FFF2-40B4-BE49-F238E27FC236}">
                    <a16:creationId xmlns:a16="http://schemas.microsoft.com/office/drawing/2014/main" id="{94C1FB8F-9933-D882-E959-F46CC9B7162B}"/>
                  </a:ext>
                </a:extLst>
              </p:cNvPr>
              <p:cNvSpPr txBox="1">
                <a:spLocks noRot="1" noChangeAspect="1" noMove="1" noResize="1" noEditPoints="1" noAdjustHandles="1" noChangeArrowheads="1" noChangeShapeType="1" noTextEdit="1"/>
              </p:cNvSpPr>
              <p:nvPr/>
            </p:nvSpPr>
            <p:spPr>
              <a:xfrm>
                <a:off x="8632642" y="3549825"/>
                <a:ext cx="763674" cy="497841"/>
              </a:xfrm>
              <a:prstGeom prst="rect">
                <a:avLst/>
              </a:prstGeom>
              <a:blipFill>
                <a:blip r:embed="rId6"/>
                <a:stretch>
                  <a:fillRect t="-1220" b="-36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D25287D-F10F-53CC-BAA2-8D242AE3A4C4}"/>
                  </a:ext>
                </a:extLst>
              </p:cNvPr>
              <p:cNvSpPr txBox="1"/>
              <p:nvPr/>
            </p:nvSpPr>
            <p:spPr>
              <a:xfrm>
                <a:off x="2190541" y="4748108"/>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p:txBody>
          </p:sp>
        </mc:Choice>
        <mc:Fallback xmlns="">
          <p:sp>
            <p:nvSpPr>
              <p:cNvPr id="16" name="TextBox 15">
                <a:extLst>
                  <a:ext uri="{FF2B5EF4-FFF2-40B4-BE49-F238E27FC236}">
                    <a16:creationId xmlns:a16="http://schemas.microsoft.com/office/drawing/2014/main" id="{BD25287D-F10F-53CC-BAA2-8D242AE3A4C4}"/>
                  </a:ext>
                </a:extLst>
              </p:cNvPr>
              <p:cNvSpPr txBox="1">
                <a:spLocks noRot="1" noChangeAspect="1" noMove="1" noResize="1" noEditPoints="1" noAdjustHandles="1" noChangeArrowheads="1" noChangeShapeType="1" noTextEdit="1"/>
              </p:cNvSpPr>
              <p:nvPr/>
            </p:nvSpPr>
            <p:spPr>
              <a:xfrm>
                <a:off x="2190541" y="4748108"/>
                <a:ext cx="763674" cy="497841"/>
              </a:xfrm>
              <a:prstGeom prst="rect">
                <a:avLst/>
              </a:prstGeom>
              <a:blipFill>
                <a:blip r:embed="rId7"/>
                <a:stretch>
                  <a:fillRect l="-7937" r="-7937" b="-1220"/>
                </a:stretch>
              </a:blipFill>
            </p:spPr>
            <p:txBody>
              <a:bodyPr/>
              <a:lstStyle/>
              <a:p>
                <a:r>
                  <a:rPr lang="en-US">
                    <a:noFill/>
                  </a:rPr>
                  <a:t> </a:t>
                </a:r>
              </a:p>
            </p:txBody>
          </p:sp>
        </mc:Fallback>
      </mc:AlternateContent>
      <p:sp>
        <p:nvSpPr>
          <p:cNvPr id="10" name="Arrow: Right 9" descr="A large blue arrow pointing to the right to suggest the things are the same.">
            <a:extLst>
              <a:ext uri="{FF2B5EF4-FFF2-40B4-BE49-F238E27FC236}">
                <a16:creationId xmlns:a16="http://schemas.microsoft.com/office/drawing/2014/main" id="{B7C860E8-0337-C59F-BA8D-84276C9854B6}"/>
              </a:ext>
            </a:extLst>
          </p:cNvPr>
          <p:cNvSpPr/>
          <p:nvPr/>
        </p:nvSpPr>
        <p:spPr>
          <a:xfrm>
            <a:off x="3853912" y="474810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12A80BB-B52B-0BB4-3B7E-9A3271C44A10}"/>
                  </a:ext>
                </a:extLst>
              </p:cNvPr>
              <p:cNvSpPr txBox="1"/>
              <p:nvPr/>
            </p:nvSpPr>
            <p:spPr>
              <a:xfrm>
                <a:off x="5332326" y="4748108"/>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p:txBody>
          </p:sp>
        </mc:Choice>
        <mc:Fallback xmlns="">
          <p:sp>
            <p:nvSpPr>
              <p:cNvPr id="24" name="TextBox 23">
                <a:extLst>
                  <a:ext uri="{FF2B5EF4-FFF2-40B4-BE49-F238E27FC236}">
                    <a16:creationId xmlns:a16="http://schemas.microsoft.com/office/drawing/2014/main" id="{312A80BB-B52B-0BB4-3B7E-9A3271C44A10}"/>
                  </a:ext>
                </a:extLst>
              </p:cNvPr>
              <p:cNvSpPr txBox="1">
                <a:spLocks noRot="1" noChangeAspect="1" noMove="1" noResize="1" noEditPoints="1" noAdjustHandles="1" noChangeArrowheads="1" noChangeShapeType="1" noTextEdit="1"/>
              </p:cNvSpPr>
              <p:nvPr/>
            </p:nvSpPr>
            <p:spPr>
              <a:xfrm>
                <a:off x="5332326" y="4748108"/>
                <a:ext cx="763674" cy="497841"/>
              </a:xfrm>
              <a:prstGeom prst="rect">
                <a:avLst/>
              </a:prstGeom>
              <a:blipFill>
                <a:blip r:embed="rId8"/>
                <a:stretch>
                  <a:fillRect l="-14400" t="-2439" r="-12800" b="-3659"/>
                </a:stretch>
              </a:blipFill>
            </p:spPr>
            <p:txBody>
              <a:bodyPr/>
              <a:lstStyle/>
              <a:p>
                <a:r>
                  <a:rPr lang="en-US">
                    <a:noFill/>
                  </a:rPr>
                  <a:t> </a:t>
                </a:r>
              </a:p>
            </p:txBody>
          </p:sp>
        </mc:Fallback>
      </mc:AlternateContent>
      <p:sp>
        <p:nvSpPr>
          <p:cNvPr id="12" name="Arrow: Right 11" descr="A large blue arrow pointing to the right to suggest the things are the same.">
            <a:extLst>
              <a:ext uri="{FF2B5EF4-FFF2-40B4-BE49-F238E27FC236}">
                <a16:creationId xmlns:a16="http://schemas.microsoft.com/office/drawing/2014/main" id="{D218A7AC-7F37-4916-6039-67BED1F18D10}"/>
              </a:ext>
            </a:extLst>
          </p:cNvPr>
          <p:cNvSpPr/>
          <p:nvPr/>
        </p:nvSpPr>
        <p:spPr>
          <a:xfrm>
            <a:off x="6849626" y="474810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E01AD03-7565-971D-3D90-423DFA8847B6}"/>
                  </a:ext>
                </a:extLst>
              </p:cNvPr>
              <p:cNvSpPr txBox="1"/>
              <p:nvPr/>
            </p:nvSpPr>
            <p:spPr>
              <a:xfrm>
                <a:off x="8572352" y="4748108"/>
                <a:ext cx="763674" cy="49784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p:txBody>
          </p:sp>
        </mc:Choice>
        <mc:Fallback xmlns="">
          <p:sp>
            <p:nvSpPr>
              <p:cNvPr id="23" name="TextBox 22">
                <a:extLst>
                  <a:ext uri="{FF2B5EF4-FFF2-40B4-BE49-F238E27FC236}">
                    <a16:creationId xmlns:a16="http://schemas.microsoft.com/office/drawing/2014/main" id="{CE01AD03-7565-971D-3D90-423DFA8847B6}"/>
                  </a:ext>
                </a:extLst>
              </p:cNvPr>
              <p:cNvSpPr txBox="1">
                <a:spLocks noRot="1" noChangeAspect="1" noMove="1" noResize="1" noEditPoints="1" noAdjustHandles="1" noChangeArrowheads="1" noChangeShapeType="1" noTextEdit="1"/>
              </p:cNvSpPr>
              <p:nvPr/>
            </p:nvSpPr>
            <p:spPr>
              <a:xfrm>
                <a:off x="8572352" y="4748108"/>
                <a:ext cx="763674" cy="497841"/>
              </a:xfrm>
              <a:prstGeom prst="rect">
                <a:avLst/>
              </a:prstGeom>
              <a:blipFill>
                <a:blip r:embed="rId9"/>
                <a:stretch>
                  <a:fillRect l="-19048" t="-2439" r="-17460" b="-3659"/>
                </a:stretch>
              </a:blipFill>
            </p:spPr>
            <p:txBody>
              <a:bodyPr/>
              <a:lstStyle/>
              <a:p>
                <a:r>
                  <a:rPr lang="en-US">
                    <a:noFill/>
                  </a:rPr>
                  <a:t> </a:t>
                </a:r>
              </a:p>
            </p:txBody>
          </p:sp>
        </mc:Fallback>
      </mc:AlternateContent>
      <p:sp>
        <p:nvSpPr>
          <p:cNvPr id="25" name="Speech Bubble: Rectangle with Corners Rounded 24">
            <a:extLst>
              <a:ext uri="{FF2B5EF4-FFF2-40B4-BE49-F238E27FC236}">
                <a16:creationId xmlns:a16="http://schemas.microsoft.com/office/drawing/2014/main" id="{4ED73B82-6889-26E4-4A8E-B2553A515149}"/>
              </a:ext>
            </a:extLst>
          </p:cNvPr>
          <p:cNvSpPr/>
          <p:nvPr/>
        </p:nvSpPr>
        <p:spPr>
          <a:xfrm>
            <a:off x="2031853" y="5879762"/>
            <a:ext cx="7642624" cy="739161"/>
          </a:xfrm>
          <a:prstGeom prst="wedgeRoundRectCallout">
            <a:avLst>
              <a:gd name="adj1" fmla="val 17433"/>
              <a:gd name="adj2" fmla="val -3835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2000" dirty="0"/>
              <a:t>The second derivative is the rate of change of the first derivative.</a:t>
            </a:r>
          </a:p>
        </p:txBody>
      </p:sp>
      <p:sp>
        <p:nvSpPr>
          <p:cNvPr id="2" name="Slide Number Placeholder 1">
            <a:extLst>
              <a:ext uri="{FF2B5EF4-FFF2-40B4-BE49-F238E27FC236}">
                <a16:creationId xmlns:a16="http://schemas.microsoft.com/office/drawing/2014/main" id="{03AAE85B-CAA5-7C80-1AEA-DC73EFF5E5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51D23-CA8E-BB78-A095-FBCC9417DC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40407F0-1639-6A0F-B111-A6D575A3C0C0}"/>
              </a:ext>
              <a:ext uri="{C183D7F6-B498-43B3-948B-1728B52AA6E4}">
                <adec:decorative xmlns:adec="http://schemas.microsoft.com/office/drawing/2017/decorative" val="1"/>
              </a:ext>
            </a:extLst>
          </p:cNvPr>
          <p:cNvSpPr>
            <a:spLocks noGrp="1"/>
          </p:cNvSpPr>
          <p:nvPr>
            <p:ph type="title"/>
          </p:nvPr>
        </p:nvSpPr>
        <p:spPr>
          <a:xfrm>
            <a:off x="348000" y="87709"/>
            <a:ext cx="11484000" cy="545601"/>
          </a:xfrm>
        </p:spPr>
        <p:txBody>
          <a:bodyPr/>
          <a:lstStyle/>
          <a:p>
            <a:r>
              <a:rPr lang="en-AU" dirty="0">
                <a:latin typeface="+mj-lt"/>
              </a:rPr>
              <a:t>Gradient functions (2)</a:t>
            </a:r>
          </a:p>
        </p:txBody>
      </p:sp>
      <p:sp>
        <p:nvSpPr>
          <p:cNvPr id="17" name="Text Placeholder 3">
            <a:extLst>
              <a:ext uri="{FF2B5EF4-FFF2-40B4-BE49-F238E27FC236}">
                <a16:creationId xmlns:a16="http://schemas.microsoft.com/office/drawing/2014/main" id="{A16C7046-E5C4-34E9-FE59-F913C74CA784}"/>
              </a:ext>
              <a:ext uri="{C183D7F6-B498-43B3-948B-1728B52AA6E4}">
                <adec:decorative xmlns:adec="http://schemas.microsoft.com/office/drawing/2017/decorative" val="1"/>
              </a:ext>
            </a:extLst>
          </p:cNvPr>
          <p:cNvSpPr txBox="1">
            <a:spLocks/>
          </p:cNvSpPr>
          <p:nvPr/>
        </p:nvSpPr>
        <p:spPr>
          <a:xfrm>
            <a:off x="1460946" y="1044666"/>
            <a:ext cx="1059086" cy="350599"/>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Function</a:t>
            </a:r>
          </a:p>
        </p:txBody>
      </p:sp>
      <p:pic>
        <p:nvPicPr>
          <p:cNvPr id="5" name="Picture 4">
            <a:extLst>
              <a:ext uri="{FF2B5EF4-FFF2-40B4-BE49-F238E27FC236}">
                <a16:creationId xmlns:a16="http://schemas.microsoft.com/office/drawing/2014/main" id="{4A1A4252-707F-D899-CDBB-9089B2B7A24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717" y="1518014"/>
            <a:ext cx="3647715" cy="36477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9255227-FE56-6F73-AE8E-D64BC7A9A6B3}"/>
                  </a:ext>
                  <a:ext uri="{C183D7F6-B498-43B3-948B-1728B52AA6E4}">
                    <adec:decorative xmlns:adec="http://schemas.microsoft.com/office/drawing/2017/decorative" val="1"/>
                  </a:ext>
                </a:extLst>
              </p:cNvPr>
              <p:cNvSpPr txBox="1"/>
              <p:nvPr/>
            </p:nvSpPr>
            <p:spPr>
              <a:xfrm>
                <a:off x="419850" y="5543583"/>
                <a:ext cx="3446584" cy="341380"/>
              </a:xfrm>
              <a:prstGeom prst="rect">
                <a:avLst/>
              </a:prstGeom>
              <a:noFill/>
            </p:spPr>
            <p:txBody>
              <a:bodyPr wrap="none" lIns="0" tIns="0" rIns="0" bIns="0" rtlCol="0">
                <a:noAutofit/>
              </a:bodyPr>
              <a:lstStyle/>
              <a:p>
                <a:pPr/>
                <a14:m>
                  <m:oMathPara xmlns:m="http://schemas.openxmlformats.org/officeDocument/2006/math">
                    <m:oMathParaPr>
                      <m:jc m:val="centerGroup"/>
                    </m:oMathParaPr>
                    <m:oMath xmlns:m="http://schemas.openxmlformats.org/officeDocument/2006/math">
                      <m:r>
                        <a:rPr lang="es-ES" sz="1800" i="1" dirty="0" smtClean="0">
                          <a:latin typeface="Cambria Math" panose="02040503050406030204" pitchFamily="18" charset="0"/>
                        </a:rPr>
                        <m:t>𝑓</m:t>
                      </m:r>
                      <m:r>
                        <a:rPr lang="es-ES" sz="1800" i="1" dirty="0" smtClean="0">
                          <a:latin typeface="Cambria Math" panose="02040503050406030204" pitchFamily="18" charset="0"/>
                        </a:rPr>
                        <m:t>(</m:t>
                      </m:r>
                      <m:r>
                        <a:rPr lang="es-ES" sz="1800" i="1" dirty="0" smtClean="0">
                          <a:latin typeface="Cambria Math" panose="02040503050406030204" pitchFamily="18" charset="0"/>
                        </a:rPr>
                        <m:t>𝑥</m:t>
                      </m:r>
                      <m:r>
                        <a:rPr lang="es-ES" sz="1800" i="1" dirty="0" smtClean="0">
                          <a:latin typeface="Cambria Math" panose="02040503050406030204" pitchFamily="18" charset="0"/>
                        </a:rPr>
                        <m:t>)=</m:t>
                      </m:r>
                      <m:sSup>
                        <m:sSupPr>
                          <m:ctrlPr>
                            <a:rPr lang="en-AU" sz="1800" b="0" i="1" dirty="0" smtClean="0">
                              <a:latin typeface="Cambria Math" panose="02040503050406030204" pitchFamily="18" charset="0"/>
                            </a:rPr>
                          </m:ctrlPr>
                        </m:sSupPr>
                        <m:e>
                          <m:r>
                            <a:rPr lang="es-ES" sz="1800" i="1" dirty="0" smtClean="0">
                              <a:latin typeface="Cambria Math" panose="02040503050406030204" pitchFamily="18" charset="0"/>
                            </a:rPr>
                            <m:t>𝑥</m:t>
                          </m:r>
                        </m:e>
                        <m:sup>
                          <m:r>
                            <a:rPr lang="en-AU" sz="1800" b="0" i="1" dirty="0" smtClean="0">
                              <a:latin typeface="Cambria Math" panose="02040503050406030204" pitchFamily="18" charset="0"/>
                            </a:rPr>
                            <m:t>3</m:t>
                          </m:r>
                        </m:sup>
                      </m:sSup>
                      <m:r>
                        <a:rPr lang="es-ES" sz="1800" i="1" dirty="0" smtClean="0">
                          <a:latin typeface="Cambria Math" panose="02040503050406030204" pitchFamily="18" charset="0"/>
                        </a:rPr>
                        <m:t>−3</m:t>
                      </m:r>
                      <m:sSup>
                        <m:sSupPr>
                          <m:ctrlPr>
                            <a:rPr lang="en-AU" sz="1800" b="0" i="1" dirty="0" smtClean="0">
                              <a:latin typeface="Cambria Math" panose="02040503050406030204" pitchFamily="18" charset="0"/>
                            </a:rPr>
                          </m:ctrlPr>
                        </m:sSupPr>
                        <m:e>
                          <m:r>
                            <a:rPr lang="es-ES" sz="1800" i="1" dirty="0" smtClean="0">
                              <a:latin typeface="Cambria Math" panose="02040503050406030204" pitchFamily="18" charset="0"/>
                            </a:rPr>
                            <m:t>𝑥</m:t>
                          </m:r>
                        </m:e>
                        <m:sup>
                          <m:r>
                            <a:rPr lang="en-AU" sz="1800" b="0" i="1" dirty="0" smtClean="0">
                              <a:latin typeface="Cambria Math" panose="02040503050406030204" pitchFamily="18" charset="0"/>
                            </a:rPr>
                            <m:t>2</m:t>
                          </m:r>
                        </m:sup>
                      </m:sSup>
                      <m:r>
                        <a:rPr lang="es-ES" sz="1800" i="1" dirty="0" smtClean="0">
                          <a:latin typeface="Cambria Math" panose="02040503050406030204" pitchFamily="18" charset="0"/>
                        </a:rPr>
                        <m:t>−9</m:t>
                      </m:r>
                      <m:r>
                        <a:rPr lang="es-ES" sz="1800" i="1" dirty="0" smtClean="0">
                          <a:latin typeface="Cambria Math" panose="02040503050406030204" pitchFamily="18" charset="0"/>
                        </a:rPr>
                        <m:t>𝑥</m:t>
                      </m:r>
                      <m:r>
                        <a:rPr lang="es-ES" sz="1800" i="1" dirty="0" smtClean="0">
                          <a:latin typeface="Cambria Math" panose="02040503050406030204" pitchFamily="18" charset="0"/>
                        </a:rPr>
                        <m:t>+16</m:t>
                      </m:r>
                    </m:oMath>
                  </m:oMathPara>
                </a14:m>
                <a:endParaRPr lang="en-AU" sz="1800" dirty="0"/>
              </a:p>
            </p:txBody>
          </p:sp>
        </mc:Choice>
        <mc:Fallback xmlns="">
          <p:sp>
            <p:nvSpPr>
              <p:cNvPr id="2" name="TextBox 1">
                <a:extLst>
                  <a:ext uri="{FF2B5EF4-FFF2-40B4-BE49-F238E27FC236}">
                    <a16:creationId xmlns:a16="http://schemas.microsoft.com/office/drawing/2014/main" id="{D9255227-FE56-6F73-AE8E-D64BC7A9A6B3}"/>
                  </a:ext>
                  <a:ext uri="{C183D7F6-B498-43B3-948B-1728B52AA6E4}">
                    <adec:decorative xmlns:adec="http://schemas.microsoft.com/office/drawing/2017/decorative" val="1"/>
                  </a:ext>
                </a:extLst>
              </p:cNvPr>
              <p:cNvSpPr txBox="1">
                <a:spLocks noRot="1" noChangeAspect="1" noMove="1" noResize="1" noEditPoints="1" noAdjustHandles="1" noChangeArrowheads="1" noChangeShapeType="1" noTextEdit="1"/>
              </p:cNvSpPr>
              <p:nvPr/>
            </p:nvSpPr>
            <p:spPr>
              <a:xfrm>
                <a:off x="419850" y="5543583"/>
                <a:ext cx="3446584" cy="341380"/>
              </a:xfrm>
              <a:prstGeom prst="rect">
                <a:avLst/>
              </a:prstGeom>
              <a:blipFill>
                <a:blip r:embed="rId4"/>
                <a:stretch>
                  <a:fillRect b="-10714"/>
                </a:stretch>
              </a:blipFill>
            </p:spPr>
            <p:txBody>
              <a:bodyPr/>
              <a:lstStyle/>
              <a:p>
                <a:r>
                  <a:rPr lang="en-AU">
                    <a:noFill/>
                  </a:rPr>
                  <a:t> </a:t>
                </a:r>
              </a:p>
            </p:txBody>
          </p:sp>
        </mc:Fallback>
      </mc:AlternateContent>
      <p:sp>
        <p:nvSpPr>
          <p:cNvPr id="14" name="Text Placeholder 3">
            <a:extLst>
              <a:ext uri="{FF2B5EF4-FFF2-40B4-BE49-F238E27FC236}">
                <a16:creationId xmlns:a16="http://schemas.microsoft.com/office/drawing/2014/main" id="{D8162251-81CB-B5C1-B01D-EC1E207D236B}"/>
              </a:ext>
              <a:ext uri="{C183D7F6-B498-43B3-948B-1728B52AA6E4}">
                <adec:decorative xmlns:adec="http://schemas.microsoft.com/office/drawing/2017/decorative" val="1"/>
              </a:ext>
            </a:extLst>
          </p:cNvPr>
          <p:cNvSpPr txBox="1">
            <a:spLocks/>
          </p:cNvSpPr>
          <p:nvPr/>
        </p:nvSpPr>
        <p:spPr>
          <a:xfrm>
            <a:off x="4585873" y="1044667"/>
            <a:ext cx="2668811" cy="350599"/>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First derivative function</a:t>
            </a:r>
          </a:p>
        </p:txBody>
      </p:sp>
      <p:pic>
        <p:nvPicPr>
          <p:cNvPr id="15" name="Picture 14">
            <a:extLst>
              <a:ext uri="{FF2B5EF4-FFF2-40B4-BE49-F238E27FC236}">
                <a16:creationId xmlns:a16="http://schemas.microsoft.com/office/drawing/2014/main" id="{90934565-DD7D-67D5-8A35-8A3E56800B7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2170" y="1518014"/>
            <a:ext cx="3623829" cy="36238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80B342E-411A-FE79-10F1-2B74722D26F3}"/>
                  </a:ext>
                  <a:ext uri="{C183D7F6-B498-43B3-948B-1728B52AA6E4}">
                    <adec:decorative xmlns:adec="http://schemas.microsoft.com/office/drawing/2017/decorative" val="1"/>
                  </a:ext>
                </a:extLst>
              </p:cNvPr>
              <p:cNvSpPr txBox="1"/>
              <p:nvPr/>
            </p:nvSpPr>
            <p:spPr>
              <a:xfrm>
                <a:off x="4366708" y="5531329"/>
                <a:ext cx="3446584" cy="341380"/>
              </a:xfrm>
              <a:prstGeom prst="rect">
                <a:avLst/>
              </a:prstGeom>
              <a:noFill/>
            </p:spPr>
            <p:txBody>
              <a:bodyPr wrap="non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)=3</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−6</m:t>
                      </m:r>
                      <m:r>
                        <a:rPr lang="en-AU" sz="1800" b="0" i="1" smtClean="0">
                          <a:latin typeface="Cambria Math" panose="02040503050406030204" pitchFamily="18" charset="0"/>
                        </a:rPr>
                        <m:t>𝑥</m:t>
                      </m:r>
                      <m:r>
                        <a:rPr lang="en-AU" sz="1800" b="0" i="1" smtClean="0">
                          <a:latin typeface="Cambria Math" panose="02040503050406030204" pitchFamily="18" charset="0"/>
                        </a:rPr>
                        <m:t>−9</m:t>
                      </m:r>
                    </m:oMath>
                  </m:oMathPara>
                </a14:m>
                <a:endParaRPr lang="en-AU" sz="1800" dirty="0"/>
              </a:p>
            </p:txBody>
          </p:sp>
        </mc:Choice>
        <mc:Fallback xmlns="">
          <p:sp>
            <p:nvSpPr>
              <p:cNvPr id="7" name="TextBox 6">
                <a:extLst>
                  <a:ext uri="{FF2B5EF4-FFF2-40B4-BE49-F238E27FC236}">
                    <a16:creationId xmlns:a16="http://schemas.microsoft.com/office/drawing/2014/main" id="{280B342E-411A-FE79-10F1-2B74722D26F3}"/>
                  </a:ext>
                  <a:ext uri="{C183D7F6-B498-43B3-948B-1728B52AA6E4}">
                    <adec:decorative xmlns:adec="http://schemas.microsoft.com/office/drawing/2017/decorative" val="1"/>
                  </a:ext>
                </a:extLst>
              </p:cNvPr>
              <p:cNvSpPr txBox="1">
                <a:spLocks noRot="1" noChangeAspect="1" noMove="1" noResize="1" noEditPoints="1" noAdjustHandles="1" noChangeArrowheads="1" noChangeShapeType="1" noTextEdit="1"/>
              </p:cNvSpPr>
              <p:nvPr/>
            </p:nvSpPr>
            <p:spPr>
              <a:xfrm>
                <a:off x="4366708" y="5531329"/>
                <a:ext cx="3446584" cy="341380"/>
              </a:xfrm>
              <a:prstGeom prst="rect">
                <a:avLst/>
              </a:prstGeom>
              <a:blipFill>
                <a:blip r:embed="rId6"/>
                <a:stretch>
                  <a:fillRect t="-3571" b="-12500"/>
                </a:stretch>
              </a:blipFill>
            </p:spPr>
            <p:txBody>
              <a:bodyPr/>
              <a:lstStyle/>
              <a:p>
                <a:r>
                  <a:rPr lang="en-AU">
                    <a:noFill/>
                  </a:rPr>
                  <a:t> </a:t>
                </a:r>
              </a:p>
            </p:txBody>
          </p:sp>
        </mc:Fallback>
      </mc:AlternateContent>
      <p:sp>
        <p:nvSpPr>
          <p:cNvPr id="16" name="Text Placeholder 3">
            <a:extLst>
              <a:ext uri="{FF2B5EF4-FFF2-40B4-BE49-F238E27FC236}">
                <a16:creationId xmlns:a16="http://schemas.microsoft.com/office/drawing/2014/main" id="{E71C562D-2BBF-27C7-AD1F-939CE7EE5F47}"/>
              </a:ext>
              <a:ext uri="{C183D7F6-B498-43B3-948B-1728B52AA6E4}">
                <adec:decorative xmlns:adec="http://schemas.microsoft.com/office/drawing/2017/decorative" val="1"/>
              </a:ext>
            </a:extLst>
          </p:cNvPr>
          <p:cNvSpPr txBox="1">
            <a:spLocks/>
          </p:cNvSpPr>
          <p:nvPr/>
        </p:nvSpPr>
        <p:spPr>
          <a:xfrm>
            <a:off x="8779216" y="1055674"/>
            <a:ext cx="3064784" cy="350599"/>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Second derivative function </a:t>
            </a:r>
          </a:p>
        </p:txBody>
      </p:sp>
      <p:pic>
        <p:nvPicPr>
          <p:cNvPr id="18" name="Picture 17">
            <a:extLst>
              <a:ext uri="{FF2B5EF4-FFF2-40B4-BE49-F238E27FC236}">
                <a16:creationId xmlns:a16="http://schemas.microsoft.com/office/drawing/2014/main" id="{1785FA7A-117D-6715-3EE8-4F1A20B1CC0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06737" y="1518014"/>
            <a:ext cx="3623829" cy="36238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6B58038-09E7-B701-4EF3-C1885D5F33C5}"/>
                  </a:ext>
                  <a:ext uri="{C183D7F6-B498-43B3-948B-1728B52AA6E4}">
                    <adec:decorative xmlns:adec="http://schemas.microsoft.com/office/drawing/2017/decorative" val="1"/>
                  </a:ext>
                </a:extLst>
              </p:cNvPr>
              <p:cNvSpPr txBox="1"/>
              <p:nvPr/>
            </p:nvSpPr>
            <p:spPr>
              <a:xfrm>
                <a:off x="8240505" y="5543583"/>
                <a:ext cx="3446584" cy="341380"/>
              </a:xfrm>
              <a:prstGeom prst="rect">
                <a:avLst/>
              </a:prstGeom>
              <a:noFill/>
            </p:spPr>
            <p:txBody>
              <a:bodyPr wrap="non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)=6</m:t>
                      </m:r>
                      <m:r>
                        <a:rPr lang="en-AU" sz="1800" b="0" i="1" smtClean="0">
                          <a:latin typeface="Cambria Math" panose="02040503050406030204" pitchFamily="18" charset="0"/>
                        </a:rPr>
                        <m:t>𝑥</m:t>
                      </m:r>
                      <m:r>
                        <a:rPr lang="en-AU" sz="1800" b="0" i="1" smtClean="0">
                          <a:latin typeface="Cambria Math" panose="02040503050406030204" pitchFamily="18" charset="0"/>
                        </a:rPr>
                        <m:t>−6</m:t>
                      </m:r>
                    </m:oMath>
                  </m:oMathPara>
                </a14:m>
                <a:endParaRPr lang="en-AU" sz="1800" dirty="0"/>
              </a:p>
            </p:txBody>
          </p:sp>
        </mc:Choice>
        <mc:Fallback xmlns="">
          <p:sp>
            <p:nvSpPr>
              <p:cNvPr id="10" name="TextBox 9">
                <a:extLst>
                  <a:ext uri="{FF2B5EF4-FFF2-40B4-BE49-F238E27FC236}">
                    <a16:creationId xmlns:a16="http://schemas.microsoft.com/office/drawing/2014/main" id="{D6B58038-09E7-B701-4EF3-C1885D5F33C5}"/>
                  </a:ext>
                  <a:ext uri="{C183D7F6-B498-43B3-948B-1728B52AA6E4}">
                    <adec:decorative xmlns:adec="http://schemas.microsoft.com/office/drawing/2017/decorative" val="1"/>
                  </a:ext>
                </a:extLst>
              </p:cNvPr>
              <p:cNvSpPr txBox="1">
                <a:spLocks noRot="1" noChangeAspect="1" noMove="1" noResize="1" noEditPoints="1" noAdjustHandles="1" noChangeArrowheads="1" noChangeShapeType="1" noTextEdit="1"/>
              </p:cNvSpPr>
              <p:nvPr/>
            </p:nvSpPr>
            <p:spPr>
              <a:xfrm>
                <a:off x="8240505" y="5543583"/>
                <a:ext cx="3446584" cy="341380"/>
              </a:xfrm>
              <a:prstGeom prst="rect">
                <a:avLst/>
              </a:prstGeom>
              <a:blipFill>
                <a:blip r:embed="rId8"/>
                <a:stretch>
                  <a:fillRect t="-3571" b="-12500"/>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1923309D-4945-788C-4E28-9846FD5145B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a:t>
            </a:fld>
            <a:endParaRPr lang="en-AU" dirty="0"/>
          </a:p>
        </p:txBody>
      </p:sp>
    </p:spTree>
    <p:extLst>
      <p:ext uri="{BB962C8B-B14F-4D97-AF65-F5344CB8AC3E}">
        <p14:creationId xmlns:p14="http://schemas.microsoft.com/office/powerpoint/2010/main" val="301026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1E2581-4E3F-E04A-9938-62E85771DAC4}"/>
              </a:ext>
              <a:ext uri="{C183D7F6-B498-43B3-948B-1728B52AA6E4}">
                <adec:decorative xmlns:adec="http://schemas.microsoft.com/office/drawing/2017/decorative" val="0"/>
              </a:ext>
            </a:extLst>
          </p:cNvPr>
          <p:cNvSpPr>
            <a:spLocks noGrp="1"/>
          </p:cNvSpPr>
          <p:nvPr>
            <p:ph type="title"/>
          </p:nvPr>
        </p:nvSpPr>
        <p:spPr/>
        <p:txBody>
          <a:bodyPr/>
          <a:lstStyle/>
          <a:p>
            <a:r>
              <a:rPr lang="en-AU" dirty="0"/>
              <a:t>Table of derivatives</a:t>
            </a:r>
          </a:p>
        </p:txBody>
      </p:sp>
      <p:sp>
        <p:nvSpPr>
          <p:cNvPr id="4" name="Text Placeholder 3">
            <a:extLst>
              <a:ext uri="{FF2B5EF4-FFF2-40B4-BE49-F238E27FC236}">
                <a16:creationId xmlns:a16="http://schemas.microsoft.com/office/drawing/2014/main" id="{62434EF6-EE57-8CC1-7361-E27AC1776506}"/>
              </a:ext>
              <a:ext uri="{C183D7F6-B498-43B3-948B-1728B52AA6E4}">
                <adec:decorative xmlns:adec="http://schemas.microsoft.com/office/drawing/2017/decorative" val="0"/>
              </a:ext>
            </a:extLst>
          </p:cNvPr>
          <p:cNvSpPr>
            <a:spLocks noGrp="1"/>
          </p:cNvSpPr>
          <p:nvPr>
            <p:ph type="body" sz="quarter" idx="18"/>
          </p:nvPr>
        </p:nvSpPr>
        <p:spPr/>
        <p:txBody>
          <a:bodyPr/>
          <a:lstStyle/>
          <a:p>
            <a:r>
              <a:rPr lang="en-AU" dirty="0"/>
              <a:t>Worked example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DA343AB-E8C7-4E3E-AEA5-E78FDB58C349}"/>
                  </a:ext>
                  <a:ext uri="{C183D7F6-B498-43B3-948B-1728B52AA6E4}">
                    <adec:decorative xmlns:adec="http://schemas.microsoft.com/office/drawing/2017/decorative" val="0"/>
                  </a:ext>
                </a:extLst>
              </p:cNvPr>
              <p:cNvSpPr txBox="1"/>
              <p:nvPr/>
            </p:nvSpPr>
            <p:spPr>
              <a:xfrm>
                <a:off x="359999" y="1372245"/>
                <a:ext cx="5961287" cy="1252357"/>
              </a:xfrm>
              <a:prstGeom prst="rect">
                <a:avLst/>
              </a:prstGeom>
              <a:noFill/>
            </p:spPr>
            <p:txBody>
              <a:bodyPr wrap="square" lIns="0" tIns="0" rIns="0" bIns="0" rtlCol="0">
                <a:noAutofit/>
              </a:bodyPr>
              <a:lstStyle/>
              <a:p>
                <a:pPr algn="l">
                  <a:lnSpc>
                    <a:spcPct val="150000"/>
                  </a:lnSpc>
                </a:pPr>
                <a:r>
                  <a:rPr lang="en-AU" sz="1800" dirty="0"/>
                  <a:t>Using the graph of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complete the table using the words positive, zero, or negative as appropriate.</a:t>
                </a:r>
              </a:p>
            </p:txBody>
          </p:sp>
        </mc:Choice>
        <mc:Fallback xmlns="">
          <p:sp>
            <p:nvSpPr>
              <p:cNvPr id="8" name="TextBox 7">
                <a:extLst>
                  <a:ext uri="{FF2B5EF4-FFF2-40B4-BE49-F238E27FC236}">
                    <a16:creationId xmlns:a16="http://schemas.microsoft.com/office/drawing/2014/main" id="{7DA343AB-E8C7-4E3E-AEA5-E78FDB58C349}"/>
                  </a:ext>
                  <a:ext uri="{C183D7F6-B498-43B3-948B-1728B52AA6E4}">
                    <adec:decorative xmlns:adec="http://schemas.microsoft.com/office/drawing/2017/decorative" val="0"/>
                  </a:ext>
                </a:extLst>
              </p:cNvPr>
              <p:cNvSpPr txBox="1">
                <a:spLocks noRot="1" noChangeAspect="1" noMove="1" noResize="1" noEditPoints="1" noAdjustHandles="1" noChangeArrowheads="1" noChangeShapeType="1" noTextEdit="1"/>
              </p:cNvSpPr>
              <p:nvPr/>
            </p:nvSpPr>
            <p:spPr>
              <a:xfrm>
                <a:off x="359999" y="1372245"/>
                <a:ext cx="5961287" cy="1252357"/>
              </a:xfrm>
              <a:prstGeom prst="rect">
                <a:avLst/>
              </a:prstGeom>
              <a:blipFill>
                <a:blip r:embed="rId2"/>
                <a:stretch>
                  <a:fillRect l="-2352" r="-818"/>
                </a:stretch>
              </a:blipFill>
            </p:spPr>
            <p:txBody>
              <a:bodyPr/>
              <a:lstStyle/>
              <a:p>
                <a:r>
                  <a:rPr lang="en-AU">
                    <a:noFill/>
                  </a:rPr>
                  <a:t> </a:t>
                </a:r>
              </a:p>
            </p:txBody>
          </p:sp>
        </mc:Fallback>
      </mc:AlternateContent>
      <p:pic>
        <p:nvPicPr>
          <p:cNvPr id="10" name="Picture 9" descr="Graph of a polynomial function with several turning points. The curve rises steeply to a local maximum near (−3,10.5), then falls to a local minimum near (−1.5,−7). It then rises, flattens near the x-axis around x=0, dips slightly below the axis, and finally increases steeply for x&gt;0.5.">
            <a:extLst>
              <a:ext uri="{FF2B5EF4-FFF2-40B4-BE49-F238E27FC236}">
                <a16:creationId xmlns:a16="http://schemas.microsoft.com/office/drawing/2014/main" id="{E219B308-6EDF-72D4-33EE-DFBEBBC97FAA}"/>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59999" y="2383033"/>
            <a:ext cx="3951806" cy="3960000"/>
          </a:xfrm>
          <a:prstGeom prst="rect">
            <a:avLst/>
          </a:prstGeom>
        </p:spPr>
      </p:pic>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B2C59F7A-117B-7324-2D56-A3F1BEBF14D9}"/>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043206348"/>
                  </p:ext>
                </p:extLst>
              </p:nvPr>
            </p:nvGraphicFramePr>
            <p:xfrm>
              <a:off x="5192643" y="3091246"/>
              <a:ext cx="6198826" cy="1854200"/>
            </p:xfrm>
            <a:graphic>
              <a:graphicData uri="http://schemas.openxmlformats.org/drawingml/2006/table">
                <a:tbl>
                  <a:tblPr firstRow="1" bandRow="1">
                    <a:tableStyleId>{2D5ABB26-0587-4C30-8999-92F81FD0307C}</a:tableStyleId>
                  </a:tblPr>
                  <a:tblGrid>
                    <a:gridCol w="1510748">
                      <a:extLst>
                        <a:ext uri="{9D8B030D-6E8A-4147-A177-3AD203B41FA5}">
                          <a16:colId xmlns:a16="http://schemas.microsoft.com/office/drawing/2014/main" val="2949337072"/>
                        </a:ext>
                      </a:extLst>
                    </a:gridCol>
                    <a:gridCol w="2178939">
                      <a:extLst>
                        <a:ext uri="{9D8B030D-6E8A-4147-A177-3AD203B41FA5}">
                          <a16:colId xmlns:a16="http://schemas.microsoft.com/office/drawing/2014/main" val="4130474644"/>
                        </a:ext>
                      </a:extLst>
                    </a:gridCol>
                    <a:gridCol w="2509139">
                      <a:extLst>
                        <a:ext uri="{9D8B030D-6E8A-4147-A177-3AD203B41FA5}">
                          <a16:colId xmlns:a16="http://schemas.microsoft.com/office/drawing/2014/main" val="2431627098"/>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dirty="0"/>
                            <a:t>First derivative at </a:t>
                          </a:r>
                          <a14:m>
                            <m:oMath xmlns:m="http://schemas.openxmlformats.org/officeDocument/2006/math">
                              <m:r>
                                <a:rPr lang="en-AU" b="0" i="1" smtClean="0">
                                  <a:latin typeface="Cambria Math" panose="02040503050406030204" pitchFamily="18" charset="0"/>
                                </a:rPr>
                                <m:t>𝑥</m:t>
                              </m:r>
                            </m:oMath>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dirty="0"/>
                            <a:t>Second derivative at </a:t>
                          </a:r>
                          <a14:m>
                            <m:oMath xmlns:m="http://schemas.openxmlformats.org/officeDocument/2006/math">
                              <m:r>
                                <a:rPr lang="en-AU" b="0" i="1" smtClean="0">
                                  <a:latin typeface="Cambria Math" panose="02040503050406030204" pitchFamily="18" charset="0"/>
                                </a:rPr>
                                <m:t>𝑥</m:t>
                              </m:r>
                            </m:oMath>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9870923"/>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=−3</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475440"/>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=−2</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6928125"/>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739890"/>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=0</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4378839"/>
                      </a:ext>
                    </a:extLst>
                  </a:tr>
                </a:tbl>
              </a:graphicData>
            </a:graphic>
          </p:graphicFrame>
        </mc:Choice>
        <mc:Fallback xmlns="">
          <p:graphicFrame>
            <p:nvGraphicFramePr>
              <p:cNvPr id="9" name="Table 8">
                <a:extLst>
                  <a:ext uri="{FF2B5EF4-FFF2-40B4-BE49-F238E27FC236}">
                    <a16:creationId xmlns:a16="http://schemas.microsoft.com/office/drawing/2014/main" id="{B2C59F7A-117B-7324-2D56-A3F1BEBF14D9}"/>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043206348"/>
                  </p:ext>
                </p:extLst>
              </p:nvPr>
            </p:nvGraphicFramePr>
            <p:xfrm>
              <a:off x="5192643" y="3091246"/>
              <a:ext cx="6198826" cy="1854200"/>
            </p:xfrm>
            <a:graphic>
              <a:graphicData uri="http://schemas.openxmlformats.org/drawingml/2006/table">
                <a:tbl>
                  <a:tblPr firstRow="1" bandRow="1">
                    <a:tableStyleId>{2D5ABB26-0587-4C30-8999-92F81FD0307C}</a:tableStyleId>
                  </a:tblPr>
                  <a:tblGrid>
                    <a:gridCol w="1510748">
                      <a:extLst>
                        <a:ext uri="{9D8B030D-6E8A-4147-A177-3AD203B41FA5}">
                          <a16:colId xmlns:a16="http://schemas.microsoft.com/office/drawing/2014/main" val="2949337072"/>
                        </a:ext>
                      </a:extLst>
                    </a:gridCol>
                    <a:gridCol w="2178939">
                      <a:extLst>
                        <a:ext uri="{9D8B030D-6E8A-4147-A177-3AD203B41FA5}">
                          <a16:colId xmlns:a16="http://schemas.microsoft.com/office/drawing/2014/main" val="4130474644"/>
                        </a:ext>
                      </a:extLst>
                    </a:gridCol>
                    <a:gridCol w="2509139">
                      <a:extLst>
                        <a:ext uri="{9D8B030D-6E8A-4147-A177-3AD203B41FA5}">
                          <a16:colId xmlns:a16="http://schemas.microsoft.com/office/drawing/2014/main" val="2431627098"/>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8197" r="-311290" b="-42295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9553" t="-8197" r="-115642" b="-42295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47330" t="-8197" r="-485" b="-422951"/>
                          </a:stretch>
                        </a:blipFill>
                      </a:tcPr>
                    </a:tc>
                    <a:extLst>
                      <a:ext uri="{0D108BD9-81ED-4DB2-BD59-A6C34878D82A}">
                        <a16:rowId xmlns:a16="http://schemas.microsoft.com/office/drawing/2014/main" val="86987092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108197" r="-311290" b="-322951"/>
                          </a:stretch>
                        </a:blipFill>
                      </a:tcPr>
                    </a:tc>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47544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208197" r="-311290" b="-222951"/>
                          </a:stretch>
                        </a:blipFill>
                      </a:tcPr>
                    </a:tc>
                    <a:tc>
                      <a:txBody>
                        <a:bodyPr/>
                        <a:lstStyle/>
                        <a:p>
                          <a:pPr algn="ctr"/>
                          <a:r>
                            <a:rPr lang="en-AU" b="1" dirty="0">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6928125"/>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308197" r="-311290" b="-122951"/>
                          </a:stretch>
                        </a:blipFill>
                      </a:tcPr>
                    </a:tc>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73989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408197" r="-311290" b="-22951"/>
                          </a:stretch>
                        </a:blipFill>
                      </a:tcPr>
                    </a:tc>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4378839"/>
                      </a:ext>
                    </a:extLst>
                  </a:tr>
                </a:tbl>
              </a:graphicData>
            </a:graphic>
          </p:graphicFrame>
        </mc:Fallback>
      </mc:AlternateContent>
      <p:sp>
        <p:nvSpPr>
          <p:cNvPr id="5" name="Speech Bubble: Rectangle with Corners Rounded 4">
            <a:extLst>
              <a:ext uri="{FF2B5EF4-FFF2-40B4-BE49-F238E27FC236}">
                <a16:creationId xmlns:a16="http://schemas.microsoft.com/office/drawing/2014/main" id="{C8019A11-4B9D-F107-CEA9-0F76FC4B3370}"/>
              </a:ext>
              <a:ext uri="{C183D7F6-B498-43B3-948B-1728B52AA6E4}">
                <adec:decorative xmlns:adec="http://schemas.microsoft.com/office/drawing/2017/decorative" val="0"/>
              </a:ext>
            </a:extLst>
          </p:cNvPr>
          <p:cNvSpPr/>
          <p:nvPr/>
        </p:nvSpPr>
        <p:spPr>
          <a:xfrm>
            <a:off x="7123814" y="1369454"/>
            <a:ext cx="4129430" cy="1380506"/>
          </a:xfrm>
          <a:prstGeom prst="wedgeRoundRectCallout">
            <a:avLst>
              <a:gd name="adj1" fmla="val 24244"/>
              <a:gd name="adj2" fmla="val 6964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What does the second derivative help us understand about a curve??</a:t>
            </a:r>
          </a:p>
        </p:txBody>
      </p:sp>
      <p:sp>
        <p:nvSpPr>
          <p:cNvPr id="11" name="Speech Bubble: Rectangle with Corners Rounded 10">
            <a:extLst>
              <a:ext uri="{FF2B5EF4-FFF2-40B4-BE49-F238E27FC236}">
                <a16:creationId xmlns:a16="http://schemas.microsoft.com/office/drawing/2014/main" id="{A93BC0D0-3839-89B2-EB34-A827E5712E7A}"/>
              </a:ext>
              <a:ext uri="{C183D7F6-B498-43B3-948B-1728B52AA6E4}">
                <adec:decorative xmlns:adec="http://schemas.microsoft.com/office/drawing/2017/decorative" val="0"/>
              </a:ext>
            </a:extLst>
          </p:cNvPr>
          <p:cNvSpPr/>
          <p:nvPr/>
        </p:nvSpPr>
        <p:spPr>
          <a:xfrm>
            <a:off x="5246601" y="5358734"/>
            <a:ext cx="2323985" cy="977484"/>
          </a:xfrm>
          <a:prstGeom prst="wedgeRoundRectCallout">
            <a:avLst>
              <a:gd name="adj1" fmla="val 31088"/>
              <a:gd name="adj2" fmla="val -7502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Why can both be zero?</a:t>
            </a:r>
          </a:p>
        </p:txBody>
      </p:sp>
      <p:sp>
        <p:nvSpPr>
          <p:cNvPr id="6" name="Speech Bubble: Rectangle with Corners Rounded 5">
            <a:extLst>
              <a:ext uri="{FF2B5EF4-FFF2-40B4-BE49-F238E27FC236}">
                <a16:creationId xmlns:a16="http://schemas.microsoft.com/office/drawing/2014/main" id="{947993C2-CE6D-4C86-1B82-1FC43290DEE4}"/>
              </a:ext>
              <a:ext uri="{C183D7F6-B498-43B3-948B-1728B52AA6E4}">
                <adec:decorative xmlns:adec="http://schemas.microsoft.com/office/drawing/2017/decorative" val="0"/>
              </a:ext>
            </a:extLst>
          </p:cNvPr>
          <p:cNvSpPr/>
          <p:nvPr/>
        </p:nvSpPr>
        <p:spPr>
          <a:xfrm>
            <a:off x="8153831" y="5221298"/>
            <a:ext cx="3099413" cy="1252357"/>
          </a:xfrm>
          <a:prstGeom prst="wedgeRoundRectCallout">
            <a:avLst>
              <a:gd name="adj1" fmla="val -13862"/>
              <a:gd name="adj2" fmla="val -6959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What does zero mean for the second derivative?</a:t>
            </a:r>
          </a:p>
        </p:txBody>
      </p:sp>
      <p:sp>
        <p:nvSpPr>
          <p:cNvPr id="2" name="Slide Number Placeholder 1">
            <a:extLst>
              <a:ext uri="{FF2B5EF4-FFF2-40B4-BE49-F238E27FC236}">
                <a16:creationId xmlns:a16="http://schemas.microsoft.com/office/drawing/2014/main" id="{08A21B4C-0895-7734-6356-F00306592EE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dirty="0"/>
          </a:p>
        </p:txBody>
      </p:sp>
    </p:spTree>
    <p:extLst>
      <p:ext uri="{BB962C8B-B14F-4D97-AF65-F5344CB8AC3E}">
        <p14:creationId xmlns:p14="http://schemas.microsoft.com/office/powerpoint/2010/main" val="3648843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CB8D18-1B0F-29FA-E3BD-8292881EC313}"/>
              </a:ext>
              <a:ext uri="{C183D7F6-B498-43B3-948B-1728B52AA6E4}">
                <adec:decorative xmlns:adec="http://schemas.microsoft.com/office/drawing/2017/decorative" val="0"/>
              </a:ext>
            </a:extLst>
          </p:cNvPr>
          <p:cNvSpPr>
            <a:spLocks noGrp="1"/>
          </p:cNvSpPr>
          <p:nvPr>
            <p:ph type="title"/>
          </p:nvPr>
        </p:nvSpPr>
        <p:spPr/>
        <p:txBody>
          <a:bodyPr/>
          <a:lstStyle/>
          <a:p>
            <a:r>
              <a:rPr lang="en-AU" dirty="0"/>
              <a:t>Table of derivatives (2)</a:t>
            </a:r>
          </a:p>
        </p:txBody>
      </p:sp>
      <p:sp>
        <p:nvSpPr>
          <p:cNvPr id="4" name="Text Placeholder 3">
            <a:extLst>
              <a:ext uri="{FF2B5EF4-FFF2-40B4-BE49-F238E27FC236}">
                <a16:creationId xmlns:a16="http://schemas.microsoft.com/office/drawing/2014/main" id="{23806B91-9661-B89B-7921-B51C509CBDFE}"/>
              </a:ext>
              <a:ext uri="{C183D7F6-B498-43B3-948B-1728B52AA6E4}">
                <adec:decorative xmlns:adec="http://schemas.microsoft.com/office/drawing/2017/decorative" val="0"/>
              </a:ext>
            </a:extLst>
          </p:cNvPr>
          <p:cNvSpPr>
            <a:spLocks noGrp="1"/>
          </p:cNvSpPr>
          <p:nvPr>
            <p:ph type="body" sz="quarter" idx="18"/>
          </p:nvPr>
        </p:nvSpPr>
        <p:spPr/>
        <p:txBody>
          <a:bodyPr/>
          <a:lstStyle/>
          <a:p>
            <a:r>
              <a:rPr lang="en-AU" dirty="0"/>
              <a:t>Your turn</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E603A35-A5C6-5A10-DE9A-3FAF4A739364}"/>
                  </a:ext>
                  <a:ext uri="{C183D7F6-B498-43B3-948B-1728B52AA6E4}">
                    <adec:decorative xmlns:adec="http://schemas.microsoft.com/office/drawing/2017/decorative" val="0"/>
                  </a:ext>
                </a:extLst>
              </p:cNvPr>
              <p:cNvSpPr txBox="1"/>
              <p:nvPr/>
            </p:nvSpPr>
            <p:spPr>
              <a:xfrm>
                <a:off x="360000" y="1389250"/>
                <a:ext cx="6094674" cy="872034"/>
              </a:xfrm>
              <a:prstGeom prst="rect">
                <a:avLst/>
              </a:prstGeom>
              <a:noFill/>
            </p:spPr>
            <p:txBody>
              <a:bodyPr wrap="square">
                <a:spAutoFit/>
              </a:bodyPr>
              <a:lstStyle/>
              <a:p>
                <a:pPr algn="l">
                  <a:lnSpc>
                    <a:spcPct val="150000"/>
                  </a:lnSpc>
                </a:pPr>
                <a:r>
                  <a:rPr lang="en-AU" sz="1800" dirty="0"/>
                  <a:t>Using the graph of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complete the table using the words positive, zero, or negative as appropriate.</a:t>
                </a:r>
              </a:p>
            </p:txBody>
          </p:sp>
        </mc:Choice>
        <mc:Fallback xmlns="">
          <p:sp>
            <p:nvSpPr>
              <p:cNvPr id="9" name="TextBox 8">
                <a:extLst>
                  <a:ext uri="{FF2B5EF4-FFF2-40B4-BE49-F238E27FC236}">
                    <a16:creationId xmlns:a16="http://schemas.microsoft.com/office/drawing/2014/main" id="{8E603A35-A5C6-5A10-DE9A-3FAF4A739364}"/>
                  </a:ext>
                  <a:ext uri="{C183D7F6-B498-43B3-948B-1728B52AA6E4}">
                    <adec:decorative xmlns:adec="http://schemas.microsoft.com/office/drawing/2017/decorative" val="0"/>
                  </a:ext>
                </a:extLst>
              </p:cNvPr>
              <p:cNvSpPr txBox="1">
                <a:spLocks noRot="1" noChangeAspect="1" noMove="1" noResize="1" noEditPoints="1" noAdjustHandles="1" noChangeArrowheads="1" noChangeShapeType="1" noTextEdit="1"/>
              </p:cNvSpPr>
              <p:nvPr/>
            </p:nvSpPr>
            <p:spPr>
              <a:xfrm>
                <a:off x="360000" y="1389250"/>
                <a:ext cx="6094674" cy="872034"/>
              </a:xfrm>
              <a:prstGeom prst="rect">
                <a:avLst/>
              </a:prstGeom>
              <a:blipFill>
                <a:blip r:embed="rId2"/>
                <a:stretch>
                  <a:fillRect l="-800" r="-100" b="-10490"/>
                </a:stretch>
              </a:blipFill>
            </p:spPr>
            <p:txBody>
              <a:bodyPr/>
              <a:lstStyle/>
              <a:p>
                <a:r>
                  <a:rPr lang="en-AU">
                    <a:noFill/>
                  </a:rPr>
                  <a:t> </a:t>
                </a:r>
              </a:p>
            </p:txBody>
          </p:sp>
        </mc:Fallback>
      </mc:AlternateContent>
      <p:pic>
        <p:nvPicPr>
          <p:cNvPr id="7" name="Picture 6" descr="Graph of a cubic function with a local maximum near (−3,9) and a local minimum near (1,−1.7). The curve crosses the x-axis at approximately x=−4.8, x=0, and x=1.8, rising from the lower left and increasing steeply to the upper right.">
            <a:extLst>
              <a:ext uri="{FF2B5EF4-FFF2-40B4-BE49-F238E27FC236}">
                <a16:creationId xmlns:a16="http://schemas.microsoft.com/office/drawing/2014/main" id="{A7167FBC-C781-FA66-9C5E-79BF1924B195}"/>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60000" y="2358000"/>
            <a:ext cx="4122922" cy="4140000"/>
          </a:xfrm>
          <a:prstGeom prst="rect">
            <a:avLst/>
          </a:prstGeom>
        </p:spPr>
      </p:pic>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5C29F943-6625-50B2-F6F6-22D3270220FA}"/>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714718405"/>
                  </p:ext>
                </p:extLst>
              </p:nvPr>
            </p:nvGraphicFramePr>
            <p:xfrm>
              <a:off x="5482104" y="3261131"/>
              <a:ext cx="6198826" cy="1854200"/>
            </p:xfrm>
            <a:graphic>
              <a:graphicData uri="http://schemas.openxmlformats.org/drawingml/2006/table">
                <a:tbl>
                  <a:tblPr firstRow="1" bandRow="1">
                    <a:tableStyleId>{2D5ABB26-0587-4C30-8999-92F81FD0307C}</a:tableStyleId>
                  </a:tblPr>
                  <a:tblGrid>
                    <a:gridCol w="1510748">
                      <a:extLst>
                        <a:ext uri="{9D8B030D-6E8A-4147-A177-3AD203B41FA5}">
                          <a16:colId xmlns:a16="http://schemas.microsoft.com/office/drawing/2014/main" val="2949337072"/>
                        </a:ext>
                      </a:extLst>
                    </a:gridCol>
                    <a:gridCol w="2178939">
                      <a:extLst>
                        <a:ext uri="{9D8B030D-6E8A-4147-A177-3AD203B41FA5}">
                          <a16:colId xmlns:a16="http://schemas.microsoft.com/office/drawing/2014/main" val="4130474644"/>
                        </a:ext>
                      </a:extLst>
                    </a:gridCol>
                    <a:gridCol w="2509139">
                      <a:extLst>
                        <a:ext uri="{9D8B030D-6E8A-4147-A177-3AD203B41FA5}">
                          <a16:colId xmlns:a16="http://schemas.microsoft.com/office/drawing/2014/main" val="2431627098"/>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dirty="0"/>
                            <a:t>First derivative at </a:t>
                          </a:r>
                          <a14:m>
                            <m:oMath xmlns:m="http://schemas.openxmlformats.org/officeDocument/2006/math">
                              <m:r>
                                <a:rPr lang="en-AU" b="0" i="1" smtClean="0">
                                  <a:latin typeface="Cambria Math" panose="02040503050406030204" pitchFamily="18" charset="0"/>
                                </a:rPr>
                                <m:t>𝑥</m:t>
                              </m:r>
                            </m:oMath>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dirty="0"/>
                            <a:t>Second derivative at </a:t>
                          </a:r>
                          <a14:m>
                            <m:oMath xmlns:m="http://schemas.openxmlformats.org/officeDocument/2006/math">
                              <m:r>
                                <a:rPr lang="en-AU" b="0" i="1" smtClean="0">
                                  <a:latin typeface="Cambria Math" panose="02040503050406030204" pitchFamily="18" charset="0"/>
                                </a:rPr>
                                <m:t>𝑥</m:t>
                              </m:r>
                            </m:oMath>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9870923"/>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=−5</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475440"/>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=−3</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6928125"/>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739890"/>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4378839"/>
                      </a:ext>
                    </a:extLst>
                  </a:tr>
                </a:tbl>
              </a:graphicData>
            </a:graphic>
          </p:graphicFrame>
        </mc:Choice>
        <mc:Fallback xmlns="">
          <p:graphicFrame>
            <p:nvGraphicFramePr>
              <p:cNvPr id="11" name="Table 10">
                <a:extLst>
                  <a:ext uri="{FF2B5EF4-FFF2-40B4-BE49-F238E27FC236}">
                    <a16:creationId xmlns:a16="http://schemas.microsoft.com/office/drawing/2014/main" id="{5C29F943-6625-50B2-F6F6-22D3270220FA}"/>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714718405"/>
                  </p:ext>
                </p:extLst>
              </p:nvPr>
            </p:nvGraphicFramePr>
            <p:xfrm>
              <a:off x="5482104" y="3261131"/>
              <a:ext cx="6198826" cy="1854200"/>
            </p:xfrm>
            <a:graphic>
              <a:graphicData uri="http://schemas.openxmlformats.org/drawingml/2006/table">
                <a:tbl>
                  <a:tblPr firstRow="1" bandRow="1">
                    <a:tableStyleId>{2D5ABB26-0587-4C30-8999-92F81FD0307C}</a:tableStyleId>
                  </a:tblPr>
                  <a:tblGrid>
                    <a:gridCol w="1510748">
                      <a:extLst>
                        <a:ext uri="{9D8B030D-6E8A-4147-A177-3AD203B41FA5}">
                          <a16:colId xmlns:a16="http://schemas.microsoft.com/office/drawing/2014/main" val="2949337072"/>
                        </a:ext>
                      </a:extLst>
                    </a:gridCol>
                    <a:gridCol w="2178939">
                      <a:extLst>
                        <a:ext uri="{9D8B030D-6E8A-4147-A177-3AD203B41FA5}">
                          <a16:colId xmlns:a16="http://schemas.microsoft.com/office/drawing/2014/main" val="4130474644"/>
                        </a:ext>
                      </a:extLst>
                    </a:gridCol>
                    <a:gridCol w="2509139">
                      <a:extLst>
                        <a:ext uri="{9D8B030D-6E8A-4147-A177-3AD203B41FA5}">
                          <a16:colId xmlns:a16="http://schemas.microsoft.com/office/drawing/2014/main" val="2431627098"/>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8197" r="-311290" b="-40491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9553" t="-8197" r="-115642" b="-40491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47330" t="-8197" r="-485" b="-404918"/>
                          </a:stretch>
                        </a:blipFill>
                      </a:tcPr>
                    </a:tc>
                    <a:extLst>
                      <a:ext uri="{0D108BD9-81ED-4DB2-BD59-A6C34878D82A}">
                        <a16:rowId xmlns:a16="http://schemas.microsoft.com/office/drawing/2014/main" val="86987092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108197" r="-311290" b="-304918"/>
                          </a:stretch>
                        </a:blipFill>
                      </a:tcPr>
                    </a:tc>
                    <a:tc>
                      <a:txBody>
                        <a:bodyPr/>
                        <a:lstStyle/>
                        <a:p>
                          <a:pPr algn="ctr"/>
                          <a:endParaRPr lang="en-AU" b="1">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47544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204839" r="-311290" b="-200000"/>
                          </a:stretch>
                        </a:blipFill>
                      </a:tcPr>
                    </a:tc>
                    <a:tc>
                      <a:txBody>
                        <a:bodyPr/>
                        <a:lstStyle/>
                        <a:p>
                          <a:pPr algn="ctr"/>
                          <a:endParaRPr lang="en-AU" b="1">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6928125"/>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309836" r="-311290" b="-103279"/>
                          </a:stretch>
                        </a:blipFill>
                      </a:tcPr>
                    </a:tc>
                    <a:tc>
                      <a:txBody>
                        <a:bodyPr/>
                        <a:lstStyle/>
                        <a:p>
                          <a:pPr algn="ctr"/>
                          <a:endParaRPr lang="en-AU" b="1">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73989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03" t="-409836" r="-311290" b="-3279"/>
                          </a:stretch>
                        </a:blipFill>
                      </a:tcPr>
                    </a:tc>
                    <a:tc>
                      <a:txBody>
                        <a:bodyPr/>
                        <a:lstStyle/>
                        <a:p>
                          <a:pPr algn="ctr"/>
                          <a:endParaRPr lang="en-AU" b="1">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437883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749C21D7-B55E-82CB-4485-B708DA2F0D6A}"/>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627036463"/>
                  </p:ext>
                </p:extLst>
              </p:nvPr>
            </p:nvGraphicFramePr>
            <p:xfrm>
              <a:off x="6992852" y="3261131"/>
              <a:ext cx="4688078" cy="1854200"/>
            </p:xfrm>
            <a:graphic>
              <a:graphicData uri="http://schemas.openxmlformats.org/drawingml/2006/table">
                <a:tbl>
                  <a:tblPr firstRow="1" bandRow="1">
                    <a:tableStyleId>{2D5ABB26-0587-4C30-8999-92F81FD0307C}</a:tableStyleId>
                  </a:tblPr>
                  <a:tblGrid>
                    <a:gridCol w="2178939">
                      <a:extLst>
                        <a:ext uri="{9D8B030D-6E8A-4147-A177-3AD203B41FA5}">
                          <a16:colId xmlns:a16="http://schemas.microsoft.com/office/drawing/2014/main" val="4130474644"/>
                        </a:ext>
                      </a:extLst>
                    </a:gridCol>
                    <a:gridCol w="2509139">
                      <a:extLst>
                        <a:ext uri="{9D8B030D-6E8A-4147-A177-3AD203B41FA5}">
                          <a16:colId xmlns:a16="http://schemas.microsoft.com/office/drawing/2014/main" val="2431627098"/>
                        </a:ext>
                      </a:extLst>
                    </a:gridCol>
                  </a:tblGrid>
                  <a:tr h="370840">
                    <a:tc>
                      <a:txBody>
                        <a:bodyPr/>
                        <a:lstStyle/>
                        <a:p>
                          <a:r>
                            <a:rPr lang="en-AU" dirty="0"/>
                            <a:t>First derivative at </a:t>
                          </a:r>
                          <a14:m>
                            <m:oMath xmlns:m="http://schemas.openxmlformats.org/officeDocument/2006/math">
                              <m:r>
                                <a:rPr lang="en-AU" b="0" i="1" smtClean="0">
                                  <a:latin typeface="Cambria Math" panose="02040503050406030204" pitchFamily="18" charset="0"/>
                                </a:rPr>
                                <m:t>𝑥</m:t>
                              </m:r>
                            </m:oMath>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dirty="0"/>
                            <a:t>Second derivative at </a:t>
                          </a:r>
                          <a14:m>
                            <m:oMath xmlns:m="http://schemas.openxmlformats.org/officeDocument/2006/math">
                              <m:r>
                                <a:rPr lang="en-AU" b="0" i="1" smtClean="0">
                                  <a:latin typeface="Cambria Math" panose="02040503050406030204" pitchFamily="18" charset="0"/>
                                </a:rPr>
                                <m:t>𝑥</m:t>
                              </m:r>
                            </m:oMath>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9870923"/>
                      </a:ext>
                    </a:extLst>
                  </a:tr>
                  <a:tr h="370840">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475440"/>
                      </a:ext>
                    </a:extLst>
                  </a:tr>
                  <a:tr h="370840">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6928125"/>
                      </a:ext>
                    </a:extLst>
                  </a:tr>
                  <a:tr h="370840">
                    <a:tc>
                      <a:txBody>
                        <a:bodyPr/>
                        <a:lstStyle/>
                        <a:p>
                          <a:pPr algn="ctr"/>
                          <a:r>
                            <a:rPr lang="en-AU" b="1" dirty="0">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739890"/>
                      </a:ext>
                    </a:extLst>
                  </a:tr>
                  <a:tr h="370840">
                    <a:tc>
                      <a:txBody>
                        <a:bodyPr/>
                        <a:lstStyle/>
                        <a:p>
                          <a:pPr algn="ctr"/>
                          <a:r>
                            <a:rPr lang="en-AU" b="1" dirty="0">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4378839"/>
                      </a:ext>
                    </a:extLst>
                  </a:tr>
                </a:tbl>
              </a:graphicData>
            </a:graphic>
          </p:graphicFrame>
        </mc:Choice>
        <mc:Fallback xmlns="">
          <p:graphicFrame>
            <p:nvGraphicFramePr>
              <p:cNvPr id="12" name="Table 11">
                <a:extLst>
                  <a:ext uri="{FF2B5EF4-FFF2-40B4-BE49-F238E27FC236}">
                    <a16:creationId xmlns:a16="http://schemas.microsoft.com/office/drawing/2014/main" id="{749C21D7-B55E-82CB-4485-B708DA2F0D6A}"/>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627036463"/>
                  </p:ext>
                </p:extLst>
              </p:nvPr>
            </p:nvGraphicFramePr>
            <p:xfrm>
              <a:off x="6992852" y="3261131"/>
              <a:ext cx="4688078" cy="1854200"/>
            </p:xfrm>
            <a:graphic>
              <a:graphicData uri="http://schemas.openxmlformats.org/drawingml/2006/table">
                <a:tbl>
                  <a:tblPr firstRow="1" bandRow="1">
                    <a:tableStyleId>{2D5ABB26-0587-4C30-8999-92F81FD0307C}</a:tableStyleId>
                  </a:tblPr>
                  <a:tblGrid>
                    <a:gridCol w="2178939">
                      <a:extLst>
                        <a:ext uri="{9D8B030D-6E8A-4147-A177-3AD203B41FA5}">
                          <a16:colId xmlns:a16="http://schemas.microsoft.com/office/drawing/2014/main" val="4130474644"/>
                        </a:ext>
                      </a:extLst>
                    </a:gridCol>
                    <a:gridCol w="2509139">
                      <a:extLst>
                        <a:ext uri="{9D8B030D-6E8A-4147-A177-3AD203B41FA5}">
                          <a16:colId xmlns:a16="http://schemas.microsoft.com/office/drawing/2014/main" val="2431627098"/>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79" t="-8197" r="-115642" b="-42459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87136" t="-8197" r="-485" b="-424590"/>
                          </a:stretch>
                        </a:blipFill>
                      </a:tcPr>
                    </a:tc>
                    <a:extLst>
                      <a:ext uri="{0D108BD9-81ED-4DB2-BD59-A6C34878D82A}">
                        <a16:rowId xmlns:a16="http://schemas.microsoft.com/office/drawing/2014/main" val="869870923"/>
                      </a:ext>
                    </a:extLst>
                  </a:tr>
                  <a:tr h="370840">
                    <a:tc>
                      <a:txBody>
                        <a:bodyPr/>
                        <a:lstStyle/>
                        <a:p>
                          <a:pPr algn="ctr"/>
                          <a:r>
                            <a:rPr lang="en-AU" b="1">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9475440"/>
                      </a:ext>
                    </a:extLst>
                  </a:tr>
                  <a:tr h="370840">
                    <a:tc>
                      <a:txBody>
                        <a:bodyPr/>
                        <a:lstStyle/>
                        <a:p>
                          <a:pPr algn="ctr"/>
                          <a:r>
                            <a:rPr lang="en-AU" b="1">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6928125"/>
                      </a:ext>
                    </a:extLst>
                  </a:tr>
                  <a:tr h="370840">
                    <a:tc>
                      <a:txBody>
                        <a:bodyPr/>
                        <a:lstStyle/>
                        <a:p>
                          <a:pPr algn="ctr"/>
                          <a:r>
                            <a:rPr lang="en-AU" b="1">
                              <a:solidFill>
                                <a:srgbClr val="FF0000"/>
                              </a:solidFill>
                            </a:rPr>
                            <a:t>Negative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739890"/>
                      </a:ext>
                    </a:extLst>
                  </a:tr>
                  <a:tr h="370840">
                    <a:tc>
                      <a:txBody>
                        <a:bodyPr/>
                        <a:lstStyle/>
                        <a:p>
                          <a:pPr algn="ctr"/>
                          <a:r>
                            <a:rPr lang="en-AU" b="1">
                              <a:solidFill>
                                <a:srgbClr val="FF0000"/>
                              </a:solidFill>
                            </a:rPr>
                            <a:t>Zero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solidFill>
                                <a:srgbClr val="FF0000"/>
                              </a:solidFill>
                            </a:rPr>
                            <a:t>Positive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4378839"/>
                      </a:ext>
                    </a:extLst>
                  </a:tr>
                </a:tbl>
              </a:graphicData>
            </a:graphic>
          </p:graphicFrame>
        </mc:Fallback>
      </mc:AlternateContent>
      <p:sp>
        <p:nvSpPr>
          <p:cNvPr id="2" name="Slide Number Placeholder 1">
            <a:extLst>
              <a:ext uri="{FF2B5EF4-FFF2-40B4-BE49-F238E27FC236}">
                <a16:creationId xmlns:a16="http://schemas.microsoft.com/office/drawing/2014/main" id="{2CEA7F38-F154-C3DA-4135-24841405776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dirty="0"/>
          </a:p>
        </p:txBody>
      </p:sp>
    </p:spTree>
    <p:extLst>
      <p:ext uri="{BB962C8B-B14F-4D97-AF65-F5344CB8AC3E}">
        <p14:creationId xmlns:p14="http://schemas.microsoft.com/office/powerpoint/2010/main" val="168676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41B8D-A48A-6A25-44BB-06623DD8BEA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9D12E1B-03D8-23C3-569B-8358FCD497EB}"/>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64403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BB17F-7751-C846-1434-BDA4A65DB1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52BA28-3930-AFF3-B2D3-5AEA306747AF}"/>
              </a:ext>
            </a:extLst>
          </p:cNvPr>
          <p:cNvSpPr>
            <a:spLocks noGrp="1"/>
          </p:cNvSpPr>
          <p:nvPr>
            <p:ph type="title"/>
          </p:nvPr>
        </p:nvSpPr>
        <p:spPr/>
        <p:txBody>
          <a:bodyPr/>
          <a:lstStyle/>
          <a:p>
            <a:r>
              <a:rPr lang="en-AU" dirty="0">
                <a:latin typeface="+mj-lt"/>
              </a:rPr>
              <a:t>HSC style questions (1)</a:t>
            </a:r>
          </a:p>
        </p:txBody>
      </p:sp>
      <p:sp>
        <p:nvSpPr>
          <p:cNvPr id="13" name="Text Placeholder 12">
            <a:extLst>
              <a:ext uri="{FF2B5EF4-FFF2-40B4-BE49-F238E27FC236}">
                <a16:creationId xmlns:a16="http://schemas.microsoft.com/office/drawing/2014/main" id="{B8A9B2C9-AC1E-D17B-798D-840756DB79A4}"/>
              </a:ext>
            </a:extLst>
          </p:cNvPr>
          <p:cNvSpPr>
            <a:spLocks noGrp="1"/>
          </p:cNvSpPr>
          <p:nvPr>
            <p:ph type="body" sz="quarter" idx="18"/>
          </p:nvPr>
        </p:nvSpPr>
        <p:spPr>
          <a:xfrm>
            <a:off x="360000" y="982520"/>
            <a:ext cx="11483998" cy="356423"/>
          </a:xfrm>
        </p:spPr>
        <p:txBody>
          <a:bodyPr/>
          <a:lstStyle/>
          <a:p>
            <a:r>
              <a:rPr lang="en-AU" dirty="0">
                <a:latin typeface="+mj-lt"/>
              </a:rPr>
              <a:t>Question 1 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2E75844-4829-CD1C-81D4-5BA085F8E27F}"/>
                  </a:ext>
                </a:extLst>
              </p:cNvPr>
              <p:cNvSpPr txBox="1"/>
              <p:nvPr/>
            </p:nvSpPr>
            <p:spPr>
              <a:xfrm>
                <a:off x="1710813" y="1945660"/>
                <a:ext cx="3011713" cy="302959"/>
              </a:xfrm>
              <a:prstGeom prst="rect">
                <a:avLst/>
              </a:prstGeom>
              <a:noFill/>
            </p:spPr>
            <p:txBody>
              <a:bodyPr wrap="square" lIns="0" tIns="0" rIns="0" bIns="0" rtlCol="0">
                <a:noAutofit/>
              </a:bodyPr>
              <a:lstStyle/>
              <a:p>
                <a:pPr algn="l"/>
                <a14:m>
                  <m:oMath xmlns:m="http://schemas.openxmlformats.org/officeDocument/2006/math">
                    <m:r>
                      <a:rPr lang="en-AU" sz="1800" b="0" i="1" dirty="0" smtClean="0">
                        <a:solidFill>
                          <a:schemeClr val="tx2"/>
                        </a:solidFill>
                        <a:latin typeface="Cambria Math" panose="02040503050406030204" pitchFamily="18" charset="0"/>
                      </a:rPr>
                      <m:t>𝑦</m:t>
                    </m:r>
                    <m:r>
                      <a:rPr lang="en-AU" sz="1800" b="0" i="1" dirty="0" smtClean="0">
                        <a:solidFill>
                          <a:schemeClr val="tx2"/>
                        </a:solidFill>
                        <a:latin typeface="Cambria Math" panose="02040503050406030204" pitchFamily="18" charset="0"/>
                      </a:rPr>
                      <m:t>=</m:t>
                    </m:r>
                    <m:r>
                      <a:rPr lang="en-AU" sz="1800" b="0" i="1" dirty="0" smtClean="0">
                        <a:solidFill>
                          <a:schemeClr val="tx2"/>
                        </a:solidFill>
                        <a:latin typeface="Cambria Math" panose="02040503050406030204" pitchFamily="18" charset="0"/>
                      </a:rPr>
                      <m:t>𝑓</m:t>
                    </m:r>
                    <m:d>
                      <m:dPr>
                        <m:ctrlPr>
                          <a:rPr lang="en-AU" sz="1800" b="0" i="1" dirty="0" smtClean="0">
                            <a:solidFill>
                              <a:schemeClr val="tx2"/>
                            </a:solidFill>
                            <a:latin typeface="Cambria Math" panose="02040503050406030204" pitchFamily="18" charset="0"/>
                          </a:rPr>
                        </m:ctrlPr>
                      </m:dPr>
                      <m:e>
                        <m:r>
                          <a:rPr lang="en-AU" sz="1800" b="0" i="1" dirty="0" smtClean="0">
                            <a:solidFill>
                              <a:schemeClr val="tx2"/>
                            </a:solidFill>
                            <a:latin typeface="Cambria Math" panose="02040503050406030204" pitchFamily="18" charset="0"/>
                          </a:rPr>
                          <m:t>𝑥</m:t>
                        </m:r>
                      </m:e>
                    </m:d>
                    <m:r>
                      <a:rPr lang="en-AU" sz="1800" b="0" i="1" dirty="0" smtClean="0">
                        <a:solidFill>
                          <a:schemeClr val="tx2"/>
                        </a:solidFill>
                        <a:latin typeface="Cambria Math" panose="02040503050406030204" pitchFamily="18" charset="0"/>
                      </a:rPr>
                      <m:t> </m:t>
                    </m:r>
                  </m:oMath>
                </a14:m>
                <a:r>
                  <a:rPr lang="en-AU" sz="1800" b="0" i="0" dirty="0">
                    <a:latin typeface="+mj-lt"/>
                  </a:rPr>
                  <a:t>and</a:t>
                </a:r>
                <a14:m>
                  <m:oMath xmlns:m="http://schemas.openxmlformats.org/officeDocument/2006/math">
                    <m:r>
                      <a:rPr lang="en-AU" sz="1800" b="0" i="1" dirty="0" smtClean="0">
                        <a:latin typeface="Cambria Math" panose="02040503050406030204" pitchFamily="18" charset="0"/>
                      </a:rPr>
                      <m:t> </m:t>
                    </m:r>
                    <m:r>
                      <a:rPr lang="en-AU" sz="1800" i="1" dirty="0" smtClean="0">
                        <a:solidFill>
                          <a:schemeClr val="accent2"/>
                        </a:solidFill>
                        <a:latin typeface="Cambria Math" panose="02040503050406030204" pitchFamily="18" charset="0"/>
                      </a:rPr>
                      <m:t>𝑦</m:t>
                    </m:r>
                    <m:r>
                      <a:rPr lang="en-AU" sz="1800" i="1" dirty="0" smtClean="0">
                        <a:solidFill>
                          <a:schemeClr val="accent2"/>
                        </a:solidFill>
                        <a:latin typeface="Cambria Math" panose="02040503050406030204" pitchFamily="18" charset="0"/>
                      </a:rPr>
                      <m:t>=</m:t>
                    </m:r>
                    <m:r>
                      <a:rPr lang="en-AU" sz="1800" i="1" dirty="0" smtClean="0">
                        <a:solidFill>
                          <a:schemeClr val="accent2"/>
                        </a:solidFill>
                        <a:latin typeface="Cambria Math" panose="02040503050406030204" pitchFamily="18" charset="0"/>
                      </a:rPr>
                      <m:t>𝑓</m:t>
                    </m:r>
                    <m:r>
                      <a:rPr lang="en-AU" sz="1800" b="0" i="1" dirty="0" smtClean="0">
                        <a:solidFill>
                          <a:schemeClr val="accent2"/>
                        </a:solidFill>
                        <a:latin typeface="Cambria Math" panose="02040503050406030204" pitchFamily="18" charset="0"/>
                      </a:rPr>
                      <m:t>′</m:t>
                    </m:r>
                    <m:r>
                      <a:rPr lang="en-AU" sz="1800" i="1" dirty="0" smtClean="0">
                        <a:solidFill>
                          <a:schemeClr val="accent2"/>
                        </a:solidFill>
                        <a:latin typeface="Cambria Math" panose="02040503050406030204" pitchFamily="18" charset="0"/>
                      </a:rPr>
                      <m:t>(</m:t>
                    </m:r>
                    <m:r>
                      <a:rPr lang="en-AU" sz="1800" i="1" dirty="0" smtClean="0">
                        <a:solidFill>
                          <a:schemeClr val="accent2"/>
                        </a:solidFill>
                        <a:latin typeface="Cambria Math" panose="02040503050406030204" pitchFamily="18" charset="0"/>
                      </a:rPr>
                      <m:t>𝑥</m:t>
                    </m:r>
                    <m:r>
                      <a:rPr lang="en-AU" sz="1800" i="1" dirty="0" smtClean="0">
                        <a:solidFill>
                          <a:schemeClr val="accent2"/>
                        </a:solidFill>
                        <a:latin typeface="Cambria Math" panose="02040503050406030204" pitchFamily="18" charset="0"/>
                      </a:rPr>
                      <m:t>)</m:t>
                    </m:r>
                  </m:oMath>
                </a14:m>
                <a:endParaRPr lang="en-AU" sz="1800" dirty="0"/>
              </a:p>
            </p:txBody>
          </p:sp>
        </mc:Choice>
        <mc:Fallback xmlns="">
          <p:sp>
            <p:nvSpPr>
              <p:cNvPr id="8" name="TextBox 7">
                <a:extLst>
                  <a:ext uri="{FF2B5EF4-FFF2-40B4-BE49-F238E27FC236}">
                    <a16:creationId xmlns:a16="http://schemas.microsoft.com/office/drawing/2014/main" id="{42E75844-4829-CD1C-81D4-5BA085F8E27F}"/>
                  </a:ext>
                </a:extLst>
              </p:cNvPr>
              <p:cNvSpPr txBox="1">
                <a:spLocks noRot="1" noChangeAspect="1" noMove="1" noResize="1" noEditPoints="1" noAdjustHandles="1" noChangeArrowheads="1" noChangeShapeType="1" noTextEdit="1"/>
              </p:cNvSpPr>
              <p:nvPr/>
            </p:nvSpPr>
            <p:spPr>
              <a:xfrm>
                <a:off x="1710813" y="1945660"/>
                <a:ext cx="3011713" cy="302959"/>
              </a:xfrm>
              <a:prstGeom prst="rect">
                <a:avLst/>
              </a:prstGeom>
              <a:blipFill>
                <a:blip r:embed="rId3"/>
                <a:stretch>
                  <a:fillRect l="-2834" t="-26000" b="-38000"/>
                </a:stretch>
              </a:blipFill>
            </p:spPr>
            <p:txBody>
              <a:bodyPr/>
              <a:lstStyle/>
              <a:p>
                <a:r>
                  <a:rPr lang="en-US">
                    <a:noFill/>
                  </a:rPr>
                  <a:t> </a:t>
                </a:r>
              </a:p>
            </p:txBody>
          </p:sp>
        </mc:Fallback>
      </mc:AlternateContent>
      <p:pic>
        <p:nvPicPr>
          <p:cNvPr id="34" name="Picture 33" descr="The graph of a red function and a blue function shown on the same cartesian plane. The red graph has x-intercepts at approximately -2, 0 and 2, with a local minimum near x = -1.5, a flattened crossing at x = 0, and a local maximum near x = 1.5. The blue graph has local maxima near x = -1.1 and x = 1.1, and a local minimum at x = 0. Plus, minus and zero symbols indicate where the gradient of the red graph is positive, negative or zero.">
            <a:extLst>
              <a:ext uri="{FF2B5EF4-FFF2-40B4-BE49-F238E27FC236}">
                <a16:creationId xmlns:a16="http://schemas.microsoft.com/office/drawing/2014/main" id="{64A1743E-829A-7397-864B-17C9F2B6DA2B}"/>
              </a:ext>
            </a:extLst>
          </p:cNvPr>
          <p:cNvPicPr>
            <a:picLocks noChangeAspect="1"/>
          </p:cNvPicPr>
          <p:nvPr/>
        </p:nvPicPr>
        <p:blipFill>
          <a:blip r:embed="rId4"/>
          <a:stretch>
            <a:fillRect/>
          </a:stretch>
        </p:blipFill>
        <p:spPr>
          <a:xfrm>
            <a:off x="165055" y="2609334"/>
            <a:ext cx="5742581" cy="3223151"/>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ACE7BD5-3EC1-4593-2C7E-CC627B09A4D2}"/>
                  </a:ext>
                </a:extLst>
              </p:cNvPr>
              <p:cNvSpPr txBox="1"/>
              <p:nvPr/>
            </p:nvSpPr>
            <p:spPr>
              <a:xfrm>
                <a:off x="6940754" y="1945659"/>
                <a:ext cx="3540433" cy="302959"/>
              </a:xfrm>
              <a:prstGeom prst="rect">
                <a:avLst/>
              </a:prstGeom>
              <a:noFill/>
            </p:spPr>
            <p:txBody>
              <a:bodyPr wrap="square" lIns="0" tIns="0" rIns="0" bIns="0" rtlCol="0">
                <a:noAutofit/>
              </a:bodyPr>
              <a:lstStyle/>
              <a:p>
                <a:pPr algn="ctr"/>
                <a14:m>
                  <m:oMath xmlns:m="http://schemas.openxmlformats.org/officeDocument/2006/math">
                    <m:r>
                      <a:rPr lang="en-AU" sz="1800" i="1" dirty="0" smtClean="0">
                        <a:solidFill>
                          <a:schemeClr val="accent2"/>
                        </a:solidFill>
                        <a:latin typeface="Cambria Math" panose="02040503050406030204" pitchFamily="18" charset="0"/>
                      </a:rPr>
                      <m:t>𝑦</m:t>
                    </m:r>
                    <m:r>
                      <a:rPr lang="en-AU" sz="1800" i="1" dirty="0" smtClean="0">
                        <a:solidFill>
                          <a:schemeClr val="accent2"/>
                        </a:solidFill>
                        <a:latin typeface="Cambria Math" panose="02040503050406030204" pitchFamily="18" charset="0"/>
                      </a:rPr>
                      <m:t>=</m:t>
                    </m:r>
                    <m:sSup>
                      <m:sSupPr>
                        <m:ctrlPr>
                          <a:rPr lang="en-AU" sz="1800" b="0" i="1" dirty="0" smtClean="0">
                            <a:solidFill>
                              <a:schemeClr val="accent2"/>
                            </a:solidFill>
                            <a:latin typeface="Cambria Math" panose="02040503050406030204" pitchFamily="18" charset="0"/>
                          </a:rPr>
                        </m:ctrlPr>
                      </m:sSupPr>
                      <m:e>
                        <m:r>
                          <a:rPr lang="en-AU" sz="1800" i="1" dirty="0" smtClean="0">
                            <a:solidFill>
                              <a:schemeClr val="accent2"/>
                            </a:solidFill>
                            <a:latin typeface="Cambria Math" panose="02040503050406030204" pitchFamily="18" charset="0"/>
                          </a:rPr>
                          <m:t>𝑓</m:t>
                        </m:r>
                      </m:e>
                      <m:sup>
                        <m:r>
                          <a:rPr lang="en-AU" sz="1800" b="0" i="1" dirty="0" smtClean="0">
                            <a:solidFill>
                              <a:schemeClr val="accent2"/>
                            </a:solidFill>
                            <a:latin typeface="Cambria Math" panose="02040503050406030204" pitchFamily="18" charset="0"/>
                          </a:rPr>
                          <m:t>′</m:t>
                        </m:r>
                      </m:sup>
                    </m:sSup>
                    <m:d>
                      <m:dPr>
                        <m:ctrlPr>
                          <a:rPr lang="en-AU" sz="1800" b="0" i="1" dirty="0" smtClean="0">
                            <a:solidFill>
                              <a:schemeClr val="accent2"/>
                            </a:solidFill>
                            <a:latin typeface="Cambria Math" panose="02040503050406030204" pitchFamily="18" charset="0"/>
                          </a:rPr>
                        </m:ctrlPr>
                      </m:dPr>
                      <m:e>
                        <m:r>
                          <a:rPr lang="en-AU" sz="1800" i="1" dirty="0" smtClean="0">
                            <a:solidFill>
                              <a:schemeClr val="accent2"/>
                            </a:solidFill>
                            <a:latin typeface="Cambria Math" panose="02040503050406030204" pitchFamily="18" charset="0"/>
                          </a:rPr>
                          <m:t>𝑥</m:t>
                        </m:r>
                      </m:e>
                    </m:d>
                    <m:r>
                      <a:rPr lang="en-AU" sz="1800" b="0" i="1" dirty="0" smtClean="0">
                        <a:solidFill>
                          <a:schemeClr val="accent2"/>
                        </a:solidFill>
                        <a:latin typeface="Cambria Math" panose="02040503050406030204" pitchFamily="18" charset="0"/>
                      </a:rPr>
                      <m:t> </m:t>
                    </m:r>
                  </m:oMath>
                </a14:m>
                <a:r>
                  <a:rPr lang="en-AU" sz="1800" b="0" i="0" dirty="0">
                    <a:latin typeface="+mj-lt"/>
                  </a:rPr>
                  <a:t>and</a:t>
                </a:r>
                <a14:m>
                  <m:oMath xmlns:m="http://schemas.openxmlformats.org/officeDocument/2006/math">
                    <m:r>
                      <a:rPr lang="en-AU" sz="1800" b="0" i="1" dirty="0" smtClean="0">
                        <a:latin typeface="Cambria Math" panose="02040503050406030204" pitchFamily="18" charset="0"/>
                      </a:rPr>
                      <m:t> </m:t>
                    </m:r>
                    <m:r>
                      <a:rPr lang="en-AU" sz="1800" b="0" i="1" dirty="0" smtClean="0">
                        <a:latin typeface="Cambria Math" panose="02040503050406030204" pitchFamily="18" charset="0"/>
                      </a:rPr>
                      <m:t>𝑦</m:t>
                    </m:r>
                    <m:r>
                      <a:rPr lang="en-AU" sz="1800" b="0" i="1" dirty="0" smtClean="0">
                        <a:latin typeface="Cambria Math" panose="02040503050406030204" pitchFamily="18" charset="0"/>
                      </a:rPr>
                      <m:t>=</m:t>
                    </m:r>
                    <m:r>
                      <a:rPr lang="en-AU" sz="1800" b="0" i="1" dirty="0" smtClean="0">
                        <a:latin typeface="Cambria Math" panose="02040503050406030204" pitchFamily="18" charset="0"/>
                      </a:rPr>
                      <m:t>𝑓</m:t>
                    </m:r>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oMath>
                </a14:m>
                <a:endParaRPr lang="en-AU" sz="1800" dirty="0"/>
              </a:p>
            </p:txBody>
          </p:sp>
        </mc:Choice>
        <mc:Fallback xmlns="">
          <p:sp>
            <p:nvSpPr>
              <p:cNvPr id="7" name="TextBox 6">
                <a:extLst>
                  <a:ext uri="{FF2B5EF4-FFF2-40B4-BE49-F238E27FC236}">
                    <a16:creationId xmlns:a16="http://schemas.microsoft.com/office/drawing/2014/main" id="{7ACE7BD5-3EC1-4593-2C7E-CC627B09A4D2}"/>
                  </a:ext>
                </a:extLst>
              </p:cNvPr>
              <p:cNvSpPr txBox="1">
                <a:spLocks noRot="1" noChangeAspect="1" noMove="1" noResize="1" noEditPoints="1" noAdjustHandles="1" noChangeArrowheads="1" noChangeShapeType="1" noTextEdit="1"/>
              </p:cNvSpPr>
              <p:nvPr/>
            </p:nvSpPr>
            <p:spPr>
              <a:xfrm>
                <a:off x="6940754" y="1945659"/>
                <a:ext cx="3540433" cy="302959"/>
              </a:xfrm>
              <a:prstGeom prst="rect">
                <a:avLst/>
              </a:prstGeom>
              <a:blipFill>
                <a:blip r:embed="rId5"/>
                <a:stretch>
                  <a:fillRect t="-26000" b="-38000"/>
                </a:stretch>
              </a:blipFill>
            </p:spPr>
            <p:txBody>
              <a:bodyPr/>
              <a:lstStyle/>
              <a:p>
                <a:r>
                  <a:rPr lang="en-US">
                    <a:noFill/>
                  </a:rPr>
                  <a:t> </a:t>
                </a:r>
              </a:p>
            </p:txBody>
          </p:sp>
        </mc:Fallback>
      </mc:AlternateContent>
      <p:pic>
        <p:nvPicPr>
          <p:cNvPr id="6" name="Picture 5" descr="The graph of a blue function and a black function shown on the same cartesian plane. The blue graph has local maxima near x = -1.1 and x = 1.1, and a local minimum at x = 0. The black graph has a local minimum near x = -0.6 and a local maximum near x = 0.7. Plus, minus and zero symbols indicate where the gradient of the blue graph is positive, negative or zero.">
            <a:extLst>
              <a:ext uri="{FF2B5EF4-FFF2-40B4-BE49-F238E27FC236}">
                <a16:creationId xmlns:a16="http://schemas.microsoft.com/office/drawing/2014/main" id="{57897688-71A7-2920-B7BC-FB5BA2C220DC}"/>
              </a:ext>
            </a:extLst>
          </p:cNvPr>
          <p:cNvPicPr>
            <a:picLocks noChangeAspect="1"/>
          </p:cNvPicPr>
          <p:nvPr/>
        </p:nvPicPr>
        <p:blipFill>
          <a:blip r:embed="rId6"/>
          <a:stretch>
            <a:fillRect/>
          </a:stretch>
        </p:blipFill>
        <p:spPr>
          <a:xfrm>
            <a:off x="5985360" y="2546048"/>
            <a:ext cx="5938394" cy="3349721"/>
          </a:xfrm>
          <a:prstGeom prst="rect">
            <a:avLst/>
          </a:prstGeom>
        </p:spPr>
      </p:pic>
      <p:sp>
        <p:nvSpPr>
          <p:cNvPr id="3" name="Slide Number Placeholder 2">
            <a:extLst>
              <a:ext uri="{FF2B5EF4-FFF2-40B4-BE49-F238E27FC236}">
                <a16:creationId xmlns:a16="http://schemas.microsoft.com/office/drawing/2014/main" id="{70249B1D-69B5-79AC-2450-9DE04070AFD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a:t>
            </a:fld>
            <a:endParaRPr lang="en-AU" dirty="0"/>
          </a:p>
        </p:txBody>
      </p:sp>
    </p:spTree>
    <p:extLst>
      <p:ext uri="{BB962C8B-B14F-4D97-AF65-F5344CB8AC3E}">
        <p14:creationId xmlns:p14="http://schemas.microsoft.com/office/powerpoint/2010/main" val="319384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0E102-BB48-FE1C-D76E-3D42DAB3ACA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09DF14-07B3-269E-0C72-659D76AA875A}"/>
              </a:ext>
            </a:extLst>
          </p:cNvPr>
          <p:cNvSpPr>
            <a:spLocks noGrp="1"/>
          </p:cNvSpPr>
          <p:nvPr>
            <p:ph type="title"/>
          </p:nvPr>
        </p:nvSpPr>
        <p:spPr/>
        <p:txBody>
          <a:bodyPr/>
          <a:lstStyle/>
          <a:p>
            <a:r>
              <a:rPr lang="en-AU" dirty="0">
                <a:latin typeface="+mj-lt"/>
              </a:rPr>
              <a:t>HSC style questions (2)</a:t>
            </a:r>
            <a:endParaRPr lang="en-AU" dirty="0">
              <a:highlight>
                <a:srgbClr val="FFFF00"/>
              </a:highlight>
              <a:latin typeface="+mj-lt"/>
            </a:endParaRPr>
          </a:p>
        </p:txBody>
      </p:sp>
      <p:sp>
        <p:nvSpPr>
          <p:cNvPr id="13" name="Text Placeholder 12">
            <a:extLst>
              <a:ext uri="{FF2B5EF4-FFF2-40B4-BE49-F238E27FC236}">
                <a16:creationId xmlns:a16="http://schemas.microsoft.com/office/drawing/2014/main" id="{05C03F74-1F96-AAA5-58D0-DEE1EFB3CE7A}"/>
              </a:ext>
            </a:extLst>
          </p:cNvPr>
          <p:cNvSpPr>
            <a:spLocks noGrp="1"/>
          </p:cNvSpPr>
          <p:nvPr>
            <p:ph type="body" sz="quarter" idx="18"/>
          </p:nvPr>
        </p:nvSpPr>
        <p:spPr>
          <a:xfrm>
            <a:off x="360000" y="982520"/>
            <a:ext cx="3554997" cy="356423"/>
          </a:xfrm>
        </p:spPr>
        <p:txBody>
          <a:bodyPr/>
          <a:lstStyle/>
          <a:p>
            <a:r>
              <a:rPr lang="en-AU" dirty="0"/>
              <a:t>Question 1 solution continued</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808B86D-7326-A4FB-8FDD-6EF3D1955780}"/>
                  </a:ext>
                </a:extLst>
              </p:cNvPr>
              <p:cNvSpPr txBox="1"/>
              <p:nvPr/>
            </p:nvSpPr>
            <p:spPr>
              <a:xfrm>
                <a:off x="3914997" y="2593946"/>
                <a:ext cx="1708220" cy="302959"/>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i="1" dirty="0" smtClean="0">
                          <a:latin typeface="Cambria Math" panose="02040503050406030204" pitchFamily="18" charset="0"/>
                        </a:rPr>
                        <m:t>𝑦</m:t>
                      </m:r>
                      <m:r>
                        <a:rPr lang="en-AU" sz="1800" i="1" dirty="0" smtClean="0">
                          <a:latin typeface="Cambria Math" panose="02040503050406030204" pitchFamily="18" charset="0"/>
                        </a:rPr>
                        <m:t>=</m:t>
                      </m:r>
                      <m:r>
                        <a:rPr lang="en-AU" sz="1800" i="1" dirty="0" smtClean="0">
                          <a:latin typeface="Cambria Math" panose="02040503050406030204" pitchFamily="18" charset="0"/>
                        </a:rPr>
                        <m:t>𝑓</m:t>
                      </m:r>
                      <m:r>
                        <a:rPr lang="en-AU" sz="1800" b="0" i="1" dirty="0" smtClean="0">
                          <a:latin typeface="Cambria Math" panose="02040503050406030204" pitchFamily="18" charset="0"/>
                        </a:rPr>
                        <m:t>′′</m:t>
                      </m:r>
                      <m:r>
                        <a:rPr lang="en-AU" sz="1800" i="1" dirty="0" smtClean="0">
                          <a:latin typeface="Cambria Math" panose="02040503050406030204" pitchFamily="18" charset="0"/>
                        </a:rPr>
                        <m:t>(</m:t>
                      </m:r>
                      <m:r>
                        <a:rPr lang="en-AU" sz="1800" i="1" dirty="0" smtClean="0">
                          <a:latin typeface="Cambria Math" panose="02040503050406030204" pitchFamily="18" charset="0"/>
                        </a:rPr>
                        <m:t>𝑥</m:t>
                      </m:r>
                      <m:r>
                        <a:rPr lang="en-AU" sz="1800" i="1" dirty="0" smtClean="0">
                          <a:latin typeface="Cambria Math" panose="02040503050406030204" pitchFamily="18" charset="0"/>
                        </a:rPr>
                        <m:t>)</m:t>
                      </m:r>
                    </m:oMath>
                  </m:oMathPara>
                </a14:m>
                <a:endParaRPr lang="en-AU" sz="1800" dirty="0"/>
              </a:p>
            </p:txBody>
          </p:sp>
        </mc:Choice>
        <mc:Fallback xmlns="">
          <p:sp>
            <p:nvSpPr>
              <p:cNvPr id="18" name="TextBox 17">
                <a:extLst>
                  <a:ext uri="{FF2B5EF4-FFF2-40B4-BE49-F238E27FC236}">
                    <a16:creationId xmlns:a16="http://schemas.microsoft.com/office/drawing/2014/main" id="{6808B86D-7326-A4FB-8FDD-6EF3D1955780}"/>
                  </a:ext>
                </a:extLst>
              </p:cNvPr>
              <p:cNvSpPr txBox="1">
                <a:spLocks noRot="1" noChangeAspect="1" noMove="1" noResize="1" noEditPoints="1" noAdjustHandles="1" noChangeArrowheads="1" noChangeShapeType="1" noTextEdit="1"/>
              </p:cNvSpPr>
              <p:nvPr/>
            </p:nvSpPr>
            <p:spPr>
              <a:xfrm>
                <a:off x="3914997" y="2593946"/>
                <a:ext cx="1708220" cy="302959"/>
              </a:xfrm>
              <a:prstGeom prst="rect">
                <a:avLst/>
              </a:prstGeom>
              <a:blipFill>
                <a:blip r:embed="rId3"/>
                <a:stretch>
                  <a:fillRect t="-2041" b="-26531"/>
                </a:stretch>
              </a:blipFill>
            </p:spPr>
            <p:txBody>
              <a:bodyPr/>
              <a:lstStyle/>
              <a:p>
                <a:r>
                  <a:rPr lang="en-US">
                    <a:noFill/>
                  </a:rPr>
                  <a:t> </a:t>
                </a:r>
              </a:p>
            </p:txBody>
          </p:sp>
        </mc:Fallback>
      </mc:AlternateContent>
      <p:pic>
        <p:nvPicPr>
          <p:cNvPr id="7" name="Picture 6" descr="Graph of a cubic function on a coordinate grid. The curve decreases to a local minimum near (−0.6,−2.6), then increases through the origin to a local maximum near (0.6,2.6), before decreasing again. The graph changes concavity near the origin.">
            <a:extLst>
              <a:ext uri="{FF2B5EF4-FFF2-40B4-BE49-F238E27FC236}">
                <a16:creationId xmlns:a16="http://schemas.microsoft.com/office/drawing/2014/main" id="{163ED2FA-C945-AD1A-717E-A199D67C9703}"/>
              </a:ext>
            </a:extLst>
          </p:cNvPr>
          <p:cNvPicPr>
            <a:picLocks noChangeAspect="1"/>
          </p:cNvPicPr>
          <p:nvPr/>
        </p:nvPicPr>
        <p:blipFill>
          <a:blip r:embed="rId4"/>
          <a:stretch>
            <a:fillRect/>
          </a:stretch>
        </p:blipFill>
        <p:spPr>
          <a:xfrm>
            <a:off x="5501535" y="931547"/>
            <a:ext cx="4118110" cy="3608345"/>
          </a:xfrm>
          <a:prstGeom prst="rect">
            <a:avLst/>
          </a:prstGeom>
        </p:spPr>
      </p:pic>
      <mc:AlternateContent xmlns:mc="http://schemas.openxmlformats.org/markup-compatibility/2006" xmlns:a14="http://schemas.microsoft.com/office/drawing/2010/main">
        <mc:Choice Requires="a14">
          <p:graphicFrame>
            <p:nvGraphicFramePr>
              <p:cNvPr id="2" name="Table 1" descr="Table of solutions showing where the first derivative is positive, negative or zero at certain points. ">
                <a:extLst>
                  <a:ext uri="{FF2B5EF4-FFF2-40B4-BE49-F238E27FC236}">
                    <a16:creationId xmlns:a16="http://schemas.microsoft.com/office/drawing/2014/main" id="{D4D2D5AE-D98C-5FE1-47B2-A995D86B8890}"/>
                  </a:ext>
                </a:extLst>
              </p:cNvPr>
              <p:cNvGraphicFramePr>
                <a:graphicFrameLocks noGrp="1"/>
              </p:cNvGraphicFramePr>
              <p:nvPr>
                <p:extLst>
                  <p:ext uri="{D42A27DB-BD31-4B8C-83A1-F6EECF244321}">
                    <p14:modId xmlns:p14="http://schemas.microsoft.com/office/powerpoint/2010/main" val="805949075"/>
                  </p:ext>
                </p:extLst>
              </p:nvPr>
            </p:nvGraphicFramePr>
            <p:xfrm>
              <a:off x="4081120" y="4872280"/>
              <a:ext cx="7159752" cy="1823720"/>
            </p:xfrm>
            <a:graphic>
              <a:graphicData uri="http://schemas.openxmlformats.org/drawingml/2006/table">
                <a:tbl>
                  <a:tblPr firstRow="1" firstCol="1" bandRow="1">
                    <a:tableStyleId>{5A111915-BE36-4E01-A7E5-04B1672EAD32}</a:tableStyleId>
                  </a:tblPr>
                  <a:tblGrid>
                    <a:gridCol w="1081888">
                      <a:extLst>
                        <a:ext uri="{9D8B030D-6E8A-4147-A177-3AD203B41FA5}">
                          <a16:colId xmlns:a16="http://schemas.microsoft.com/office/drawing/2014/main" val="2121155436"/>
                        </a:ext>
                      </a:extLst>
                    </a:gridCol>
                    <a:gridCol w="3059513">
                      <a:extLst>
                        <a:ext uri="{9D8B030D-6E8A-4147-A177-3AD203B41FA5}">
                          <a16:colId xmlns:a16="http://schemas.microsoft.com/office/drawing/2014/main" val="644595611"/>
                        </a:ext>
                      </a:extLst>
                    </a:gridCol>
                    <a:gridCol w="3018351">
                      <a:extLst>
                        <a:ext uri="{9D8B030D-6E8A-4147-A177-3AD203B41FA5}">
                          <a16:colId xmlns:a16="http://schemas.microsoft.com/office/drawing/2014/main" val="3552584773"/>
                        </a:ext>
                      </a:extLst>
                    </a:gridCol>
                  </a:tblGrid>
                  <a:tr h="262319">
                    <a:tc>
                      <a:txBody>
                        <a:bodyPr/>
                        <a:lstStyle/>
                        <a:p>
                          <a:pPr>
                            <a:lnSpc>
                              <a:spcPct val="150000"/>
                            </a:lnSpc>
                            <a:spcBef>
                              <a:spcPts val="1200"/>
                            </a:spcBef>
                            <a:spcAft>
                              <a:spcPts val="600"/>
                            </a:spcAft>
                            <a:buNone/>
                          </a:pPr>
                          <a14:m>
                            <m:oMath xmlns:m="http://schemas.openxmlformats.org/officeDocument/2006/math">
                              <m:r>
                                <a:rPr lang="en-AU" sz="1800" b="1" i="1">
                                  <a:effectLst/>
                                  <a:latin typeface="Cambria Math" panose="02040503050406030204" pitchFamily="18" charset="0"/>
                                </a:rPr>
                                <m:t>𝒙</m:t>
                              </m:r>
                            </m:oMath>
                          </a14:m>
                          <a:r>
                            <a:rPr lang="en-AU" sz="1800" b="1" dirty="0">
                              <a:effectLst/>
                            </a:rPr>
                            <a:t>-value</a:t>
                          </a:r>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lumOff val="10000"/>
                          </a:schemeClr>
                        </a:solidFill>
                      </a:tcPr>
                    </a:tc>
                    <a:tc>
                      <a:txBody>
                        <a:bodyPr/>
                        <a:lstStyle/>
                        <a:p>
                          <a:pPr algn="ctr">
                            <a:lnSpc>
                              <a:spcPct val="150000"/>
                            </a:lnSpc>
                            <a:spcBef>
                              <a:spcPts val="1200"/>
                            </a:spcBef>
                            <a:spcAft>
                              <a:spcPts val="600"/>
                            </a:spcAft>
                            <a:buNone/>
                          </a:pPr>
                          <a:r>
                            <a:rPr lang="en-AU" sz="1800" b="1" dirty="0">
                              <a:effectLst/>
                            </a:rPr>
                            <a:t>First derivative at </a:t>
                          </a:r>
                          <a14:m>
                            <m:oMath xmlns:m="http://schemas.openxmlformats.org/officeDocument/2006/math">
                              <m:r>
                                <a:rPr lang="en-AU" sz="1800" b="1" i="1">
                                  <a:effectLst/>
                                  <a:latin typeface="Cambria Math" panose="02040503050406030204" pitchFamily="18" charset="0"/>
                                </a:rPr>
                                <m:t>𝒙</m:t>
                              </m:r>
                            </m:oMath>
                          </a14:m>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lumOff val="10000"/>
                          </a:schemeClr>
                        </a:solidFill>
                      </a:tcPr>
                    </a:tc>
                    <a:tc>
                      <a:txBody>
                        <a:bodyPr/>
                        <a:lstStyle/>
                        <a:p>
                          <a:pPr algn="ctr">
                            <a:lnSpc>
                              <a:spcPct val="150000"/>
                            </a:lnSpc>
                            <a:spcBef>
                              <a:spcPts val="1200"/>
                            </a:spcBef>
                            <a:spcAft>
                              <a:spcPts val="600"/>
                            </a:spcAft>
                            <a:buNone/>
                          </a:pPr>
                          <a:r>
                            <a:rPr lang="en-AU" sz="1800" b="1" dirty="0">
                              <a:effectLst/>
                            </a:rPr>
                            <a:t>Second derivative at </a:t>
                          </a:r>
                          <a14:m>
                            <m:oMath xmlns:m="http://schemas.openxmlformats.org/officeDocument/2006/math">
                              <m:r>
                                <a:rPr lang="en-AU" sz="1800" b="1" i="1">
                                  <a:effectLst/>
                                  <a:latin typeface="Cambria Math" panose="02040503050406030204" pitchFamily="18" charset="0"/>
                                </a:rPr>
                                <m:t>𝒙</m:t>
                              </m:r>
                            </m:oMath>
                          </a14:m>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lumOff val="10000"/>
                          </a:schemeClr>
                        </a:solidFill>
                      </a:tcPr>
                    </a:tc>
                    <a:extLst>
                      <a:ext uri="{0D108BD9-81ED-4DB2-BD59-A6C34878D82A}">
                        <a16:rowId xmlns:a16="http://schemas.microsoft.com/office/drawing/2014/main" val="2200965340"/>
                      </a:ext>
                    </a:extLst>
                  </a:tr>
                  <a:tr h="389964">
                    <a:tc>
                      <a:txBody>
                        <a:bodyPr/>
                        <a:lstStyle/>
                        <a:p>
                          <a:pPr>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AU" sz="1800">
                                    <a:effectLst/>
                                    <a:latin typeface="Cambria Math" panose="02040503050406030204" pitchFamily="18" charset="0"/>
                                  </a:rPr>
                                  <m:t>𝑥</m:t>
                                </m:r>
                                <m:r>
                                  <a:rPr lang="en-AU" sz="1800">
                                    <a:effectLst/>
                                    <a:latin typeface="Cambria Math" panose="02040503050406030204" pitchFamily="18" charset="0"/>
                                  </a:rPr>
                                  <m:t>=−2</m:t>
                                </m:r>
                              </m:oMath>
                            </m:oMathPara>
                          </a14:m>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dirty="0">
                              <a:effectLst/>
                            </a:rPr>
                            <a:t>Negative </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dirty="0">
                              <a:effectLst/>
                            </a:rPr>
                            <a:t> Positive</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2381935"/>
                      </a:ext>
                    </a:extLst>
                  </a:tr>
                  <a:tr h="389964">
                    <a:tc>
                      <a:txBody>
                        <a:bodyPr/>
                        <a:lstStyle/>
                        <a:p>
                          <a:pPr>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AU" sz="1800">
                                    <a:effectLst/>
                                    <a:latin typeface="Cambria Math" panose="02040503050406030204" pitchFamily="18" charset="0"/>
                                  </a:rPr>
                                  <m:t>𝑥</m:t>
                                </m:r>
                                <m:r>
                                  <a:rPr lang="en-AU" sz="1800">
                                    <a:effectLst/>
                                    <a:latin typeface="Cambria Math" panose="02040503050406030204" pitchFamily="18" charset="0"/>
                                  </a:rPr>
                                  <m:t>=0</m:t>
                                </m:r>
                              </m:oMath>
                            </m:oMathPara>
                          </a14:m>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dirty="0">
                              <a:effectLst/>
                              <a:latin typeface="Arial" panose="020B0604020202020204" pitchFamily="34" charset="0"/>
                              <a:ea typeface="Public Sans Light" pitchFamily="2" charset="0"/>
                            </a:rPr>
                            <a:t>Zero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dirty="0">
                              <a:effectLst/>
                            </a:rPr>
                            <a:t> Zero</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813853"/>
                      </a:ext>
                    </a:extLst>
                  </a:tr>
                  <a:tr h="389964">
                    <a:tc>
                      <a:txBody>
                        <a:bodyPr/>
                        <a:lstStyle/>
                        <a:p>
                          <a:pPr>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AU" sz="1800">
                                    <a:effectLst/>
                                    <a:latin typeface="Cambria Math" panose="02040503050406030204" pitchFamily="18" charset="0"/>
                                  </a:rPr>
                                  <m:t>𝑥</m:t>
                                </m:r>
                                <m:r>
                                  <a:rPr lang="en-AU" sz="1800">
                                    <a:effectLst/>
                                    <a:latin typeface="Cambria Math" panose="02040503050406030204" pitchFamily="18" charset="0"/>
                                  </a:rPr>
                                  <m:t>=2</m:t>
                                </m:r>
                              </m:oMath>
                            </m:oMathPara>
                          </a14:m>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dirty="0">
                              <a:effectLst/>
                            </a:rPr>
                            <a:t> Negative</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dirty="0">
                              <a:effectLst/>
                            </a:rPr>
                            <a:t> Negative</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7929098"/>
                      </a:ext>
                    </a:extLst>
                  </a:tr>
                </a:tbl>
              </a:graphicData>
            </a:graphic>
          </p:graphicFrame>
        </mc:Choice>
        <mc:Fallback xmlns="">
          <p:graphicFrame>
            <p:nvGraphicFramePr>
              <p:cNvPr id="2" name="Table 1" descr="Table of solutions showing where the first derivative is positive, negative or zero at certain points. ">
                <a:extLst>
                  <a:ext uri="{FF2B5EF4-FFF2-40B4-BE49-F238E27FC236}">
                    <a16:creationId xmlns:a16="http://schemas.microsoft.com/office/drawing/2014/main" id="{D4D2D5AE-D98C-5FE1-47B2-A995D86B8890}"/>
                  </a:ext>
                </a:extLst>
              </p:cNvPr>
              <p:cNvGraphicFramePr>
                <a:graphicFrameLocks noGrp="1"/>
              </p:cNvGraphicFramePr>
              <p:nvPr>
                <p:extLst>
                  <p:ext uri="{D42A27DB-BD31-4B8C-83A1-F6EECF244321}">
                    <p14:modId xmlns:p14="http://schemas.microsoft.com/office/powerpoint/2010/main" val="805949075"/>
                  </p:ext>
                </p:extLst>
              </p:nvPr>
            </p:nvGraphicFramePr>
            <p:xfrm>
              <a:off x="4081120" y="4872280"/>
              <a:ext cx="7159752" cy="1823720"/>
            </p:xfrm>
            <a:graphic>
              <a:graphicData uri="http://schemas.openxmlformats.org/drawingml/2006/table">
                <a:tbl>
                  <a:tblPr firstRow="1" firstCol="1" bandRow="1">
                    <a:tableStyleId>{5A111915-BE36-4E01-A7E5-04B1672EAD32}</a:tableStyleId>
                  </a:tblPr>
                  <a:tblGrid>
                    <a:gridCol w="1081888">
                      <a:extLst>
                        <a:ext uri="{9D8B030D-6E8A-4147-A177-3AD203B41FA5}">
                          <a16:colId xmlns:a16="http://schemas.microsoft.com/office/drawing/2014/main" val="2121155436"/>
                        </a:ext>
                      </a:extLst>
                    </a:gridCol>
                    <a:gridCol w="3059513">
                      <a:extLst>
                        <a:ext uri="{9D8B030D-6E8A-4147-A177-3AD203B41FA5}">
                          <a16:colId xmlns:a16="http://schemas.microsoft.com/office/drawing/2014/main" val="644595611"/>
                        </a:ext>
                      </a:extLst>
                    </a:gridCol>
                    <a:gridCol w="3018351">
                      <a:extLst>
                        <a:ext uri="{9D8B030D-6E8A-4147-A177-3AD203B41FA5}">
                          <a16:colId xmlns:a16="http://schemas.microsoft.com/office/drawing/2014/main" val="3552584773"/>
                        </a:ext>
                      </a:extLst>
                    </a:gridCol>
                  </a:tblGrid>
                  <a:tr h="360680">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62" t="-1695" r="-561798" b="-413559"/>
                          </a:stretch>
                        </a:blipFill>
                      </a:tcPr>
                    </a:tc>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5657" t="-1695" r="-99203" b="-413559"/>
                          </a:stretch>
                        </a:blipFill>
                      </a:tcPr>
                    </a:tc>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37576" t="-1695" r="-606" b="-413559"/>
                          </a:stretch>
                        </a:blipFill>
                      </a:tcPr>
                    </a:tc>
                    <a:extLst>
                      <a:ext uri="{0D108BD9-81ED-4DB2-BD59-A6C34878D82A}">
                        <a16:rowId xmlns:a16="http://schemas.microsoft.com/office/drawing/2014/main" val="2200965340"/>
                      </a:ext>
                    </a:extLst>
                  </a:tr>
                  <a:tr h="487680">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62" t="-74074" r="-561798" b="-201235"/>
                          </a:stretch>
                        </a:blipFill>
                      </a:tcPr>
                    </a:tc>
                    <a:tc>
                      <a:txBody>
                        <a:bodyPr/>
                        <a:lstStyle/>
                        <a:p>
                          <a:pPr algn="ctr">
                            <a:lnSpc>
                              <a:spcPct val="150000"/>
                            </a:lnSpc>
                            <a:spcBef>
                              <a:spcPts val="1200"/>
                            </a:spcBef>
                            <a:spcAft>
                              <a:spcPts val="600"/>
                            </a:spcAft>
                            <a:buNone/>
                          </a:pPr>
                          <a:r>
                            <a:rPr lang="en-AU" sz="1800">
                              <a:effectLst/>
                            </a:rPr>
                            <a:t>Negative </a:t>
                          </a:r>
                          <a:endParaRPr lang="en-AU" sz="180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a:effectLst/>
                            </a:rPr>
                            <a:t> Positive</a:t>
                          </a:r>
                          <a:endParaRPr lang="en-AU" sz="180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2381935"/>
                      </a:ext>
                    </a:extLst>
                  </a:tr>
                  <a:tr h="487680">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62" t="-176250" r="-561798" b="-103750"/>
                          </a:stretch>
                        </a:blipFill>
                      </a:tcPr>
                    </a:tc>
                    <a:tc>
                      <a:txBody>
                        <a:bodyPr/>
                        <a:lstStyle/>
                        <a:p>
                          <a:pPr algn="ctr">
                            <a:lnSpc>
                              <a:spcPct val="150000"/>
                            </a:lnSpc>
                            <a:spcBef>
                              <a:spcPts val="1200"/>
                            </a:spcBef>
                            <a:spcAft>
                              <a:spcPts val="600"/>
                            </a:spcAft>
                            <a:buNone/>
                          </a:pPr>
                          <a:r>
                            <a:rPr lang="en-AU" sz="1800">
                              <a:effectLst/>
                              <a:latin typeface="Arial" panose="020B0604020202020204" pitchFamily="34" charset="0"/>
                              <a:ea typeface="Public Sans Light" pitchFamily="2" charset="0"/>
                            </a:rPr>
                            <a:t>Zero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a:effectLst/>
                            </a:rPr>
                            <a:t> Zero</a:t>
                          </a:r>
                          <a:endParaRPr lang="en-AU" sz="180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813853"/>
                      </a:ext>
                    </a:extLst>
                  </a:tr>
                  <a:tr h="487680">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62" t="-276250" r="-561798" b="-3750"/>
                          </a:stretch>
                        </a:blipFill>
                      </a:tcPr>
                    </a:tc>
                    <a:tc>
                      <a:txBody>
                        <a:bodyPr/>
                        <a:lstStyle/>
                        <a:p>
                          <a:pPr algn="ctr">
                            <a:lnSpc>
                              <a:spcPct val="150000"/>
                            </a:lnSpc>
                            <a:spcBef>
                              <a:spcPts val="1200"/>
                            </a:spcBef>
                            <a:spcAft>
                              <a:spcPts val="600"/>
                            </a:spcAft>
                            <a:buNone/>
                          </a:pPr>
                          <a:r>
                            <a:rPr lang="en-AU" sz="1800">
                              <a:effectLst/>
                            </a:rPr>
                            <a:t> Negative</a:t>
                          </a:r>
                          <a:endParaRPr lang="en-AU" sz="180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a:effectLst/>
                            </a:rPr>
                            <a:t> Negative</a:t>
                          </a:r>
                          <a:endParaRPr lang="en-AU" sz="180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7929098"/>
                      </a:ext>
                    </a:extLst>
                  </a:tr>
                </a:tbl>
              </a:graphicData>
            </a:graphic>
          </p:graphicFrame>
        </mc:Fallback>
      </mc:AlternateContent>
      <p:sp>
        <p:nvSpPr>
          <p:cNvPr id="3" name="Slide Number Placeholder 2">
            <a:extLst>
              <a:ext uri="{FF2B5EF4-FFF2-40B4-BE49-F238E27FC236}">
                <a16:creationId xmlns:a16="http://schemas.microsoft.com/office/drawing/2014/main" id="{1454999B-C450-B84D-2285-A841506E43D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19</a:t>
            </a:fld>
            <a:endParaRPr lang="en-AU" dirty="0"/>
          </a:p>
        </p:txBody>
      </p:sp>
    </p:spTree>
    <p:extLst>
      <p:ext uri="{BB962C8B-B14F-4D97-AF65-F5344CB8AC3E}">
        <p14:creationId xmlns:p14="http://schemas.microsoft.com/office/powerpoint/2010/main" val="2645016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6F0B2-D761-1BA5-0AA1-AC74A80FF5E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8BC8342-087A-F66A-3F1C-F1793922A586}"/>
              </a:ext>
            </a:extLst>
          </p:cNvPr>
          <p:cNvSpPr>
            <a:spLocks noGrp="1"/>
          </p:cNvSpPr>
          <p:nvPr>
            <p:ph type="title"/>
          </p:nvPr>
        </p:nvSpPr>
        <p:spPr/>
        <p:txBody>
          <a:bodyPr/>
          <a:lstStyle/>
          <a:p>
            <a:r>
              <a:rPr lang="en-AU" dirty="0"/>
              <a:t>HSC style questions (3)</a:t>
            </a:r>
            <a:endParaRPr lang="en-AU" dirty="0">
              <a:latin typeface="+mj-lt"/>
            </a:endParaRPr>
          </a:p>
        </p:txBody>
      </p:sp>
      <p:sp>
        <p:nvSpPr>
          <p:cNvPr id="13" name="Text Placeholder 12">
            <a:extLst>
              <a:ext uri="{FF2B5EF4-FFF2-40B4-BE49-F238E27FC236}">
                <a16:creationId xmlns:a16="http://schemas.microsoft.com/office/drawing/2014/main" id="{BFED9F22-3401-90FD-29B2-1A820CAD7781}"/>
              </a:ext>
            </a:extLst>
          </p:cNvPr>
          <p:cNvSpPr>
            <a:spLocks noGrp="1"/>
          </p:cNvSpPr>
          <p:nvPr>
            <p:ph type="body" sz="quarter" idx="18"/>
          </p:nvPr>
        </p:nvSpPr>
        <p:spPr>
          <a:xfrm>
            <a:off x="360000" y="982520"/>
            <a:ext cx="11483998" cy="356423"/>
          </a:xfrm>
        </p:spPr>
        <p:txBody>
          <a:bodyPr/>
          <a:lstStyle/>
          <a:p>
            <a:r>
              <a:rPr lang="en-AU" dirty="0"/>
              <a:t>Question 2 solution</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F6AF78A-BFFF-80CB-4DEC-DBFCDDDD61DB}"/>
                  </a:ext>
                </a:extLst>
              </p:cNvPr>
              <p:cNvSpPr txBox="1"/>
              <p:nvPr/>
            </p:nvSpPr>
            <p:spPr>
              <a:xfrm>
                <a:off x="1141411" y="1637053"/>
                <a:ext cx="6094602" cy="400110"/>
              </a:xfrm>
              <a:prstGeom prst="rect">
                <a:avLst/>
              </a:prstGeom>
              <a:noFill/>
            </p:spPr>
            <p:txBody>
              <a:bodyPr wrap="square">
                <a:spAutoFit/>
              </a:bodyPr>
              <a:lstStyle/>
              <a:p>
                <a:pPr algn="l"/>
                <a14:m>
                  <m:oMath xmlns:m="http://schemas.openxmlformats.org/officeDocument/2006/math">
                    <m:r>
                      <a:rPr lang="en-AU" sz="2000" i="1" dirty="0" smtClean="0">
                        <a:solidFill>
                          <a:schemeClr val="tx2"/>
                        </a:solidFill>
                        <a:latin typeface="Cambria Math" panose="02040503050406030204" pitchFamily="18" charset="0"/>
                      </a:rPr>
                      <m:t>𝑦</m:t>
                    </m:r>
                    <m:r>
                      <a:rPr lang="en-AU" sz="2000" i="1" dirty="0" smtClean="0">
                        <a:solidFill>
                          <a:schemeClr val="tx2"/>
                        </a:solidFill>
                        <a:latin typeface="Cambria Math" panose="02040503050406030204" pitchFamily="18" charset="0"/>
                      </a:rPr>
                      <m:t>=</m:t>
                    </m:r>
                    <m:r>
                      <a:rPr lang="en-AU" sz="2000" b="0" i="1" dirty="0" smtClean="0">
                        <a:solidFill>
                          <a:schemeClr val="tx2"/>
                        </a:solidFill>
                        <a:latin typeface="Cambria Math" panose="02040503050406030204" pitchFamily="18" charset="0"/>
                      </a:rPr>
                      <m:t>𝑓</m:t>
                    </m:r>
                    <m:d>
                      <m:dPr>
                        <m:ctrlPr>
                          <a:rPr lang="en-AU" sz="2000" b="0" i="1" dirty="0" smtClean="0">
                            <a:solidFill>
                              <a:schemeClr val="tx2"/>
                            </a:solidFill>
                            <a:latin typeface="Cambria Math" panose="02040503050406030204" pitchFamily="18" charset="0"/>
                          </a:rPr>
                        </m:ctrlPr>
                      </m:dPr>
                      <m:e>
                        <m:r>
                          <a:rPr lang="en-AU" sz="2000" i="1" dirty="0" smtClean="0">
                            <a:solidFill>
                              <a:schemeClr val="tx2"/>
                            </a:solidFill>
                            <a:latin typeface="Cambria Math" panose="02040503050406030204" pitchFamily="18" charset="0"/>
                          </a:rPr>
                          <m:t>𝑥</m:t>
                        </m:r>
                      </m:e>
                    </m:d>
                    <m:r>
                      <a:rPr lang="en-AU" sz="2000" b="0" i="1" dirty="0" smtClean="0">
                        <a:solidFill>
                          <a:schemeClr val="tx2"/>
                        </a:solidFill>
                        <a:latin typeface="Cambria Math" panose="02040503050406030204" pitchFamily="18" charset="0"/>
                      </a:rPr>
                      <m:t> </m:t>
                    </m:r>
                  </m:oMath>
                </a14:m>
                <a:r>
                  <a:rPr lang="en-AU" sz="2000" b="0" i="0" dirty="0">
                    <a:latin typeface="+mj-lt"/>
                  </a:rPr>
                  <a:t>and</a:t>
                </a:r>
                <a14:m>
                  <m:oMath xmlns:m="http://schemas.openxmlformats.org/officeDocument/2006/math">
                    <m:r>
                      <a:rPr lang="en-AU" sz="2000" b="0" i="1" dirty="0" smtClean="0">
                        <a:latin typeface="Cambria Math" panose="02040503050406030204" pitchFamily="18" charset="0"/>
                      </a:rPr>
                      <m:t> </m:t>
                    </m:r>
                    <m:r>
                      <a:rPr lang="en-AU" sz="2000" b="0" i="1" dirty="0" smtClean="0">
                        <a:solidFill>
                          <a:schemeClr val="accent2"/>
                        </a:solidFill>
                        <a:latin typeface="Cambria Math" panose="02040503050406030204" pitchFamily="18" charset="0"/>
                      </a:rPr>
                      <m:t>𝑦</m:t>
                    </m:r>
                    <m:r>
                      <a:rPr lang="en-AU" sz="2000" b="0" i="1" dirty="0" smtClean="0">
                        <a:solidFill>
                          <a:schemeClr val="accent2"/>
                        </a:solidFill>
                        <a:latin typeface="Cambria Math" panose="02040503050406030204" pitchFamily="18" charset="0"/>
                      </a:rPr>
                      <m:t>=</m:t>
                    </m:r>
                    <m:r>
                      <a:rPr lang="en-AU" sz="2000" b="0" i="1" dirty="0" smtClean="0">
                        <a:solidFill>
                          <a:schemeClr val="accent2"/>
                        </a:solidFill>
                        <a:latin typeface="Cambria Math" panose="02040503050406030204" pitchFamily="18" charset="0"/>
                      </a:rPr>
                      <m:t>𝑓</m:t>
                    </m:r>
                    <m:r>
                      <a:rPr lang="en-AU" sz="2000" b="0" i="1" dirty="0" smtClean="0">
                        <a:solidFill>
                          <a:schemeClr val="accent2"/>
                        </a:solidFill>
                        <a:latin typeface="Cambria Math" panose="02040503050406030204" pitchFamily="18" charset="0"/>
                      </a:rPr>
                      <m:t>′(</m:t>
                    </m:r>
                    <m:r>
                      <a:rPr lang="en-AU" sz="2000" b="0" i="1" dirty="0" smtClean="0">
                        <a:solidFill>
                          <a:schemeClr val="accent2"/>
                        </a:solidFill>
                        <a:latin typeface="Cambria Math" panose="02040503050406030204" pitchFamily="18" charset="0"/>
                      </a:rPr>
                      <m:t>𝑥</m:t>
                    </m:r>
                    <m:r>
                      <a:rPr lang="en-AU" sz="2000" b="0" i="1" dirty="0" smtClean="0">
                        <a:solidFill>
                          <a:schemeClr val="accent2"/>
                        </a:solidFill>
                        <a:latin typeface="Cambria Math" panose="02040503050406030204" pitchFamily="18" charset="0"/>
                      </a:rPr>
                      <m:t>)</m:t>
                    </m:r>
                  </m:oMath>
                </a14:m>
                <a:endParaRPr lang="en-AU" sz="2000" dirty="0"/>
              </a:p>
            </p:txBody>
          </p:sp>
        </mc:Choice>
        <mc:Fallback xmlns="">
          <p:sp>
            <p:nvSpPr>
              <p:cNvPr id="31" name="TextBox 30">
                <a:extLst>
                  <a:ext uri="{FF2B5EF4-FFF2-40B4-BE49-F238E27FC236}">
                    <a16:creationId xmlns:a16="http://schemas.microsoft.com/office/drawing/2014/main" id="{8F6AF78A-BFFF-80CB-4DEC-DBFCDDDD61DB}"/>
                  </a:ext>
                </a:extLst>
              </p:cNvPr>
              <p:cNvSpPr txBox="1">
                <a:spLocks noRot="1" noChangeAspect="1" noMove="1" noResize="1" noEditPoints="1" noAdjustHandles="1" noChangeArrowheads="1" noChangeShapeType="1" noTextEdit="1"/>
              </p:cNvSpPr>
              <p:nvPr/>
            </p:nvSpPr>
            <p:spPr>
              <a:xfrm>
                <a:off x="1141411" y="1637053"/>
                <a:ext cx="6094602" cy="400110"/>
              </a:xfrm>
              <a:prstGeom prst="rect">
                <a:avLst/>
              </a:prstGeom>
              <a:blipFill>
                <a:blip r:embed="rId3"/>
                <a:stretch>
                  <a:fillRect t="-7692" b="-29231"/>
                </a:stretch>
              </a:blipFill>
            </p:spPr>
            <p:txBody>
              <a:bodyPr/>
              <a:lstStyle/>
              <a:p>
                <a:r>
                  <a:rPr lang="en-US">
                    <a:noFill/>
                  </a:rPr>
                  <a:t> </a:t>
                </a:r>
              </a:p>
            </p:txBody>
          </p:sp>
        </mc:Fallback>
      </mc:AlternateContent>
      <p:pic>
        <p:nvPicPr>
          <p:cNvPr id="28" name="Picture 27" descr="The graph of a red function and a blue function shown on the same cartesian plane. The red graph has x-intercepts at approximately -1.5, 0 and 1.5, with a local maximum near x = -1.1, a flattened crossing at x = 0, and a local minimum near x = 1.1. The blue graph has local minima near x = -0.8 and x = 0.8, and a local maximum at x = 0. Plus, minus and zero symbols indicate where the gradient of the red graph is positive, negative or zero.">
            <a:extLst>
              <a:ext uri="{FF2B5EF4-FFF2-40B4-BE49-F238E27FC236}">
                <a16:creationId xmlns:a16="http://schemas.microsoft.com/office/drawing/2014/main" id="{7E88C89C-CCB3-B7BC-AE15-2BF26209F619}"/>
              </a:ext>
            </a:extLst>
          </p:cNvPr>
          <p:cNvPicPr>
            <a:picLocks noChangeAspect="1"/>
          </p:cNvPicPr>
          <p:nvPr/>
        </p:nvPicPr>
        <p:blipFill>
          <a:blip r:embed="rId4"/>
          <a:stretch>
            <a:fillRect/>
          </a:stretch>
        </p:blipFill>
        <p:spPr>
          <a:xfrm>
            <a:off x="174942" y="2335273"/>
            <a:ext cx="5855043" cy="3253466"/>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B287896-93C3-ED6E-41B0-DD4ED5AFE9F0}"/>
                  </a:ext>
                </a:extLst>
              </p:cNvPr>
              <p:cNvSpPr txBox="1"/>
              <p:nvPr/>
            </p:nvSpPr>
            <p:spPr>
              <a:xfrm>
                <a:off x="7696721" y="1731780"/>
                <a:ext cx="2612572" cy="302959"/>
              </a:xfrm>
              <a:prstGeom prst="rect">
                <a:avLst/>
              </a:prstGeom>
              <a:noFill/>
            </p:spPr>
            <p:txBody>
              <a:bodyPr wrap="square" lIns="0" tIns="0" rIns="0" bIns="0" rtlCol="0">
                <a:noAutofit/>
              </a:bodyPr>
              <a:lstStyle/>
              <a:p>
                <a:pPr algn="l"/>
                <a14:m>
                  <m:oMath xmlns:m="http://schemas.openxmlformats.org/officeDocument/2006/math">
                    <m:r>
                      <a:rPr lang="en-AU" sz="1800" i="1" dirty="0" smtClean="0">
                        <a:solidFill>
                          <a:schemeClr val="accent2"/>
                        </a:solidFill>
                        <a:latin typeface="Cambria Math" panose="02040503050406030204" pitchFamily="18" charset="0"/>
                      </a:rPr>
                      <m:t>𝑦</m:t>
                    </m:r>
                    <m:r>
                      <a:rPr lang="en-AU" sz="1800" i="1" dirty="0" smtClean="0">
                        <a:solidFill>
                          <a:schemeClr val="accent2"/>
                        </a:solidFill>
                        <a:latin typeface="Cambria Math" panose="02040503050406030204" pitchFamily="18" charset="0"/>
                      </a:rPr>
                      <m:t>=</m:t>
                    </m:r>
                    <m:sSup>
                      <m:sSupPr>
                        <m:ctrlPr>
                          <a:rPr lang="en-AU" sz="1800" b="0" i="1" dirty="0" smtClean="0">
                            <a:solidFill>
                              <a:schemeClr val="accent2"/>
                            </a:solidFill>
                            <a:latin typeface="Cambria Math" panose="02040503050406030204" pitchFamily="18" charset="0"/>
                          </a:rPr>
                        </m:ctrlPr>
                      </m:sSupPr>
                      <m:e>
                        <m:r>
                          <a:rPr lang="en-AU" sz="1800" i="1" dirty="0" smtClean="0">
                            <a:solidFill>
                              <a:schemeClr val="accent2"/>
                            </a:solidFill>
                            <a:latin typeface="Cambria Math" panose="02040503050406030204" pitchFamily="18" charset="0"/>
                          </a:rPr>
                          <m:t>𝑓</m:t>
                        </m:r>
                      </m:e>
                      <m:sup>
                        <m:r>
                          <a:rPr lang="en-AU" sz="1800" b="0" i="1" dirty="0" smtClean="0">
                            <a:solidFill>
                              <a:schemeClr val="accent2"/>
                            </a:solidFill>
                            <a:latin typeface="Cambria Math" panose="02040503050406030204" pitchFamily="18" charset="0"/>
                          </a:rPr>
                          <m:t>′</m:t>
                        </m:r>
                      </m:sup>
                    </m:sSup>
                    <m:d>
                      <m:dPr>
                        <m:ctrlPr>
                          <a:rPr lang="en-AU" sz="1800" b="0" i="1" dirty="0" smtClean="0">
                            <a:solidFill>
                              <a:schemeClr val="accent2"/>
                            </a:solidFill>
                            <a:latin typeface="Cambria Math" panose="02040503050406030204" pitchFamily="18" charset="0"/>
                          </a:rPr>
                        </m:ctrlPr>
                      </m:dPr>
                      <m:e>
                        <m:r>
                          <a:rPr lang="en-AU" sz="1800" i="1" dirty="0" smtClean="0">
                            <a:solidFill>
                              <a:schemeClr val="accent2"/>
                            </a:solidFill>
                            <a:latin typeface="Cambria Math" panose="02040503050406030204" pitchFamily="18" charset="0"/>
                          </a:rPr>
                          <m:t>𝑥</m:t>
                        </m:r>
                      </m:e>
                    </m:d>
                  </m:oMath>
                </a14:m>
                <a:r>
                  <a:rPr lang="en-AU" sz="1800" b="0" i="0" dirty="0">
                    <a:solidFill>
                      <a:schemeClr val="accent2"/>
                    </a:solidFill>
                    <a:latin typeface="+mj-lt"/>
                  </a:rPr>
                  <a:t> </a:t>
                </a:r>
                <a:r>
                  <a:rPr lang="en-AU" sz="1800" b="0" i="0" dirty="0">
                    <a:latin typeface="+mj-lt"/>
                  </a:rPr>
                  <a:t>and</a:t>
                </a:r>
                <a14:m>
                  <m:oMath xmlns:m="http://schemas.openxmlformats.org/officeDocument/2006/math">
                    <m:r>
                      <a:rPr lang="en-AU" sz="1800" b="0" i="1" dirty="0" smtClean="0">
                        <a:latin typeface="Cambria Math" panose="02040503050406030204" pitchFamily="18" charset="0"/>
                      </a:rPr>
                      <m:t> </m:t>
                    </m:r>
                    <m:r>
                      <a:rPr lang="en-AU" sz="1800" b="0" i="1" dirty="0" smtClean="0">
                        <a:solidFill>
                          <a:schemeClr val="tx2"/>
                        </a:solidFill>
                        <a:latin typeface="Cambria Math" panose="02040503050406030204" pitchFamily="18" charset="0"/>
                      </a:rPr>
                      <m:t>𝑦</m:t>
                    </m:r>
                    <m:r>
                      <a:rPr lang="en-AU" sz="1800" b="0" i="1" dirty="0" smtClean="0">
                        <a:solidFill>
                          <a:schemeClr val="tx2"/>
                        </a:solidFill>
                        <a:latin typeface="Cambria Math" panose="02040503050406030204" pitchFamily="18" charset="0"/>
                      </a:rPr>
                      <m:t>=</m:t>
                    </m:r>
                    <m:r>
                      <a:rPr lang="en-AU" sz="1800" b="0" i="1" dirty="0" smtClean="0">
                        <a:solidFill>
                          <a:schemeClr val="tx2"/>
                        </a:solidFill>
                        <a:latin typeface="Cambria Math" panose="02040503050406030204" pitchFamily="18" charset="0"/>
                      </a:rPr>
                      <m:t>𝑓</m:t>
                    </m:r>
                    <m:r>
                      <a:rPr lang="en-AU" sz="1800" b="0" i="1" dirty="0" smtClean="0">
                        <a:solidFill>
                          <a:schemeClr val="tx2"/>
                        </a:solidFill>
                        <a:latin typeface="Cambria Math" panose="02040503050406030204" pitchFamily="18" charset="0"/>
                      </a:rPr>
                      <m:t>′′(</m:t>
                    </m:r>
                    <m:r>
                      <a:rPr lang="en-AU" sz="1800" b="0" i="1" dirty="0" smtClean="0">
                        <a:solidFill>
                          <a:schemeClr val="tx2"/>
                        </a:solidFill>
                        <a:latin typeface="Cambria Math" panose="02040503050406030204" pitchFamily="18" charset="0"/>
                      </a:rPr>
                      <m:t>𝑥</m:t>
                    </m:r>
                    <m:r>
                      <a:rPr lang="en-AU" sz="1800" b="0" i="1" dirty="0" smtClean="0">
                        <a:solidFill>
                          <a:schemeClr val="tx2"/>
                        </a:solidFill>
                        <a:latin typeface="Cambria Math" panose="02040503050406030204" pitchFamily="18" charset="0"/>
                      </a:rPr>
                      <m:t>)</m:t>
                    </m:r>
                  </m:oMath>
                </a14:m>
                <a:endParaRPr lang="en-AU" sz="1800" dirty="0"/>
              </a:p>
            </p:txBody>
          </p:sp>
        </mc:Choice>
        <mc:Fallback xmlns="">
          <p:sp>
            <p:nvSpPr>
              <p:cNvPr id="7" name="TextBox 6">
                <a:extLst>
                  <a:ext uri="{FF2B5EF4-FFF2-40B4-BE49-F238E27FC236}">
                    <a16:creationId xmlns:a16="http://schemas.microsoft.com/office/drawing/2014/main" id="{2B287896-93C3-ED6E-41B0-DD4ED5AFE9F0}"/>
                  </a:ext>
                </a:extLst>
              </p:cNvPr>
              <p:cNvSpPr txBox="1">
                <a:spLocks noRot="1" noChangeAspect="1" noMove="1" noResize="1" noEditPoints="1" noAdjustHandles="1" noChangeArrowheads="1" noChangeShapeType="1" noTextEdit="1"/>
              </p:cNvSpPr>
              <p:nvPr/>
            </p:nvSpPr>
            <p:spPr>
              <a:xfrm>
                <a:off x="7696721" y="1731780"/>
                <a:ext cx="2612572" cy="302959"/>
              </a:xfrm>
              <a:prstGeom prst="rect">
                <a:avLst/>
              </a:prstGeom>
              <a:blipFill>
                <a:blip r:embed="rId5"/>
                <a:stretch>
                  <a:fillRect l="-3271" t="-26000" b="-38000"/>
                </a:stretch>
              </a:blipFill>
            </p:spPr>
            <p:txBody>
              <a:bodyPr/>
              <a:lstStyle/>
              <a:p>
                <a:r>
                  <a:rPr lang="en-US">
                    <a:noFill/>
                  </a:rPr>
                  <a:t> </a:t>
                </a:r>
              </a:p>
            </p:txBody>
          </p:sp>
        </mc:Fallback>
      </mc:AlternateContent>
      <p:pic>
        <p:nvPicPr>
          <p:cNvPr id="2" name="Picture 1" descr="The graph of a red function and a blue function shown on the same cartesian plane. The red graph has a local maximum near x = -0.5 and a local minimum near x = 0.5. The blue graph has local minima near x = -0.8 and x = 0.8, and a horizontal point at the origin. Plus, minus and zero symbols indicate where the gradient of the red graph is positive, negative or zero.">
            <a:extLst>
              <a:ext uri="{FF2B5EF4-FFF2-40B4-BE49-F238E27FC236}">
                <a16:creationId xmlns:a16="http://schemas.microsoft.com/office/drawing/2014/main" id="{9F50BEAA-FFB1-0737-9CD6-3B647E330F85}"/>
              </a:ext>
            </a:extLst>
          </p:cNvPr>
          <p:cNvPicPr>
            <a:picLocks noChangeAspect="1"/>
          </p:cNvPicPr>
          <p:nvPr/>
        </p:nvPicPr>
        <p:blipFill>
          <a:blip r:embed="rId6"/>
          <a:stretch>
            <a:fillRect/>
          </a:stretch>
        </p:blipFill>
        <p:spPr>
          <a:xfrm>
            <a:off x="6096000" y="2335273"/>
            <a:ext cx="5814015" cy="3253466"/>
          </a:xfrm>
          <a:prstGeom prst="rect">
            <a:avLst/>
          </a:prstGeom>
        </p:spPr>
      </p:pic>
      <p:sp>
        <p:nvSpPr>
          <p:cNvPr id="3" name="Slide Number Placeholder 2">
            <a:extLst>
              <a:ext uri="{FF2B5EF4-FFF2-40B4-BE49-F238E27FC236}">
                <a16:creationId xmlns:a16="http://schemas.microsoft.com/office/drawing/2014/main" id="{4648C24D-510C-E6C0-707A-32CC6998751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20</a:t>
            </a:fld>
            <a:endParaRPr lang="en-AU" dirty="0"/>
          </a:p>
        </p:txBody>
      </p:sp>
    </p:spTree>
    <p:extLst>
      <p:ext uri="{BB962C8B-B14F-4D97-AF65-F5344CB8AC3E}">
        <p14:creationId xmlns:p14="http://schemas.microsoft.com/office/powerpoint/2010/main" val="374172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DFEE7-C6E3-9C8F-789B-C596E42417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E1AA25-B273-457B-3EA3-FEC570A0004C}"/>
              </a:ext>
            </a:extLst>
          </p:cNvPr>
          <p:cNvSpPr>
            <a:spLocks noGrp="1"/>
          </p:cNvSpPr>
          <p:nvPr>
            <p:ph type="title"/>
          </p:nvPr>
        </p:nvSpPr>
        <p:spPr/>
        <p:txBody>
          <a:bodyPr/>
          <a:lstStyle/>
          <a:p>
            <a:r>
              <a:rPr lang="en-AU" dirty="0"/>
              <a:t>HSC style questions (4)</a:t>
            </a:r>
            <a:endParaRPr lang="en-AU" dirty="0">
              <a:latin typeface="+mj-lt"/>
            </a:endParaRPr>
          </a:p>
        </p:txBody>
      </p:sp>
      <p:sp>
        <p:nvSpPr>
          <p:cNvPr id="13" name="Text Placeholder 12">
            <a:extLst>
              <a:ext uri="{FF2B5EF4-FFF2-40B4-BE49-F238E27FC236}">
                <a16:creationId xmlns:a16="http://schemas.microsoft.com/office/drawing/2014/main" id="{45D69536-CEF2-A195-ED0E-6049C1E0E6DA}"/>
              </a:ext>
            </a:extLst>
          </p:cNvPr>
          <p:cNvSpPr>
            <a:spLocks noGrp="1"/>
          </p:cNvSpPr>
          <p:nvPr>
            <p:ph type="body" sz="quarter" idx="18"/>
          </p:nvPr>
        </p:nvSpPr>
        <p:spPr>
          <a:xfrm>
            <a:off x="360000" y="982520"/>
            <a:ext cx="11483998" cy="356423"/>
          </a:xfrm>
        </p:spPr>
        <p:txBody>
          <a:bodyPr/>
          <a:lstStyle/>
          <a:p>
            <a:r>
              <a:rPr lang="en-AU" dirty="0">
                <a:latin typeface="+mj-lt"/>
              </a:rPr>
              <a:t>Question 2 solution continued</a:t>
            </a:r>
          </a:p>
        </p:txBody>
      </p:sp>
      <p:sp>
        <p:nvSpPr>
          <p:cNvPr id="3" name="Slide Number Placeholder 2">
            <a:extLst>
              <a:ext uri="{FF2B5EF4-FFF2-40B4-BE49-F238E27FC236}">
                <a16:creationId xmlns:a16="http://schemas.microsoft.com/office/drawing/2014/main" id="{CB3C4A53-3597-380F-EEB9-642745F0E80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21</a:t>
            </a:fld>
            <a:endParaRPr lang="en-AU"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B265B7A-C4C0-C38B-DD6B-871781B5029B}"/>
                  </a:ext>
                </a:extLst>
              </p:cNvPr>
              <p:cNvSpPr txBox="1"/>
              <p:nvPr/>
            </p:nvSpPr>
            <p:spPr>
              <a:xfrm>
                <a:off x="2754923" y="2745939"/>
                <a:ext cx="1708220" cy="302959"/>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i="1" dirty="0" smtClean="0">
                          <a:latin typeface="Cambria Math" panose="02040503050406030204" pitchFamily="18" charset="0"/>
                        </a:rPr>
                        <m:t>𝑦</m:t>
                      </m:r>
                      <m:r>
                        <a:rPr lang="en-AU" sz="1800" i="1" dirty="0" smtClean="0">
                          <a:latin typeface="Cambria Math" panose="02040503050406030204" pitchFamily="18" charset="0"/>
                        </a:rPr>
                        <m:t>=</m:t>
                      </m:r>
                      <m:r>
                        <a:rPr lang="en-AU" sz="1800" i="1" dirty="0" smtClean="0">
                          <a:latin typeface="Cambria Math" panose="02040503050406030204" pitchFamily="18" charset="0"/>
                        </a:rPr>
                        <m:t>𝑓</m:t>
                      </m:r>
                      <m:r>
                        <a:rPr lang="en-AU" sz="1800" b="0" i="1" dirty="0" smtClean="0">
                          <a:latin typeface="Cambria Math" panose="02040503050406030204" pitchFamily="18" charset="0"/>
                        </a:rPr>
                        <m:t>′′</m:t>
                      </m:r>
                      <m:r>
                        <a:rPr lang="en-AU" sz="1800" i="1" dirty="0" smtClean="0">
                          <a:latin typeface="Cambria Math" panose="02040503050406030204" pitchFamily="18" charset="0"/>
                        </a:rPr>
                        <m:t>(</m:t>
                      </m:r>
                      <m:r>
                        <a:rPr lang="en-AU" sz="1800" i="1" dirty="0" smtClean="0">
                          <a:latin typeface="Cambria Math" panose="02040503050406030204" pitchFamily="18" charset="0"/>
                        </a:rPr>
                        <m:t>𝑥</m:t>
                      </m:r>
                      <m:r>
                        <a:rPr lang="en-AU" sz="1800" i="1" dirty="0" smtClean="0">
                          <a:latin typeface="Cambria Math" panose="02040503050406030204" pitchFamily="18" charset="0"/>
                        </a:rPr>
                        <m:t>)</m:t>
                      </m:r>
                    </m:oMath>
                  </m:oMathPara>
                </a14:m>
                <a:endParaRPr lang="en-AU" sz="1800" dirty="0"/>
              </a:p>
            </p:txBody>
          </p:sp>
        </mc:Choice>
        <mc:Fallback xmlns="">
          <p:sp>
            <p:nvSpPr>
              <p:cNvPr id="18" name="TextBox 17">
                <a:extLst>
                  <a:ext uri="{FF2B5EF4-FFF2-40B4-BE49-F238E27FC236}">
                    <a16:creationId xmlns:a16="http://schemas.microsoft.com/office/drawing/2014/main" id="{CB265B7A-C4C0-C38B-DD6B-871781B5029B}"/>
                  </a:ext>
                </a:extLst>
              </p:cNvPr>
              <p:cNvSpPr txBox="1">
                <a:spLocks noRot="1" noChangeAspect="1" noMove="1" noResize="1" noEditPoints="1" noAdjustHandles="1" noChangeArrowheads="1" noChangeShapeType="1" noTextEdit="1"/>
              </p:cNvSpPr>
              <p:nvPr/>
            </p:nvSpPr>
            <p:spPr>
              <a:xfrm>
                <a:off x="2754923" y="2745939"/>
                <a:ext cx="1708220" cy="302959"/>
              </a:xfrm>
              <a:prstGeom prst="rect">
                <a:avLst/>
              </a:prstGeom>
              <a:blipFill>
                <a:blip r:embed="rId3"/>
                <a:stretch>
                  <a:fillRect b="-24000"/>
                </a:stretch>
              </a:blipFill>
            </p:spPr>
            <p:txBody>
              <a:bodyPr/>
              <a:lstStyle/>
              <a:p>
                <a:r>
                  <a:rPr lang="en-US">
                    <a:noFill/>
                  </a:rPr>
                  <a:t> </a:t>
                </a:r>
              </a:p>
            </p:txBody>
          </p:sp>
        </mc:Fallback>
      </mc:AlternateContent>
      <p:pic>
        <p:nvPicPr>
          <p:cNvPr id="33" name="Picture 32" descr="The graph of a red cubic function with x-intercepts at approximately -0.8, 0 and 0.8. The graph has a local maximum near x = -0.5 and a local minimum near x = 0.5. The cartesian plane shows the x-axis from approximately -2 to 2 and the y-axis from approximately -3 to 3.">
            <a:extLst>
              <a:ext uri="{FF2B5EF4-FFF2-40B4-BE49-F238E27FC236}">
                <a16:creationId xmlns:a16="http://schemas.microsoft.com/office/drawing/2014/main" id="{C60CD671-147D-75D4-EB95-BA17D7EAC878}"/>
              </a:ext>
            </a:extLst>
          </p:cNvPr>
          <p:cNvPicPr>
            <a:picLocks noChangeAspect="1"/>
          </p:cNvPicPr>
          <p:nvPr/>
        </p:nvPicPr>
        <p:blipFill>
          <a:blip r:embed="rId4"/>
          <a:stretch>
            <a:fillRect/>
          </a:stretch>
        </p:blipFill>
        <p:spPr>
          <a:xfrm>
            <a:off x="4463143" y="1270686"/>
            <a:ext cx="5776081" cy="3253466"/>
          </a:xfrm>
          <a:prstGeom prst="rect">
            <a:avLst/>
          </a:prstGeom>
        </p:spPr>
      </p:pic>
      <mc:AlternateContent xmlns:mc="http://schemas.openxmlformats.org/markup-compatibility/2006" xmlns:a14="http://schemas.microsoft.com/office/drawing/2010/main">
        <mc:Choice Requires="a14">
          <p:graphicFrame>
            <p:nvGraphicFramePr>
              <p:cNvPr id="2" name="Table 1" descr="Table of solutions showing where the first derivative is positive, negative or zero at certain points. ">
                <a:extLst>
                  <a:ext uri="{FF2B5EF4-FFF2-40B4-BE49-F238E27FC236}">
                    <a16:creationId xmlns:a16="http://schemas.microsoft.com/office/drawing/2014/main" id="{6BCF4180-7D90-C9E1-A6E4-9838753D6EBE}"/>
                  </a:ext>
                </a:extLst>
              </p:cNvPr>
              <p:cNvGraphicFramePr>
                <a:graphicFrameLocks noGrp="1"/>
              </p:cNvGraphicFramePr>
              <p:nvPr>
                <p:extLst>
                  <p:ext uri="{D42A27DB-BD31-4B8C-83A1-F6EECF244321}">
                    <p14:modId xmlns:p14="http://schemas.microsoft.com/office/powerpoint/2010/main" val="3007861566"/>
                  </p:ext>
                </p:extLst>
              </p:nvPr>
            </p:nvGraphicFramePr>
            <p:xfrm>
              <a:off x="3771307" y="4692280"/>
              <a:ext cx="7159752" cy="1823720"/>
            </p:xfrm>
            <a:graphic>
              <a:graphicData uri="http://schemas.openxmlformats.org/drawingml/2006/table">
                <a:tbl>
                  <a:tblPr firstRow="1" firstCol="1" bandRow="1">
                    <a:tableStyleId>{5A111915-BE36-4E01-A7E5-04B1672EAD32}</a:tableStyleId>
                  </a:tblPr>
                  <a:tblGrid>
                    <a:gridCol w="1081888">
                      <a:extLst>
                        <a:ext uri="{9D8B030D-6E8A-4147-A177-3AD203B41FA5}">
                          <a16:colId xmlns:a16="http://schemas.microsoft.com/office/drawing/2014/main" val="2121155436"/>
                        </a:ext>
                      </a:extLst>
                    </a:gridCol>
                    <a:gridCol w="3059513">
                      <a:extLst>
                        <a:ext uri="{9D8B030D-6E8A-4147-A177-3AD203B41FA5}">
                          <a16:colId xmlns:a16="http://schemas.microsoft.com/office/drawing/2014/main" val="644595611"/>
                        </a:ext>
                      </a:extLst>
                    </a:gridCol>
                    <a:gridCol w="3018351">
                      <a:extLst>
                        <a:ext uri="{9D8B030D-6E8A-4147-A177-3AD203B41FA5}">
                          <a16:colId xmlns:a16="http://schemas.microsoft.com/office/drawing/2014/main" val="3552584773"/>
                        </a:ext>
                      </a:extLst>
                    </a:gridCol>
                  </a:tblGrid>
                  <a:tr h="262319">
                    <a:tc>
                      <a:txBody>
                        <a:bodyPr/>
                        <a:lstStyle/>
                        <a:p>
                          <a:pPr>
                            <a:lnSpc>
                              <a:spcPct val="150000"/>
                            </a:lnSpc>
                            <a:spcBef>
                              <a:spcPts val="1200"/>
                            </a:spcBef>
                            <a:spcAft>
                              <a:spcPts val="600"/>
                            </a:spcAft>
                            <a:buNone/>
                          </a:pPr>
                          <a14:m>
                            <m:oMath xmlns:m="http://schemas.openxmlformats.org/officeDocument/2006/math">
                              <m:r>
                                <a:rPr lang="en-AU" sz="1800" b="1" i="1">
                                  <a:effectLst/>
                                  <a:latin typeface="Cambria Math" panose="02040503050406030204" pitchFamily="18" charset="0"/>
                                </a:rPr>
                                <m:t>𝒙</m:t>
                              </m:r>
                            </m:oMath>
                          </a14:m>
                          <a:r>
                            <a:rPr lang="en-AU" sz="1800" b="1" dirty="0">
                              <a:effectLst/>
                            </a:rPr>
                            <a:t>-value</a:t>
                          </a:r>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lumOff val="10000"/>
                          </a:schemeClr>
                        </a:solidFill>
                      </a:tcPr>
                    </a:tc>
                    <a:tc>
                      <a:txBody>
                        <a:bodyPr/>
                        <a:lstStyle/>
                        <a:p>
                          <a:pPr algn="ctr">
                            <a:lnSpc>
                              <a:spcPct val="150000"/>
                            </a:lnSpc>
                            <a:spcBef>
                              <a:spcPts val="1200"/>
                            </a:spcBef>
                            <a:spcAft>
                              <a:spcPts val="600"/>
                            </a:spcAft>
                            <a:buNone/>
                          </a:pPr>
                          <a:r>
                            <a:rPr lang="en-AU" sz="1800" b="1" dirty="0">
                              <a:effectLst/>
                            </a:rPr>
                            <a:t>First derivative at </a:t>
                          </a:r>
                          <a14:m>
                            <m:oMath xmlns:m="http://schemas.openxmlformats.org/officeDocument/2006/math">
                              <m:r>
                                <a:rPr lang="en-AU" sz="1800" b="1" i="1">
                                  <a:effectLst/>
                                  <a:latin typeface="Cambria Math" panose="02040503050406030204" pitchFamily="18" charset="0"/>
                                </a:rPr>
                                <m:t>𝒙</m:t>
                              </m:r>
                            </m:oMath>
                          </a14:m>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lumOff val="10000"/>
                          </a:schemeClr>
                        </a:solidFill>
                      </a:tcPr>
                    </a:tc>
                    <a:tc>
                      <a:txBody>
                        <a:bodyPr/>
                        <a:lstStyle/>
                        <a:p>
                          <a:pPr algn="ctr">
                            <a:lnSpc>
                              <a:spcPct val="150000"/>
                            </a:lnSpc>
                            <a:spcBef>
                              <a:spcPts val="1200"/>
                            </a:spcBef>
                            <a:spcAft>
                              <a:spcPts val="600"/>
                            </a:spcAft>
                            <a:buNone/>
                          </a:pPr>
                          <a:r>
                            <a:rPr lang="en-AU" sz="1800" b="1" dirty="0">
                              <a:effectLst/>
                            </a:rPr>
                            <a:t>Second derivative at </a:t>
                          </a:r>
                          <a14:m>
                            <m:oMath xmlns:m="http://schemas.openxmlformats.org/officeDocument/2006/math">
                              <m:r>
                                <a:rPr lang="en-AU" sz="1800" b="1" i="1">
                                  <a:effectLst/>
                                  <a:latin typeface="Cambria Math" panose="02040503050406030204" pitchFamily="18" charset="0"/>
                                </a:rPr>
                                <m:t>𝒙</m:t>
                              </m:r>
                            </m:oMath>
                          </a14:m>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90000"/>
                            <a:lumOff val="10000"/>
                          </a:schemeClr>
                        </a:solidFill>
                      </a:tcPr>
                    </a:tc>
                    <a:extLst>
                      <a:ext uri="{0D108BD9-81ED-4DB2-BD59-A6C34878D82A}">
                        <a16:rowId xmlns:a16="http://schemas.microsoft.com/office/drawing/2014/main" val="2200965340"/>
                      </a:ext>
                    </a:extLst>
                  </a:tr>
                  <a:tr h="389964">
                    <a:tc>
                      <a:txBody>
                        <a:bodyPr/>
                        <a:lstStyle/>
                        <a:p>
                          <a:pPr>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AU" sz="1800" b="0" i="1" smtClean="0">
                                    <a:effectLst/>
                                    <a:latin typeface="Cambria Math" panose="02040503050406030204" pitchFamily="18" charset="0"/>
                                  </a:rPr>
                                  <m:t>𝑥</m:t>
                                </m:r>
                                <m:r>
                                  <a:rPr lang="en-AU" sz="1800" b="0" smtClean="0">
                                    <a:effectLst/>
                                    <a:latin typeface="Cambria Math" panose="02040503050406030204" pitchFamily="18" charset="0"/>
                                  </a:rPr>
                                  <m:t>=−</m:t>
                                </m:r>
                                <m:r>
                                  <a:rPr lang="en-AU" sz="1800" b="0" i="0" smtClean="0">
                                    <a:effectLst/>
                                    <a:latin typeface="Cambria Math" panose="02040503050406030204" pitchFamily="18" charset="0"/>
                                  </a:rPr>
                                  <m:t>1.5</m:t>
                                </m:r>
                              </m:oMath>
                            </m:oMathPara>
                          </a14:m>
                          <a:endParaRPr lang="en-AU" sz="1800" b="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dirty="0">
                              <a:effectLst/>
                            </a:rPr>
                            <a:t>Positive </a:t>
                          </a:r>
                          <a:endParaRPr lang="en-AU" sz="1800" b="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dirty="0">
                              <a:effectLst/>
                            </a:rPr>
                            <a:t> Negative</a:t>
                          </a:r>
                          <a:endParaRPr lang="en-AU" sz="1800" b="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2381935"/>
                      </a:ext>
                    </a:extLst>
                  </a:tr>
                  <a:tr h="389964">
                    <a:tc>
                      <a:txBody>
                        <a:bodyPr/>
                        <a:lstStyle/>
                        <a:p>
                          <a:pPr>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AU" sz="1800" b="0" i="1" smtClean="0">
                                    <a:effectLst/>
                                    <a:latin typeface="Cambria Math" panose="02040503050406030204" pitchFamily="18" charset="0"/>
                                  </a:rPr>
                                  <m:t>𝑥</m:t>
                                </m:r>
                                <m:r>
                                  <a:rPr lang="en-AU" sz="1800" b="0" smtClean="0">
                                    <a:effectLst/>
                                    <a:latin typeface="Cambria Math" panose="02040503050406030204" pitchFamily="18" charset="0"/>
                                  </a:rPr>
                                  <m:t>=</m:t>
                                </m:r>
                                <m:r>
                                  <a:rPr lang="en-AU" sz="1800" b="0" i="1" smtClean="0">
                                    <a:effectLst/>
                                    <a:latin typeface="Cambria Math" panose="02040503050406030204" pitchFamily="18" charset="0"/>
                                  </a:rPr>
                                  <m:t>0</m:t>
                                </m:r>
                              </m:oMath>
                            </m:oMathPara>
                          </a14:m>
                          <a:endParaRPr lang="en-AU" sz="1800" b="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dirty="0">
                              <a:effectLst/>
                              <a:latin typeface="Arial" panose="020B0604020202020204" pitchFamily="34" charset="0"/>
                              <a:ea typeface="Public Sans Light" pitchFamily="2" charset="0"/>
                            </a:rPr>
                            <a:t>Zero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dirty="0">
                              <a:effectLst/>
                            </a:rPr>
                            <a:t> Zero</a:t>
                          </a:r>
                          <a:endParaRPr lang="en-AU" sz="1800" b="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813853"/>
                      </a:ext>
                    </a:extLst>
                  </a:tr>
                  <a:tr h="389964">
                    <a:tc>
                      <a:txBody>
                        <a:bodyPr/>
                        <a:lstStyle/>
                        <a:p>
                          <a:pPr>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AU" sz="1800" b="0" i="1" smtClean="0">
                                    <a:effectLst/>
                                    <a:latin typeface="Cambria Math" panose="02040503050406030204" pitchFamily="18" charset="0"/>
                                  </a:rPr>
                                  <m:t>𝑥</m:t>
                                </m:r>
                                <m:r>
                                  <a:rPr lang="en-AU" sz="1800" b="0" smtClean="0">
                                    <a:effectLst/>
                                    <a:latin typeface="Cambria Math" panose="02040503050406030204" pitchFamily="18" charset="0"/>
                                  </a:rPr>
                                  <m:t>=</m:t>
                                </m:r>
                                <m:r>
                                  <a:rPr lang="en-AU" sz="1800" b="0" i="0" smtClean="0">
                                    <a:effectLst/>
                                    <a:latin typeface="Cambria Math" panose="02040503050406030204" pitchFamily="18" charset="0"/>
                                  </a:rPr>
                                  <m:t>1.5</m:t>
                                </m:r>
                              </m:oMath>
                            </m:oMathPara>
                          </a14:m>
                          <a:endParaRPr lang="en-AU" sz="1800" b="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dirty="0">
                              <a:effectLst/>
                            </a:rPr>
                            <a:t> Positive</a:t>
                          </a:r>
                          <a:endParaRPr lang="en-AU" sz="1800" b="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dirty="0">
                              <a:effectLst/>
                            </a:rPr>
                            <a:t> Positive</a:t>
                          </a:r>
                          <a:endParaRPr lang="en-AU" sz="1800" b="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7929098"/>
                      </a:ext>
                    </a:extLst>
                  </a:tr>
                </a:tbl>
              </a:graphicData>
            </a:graphic>
          </p:graphicFrame>
        </mc:Choice>
        <mc:Fallback xmlns="">
          <p:graphicFrame>
            <p:nvGraphicFramePr>
              <p:cNvPr id="2" name="Table 1" descr="Table of solutions showing where the first derivative is positive, negative or zero at certain points. ">
                <a:extLst>
                  <a:ext uri="{FF2B5EF4-FFF2-40B4-BE49-F238E27FC236}">
                    <a16:creationId xmlns:a16="http://schemas.microsoft.com/office/drawing/2014/main" id="{6BCF4180-7D90-C9E1-A6E4-9838753D6EBE}"/>
                  </a:ext>
                </a:extLst>
              </p:cNvPr>
              <p:cNvGraphicFramePr>
                <a:graphicFrameLocks noGrp="1"/>
              </p:cNvGraphicFramePr>
              <p:nvPr>
                <p:extLst>
                  <p:ext uri="{D42A27DB-BD31-4B8C-83A1-F6EECF244321}">
                    <p14:modId xmlns:p14="http://schemas.microsoft.com/office/powerpoint/2010/main" val="3007861566"/>
                  </p:ext>
                </p:extLst>
              </p:nvPr>
            </p:nvGraphicFramePr>
            <p:xfrm>
              <a:off x="3771307" y="4692280"/>
              <a:ext cx="7159752" cy="1823720"/>
            </p:xfrm>
            <a:graphic>
              <a:graphicData uri="http://schemas.openxmlformats.org/drawingml/2006/table">
                <a:tbl>
                  <a:tblPr firstRow="1" firstCol="1" bandRow="1">
                    <a:tableStyleId>{5A111915-BE36-4E01-A7E5-04B1672EAD32}</a:tableStyleId>
                  </a:tblPr>
                  <a:tblGrid>
                    <a:gridCol w="1081888">
                      <a:extLst>
                        <a:ext uri="{9D8B030D-6E8A-4147-A177-3AD203B41FA5}">
                          <a16:colId xmlns:a16="http://schemas.microsoft.com/office/drawing/2014/main" val="2121155436"/>
                        </a:ext>
                      </a:extLst>
                    </a:gridCol>
                    <a:gridCol w="3059513">
                      <a:extLst>
                        <a:ext uri="{9D8B030D-6E8A-4147-A177-3AD203B41FA5}">
                          <a16:colId xmlns:a16="http://schemas.microsoft.com/office/drawing/2014/main" val="644595611"/>
                        </a:ext>
                      </a:extLst>
                    </a:gridCol>
                    <a:gridCol w="3018351">
                      <a:extLst>
                        <a:ext uri="{9D8B030D-6E8A-4147-A177-3AD203B41FA5}">
                          <a16:colId xmlns:a16="http://schemas.microsoft.com/office/drawing/2014/main" val="3552584773"/>
                        </a:ext>
                      </a:extLst>
                    </a:gridCol>
                  </a:tblGrid>
                  <a:tr h="360680">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62" t="-1695" r="-561798" b="-413559"/>
                          </a:stretch>
                        </a:blipFill>
                      </a:tcPr>
                    </a:tc>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5657" t="-1695" r="-99203" b="-413559"/>
                          </a:stretch>
                        </a:blipFill>
                      </a:tcPr>
                    </a:tc>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37298" t="-1695" r="-403" b="-413559"/>
                          </a:stretch>
                        </a:blipFill>
                      </a:tcPr>
                    </a:tc>
                    <a:extLst>
                      <a:ext uri="{0D108BD9-81ED-4DB2-BD59-A6C34878D82A}">
                        <a16:rowId xmlns:a16="http://schemas.microsoft.com/office/drawing/2014/main" val="2200965340"/>
                      </a:ext>
                    </a:extLst>
                  </a:tr>
                  <a:tr h="487680">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62" t="-74074" r="-561798" b="-201235"/>
                          </a:stretch>
                        </a:blipFill>
                      </a:tcPr>
                    </a:tc>
                    <a:tc>
                      <a:txBody>
                        <a:bodyPr/>
                        <a:lstStyle/>
                        <a:p>
                          <a:pPr algn="ctr">
                            <a:lnSpc>
                              <a:spcPct val="150000"/>
                            </a:lnSpc>
                            <a:spcBef>
                              <a:spcPts val="1200"/>
                            </a:spcBef>
                            <a:spcAft>
                              <a:spcPts val="600"/>
                            </a:spcAft>
                            <a:buNone/>
                          </a:pPr>
                          <a:r>
                            <a:rPr lang="en-AU" sz="1800" b="0">
                              <a:effectLst/>
                            </a:rPr>
                            <a:t>Positive </a:t>
                          </a:r>
                          <a:endParaRPr lang="en-AU" sz="1800" b="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a:effectLst/>
                            </a:rPr>
                            <a:t> Negative</a:t>
                          </a:r>
                          <a:endParaRPr lang="en-AU" sz="1800" b="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2381935"/>
                      </a:ext>
                    </a:extLst>
                  </a:tr>
                  <a:tr h="487680">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62" t="-176250" r="-561798" b="-103750"/>
                          </a:stretch>
                        </a:blipFill>
                      </a:tcPr>
                    </a:tc>
                    <a:tc>
                      <a:txBody>
                        <a:bodyPr/>
                        <a:lstStyle/>
                        <a:p>
                          <a:pPr algn="ctr">
                            <a:lnSpc>
                              <a:spcPct val="150000"/>
                            </a:lnSpc>
                            <a:spcBef>
                              <a:spcPts val="1200"/>
                            </a:spcBef>
                            <a:spcAft>
                              <a:spcPts val="600"/>
                            </a:spcAft>
                            <a:buNone/>
                          </a:pPr>
                          <a:r>
                            <a:rPr lang="en-AU" sz="1800" b="0">
                              <a:effectLst/>
                              <a:latin typeface="Arial" panose="020B0604020202020204" pitchFamily="34" charset="0"/>
                              <a:ea typeface="Public Sans Light" pitchFamily="2" charset="0"/>
                            </a:rPr>
                            <a:t>Zero</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a:effectLst/>
                            </a:rPr>
                            <a:t> Zero</a:t>
                          </a:r>
                          <a:endParaRPr lang="en-AU" sz="1800" b="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813853"/>
                      </a:ext>
                    </a:extLst>
                  </a:tr>
                  <a:tr h="487680">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62" t="-276250" r="-561798" b="-3750"/>
                          </a:stretch>
                        </a:blipFill>
                      </a:tcPr>
                    </a:tc>
                    <a:tc>
                      <a:txBody>
                        <a:bodyPr/>
                        <a:lstStyle/>
                        <a:p>
                          <a:pPr algn="ctr">
                            <a:lnSpc>
                              <a:spcPct val="150000"/>
                            </a:lnSpc>
                            <a:spcBef>
                              <a:spcPts val="1200"/>
                            </a:spcBef>
                            <a:spcAft>
                              <a:spcPts val="600"/>
                            </a:spcAft>
                            <a:buNone/>
                          </a:pPr>
                          <a:r>
                            <a:rPr lang="en-AU" sz="1800" b="0">
                              <a:effectLst/>
                            </a:rPr>
                            <a:t> Positive</a:t>
                          </a:r>
                          <a:endParaRPr lang="en-AU" sz="1800" b="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1200"/>
                            </a:spcBef>
                            <a:spcAft>
                              <a:spcPts val="600"/>
                            </a:spcAft>
                            <a:buNone/>
                          </a:pPr>
                          <a:r>
                            <a:rPr lang="en-AU" sz="1800" b="0">
                              <a:effectLst/>
                            </a:rPr>
                            <a:t> Positive</a:t>
                          </a:r>
                          <a:endParaRPr lang="en-AU" sz="1800" b="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7929098"/>
                      </a:ext>
                    </a:extLst>
                  </a:tr>
                </a:tbl>
              </a:graphicData>
            </a:graphic>
          </p:graphicFrame>
        </mc:Fallback>
      </mc:AlternateContent>
    </p:spTree>
    <p:extLst>
      <p:ext uri="{BB962C8B-B14F-4D97-AF65-F5344CB8AC3E}">
        <p14:creationId xmlns:p14="http://schemas.microsoft.com/office/powerpoint/2010/main" val="308677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22</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0AF37D-4500-4DC2-A61D-FD2F3E5B87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06AE7F-FB56-4ACB-B1E9-A15712D40402}">
  <ds:schemaRefs>
    <ds:schemaRef ds:uri="http://schemas.microsoft.com/office/2006/metadata/properties"/>
    <ds:schemaRef ds:uri="http://purl.org/dc/terms/"/>
    <ds:schemaRef ds:uri="http://schemas.microsoft.com/office/infopath/2007/PartnerControls"/>
    <ds:schemaRef ds:uri="http://purl.org/dc/dcmitype/"/>
    <ds:schemaRef ds:uri="http://schemas.openxmlformats.org/package/2006/metadata/core-properties"/>
    <ds:schemaRef ds:uri="0d94be99-a0f6-44e7-93d1-7f56be2e14d5"/>
    <ds:schemaRef ds:uri="http://schemas.microsoft.com/office/2006/documentManagement/types"/>
    <ds:schemaRef ds:uri="http://purl.org/dc/elements/1.1/"/>
    <ds:schemaRef ds:uri="8c6f0761-0ef4-4d3b-8fe8-3b60dff82ea3"/>
    <ds:schemaRef ds:uri="http://schemas.microsoft.com/sharepoint/v3"/>
    <ds:schemaRef ds:uri="http://www.w3.org/XML/1998/namespace"/>
  </ds:schemaRefs>
</ds:datastoreItem>
</file>

<file path=customXml/itemProps3.xml><?xml version="1.0" encoding="utf-8"?>
<ds:datastoreItem xmlns:ds="http://schemas.openxmlformats.org/officeDocument/2006/customXml" ds:itemID="{E5E863EB-DED3-4535-868E-E07E1055349C}">
  <ds:schemaRefs>
    <ds:schemaRef ds:uri="http://schemas.microsoft.com/sharepoint/v3/contenttype/form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1</TotalTime>
  <Words>1451</Words>
  <Application>Microsoft Office PowerPoint</Application>
  <PresentationFormat>Widescreen</PresentationFormat>
  <Paragraphs>225</Paragraphs>
  <Slides>23</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Wingdings</vt:lpstr>
      <vt:lpstr>Arial</vt:lpstr>
      <vt:lpstr>Cambria Math</vt:lpstr>
      <vt:lpstr>Public Sans</vt:lpstr>
      <vt:lpstr>Times New Roman</vt:lpstr>
      <vt:lpstr>NSWG Corporate</vt:lpstr>
      <vt:lpstr>Introduction to the second derivative</vt:lpstr>
      <vt:lpstr>Activating prior knowledge</vt:lpstr>
      <vt:lpstr>Which graph matches the table? (1)</vt:lpstr>
      <vt:lpstr>Which graph matches the table? (2)</vt:lpstr>
      <vt:lpstr>Learning intentions and success criteria</vt:lpstr>
      <vt:lpstr>Connecting learning</vt:lpstr>
      <vt:lpstr>Gradient functions (1)</vt:lpstr>
      <vt:lpstr>Connecting to concavity</vt:lpstr>
      <vt:lpstr>Releasing responsibility</vt:lpstr>
      <vt:lpstr>NESA definitions</vt:lpstr>
      <vt:lpstr>Concavity</vt:lpstr>
      <vt:lpstr>Shape of a graph</vt:lpstr>
      <vt:lpstr>Derivative notation</vt:lpstr>
      <vt:lpstr>Gradient functions (2)</vt:lpstr>
      <vt:lpstr>Table of derivatives</vt:lpstr>
      <vt:lpstr>Table of derivatives (2)</vt:lpstr>
      <vt:lpstr>Independent Practice</vt:lpstr>
      <vt:lpstr>HSC style questions (1)</vt:lpstr>
      <vt:lpstr>HSC style questions (2)</vt:lpstr>
      <vt:lpstr>HSC style questions (3)</vt:lpstr>
      <vt:lpstr>HSC style questions (4)</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3 – Introduction to the second derivative – Stage 6, advanced</dc:title>
  <dc:creator>NSW Department of Education</dc:creator>
  <dcterms:created xsi:type="dcterms:W3CDTF">2026-08-18T06:33:08Z</dcterms:created>
  <dcterms:modified xsi:type="dcterms:W3CDTF">2026-09-03T04:44:37Z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