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2"/>
  </p:notesMasterIdLst>
  <p:handoutMasterIdLst>
    <p:handoutMasterId r:id="rId23"/>
  </p:handoutMasterIdLst>
  <p:sldIdLst>
    <p:sldId id="26505" r:id="rId5"/>
    <p:sldId id="26383" r:id="rId6"/>
    <p:sldId id="271" r:id="rId7"/>
    <p:sldId id="26546" r:id="rId8"/>
    <p:sldId id="26507" r:id="rId9"/>
    <p:sldId id="26508" r:id="rId10"/>
    <p:sldId id="26537" r:id="rId11"/>
    <p:sldId id="26551" r:id="rId12"/>
    <p:sldId id="26509" r:id="rId13"/>
    <p:sldId id="26548" r:id="rId14"/>
    <p:sldId id="26542" r:id="rId15"/>
    <p:sldId id="26549" r:id="rId16"/>
    <p:sldId id="26550" r:id="rId17"/>
    <p:sldId id="26533" r:id="rId18"/>
    <p:sldId id="26511" r:id="rId19"/>
    <p:sldId id="360" r:id="rId20"/>
    <p:sldId id="361" r:id="rId21"/>
  </p:sldIdLst>
  <p:sldSz cx="12192000" cy="6858000"/>
  <p:notesSz cx="6858000" cy="9144000"/>
  <p:embeddedFontLst>
    <p:embeddedFont>
      <p:font typeface="Cambria Math" panose="02040503050406030204" pitchFamily="18" charset="0"/>
      <p:regular r:id="rId24"/>
    </p:embeddedFont>
    <p:embeddedFont>
      <p:font typeface="Public Sans" pitchFamily="2" charset="0"/>
      <p:regular r:id="rId25"/>
      <p:bold r:id="rId26"/>
      <p:italic r:id="rId27"/>
      <p:boldItalic r:id="rId28"/>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BB47"/>
    <a:srgbClr val="FFFF66"/>
    <a:srgbClr val="B51458"/>
    <a:srgbClr val="00ACC2"/>
    <a:srgbClr val="E5F7FC"/>
    <a:srgbClr val="FBDBE7"/>
    <a:srgbClr val="FFFFFF"/>
    <a:srgbClr val="EDF9E0"/>
    <a:srgbClr val="63E2EF"/>
    <a:srgbClr val="0029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E29673-633E-4D13-8CF6-77573A718607}" v="2" dt="2026-09-03T04:42:28.72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774" autoAdjust="0"/>
  </p:normalViewPr>
  <p:slideViewPr>
    <p:cSldViewPr snapToGrid="0">
      <p:cViewPr varScale="1">
        <p:scale>
          <a:sx n="96" d="100"/>
          <a:sy n="96" d="100"/>
        </p:scale>
        <p:origin x="102" y="324"/>
      </p:cViewPr>
      <p:guideLst>
        <p:guide orient="horz" pos="2160"/>
        <p:guide pos="3863"/>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F8F21-F7F8-61A4-3708-E26B24C30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5330B-3700-E93E-508D-DEC628610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36D10-48E1-7C3D-6F88-5F140BEB2F9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E50D3616-D382-DD6C-FF93-202D7C1A5E33}"/>
              </a:ext>
            </a:extLst>
          </p:cNvPr>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2532336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890C3-E755-6928-60C4-A078335D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A6B1B-1903-5733-D531-16DA2613E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6819D-7701-7698-EAD6-A5445D33866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5FDBE5E4-5673-96DE-5EE3-7705BBDE5857}"/>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4152033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5F307-386F-7E3A-05D6-63775E9FD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73CC7-6E81-D8CF-2F8F-4073815FBE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3C0A3A-E459-4659-C279-09E831130C7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6552D4C-CEC3-7850-B40F-98E15F08FE36}"/>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226294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506B2-B1B5-4B41-1ADD-61AEAEE2E2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A8EB6-314B-0CE1-6EED-17EC15005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FE857A-8CA7-C5E0-BAFE-6D5014C3910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46AA777-5829-0126-5A12-0AC0A866E7BB}"/>
              </a:ext>
            </a:extLst>
          </p:cNvPr>
          <p:cNvSpPr>
            <a:spLocks noGrp="1"/>
          </p:cNvSpPr>
          <p:nvPr>
            <p:ph type="sldNum" sz="quarter" idx="5"/>
          </p:nvPr>
        </p:nvSpPr>
        <p:spPr/>
        <p:txBody>
          <a:bodyPr/>
          <a:lstStyle/>
          <a:p>
            <a:fld id="{B07158C4-A119-4B78-9DE8-A50001BC31DC}" type="slidenum">
              <a:rPr lang="en-AU" smtClean="0"/>
              <a:pPr/>
              <a:t>11</a:t>
            </a:fld>
            <a:endParaRPr lang="en-AU" dirty="0"/>
          </a:p>
        </p:txBody>
      </p:sp>
    </p:spTree>
    <p:extLst>
      <p:ext uri="{BB962C8B-B14F-4D97-AF65-F5344CB8AC3E}">
        <p14:creationId xmlns:p14="http://schemas.microsoft.com/office/powerpoint/2010/main" val="432418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2769-3531-780D-BCCB-3E3E31FF0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F5A24-6C50-E8C2-9354-ADA0CAE681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2A6BFE-4BE1-01BF-660D-7142F47F303D}"/>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774BBF7-44AD-E444-DC13-EA34319B745C}"/>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09869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6E49E-9E01-C633-E9C3-19C502F0A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8F8A4-5F33-BB46-C152-7B2FAB4D76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34824-CB21-D8A7-1F84-37DA2FD78CF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511ACA4-C441-E4EF-92EF-EB5FE39426C1}"/>
              </a:ext>
            </a:extLst>
          </p:cNvPr>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3231249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36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76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The first derivative and stationary points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417492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1200"/>
                  </a:spcAft>
                  <a:buFont typeface="Arial" panose="020B0604020202020204" pitchFamily="34" charset="0"/>
                  <a:buChar char="•"/>
                </a:pPr>
                <a:r>
                  <a:rPr lang="en-AU" sz="2000" dirty="0">
                    <a:cs typeface="Arial" panose="020B0604020202020204" pitchFamily="34" charset="0"/>
                  </a:rPr>
                  <a:t>To be able to classify stationary points as either local minimum, local maximum or horizontal points of inflection.</a:t>
                </a: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how the first derivative can be used to classify stationary points.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identify stationary points from the graph of a function.</a:t>
                </a:r>
              </a:p>
              <a:p>
                <a:pPr marL="342900" indent="-342900">
                  <a:lnSpc>
                    <a:spcPct val="150000"/>
                  </a:lnSpc>
                  <a:spcAft>
                    <a:spcPts val="600"/>
                  </a:spcAft>
                  <a:buFont typeface="Arial"/>
                  <a:buChar char="•"/>
                </a:pPr>
                <a:r>
                  <a:rPr lang="en-AU" sz="2000" dirty="0">
                    <a:cs typeface="Arial" panose="020B0604020202020204" pitchFamily="34" charset="0"/>
                  </a:rPr>
                  <a:t>I can find stationary points algebraically by letting the first derivative equal zero.</a:t>
                </a:r>
              </a:p>
              <a:p>
                <a:pPr marL="342900" indent="-342900">
                  <a:lnSpc>
                    <a:spcPct val="150000"/>
                  </a:lnSpc>
                  <a:spcAft>
                    <a:spcPts val="600"/>
                  </a:spcAft>
                  <a:buFont typeface="Arial"/>
                  <a:buChar char="•"/>
                </a:pPr>
                <a:r>
                  <a:rPr lang="en-AU" sz="2000" dirty="0">
                    <a:cs typeface="Arial" panose="020B0604020202020204" pitchFamily="34" charset="0"/>
                  </a:rPr>
                  <a:t>I can use the sign of </a:t>
                </a:r>
                <a14:m>
                  <m:oMath xmlns:m="http://schemas.openxmlformats.org/officeDocument/2006/math">
                    <m:r>
                      <a:rPr lang="en-AU" sz="2000" i="1" dirty="0" smtClean="0">
                        <a:latin typeface="Cambria Math" panose="02040503050406030204" pitchFamily="18" charset="0"/>
                        <a:cs typeface="Arial" panose="020B0604020202020204" pitchFamily="34" charset="0"/>
                      </a:rPr>
                      <m:t>𝑓</m:t>
                    </m:r>
                    <m:r>
                      <a:rPr lang="en-AU" sz="2000" i="1" dirty="0" smtClean="0">
                        <a:latin typeface="Cambria Math" panose="02040503050406030204" pitchFamily="18" charset="0"/>
                        <a:cs typeface="Arial" panose="020B0604020202020204" pitchFamily="34" charset="0"/>
                      </a:rPr>
                      <m:t>′(</m:t>
                    </m:r>
                    <m:r>
                      <a:rPr lang="en-AU" sz="2000" i="1" dirty="0" smtClean="0">
                        <a:latin typeface="Cambria Math" panose="02040503050406030204" pitchFamily="18" charset="0"/>
                        <a:cs typeface="Arial" panose="020B0604020202020204" pitchFamily="34" charset="0"/>
                      </a:rPr>
                      <m:t>𝑥</m:t>
                    </m:r>
                    <m:r>
                      <a:rPr lang="en-AU" sz="2000" i="1" dirty="0" smtClean="0">
                        <a:latin typeface="Cambria Math" panose="02040503050406030204" pitchFamily="18" charset="0"/>
                        <a:cs typeface="Arial" panose="020B0604020202020204" pitchFamily="34" charset="0"/>
                      </a:rPr>
                      <m:t>) </m:t>
                    </m:r>
                  </m:oMath>
                </a14:m>
                <a:r>
                  <a:rPr lang="en-AU" sz="2000" dirty="0">
                    <a:cs typeface="Arial" panose="020B0604020202020204" pitchFamily="34" charset="0"/>
                  </a:rPr>
                  <a:t>to classify stationary points.</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4174925"/>
              </a:xfrm>
              <a:prstGeom prst="rect">
                <a:avLst/>
              </a:prstGeom>
              <a:blipFill>
                <a:blip r:embed="rId3"/>
                <a:stretch>
                  <a:fillRect l="-1402" b="-2774"/>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8282B-1480-65BE-743B-6FE7918027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BFED37-195E-9B4C-4115-0574C7D32B44}"/>
              </a:ext>
            </a:extLst>
          </p:cNvPr>
          <p:cNvSpPr>
            <a:spLocks noGrp="1"/>
          </p:cNvSpPr>
          <p:nvPr>
            <p:ph type="title"/>
          </p:nvPr>
        </p:nvSpPr>
        <p:spPr/>
        <p:txBody>
          <a:bodyPr/>
          <a:lstStyle/>
          <a:p>
            <a:r>
              <a:rPr lang="en-AU" dirty="0">
                <a:latin typeface="+mj-lt"/>
              </a:rPr>
              <a:t>Features of a graph</a:t>
            </a:r>
          </a:p>
        </p:txBody>
      </p:sp>
      <p:sp>
        <p:nvSpPr>
          <p:cNvPr id="13" name="Text Placeholder 12">
            <a:extLst>
              <a:ext uri="{FF2B5EF4-FFF2-40B4-BE49-F238E27FC236}">
                <a16:creationId xmlns:a16="http://schemas.microsoft.com/office/drawing/2014/main" id="{B0959A52-5A5A-64CB-DBD1-347BAC04C05C}"/>
              </a:ext>
            </a:extLst>
          </p:cNvPr>
          <p:cNvSpPr>
            <a:spLocks noGrp="1"/>
          </p:cNvSpPr>
          <p:nvPr>
            <p:ph type="body" sz="quarter" idx="18"/>
          </p:nvPr>
        </p:nvSpPr>
        <p:spPr/>
        <p:txBody>
          <a:bodyPr/>
          <a:lstStyle/>
          <a:p>
            <a:r>
              <a:rPr lang="en-AU" dirty="0">
                <a:latin typeface="+mj-lt"/>
              </a:rPr>
              <a:t>Increasing, decreasing and stationary</a:t>
            </a:r>
          </a:p>
        </p:txBody>
      </p:sp>
      <p:pic>
        <p:nvPicPr>
          <p:cNvPr id="5" name="Picture 4" descr="A black and white number plane with a red curve graphed on it. The line curves up to at the point (-1,3) then turns and goes down to the point (1,-1) then turns again and continues up.">
            <a:extLst>
              <a:ext uri="{FF2B5EF4-FFF2-40B4-BE49-F238E27FC236}">
                <a16:creationId xmlns:a16="http://schemas.microsoft.com/office/drawing/2014/main" id="{4B54B5C0-EEFE-66D0-B7CA-CE094D87E6D4}"/>
              </a:ext>
            </a:extLst>
          </p:cNvPr>
          <p:cNvPicPr>
            <a:picLocks noChangeAspect="1"/>
          </p:cNvPicPr>
          <p:nvPr/>
        </p:nvPicPr>
        <p:blipFill>
          <a:blip r:embed="rId3"/>
          <a:stretch>
            <a:fillRect/>
          </a:stretch>
        </p:blipFill>
        <p:spPr>
          <a:xfrm>
            <a:off x="360000" y="1694129"/>
            <a:ext cx="3968310" cy="3960000"/>
          </a:xfrm>
          <a:prstGeom prst="rect">
            <a:avLst/>
          </a:prstGeom>
          <a:ln>
            <a:solidFill>
              <a:schemeClr val="tx1"/>
            </a:solidFill>
          </a:ln>
        </p:spPr>
      </p:pic>
      <p:sp>
        <p:nvSpPr>
          <p:cNvPr id="7" name="TextBox 6">
            <a:extLst>
              <a:ext uri="{FF2B5EF4-FFF2-40B4-BE49-F238E27FC236}">
                <a16:creationId xmlns:a16="http://schemas.microsoft.com/office/drawing/2014/main" id="{DEFE5973-C792-CF9C-9A7A-12979FDD7182}"/>
              </a:ext>
            </a:extLst>
          </p:cNvPr>
          <p:cNvSpPr txBox="1"/>
          <p:nvPr/>
        </p:nvSpPr>
        <p:spPr>
          <a:xfrm>
            <a:off x="5050631" y="1787734"/>
            <a:ext cx="4622007" cy="2678906"/>
          </a:xfrm>
          <a:prstGeom prst="rect">
            <a:avLst/>
          </a:prstGeom>
          <a:noFill/>
        </p:spPr>
        <p:txBody>
          <a:bodyPr wrap="square" lIns="0" tIns="0" rIns="0" bIns="0" rtlCol="0">
            <a:noAutofit/>
          </a:bodyPr>
          <a:lstStyle/>
          <a:p>
            <a:pPr marL="36000" algn="l">
              <a:lnSpc>
                <a:spcPct val="150000"/>
              </a:lnSpc>
              <a:spcBef>
                <a:spcPts val="600"/>
              </a:spcBef>
              <a:spcAft>
                <a:spcPts val="600"/>
              </a:spcAft>
            </a:pPr>
            <a:r>
              <a:rPr lang="en-AU" sz="2000" dirty="0"/>
              <a:t>For the graph shown:</a:t>
            </a:r>
          </a:p>
          <a:p>
            <a:pPr marL="36000" indent="-285750">
              <a:lnSpc>
                <a:spcPct val="150000"/>
              </a:lnSpc>
              <a:spcBef>
                <a:spcPts val="600"/>
              </a:spcBef>
              <a:spcAft>
                <a:spcPts val="1200"/>
              </a:spcAft>
              <a:buFont typeface="Arial" panose="020B0604020202020204" pitchFamily="34" charset="0"/>
              <a:buChar char="•"/>
            </a:pPr>
            <a:r>
              <a:rPr lang="en-AU" sz="2000" dirty="0"/>
              <a:t>Where are the stationary points?</a:t>
            </a:r>
          </a:p>
          <a:p>
            <a:pPr marL="36000" indent="-285750" algn="l">
              <a:lnSpc>
                <a:spcPct val="150000"/>
              </a:lnSpc>
              <a:spcBef>
                <a:spcPts val="600"/>
              </a:spcBef>
              <a:spcAft>
                <a:spcPts val="600"/>
              </a:spcAft>
              <a:buFont typeface="Arial" panose="020B0604020202020204" pitchFamily="34" charset="0"/>
              <a:buChar char="•"/>
            </a:pPr>
            <a:r>
              <a:rPr lang="en-AU" sz="2000" dirty="0"/>
              <a:t>When is the graph increasing?</a:t>
            </a:r>
          </a:p>
          <a:p>
            <a:pPr marL="36000" indent="-285750" algn="l">
              <a:lnSpc>
                <a:spcPct val="150000"/>
              </a:lnSpc>
              <a:spcBef>
                <a:spcPts val="600"/>
              </a:spcBef>
              <a:spcAft>
                <a:spcPts val="600"/>
              </a:spcAft>
              <a:buFont typeface="Arial" panose="020B0604020202020204" pitchFamily="34" charset="0"/>
              <a:buChar char="•"/>
            </a:pPr>
            <a:r>
              <a:rPr lang="en-AU" sz="2000" dirty="0"/>
              <a:t>When is the graph decreasing?</a:t>
            </a:r>
          </a:p>
        </p:txBody>
      </p:sp>
      <p:sp>
        <p:nvSpPr>
          <p:cNvPr id="8" name="Speech Bubble: Rectangle with Corners Rounded 7">
            <a:extLst>
              <a:ext uri="{FF2B5EF4-FFF2-40B4-BE49-F238E27FC236}">
                <a16:creationId xmlns:a16="http://schemas.microsoft.com/office/drawing/2014/main" id="{D497BA7B-C0A3-B758-BAB3-0DFFB6F7EA9C}"/>
              </a:ext>
            </a:extLst>
          </p:cNvPr>
          <p:cNvSpPr/>
          <p:nvPr/>
        </p:nvSpPr>
        <p:spPr>
          <a:xfrm>
            <a:off x="6019804" y="4957763"/>
            <a:ext cx="1641905" cy="967031"/>
          </a:xfrm>
          <a:prstGeom prst="wedgeRoundRectCallout">
            <a:avLst>
              <a:gd name="adj1" fmla="val -69701"/>
              <a:gd name="adj2" fmla="val -4332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Bef>
                <a:spcPts val="600"/>
              </a:spcBef>
              <a:spcAft>
                <a:spcPts val="600"/>
              </a:spcAft>
            </a:pPr>
            <a:r>
              <a:rPr lang="en-AU" sz="1800" dirty="0"/>
              <a:t>How do you know?</a:t>
            </a:r>
          </a:p>
        </p:txBody>
      </p:sp>
      <p:sp>
        <p:nvSpPr>
          <p:cNvPr id="3" name="Slide Number Placeholder 2">
            <a:extLst>
              <a:ext uri="{FF2B5EF4-FFF2-40B4-BE49-F238E27FC236}">
                <a16:creationId xmlns:a16="http://schemas.microsoft.com/office/drawing/2014/main" id="{FA553C57-F13F-703B-DB71-6079CD9CF5A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313249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Graph of the gradient function</a:t>
            </a:r>
          </a:p>
        </p:txBody>
      </p:sp>
      <p:sp>
        <p:nvSpPr>
          <p:cNvPr id="13" name="Text Placeholder 12">
            <a:extLst>
              <a:ext uri="{FF2B5EF4-FFF2-40B4-BE49-F238E27FC236}">
                <a16:creationId xmlns:a16="http://schemas.microsoft.com/office/drawing/2014/main" id="{5B953966-FD71-5928-B2ED-4EBCB8E3CD53}"/>
              </a:ext>
            </a:extLst>
          </p:cNvPr>
          <p:cNvSpPr>
            <a:spLocks noGrp="1"/>
          </p:cNvSpPr>
          <p:nvPr>
            <p:ph type="body" sz="quarter" idx="18"/>
          </p:nvPr>
        </p:nvSpPr>
        <p:spPr>
          <a:xfrm>
            <a:off x="360000" y="982520"/>
            <a:ext cx="11483998" cy="356423"/>
          </a:xfrm>
        </p:spPr>
        <p:txBody>
          <a:bodyPr/>
          <a:lstStyle/>
          <a:p>
            <a:r>
              <a:rPr lang="en-AU" dirty="0">
                <a:latin typeface="+mj-lt"/>
              </a:rPr>
              <a:t>Compare the graphs</a:t>
            </a:r>
          </a:p>
        </p:txBody>
      </p:sp>
      <p:pic>
        <p:nvPicPr>
          <p:cNvPr id="5" name="Picture 4" descr="A picture of 2 graphs. The top graph is a red curve, y=f(x), on a black set of axes. The line curves up through x=-2, turns at x=-1, continues down through the y-axis and the x-axis, turning at a point where x=1, then continues increasing again.&#10;The bottom graph is a blue curve, y=f'(x), on a black set of axes. The blue curve is a parabola, with the vertex on the y-axis, below the origin.">
            <a:extLst>
              <a:ext uri="{FF2B5EF4-FFF2-40B4-BE49-F238E27FC236}">
                <a16:creationId xmlns:a16="http://schemas.microsoft.com/office/drawing/2014/main" id="{1BEF3477-DE6F-457E-9CE7-C5E0436B2DD3}"/>
              </a:ext>
            </a:extLst>
          </p:cNvPr>
          <p:cNvPicPr>
            <a:picLocks noChangeAspect="1"/>
          </p:cNvPicPr>
          <p:nvPr/>
        </p:nvPicPr>
        <p:blipFill>
          <a:blip r:embed="rId3"/>
          <a:stretch>
            <a:fillRect/>
          </a:stretch>
        </p:blipFill>
        <p:spPr>
          <a:xfrm>
            <a:off x="359994" y="1618015"/>
            <a:ext cx="3386613" cy="4824000"/>
          </a:xfrm>
          <a:prstGeom prst="rect">
            <a:avLst/>
          </a:prstGeom>
          <a:ln>
            <a:noFill/>
          </a:ln>
        </p:spPr>
      </p:pic>
      <p:sp>
        <p:nvSpPr>
          <p:cNvPr id="8" name="Speech Bubble: Rectangle with Corners Rounded 7">
            <a:extLst>
              <a:ext uri="{FF2B5EF4-FFF2-40B4-BE49-F238E27FC236}">
                <a16:creationId xmlns:a16="http://schemas.microsoft.com/office/drawing/2014/main" id="{8F137EE9-7A8A-6186-44F5-AE33AC111AE4}"/>
              </a:ext>
            </a:extLst>
          </p:cNvPr>
          <p:cNvSpPr/>
          <p:nvPr/>
        </p:nvSpPr>
        <p:spPr>
          <a:xfrm>
            <a:off x="5931725" y="1908535"/>
            <a:ext cx="1710734" cy="1097058"/>
          </a:xfrm>
          <a:prstGeom prst="wedgeRoundRectCallout">
            <a:avLst>
              <a:gd name="adj1" fmla="val -63760"/>
              <a:gd name="adj2" fmla="val 3557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spcAft>
                <a:spcPts val="1200"/>
              </a:spcAft>
            </a:pPr>
            <a:r>
              <a:rPr lang="en-AU" sz="1800" dirty="0"/>
              <a:t>What do you notice?</a:t>
            </a:r>
          </a:p>
        </p:txBody>
      </p:sp>
      <p:sp>
        <p:nvSpPr>
          <p:cNvPr id="9" name="Speech Bubble: Rectangle with Corners Rounded 8">
            <a:extLst>
              <a:ext uri="{FF2B5EF4-FFF2-40B4-BE49-F238E27FC236}">
                <a16:creationId xmlns:a16="http://schemas.microsoft.com/office/drawing/2014/main" id="{A03B6DC0-2306-696F-C8D3-CF7F22573BD9}"/>
              </a:ext>
            </a:extLst>
          </p:cNvPr>
          <p:cNvSpPr/>
          <p:nvPr/>
        </p:nvSpPr>
        <p:spPr>
          <a:xfrm>
            <a:off x="5931725" y="3719946"/>
            <a:ext cx="1710734" cy="948308"/>
          </a:xfrm>
          <a:prstGeom prst="wedgeRoundRectCallout">
            <a:avLst>
              <a:gd name="adj1" fmla="val -64547"/>
              <a:gd name="adj2" fmla="val 3381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dirty="0"/>
              <a:t>What do you wonder?</a:t>
            </a:r>
          </a:p>
        </p:txBody>
      </p:sp>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460D8-71EB-7C31-5C2E-CAB80439AD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F6ACD9-F8DD-4E30-8807-C28332AFAE1E}"/>
              </a:ext>
            </a:extLst>
          </p:cNvPr>
          <p:cNvSpPr>
            <a:spLocks noGrp="1"/>
          </p:cNvSpPr>
          <p:nvPr>
            <p:ph type="title"/>
          </p:nvPr>
        </p:nvSpPr>
        <p:spPr/>
        <p:txBody>
          <a:bodyPr/>
          <a:lstStyle/>
          <a:p>
            <a:r>
              <a:rPr lang="en-AU" dirty="0"/>
              <a:t>Defining stationary points (1)</a:t>
            </a:r>
          </a:p>
        </p:txBody>
      </p:sp>
      <p:sp>
        <p:nvSpPr>
          <p:cNvPr id="4" name="Text Placeholder 3">
            <a:extLst>
              <a:ext uri="{FF2B5EF4-FFF2-40B4-BE49-F238E27FC236}">
                <a16:creationId xmlns:a16="http://schemas.microsoft.com/office/drawing/2014/main" id="{71D7F828-8268-7DA3-8163-52FBE2AE9D1C}"/>
              </a:ext>
            </a:extLst>
          </p:cNvPr>
          <p:cNvSpPr>
            <a:spLocks noGrp="1"/>
          </p:cNvSpPr>
          <p:nvPr>
            <p:ph type="body" sz="quarter" idx="18"/>
          </p:nvPr>
        </p:nvSpPr>
        <p:spPr/>
        <p:txBody>
          <a:bodyPr/>
          <a:lstStyle/>
          <a:p>
            <a:r>
              <a:rPr lang="en-AU" dirty="0"/>
              <a:t>Definitions</a:t>
            </a:r>
          </a:p>
        </p:txBody>
      </p:sp>
      <mc:AlternateContent xmlns:mc="http://schemas.openxmlformats.org/markup-compatibility/2006" xmlns:a14="http://schemas.microsoft.com/office/drawing/2010/main">
        <mc:Choice Requires="a14">
          <p:sp>
            <p:nvSpPr>
              <p:cNvPr id="9" name="Text Placeholder 4">
                <a:extLst>
                  <a:ext uri="{FF2B5EF4-FFF2-40B4-BE49-F238E27FC236}">
                    <a16:creationId xmlns:a16="http://schemas.microsoft.com/office/drawing/2014/main" id="{A94557D9-E7F2-DA48-D2E8-DD87621C2BEA}"/>
                  </a:ext>
                </a:extLst>
              </p:cNvPr>
              <p:cNvSpPr>
                <a:spLocks noGrp="1"/>
              </p:cNvSpPr>
              <p:nvPr>
                <p:ph type="body" sz="quarter" idx="17"/>
              </p:nvPr>
            </p:nvSpPr>
            <p:spPr>
              <a:xfrm>
                <a:off x="360000" y="1569626"/>
                <a:ext cx="6326550" cy="3222293"/>
              </a:xfrm>
            </p:spPr>
            <p:txBody>
              <a:bodyPr/>
              <a:lstStyle/>
              <a:p>
                <a:pPr marL="285750" indent="-285750">
                  <a:spcBef>
                    <a:spcPts val="1200"/>
                  </a:spcBef>
                  <a:buFont typeface="Arial" panose="020B0604020202020204" pitchFamily="34" charset="0"/>
                  <a:buChar char="•"/>
                </a:pPr>
                <a:r>
                  <a:rPr lang="en-AU" sz="1800" b="1" dirty="0"/>
                  <a:t>Turning points </a:t>
                </a:r>
                <a:r>
                  <a:rPr lang="en-AU" sz="1800" dirty="0"/>
                  <a:t>- Points at which the gradient of the graph of a function changes direction.</a:t>
                </a:r>
              </a:p>
              <a:p>
                <a:pPr marL="285750" indent="-285750">
                  <a:spcBef>
                    <a:spcPts val="1200"/>
                  </a:spcBef>
                  <a:buFont typeface="Arial" panose="020B0604020202020204" pitchFamily="34" charset="0"/>
                  <a:buChar char="•"/>
                </a:pPr>
                <a:r>
                  <a:rPr lang="en-AU" sz="1800" b="1" dirty="0"/>
                  <a:t>Stationary points </a:t>
                </a:r>
                <a:r>
                  <a:rPr lang="en-AU" sz="1800" dirty="0"/>
                  <a:t>– Points on the graph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of a differentiable function where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=0</m:t>
                    </m:r>
                  </m:oMath>
                </a14:m>
                <a:r>
                  <a:rPr lang="en-AU" sz="1800" dirty="0"/>
                  <a:t>.</a:t>
                </a:r>
                <a:endParaRPr lang="en-AU" dirty="0"/>
              </a:p>
            </p:txBody>
          </p:sp>
        </mc:Choice>
        <mc:Fallback xmlns="">
          <p:sp>
            <p:nvSpPr>
              <p:cNvPr id="9" name="Text Placeholder 4">
                <a:extLst>
                  <a:ext uri="{FF2B5EF4-FFF2-40B4-BE49-F238E27FC236}">
                    <a16:creationId xmlns:a16="http://schemas.microsoft.com/office/drawing/2014/main" id="{A94557D9-E7F2-DA48-D2E8-DD87621C2BEA}"/>
                  </a:ext>
                </a:extLst>
              </p:cNvPr>
              <p:cNvSpPr>
                <a:spLocks noGrp="1" noRot="1" noChangeAspect="1" noMove="1" noResize="1" noEditPoints="1" noAdjustHandles="1" noChangeArrowheads="1" noChangeShapeType="1" noTextEdit="1"/>
              </p:cNvSpPr>
              <p:nvPr>
                <p:ph type="body" sz="quarter" idx="17"/>
              </p:nvPr>
            </p:nvSpPr>
            <p:spPr>
              <a:xfrm>
                <a:off x="360000" y="1569626"/>
                <a:ext cx="6326550" cy="3222293"/>
              </a:xfrm>
              <a:blipFill>
                <a:blip r:embed="rId2"/>
                <a:stretch>
                  <a:fillRect l="-2023" r="-674"/>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4A05484E-8028-C0A7-DC71-B826C2E720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pic>
        <p:nvPicPr>
          <p:cNvPr id="8" name="Picture 7" descr="Graph of the function on a Cartesian plane. The curve rises from the lower left to a local maximum at (-1, 2), then decreases through a horizontal point of inflection at (0, 0), continues down to a local minimum at (1, -2), and then rises steeply to the upper right. The points (-1, 2), (0, 0), and (1, -2) are marked with red dots and labelled in red. The x-axis is shown from approximately -3 to 3 and the y-axis from -5 to 5.">
            <a:extLst>
              <a:ext uri="{FF2B5EF4-FFF2-40B4-BE49-F238E27FC236}">
                <a16:creationId xmlns:a16="http://schemas.microsoft.com/office/drawing/2014/main" id="{013639A4-18D4-8BFC-9F18-EABCD1E33A43}"/>
              </a:ext>
            </a:extLst>
          </p:cNvPr>
          <p:cNvPicPr>
            <a:picLocks noChangeAspect="1"/>
          </p:cNvPicPr>
          <p:nvPr/>
        </p:nvPicPr>
        <p:blipFill>
          <a:blip r:embed="rId3"/>
          <a:stretch>
            <a:fillRect/>
          </a:stretch>
        </p:blipFill>
        <p:spPr>
          <a:xfrm>
            <a:off x="7278415" y="1569627"/>
            <a:ext cx="4553585" cy="4553585"/>
          </a:xfrm>
          <a:prstGeom prst="rect">
            <a:avLst/>
          </a:prstGeom>
          <a:ln>
            <a:solidFill>
              <a:schemeClr val="accent1"/>
            </a:solidFill>
          </a:ln>
        </p:spPr>
      </p:pic>
    </p:spTree>
    <p:extLst>
      <p:ext uri="{BB962C8B-B14F-4D97-AF65-F5344CB8AC3E}">
        <p14:creationId xmlns:p14="http://schemas.microsoft.com/office/powerpoint/2010/main" val="387315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1C422-883B-97B3-C1B4-E10871E807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0F1CF-C5F7-DEB6-59C5-84A2BB822790}"/>
              </a:ext>
            </a:extLst>
          </p:cNvPr>
          <p:cNvSpPr>
            <a:spLocks noGrp="1"/>
          </p:cNvSpPr>
          <p:nvPr>
            <p:ph type="title"/>
          </p:nvPr>
        </p:nvSpPr>
        <p:spPr/>
        <p:txBody>
          <a:bodyPr/>
          <a:lstStyle/>
          <a:p>
            <a:r>
              <a:rPr lang="en-AU" dirty="0"/>
              <a:t>Defining stationary points (2)</a:t>
            </a:r>
          </a:p>
        </p:txBody>
      </p:sp>
      <p:sp>
        <p:nvSpPr>
          <p:cNvPr id="4" name="Text Placeholder 3">
            <a:extLst>
              <a:ext uri="{FF2B5EF4-FFF2-40B4-BE49-F238E27FC236}">
                <a16:creationId xmlns:a16="http://schemas.microsoft.com/office/drawing/2014/main" id="{E41F0ACE-9575-A0F6-38FE-646E947E2650}"/>
              </a:ext>
            </a:extLst>
          </p:cNvPr>
          <p:cNvSpPr>
            <a:spLocks noGrp="1"/>
          </p:cNvSpPr>
          <p:nvPr>
            <p:ph type="body" sz="quarter" idx="18"/>
          </p:nvPr>
        </p:nvSpPr>
        <p:spPr/>
        <p:txBody>
          <a:bodyPr/>
          <a:lstStyle/>
          <a:p>
            <a:r>
              <a:rPr lang="en-AU" dirty="0"/>
              <a:t>Definitions</a:t>
            </a:r>
          </a:p>
        </p:txBody>
      </p:sp>
      <p:sp>
        <p:nvSpPr>
          <p:cNvPr id="9" name="Text Placeholder 4">
            <a:extLst>
              <a:ext uri="{FF2B5EF4-FFF2-40B4-BE49-F238E27FC236}">
                <a16:creationId xmlns:a16="http://schemas.microsoft.com/office/drawing/2014/main" id="{EA3948EF-B961-4780-E6FD-8ED4A176EED3}"/>
              </a:ext>
            </a:extLst>
          </p:cNvPr>
          <p:cNvSpPr>
            <a:spLocks noGrp="1"/>
          </p:cNvSpPr>
          <p:nvPr>
            <p:ph type="body" sz="quarter" idx="17"/>
          </p:nvPr>
        </p:nvSpPr>
        <p:spPr>
          <a:xfrm>
            <a:off x="360000" y="1569626"/>
            <a:ext cx="6326550" cy="5126374"/>
          </a:xfrm>
        </p:spPr>
        <p:txBody>
          <a:bodyPr/>
          <a:lstStyle/>
          <a:p>
            <a:pPr marL="285750" indent="-285750">
              <a:spcBef>
                <a:spcPts val="1200"/>
              </a:spcBef>
              <a:buFont typeface="Arial" panose="020B0604020202020204" pitchFamily="34" charset="0"/>
              <a:buChar char="•"/>
            </a:pPr>
            <a:r>
              <a:rPr lang="en-AU" sz="1800" b="1" dirty="0"/>
              <a:t>Local maximum </a:t>
            </a:r>
            <a:r>
              <a:rPr lang="en-AU" sz="1800" dirty="0"/>
              <a:t>- A point on a function is a local maximum if its function value is larger than the function values near it.</a:t>
            </a:r>
          </a:p>
          <a:p>
            <a:pPr marL="285750" indent="-285750">
              <a:spcBef>
                <a:spcPts val="1200"/>
              </a:spcBef>
              <a:buFont typeface="Arial" panose="020B0604020202020204" pitchFamily="34" charset="0"/>
              <a:buChar char="•"/>
            </a:pPr>
            <a:r>
              <a:rPr lang="en-AU" sz="1800" b="1" dirty="0"/>
              <a:t>Local minimum </a:t>
            </a:r>
            <a:r>
              <a:rPr lang="en-AU" sz="1800" dirty="0"/>
              <a:t>- A point on a function is a local minimum if its function value is smaller than the function values near it.</a:t>
            </a:r>
          </a:p>
          <a:p>
            <a:pPr marL="285750" indent="-285750">
              <a:spcBef>
                <a:spcPts val="1200"/>
              </a:spcBef>
              <a:buFont typeface="Arial" panose="020B0604020202020204" pitchFamily="34" charset="0"/>
              <a:buChar char="•"/>
            </a:pPr>
            <a:r>
              <a:rPr lang="en-AU" sz="1800" b="1" dirty="0"/>
              <a:t>Horizontal point of inflection </a:t>
            </a:r>
            <a:r>
              <a:rPr lang="en-AU" sz="1800" dirty="0"/>
              <a:t>– A stationary point where there is no change in the sign of the gradient of the tangent to the curve on either side of the point.</a:t>
            </a:r>
          </a:p>
          <a:p>
            <a:endParaRPr lang="en-AU" dirty="0"/>
          </a:p>
        </p:txBody>
      </p:sp>
      <p:sp>
        <p:nvSpPr>
          <p:cNvPr id="2" name="Slide Number Placeholder 1">
            <a:extLst>
              <a:ext uri="{FF2B5EF4-FFF2-40B4-BE49-F238E27FC236}">
                <a16:creationId xmlns:a16="http://schemas.microsoft.com/office/drawing/2014/main" id="{FE882220-F1D6-5740-0591-FF0A3787E49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pic>
        <p:nvPicPr>
          <p:cNvPr id="8" name="Picture 7" descr="Graph of the function on a Cartesian plane. The curve rises from the lower left to a local maximum at (-1, 2), then decreases through a horizontal point of inflection at (0, 0), continues down to a local minimum at (1, -2), and then rises steeply to the upper right. The points (-1, 2), (0, 0), and (1, -2) are marked with red dots and labelled in red. The x-axis is shown from approximately -3 to 3 and the y-axis from -5 to 5.">
            <a:extLst>
              <a:ext uri="{FF2B5EF4-FFF2-40B4-BE49-F238E27FC236}">
                <a16:creationId xmlns:a16="http://schemas.microsoft.com/office/drawing/2014/main" id="{7627B080-1972-9E7F-DCDC-BFC2EB10D99A}"/>
              </a:ext>
            </a:extLst>
          </p:cNvPr>
          <p:cNvPicPr>
            <a:picLocks noChangeAspect="1"/>
          </p:cNvPicPr>
          <p:nvPr/>
        </p:nvPicPr>
        <p:blipFill>
          <a:blip r:embed="rId2"/>
          <a:stretch>
            <a:fillRect/>
          </a:stretch>
        </p:blipFill>
        <p:spPr>
          <a:xfrm>
            <a:off x="7278415" y="1569627"/>
            <a:ext cx="4553585" cy="4553585"/>
          </a:xfrm>
          <a:prstGeom prst="rect">
            <a:avLst/>
          </a:prstGeom>
          <a:ln>
            <a:solidFill>
              <a:schemeClr val="accent1"/>
            </a:solidFill>
          </a:ln>
        </p:spPr>
      </p:pic>
    </p:spTree>
    <p:extLst>
      <p:ext uri="{BB962C8B-B14F-4D97-AF65-F5344CB8AC3E}">
        <p14:creationId xmlns:p14="http://schemas.microsoft.com/office/powerpoint/2010/main" val="343620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8C117-1EDF-2879-8D4A-2D5A0EDF3A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0994A1-6280-637C-A32E-0A999DF0F5FE}"/>
              </a:ext>
            </a:extLst>
          </p:cNvPr>
          <p:cNvSpPr>
            <a:spLocks noGrp="1"/>
          </p:cNvSpPr>
          <p:nvPr>
            <p:ph type="title"/>
          </p:nvPr>
        </p:nvSpPr>
        <p:spPr/>
        <p:txBody>
          <a:bodyPr/>
          <a:lstStyle/>
          <a:p>
            <a:r>
              <a:rPr lang="en-AU" dirty="0">
                <a:latin typeface="+mj-lt"/>
              </a:rPr>
              <a:t>Stationary points (1)</a:t>
            </a:r>
          </a:p>
        </p:txBody>
      </p:sp>
      <p:sp>
        <p:nvSpPr>
          <p:cNvPr id="13" name="Text Placeholder 12">
            <a:extLst>
              <a:ext uri="{FF2B5EF4-FFF2-40B4-BE49-F238E27FC236}">
                <a16:creationId xmlns:a16="http://schemas.microsoft.com/office/drawing/2014/main" id="{423A5A2F-1AC4-086C-B7B1-D48366C09537}"/>
              </a:ext>
            </a:extLst>
          </p:cNvPr>
          <p:cNvSpPr>
            <a:spLocks noGrp="1"/>
          </p:cNvSpPr>
          <p:nvPr>
            <p:ph type="body" sz="quarter" idx="18"/>
          </p:nvPr>
        </p:nvSpPr>
        <p:spPr/>
        <p:txBody>
          <a:bodyPr/>
          <a:lstStyle/>
          <a:p>
            <a:r>
              <a:rPr lang="en-AU" dirty="0">
                <a:latin typeface="+mj-lt"/>
              </a:rPr>
              <a:t>Worked example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1DAD1ACA-21A5-3F6A-0888-0D65507546B6}"/>
                  </a:ext>
                </a:extLst>
              </p:cNvPr>
              <p:cNvSpPr>
                <a:spLocks noGrp="1"/>
              </p:cNvSpPr>
              <p:nvPr>
                <p:ph type="body" sz="quarter" idx="17"/>
              </p:nvPr>
            </p:nvSpPr>
            <p:spPr>
              <a:xfrm>
                <a:off x="359999" y="1369454"/>
                <a:ext cx="11484000" cy="413903"/>
              </a:xfrm>
            </p:spPr>
            <p:txBody>
              <a:bodyPr/>
              <a:lstStyle/>
              <a:p>
                <a:r>
                  <a:rPr lang="en-AU" sz="1800" dirty="0">
                    <a:latin typeface="+mn-lt"/>
                  </a:rPr>
                  <a:t>For the function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−3</m:t>
                    </m:r>
                    <m:r>
                      <a:rPr lang="en-AU" sz="1800" b="0" i="1" smtClean="0">
                        <a:latin typeface="Cambria Math" panose="02040503050406030204" pitchFamily="18" charset="0"/>
                      </a:rPr>
                      <m:t>𝑥</m:t>
                    </m:r>
                    <m:r>
                      <a:rPr lang="en-AU" sz="1800" b="0" i="1" smtClean="0">
                        <a:latin typeface="Cambria Math" panose="02040503050406030204" pitchFamily="18" charset="0"/>
                      </a:rPr>
                      <m:t>−10</m:t>
                    </m:r>
                  </m:oMath>
                </a14:m>
                <a:r>
                  <a:rPr lang="en-AU" sz="1800" dirty="0">
                    <a:latin typeface="+mn-lt"/>
                  </a:rPr>
                  <a:t> find the stationary point and determine its nature.</a:t>
                </a:r>
                <a:endParaRPr lang="en-AU" dirty="0">
                  <a:latin typeface="+mn-lt"/>
                </a:endParaRPr>
              </a:p>
            </p:txBody>
          </p:sp>
        </mc:Choice>
        <mc:Fallback xmlns="">
          <p:sp>
            <p:nvSpPr>
              <p:cNvPr id="12" name="Text Placeholder 11">
                <a:extLst>
                  <a:ext uri="{FF2B5EF4-FFF2-40B4-BE49-F238E27FC236}">
                    <a16:creationId xmlns:a16="http://schemas.microsoft.com/office/drawing/2014/main" id="{1DAD1ACA-21A5-3F6A-0888-0D65507546B6}"/>
                  </a:ext>
                </a:extLst>
              </p:cNvPr>
              <p:cNvSpPr>
                <a:spLocks noGrp="1" noRot="1" noChangeAspect="1" noMove="1" noResize="1" noEditPoints="1" noAdjustHandles="1" noChangeArrowheads="1" noChangeShapeType="1" noTextEdit="1"/>
              </p:cNvSpPr>
              <p:nvPr>
                <p:ph type="body" sz="quarter" idx="17"/>
              </p:nvPr>
            </p:nvSpPr>
            <p:spPr>
              <a:xfrm>
                <a:off x="359999" y="1369454"/>
                <a:ext cx="11484000" cy="413903"/>
              </a:xfrm>
              <a:blipFill>
                <a:blip r:embed="rId4"/>
                <a:stretch>
                  <a:fillRect l="-1221" b="-22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4BB8C958-8F4D-22F2-C182-AB2E4E791788}"/>
                  </a:ext>
                </a:extLst>
              </p:cNvPr>
              <p:cNvSpPr txBox="1">
                <a:spLocks/>
              </p:cNvSpPr>
              <p:nvPr/>
            </p:nvSpPr>
            <p:spPr>
              <a:xfrm>
                <a:off x="347999" y="2101337"/>
                <a:ext cx="2814299" cy="132971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1" dirty="0">
                    <a:latin typeface="+mn-lt"/>
                  </a:rPr>
                  <a:t>Solution:</a:t>
                </a:r>
              </a:p>
              <a:p>
                <a:pPr>
                  <a:spcAft>
                    <a:spcPts val="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−3</m:t>
                      </m:r>
                      <m:r>
                        <a:rPr lang="en-AU" sz="1800" b="0" i="1" smtClean="0">
                          <a:latin typeface="Cambria Math" panose="02040503050406030204" pitchFamily="18" charset="0"/>
                        </a:rPr>
                        <m:t>𝑥</m:t>
                      </m:r>
                      <m:r>
                        <a:rPr lang="en-AU" sz="1800" b="0" i="1" smtClean="0">
                          <a:latin typeface="Cambria Math" panose="02040503050406030204" pitchFamily="18" charset="0"/>
                        </a:rPr>
                        <m:t>−10</m:t>
                      </m:r>
                    </m:oMath>
                  </m:oMathPara>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−3</m:t>
                      </m:r>
                    </m:oMath>
                  </m:oMathPara>
                </a14:m>
                <a:endParaRPr lang="en-AU" sz="1800" i="1" dirty="0">
                  <a:latin typeface="Cambria Math" panose="02040503050406030204" pitchFamily="18" charset="0"/>
                </a:endParaRPr>
              </a:p>
            </p:txBody>
          </p:sp>
        </mc:Choice>
        <mc:Fallback xmlns="">
          <p:sp>
            <p:nvSpPr>
              <p:cNvPr id="6" name="Text Placeholder 11">
                <a:extLst>
                  <a:ext uri="{FF2B5EF4-FFF2-40B4-BE49-F238E27FC236}">
                    <a16:creationId xmlns:a16="http://schemas.microsoft.com/office/drawing/2014/main" id="{4BB8C958-8F4D-22F2-C182-AB2E4E791788}"/>
                  </a:ext>
                </a:extLst>
              </p:cNvPr>
              <p:cNvSpPr txBox="1">
                <a:spLocks noRot="1" noChangeAspect="1" noMove="1" noResize="1" noEditPoints="1" noAdjustHandles="1" noChangeArrowheads="1" noChangeShapeType="1" noTextEdit="1"/>
              </p:cNvSpPr>
              <p:nvPr/>
            </p:nvSpPr>
            <p:spPr>
              <a:xfrm>
                <a:off x="347999" y="2101337"/>
                <a:ext cx="2814299" cy="1329712"/>
              </a:xfrm>
              <a:prstGeom prst="rect">
                <a:avLst/>
              </a:prstGeom>
              <a:blipFill>
                <a:blip r:embed="rId5"/>
                <a:stretch>
                  <a:fillRect l="-49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 Placeholder 11">
                <a:extLst>
                  <a:ext uri="{FF2B5EF4-FFF2-40B4-BE49-F238E27FC236}">
                    <a16:creationId xmlns:a16="http://schemas.microsoft.com/office/drawing/2014/main" id="{39680BBB-A6ED-3845-C5B1-F7DB6CBEA246}"/>
                  </a:ext>
                </a:extLst>
              </p:cNvPr>
              <p:cNvSpPr txBox="1">
                <a:spLocks/>
              </p:cNvSpPr>
              <p:nvPr/>
            </p:nvSpPr>
            <p:spPr>
              <a:xfrm>
                <a:off x="348000" y="3760925"/>
                <a:ext cx="2814298" cy="230395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t>Let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=0,</m:t>
                    </m:r>
                  </m:oMath>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−3=0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oMath>
                  </m:oMathPara>
                </a14:m>
                <a:br>
                  <a:rPr lang="en-AU" sz="1800" i="1" dirty="0">
                    <a:latin typeface="Cambria Math" panose="02040503050406030204" pitchFamily="18" charset="0"/>
                  </a:rPr>
                </a:br>
                <a:endParaRPr lang="en-AU" sz="1800" dirty="0">
                  <a:latin typeface="+mn-lt"/>
                </a:endParaRPr>
              </a:p>
            </p:txBody>
          </p:sp>
        </mc:Choice>
        <mc:Fallback xmlns="">
          <p:sp>
            <p:nvSpPr>
              <p:cNvPr id="16" name="Text Placeholder 11">
                <a:extLst>
                  <a:ext uri="{FF2B5EF4-FFF2-40B4-BE49-F238E27FC236}">
                    <a16:creationId xmlns:a16="http://schemas.microsoft.com/office/drawing/2014/main" id="{39680BBB-A6ED-3845-C5B1-F7DB6CBEA246}"/>
                  </a:ext>
                </a:extLst>
              </p:cNvPr>
              <p:cNvSpPr txBox="1">
                <a:spLocks noRot="1" noChangeAspect="1" noMove="1" noResize="1" noEditPoints="1" noAdjustHandles="1" noChangeArrowheads="1" noChangeShapeType="1" noTextEdit="1"/>
              </p:cNvSpPr>
              <p:nvPr/>
            </p:nvSpPr>
            <p:spPr>
              <a:xfrm>
                <a:off x="348000" y="3760925"/>
                <a:ext cx="2814298" cy="2303951"/>
              </a:xfrm>
              <a:prstGeom prst="rect">
                <a:avLst/>
              </a:prstGeom>
              <a:blipFill>
                <a:blip r:embed="rId6"/>
                <a:stretch>
                  <a:fillRect l="-49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 Placeholder 11">
                <a:extLst>
                  <a:ext uri="{FF2B5EF4-FFF2-40B4-BE49-F238E27FC236}">
                    <a16:creationId xmlns:a16="http://schemas.microsoft.com/office/drawing/2014/main" id="{644912EA-CF80-5B17-283F-2B4DB0ADACA4}"/>
                  </a:ext>
                </a:extLst>
              </p:cNvPr>
              <p:cNvSpPr txBox="1">
                <a:spLocks/>
              </p:cNvSpPr>
              <p:nvPr/>
            </p:nvSpPr>
            <p:spPr>
              <a:xfrm>
                <a:off x="4051904" y="2101337"/>
                <a:ext cx="4553139" cy="53076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ea typeface="Cambria Math" panose="02040503050406030204" pitchFamily="18" charset="0"/>
                  </a:rPr>
                  <a:t>Test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𝑓</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oMath>
                </a14:m>
                <a:r>
                  <a:rPr lang="en-AU" sz="1800" b="0" dirty="0">
                    <a:latin typeface="+mn-lt"/>
                    <a:ea typeface="Cambria Math" panose="02040503050406030204" pitchFamily="18" charset="0"/>
                  </a:rPr>
                  <a:t> at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=1</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m:t>
                    </m:r>
                  </m:oMath>
                </a14:m>
                <a:r>
                  <a:rPr lang="en-AU" sz="1800" b="0" dirty="0">
                    <a:latin typeface="+mn-lt"/>
                  </a:rPr>
                  <a:t>.</a:t>
                </a:r>
              </a:p>
            </p:txBody>
          </p:sp>
        </mc:Choice>
        <mc:Fallback xmlns="">
          <p:sp>
            <p:nvSpPr>
              <p:cNvPr id="15" name="Text Placeholder 11">
                <a:extLst>
                  <a:ext uri="{FF2B5EF4-FFF2-40B4-BE49-F238E27FC236}">
                    <a16:creationId xmlns:a16="http://schemas.microsoft.com/office/drawing/2014/main" id="{644912EA-CF80-5B17-283F-2B4DB0ADACA4}"/>
                  </a:ext>
                </a:extLst>
              </p:cNvPr>
              <p:cNvSpPr txBox="1">
                <a:spLocks noRot="1" noChangeAspect="1" noMove="1" noResize="1" noEditPoints="1" noAdjustHandles="1" noChangeArrowheads="1" noChangeShapeType="1" noTextEdit="1"/>
              </p:cNvSpPr>
              <p:nvPr/>
            </p:nvSpPr>
            <p:spPr>
              <a:xfrm>
                <a:off x="4051904" y="2101337"/>
                <a:ext cx="4553139" cy="530765"/>
              </a:xfrm>
              <a:prstGeom prst="rect">
                <a:avLst/>
              </a:prstGeom>
              <a:blipFill>
                <a:blip r:embed="rId7"/>
                <a:stretch>
                  <a:fillRect l="-32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3F55FA5E-8219-7C51-F211-DF4E0A7F78D2}"/>
                  </a:ext>
                </a:extLst>
              </p:cNvPr>
              <p:cNvGraphicFramePr>
                <a:graphicFrameLocks noGrp="1"/>
              </p:cNvGraphicFramePr>
              <p:nvPr>
                <p:extLst>
                  <p:ext uri="{D42A27DB-BD31-4B8C-83A1-F6EECF244321}">
                    <p14:modId xmlns:p14="http://schemas.microsoft.com/office/powerpoint/2010/main" val="463735077"/>
                  </p:ext>
                </p:extLst>
              </p:nvPr>
            </p:nvGraphicFramePr>
            <p:xfrm>
              <a:off x="4105515" y="2632102"/>
              <a:ext cx="2964226" cy="1260712"/>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43932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f>
                                  <m:fPr>
                                    <m:ctrlPr>
                                      <a:rPr lang="en-AU" b="1" i="1" smtClean="0">
                                        <a:solidFill>
                                          <a:schemeClr val="accent1">
                                            <a:lumMod val="50000"/>
                                            <a:lumOff val="50000"/>
                                          </a:schemeClr>
                                        </a:solidFill>
                                        <a:latin typeface="Cambria Math" panose="02040503050406030204" pitchFamily="18" charset="0"/>
                                      </a:rPr>
                                    </m:ctrlPr>
                                  </m:fPr>
                                  <m:num>
                                    <m:r>
                                      <a:rPr lang="en-AU" b="1" i="1" smtClean="0">
                                        <a:solidFill>
                                          <a:schemeClr val="accent1">
                                            <a:lumMod val="50000"/>
                                            <a:lumOff val="50000"/>
                                          </a:schemeClr>
                                        </a:solidFill>
                                        <a:latin typeface="Cambria Math" panose="02040503050406030204" pitchFamily="18" charset="0"/>
                                      </a:rPr>
                                      <m:t>𝟑</m:t>
                                    </m:r>
                                  </m:num>
                                  <m:den>
                                    <m:r>
                                      <a:rPr lang="en-AU" b="1" i="1" smtClean="0">
                                        <a:solidFill>
                                          <a:schemeClr val="accent1">
                                            <a:lumMod val="50000"/>
                                            <a:lumOff val="50000"/>
                                          </a:schemeClr>
                                        </a:solidFill>
                                        <a:latin typeface="Cambria Math" panose="02040503050406030204" pitchFamily="18" charset="0"/>
                                      </a:rPr>
                                      <m:t>𝟐</m:t>
                                    </m:r>
                                  </m:den>
                                </m:f>
                              </m:oMath>
                            </m:oMathPara>
                          </a14:m>
                          <a:endParaRPr lang="en-AU" b="1"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75124">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3F55FA5E-8219-7C51-F211-DF4E0A7F78D2}"/>
                  </a:ext>
                </a:extLst>
              </p:cNvPr>
              <p:cNvGraphicFramePr>
                <a:graphicFrameLocks noGrp="1"/>
              </p:cNvGraphicFramePr>
              <p:nvPr>
                <p:extLst>
                  <p:ext uri="{D42A27DB-BD31-4B8C-83A1-F6EECF244321}">
                    <p14:modId xmlns:p14="http://schemas.microsoft.com/office/powerpoint/2010/main" val="463735077"/>
                  </p:ext>
                </p:extLst>
              </p:nvPr>
            </p:nvGraphicFramePr>
            <p:xfrm>
              <a:off x="4105515" y="2632102"/>
              <a:ext cx="2964226" cy="1260712"/>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585588">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855" t="-1031" r="-317949" b="-1164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95935" t="-1031" r="-202439" b="-1164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94355" t="-1031" r="-100806" b="-1164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96748" t="-1031" r="-1626" b="-116495"/>
                          </a:stretch>
                        </a:blipFill>
                      </a:tcPr>
                    </a:tc>
                    <a:extLst>
                      <a:ext uri="{0D108BD9-81ED-4DB2-BD59-A6C34878D82A}">
                        <a16:rowId xmlns:a16="http://schemas.microsoft.com/office/drawing/2014/main" val="3787513468"/>
                      </a:ext>
                    </a:extLst>
                  </a:tr>
                  <a:tr h="675124">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855" t="-88288" r="-31794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95935" t="-88288" r="-20243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94355" t="-88288" r="-100806"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96748" t="-88288" r="-1626" b="-1802"/>
                          </a:stretch>
                        </a:blipFill>
                      </a:tcPr>
                    </a:tc>
                    <a:extLst>
                      <a:ext uri="{0D108BD9-81ED-4DB2-BD59-A6C34878D82A}">
                        <a16:rowId xmlns:a16="http://schemas.microsoft.com/office/drawing/2014/main" val="3500828703"/>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D075931-CA96-32B0-ACFB-1F03B89591AF}"/>
                  </a:ext>
                </a:extLst>
              </p:cNvPr>
              <p:cNvSpPr txBox="1"/>
              <p:nvPr/>
            </p:nvSpPr>
            <p:spPr>
              <a:xfrm>
                <a:off x="4105515" y="4225899"/>
                <a:ext cx="3930046" cy="2089176"/>
              </a:xfrm>
              <a:prstGeom prst="rect">
                <a:avLst/>
              </a:prstGeom>
              <a:noFill/>
            </p:spPr>
            <p:txBody>
              <a:bodyPr wrap="square" lIns="0" tIns="0" rIns="0" bIns="0" rtlCol="0">
                <a:noAutofit/>
              </a:bodyPr>
              <a:lstStyle/>
              <a:p>
                <a:pPr algn="l"/>
                <a:r>
                  <a:rPr lang="en-AU" sz="1800" dirty="0"/>
                  <a:t>Coordinates of the stationary point:</a:t>
                </a:r>
              </a:p>
              <a:p>
                <a:pPr algn="l">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−3</m:t>
                      </m:r>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e>
                      </m:d>
                      <m:r>
                        <a:rPr lang="en-AU" sz="1800" b="0" i="1" smtClean="0">
                          <a:latin typeface="Cambria Math" panose="02040503050406030204" pitchFamily="18" charset="0"/>
                        </a:rPr>
                        <m:t>−10</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49</m:t>
                          </m:r>
                        </m:num>
                        <m:den>
                          <m:r>
                            <a:rPr lang="en-AU" sz="1800" b="0" i="1" smtClean="0">
                              <a:latin typeface="Cambria Math" panose="02040503050406030204" pitchFamily="18" charset="0"/>
                            </a:rPr>
                            <m:t>4</m:t>
                          </m:r>
                        </m:den>
                      </m:f>
                    </m:oMath>
                  </m:oMathPara>
                </a14:m>
                <a:endParaRPr lang="en-AU" sz="1800" b="0" dirty="0"/>
              </a:p>
              <a:p>
                <a:pPr algn="l"/>
                <a14:m>
                  <m:oMath xmlns:m="http://schemas.openxmlformats.org/officeDocument/2006/math">
                    <m:r>
                      <a:rPr lang="en-AU" sz="1800" b="0" i="1" smtClean="0">
                        <a:latin typeface="Cambria Math" panose="02040503050406030204" pitchFamily="18" charset="0"/>
                      </a:rPr>
                      <m:t>∴</m:t>
                    </m:r>
                  </m:oMath>
                </a14:m>
                <a:r>
                  <a:rPr lang="en-AU" sz="1800" b="0" dirty="0"/>
                  <a:t> A local minimum occurs at </a:t>
                </a:r>
                <a14:m>
                  <m:oMath xmlns:m="http://schemas.openxmlformats.org/officeDocument/2006/math">
                    <m:d>
                      <m:dPr>
                        <m:ctrlPr>
                          <a:rPr lang="en-AU" sz="1800" b="0" i="1" smtClean="0">
                            <a:latin typeface="Cambria Math" panose="02040503050406030204" pitchFamily="18" charset="0"/>
                          </a:rPr>
                        </m:ctrlPr>
                      </m:dPr>
                      <m:e>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3</m:t>
                            </m:r>
                          </m:num>
                          <m:den>
                            <m:r>
                              <a:rPr lang="en-AU" sz="1800" b="0" i="1" smtClean="0">
                                <a:latin typeface="Cambria Math" panose="02040503050406030204" pitchFamily="18" charset="0"/>
                              </a:rPr>
                              <m:t>2</m:t>
                            </m:r>
                          </m:den>
                        </m:f>
                        <m:r>
                          <a:rPr lang="en-AU" sz="1800" b="0" i="1" smtClean="0">
                            <a:latin typeface="Cambria Math" panose="02040503050406030204" pitchFamily="18" charset="0"/>
                          </a:rPr>
                          <m:t>,−</m:t>
                        </m:r>
                        <m:f>
                          <m:fPr>
                            <m:ctrlPr>
                              <a:rPr lang="en-AU" sz="1800" b="0" i="1" smtClean="0">
                                <a:latin typeface="Cambria Math" panose="02040503050406030204" pitchFamily="18" charset="0"/>
                              </a:rPr>
                            </m:ctrlPr>
                          </m:fPr>
                          <m:num>
                            <m:r>
                              <a:rPr lang="en-AU" sz="1800" b="0" i="1" smtClean="0">
                                <a:latin typeface="Cambria Math" panose="02040503050406030204" pitchFamily="18" charset="0"/>
                              </a:rPr>
                              <m:t>49</m:t>
                            </m:r>
                          </m:num>
                          <m:den>
                            <m:r>
                              <a:rPr lang="en-AU" sz="1800" b="0" i="1" smtClean="0">
                                <a:latin typeface="Cambria Math" panose="02040503050406030204" pitchFamily="18" charset="0"/>
                              </a:rPr>
                              <m:t>4</m:t>
                            </m:r>
                          </m:den>
                        </m:f>
                      </m:e>
                    </m:d>
                  </m:oMath>
                </a14:m>
                <a:r>
                  <a:rPr lang="en-AU" sz="1800" b="0" dirty="0"/>
                  <a:t>.</a:t>
                </a:r>
              </a:p>
            </p:txBody>
          </p:sp>
        </mc:Choice>
        <mc:Fallback xmlns="">
          <p:sp>
            <p:nvSpPr>
              <p:cNvPr id="7" name="TextBox 6">
                <a:extLst>
                  <a:ext uri="{FF2B5EF4-FFF2-40B4-BE49-F238E27FC236}">
                    <a16:creationId xmlns:a16="http://schemas.microsoft.com/office/drawing/2014/main" id="{DD075931-CA96-32B0-ACFB-1F03B89591AF}"/>
                  </a:ext>
                </a:extLst>
              </p:cNvPr>
              <p:cNvSpPr txBox="1">
                <a:spLocks noRot="1" noChangeAspect="1" noMove="1" noResize="1" noEditPoints="1" noAdjustHandles="1" noChangeArrowheads="1" noChangeShapeType="1" noTextEdit="1"/>
              </p:cNvSpPr>
              <p:nvPr/>
            </p:nvSpPr>
            <p:spPr>
              <a:xfrm>
                <a:off x="4105515" y="4225899"/>
                <a:ext cx="3930046" cy="2089176"/>
              </a:xfrm>
              <a:prstGeom prst="rect">
                <a:avLst/>
              </a:prstGeom>
              <a:blipFill>
                <a:blip r:embed="rId9"/>
                <a:stretch>
                  <a:fillRect l="-3566" t="-3790" r="-620"/>
                </a:stretch>
              </a:blipFill>
            </p:spPr>
            <p:txBody>
              <a:bodyPr/>
              <a:lstStyle/>
              <a:p>
                <a:r>
                  <a:rPr lang="en-US">
                    <a:noFill/>
                  </a:rPr>
                  <a:t> </a:t>
                </a:r>
              </a:p>
            </p:txBody>
          </p:sp>
        </mc:Fallback>
      </mc:AlternateContent>
      <p:sp>
        <p:nvSpPr>
          <p:cNvPr id="2" name="Speech Bubble: Rectangle with Corners Rounded 1">
            <a:extLst>
              <a:ext uri="{FF2B5EF4-FFF2-40B4-BE49-F238E27FC236}">
                <a16:creationId xmlns:a16="http://schemas.microsoft.com/office/drawing/2014/main" id="{F0D26F56-45EA-0083-3F56-CF5F84935CAA}"/>
              </a:ext>
            </a:extLst>
          </p:cNvPr>
          <p:cNvSpPr/>
          <p:nvPr/>
        </p:nvSpPr>
        <p:spPr>
          <a:xfrm>
            <a:off x="8211871" y="2101337"/>
            <a:ext cx="2268578" cy="839799"/>
          </a:xfrm>
          <a:prstGeom prst="wedgeRoundRectCallout">
            <a:avLst>
              <a:gd name="adj1" fmla="val -85991"/>
              <a:gd name="adj2" fmla="val -2161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Why were these values chosen?</a:t>
            </a:r>
          </a:p>
        </p:txBody>
      </p:sp>
      <mc:AlternateContent xmlns:mc="http://schemas.openxmlformats.org/markup-compatibility/2006" xmlns:a14="http://schemas.microsoft.com/office/drawing/2010/main">
        <mc:Choice Requires="a14">
          <p:sp>
            <p:nvSpPr>
              <p:cNvPr id="20" name="Speech Bubble: Rectangle with Corners Rounded 19">
                <a:extLst>
                  <a:ext uri="{FF2B5EF4-FFF2-40B4-BE49-F238E27FC236}">
                    <a16:creationId xmlns:a16="http://schemas.microsoft.com/office/drawing/2014/main" id="{CFE45AEF-E618-5C8E-A5E2-4150A161B86F}"/>
                  </a:ext>
                </a:extLst>
              </p:cNvPr>
              <p:cNvSpPr/>
              <p:nvPr/>
            </p:nvSpPr>
            <p:spPr>
              <a:xfrm>
                <a:off x="265497" y="5604035"/>
                <a:ext cx="3312179" cy="530764"/>
              </a:xfrm>
              <a:prstGeom prst="wedgeRoundRectCallout">
                <a:avLst>
                  <a:gd name="adj1" fmla="val 4702"/>
                  <a:gd name="adj2" fmla="val -27389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Why was </a:t>
                </a:r>
                <a14:m>
                  <m:oMath xmlns:m="http://schemas.openxmlformats.org/officeDocument/2006/math">
                    <m:r>
                      <a:rPr lang="en-AU" sz="1800" b="0" i="1" smtClean="0">
                        <a:latin typeface="Cambria Math" panose="02040503050406030204" pitchFamily="18" charset="0"/>
                      </a:rPr>
                      <m:t>𝑓</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m:t>
                    </m:r>
                  </m:oMath>
                </a14:m>
                <a:r>
                  <a:rPr lang="en-AU" sz="1800" dirty="0"/>
                  <a:t> set to equal 0?</a:t>
                </a:r>
              </a:p>
            </p:txBody>
          </p:sp>
        </mc:Choice>
        <mc:Fallback xmlns="">
          <p:sp>
            <p:nvSpPr>
              <p:cNvPr id="20" name="Speech Bubble: Rectangle with Corners Rounded 19">
                <a:extLst>
                  <a:ext uri="{FF2B5EF4-FFF2-40B4-BE49-F238E27FC236}">
                    <a16:creationId xmlns:a16="http://schemas.microsoft.com/office/drawing/2014/main" id="{CFE45AEF-E618-5C8E-A5E2-4150A161B86F}"/>
                  </a:ext>
                </a:extLst>
              </p:cNvPr>
              <p:cNvSpPr>
                <a:spLocks noRot="1" noChangeAspect="1" noMove="1" noResize="1" noEditPoints="1" noAdjustHandles="1" noChangeArrowheads="1" noChangeShapeType="1" noTextEdit="1"/>
              </p:cNvSpPr>
              <p:nvPr/>
            </p:nvSpPr>
            <p:spPr>
              <a:xfrm>
                <a:off x="265497" y="5604035"/>
                <a:ext cx="3312179" cy="530764"/>
              </a:xfrm>
              <a:prstGeom prst="wedgeRoundRectCallout">
                <a:avLst>
                  <a:gd name="adj1" fmla="val 4702"/>
                  <a:gd name="adj2" fmla="val -273898"/>
                  <a:gd name="adj3" fmla="val 16667"/>
                </a:avLst>
              </a:prstGeom>
              <a:blipFill>
                <a:blip r:embed="rId10"/>
                <a:stretch>
                  <a:fillRect l="-367" r="-367" b="-3484"/>
                </a:stretch>
              </a:blipFill>
            </p:spPr>
            <p:txBody>
              <a:bodyPr/>
              <a:lstStyle/>
              <a:p>
                <a:r>
                  <a:rPr lang="en-US">
                    <a:noFill/>
                  </a:rPr>
                  <a:t> </a:t>
                </a:r>
              </a:p>
            </p:txBody>
          </p:sp>
        </mc:Fallback>
      </mc:AlternateContent>
      <p:sp>
        <p:nvSpPr>
          <p:cNvPr id="8" name="Speech Bubble: Rectangle with Corners Rounded 7">
            <a:extLst>
              <a:ext uri="{FF2B5EF4-FFF2-40B4-BE49-F238E27FC236}">
                <a16:creationId xmlns:a16="http://schemas.microsoft.com/office/drawing/2014/main" id="{212E7265-A06D-0B8B-4358-C353F6B48F97}"/>
              </a:ext>
            </a:extLst>
          </p:cNvPr>
          <p:cNvSpPr/>
          <p:nvPr/>
        </p:nvSpPr>
        <p:spPr>
          <a:xfrm>
            <a:off x="7690070" y="4651379"/>
            <a:ext cx="2426535" cy="839799"/>
          </a:xfrm>
          <a:prstGeom prst="wedgeRoundRectCallout">
            <a:avLst>
              <a:gd name="adj1" fmla="val -81409"/>
              <a:gd name="adj2" fmla="val 6231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do we know it’s a local minimum?</a:t>
            </a:r>
          </a:p>
        </p:txBody>
      </p:sp>
      <p:cxnSp>
        <p:nvCxnSpPr>
          <p:cNvPr id="14" name="Straight Connector 13">
            <a:extLst>
              <a:ext uri="{FF2B5EF4-FFF2-40B4-BE49-F238E27FC236}">
                <a16:creationId xmlns:a16="http://schemas.microsoft.com/office/drawing/2014/main" id="{9E549102-516F-4497-639E-E269577F1725}"/>
              </a:ext>
              <a:ext uri="{C183D7F6-B498-43B3-948B-1728B52AA6E4}">
                <adec:decorative xmlns:adec="http://schemas.microsoft.com/office/drawing/2017/decorative" val="1"/>
              </a:ext>
            </a:extLst>
          </p:cNvPr>
          <p:cNvCxnSpPr/>
          <p:nvPr/>
        </p:nvCxnSpPr>
        <p:spPr>
          <a:xfrm>
            <a:off x="3496633" y="2282799"/>
            <a:ext cx="0" cy="385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94087F6-28AA-1B72-4F93-117C0DD468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9</a:t>
            </a:fld>
            <a:endParaRPr lang="en-AU" dirty="0"/>
          </a:p>
        </p:txBody>
      </p:sp>
    </p:spTree>
    <p:extLst>
      <p:ext uri="{BB962C8B-B14F-4D97-AF65-F5344CB8AC3E}">
        <p14:creationId xmlns:p14="http://schemas.microsoft.com/office/powerpoint/2010/main" val="39831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2DDA1-767C-5C1B-282B-5C4159BE8F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1F888D-C862-1B7C-AC37-5DA357CDC001}"/>
              </a:ext>
            </a:extLst>
          </p:cNvPr>
          <p:cNvSpPr>
            <a:spLocks noGrp="1"/>
          </p:cNvSpPr>
          <p:nvPr>
            <p:ph type="title"/>
          </p:nvPr>
        </p:nvSpPr>
        <p:spPr/>
        <p:txBody>
          <a:bodyPr/>
          <a:lstStyle/>
          <a:p>
            <a:r>
              <a:rPr lang="en-AU" dirty="0">
                <a:latin typeface="+mj-lt"/>
              </a:rPr>
              <a:t>Stationary points (2)</a:t>
            </a:r>
          </a:p>
        </p:txBody>
      </p:sp>
      <p:sp>
        <p:nvSpPr>
          <p:cNvPr id="13" name="Text Placeholder 12">
            <a:extLst>
              <a:ext uri="{FF2B5EF4-FFF2-40B4-BE49-F238E27FC236}">
                <a16:creationId xmlns:a16="http://schemas.microsoft.com/office/drawing/2014/main" id="{4F309A8A-421A-3562-354F-F641AC452C2F}"/>
              </a:ext>
            </a:extLst>
          </p:cNvPr>
          <p:cNvSpPr>
            <a:spLocks noGrp="1"/>
          </p:cNvSpPr>
          <p:nvPr>
            <p:ph type="body" sz="quarter" idx="18"/>
          </p:nvPr>
        </p:nvSpPr>
        <p:spPr/>
        <p:txBody>
          <a:bodyPr/>
          <a:lstStyle/>
          <a:p>
            <a:r>
              <a:rPr lang="en-AU" dirty="0">
                <a:latin typeface="+mj-lt"/>
              </a:rPr>
              <a:t>Your turn – question 1</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3B3484C0-0213-DB44-3AAF-5F62C847DB2E}"/>
                  </a:ext>
                </a:extLst>
              </p:cNvPr>
              <p:cNvSpPr>
                <a:spLocks noGrp="1"/>
              </p:cNvSpPr>
              <p:nvPr>
                <p:ph type="body" sz="quarter" idx="17"/>
              </p:nvPr>
            </p:nvSpPr>
            <p:spPr>
              <a:xfrm>
                <a:off x="359999" y="1369454"/>
                <a:ext cx="11484000" cy="413903"/>
              </a:xfrm>
            </p:spPr>
            <p:txBody>
              <a:bodyPr/>
              <a:lstStyle/>
              <a:p>
                <a:r>
                  <a:rPr lang="en-AU" sz="1800" dirty="0">
                    <a:latin typeface="+mn-lt"/>
                  </a:rPr>
                  <a:t>For the function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−8</m:t>
                    </m:r>
                  </m:oMath>
                </a14:m>
                <a:r>
                  <a:rPr lang="en-AU" sz="1800" dirty="0">
                    <a:latin typeface="+mn-lt"/>
                  </a:rPr>
                  <a:t> find the stationary point and determine its nature.</a:t>
                </a:r>
                <a:endParaRPr lang="en-AU" dirty="0">
                  <a:latin typeface="+mn-lt"/>
                </a:endParaRPr>
              </a:p>
            </p:txBody>
          </p:sp>
        </mc:Choice>
        <mc:Fallback xmlns="">
          <p:sp>
            <p:nvSpPr>
              <p:cNvPr id="12" name="Text Placeholder 11">
                <a:extLst>
                  <a:ext uri="{FF2B5EF4-FFF2-40B4-BE49-F238E27FC236}">
                    <a16:creationId xmlns:a16="http://schemas.microsoft.com/office/drawing/2014/main" id="{3B3484C0-0213-DB44-3AAF-5F62C847DB2E}"/>
                  </a:ext>
                </a:extLst>
              </p:cNvPr>
              <p:cNvSpPr>
                <a:spLocks noGrp="1" noRot="1" noChangeAspect="1" noMove="1" noResize="1" noEditPoints="1" noAdjustHandles="1" noChangeArrowheads="1" noChangeShapeType="1" noTextEdit="1"/>
              </p:cNvSpPr>
              <p:nvPr>
                <p:ph type="body" sz="quarter" idx="17"/>
              </p:nvPr>
            </p:nvSpPr>
            <p:spPr>
              <a:xfrm>
                <a:off x="359999" y="1369454"/>
                <a:ext cx="11484000" cy="413903"/>
              </a:xfrm>
              <a:blipFill>
                <a:blip r:embed="rId3"/>
                <a:stretch>
                  <a:fillRect l="-1221" b="-22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BF9855C2-1C48-6B42-EF0A-42C999332A3D}"/>
                  </a:ext>
                </a:extLst>
              </p:cNvPr>
              <p:cNvSpPr txBox="1">
                <a:spLocks/>
              </p:cNvSpPr>
              <p:nvPr/>
            </p:nvSpPr>
            <p:spPr>
              <a:xfrm>
                <a:off x="359999" y="2101337"/>
                <a:ext cx="2814299" cy="132971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1" dirty="0">
                    <a:latin typeface="+mn-lt"/>
                  </a:rPr>
                  <a:t>Solution:</a:t>
                </a:r>
              </a:p>
              <a:p>
                <a:pPr>
                  <a:spcAft>
                    <a:spcPts val="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−8</m:t>
                      </m:r>
                    </m:oMath>
                  </m:oMathPara>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m:oMathPara>
                </a14:m>
                <a:endParaRPr lang="en-AU" sz="1800" i="1" dirty="0">
                  <a:latin typeface="Cambria Math" panose="02040503050406030204" pitchFamily="18" charset="0"/>
                </a:endParaRPr>
              </a:p>
            </p:txBody>
          </p:sp>
        </mc:Choice>
        <mc:Fallback xmlns="">
          <p:sp>
            <p:nvSpPr>
              <p:cNvPr id="6" name="Text Placeholder 11">
                <a:extLst>
                  <a:ext uri="{FF2B5EF4-FFF2-40B4-BE49-F238E27FC236}">
                    <a16:creationId xmlns:a16="http://schemas.microsoft.com/office/drawing/2014/main" id="{BF9855C2-1C48-6B42-EF0A-42C999332A3D}"/>
                  </a:ext>
                </a:extLst>
              </p:cNvPr>
              <p:cNvSpPr txBox="1">
                <a:spLocks noRot="1" noChangeAspect="1" noMove="1" noResize="1" noEditPoints="1" noAdjustHandles="1" noChangeArrowheads="1" noChangeShapeType="1" noTextEdit="1"/>
              </p:cNvSpPr>
              <p:nvPr/>
            </p:nvSpPr>
            <p:spPr>
              <a:xfrm>
                <a:off x="359999" y="2101337"/>
                <a:ext cx="2814299" cy="1329712"/>
              </a:xfrm>
              <a:prstGeom prst="rect">
                <a:avLst/>
              </a:prstGeom>
              <a:blipFill>
                <a:blip r:embed="rId4"/>
                <a:stretch>
                  <a:fillRect l="-4978"/>
                </a:stretch>
              </a:blipFill>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1C0F94CD-F287-C3C2-2BE1-3457B6562DA6}"/>
              </a:ext>
              <a:ext uri="{C183D7F6-B498-43B3-948B-1728B52AA6E4}">
                <adec:decorative xmlns:adec="http://schemas.microsoft.com/office/drawing/2017/decorative" val="1"/>
              </a:ext>
            </a:extLst>
          </p:cNvPr>
          <p:cNvCxnSpPr/>
          <p:nvPr/>
        </p:nvCxnSpPr>
        <p:spPr>
          <a:xfrm>
            <a:off x="3449008" y="2200275"/>
            <a:ext cx="0" cy="385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 Placeholder 11">
                <a:extLst>
                  <a:ext uri="{FF2B5EF4-FFF2-40B4-BE49-F238E27FC236}">
                    <a16:creationId xmlns:a16="http://schemas.microsoft.com/office/drawing/2014/main" id="{40953922-2217-A527-364C-85D586B78107}"/>
                  </a:ext>
                </a:extLst>
              </p:cNvPr>
              <p:cNvSpPr txBox="1">
                <a:spLocks/>
              </p:cNvSpPr>
              <p:nvPr/>
            </p:nvSpPr>
            <p:spPr>
              <a:xfrm>
                <a:off x="4061429" y="2101337"/>
                <a:ext cx="4553139" cy="53076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ea typeface="Cambria Math" panose="02040503050406030204" pitchFamily="18" charset="0"/>
                  </a:rPr>
                  <a:t>Test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𝑓</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oMath>
                </a14:m>
                <a:r>
                  <a:rPr lang="en-AU" sz="1800" b="0" dirty="0">
                    <a:latin typeface="+mn-lt"/>
                    <a:ea typeface="Cambria Math" panose="02040503050406030204" pitchFamily="18" charset="0"/>
                  </a:rPr>
                  <a:t> at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=−2</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=0</m:t>
                    </m:r>
                  </m:oMath>
                </a14:m>
                <a:r>
                  <a:rPr lang="en-AU" sz="1800" b="0" dirty="0">
                    <a:latin typeface="+mn-lt"/>
                  </a:rPr>
                  <a:t>.</a:t>
                </a:r>
              </a:p>
            </p:txBody>
          </p:sp>
        </mc:Choice>
        <mc:Fallback xmlns="">
          <p:sp>
            <p:nvSpPr>
              <p:cNvPr id="15" name="Text Placeholder 11">
                <a:extLst>
                  <a:ext uri="{FF2B5EF4-FFF2-40B4-BE49-F238E27FC236}">
                    <a16:creationId xmlns:a16="http://schemas.microsoft.com/office/drawing/2014/main" id="{40953922-2217-A527-364C-85D586B78107}"/>
                  </a:ext>
                </a:extLst>
              </p:cNvPr>
              <p:cNvSpPr txBox="1">
                <a:spLocks noRot="1" noChangeAspect="1" noMove="1" noResize="1" noEditPoints="1" noAdjustHandles="1" noChangeArrowheads="1" noChangeShapeType="1" noTextEdit="1"/>
              </p:cNvSpPr>
              <p:nvPr/>
            </p:nvSpPr>
            <p:spPr>
              <a:xfrm>
                <a:off x="4061429" y="2101337"/>
                <a:ext cx="4553139" cy="530765"/>
              </a:xfrm>
              <a:prstGeom prst="rect">
                <a:avLst/>
              </a:prstGeom>
              <a:blipFill>
                <a:blip r:embed="rId5"/>
                <a:stretch>
                  <a:fillRect l="-30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 Placeholder 11">
                <a:extLst>
                  <a:ext uri="{FF2B5EF4-FFF2-40B4-BE49-F238E27FC236}">
                    <a16:creationId xmlns:a16="http://schemas.microsoft.com/office/drawing/2014/main" id="{874A17B1-BBD4-DF4C-FCEB-9267CF6DCD3C}"/>
                  </a:ext>
                </a:extLst>
              </p:cNvPr>
              <p:cNvSpPr txBox="1">
                <a:spLocks/>
              </p:cNvSpPr>
              <p:nvPr/>
            </p:nvSpPr>
            <p:spPr>
              <a:xfrm>
                <a:off x="359999" y="3652110"/>
                <a:ext cx="2814298" cy="230395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t>Let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=0,</m:t>
                    </m:r>
                  </m:oMath>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+2=0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+1</m:t>
                          </m:r>
                        </m:e>
                      </m:d>
                      <m:r>
                        <a:rPr lang="en-AU" sz="1800" b="0" i="1" smtClean="0">
                          <a:latin typeface="Cambria Math" panose="02040503050406030204" pitchFamily="18" charset="0"/>
                        </a:rPr>
                        <m:t>=0</m:t>
                      </m:r>
                    </m:oMath>
                  </m:oMathPara>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Para>
                </a14:m>
                <a:br>
                  <a:rPr lang="en-AU" sz="1800" i="1" dirty="0">
                    <a:latin typeface="Cambria Math" panose="02040503050406030204" pitchFamily="18" charset="0"/>
                  </a:rPr>
                </a:br>
                <a:endParaRPr lang="en-AU" sz="1800" dirty="0">
                  <a:latin typeface="+mn-lt"/>
                </a:endParaRPr>
              </a:p>
            </p:txBody>
          </p:sp>
        </mc:Choice>
        <mc:Fallback xmlns="">
          <p:sp>
            <p:nvSpPr>
              <p:cNvPr id="16" name="Text Placeholder 11">
                <a:extLst>
                  <a:ext uri="{FF2B5EF4-FFF2-40B4-BE49-F238E27FC236}">
                    <a16:creationId xmlns:a16="http://schemas.microsoft.com/office/drawing/2014/main" id="{874A17B1-BBD4-DF4C-FCEB-9267CF6DCD3C}"/>
                  </a:ext>
                </a:extLst>
              </p:cNvPr>
              <p:cNvSpPr txBox="1">
                <a:spLocks noRot="1" noChangeAspect="1" noMove="1" noResize="1" noEditPoints="1" noAdjustHandles="1" noChangeArrowheads="1" noChangeShapeType="1" noTextEdit="1"/>
              </p:cNvSpPr>
              <p:nvPr/>
            </p:nvSpPr>
            <p:spPr>
              <a:xfrm>
                <a:off x="359999" y="3652110"/>
                <a:ext cx="2814298" cy="2303951"/>
              </a:xfrm>
              <a:prstGeom prst="rect">
                <a:avLst/>
              </a:prstGeom>
              <a:blipFill>
                <a:blip r:embed="rId6"/>
                <a:stretch>
                  <a:fillRect l="-497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2D454434-6507-26BC-2E93-86B22698081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dirty="0"/>
          </a:p>
        </p:txBody>
      </p:sp>
      <mc:AlternateContent xmlns:mc="http://schemas.openxmlformats.org/markup-compatibility/2006" xmlns:a14="http://schemas.microsoft.com/office/drawing/2010/main">
        <mc:Choice Requires="a14">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4BB12306-4E9F-E337-22A0-00941D31E74C}"/>
                  </a:ext>
                </a:extLst>
              </p:cNvPr>
              <p:cNvGraphicFramePr>
                <a:graphicFrameLocks noGrp="1"/>
              </p:cNvGraphicFramePr>
              <p:nvPr>
                <p:extLst>
                  <p:ext uri="{D42A27DB-BD31-4B8C-83A1-F6EECF244321}">
                    <p14:modId xmlns:p14="http://schemas.microsoft.com/office/powerpoint/2010/main" val="3912054925"/>
                  </p:ext>
                </p:extLst>
              </p:nvPr>
            </p:nvGraphicFramePr>
            <p:xfrm>
              <a:off x="4061428" y="2632102"/>
              <a:ext cx="2964226" cy="1114449"/>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43932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1" i="1" smtClean="0">
                                    <a:solidFill>
                                      <a:schemeClr val="accent1">
                                        <a:lumMod val="50000"/>
                                        <a:lumOff val="50000"/>
                                      </a:schemeClr>
                                    </a:solidFill>
                                    <a:latin typeface="Cambria Math" panose="02040503050406030204" pitchFamily="18" charset="0"/>
                                  </a:rPr>
                                  <m:t>−</m:t>
                                </m:r>
                                <m:r>
                                  <a:rPr lang="en-AU" b="1" i="1" smtClean="0">
                                    <a:solidFill>
                                      <a:schemeClr val="accent1">
                                        <a:lumMod val="50000"/>
                                        <a:lumOff val="50000"/>
                                      </a:schemeClr>
                                    </a:solidFill>
                                    <a:latin typeface="Cambria Math" panose="02040503050406030204" pitchFamily="18" charset="0"/>
                                  </a:rPr>
                                  <m:t>𝟏</m:t>
                                </m:r>
                              </m:oMath>
                            </m:oMathPara>
                          </a14:m>
                          <a:endParaRPr lang="en-AU" b="1" dirty="0">
                            <a:solidFill>
                              <a:schemeClr val="accent1">
                                <a:lumMod val="50000"/>
                                <a:lumOff val="50000"/>
                              </a:schemeClr>
                            </a:solidFill>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75124">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4BB12306-4E9F-E337-22A0-00941D31E74C}"/>
                  </a:ext>
                </a:extLst>
              </p:cNvPr>
              <p:cNvGraphicFramePr>
                <a:graphicFrameLocks noGrp="1"/>
              </p:cNvGraphicFramePr>
              <p:nvPr>
                <p:extLst>
                  <p:ext uri="{D42A27DB-BD31-4B8C-83A1-F6EECF244321}">
                    <p14:modId xmlns:p14="http://schemas.microsoft.com/office/powerpoint/2010/main" val="3912054925"/>
                  </p:ext>
                </p:extLst>
              </p:nvPr>
            </p:nvGraphicFramePr>
            <p:xfrm>
              <a:off x="4061428" y="2632102"/>
              <a:ext cx="2964226" cy="1114449"/>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439325">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55" t="-1370" r="-317949"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95935" t="-1370" r="-202439"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94355" t="-1370" r="-100806"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6748" t="-1370" r="-1626" b="-154795"/>
                          </a:stretch>
                        </a:blipFill>
                      </a:tcPr>
                    </a:tc>
                    <a:extLst>
                      <a:ext uri="{0D108BD9-81ED-4DB2-BD59-A6C34878D82A}">
                        <a16:rowId xmlns:a16="http://schemas.microsoft.com/office/drawing/2014/main" val="3787513468"/>
                      </a:ext>
                    </a:extLst>
                  </a:tr>
                  <a:tr h="675124">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55" t="-66667" r="-31794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95935" t="-66667" r="-20243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94355" t="-66667" r="-100806"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6748" t="-66667" r="-1626" b="-1802"/>
                          </a:stretch>
                        </a:blipFill>
                      </a:tcPr>
                    </a:tc>
                    <a:extLst>
                      <a:ext uri="{0D108BD9-81ED-4DB2-BD59-A6C34878D82A}">
                        <a16:rowId xmlns:a16="http://schemas.microsoft.com/office/drawing/2014/main" val="3500828703"/>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388DDFC-2E97-DB62-32B2-E93D7FB9DF55}"/>
                  </a:ext>
                </a:extLst>
              </p:cNvPr>
              <p:cNvSpPr txBox="1"/>
              <p:nvPr/>
            </p:nvSpPr>
            <p:spPr>
              <a:xfrm>
                <a:off x="4061428" y="3947537"/>
                <a:ext cx="3930046" cy="1295518"/>
              </a:xfrm>
              <a:prstGeom prst="rect">
                <a:avLst/>
              </a:prstGeom>
              <a:noFill/>
            </p:spPr>
            <p:txBody>
              <a:bodyPr wrap="square" lIns="0" tIns="0" rIns="0" bIns="0" rtlCol="0">
                <a:noAutofit/>
              </a:bodyPr>
              <a:lstStyle/>
              <a:p>
                <a:pPr algn="l">
                  <a:lnSpc>
                    <a:spcPct val="150000"/>
                  </a:lnSpc>
                </a:pPr>
                <a:r>
                  <a:rPr lang="en-AU" sz="1800" dirty="0"/>
                  <a:t>Coordinates of the stationary point:</a:t>
                </a:r>
              </a:p>
              <a:p>
                <a:pPr algn="l">
                  <a:lnSpc>
                    <a:spcPct val="150000"/>
                  </a:lnSpc>
                  <a:spcAft>
                    <a:spcPts val="60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𝑓</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r>
                        <m:rPr>
                          <m:aln/>
                        </m:rP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r>
                        <a:rPr lang="en-AU" sz="1800" b="0" i="1" smtClean="0">
                          <a:latin typeface="Cambria Math" panose="02040503050406030204" pitchFamily="18" charset="0"/>
                        </a:rPr>
                        <m:t>−8</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−9</m:t>
                      </m:r>
                    </m:oMath>
                  </m:oMathPara>
                </a14:m>
                <a:endParaRPr lang="en-AU" sz="1800" b="0" dirty="0"/>
              </a:p>
              <a:p>
                <a:pPr algn="l">
                  <a:lnSpc>
                    <a:spcPct val="150000"/>
                  </a:lnSpc>
                </a:pPr>
                <a14:m>
                  <m:oMath xmlns:m="http://schemas.openxmlformats.org/officeDocument/2006/math">
                    <m:r>
                      <a:rPr lang="en-AU" sz="1800" b="0" i="1" smtClean="0">
                        <a:latin typeface="Cambria Math" panose="02040503050406030204" pitchFamily="18" charset="0"/>
                      </a:rPr>
                      <m:t>∴</m:t>
                    </m:r>
                  </m:oMath>
                </a14:m>
                <a:r>
                  <a:rPr lang="en-AU" sz="1800" b="0" dirty="0"/>
                  <a:t> A local minimum occurs at </a:t>
                </a:r>
                <a14:m>
                  <m:oMath xmlns:m="http://schemas.openxmlformats.org/officeDocument/2006/math">
                    <m:r>
                      <a:rPr lang="en-AU" sz="1800" b="0" i="1" smtClean="0">
                        <a:latin typeface="Cambria Math" panose="02040503050406030204" pitchFamily="18" charset="0"/>
                      </a:rPr>
                      <m:t>(−1,−9)</m:t>
                    </m:r>
                  </m:oMath>
                </a14:m>
                <a:r>
                  <a:rPr lang="en-AU" sz="1800" b="0" dirty="0"/>
                  <a:t>.</a:t>
                </a:r>
              </a:p>
            </p:txBody>
          </p:sp>
        </mc:Choice>
        <mc:Fallback xmlns="">
          <p:sp>
            <p:nvSpPr>
              <p:cNvPr id="7" name="TextBox 6">
                <a:extLst>
                  <a:ext uri="{FF2B5EF4-FFF2-40B4-BE49-F238E27FC236}">
                    <a16:creationId xmlns:a16="http://schemas.microsoft.com/office/drawing/2014/main" id="{4388DDFC-2E97-DB62-32B2-E93D7FB9DF55}"/>
                  </a:ext>
                </a:extLst>
              </p:cNvPr>
              <p:cNvSpPr txBox="1">
                <a:spLocks noRot="1" noChangeAspect="1" noMove="1" noResize="1" noEditPoints="1" noAdjustHandles="1" noChangeArrowheads="1" noChangeShapeType="1" noTextEdit="1"/>
              </p:cNvSpPr>
              <p:nvPr/>
            </p:nvSpPr>
            <p:spPr>
              <a:xfrm>
                <a:off x="4061428" y="3947537"/>
                <a:ext cx="3930046" cy="1295518"/>
              </a:xfrm>
              <a:prstGeom prst="rect">
                <a:avLst/>
              </a:prstGeom>
              <a:blipFill>
                <a:blip r:embed="rId8"/>
                <a:stretch>
                  <a:fillRect l="-3566" r="-1395" b="-40566"/>
                </a:stretch>
              </a:blipFill>
            </p:spPr>
            <p:txBody>
              <a:bodyPr/>
              <a:lstStyle/>
              <a:p>
                <a:r>
                  <a:rPr lang="en-US">
                    <a:noFill/>
                  </a:rPr>
                  <a:t> </a:t>
                </a:r>
              </a:p>
            </p:txBody>
          </p:sp>
        </mc:Fallback>
      </mc:AlternateContent>
    </p:spTree>
    <p:extLst>
      <p:ext uri="{BB962C8B-B14F-4D97-AF65-F5344CB8AC3E}">
        <p14:creationId xmlns:p14="http://schemas.microsoft.com/office/powerpoint/2010/main" val="176399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60EBA-2194-2E10-37C5-4ED603B676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A0974E-769E-487C-E63F-4F0E03742F5B}"/>
              </a:ext>
            </a:extLst>
          </p:cNvPr>
          <p:cNvSpPr>
            <a:spLocks noGrp="1"/>
          </p:cNvSpPr>
          <p:nvPr>
            <p:ph type="title"/>
          </p:nvPr>
        </p:nvSpPr>
        <p:spPr/>
        <p:txBody>
          <a:bodyPr/>
          <a:lstStyle/>
          <a:p>
            <a:r>
              <a:rPr lang="en-AU" dirty="0">
                <a:latin typeface="+mj-lt"/>
              </a:rPr>
              <a:t>Stationary points (3)</a:t>
            </a:r>
          </a:p>
        </p:txBody>
      </p:sp>
      <p:sp>
        <p:nvSpPr>
          <p:cNvPr id="13" name="Text Placeholder 12">
            <a:extLst>
              <a:ext uri="{FF2B5EF4-FFF2-40B4-BE49-F238E27FC236}">
                <a16:creationId xmlns:a16="http://schemas.microsoft.com/office/drawing/2014/main" id="{D6F28B61-0363-9F3D-CC1F-6D3E6432556B}"/>
              </a:ext>
            </a:extLst>
          </p:cNvPr>
          <p:cNvSpPr>
            <a:spLocks noGrp="1"/>
          </p:cNvSpPr>
          <p:nvPr>
            <p:ph type="body" sz="quarter" idx="18"/>
          </p:nvPr>
        </p:nvSpPr>
        <p:spPr/>
        <p:txBody>
          <a:bodyPr/>
          <a:lstStyle/>
          <a:p>
            <a:r>
              <a:rPr lang="en-AU" dirty="0">
                <a:latin typeface="+mj-lt"/>
              </a:rPr>
              <a:t>Worked example 2</a:t>
            </a: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0857D7C0-8326-3400-8C42-4CD66F083B57}"/>
                  </a:ext>
                </a:extLst>
              </p:cNvPr>
              <p:cNvSpPr txBox="1">
                <a:spLocks/>
              </p:cNvSpPr>
              <p:nvPr/>
            </p:nvSpPr>
            <p:spPr>
              <a:xfrm>
                <a:off x="359999" y="1369454"/>
                <a:ext cx="9726976" cy="44982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dirty="0">
                    <a:latin typeface="+mn-lt"/>
                  </a:rPr>
                  <a:t>For the function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smtClean="0">
                        <a:latin typeface="Cambria Math" panose="02040503050406030204" pitchFamily="18" charset="0"/>
                      </a:rPr>
                      <m:t>=</m:t>
                    </m:r>
                    <m:r>
                      <a:rPr lang="en-AU" sz="1800" b="0" i="1" smtClean="0">
                        <a:latin typeface="Cambria Math" panose="02040503050406030204" pitchFamily="18" charset="0"/>
                      </a:rPr>
                      <m:t>−3</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4</m:t>
                        </m:r>
                      </m:sup>
                    </m:sSup>
                    <m:r>
                      <a:rPr lang="en-AU" sz="1800" i="1" smtClean="0">
                        <a:latin typeface="Cambria Math" panose="02040503050406030204" pitchFamily="18" charset="0"/>
                      </a:rPr>
                      <m:t>+</m:t>
                    </m:r>
                    <m:r>
                      <a:rPr lang="en-AU" sz="1800" b="0" i="1" smtClean="0">
                        <a:latin typeface="Cambria Math" panose="02040503050406030204" pitchFamily="18" charset="0"/>
                      </a:rPr>
                      <m:t>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i="1" smtClean="0">
                        <a:latin typeface="Cambria Math" panose="02040503050406030204" pitchFamily="18" charset="0"/>
                      </a:rPr>
                      <m:t>−</m:t>
                    </m:r>
                    <m:r>
                      <a:rPr lang="en-AU" sz="1800" b="0" i="1" smtClean="0">
                        <a:latin typeface="Cambria Math" panose="02040503050406030204" pitchFamily="18" charset="0"/>
                      </a:rPr>
                      <m:t>6</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oMath>
                </a14:m>
                <a:r>
                  <a:rPr lang="en-AU" sz="1800" dirty="0">
                    <a:latin typeface="+mn-lt"/>
                  </a:rPr>
                  <a:t>, find the stationary points and determine their nature.</a:t>
                </a:r>
              </a:p>
            </p:txBody>
          </p:sp>
        </mc:Choice>
        <mc:Fallback xmlns="">
          <p:sp>
            <p:nvSpPr>
              <p:cNvPr id="8" name="Text Placeholder 11">
                <a:extLst>
                  <a:ext uri="{FF2B5EF4-FFF2-40B4-BE49-F238E27FC236}">
                    <a16:creationId xmlns:a16="http://schemas.microsoft.com/office/drawing/2014/main" id="{0857D7C0-8326-3400-8C42-4CD66F083B57}"/>
                  </a:ext>
                </a:extLst>
              </p:cNvPr>
              <p:cNvSpPr txBox="1">
                <a:spLocks noRot="1" noChangeAspect="1" noMove="1" noResize="1" noEditPoints="1" noAdjustHandles="1" noChangeArrowheads="1" noChangeShapeType="1" noTextEdit="1"/>
              </p:cNvSpPr>
              <p:nvPr/>
            </p:nvSpPr>
            <p:spPr>
              <a:xfrm>
                <a:off x="359999" y="1369454"/>
                <a:ext cx="9726976" cy="449821"/>
              </a:xfrm>
              <a:prstGeom prst="rect">
                <a:avLst/>
              </a:prstGeom>
              <a:blipFill>
                <a:blip r:embed="rId4"/>
                <a:stretch>
                  <a:fillRect l="-1441" r="-627"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C8F6D7AD-C113-3F0C-E487-94F4E461D2AF}"/>
                  </a:ext>
                </a:extLst>
              </p:cNvPr>
              <p:cNvSpPr txBox="1">
                <a:spLocks/>
              </p:cNvSpPr>
              <p:nvPr/>
            </p:nvSpPr>
            <p:spPr>
              <a:xfrm>
                <a:off x="326867" y="2200275"/>
                <a:ext cx="3071475" cy="132971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1" dirty="0">
                    <a:latin typeface="+mn-lt"/>
                  </a:rPr>
                  <a:t>Solution:</a:t>
                </a:r>
              </a:p>
              <a:p>
                <a:pPr>
                  <a:spcAft>
                    <a:spcPts val="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=−3</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4</m:t>
                          </m:r>
                        </m:sup>
                      </m:sSup>
                      <m:r>
                        <a:rPr lang="en-AU" sz="1800" i="1">
                          <a:latin typeface="Cambria Math" panose="02040503050406030204" pitchFamily="18" charset="0"/>
                        </a:rPr>
                        <m:t>+8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i="1">
                          <a:latin typeface="Cambria Math" panose="02040503050406030204" pitchFamily="18" charset="0"/>
                        </a:rPr>
                        <m:t>−6</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=−12</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r>
                        <a:rPr lang="en-AU" sz="1800" b="0" i="1" smtClean="0">
                          <a:latin typeface="Cambria Math" panose="02040503050406030204" pitchFamily="18" charset="0"/>
                        </a:rPr>
                        <m:t>+24</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−12</m:t>
                      </m:r>
                      <m:r>
                        <a:rPr lang="en-AU" sz="1800" b="0" i="1" smtClean="0">
                          <a:latin typeface="Cambria Math" panose="02040503050406030204" pitchFamily="18" charset="0"/>
                        </a:rPr>
                        <m:t>𝑥</m:t>
                      </m:r>
                    </m:oMath>
                  </m:oMathPara>
                </a14:m>
                <a:endParaRPr lang="en-AU" sz="1800" i="1" dirty="0">
                  <a:latin typeface="Cambria Math" panose="02040503050406030204" pitchFamily="18" charset="0"/>
                </a:endParaRPr>
              </a:p>
            </p:txBody>
          </p:sp>
        </mc:Choice>
        <mc:Fallback xmlns="">
          <p:sp>
            <p:nvSpPr>
              <p:cNvPr id="2" name="Text Placeholder 11">
                <a:extLst>
                  <a:ext uri="{FF2B5EF4-FFF2-40B4-BE49-F238E27FC236}">
                    <a16:creationId xmlns:a16="http://schemas.microsoft.com/office/drawing/2014/main" id="{C8F6D7AD-C113-3F0C-E487-94F4E461D2AF}"/>
                  </a:ext>
                </a:extLst>
              </p:cNvPr>
              <p:cNvSpPr txBox="1">
                <a:spLocks noRot="1" noChangeAspect="1" noMove="1" noResize="1" noEditPoints="1" noAdjustHandles="1" noChangeArrowheads="1" noChangeShapeType="1" noTextEdit="1"/>
              </p:cNvSpPr>
              <p:nvPr/>
            </p:nvSpPr>
            <p:spPr>
              <a:xfrm>
                <a:off x="326867" y="2200275"/>
                <a:ext cx="3071475" cy="1329712"/>
              </a:xfrm>
              <a:prstGeom prst="rect">
                <a:avLst/>
              </a:prstGeom>
              <a:blipFill>
                <a:blip r:embed="rId5"/>
                <a:stretch>
                  <a:fillRect l="-47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40777E0D-A434-1F61-0A40-928DB19ABC3C}"/>
                  </a:ext>
                </a:extLst>
              </p:cNvPr>
              <p:cNvSpPr txBox="1">
                <a:spLocks/>
              </p:cNvSpPr>
              <p:nvPr/>
            </p:nvSpPr>
            <p:spPr>
              <a:xfrm>
                <a:off x="326867" y="3606764"/>
                <a:ext cx="3166725" cy="217112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t>Let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=0,</m:t>
                    </m:r>
                  </m:oMath>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−12</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i="1">
                          <a:latin typeface="Cambria Math" panose="02040503050406030204" pitchFamily="18" charset="0"/>
                        </a:rPr>
                        <m:t>+24</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i="1">
                          <a:latin typeface="Cambria Math" panose="02040503050406030204" pitchFamily="18" charset="0"/>
                        </a:rPr>
                        <m:t>−12</m:t>
                      </m:r>
                      <m:r>
                        <a:rPr lang="en-AU" sz="1800" i="1">
                          <a:latin typeface="Cambria Math" panose="02040503050406030204" pitchFamily="18" charset="0"/>
                        </a:rPr>
                        <m:t>𝑥</m:t>
                      </m:r>
                      <m:r>
                        <a:rPr lang="en-AU" sz="1800" b="0" i="1" smtClean="0">
                          <a:latin typeface="Cambria Math" panose="02040503050406030204" pitchFamily="18" charset="0"/>
                        </a:rPr>
                        <m:t>=0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−12</m:t>
                      </m:r>
                      <m:r>
                        <a:rPr lang="en-AU" sz="1800" b="0" i="1" smtClean="0">
                          <a:latin typeface="Cambria Math" panose="02040503050406030204" pitchFamily="18" charset="0"/>
                        </a:rPr>
                        <m:t>𝑥</m:t>
                      </m:r>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m:t>
                          </m:r>
                        </m:e>
                      </m:d>
                      <m:r>
                        <a:rPr lang="en-AU" sz="1800" b="0" i="1" smtClean="0">
                          <a:latin typeface="Cambria Math" panose="02040503050406030204" pitchFamily="18" charset="0"/>
                        </a:rPr>
                        <m:t>=0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−12</m:t>
                      </m:r>
                      <m:r>
                        <a:rPr lang="en-AU" sz="1800" b="0" i="1" smtClean="0">
                          <a:latin typeface="Cambria Math" panose="02040503050406030204" pitchFamily="18" charset="0"/>
                        </a:rPr>
                        <m:t>𝑥</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−1</m:t>
                              </m:r>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=0</m:t>
                      </m:r>
                    </m:oMath>
                  </m:oMathPara>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=0, 1</m:t>
                      </m:r>
                    </m:oMath>
                  </m:oMathPara>
                </a14:m>
                <a:br>
                  <a:rPr lang="en-AU" sz="1800" i="1" dirty="0">
                    <a:latin typeface="Cambria Math" panose="02040503050406030204" pitchFamily="18" charset="0"/>
                  </a:rPr>
                </a:br>
                <a:endParaRPr lang="en-AU" sz="1800" dirty="0">
                  <a:latin typeface="+mn-lt"/>
                </a:endParaRPr>
              </a:p>
            </p:txBody>
          </p:sp>
        </mc:Choice>
        <mc:Fallback xmlns="">
          <p:sp>
            <p:nvSpPr>
              <p:cNvPr id="5" name="Text Placeholder 11">
                <a:extLst>
                  <a:ext uri="{FF2B5EF4-FFF2-40B4-BE49-F238E27FC236}">
                    <a16:creationId xmlns:a16="http://schemas.microsoft.com/office/drawing/2014/main" id="{40777E0D-A434-1F61-0A40-928DB19ABC3C}"/>
                  </a:ext>
                </a:extLst>
              </p:cNvPr>
              <p:cNvSpPr txBox="1">
                <a:spLocks noRot="1" noChangeAspect="1" noMove="1" noResize="1" noEditPoints="1" noAdjustHandles="1" noChangeArrowheads="1" noChangeShapeType="1" noTextEdit="1"/>
              </p:cNvSpPr>
              <p:nvPr/>
            </p:nvSpPr>
            <p:spPr>
              <a:xfrm>
                <a:off x="326867" y="3606764"/>
                <a:ext cx="3166725" cy="2171124"/>
              </a:xfrm>
              <a:prstGeom prst="rect">
                <a:avLst/>
              </a:prstGeom>
              <a:blipFill>
                <a:blip r:embed="rId6"/>
                <a:stretch>
                  <a:fillRect l="-46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A0EA5351-1E23-1B8A-7C81-2BE252C0D4E0}"/>
                  </a:ext>
                </a:extLst>
              </p:cNvPr>
              <p:cNvSpPr txBox="1">
                <a:spLocks/>
              </p:cNvSpPr>
              <p:nvPr/>
            </p:nvSpPr>
            <p:spPr>
              <a:xfrm>
                <a:off x="4257677" y="1984650"/>
                <a:ext cx="4347366" cy="59488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ea typeface="Cambria Math" panose="02040503050406030204" pitchFamily="18" charset="0"/>
                  </a:rPr>
                  <a:t>Test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𝑓</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oMath>
                </a14:m>
                <a:r>
                  <a:rPr lang="en-AU" sz="1800" b="0" dirty="0">
                    <a:latin typeface="+mn-lt"/>
                    <a:ea typeface="Cambria Math" panose="02040503050406030204" pitchFamily="18" charset="0"/>
                  </a:rPr>
                  <a:t> at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=−1,</m:t>
                    </m:r>
                    <m:f>
                      <m:fPr>
                        <m:ctrlPr>
                          <a:rPr lang="en-AU" sz="1800" b="0" i="1" smtClean="0">
                            <a:latin typeface="Cambria Math" panose="02040503050406030204" pitchFamily="18" charset="0"/>
                            <a:ea typeface="Cambria Math" panose="02040503050406030204" pitchFamily="18" charset="0"/>
                          </a:rPr>
                        </m:ctrlPr>
                      </m:fPr>
                      <m:num>
                        <m:r>
                          <a:rPr lang="en-AU" sz="1800" b="0" i="1" smtClean="0">
                            <a:latin typeface="Cambria Math" panose="02040503050406030204" pitchFamily="18" charset="0"/>
                            <a:ea typeface="Cambria Math" panose="02040503050406030204" pitchFamily="18" charset="0"/>
                          </a:rPr>
                          <m:t>1</m:t>
                        </m:r>
                      </m:num>
                      <m:den>
                        <m:r>
                          <a:rPr lang="en-AU" sz="1800" b="0" i="1" smtClean="0">
                            <a:latin typeface="Cambria Math" panose="02040503050406030204" pitchFamily="18" charset="0"/>
                            <a:ea typeface="Cambria Math" panose="02040503050406030204" pitchFamily="18" charset="0"/>
                          </a:rPr>
                          <m:t>2</m:t>
                        </m:r>
                      </m:den>
                    </m:f>
                  </m:oMath>
                </a14:m>
                <a:r>
                  <a:rPr lang="en-AU" sz="1800" b="0" dirty="0">
                    <a:latin typeface="+mn-lt"/>
                  </a:rPr>
                  <a:t> and </a:t>
                </a:r>
                <a14:m>
                  <m:oMath xmlns:m="http://schemas.openxmlformats.org/officeDocument/2006/math">
                    <m:r>
                      <a:rPr lang="en-AU" sz="1800" b="0" i="1" smtClean="0">
                        <a:latin typeface="Cambria Math" panose="02040503050406030204" pitchFamily="18" charset="0"/>
                      </a:rPr>
                      <m:t>2</m:t>
                    </m:r>
                  </m:oMath>
                </a14:m>
                <a:r>
                  <a:rPr lang="en-AU" sz="1800" b="0" dirty="0">
                    <a:latin typeface="+mn-lt"/>
                  </a:rPr>
                  <a:t>.</a:t>
                </a:r>
              </a:p>
            </p:txBody>
          </p:sp>
        </mc:Choice>
        <mc:Fallback xmlns="">
          <p:sp>
            <p:nvSpPr>
              <p:cNvPr id="6" name="Text Placeholder 11">
                <a:extLst>
                  <a:ext uri="{FF2B5EF4-FFF2-40B4-BE49-F238E27FC236}">
                    <a16:creationId xmlns:a16="http://schemas.microsoft.com/office/drawing/2014/main" id="{A0EA5351-1E23-1B8A-7C81-2BE252C0D4E0}"/>
                  </a:ext>
                </a:extLst>
              </p:cNvPr>
              <p:cNvSpPr txBox="1">
                <a:spLocks noRot="1" noChangeAspect="1" noMove="1" noResize="1" noEditPoints="1" noAdjustHandles="1" noChangeArrowheads="1" noChangeShapeType="1" noTextEdit="1"/>
              </p:cNvSpPr>
              <p:nvPr/>
            </p:nvSpPr>
            <p:spPr>
              <a:xfrm>
                <a:off x="4257677" y="1984650"/>
                <a:ext cx="4347366" cy="594881"/>
              </a:xfrm>
              <a:prstGeom prst="rect">
                <a:avLst/>
              </a:prstGeom>
              <a:blipFill>
                <a:blip r:embed="rId7"/>
                <a:stretch>
                  <a:fillRect l="-3221" b="-41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 name="Table 9"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202C6FCB-87E1-618D-24E4-5827D1EC7D5B}"/>
                  </a:ext>
                </a:extLst>
              </p:cNvPr>
              <p:cNvGraphicFramePr>
                <a:graphicFrameLocks noGrp="1"/>
              </p:cNvGraphicFramePr>
              <p:nvPr>
                <p:extLst>
                  <p:ext uri="{D42A27DB-BD31-4B8C-83A1-F6EECF244321}">
                    <p14:modId xmlns:p14="http://schemas.microsoft.com/office/powerpoint/2010/main" val="961966551"/>
                  </p:ext>
                </p:extLst>
              </p:nvPr>
            </p:nvGraphicFramePr>
            <p:xfrm>
              <a:off x="4090003" y="2632102"/>
              <a:ext cx="4707302" cy="1260712"/>
            </p:xfrm>
            <a:graphic>
              <a:graphicData uri="http://schemas.openxmlformats.org/drawingml/2006/table">
                <a:tbl>
                  <a:tblPr firstRow="1" bandRow="1">
                    <a:tableStyleId>{2D5ABB26-0587-4C30-8999-92F81FD0307C}</a:tableStyleId>
                  </a:tblPr>
                  <a:tblGrid>
                    <a:gridCol w="751132">
                      <a:extLst>
                        <a:ext uri="{9D8B030D-6E8A-4147-A177-3AD203B41FA5}">
                          <a16:colId xmlns:a16="http://schemas.microsoft.com/office/drawing/2014/main" val="195185"/>
                        </a:ext>
                      </a:extLst>
                    </a:gridCol>
                    <a:gridCol w="791234">
                      <a:extLst>
                        <a:ext uri="{9D8B030D-6E8A-4147-A177-3AD203B41FA5}">
                          <a16:colId xmlns:a16="http://schemas.microsoft.com/office/drawing/2014/main" val="3834868852"/>
                        </a:ext>
                      </a:extLst>
                    </a:gridCol>
                    <a:gridCol w="791234">
                      <a:extLst>
                        <a:ext uri="{9D8B030D-6E8A-4147-A177-3AD203B41FA5}">
                          <a16:colId xmlns:a16="http://schemas.microsoft.com/office/drawing/2014/main" val="3224361027"/>
                        </a:ext>
                      </a:extLst>
                    </a:gridCol>
                    <a:gridCol w="791234">
                      <a:extLst>
                        <a:ext uri="{9D8B030D-6E8A-4147-A177-3AD203B41FA5}">
                          <a16:colId xmlns:a16="http://schemas.microsoft.com/office/drawing/2014/main" val="2282926345"/>
                        </a:ext>
                      </a:extLst>
                    </a:gridCol>
                    <a:gridCol w="791234">
                      <a:extLst>
                        <a:ext uri="{9D8B030D-6E8A-4147-A177-3AD203B41FA5}">
                          <a16:colId xmlns:a16="http://schemas.microsoft.com/office/drawing/2014/main" val="4052722226"/>
                        </a:ext>
                      </a:extLst>
                    </a:gridCol>
                    <a:gridCol w="791234">
                      <a:extLst>
                        <a:ext uri="{9D8B030D-6E8A-4147-A177-3AD203B41FA5}">
                          <a16:colId xmlns:a16="http://schemas.microsoft.com/office/drawing/2014/main" val="14394207"/>
                        </a:ext>
                      </a:extLst>
                    </a:gridCol>
                  </a:tblGrid>
                  <a:tr h="43932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1" i="1" smtClean="0">
                                    <a:solidFill>
                                      <a:schemeClr val="accent1">
                                        <a:lumMod val="50000"/>
                                        <a:lumOff val="50000"/>
                                      </a:schemeClr>
                                    </a:solidFill>
                                    <a:latin typeface="Cambria Math" panose="02040503050406030204" pitchFamily="18" charset="0"/>
                                  </a:rPr>
                                  <m:t>𝟎</m:t>
                                </m:r>
                              </m:oMath>
                            </m:oMathPara>
                          </a14:m>
                          <a:endParaRPr lang="en-AU" b="1" dirty="0">
                            <a:solidFill>
                              <a:schemeClr val="accent1">
                                <a:lumMod val="50000"/>
                                <a:lumOff val="50000"/>
                              </a:schemeClr>
                            </a:solidFill>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AU" b="0" i="1" smtClean="0">
                                        <a:latin typeface="Cambria Math" panose="02040503050406030204" pitchFamily="18" charset="0"/>
                                      </a:rPr>
                                    </m:ctrlPr>
                                  </m:fPr>
                                  <m:num>
                                    <m:r>
                                      <a:rPr lang="en-AU" b="0" i="1" smtClean="0">
                                        <a:latin typeface="Cambria Math" panose="02040503050406030204" pitchFamily="18" charset="0"/>
                                      </a:rPr>
                                      <m:t>1</m:t>
                                    </m:r>
                                  </m:num>
                                  <m:den>
                                    <m:r>
                                      <a:rPr lang="en-AU" b="0" i="1" smtClean="0">
                                        <a:latin typeface="Cambria Math" panose="02040503050406030204" pitchFamily="18" charset="0"/>
                                      </a:rPr>
                                      <m:t>2</m:t>
                                    </m:r>
                                  </m:den>
                                </m:f>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b="1" i="1" smtClean="0">
                                    <a:solidFill>
                                      <a:schemeClr val="accent1">
                                        <a:lumMod val="50000"/>
                                        <a:lumOff val="50000"/>
                                      </a:schemeClr>
                                    </a:solidFill>
                                    <a:latin typeface="Cambria Math" panose="02040503050406030204" pitchFamily="18" charset="0"/>
                                  </a:rPr>
                                  <m:t>𝟏</m:t>
                                </m:r>
                              </m:oMath>
                            </m:oMathPara>
                          </a14:m>
                          <a:endParaRPr lang="en-AU" b="1" dirty="0">
                            <a:solidFill>
                              <a:schemeClr val="accent1">
                                <a:lumMod val="50000"/>
                                <a:lumOff val="50000"/>
                              </a:schemeClr>
                            </a:solidFill>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75124">
                    <a:tc>
                      <a:txBody>
                        <a:bodyPr/>
                        <a:lstStyle/>
                        <a:p>
                          <a:pPr>
                            <a:spcBef>
                              <a:spcPts val="0"/>
                            </a:spcBef>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mn-lt"/>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10" name="Table 9"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202C6FCB-87E1-618D-24E4-5827D1EC7D5B}"/>
                  </a:ext>
                </a:extLst>
              </p:cNvPr>
              <p:cNvGraphicFramePr>
                <a:graphicFrameLocks noGrp="1"/>
              </p:cNvGraphicFramePr>
              <p:nvPr>
                <p:extLst>
                  <p:ext uri="{D42A27DB-BD31-4B8C-83A1-F6EECF244321}">
                    <p14:modId xmlns:p14="http://schemas.microsoft.com/office/powerpoint/2010/main" val="961966551"/>
                  </p:ext>
                </p:extLst>
              </p:nvPr>
            </p:nvGraphicFramePr>
            <p:xfrm>
              <a:off x="4090003" y="2632102"/>
              <a:ext cx="4707302" cy="1260712"/>
            </p:xfrm>
            <a:graphic>
              <a:graphicData uri="http://schemas.openxmlformats.org/drawingml/2006/table">
                <a:tbl>
                  <a:tblPr firstRow="1" bandRow="1">
                    <a:tableStyleId>{2D5ABB26-0587-4C30-8999-92F81FD0307C}</a:tableStyleId>
                  </a:tblPr>
                  <a:tblGrid>
                    <a:gridCol w="751132">
                      <a:extLst>
                        <a:ext uri="{9D8B030D-6E8A-4147-A177-3AD203B41FA5}">
                          <a16:colId xmlns:a16="http://schemas.microsoft.com/office/drawing/2014/main" val="195185"/>
                        </a:ext>
                      </a:extLst>
                    </a:gridCol>
                    <a:gridCol w="791234">
                      <a:extLst>
                        <a:ext uri="{9D8B030D-6E8A-4147-A177-3AD203B41FA5}">
                          <a16:colId xmlns:a16="http://schemas.microsoft.com/office/drawing/2014/main" val="3834868852"/>
                        </a:ext>
                      </a:extLst>
                    </a:gridCol>
                    <a:gridCol w="791234">
                      <a:extLst>
                        <a:ext uri="{9D8B030D-6E8A-4147-A177-3AD203B41FA5}">
                          <a16:colId xmlns:a16="http://schemas.microsoft.com/office/drawing/2014/main" val="3224361027"/>
                        </a:ext>
                      </a:extLst>
                    </a:gridCol>
                    <a:gridCol w="791234">
                      <a:extLst>
                        <a:ext uri="{9D8B030D-6E8A-4147-A177-3AD203B41FA5}">
                          <a16:colId xmlns:a16="http://schemas.microsoft.com/office/drawing/2014/main" val="2282926345"/>
                        </a:ext>
                      </a:extLst>
                    </a:gridCol>
                    <a:gridCol w="791234">
                      <a:extLst>
                        <a:ext uri="{9D8B030D-6E8A-4147-A177-3AD203B41FA5}">
                          <a16:colId xmlns:a16="http://schemas.microsoft.com/office/drawing/2014/main" val="4052722226"/>
                        </a:ext>
                      </a:extLst>
                    </a:gridCol>
                    <a:gridCol w="791234">
                      <a:extLst>
                        <a:ext uri="{9D8B030D-6E8A-4147-A177-3AD203B41FA5}">
                          <a16:colId xmlns:a16="http://schemas.microsoft.com/office/drawing/2014/main" val="14394207"/>
                        </a:ext>
                      </a:extLst>
                    </a:gridCol>
                  </a:tblGrid>
                  <a:tr h="585588">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806" t="-1031" r="-525806" b="-1164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96154" t="-1031" r="-401538" b="-1164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96154" t="-1031" r="-301538" b="-1164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96154" t="-1031" r="-201538" b="-1164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96154" t="-1031" r="-101538" b="-1164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496154" t="-1031" r="-1538" b="-116495"/>
                          </a:stretch>
                        </a:blipFill>
                      </a:tcPr>
                    </a:tc>
                    <a:extLst>
                      <a:ext uri="{0D108BD9-81ED-4DB2-BD59-A6C34878D82A}">
                        <a16:rowId xmlns:a16="http://schemas.microsoft.com/office/drawing/2014/main" val="3787513468"/>
                      </a:ext>
                    </a:extLst>
                  </a:tr>
                  <a:tr h="675124">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806" t="-88288" r="-525806"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96154" t="-88288" r="-4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96154" t="-88288" r="-3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96154" t="-88288" r="-2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96154" t="-88288" r="-1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496154" t="-88288" r="-1538" b="-1802"/>
                          </a:stretch>
                        </a:blipFill>
                      </a:tcPr>
                    </a:tc>
                    <a:extLst>
                      <a:ext uri="{0D108BD9-81ED-4DB2-BD59-A6C34878D82A}">
                        <a16:rowId xmlns:a16="http://schemas.microsoft.com/office/drawing/2014/main" val="3500828703"/>
                      </a:ext>
                    </a:extLst>
                  </a:tr>
                </a:tbl>
              </a:graphicData>
            </a:graphic>
          </p:graphicFrame>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AB55D43-BE35-FF9B-6917-71A9C87BA5B8}"/>
                  </a:ext>
                </a:extLst>
              </p:cNvPr>
              <p:cNvSpPr txBox="1"/>
              <p:nvPr/>
            </p:nvSpPr>
            <p:spPr>
              <a:xfrm>
                <a:off x="3991933" y="4105476"/>
                <a:ext cx="3990160" cy="1431161"/>
              </a:xfrm>
              <a:prstGeom prst="rect">
                <a:avLst/>
              </a:prstGeom>
              <a:noFill/>
            </p:spPr>
            <p:txBody>
              <a:bodyPr wrap="square">
                <a:spAutoFit/>
              </a:bodyPr>
              <a:lstStyle/>
              <a:p>
                <a:pPr>
                  <a:spcBef>
                    <a:spcPts val="600"/>
                  </a:spcBef>
                  <a:spcAft>
                    <a:spcPts val="600"/>
                  </a:spcAft>
                </a:pPr>
                <a:r>
                  <a:rPr lang="en-AU" sz="1800" dirty="0"/>
                  <a:t>Coordinates of the stationary point:</a:t>
                </a:r>
              </a:p>
              <a:p>
                <a:pPr>
                  <a:spcBef>
                    <a:spcPts val="600"/>
                  </a:spcBef>
                  <a:spcAft>
                    <a:spcPts val="60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b="0" i="1" smtClean="0">
                              <a:latin typeface="Cambria Math" panose="02040503050406030204" pitchFamily="18" charset="0"/>
                            </a:rPr>
                            <m:t>0</m:t>
                          </m:r>
                        </m:e>
                      </m:d>
                      <m:r>
                        <a:rPr lang="en-AU" sz="1800" i="1">
                          <a:latin typeface="Cambria Math" panose="02040503050406030204" pitchFamily="18" charset="0"/>
                        </a:rPr>
                        <m:t>=</m:t>
                      </m:r>
                      <m:r>
                        <a:rPr lang="en-AU" sz="1800" b="0" i="1" smtClean="0">
                          <a:latin typeface="Cambria Math" panose="02040503050406030204" pitchFamily="18" charset="0"/>
                        </a:rPr>
                        <m:t>0</m:t>
                      </m:r>
                    </m:oMath>
                  </m:oMathPara>
                </a14:m>
                <a:endParaRPr lang="en-AU" sz="1800" i="1" dirty="0">
                  <a:latin typeface="Cambria Math" panose="02040503050406030204" pitchFamily="18" charset="0"/>
                </a:endParaRPr>
              </a:p>
              <a:p>
                <a:pPr>
                  <a:spcBef>
                    <a:spcPts val="600"/>
                  </a:spcBef>
                  <a:spcAft>
                    <a:spcPts val="60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b="0" i="1" smtClean="0">
                              <a:latin typeface="Cambria Math" panose="02040503050406030204" pitchFamily="18" charset="0"/>
                            </a:rPr>
                            <m:t>1</m:t>
                          </m:r>
                        </m:e>
                      </m:d>
                      <m:r>
                        <m:rPr>
                          <m:aln/>
                        </m:rPr>
                        <a:rPr lang="en-AU" sz="1800" i="1">
                          <a:latin typeface="Cambria Math" panose="02040503050406030204" pitchFamily="18" charset="0"/>
                        </a:rPr>
                        <m:t>=</m:t>
                      </m:r>
                      <m:r>
                        <a:rPr lang="en-AU" sz="1800" i="1">
                          <a:latin typeface="Cambria Math" panose="02040503050406030204" pitchFamily="18" charset="0"/>
                        </a:rPr>
                        <m:t>−3</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e>
                        <m:sup>
                          <m:r>
                            <a:rPr lang="en-AU" sz="1800" i="1">
                              <a:latin typeface="Cambria Math" panose="02040503050406030204" pitchFamily="18" charset="0"/>
                            </a:rPr>
                            <m:t>4</m:t>
                          </m:r>
                        </m:sup>
                      </m:sSup>
                      <m:r>
                        <a:rPr lang="en-AU" sz="1800" i="1">
                          <a:latin typeface="Cambria Math" panose="02040503050406030204" pitchFamily="18" charset="0"/>
                        </a:rPr>
                        <m:t>+8</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e>
                        <m:sup>
                          <m:r>
                            <a:rPr lang="en-AU" sz="1800" i="1">
                              <a:latin typeface="Cambria Math" panose="02040503050406030204" pitchFamily="18" charset="0"/>
                            </a:rPr>
                            <m:t>3</m:t>
                          </m:r>
                        </m:sup>
                      </m:sSup>
                      <m:r>
                        <a:rPr lang="en-AU" sz="1800" i="1">
                          <a:latin typeface="Cambria Math" panose="02040503050406030204" pitchFamily="18" charset="0"/>
                        </a:rPr>
                        <m:t>−6</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1</m:t>
                              </m:r>
                            </m:e>
                          </m:d>
                        </m:e>
                        <m:sup>
                          <m:r>
                            <a:rPr lang="en-AU" sz="1800" i="1">
                              <a:latin typeface="Cambria Math" panose="02040503050406030204" pitchFamily="18" charset="0"/>
                            </a:rPr>
                            <m:t>2</m:t>
                          </m:r>
                        </m:sup>
                      </m:sSup>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5</m:t>
                      </m:r>
                    </m:oMath>
                  </m:oMathPara>
                </a14:m>
                <a:endParaRPr lang="en-AU" sz="1800" i="1" dirty="0">
                  <a:latin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6AB55D43-BE35-FF9B-6917-71A9C87BA5B8}"/>
                  </a:ext>
                </a:extLst>
              </p:cNvPr>
              <p:cNvSpPr txBox="1">
                <a:spLocks noRot="1" noChangeAspect="1" noMove="1" noResize="1" noEditPoints="1" noAdjustHandles="1" noChangeArrowheads="1" noChangeShapeType="1" noTextEdit="1"/>
              </p:cNvSpPr>
              <p:nvPr/>
            </p:nvSpPr>
            <p:spPr>
              <a:xfrm>
                <a:off x="3991933" y="4105476"/>
                <a:ext cx="3990160" cy="1431161"/>
              </a:xfrm>
              <a:prstGeom prst="rect">
                <a:avLst/>
              </a:prstGeom>
              <a:blipFill>
                <a:blip r:embed="rId9"/>
                <a:stretch>
                  <a:fillRect l="-1376" t="-21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 Placeholder 11">
                <a:extLst>
                  <a:ext uri="{FF2B5EF4-FFF2-40B4-BE49-F238E27FC236}">
                    <a16:creationId xmlns:a16="http://schemas.microsoft.com/office/drawing/2014/main" id="{A799E8D1-F967-EAEE-82B5-AA48438B0BFB}"/>
                  </a:ext>
                </a:extLst>
              </p:cNvPr>
              <p:cNvSpPr txBox="1">
                <a:spLocks/>
              </p:cNvSpPr>
              <p:nvPr/>
            </p:nvSpPr>
            <p:spPr>
              <a:xfrm>
                <a:off x="4090004" y="5488546"/>
                <a:ext cx="4707301" cy="91787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rPr>
                  <a:t>A local maximum occurs at </a:t>
                </a:r>
                <a14:m>
                  <m:oMath xmlns:m="http://schemas.openxmlformats.org/officeDocument/2006/math">
                    <m:r>
                      <a:rPr lang="en-AU" sz="1800" b="0" i="1" smtClean="0">
                        <a:latin typeface="Cambria Math" panose="02040503050406030204" pitchFamily="18" charset="0"/>
                      </a:rPr>
                      <m:t>(0,0)</m:t>
                    </m:r>
                  </m:oMath>
                </a14:m>
                <a:r>
                  <a:rPr lang="en-AU" sz="1800" b="0" dirty="0">
                    <a:latin typeface="+mn-lt"/>
                  </a:rPr>
                  <a:t>.</a:t>
                </a:r>
              </a:p>
              <a:p>
                <a:pPr>
                  <a:spcAft>
                    <a:spcPts val="0"/>
                  </a:spcAft>
                </a:pPr>
                <a:r>
                  <a:rPr lang="en-AU" sz="1800" dirty="0">
                    <a:latin typeface="+mn-lt"/>
                  </a:rPr>
                  <a:t>A horizontal point of inflection occurs at </a:t>
                </a:r>
                <a14:m>
                  <m:oMath xmlns:m="http://schemas.openxmlformats.org/officeDocument/2006/math">
                    <m:r>
                      <a:rPr lang="en-AU" sz="1800" i="1">
                        <a:latin typeface="Cambria Math" panose="02040503050406030204" pitchFamily="18" charset="0"/>
                      </a:rPr>
                      <m:t>(1,</m:t>
                    </m:r>
                    <m:r>
                      <a:rPr lang="en-AU" sz="1800" b="0" i="1" smtClean="0">
                        <a:latin typeface="Cambria Math" panose="02040503050406030204" pitchFamily="18" charset="0"/>
                      </a:rPr>
                      <m:t>5</m:t>
                    </m:r>
                    <m:r>
                      <a:rPr lang="en-AU" sz="1800" i="1">
                        <a:latin typeface="Cambria Math" panose="02040503050406030204" pitchFamily="18" charset="0"/>
                      </a:rPr>
                      <m:t>)</m:t>
                    </m:r>
                  </m:oMath>
                </a14:m>
                <a:r>
                  <a:rPr lang="en-AU" sz="1800" dirty="0">
                    <a:latin typeface="+mn-lt"/>
                  </a:rPr>
                  <a:t>.</a:t>
                </a:r>
              </a:p>
            </p:txBody>
          </p:sp>
        </mc:Choice>
        <mc:Fallback xmlns="">
          <p:sp>
            <p:nvSpPr>
              <p:cNvPr id="11" name="Text Placeholder 11">
                <a:extLst>
                  <a:ext uri="{FF2B5EF4-FFF2-40B4-BE49-F238E27FC236}">
                    <a16:creationId xmlns:a16="http://schemas.microsoft.com/office/drawing/2014/main" id="{A799E8D1-F967-EAEE-82B5-AA48438B0BFB}"/>
                  </a:ext>
                </a:extLst>
              </p:cNvPr>
              <p:cNvSpPr txBox="1">
                <a:spLocks noRot="1" noChangeAspect="1" noMove="1" noResize="1" noEditPoints="1" noAdjustHandles="1" noChangeArrowheads="1" noChangeShapeType="1" noTextEdit="1"/>
              </p:cNvSpPr>
              <p:nvPr/>
            </p:nvSpPr>
            <p:spPr>
              <a:xfrm>
                <a:off x="4090004" y="5488546"/>
                <a:ext cx="4707301" cy="917873"/>
              </a:xfrm>
              <a:prstGeom prst="rect">
                <a:avLst/>
              </a:prstGeom>
              <a:blipFill>
                <a:blip r:embed="rId10"/>
                <a:stretch>
                  <a:fillRect l="-3109" r="-389"/>
                </a:stretch>
              </a:blipFill>
            </p:spPr>
            <p:txBody>
              <a:bodyPr/>
              <a:lstStyle/>
              <a:p>
                <a:r>
                  <a:rPr lang="en-US">
                    <a:noFill/>
                  </a:rPr>
                  <a:t> </a:t>
                </a:r>
              </a:p>
            </p:txBody>
          </p:sp>
        </mc:Fallback>
      </mc:AlternateContent>
      <p:sp>
        <p:nvSpPr>
          <p:cNvPr id="12" name="Speech Bubble: Rectangle with Corners Rounded 11">
            <a:extLst>
              <a:ext uri="{FF2B5EF4-FFF2-40B4-BE49-F238E27FC236}">
                <a16:creationId xmlns:a16="http://schemas.microsoft.com/office/drawing/2014/main" id="{91EFD06E-CA95-6D1A-7A6D-7179F1F1D709}"/>
              </a:ext>
            </a:extLst>
          </p:cNvPr>
          <p:cNvSpPr/>
          <p:nvPr/>
        </p:nvSpPr>
        <p:spPr>
          <a:xfrm>
            <a:off x="8952686" y="1926075"/>
            <a:ext cx="2268578" cy="839799"/>
          </a:xfrm>
          <a:prstGeom prst="wedgeRoundRectCallout">
            <a:avLst>
              <a:gd name="adj1" fmla="val -89350"/>
              <a:gd name="adj2" fmla="val -1254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Why were these values chosen?</a:t>
            </a:r>
          </a:p>
        </p:txBody>
      </p:sp>
      <p:sp>
        <p:nvSpPr>
          <p:cNvPr id="15" name="Speech Bubble: Rectangle with Corners Rounded 14">
            <a:extLst>
              <a:ext uri="{FF2B5EF4-FFF2-40B4-BE49-F238E27FC236}">
                <a16:creationId xmlns:a16="http://schemas.microsoft.com/office/drawing/2014/main" id="{7D7D49A6-0741-1E47-D10E-C551B5383D82}"/>
              </a:ext>
            </a:extLst>
          </p:cNvPr>
          <p:cNvSpPr/>
          <p:nvPr/>
        </p:nvSpPr>
        <p:spPr>
          <a:xfrm>
            <a:off x="9295646" y="3162877"/>
            <a:ext cx="2268578" cy="872181"/>
          </a:xfrm>
          <a:prstGeom prst="wedgeRoundRectCallout">
            <a:avLst>
              <a:gd name="adj1" fmla="val -62967"/>
              <a:gd name="adj2" fmla="val -1871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What does this table show?</a:t>
            </a:r>
          </a:p>
        </p:txBody>
      </p:sp>
      <p:sp>
        <p:nvSpPr>
          <p:cNvPr id="16" name="Speech Bubble: Rectangle with Corners Rounded 15">
            <a:extLst>
              <a:ext uri="{FF2B5EF4-FFF2-40B4-BE49-F238E27FC236}">
                <a16:creationId xmlns:a16="http://schemas.microsoft.com/office/drawing/2014/main" id="{E1FF315E-F353-6D18-0614-C102296172B6}"/>
              </a:ext>
            </a:extLst>
          </p:cNvPr>
          <p:cNvSpPr/>
          <p:nvPr/>
        </p:nvSpPr>
        <p:spPr>
          <a:xfrm>
            <a:off x="9196447" y="5009718"/>
            <a:ext cx="2466975" cy="839799"/>
          </a:xfrm>
          <a:prstGeom prst="wedgeRoundRectCallout">
            <a:avLst>
              <a:gd name="adj1" fmla="val -76776"/>
              <a:gd name="adj2" fmla="val 3509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do we know their classification?</a:t>
            </a:r>
          </a:p>
        </p:txBody>
      </p:sp>
      <p:cxnSp>
        <p:nvCxnSpPr>
          <p:cNvPr id="9" name="Straight Connector 8">
            <a:extLst>
              <a:ext uri="{FF2B5EF4-FFF2-40B4-BE49-F238E27FC236}">
                <a16:creationId xmlns:a16="http://schemas.microsoft.com/office/drawing/2014/main" id="{C7F2A99B-3B59-D595-BDDF-7D34CA1C8EFE}"/>
              </a:ext>
              <a:ext uri="{C183D7F6-B498-43B3-948B-1728B52AA6E4}">
                <adec:decorative xmlns:adec="http://schemas.microsoft.com/office/drawing/2017/decorative" val="1"/>
              </a:ext>
            </a:extLst>
          </p:cNvPr>
          <p:cNvCxnSpPr/>
          <p:nvPr/>
        </p:nvCxnSpPr>
        <p:spPr>
          <a:xfrm>
            <a:off x="3896683" y="2200275"/>
            <a:ext cx="0" cy="385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ED30E934-A9F5-F479-3AEE-07D5BB8A8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a:t>
            </a:fld>
            <a:endParaRPr lang="en-AU" dirty="0"/>
          </a:p>
        </p:txBody>
      </p:sp>
    </p:spTree>
    <p:extLst>
      <p:ext uri="{BB962C8B-B14F-4D97-AF65-F5344CB8AC3E}">
        <p14:creationId xmlns:p14="http://schemas.microsoft.com/office/powerpoint/2010/main" val="283043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0B47F-DBD2-B96F-4C3A-F75F9ADEAC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0A90FE-9924-5274-0120-EBDD414F118B}"/>
              </a:ext>
            </a:extLst>
          </p:cNvPr>
          <p:cNvSpPr>
            <a:spLocks noGrp="1"/>
          </p:cNvSpPr>
          <p:nvPr>
            <p:ph type="title"/>
          </p:nvPr>
        </p:nvSpPr>
        <p:spPr/>
        <p:txBody>
          <a:bodyPr/>
          <a:lstStyle/>
          <a:p>
            <a:r>
              <a:rPr lang="en-AU" dirty="0">
                <a:latin typeface="+mj-lt"/>
              </a:rPr>
              <a:t>Stationary points (4)</a:t>
            </a:r>
          </a:p>
        </p:txBody>
      </p:sp>
      <p:sp>
        <p:nvSpPr>
          <p:cNvPr id="13" name="Text Placeholder 12">
            <a:extLst>
              <a:ext uri="{FF2B5EF4-FFF2-40B4-BE49-F238E27FC236}">
                <a16:creationId xmlns:a16="http://schemas.microsoft.com/office/drawing/2014/main" id="{86976F74-FD14-ED8A-EE01-E70C9B159329}"/>
              </a:ext>
            </a:extLst>
          </p:cNvPr>
          <p:cNvSpPr>
            <a:spLocks noGrp="1"/>
          </p:cNvSpPr>
          <p:nvPr>
            <p:ph type="body" sz="quarter" idx="18"/>
          </p:nvPr>
        </p:nvSpPr>
        <p:spPr/>
        <p:txBody>
          <a:bodyPr/>
          <a:lstStyle/>
          <a:p>
            <a:r>
              <a:rPr lang="en-AU" dirty="0"/>
              <a:t>Your turn – question</a:t>
            </a:r>
            <a:r>
              <a:rPr lang="en-AU" dirty="0">
                <a:latin typeface="+mj-lt"/>
              </a:rPr>
              <a:t> 2</a:t>
            </a:r>
          </a:p>
        </p:txBody>
      </p:sp>
      <mc:AlternateContent xmlns:mc="http://schemas.openxmlformats.org/markup-compatibility/2006" xmlns:a14="http://schemas.microsoft.com/office/drawing/2010/main">
        <mc:Choice Requires="a14">
          <p:sp>
            <p:nvSpPr>
              <p:cNvPr id="8" name="Text Placeholder 11">
                <a:extLst>
                  <a:ext uri="{FF2B5EF4-FFF2-40B4-BE49-F238E27FC236}">
                    <a16:creationId xmlns:a16="http://schemas.microsoft.com/office/drawing/2014/main" id="{3D72592D-C0A5-1964-08B2-A8AF9CBE06B8}"/>
                  </a:ext>
                </a:extLst>
              </p:cNvPr>
              <p:cNvSpPr txBox="1">
                <a:spLocks/>
              </p:cNvSpPr>
              <p:nvPr/>
            </p:nvSpPr>
            <p:spPr>
              <a:xfrm>
                <a:off x="359998" y="1369454"/>
                <a:ext cx="10193699" cy="44982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dirty="0">
                    <a:latin typeface="+mn-lt"/>
                  </a:rPr>
                  <a:t>For the function </a:t>
                </a:r>
                <a14:m>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4</m:t>
                        </m:r>
                      </m:sup>
                    </m:sSup>
                    <m:r>
                      <a:rPr lang="en-AU" sz="1800" b="0" i="1" smtClean="0">
                        <a:latin typeface="Cambria Math" panose="02040503050406030204" pitchFamily="18" charset="0"/>
                      </a:rPr>
                      <m:t>+8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b="0" i="1" smtClean="0">
                        <a:latin typeface="Cambria Math" panose="02040503050406030204" pitchFamily="18" charset="0"/>
                      </a:rPr>
                      <m:t>+18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b="0" i="1" smtClean="0">
                        <a:latin typeface="Cambria Math" panose="02040503050406030204" pitchFamily="18" charset="0"/>
                      </a:rPr>
                      <m:t>−10</m:t>
                    </m:r>
                  </m:oMath>
                </a14:m>
                <a:r>
                  <a:rPr lang="en-AU" sz="1800" dirty="0">
                    <a:latin typeface="+mn-lt"/>
                  </a:rPr>
                  <a:t>, find the stationary points and determine their nature.</a:t>
                </a:r>
              </a:p>
            </p:txBody>
          </p:sp>
        </mc:Choice>
        <mc:Fallback xmlns="">
          <p:sp>
            <p:nvSpPr>
              <p:cNvPr id="8" name="Text Placeholder 11">
                <a:extLst>
                  <a:ext uri="{FF2B5EF4-FFF2-40B4-BE49-F238E27FC236}">
                    <a16:creationId xmlns:a16="http://schemas.microsoft.com/office/drawing/2014/main" id="{3D72592D-C0A5-1964-08B2-A8AF9CBE06B8}"/>
                  </a:ext>
                </a:extLst>
              </p:cNvPr>
              <p:cNvSpPr txBox="1">
                <a:spLocks noRot="1" noChangeAspect="1" noMove="1" noResize="1" noEditPoints="1" noAdjustHandles="1" noChangeArrowheads="1" noChangeShapeType="1" noTextEdit="1"/>
              </p:cNvSpPr>
              <p:nvPr/>
            </p:nvSpPr>
            <p:spPr>
              <a:xfrm>
                <a:off x="359998" y="1369454"/>
                <a:ext cx="10193699" cy="449821"/>
              </a:xfrm>
              <a:prstGeom prst="rect">
                <a:avLst/>
              </a:prstGeom>
              <a:blipFill>
                <a:blip r:embed="rId3"/>
                <a:stretch>
                  <a:fillRect l="-1376"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 Placeholder 11">
                <a:extLst>
                  <a:ext uri="{FF2B5EF4-FFF2-40B4-BE49-F238E27FC236}">
                    <a16:creationId xmlns:a16="http://schemas.microsoft.com/office/drawing/2014/main" id="{062E6610-210D-AFFD-CB05-BE447CF7C926}"/>
                  </a:ext>
                </a:extLst>
              </p:cNvPr>
              <p:cNvSpPr txBox="1">
                <a:spLocks/>
              </p:cNvSpPr>
              <p:nvPr/>
            </p:nvSpPr>
            <p:spPr>
              <a:xfrm>
                <a:off x="339436" y="2048921"/>
                <a:ext cx="3071475" cy="132971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1" dirty="0">
                    <a:latin typeface="+mn-lt"/>
                  </a:rPr>
                  <a:t>Solution:</a:t>
                </a:r>
              </a:p>
              <a:p>
                <a:pPr>
                  <a:spcAft>
                    <a:spcPts val="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𝑥</m:t>
                          </m:r>
                        </m:e>
                      </m:d>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4</m:t>
                          </m:r>
                        </m:sup>
                      </m:sSup>
                      <m:r>
                        <a:rPr lang="en-AU" sz="1800" b="0" i="1" smtClean="0">
                          <a:latin typeface="Cambria Math" panose="02040503050406030204" pitchFamily="18" charset="0"/>
                        </a:rPr>
                        <m:t>+8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i="1">
                          <a:latin typeface="Cambria Math" panose="02040503050406030204" pitchFamily="18" charset="0"/>
                        </a:rPr>
                        <m:t>+</m:t>
                      </m:r>
                      <m:r>
                        <a:rPr lang="en-AU" sz="1800" b="0" i="1" smtClean="0">
                          <a:latin typeface="Cambria Math" panose="02040503050406030204" pitchFamily="18" charset="0"/>
                        </a:rPr>
                        <m:t>18</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b="0" i="1" smtClean="0">
                          <a:latin typeface="Cambria Math" panose="02040503050406030204" pitchFamily="18" charset="0"/>
                        </a:rPr>
                        <m:t>−10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=4</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3</m:t>
                          </m:r>
                        </m:sup>
                      </m:sSup>
                      <m:r>
                        <a:rPr lang="en-AU" sz="1800" b="0" i="1" smtClean="0">
                          <a:latin typeface="Cambria Math" panose="02040503050406030204" pitchFamily="18" charset="0"/>
                        </a:rPr>
                        <m:t>+24</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+36</m:t>
                      </m:r>
                      <m:r>
                        <a:rPr lang="en-AU" sz="1800" b="0" i="1" smtClean="0">
                          <a:latin typeface="Cambria Math" panose="02040503050406030204" pitchFamily="18" charset="0"/>
                        </a:rPr>
                        <m:t>𝑥</m:t>
                      </m:r>
                    </m:oMath>
                  </m:oMathPara>
                </a14:m>
                <a:endParaRPr lang="en-AU" sz="1800" i="1" dirty="0">
                  <a:latin typeface="Cambria Math" panose="02040503050406030204" pitchFamily="18" charset="0"/>
                </a:endParaRPr>
              </a:p>
            </p:txBody>
          </p:sp>
        </mc:Choice>
        <mc:Fallback xmlns="">
          <p:sp>
            <p:nvSpPr>
              <p:cNvPr id="2" name="Text Placeholder 11">
                <a:extLst>
                  <a:ext uri="{FF2B5EF4-FFF2-40B4-BE49-F238E27FC236}">
                    <a16:creationId xmlns:a16="http://schemas.microsoft.com/office/drawing/2014/main" id="{062E6610-210D-AFFD-CB05-BE447CF7C926}"/>
                  </a:ext>
                </a:extLst>
              </p:cNvPr>
              <p:cNvSpPr txBox="1">
                <a:spLocks noRot="1" noChangeAspect="1" noMove="1" noResize="1" noEditPoints="1" noAdjustHandles="1" noChangeArrowheads="1" noChangeShapeType="1" noTextEdit="1"/>
              </p:cNvSpPr>
              <p:nvPr/>
            </p:nvSpPr>
            <p:spPr>
              <a:xfrm>
                <a:off x="339436" y="2048921"/>
                <a:ext cx="3071475" cy="1329712"/>
              </a:xfrm>
              <a:prstGeom prst="rect">
                <a:avLst/>
              </a:prstGeom>
              <a:blipFill>
                <a:blip r:embed="rId4"/>
                <a:stretch>
                  <a:fillRect l="-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11">
                <a:extLst>
                  <a:ext uri="{FF2B5EF4-FFF2-40B4-BE49-F238E27FC236}">
                    <a16:creationId xmlns:a16="http://schemas.microsoft.com/office/drawing/2014/main" id="{3E35E9ED-2E66-5316-CE28-2EC9D715DB96}"/>
                  </a:ext>
                </a:extLst>
              </p:cNvPr>
              <p:cNvSpPr txBox="1">
                <a:spLocks/>
              </p:cNvSpPr>
              <p:nvPr/>
            </p:nvSpPr>
            <p:spPr>
              <a:xfrm>
                <a:off x="339436" y="3455410"/>
                <a:ext cx="3166725" cy="217112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t>Let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𝑓</m:t>
                        </m:r>
                      </m:e>
                      <m:sup>
                        <m:r>
                          <a:rPr lang="en-AU" sz="1800" b="0" i="1" smtClean="0">
                            <a:latin typeface="Cambria Math" panose="02040503050406030204" pitchFamily="18" charset="0"/>
                          </a:rPr>
                          <m:t>′</m:t>
                        </m:r>
                      </m:sup>
                    </m:sSup>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e>
                    </m:d>
                    <m:r>
                      <a:rPr lang="en-AU" sz="1800" b="0" i="1" smtClean="0">
                        <a:latin typeface="Cambria Math" panose="02040503050406030204" pitchFamily="18" charset="0"/>
                      </a:rPr>
                      <m:t>=0,</m:t>
                    </m:r>
                  </m:oMath>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4</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3</m:t>
                          </m:r>
                        </m:sup>
                      </m:sSup>
                      <m:r>
                        <a:rPr lang="en-AU" sz="1800" b="0" i="1" smtClean="0">
                          <a:latin typeface="Cambria Math" panose="02040503050406030204" pitchFamily="18" charset="0"/>
                        </a:rPr>
                        <m:t>+24</m:t>
                      </m:r>
                      <m:sSup>
                        <m:sSupPr>
                          <m:ctrlPr>
                            <a:rPr lang="en-AU" sz="1800" i="1">
                              <a:latin typeface="Cambria Math" panose="02040503050406030204" pitchFamily="18" charset="0"/>
                            </a:rPr>
                          </m:ctrlPr>
                        </m:sSupPr>
                        <m:e>
                          <m:r>
                            <a:rPr lang="en-AU" sz="1800" i="1">
                              <a:latin typeface="Cambria Math" panose="02040503050406030204" pitchFamily="18" charset="0"/>
                            </a:rPr>
                            <m:t>𝑥</m:t>
                          </m:r>
                        </m:e>
                        <m:sup>
                          <m:r>
                            <a:rPr lang="en-AU" sz="1800" i="1">
                              <a:latin typeface="Cambria Math" panose="02040503050406030204" pitchFamily="18" charset="0"/>
                            </a:rPr>
                            <m:t>2</m:t>
                          </m:r>
                        </m:sup>
                      </m:sSup>
                      <m:r>
                        <a:rPr lang="en-AU" sz="1800" b="0" i="1" smtClean="0">
                          <a:latin typeface="Cambria Math" panose="02040503050406030204" pitchFamily="18" charset="0"/>
                        </a:rPr>
                        <m:t>+36</m:t>
                      </m:r>
                      <m:r>
                        <a:rPr lang="en-AU" sz="1800" i="1">
                          <a:latin typeface="Cambria Math" panose="02040503050406030204" pitchFamily="18" charset="0"/>
                        </a:rPr>
                        <m:t>𝑥</m:t>
                      </m:r>
                      <m:r>
                        <a:rPr lang="en-AU" sz="1800" b="0" i="1" smtClean="0">
                          <a:latin typeface="Cambria Math" panose="02040503050406030204" pitchFamily="18" charset="0"/>
                        </a:rPr>
                        <m:t>=0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i="1" smtClean="0">
                          <a:latin typeface="Cambria Math" panose="02040503050406030204" pitchFamily="18" charset="0"/>
                        </a:rPr>
                        <m:t>4</m:t>
                      </m:r>
                      <m:r>
                        <a:rPr lang="en-AU" sz="1800" b="0" i="1" smtClean="0">
                          <a:latin typeface="Cambria Math" panose="02040503050406030204" pitchFamily="18" charset="0"/>
                        </a:rPr>
                        <m:t>𝑥</m:t>
                      </m:r>
                      <m:d>
                        <m:dPr>
                          <m:ctrlPr>
                            <a:rPr lang="en-AU" sz="1800" b="0" i="1" smtClean="0">
                              <a:latin typeface="Cambria Math" panose="02040503050406030204" pitchFamily="18" charset="0"/>
                            </a:rPr>
                          </m:ctrlPr>
                        </m:dPr>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+6</m:t>
                          </m:r>
                          <m:r>
                            <a:rPr lang="en-AU" sz="1800" b="0" i="1" smtClean="0">
                              <a:latin typeface="Cambria Math" panose="02040503050406030204" pitchFamily="18" charset="0"/>
                            </a:rPr>
                            <m:t>𝑥</m:t>
                          </m:r>
                          <m:r>
                            <a:rPr lang="en-AU" sz="1800" b="0" i="1" smtClean="0">
                              <a:latin typeface="Cambria Math" panose="02040503050406030204" pitchFamily="18" charset="0"/>
                            </a:rPr>
                            <m:t>+9</m:t>
                          </m:r>
                        </m:e>
                      </m:d>
                      <m:r>
                        <a:rPr lang="en-AU" sz="1800" b="0" i="1" smtClean="0">
                          <a:latin typeface="Cambria Math" panose="02040503050406030204" pitchFamily="18" charset="0"/>
                        </a:rPr>
                        <m:t>=0</m:t>
                      </m:r>
                    </m:oMath>
                  </m:oMathPara>
                </a14:m>
                <a:endParaRPr lang="en-AU" sz="1800" b="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12</m:t>
                      </m:r>
                      <m:r>
                        <a:rPr lang="en-AU" sz="1800" b="0" i="1" smtClean="0">
                          <a:latin typeface="Cambria Math" panose="02040503050406030204" pitchFamily="18" charset="0"/>
                        </a:rPr>
                        <m:t>𝑥</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+3</m:t>
                              </m:r>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=0</m:t>
                      </m:r>
                    </m:oMath>
                  </m:oMathPara>
                </a14:m>
                <a:endParaRPr lang="en-AU" sz="1800" i="1" dirty="0">
                  <a:latin typeface="Cambria Math" panose="02040503050406030204" pitchFamily="18" charset="0"/>
                </a:endParaRPr>
              </a:p>
              <a:p>
                <a:pPr>
                  <a:spcAft>
                    <a:spcPts val="0"/>
                  </a:spcAft>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=−3, 0</m:t>
                      </m:r>
                    </m:oMath>
                  </m:oMathPara>
                </a14:m>
                <a:br>
                  <a:rPr lang="en-AU" sz="1800" i="1" dirty="0">
                    <a:latin typeface="Cambria Math" panose="02040503050406030204" pitchFamily="18" charset="0"/>
                  </a:rPr>
                </a:br>
                <a:endParaRPr lang="en-AU" sz="1800" dirty="0">
                  <a:latin typeface="+mn-lt"/>
                </a:endParaRPr>
              </a:p>
            </p:txBody>
          </p:sp>
        </mc:Choice>
        <mc:Fallback xmlns="">
          <p:sp>
            <p:nvSpPr>
              <p:cNvPr id="5" name="Text Placeholder 11">
                <a:extLst>
                  <a:ext uri="{FF2B5EF4-FFF2-40B4-BE49-F238E27FC236}">
                    <a16:creationId xmlns:a16="http://schemas.microsoft.com/office/drawing/2014/main" id="{3E35E9ED-2E66-5316-CE28-2EC9D715DB96}"/>
                  </a:ext>
                </a:extLst>
              </p:cNvPr>
              <p:cNvSpPr txBox="1">
                <a:spLocks noRot="1" noChangeAspect="1" noMove="1" noResize="1" noEditPoints="1" noAdjustHandles="1" noChangeArrowheads="1" noChangeShapeType="1" noTextEdit="1"/>
              </p:cNvSpPr>
              <p:nvPr/>
            </p:nvSpPr>
            <p:spPr>
              <a:xfrm>
                <a:off x="339436" y="3455410"/>
                <a:ext cx="3166725" cy="2171124"/>
              </a:xfrm>
              <a:prstGeom prst="rect">
                <a:avLst/>
              </a:prstGeom>
              <a:blipFill>
                <a:blip r:embed="rId5"/>
                <a:stretch>
                  <a:fillRect l="-46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11">
                <a:extLst>
                  <a:ext uri="{FF2B5EF4-FFF2-40B4-BE49-F238E27FC236}">
                    <a16:creationId xmlns:a16="http://schemas.microsoft.com/office/drawing/2014/main" id="{D9009072-022B-571B-9B76-9BBC81739E7B}"/>
                  </a:ext>
                </a:extLst>
              </p:cNvPr>
              <p:cNvSpPr txBox="1">
                <a:spLocks/>
              </p:cNvSpPr>
              <p:nvPr/>
            </p:nvSpPr>
            <p:spPr>
              <a:xfrm>
                <a:off x="4552952" y="1984650"/>
                <a:ext cx="4347366" cy="44982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ea typeface="Cambria Math" panose="02040503050406030204" pitchFamily="18" charset="0"/>
                  </a:rPr>
                  <a:t>Test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𝑓</m:t>
                    </m:r>
                    <m:r>
                      <a:rPr lang="en-AU" sz="1800" b="0" i="1" smtClean="0">
                        <a:latin typeface="Cambria Math" panose="02040503050406030204" pitchFamily="18" charset="0"/>
                        <a:ea typeface="Cambria Math" panose="02040503050406030204" pitchFamily="18" charset="0"/>
                      </a:rPr>
                      <m:t>′(</m:t>
                    </m:r>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m:t>
                    </m:r>
                  </m:oMath>
                </a14:m>
                <a:r>
                  <a:rPr lang="en-AU" sz="1800" b="0" dirty="0">
                    <a:latin typeface="+mn-lt"/>
                    <a:ea typeface="Cambria Math" panose="02040503050406030204" pitchFamily="18" charset="0"/>
                  </a:rPr>
                  <a:t> at </a:t>
                </a:r>
                <a14:m>
                  <m:oMath xmlns:m="http://schemas.openxmlformats.org/officeDocument/2006/math">
                    <m:r>
                      <a:rPr lang="en-AU" sz="1800" b="0" i="1" smtClean="0">
                        <a:latin typeface="Cambria Math" panose="02040503050406030204" pitchFamily="18" charset="0"/>
                        <a:ea typeface="Cambria Math" panose="02040503050406030204" pitchFamily="18" charset="0"/>
                      </a:rPr>
                      <m:t>𝑥</m:t>
                    </m:r>
                    <m:r>
                      <a:rPr lang="en-AU" sz="1800" b="0" i="1" smtClean="0">
                        <a:latin typeface="Cambria Math" panose="02040503050406030204" pitchFamily="18" charset="0"/>
                        <a:ea typeface="Cambria Math" panose="02040503050406030204" pitchFamily="18" charset="0"/>
                      </a:rPr>
                      <m:t>=−4,</m:t>
                    </m:r>
                    <m:r>
                      <a:rPr lang="en-AU" sz="1800" b="0" i="0" smtClean="0">
                        <a:latin typeface="Cambria Math" panose="02040503050406030204" pitchFamily="18" charset="0"/>
                        <a:ea typeface="Cambria Math" panose="02040503050406030204" pitchFamily="18" charset="0"/>
                      </a:rPr>
                      <m:t> −1</m:t>
                    </m:r>
                  </m:oMath>
                </a14:m>
                <a:r>
                  <a:rPr lang="en-AU" sz="1800" b="0" dirty="0">
                    <a:latin typeface="+mn-lt"/>
                  </a:rPr>
                  <a:t> and </a:t>
                </a:r>
                <a14:m>
                  <m:oMath xmlns:m="http://schemas.openxmlformats.org/officeDocument/2006/math">
                    <m:r>
                      <a:rPr lang="en-AU" sz="1800" b="0" i="1" smtClean="0">
                        <a:latin typeface="Cambria Math" panose="02040503050406030204" pitchFamily="18" charset="0"/>
                      </a:rPr>
                      <m:t>1</m:t>
                    </m:r>
                  </m:oMath>
                </a14:m>
                <a:r>
                  <a:rPr lang="en-AU" sz="1800" b="0" dirty="0">
                    <a:latin typeface="+mn-lt"/>
                  </a:rPr>
                  <a:t>.</a:t>
                </a:r>
              </a:p>
            </p:txBody>
          </p:sp>
        </mc:Choice>
        <mc:Fallback xmlns="">
          <p:sp>
            <p:nvSpPr>
              <p:cNvPr id="6" name="Text Placeholder 11">
                <a:extLst>
                  <a:ext uri="{FF2B5EF4-FFF2-40B4-BE49-F238E27FC236}">
                    <a16:creationId xmlns:a16="http://schemas.microsoft.com/office/drawing/2014/main" id="{D9009072-022B-571B-9B76-9BBC81739E7B}"/>
                  </a:ext>
                </a:extLst>
              </p:cNvPr>
              <p:cNvSpPr txBox="1">
                <a:spLocks noRot="1" noChangeAspect="1" noMove="1" noResize="1" noEditPoints="1" noAdjustHandles="1" noChangeArrowheads="1" noChangeShapeType="1" noTextEdit="1"/>
              </p:cNvSpPr>
              <p:nvPr/>
            </p:nvSpPr>
            <p:spPr>
              <a:xfrm>
                <a:off x="4552952" y="1984650"/>
                <a:ext cx="4347366" cy="449821"/>
              </a:xfrm>
              <a:prstGeom prst="rect">
                <a:avLst/>
              </a:prstGeom>
              <a:blipFill>
                <a:blip r:embed="rId6"/>
                <a:stretch>
                  <a:fillRect l="-3366"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 name="Table 9"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F967218A-9906-F099-996C-186090B86BC8}"/>
                  </a:ext>
                </a:extLst>
              </p:cNvPr>
              <p:cNvGraphicFramePr>
                <a:graphicFrameLocks noGrp="1"/>
              </p:cNvGraphicFramePr>
              <p:nvPr>
                <p:extLst>
                  <p:ext uri="{D42A27DB-BD31-4B8C-83A1-F6EECF244321}">
                    <p14:modId xmlns:p14="http://schemas.microsoft.com/office/powerpoint/2010/main" val="1478382819"/>
                  </p:ext>
                </p:extLst>
              </p:nvPr>
            </p:nvGraphicFramePr>
            <p:xfrm>
              <a:off x="4385278" y="2632102"/>
              <a:ext cx="4707302" cy="1114449"/>
            </p:xfrm>
            <a:graphic>
              <a:graphicData uri="http://schemas.openxmlformats.org/drawingml/2006/table">
                <a:tbl>
                  <a:tblPr firstRow="1" bandRow="1">
                    <a:tableStyleId>{2D5ABB26-0587-4C30-8999-92F81FD0307C}</a:tableStyleId>
                  </a:tblPr>
                  <a:tblGrid>
                    <a:gridCol w="751132">
                      <a:extLst>
                        <a:ext uri="{9D8B030D-6E8A-4147-A177-3AD203B41FA5}">
                          <a16:colId xmlns:a16="http://schemas.microsoft.com/office/drawing/2014/main" val="195185"/>
                        </a:ext>
                      </a:extLst>
                    </a:gridCol>
                    <a:gridCol w="791234">
                      <a:extLst>
                        <a:ext uri="{9D8B030D-6E8A-4147-A177-3AD203B41FA5}">
                          <a16:colId xmlns:a16="http://schemas.microsoft.com/office/drawing/2014/main" val="3834868852"/>
                        </a:ext>
                      </a:extLst>
                    </a:gridCol>
                    <a:gridCol w="791234">
                      <a:extLst>
                        <a:ext uri="{9D8B030D-6E8A-4147-A177-3AD203B41FA5}">
                          <a16:colId xmlns:a16="http://schemas.microsoft.com/office/drawing/2014/main" val="3224361027"/>
                        </a:ext>
                      </a:extLst>
                    </a:gridCol>
                    <a:gridCol w="791234">
                      <a:extLst>
                        <a:ext uri="{9D8B030D-6E8A-4147-A177-3AD203B41FA5}">
                          <a16:colId xmlns:a16="http://schemas.microsoft.com/office/drawing/2014/main" val="2282926345"/>
                        </a:ext>
                      </a:extLst>
                    </a:gridCol>
                    <a:gridCol w="791234">
                      <a:extLst>
                        <a:ext uri="{9D8B030D-6E8A-4147-A177-3AD203B41FA5}">
                          <a16:colId xmlns:a16="http://schemas.microsoft.com/office/drawing/2014/main" val="4052722226"/>
                        </a:ext>
                      </a:extLst>
                    </a:gridCol>
                    <a:gridCol w="791234">
                      <a:extLst>
                        <a:ext uri="{9D8B030D-6E8A-4147-A177-3AD203B41FA5}">
                          <a16:colId xmlns:a16="http://schemas.microsoft.com/office/drawing/2014/main" val="14394207"/>
                        </a:ext>
                      </a:extLst>
                    </a:gridCol>
                  </a:tblGrid>
                  <a:tr h="43932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−4</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1" i="1" smtClean="0">
                                    <a:solidFill>
                                      <a:schemeClr val="accent1">
                                        <a:lumMod val="50000"/>
                                        <a:lumOff val="50000"/>
                                      </a:schemeClr>
                                    </a:solidFill>
                                    <a:latin typeface="Cambria Math" panose="02040503050406030204" pitchFamily="18" charset="0"/>
                                  </a:rPr>
                                  <m:t>−</m:t>
                                </m:r>
                                <m:r>
                                  <a:rPr lang="en-AU" b="1" i="1" smtClean="0">
                                    <a:solidFill>
                                      <a:schemeClr val="accent1">
                                        <a:lumMod val="50000"/>
                                        <a:lumOff val="50000"/>
                                      </a:schemeClr>
                                    </a:solidFill>
                                    <a:latin typeface="Cambria Math" panose="02040503050406030204" pitchFamily="18" charset="0"/>
                                  </a:rPr>
                                  <m:t>𝟑</m:t>
                                </m:r>
                              </m:oMath>
                            </m:oMathPara>
                          </a14:m>
                          <a:endParaRPr lang="en-AU" b="1" dirty="0">
                            <a:solidFill>
                              <a:schemeClr val="accent1">
                                <a:lumMod val="50000"/>
                                <a:lumOff val="50000"/>
                              </a:schemeClr>
                            </a:solidFill>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1" i="1" kern="1200" smtClean="0">
                                    <a:solidFill>
                                      <a:schemeClr val="accent1">
                                        <a:lumMod val="50000"/>
                                        <a:lumOff val="50000"/>
                                      </a:schemeClr>
                                    </a:solidFill>
                                    <a:latin typeface="Cambria Math" panose="02040503050406030204" pitchFamily="18" charset="0"/>
                                    <a:ea typeface="+mn-ea"/>
                                    <a:cs typeface="+mn-cs"/>
                                  </a:rPr>
                                  <m:t>𝟎</m:t>
                                </m:r>
                              </m:oMath>
                            </m:oMathPara>
                          </a14:m>
                          <a:endParaRPr lang="en-AU" sz="1800" b="1" i="1" kern="1200" dirty="0">
                            <a:solidFill>
                              <a:schemeClr val="accent1">
                                <a:lumMod val="50000"/>
                                <a:lumOff val="50000"/>
                              </a:schemeClr>
                            </a:solidFill>
                            <a:latin typeface="Cambria Math" panose="02040503050406030204" pitchFamily="18" charset="0"/>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75124">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mn-lt"/>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10" name="Table 9"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F967218A-9906-F099-996C-186090B86BC8}"/>
                  </a:ext>
                </a:extLst>
              </p:cNvPr>
              <p:cNvGraphicFramePr>
                <a:graphicFrameLocks noGrp="1"/>
              </p:cNvGraphicFramePr>
              <p:nvPr>
                <p:extLst>
                  <p:ext uri="{D42A27DB-BD31-4B8C-83A1-F6EECF244321}">
                    <p14:modId xmlns:p14="http://schemas.microsoft.com/office/powerpoint/2010/main" val="1478382819"/>
                  </p:ext>
                </p:extLst>
              </p:nvPr>
            </p:nvGraphicFramePr>
            <p:xfrm>
              <a:off x="4385278" y="2632102"/>
              <a:ext cx="4707302" cy="1114449"/>
            </p:xfrm>
            <a:graphic>
              <a:graphicData uri="http://schemas.openxmlformats.org/drawingml/2006/table">
                <a:tbl>
                  <a:tblPr firstRow="1" bandRow="1">
                    <a:tableStyleId>{2D5ABB26-0587-4C30-8999-92F81FD0307C}</a:tableStyleId>
                  </a:tblPr>
                  <a:tblGrid>
                    <a:gridCol w="751132">
                      <a:extLst>
                        <a:ext uri="{9D8B030D-6E8A-4147-A177-3AD203B41FA5}">
                          <a16:colId xmlns:a16="http://schemas.microsoft.com/office/drawing/2014/main" val="195185"/>
                        </a:ext>
                      </a:extLst>
                    </a:gridCol>
                    <a:gridCol w="791234">
                      <a:extLst>
                        <a:ext uri="{9D8B030D-6E8A-4147-A177-3AD203B41FA5}">
                          <a16:colId xmlns:a16="http://schemas.microsoft.com/office/drawing/2014/main" val="3834868852"/>
                        </a:ext>
                      </a:extLst>
                    </a:gridCol>
                    <a:gridCol w="791234">
                      <a:extLst>
                        <a:ext uri="{9D8B030D-6E8A-4147-A177-3AD203B41FA5}">
                          <a16:colId xmlns:a16="http://schemas.microsoft.com/office/drawing/2014/main" val="3224361027"/>
                        </a:ext>
                      </a:extLst>
                    </a:gridCol>
                    <a:gridCol w="791234">
                      <a:extLst>
                        <a:ext uri="{9D8B030D-6E8A-4147-A177-3AD203B41FA5}">
                          <a16:colId xmlns:a16="http://schemas.microsoft.com/office/drawing/2014/main" val="2282926345"/>
                        </a:ext>
                      </a:extLst>
                    </a:gridCol>
                    <a:gridCol w="791234">
                      <a:extLst>
                        <a:ext uri="{9D8B030D-6E8A-4147-A177-3AD203B41FA5}">
                          <a16:colId xmlns:a16="http://schemas.microsoft.com/office/drawing/2014/main" val="4052722226"/>
                        </a:ext>
                      </a:extLst>
                    </a:gridCol>
                    <a:gridCol w="791234">
                      <a:extLst>
                        <a:ext uri="{9D8B030D-6E8A-4147-A177-3AD203B41FA5}">
                          <a16:colId xmlns:a16="http://schemas.microsoft.com/office/drawing/2014/main" val="14394207"/>
                        </a:ext>
                      </a:extLst>
                    </a:gridCol>
                  </a:tblGrid>
                  <a:tr h="439325">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13" t="-1370" r="-530081" b="-1547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95385" t="-1370" r="-401538" b="-1547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95385" t="-1370" r="-301538" b="-1547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5385" t="-1370" r="-201538" b="-1547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5385" t="-1370" r="-101538" b="-154795"/>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495385" t="-1370" r="-1538" b="-154795"/>
                          </a:stretch>
                        </a:blipFill>
                      </a:tcPr>
                    </a:tc>
                    <a:extLst>
                      <a:ext uri="{0D108BD9-81ED-4DB2-BD59-A6C34878D82A}">
                        <a16:rowId xmlns:a16="http://schemas.microsoft.com/office/drawing/2014/main" val="3787513468"/>
                      </a:ext>
                    </a:extLst>
                  </a:tr>
                  <a:tr h="675124">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13" t="-66667" r="-530081"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95385" t="-66667" r="-4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95385" t="-66667" r="-3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5385" t="-66667" r="-2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395385" t="-66667" r="-101538"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495385" t="-66667" r="-1538" b="-1802"/>
                          </a:stretch>
                        </a:blipFill>
                      </a:tcPr>
                    </a:tc>
                    <a:extLst>
                      <a:ext uri="{0D108BD9-81ED-4DB2-BD59-A6C34878D82A}">
                        <a16:rowId xmlns:a16="http://schemas.microsoft.com/office/drawing/2014/main" val="3500828703"/>
                      </a:ext>
                    </a:extLst>
                  </a:tr>
                </a:tbl>
              </a:graphicData>
            </a:graphic>
          </p:graphicFrame>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0B8F06F-43DB-F7B5-A056-EFF10057AF93}"/>
                  </a:ext>
                </a:extLst>
              </p:cNvPr>
              <p:cNvSpPr txBox="1"/>
              <p:nvPr/>
            </p:nvSpPr>
            <p:spPr>
              <a:xfrm>
                <a:off x="4287206" y="4010226"/>
                <a:ext cx="4613111" cy="1431161"/>
              </a:xfrm>
              <a:prstGeom prst="rect">
                <a:avLst/>
              </a:prstGeom>
              <a:noFill/>
            </p:spPr>
            <p:txBody>
              <a:bodyPr wrap="square">
                <a:spAutoFit/>
              </a:bodyPr>
              <a:lstStyle/>
              <a:p>
                <a:pPr>
                  <a:spcBef>
                    <a:spcPts val="600"/>
                  </a:spcBef>
                  <a:spcAft>
                    <a:spcPts val="600"/>
                  </a:spcAft>
                </a:pPr>
                <a:r>
                  <a:rPr lang="en-AU" sz="1800" dirty="0"/>
                  <a:t>Coordinates of the stationary point:</a:t>
                </a:r>
              </a:p>
              <a:p>
                <a:pPr>
                  <a:spcBef>
                    <a:spcPts val="600"/>
                  </a:spcBef>
                  <a:spcAft>
                    <a:spcPts val="60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b="0" i="1" smtClean="0">
                              <a:latin typeface="Cambria Math" panose="02040503050406030204" pitchFamily="18" charset="0"/>
                            </a:rPr>
                            <m:t>−3</m:t>
                          </m:r>
                        </m:e>
                      </m:d>
                      <m:r>
                        <m:rPr>
                          <m:aln/>
                        </m:rPr>
                        <a:rPr lang="en-AU" sz="1800" i="1">
                          <a:latin typeface="Cambria Math" panose="02040503050406030204" pitchFamily="18" charset="0"/>
                        </a:rPr>
                        <m:t>=</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−3</m:t>
                              </m:r>
                            </m:e>
                          </m:d>
                        </m:e>
                        <m:sup>
                          <m:r>
                            <a:rPr lang="en-AU" sz="1800" i="1">
                              <a:latin typeface="Cambria Math" panose="02040503050406030204" pitchFamily="18" charset="0"/>
                            </a:rPr>
                            <m:t>4</m:t>
                          </m:r>
                        </m:sup>
                      </m:sSup>
                      <m:r>
                        <a:rPr lang="en-AU" sz="1800" i="1">
                          <a:latin typeface="Cambria Math" panose="02040503050406030204" pitchFamily="18" charset="0"/>
                        </a:rPr>
                        <m:t>+8</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−3</m:t>
                              </m:r>
                            </m:e>
                          </m:d>
                        </m:e>
                        <m:sup>
                          <m:r>
                            <a:rPr lang="en-AU" sz="1800" i="1">
                              <a:latin typeface="Cambria Math" panose="02040503050406030204" pitchFamily="18" charset="0"/>
                            </a:rPr>
                            <m:t>3</m:t>
                          </m:r>
                        </m:sup>
                      </m:sSup>
                      <m:r>
                        <a:rPr lang="en-AU" sz="1800" b="0" i="1" smtClean="0">
                          <a:latin typeface="Cambria Math" panose="02040503050406030204" pitchFamily="18" charset="0"/>
                        </a:rPr>
                        <m:t>+18</m:t>
                      </m:r>
                      <m:sSup>
                        <m:sSupPr>
                          <m:ctrlPr>
                            <a:rPr lang="en-AU" sz="1800" i="1">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−3</m:t>
                              </m:r>
                            </m:e>
                          </m:d>
                        </m:e>
                        <m:sup>
                          <m:r>
                            <a:rPr lang="en-AU" sz="1800" i="1">
                              <a:latin typeface="Cambria Math" panose="02040503050406030204" pitchFamily="18" charset="0"/>
                            </a:rPr>
                            <m:t>2</m:t>
                          </m:r>
                        </m:sup>
                      </m:sSup>
                      <m:r>
                        <a:rPr lang="en-AU" sz="1800" b="0" i="1" smtClean="0">
                          <a:latin typeface="Cambria Math" panose="02040503050406030204" pitchFamily="18" charset="0"/>
                        </a:rPr>
                        <m:t>−10</m:t>
                      </m:r>
                    </m:oMath>
                    <m:oMath xmlns:m="http://schemas.openxmlformats.org/officeDocument/2006/math">
                      <m:r>
                        <m:rPr>
                          <m:aln/>
                        </m:rPr>
                        <a:rPr lang="en-AU" sz="1800" b="0" i="1" smtClean="0">
                          <a:latin typeface="Cambria Math" panose="02040503050406030204" pitchFamily="18" charset="0"/>
                        </a:rPr>
                        <m:t>=</m:t>
                      </m:r>
                      <m:r>
                        <a:rPr lang="en-AU" sz="1800" b="0" i="1" smtClean="0">
                          <a:latin typeface="Cambria Math" panose="02040503050406030204" pitchFamily="18" charset="0"/>
                        </a:rPr>
                        <m:t>17</m:t>
                      </m:r>
                    </m:oMath>
                  </m:oMathPara>
                </a14:m>
                <a:endParaRPr lang="en-AU" sz="1800" i="1" dirty="0">
                  <a:latin typeface="Cambria Math" panose="02040503050406030204" pitchFamily="18" charset="0"/>
                </a:endParaRPr>
              </a:p>
              <a:p>
                <a:pPr>
                  <a:spcBef>
                    <a:spcPts val="600"/>
                  </a:spcBef>
                  <a:spcAft>
                    <a:spcPts val="600"/>
                  </a:spcAft>
                </a:pPr>
                <a14:m>
                  <m:oMathPara xmlns:m="http://schemas.openxmlformats.org/officeDocument/2006/math">
                    <m:oMathParaPr>
                      <m:jc m:val="left"/>
                    </m:oMathParaPr>
                    <m:oMath xmlns:m="http://schemas.openxmlformats.org/officeDocument/2006/math">
                      <m:r>
                        <a:rPr lang="en-AU" sz="1800" i="1">
                          <a:latin typeface="Cambria Math" panose="02040503050406030204" pitchFamily="18" charset="0"/>
                        </a:rPr>
                        <m:t>𝑓</m:t>
                      </m:r>
                      <m:d>
                        <m:dPr>
                          <m:ctrlPr>
                            <a:rPr lang="en-AU" sz="1800" i="1">
                              <a:latin typeface="Cambria Math" panose="02040503050406030204" pitchFamily="18" charset="0"/>
                            </a:rPr>
                          </m:ctrlPr>
                        </m:dPr>
                        <m:e>
                          <m:r>
                            <a:rPr lang="en-AU" sz="1800" i="1">
                              <a:latin typeface="Cambria Math" panose="02040503050406030204" pitchFamily="18" charset="0"/>
                            </a:rPr>
                            <m:t>0</m:t>
                          </m:r>
                        </m:e>
                      </m:d>
                      <m:r>
                        <a:rPr lang="en-AU" sz="1800" i="1">
                          <a:latin typeface="Cambria Math" panose="02040503050406030204" pitchFamily="18" charset="0"/>
                        </a:rPr>
                        <m:t>=</m:t>
                      </m:r>
                      <m:r>
                        <a:rPr lang="en-AU" sz="1800" b="0" i="1" smtClean="0">
                          <a:latin typeface="Cambria Math" panose="02040503050406030204" pitchFamily="18" charset="0"/>
                        </a:rPr>
                        <m:t>−1</m:t>
                      </m:r>
                      <m:r>
                        <a:rPr lang="en-AU" sz="1800" i="1">
                          <a:latin typeface="Cambria Math" panose="02040503050406030204" pitchFamily="18" charset="0"/>
                        </a:rPr>
                        <m:t>0</m:t>
                      </m:r>
                    </m:oMath>
                  </m:oMathPara>
                </a14:m>
                <a:endParaRPr lang="en-AU" sz="1800" i="1" dirty="0">
                  <a:latin typeface="Cambria Math" panose="02040503050406030204" pitchFamily="18" charset="0"/>
                </a:endParaRPr>
              </a:p>
            </p:txBody>
          </p:sp>
        </mc:Choice>
        <mc:Fallback xmlns="">
          <p:sp>
            <p:nvSpPr>
              <p:cNvPr id="14" name="TextBox 13">
                <a:extLst>
                  <a:ext uri="{FF2B5EF4-FFF2-40B4-BE49-F238E27FC236}">
                    <a16:creationId xmlns:a16="http://schemas.microsoft.com/office/drawing/2014/main" id="{00B8F06F-43DB-F7B5-A056-EFF10057AF93}"/>
                  </a:ext>
                </a:extLst>
              </p:cNvPr>
              <p:cNvSpPr txBox="1">
                <a:spLocks noRot="1" noChangeAspect="1" noMove="1" noResize="1" noEditPoints="1" noAdjustHandles="1" noChangeArrowheads="1" noChangeShapeType="1" noTextEdit="1"/>
              </p:cNvSpPr>
              <p:nvPr/>
            </p:nvSpPr>
            <p:spPr>
              <a:xfrm>
                <a:off x="4287206" y="4010226"/>
                <a:ext cx="4613111" cy="1431161"/>
              </a:xfrm>
              <a:prstGeom prst="rect">
                <a:avLst/>
              </a:prstGeom>
              <a:blipFill>
                <a:blip r:embed="rId8"/>
                <a:stretch>
                  <a:fillRect l="-1057" t="-25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 Placeholder 11">
                <a:extLst>
                  <a:ext uri="{FF2B5EF4-FFF2-40B4-BE49-F238E27FC236}">
                    <a16:creationId xmlns:a16="http://schemas.microsoft.com/office/drawing/2014/main" id="{CF225C42-41D3-827D-6E92-50CFC51A9698}"/>
                  </a:ext>
                </a:extLst>
              </p:cNvPr>
              <p:cNvSpPr txBox="1">
                <a:spLocks/>
              </p:cNvSpPr>
              <p:nvPr/>
            </p:nvSpPr>
            <p:spPr>
              <a:xfrm>
                <a:off x="4385279" y="5488546"/>
                <a:ext cx="5082571" cy="917873"/>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AU" sz="1800" b="0" dirty="0">
                    <a:latin typeface="+mn-lt"/>
                  </a:rPr>
                  <a:t>A local maximum occurs at </a:t>
                </a:r>
                <a14:m>
                  <m:oMath xmlns:m="http://schemas.openxmlformats.org/officeDocument/2006/math">
                    <m:r>
                      <a:rPr lang="en-AU" sz="1800" b="0" i="1" smtClean="0">
                        <a:latin typeface="Cambria Math" panose="02040503050406030204" pitchFamily="18" charset="0"/>
                      </a:rPr>
                      <m:t>(−3,17)</m:t>
                    </m:r>
                  </m:oMath>
                </a14:m>
                <a:r>
                  <a:rPr lang="en-AU" sz="1800" b="0" dirty="0">
                    <a:latin typeface="+mn-lt"/>
                  </a:rPr>
                  <a:t>.</a:t>
                </a:r>
              </a:p>
              <a:p>
                <a:pPr>
                  <a:spcAft>
                    <a:spcPts val="0"/>
                  </a:spcAft>
                </a:pPr>
                <a:r>
                  <a:rPr lang="en-AU" sz="1800" dirty="0">
                    <a:latin typeface="+mn-lt"/>
                  </a:rPr>
                  <a:t>A horizontal point of inflection occurs at </a:t>
                </a:r>
                <a14:m>
                  <m:oMath xmlns:m="http://schemas.openxmlformats.org/officeDocument/2006/math">
                    <m:r>
                      <a:rPr lang="en-AU" sz="1800" i="1">
                        <a:latin typeface="Cambria Math" panose="02040503050406030204" pitchFamily="18" charset="0"/>
                      </a:rPr>
                      <m:t>(</m:t>
                    </m:r>
                    <m:r>
                      <a:rPr lang="en-AU" sz="1800" b="0" i="1" smtClean="0">
                        <a:latin typeface="Cambria Math" panose="02040503050406030204" pitchFamily="18" charset="0"/>
                      </a:rPr>
                      <m:t>0</m:t>
                    </m:r>
                    <m:r>
                      <a:rPr lang="en-AU" sz="1800" i="1">
                        <a:latin typeface="Cambria Math" panose="02040503050406030204" pitchFamily="18" charset="0"/>
                      </a:rPr>
                      <m:t>,</m:t>
                    </m:r>
                    <m:r>
                      <a:rPr lang="en-AU" sz="1800" b="0" i="1" smtClean="0">
                        <a:latin typeface="Cambria Math" panose="02040503050406030204" pitchFamily="18" charset="0"/>
                      </a:rPr>
                      <m:t>−10</m:t>
                    </m:r>
                    <m:r>
                      <a:rPr lang="en-AU" sz="1800" i="1">
                        <a:latin typeface="Cambria Math" panose="02040503050406030204" pitchFamily="18" charset="0"/>
                      </a:rPr>
                      <m:t>)</m:t>
                    </m:r>
                  </m:oMath>
                </a14:m>
                <a:r>
                  <a:rPr lang="en-AU" sz="1800" dirty="0">
                    <a:latin typeface="+mn-lt"/>
                  </a:rPr>
                  <a:t>.</a:t>
                </a:r>
              </a:p>
            </p:txBody>
          </p:sp>
        </mc:Choice>
        <mc:Fallback xmlns="">
          <p:sp>
            <p:nvSpPr>
              <p:cNvPr id="11" name="Text Placeholder 11">
                <a:extLst>
                  <a:ext uri="{FF2B5EF4-FFF2-40B4-BE49-F238E27FC236}">
                    <a16:creationId xmlns:a16="http://schemas.microsoft.com/office/drawing/2014/main" id="{CF225C42-41D3-827D-6E92-50CFC51A9698}"/>
                  </a:ext>
                </a:extLst>
              </p:cNvPr>
              <p:cNvSpPr txBox="1">
                <a:spLocks noRot="1" noChangeAspect="1" noMove="1" noResize="1" noEditPoints="1" noAdjustHandles="1" noChangeArrowheads="1" noChangeShapeType="1" noTextEdit="1"/>
              </p:cNvSpPr>
              <p:nvPr/>
            </p:nvSpPr>
            <p:spPr>
              <a:xfrm>
                <a:off x="4385279" y="5488546"/>
                <a:ext cx="5082571" cy="917873"/>
              </a:xfrm>
              <a:prstGeom prst="rect">
                <a:avLst/>
              </a:prstGeom>
              <a:blipFill>
                <a:blip r:embed="rId9"/>
                <a:stretch>
                  <a:fillRect l="-275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0D1EC33B-8EC8-5430-8E24-D8D35E90D74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a:t>
            </a:fld>
            <a:endParaRPr lang="en-AU" dirty="0"/>
          </a:p>
        </p:txBody>
      </p:sp>
      <p:cxnSp>
        <p:nvCxnSpPr>
          <p:cNvPr id="9" name="Straight Connector 8">
            <a:extLst>
              <a:ext uri="{FF2B5EF4-FFF2-40B4-BE49-F238E27FC236}">
                <a16:creationId xmlns:a16="http://schemas.microsoft.com/office/drawing/2014/main" id="{59594C75-79B4-3231-C0CA-6A1C69BED1B2}"/>
              </a:ext>
              <a:ext uri="{C183D7F6-B498-43B3-948B-1728B52AA6E4}">
                <adec:decorative xmlns:adec="http://schemas.microsoft.com/office/drawing/2017/decorative" val="1"/>
              </a:ext>
            </a:extLst>
          </p:cNvPr>
          <p:cNvCxnSpPr/>
          <p:nvPr/>
        </p:nvCxnSpPr>
        <p:spPr>
          <a:xfrm>
            <a:off x="3896683" y="2200275"/>
            <a:ext cx="0" cy="385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903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14"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8D9CE-3478-7962-FE22-C07E034E00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298741-C978-36DC-A6EE-79AE68B50998}"/>
              </a:ext>
            </a:extLst>
          </p:cNvPr>
          <p:cNvSpPr>
            <a:spLocks noGrp="1"/>
          </p:cNvSpPr>
          <p:nvPr>
            <p:ph type="title"/>
          </p:nvPr>
        </p:nvSpPr>
        <p:spPr/>
        <p:txBody>
          <a:bodyPr/>
          <a:lstStyle/>
          <a:p>
            <a:r>
              <a:rPr lang="en-AU" dirty="0"/>
              <a:t>Classifying stationary points</a:t>
            </a:r>
          </a:p>
        </p:txBody>
      </p:sp>
      <p:sp>
        <p:nvSpPr>
          <p:cNvPr id="4" name="Text Placeholder 3">
            <a:extLst>
              <a:ext uri="{FF2B5EF4-FFF2-40B4-BE49-F238E27FC236}">
                <a16:creationId xmlns:a16="http://schemas.microsoft.com/office/drawing/2014/main" id="{1805F79A-02A0-E652-A218-A88B136F8904}"/>
              </a:ext>
            </a:extLst>
          </p:cNvPr>
          <p:cNvSpPr>
            <a:spLocks noGrp="1"/>
          </p:cNvSpPr>
          <p:nvPr>
            <p:ph type="body" sz="quarter" idx="18"/>
          </p:nvPr>
        </p:nvSpPr>
        <p:spPr/>
        <p:txBody>
          <a:bodyPr/>
          <a:lstStyle/>
          <a:p>
            <a:r>
              <a:rPr lang="en-AU" dirty="0"/>
              <a:t>Sign of the derivative</a:t>
            </a:r>
          </a:p>
        </p:txBody>
      </p:sp>
      <mc:AlternateContent xmlns:mc="http://schemas.openxmlformats.org/markup-compatibility/2006" xmlns:a14="http://schemas.microsoft.com/office/drawing/2010/main">
        <mc:Choice Requires="a14">
          <p:sp>
            <p:nvSpPr>
              <p:cNvPr id="9" name="Text Placeholder 4">
                <a:extLst>
                  <a:ext uri="{FF2B5EF4-FFF2-40B4-BE49-F238E27FC236}">
                    <a16:creationId xmlns:a16="http://schemas.microsoft.com/office/drawing/2014/main" id="{57C366E6-8861-73EF-D3C7-5DB0A1A8822A}"/>
                  </a:ext>
                </a:extLst>
              </p:cNvPr>
              <p:cNvSpPr>
                <a:spLocks noGrp="1"/>
              </p:cNvSpPr>
              <p:nvPr>
                <p:ph type="body" sz="quarter" idx="17"/>
              </p:nvPr>
            </p:nvSpPr>
            <p:spPr>
              <a:xfrm>
                <a:off x="359999" y="1569628"/>
                <a:ext cx="11185557" cy="972605"/>
              </a:xfrm>
            </p:spPr>
            <p:txBody>
              <a:bodyPr/>
              <a:lstStyle/>
              <a:p>
                <a:r>
                  <a:rPr lang="en-AU" dirty="0"/>
                  <a:t>Jed said that the following table shows that the graph of the function </a:t>
                </a:r>
                <a14:m>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+3</m:t>
                    </m:r>
                  </m:oMath>
                </a14:m>
                <a:r>
                  <a:rPr lang="en-AU" dirty="0"/>
                  <a:t> has a stationary point at </a:t>
                </a:r>
                <a14:m>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=0</m:t>
                    </m:r>
                  </m:oMath>
                </a14:m>
                <a:r>
                  <a:rPr lang="en-AU" dirty="0"/>
                  <a:t> so the graph must have a local maximum at the origin.</a:t>
                </a:r>
              </a:p>
            </p:txBody>
          </p:sp>
        </mc:Choice>
        <mc:Fallback xmlns="">
          <p:sp>
            <p:nvSpPr>
              <p:cNvPr id="9" name="Text Placeholder 4">
                <a:extLst>
                  <a:ext uri="{FF2B5EF4-FFF2-40B4-BE49-F238E27FC236}">
                    <a16:creationId xmlns:a16="http://schemas.microsoft.com/office/drawing/2014/main" id="{57C366E6-8861-73EF-D3C7-5DB0A1A8822A}"/>
                  </a:ext>
                </a:extLst>
              </p:cNvPr>
              <p:cNvSpPr>
                <a:spLocks noGrp="1" noRot="1" noChangeAspect="1" noMove="1" noResize="1" noEditPoints="1" noAdjustHandles="1" noChangeArrowheads="1" noChangeShapeType="1" noTextEdit="1"/>
              </p:cNvSpPr>
              <p:nvPr>
                <p:ph type="body" sz="quarter" idx="17"/>
              </p:nvPr>
            </p:nvSpPr>
            <p:spPr>
              <a:xfrm>
                <a:off x="359999" y="1569628"/>
                <a:ext cx="11185557" cy="972605"/>
              </a:xfrm>
              <a:blipFill>
                <a:blip r:embed="rId2"/>
                <a:stretch>
                  <a:fillRect l="-1362" b="-4375"/>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0203B9C5-CDE6-52EA-8C47-7A4FB8CD26F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mc:AlternateContent xmlns:mc="http://schemas.openxmlformats.org/markup-compatibility/2006" xmlns:a14="http://schemas.microsoft.com/office/drawing/2010/main">
        <mc:Choice Requires="a14">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0033492D-1E37-7CFE-E9ED-43C18A6F0235}"/>
                  </a:ext>
                </a:extLst>
              </p:cNvPr>
              <p:cNvGraphicFramePr>
                <a:graphicFrameLocks noGrp="1"/>
              </p:cNvGraphicFramePr>
              <p:nvPr>
                <p:extLst>
                  <p:ext uri="{D42A27DB-BD31-4B8C-83A1-F6EECF244321}">
                    <p14:modId xmlns:p14="http://schemas.microsoft.com/office/powerpoint/2010/main" val="2889513946"/>
                  </p:ext>
                </p:extLst>
              </p:nvPr>
            </p:nvGraphicFramePr>
            <p:xfrm>
              <a:off x="359999" y="2722194"/>
              <a:ext cx="2964226" cy="1114449"/>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43932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kern="1200" smtClean="0">
                                    <a:solidFill>
                                      <a:schemeClr val="accent1">
                                        <a:lumMod val="50000"/>
                                        <a:lumOff val="50000"/>
                                      </a:schemeClr>
                                    </a:solidFill>
                                    <a:latin typeface="Cambria Math" panose="02040503050406030204" pitchFamily="18" charset="0"/>
                                    <a:ea typeface="+mn-ea"/>
                                    <a:cs typeface="+mn-cs"/>
                                  </a:rPr>
                                  <m:t>0</m:t>
                                </m:r>
                              </m:oMath>
                            </m:oMathPara>
                          </a14:m>
                          <a:endParaRPr lang="en-AU" sz="1800" b="0" i="1" kern="1200" dirty="0">
                            <a:solidFill>
                              <a:schemeClr val="accent1">
                                <a:lumMod val="50000"/>
                                <a:lumOff val="50000"/>
                              </a:schemeClr>
                            </a:solidFill>
                            <a:latin typeface="Cambria Math" panose="02040503050406030204" pitchFamily="18" charset="0"/>
                            <a:ea typeface="+mn-ea"/>
                            <a:cs typeface="+mn-cs"/>
                          </a:endParaRPr>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75124">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0</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AU" sz="1800" b="0" i="1" u="none" strike="noStrike" kern="1200" cap="none" spc="0" normalizeH="0" baseline="0" noProof="0" smtClean="0">
                                    <a:ln>
                                      <a:noFill/>
                                    </a:ln>
                                    <a:solidFill>
                                      <a:srgbClr val="22272B"/>
                                    </a:solidFill>
                                    <a:effectLst/>
                                    <a:uLnTx/>
                                    <a:uFillTx/>
                                    <a:latin typeface="Cambria Math" panose="02040503050406030204" pitchFamily="18" charset="0"/>
                                    <a:ea typeface="+mn-ea"/>
                                    <a:cs typeface="+mn-cs"/>
                                  </a:rPr>
                                  <m:t>−</m:t>
                                </m:r>
                              </m:oMath>
                            </m:oMathPara>
                          </a14:m>
                          <a:endParaRPr kumimoji="0" lang="en-AU" sz="1800" b="0" i="0" u="none" strike="noStrike" kern="1200" cap="none" spc="0" normalizeH="0" baseline="0" noProof="0" dirty="0">
                            <a:ln>
                              <a:noFill/>
                            </a:ln>
                            <a:solidFill>
                              <a:srgbClr val="22272B"/>
                            </a:solidFill>
                            <a:effectLst/>
                            <a:uLnTx/>
                            <a:uFillTx/>
                            <a:latin typeface="Arial" panose="020B0604020202020204"/>
                            <a:ea typeface="+mn-ea"/>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5" name="Table 4" descr="A table for the sign of the derivative. The symbols indicate if the graph is sloping down, up or it is stationary. For this graph, the symbols indicate that the graph is sloping down for x&lt;-3, is stationary at x=3, is sloping up from x=-3 to x=-1, is stationary at x=-1, is sloping down from x=-1 to x=2, is stationary at x=2, then is sloping up when x&gt;2.">
                <a:extLst>
                  <a:ext uri="{FF2B5EF4-FFF2-40B4-BE49-F238E27FC236}">
                    <a16:creationId xmlns:a16="http://schemas.microsoft.com/office/drawing/2014/main" id="{0033492D-1E37-7CFE-E9ED-43C18A6F0235}"/>
                  </a:ext>
                </a:extLst>
              </p:cNvPr>
              <p:cNvGraphicFramePr>
                <a:graphicFrameLocks noGrp="1"/>
              </p:cNvGraphicFramePr>
              <p:nvPr>
                <p:extLst>
                  <p:ext uri="{D42A27DB-BD31-4B8C-83A1-F6EECF244321}">
                    <p14:modId xmlns:p14="http://schemas.microsoft.com/office/powerpoint/2010/main" val="2889513946"/>
                  </p:ext>
                </p:extLst>
              </p:nvPr>
            </p:nvGraphicFramePr>
            <p:xfrm>
              <a:off x="359999" y="2722194"/>
              <a:ext cx="2964226" cy="1114449"/>
            </p:xfrm>
            <a:graphic>
              <a:graphicData uri="http://schemas.openxmlformats.org/drawingml/2006/table">
                <a:tbl>
                  <a:tblPr firstRow="1" bandRow="1">
                    <a:tableStyleId>{2D5ABB26-0587-4C30-8999-92F81FD0307C}</a:tableStyleId>
                  </a:tblPr>
                  <a:tblGrid>
                    <a:gridCol w="712525">
                      <a:extLst>
                        <a:ext uri="{9D8B030D-6E8A-4147-A177-3AD203B41FA5}">
                          <a16:colId xmlns:a16="http://schemas.microsoft.com/office/drawing/2014/main" val="195185"/>
                        </a:ext>
                      </a:extLst>
                    </a:gridCol>
                    <a:gridCol w="750567">
                      <a:extLst>
                        <a:ext uri="{9D8B030D-6E8A-4147-A177-3AD203B41FA5}">
                          <a16:colId xmlns:a16="http://schemas.microsoft.com/office/drawing/2014/main" val="3834868852"/>
                        </a:ext>
                      </a:extLst>
                    </a:gridCol>
                    <a:gridCol w="750567">
                      <a:extLst>
                        <a:ext uri="{9D8B030D-6E8A-4147-A177-3AD203B41FA5}">
                          <a16:colId xmlns:a16="http://schemas.microsoft.com/office/drawing/2014/main" val="3224361027"/>
                        </a:ext>
                      </a:extLst>
                    </a:gridCol>
                    <a:gridCol w="750567">
                      <a:extLst>
                        <a:ext uri="{9D8B030D-6E8A-4147-A177-3AD203B41FA5}">
                          <a16:colId xmlns:a16="http://schemas.microsoft.com/office/drawing/2014/main" val="14394207"/>
                        </a:ext>
                      </a:extLst>
                    </a:gridCol>
                  </a:tblGrid>
                  <a:tr h="439325">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55" t="-1370" r="-317949"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95935" t="-1370" r="-202439"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4355" t="-1370" r="-100806" b="-154795"/>
                          </a:stretch>
                        </a:blipFill>
                      </a:tcPr>
                    </a:tc>
                    <a:tc>
                      <a:txBody>
                        <a:bodyPr/>
                        <a:lstStyle/>
                        <a:p>
                          <a:endParaRPr lang="en-US"/>
                        </a:p>
                      </a:txBody>
                      <a:tcPr marL="36000" marR="36000"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96748" t="-1370" r="-1626" b="-154795"/>
                          </a:stretch>
                        </a:blipFill>
                      </a:tcPr>
                    </a:tc>
                    <a:extLst>
                      <a:ext uri="{0D108BD9-81ED-4DB2-BD59-A6C34878D82A}">
                        <a16:rowId xmlns:a16="http://schemas.microsoft.com/office/drawing/2014/main" val="3787513468"/>
                      </a:ext>
                    </a:extLst>
                  </a:tr>
                  <a:tr h="675124">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55" t="-66667" r="-31794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95935" t="-66667" r="-202439"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4355" t="-66667" r="-100806" b="-1802"/>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96748" t="-66667" r="-1626" b="-1802"/>
                          </a:stretch>
                        </a:blipFill>
                      </a:tcPr>
                    </a:tc>
                    <a:extLst>
                      <a:ext uri="{0D108BD9-81ED-4DB2-BD59-A6C34878D82A}">
                        <a16:rowId xmlns:a16="http://schemas.microsoft.com/office/drawing/2014/main" val="3500828703"/>
                      </a:ext>
                    </a:extLst>
                  </a:tr>
                </a:tbl>
              </a:graphicData>
            </a:graphic>
          </p:graphicFrame>
        </mc:Fallback>
      </mc:AlternateContent>
      <p:sp>
        <p:nvSpPr>
          <p:cNvPr id="6" name="Speech Bubble: Rectangle with Corners Rounded 5">
            <a:extLst>
              <a:ext uri="{FF2B5EF4-FFF2-40B4-BE49-F238E27FC236}">
                <a16:creationId xmlns:a16="http://schemas.microsoft.com/office/drawing/2014/main" id="{2DB5A4A3-A100-4113-35A4-6684E7330C81}"/>
              </a:ext>
            </a:extLst>
          </p:cNvPr>
          <p:cNvSpPr/>
          <p:nvPr/>
        </p:nvSpPr>
        <p:spPr>
          <a:xfrm>
            <a:off x="4034312" y="2864911"/>
            <a:ext cx="2686050" cy="1031228"/>
          </a:xfrm>
          <a:prstGeom prst="wedgeRoundRectCallout">
            <a:avLst>
              <a:gd name="adj1" fmla="val -28634"/>
              <a:gd name="adj2" fmla="val 3618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dirty="0"/>
              <a:t>How can we explain why Jed is incorrect?</a:t>
            </a:r>
          </a:p>
        </p:txBody>
      </p:sp>
      <p:pic>
        <p:nvPicPr>
          <p:cNvPr id="8" name="Picture 7" descr="Graph of a downward-opening parabola on a Cartesian plane. The graph reaches a maximum at (0, 3), marked with a blue dot and labelled in blue, then decreases symmetrically on both sides. Arrows indicate the graph continues downward beyond the visible axes, so the function has a global maximum but no global minimum. The x-axis is shown from approximately -4 to 4 and the y-axis from -4 to 4.">
            <a:extLst>
              <a:ext uri="{FF2B5EF4-FFF2-40B4-BE49-F238E27FC236}">
                <a16:creationId xmlns:a16="http://schemas.microsoft.com/office/drawing/2014/main" id="{5025984E-50F3-437A-3415-7ECCFB68BA0B}"/>
              </a:ext>
            </a:extLst>
          </p:cNvPr>
          <p:cNvPicPr>
            <a:picLocks noChangeAspect="1"/>
          </p:cNvPicPr>
          <p:nvPr/>
        </p:nvPicPr>
        <p:blipFill>
          <a:blip r:embed="rId4"/>
          <a:stretch>
            <a:fillRect/>
          </a:stretch>
        </p:blipFill>
        <p:spPr>
          <a:xfrm>
            <a:off x="7222529" y="2658944"/>
            <a:ext cx="4119304" cy="4037055"/>
          </a:xfrm>
          <a:prstGeom prst="rect">
            <a:avLst/>
          </a:prstGeom>
          <a:ln>
            <a:solidFill>
              <a:schemeClr val="accent1"/>
            </a:solidFill>
          </a:ln>
        </p:spPr>
      </p:pic>
    </p:spTree>
    <p:extLst>
      <p:ext uri="{BB962C8B-B14F-4D97-AF65-F5344CB8AC3E}">
        <p14:creationId xmlns:p14="http://schemas.microsoft.com/office/powerpoint/2010/main" val="297019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0E46AD-BE5D-B71C-C2FE-F07FC3431B80}"/>
              </a:ext>
            </a:extLst>
          </p:cNvPr>
          <p:cNvSpPr>
            <a:spLocks noGrp="1"/>
          </p:cNvSpPr>
          <p:nvPr>
            <p:ph type="title"/>
          </p:nvPr>
        </p:nvSpPr>
        <p:spPr/>
        <p:txBody>
          <a:bodyPr/>
          <a:lstStyle/>
          <a:p>
            <a:r>
              <a:rPr lang="en-AU" dirty="0"/>
              <a:t>True or false?</a:t>
            </a:r>
          </a:p>
        </p:txBody>
      </p:sp>
      <p:grpSp>
        <p:nvGrpSpPr>
          <p:cNvPr id="12" name="Group 11" descr="A speech box indicating to use a thumbs up if you think a statement is true and a thumbs down if you think a statement is false. A picture of a hand with a thumb pointing up and a picture of a hand with a thumb pointing down is included.">
            <a:extLst>
              <a:ext uri="{FF2B5EF4-FFF2-40B4-BE49-F238E27FC236}">
                <a16:creationId xmlns:a16="http://schemas.microsoft.com/office/drawing/2014/main" id="{E66FB7D5-FD41-B0AF-6F99-88D1A9D74502}"/>
              </a:ext>
            </a:extLst>
          </p:cNvPr>
          <p:cNvGrpSpPr/>
          <p:nvPr/>
        </p:nvGrpSpPr>
        <p:grpSpPr>
          <a:xfrm>
            <a:off x="6722865" y="438502"/>
            <a:ext cx="5019844" cy="1283058"/>
            <a:chOff x="5277547" y="792740"/>
            <a:chExt cx="5019844" cy="1283058"/>
          </a:xfrm>
        </p:grpSpPr>
        <p:sp>
          <p:nvSpPr>
            <p:cNvPr id="6" name="Speech Bubble: Rectangle with Corners Rounded 5" descr="A blue text box with instructions to use a thumbs up if you think the statement is true, with a symbol showing a thumb pointing up, and to use a thumbs down if you think it's false, with a symbol showing a thumb pointing down.">
              <a:extLst>
                <a:ext uri="{FF2B5EF4-FFF2-40B4-BE49-F238E27FC236}">
                  <a16:creationId xmlns:a16="http://schemas.microsoft.com/office/drawing/2014/main" id="{B4ECEF82-130D-5322-4731-9E1C74456947}"/>
                </a:ext>
              </a:extLst>
            </p:cNvPr>
            <p:cNvSpPr/>
            <p:nvPr/>
          </p:nvSpPr>
          <p:spPr>
            <a:xfrm>
              <a:off x="5277547" y="792740"/>
              <a:ext cx="5019844" cy="1266534"/>
            </a:xfrm>
            <a:prstGeom prst="wedgeRoundRectCallout">
              <a:avLst>
                <a:gd name="adj1" fmla="val -36573"/>
                <a:gd name="adj2" fmla="val 8880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wrap="square" lIns="36000" rIns="36000" rtlCol="0" anchor="ctr" anchorCtr="0"/>
            <a:lstStyle/>
            <a:p>
              <a:pPr>
                <a:lnSpc>
                  <a:spcPct val="150000"/>
                </a:lnSpc>
              </a:pPr>
              <a:r>
                <a:rPr lang="en-AU" sz="1800" dirty="0"/>
                <a:t>Use a thumbs up if you think it’s true.  </a:t>
              </a:r>
            </a:p>
            <a:p>
              <a:pPr>
                <a:lnSpc>
                  <a:spcPct val="150000"/>
                </a:lnSpc>
              </a:pPr>
              <a:r>
                <a:rPr lang="en-AU" sz="1800" dirty="0"/>
                <a:t>Use a thumbs down if you think it’s false.</a:t>
              </a:r>
            </a:p>
          </p:txBody>
        </p:sp>
        <p:pic>
          <p:nvPicPr>
            <p:cNvPr id="10" name="Graphic 9" descr="Thumbs Down outline">
              <a:extLst>
                <a:ext uri="{FF2B5EF4-FFF2-40B4-BE49-F238E27FC236}">
                  <a16:creationId xmlns:a16="http://schemas.microsoft.com/office/drawing/2014/main" id="{3A9A236D-9F65-49E2-9C56-D5C10F41979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24100" y="1391798"/>
              <a:ext cx="684000" cy="684000"/>
            </a:xfrm>
            <a:prstGeom prst="rect">
              <a:avLst/>
            </a:prstGeom>
          </p:spPr>
        </p:pic>
        <p:pic>
          <p:nvPicPr>
            <p:cNvPr id="11" name="Graphic 10" descr="Thumbs up sign outline">
              <a:extLst>
                <a:ext uri="{FF2B5EF4-FFF2-40B4-BE49-F238E27FC236}">
                  <a16:creationId xmlns:a16="http://schemas.microsoft.com/office/drawing/2014/main" id="{C84BA572-CCAE-40E9-4CF6-28CE5B7517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82100" y="832353"/>
              <a:ext cx="684000" cy="684000"/>
            </a:xfrm>
            <a:prstGeom prst="rect">
              <a:avLst/>
            </a:prstGeom>
          </p:spPr>
        </p:pic>
      </p:gr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1676533-3E1E-24A5-6FFD-D678589F6D01}"/>
                  </a:ext>
                </a:extLst>
              </p:cNvPr>
              <p:cNvSpPr>
                <a:spLocks noGrp="1"/>
              </p:cNvSpPr>
              <p:nvPr>
                <p:ph type="body" sz="quarter" idx="17"/>
              </p:nvPr>
            </p:nvSpPr>
            <p:spPr>
              <a:xfrm>
                <a:off x="359999" y="1145292"/>
                <a:ext cx="8368364" cy="684001"/>
              </a:xfrm>
            </p:spPr>
            <p:txBody>
              <a:bodyPr/>
              <a:lstStyle/>
              <a:p>
                <a:pPr marL="457200" indent="-457200">
                  <a:buFont typeface="Arial" panose="020B0604020202020204" pitchFamily="34" charset="0"/>
                  <a:buChar char="•"/>
                </a:pPr>
                <a:r>
                  <a:rPr lang="en-AU" sz="2400" dirty="0"/>
                  <a:t>For all stationary points, </a:t>
                </a:r>
                <a14:m>
                  <m:oMath xmlns:m="http://schemas.openxmlformats.org/officeDocument/2006/math">
                    <m:sSup>
                      <m:sSupPr>
                        <m:ctrlPr>
                          <a:rPr lang="en-AU" sz="2400" b="0" i="1" smtClean="0">
                            <a:latin typeface="Cambria Math" panose="02040503050406030204" pitchFamily="18" charset="0"/>
                          </a:rPr>
                        </m:ctrlPr>
                      </m:sSupPr>
                      <m:e>
                        <m:r>
                          <a:rPr lang="en-AU" sz="2400" b="0" i="1" smtClean="0">
                            <a:latin typeface="Cambria Math" panose="02040503050406030204" pitchFamily="18" charset="0"/>
                          </a:rPr>
                          <m:t>𝑓</m:t>
                        </m:r>
                      </m:e>
                      <m:sup>
                        <m:r>
                          <a:rPr lang="en-AU" sz="2400" b="0" i="1" smtClean="0">
                            <a:latin typeface="Cambria Math" panose="02040503050406030204" pitchFamily="18" charset="0"/>
                          </a:rPr>
                          <m:t>′</m:t>
                        </m:r>
                      </m:sup>
                    </m:sSup>
                    <m:d>
                      <m:dPr>
                        <m:ctrlPr>
                          <a:rPr lang="en-AU" sz="2400" b="0" i="1" smtClean="0">
                            <a:latin typeface="Cambria Math" panose="02040503050406030204" pitchFamily="18" charset="0"/>
                          </a:rPr>
                        </m:ctrlPr>
                      </m:dPr>
                      <m:e>
                        <m:r>
                          <a:rPr lang="en-AU" sz="2400" b="0" i="1" smtClean="0">
                            <a:latin typeface="Cambria Math" panose="02040503050406030204" pitchFamily="18" charset="0"/>
                          </a:rPr>
                          <m:t>𝑥</m:t>
                        </m:r>
                      </m:e>
                    </m:d>
                    <m:r>
                      <a:rPr lang="en-AU" sz="2400" b="0" i="1" smtClean="0">
                        <a:latin typeface="Cambria Math" panose="02040503050406030204" pitchFamily="18" charset="0"/>
                      </a:rPr>
                      <m:t>=0</m:t>
                    </m:r>
                  </m:oMath>
                </a14:m>
                <a:r>
                  <a:rPr lang="en-AU" sz="2400" dirty="0"/>
                  <a:t>.</a:t>
                </a:r>
              </a:p>
              <a:p>
                <a:endParaRPr lang="en-AU" sz="2400" dirty="0"/>
              </a:p>
            </p:txBody>
          </p:sp>
        </mc:Choice>
        <mc:Fallback xmlns="">
          <p:sp>
            <p:nvSpPr>
              <p:cNvPr id="5" name="Text Placeholder 4">
                <a:extLst>
                  <a:ext uri="{FF2B5EF4-FFF2-40B4-BE49-F238E27FC236}">
                    <a16:creationId xmlns:a16="http://schemas.microsoft.com/office/drawing/2014/main" id="{91676533-3E1E-24A5-6FFD-D678589F6D01}"/>
                  </a:ext>
                </a:extLst>
              </p:cNvPr>
              <p:cNvSpPr>
                <a:spLocks noGrp="1" noRot="1" noChangeAspect="1" noMove="1" noResize="1" noEditPoints="1" noAdjustHandles="1" noChangeArrowheads="1" noChangeShapeType="1" noTextEdit="1"/>
              </p:cNvSpPr>
              <p:nvPr>
                <p:ph type="body" sz="quarter" idx="17"/>
              </p:nvPr>
            </p:nvSpPr>
            <p:spPr>
              <a:xfrm>
                <a:off x="359999" y="1145292"/>
                <a:ext cx="8368364" cy="684001"/>
              </a:xfrm>
              <a:blipFill>
                <a:blip r:embed="rId4"/>
                <a:stretch>
                  <a:fillRect l="-2039"/>
                </a:stretch>
              </a:blipFill>
            </p:spPr>
            <p:txBody>
              <a:bodyPr/>
              <a:lstStyle/>
              <a:p>
                <a:r>
                  <a:rPr lang="en-US">
                    <a:noFill/>
                  </a:rPr>
                  <a:t> </a:t>
                </a:r>
              </a:p>
            </p:txBody>
          </p:sp>
        </mc:Fallback>
      </mc:AlternateContent>
      <p:pic>
        <p:nvPicPr>
          <p:cNvPr id="25" name="Picture 24" descr="The word true is written in green next to a thumbs up symbol.">
            <a:extLst>
              <a:ext uri="{FF2B5EF4-FFF2-40B4-BE49-F238E27FC236}">
                <a16:creationId xmlns:a16="http://schemas.microsoft.com/office/drawing/2014/main" id="{EBCFD2CD-B34E-6FD0-4796-0A2A3671FF76}"/>
              </a:ext>
            </a:extLst>
          </p:cNvPr>
          <p:cNvPicPr>
            <a:picLocks noChangeAspect="1"/>
          </p:cNvPicPr>
          <p:nvPr/>
        </p:nvPicPr>
        <p:blipFill>
          <a:blip r:embed="rId5"/>
          <a:stretch>
            <a:fillRect/>
          </a:stretch>
        </p:blipFill>
        <p:spPr>
          <a:xfrm>
            <a:off x="2292358" y="1675062"/>
            <a:ext cx="1200318" cy="485843"/>
          </a:xfrm>
          <a:prstGeom prst="rect">
            <a:avLst/>
          </a:prstGeom>
        </p:spPr>
      </p:pic>
      <p:sp>
        <p:nvSpPr>
          <p:cNvPr id="14" name="Text Placeholder 4">
            <a:extLst>
              <a:ext uri="{FF2B5EF4-FFF2-40B4-BE49-F238E27FC236}">
                <a16:creationId xmlns:a16="http://schemas.microsoft.com/office/drawing/2014/main" id="{6ADCCADE-C97E-8C02-B828-3006C8C55609}"/>
              </a:ext>
            </a:extLst>
          </p:cNvPr>
          <p:cNvSpPr txBox="1">
            <a:spLocks/>
          </p:cNvSpPr>
          <p:nvPr/>
        </p:nvSpPr>
        <p:spPr>
          <a:xfrm>
            <a:off x="359999" y="2690441"/>
            <a:ext cx="11382710" cy="102707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AU" sz="2400" dirty="0"/>
              <a:t>A horizontal point of inflection can be identified when there is a change in the sign of the derivative.</a:t>
            </a:r>
          </a:p>
        </p:txBody>
      </p:sp>
      <p:pic>
        <p:nvPicPr>
          <p:cNvPr id="28" name="Picture 27" descr="The word false is written beside a thumbs down symbol.">
            <a:extLst>
              <a:ext uri="{FF2B5EF4-FFF2-40B4-BE49-F238E27FC236}">
                <a16:creationId xmlns:a16="http://schemas.microsoft.com/office/drawing/2014/main" id="{6E473625-4624-3C5A-4DD4-5A876BAC2253}"/>
              </a:ext>
            </a:extLst>
          </p:cNvPr>
          <p:cNvPicPr>
            <a:picLocks noChangeAspect="1"/>
          </p:cNvPicPr>
          <p:nvPr/>
        </p:nvPicPr>
        <p:blipFill>
          <a:blip r:embed="rId6"/>
          <a:stretch>
            <a:fillRect/>
          </a:stretch>
        </p:blipFill>
        <p:spPr>
          <a:xfrm>
            <a:off x="2244726" y="3737402"/>
            <a:ext cx="1295581" cy="476316"/>
          </a:xfrm>
          <a:prstGeom prst="rect">
            <a:avLst/>
          </a:prstGeom>
        </p:spPr>
      </p:pic>
      <p:sp>
        <p:nvSpPr>
          <p:cNvPr id="15" name="Text Placeholder 4">
            <a:extLst>
              <a:ext uri="{FF2B5EF4-FFF2-40B4-BE49-F238E27FC236}">
                <a16:creationId xmlns:a16="http://schemas.microsoft.com/office/drawing/2014/main" id="{EE8B57DF-E678-20DB-9F22-0B5749E89D2D}"/>
              </a:ext>
            </a:extLst>
          </p:cNvPr>
          <p:cNvSpPr txBox="1">
            <a:spLocks/>
          </p:cNvSpPr>
          <p:nvPr/>
        </p:nvSpPr>
        <p:spPr>
          <a:xfrm>
            <a:off x="359999" y="4591898"/>
            <a:ext cx="6872074" cy="68400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AU" sz="2400" dirty="0"/>
              <a:t>This table represents a minimum turning point: </a:t>
            </a:r>
          </a:p>
        </p:txBody>
      </p:sp>
      <mc:AlternateContent xmlns:mc="http://schemas.openxmlformats.org/markup-compatibility/2006" xmlns:a14="http://schemas.microsoft.com/office/drawing/2010/main">
        <mc:Choice Requires="a14">
          <p:graphicFrame>
            <p:nvGraphicFramePr>
              <p:cNvPr id="16" name="Table 15" descr="A table for the sign of the derivative.">
                <a:extLst>
                  <a:ext uri="{FF2B5EF4-FFF2-40B4-BE49-F238E27FC236}">
                    <a16:creationId xmlns:a16="http://schemas.microsoft.com/office/drawing/2014/main" id="{089979E1-3380-B883-3129-D418E74E5C87}"/>
                  </a:ext>
                </a:extLst>
              </p:cNvPr>
              <p:cNvGraphicFramePr>
                <a:graphicFrameLocks noGrp="1"/>
              </p:cNvGraphicFramePr>
              <p:nvPr>
                <p:extLst>
                  <p:ext uri="{D42A27DB-BD31-4B8C-83A1-F6EECF244321}">
                    <p14:modId xmlns:p14="http://schemas.microsoft.com/office/powerpoint/2010/main" val="165439569"/>
                  </p:ext>
                </p:extLst>
              </p:nvPr>
            </p:nvGraphicFramePr>
            <p:xfrm>
              <a:off x="7232073" y="4213718"/>
              <a:ext cx="3618080" cy="1143695"/>
            </p:xfrm>
            <a:graphic>
              <a:graphicData uri="http://schemas.openxmlformats.org/drawingml/2006/table">
                <a:tbl>
                  <a:tblPr firstRow="1" bandRow="1">
                    <a:tableStyleId>{2D5ABB26-0587-4C30-8999-92F81FD0307C}</a:tableStyleId>
                  </a:tblPr>
                  <a:tblGrid>
                    <a:gridCol w="750189">
                      <a:extLst>
                        <a:ext uri="{9D8B030D-6E8A-4147-A177-3AD203B41FA5}">
                          <a16:colId xmlns:a16="http://schemas.microsoft.com/office/drawing/2014/main" val="195185"/>
                        </a:ext>
                      </a:extLst>
                    </a:gridCol>
                    <a:gridCol w="945573">
                      <a:extLst>
                        <a:ext uri="{9D8B030D-6E8A-4147-A177-3AD203B41FA5}">
                          <a16:colId xmlns:a16="http://schemas.microsoft.com/office/drawing/2014/main" val="325896395"/>
                        </a:ext>
                      </a:extLst>
                    </a:gridCol>
                    <a:gridCol w="924791">
                      <a:extLst>
                        <a:ext uri="{9D8B030D-6E8A-4147-A177-3AD203B41FA5}">
                          <a16:colId xmlns:a16="http://schemas.microsoft.com/office/drawing/2014/main" val="3785011822"/>
                        </a:ext>
                      </a:extLst>
                    </a:gridCol>
                    <a:gridCol w="997527">
                      <a:extLst>
                        <a:ext uri="{9D8B030D-6E8A-4147-A177-3AD203B41FA5}">
                          <a16:colId xmlns:a16="http://schemas.microsoft.com/office/drawing/2014/main" val="1516825895"/>
                        </a:ext>
                      </a:extLst>
                    </a:gridCol>
                  </a:tblGrid>
                  <a:tr h="508753">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&lt;−2</m:t>
                                </m:r>
                              </m:oMath>
                            </m:oMathPara>
                          </a14:m>
                          <a:endParaRPr lang="en-AU"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1" i="1" kern="1200" smtClean="0">
                                    <a:solidFill>
                                      <a:schemeClr val="accent1">
                                        <a:lumMod val="50000"/>
                                        <a:lumOff val="50000"/>
                                      </a:schemeClr>
                                    </a:solidFill>
                                    <a:latin typeface="Cambria Math" panose="02040503050406030204" pitchFamily="18" charset="0"/>
                                    <a:ea typeface="+mn-ea"/>
                                    <a:cs typeface="+mn-cs"/>
                                  </a:rPr>
                                  <m:t>𝒙</m:t>
                                </m:r>
                                <m:r>
                                  <a:rPr lang="en-AU" sz="1800" b="1" i="1" kern="1200" smtClean="0">
                                    <a:solidFill>
                                      <a:schemeClr val="accent1">
                                        <a:lumMod val="50000"/>
                                        <a:lumOff val="50000"/>
                                      </a:schemeClr>
                                    </a:solidFill>
                                    <a:latin typeface="Cambria Math" panose="02040503050406030204" pitchFamily="18" charset="0"/>
                                    <a:ea typeface="+mn-ea"/>
                                    <a:cs typeface="+mn-cs"/>
                                  </a:rPr>
                                  <m:t>=−</m:t>
                                </m:r>
                                <m:r>
                                  <a:rPr lang="en-AU" sz="1800" b="1" i="1" kern="1200" smtClean="0">
                                    <a:solidFill>
                                      <a:schemeClr val="accent1">
                                        <a:lumMod val="50000"/>
                                        <a:lumOff val="50000"/>
                                      </a:schemeClr>
                                    </a:solidFill>
                                    <a:latin typeface="Cambria Math" panose="02040503050406030204" pitchFamily="18" charset="0"/>
                                    <a:ea typeface="+mn-ea"/>
                                    <a:cs typeface="+mn-cs"/>
                                  </a:rPr>
                                  <m:t>𝟐</m:t>
                                </m:r>
                              </m:oMath>
                            </m:oMathPara>
                          </a14:m>
                          <a:endParaRPr lang="en-AU" sz="1800" b="1" i="1" kern="1200" dirty="0">
                            <a:solidFill>
                              <a:schemeClr val="accent1">
                                <a:lumMod val="50000"/>
                                <a:lumOff val="50000"/>
                              </a:schemeClr>
                            </a:solidFill>
                            <a:latin typeface="Cambria Math" panose="02040503050406030204" pitchFamily="18"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&gt;−2</m:t>
                                </m:r>
                              </m:oMath>
                            </m:oMathPara>
                          </a14:m>
                          <a:endParaRPr lang="en-AU"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634942">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m:t>
                                </m:r>
                              </m:oMath>
                            </m:oMathPara>
                          </a14:m>
                          <a:endParaRPr lang="en-AU" sz="2400" dirty="0"/>
                        </a:p>
                      </a:txBody>
                      <a:tcPr marL="0" marR="0" marT="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0</m:t>
                                </m:r>
                              </m:oMath>
                            </m:oMathPara>
                          </a14:m>
                          <a:endParaRPr lang="en-AU" sz="2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2400" b="0" i="1" smtClean="0">
                                    <a:latin typeface="Cambria Math" panose="02040503050406030204" pitchFamily="18" charset="0"/>
                                  </a:rPr>
                                  <m:t>+</m:t>
                                </m:r>
                              </m:oMath>
                            </m:oMathPara>
                          </a14:m>
                          <a:endParaRPr lang="en-AU" sz="2400" dirty="0"/>
                        </a:p>
                      </a:txBody>
                      <a:tcPr marL="0" marR="0" marT="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16" name="Table 15" descr="A table for the sign of the derivative.">
                <a:extLst>
                  <a:ext uri="{FF2B5EF4-FFF2-40B4-BE49-F238E27FC236}">
                    <a16:creationId xmlns:a16="http://schemas.microsoft.com/office/drawing/2014/main" id="{089979E1-3380-B883-3129-D418E74E5C87}"/>
                  </a:ext>
                </a:extLst>
              </p:cNvPr>
              <p:cNvGraphicFramePr>
                <a:graphicFrameLocks noGrp="1"/>
              </p:cNvGraphicFramePr>
              <p:nvPr>
                <p:extLst>
                  <p:ext uri="{D42A27DB-BD31-4B8C-83A1-F6EECF244321}">
                    <p14:modId xmlns:p14="http://schemas.microsoft.com/office/powerpoint/2010/main" val="165439569"/>
                  </p:ext>
                </p:extLst>
              </p:nvPr>
            </p:nvGraphicFramePr>
            <p:xfrm>
              <a:off x="7232073" y="4213718"/>
              <a:ext cx="3618080" cy="1143695"/>
            </p:xfrm>
            <a:graphic>
              <a:graphicData uri="http://schemas.openxmlformats.org/drawingml/2006/table">
                <a:tbl>
                  <a:tblPr firstRow="1" bandRow="1">
                    <a:tableStyleId>{2D5ABB26-0587-4C30-8999-92F81FD0307C}</a:tableStyleId>
                  </a:tblPr>
                  <a:tblGrid>
                    <a:gridCol w="750189">
                      <a:extLst>
                        <a:ext uri="{9D8B030D-6E8A-4147-A177-3AD203B41FA5}">
                          <a16:colId xmlns:a16="http://schemas.microsoft.com/office/drawing/2014/main" val="195185"/>
                        </a:ext>
                      </a:extLst>
                    </a:gridCol>
                    <a:gridCol w="945573">
                      <a:extLst>
                        <a:ext uri="{9D8B030D-6E8A-4147-A177-3AD203B41FA5}">
                          <a16:colId xmlns:a16="http://schemas.microsoft.com/office/drawing/2014/main" val="325896395"/>
                        </a:ext>
                      </a:extLst>
                    </a:gridCol>
                    <a:gridCol w="924791">
                      <a:extLst>
                        <a:ext uri="{9D8B030D-6E8A-4147-A177-3AD203B41FA5}">
                          <a16:colId xmlns:a16="http://schemas.microsoft.com/office/drawing/2014/main" val="3785011822"/>
                        </a:ext>
                      </a:extLst>
                    </a:gridCol>
                    <a:gridCol w="997527">
                      <a:extLst>
                        <a:ext uri="{9D8B030D-6E8A-4147-A177-3AD203B41FA5}">
                          <a16:colId xmlns:a16="http://schemas.microsoft.com/office/drawing/2014/main" val="1516825895"/>
                        </a:ext>
                      </a:extLst>
                    </a:gridCol>
                  </a:tblGrid>
                  <a:tr h="508753">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13" t="-1190" r="-384553" b="-12619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0000" t="-1190" r="-205161" b="-12619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83553" t="-1190" r="-109211" b="-12619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62805" t="-1190" r="-1220" b="-126190"/>
                          </a:stretch>
                        </a:blipFill>
                      </a:tcPr>
                    </a:tc>
                    <a:extLst>
                      <a:ext uri="{0D108BD9-81ED-4DB2-BD59-A6C34878D82A}">
                        <a16:rowId xmlns:a16="http://schemas.microsoft.com/office/drawing/2014/main" val="3787513468"/>
                      </a:ext>
                    </a:extLst>
                  </a:tr>
                  <a:tr h="634942">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13" t="-81731" r="-384553" b="-1923"/>
                          </a:stretch>
                        </a:blipFill>
                      </a:tcPr>
                    </a:tc>
                    <a:tc>
                      <a:txBody>
                        <a:bodyPr/>
                        <a:lstStyle/>
                        <a:p>
                          <a:endParaRPr lang="en-US"/>
                        </a:p>
                      </a:txBody>
                      <a:tcPr marL="0" marR="0" marT="0" marB="10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80000" t="-81731" r="-205161" b="-1923"/>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83553" t="-81731" r="-109211" b="-1923"/>
                          </a:stretch>
                        </a:blipFill>
                      </a:tcPr>
                    </a:tc>
                    <a:tc>
                      <a:txBody>
                        <a:bodyPr/>
                        <a:lstStyle/>
                        <a:p>
                          <a:endParaRPr lang="en-US"/>
                        </a:p>
                      </a:txBody>
                      <a:tcPr marL="0" marR="0" marT="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62805" t="-81731" r="-1220" b="-1923"/>
                          </a:stretch>
                        </a:blipFill>
                      </a:tcPr>
                    </a:tc>
                    <a:extLst>
                      <a:ext uri="{0D108BD9-81ED-4DB2-BD59-A6C34878D82A}">
                        <a16:rowId xmlns:a16="http://schemas.microsoft.com/office/drawing/2014/main" val="3500828703"/>
                      </a:ext>
                    </a:extLst>
                  </a:tr>
                </a:tbl>
              </a:graphicData>
            </a:graphic>
          </p:graphicFrame>
        </mc:Fallback>
      </mc:AlternateContent>
      <p:pic>
        <p:nvPicPr>
          <p:cNvPr id="29" name="Picture 28" descr="The word true is written in green next to a thumbs up symbol.">
            <a:extLst>
              <a:ext uri="{FF2B5EF4-FFF2-40B4-BE49-F238E27FC236}">
                <a16:creationId xmlns:a16="http://schemas.microsoft.com/office/drawing/2014/main" id="{DAE3F054-640F-C725-E877-DC0A1DE71B1B}"/>
              </a:ext>
            </a:extLst>
          </p:cNvPr>
          <p:cNvPicPr>
            <a:picLocks noChangeAspect="1"/>
          </p:cNvPicPr>
          <p:nvPr/>
        </p:nvPicPr>
        <p:blipFill>
          <a:blip r:embed="rId5"/>
          <a:stretch>
            <a:fillRect/>
          </a:stretch>
        </p:blipFill>
        <p:spPr>
          <a:xfrm>
            <a:off x="2244726" y="5150759"/>
            <a:ext cx="1200318" cy="485843"/>
          </a:xfrm>
          <a:prstGeom prst="rect">
            <a:avLst/>
          </a:prstGeom>
        </p:spPr>
      </p:pic>
      <p:sp>
        <p:nvSpPr>
          <p:cNvPr id="2" name="Slide Number Placeholder 1">
            <a:extLst>
              <a:ext uri="{FF2B5EF4-FFF2-40B4-BE49-F238E27FC236}">
                <a16:creationId xmlns:a16="http://schemas.microsoft.com/office/drawing/2014/main" id="{CFCAF474-BAA7-1B07-C2A5-259F246FD8D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40122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17F95-B4D9-6710-E24C-500FB204C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7DB02D-DDF1-422C-870D-DB3924A8FF1C}"/>
              </a:ext>
            </a:extLst>
          </p:cNvPr>
          <p:cNvSpPr>
            <a:spLocks noGrp="1"/>
          </p:cNvSpPr>
          <p:nvPr>
            <p:ph type="title"/>
          </p:nvPr>
        </p:nvSpPr>
        <p:spPr/>
        <p:txBody>
          <a:bodyPr/>
          <a:lstStyle/>
          <a:p>
            <a:r>
              <a:rPr lang="en-AU" dirty="0">
                <a:latin typeface="+mj-lt"/>
              </a:rPr>
              <a:t>Sign of the tangent of the gradient to a curve</a:t>
            </a:r>
          </a:p>
        </p:txBody>
      </p:sp>
      <p:sp>
        <p:nvSpPr>
          <p:cNvPr id="13" name="Text Placeholder 12">
            <a:extLst>
              <a:ext uri="{FF2B5EF4-FFF2-40B4-BE49-F238E27FC236}">
                <a16:creationId xmlns:a16="http://schemas.microsoft.com/office/drawing/2014/main" id="{A98C3C5E-AA90-77C9-F430-C4D6AD65590D}"/>
              </a:ext>
            </a:extLst>
          </p:cNvPr>
          <p:cNvSpPr>
            <a:spLocks noGrp="1"/>
          </p:cNvSpPr>
          <p:nvPr>
            <p:ph type="body" sz="quarter" idx="18"/>
          </p:nvPr>
        </p:nvSpPr>
        <p:spPr>
          <a:xfrm>
            <a:off x="360000" y="982520"/>
            <a:ext cx="11483998" cy="356423"/>
          </a:xfrm>
        </p:spPr>
        <p:txBody>
          <a:bodyPr/>
          <a:lstStyle/>
          <a:p>
            <a:r>
              <a:rPr lang="en-AU" dirty="0">
                <a:latin typeface="+mj-lt"/>
              </a:rPr>
              <a:t>Which one?</a:t>
            </a:r>
          </a:p>
        </p:txBody>
      </p:sp>
      <mc:AlternateContent xmlns:mc="http://schemas.openxmlformats.org/markup-compatibility/2006" xmlns:a14="http://schemas.microsoft.com/office/drawing/2010/main">
        <mc:Choice Requires="a14">
          <p:graphicFrame>
            <p:nvGraphicFramePr>
              <p:cNvPr id="5" name="Table 4" descr="A table for the sign of the derivative. The point of difference is the use of f'(x) for the derivative and the use of symbols  indicating if the graph is sloping down, up or it is stationary.">
                <a:extLst>
                  <a:ext uri="{FF2B5EF4-FFF2-40B4-BE49-F238E27FC236}">
                    <a16:creationId xmlns:a16="http://schemas.microsoft.com/office/drawing/2014/main" id="{3950002F-FEC0-6349-339F-9FBEA0423CA8}"/>
                  </a:ext>
                </a:extLst>
              </p:cNvPr>
              <p:cNvGraphicFramePr>
                <a:graphicFrameLocks noGrp="1"/>
              </p:cNvGraphicFramePr>
              <p:nvPr>
                <p:extLst>
                  <p:ext uri="{D42A27DB-BD31-4B8C-83A1-F6EECF244321}">
                    <p14:modId xmlns:p14="http://schemas.microsoft.com/office/powerpoint/2010/main" val="2952298819"/>
                  </p:ext>
                </p:extLst>
              </p:nvPr>
            </p:nvGraphicFramePr>
            <p:xfrm>
              <a:off x="360000" y="1423626"/>
              <a:ext cx="7708827" cy="734925"/>
            </p:xfrm>
            <a:graphic>
              <a:graphicData uri="http://schemas.openxmlformats.org/drawingml/2006/table">
                <a:tbl>
                  <a:tblPr firstRow="1" bandRow="1">
                    <a:tableStyleId>{2D5ABB26-0587-4C30-8999-92F81FD0307C}</a:tableStyleId>
                  </a:tblPr>
                  <a:tblGrid>
                    <a:gridCol w="725224">
                      <a:extLst>
                        <a:ext uri="{9D8B030D-6E8A-4147-A177-3AD203B41FA5}">
                          <a16:colId xmlns:a16="http://schemas.microsoft.com/office/drawing/2014/main" val="195185"/>
                        </a:ext>
                      </a:extLst>
                    </a:gridCol>
                    <a:gridCol w="958817">
                      <a:extLst>
                        <a:ext uri="{9D8B030D-6E8A-4147-A177-3AD203B41FA5}">
                          <a16:colId xmlns:a16="http://schemas.microsoft.com/office/drawing/2014/main" val="325896395"/>
                        </a:ext>
                      </a:extLst>
                    </a:gridCol>
                    <a:gridCol w="953807">
                      <a:extLst>
                        <a:ext uri="{9D8B030D-6E8A-4147-A177-3AD203B41FA5}">
                          <a16:colId xmlns:a16="http://schemas.microsoft.com/office/drawing/2014/main" val="3834868852"/>
                        </a:ext>
                      </a:extLst>
                    </a:gridCol>
                    <a:gridCol w="1338175">
                      <a:extLst>
                        <a:ext uri="{9D8B030D-6E8A-4147-A177-3AD203B41FA5}">
                          <a16:colId xmlns:a16="http://schemas.microsoft.com/office/drawing/2014/main" val="14394207"/>
                        </a:ext>
                      </a:extLst>
                    </a:gridCol>
                    <a:gridCol w="835102">
                      <a:extLst>
                        <a:ext uri="{9D8B030D-6E8A-4147-A177-3AD203B41FA5}">
                          <a16:colId xmlns:a16="http://schemas.microsoft.com/office/drawing/2014/main" val="2488374840"/>
                        </a:ext>
                      </a:extLst>
                    </a:gridCol>
                    <a:gridCol w="1217437">
                      <a:extLst>
                        <a:ext uri="{9D8B030D-6E8A-4147-A177-3AD203B41FA5}">
                          <a16:colId xmlns:a16="http://schemas.microsoft.com/office/drawing/2014/main" val="1168300839"/>
                        </a:ext>
                      </a:extLst>
                    </a:gridCol>
                    <a:gridCol w="865287">
                      <a:extLst>
                        <a:ext uri="{9D8B030D-6E8A-4147-A177-3AD203B41FA5}">
                          <a16:colId xmlns:a16="http://schemas.microsoft.com/office/drawing/2014/main" val="1547722903"/>
                        </a:ext>
                      </a:extLst>
                    </a:gridCol>
                    <a:gridCol w="814978">
                      <a:extLst>
                        <a:ext uri="{9D8B030D-6E8A-4147-A177-3AD203B41FA5}">
                          <a16:colId xmlns:a16="http://schemas.microsoft.com/office/drawing/2014/main" val="2453728382"/>
                        </a:ext>
                      </a:extLst>
                    </a:gridCol>
                  </a:tblGrid>
                  <a:tr h="369165">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&lt;−1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sz="1800" b="1" i="1" kern="1200" smtClean="0">
                                    <a:solidFill>
                                      <a:schemeClr val="accent1">
                                        <a:lumMod val="50000"/>
                                        <a:lumOff val="50000"/>
                                      </a:schemeClr>
                                    </a:solidFill>
                                    <a:latin typeface="Cambria Math" panose="02040503050406030204" pitchFamily="18" charset="0"/>
                                    <a:ea typeface="+mn-ea"/>
                                    <a:cs typeface="+mn-cs"/>
                                  </a:rPr>
                                  <m:t>𝑥</m:t>
                                </m:r>
                                <m:r>
                                  <a:rPr lang="en-AU" sz="1800" b="1" i="1" kern="1200" smtClean="0">
                                    <a:solidFill>
                                      <a:schemeClr val="accent1">
                                        <a:lumMod val="50000"/>
                                        <a:lumOff val="50000"/>
                                      </a:schemeClr>
                                    </a:solidFill>
                                    <a:latin typeface="Cambria Math" panose="02040503050406030204" pitchFamily="18" charset="0"/>
                                    <a:ea typeface="+mn-ea"/>
                                    <a:cs typeface="+mn-cs"/>
                                  </a:rPr>
                                  <m:t>=−1</m:t>
                                </m:r>
                              </m:oMath>
                            </m:oMathPara>
                          </a14:m>
                          <a:endParaRPr lang="en-AU" sz="1800" b="1" i="1" kern="1200" dirty="0">
                            <a:solidFill>
                              <a:schemeClr val="accent1">
                                <a:lumMod val="50000"/>
                                <a:lumOff val="50000"/>
                              </a:schemeClr>
                            </a:solidFill>
                            <a:latin typeface="Cambria Math" panose="02040503050406030204"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−1&lt;</m:t>
                                </m:r>
                                <m:r>
                                  <a:rPr lang="en-AU" b="0" i="1" smtClean="0">
                                    <a:latin typeface="Cambria Math" panose="02040503050406030204" pitchFamily="18" charset="0"/>
                                  </a:rPr>
                                  <m:t>𝑥</m:t>
                                </m:r>
                                <m:r>
                                  <a:rPr lang="en-AU" b="0" i="1" smtClean="0">
                                    <a:latin typeface="Cambria Math" panose="02040503050406030204" pitchFamily="18" charset="0"/>
                                  </a:rPr>
                                  <m:t>&lt;0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377" rtl="0" eaLnBrk="1" latinLnBrk="0" hangingPunct="1"/>
                          <a14:m>
                            <m:oMathPara xmlns:m="http://schemas.openxmlformats.org/officeDocument/2006/math">
                              <m:oMathParaPr>
                                <m:jc m:val="centerGroup"/>
                              </m:oMathParaPr>
                              <m:oMath xmlns:m="http://schemas.openxmlformats.org/officeDocument/2006/math">
                                <m:r>
                                  <a:rPr lang="en-AU" sz="1800" b="1" i="1" kern="1200" smtClean="0">
                                    <a:solidFill>
                                      <a:schemeClr val="accent1">
                                        <a:lumMod val="50000"/>
                                        <a:lumOff val="50000"/>
                                      </a:schemeClr>
                                    </a:solidFill>
                                    <a:latin typeface="Cambria Math" panose="02040503050406030204" pitchFamily="18" charset="0"/>
                                    <a:ea typeface="+mn-ea"/>
                                    <a:cs typeface="+mn-cs"/>
                                  </a:rPr>
                                  <m:t>𝑥</m:t>
                                </m:r>
                                <m:r>
                                  <a:rPr lang="en-AU" sz="1800" b="1" i="1" kern="1200" smtClean="0">
                                    <a:solidFill>
                                      <a:schemeClr val="accent1">
                                        <a:lumMod val="50000"/>
                                        <a:lumOff val="50000"/>
                                      </a:schemeClr>
                                    </a:solidFill>
                                    <a:latin typeface="Cambria Math" panose="02040503050406030204" pitchFamily="18" charset="0"/>
                                    <a:ea typeface="+mn-ea"/>
                                    <a:cs typeface="+mn-cs"/>
                                  </a:rPr>
                                  <m:t>=0</m:t>
                                </m:r>
                              </m:oMath>
                            </m:oMathPara>
                          </a14:m>
                          <a:endParaRPr lang="en-AU" sz="1800" b="1" i="1" kern="1200" dirty="0">
                            <a:solidFill>
                              <a:schemeClr val="accent1">
                                <a:lumMod val="50000"/>
                                <a:lumOff val="50000"/>
                              </a:schemeClr>
                            </a:solidFill>
                            <a:latin typeface="Cambria Math" panose="02040503050406030204"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0&lt;</m:t>
                                </m:r>
                                <m:r>
                                  <a:rPr lang="en-AU" b="0" i="1" smtClean="0">
                                    <a:latin typeface="Cambria Math" panose="02040503050406030204" pitchFamily="18" charset="0"/>
                                  </a:rPr>
                                  <m:t>𝑥</m:t>
                                </m:r>
                                <m:r>
                                  <a:rPr lang="en-AU" b="0" i="1" smtClean="0">
                                    <a:latin typeface="Cambria Math" panose="02040503050406030204" pitchFamily="18" charset="0"/>
                                  </a:rPr>
                                  <m:t>&lt;1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1" i="1" kern="1200" smtClean="0">
                                    <a:solidFill>
                                      <a:schemeClr val="accent1">
                                        <a:lumMod val="50000"/>
                                        <a:lumOff val="50000"/>
                                      </a:schemeClr>
                                    </a:solidFill>
                                    <a:latin typeface="Cambria Math" panose="02040503050406030204" pitchFamily="18" charset="0"/>
                                    <a:ea typeface="+mn-ea"/>
                                    <a:cs typeface="+mn-cs"/>
                                  </a:rPr>
                                  <m:t>𝑥</m:t>
                                </m:r>
                                <m:r>
                                  <a:rPr lang="en-AU" sz="1800" b="1" i="1" kern="1200" smtClean="0">
                                    <a:solidFill>
                                      <a:schemeClr val="accent1">
                                        <a:lumMod val="50000"/>
                                        <a:lumOff val="50000"/>
                                      </a:schemeClr>
                                    </a:solidFill>
                                    <a:latin typeface="Cambria Math" panose="02040503050406030204" pitchFamily="18" charset="0"/>
                                    <a:ea typeface="+mn-ea"/>
                                    <a:cs typeface="+mn-cs"/>
                                  </a:rPr>
                                  <m:t>=1</m:t>
                                </m:r>
                              </m:oMath>
                            </m:oMathPara>
                          </a14:m>
                          <a:endParaRPr lang="en-AU" sz="1800" b="1" i="1" kern="1200" dirty="0">
                            <a:solidFill>
                              <a:schemeClr val="accent1">
                                <a:lumMod val="50000"/>
                                <a:lumOff val="50000"/>
                              </a:schemeClr>
                            </a:solidFill>
                            <a:latin typeface="Cambria Math" panose="02040503050406030204" pitchFamily="18"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&gt;1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7513468"/>
                      </a:ext>
                    </a:extLst>
                  </a:tr>
                  <a:tr h="0">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𝑓</m:t>
                                </m:r>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ea typeface="Cambria Math" panose="02040503050406030204" pitchFamily="18" charset="0"/>
                                  </a:rPr>
                                  <m:t>+</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kern="1200" smtClean="0">
                                    <a:solidFill>
                                      <a:schemeClr val="tx1"/>
                                    </a:solidFill>
                                    <a:latin typeface="Cambria Math" panose="02040503050406030204" pitchFamily="18" charset="0"/>
                                    <a:ea typeface="Cambria Math" panose="02040503050406030204" pitchFamily="18" charset="0"/>
                                    <a:cs typeface="+mn-cs"/>
                                  </a:rPr>
                                  <m:t>0</m:t>
                                </m:r>
                              </m:oMath>
                            </m:oMathPara>
                          </a14:m>
                          <a:endParaRPr lang="en-AU" sz="1800" b="0" i="1" kern="1200" dirty="0">
                            <a:solidFill>
                              <a:schemeClr val="tx1"/>
                            </a:solidFill>
                            <a:latin typeface="Cambria Math" panose="02040503050406030204" pitchFamily="18" charset="0"/>
                            <a:ea typeface="Cambria Math" panose="02040503050406030204" pitchFamily="18" charset="0"/>
                            <a:cs typeface="+mn-cs"/>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ea typeface="Cambria Math" panose="02040503050406030204" pitchFamily="18" charset="0"/>
                                  </a:rPr>
                                  <m:t>−</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ea typeface="Cambria Math" panose="02040503050406030204" pitchFamily="18" charset="0"/>
                                  </a:rPr>
                                  <m:t>−</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0</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ea typeface="Cambria Math" panose="02040503050406030204" pitchFamily="18" charset="0"/>
                                  </a:rPr>
                                  <m:t>+</m:t>
                                </m:r>
                              </m:oMath>
                            </m:oMathPara>
                          </a14:m>
                          <a:endParaRPr lang="en-AU" sz="1800" b="0" dirty="0"/>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0828703"/>
                      </a:ext>
                    </a:extLst>
                  </a:tr>
                </a:tbl>
              </a:graphicData>
            </a:graphic>
          </p:graphicFrame>
        </mc:Choice>
        <mc:Fallback xmlns="">
          <p:graphicFrame>
            <p:nvGraphicFramePr>
              <p:cNvPr id="5" name="Table 4" descr="A table for the sign of the derivative. The point of difference is the use of f'(x) for the derivative and the use of symbols  indicating if the graph is sloping down, up or it is stationary.">
                <a:extLst>
                  <a:ext uri="{FF2B5EF4-FFF2-40B4-BE49-F238E27FC236}">
                    <a16:creationId xmlns:a16="http://schemas.microsoft.com/office/drawing/2014/main" id="{3950002F-FEC0-6349-339F-9FBEA0423CA8}"/>
                  </a:ext>
                </a:extLst>
              </p:cNvPr>
              <p:cNvGraphicFramePr>
                <a:graphicFrameLocks noGrp="1"/>
              </p:cNvGraphicFramePr>
              <p:nvPr>
                <p:extLst>
                  <p:ext uri="{D42A27DB-BD31-4B8C-83A1-F6EECF244321}">
                    <p14:modId xmlns:p14="http://schemas.microsoft.com/office/powerpoint/2010/main" val="2952298819"/>
                  </p:ext>
                </p:extLst>
              </p:nvPr>
            </p:nvGraphicFramePr>
            <p:xfrm>
              <a:off x="360000" y="1423626"/>
              <a:ext cx="7708827" cy="734925"/>
            </p:xfrm>
            <a:graphic>
              <a:graphicData uri="http://schemas.openxmlformats.org/drawingml/2006/table">
                <a:tbl>
                  <a:tblPr firstRow="1" bandRow="1">
                    <a:tableStyleId>{2D5ABB26-0587-4C30-8999-92F81FD0307C}</a:tableStyleId>
                  </a:tblPr>
                  <a:tblGrid>
                    <a:gridCol w="725224">
                      <a:extLst>
                        <a:ext uri="{9D8B030D-6E8A-4147-A177-3AD203B41FA5}">
                          <a16:colId xmlns:a16="http://schemas.microsoft.com/office/drawing/2014/main" val="195185"/>
                        </a:ext>
                      </a:extLst>
                    </a:gridCol>
                    <a:gridCol w="958817">
                      <a:extLst>
                        <a:ext uri="{9D8B030D-6E8A-4147-A177-3AD203B41FA5}">
                          <a16:colId xmlns:a16="http://schemas.microsoft.com/office/drawing/2014/main" val="325896395"/>
                        </a:ext>
                      </a:extLst>
                    </a:gridCol>
                    <a:gridCol w="953807">
                      <a:extLst>
                        <a:ext uri="{9D8B030D-6E8A-4147-A177-3AD203B41FA5}">
                          <a16:colId xmlns:a16="http://schemas.microsoft.com/office/drawing/2014/main" val="3834868852"/>
                        </a:ext>
                      </a:extLst>
                    </a:gridCol>
                    <a:gridCol w="1338175">
                      <a:extLst>
                        <a:ext uri="{9D8B030D-6E8A-4147-A177-3AD203B41FA5}">
                          <a16:colId xmlns:a16="http://schemas.microsoft.com/office/drawing/2014/main" val="14394207"/>
                        </a:ext>
                      </a:extLst>
                    </a:gridCol>
                    <a:gridCol w="835102">
                      <a:extLst>
                        <a:ext uri="{9D8B030D-6E8A-4147-A177-3AD203B41FA5}">
                          <a16:colId xmlns:a16="http://schemas.microsoft.com/office/drawing/2014/main" val="2488374840"/>
                        </a:ext>
                      </a:extLst>
                    </a:gridCol>
                    <a:gridCol w="1217437">
                      <a:extLst>
                        <a:ext uri="{9D8B030D-6E8A-4147-A177-3AD203B41FA5}">
                          <a16:colId xmlns:a16="http://schemas.microsoft.com/office/drawing/2014/main" val="1168300839"/>
                        </a:ext>
                      </a:extLst>
                    </a:gridCol>
                    <a:gridCol w="865287">
                      <a:extLst>
                        <a:ext uri="{9D8B030D-6E8A-4147-A177-3AD203B41FA5}">
                          <a16:colId xmlns:a16="http://schemas.microsoft.com/office/drawing/2014/main" val="1547722903"/>
                        </a:ext>
                      </a:extLst>
                    </a:gridCol>
                    <a:gridCol w="814978">
                      <a:extLst>
                        <a:ext uri="{9D8B030D-6E8A-4147-A177-3AD203B41FA5}">
                          <a16:colId xmlns:a16="http://schemas.microsoft.com/office/drawing/2014/main" val="2453728382"/>
                        </a:ext>
                      </a:extLst>
                    </a:gridCol>
                  </a:tblGrid>
                  <a:tr h="369165">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40" t="-1639" r="-964706"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6433" t="-1639" r="-631210"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76433" t="-1639" r="-531210"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8174" t="-1639" r="-280822"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76642" t="-1639" r="-348905"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95000" t="-1639" r="-139000"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7183" t="-1639" r="-95775" b="-116393"/>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44776" t="-1639" r="-1493" b="-116393"/>
                          </a:stretch>
                        </a:blipFill>
                      </a:tcPr>
                    </a:tc>
                    <a:extLst>
                      <a:ext uri="{0D108BD9-81ED-4DB2-BD59-A6C34878D82A}">
                        <a16:rowId xmlns:a16="http://schemas.microsoft.com/office/drawing/2014/main" val="3787513468"/>
                      </a:ext>
                    </a:extLst>
                  </a:tr>
                  <a:tr h="36576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40" t="-101639" r="-964706"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76433" t="-101639" r="-631210"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76433" t="-101639" r="-531210"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98174" t="-101639" r="-280822"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476642" t="-101639" r="-348905"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395000" t="-101639" r="-139000"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697183" t="-101639" r="-95775" b="-16393"/>
                          </a:stretch>
                        </a:blipFill>
                      </a:tcPr>
                    </a:tc>
                    <a:tc>
                      <a:txBody>
                        <a:bodyPr/>
                        <a:lstStyle/>
                        <a:p>
                          <a:endParaRPr lang="en-US"/>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844776" t="-101639" r="-1493" b="-16393"/>
                          </a:stretch>
                        </a:blipFill>
                      </a:tcPr>
                    </a:tc>
                    <a:extLst>
                      <a:ext uri="{0D108BD9-81ED-4DB2-BD59-A6C34878D82A}">
                        <a16:rowId xmlns:a16="http://schemas.microsoft.com/office/drawing/2014/main" val="3500828703"/>
                      </a:ext>
                    </a:extLst>
                  </a:tr>
                </a:tbl>
              </a:graphicData>
            </a:graphic>
          </p:graphicFrame>
        </mc:Fallback>
      </mc:AlternateContent>
      <p:sp>
        <p:nvSpPr>
          <p:cNvPr id="11" name="TextBox 10">
            <a:extLst>
              <a:ext uri="{FF2B5EF4-FFF2-40B4-BE49-F238E27FC236}">
                <a16:creationId xmlns:a16="http://schemas.microsoft.com/office/drawing/2014/main" id="{5F2DF022-8E81-3830-7A4F-7E0FA2D01962}"/>
              </a:ext>
            </a:extLst>
          </p:cNvPr>
          <p:cNvSpPr txBox="1"/>
          <p:nvPr/>
        </p:nvSpPr>
        <p:spPr>
          <a:xfrm>
            <a:off x="360000" y="2763060"/>
            <a:ext cx="8117250" cy="356424"/>
          </a:xfrm>
          <a:prstGeom prst="rect">
            <a:avLst/>
          </a:prstGeom>
          <a:noFill/>
        </p:spPr>
        <p:txBody>
          <a:bodyPr wrap="square" lIns="0" tIns="0" rIns="0" bIns="0" rtlCol="0">
            <a:noAutofit/>
          </a:bodyPr>
          <a:lstStyle/>
          <a:p>
            <a:pPr algn="l"/>
            <a:r>
              <a:rPr lang="en-AU" sz="1800" dirty="0"/>
              <a:t>Which of the following graphs represent the table of the sign of the derivative?</a:t>
            </a:r>
          </a:p>
        </p:txBody>
      </p:sp>
      <p:sp>
        <p:nvSpPr>
          <p:cNvPr id="25" name="TextBox 24">
            <a:extLst>
              <a:ext uri="{FF2B5EF4-FFF2-40B4-BE49-F238E27FC236}">
                <a16:creationId xmlns:a16="http://schemas.microsoft.com/office/drawing/2014/main" id="{AB3ED770-DB1B-41BE-8B3B-7CE4963083FE}"/>
              </a:ext>
            </a:extLst>
          </p:cNvPr>
          <p:cNvSpPr txBox="1"/>
          <p:nvPr/>
        </p:nvSpPr>
        <p:spPr>
          <a:xfrm>
            <a:off x="1643990" y="3282127"/>
            <a:ext cx="997528" cy="356423"/>
          </a:xfrm>
          <a:prstGeom prst="rect">
            <a:avLst/>
          </a:prstGeom>
          <a:noFill/>
        </p:spPr>
        <p:txBody>
          <a:bodyPr wrap="square" lIns="0" tIns="0" rIns="0" bIns="0" rtlCol="0">
            <a:noAutofit/>
          </a:bodyPr>
          <a:lstStyle/>
          <a:p>
            <a:pPr algn="l"/>
            <a:r>
              <a:rPr lang="en-AU" sz="1800" dirty="0"/>
              <a:t>Graph 1</a:t>
            </a:r>
          </a:p>
        </p:txBody>
      </p:sp>
      <p:pic>
        <p:nvPicPr>
          <p:cNvPr id="8" name="Picture 7" descr="The graph is labelled Graph A. It is a blue curve on a black and white number plane with a grid. It is the curve of y=f(x). The curve goes down, passing through the x axis between x=-2 and x=-1, to a minimum turning point at x=-1, then going back up to a horizontal point of inflection at the origin. It then continues up to a maximum turning point at x=1, before going back down, passing through the x axis between x=1 and x=2.">
            <a:extLst>
              <a:ext uri="{FF2B5EF4-FFF2-40B4-BE49-F238E27FC236}">
                <a16:creationId xmlns:a16="http://schemas.microsoft.com/office/drawing/2014/main" id="{0F489511-99C8-141C-3C12-3C12EE310AF4}"/>
              </a:ext>
            </a:extLst>
          </p:cNvPr>
          <p:cNvPicPr>
            <a:picLocks noChangeAspect="1"/>
          </p:cNvPicPr>
          <p:nvPr/>
        </p:nvPicPr>
        <p:blipFill>
          <a:blip r:embed="rId4"/>
          <a:stretch>
            <a:fillRect/>
          </a:stretch>
        </p:blipFill>
        <p:spPr>
          <a:xfrm>
            <a:off x="792754" y="3726400"/>
            <a:ext cx="2700000" cy="2700000"/>
          </a:xfrm>
          <a:prstGeom prst="rect">
            <a:avLst/>
          </a:prstGeom>
          <a:ln>
            <a:solidFill>
              <a:schemeClr val="accent1"/>
            </a:solidFill>
          </a:ln>
        </p:spPr>
      </p:pic>
      <p:sp>
        <p:nvSpPr>
          <p:cNvPr id="24" name="TextBox 23">
            <a:extLst>
              <a:ext uri="{FF2B5EF4-FFF2-40B4-BE49-F238E27FC236}">
                <a16:creationId xmlns:a16="http://schemas.microsoft.com/office/drawing/2014/main" id="{4D9C207A-B903-A96C-BB5A-16695FE9483E}"/>
              </a:ext>
            </a:extLst>
          </p:cNvPr>
          <p:cNvSpPr txBox="1"/>
          <p:nvPr/>
        </p:nvSpPr>
        <p:spPr>
          <a:xfrm>
            <a:off x="5355049" y="3282127"/>
            <a:ext cx="997528" cy="356423"/>
          </a:xfrm>
          <a:prstGeom prst="rect">
            <a:avLst/>
          </a:prstGeom>
          <a:noFill/>
        </p:spPr>
        <p:txBody>
          <a:bodyPr wrap="square" lIns="0" tIns="0" rIns="0" bIns="0" rtlCol="0">
            <a:noAutofit/>
          </a:bodyPr>
          <a:lstStyle/>
          <a:p>
            <a:pPr algn="l"/>
            <a:r>
              <a:rPr lang="en-AU" sz="1800" dirty="0"/>
              <a:t>Graph 2</a:t>
            </a:r>
          </a:p>
        </p:txBody>
      </p:sp>
      <p:pic>
        <p:nvPicPr>
          <p:cNvPr id="12" name="Picture 11" descr="The graph is labelled Graph A. It is a blue curve on a black and white number plane with a grid. It is the curve of y=f(x). The curve goes up, passing through the x axis between x=-2 and x=-1, to a maximum turning point at x=-1, then going back down to a horizontal point of inflection at the origin. It then continues down to a minimum turning point at x=1, before going back up, passing through the x axis between x=1 and x=2.">
            <a:extLst>
              <a:ext uri="{FF2B5EF4-FFF2-40B4-BE49-F238E27FC236}">
                <a16:creationId xmlns:a16="http://schemas.microsoft.com/office/drawing/2014/main" id="{5F693523-C1BE-67DE-2E49-701BFBC45BBA}"/>
              </a:ext>
            </a:extLst>
          </p:cNvPr>
          <p:cNvPicPr>
            <a:picLocks noChangeAspect="1"/>
          </p:cNvPicPr>
          <p:nvPr/>
        </p:nvPicPr>
        <p:blipFill>
          <a:blip r:embed="rId5"/>
          <a:stretch>
            <a:fillRect/>
          </a:stretch>
        </p:blipFill>
        <p:spPr>
          <a:xfrm>
            <a:off x="4500982" y="3726400"/>
            <a:ext cx="2705663" cy="2700000"/>
          </a:xfrm>
          <a:prstGeom prst="rect">
            <a:avLst/>
          </a:prstGeom>
          <a:ln>
            <a:solidFill>
              <a:schemeClr val="accent1"/>
            </a:solidFill>
          </a:ln>
        </p:spPr>
      </p:pic>
      <p:sp>
        <p:nvSpPr>
          <p:cNvPr id="23" name="TextBox 22">
            <a:extLst>
              <a:ext uri="{FF2B5EF4-FFF2-40B4-BE49-F238E27FC236}">
                <a16:creationId xmlns:a16="http://schemas.microsoft.com/office/drawing/2014/main" id="{23CD9CCA-678D-952D-865D-A3E7E4802EDA}"/>
              </a:ext>
            </a:extLst>
          </p:cNvPr>
          <p:cNvSpPr txBox="1"/>
          <p:nvPr/>
        </p:nvSpPr>
        <p:spPr>
          <a:xfrm>
            <a:off x="9066109" y="3282127"/>
            <a:ext cx="997528" cy="356423"/>
          </a:xfrm>
          <a:prstGeom prst="rect">
            <a:avLst/>
          </a:prstGeom>
          <a:noFill/>
        </p:spPr>
        <p:txBody>
          <a:bodyPr wrap="square" lIns="0" tIns="0" rIns="0" bIns="0" rtlCol="0">
            <a:noAutofit/>
          </a:bodyPr>
          <a:lstStyle/>
          <a:p>
            <a:pPr algn="l"/>
            <a:r>
              <a:rPr lang="en-AU" sz="1800" dirty="0"/>
              <a:t>Graph 3</a:t>
            </a:r>
          </a:p>
        </p:txBody>
      </p:sp>
      <p:pic>
        <p:nvPicPr>
          <p:cNvPr id="22" name="Picture 21" descr="The graph is labelled Graph A. It is a blue curve on a black and white number plane with a grid. It is the curve of y=f(x). The curve goes up, passing through the x axis between x=-2 and x=-1, to a maximum turning point at y=8, then going back down to a minimum turning point at y=-8, before going back up, passing through the x axis between x=1 and x=2.">
            <a:extLst>
              <a:ext uri="{FF2B5EF4-FFF2-40B4-BE49-F238E27FC236}">
                <a16:creationId xmlns:a16="http://schemas.microsoft.com/office/drawing/2014/main" id="{0840649F-D179-6C35-B979-C6CD63BEC304}"/>
              </a:ext>
            </a:extLst>
          </p:cNvPr>
          <p:cNvPicPr>
            <a:picLocks noChangeAspect="1"/>
          </p:cNvPicPr>
          <p:nvPr/>
        </p:nvPicPr>
        <p:blipFill>
          <a:blip r:embed="rId6"/>
          <a:stretch>
            <a:fillRect/>
          </a:stretch>
        </p:blipFill>
        <p:spPr>
          <a:xfrm>
            <a:off x="8214873" y="3726400"/>
            <a:ext cx="2700000" cy="2700000"/>
          </a:xfrm>
          <a:prstGeom prst="rect">
            <a:avLst/>
          </a:prstGeom>
          <a:ln>
            <a:solidFill>
              <a:schemeClr val="tx1"/>
            </a:solidFill>
          </a:ln>
        </p:spPr>
      </p:pic>
      <p:sp>
        <p:nvSpPr>
          <p:cNvPr id="3" name="Slide Number Placeholder 2">
            <a:extLst>
              <a:ext uri="{FF2B5EF4-FFF2-40B4-BE49-F238E27FC236}">
                <a16:creationId xmlns:a16="http://schemas.microsoft.com/office/drawing/2014/main" id="{34C52F5F-FBF5-8430-A240-CB9CD80A242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dirty="0"/>
          </a:p>
        </p:txBody>
      </p:sp>
    </p:spTree>
    <p:extLst>
      <p:ext uri="{BB962C8B-B14F-4D97-AF65-F5344CB8AC3E}">
        <p14:creationId xmlns:p14="http://schemas.microsoft.com/office/powerpoint/2010/main" val="31766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16</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Props1.xml><?xml version="1.0" encoding="utf-8"?>
<ds:datastoreItem xmlns:ds="http://schemas.openxmlformats.org/officeDocument/2006/customXml" ds:itemID="{B07BEC75-81FF-4F87-BD77-B423C76D594E}">
  <ds:schemaRefs>
    <ds:schemaRef ds:uri="http://schemas.microsoft.com/sharepoint/v3/contenttype/forms"/>
  </ds:schemaRefs>
</ds:datastoreItem>
</file>

<file path=customXml/itemProps2.xml><?xml version="1.0" encoding="utf-8"?>
<ds:datastoreItem xmlns:ds="http://schemas.openxmlformats.org/officeDocument/2006/customXml" ds:itemID="{B01589AE-C895-4092-811F-D0CC71C37D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4F67205-3EA8-48AC-9061-90FBF768D957}">
  <ds:schemaRefs>
    <ds:schemaRef ds:uri="http://www.w3.org/XML/1998/namespace"/>
    <ds:schemaRef ds:uri="8c6f0761-0ef4-4d3b-8fe8-3b60dff82ea3"/>
    <ds:schemaRef ds:uri="http://schemas.openxmlformats.org/package/2006/metadata/core-properties"/>
    <ds:schemaRef ds:uri="http://purl.org/dc/elements/1.1/"/>
    <ds:schemaRef ds:uri="http://schemas.microsoft.com/office/infopath/2007/PartnerControls"/>
    <ds:schemaRef ds:uri="0d94be99-a0f6-44e7-93d1-7f56be2e14d5"/>
    <ds:schemaRef ds:uri="http://schemas.microsoft.com/office/2006/metadata/properties"/>
    <ds:schemaRef ds:uri="http://schemas.microsoft.com/office/2006/documentManagement/types"/>
    <ds:schemaRef ds:uri="http://schemas.microsoft.com/sharepoint/v3"/>
    <ds:schemaRef ds:uri="http://purl.org/dc/dcmitype/"/>
    <ds:schemaRef ds:uri="http://purl.org/dc/terms/"/>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19</TotalTime>
  <Words>1679</Words>
  <Application>Microsoft Office PowerPoint</Application>
  <PresentationFormat>Widescreen</PresentationFormat>
  <Paragraphs>232</Paragraphs>
  <Slides>17</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Cambria Math</vt:lpstr>
      <vt:lpstr>Public Sans</vt:lpstr>
      <vt:lpstr>Times New Roman</vt:lpstr>
      <vt:lpstr>NSWG Corporate</vt:lpstr>
      <vt:lpstr>The first derivative and stationary points</vt:lpstr>
      <vt:lpstr>Learning intentions and success criteria</vt:lpstr>
      <vt:lpstr>Activating prior knowledge</vt:lpstr>
      <vt:lpstr>Features of a graph</vt:lpstr>
      <vt:lpstr>Graph of the gradient function</vt:lpstr>
      <vt:lpstr>Releasing responsibility</vt:lpstr>
      <vt:lpstr>Defining stationary points (1)</vt:lpstr>
      <vt:lpstr>Defining stationary points (2)</vt:lpstr>
      <vt:lpstr>Stationary points (1)</vt:lpstr>
      <vt:lpstr>Stationary points (2)</vt:lpstr>
      <vt:lpstr>Stationary points (3)</vt:lpstr>
      <vt:lpstr>Stationary points (4)</vt:lpstr>
      <vt:lpstr>Classifying stationary points</vt:lpstr>
      <vt:lpstr>True or false?</vt:lpstr>
      <vt:lpstr>Sign of the tangent of the gradient to a curve</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2 – The first derivative and stationary points – Stage 6, advanced</dc:title>
  <dc:creator>NSW Department of Education</dc:creator>
  <dcterms:created xsi:type="dcterms:W3CDTF">2026-08-18T04:38:14Z</dcterms:created>
  <dcterms:modified xsi:type="dcterms:W3CDTF">2026-09-03T05:00:41Z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