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30"/>
  </p:notesMasterIdLst>
  <p:handoutMasterIdLst>
    <p:handoutMasterId r:id="rId31"/>
  </p:handoutMasterIdLst>
  <p:sldIdLst>
    <p:sldId id="26505" r:id="rId5"/>
    <p:sldId id="26383" r:id="rId6"/>
    <p:sldId id="26530" r:id="rId7"/>
    <p:sldId id="26537" r:id="rId8"/>
    <p:sldId id="26531" r:id="rId9"/>
    <p:sldId id="26540" r:id="rId10"/>
    <p:sldId id="26532" r:id="rId11"/>
    <p:sldId id="26536" r:id="rId12"/>
    <p:sldId id="26508" r:id="rId13"/>
    <p:sldId id="26513" r:id="rId14"/>
    <p:sldId id="26538" r:id="rId15"/>
    <p:sldId id="26539" r:id="rId16"/>
    <p:sldId id="26509" r:id="rId17"/>
    <p:sldId id="26523" r:id="rId18"/>
    <p:sldId id="26524" r:id="rId19"/>
    <p:sldId id="26529" r:id="rId20"/>
    <p:sldId id="26525" r:id="rId21"/>
    <p:sldId id="26510" r:id="rId22"/>
    <p:sldId id="26511" r:id="rId23"/>
    <p:sldId id="26526" r:id="rId24"/>
    <p:sldId id="26534" r:id="rId25"/>
    <p:sldId id="26528" r:id="rId26"/>
    <p:sldId id="26535" r:id="rId27"/>
    <p:sldId id="360" r:id="rId28"/>
    <p:sldId id="361" r:id="rId29"/>
  </p:sldIdLst>
  <p:sldSz cx="12192000" cy="6858000"/>
  <p:notesSz cx="6858000" cy="9144000"/>
  <p:embeddedFontLst>
    <p:embeddedFont>
      <p:font typeface="Cambria Math" panose="02040503050406030204" pitchFamily="18" charset="0"/>
      <p:regular r:id="rId32"/>
    </p:embeddedFont>
    <p:embeddedFont>
      <p:font typeface="Public Sans" pitchFamily="2" charset="0"/>
      <p:regular r:id="rId33"/>
      <p:bold r:id="rId34"/>
      <p:italic r:id="rId35"/>
      <p:boldItalic r:id="rId36"/>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521415D9-36F7-43E2-AB2F-B90AF26B5E84}">
      <p14:sectionLst xmlns:p14="http://schemas.microsoft.com/office/powerpoint/2010/main">
        <p14:section name="Continuity and differentiability" id="{37641C72-2B0D-4DA7-863C-82465FA72A95}">
          <p14:sldIdLst>
            <p14:sldId id="26505"/>
            <p14:sldId id="26383"/>
            <p14:sldId id="26530"/>
            <p14:sldId id="26537"/>
            <p14:sldId id="26531"/>
            <p14:sldId id="26540"/>
            <p14:sldId id="26532"/>
            <p14:sldId id="26536"/>
            <p14:sldId id="26508"/>
            <p14:sldId id="26513"/>
            <p14:sldId id="26538"/>
            <p14:sldId id="26539"/>
            <p14:sldId id="26509"/>
            <p14:sldId id="26523"/>
            <p14:sldId id="26524"/>
            <p14:sldId id="26529"/>
            <p14:sldId id="26525"/>
            <p14:sldId id="26510"/>
            <p14:sldId id="26511"/>
            <p14:sldId id="26526"/>
            <p14:sldId id="26534"/>
            <p14:sldId id="26528"/>
            <p14:sldId id="26535"/>
            <p14:sldId id="360"/>
            <p14:sldId id="361"/>
          </p14:sldIdLst>
        </p14:section>
      </p14:sectionLst>
    </p:ex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458"/>
    <a:srgbClr val="00ACC2"/>
    <a:srgbClr val="64BB47"/>
    <a:srgbClr val="E5F7FC"/>
    <a:srgbClr val="FBDBE7"/>
    <a:srgbClr val="FFFFFF"/>
    <a:srgbClr val="EDF9E0"/>
    <a:srgbClr val="63E2EF"/>
    <a:srgbClr val="00296C"/>
    <a:srgbClr val="146C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83D870-2DD0-4F55-8610-8594CB69F9CC}" v="2" dt="2026-09-03T04:40:31.504"/>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6441" autoAdjust="0"/>
  </p:normalViewPr>
  <p:slideViewPr>
    <p:cSldViewPr snapToGrid="0">
      <p:cViewPr varScale="1">
        <p:scale>
          <a:sx n="97" d="100"/>
          <a:sy n="97" d="100"/>
        </p:scale>
        <p:origin x="96" y="534"/>
      </p:cViewPr>
      <p:guideLst>
        <p:guide orient="horz" pos="2160"/>
        <p:guide pos="3863"/>
      </p:guideLst>
    </p:cSldViewPr>
  </p:slideViewPr>
  <p:outlineViewPr>
    <p:cViewPr>
      <p:scale>
        <a:sx n="33" d="100"/>
        <a:sy n="33" d="100"/>
      </p:scale>
      <p:origin x="0" y="-19602"/>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5082" y="16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font" Target="fonts/font3.fntdata"/><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font" Target="fonts/font4.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3/09/2026</a:t>
            </a:fld>
            <a:endParaRPr lang="en-AU" dirty="0">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dirty="0">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3/09/2026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dirty="0"/>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1pPr>
    <a:lvl2pPr marL="609585"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2pPr>
    <a:lvl3pPr marL="121917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3pPr>
    <a:lvl4pPr marL="1828754"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4pPr>
    <a:lvl5pPr marL="2438339"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dirty="0"/>
          </a:p>
        </p:txBody>
      </p:sp>
    </p:spTree>
    <p:extLst>
      <p:ext uri="{BB962C8B-B14F-4D97-AF65-F5344CB8AC3E}">
        <p14:creationId xmlns:p14="http://schemas.microsoft.com/office/powerpoint/2010/main" val="3008813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1" dirty="0">
              <a:cs typeface="Calibri"/>
            </a:endParaRPr>
          </a:p>
        </p:txBody>
      </p:sp>
      <p:sp>
        <p:nvSpPr>
          <p:cNvPr id="4" name="Slide Number Placeholder 3"/>
          <p:cNvSpPr>
            <a:spLocks noGrp="1"/>
          </p:cNvSpPr>
          <p:nvPr>
            <p:ph type="sldNum" sz="quarter" idx="5"/>
          </p:nvPr>
        </p:nvSpPr>
        <p:spPr/>
        <p:txBody>
          <a:bodyPr/>
          <a:lstStyle/>
          <a:p>
            <a:fld id="{D09C5488-DD16-4714-9519-7BE21BA11D4E}" type="slidenum">
              <a:rPr lang="en-AU" smtClean="0"/>
              <a:t>2</a:t>
            </a:fld>
            <a:endParaRPr lang="en-AU" dirty="0"/>
          </a:p>
        </p:txBody>
      </p:sp>
    </p:spTree>
    <p:extLst>
      <p:ext uri="{BB962C8B-B14F-4D97-AF65-F5344CB8AC3E}">
        <p14:creationId xmlns:p14="http://schemas.microsoft.com/office/powerpoint/2010/main" val="1915126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E7E8C6-C8D2-BA31-0EC9-03277636E2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7CD429-F9EC-0FAE-952D-1C66BC09D2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38C0A5-07F9-71D1-DC58-7B27258A615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EE7EE9D5-875D-4561-07DF-0BFA2B321AC3}"/>
              </a:ext>
            </a:extLst>
          </p:cNvPr>
          <p:cNvSpPr>
            <a:spLocks noGrp="1"/>
          </p:cNvSpPr>
          <p:nvPr>
            <p:ph type="sldNum" sz="quarter" idx="5"/>
          </p:nvPr>
        </p:nvSpPr>
        <p:spPr/>
        <p:txBody>
          <a:bodyPr/>
          <a:lstStyle/>
          <a:p>
            <a:fld id="{B07158C4-A119-4B78-9DE8-A50001BC31DC}" type="slidenum">
              <a:rPr lang="en-AU" smtClean="0"/>
              <a:pPr/>
              <a:t>3</a:t>
            </a:fld>
            <a:endParaRPr lang="en-AU" dirty="0"/>
          </a:p>
        </p:txBody>
      </p:sp>
    </p:spTree>
    <p:extLst>
      <p:ext uri="{BB962C8B-B14F-4D97-AF65-F5344CB8AC3E}">
        <p14:creationId xmlns:p14="http://schemas.microsoft.com/office/powerpoint/2010/main" val="1333556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4</a:t>
            </a:fld>
            <a:endParaRPr lang="en-AU" dirty="0"/>
          </a:p>
        </p:txBody>
      </p:sp>
    </p:spTree>
    <p:extLst>
      <p:ext uri="{BB962C8B-B14F-4D97-AF65-F5344CB8AC3E}">
        <p14:creationId xmlns:p14="http://schemas.microsoft.com/office/powerpoint/2010/main" val="2706498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5</a:t>
            </a:fld>
            <a:endParaRPr lang="en-AU" dirty="0"/>
          </a:p>
        </p:txBody>
      </p:sp>
    </p:spTree>
    <p:extLst>
      <p:ext uri="{BB962C8B-B14F-4D97-AF65-F5344CB8AC3E}">
        <p14:creationId xmlns:p14="http://schemas.microsoft.com/office/powerpoint/2010/main" val="922112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46E8B-9D5C-66D7-343A-E35F34EC37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CA793F-6A91-1146-7E9B-6DBBDA357F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700336-72DD-6E24-E56A-46ACEF88D107}"/>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22426F40-B0D0-52B8-B1AE-44AD19FE8177}"/>
              </a:ext>
            </a:extLst>
          </p:cNvPr>
          <p:cNvSpPr>
            <a:spLocks noGrp="1"/>
          </p:cNvSpPr>
          <p:nvPr>
            <p:ph type="sldNum" sz="quarter" idx="5"/>
          </p:nvPr>
        </p:nvSpPr>
        <p:spPr/>
        <p:txBody>
          <a:bodyPr/>
          <a:lstStyle/>
          <a:p>
            <a:fld id="{B07158C4-A119-4B78-9DE8-A50001BC31DC}" type="slidenum">
              <a:rPr lang="en-AU" smtClean="0"/>
              <a:pPr/>
              <a:t>6</a:t>
            </a:fld>
            <a:endParaRPr lang="en-AU" dirty="0"/>
          </a:p>
        </p:txBody>
      </p:sp>
    </p:spTree>
    <p:extLst>
      <p:ext uri="{BB962C8B-B14F-4D97-AF65-F5344CB8AC3E}">
        <p14:creationId xmlns:p14="http://schemas.microsoft.com/office/powerpoint/2010/main" val="2896481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5A843-FC00-8516-FD3E-26290F5F43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F8B2B5-0461-0E1B-6EDE-2FF9ED1000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A2F348-968E-B9ED-CACF-0AB4E345FE4A}"/>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E2402B45-63B6-791E-A2AB-9C45D2094544}"/>
              </a:ext>
            </a:extLst>
          </p:cNvPr>
          <p:cNvSpPr>
            <a:spLocks noGrp="1"/>
          </p:cNvSpPr>
          <p:nvPr>
            <p:ph type="sldNum" sz="quarter" idx="5"/>
          </p:nvPr>
        </p:nvSpPr>
        <p:spPr/>
        <p:txBody>
          <a:bodyPr/>
          <a:lstStyle/>
          <a:p>
            <a:fld id="{B07158C4-A119-4B78-9DE8-A50001BC31DC}" type="slidenum">
              <a:rPr lang="en-AU" smtClean="0"/>
              <a:pPr/>
              <a:t>7</a:t>
            </a:fld>
            <a:endParaRPr lang="en-AU" dirty="0"/>
          </a:p>
        </p:txBody>
      </p:sp>
    </p:spTree>
    <p:extLst>
      <p:ext uri="{BB962C8B-B14F-4D97-AF65-F5344CB8AC3E}">
        <p14:creationId xmlns:p14="http://schemas.microsoft.com/office/powerpoint/2010/main" val="21931230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8D8CC-9ECC-8458-691B-2880FF3216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092913-96AA-379D-AF51-EBC9238C05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FC1ED6-6749-04C3-CAE4-DC255538300B}"/>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A0C931E-DF55-1815-9C6B-AC35A7D14D91}"/>
              </a:ext>
            </a:extLst>
          </p:cNvPr>
          <p:cNvSpPr>
            <a:spLocks noGrp="1"/>
          </p:cNvSpPr>
          <p:nvPr>
            <p:ph type="sldNum" sz="quarter" idx="5"/>
          </p:nvPr>
        </p:nvSpPr>
        <p:spPr/>
        <p:txBody>
          <a:bodyPr/>
          <a:lstStyle/>
          <a:p>
            <a:fld id="{B07158C4-A119-4B78-9DE8-A50001BC31DC}" type="slidenum">
              <a:rPr lang="en-AU" smtClean="0"/>
              <a:pPr/>
              <a:t>8</a:t>
            </a:fld>
            <a:endParaRPr lang="en-AU" dirty="0"/>
          </a:p>
        </p:txBody>
      </p:sp>
    </p:spTree>
    <p:extLst>
      <p:ext uri="{BB962C8B-B14F-4D97-AF65-F5344CB8AC3E}">
        <p14:creationId xmlns:p14="http://schemas.microsoft.com/office/powerpoint/2010/main" val="32004162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096CB-93F4-A534-9A09-E62D8D0FC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C9771-8B71-A815-47B2-80AD61CAA4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CF5A5D-52E1-3FF0-F117-A15B3B2C873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E2E415B-2D3E-DDCD-2327-3935E1E20996}"/>
              </a:ext>
            </a:extLst>
          </p:cNvPr>
          <p:cNvSpPr>
            <a:spLocks noGrp="1"/>
          </p:cNvSpPr>
          <p:nvPr>
            <p:ph type="sldNum" sz="quarter" idx="5"/>
          </p:nvPr>
        </p:nvSpPr>
        <p:spPr/>
        <p:txBody>
          <a:bodyPr/>
          <a:lstStyle/>
          <a:p>
            <a:fld id="{B07158C4-A119-4B78-9DE8-A50001BC31DC}" type="slidenum">
              <a:rPr lang="en-AU" smtClean="0"/>
              <a:pPr/>
              <a:t>9</a:t>
            </a:fld>
            <a:endParaRPr lang="en-AU" dirty="0"/>
          </a:p>
        </p:txBody>
      </p:sp>
    </p:spTree>
    <p:extLst>
      <p:ext uri="{BB962C8B-B14F-4D97-AF65-F5344CB8AC3E}">
        <p14:creationId xmlns:p14="http://schemas.microsoft.com/office/powerpoint/2010/main" val="41351827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11</a:t>
            </a:fld>
            <a:endParaRPr lang="en-AU" dirty="0"/>
          </a:p>
        </p:txBody>
      </p:sp>
    </p:spTree>
    <p:extLst>
      <p:ext uri="{BB962C8B-B14F-4D97-AF65-F5344CB8AC3E}">
        <p14:creationId xmlns:p14="http://schemas.microsoft.com/office/powerpoint/2010/main" val="26329342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890C3-E755-6928-60C4-A078335D59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EA6B1B-1903-5733-D531-16DA2613EC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56819D-7701-7698-EAD6-A5445D33866E}"/>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5FDBE5E4-5673-96DE-5EE3-7705BBDE5857}"/>
              </a:ext>
            </a:extLst>
          </p:cNvPr>
          <p:cNvSpPr>
            <a:spLocks noGrp="1"/>
          </p:cNvSpPr>
          <p:nvPr>
            <p:ph type="sldNum" sz="quarter" idx="5"/>
          </p:nvPr>
        </p:nvSpPr>
        <p:spPr/>
        <p:txBody>
          <a:bodyPr/>
          <a:lstStyle/>
          <a:p>
            <a:fld id="{B07158C4-A119-4B78-9DE8-A50001BC31DC}" type="slidenum">
              <a:rPr lang="en-AU" smtClean="0"/>
              <a:pPr/>
              <a:t>13</a:t>
            </a:fld>
            <a:endParaRPr lang="en-AU" dirty="0"/>
          </a:p>
        </p:txBody>
      </p:sp>
    </p:spTree>
    <p:extLst>
      <p:ext uri="{BB962C8B-B14F-4D97-AF65-F5344CB8AC3E}">
        <p14:creationId xmlns:p14="http://schemas.microsoft.com/office/powerpoint/2010/main" val="4152033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FC863-539A-3CA1-7958-A5CD6E547B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57E63E-3E57-8DE3-0B05-ED9597235A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371BFB-47B1-2E41-E3FC-4640C047620D}"/>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501AE103-6503-2201-0B79-A8565766FB1A}"/>
              </a:ext>
            </a:extLst>
          </p:cNvPr>
          <p:cNvSpPr>
            <a:spLocks noGrp="1"/>
          </p:cNvSpPr>
          <p:nvPr>
            <p:ph type="sldNum" sz="quarter" idx="5"/>
          </p:nvPr>
        </p:nvSpPr>
        <p:spPr/>
        <p:txBody>
          <a:bodyPr/>
          <a:lstStyle/>
          <a:p>
            <a:fld id="{B07158C4-A119-4B78-9DE8-A50001BC31DC}" type="slidenum">
              <a:rPr lang="en-AU" smtClean="0"/>
              <a:pPr/>
              <a:t>14</a:t>
            </a:fld>
            <a:endParaRPr lang="en-AU" dirty="0"/>
          </a:p>
        </p:txBody>
      </p:sp>
    </p:spTree>
    <p:extLst>
      <p:ext uri="{BB962C8B-B14F-4D97-AF65-F5344CB8AC3E}">
        <p14:creationId xmlns:p14="http://schemas.microsoft.com/office/powerpoint/2010/main" val="29696876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6ADB2-00F1-4D29-0D09-C57D486938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1D4A4C-FA02-C195-4EAB-601ACC037E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3E8FF8-AB17-64AB-DE42-5F93074D93A2}"/>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09B12D5C-0789-6631-45BB-1A2883BFF836}"/>
              </a:ext>
            </a:extLst>
          </p:cNvPr>
          <p:cNvSpPr>
            <a:spLocks noGrp="1"/>
          </p:cNvSpPr>
          <p:nvPr>
            <p:ph type="sldNum" sz="quarter" idx="5"/>
          </p:nvPr>
        </p:nvSpPr>
        <p:spPr/>
        <p:txBody>
          <a:bodyPr/>
          <a:lstStyle/>
          <a:p>
            <a:fld id="{B07158C4-A119-4B78-9DE8-A50001BC31DC}" type="slidenum">
              <a:rPr lang="en-AU" smtClean="0"/>
              <a:pPr/>
              <a:t>15</a:t>
            </a:fld>
            <a:endParaRPr lang="en-AU" dirty="0"/>
          </a:p>
        </p:txBody>
      </p:sp>
    </p:spTree>
    <p:extLst>
      <p:ext uri="{BB962C8B-B14F-4D97-AF65-F5344CB8AC3E}">
        <p14:creationId xmlns:p14="http://schemas.microsoft.com/office/powerpoint/2010/main" val="26045726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E4107-B50C-CAAD-EAA3-24CB5F90A0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1ECE98-7DCF-EA92-181B-751D9A5448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91AC27-6E5B-3113-C6A6-D76BD6B3443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BA77FB46-2018-3725-95BA-F5F9B2A84CAC}"/>
              </a:ext>
            </a:extLst>
          </p:cNvPr>
          <p:cNvSpPr>
            <a:spLocks noGrp="1"/>
          </p:cNvSpPr>
          <p:nvPr>
            <p:ph type="sldNum" sz="quarter" idx="5"/>
          </p:nvPr>
        </p:nvSpPr>
        <p:spPr/>
        <p:txBody>
          <a:bodyPr/>
          <a:lstStyle/>
          <a:p>
            <a:fld id="{B07158C4-A119-4B78-9DE8-A50001BC31DC}" type="slidenum">
              <a:rPr lang="en-AU" smtClean="0"/>
              <a:pPr/>
              <a:t>18</a:t>
            </a:fld>
            <a:endParaRPr lang="en-AU" dirty="0"/>
          </a:p>
        </p:txBody>
      </p:sp>
    </p:spTree>
    <p:extLst>
      <p:ext uri="{BB962C8B-B14F-4D97-AF65-F5344CB8AC3E}">
        <p14:creationId xmlns:p14="http://schemas.microsoft.com/office/powerpoint/2010/main" val="31388582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6E49E-9E01-C633-E9C3-19C502F0AC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E8F8A4-5F33-BB46-C152-7B2FAB4D76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134824-CB21-D8A7-1F84-37DA2FD78CFB}"/>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A511ACA4-C441-E4EF-92EF-EB5FE39426C1}"/>
              </a:ext>
            </a:extLst>
          </p:cNvPr>
          <p:cNvSpPr>
            <a:spLocks noGrp="1"/>
          </p:cNvSpPr>
          <p:nvPr>
            <p:ph type="sldNum" sz="quarter" idx="5"/>
          </p:nvPr>
        </p:nvSpPr>
        <p:spPr/>
        <p:txBody>
          <a:bodyPr/>
          <a:lstStyle/>
          <a:p>
            <a:fld id="{B07158C4-A119-4B78-9DE8-A50001BC31DC}" type="slidenum">
              <a:rPr lang="en-AU" smtClean="0"/>
              <a:pPr/>
              <a:t>19</a:t>
            </a:fld>
            <a:endParaRPr lang="en-AU" dirty="0"/>
          </a:p>
        </p:txBody>
      </p:sp>
    </p:spTree>
    <p:extLst>
      <p:ext uri="{BB962C8B-B14F-4D97-AF65-F5344CB8AC3E}">
        <p14:creationId xmlns:p14="http://schemas.microsoft.com/office/powerpoint/2010/main" val="32312492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20</a:t>
            </a:fld>
            <a:endParaRPr lang="en-AU" dirty="0"/>
          </a:p>
        </p:txBody>
      </p:sp>
    </p:spTree>
    <p:extLst>
      <p:ext uri="{BB962C8B-B14F-4D97-AF65-F5344CB8AC3E}">
        <p14:creationId xmlns:p14="http://schemas.microsoft.com/office/powerpoint/2010/main" val="18373457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22</a:t>
            </a:fld>
            <a:endParaRPr lang="en-AU" dirty="0"/>
          </a:p>
        </p:txBody>
      </p:sp>
    </p:spTree>
    <p:extLst>
      <p:ext uri="{BB962C8B-B14F-4D97-AF65-F5344CB8AC3E}">
        <p14:creationId xmlns:p14="http://schemas.microsoft.com/office/powerpoint/2010/main" val="23514213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24</a:t>
            </a:fld>
            <a:endParaRPr lang="en-AU" dirty="0"/>
          </a:p>
        </p:txBody>
      </p:sp>
    </p:spTree>
    <p:extLst>
      <p:ext uri="{BB962C8B-B14F-4D97-AF65-F5344CB8AC3E}">
        <p14:creationId xmlns:p14="http://schemas.microsoft.com/office/powerpoint/2010/main" val="22855752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25</a:t>
            </a:fld>
            <a:endParaRPr lang="en-AU" dirty="0"/>
          </a:p>
        </p:txBody>
      </p:sp>
    </p:spTree>
    <p:extLst>
      <p:ext uri="{BB962C8B-B14F-4D97-AF65-F5344CB8AC3E}">
        <p14:creationId xmlns:p14="http://schemas.microsoft.com/office/powerpoint/2010/main" val="1810535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dirty="0"/>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dirty="0"/>
              <a:t>Presenter name</a:t>
            </a:r>
            <a:endParaRPr lang="en-AU" dirty="0"/>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dirty="0"/>
              <a:t>Click icon to add picture</a:t>
            </a:r>
            <a:endParaRPr lang="en-AU" dirty="0"/>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dirty="0"/>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dirty="0"/>
              <a:t>Click icon to add picture</a:t>
            </a:r>
            <a:endParaRPr lang="en-AU" dirty="0"/>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dirty="0"/>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dirty="0"/>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2297222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US" dirty="0"/>
              <a:t>Click icon to add picture</a:t>
            </a:r>
            <a:endParaRPr lang="en-AU" dirty="0"/>
          </a:p>
        </p:txBody>
      </p:sp>
    </p:spTree>
    <p:extLst>
      <p:ext uri="{BB962C8B-B14F-4D97-AF65-F5344CB8AC3E}">
        <p14:creationId xmlns:p14="http://schemas.microsoft.com/office/powerpoint/2010/main" val="428385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dirty="0"/>
              <a:t>Click icon to add picture</a:t>
            </a:r>
            <a:endParaRPr lang="en-AU" dirty="0"/>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dirty="0"/>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dirty="0"/>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udent devised exam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userDrawn="1"/>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US" dirty="0"/>
              <a:t>Click icon to add picture</a:t>
            </a:r>
            <a:endParaRPr lang="en-AU" dirty="0"/>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315278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37814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dirty="0"/>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dirty="0"/>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dirty="0"/>
              <a:t>References</a:t>
            </a:r>
            <a:endParaRPr lang="en-AU" dirty="0"/>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059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dirty="0"/>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dirty="0"/>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dirty="0"/>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728" r:id="rId1"/>
    <p:sldLayoutId id="2147483731" r:id="rId2"/>
    <p:sldLayoutId id="2147483747" r:id="rId3"/>
    <p:sldLayoutId id="2147483724" r:id="rId4"/>
    <p:sldLayoutId id="2147483762" r:id="rId5"/>
    <p:sldLayoutId id="2147483723" r:id="rId6"/>
    <p:sldLayoutId id="2147483764" r:id="rId7"/>
    <p:sldLayoutId id="2147483746" r:id="rId8"/>
    <p:sldLayoutId id="2147483725" r:id="rId9"/>
    <p:sldLayoutId id="2147483743" r:id="rId10"/>
    <p:sldLayoutId id="2147483744"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hyperlink" Target="https://educationstandards.nsw.edu.au/wps/portal/nesa/mini-footer/copyright" TargetMode="External"/><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hyperlink" Target="https://curriculum.nsw.edu.au/learning-areas/mathematics/mathematics-advanced-11-12-2024/overview" TargetMode="External"/><Relationship Id="rId5" Type="http://schemas.openxmlformats.org/officeDocument/2006/relationships/hyperlink" Target="https://curriculum.nsw.edu.au/" TargetMode="External"/><Relationship Id="rId4" Type="http://schemas.openxmlformats.org/officeDocument/2006/relationships/hyperlink" Target="https://educationstandards.nsw.edu.au/wps/portal/nesa/home"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p:txBody>
          <a:bodyPr/>
          <a:lstStyle/>
          <a:p>
            <a:r>
              <a:rPr lang="en-AU" dirty="0">
                <a:effectLst/>
                <a:latin typeface="+mj-lt"/>
                <a:ea typeface="Times New Roman" panose="02020603050405020304" pitchFamily="18" charset="0"/>
              </a:rPr>
              <a:t>Continuity and differentiability</a:t>
            </a:r>
            <a:endParaRPr lang="en-AU" dirty="0">
              <a:latin typeface="+mj-lt"/>
            </a:endParaRPr>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p:txBody>
          <a:bodyPr/>
          <a:lstStyle/>
          <a:p>
            <a:r>
              <a:rPr lang="en-AU" dirty="0">
                <a:latin typeface="+mj-lt"/>
              </a:rPr>
              <a:t>Mathematics Advanced – Stage 6 (Year 12)</a:t>
            </a:r>
          </a:p>
        </p:txBody>
      </p:sp>
      <p:sp>
        <p:nvSpPr>
          <p:cNvPr id="10" name="Text Placeholder 9">
            <a:extLst>
              <a:ext uri="{FF2B5EF4-FFF2-40B4-BE49-F238E27FC236}">
                <a16:creationId xmlns:a16="http://schemas.microsoft.com/office/drawing/2014/main" id="{CA5E7E5A-B4C4-F5B9-98E5-6C838D018316}"/>
              </a:ext>
            </a:extLst>
          </p:cNvPr>
          <p:cNvSpPr>
            <a:spLocks noGrp="1"/>
          </p:cNvSpPr>
          <p:nvPr>
            <p:ph type="body" sz="quarter" idx="16"/>
          </p:nvPr>
        </p:nvSpPr>
        <p:spPr/>
        <p:txBody>
          <a:bodyPr/>
          <a:lstStyle/>
          <a:p>
            <a:r>
              <a:rPr lang="en-AU" dirty="0">
                <a:latin typeface="+mj-lt"/>
              </a:rPr>
              <a:t>Differentiation applications</a:t>
            </a:r>
          </a:p>
        </p:txBody>
      </p:sp>
      <p:pic>
        <p:nvPicPr>
          <p:cNvPr id="4" name="Picture Placeholder 17">
            <a:extLst>
              <a:ext uri="{FF2B5EF4-FFF2-40B4-BE49-F238E27FC236}">
                <a16:creationId xmlns:a16="http://schemas.microsoft.com/office/drawing/2014/main" id="{CEB263CE-5427-C1D8-21C6-A7F2381B3F2B}"/>
              </a:ext>
              <a:ext uri="{C183D7F6-B498-43B3-948B-1728B52AA6E4}">
                <adec:decorative xmlns:adec="http://schemas.microsoft.com/office/drawing/2017/decorative" val="1"/>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l="16" r="16"/>
          <a:stretch>
            <a:fillRect/>
          </a:stretch>
        </p:blipFill>
        <p:spPr>
          <a:xfrm>
            <a:off x="7127875" y="0"/>
            <a:ext cx="5064125" cy="6858000"/>
          </a:xfrm>
        </p:spPr>
      </p:pic>
    </p:spTree>
    <p:extLst>
      <p:ext uri="{BB962C8B-B14F-4D97-AF65-F5344CB8AC3E}">
        <p14:creationId xmlns:p14="http://schemas.microsoft.com/office/powerpoint/2010/main" val="221226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E6A87E-8352-0E8F-5677-2D3F86A4C16A}"/>
              </a:ext>
            </a:extLst>
          </p:cNvPr>
          <p:cNvSpPr>
            <a:spLocks noGrp="1"/>
          </p:cNvSpPr>
          <p:nvPr>
            <p:ph type="title"/>
          </p:nvPr>
        </p:nvSpPr>
        <p:spPr/>
        <p:txBody>
          <a:bodyPr/>
          <a:lstStyle/>
          <a:p>
            <a:r>
              <a:rPr lang="en-AU" dirty="0">
                <a:latin typeface="+mj-lt"/>
              </a:rPr>
              <a:t>Learning intentions and success criteria</a:t>
            </a:r>
          </a:p>
        </p:txBody>
      </p:sp>
      <p:sp>
        <p:nvSpPr>
          <p:cNvPr id="3" name="TextBox 2">
            <a:extLst>
              <a:ext uri="{FF2B5EF4-FFF2-40B4-BE49-F238E27FC236}">
                <a16:creationId xmlns:a16="http://schemas.microsoft.com/office/drawing/2014/main" id="{DF637BA9-DB5E-2457-A795-0B300DBA6F82}"/>
              </a:ext>
            </a:extLst>
          </p:cNvPr>
          <p:cNvSpPr txBox="1"/>
          <p:nvPr/>
        </p:nvSpPr>
        <p:spPr>
          <a:xfrm>
            <a:off x="370416" y="1894417"/>
            <a:ext cx="11303000" cy="425187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Learning intentions</a:t>
            </a:r>
            <a:endParaRPr lang="en-AU" sz="2000" b="1" dirty="0">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dirty="0">
                <a:cs typeface="Arial" panose="020B0604020202020204" pitchFamily="34" charset="0"/>
              </a:rPr>
              <a:t>To be able to determine whether a function is differentiable at a point.</a:t>
            </a:r>
          </a:p>
          <a:p>
            <a:pPr marL="342900" indent="-342900">
              <a:lnSpc>
                <a:spcPct val="150000"/>
              </a:lnSpc>
              <a:spcAft>
                <a:spcPts val="1200"/>
              </a:spcAft>
              <a:buFont typeface="Arial" panose="020B0604020202020204" pitchFamily="34" charset="0"/>
              <a:buChar char="•"/>
            </a:pPr>
            <a:r>
              <a:rPr lang="en-AU" sz="2000" dirty="0">
                <a:cs typeface="Arial" panose="020B0604020202020204" pitchFamily="34" charset="0"/>
              </a:rPr>
              <a:t>To understand the relationship between differentiability and continuity.</a:t>
            </a:r>
          </a:p>
          <a:p>
            <a:pPr>
              <a:lnSpc>
                <a:spcPct val="150000"/>
              </a:lnSpc>
              <a:spcAft>
                <a:spcPts val="600"/>
              </a:spcAft>
            </a:pPr>
            <a:r>
              <a:rPr lang="en-AU" sz="2000" b="1" dirty="0">
                <a:solidFill>
                  <a:schemeClr val="accent1"/>
                </a:solidFill>
                <a:latin typeface="+mj-lt"/>
                <a:cs typeface="Arial" panose="020B0604020202020204" pitchFamily="34" charset="0"/>
              </a:rPr>
              <a:t>Success criteria</a:t>
            </a:r>
            <a:endParaRPr lang="en-US" sz="2000" dirty="0">
              <a:solidFill>
                <a:schemeClr val="accent1"/>
              </a:solidFill>
              <a:latin typeface="+mj-lt"/>
              <a:cs typeface="Arial" panose="020B0604020202020204" pitchFamily="34" charset="0"/>
            </a:endParaRPr>
          </a:p>
          <a:p>
            <a:pPr marL="342900" indent="-342900">
              <a:lnSpc>
                <a:spcPct val="150000"/>
              </a:lnSpc>
              <a:spcAft>
                <a:spcPts val="600"/>
              </a:spcAft>
              <a:buFont typeface="Arial"/>
              <a:buChar char="•"/>
            </a:pPr>
            <a:r>
              <a:rPr lang="en-AU" sz="2000" dirty="0">
                <a:cs typeface="Arial" panose="020B0604020202020204" pitchFamily="34" charset="0"/>
              </a:rPr>
              <a:t>I can determine from the graph of a function where the derivative will not exist.</a:t>
            </a:r>
          </a:p>
          <a:p>
            <a:pPr marL="342900" indent="-342900">
              <a:lnSpc>
                <a:spcPct val="150000"/>
              </a:lnSpc>
              <a:spcAft>
                <a:spcPts val="600"/>
              </a:spcAft>
              <a:buFont typeface="Arial"/>
              <a:buChar char="•"/>
            </a:pPr>
            <a:r>
              <a:rPr lang="en-AU" sz="2000" dirty="0">
                <a:cs typeface="Arial" panose="020B0604020202020204" pitchFamily="34" charset="0"/>
              </a:rPr>
              <a:t>I can classify functions as continuous/discontinuous and differentiable/not differentiable.</a:t>
            </a:r>
          </a:p>
          <a:p>
            <a:pPr marL="342900" indent="-342900">
              <a:lnSpc>
                <a:spcPct val="150000"/>
              </a:lnSpc>
              <a:spcAft>
                <a:spcPts val="600"/>
              </a:spcAft>
              <a:buFont typeface="Arial"/>
              <a:buChar char="•"/>
            </a:pPr>
            <a:r>
              <a:rPr lang="en-AU" sz="2000" dirty="0">
                <a:cs typeface="Arial" panose="020B0604020202020204" pitchFamily="34" charset="0"/>
              </a:rPr>
              <a:t>I can explain the relationship between differentiability and continuity.</a:t>
            </a:r>
          </a:p>
          <a:p>
            <a:pPr marL="342900" indent="-342900">
              <a:lnSpc>
                <a:spcPct val="150000"/>
              </a:lnSpc>
              <a:spcAft>
                <a:spcPts val="600"/>
              </a:spcAft>
              <a:buFont typeface="Arial"/>
              <a:buChar char="•"/>
            </a:pPr>
            <a:r>
              <a:rPr lang="en-AU" sz="2000" dirty="0">
                <a:cs typeface="Arial" panose="020B0604020202020204" pitchFamily="34" charset="0"/>
              </a:rPr>
              <a:t>I can identify points where a function is continuous but not differentiable.</a:t>
            </a:r>
          </a:p>
        </p:txBody>
      </p:sp>
      <p:sp>
        <p:nvSpPr>
          <p:cNvPr id="2" name="Slide Number Placeholder 1">
            <a:extLst>
              <a:ext uri="{FF2B5EF4-FFF2-40B4-BE49-F238E27FC236}">
                <a16:creationId xmlns:a16="http://schemas.microsoft.com/office/drawing/2014/main" id="{19C0759C-7815-62EE-E606-EBC3C273B1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a:t>
            </a:fld>
            <a:endParaRPr lang="en-AU" dirty="0"/>
          </a:p>
        </p:txBody>
      </p:sp>
    </p:spTree>
    <p:extLst>
      <p:ext uri="{BB962C8B-B14F-4D97-AF65-F5344CB8AC3E}">
        <p14:creationId xmlns:p14="http://schemas.microsoft.com/office/powerpoint/2010/main" val="3648967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54C03-3D22-9AA6-2FEA-513BC44BAED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288B9E9-3F5B-EF5A-D602-B6736468D91D}"/>
              </a:ext>
            </a:extLst>
          </p:cNvPr>
          <p:cNvSpPr>
            <a:spLocks noGrp="1"/>
          </p:cNvSpPr>
          <p:nvPr>
            <p:ph type="ctrTitle"/>
          </p:nvPr>
        </p:nvSpPr>
        <p:spPr/>
        <p:txBody>
          <a:bodyPr/>
          <a:lstStyle/>
          <a:p>
            <a:r>
              <a:rPr lang="en-AU" dirty="0">
                <a:latin typeface="+mj-lt"/>
              </a:rPr>
              <a:t>Retrieval practice</a:t>
            </a:r>
          </a:p>
        </p:txBody>
      </p:sp>
    </p:spTree>
    <p:extLst>
      <p:ext uri="{BB962C8B-B14F-4D97-AF65-F5344CB8AC3E}">
        <p14:creationId xmlns:p14="http://schemas.microsoft.com/office/powerpoint/2010/main" val="3160500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A59C777-D415-2993-A55C-5660D37A3B8A}"/>
              </a:ext>
            </a:extLst>
          </p:cNvPr>
          <p:cNvSpPr>
            <a:spLocks noGrp="1"/>
          </p:cNvSpPr>
          <p:nvPr>
            <p:ph type="title"/>
          </p:nvPr>
        </p:nvSpPr>
        <p:spPr/>
        <p:txBody>
          <a:bodyPr/>
          <a:lstStyle/>
          <a:p>
            <a:r>
              <a:rPr lang="en-AU" dirty="0"/>
              <a:t>First principles</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420A9449-DBF0-6ED6-A1B2-EEEC1D349397}"/>
                  </a:ext>
                </a:extLst>
              </p:cNvPr>
              <p:cNvSpPr>
                <a:spLocks noGrp="1"/>
              </p:cNvSpPr>
              <p:nvPr>
                <p:ph type="body" sz="quarter" idx="17"/>
              </p:nvPr>
            </p:nvSpPr>
            <p:spPr>
              <a:xfrm>
                <a:off x="360000" y="1147314"/>
                <a:ext cx="11484000" cy="5227608"/>
              </a:xfrm>
            </p:spPr>
            <p:txBody>
              <a:bodyPr/>
              <a:lstStyle/>
              <a:p>
                <a:r>
                  <a:rPr lang="en-AU" dirty="0"/>
                  <a:t>Find the derivative of </a:t>
                </a:r>
                <a14:m>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=4</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oMath>
                </a14:m>
                <a:r>
                  <a:rPr lang="en-AU" dirty="0"/>
                  <a:t> by first principles.</a:t>
                </a:r>
              </a:p>
              <a:p>
                <a:r>
                  <a:rPr lang="en-AU" dirty="0"/>
                  <a:t> </a:t>
                </a:r>
                <a:r>
                  <a:rPr lang="en-AU" b="1" dirty="0"/>
                  <a:t>Solution:</a:t>
                </a:r>
                <a:endParaRPr lang="en-AU" dirty="0"/>
              </a:p>
              <a:p>
                <a:pPr/>
                <a14:m>
                  <m:oMathPara xmlns:m="http://schemas.openxmlformats.org/officeDocument/2006/math">
                    <m:oMathParaPr>
                      <m:jc m:val="left"/>
                    </m:oMathParaPr>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r>
                            <a:rPr lang="en-AU" b="0" i="1" smtClean="0">
                              <a:latin typeface="Cambria Math" panose="02040503050406030204" pitchFamily="18" charset="0"/>
                            </a:rPr>
                            <m:t>+</m:t>
                          </m:r>
                          <m:r>
                            <a:rPr lang="en-AU" b="0" i="1" smtClean="0">
                              <a:latin typeface="Cambria Math" panose="02040503050406030204" pitchFamily="18" charset="0"/>
                            </a:rPr>
                            <m:t>h</m:t>
                          </m:r>
                        </m:e>
                      </m:d>
                      <m:r>
                        <m:rPr>
                          <m:aln/>
                        </m:rPr>
                        <a:rPr lang="en-AU" b="0" i="1" smtClean="0">
                          <a:latin typeface="Cambria Math" panose="02040503050406030204" pitchFamily="18" charset="0"/>
                        </a:rPr>
                        <m:t>=</m:t>
                      </m:r>
                      <m:r>
                        <a:rPr lang="en-AU" b="0" i="1" smtClean="0">
                          <a:latin typeface="Cambria Math" panose="02040503050406030204" pitchFamily="18" charset="0"/>
                        </a:rPr>
                        <m:t>4</m:t>
                      </m:r>
                      <m:sSup>
                        <m:sSupPr>
                          <m:ctrlPr>
                            <a:rPr lang="en-AU" b="0" i="1" smtClean="0">
                              <a:latin typeface="Cambria Math" panose="02040503050406030204" pitchFamily="18" charset="0"/>
                            </a:rPr>
                          </m:ctrlPr>
                        </m:sSupPr>
                        <m:e>
                          <m:d>
                            <m:dPr>
                              <m:ctrlPr>
                                <a:rPr lang="en-AU" b="0" i="1" smtClean="0">
                                  <a:latin typeface="Cambria Math" panose="02040503050406030204" pitchFamily="18" charset="0"/>
                                </a:rPr>
                              </m:ctrlPr>
                            </m:dPr>
                            <m:e>
                              <m:r>
                                <a:rPr lang="en-AU" b="0" i="1" smtClean="0">
                                  <a:latin typeface="Cambria Math" panose="02040503050406030204" pitchFamily="18" charset="0"/>
                                </a:rPr>
                                <m:t>𝑥</m:t>
                              </m:r>
                              <m:r>
                                <a:rPr lang="en-AU" b="0" i="1" smtClean="0">
                                  <a:latin typeface="Cambria Math" panose="02040503050406030204" pitchFamily="18" charset="0"/>
                                </a:rPr>
                                <m:t>+</m:t>
                              </m:r>
                              <m:r>
                                <a:rPr lang="en-AU" b="0" i="1" smtClean="0">
                                  <a:latin typeface="Cambria Math" panose="02040503050406030204" pitchFamily="18" charset="0"/>
                                </a:rPr>
                                <m:t>h</m:t>
                              </m:r>
                            </m:e>
                          </m:d>
                        </m:e>
                        <m:sup>
                          <m:r>
                            <a:rPr lang="en-AU" b="0" i="1" smtClean="0">
                              <a:latin typeface="Cambria Math" panose="02040503050406030204" pitchFamily="18" charset="0"/>
                            </a:rPr>
                            <m:t>2</m:t>
                          </m:r>
                        </m:sup>
                      </m:sSup>
                    </m:oMath>
                    <m:oMath xmlns:m="http://schemas.openxmlformats.org/officeDocument/2006/math">
                      <m:r>
                        <m:rPr>
                          <m:aln/>
                        </m:rPr>
                        <a:rPr lang="en-AU" b="0" i="1" smtClean="0">
                          <a:latin typeface="Cambria Math" panose="02040503050406030204" pitchFamily="18" charset="0"/>
                        </a:rPr>
                        <m:t>=</m:t>
                      </m:r>
                      <m:r>
                        <a:rPr lang="en-AU" b="0" i="1" smtClean="0">
                          <a:latin typeface="Cambria Math" panose="02040503050406030204" pitchFamily="18" charset="0"/>
                        </a:rPr>
                        <m:t>4</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r>
                        <a:rPr lang="en-AU" b="0" i="1" smtClean="0">
                          <a:latin typeface="Cambria Math" panose="02040503050406030204" pitchFamily="18" charset="0"/>
                        </a:rPr>
                        <m:t>+8</m:t>
                      </m:r>
                      <m:r>
                        <a:rPr lang="en-AU" b="0" i="1" smtClean="0">
                          <a:latin typeface="Cambria Math" panose="02040503050406030204" pitchFamily="18" charset="0"/>
                        </a:rPr>
                        <m:t>𝑥h</m:t>
                      </m:r>
                      <m:r>
                        <a:rPr lang="en-AU" b="0" i="1" smtClean="0">
                          <a:latin typeface="Cambria Math" panose="02040503050406030204" pitchFamily="18" charset="0"/>
                        </a:rPr>
                        <m:t>+4</m:t>
                      </m:r>
                      <m:sSup>
                        <m:sSupPr>
                          <m:ctrlPr>
                            <a:rPr lang="en-AU" b="0" i="1" smtClean="0">
                              <a:latin typeface="Cambria Math" panose="02040503050406030204" pitchFamily="18" charset="0"/>
                            </a:rPr>
                          </m:ctrlPr>
                        </m:sSupPr>
                        <m:e>
                          <m:r>
                            <a:rPr lang="en-AU" b="0" i="1" smtClean="0">
                              <a:latin typeface="Cambria Math" panose="02040503050406030204" pitchFamily="18" charset="0"/>
                            </a:rPr>
                            <m:t>h</m:t>
                          </m:r>
                        </m:e>
                        <m:sup>
                          <m:r>
                            <a:rPr lang="en-AU" b="0" i="1" smtClean="0">
                              <a:latin typeface="Cambria Math" panose="02040503050406030204" pitchFamily="18" charset="0"/>
                            </a:rPr>
                            <m:t>2</m:t>
                          </m:r>
                        </m:sup>
                      </m:sSup>
                    </m:oMath>
                    <m:oMath xmlns:m="http://schemas.openxmlformats.org/officeDocument/2006/math">
                      <m:func>
                        <m:funcPr>
                          <m:ctrlPr>
                            <a:rPr lang="en-AU" b="0" i="1" smtClean="0">
                              <a:latin typeface="Cambria Math" panose="02040503050406030204" pitchFamily="18" charset="0"/>
                            </a:rPr>
                          </m:ctrlPr>
                        </m:funcPr>
                        <m:fName>
                          <m:limLow>
                            <m:limLowPr>
                              <m:ctrlPr>
                                <a:rPr lang="en-AU" b="0" i="1" smtClean="0">
                                  <a:latin typeface="Cambria Math" panose="02040503050406030204" pitchFamily="18" charset="0"/>
                                </a:rPr>
                              </m:ctrlPr>
                            </m:limLowPr>
                            <m:e>
                              <m:r>
                                <m:rPr>
                                  <m:sty m:val="p"/>
                                </m:rPr>
                                <a:rPr lang="en-AU" b="0" i="0" smtClean="0">
                                  <a:latin typeface="Cambria Math" panose="02040503050406030204" pitchFamily="18" charset="0"/>
                                </a:rPr>
                                <m:t>lim</m:t>
                              </m:r>
                            </m:e>
                            <m:lim>
                              <m:r>
                                <a:rPr lang="en-AU" b="0" i="1" smtClean="0">
                                  <a:latin typeface="Cambria Math" panose="02040503050406030204" pitchFamily="18" charset="0"/>
                                </a:rPr>
                                <m:t>h</m:t>
                              </m:r>
                              <m:r>
                                <a:rPr lang="en-AU" b="0" i="1" smtClean="0">
                                  <a:latin typeface="Cambria Math" panose="02040503050406030204" pitchFamily="18" charset="0"/>
                                </a:rPr>
                                <m:t>→0</m:t>
                              </m:r>
                            </m:lim>
                          </m:limLow>
                        </m:fName>
                        <m:e>
                          <m:f>
                            <m:fPr>
                              <m:ctrlPr>
                                <a:rPr lang="en-AU" b="0" i="1" smtClean="0">
                                  <a:latin typeface="Cambria Math" panose="02040503050406030204" pitchFamily="18" charset="0"/>
                                </a:rPr>
                              </m:ctrlPr>
                            </m:fPr>
                            <m:num>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r>
                                    <a:rPr lang="en-AU" b="0" i="1" smtClean="0">
                                      <a:latin typeface="Cambria Math" panose="02040503050406030204" pitchFamily="18" charset="0"/>
                                    </a:rPr>
                                    <m:t>+</m:t>
                                  </m:r>
                                  <m:r>
                                    <a:rPr lang="en-AU" b="0" i="1" smtClean="0">
                                      <a:latin typeface="Cambria Math" panose="02040503050406030204" pitchFamily="18" charset="0"/>
                                    </a:rPr>
                                    <m:t>h</m:t>
                                  </m:r>
                                </m:e>
                              </m:d>
                              <m:r>
                                <a:rPr lang="en-AU" b="0" i="1" smtClean="0">
                                  <a:latin typeface="Cambria Math" panose="02040503050406030204" pitchFamily="18" charset="0"/>
                                </a:rPr>
                                <m:t>−</m:t>
                              </m:r>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num>
                            <m:den>
                              <m:r>
                                <a:rPr lang="en-AU" b="0" i="1" smtClean="0">
                                  <a:latin typeface="Cambria Math" panose="02040503050406030204" pitchFamily="18" charset="0"/>
                                </a:rPr>
                                <m:t>h</m:t>
                              </m:r>
                            </m:den>
                          </m:f>
                        </m:e>
                      </m:func>
                      <m:r>
                        <m:rPr>
                          <m:aln/>
                        </m:rPr>
                        <a:rPr lang="en-AU" b="0" i="1" smtClean="0">
                          <a:latin typeface="Cambria Math" panose="02040503050406030204" pitchFamily="18" charset="0"/>
                        </a:rPr>
                        <m:t>=</m:t>
                      </m:r>
                      <m:func>
                        <m:funcPr>
                          <m:ctrlPr>
                            <a:rPr lang="en-AU" b="0" i="1" smtClean="0">
                              <a:latin typeface="Cambria Math" panose="02040503050406030204" pitchFamily="18" charset="0"/>
                            </a:rPr>
                          </m:ctrlPr>
                        </m:funcPr>
                        <m:fName>
                          <m:limLow>
                            <m:limLowPr>
                              <m:ctrlPr>
                                <a:rPr lang="en-AU" b="0" i="1" smtClean="0">
                                  <a:latin typeface="Cambria Math" panose="02040503050406030204" pitchFamily="18" charset="0"/>
                                </a:rPr>
                              </m:ctrlPr>
                            </m:limLowPr>
                            <m:e>
                              <m:r>
                                <m:rPr>
                                  <m:sty m:val="p"/>
                                </m:rPr>
                                <a:rPr lang="en-AU" b="0" i="0" smtClean="0">
                                  <a:latin typeface="Cambria Math" panose="02040503050406030204" pitchFamily="18" charset="0"/>
                                </a:rPr>
                                <m:t>lim</m:t>
                              </m:r>
                            </m:e>
                            <m:lim>
                              <m:r>
                                <a:rPr lang="en-AU" b="0" i="1" smtClean="0">
                                  <a:latin typeface="Cambria Math" panose="02040503050406030204" pitchFamily="18" charset="0"/>
                                </a:rPr>
                                <m:t>h</m:t>
                              </m:r>
                              <m:r>
                                <a:rPr lang="en-AU" b="0" i="1" smtClean="0">
                                  <a:latin typeface="Cambria Math" panose="02040503050406030204" pitchFamily="18" charset="0"/>
                                </a:rPr>
                                <m:t>→0</m:t>
                              </m:r>
                            </m:lim>
                          </m:limLow>
                        </m:fName>
                        <m:e>
                          <m:f>
                            <m:fPr>
                              <m:ctrlPr>
                                <a:rPr lang="en-AU" b="0" i="1" smtClean="0">
                                  <a:latin typeface="Cambria Math" panose="02040503050406030204" pitchFamily="18" charset="0"/>
                                </a:rPr>
                              </m:ctrlPr>
                            </m:fPr>
                            <m:num>
                              <m:r>
                                <a:rPr lang="en-AU" b="0" i="1" smtClean="0">
                                  <a:latin typeface="Cambria Math" panose="02040503050406030204" pitchFamily="18" charset="0"/>
                                </a:rPr>
                                <m:t>4</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r>
                                <a:rPr lang="en-AU" b="0" i="1" smtClean="0">
                                  <a:latin typeface="Cambria Math" panose="02040503050406030204" pitchFamily="18" charset="0"/>
                                </a:rPr>
                                <m:t>+8</m:t>
                              </m:r>
                              <m:r>
                                <a:rPr lang="en-AU" b="0" i="1" smtClean="0">
                                  <a:latin typeface="Cambria Math" panose="02040503050406030204" pitchFamily="18" charset="0"/>
                                </a:rPr>
                                <m:t>𝑥h</m:t>
                              </m:r>
                              <m:r>
                                <a:rPr lang="en-AU" b="0" i="1" smtClean="0">
                                  <a:latin typeface="Cambria Math" panose="02040503050406030204" pitchFamily="18" charset="0"/>
                                </a:rPr>
                                <m:t>+4</m:t>
                              </m:r>
                              <m:sSup>
                                <m:sSupPr>
                                  <m:ctrlPr>
                                    <a:rPr lang="en-AU" b="0" i="1" smtClean="0">
                                      <a:latin typeface="Cambria Math" panose="02040503050406030204" pitchFamily="18" charset="0"/>
                                    </a:rPr>
                                  </m:ctrlPr>
                                </m:sSupPr>
                                <m:e>
                                  <m:r>
                                    <a:rPr lang="en-AU" b="0" i="1" smtClean="0">
                                      <a:latin typeface="Cambria Math" panose="02040503050406030204" pitchFamily="18" charset="0"/>
                                    </a:rPr>
                                    <m:t>h</m:t>
                                  </m:r>
                                </m:e>
                                <m:sup>
                                  <m:r>
                                    <a:rPr lang="en-AU" b="0" i="1" smtClean="0">
                                      <a:latin typeface="Cambria Math" panose="02040503050406030204" pitchFamily="18" charset="0"/>
                                    </a:rPr>
                                    <m:t>2</m:t>
                                  </m:r>
                                </m:sup>
                              </m:sSup>
                              <m:r>
                                <a:rPr lang="en-AU" b="0" i="1" smtClean="0">
                                  <a:latin typeface="Cambria Math" panose="02040503050406030204" pitchFamily="18" charset="0"/>
                                </a:rPr>
                                <m:t>−4</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num>
                            <m:den>
                              <m:r>
                                <a:rPr lang="en-AU" b="0" i="1" smtClean="0">
                                  <a:latin typeface="Cambria Math" panose="02040503050406030204" pitchFamily="18" charset="0"/>
                                </a:rPr>
                                <m:t>h</m:t>
                              </m:r>
                            </m:den>
                          </m:f>
                        </m:e>
                      </m:func>
                    </m:oMath>
                    <m:oMath xmlns:m="http://schemas.openxmlformats.org/officeDocument/2006/math">
                      <m:r>
                        <m:rPr>
                          <m:aln/>
                        </m:rPr>
                        <a:rPr lang="en-AU" b="0" i="1" smtClean="0">
                          <a:latin typeface="Cambria Math" panose="02040503050406030204" pitchFamily="18" charset="0"/>
                        </a:rPr>
                        <m:t>=</m:t>
                      </m:r>
                      <m:func>
                        <m:funcPr>
                          <m:ctrlPr>
                            <a:rPr lang="en-AU" b="0" i="1" smtClean="0">
                              <a:latin typeface="Cambria Math" panose="02040503050406030204" pitchFamily="18" charset="0"/>
                            </a:rPr>
                          </m:ctrlPr>
                        </m:funcPr>
                        <m:fName>
                          <m:limLow>
                            <m:limLowPr>
                              <m:ctrlPr>
                                <a:rPr lang="en-AU" b="0" i="1" smtClean="0">
                                  <a:latin typeface="Cambria Math" panose="02040503050406030204" pitchFamily="18" charset="0"/>
                                </a:rPr>
                              </m:ctrlPr>
                            </m:limLowPr>
                            <m:e>
                              <m:r>
                                <m:rPr>
                                  <m:sty m:val="p"/>
                                </m:rPr>
                                <a:rPr lang="en-AU" b="0" i="0" smtClean="0">
                                  <a:latin typeface="Cambria Math" panose="02040503050406030204" pitchFamily="18" charset="0"/>
                                </a:rPr>
                                <m:t>lim</m:t>
                              </m:r>
                            </m:e>
                            <m:lim>
                              <m:r>
                                <a:rPr lang="en-AU" b="0" i="1" smtClean="0">
                                  <a:latin typeface="Cambria Math" panose="02040503050406030204" pitchFamily="18" charset="0"/>
                                </a:rPr>
                                <m:t>h</m:t>
                              </m:r>
                              <m:r>
                                <a:rPr lang="en-AU" b="0" i="1" smtClean="0">
                                  <a:latin typeface="Cambria Math" panose="02040503050406030204" pitchFamily="18" charset="0"/>
                                </a:rPr>
                                <m:t>→0</m:t>
                              </m:r>
                            </m:lim>
                          </m:limLow>
                        </m:fName>
                        <m:e>
                          <m:f>
                            <m:fPr>
                              <m:ctrlPr>
                                <a:rPr lang="en-AU" b="0" i="1" smtClean="0">
                                  <a:latin typeface="Cambria Math" panose="02040503050406030204" pitchFamily="18" charset="0"/>
                                </a:rPr>
                              </m:ctrlPr>
                            </m:fPr>
                            <m:num>
                              <m:r>
                                <a:rPr lang="en-AU" b="0" i="1" smtClean="0">
                                  <a:latin typeface="Cambria Math" panose="02040503050406030204" pitchFamily="18" charset="0"/>
                                </a:rPr>
                                <m:t>8</m:t>
                              </m:r>
                              <m:r>
                                <a:rPr lang="en-AU" b="0" i="1" smtClean="0">
                                  <a:latin typeface="Cambria Math" panose="02040503050406030204" pitchFamily="18" charset="0"/>
                                </a:rPr>
                                <m:t>𝑥h</m:t>
                              </m:r>
                              <m:r>
                                <a:rPr lang="en-AU" b="0" i="1" smtClean="0">
                                  <a:latin typeface="Cambria Math" panose="02040503050406030204" pitchFamily="18" charset="0"/>
                                </a:rPr>
                                <m:t>+4</m:t>
                              </m:r>
                              <m:sSup>
                                <m:sSupPr>
                                  <m:ctrlPr>
                                    <a:rPr lang="en-AU" b="0" i="1" smtClean="0">
                                      <a:latin typeface="Cambria Math" panose="02040503050406030204" pitchFamily="18" charset="0"/>
                                    </a:rPr>
                                  </m:ctrlPr>
                                </m:sSupPr>
                                <m:e>
                                  <m:r>
                                    <a:rPr lang="en-AU" b="0" i="1" smtClean="0">
                                      <a:latin typeface="Cambria Math" panose="02040503050406030204" pitchFamily="18" charset="0"/>
                                    </a:rPr>
                                    <m:t>h</m:t>
                                  </m:r>
                                </m:e>
                                <m:sup>
                                  <m:r>
                                    <a:rPr lang="en-AU" b="0" i="1" smtClean="0">
                                      <a:latin typeface="Cambria Math" panose="02040503050406030204" pitchFamily="18" charset="0"/>
                                    </a:rPr>
                                    <m:t>2</m:t>
                                  </m:r>
                                </m:sup>
                              </m:sSup>
                            </m:num>
                            <m:den>
                              <m:r>
                                <a:rPr lang="en-AU" b="0" i="1" smtClean="0">
                                  <a:latin typeface="Cambria Math" panose="02040503050406030204" pitchFamily="18" charset="0"/>
                                </a:rPr>
                                <m:t>h</m:t>
                              </m:r>
                            </m:den>
                          </m:f>
                        </m:e>
                      </m:func>
                    </m:oMath>
                    <m:oMath xmlns:m="http://schemas.openxmlformats.org/officeDocument/2006/math">
                      <m:r>
                        <m:rPr>
                          <m:aln/>
                        </m:rPr>
                        <a:rPr lang="en-AU" b="0" i="1" smtClean="0">
                          <a:latin typeface="Cambria Math" panose="02040503050406030204" pitchFamily="18" charset="0"/>
                        </a:rPr>
                        <m:t>=</m:t>
                      </m:r>
                      <m:func>
                        <m:funcPr>
                          <m:ctrlPr>
                            <a:rPr lang="en-AU" b="0" i="1" smtClean="0">
                              <a:latin typeface="Cambria Math" panose="02040503050406030204" pitchFamily="18" charset="0"/>
                            </a:rPr>
                          </m:ctrlPr>
                        </m:funcPr>
                        <m:fName>
                          <m:limLow>
                            <m:limLowPr>
                              <m:ctrlPr>
                                <a:rPr lang="en-AU" b="0" i="1" smtClean="0">
                                  <a:latin typeface="Cambria Math" panose="02040503050406030204" pitchFamily="18" charset="0"/>
                                </a:rPr>
                              </m:ctrlPr>
                            </m:limLowPr>
                            <m:e>
                              <m:r>
                                <m:rPr>
                                  <m:sty m:val="p"/>
                                </m:rPr>
                                <a:rPr lang="en-AU" b="0" i="0" smtClean="0">
                                  <a:latin typeface="Cambria Math" panose="02040503050406030204" pitchFamily="18" charset="0"/>
                                </a:rPr>
                                <m:t>lim</m:t>
                              </m:r>
                            </m:e>
                            <m:lim>
                              <m:r>
                                <a:rPr lang="en-AU" b="0" i="1" smtClean="0">
                                  <a:latin typeface="Cambria Math" panose="02040503050406030204" pitchFamily="18" charset="0"/>
                                </a:rPr>
                                <m:t>h</m:t>
                              </m:r>
                              <m:r>
                                <a:rPr lang="en-AU" b="0" i="1" smtClean="0">
                                  <a:latin typeface="Cambria Math" panose="02040503050406030204" pitchFamily="18" charset="0"/>
                                </a:rPr>
                                <m:t>→0</m:t>
                              </m:r>
                            </m:lim>
                          </m:limLow>
                        </m:fName>
                        <m:e>
                          <m:r>
                            <a:rPr lang="en-AU" b="0" i="1" smtClean="0">
                              <a:latin typeface="Cambria Math" panose="02040503050406030204" pitchFamily="18" charset="0"/>
                            </a:rPr>
                            <m:t>8</m:t>
                          </m:r>
                          <m:r>
                            <a:rPr lang="en-AU" b="0" i="1" smtClean="0">
                              <a:latin typeface="Cambria Math" panose="02040503050406030204" pitchFamily="18" charset="0"/>
                            </a:rPr>
                            <m:t>𝑥</m:t>
                          </m:r>
                          <m:r>
                            <a:rPr lang="en-AU" b="0" i="1" smtClean="0">
                              <a:latin typeface="Cambria Math" panose="02040503050406030204" pitchFamily="18" charset="0"/>
                            </a:rPr>
                            <m:t>+4</m:t>
                          </m:r>
                          <m:r>
                            <a:rPr lang="en-AU" b="0" i="1" smtClean="0">
                              <a:latin typeface="Cambria Math" panose="02040503050406030204" pitchFamily="18" charset="0"/>
                            </a:rPr>
                            <m:t>h</m:t>
                          </m:r>
                        </m:e>
                      </m:func>
                    </m:oMath>
                    <m:oMath xmlns:m="http://schemas.openxmlformats.org/officeDocument/2006/math">
                      <m:r>
                        <m:rPr>
                          <m:aln/>
                        </m:rPr>
                        <a:rPr lang="en-AU" b="0" i="1" smtClean="0">
                          <a:latin typeface="Cambria Math" panose="02040503050406030204" pitchFamily="18" charset="0"/>
                        </a:rPr>
                        <m:t>=</m:t>
                      </m:r>
                      <m:r>
                        <a:rPr lang="en-AU" b="0" i="1" smtClean="0">
                          <a:latin typeface="Cambria Math" panose="02040503050406030204" pitchFamily="18" charset="0"/>
                        </a:rPr>
                        <m:t>8</m:t>
                      </m:r>
                      <m:r>
                        <a:rPr lang="en-AU" b="0" i="1" smtClean="0">
                          <a:latin typeface="Cambria Math" panose="02040503050406030204" pitchFamily="18" charset="0"/>
                        </a:rPr>
                        <m:t>𝑥</m:t>
                      </m:r>
                    </m:oMath>
                  </m:oMathPara>
                </a14:m>
                <a:endParaRPr lang="en-AU" dirty="0"/>
              </a:p>
            </p:txBody>
          </p:sp>
        </mc:Choice>
        <mc:Fallback xmlns="">
          <p:sp>
            <p:nvSpPr>
              <p:cNvPr id="5" name="Text Placeholder 4">
                <a:extLst>
                  <a:ext uri="{FF2B5EF4-FFF2-40B4-BE49-F238E27FC236}">
                    <a16:creationId xmlns:a16="http://schemas.microsoft.com/office/drawing/2014/main" id="{420A9449-DBF0-6ED6-A1B2-EEEC1D349397}"/>
                  </a:ext>
                </a:extLst>
              </p:cNvPr>
              <p:cNvSpPr>
                <a:spLocks noGrp="1" noRot="1" noChangeAspect="1" noMove="1" noResize="1" noEditPoints="1" noAdjustHandles="1" noChangeArrowheads="1" noChangeShapeType="1" noTextEdit="1"/>
              </p:cNvSpPr>
              <p:nvPr>
                <p:ph type="body" sz="quarter" idx="17"/>
              </p:nvPr>
            </p:nvSpPr>
            <p:spPr>
              <a:xfrm>
                <a:off x="360000" y="1147314"/>
                <a:ext cx="11484000" cy="5227608"/>
              </a:xfrm>
              <a:blipFill>
                <a:blip r:embed="rId3"/>
                <a:stretch>
                  <a:fillRect l="-1327"/>
                </a:stretch>
              </a:blipFill>
            </p:spPr>
            <p:txBody>
              <a:bodyPr/>
              <a:lstStyle/>
              <a:p>
                <a:r>
                  <a:rPr lang="en-AU">
                    <a:noFill/>
                  </a:rPr>
                  <a:t> </a:t>
                </a:r>
              </a:p>
            </p:txBody>
          </p:sp>
        </mc:Fallback>
      </mc:AlternateContent>
      <p:sp>
        <p:nvSpPr>
          <p:cNvPr id="2" name="Slide Number Placeholder 1">
            <a:extLst>
              <a:ext uri="{FF2B5EF4-FFF2-40B4-BE49-F238E27FC236}">
                <a16:creationId xmlns:a16="http://schemas.microsoft.com/office/drawing/2014/main" id="{A9620FF0-EA87-1779-A972-E35EDD921E47}"/>
              </a:ext>
            </a:extLst>
          </p:cNvPr>
          <p:cNvSpPr>
            <a:spLocks noGrp="1"/>
          </p:cNvSpPr>
          <p:nvPr>
            <p:ph type="sldNum" sz="quarter" idx="12"/>
          </p:nvPr>
        </p:nvSpPr>
        <p:spPr/>
        <p:txBody>
          <a:bodyPr/>
          <a:lstStyle/>
          <a:p>
            <a:fld id="{10A01DC5-1685-4615-8240-15192985C6A2}" type="slidenum">
              <a:rPr lang="en-AU" smtClean="0"/>
              <a:t>4</a:t>
            </a:fld>
            <a:endParaRPr lang="en-AU" dirty="0"/>
          </a:p>
        </p:txBody>
      </p:sp>
    </p:spTree>
    <p:extLst>
      <p:ext uri="{BB962C8B-B14F-4D97-AF65-F5344CB8AC3E}">
        <p14:creationId xmlns:p14="http://schemas.microsoft.com/office/powerpoint/2010/main" val="2108461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840CACD-E22A-4DDD-684A-DFA9126AF84D}"/>
              </a:ext>
            </a:extLst>
          </p:cNvPr>
          <p:cNvSpPr>
            <a:spLocks noGrp="1"/>
          </p:cNvSpPr>
          <p:nvPr>
            <p:ph type="title"/>
          </p:nvPr>
        </p:nvSpPr>
        <p:spPr/>
        <p:txBody>
          <a:bodyPr/>
          <a:lstStyle/>
          <a:p>
            <a:r>
              <a:rPr lang="en-AU" dirty="0"/>
              <a:t>Gradient of the tangent</a:t>
            </a:r>
          </a:p>
        </p:txBody>
      </p:sp>
      <mc:AlternateContent xmlns:mc="http://schemas.openxmlformats.org/markup-compatibility/2006" xmlns:a14="http://schemas.microsoft.com/office/drawing/2010/main">
        <mc:Choice Requires="a14">
          <p:sp>
            <p:nvSpPr>
              <p:cNvPr id="7" name="Text Placeholder 6">
                <a:extLst>
                  <a:ext uri="{FF2B5EF4-FFF2-40B4-BE49-F238E27FC236}">
                    <a16:creationId xmlns:a16="http://schemas.microsoft.com/office/drawing/2014/main" id="{87485B38-F05F-4179-A58F-474E183D1CFA}"/>
                  </a:ext>
                </a:extLst>
              </p:cNvPr>
              <p:cNvSpPr>
                <a:spLocks noGrp="1"/>
              </p:cNvSpPr>
              <p:nvPr>
                <p:ph type="body" sz="quarter" idx="17"/>
              </p:nvPr>
            </p:nvSpPr>
            <p:spPr>
              <a:xfrm>
                <a:off x="354000" y="1048381"/>
                <a:ext cx="11484000" cy="696054"/>
              </a:xfrm>
            </p:spPr>
            <p:txBody>
              <a:bodyPr numCol="1"/>
              <a:lstStyle/>
              <a:p>
                <a:r>
                  <a:rPr lang="en-AU" dirty="0"/>
                  <a:t>What is the gradient of the tangent of the curve </a:t>
                </a:r>
                <a14:m>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f>
                          <m:fPr>
                            <m:ctrlPr>
                              <a:rPr lang="en-AU" b="0" i="1" smtClean="0">
                                <a:latin typeface="Cambria Math" panose="02040503050406030204" pitchFamily="18" charset="0"/>
                              </a:rPr>
                            </m:ctrlPr>
                          </m:fPr>
                          <m:num>
                            <m:r>
                              <a:rPr lang="en-AU" b="0" i="1" smtClean="0">
                                <a:latin typeface="Cambria Math" panose="02040503050406030204" pitchFamily="18" charset="0"/>
                              </a:rPr>
                              <m:t>2</m:t>
                            </m:r>
                          </m:num>
                          <m:den>
                            <m:r>
                              <a:rPr lang="en-AU" b="0" i="1" smtClean="0">
                                <a:latin typeface="Cambria Math" panose="02040503050406030204" pitchFamily="18" charset="0"/>
                              </a:rPr>
                              <m:t>3</m:t>
                            </m:r>
                          </m:den>
                        </m:f>
                      </m:sup>
                    </m:sSup>
                  </m:oMath>
                </a14:m>
                <a:r>
                  <a:rPr lang="en-AU" dirty="0"/>
                  <a:t> at </a:t>
                </a:r>
                <a14:m>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=−1</m:t>
                    </m:r>
                  </m:oMath>
                </a14:m>
                <a:r>
                  <a:rPr lang="en-AU" dirty="0"/>
                  <a:t> and </a:t>
                </a:r>
                <a14:m>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=0</m:t>
                    </m:r>
                  </m:oMath>
                </a14:m>
                <a:r>
                  <a:rPr lang="en-AU" dirty="0"/>
                  <a:t>.</a:t>
                </a:r>
              </a:p>
              <a:p>
                <a:br>
                  <a:rPr lang="en-AU" b="0" dirty="0"/>
                </a:br>
                <a:endParaRPr lang="en-AU" b="0" dirty="0"/>
              </a:p>
            </p:txBody>
          </p:sp>
        </mc:Choice>
        <mc:Fallback xmlns="">
          <p:sp>
            <p:nvSpPr>
              <p:cNvPr id="7" name="Text Placeholder 6">
                <a:extLst>
                  <a:ext uri="{FF2B5EF4-FFF2-40B4-BE49-F238E27FC236}">
                    <a16:creationId xmlns:a16="http://schemas.microsoft.com/office/drawing/2014/main" id="{87485B38-F05F-4179-A58F-474E183D1CFA}"/>
                  </a:ext>
                </a:extLst>
              </p:cNvPr>
              <p:cNvSpPr>
                <a:spLocks noGrp="1" noRot="1" noChangeAspect="1" noMove="1" noResize="1" noEditPoints="1" noAdjustHandles="1" noChangeArrowheads="1" noChangeShapeType="1" noTextEdit="1"/>
              </p:cNvSpPr>
              <p:nvPr>
                <p:ph type="body" sz="quarter" idx="17"/>
              </p:nvPr>
            </p:nvSpPr>
            <p:spPr>
              <a:xfrm>
                <a:off x="354000" y="1048381"/>
                <a:ext cx="11484000" cy="696054"/>
              </a:xfrm>
              <a:blipFill>
                <a:blip r:embed="rId3"/>
                <a:stretch>
                  <a:fillRect l="-1327"/>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9" name="Text Placeholder 6">
                <a:extLst>
                  <a:ext uri="{FF2B5EF4-FFF2-40B4-BE49-F238E27FC236}">
                    <a16:creationId xmlns:a16="http://schemas.microsoft.com/office/drawing/2014/main" id="{92636B21-E749-3E4D-3717-74844ED75EDC}"/>
                  </a:ext>
                </a:extLst>
              </p:cNvPr>
              <p:cNvSpPr txBox="1">
                <a:spLocks/>
              </p:cNvSpPr>
              <p:nvPr/>
            </p:nvSpPr>
            <p:spPr>
              <a:xfrm>
                <a:off x="354000" y="2263141"/>
                <a:ext cx="3029280" cy="4424494"/>
              </a:xfrm>
              <a:prstGeom prst="rect">
                <a:avLst/>
              </a:prstGeom>
            </p:spPr>
            <p:txBody>
              <a:bodyPr vert="horz" lIns="0" tIns="0" rIns="0" bIns="0" numCol="2"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b="1" dirty="0"/>
                  <a:t>Solution:</a:t>
                </a:r>
              </a:p>
              <a:p>
                <a:pPr/>
                <a14:m>
                  <m:oMathPara xmlns:m="http://schemas.openxmlformats.org/officeDocument/2006/math">
                    <m:oMathParaPr>
                      <m:jc m:val="left"/>
                    </m:oMathParaPr>
                    <m:oMath xmlns:m="http://schemas.openxmlformats.org/officeDocument/2006/math">
                      <m:r>
                        <a:rPr lang="en-AU" i="1" smtClean="0">
                          <a:latin typeface="Cambria Math" panose="02040503050406030204" pitchFamily="18" charset="0"/>
                        </a:rPr>
                        <m:t>𝑓</m:t>
                      </m:r>
                      <m:d>
                        <m:dPr>
                          <m:ctrlPr>
                            <a:rPr lang="en-AU" i="1" smtClean="0">
                              <a:latin typeface="Cambria Math" panose="02040503050406030204" pitchFamily="18" charset="0"/>
                            </a:rPr>
                          </m:ctrlPr>
                        </m:dPr>
                        <m:e>
                          <m:r>
                            <a:rPr lang="en-AU" i="1" smtClean="0">
                              <a:latin typeface="Cambria Math" panose="02040503050406030204" pitchFamily="18" charset="0"/>
                            </a:rPr>
                            <m:t>𝑥</m:t>
                          </m:r>
                        </m:e>
                      </m:d>
                      <m:r>
                        <m:rPr>
                          <m:aln/>
                        </m:rPr>
                        <a:rPr lang="en-AU" i="1" smtClean="0">
                          <a:latin typeface="Cambria Math" panose="02040503050406030204" pitchFamily="18" charset="0"/>
                        </a:rPr>
                        <m:t>=</m:t>
                      </m:r>
                      <m:sSup>
                        <m:sSupPr>
                          <m:ctrlPr>
                            <a:rPr lang="en-AU" i="1" smtClean="0">
                              <a:latin typeface="Cambria Math" panose="02040503050406030204" pitchFamily="18" charset="0"/>
                            </a:rPr>
                          </m:ctrlPr>
                        </m:sSupPr>
                        <m:e>
                          <m:r>
                            <a:rPr lang="en-AU" i="1" smtClean="0">
                              <a:latin typeface="Cambria Math" panose="02040503050406030204" pitchFamily="18" charset="0"/>
                            </a:rPr>
                            <m:t>𝑥</m:t>
                          </m:r>
                        </m:e>
                        <m:sup>
                          <m:f>
                            <m:fPr>
                              <m:ctrlPr>
                                <a:rPr lang="en-AU" i="1" smtClean="0">
                                  <a:latin typeface="Cambria Math" panose="02040503050406030204" pitchFamily="18" charset="0"/>
                                </a:rPr>
                              </m:ctrlPr>
                            </m:fPr>
                            <m:num>
                              <m:r>
                                <a:rPr lang="en-AU" i="1" smtClean="0">
                                  <a:latin typeface="Cambria Math" panose="02040503050406030204" pitchFamily="18" charset="0"/>
                                </a:rPr>
                                <m:t>2</m:t>
                              </m:r>
                            </m:num>
                            <m:den>
                              <m:r>
                                <a:rPr lang="en-AU" i="1" smtClean="0">
                                  <a:latin typeface="Cambria Math" panose="02040503050406030204" pitchFamily="18" charset="0"/>
                                </a:rPr>
                                <m:t>3</m:t>
                              </m:r>
                            </m:den>
                          </m:f>
                        </m:sup>
                      </m:sSup>
                    </m:oMath>
                    <m:oMath xmlns:m="http://schemas.openxmlformats.org/officeDocument/2006/math">
                      <m:sSup>
                        <m:sSupPr>
                          <m:ctrlPr>
                            <a:rPr lang="en-AU" i="1" smtClean="0">
                              <a:latin typeface="Cambria Math" panose="02040503050406030204" pitchFamily="18" charset="0"/>
                            </a:rPr>
                          </m:ctrlPr>
                        </m:sSupPr>
                        <m:e>
                          <m:r>
                            <a:rPr lang="en-AU" i="1" smtClean="0">
                              <a:latin typeface="Cambria Math" panose="02040503050406030204" pitchFamily="18" charset="0"/>
                            </a:rPr>
                            <m:t>𝑓</m:t>
                          </m:r>
                        </m:e>
                        <m:sup>
                          <m:r>
                            <a:rPr lang="en-AU" i="1" smtClean="0">
                              <a:latin typeface="Cambria Math" panose="02040503050406030204" pitchFamily="18" charset="0"/>
                            </a:rPr>
                            <m:t>′</m:t>
                          </m:r>
                        </m:sup>
                      </m:sSup>
                      <m:d>
                        <m:dPr>
                          <m:ctrlPr>
                            <a:rPr lang="en-AU" i="1" smtClean="0">
                              <a:latin typeface="Cambria Math" panose="02040503050406030204" pitchFamily="18" charset="0"/>
                            </a:rPr>
                          </m:ctrlPr>
                        </m:dPr>
                        <m:e>
                          <m:r>
                            <a:rPr lang="en-AU" i="1" smtClean="0">
                              <a:latin typeface="Cambria Math" panose="02040503050406030204" pitchFamily="18" charset="0"/>
                            </a:rPr>
                            <m:t>𝑥</m:t>
                          </m:r>
                        </m:e>
                      </m:d>
                      <m:r>
                        <m:rPr>
                          <m:aln/>
                        </m:rPr>
                        <a:rPr lang="en-AU" i="1" smtClean="0">
                          <a:latin typeface="Cambria Math" panose="02040503050406030204" pitchFamily="18" charset="0"/>
                        </a:rPr>
                        <m:t>=</m:t>
                      </m:r>
                      <m:f>
                        <m:fPr>
                          <m:ctrlPr>
                            <a:rPr lang="en-AU" i="1" smtClean="0">
                              <a:latin typeface="Cambria Math" panose="02040503050406030204" pitchFamily="18" charset="0"/>
                            </a:rPr>
                          </m:ctrlPr>
                        </m:fPr>
                        <m:num>
                          <m:r>
                            <a:rPr lang="en-AU" i="1" smtClean="0">
                              <a:latin typeface="Cambria Math" panose="02040503050406030204" pitchFamily="18" charset="0"/>
                            </a:rPr>
                            <m:t>2</m:t>
                          </m:r>
                        </m:num>
                        <m:den>
                          <m:r>
                            <a:rPr lang="en-AU" i="1" smtClean="0">
                              <a:latin typeface="Cambria Math" panose="02040503050406030204" pitchFamily="18" charset="0"/>
                            </a:rPr>
                            <m:t>3</m:t>
                          </m:r>
                        </m:den>
                      </m:f>
                      <m:sSup>
                        <m:sSupPr>
                          <m:ctrlPr>
                            <a:rPr lang="en-AU" i="1" smtClean="0">
                              <a:latin typeface="Cambria Math" panose="02040503050406030204" pitchFamily="18" charset="0"/>
                            </a:rPr>
                          </m:ctrlPr>
                        </m:sSupPr>
                        <m:e>
                          <m:r>
                            <a:rPr lang="en-AU" i="1" smtClean="0">
                              <a:latin typeface="Cambria Math" panose="02040503050406030204" pitchFamily="18" charset="0"/>
                            </a:rPr>
                            <m:t>𝑥</m:t>
                          </m:r>
                        </m:e>
                        <m:sup>
                          <m:r>
                            <a:rPr lang="en-AU" i="1" smtClean="0">
                              <a:latin typeface="Cambria Math" panose="02040503050406030204" pitchFamily="18" charset="0"/>
                            </a:rPr>
                            <m:t>−</m:t>
                          </m:r>
                          <m:f>
                            <m:fPr>
                              <m:ctrlPr>
                                <a:rPr lang="en-AU" i="1" smtClean="0">
                                  <a:latin typeface="Cambria Math" panose="02040503050406030204" pitchFamily="18" charset="0"/>
                                </a:rPr>
                              </m:ctrlPr>
                            </m:fPr>
                            <m:num>
                              <m:r>
                                <a:rPr lang="en-AU" i="1" smtClean="0">
                                  <a:latin typeface="Cambria Math" panose="02040503050406030204" pitchFamily="18" charset="0"/>
                                </a:rPr>
                                <m:t>1</m:t>
                              </m:r>
                            </m:num>
                            <m:den>
                              <m:r>
                                <a:rPr lang="en-AU" i="1" smtClean="0">
                                  <a:latin typeface="Cambria Math" panose="02040503050406030204" pitchFamily="18" charset="0"/>
                                </a:rPr>
                                <m:t>3</m:t>
                              </m:r>
                            </m:den>
                          </m:f>
                        </m:sup>
                      </m:sSup>
                    </m:oMath>
                    <m:oMath xmlns:m="http://schemas.openxmlformats.org/officeDocument/2006/math">
                      <m:r>
                        <m:rPr>
                          <m:nor/>
                        </m:rPr>
                        <a:rPr lang="en-AU" i="0" smtClean="0">
                          <a:latin typeface="+mj-lt"/>
                        </a:rPr>
                        <m:t>Substitute</m:t>
                      </m:r>
                      <m:r>
                        <a:rPr lang="en-AU" i="1" smtClean="0">
                          <a:latin typeface="Cambria Math" panose="02040503050406030204" pitchFamily="18" charset="0"/>
                        </a:rPr>
                        <m:t> </m:t>
                      </m:r>
                      <m:r>
                        <a:rPr lang="en-AU" i="1" smtClean="0">
                          <a:latin typeface="Cambria Math" panose="02040503050406030204" pitchFamily="18" charset="0"/>
                        </a:rPr>
                        <m:t>𝑥</m:t>
                      </m:r>
                      <m:r>
                        <a:rPr lang="en-AU" i="1" smtClean="0">
                          <a:latin typeface="Cambria Math" panose="02040503050406030204" pitchFamily="18" charset="0"/>
                        </a:rPr>
                        <m:t>=−1</m:t>
                      </m:r>
                    </m:oMath>
                    <m:oMath xmlns:m="http://schemas.openxmlformats.org/officeDocument/2006/math">
                      <m:sSup>
                        <m:sSupPr>
                          <m:ctrlPr>
                            <a:rPr lang="en-AU" i="1" smtClean="0">
                              <a:latin typeface="Cambria Math" panose="02040503050406030204" pitchFamily="18" charset="0"/>
                            </a:rPr>
                          </m:ctrlPr>
                        </m:sSupPr>
                        <m:e>
                          <m:r>
                            <a:rPr lang="en-AU" i="1" smtClean="0">
                              <a:latin typeface="Cambria Math" panose="02040503050406030204" pitchFamily="18" charset="0"/>
                            </a:rPr>
                            <m:t>𝑓</m:t>
                          </m:r>
                        </m:e>
                        <m:sup>
                          <m:r>
                            <a:rPr lang="en-AU" i="1" smtClean="0">
                              <a:latin typeface="Cambria Math" panose="02040503050406030204" pitchFamily="18" charset="0"/>
                            </a:rPr>
                            <m:t>′</m:t>
                          </m:r>
                        </m:sup>
                      </m:sSup>
                      <m:d>
                        <m:dPr>
                          <m:ctrlPr>
                            <a:rPr lang="en-AU" i="1" smtClean="0">
                              <a:latin typeface="Cambria Math" panose="02040503050406030204" pitchFamily="18" charset="0"/>
                            </a:rPr>
                          </m:ctrlPr>
                        </m:dPr>
                        <m:e>
                          <m:r>
                            <a:rPr lang="en-AU" i="1" smtClean="0">
                              <a:latin typeface="Cambria Math" panose="02040503050406030204" pitchFamily="18" charset="0"/>
                            </a:rPr>
                            <m:t>−1</m:t>
                          </m:r>
                        </m:e>
                      </m:d>
                      <m:r>
                        <m:rPr>
                          <m:aln/>
                        </m:rPr>
                        <a:rPr lang="en-AU" i="1" smtClean="0">
                          <a:latin typeface="Cambria Math" panose="02040503050406030204" pitchFamily="18" charset="0"/>
                        </a:rPr>
                        <m:t>=</m:t>
                      </m:r>
                      <m:f>
                        <m:fPr>
                          <m:ctrlPr>
                            <a:rPr lang="en-AU" i="1" smtClean="0">
                              <a:latin typeface="Cambria Math" panose="02040503050406030204" pitchFamily="18" charset="0"/>
                            </a:rPr>
                          </m:ctrlPr>
                        </m:fPr>
                        <m:num>
                          <m:r>
                            <a:rPr lang="en-AU" i="1" smtClean="0">
                              <a:latin typeface="Cambria Math" panose="02040503050406030204" pitchFamily="18" charset="0"/>
                            </a:rPr>
                            <m:t>2</m:t>
                          </m:r>
                        </m:num>
                        <m:den>
                          <m:r>
                            <a:rPr lang="en-AU" i="1" smtClean="0">
                              <a:latin typeface="Cambria Math" panose="02040503050406030204" pitchFamily="18" charset="0"/>
                            </a:rPr>
                            <m:t>3</m:t>
                          </m:r>
                        </m:den>
                      </m:f>
                      <m:sSup>
                        <m:sSupPr>
                          <m:ctrlPr>
                            <a:rPr lang="en-AU" i="1" smtClean="0">
                              <a:latin typeface="Cambria Math" panose="02040503050406030204" pitchFamily="18" charset="0"/>
                            </a:rPr>
                          </m:ctrlPr>
                        </m:sSupPr>
                        <m:e>
                          <m:d>
                            <m:dPr>
                              <m:ctrlPr>
                                <a:rPr lang="en-AU" i="1" smtClean="0">
                                  <a:latin typeface="Cambria Math" panose="02040503050406030204" pitchFamily="18" charset="0"/>
                                </a:rPr>
                              </m:ctrlPr>
                            </m:dPr>
                            <m:e>
                              <m:r>
                                <a:rPr lang="en-AU" i="1" smtClean="0">
                                  <a:latin typeface="Cambria Math" panose="02040503050406030204" pitchFamily="18" charset="0"/>
                                </a:rPr>
                                <m:t>−1</m:t>
                              </m:r>
                            </m:e>
                          </m:d>
                        </m:e>
                        <m:sup>
                          <m:r>
                            <a:rPr lang="en-AU" i="1" smtClean="0">
                              <a:latin typeface="Cambria Math" panose="02040503050406030204" pitchFamily="18" charset="0"/>
                            </a:rPr>
                            <m:t>−</m:t>
                          </m:r>
                          <m:f>
                            <m:fPr>
                              <m:ctrlPr>
                                <a:rPr lang="en-AU" i="1" smtClean="0">
                                  <a:latin typeface="Cambria Math" panose="02040503050406030204" pitchFamily="18" charset="0"/>
                                </a:rPr>
                              </m:ctrlPr>
                            </m:fPr>
                            <m:num>
                              <m:r>
                                <a:rPr lang="en-AU" i="1" smtClean="0">
                                  <a:latin typeface="Cambria Math" panose="02040503050406030204" pitchFamily="18" charset="0"/>
                                </a:rPr>
                                <m:t>1</m:t>
                              </m:r>
                            </m:num>
                            <m:den>
                              <m:r>
                                <a:rPr lang="en-AU" i="1" smtClean="0">
                                  <a:latin typeface="Cambria Math" panose="02040503050406030204" pitchFamily="18" charset="0"/>
                                </a:rPr>
                                <m:t>3</m:t>
                              </m:r>
                            </m:den>
                          </m:f>
                        </m:sup>
                      </m:sSup>
                    </m:oMath>
                    <m:oMath xmlns:m="http://schemas.openxmlformats.org/officeDocument/2006/math">
                      <m:r>
                        <m:rPr>
                          <m:aln/>
                        </m:rPr>
                        <a:rPr lang="en-AU" i="1" smtClean="0">
                          <a:latin typeface="Cambria Math" panose="02040503050406030204" pitchFamily="18" charset="0"/>
                        </a:rPr>
                        <m:t>=</m:t>
                      </m:r>
                      <m:r>
                        <a:rPr lang="en-AU" i="1" smtClean="0">
                          <a:latin typeface="Cambria Math" panose="02040503050406030204" pitchFamily="18" charset="0"/>
                        </a:rPr>
                        <m:t>−</m:t>
                      </m:r>
                      <m:f>
                        <m:fPr>
                          <m:ctrlPr>
                            <a:rPr lang="en-AU" i="1" smtClean="0">
                              <a:latin typeface="Cambria Math" panose="02040503050406030204" pitchFamily="18" charset="0"/>
                            </a:rPr>
                          </m:ctrlPr>
                        </m:fPr>
                        <m:num>
                          <m:r>
                            <a:rPr lang="en-AU" i="1" smtClean="0">
                              <a:latin typeface="Cambria Math" panose="02040503050406030204" pitchFamily="18" charset="0"/>
                            </a:rPr>
                            <m:t>2</m:t>
                          </m:r>
                        </m:num>
                        <m:den>
                          <m:r>
                            <a:rPr lang="en-AU" i="1" smtClean="0">
                              <a:latin typeface="Cambria Math" panose="02040503050406030204" pitchFamily="18" charset="0"/>
                            </a:rPr>
                            <m:t>3</m:t>
                          </m:r>
                        </m:den>
                      </m:f>
                    </m:oMath>
                  </m:oMathPara>
                </a14:m>
                <a:br>
                  <a:rPr lang="en-AU" dirty="0"/>
                </a:br>
                <a:endParaRPr lang="en-AU" dirty="0"/>
              </a:p>
            </p:txBody>
          </p:sp>
        </mc:Choice>
        <mc:Fallback xmlns="">
          <p:sp>
            <p:nvSpPr>
              <p:cNvPr id="9" name="Text Placeholder 6">
                <a:extLst>
                  <a:ext uri="{FF2B5EF4-FFF2-40B4-BE49-F238E27FC236}">
                    <a16:creationId xmlns:a16="http://schemas.microsoft.com/office/drawing/2014/main" id="{92636B21-E749-3E4D-3717-74844ED75EDC}"/>
                  </a:ext>
                </a:extLst>
              </p:cNvPr>
              <p:cNvSpPr txBox="1">
                <a:spLocks noRot="1" noChangeAspect="1" noMove="1" noResize="1" noEditPoints="1" noAdjustHandles="1" noChangeArrowheads="1" noChangeShapeType="1" noTextEdit="1"/>
              </p:cNvSpPr>
              <p:nvPr/>
            </p:nvSpPr>
            <p:spPr>
              <a:xfrm>
                <a:off x="354000" y="2263141"/>
                <a:ext cx="3029280" cy="4424494"/>
              </a:xfrm>
              <a:prstGeom prst="rect">
                <a:avLst/>
              </a:prstGeom>
              <a:blipFill>
                <a:blip r:embed="rId4"/>
                <a:stretch>
                  <a:fillRect l="-5030"/>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2" name="Text Placeholder 6">
                <a:extLst>
                  <a:ext uri="{FF2B5EF4-FFF2-40B4-BE49-F238E27FC236}">
                    <a16:creationId xmlns:a16="http://schemas.microsoft.com/office/drawing/2014/main" id="{3131CD6F-AA31-11D6-09E1-FE8D9CCBA0A1}"/>
                  </a:ext>
                </a:extLst>
              </p:cNvPr>
              <p:cNvSpPr txBox="1">
                <a:spLocks/>
              </p:cNvSpPr>
              <p:nvPr/>
            </p:nvSpPr>
            <p:spPr>
              <a:xfrm>
                <a:off x="3383280" y="2263141"/>
                <a:ext cx="3620193" cy="4234859"/>
              </a:xfrm>
              <a:prstGeom prst="rect">
                <a:avLst/>
              </a:prstGeom>
            </p:spPr>
            <p:txBody>
              <a:bodyPr vert="horz" lIns="0" tIns="0" rIns="0" bIns="0" numCol="2"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ParaPr>
                      <m:jc m:val="left"/>
                    </m:oMathParaPr>
                    <m:oMath xmlns:m="http://schemas.openxmlformats.org/officeDocument/2006/math">
                      <m:r>
                        <m:rPr>
                          <m:nor/>
                        </m:rPr>
                        <a:rPr lang="en-AU" i="0" smtClean="0">
                          <a:latin typeface="+mj-lt"/>
                        </a:rPr>
                        <m:t>Substitue</m:t>
                      </m:r>
                      <m:r>
                        <a:rPr lang="en-AU" i="1" smtClean="0">
                          <a:latin typeface="Cambria Math" panose="02040503050406030204" pitchFamily="18" charset="0"/>
                        </a:rPr>
                        <m:t> </m:t>
                      </m:r>
                      <m:r>
                        <a:rPr lang="en-AU" i="1" smtClean="0">
                          <a:latin typeface="Cambria Math" panose="02040503050406030204" pitchFamily="18" charset="0"/>
                        </a:rPr>
                        <m:t>𝑥</m:t>
                      </m:r>
                      <m:r>
                        <m:rPr>
                          <m:aln/>
                        </m:rPr>
                        <a:rPr lang="en-AU" i="1" smtClean="0">
                          <a:latin typeface="Cambria Math" panose="02040503050406030204" pitchFamily="18" charset="0"/>
                        </a:rPr>
                        <m:t>=</m:t>
                      </m:r>
                      <m:r>
                        <a:rPr lang="en-AU" i="1" smtClean="0">
                          <a:latin typeface="Cambria Math" panose="02040503050406030204" pitchFamily="18" charset="0"/>
                        </a:rPr>
                        <m:t>0</m:t>
                      </m:r>
                    </m:oMath>
                    <m:oMath xmlns:m="http://schemas.openxmlformats.org/officeDocument/2006/math">
                      <m:sSup>
                        <m:sSupPr>
                          <m:ctrlPr>
                            <a:rPr lang="en-AU" i="1" smtClean="0">
                              <a:latin typeface="Cambria Math" panose="02040503050406030204" pitchFamily="18" charset="0"/>
                            </a:rPr>
                          </m:ctrlPr>
                        </m:sSupPr>
                        <m:e>
                          <m:r>
                            <a:rPr lang="en-AU" i="1" smtClean="0">
                              <a:latin typeface="Cambria Math" panose="02040503050406030204" pitchFamily="18" charset="0"/>
                            </a:rPr>
                            <m:t>𝑓</m:t>
                          </m:r>
                        </m:e>
                        <m:sup>
                          <m:r>
                            <a:rPr lang="en-AU" i="1" smtClean="0">
                              <a:latin typeface="Cambria Math" panose="02040503050406030204" pitchFamily="18" charset="0"/>
                            </a:rPr>
                            <m:t>′</m:t>
                          </m:r>
                        </m:sup>
                      </m:sSup>
                      <m:d>
                        <m:dPr>
                          <m:ctrlPr>
                            <a:rPr lang="en-AU" i="1" smtClean="0">
                              <a:latin typeface="Cambria Math" panose="02040503050406030204" pitchFamily="18" charset="0"/>
                            </a:rPr>
                          </m:ctrlPr>
                        </m:dPr>
                        <m:e>
                          <m:r>
                            <a:rPr lang="en-AU" i="1" smtClean="0">
                              <a:latin typeface="Cambria Math" panose="02040503050406030204" pitchFamily="18" charset="0"/>
                            </a:rPr>
                            <m:t>0</m:t>
                          </m:r>
                        </m:e>
                      </m:d>
                      <m:r>
                        <m:rPr>
                          <m:aln/>
                        </m:rPr>
                        <a:rPr lang="en-AU" i="1" smtClean="0">
                          <a:latin typeface="Cambria Math" panose="02040503050406030204" pitchFamily="18" charset="0"/>
                        </a:rPr>
                        <m:t>=</m:t>
                      </m:r>
                      <m:f>
                        <m:fPr>
                          <m:ctrlPr>
                            <a:rPr lang="en-AU" i="1" smtClean="0">
                              <a:latin typeface="Cambria Math" panose="02040503050406030204" pitchFamily="18" charset="0"/>
                            </a:rPr>
                          </m:ctrlPr>
                        </m:fPr>
                        <m:num>
                          <m:r>
                            <a:rPr lang="en-AU" i="1" smtClean="0">
                              <a:latin typeface="Cambria Math" panose="02040503050406030204" pitchFamily="18" charset="0"/>
                            </a:rPr>
                            <m:t>2</m:t>
                          </m:r>
                        </m:num>
                        <m:den>
                          <m:r>
                            <a:rPr lang="en-AU" i="1" smtClean="0">
                              <a:latin typeface="Cambria Math" panose="02040503050406030204" pitchFamily="18" charset="0"/>
                            </a:rPr>
                            <m:t>3</m:t>
                          </m:r>
                        </m:den>
                      </m:f>
                      <m:sSup>
                        <m:sSupPr>
                          <m:ctrlPr>
                            <a:rPr lang="en-AU" i="1" smtClean="0">
                              <a:latin typeface="Cambria Math" panose="02040503050406030204" pitchFamily="18" charset="0"/>
                            </a:rPr>
                          </m:ctrlPr>
                        </m:sSupPr>
                        <m:e>
                          <m:d>
                            <m:dPr>
                              <m:ctrlPr>
                                <a:rPr lang="en-AU" i="1" smtClean="0">
                                  <a:latin typeface="Cambria Math" panose="02040503050406030204" pitchFamily="18" charset="0"/>
                                </a:rPr>
                              </m:ctrlPr>
                            </m:dPr>
                            <m:e>
                              <m:r>
                                <a:rPr lang="en-AU" i="1" smtClean="0">
                                  <a:latin typeface="Cambria Math" panose="02040503050406030204" pitchFamily="18" charset="0"/>
                                </a:rPr>
                                <m:t>0</m:t>
                              </m:r>
                            </m:e>
                          </m:d>
                        </m:e>
                        <m:sup>
                          <m:r>
                            <a:rPr lang="en-AU" i="1" smtClean="0">
                              <a:latin typeface="Cambria Math" panose="02040503050406030204" pitchFamily="18" charset="0"/>
                            </a:rPr>
                            <m:t>−</m:t>
                          </m:r>
                          <m:f>
                            <m:fPr>
                              <m:ctrlPr>
                                <a:rPr lang="en-AU" i="1" smtClean="0">
                                  <a:latin typeface="Cambria Math" panose="02040503050406030204" pitchFamily="18" charset="0"/>
                                </a:rPr>
                              </m:ctrlPr>
                            </m:fPr>
                            <m:num>
                              <m:r>
                                <a:rPr lang="en-AU" i="1" smtClean="0">
                                  <a:latin typeface="Cambria Math" panose="02040503050406030204" pitchFamily="18" charset="0"/>
                                </a:rPr>
                                <m:t>1</m:t>
                              </m:r>
                            </m:num>
                            <m:den>
                              <m:r>
                                <a:rPr lang="en-AU" i="1" smtClean="0">
                                  <a:latin typeface="Cambria Math" panose="02040503050406030204" pitchFamily="18" charset="0"/>
                                </a:rPr>
                                <m:t>3</m:t>
                              </m:r>
                            </m:den>
                          </m:f>
                        </m:sup>
                      </m:sSup>
                    </m:oMath>
                    <m:oMath xmlns:m="http://schemas.openxmlformats.org/officeDocument/2006/math">
                      <m:r>
                        <m:rPr>
                          <m:aln/>
                        </m:rP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2</m:t>
                          </m:r>
                        </m:num>
                        <m:den>
                          <m:r>
                            <a:rPr lang="en-AU" b="0" i="1" smtClean="0">
                              <a:latin typeface="Cambria Math" panose="02040503050406030204" pitchFamily="18" charset="0"/>
                            </a:rPr>
                            <m:t>3×</m:t>
                          </m:r>
                          <m:sSup>
                            <m:sSupPr>
                              <m:ctrlPr>
                                <a:rPr lang="en-AU" b="0" i="1" smtClean="0">
                                  <a:latin typeface="Cambria Math" panose="02040503050406030204" pitchFamily="18" charset="0"/>
                                </a:rPr>
                              </m:ctrlPr>
                            </m:sSupPr>
                            <m:e>
                              <m:r>
                                <a:rPr lang="en-AU" b="0" i="1" smtClean="0">
                                  <a:latin typeface="Cambria Math" panose="02040503050406030204" pitchFamily="18" charset="0"/>
                                </a:rPr>
                                <m:t>0</m:t>
                              </m:r>
                            </m:e>
                            <m:sup>
                              <m:f>
                                <m:fPr>
                                  <m:ctrlPr>
                                    <a:rPr lang="en-AU" b="0" i="1" smtClean="0">
                                      <a:latin typeface="Cambria Math" panose="02040503050406030204" pitchFamily="18" charset="0"/>
                                    </a:rPr>
                                  </m:ctrlPr>
                                </m:fPr>
                                <m:num>
                                  <m:r>
                                    <a:rPr lang="en-AU" b="0" i="1" smtClean="0">
                                      <a:latin typeface="Cambria Math" panose="02040503050406030204" pitchFamily="18" charset="0"/>
                                    </a:rPr>
                                    <m:t>1</m:t>
                                  </m:r>
                                </m:num>
                                <m:den>
                                  <m:r>
                                    <a:rPr lang="en-AU" b="0" i="1" smtClean="0">
                                      <a:latin typeface="Cambria Math" panose="02040503050406030204" pitchFamily="18" charset="0"/>
                                    </a:rPr>
                                    <m:t>3</m:t>
                                  </m:r>
                                </m:den>
                              </m:f>
                            </m:sup>
                          </m:sSup>
                        </m:den>
                      </m:f>
                    </m:oMath>
                    <m:oMath xmlns:m="http://schemas.openxmlformats.org/officeDocument/2006/math">
                      <m:r>
                        <m:rPr>
                          <m:aln/>
                        </m:rPr>
                        <a:rPr lang="en-AU" b="0" i="1" smtClean="0">
                          <a:latin typeface="Cambria Math" panose="02040503050406030204" pitchFamily="18" charset="0"/>
                        </a:rPr>
                        <m:t>=</m:t>
                      </m:r>
                      <m:r>
                        <m:rPr>
                          <m:nor/>
                        </m:rPr>
                        <a:rPr lang="en-AU" i="0">
                          <a:latin typeface="+mj-lt"/>
                        </a:rPr>
                        <m:t>undefined</m:t>
                      </m:r>
                      <m:r>
                        <m:rPr>
                          <m:nor/>
                        </m:rPr>
                        <a:rPr lang="en-AU" i="0">
                          <a:latin typeface="+mj-lt"/>
                        </a:rPr>
                        <m:t> </m:t>
                      </m:r>
                      <m:r>
                        <m:rPr>
                          <m:nor/>
                        </m:rPr>
                        <a:rPr lang="en-AU" i="0">
                          <a:latin typeface="+mj-lt"/>
                        </a:rPr>
                        <m:t>as</m:t>
                      </m:r>
                      <m:r>
                        <m:rPr>
                          <m:nor/>
                        </m:rPr>
                        <a:rPr lang="en-AU" i="0">
                          <a:latin typeface="+mj-lt"/>
                        </a:rPr>
                        <m:t> </m:t>
                      </m:r>
                      <m:r>
                        <a:rPr lang="en-AU" i="1">
                          <a:latin typeface="Cambria Math" panose="02040503050406030204" pitchFamily="18" charset="0"/>
                        </a:rPr>
                        <m:t>0</m:t>
                      </m:r>
                      <m:r>
                        <a:rPr lang="en-AU" i="1" smtClean="0">
                          <a:latin typeface="Cambria Math" panose="02040503050406030204" pitchFamily="18" charset="0"/>
                        </a:rPr>
                        <m:t> </m:t>
                      </m:r>
                      <m:r>
                        <m:rPr>
                          <m:nor/>
                        </m:rPr>
                        <a:rPr lang="en-AU" i="0">
                          <a:latin typeface="+mj-lt"/>
                        </a:rPr>
                        <m:t>is</m:t>
                      </m:r>
                      <m:r>
                        <m:rPr>
                          <m:nor/>
                        </m:rPr>
                        <a:rPr lang="en-AU" i="0">
                          <a:latin typeface="+mj-lt"/>
                        </a:rPr>
                        <m:t> </m:t>
                      </m:r>
                    </m:oMath>
                    <m:oMath xmlns:m="http://schemas.openxmlformats.org/officeDocument/2006/math">
                      <m:r>
                        <m:rPr>
                          <m:nor/>
                        </m:rPr>
                        <a:rPr lang="en-AU" i="0">
                          <a:latin typeface="+mj-lt"/>
                        </a:rPr>
                        <m:t>in</m:t>
                      </m:r>
                      <m:r>
                        <m:rPr>
                          <m:nor/>
                        </m:rPr>
                        <a:rPr lang="en-AU" i="0">
                          <a:latin typeface="+mj-lt"/>
                        </a:rPr>
                        <m:t> </m:t>
                      </m:r>
                      <m:r>
                        <m:rPr>
                          <m:nor/>
                        </m:rPr>
                        <a:rPr lang="en-AU" i="0">
                          <a:latin typeface="+mj-lt"/>
                        </a:rPr>
                        <m:t>the</m:t>
                      </m:r>
                      <m:r>
                        <m:rPr>
                          <m:nor/>
                        </m:rPr>
                        <a:rPr lang="en-AU" i="0">
                          <a:latin typeface="+mj-lt"/>
                        </a:rPr>
                        <m:t> </m:t>
                      </m:r>
                      <m:r>
                        <m:rPr>
                          <m:nor/>
                        </m:rPr>
                        <a:rPr lang="en-AU" i="0">
                          <a:latin typeface="+mj-lt"/>
                        </a:rPr>
                        <m:t>denominator</m:t>
                      </m:r>
                    </m:oMath>
                  </m:oMathPara>
                </a14:m>
                <a:endParaRPr lang="en-AU" dirty="0">
                  <a:latin typeface="+mj-lt"/>
                </a:endParaRPr>
              </a:p>
            </p:txBody>
          </p:sp>
        </mc:Choice>
        <mc:Fallback xmlns="">
          <p:sp>
            <p:nvSpPr>
              <p:cNvPr id="12" name="Text Placeholder 6">
                <a:extLst>
                  <a:ext uri="{FF2B5EF4-FFF2-40B4-BE49-F238E27FC236}">
                    <a16:creationId xmlns:a16="http://schemas.microsoft.com/office/drawing/2014/main" id="{3131CD6F-AA31-11D6-09E1-FE8D9CCBA0A1}"/>
                  </a:ext>
                </a:extLst>
              </p:cNvPr>
              <p:cNvSpPr txBox="1">
                <a:spLocks noRot="1" noChangeAspect="1" noMove="1" noResize="1" noEditPoints="1" noAdjustHandles="1" noChangeArrowheads="1" noChangeShapeType="1" noTextEdit="1"/>
              </p:cNvSpPr>
              <p:nvPr/>
            </p:nvSpPr>
            <p:spPr>
              <a:xfrm>
                <a:off x="3383280" y="2263141"/>
                <a:ext cx="3620193" cy="4234859"/>
              </a:xfrm>
              <a:prstGeom prst="rect">
                <a:avLst/>
              </a:prstGeom>
              <a:blipFill>
                <a:blip r:embed="rId5"/>
                <a:stretch>
                  <a:fillRect/>
                </a:stretch>
              </a:blipFill>
            </p:spPr>
            <p:txBody>
              <a:bodyPr/>
              <a:lstStyle/>
              <a:p>
                <a:r>
                  <a:rPr lang="en-AU">
                    <a:noFill/>
                  </a:rPr>
                  <a:t> </a:t>
                </a:r>
              </a:p>
            </p:txBody>
          </p:sp>
        </mc:Fallback>
      </mc:AlternateContent>
      <p:cxnSp>
        <p:nvCxnSpPr>
          <p:cNvPr id="14" name="Straight Connector 13">
            <a:extLst>
              <a:ext uri="{FF2B5EF4-FFF2-40B4-BE49-F238E27FC236}">
                <a16:creationId xmlns:a16="http://schemas.microsoft.com/office/drawing/2014/main" id="{73CD9E83-FE51-77D7-4F76-15F87327F1C5}"/>
              </a:ext>
              <a:ext uri="{C183D7F6-B498-43B3-948B-1728B52AA6E4}">
                <adec:decorative xmlns:adec="http://schemas.microsoft.com/office/drawing/2017/decorative" val="1"/>
              </a:ext>
            </a:extLst>
          </p:cNvPr>
          <p:cNvCxnSpPr/>
          <p:nvPr/>
        </p:nvCxnSpPr>
        <p:spPr>
          <a:xfrm>
            <a:off x="3013023" y="2405921"/>
            <a:ext cx="0" cy="4212236"/>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pic>
        <p:nvPicPr>
          <p:cNvPr id="5" name="Picture 4" descr="Graph of f(x)=x^(2/3)">
            <a:extLst>
              <a:ext uri="{FF2B5EF4-FFF2-40B4-BE49-F238E27FC236}">
                <a16:creationId xmlns:a16="http://schemas.microsoft.com/office/drawing/2014/main" id="{B3ABDBD8-0681-902C-6FE3-1E3A9AA7ECAB}"/>
              </a:ext>
            </a:extLst>
          </p:cNvPr>
          <p:cNvPicPr>
            <a:picLocks noChangeAspect="1"/>
          </p:cNvPicPr>
          <p:nvPr/>
        </p:nvPicPr>
        <p:blipFill>
          <a:blip r:embed="rId6"/>
          <a:stretch>
            <a:fillRect/>
          </a:stretch>
        </p:blipFill>
        <p:spPr>
          <a:xfrm>
            <a:off x="7003473" y="2073506"/>
            <a:ext cx="4257887" cy="3408446"/>
          </a:xfrm>
          <a:prstGeom prst="rect">
            <a:avLst/>
          </a:prstGeom>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E9C8410-2A6A-686B-D457-FE0BED35E189}"/>
                  </a:ext>
                </a:extLst>
              </p:cNvPr>
              <p:cNvSpPr txBox="1"/>
              <p:nvPr/>
            </p:nvSpPr>
            <p:spPr>
              <a:xfrm>
                <a:off x="3383280" y="5646248"/>
                <a:ext cx="8454718" cy="946570"/>
              </a:xfrm>
              <a:prstGeom prst="rect">
                <a:avLst/>
              </a:prstGeom>
              <a:noFill/>
              <a:ln>
                <a:solidFill>
                  <a:schemeClr val="accent1"/>
                </a:solidFill>
              </a:ln>
            </p:spPr>
            <p:txBody>
              <a:bodyPr wrap="square" lIns="0" tIns="0" rIns="0" bIns="0" rtlCol="0" anchor="ctr">
                <a:noAutofit/>
              </a:bodyPr>
              <a:lstStyle/>
              <a:p>
                <a:pPr algn="ctr"/>
                <a14:m>
                  <m:oMath xmlns:m="http://schemas.openxmlformats.org/officeDocument/2006/math">
                    <m:r>
                      <a:rPr lang="en-AU" sz="1800" b="0" i="1" smtClean="0">
                        <a:latin typeface="Cambria Math" panose="02040503050406030204" pitchFamily="18" charset="0"/>
                      </a:rPr>
                      <m:t>𝑓</m:t>
                    </m:r>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m:t>
                    </m:r>
                  </m:oMath>
                </a14:m>
                <a:r>
                  <a:rPr lang="en-AU" sz="1800" dirty="0"/>
                  <a:t>, for any function </a:t>
                </a:r>
                <a14:m>
                  <m:oMath xmlns:m="http://schemas.openxmlformats.org/officeDocument/2006/math">
                    <m:r>
                      <a:rPr lang="en-AU" sz="1800" b="0" i="1" smtClean="0">
                        <a:latin typeface="Cambria Math" panose="02040503050406030204" pitchFamily="18" charset="0"/>
                      </a:rPr>
                      <m:t>𝑓</m:t>
                    </m:r>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m:t>
                    </m:r>
                  </m:oMath>
                </a14:m>
                <a:r>
                  <a:rPr lang="en-AU" sz="1800" dirty="0"/>
                  <a:t> and any value </a:t>
                </a:r>
                <a14:m>
                  <m:oMath xmlns:m="http://schemas.openxmlformats.org/officeDocument/2006/math">
                    <m:r>
                      <a:rPr lang="en-AU" sz="1800" b="0" i="1" smtClean="0">
                        <a:latin typeface="Cambria Math" panose="02040503050406030204" pitchFamily="18" charset="0"/>
                      </a:rPr>
                      <m:t>𝑥</m:t>
                    </m:r>
                  </m:oMath>
                </a14:m>
                <a:r>
                  <a:rPr lang="en-AU" sz="1800" dirty="0"/>
                  <a:t>, is the gradient of the tangent to the curve </a:t>
                </a:r>
                <a14:m>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m:t>
                    </m:r>
                    <m:r>
                      <a:rPr lang="en-AU" sz="1800" b="0" i="1" smtClean="0">
                        <a:latin typeface="Cambria Math" panose="02040503050406030204" pitchFamily="18" charset="0"/>
                      </a:rPr>
                      <m:t>𝑓</m:t>
                    </m:r>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m:t>
                    </m:r>
                  </m:oMath>
                </a14:m>
                <a:r>
                  <a:rPr lang="en-AU" sz="1800" dirty="0"/>
                  <a:t> at the point </a:t>
                </a:r>
                <a14:m>
                  <m:oMath xmlns:m="http://schemas.openxmlformats.org/officeDocument/2006/math">
                    <m:r>
                      <a:rPr lang="en-AU" sz="1800" b="0" i="1" smtClean="0">
                        <a:latin typeface="Cambria Math" panose="02040503050406030204" pitchFamily="18" charset="0"/>
                      </a:rPr>
                      <m:t>𝑃</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r>
                          <a:rPr lang="en-AU" sz="1800" b="0" i="1" smtClean="0">
                            <a:latin typeface="Cambria Math" panose="02040503050406030204" pitchFamily="18" charset="0"/>
                          </a:rPr>
                          <m:t>,</m:t>
                        </m:r>
                        <m:r>
                          <a:rPr lang="en-AU" sz="1800" b="0" i="1" smtClean="0">
                            <a:latin typeface="Cambria Math" panose="02040503050406030204" pitchFamily="18" charset="0"/>
                          </a:rPr>
                          <m:t>𝑓</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e>
                    </m:d>
                  </m:oMath>
                </a14:m>
                <a:r>
                  <a:rPr lang="en-AU" sz="1800" dirty="0"/>
                  <a:t> if the tangent exists and is not vertical.</a:t>
                </a:r>
              </a:p>
            </p:txBody>
          </p:sp>
        </mc:Choice>
        <mc:Fallback xmlns="">
          <p:sp>
            <p:nvSpPr>
              <p:cNvPr id="2" name="TextBox 1">
                <a:extLst>
                  <a:ext uri="{FF2B5EF4-FFF2-40B4-BE49-F238E27FC236}">
                    <a16:creationId xmlns:a16="http://schemas.microsoft.com/office/drawing/2014/main" id="{FE9C8410-2A6A-686B-D457-FE0BED35E189}"/>
                  </a:ext>
                </a:extLst>
              </p:cNvPr>
              <p:cNvSpPr txBox="1">
                <a:spLocks noRot="1" noChangeAspect="1" noMove="1" noResize="1" noEditPoints="1" noAdjustHandles="1" noChangeArrowheads="1" noChangeShapeType="1" noTextEdit="1"/>
              </p:cNvSpPr>
              <p:nvPr/>
            </p:nvSpPr>
            <p:spPr>
              <a:xfrm>
                <a:off x="3383280" y="5646248"/>
                <a:ext cx="8454718" cy="946570"/>
              </a:xfrm>
              <a:prstGeom prst="rect">
                <a:avLst/>
              </a:prstGeom>
              <a:blipFill>
                <a:blip r:embed="rId7"/>
                <a:stretch>
                  <a:fillRect/>
                </a:stretch>
              </a:blipFill>
              <a:ln>
                <a:solidFill>
                  <a:schemeClr val="accent1"/>
                </a:solidFill>
              </a:ln>
            </p:spPr>
            <p:txBody>
              <a:bodyPr/>
              <a:lstStyle/>
              <a:p>
                <a:r>
                  <a:rPr lang="en-AU">
                    <a:noFill/>
                  </a:rPr>
                  <a:t> </a:t>
                </a:r>
              </a:p>
            </p:txBody>
          </p:sp>
        </mc:Fallback>
      </mc:AlternateContent>
    </p:spTree>
    <p:extLst>
      <p:ext uri="{BB962C8B-B14F-4D97-AF65-F5344CB8AC3E}">
        <p14:creationId xmlns:p14="http://schemas.microsoft.com/office/powerpoint/2010/main" val="2826547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70143-093E-8543-8564-876F72AF759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DCD3935-63B5-F987-278B-E74854370E9B}"/>
              </a:ext>
            </a:extLst>
          </p:cNvPr>
          <p:cNvSpPr>
            <a:spLocks noGrp="1"/>
          </p:cNvSpPr>
          <p:nvPr>
            <p:ph type="title"/>
          </p:nvPr>
        </p:nvSpPr>
        <p:spPr/>
        <p:txBody>
          <a:bodyPr/>
          <a:lstStyle/>
          <a:p>
            <a:r>
              <a:rPr lang="en-AU" dirty="0"/>
              <a:t>Gradient of the tangent (2)</a:t>
            </a:r>
          </a:p>
        </p:txBody>
      </p:sp>
      <p:sp>
        <p:nvSpPr>
          <p:cNvPr id="10" name="TextBox 9">
            <a:extLst>
              <a:ext uri="{FF2B5EF4-FFF2-40B4-BE49-F238E27FC236}">
                <a16:creationId xmlns:a16="http://schemas.microsoft.com/office/drawing/2014/main" id="{B0E4D6D8-EEAF-9209-6100-0D05C69FE00F}"/>
              </a:ext>
            </a:extLst>
          </p:cNvPr>
          <p:cNvSpPr txBox="1"/>
          <p:nvPr/>
        </p:nvSpPr>
        <p:spPr>
          <a:xfrm>
            <a:off x="360000" y="1166843"/>
            <a:ext cx="11070000" cy="2239844"/>
          </a:xfrm>
          <a:prstGeom prst="rect">
            <a:avLst/>
          </a:prstGeom>
          <a:noFill/>
        </p:spPr>
        <p:txBody>
          <a:bodyPr wrap="square">
            <a:spAutoFit/>
          </a:bodyPr>
          <a:lstStyle/>
          <a:p>
            <a:pPr>
              <a:lnSpc>
                <a:spcPct val="150000"/>
              </a:lnSpc>
              <a:buNone/>
            </a:pPr>
            <a:r>
              <a:rPr lang="en-AU" b="1" dirty="0"/>
              <a:t>A graph is differentiable at a point if it is smooth and has one clear tangent and therefore one gradient.</a:t>
            </a:r>
            <a:endParaRPr lang="en-AU" dirty="0"/>
          </a:p>
          <a:p>
            <a:pPr>
              <a:lnSpc>
                <a:spcPct val="150000"/>
              </a:lnSpc>
              <a:buNone/>
            </a:pPr>
            <a:r>
              <a:rPr lang="en-AU" dirty="0"/>
              <a:t>For a graph to be differentiable at a point:</a:t>
            </a:r>
          </a:p>
          <a:p>
            <a:pPr marL="342900" lvl="0" indent="-342900">
              <a:lnSpc>
                <a:spcPct val="150000"/>
              </a:lnSpc>
              <a:buFont typeface="Arial" panose="020B0604020202020204" pitchFamily="34" charset="0"/>
              <a:buChar char="•"/>
            </a:pPr>
            <a:r>
              <a:rPr lang="en-AU" dirty="0"/>
              <a:t>the graph must not have a </a:t>
            </a:r>
            <a:r>
              <a:rPr lang="en-AU" b="1" dirty="0"/>
              <a:t>vertical tangent</a:t>
            </a:r>
            <a:r>
              <a:rPr lang="en-AU" dirty="0"/>
              <a:t> </a:t>
            </a:r>
          </a:p>
        </p:txBody>
      </p:sp>
    </p:spTree>
    <p:extLst>
      <p:ext uri="{BB962C8B-B14F-4D97-AF65-F5344CB8AC3E}">
        <p14:creationId xmlns:p14="http://schemas.microsoft.com/office/powerpoint/2010/main" val="2187585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943D9-9CDB-6B23-FD90-EFCEC48F584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55AEA519-B53A-9E95-5BC0-79A53408F8C4}"/>
              </a:ext>
            </a:extLst>
          </p:cNvPr>
          <p:cNvSpPr>
            <a:spLocks noGrp="1"/>
          </p:cNvSpPr>
          <p:nvPr>
            <p:ph type="ctrTitle"/>
          </p:nvPr>
        </p:nvSpPr>
        <p:spPr/>
        <p:txBody>
          <a:bodyPr/>
          <a:lstStyle/>
          <a:p>
            <a:r>
              <a:rPr lang="en-AU" dirty="0">
                <a:latin typeface="+mj-lt"/>
              </a:rPr>
              <a:t>Connecting learning</a:t>
            </a:r>
          </a:p>
        </p:txBody>
      </p:sp>
    </p:spTree>
    <p:extLst>
      <p:ext uri="{BB962C8B-B14F-4D97-AF65-F5344CB8AC3E}">
        <p14:creationId xmlns:p14="http://schemas.microsoft.com/office/powerpoint/2010/main" val="3098726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00F1C-FD35-EDD6-55FA-18A23AA63D7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8EEBCF1-0D5B-3F3E-D859-366A67CDF418}"/>
              </a:ext>
            </a:extLst>
          </p:cNvPr>
          <p:cNvSpPr>
            <a:spLocks noGrp="1"/>
          </p:cNvSpPr>
          <p:nvPr>
            <p:ph type="title"/>
          </p:nvPr>
        </p:nvSpPr>
        <p:spPr/>
        <p:txBody>
          <a:bodyPr/>
          <a:lstStyle/>
          <a:p>
            <a:r>
              <a:rPr lang="en-AU" dirty="0"/>
              <a:t>Piecewise-defined functions and differentiability</a:t>
            </a:r>
          </a:p>
        </p:txBody>
      </p:sp>
      <p:pic>
        <p:nvPicPr>
          <p:cNvPr id="8" name="Picture 7" descr="Cartesian graph showing a function and its derivative. The solid black graph represents the function f(x) and the dashed blue graph represents its derivative function f'(x).&#10;&#10;The function is piecewise. For x less than or equal to 1, it follows the parabola y = x² with a minimum at (0, 0). At (1, 1), it joins a straight line with gradient 1 that extends up and to the right.&#10;&#10;The derivative is also piecewise. For x less than or equal to 1, it is the straight line y = 2x, passing through the origin and (1, 2). For x greater than 1, it is the horizontal line y = 1, representing the constant gradient of the linear section of the function.&#10;&#10;The derivative has a jump discontinuity at x = 1, where the left-hand value approaches 2 and the right-hand value is 1. This indicates that the function is continuous but not differentiable at x = 1.&#10;&#10;The graph is displayed on a square coordinate grid with labelled x- and y-axes.">
            <a:extLst>
              <a:ext uri="{FF2B5EF4-FFF2-40B4-BE49-F238E27FC236}">
                <a16:creationId xmlns:a16="http://schemas.microsoft.com/office/drawing/2014/main" id="{472205AD-D270-1604-3650-D13A89E1CE77}"/>
              </a:ext>
            </a:extLst>
          </p:cNvPr>
          <p:cNvPicPr>
            <a:picLocks noChangeAspect="1"/>
          </p:cNvPicPr>
          <p:nvPr/>
        </p:nvPicPr>
        <p:blipFill>
          <a:blip r:embed="rId3"/>
          <a:stretch>
            <a:fillRect/>
          </a:stretch>
        </p:blipFill>
        <p:spPr>
          <a:xfrm>
            <a:off x="1103959" y="905601"/>
            <a:ext cx="4440062" cy="4633440"/>
          </a:xfrm>
          <a:prstGeom prst="rect">
            <a:avLst/>
          </a:prstGeom>
        </p:spPr>
      </p:pic>
      <p:pic>
        <p:nvPicPr>
          <p:cNvPr id="6" name="Picture 5" descr="Cartesian graph showing a function and its derivative. The solid black graph represents the function f(x) and the dashed blue graph represents its derivative function f'(x).&#10;&#10;The function is piecewise. For x less than or equal to 1, it follows the parabola y = x² with a minimum at (0, 0). At (1, 1), it joins a straight line with gradient 2 that extends up and to the right.&#10;&#10;The derivative is also piecewise. For x less than or equal to 1, it is the straight line y = 2x, passing through the origin and (1, 2). For x greater than 1, it is the horizontal line y = 2, representing the constant gradient of the linear section of the function.&#10;&#10;The derivative is continuous at x = 1 because both pieces meet at the point (1, 2). This indicates that the function is continuous and differentiable at x = 1.&#10;&#10;The graph is displayed on a square coordinate grid with labelled x- and y-axes.">
            <a:extLst>
              <a:ext uri="{FF2B5EF4-FFF2-40B4-BE49-F238E27FC236}">
                <a16:creationId xmlns:a16="http://schemas.microsoft.com/office/drawing/2014/main" id="{88AA8959-D41D-D729-BAF5-5E56D1A12A02}"/>
              </a:ext>
            </a:extLst>
          </p:cNvPr>
          <p:cNvPicPr>
            <a:picLocks noChangeAspect="1"/>
          </p:cNvPicPr>
          <p:nvPr/>
        </p:nvPicPr>
        <p:blipFill>
          <a:blip r:embed="rId4"/>
          <a:stretch>
            <a:fillRect/>
          </a:stretch>
        </p:blipFill>
        <p:spPr>
          <a:xfrm>
            <a:off x="6647980" y="905601"/>
            <a:ext cx="4440062" cy="4633440"/>
          </a:xfrm>
          <a:prstGeom prst="rect">
            <a:avLst/>
          </a:prstGeom>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7DDA6B5A-64D2-B10E-515D-17B0D8B84542}"/>
                  </a:ext>
                </a:extLst>
              </p:cNvPr>
              <p:cNvSpPr txBox="1"/>
              <p:nvPr/>
            </p:nvSpPr>
            <p:spPr>
              <a:xfrm>
                <a:off x="2301760" y="5548550"/>
                <a:ext cx="2044460" cy="628846"/>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𝑓</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a:rPr lang="en-AU" sz="1800" b="0" i="1" smtClean="0">
                          <a:latin typeface="Cambria Math" panose="02040503050406030204" pitchFamily="18" charset="0"/>
                        </a:rPr>
                        <m:t>=</m:t>
                      </m:r>
                      <m:d>
                        <m:dPr>
                          <m:begChr m:val="{"/>
                          <m:endChr m:val=""/>
                          <m:ctrlPr>
                            <a:rPr lang="en-AU" sz="1800" b="0" i="1" smtClean="0">
                              <a:latin typeface="Cambria Math" panose="02040503050406030204" pitchFamily="18" charset="0"/>
                            </a:rPr>
                          </m:ctrlPr>
                        </m:dPr>
                        <m:e>
                          <m:eqArr>
                            <m:eqArrPr>
                              <m:ctrlPr>
                                <a:rPr lang="en-AU" sz="1800" b="0" i="1" smtClean="0">
                                  <a:latin typeface="Cambria Math" panose="02040503050406030204" pitchFamily="18" charset="0"/>
                                </a:rPr>
                              </m:ctrlPr>
                            </m:eqArrPr>
                            <m:e>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 </m:t>
                              </m:r>
                              <m:r>
                                <a:rPr lang="en-AU" sz="1800" b="0" i="1" smtClean="0">
                                  <a:latin typeface="Cambria Math" panose="02040503050406030204" pitchFamily="18" charset="0"/>
                                </a:rPr>
                                <m:t>𝑥</m:t>
                              </m:r>
                              <m:r>
                                <a:rPr lang="en-AU" sz="1800" b="0" i="1" smtClean="0">
                                  <a:latin typeface="Cambria Math" panose="02040503050406030204" pitchFamily="18" charset="0"/>
                                </a:rPr>
                                <m:t>&lt;1</m:t>
                              </m:r>
                            </m:e>
                            <m:e>
                              <m:r>
                                <a:rPr lang="en-AU" sz="1800" b="0" i="1" smtClean="0">
                                  <a:latin typeface="Cambria Math" panose="02040503050406030204" pitchFamily="18" charset="0"/>
                                </a:rPr>
                                <m:t>𝑥</m:t>
                              </m:r>
                              <m:r>
                                <a:rPr lang="en-AU" sz="1800" b="0" i="1" smtClean="0">
                                  <a:latin typeface="Cambria Math" panose="02040503050406030204" pitchFamily="18" charset="0"/>
                                </a:rPr>
                                <m:t>, </m:t>
                              </m:r>
                              <m:r>
                                <a:rPr lang="en-AU" sz="1800" b="0" i="1" smtClean="0">
                                  <a:latin typeface="Cambria Math" panose="02040503050406030204" pitchFamily="18" charset="0"/>
                                </a:rPr>
                                <m:t>𝑥</m:t>
                              </m:r>
                              <m:r>
                                <a:rPr lang="en-AU" sz="1800" b="0" i="1" smtClean="0">
                                  <a:latin typeface="Cambria Math" panose="02040503050406030204" pitchFamily="18" charset="0"/>
                                </a:rPr>
                                <m:t>≥1</m:t>
                              </m:r>
                            </m:e>
                          </m:eqArr>
                        </m:e>
                      </m:d>
                    </m:oMath>
                  </m:oMathPara>
                </a14:m>
                <a:endParaRPr lang="en-AU" sz="1800" dirty="0"/>
              </a:p>
            </p:txBody>
          </p:sp>
        </mc:Choice>
        <mc:Fallback xmlns="">
          <p:sp>
            <p:nvSpPr>
              <p:cNvPr id="2" name="TextBox 1">
                <a:extLst>
                  <a:ext uri="{FF2B5EF4-FFF2-40B4-BE49-F238E27FC236}">
                    <a16:creationId xmlns:a16="http://schemas.microsoft.com/office/drawing/2014/main" id="{7DDA6B5A-64D2-B10E-515D-17B0D8B84542}"/>
                  </a:ext>
                </a:extLst>
              </p:cNvPr>
              <p:cNvSpPr txBox="1">
                <a:spLocks noRot="1" noChangeAspect="1" noMove="1" noResize="1" noEditPoints="1" noAdjustHandles="1" noChangeArrowheads="1" noChangeShapeType="1" noTextEdit="1"/>
              </p:cNvSpPr>
              <p:nvPr/>
            </p:nvSpPr>
            <p:spPr>
              <a:xfrm>
                <a:off x="2301760" y="5548550"/>
                <a:ext cx="2044460" cy="628846"/>
              </a:xfrm>
              <a:prstGeom prst="rect">
                <a:avLst/>
              </a:prstGeom>
              <a:blipFill>
                <a:blip r:embed="rId6"/>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49AF346-0B27-4FC0-0858-48348688D762}"/>
                  </a:ext>
                </a:extLst>
              </p:cNvPr>
              <p:cNvSpPr txBox="1"/>
              <p:nvPr/>
            </p:nvSpPr>
            <p:spPr>
              <a:xfrm>
                <a:off x="7667502" y="5548550"/>
                <a:ext cx="2401019" cy="628846"/>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𝑓</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a:rPr lang="en-AU" sz="1800" b="0" i="1" smtClean="0">
                          <a:latin typeface="Cambria Math" panose="02040503050406030204" pitchFamily="18" charset="0"/>
                        </a:rPr>
                        <m:t>=</m:t>
                      </m:r>
                      <m:d>
                        <m:dPr>
                          <m:begChr m:val="{"/>
                          <m:endChr m:val=""/>
                          <m:ctrlPr>
                            <a:rPr lang="en-AU" sz="1800" b="0" i="1" smtClean="0">
                              <a:latin typeface="Cambria Math" panose="02040503050406030204" pitchFamily="18" charset="0"/>
                            </a:rPr>
                          </m:ctrlPr>
                        </m:dPr>
                        <m:e>
                          <m:eqArr>
                            <m:eqArrPr>
                              <m:ctrlPr>
                                <a:rPr lang="en-AU" sz="1800" b="0" i="1" smtClean="0">
                                  <a:latin typeface="Cambria Math" panose="02040503050406030204" pitchFamily="18" charset="0"/>
                                </a:rPr>
                              </m:ctrlPr>
                            </m:eqArrPr>
                            <m:e>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 </m:t>
                              </m:r>
                              <m:r>
                                <a:rPr lang="en-AU" sz="1800" b="0" i="1" smtClean="0">
                                  <a:latin typeface="Cambria Math" panose="02040503050406030204" pitchFamily="18" charset="0"/>
                                </a:rPr>
                                <m:t>𝑥</m:t>
                              </m:r>
                              <m:r>
                                <a:rPr lang="en-AU" sz="1800" b="0" i="1" smtClean="0">
                                  <a:latin typeface="Cambria Math" panose="02040503050406030204" pitchFamily="18" charset="0"/>
                                </a:rPr>
                                <m:t>&lt;1</m:t>
                              </m:r>
                            </m:e>
                            <m:e>
                              <m:r>
                                <a:rPr lang="en-AU" sz="1800" b="0" i="1" smtClean="0">
                                  <a:latin typeface="Cambria Math" panose="02040503050406030204" pitchFamily="18" charset="0"/>
                                </a:rPr>
                                <m:t>2</m:t>
                              </m:r>
                              <m:r>
                                <a:rPr lang="en-AU" sz="1800" b="0" i="1" smtClean="0">
                                  <a:latin typeface="Cambria Math" panose="02040503050406030204" pitchFamily="18" charset="0"/>
                                </a:rPr>
                                <m:t>𝑥</m:t>
                              </m:r>
                              <m:r>
                                <a:rPr lang="en-AU" sz="1800" b="0" i="1" smtClean="0">
                                  <a:latin typeface="Cambria Math" panose="02040503050406030204" pitchFamily="18" charset="0"/>
                                </a:rPr>
                                <m:t>−1, </m:t>
                              </m:r>
                              <m:r>
                                <a:rPr lang="en-AU" sz="1800" b="0" i="1" smtClean="0">
                                  <a:latin typeface="Cambria Math" panose="02040503050406030204" pitchFamily="18" charset="0"/>
                                </a:rPr>
                                <m:t>𝑥</m:t>
                              </m:r>
                              <m:r>
                                <a:rPr lang="en-AU" sz="1800" b="0" i="1" smtClean="0">
                                  <a:latin typeface="Cambria Math" panose="02040503050406030204" pitchFamily="18" charset="0"/>
                                </a:rPr>
                                <m:t>≥1</m:t>
                              </m:r>
                            </m:e>
                          </m:eqArr>
                        </m:e>
                      </m:d>
                    </m:oMath>
                  </m:oMathPara>
                </a14:m>
                <a:endParaRPr lang="en-AU" sz="1800" dirty="0"/>
              </a:p>
            </p:txBody>
          </p:sp>
        </mc:Choice>
        <mc:Fallback xmlns="">
          <p:sp>
            <p:nvSpPr>
              <p:cNvPr id="5" name="TextBox 4">
                <a:extLst>
                  <a:ext uri="{FF2B5EF4-FFF2-40B4-BE49-F238E27FC236}">
                    <a16:creationId xmlns:a16="http://schemas.microsoft.com/office/drawing/2014/main" id="{949AF346-0B27-4FC0-0858-48348688D762}"/>
                  </a:ext>
                </a:extLst>
              </p:cNvPr>
              <p:cNvSpPr txBox="1">
                <a:spLocks noRot="1" noChangeAspect="1" noMove="1" noResize="1" noEditPoints="1" noAdjustHandles="1" noChangeArrowheads="1" noChangeShapeType="1" noTextEdit="1"/>
              </p:cNvSpPr>
              <p:nvPr/>
            </p:nvSpPr>
            <p:spPr>
              <a:xfrm>
                <a:off x="7667502" y="5548550"/>
                <a:ext cx="2401019" cy="628846"/>
              </a:xfrm>
              <a:prstGeom prst="rect">
                <a:avLst/>
              </a:prstGeom>
              <a:blipFill>
                <a:blip r:embed="rId7"/>
                <a:stretch>
                  <a:fillRect/>
                </a:stretch>
              </a:blipFill>
            </p:spPr>
            <p:txBody>
              <a:bodyPr/>
              <a:lstStyle/>
              <a:p>
                <a:r>
                  <a:rPr lang="en-AU">
                    <a:noFill/>
                  </a:rPr>
                  <a:t> </a:t>
                </a:r>
              </a:p>
            </p:txBody>
          </p:sp>
        </mc:Fallback>
      </mc:AlternateContent>
    </p:spTree>
    <p:extLst>
      <p:ext uri="{BB962C8B-B14F-4D97-AF65-F5344CB8AC3E}">
        <p14:creationId xmlns:p14="http://schemas.microsoft.com/office/powerpoint/2010/main" val="2115766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75535-970E-19A0-1D9B-288ED63E2EF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6D22A0A-4AC0-A240-EB36-90296E6401E3}"/>
              </a:ext>
            </a:extLst>
          </p:cNvPr>
          <p:cNvSpPr>
            <a:spLocks noGrp="1"/>
          </p:cNvSpPr>
          <p:nvPr>
            <p:ph type="ctrTitle"/>
          </p:nvPr>
        </p:nvSpPr>
        <p:spPr/>
        <p:txBody>
          <a:bodyPr/>
          <a:lstStyle/>
          <a:p>
            <a:r>
              <a:rPr lang="en-AU" dirty="0">
                <a:latin typeface="+mj-lt"/>
              </a:rPr>
              <a:t>Releasing responsibility</a:t>
            </a:r>
          </a:p>
        </p:txBody>
      </p:sp>
    </p:spTree>
    <p:extLst>
      <p:ext uri="{BB962C8B-B14F-4D97-AF65-F5344CB8AC3E}">
        <p14:creationId xmlns:p14="http://schemas.microsoft.com/office/powerpoint/2010/main" val="428303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3133E1-BB75-4767-3CCE-D43014F20BFA}"/>
              </a:ext>
            </a:extLst>
          </p:cNvPr>
          <p:cNvSpPr>
            <a:spLocks noGrp="1"/>
          </p:cNvSpPr>
          <p:nvPr>
            <p:ph type="title"/>
          </p:nvPr>
        </p:nvSpPr>
        <p:spPr/>
        <p:txBody>
          <a:bodyPr/>
          <a:lstStyle/>
          <a:p>
            <a:r>
              <a:rPr lang="en-AU" dirty="0"/>
              <a:t>Differentiable</a:t>
            </a:r>
          </a:p>
        </p:txBody>
      </p:sp>
      <p:sp>
        <p:nvSpPr>
          <p:cNvPr id="4" name="Text Placeholder 3">
            <a:extLst>
              <a:ext uri="{FF2B5EF4-FFF2-40B4-BE49-F238E27FC236}">
                <a16:creationId xmlns:a16="http://schemas.microsoft.com/office/drawing/2014/main" id="{07703A8A-1FC2-6B8C-5045-40ED27D26856}"/>
              </a:ext>
            </a:extLst>
          </p:cNvPr>
          <p:cNvSpPr>
            <a:spLocks noGrp="1"/>
          </p:cNvSpPr>
          <p:nvPr>
            <p:ph type="body" sz="quarter" idx="18"/>
          </p:nvPr>
        </p:nvSpPr>
        <p:spPr/>
        <p:txBody>
          <a:bodyPr/>
          <a:lstStyle/>
          <a:p>
            <a:r>
              <a:rPr lang="en-AU" dirty="0"/>
              <a:t>Definition</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A5408906-2AD5-7E7E-1A82-95497E60EA9E}"/>
                  </a:ext>
                </a:extLst>
              </p:cNvPr>
              <p:cNvSpPr>
                <a:spLocks noGrp="1"/>
              </p:cNvSpPr>
              <p:nvPr>
                <p:ph type="body" sz="quarter" idx="17"/>
              </p:nvPr>
            </p:nvSpPr>
            <p:spPr/>
            <p:txBody>
              <a:bodyPr/>
              <a:lstStyle/>
              <a:p>
                <a:r>
                  <a:rPr lang="en-AU" dirty="0"/>
                  <a:t>A function which can be differentiated at each point in its domain.</a:t>
                </a:r>
              </a:p>
              <a:p>
                <a:r>
                  <a:rPr lang="en-AU" dirty="0"/>
                  <a:t>A function </a:t>
                </a:r>
                <a14:m>
                  <m:oMath xmlns:m="http://schemas.openxmlformats.org/officeDocument/2006/math">
                    <m:r>
                      <a:rPr lang="en-AU" b="0" i="1" smtClean="0">
                        <a:latin typeface="Cambria Math" panose="02040503050406030204" pitchFamily="18" charset="0"/>
                      </a:rPr>
                      <m:t>𝑓</m:t>
                    </m:r>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oMath>
                </a14:m>
                <a:r>
                  <a:rPr lang="en-AU" dirty="0"/>
                  <a:t> is differentiable at </a:t>
                </a:r>
                <a14:m>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m:t>
                    </m:r>
                    <m:r>
                      <a:rPr lang="en-AU" b="0" i="1" smtClean="0">
                        <a:latin typeface="Cambria Math" panose="02040503050406030204" pitchFamily="18" charset="0"/>
                      </a:rPr>
                      <m:t>𝑎</m:t>
                    </m:r>
                  </m:oMath>
                </a14:m>
                <a:r>
                  <a:rPr lang="en-AU" dirty="0"/>
                  <a:t> if </a:t>
                </a:r>
                <a14:m>
                  <m:oMath xmlns:m="http://schemas.openxmlformats.org/officeDocument/2006/math">
                    <m:func>
                      <m:funcPr>
                        <m:ctrlPr>
                          <a:rPr lang="en-AU" i="1" smtClean="0">
                            <a:latin typeface="Cambria Math" panose="02040503050406030204" pitchFamily="18" charset="0"/>
                          </a:rPr>
                        </m:ctrlPr>
                      </m:funcPr>
                      <m:fName>
                        <m:eqArr>
                          <m:eqArrPr>
                            <m:ctrlPr>
                              <a:rPr lang="en-AU" i="1" smtClean="0">
                                <a:latin typeface="Cambria Math" panose="02040503050406030204" pitchFamily="18" charset="0"/>
                              </a:rPr>
                            </m:ctrlPr>
                          </m:eqArrPr>
                          <m:e>
                            <m:r>
                              <m:rPr>
                                <m:sty m:val="p"/>
                              </m:rPr>
                              <a:rPr lang="en-AU" b="0" i="0" smtClean="0">
                                <a:latin typeface="Cambria Math" panose="02040503050406030204" pitchFamily="18" charset="0"/>
                              </a:rPr>
                              <m:t>lim</m:t>
                            </m:r>
                            <m:r>
                              <a:rPr lang="en-AU" b="0" i="1" smtClean="0">
                                <a:latin typeface="Cambria Math" panose="02040503050406030204" pitchFamily="18" charset="0"/>
                              </a:rPr>
                              <m:t>⁡</m:t>
                            </m:r>
                          </m:e>
                          <m:e>
                            <m:r>
                              <a:rPr lang="en-AU" b="0" i="1" smtClean="0">
                                <a:latin typeface="Cambria Math" panose="02040503050406030204" pitchFamily="18" charset="0"/>
                              </a:rPr>
                              <m:t>h</m:t>
                            </m:r>
                            <m:r>
                              <a:rPr lang="en-AU" b="0" i="1" smtClean="0">
                                <a:latin typeface="Cambria Math" panose="02040503050406030204" pitchFamily="18" charset="0"/>
                              </a:rPr>
                              <m:t>→0</m:t>
                            </m:r>
                          </m:e>
                        </m:eqArr>
                      </m:fName>
                      <m:e>
                        <m:f>
                          <m:fPr>
                            <m:ctrlPr>
                              <a:rPr lang="en-AU" b="0" i="1" smtClean="0">
                                <a:latin typeface="Cambria Math" panose="02040503050406030204" pitchFamily="18" charset="0"/>
                              </a:rPr>
                            </m:ctrlPr>
                          </m:fPr>
                          <m:num>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𝑎</m:t>
                                </m:r>
                                <m:r>
                                  <a:rPr lang="en-AU" b="0" i="1" smtClean="0">
                                    <a:latin typeface="Cambria Math" panose="02040503050406030204" pitchFamily="18" charset="0"/>
                                  </a:rPr>
                                  <m:t>+</m:t>
                                </m:r>
                                <m:r>
                                  <a:rPr lang="en-AU" b="0" i="1" smtClean="0">
                                    <a:latin typeface="Cambria Math" panose="02040503050406030204" pitchFamily="18" charset="0"/>
                                  </a:rPr>
                                  <m:t>h</m:t>
                                </m:r>
                              </m:e>
                            </m:d>
                            <m:r>
                              <a:rPr lang="en-AU" b="0" i="1" smtClean="0">
                                <a:latin typeface="Cambria Math" panose="02040503050406030204" pitchFamily="18" charset="0"/>
                              </a:rPr>
                              <m:t>−</m:t>
                            </m:r>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𝑎</m:t>
                                </m:r>
                              </m:e>
                            </m:d>
                          </m:num>
                          <m:den>
                            <m:r>
                              <a:rPr lang="en-AU" b="0" i="1" smtClean="0">
                                <a:latin typeface="Cambria Math" panose="02040503050406030204" pitchFamily="18" charset="0"/>
                              </a:rPr>
                              <m:t>h</m:t>
                            </m:r>
                          </m:den>
                        </m:f>
                      </m:e>
                    </m:func>
                  </m:oMath>
                </a14:m>
                <a:r>
                  <a:rPr lang="en-AU" dirty="0"/>
                  <a:t> exists, that is, if there is a non-vertical tangent to the graph of </a:t>
                </a:r>
                <a14:m>
                  <m:oMath xmlns:m="http://schemas.openxmlformats.org/officeDocument/2006/math">
                    <m:r>
                      <a:rPr lang="en-AU" b="0" i="1" smtClean="0">
                        <a:latin typeface="Cambria Math" panose="02040503050406030204" pitchFamily="18" charset="0"/>
                      </a:rPr>
                      <m:t>𝑓</m:t>
                    </m:r>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oMath>
                </a14:m>
                <a:r>
                  <a:rPr lang="en-AU" dirty="0"/>
                  <a:t> at the point </a:t>
                </a:r>
                <a14:m>
                  <m:oMath xmlns:m="http://schemas.openxmlformats.org/officeDocument/2006/math">
                    <m:r>
                      <a:rPr lang="en-AU" b="0" i="1" smtClean="0">
                        <a:latin typeface="Cambria Math" panose="02040503050406030204" pitchFamily="18" charset="0"/>
                      </a:rPr>
                      <m:t>𝑃</m:t>
                    </m:r>
                    <m:d>
                      <m:dPr>
                        <m:ctrlPr>
                          <a:rPr lang="en-AU" b="0" i="1" smtClean="0">
                            <a:latin typeface="Cambria Math" panose="02040503050406030204" pitchFamily="18" charset="0"/>
                          </a:rPr>
                        </m:ctrlPr>
                      </m:dPr>
                      <m:e>
                        <m:r>
                          <a:rPr lang="en-AU" b="0" i="1" smtClean="0">
                            <a:latin typeface="Cambria Math" panose="02040503050406030204" pitchFamily="18" charset="0"/>
                          </a:rPr>
                          <m:t>𝑎</m:t>
                        </m:r>
                        <m:r>
                          <a:rPr lang="en-AU" b="0" i="1" smtClean="0">
                            <a:latin typeface="Cambria Math" panose="02040503050406030204" pitchFamily="18" charset="0"/>
                          </a:rPr>
                          <m:t>, </m:t>
                        </m:r>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𝑎</m:t>
                            </m:r>
                          </m:e>
                        </m:d>
                      </m:e>
                    </m:d>
                    <m:r>
                      <a:rPr lang="en-AU" b="0" i="1" smtClean="0">
                        <a:latin typeface="Cambria Math" panose="02040503050406030204" pitchFamily="18" charset="0"/>
                      </a:rPr>
                      <m:t>.</m:t>
                    </m:r>
                  </m:oMath>
                </a14:m>
                <a:endParaRPr lang="en-AU" dirty="0"/>
              </a:p>
              <a:p>
                <a:r>
                  <a:rPr lang="en-AU" dirty="0"/>
                  <a:t>For a piecewise-defined function, the function must be continuous and the tangent must be equal at the endpoints of the function.</a:t>
                </a:r>
              </a:p>
            </p:txBody>
          </p:sp>
        </mc:Choice>
        <mc:Fallback xmlns="">
          <p:sp>
            <p:nvSpPr>
              <p:cNvPr id="5" name="Text Placeholder 4">
                <a:extLst>
                  <a:ext uri="{FF2B5EF4-FFF2-40B4-BE49-F238E27FC236}">
                    <a16:creationId xmlns:a16="http://schemas.microsoft.com/office/drawing/2014/main" id="{A5408906-2AD5-7E7E-1A82-95497E60EA9E}"/>
                  </a:ext>
                </a:extLst>
              </p:cNvPr>
              <p:cNvSpPr>
                <a:spLocks noGrp="1" noRot="1" noChangeAspect="1" noMove="1" noResize="1" noEditPoints="1" noAdjustHandles="1" noChangeArrowheads="1" noChangeShapeType="1" noTextEdit="1"/>
              </p:cNvSpPr>
              <p:nvPr>
                <p:ph type="body" sz="quarter" idx="17"/>
              </p:nvPr>
            </p:nvSpPr>
            <p:spPr>
              <a:blipFill>
                <a:blip r:embed="rId2"/>
                <a:stretch>
                  <a:fillRect l="-1327"/>
                </a:stretch>
              </a:blipFill>
            </p:spPr>
            <p:txBody>
              <a:bodyPr/>
              <a:lstStyle/>
              <a:p>
                <a:r>
                  <a:rPr lang="en-AU">
                    <a:noFill/>
                  </a:rPr>
                  <a:t> </a:t>
                </a:r>
              </a:p>
            </p:txBody>
          </p:sp>
        </mc:Fallback>
      </mc:AlternateContent>
      <p:sp>
        <p:nvSpPr>
          <p:cNvPr id="2" name="Slide Number Placeholder 1">
            <a:extLst>
              <a:ext uri="{FF2B5EF4-FFF2-40B4-BE49-F238E27FC236}">
                <a16:creationId xmlns:a16="http://schemas.microsoft.com/office/drawing/2014/main" id="{03AAE85B-CAA5-7C80-1AEA-DC73EFF5E5A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a:t>
            </a:fld>
            <a:endParaRPr lang="en-AU" dirty="0"/>
          </a:p>
        </p:txBody>
      </p:sp>
    </p:spTree>
    <p:extLst>
      <p:ext uri="{BB962C8B-B14F-4D97-AF65-F5344CB8AC3E}">
        <p14:creationId xmlns:p14="http://schemas.microsoft.com/office/powerpoint/2010/main" val="2622013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AA9B99-A886-348C-2F5E-7CB5FD8CF941}"/>
              </a:ext>
            </a:extLst>
          </p:cNvPr>
          <p:cNvSpPr>
            <a:spLocks noGrp="1"/>
          </p:cNvSpPr>
          <p:nvPr>
            <p:ph type="title"/>
          </p:nvPr>
        </p:nvSpPr>
        <p:spPr/>
        <p:txBody>
          <a:bodyPr/>
          <a:lstStyle/>
          <a:p>
            <a:r>
              <a:rPr lang="en-AU" dirty="0"/>
              <a:t>Question 1</a:t>
            </a:r>
          </a:p>
        </p:txBody>
      </p:sp>
      <p:sp>
        <p:nvSpPr>
          <p:cNvPr id="4" name="Text Placeholder 3">
            <a:extLst>
              <a:ext uri="{FF2B5EF4-FFF2-40B4-BE49-F238E27FC236}">
                <a16:creationId xmlns:a16="http://schemas.microsoft.com/office/drawing/2014/main" id="{A503C2FD-13F3-06FD-4F05-0982038E1BA9}"/>
              </a:ext>
            </a:extLst>
          </p:cNvPr>
          <p:cNvSpPr>
            <a:spLocks noGrp="1"/>
          </p:cNvSpPr>
          <p:nvPr>
            <p:ph type="body" sz="quarter" idx="18"/>
          </p:nvPr>
        </p:nvSpPr>
        <p:spPr/>
        <p:txBody>
          <a:bodyPr/>
          <a:lstStyle/>
          <a:p>
            <a:r>
              <a:rPr lang="en-AU" dirty="0"/>
              <a:t>Worked example</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906851D6-A4B7-E501-140E-F7E4BEE3FB85}"/>
                  </a:ext>
                </a:extLst>
              </p:cNvPr>
              <p:cNvSpPr>
                <a:spLocks noGrp="1"/>
              </p:cNvSpPr>
              <p:nvPr>
                <p:ph type="body" sz="quarter" idx="17"/>
              </p:nvPr>
            </p:nvSpPr>
            <p:spPr>
              <a:xfrm>
                <a:off x="360000" y="1103086"/>
                <a:ext cx="11484000" cy="5394914"/>
              </a:xfrm>
            </p:spPr>
            <p:txBody>
              <a:bodyPr/>
              <a:lstStyle/>
              <a:p>
                <a:r>
                  <a:rPr lang="en-AU" sz="1800" b="0" dirty="0">
                    <a:latin typeface="+mj-lt"/>
                  </a:rPr>
                  <a:t>Consider the function</a:t>
                </a:r>
                <a14:m>
                  <m:oMath xmlns:m="http://schemas.openxmlformats.org/officeDocument/2006/math">
                    <m:r>
                      <a:rPr lang="en-AU" sz="1800" b="0" i="0" smtClean="0">
                        <a:latin typeface="Cambria Math" panose="02040503050406030204" pitchFamily="18" charset="0"/>
                      </a:rPr>
                      <m:t> </m:t>
                    </m:r>
                    <m:r>
                      <a:rPr lang="en-AU" sz="1800" b="0" i="1" smtClean="0">
                        <a:latin typeface="Cambria Math" panose="02040503050406030204" pitchFamily="18" charset="0"/>
                      </a:rPr>
                      <m:t>𝑓</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a:rPr lang="en-AU" sz="1800" b="0" i="1" smtClean="0">
                        <a:latin typeface="Cambria Math" panose="02040503050406030204" pitchFamily="18" charset="0"/>
                      </a:rPr>
                      <m:t>=</m:t>
                    </m:r>
                    <m:d>
                      <m:dPr>
                        <m:begChr m:val="{"/>
                        <m:endChr m:val=""/>
                        <m:ctrlPr>
                          <a:rPr lang="en-AU" sz="1800" b="0" i="1" smtClean="0">
                            <a:latin typeface="Cambria Math" panose="02040503050406030204" pitchFamily="18" charset="0"/>
                          </a:rPr>
                        </m:ctrlPr>
                      </m:dPr>
                      <m:e>
                        <m:eqArr>
                          <m:eqArrPr>
                            <m:ctrlPr>
                              <a:rPr lang="en-AU" sz="1800" b="0" i="1" smtClean="0">
                                <a:latin typeface="Cambria Math" panose="02040503050406030204" pitchFamily="18" charset="0"/>
                              </a:rPr>
                            </m:ctrlPr>
                          </m:eqArrPr>
                          <m:e>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+2</m:t>
                            </m:r>
                            <m:r>
                              <a:rPr lang="en-AU" sz="1800" b="0" i="1" smtClean="0">
                                <a:latin typeface="Cambria Math" panose="02040503050406030204" pitchFamily="18" charset="0"/>
                              </a:rPr>
                              <m:t>𝑥</m:t>
                            </m:r>
                            <m:r>
                              <a:rPr lang="en-AU" sz="1800" b="0" i="1" smtClean="0">
                                <a:latin typeface="Cambria Math" panose="02040503050406030204" pitchFamily="18" charset="0"/>
                              </a:rPr>
                              <m:t>, </m:t>
                            </m:r>
                            <m:r>
                              <a:rPr lang="en-AU" sz="1800" b="0" i="1" smtClean="0">
                                <a:latin typeface="Cambria Math" panose="02040503050406030204" pitchFamily="18" charset="0"/>
                              </a:rPr>
                              <m:t>𝑥</m:t>
                            </m:r>
                            <m:r>
                              <a:rPr lang="en-AU" sz="1800" b="0" i="1" smtClean="0">
                                <a:latin typeface="Cambria Math" panose="02040503050406030204" pitchFamily="18" charset="0"/>
                              </a:rPr>
                              <m:t>≤0</m:t>
                            </m:r>
                          </m:e>
                          <m:e>
                            <m:r>
                              <a:rPr lang="en-AU" sz="1800" b="0" i="1" smtClean="0">
                                <a:latin typeface="Cambria Math" panose="02040503050406030204" pitchFamily="18" charset="0"/>
                              </a:rPr>
                              <m:t>2</m:t>
                            </m:r>
                            <m:r>
                              <a:rPr lang="en-AU" sz="1800" b="0" i="1" smtClean="0">
                                <a:latin typeface="Cambria Math" panose="02040503050406030204" pitchFamily="18" charset="0"/>
                              </a:rPr>
                              <m:t>𝑥</m:t>
                            </m:r>
                            <m:r>
                              <a:rPr lang="en-AU" sz="1800" b="0" i="1" smtClean="0">
                                <a:latin typeface="Cambria Math" panose="02040503050406030204" pitchFamily="18" charset="0"/>
                              </a:rPr>
                              <m:t>, &gt;0</m:t>
                            </m:r>
                          </m:e>
                        </m:eqArr>
                      </m:e>
                    </m:d>
                  </m:oMath>
                </a14:m>
                <a:endParaRPr lang="en-AU" sz="1800" dirty="0"/>
              </a:p>
              <a:p>
                <a:r>
                  <a:rPr lang="en-AU" sz="1800" dirty="0"/>
                  <a:t>Determine whether </a:t>
                </a:r>
                <a14:m>
                  <m:oMath xmlns:m="http://schemas.openxmlformats.org/officeDocument/2006/math">
                    <m:r>
                      <a:rPr lang="en-AU" sz="1800" b="0" i="1" smtClean="0">
                        <a:latin typeface="Cambria Math" panose="02040503050406030204" pitchFamily="18" charset="0"/>
                      </a:rPr>
                      <m:t>𝑓</m:t>
                    </m:r>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m:t>
                    </m:r>
                  </m:oMath>
                </a14:m>
                <a:r>
                  <a:rPr lang="en-AU" sz="1800" dirty="0"/>
                  <a:t> is continuous and differentiable. Justify your answer.</a:t>
                </a:r>
              </a:p>
              <a:p>
                <a:r>
                  <a:rPr lang="en-AU" sz="1800" b="1" dirty="0"/>
                  <a:t>Solution:</a:t>
                </a:r>
                <a:endParaRPr lang="en-AU" sz="1800" dirty="0"/>
              </a:p>
              <a:p>
                <a:pPr/>
                <a14:m>
                  <m:oMathPara xmlns:m="http://schemas.openxmlformats.org/officeDocument/2006/math">
                    <m:oMathParaPr>
                      <m:jc m:val="left"/>
                    </m:oMathParaPr>
                    <m:oMath xmlns:m="http://schemas.openxmlformats.org/officeDocument/2006/math">
                      <m:r>
                        <m:rPr>
                          <m:nor/>
                        </m:rPr>
                        <a:rPr lang="en-AU" sz="1800" b="0" i="0" smtClean="0">
                          <a:latin typeface="+mj-lt"/>
                        </a:rPr>
                        <m:t>At</m:t>
                      </m:r>
                      <m:r>
                        <a:rPr lang="en-AU" sz="1800" b="0" i="1" smtClean="0">
                          <a:latin typeface="Cambria Math" panose="02040503050406030204" pitchFamily="18" charset="0"/>
                        </a:rPr>
                        <m:t> </m:t>
                      </m:r>
                      <m:r>
                        <a:rPr lang="en-AU" sz="1800" b="0" i="1" smtClean="0">
                          <a:latin typeface="Cambria Math" panose="02040503050406030204" pitchFamily="18" charset="0"/>
                        </a:rPr>
                        <m:t>𝑥</m:t>
                      </m:r>
                      <m:r>
                        <m:rPr>
                          <m:aln/>
                        </m:rPr>
                        <a:rPr lang="en-AU" sz="1800" b="0" i="1" smtClean="0">
                          <a:latin typeface="Cambria Math" panose="02040503050406030204" pitchFamily="18" charset="0"/>
                        </a:rPr>
                        <m:t>=</m:t>
                      </m:r>
                      <m:r>
                        <a:rPr lang="en-AU" sz="1800" b="0" i="1" smtClean="0">
                          <a:latin typeface="Cambria Math" panose="02040503050406030204" pitchFamily="18" charset="0"/>
                        </a:rPr>
                        <m:t>0</m:t>
                      </m:r>
                    </m:oMath>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0</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+2</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0</m:t>
                          </m:r>
                        </m:e>
                      </m:d>
                      <m:r>
                        <m:rPr>
                          <m:aln/>
                        </m:rPr>
                        <a:rPr lang="en-AU" sz="1800" b="0" i="1" smtClean="0">
                          <a:latin typeface="Cambria Math" panose="02040503050406030204" pitchFamily="18" charset="0"/>
                        </a:rPr>
                        <m:t>=</m:t>
                      </m:r>
                      <m:r>
                        <a:rPr lang="en-AU" sz="1800" b="0" i="1" smtClean="0">
                          <a:latin typeface="Cambria Math" panose="02040503050406030204" pitchFamily="18" charset="0"/>
                        </a:rPr>
                        <m:t>0</m:t>
                      </m:r>
                    </m:oMath>
                    <m:oMath xmlns:m="http://schemas.openxmlformats.org/officeDocument/2006/math">
                      <m:r>
                        <a:rPr lang="en-AU" sz="1800" b="0" i="1" smtClean="0">
                          <a:latin typeface="Cambria Math" panose="02040503050406030204" pitchFamily="18" charset="0"/>
                        </a:rPr>
                        <m:t>2</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0</m:t>
                          </m:r>
                        </m:e>
                      </m:d>
                      <m:r>
                        <m:rPr>
                          <m:aln/>
                        </m:rPr>
                        <a:rPr lang="en-AU" sz="1800" b="0" i="1" smtClean="0">
                          <a:latin typeface="Cambria Math" panose="02040503050406030204" pitchFamily="18" charset="0"/>
                        </a:rPr>
                        <m:t>=</m:t>
                      </m:r>
                      <m:r>
                        <a:rPr lang="en-AU" sz="1800" b="0" i="1" smtClean="0">
                          <a:latin typeface="Cambria Math" panose="02040503050406030204" pitchFamily="18" charset="0"/>
                        </a:rPr>
                        <m:t>0</m:t>
                      </m:r>
                    </m:oMath>
                    <m:oMath xmlns:m="http://schemas.openxmlformats.org/officeDocument/2006/math">
                      <m:r>
                        <a:rPr lang="en-AU" sz="1800" b="0" i="1" smtClean="0">
                          <a:latin typeface="Cambria Math" panose="02040503050406030204" pitchFamily="18" charset="0"/>
                        </a:rPr>
                        <m:t>∴</m:t>
                      </m:r>
                      <m:r>
                        <a:rPr lang="en-AU" sz="1800" b="0" i="1" smtClean="0">
                          <a:latin typeface="Cambria Math" panose="02040503050406030204" pitchFamily="18" charset="0"/>
                        </a:rPr>
                        <m:t>𝑓</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a:rPr lang="en-AU" sz="1800" b="0" i="1" smtClean="0">
                          <a:latin typeface="Cambria Math" panose="02040503050406030204" pitchFamily="18" charset="0"/>
                        </a:rPr>
                        <m:t> </m:t>
                      </m:r>
                      <m:r>
                        <m:rPr>
                          <m:nor/>
                        </m:rPr>
                        <a:rPr lang="en-AU" sz="1800" b="0" i="0" smtClean="0">
                          <a:latin typeface="+mj-lt"/>
                        </a:rPr>
                        <m:t>is</m:t>
                      </m:r>
                      <m:r>
                        <m:rPr>
                          <m:nor/>
                        </m:rPr>
                        <a:rPr lang="en-AU" sz="1800" b="0" i="0" smtClean="0">
                          <a:latin typeface="+mj-lt"/>
                        </a:rPr>
                        <m:t> </m:t>
                      </m:r>
                      <m:r>
                        <m:rPr>
                          <m:nor/>
                        </m:rPr>
                        <a:rPr lang="en-AU" sz="1800" b="0" i="0" smtClean="0">
                          <a:latin typeface="+mj-lt"/>
                        </a:rPr>
                        <m:t>continous</m:t>
                      </m:r>
                    </m:oMath>
                  </m:oMathPara>
                </a14:m>
                <a:endParaRPr lang="en-AU" sz="1800" dirty="0">
                  <a:latin typeface="+mj-lt"/>
                </a:endParaRPr>
              </a:p>
            </p:txBody>
          </p:sp>
        </mc:Choice>
        <mc:Fallback xmlns="">
          <p:sp>
            <p:nvSpPr>
              <p:cNvPr id="5" name="Text Placeholder 4">
                <a:extLst>
                  <a:ext uri="{FF2B5EF4-FFF2-40B4-BE49-F238E27FC236}">
                    <a16:creationId xmlns:a16="http://schemas.microsoft.com/office/drawing/2014/main" id="{906851D6-A4B7-E501-140E-F7E4BEE3FB85}"/>
                  </a:ext>
                </a:extLst>
              </p:cNvPr>
              <p:cNvSpPr>
                <a:spLocks noGrp="1" noRot="1" noChangeAspect="1" noMove="1" noResize="1" noEditPoints="1" noAdjustHandles="1" noChangeArrowheads="1" noChangeShapeType="1" noTextEdit="1"/>
              </p:cNvSpPr>
              <p:nvPr>
                <p:ph type="body" sz="quarter" idx="17"/>
              </p:nvPr>
            </p:nvSpPr>
            <p:spPr>
              <a:xfrm>
                <a:off x="360000" y="1103086"/>
                <a:ext cx="11484000" cy="5394914"/>
              </a:xfrm>
              <a:blipFill>
                <a:blip r:embed="rId3"/>
                <a:stretch>
                  <a:fillRect l="-1221"/>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DC8D853-CFAF-C83F-3179-148715508246}"/>
                  </a:ext>
                </a:extLst>
              </p:cNvPr>
              <p:cNvSpPr txBox="1"/>
              <p:nvPr/>
            </p:nvSpPr>
            <p:spPr>
              <a:xfrm>
                <a:off x="4240448" y="3719003"/>
                <a:ext cx="2528341" cy="2886997"/>
              </a:xfrm>
              <a:prstGeom prst="rect">
                <a:avLst/>
              </a:prstGeom>
              <a:noFill/>
            </p:spPr>
            <p:txBody>
              <a:bodyPr wrap="square" lIns="0" tIns="0" rIns="0" bIns="0" rtlCol="0">
                <a:noAutofit/>
              </a:bodyPr>
              <a:lstStyle/>
              <a:p>
                <a:pPr algn="l">
                  <a:lnSpc>
                    <a:spcPct val="150000"/>
                  </a:lnSpc>
                </a:pPr>
                <a14:m>
                  <m:oMathPara xmlns:m="http://schemas.openxmlformats.org/officeDocument/2006/math">
                    <m:oMathParaPr>
                      <m:jc m:val="left"/>
                    </m:oMathParaPr>
                    <m:oMath xmlns:m="http://schemas.openxmlformats.org/officeDocument/2006/math">
                      <m:r>
                        <m:rPr>
                          <m:nor/>
                        </m:rPr>
                        <a:rPr lang="en-AU" sz="1800" b="0" i="0" smtClean="0">
                          <a:latin typeface="+mj-lt"/>
                        </a:rPr>
                        <m:t>When</m:t>
                      </m:r>
                      <m:r>
                        <m:rPr>
                          <m:nor/>
                        </m:rPr>
                        <a:rPr lang="en-AU" sz="1800" b="0" i="0" smtClean="0">
                          <a:latin typeface="+mj-lt"/>
                        </a:rPr>
                        <m:t> </m:t>
                      </m:r>
                      <m:r>
                        <a:rPr lang="en-AU" sz="1800" b="0" i="1" smtClean="0">
                          <a:latin typeface="Cambria Math" panose="02040503050406030204" pitchFamily="18" charset="0"/>
                        </a:rPr>
                        <m:t>𝑓</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m:rPr>
                          <m:aln/>
                        </m:rP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+2</m:t>
                      </m:r>
                      <m:r>
                        <a:rPr lang="en-AU" sz="1800" b="0" i="1" smtClean="0">
                          <a:latin typeface="Cambria Math" panose="02040503050406030204" pitchFamily="18" charset="0"/>
                        </a:rPr>
                        <m:t>𝑥</m:t>
                      </m:r>
                    </m:oMath>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𝑓</m:t>
                          </m:r>
                        </m:e>
                        <m:sup>
                          <m:r>
                            <a:rPr lang="en-AU" sz="1800" b="0" i="1" smtClean="0">
                              <a:latin typeface="Cambria Math" panose="02040503050406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m:rPr>
                          <m:aln/>
                        </m:rPr>
                        <a:rPr lang="en-AU" sz="1800" b="0" i="1" smtClean="0">
                          <a:latin typeface="Cambria Math" panose="02040503050406030204" pitchFamily="18" charset="0"/>
                        </a:rPr>
                        <m:t>=</m:t>
                      </m:r>
                      <m:r>
                        <a:rPr lang="en-AU" sz="1800" b="0" i="1" smtClean="0">
                          <a:latin typeface="Cambria Math" panose="02040503050406030204" pitchFamily="18" charset="0"/>
                        </a:rPr>
                        <m:t>2</m:t>
                      </m:r>
                      <m:r>
                        <a:rPr lang="en-AU" sz="1800" b="0" i="1" smtClean="0">
                          <a:latin typeface="Cambria Math" panose="02040503050406030204" pitchFamily="18" charset="0"/>
                        </a:rPr>
                        <m:t>𝑥</m:t>
                      </m:r>
                      <m:r>
                        <a:rPr lang="en-AU" sz="1800" b="0" i="1" smtClean="0">
                          <a:latin typeface="Cambria Math" panose="02040503050406030204" pitchFamily="18" charset="0"/>
                        </a:rPr>
                        <m:t>+2</m:t>
                      </m:r>
                    </m:oMath>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𝑓</m:t>
                          </m:r>
                        </m:e>
                        <m:sup>
                          <m:r>
                            <a:rPr lang="en-AU" sz="1800" b="0" i="1" smtClean="0">
                              <a:latin typeface="Cambria Math" panose="02040503050406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0</m:t>
                          </m:r>
                        </m:e>
                      </m:d>
                      <m:r>
                        <m:rPr>
                          <m:aln/>
                        </m:rPr>
                        <a:rPr lang="en-AU" sz="1800" b="0" i="1" smtClean="0">
                          <a:latin typeface="Cambria Math" panose="02040503050406030204" pitchFamily="18" charset="0"/>
                        </a:rPr>
                        <m:t>=</m:t>
                      </m:r>
                      <m:r>
                        <a:rPr lang="en-AU" sz="1800" b="0" i="1" smtClean="0">
                          <a:latin typeface="Cambria Math" panose="02040503050406030204" pitchFamily="18" charset="0"/>
                        </a:rPr>
                        <m:t>2</m:t>
                      </m:r>
                    </m:oMath>
                    <m:oMath xmlns:m="http://schemas.openxmlformats.org/officeDocument/2006/math">
                      <m:r>
                        <m:rPr>
                          <m:nor/>
                        </m:rPr>
                        <a:rPr lang="en-AU" sz="1800" i="0">
                          <a:latin typeface="+mj-lt"/>
                        </a:rPr>
                        <m:t>When</m:t>
                      </m:r>
                      <m:r>
                        <m:rPr>
                          <m:nor/>
                        </m:rPr>
                        <a:rPr lang="en-AU" sz="1800" i="0">
                          <a:latin typeface="+mj-lt"/>
                        </a:rPr>
                        <m:t> </m:t>
                      </m:r>
                      <m:r>
                        <a:rPr lang="en-AU" sz="1800">
                          <a:latin typeface="Cambria Math" panose="02040503050406030204" pitchFamily="18" charset="0"/>
                        </a:rPr>
                        <m:t>𝑓</m:t>
                      </m:r>
                      <m:d>
                        <m:dPr>
                          <m:ctrlPr>
                            <a:rPr lang="en-AU" sz="1800" i="1">
                              <a:latin typeface="Cambria Math" panose="02040503050406030204" pitchFamily="18" charset="0"/>
                            </a:rPr>
                          </m:ctrlPr>
                        </m:dPr>
                        <m:e>
                          <m:r>
                            <a:rPr lang="en-AU" sz="1800">
                              <a:latin typeface="Cambria Math" panose="02040503050406030204" pitchFamily="18" charset="0"/>
                            </a:rPr>
                            <m:t>𝑥</m:t>
                          </m:r>
                        </m:e>
                      </m:d>
                      <m:r>
                        <m:rPr>
                          <m:aln/>
                        </m:rPr>
                        <a:rPr lang="en-AU" sz="1800">
                          <a:latin typeface="Cambria Math" panose="02040503050406030204" pitchFamily="18" charset="0"/>
                        </a:rPr>
                        <m:t>=</m:t>
                      </m:r>
                      <m:r>
                        <a:rPr lang="en-AU" sz="1800">
                          <a:latin typeface="Cambria Math" panose="02040503050406030204" pitchFamily="18" charset="0"/>
                        </a:rPr>
                        <m:t>2</m:t>
                      </m:r>
                      <m:r>
                        <a:rPr lang="en-AU" sz="1800">
                          <a:latin typeface="Cambria Math" panose="02040503050406030204" pitchFamily="18" charset="0"/>
                        </a:rPr>
                        <m:t>𝑥</m:t>
                      </m:r>
                    </m:oMath>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𝑓</m:t>
                          </m:r>
                        </m:e>
                        <m:sup>
                          <m:r>
                            <a:rPr lang="en-AU" sz="1800" b="0" i="1" smtClean="0">
                              <a:latin typeface="Cambria Math" panose="02040503050406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m:rPr>
                          <m:aln/>
                        </m:rPr>
                        <a:rPr lang="en-AU" sz="1800" b="0" i="1" smtClean="0">
                          <a:latin typeface="Cambria Math" panose="02040503050406030204" pitchFamily="18" charset="0"/>
                        </a:rPr>
                        <m:t>=</m:t>
                      </m:r>
                      <m:r>
                        <a:rPr lang="en-AU" sz="1800" b="0" i="1" smtClean="0">
                          <a:latin typeface="Cambria Math" panose="02040503050406030204" pitchFamily="18" charset="0"/>
                        </a:rPr>
                        <m:t>2</m:t>
                      </m:r>
                    </m:oMath>
                  </m:oMathPara>
                </a14:m>
                <a:br>
                  <a:rPr lang="en-AU" sz="1800" b="0" dirty="0"/>
                </a:br>
                <a:endParaRPr lang="en-AU" sz="1800" dirty="0">
                  <a:latin typeface="+mj-lt"/>
                </a:endParaRPr>
              </a:p>
            </p:txBody>
          </p:sp>
        </mc:Choice>
        <mc:Fallback xmlns="">
          <p:sp>
            <p:nvSpPr>
              <p:cNvPr id="6" name="TextBox 5">
                <a:extLst>
                  <a:ext uri="{FF2B5EF4-FFF2-40B4-BE49-F238E27FC236}">
                    <a16:creationId xmlns:a16="http://schemas.microsoft.com/office/drawing/2014/main" id="{7DC8D853-CFAF-C83F-3179-148715508246}"/>
                  </a:ext>
                </a:extLst>
              </p:cNvPr>
              <p:cNvSpPr txBox="1">
                <a:spLocks noRot="1" noChangeAspect="1" noMove="1" noResize="1" noEditPoints="1" noAdjustHandles="1" noChangeArrowheads="1" noChangeShapeType="1" noTextEdit="1"/>
              </p:cNvSpPr>
              <p:nvPr/>
            </p:nvSpPr>
            <p:spPr>
              <a:xfrm>
                <a:off x="4240448" y="3719003"/>
                <a:ext cx="2528341" cy="2886997"/>
              </a:xfrm>
              <a:prstGeom prst="rect">
                <a:avLst/>
              </a:prstGeom>
              <a:blipFill>
                <a:blip r:embed="rId4"/>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78EE841-F454-3A9C-43A1-6B7C69606383}"/>
                  </a:ext>
                </a:extLst>
              </p:cNvPr>
              <p:cNvSpPr txBox="1"/>
              <p:nvPr/>
            </p:nvSpPr>
            <p:spPr>
              <a:xfrm>
                <a:off x="7500067" y="3719003"/>
                <a:ext cx="3861841" cy="2886997"/>
              </a:xfrm>
              <a:prstGeom prst="rect">
                <a:avLst/>
              </a:prstGeom>
              <a:noFill/>
            </p:spPr>
            <p:txBody>
              <a:bodyPr wrap="square" lIns="0" tIns="0" rIns="0" bIns="0" rtlCol="0">
                <a:noAutofit/>
              </a:bodyPr>
              <a:lstStyle/>
              <a:p>
                <a:pPr algn="l">
                  <a:lnSpc>
                    <a:spcPct val="150000"/>
                  </a:lnSpc>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𝑓</m:t>
                          </m:r>
                        </m:e>
                        <m:sup>
                          <m:r>
                            <a:rPr lang="en-AU" sz="1800" b="0" i="1" smtClean="0">
                              <a:latin typeface="Cambria Math" panose="02040503050406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a:rPr lang="en-AU" sz="1800" b="0" i="1" smtClean="0">
                          <a:latin typeface="Cambria Math" panose="02040503050406030204" pitchFamily="18" charset="0"/>
                        </a:rPr>
                        <m:t> </m:t>
                      </m:r>
                      <m:r>
                        <m:rPr>
                          <m:nor/>
                        </m:rPr>
                        <a:rPr lang="en-AU" sz="1800" b="0" i="0" smtClean="0">
                          <a:latin typeface="+mj-lt"/>
                        </a:rPr>
                        <m:t>is</m:t>
                      </m:r>
                      <m:r>
                        <m:rPr>
                          <m:nor/>
                        </m:rPr>
                        <a:rPr lang="en-AU" sz="1800" b="0" i="0" smtClean="0">
                          <a:latin typeface="+mj-lt"/>
                        </a:rPr>
                        <m:t> </m:t>
                      </m:r>
                      <m:r>
                        <m:rPr>
                          <m:nor/>
                        </m:rPr>
                        <a:rPr lang="en-AU" sz="1800" b="0" i="0" smtClean="0">
                          <a:latin typeface="+mj-lt"/>
                        </a:rPr>
                        <m:t>equal</m:t>
                      </m:r>
                      <m:r>
                        <m:rPr>
                          <m:nor/>
                        </m:rPr>
                        <a:rPr lang="en-AU" sz="1800" b="0" i="0" smtClean="0">
                          <a:latin typeface="+mj-lt"/>
                        </a:rPr>
                        <m:t> </m:t>
                      </m:r>
                      <m:r>
                        <m:rPr>
                          <m:nor/>
                        </m:rPr>
                        <a:rPr lang="en-AU" sz="1800" b="0" i="0" smtClean="0">
                          <a:latin typeface="+mj-lt"/>
                        </a:rPr>
                        <m:t>at</m:t>
                      </m:r>
                      <m:r>
                        <m:rPr>
                          <m:nor/>
                        </m:rPr>
                        <a:rPr lang="en-AU" sz="1800" b="0" i="0" smtClean="0">
                          <a:latin typeface="+mj-lt"/>
                        </a:rPr>
                        <m:t> </m:t>
                      </m:r>
                      <m:r>
                        <a:rPr lang="en-AU" sz="1800" b="0" i="1" smtClean="0">
                          <a:latin typeface="Cambria Math" panose="02040503050406030204" pitchFamily="18" charset="0"/>
                        </a:rPr>
                        <m:t>𝑥</m:t>
                      </m:r>
                      <m:r>
                        <a:rPr lang="en-AU" sz="1800" b="0" i="1" smtClean="0">
                          <a:latin typeface="Cambria Math" panose="02040503050406030204" pitchFamily="18" charset="0"/>
                        </a:rPr>
                        <m:t>=0</m:t>
                      </m:r>
                    </m:oMath>
                    <m:oMath xmlns:m="http://schemas.openxmlformats.org/officeDocument/2006/math">
                      <m:r>
                        <a:rPr lang="en-AU" sz="1800" b="0" i="1" smtClean="0">
                          <a:latin typeface="Cambria Math" panose="02040503050406030204" pitchFamily="18" charset="0"/>
                        </a:rPr>
                        <m:t>∴</m:t>
                      </m:r>
                      <m:r>
                        <a:rPr lang="en-AU" sz="1800" b="0" i="1" smtClean="0">
                          <a:latin typeface="Cambria Math" panose="02040503050406030204" pitchFamily="18" charset="0"/>
                        </a:rPr>
                        <m:t>𝑓</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a:rPr lang="en-AU" sz="1800" b="0" i="1" smtClean="0">
                          <a:latin typeface="Cambria Math" panose="02040503050406030204" pitchFamily="18" charset="0"/>
                        </a:rPr>
                        <m:t> </m:t>
                      </m:r>
                      <m:r>
                        <m:rPr>
                          <m:nor/>
                        </m:rPr>
                        <a:rPr lang="en-AU" sz="1800" b="0" i="0" smtClean="0">
                          <a:latin typeface="+mj-lt"/>
                        </a:rPr>
                        <m:t>is</m:t>
                      </m:r>
                      <m:r>
                        <m:rPr>
                          <m:nor/>
                        </m:rPr>
                        <a:rPr lang="en-AU" sz="1800" b="0" i="0" smtClean="0">
                          <a:latin typeface="+mj-lt"/>
                        </a:rPr>
                        <m:t> </m:t>
                      </m:r>
                      <m:r>
                        <m:rPr>
                          <m:nor/>
                        </m:rPr>
                        <a:rPr lang="en-AU" sz="1800" b="0" i="0" smtClean="0">
                          <a:latin typeface="+mj-lt"/>
                        </a:rPr>
                        <m:t>continous</m:t>
                      </m:r>
                      <m:r>
                        <m:rPr>
                          <m:nor/>
                        </m:rPr>
                        <a:rPr lang="en-AU" sz="1800" b="0" i="0" smtClean="0">
                          <a:latin typeface="+mj-lt"/>
                        </a:rPr>
                        <m:t> </m:t>
                      </m:r>
                      <m:r>
                        <m:rPr>
                          <m:nor/>
                        </m:rPr>
                        <a:rPr lang="en-AU" sz="1800" b="0" i="0" smtClean="0">
                          <a:latin typeface="+mj-lt"/>
                        </a:rPr>
                        <m:t>and</m:t>
                      </m:r>
                      <m:r>
                        <m:rPr>
                          <m:nor/>
                        </m:rPr>
                        <a:rPr lang="en-AU" sz="1800" b="0" i="0" smtClean="0">
                          <a:latin typeface="+mj-lt"/>
                        </a:rPr>
                        <m:t> </m:t>
                      </m:r>
                      <m:r>
                        <m:rPr>
                          <m:nor/>
                        </m:rPr>
                        <a:rPr lang="en-AU" sz="1800" b="0" i="0" smtClean="0">
                          <a:latin typeface="+mj-lt"/>
                        </a:rPr>
                        <m:t>differentable</m:t>
                      </m:r>
                    </m:oMath>
                  </m:oMathPara>
                </a14:m>
                <a:endParaRPr lang="en-AU" sz="1800" dirty="0">
                  <a:latin typeface="+mj-lt"/>
                </a:endParaRPr>
              </a:p>
            </p:txBody>
          </p:sp>
        </mc:Choice>
        <mc:Fallback xmlns="">
          <p:sp>
            <p:nvSpPr>
              <p:cNvPr id="8" name="TextBox 7">
                <a:extLst>
                  <a:ext uri="{FF2B5EF4-FFF2-40B4-BE49-F238E27FC236}">
                    <a16:creationId xmlns:a16="http://schemas.microsoft.com/office/drawing/2014/main" id="{278EE841-F454-3A9C-43A1-6B7C69606383}"/>
                  </a:ext>
                </a:extLst>
              </p:cNvPr>
              <p:cNvSpPr txBox="1">
                <a:spLocks noRot="1" noChangeAspect="1" noMove="1" noResize="1" noEditPoints="1" noAdjustHandles="1" noChangeArrowheads="1" noChangeShapeType="1" noTextEdit="1"/>
              </p:cNvSpPr>
              <p:nvPr/>
            </p:nvSpPr>
            <p:spPr>
              <a:xfrm>
                <a:off x="7500067" y="3719003"/>
                <a:ext cx="3861841" cy="2886997"/>
              </a:xfrm>
              <a:prstGeom prst="rect">
                <a:avLst/>
              </a:prstGeom>
              <a:blipFill>
                <a:blip r:embed="rId5"/>
                <a:stretch>
                  <a:fillRect/>
                </a:stretch>
              </a:blipFill>
            </p:spPr>
            <p:txBody>
              <a:bodyPr/>
              <a:lstStyle/>
              <a:p>
                <a:r>
                  <a:rPr lang="en-AU">
                    <a:noFill/>
                  </a:rPr>
                  <a:t> </a:t>
                </a:r>
              </a:p>
            </p:txBody>
          </p:sp>
        </mc:Fallback>
      </mc:AlternateContent>
      <p:cxnSp>
        <p:nvCxnSpPr>
          <p:cNvPr id="11" name="Straight Connector 10">
            <a:extLst>
              <a:ext uri="{FF2B5EF4-FFF2-40B4-BE49-F238E27FC236}">
                <a16:creationId xmlns:a16="http://schemas.microsoft.com/office/drawing/2014/main" id="{E87FFC70-225B-BAEB-4899-5961FFCFE6FE}"/>
              </a:ext>
              <a:ext uri="{C183D7F6-B498-43B3-948B-1728B52AA6E4}">
                <adec:decorative xmlns:adec="http://schemas.microsoft.com/office/drawing/2017/decorative" val="1"/>
              </a:ext>
            </a:extLst>
          </p:cNvPr>
          <p:cNvCxnSpPr>
            <a:cxnSpLocks/>
          </p:cNvCxnSpPr>
          <p:nvPr/>
        </p:nvCxnSpPr>
        <p:spPr>
          <a:xfrm>
            <a:off x="7194063" y="3719003"/>
            <a:ext cx="0" cy="2525219"/>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0302469-43F5-8B78-0EFC-A7698AC593BE}"/>
              </a:ext>
              <a:ext uri="{C183D7F6-B498-43B3-948B-1728B52AA6E4}">
                <adec:decorative xmlns:adec="http://schemas.microsoft.com/office/drawing/2017/decorative" val="1"/>
              </a:ext>
            </a:extLst>
          </p:cNvPr>
          <p:cNvCxnSpPr>
            <a:cxnSpLocks/>
          </p:cNvCxnSpPr>
          <p:nvPr/>
        </p:nvCxnSpPr>
        <p:spPr>
          <a:xfrm>
            <a:off x="3893608" y="3786257"/>
            <a:ext cx="0" cy="2525219"/>
          </a:xfrm>
          <a:prstGeom prst="line">
            <a:avLst/>
          </a:prstGeom>
          <a:ln w="1270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Speech Bubble: Rectangle with Corners Rounded 15">
                <a:extLst>
                  <a:ext uri="{FF2B5EF4-FFF2-40B4-BE49-F238E27FC236}">
                    <a16:creationId xmlns:a16="http://schemas.microsoft.com/office/drawing/2014/main" id="{DA002755-CD88-9E03-A79E-9B00D3542E81}"/>
                  </a:ext>
                </a:extLst>
              </p:cNvPr>
              <p:cNvSpPr/>
              <p:nvPr/>
            </p:nvSpPr>
            <p:spPr>
              <a:xfrm>
                <a:off x="2608028" y="2965837"/>
                <a:ext cx="2711395" cy="712420"/>
              </a:xfrm>
              <a:prstGeom prst="wedgeRoundRectCallout">
                <a:avLst>
                  <a:gd name="adj1" fmla="val -74499"/>
                  <a:gd name="adj2" fmla="val 87161"/>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dirty="0"/>
                  <a:t>Why was the point </a:t>
                </a:r>
                <a:br>
                  <a:rPr lang="en-AU" sz="1800" b="0" i="1" dirty="0">
                    <a:latin typeface="Cambria Math" panose="02040503050406030204" pitchFamily="18" charset="0"/>
                  </a:rPr>
                </a:br>
                <a14:m>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=0</m:t>
                    </m:r>
                  </m:oMath>
                </a14:m>
                <a:r>
                  <a:rPr lang="en-AU" sz="1800" dirty="0"/>
                  <a:t> checked?</a:t>
                </a:r>
              </a:p>
            </p:txBody>
          </p:sp>
        </mc:Choice>
        <mc:Fallback xmlns="">
          <p:sp>
            <p:nvSpPr>
              <p:cNvPr id="16" name="Speech Bubble: Rectangle with Corners Rounded 15">
                <a:extLst>
                  <a:ext uri="{FF2B5EF4-FFF2-40B4-BE49-F238E27FC236}">
                    <a16:creationId xmlns:a16="http://schemas.microsoft.com/office/drawing/2014/main" id="{DA002755-CD88-9E03-A79E-9B00D3542E81}"/>
                  </a:ext>
                </a:extLst>
              </p:cNvPr>
              <p:cNvSpPr>
                <a:spLocks noRot="1" noChangeAspect="1" noMove="1" noResize="1" noEditPoints="1" noAdjustHandles="1" noChangeArrowheads="1" noChangeShapeType="1" noTextEdit="1"/>
              </p:cNvSpPr>
              <p:nvPr/>
            </p:nvSpPr>
            <p:spPr>
              <a:xfrm>
                <a:off x="2608028" y="2965837"/>
                <a:ext cx="2711395" cy="712420"/>
              </a:xfrm>
              <a:prstGeom prst="wedgeRoundRectCallout">
                <a:avLst>
                  <a:gd name="adj1" fmla="val -74499"/>
                  <a:gd name="adj2" fmla="val 87161"/>
                  <a:gd name="adj3" fmla="val 16667"/>
                </a:avLst>
              </a:prstGeom>
              <a:blipFill>
                <a:blip r:embed="rId6"/>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8" name="Speech Bubble: Rectangle with Corners Rounded 17">
                <a:extLst>
                  <a:ext uri="{FF2B5EF4-FFF2-40B4-BE49-F238E27FC236}">
                    <a16:creationId xmlns:a16="http://schemas.microsoft.com/office/drawing/2014/main" id="{0F08B01C-F402-057F-4992-50AFB94F81CB}"/>
                  </a:ext>
                </a:extLst>
              </p:cNvPr>
              <p:cNvSpPr/>
              <p:nvPr/>
            </p:nvSpPr>
            <p:spPr>
              <a:xfrm>
                <a:off x="3043061" y="5875480"/>
                <a:ext cx="4375506" cy="897166"/>
              </a:xfrm>
              <a:prstGeom prst="wedgeRoundRectCallout">
                <a:avLst>
                  <a:gd name="adj1" fmla="val -59460"/>
                  <a:gd name="adj2" fmla="val -105072"/>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dirty="0"/>
                  <a:t>If </a:t>
                </a:r>
                <a14:m>
                  <m:oMath xmlns:m="http://schemas.openxmlformats.org/officeDocument/2006/math">
                    <m:r>
                      <a:rPr lang="en-AU" sz="1800" b="0" i="1" smtClean="0">
                        <a:latin typeface="Cambria Math" panose="02040503050406030204" pitchFamily="18" charset="0"/>
                      </a:rPr>
                      <m:t>𝑓</m:t>
                    </m:r>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m:t>
                    </m:r>
                  </m:oMath>
                </a14:m>
                <a:r>
                  <a:rPr lang="en-AU" sz="1800" dirty="0"/>
                  <a:t> was not continuous at </a:t>
                </a:r>
                <a14:m>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=0</m:t>
                    </m:r>
                  </m:oMath>
                </a14:m>
                <a:r>
                  <a:rPr lang="en-AU" sz="1800" dirty="0"/>
                  <a:t>, what does that mean about the differentiability of </a:t>
                </a:r>
                <a14:m>
                  <m:oMath xmlns:m="http://schemas.openxmlformats.org/officeDocument/2006/math">
                    <m:r>
                      <a:rPr lang="en-AU" sz="1800" b="0" i="1" smtClean="0">
                        <a:latin typeface="Cambria Math" panose="02040503050406030204" pitchFamily="18" charset="0"/>
                      </a:rPr>
                      <m:t>𝑓</m:t>
                    </m:r>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m:t>
                    </m:r>
                  </m:oMath>
                </a14:m>
                <a:r>
                  <a:rPr lang="en-AU" sz="1800" dirty="0"/>
                  <a:t>?</a:t>
                </a:r>
              </a:p>
            </p:txBody>
          </p:sp>
        </mc:Choice>
        <mc:Fallback xmlns="">
          <p:sp>
            <p:nvSpPr>
              <p:cNvPr id="18" name="Speech Bubble: Rectangle with Corners Rounded 17">
                <a:extLst>
                  <a:ext uri="{FF2B5EF4-FFF2-40B4-BE49-F238E27FC236}">
                    <a16:creationId xmlns:a16="http://schemas.microsoft.com/office/drawing/2014/main" id="{0F08B01C-F402-057F-4992-50AFB94F81CB}"/>
                  </a:ext>
                </a:extLst>
              </p:cNvPr>
              <p:cNvSpPr>
                <a:spLocks noRot="1" noChangeAspect="1" noMove="1" noResize="1" noEditPoints="1" noAdjustHandles="1" noChangeArrowheads="1" noChangeShapeType="1" noTextEdit="1"/>
              </p:cNvSpPr>
              <p:nvPr/>
            </p:nvSpPr>
            <p:spPr>
              <a:xfrm>
                <a:off x="3043061" y="5875480"/>
                <a:ext cx="4375506" cy="897166"/>
              </a:xfrm>
              <a:prstGeom prst="wedgeRoundRectCallout">
                <a:avLst>
                  <a:gd name="adj1" fmla="val -59460"/>
                  <a:gd name="adj2" fmla="val -105072"/>
                  <a:gd name="adj3" fmla="val 16667"/>
                </a:avLst>
              </a:prstGeom>
              <a:blipFill>
                <a:blip r:embed="rId7"/>
                <a:stretch>
                  <a:fillRect b="-6897"/>
                </a:stretch>
              </a:blipFill>
            </p:spPr>
            <p:txBody>
              <a:bodyPr/>
              <a:lstStyle/>
              <a:p>
                <a:r>
                  <a:rPr lang="en-AU">
                    <a:noFill/>
                  </a:rPr>
                  <a:t> </a:t>
                </a:r>
              </a:p>
            </p:txBody>
          </p:sp>
        </mc:Fallback>
      </mc:AlternateContent>
      <p:sp>
        <p:nvSpPr>
          <p:cNvPr id="2" name="Slide Number Placeholder 1">
            <a:extLst>
              <a:ext uri="{FF2B5EF4-FFF2-40B4-BE49-F238E27FC236}">
                <a16:creationId xmlns:a16="http://schemas.microsoft.com/office/drawing/2014/main" id="{C20AAD87-E5BF-4776-3AFD-76063BBF7003}"/>
              </a:ext>
            </a:extLst>
          </p:cNvPr>
          <p:cNvSpPr>
            <a:spLocks noGrp="1"/>
          </p:cNvSpPr>
          <p:nvPr>
            <p:ph type="sldNum" sz="quarter" idx="12"/>
          </p:nvPr>
        </p:nvSpPr>
        <p:spPr/>
        <p:txBody>
          <a:bodyPr/>
          <a:lstStyle/>
          <a:p>
            <a:fld id="{10A01DC5-1685-4615-8240-15192985C6A2}" type="slidenum">
              <a:rPr lang="en-AU" smtClean="0"/>
              <a:t>11</a:t>
            </a:fld>
            <a:endParaRPr lang="en-AU" dirty="0"/>
          </a:p>
        </p:txBody>
      </p:sp>
    </p:spTree>
    <p:extLst>
      <p:ext uri="{BB962C8B-B14F-4D97-AF65-F5344CB8AC3E}">
        <p14:creationId xmlns:p14="http://schemas.microsoft.com/office/powerpoint/2010/main" val="2891483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E71DEE-E787-D85D-A11A-63B86DDD0D99}"/>
              </a:ext>
            </a:extLst>
          </p:cNvPr>
          <p:cNvSpPr>
            <a:spLocks noGrp="1"/>
          </p:cNvSpPr>
          <p:nvPr>
            <p:ph type="title"/>
          </p:nvPr>
        </p:nvSpPr>
        <p:spPr/>
        <p:txBody>
          <a:bodyPr/>
          <a:lstStyle/>
          <a:p>
            <a:r>
              <a:rPr lang="en-AU" dirty="0"/>
              <a:t>Question 2</a:t>
            </a:r>
          </a:p>
        </p:txBody>
      </p:sp>
      <p:sp>
        <p:nvSpPr>
          <p:cNvPr id="4" name="Text Placeholder 3">
            <a:extLst>
              <a:ext uri="{FF2B5EF4-FFF2-40B4-BE49-F238E27FC236}">
                <a16:creationId xmlns:a16="http://schemas.microsoft.com/office/drawing/2014/main" id="{CAE9FD67-0374-88B1-11A8-9A0F8AC5891E}"/>
              </a:ext>
            </a:extLst>
          </p:cNvPr>
          <p:cNvSpPr>
            <a:spLocks noGrp="1"/>
          </p:cNvSpPr>
          <p:nvPr>
            <p:ph type="body" sz="quarter" idx="18"/>
          </p:nvPr>
        </p:nvSpPr>
        <p:spPr/>
        <p:txBody>
          <a:bodyPr/>
          <a:lstStyle/>
          <a:p>
            <a:r>
              <a:rPr lang="en-AU" dirty="0"/>
              <a:t>Your turn</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A92F25DA-2DB9-A1A8-18E8-A2490A87638A}"/>
                  </a:ext>
                </a:extLst>
              </p:cNvPr>
              <p:cNvSpPr>
                <a:spLocks noGrp="1"/>
              </p:cNvSpPr>
              <p:nvPr>
                <p:ph type="body" sz="quarter" idx="17"/>
              </p:nvPr>
            </p:nvSpPr>
            <p:spPr/>
            <p:txBody>
              <a:bodyPr/>
              <a:lstStyle/>
              <a:p>
                <a:r>
                  <a:rPr lang="en-AU" dirty="0">
                    <a:latin typeface="+mj-lt"/>
                  </a:rPr>
                  <a:t>Consider the function</a:t>
                </a:r>
                <a14:m>
                  <m:oMath xmlns:m="http://schemas.openxmlformats.org/officeDocument/2006/math">
                    <m:r>
                      <a:rPr lang="en-AU" b="0" i="0" smtClean="0">
                        <a:latin typeface="Cambria Math" panose="02040503050406030204" pitchFamily="18" charset="0"/>
                      </a:rPr>
                      <m:t> </m:t>
                    </m:r>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d>
                      <m:dPr>
                        <m:begChr m:val="{"/>
                        <m:endChr m:val=""/>
                        <m:ctrlPr>
                          <a:rPr lang="en-AU" b="0" i="1" smtClean="0">
                            <a:latin typeface="Cambria Math" panose="02040503050406030204" pitchFamily="18" charset="0"/>
                          </a:rPr>
                        </m:ctrlPr>
                      </m:dPr>
                      <m:e>
                        <m:eqArr>
                          <m:eqArrPr>
                            <m:ctrlPr>
                              <a:rPr lang="en-AU" b="0" i="1" smtClean="0">
                                <a:latin typeface="Cambria Math" panose="02040503050406030204" pitchFamily="18" charset="0"/>
                              </a:rPr>
                            </m:ctrlPr>
                          </m:eqArrPr>
                          <m:e>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r>
                              <a:rPr lang="en-AU" b="0" i="1" smtClean="0">
                                <a:latin typeface="Cambria Math" panose="02040503050406030204" pitchFamily="18" charset="0"/>
                              </a:rPr>
                              <m:t>+2</m:t>
                            </m:r>
                            <m:r>
                              <a:rPr lang="en-AU" b="0" i="1" smtClean="0">
                                <a:latin typeface="Cambria Math" panose="02040503050406030204" pitchFamily="18" charset="0"/>
                              </a:rPr>
                              <m:t>𝑥</m:t>
                            </m:r>
                            <m:r>
                              <a:rPr lang="en-AU" b="0" i="1" smtClean="0">
                                <a:latin typeface="Cambria Math" panose="02040503050406030204" pitchFamily="18" charset="0"/>
                              </a:rPr>
                              <m:t>, </m:t>
                            </m:r>
                            <m:r>
                              <a:rPr lang="en-AU" b="0" i="1" smtClean="0">
                                <a:latin typeface="Cambria Math" panose="02040503050406030204" pitchFamily="18" charset="0"/>
                              </a:rPr>
                              <m:t>𝑥</m:t>
                            </m:r>
                            <m:r>
                              <a:rPr lang="en-AU" b="0" i="1" smtClean="0">
                                <a:latin typeface="Cambria Math" panose="02040503050406030204" pitchFamily="18" charset="0"/>
                              </a:rPr>
                              <m:t>≤0</m:t>
                            </m:r>
                          </m:e>
                          <m:e>
                            <m:r>
                              <a:rPr lang="en-AU" b="0" i="1" smtClean="0">
                                <a:latin typeface="Cambria Math" panose="02040503050406030204" pitchFamily="18" charset="0"/>
                              </a:rPr>
                              <m:t>3</m:t>
                            </m:r>
                            <m:r>
                              <a:rPr lang="en-AU" b="0" i="1" smtClean="0">
                                <a:latin typeface="Cambria Math" panose="02040503050406030204" pitchFamily="18" charset="0"/>
                              </a:rPr>
                              <m:t>𝑥</m:t>
                            </m:r>
                            <m:r>
                              <a:rPr lang="en-AU" b="0" i="1" smtClean="0">
                                <a:latin typeface="Cambria Math" panose="02040503050406030204" pitchFamily="18" charset="0"/>
                              </a:rPr>
                              <m:t>, </m:t>
                            </m:r>
                            <m:r>
                              <a:rPr lang="en-AU" b="0" i="1" smtClean="0">
                                <a:latin typeface="Cambria Math" panose="02040503050406030204" pitchFamily="18" charset="0"/>
                              </a:rPr>
                              <m:t>𝑥</m:t>
                            </m:r>
                            <m:r>
                              <a:rPr lang="en-AU" b="0" i="1" smtClean="0">
                                <a:latin typeface="Cambria Math" panose="02040503050406030204" pitchFamily="18" charset="0"/>
                              </a:rPr>
                              <m:t>&gt;0</m:t>
                            </m:r>
                          </m:e>
                        </m:eqArr>
                      </m:e>
                    </m:d>
                  </m:oMath>
                </a14:m>
                <a:endParaRPr lang="en-AU" dirty="0"/>
              </a:p>
              <a:p>
                <a:r>
                  <a:rPr lang="en-AU" dirty="0"/>
                  <a:t>Determine whether </a:t>
                </a:r>
                <a14:m>
                  <m:oMath xmlns:m="http://schemas.openxmlformats.org/officeDocument/2006/math">
                    <m:r>
                      <a:rPr lang="en-AU" i="1">
                        <a:latin typeface="Cambria Math" panose="02040503050406030204" pitchFamily="18" charset="0"/>
                      </a:rPr>
                      <m:t>𝑓</m:t>
                    </m:r>
                    <m:r>
                      <a:rPr lang="en-AU" i="1">
                        <a:latin typeface="Cambria Math" panose="02040503050406030204" pitchFamily="18" charset="0"/>
                      </a:rPr>
                      <m:t>(</m:t>
                    </m:r>
                    <m:r>
                      <a:rPr lang="en-AU" i="1">
                        <a:latin typeface="Cambria Math" panose="02040503050406030204" pitchFamily="18" charset="0"/>
                      </a:rPr>
                      <m:t>𝑥</m:t>
                    </m:r>
                    <m:r>
                      <a:rPr lang="en-AU" i="1">
                        <a:latin typeface="Cambria Math" panose="02040503050406030204" pitchFamily="18" charset="0"/>
                      </a:rPr>
                      <m:t>)</m:t>
                    </m:r>
                  </m:oMath>
                </a14:m>
                <a:r>
                  <a:rPr lang="en-AU" dirty="0"/>
                  <a:t> is continuous and differentiable. Justify your answer.</a:t>
                </a:r>
              </a:p>
              <a:p>
                <a:r>
                  <a:rPr lang="en-AU" b="1" dirty="0"/>
                  <a:t>Solution:</a:t>
                </a:r>
                <a:endParaRPr lang="en-AU" dirty="0"/>
              </a:p>
              <a:p>
                <a:pPr/>
                <a14:m>
                  <m:oMathPara xmlns:m="http://schemas.openxmlformats.org/officeDocument/2006/math">
                    <m:oMathParaPr>
                      <m:jc m:val="left"/>
                    </m:oMathParaPr>
                    <m:oMath xmlns:m="http://schemas.openxmlformats.org/officeDocument/2006/math">
                      <m:r>
                        <m:rPr>
                          <m:nor/>
                        </m:rPr>
                        <a:rPr lang="en-AU" b="0" i="0" smtClean="0">
                          <a:latin typeface="+mj-lt"/>
                        </a:rPr>
                        <m:t>When</m:t>
                      </m:r>
                      <m:r>
                        <m:rPr>
                          <m:nor/>
                        </m:rPr>
                        <a:rPr lang="en-AU" b="0" i="0" smtClean="0">
                          <a:latin typeface="+mj-lt"/>
                        </a:rPr>
                        <m:t> </m:t>
                      </m:r>
                      <m:r>
                        <a:rPr lang="en-AU" b="0" i="1" smtClean="0">
                          <a:latin typeface="Cambria Math" panose="02040503050406030204" pitchFamily="18" charset="0"/>
                        </a:rPr>
                        <m:t>𝑥</m:t>
                      </m:r>
                      <m:r>
                        <m:rPr>
                          <m:aln/>
                        </m:rPr>
                        <a:rPr lang="en-AU" b="0" i="1" smtClean="0">
                          <a:latin typeface="Cambria Math" panose="02040503050406030204" pitchFamily="18" charset="0"/>
                        </a:rPr>
                        <m:t>=</m:t>
                      </m:r>
                      <m:r>
                        <a:rPr lang="en-AU" b="0" i="1" smtClean="0">
                          <a:latin typeface="Cambria Math" panose="02040503050406030204" pitchFamily="18" charset="0"/>
                        </a:rPr>
                        <m:t>0</m:t>
                      </m:r>
                    </m:oMath>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0</m:t>
                          </m:r>
                        </m:e>
                        <m:sup>
                          <m:r>
                            <a:rPr lang="en-AU" b="0" i="1" smtClean="0">
                              <a:latin typeface="Cambria Math" panose="02040503050406030204" pitchFamily="18" charset="0"/>
                            </a:rPr>
                            <m:t>2</m:t>
                          </m:r>
                        </m:sup>
                      </m:sSup>
                      <m:r>
                        <a:rPr lang="en-AU" b="0" i="1" smtClean="0">
                          <a:latin typeface="Cambria Math" panose="02040503050406030204" pitchFamily="18" charset="0"/>
                        </a:rPr>
                        <m:t>+2</m:t>
                      </m:r>
                      <m:d>
                        <m:dPr>
                          <m:ctrlPr>
                            <a:rPr lang="en-AU" b="0" i="1" smtClean="0">
                              <a:latin typeface="Cambria Math" panose="02040503050406030204" pitchFamily="18" charset="0"/>
                            </a:rPr>
                          </m:ctrlPr>
                        </m:dPr>
                        <m:e>
                          <m:r>
                            <a:rPr lang="en-AU" b="0" i="1" smtClean="0">
                              <a:latin typeface="Cambria Math" panose="02040503050406030204" pitchFamily="18" charset="0"/>
                            </a:rPr>
                            <m:t>0</m:t>
                          </m:r>
                        </m:e>
                      </m:d>
                      <m:r>
                        <m:rPr>
                          <m:aln/>
                        </m:rPr>
                        <a:rPr lang="en-AU" b="0" i="1" smtClean="0">
                          <a:latin typeface="Cambria Math" panose="02040503050406030204" pitchFamily="18" charset="0"/>
                        </a:rPr>
                        <m:t>=</m:t>
                      </m:r>
                      <m:r>
                        <a:rPr lang="en-AU" b="0" i="1" smtClean="0">
                          <a:latin typeface="Cambria Math" panose="02040503050406030204" pitchFamily="18" charset="0"/>
                        </a:rPr>
                        <m:t>0</m:t>
                      </m:r>
                    </m:oMath>
                    <m:oMath xmlns:m="http://schemas.openxmlformats.org/officeDocument/2006/math">
                      <m:r>
                        <a:rPr lang="en-AU" b="0" i="1" smtClean="0">
                          <a:latin typeface="Cambria Math" panose="02040503050406030204" pitchFamily="18" charset="0"/>
                        </a:rPr>
                        <m:t>3</m:t>
                      </m:r>
                      <m:d>
                        <m:dPr>
                          <m:ctrlPr>
                            <a:rPr lang="en-AU" b="0" i="1" smtClean="0">
                              <a:latin typeface="Cambria Math" panose="02040503050406030204" pitchFamily="18" charset="0"/>
                            </a:rPr>
                          </m:ctrlPr>
                        </m:dPr>
                        <m:e>
                          <m:r>
                            <a:rPr lang="en-AU" b="0" i="1" smtClean="0">
                              <a:latin typeface="Cambria Math" panose="02040503050406030204" pitchFamily="18" charset="0"/>
                            </a:rPr>
                            <m:t>0</m:t>
                          </m:r>
                        </m:e>
                      </m:d>
                      <m:r>
                        <m:rPr>
                          <m:aln/>
                        </m:rPr>
                        <a:rPr lang="en-AU" b="0" i="1" smtClean="0">
                          <a:latin typeface="Cambria Math" panose="02040503050406030204" pitchFamily="18" charset="0"/>
                        </a:rPr>
                        <m:t>=</m:t>
                      </m:r>
                      <m:r>
                        <a:rPr lang="en-AU" b="0" i="1" smtClean="0">
                          <a:latin typeface="Cambria Math" panose="02040503050406030204" pitchFamily="18" charset="0"/>
                        </a:rPr>
                        <m:t>0</m:t>
                      </m:r>
                    </m:oMath>
                    <m:oMath xmlns:m="http://schemas.openxmlformats.org/officeDocument/2006/math">
                      <m:r>
                        <a:rPr lang="en-AU" b="0" i="1" smtClean="0">
                          <a:latin typeface="Cambria Math" panose="02040503050406030204" pitchFamily="18" charset="0"/>
                        </a:rPr>
                        <m:t>∴</m:t>
                      </m:r>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 </m:t>
                      </m:r>
                      <m:r>
                        <m:rPr>
                          <m:nor/>
                        </m:rPr>
                        <a:rPr lang="en-AU" b="0" i="0" smtClean="0">
                          <a:latin typeface="+mj-lt"/>
                        </a:rPr>
                        <m:t>is</m:t>
                      </m:r>
                      <m:r>
                        <m:rPr>
                          <m:nor/>
                        </m:rPr>
                        <a:rPr lang="en-AU" b="0" i="0" smtClean="0">
                          <a:latin typeface="+mj-lt"/>
                        </a:rPr>
                        <m:t> </m:t>
                      </m:r>
                      <m:r>
                        <m:rPr>
                          <m:nor/>
                        </m:rPr>
                        <a:rPr lang="en-AU" b="0" i="0" smtClean="0">
                          <a:latin typeface="+mj-lt"/>
                        </a:rPr>
                        <m:t>continous</m:t>
                      </m:r>
                    </m:oMath>
                  </m:oMathPara>
                </a14:m>
                <a:endParaRPr lang="en-AU" dirty="0">
                  <a:latin typeface="+mj-lt"/>
                </a:endParaRPr>
              </a:p>
            </p:txBody>
          </p:sp>
        </mc:Choice>
        <mc:Fallback xmlns="">
          <p:sp>
            <p:nvSpPr>
              <p:cNvPr id="5" name="Text Placeholder 4">
                <a:extLst>
                  <a:ext uri="{FF2B5EF4-FFF2-40B4-BE49-F238E27FC236}">
                    <a16:creationId xmlns:a16="http://schemas.microsoft.com/office/drawing/2014/main" id="{A92F25DA-2DB9-A1A8-18E8-A2490A87638A}"/>
                  </a:ext>
                </a:extLst>
              </p:cNvPr>
              <p:cNvSpPr>
                <a:spLocks noGrp="1" noRot="1" noChangeAspect="1" noMove="1" noResize="1" noEditPoints="1" noAdjustHandles="1" noChangeArrowheads="1" noChangeShapeType="1" noTextEdit="1"/>
              </p:cNvSpPr>
              <p:nvPr>
                <p:ph type="body" sz="quarter" idx="17"/>
              </p:nvPr>
            </p:nvSpPr>
            <p:spPr>
              <a:blipFill>
                <a:blip r:embed="rId2"/>
                <a:stretch>
                  <a:fillRect l="-1327"/>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595BA1F-84FD-75A8-0AB4-CCD305F9960F}"/>
                  </a:ext>
                </a:extLst>
              </p:cNvPr>
              <p:cNvSpPr txBox="1"/>
              <p:nvPr/>
            </p:nvSpPr>
            <p:spPr>
              <a:xfrm>
                <a:off x="4240448" y="3719003"/>
                <a:ext cx="2528341" cy="2886997"/>
              </a:xfrm>
              <a:prstGeom prst="rect">
                <a:avLst/>
              </a:prstGeom>
              <a:noFill/>
            </p:spPr>
            <p:txBody>
              <a:bodyPr wrap="square" lIns="0" tIns="0" rIns="0" bIns="0" rtlCol="0">
                <a:noAutofit/>
              </a:bodyPr>
              <a:lstStyle/>
              <a:p>
                <a:pPr algn="l">
                  <a:lnSpc>
                    <a:spcPct val="150000"/>
                  </a:lnSpc>
                </a:pPr>
                <a14:m>
                  <m:oMathPara xmlns:m="http://schemas.openxmlformats.org/officeDocument/2006/math">
                    <m:oMathParaPr>
                      <m:jc m:val="left"/>
                    </m:oMathParaPr>
                    <m:oMath xmlns:m="http://schemas.openxmlformats.org/officeDocument/2006/math">
                      <m:r>
                        <m:rPr>
                          <m:nor/>
                        </m:rPr>
                        <a:rPr lang="en-AU" sz="1800" b="0" i="0" smtClean="0">
                          <a:latin typeface="+mj-lt"/>
                        </a:rPr>
                        <m:t>When</m:t>
                      </m:r>
                      <m:r>
                        <m:rPr>
                          <m:nor/>
                        </m:rPr>
                        <a:rPr lang="en-AU" sz="1800" b="0" i="0" smtClean="0">
                          <a:latin typeface="+mj-lt"/>
                        </a:rPr>
                        <m:t> </m:t>
                      </m:r>
                      <m:r>
                        <a:rPr lang="en-AU" sz="1800" b="0" i="1" smtClean="0">
                          <a:latin typeface="Cambria Math" panose="02040503050406030204" pitchFamily="18" charset="0"/>
                        </a:rPr>
                        <m:t>𝑓</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m:rPr>
                          <m:aln/>
                        </m:rP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+2</m:t>
                      </m:r>
                      <m:r>
                        <a:rPr lang="en-AU" sz="1800" b="0" i="1" smtClean="0">
                          <a:latin typeface="Cambria Math" panose="02040503050406030204" pitchFamily="18" charset="0"/>
                        </a:rPr>
                        <m:t>𝑥</m:t>
                      </m:r>
                    </m:oMath>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𝑓</m:t>
                          </m:r>
                        </m:e>
                        <m:sup>
                          <m:r>
                            <a:rPr lang="en-AU" sz="1800" b="0" i="1" smtClean="0">
                              <a:latin typeface="Cambria Math" panose="02040503050406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m:rPr>
                          <m:aln/>
                        </m:rPr>
                        <a:rPr lang="en-AU" sz="1800" b="0" i="1" smtClean="0">
                          <a:latin typeface="Cambria Math" panose="02040503050406030204" pitchFamily="18" charset="0"/>
                        </a:rPr>
                        <m:t>=</m:t>
                      </m:r>
                      <m:r>
                        <a:rPr lang="en-AU" sz="1800" b="0" i="1" smtClean="0">
                          <a:latin typeface="Cambria Math" panose="02040503050406030204" pitchFamily="18" charset="0"/>
                        </a:rPr>
                        <m:t>2</m:t>
                      </m:r>
                      <m:r>
                        <a:rPr lang="en-AU" sz="1800" b="0" i="1" smtClean="0">
                          <a:latin typeface="Cambria Math" panose="02040503050406030204" pitchFamily="18" charset="0"/>
                        </a:rPr>
                        <m:t>𝑥</m:t>
                      </m:r>
                      <m:r>
                        <a:rPr lang="en-AU" sz="1800" b="0" i="1" smtClean="0">
                          <a:latin typeface="Cambria Math" panose="02040503050406030204" pitchFamily="18" charset="0"/>
                        </a:rPr>
                        <m:t>+2</m:t>
                      </m:r>
                    </m:oMath>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𝑓</m:t>
                          </m:r>
                        </m:e>
                        <m:sup>
                          <m:r>
                            <a:rPr lang="en-AU" sz="1800" b="0" i="1" smtClean="0">
                              <a:latin typeface="Cambria Math" panose="02040503050406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0</m:t>
                          </m:r>
                        </m:e>
                      </m:d>
                      <m:r>
                        <m:rPr>
                          <m:aln/>
                        </m:rPr>
                        <a:rPr lang="en-AU" sz="1800" b="0" i="1" smtClean="0">
                          <a:latin typeface="Cambria Math" panose="02040503050406030204" pitchFamily="18" charset="0"/>
                        </a:rPr>
                        <m:t>=</m:t>
                      </m:r>
                      <m:r>
                        <a:rPr lang="en-AU" sz="1800" b="0" i="1" smtClean="0">
                          <a:latin typeface="Cambria Math" panose="02040503050406030204" pitchFamily="18" charset="0"/>
                        </a:rPr>
                        <m:t>2</m:t>
                      </m:r>
                    </m:oMath>
                    <m:oMath xmlns:m="http://schemas.openxmlformats.org/officeDocument/2006/math">
                      <m:r>
                        <m:rPr>
                          <m:nor/>
                        </m:rPr>
                        <a:rPr lang="en-AU" sz="1800" i="0">
                          <a:latin typeface="+mj-lt"/>
                        </a:rPr>
                        <m:t>When</m:t>
                      </m:r>
                      <m:r>
                        <m:rPr>
                          <m:nor/>
                        </m:rPr>
                        <a:rPr lang="en-AU" sz="1800" i="0">
                          <a:latin typeface="+mj-lt"/>
                        </a:rPr>
                        <m:t> </m:t>
                      </m:r>
                      <m:r>
                        <a:rPr lang="en-AU" sz="1800">
                          <a:latin typeface="Cambria Math" panose="02040503050406030204" pitchFamily="18" charset="0"/>
                        </a:rPr>
                        <m:t>𝑓</m:t>
                      </m:r>
                      <m:d>
                        <m:dPr>
                          <m:ctrlPr>
                            <a:rPr lang="en-AU" sz="1800" i="1">
                              <a:latin typeface="Cambria Math" panose="02040503050406030204" pitchFamily="18" charset="0"/>
                            </a:rPr>
                          </m:ctrlPr>
                        </m:dPr>
                        <m:e>
                          <m:r>
                            <a:rPr lang="en-AU" sz="1800">
                              <a:latin typeface="Cambria Math" panose="02040503050406030204" pitchFamily="18" charset="0"/>
                            </a:rPr>
                            <m:t>𝑥</m:t>
                          </m:r>
                        </m:e>
                      </m:d>
                      <m:r>
                        <m:rPr>
                          <m:aln/>
                        </m:rPr>
                        <a:rPr lang="en-AU" sz="1800">
                          <a:latin typeface="Cambria Math" panose="02040503050406030204" pitchFamily="18" charset="0"/>
                        </a:rPr>
                        <m:t>=</m:t>
                      </m:r>
                      <m:r>
                        <a:rPr lang="en-AU" sz="1800" b="0" i="0" smtClean="0">
                          <a:latin typeface="Cambria Math" panose="02040503050406030204" pitchFamily="18" charset="0"/>
                        </a:rPr>
                        <m:t>3</m:t>
                      </m:r>
                      <m:r>
                        <a:rPr lang="en-AU" sz="1800">
                          <a:latin typeface="Cambria Math" panose="02040503050406030204" pitchFamily="18" charset="0"/>
                        </a:rPr>
                        <m:t>𝑥</m:t>
                      </m:r>
                    </m:oMath>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𝑓</m:t>
                          </m:r>
                        </m:e>
                        <m:sup>
                          <m:r>
                            <a:rPr lang="en-AU" sz="1800" b="0" i="1" smtClean="0">
                              <a:latin typeface="Cambria Math" panose="02040503050406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m:rPr>
                          <m:aln/>
                        </m:rPr>
                        <a:rPr lang="en-AU" sz="1800" b="0" i="1" smtClean="0">
                          <a:latin typeface="Cambria Math" panose="02040503050406030204" pitchFamily="18" charset="0"/>
                        </a:rPr>
                        <m:t>=</m:t>
                      </m:r>
                      <m:r>
                        <a:rPr lang="en-AU" sz="1800" b="0" i="1" smtClean="0">
                          <a:latin typeface="Cambria Math" panose="02040503050406030204" pitchFamily="18" charset="0"/>
                        </a:rPr>
                        <m:t>3</m:t>
                      </m:r>
                    </m:oMath>
                  </m:oMathPara>
                </a14:m>
                <a:br>
                  <a:rPr lang="en-AU" sz="1800" b="0" dirty="0"/>
                </a:br>
                <a:endParaRPr lang="en-AU" sz="1800" dirty="0">
                  <a:latin typeface="+mj-lt"/>
                </a:endParaRPr>
              </a:p>
            </p:txBody>
          </p:sp>
        </mc:Choice>
        <mc:Fallback xmlns="">
          <p:sp>
            <p:nvSpPr>
              <p:cNvPr id="6" name="TextBox 5">
                <a:extLst>
                  <a:ext uri="{FF2B5EF4-FFF2-40B4-BE49-F238E27FC236}">
                    <a16:creationId xmlns:a16="http://schemas.microsoft.com/office/drawing/2014/main" id="{C595BA1F-84FD-75A8-0AB4-CCD305F9960F}"/>
                  </a:ext>
                </a:extLst>
              </p:cNvPr>
              <p:cNvSpPr txBox="1">
                <a:spLocks noRot="1" noChangeAspect="1" noMove="1" noResize="1" noEditPoints="1" noAdjustHandles="1" noChangeArrowheads="1" noChangeShapeType="1" noTextEdit="1"/>
              </p:cNvSpPr>
              <p:nvPr/>
            </p:nvSpPr>
            <p:spPr>
              <a:xfrm>
                <a:off x="4240448" y="3719003"/>
                <a:ext cx="2528341" cy="2886997"/>
              </a:xfrm>
              <a:prstGeom prst="rect">
                <a:avLst/>
              </a:prstGeom>
              <a:blipFill>
                <a:blip r:embed="rId3"/>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C6736FF-C506-E4D9-F2A9-F10437E2CA13}"/>
                  </a:ext>
                </a:extLst>
              </p:cNvPr>
              <p:cNvSpPr txBox="1"/>
              <p:nvPr/>
            </p:nvSpPr>
            <p:spPr>
              <a:xfrm>
                <a:off x="7500067" y="3719003"/>
                <a:ext cx="3861841" cy="2886997"/>
              </a:xfrm>
              <a:prstGeom prst="rect">
                <a:avLst/>
              </a:prstGeom>
              <a:noFill/>
            </p:spPr>
            <p:txBody>
              <a:bodyPr wrap="square" lIns="0" tIns="0" rIns="0" bIns="0" rtlCol="0">
                <a:noAutofit/>
              </a:bodyPr>
              <a:lstStyle/>
              <a:p>
                <a:pPr algn="l">
                  <a:lnSpc>
                    <a:spcPct val="150000"/>
                  </a:lnSpc>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𝑓</m:t>
                          </m:r>
                        </m:e>
                        <m:sup>
                          <m:r>
                            <a:rPr lang="en-AU" sz="1800" b="0" i="1" smtClean="0">
                              <a:latin typeface="Cambria Math" panose="02040503050406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a:rPr lang="en-AU" sz="1800" b="0" i="1" smtClean="0">
                          <a:latin typeface="Cambria Math" panose="02040503050406030204" pitchFamily="18" charset="0"/>
                        </a:rPr>
                        <m:t> </m:t>
                      </m:r>
                      <m:r>
                        <m:rPr>
                          <m:nor/>
                        </m:rPr>
                        <a:rPr lang="en-AU" sz="1800" b="0" i="0" smtClean="0">
                          <a:latin typeface="+mj-lt"/>
                        </a:rPr>
                        <m:t>is</m:t>
                      </m:r>
                      <m:r>
                        <m:rPr>
                          <m:nor/>
                        </m:rPr>
                        <a:rPr lang="en-AU" sz="1800" b="0" i="0" smtClean="0">
                          <a:latin typeface="+mj-lt"/>
                        </a:rPr>
                        <m:t> </m:t>
                      </m:r>
                      <m:r>
                        <m:rPr>
                          <m:nor/>
                        </m:rPr>
                        <a:rPr lang="en-AU" sz="1800" b="0" i="0" smtClean="0">
                          <a:latin typeface="+mj-lt"/>
                        </a:rPr>
                        <m:t>not</m:t>
                      </m:r>
                      <m:r>
                        <m:rPr>
                          <m:nor/>
                        </m:rPr>
                        <a:rPr lang="en-AU" sz="1800" b="0" i="0" smtClean="0">
                          <a:latin typeface="+mj-lt"/>
                        </a:rPr>
                        <m:t> </m:t>
                      </m:r>
                      <m:r>
                        <m:rPr>
                          <m:nor/>
                        </m:rPr>
                        <a:rPr lang="en-AU" sz="1800" b="0" i="0" smtClean="0">
                          <a:latin typeface="+mj-lt"/>
                        </a:rPr>
                        <m:t>equal</m:t>
                      </m:r>
                      <m:r>
                        <m:rPr>
                          <m:nor/>
                        </m:rPr>
                        <a:rPr lang="en-AU" sz="1800" b="0" i="0" smtClean="0">
                          <a:latin typeface="+mj-lt"/>
                        </a:rPr>
                        <m:t> </m:t>
                      </m:r>
                      <m:r>
                        <m:rPr>
                          <m:nor/>
                        </m:rPr>
                        <a:rPr lang="en-AU" sz="1800" b="0" i="0" smtClean="0">
                          <a:latin typeface="+mj-lt"/>
                        </a:rPr>
                        <m:t>at</m:t>
                      </m:r>
                      <m:r>
                        <m:rPr>
                          <m:nor/>
                        </m:rPr>
                        <a:rPr lang="en-AU" sz="1800" b="0" i="0" smtClean="0">
                          <a:latin typeface="+mj-lt"/>
                        </a:rPr>
                        <m:t> </m:t>
                      </m:r>
                      <m:r>
                        <a:rPr lang="en-AU" sz="1800" b="0" i="1" smtClean="0">
                          <a:latin typeface="Cambria Math" panose="02040503050406030204" pitchFamily="18" charset="0"/>
                        </a:rPr>
                        <m:t>𝑥</m:t>
                      </m:r>
                      <m:r>
                        <a:rPr lang="en-AU" sz="1800" b="0" i="1" smtClean="0">
                          <a:latin typeface="Cambria Math" panose="02040503050406030204" pitchFamily="18" charset="0"/>
                        </a:rPr>
                        <m:t>=0</m:t>
                      </m:r>
                    </m:oMath>
                  </m:oMathPara>
                </a14:m>
                <a:br>
                  <a:rPr lang="en-AU" sz="1800" b="0" i="1" dirty="0">
                    <a:latin typeface="Cambria Math" panose="02040503050406030204" pitchFamily="18" charset="0"/>
                  </a:rPr>
                </a:br>
                <a14:m>
                  <m:oMath xmlns:m="http://schemas.openxmlformats.org/officeDocument/2006/math">
                    <m:r>
                      <a:rPr lang="en-AU" sz="1800" b="0" i="1" smtClean="0">
                        <a:latin typeface="Cambria Math" panose="02040503050406030204" pitchFamily="18" charset="0"/>
                      </a:rPr>
                      <m:t>∴</m:t>
                    </m:r>
                    <m:r>
                      <a:rPr lang="en-AU" sz="1800" b="0" i="1" smtClean="0">
                        <a:latin typeface="Cambria Math" panose="02040503050406030204" pitchFamily="18" charset="0"/>
                      </a:rPr>
                      <m:t>𝑓</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a:rPr lang="en-AU" sz="1800" b="0" i="1" smtClean="0">
                        <a:latin typeface="Cambria Math" panose="02040503050406030204" pitchFamily="18" charset="0"/>
                      </a:rPr>
                      <m:t> </m:t>
                    </m:r>
                    <m:r>
                      <m:rPr>
                        <m:nor/>
                      </m:rPr>
                      <a:rPr lang="en-AU" sz="1800" b="0" i="0" smtClean="0">
                        <a:latin typeface="+mj-lt"/>
                      </a:rPr>
                      <m:t>is</m:t>
                    </m:r>
                    <m:r>
                      <m:rPr>
                        <m:nor/>
                      </m:rPr>
                      <a:rPr lang="en-AU" sz="1800" b="0" i="0" smtClean="0">
                        <a:latin typeface="+mj-lt"/>
                      </a:rPr>
                      <m:t> </m:t>
                    </m:r>
                    <m:r>
                      <m:rPr>
                        <m:nor/>
                      </m:rPr>
                      <a:rPr lang="en-AU" sz="1800" b="0" i="0" smtClean="0">
                        <a:latin typeface="+mj-lt"/>
                      </a:rPr>
                      <m:t>continous</m:t>
                    </m:r>
                    <m:r>
                      <m:rPr>
                        <m:nor/>
                      </m:rPr>
                      <a:rPr lang="en-AU" sz="1800" b="0" i="0" smtClean="0">
                        <a:latin typeface="+mj-lt"/>
                      </a:rPr>
                      <m:t> </m:t>
                    </m:r>
                    <m:r>
                      <m:rPr>
                        <m:nor/>
                      </m:rPr>
                      <a:rPr lang="en-AU" sz="1800" b="0" i="0" smtClean="0">
                        <a:latin typeface="+mj-lt"/>
                      </a:rPr>
                      <m:t>and</m:t>
                    </m:r>
                    <m:r>
                      <m:rPr>
                        <m:nor/>
                      </m:rPr>
                      <a:rPr lang="en-AU" sz="1800" b="0" i="0" smtClean="0">
                        <a:latin typeface="+mj-lt"/>
                      </a:rPr>
                      <m:t> </m:t>
                    </m:r>
                    <m:r>
                      <m:rPr>
                        <m:nor/>
                      </m:rPr>
                      <a:rPr lang="en-AU" sz="1800" b="0" i="0" smtClean="0">
                        <a:latin typeface="+mj-lt"/>
                      </a:rPr>
                      <m:t>not</m:t>
                    </m:r>
                    <m:r>
                      <m:rPr>
                        <m:nor/>
                      </m:rPr>
                      <a:rPr lang="en-AU" sz="1800" b="0" i="0" smtClean="0">
                        <a:latin typeface="+mj-lt"/>
                      </a:rPr>
                      <m:t> </m:t>
                    </m:r>
                    <m:r>
                      <m:rPr>
                        <m:nor/>
                      </m:rPr>
                      <a:rPr lang="en-AU" sz="1800" b="0" i="0" smtClean="0">
                        <a:latin typeface="+mj-lt"/>
                      </a:rPr>
                      <m:t>differentable</m:t>
                    </m:r>
                    <m:r>
                      <m:rPr>
                        <m:nor/>
                      </m:rPr>
                      <a:rPr lang="en-AU" sz="1800" b="0" i="0" smtClean="0">
                        <a:latin typeface="+mj-lt"/>
                      </a:rPr>
                      <m:t> </m:t>
                    </m:r>
                    <m:r>
                      <m:rPr>
                        <m:nor/>
                      </m:rPr>
                      <a:rPr lang="en-AU" sz="1800" b="0" i="0" smtClean="0">
                        <a:latin typeface="+mj-lt"/>
                      </a:rPr>
                      <m:t>at</m:t>
                    </m:r>
                    <m:r>
                      <m:rPr>
                        <m:nor/>
                      </m:rPr>
                      <a:rPr lang="en-AU" sz="1800" b="0" i="0" smtClean="0">
                        <a:latin typeface="+mj-lt"/>
                      </a:rPr>
                      <m:t> </m:t>
                    </m:r>
                    <m:r>
                      <a:rPr lang="en-AU" sz="1800" b="0" i="1" smtClean="0">
                        <a:latin typeface="Cambria Math" panose="02040503050406030204" pitchFamily="18" charset="0"/>
                      </a:rPr>
                      <m:t>𝑥</m:t>
                    </m:r>
                    <m:r>
                      <a:rPr lang="en-AU" sz="1800" b="0" i="1" smtClean="0">
                        <a:latin typeface="Cambria Math" panose="02040503050406030204" pitchFamily="18" charset="0"/>
                      </a:rPr>
                      <m:t>=0</m:t>
                    </m:r>
                  </m:oMath>
                </a14:m>
                <a:r>
                  <a:rPr lang="en-AU" sz="1800" dirty="0">
                    <a:latin typeface="+mj-lt"/>
                  </a:rPr>
                  <a:t>.</a:t>
                </a:r>
              </a:p>
            </p:txBody>
          </p:sp>
        </mc:Choice>
        <mc:Fallback xmlns="">
          <p:sp>
            <p:nvSpPr>
              <p:cNvPr id="7" name="TextBox 6">
                <a:extLst>
                  <a:ext uri="{FF2B5EF4-FFF2-40B4-BE49-F238E27FC236}">
                    <a16:creationId xmlns:a16="http://schemas.microsoft.com/office/drawing/2014/main" id="{7C6736FF-C506-E4D9-F2A9-F10437E2CA13}"/>
                  </a:ext>
                </a:extLst>
              </p:cNvPr>
              <p:cNvSpPr txBox="1">
                <a:spLocks noRot="1" noChangeAspect="1" noMove="1" noResize="1" noEditPoints="1" noAdjustHandles="1" noChangeArrowheads="1" noChangeShapeType="1" noTextEdit="1"/>
              </p:cNvSpPr>
              <p:nvPr/>
            </p:nvSpPr>
            <p:spPr>
              <a:xfrm>
                <a:off x="7500067" y="3719003"/>
                <a:ext cx="3861841" cy="2886997"/>
              </a:xfrm>
              <a:prstGeom prst="rect">
                <a:avLst/>
              </a:prstGeom>
              <a:blipFill>
                <a:blip r:embed="rId4"/>
                <a:stretch>
                  <a:fillRect l="-2208"/>
                </a:stretch>
              </a:blipFill>
            </p:spPr>
            <p:txBody>
              <a:bodyPr/>
              <a:lstStyle/>
              <a:p>
                <a:r>
                  <a:rPr lang="en-AU">
                    <a:noFill/>
                  </a:rPr>
                  <a:t> </a:t>
                </a:r>
              </a:p>
            </p:txBody>
          </p:sp>
        </mc:Fallback>
      </mc:AlternateContent>
      <p:cxnSp>
        <p:nvCxnSpPr>
          <p:cNvPr id="8" name="Straight Connector 7">
            <a:extLst>
              <a:ext uri="{FF2B5EF4-FFF2-40B4-BE49-F238E27FC236}">
                <a16:creationId xmlns:a16="http://schemas.microsoft.com/office/drawing/2014/main" id="{FA3B2EB0-1F2B-D21F-5436-983FE387A29D}"/>
              </a:ext>
              <a:ext uri="{C183D7F6-B498-43B3-948B-1728B52AA6E4}">
                <adec:decorative xmlns:adec="http://schemas.microsoft.com/office/drawing/2017/decorative" val="1"/>
              </a:ext>
            </a:extLst>
          </p:cNvPr>
          <p:cNvCxnSpPr>
            <a:cxnSpLocks/>
          </p:cNvCxnSpPr>
          <p:nvPr/>
        </p:nvCxnSpPr>
        <p:spPr>
          <a:xfrm>
            <a:off x="7194063" y="3719003"/>
            <a:ext cx="0" cy="2525219"/>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B329E0E-CFB3-145E-EEFF-9704D74D6183}"/>
              </a:ext>
              <a:ext uri="{C183D7F6-B498-43B3-948B-1728B52AA6E4}">
                <adec:decorative xmlns:adec="http://schemas.microsoft.com/office/drawing/2017/decorative" val="1"/>
              </a:ext>
            </a:extLst>
          </p:cNvPr>
          <p:cNvCxnSpPr>
            <a:cxnSpLocks/>
          </p:cNvCxnSpPr>
          <p:nvPr/>
        </p:nvCxnSpPr>
        <p:spPr>
          <a:xfrm>
            <a:off x="3893608" y="3786257"/>
            <a:ext cx="0" cy="2525219"/>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3AA1EA6A-F2AD-5776-F7A1-55626D2A6CA0}"/>
              </a:ext>
            </a:extLst>
          </p:cNvPr>
          <p:cNvSpPr>
            <a:spLocks noGrp="1"/>
          </p:cNvSpPr>
          <p:nvPr>
            <p:ph type="sldNum" sz="quarter" idx="12"/>
          </p:nvPr>
        </p:nvSpPr>
        <p:spPr/>
        <p:txBody>
          <a:bodyPr/>
          <a:lstStyle/>
          <a:p>
            <a:fld id="{10A01DC5-1685-4615-8240-15192985C6A2}" type="slidenum">
              <a:rPr lang="en-AU" smtClean="0"/>
              <a:t>12</a:t>
            </a:fld>
            <a:endParaRPr lang="en-AU" dirty="0"/>
          </a:p>
        </p:txBody>
      </p:sp>
    </p:spTree>
    <p:extLst>
      <p:ext uri="{BB962C8B-B14F-4D97-AF65-F5344CB8AC3E}">
        <p14:creationId xmlns:p14="http://schemas.microsoft.com/office/powerpoint/2010/main" val="4056762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8C117-1EDF-2879-8D4A-2D5A0EDF3A9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20994A1-6280-637C-A32E-0A999DF0F5FE}"/>
              </a:ext>
            </a:extLst>
          </p:cNvPr>
          <p:cNvSpPr>
            <a:spLocks noGrp="1"/>
          </p:cNvSpPr>
          <p:nvPr>
            <p:ph type="title"/>
          </p:nvPr>
        </p:nvSpPr>
        <p:spPr/>
        <p:txBody>
          <a:bodyPr/>
          <a:lstStyle/>
          <a:p>
            <a:r>
              <a:rPr lang="en-AU" dirty="0">
                <a:latin typeface="+mj-lt"/>
              </a:rPr>
              <a:t>Statement 1</a:t>
            </a:r>
          </a:p>
        </p:txBody>
      </p:sp>
      <p:sp>
        <p:nvSpPr>
          <p:cNvPr id="13" name="Text Placeholder 12">
            <a:extLst>
              <a:ext uri="{FF2B5EF4-FFF2-40B4-BE49-F238E27FC236}">
                <a16:creationId xmlns:a16="http://schemas.microsoft.com/office/drawing/2014/main" id="{423A5A2F-1AC4-086C-B7B1-D48366C09537}"/>
              </a:ext>
            </a:extLst>
          </p:cNvPr>
          <p:cNvSpPr>
            <a:spLocks noGrp="1"/>
          </p:cNvSpPr>
          <p:nvPr>
            <p:ph type="body" sz="quarter" idx="18"/>
          </p:nvPr>
        </p:nvSpPr>
        <p:spPr>
          <a:xfrm>
            <a:off x="360000" y="982520"/>
            <a:ext cx="11483998" cy="356423"/>
          </a:xfrm>
        </p:spPr>
        <p:txBody>
          <a:bodyPr/>
          <a:lstStyle/>
          <a:p>
            <a:r>
              <a:rPr lang="en-AU" dirty="0">
                <a:latin typeface="+mj-lt"/>
              </a:rPr>
              <a:t>Always, sometimes, never</a:t>
            </a:r>
          </a:p>
        </p:txBody>
      </p:sp>
      <p:sp>
        <p:nvSpPr>
          <p:cNvPr id="12" name="Text Placeholder 11">
            <a:extLst>
              <a:ext uri="{FF2B5EF4-FFF2-40B4-BE49-F238E27FC236}">
                <a16:creationId xmlns:a16="http://schemas.microsoft.com/office/drawing/2014/main" id="{1DAD1ACA-21A5-3F6A-0888-0D65507546B6}"/>
              </a:ext>
            </a:extLst>
          </p:cNvPr>
          <p:cNvSpPr>
            <a:spLocks noGrp="1"/>
          </p:cNvSpPr>
          <p:nvPr>
            <p:ph type="body" sz="quarter" idx="17"/>
          </p:nvPr>
        </p:nvSpPr>
        <p:spPr/>
        <p:txBody>
          <a:bodyPr/>
          <a:lstStyle/>
          <a:p>
            <a:r>
              <a:rPr lang="en-AU" dirty="0">
                <a:latin typeface="+mn-lt"/>
              </a:rPr>
              <a:t>If a function is differentiable at a point, then it is continuous at that point.</a:t>
            </a:r>
          </a:p>
        </p:txBody>
      </p:sp>
      <p:sp>
        <p:nvSpPr>
          <p:cNvPr id="3" name="Slide Number Placeholder 2">
            <a:extLst>
              <a:ext uri="{FF2B5EF4-FFF2-40B4-BE49-F238E27FC236}">
                <a16:creationId xmlns:a16="http://schemas.microsoft.com/office/drawing/2014/main" id="{194087F6-28AA-1B72-4F93-117C0DD4682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13</a:t>
            </a:fld>
            <a:endParaRPr lang="en-AU" dirty="0"/>
          </a:p>
        </p:txBody>
      </p:sp>
      <p:pic>
        <p:nvPicPr>
          <p:cNvPr id="2" name="Graphic 1" descr="Thumbs up sign outline">
            <a:extLst>
              <a:ext uri="{FF2B5EF4-FFF2-40B4-BE49-F238E27FC236}">
                <a16:creationId xmlns:a16="http://schemas.microsoft.com/office/drawing/2014/main" id="{B267BC07-F41E-3FCD-24EB-891C40D22C8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38800" y="2971800"/>
            <a:ext cx="914400" cy="914400"/>
          </a:xfrm>
          <a:prstGeom prst="rect">
            <a:avLst/>
          </a:prstGeom>
        </p:spPr>
      </p:pic>
    </p:spTree>
    <p:extLst>
      <p:ext uri="{BB962C8B-B14F-4D97-AF65-F5344CB8AC3E}">
        <p14:creationId xmlns:p14="http://schemas.microsoft.com/office/powerpoint/2010/main" val="3983144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D62A1-4561-C5EE-4F04-E9ADBC97F72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6B9BBF0-745F-8005-B540-68CD2633DCCA}"/>
              </a:ext>
            </a:extLst>
          </p:cNvPr>
          <p:cNvSpPr>
            <a:spLocks noGrp="1"/>
          </p:cNvSpPr>
          <p:nvPr>
            <p:ph type="title"/>
          </p:nvPr>
        </p:nvSpPr>
        <p:spPr/>
        <p:txBody>
          <a:bodyPr/>
          <a:lstStyle/>
          <a:p>
            <a:r>
              <a:rPr lang="en-AU" dirty="0">
                <a:latin typeface="+mj-lt"/>
              </a:rPr>
              <a:t>Statement 2</a:t>
            </a:r>
          </a:p>
        </p:txBody>
      </p:sp>
      <p:sp>
        <p:nvSpPr>
          <p:cNvPr id="13" name="Text Placeholder 12">
            <a:extLst>
              <a:ext uri="{FF2B5EF4-FFF2-40B4-BE49-F238E27FC236}">
                <a16:creationId xmlns:a16="http://schemas.microsoft.com/office/drawing/2014/main" id="{F839FDED-6AFF-9A0E-F59E-9FED6F0968D8}"/>
              </a:ext>
            </a:extLst>
          </p:cNvPr>
          <p:cNvSpPr>
            <a:spLocks noGrp="1"/>
          </p:cNvSpPr>
          <p:nvPr>
            <p:ph type="body" sz="quarter" idx="18"/>
          </p:nvPr>
        </p:nvSpPr>
        <p:spPr>
          <a:xfrm>
            <a:off x="360000" y="982520"/>
            <a:ext cx="11483998" cy="356423"/>
          </a:xfrm>
        </p:spPr>
        <p:txBody>
          <a:bodyPr/>
          <a:lstStyle/>
          <a:p>
            <a:r>
              <a:rPr lang="en-AU" dirty="0">
                <a:latin typeface="+mj-lt"/>
              </a:rPr>
              <a:t>Always, sometimes, never</a:t>
            </a:r>
          </a:p>
        </p:txBody>
      </p:sp>
      <p:sp>
        <p:nvSpPr>
          <p:cNvPr id="12" name="Text Placeholder 11">
            <a:extLst>
              <a:ext uri="{FF2B5EF4-FFF2-40B4-BE49-F238E27FC236}">
                <a16:creationId xmlns:a16="http://schemas.microsoft.com/office/drawing/2014/main" id="{135C8932-21FE-D2CA-46C3-4C341A5551F4}"/>
              </a:ext>
            </a:extLst>
          </p:cNvPr>
          <p:cNvSpPr>
            <a:spLocks noGrp="1"/>
          </p:cNvSpPr>
          <p:nvPr>
            <p:ph type="body" sz="quarter" idx="17"/>
          </p:nvPr>
        </p:nvSpPr>
        <p:spPr/>
        <p:txBody>
          <a:bodyPr/>
          <a:lstStyle/>
          <a:p>
            <a:r>
              <a:rPr lang="en-AU" dirty="0">
                <a:latin typeface="+mn-lt"/>
              </a:rPr>
              <a:t>If a function is continuous at a point, then it is differentiable at that point.</a:t>
            </a:r>
          </a:p>
        </p:txBody>
      </p:sp>
      <p:sp>
        <p:nvSpPr>
          <p:cNvPr id="3" name="Slide Number Placeholder 2">
            <a:extLst>
              <a:ext uri="{FF2B5EF4-FFF2-40B4-BE49-F238E27FC236}">
                <a16:creationId xmlns:a16="http://schemas.microsoft.com/office/drawing/2014/main" id="{6F613660-205F-BE49-2467-5F8DFD460C1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14</a:t>
            </a:fld>
            <a:endParaRPr lang="en-AU" dirty="0"/>
          </a:p>
        </p:txBody>
      </p:sp>
      <p:pic>
        <p:nvPicPr>
          <p:cNvPr id="5" name="Graphic 4" descr="Thumbs up sign outline">
            <a:extLst>
              <a:ext uri="{FF2B5EF4-FFF2-40B4-BE49-F238E27FC236}">
                <a16:creationId xmlns:a16="http://schemas.microsoft.com/office/drawing/2014/main" id="{22406369-9F3B-0A11-64F4-98A7A242309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6200000">
            <a:off x="5638800" y="2971800"/>
            <a:ext cx="914400" cy="914400"/>
          </a:xfrm>
          <a:prstGeom prst="rect">
            <a:avLst/>
          </a:prstGeom>
        </p:spPr>
      </p:pic>
    </p:spTree>
    <p:extLst>
      <p:ext uri="{BB962C8B-B14F-4D97-AF65-F5344CB8AC3E}">
        <p14:creationId xmlns:p14="http://schemas.microsoft.com/office/powerpoint/2010/main" val="2922113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79E23-E9F7-F7DD-15F8-30545674633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BD6A0A0-3D54-EE2F-7015-3EFFFA0163C8}"/>
              </a:ext>
            </a:extLst>
          </p:cNvPr>
          <p:cNvSpPr>
            <a:spLocks noGrp="1"/>
          </p:cNvSpPr>
          <p:nvPr>
            <p:ph type="title"/>
          </p:nvPr>
        </p:nvSpPr>
        <p:spPr/>
        <p:txBody>
          <a:bodyPr/>
          <a:lstStyle/>
          <a:p>
            <a:r>
              <a:rPr lang="en-AU" dirty="0">
                <a:latin typeface="+mj-lt"/>
              </a:rPr>
              <a:t>Statement 3</a:t>
            </a:r>
          </a:p>
        </p:txBody>
      </p:sp>
      <p:sp>
        <p:nvSpPr>
          <p:cNvPr id="13" name="Text Placeholder 12">
            <a:extLst>
              <a:ext uri="{FF2B5EF4-FFF2-40B4-BE49-F238E27FC236}">
                <a16:creationId xmlns:a16="http://schemas.microsoft.com/office/drawing/2014/main" id="{5AA5E826-5ABC-C581-197F-9A4741C36C49}"/>
              </a:ext>
            </a:extLst>
          </p:cNvPr>
          <p:cNvSpPr>
            <a:spLocks noGrp="1"/>
          </p:cNvSpPr>
          <p:nvPr>
            <p:ph type="body" sz="quarter" idx="18"/>
          </p:nvPr>
        </p:nvSpPr>
        <p:spPr>
          <a:xfrm>
            <a:off x="360000" y="982520"/>
            <a:ext cx="11483998" cy="356423"/>
          </a:xfrm>
        </p:spPr>
        <p:txBody>
          <a:bodyPr/>
          <a:lstStyle/>
          <a:p>
            <a:r>
              <a:rPr lang="en-AU" dirty="0">
                <a:latin typeface="+mj-lt"/>
              </a:rPr>
              <a:t>Always, sometimes, never</a:t>
            </a:r>
          </a:p>
        </p:txBody>
      </p:sp>
      <p:sp>
        <p:nvSpPr>
          <p:cNvPr id="12" name="Text Placeholder 11">
            <a:extLst>
              <a:ext uri="{FF2B5EF4-FFF2-40B4-BE49-F238E27FC236}">
                <a16:creationId xmlns:a16="http://schemas.microsoft.com/office/drawing/2014/main" id="{78B86097-6636-CDC8-1BB2-12152C0C98D0}"/>
              </a:ext>
            </a:extLst>
          </p:cNvPr>
          <p:cNvSpPr>
            <a:spLocks noGrp="1"/>
          </p:cNvSpPr>
          <p:nvPr>
            <p:ph type="body" sz="quarter" idx="17"/>
          </p:nvPr>
        </p:nvSpPr>
        <p:spPr/>
        <p:txBody>
          <a:bodyPr/>
          <a:lstStyle/>
          <a:p>
            <a:r>
              <a:rPr lang="en-AU" dirty="0">
                <a:latin typeface="+mn-lt"/>
              </a:rPr>
              <a:t>If a function is discontinuous at a point, then it is not differentiable at that point.</a:t>
            </a:r>
          </a:p>
        </p:txBody>
      </p:sp>
      <p:sp>
        <p:nvSpPr>
          <p:cNvPr id="3" name="Slide Number Placeholder 2">
            <a:extLst>
              <a:ext uri="{FF2B5EF4-FFF2-40B4-BE49-F238E27FC236}">
                <a16:creationId xmlns:a16="http://schemas.microsoft.com/office/drawing/2014/main" id="{1F9B70B9-392E-05DC-EFDF-09A2D0D5417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15</a:t>
            </a:fld>
            <a:endParaRPr lang="en-AU" dirty="0"/>
          </a:p>
        </p:txBody>
      </p:sp>
      <p:pic>
        <p:nvPicPr>
          <p:cNvPr id="2" name="Graphic 1" descr="Thumbs up sign outline">
            <a:extLst>
              <a:ext uri="{FF2B5EF4-FFF2-40B4-BE49-F238E27FC236}">
                <a16:creationId xmlns:a16="http://schemas.microsoft.com/office/drawing/2014/main" id="{645364E0-2355-3419-CDFA-631EF1C0D4A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800000" flipH="1">
            <a:off x="5638800" y="2971800"/>
            <a:ext cx="914400" cy="914400"/>
          </a:xfrm>
          <a:prstGeom prst="rect">
            <a:avLst/>
          </a:prstGeom>
        </p:spPr>
      </p:pic>
    </p:spTree>
    <p:extLst>
      <p:ext uri="{BB962C8B-B14F-4D97-AF65-F5344CB8AC3E}">
        <p14:creationId xmlns:p14="http://schemas.microsoft.com/office/powerpoint/2010/main" val="2544425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D9A554-065E-46C2-A04B-5DD19ADB7AAC}"/>
              </a:ext>
            </a:extLst>
          </p:cNvPr>
          <p:cNvSpPr>
            <a:spLocks noGrp="1"/>
          </p:cNvSpPr>
          <p:nvPr>
            <p:ph type="title"/>
          </p:nvPr>
        </p:nvSpPr>
        <p:spPr/>
        <p:txBody>
          <a:bodyPr/>
          <a:lstStyle/>
          <a:p>
            <a:r>
              <a:rPr lang="en-AU" dirty="0"/>
              <a:t>Statement 4</a:t>
            </a:r>
          </a:p>
        </p:txBody>
      </p:sp>
      <p:sp>
        <p:nvSpPr>
          <p:cNvPr id="6" name="Text Placeholder 12">
            <a:extLst>
              <a:ext uri="{FF2B5EF4-FFF2-40B4-BE49-F238E27FC236}">
                <a16:creationId xmlns:a16="http://schemas.microsoft.com/office/drawing/2014/main" id="{48734E70-E11A-4334-4A19-3E24FAAED35F}"/>
              </a:ext>
            </a:extLst>
          </p:cNvPr>
          <p:cNvSpPr>
            <a:spLocks noGrp="1"/>
          </p:cNvSpPr>
          <p:nvPr>
            <p:ph type="body" sz="quarter" idx="18"/>
          </p:nvPr>
        </p:nvSpPr>
        <p:spPr>
          <a:xfrm>
            <a:off x="360000" y="982520"/>
            <a:ext cx="11483998" cy="356423"/>
          </a:xfrm>
        </p:spPr>
        <p:txBody>
          <a:bodyPr/>
          <a:lstStyle/>
          <a:p>
            <a:r>
              <a:rPr lang="en-AU" dirty="0">
                <a:latin typeface="+mj-lt"/>
              </a:rPr>
              <a:t>Always, sometimes, never</a:t>
            </a:r>
          </a:p>
        </p:txBody>
      </p:sp>
      <p:sp>
        <p:nvSpPr>
          <p:cNvPr id="5" name="Text Placeholder 4">
            <a:extLst>
              <a:ext uri="{FF2B5EF4-FFF2-40B4-BE49-F238E27FC236}">
                <a16:creationId xmlns:a16="http://schemas.microsoft.com/office/drawing/2014/main" id="{04790CC5-077F-4A22-FB70-D8BBF4F4923E}"/>
              </a:ext>
            </a:extLst>
          </p:cNvPr>
          <p:cNvSpPr>
            <a:spLocks noGrp="1"/>
          </p:cNvSpPr>
          <p:nvPr>
            <p:ph type="body" sz="quarter" idx="17"/>
          </p:nvPr>
        </p:nvSpPr>
        <p:spPr/>
        <p:txBody>
          <a:bodyPr/>
          <a:lstStyle/>
          <a:p>
            <a:r>
              <a:rPr lang="en-AU" dirty="0"/>
              <a:t>If a function is differentiable at all points in the domain, then it is continuous at all points in the domain.</a:t>
            </a:r>
          </a:p>
        </p:txBody>
      </p:sp>
      <p:pic>
        <p:nvPicPr>
          <p:cNvPr id="4" name="Graphic 3" descr="Thumbs up sign outline">
            <a:extLst>
              <a:ext uri="{FF2B5EF4-FFF2-40B4-BE49-F238E27FC236}">
                <a16:creationId xmlns:a16="http://schemas.microsoft.com/office/drawing/2014/main" id="{96582D57-4236-AE62-F4F8-A0DD84CFFF3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638800" y="2971800"/>
            <a:ext cx="914400" cy="914400"/>
          </a:xfrm>
          <a:prstGeom prst="rect">
            <a:avLst/>
          </a:prstGeom>
        </p:spPr>
      </p:pic>
      <p:sp>
        <p:nvSpPr>
          <p:cNvPr id="2" name="Slide Number Placeholder 1">
            <a:extLst>
              <a:ext uri="{FF2B5EF4-FFF2-40B4-BE49-F238E27FC236}">
                <a16:creationId xmlns:a16="http://schemas.microsoft.com/office/drawing/2014/main" id="{C60B54C6-C927-1443-BC93-9D0B2459D1F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16</a:t>
            </a:fld>
            <a:endParaRPr lang="en-AU" dirty="0"/>
          </a:p>
        </p:txBody>
      </p:sp>
    </p:spTree>
    <p:extLst>
      <p:ext uri="{BB962C8B-B14F-4D97-AF65-F5344CB8AC3E}">
        <p14:creationId xmlns:p14="http://schemas.microsoft.com/office/powerpoint/2010/main" val="413478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4D9E28-F6FD-BE40-969B-E0C9A6A0A304}"/>
              </a:ext>
            </a:extLst>
          </p:cNvPr>
          <p:cNvSpPr>
            <a:spLocks noGrp="1"/>
          </p:cNvSpPr>
          <p:nvPr>
            <p:ph type="title"/>
          </p:nvPr>
        </p:nvSpPr>
        <p:spPr/>
        <p:txBody>
          <a:bodyPr/>
          <a:lstStyle/>
          <a:p>
            <a:r>
              <a:rPr lang="en-AU" dirty="0"/>
              <a:t>Always, sometimes, never</a:t>
            </a:r>
          </a:p>
        </p:txBody>
      </p:sp>
      <p:sp>
        <p:nvSpPr>
          <p:cNvPr id="5" name="Text Placeholder 4">
            <a:extLst>
              <a:ext uri="{FF2B5EF4-FFF2-40B4-BE49-F238E27FC236}">
                <a16:creationId xmlns:a16="http://schemas.microsoft.com/office/drawing/2014/main" id="{261E72DB-9AB5-B3B5-5338-40DF60EFD360}"/>
              </a:ext>
            </a:extLst>
          </p:cNvPr>
          <p:cNvSpPr>
            <a:spLocks noGrp="1"/>
          </p:cNvSpPr>
          <p:nvPr>
            <p:ph type="body" sz="quarter" idx="17"/>
          </p:nvPr>
        </p:nvSpPr>
        <p:spPr/>
        <p:txBody>
          <a:bodyPr/>
          <a:lstStyle/>
          <a:p>
            <a:r>
              <a:rPr lang="en-AU" dirty="0"/>
              <a:t>If a function is differentiable at a point, then it is continuous at that point. – Always</a:t>
            </a:r>
          </a:p>
          <a:p>
            <a:r>
              <a:rPr lang="en-AU" dirty="0"/>
              <a:t>If a function is continuous at a point, then it is differentiable at that point. – Sometimes</a:t>
            </a:r>
          </a:p>
          <a:p>
            <a:r>
              <a:rPr lang="en-AU" dirty="0"/>
              <a:t>If a function is discontinuous at a point, then it is differentiable at that point. – Never</a:t>
            </a:r>
          </a:p>
          <a:p>
            <a:r>
              <a:rPr lang="en-AU" dirty="0"/>
              <a:t>If a function is differentiable at all points in the domain, then it is continuous at all points in the domain. – Always</a:t>
            </a:r>
          </a:p>
          <a:p>
            <a:endParaRPr lang="en-AU" dirty="0"/>
          </a:p>
        </p:txBody>
      </p:sp>
      <p:sp>
        <p:nvSpPr>
          <p:cNvPr id="2" name="Slide Number Placeholder 1">
            <a:extLst>
              <a:ext uri="{FF2B5EF4-FFF2-40B4-BE49-F238E27FC236}">
                <a16:creationId xmlns:a16="http://schemas.microsoft.com/office/drawing/2014/main" id="{4F2891F7-403B-6A42-4BEE-C61BD625F3B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17</a:t>
            </a:fld>
            <a:endParaRPr lang="en-AU" dirty="0"/>
          </a:p>
        </p:txBody>
      </p:sp>
    </p:spTree>
    <p:extLst>
      <p:ext uri="{BB962C8B-B14F-4D97-AF65-F5344CB8AC3E}">
        <p14:creationId xmlns:p14="http://schemas.microsoft.com/office/powerpoint/2010/main" val="4106804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A2B4C-7C30-E419-70FB-AC11F1082D3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7704CFD-544D-B423-7121-5AEC065EB6B1}"/>
              </a:ext>
            </a:extLst>
          </p:cNvPr>
          <p:cNvSpPr>
            <a:spLocks noGrp="1"/>
          </p:cNvSpPr>
          <p:nvPr>
            <p:ph type="ctrTitle"/>
          </p:nvPr>
        </p:nvSpPr>
        <p:spPr/>
        <p:txBody>
          <a:bodyPr/>
          <a:lstStyle/>
          <a:p>
            <a:r>
              <a:rPr lang="en-AU" dirty="0">
                <a:latin typeface="+mj-lt"/>
              </a:rPr>
              <a:t>Independent practice</a:t>
            </a:r>
          </a:p>
        </p:txBody>
      </p:sp>
    </p:spTree>
    <p:extLst>
      <p:ext uri="{BB962C8B-B14F-4D97-AF65-F5344CB8AC3E}">
        <p14:creationId xmlns:p14="http://schemas.microsoft.com/office/powerpoint/2010/main" val="4123385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17F95-B4D9-6710-E24C-500FB204C39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F7DB02D-DDF1-422C-870D-DB3924A8FF1C}"/>
              </a:ext>
            </a:extLst>
          </p:cNvPr>
          <p:cNvSpPr>
            <a:spLocks noGrp="1"/>
          </p:cNvSpPr>
          <p:nvPr>
            <p:ph type="title"/>
          </p:nvPr>
        </p:nvSpPr>
        <p:spPr/>
        <p:txBody>
          <a:bodyPr/>
          <a:lstStyle/>
          <a:p>
            <a:r>
              <a:rPr lang="en-AU" dirty="0"/>
              <a:t>Continuous and differentiable</a:t>
            </a:r>
            <a:endParaRPr lang="en-AU" dirty="0">
              <a:latin typeface="+mj-lt"/>
            </a:endParaRP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ECFBF847-A998-2CB6-59D8-BC9692D751B4}"/>
                  </a:ext>
                </a:extLst>
              </p:cNvPr>
              <p:cNvSpPr>
                <a:spLocks noGrp="1"/>
              </p:cNvSpPr>
              <p:nvPr>
                <p:ph type="body" sz="quarter" idx="17"/>
              </p:nvPr>
            </p:nvSpPr>
            <p:spPr/>
            <p:txBody>
              <a:bodyPr/>
              <a:lstStyle/>
              <a:p>
                <a:r>
                  <a:rPr lang="en-AU" dirty="0">
                    <a:latin typeface="+mn-lt"/>
                  </a:rPr>
                  <a:t>1. Find </a:t>
                </a:r>
                <a14:m>
                  <m:oMath xmlns:m="http://schemas.openxmlformats.org/officeDocument/2006/math">
                    <m:r>
                      <a:rPr lang="en-AU" b="0" i="1" smtClean="0">
                        <a:latin typeface="Cambria Math" panose="02040503050406030204" pitchFamily="18" charset="0"/>
                      </a:rPr>
                      <m:t>𝑎</m:t>
                    </m:r>
                  </m:oMath>
                </a14:m>
                <a:r>
                  <a:rPr lang="en-AU" dirty="0">
                    <a:latin typeface="+mn-lt"/>
                  </a:rPr>
                  <a:t> and </a:t>
                </a:r>
                <a14:m>
                  <m:oMath xmlns:m="http://schemas.openxmlformats.org/officeDocument/2006/math">
                    <m:r>
                      <a:rPr lang="en-AU" b="0" i="1" smtClean="0">
                        <a:latin typeface="Cambria Math" panose="02040503050406030204" pitchFamily="18" charset="0"/>
                      </a:rPr>
                      <m:t>𝑏</m:t>
                    </m:r>
                  </m:oMath>
                </a14:m>
                <a:r>
                  <a:rPr lang="en-AU" dirty="0">
                    <a:latin typeface="+mn-lt"/>
                  </a:rPr>
                  <a:t> that will make the function </a:t>
                </a:r>
                <a14:m>
                  <m:oMath xmlns:m="http://schemas.openxmlformats.org/officeDocument/2006/math">
                    <m:r>
                      <a:rPr lang="en-AU" b="0" i="1" smtClean="0">
                        <a:latin typeface="Cambria Math" panose="02040503050406030204" pitchFamily="18" charset="0"/>
                      </a:rPr>
                      <m:t>𝑓</m:t>
                    </m:r>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oMath>
                </a14:m>
                <a:r>
                  <a:rPr lang="en-AU" dirty="0">
                    <a:latin typeface="+mn-lt"/>
                  </a:rPr>
                  <a:t> continuous in </a:t>
                </a:r>
                <a14:m>
                  <m:oMath xmlns:m="http://schemas.openxmlformats.org/officeDocument/2006/math">
                    <m:r>
                      <a:rPr lang="en-AU" b="0" i="1" smtClean="0">
                        <a:latin typeface="Cambria Math" panose="02040503050406030204" pitchFamily="18" charset="0"/>
                      </a:rPr>
                      <m:t>(−∞,∞)</m:t>
                    </m:r>
                  </m:oMath>
                </a14:m>
                <a:r>
                  <a:rPr lang="en-AU" dirty="0">
                    <a:latin typeface="+mn-lt"/>
                  </a:rPr>
                  <a:t> if</a:t>
                </a:r>
              </a:p>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d>
                        <m:dPr>
                          <m:begChr m:val="{"/>
                          <m:endChr m:val=""/>
                          <m:ctrlPr>
                            <a:rPr lang="en-AU" b="0" i="1" smtClean="0">
                              <a:latin typeface="Cambria Math" panose="02040503050406030204" pitchFamily="18" charset="0"/>
                            </a:rPr>
                          </m:ctrlPr>
                        </m:dPr>
                        <m:e>
                          <m:eqArr>
                            <m:eqArrPr>
                              <m:ctrlPr>
                                <a:rPr lang="en-AU" b="0" i="1" smtClean="0">
                                  <a:latin typeface="Cambria Math" panose="02040503050406030204" pitchFamily="18" charset="0"/>
                                </a:rPr>
                              </m:ctrlPr>
                            </m:eqArrPr>
                            <m:e>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r>
                                <a:rPr lang="en-AU" b="0" i="1" smtClean="0">
                                  <a:latin typeface="Cambria Math" panose="02040503050406030204" pitchFamily="18" charset="0"/>
                                </a:rPr>
                                <m:t>+2, </m:t>
                              </m:r>
                              <m:r>
                                <a:rPr lang="en-AU" b="0" i="1" smtClean="0">
                                  <a:latin typeface="Cambria Math" panose="02040503050406030204" pitchFamily="18" charset="0"/>
                                </a:rPr>
                                <m:t>𝑥</m:t>
                              </m:r>
                              <m:r>
                                <m:rPr>
                                  <m:aln/>
                                </m:rPr>
                                <a:rPr lang="en-AU" b="0" i="1" smtClean="0">
                                  <a:latin typeface="Cambria Math" panose="02040503050406030204" pitchFamily="18" charset="0"/>
                                </a:rPr>
                                <m:t>&lt;</m:t>
                              </m:r>
                              <m:r>
                                <a:rPr lang="en-AU" b="0" i="1" smtClean="0">
                                  <a:latin typeface="Cambria Math" panose="02040503050406030204" pitchFamily="18" charset="0"/>
                                </a:rPr>
                                <m:t>2</m:t>
                              </m:r>
                            </m:e>
                            <m:e>
                              <m:r>
                                <a:rPr lang="en-AU" b="0" i="1" smtClean="0">
                                  <a:latin typeface="Cambria Math" panose="02040503050406030204" pitchFamily="18" charset="0"/>
                                </a:rPr>
                                <m:t>𝑎𝑥</m:t>
                              </m:r>
                              <m:r>
                                <a:rPr lang="en-AU" b="0" i="1" smtClean="0">
                                  <a:latin typeface="Cambria Math" panose="02040503050406030204" pitchFamily="18" charset="0"/>
                                </a:rPr>
                                <m:t>+</m:t>
                              </m:r>
                              <m:r>
                                <a:rPr lang="en-AU" b="0" i="1" smtClean="0">
                                  <a:latin typeface="Cambria Math" panose="02040503050406030204" pitchFamily="18" charset="0"/>
                                </a:rPr>
                                <m:t>𝑏</m:t>
                              </m:r>
                              <m:r>
                                <a:rPr lang="en-AU" b="0" i="1" smtClean="0">
                                  <a:latin typeface="Cambria Math" panose="02040503050406030204" pitchFamily="18" charset="0"/>
                                </a:rPr>
                                <m:t>, 2</m:t>
                              </m:r>
                              <m:r>
                                <m:rPr>
                                  <m:aln/>
                                </m:rP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&lt;6</m:t>
                              </m:r>
                            </m:e>
                            <m:e>
                              <m:r>
                                <a:rPr lang="en-AU" b="0" i="1" smtClean="0">
                                  <a:latin typeface="Cambria Math" panose="02040503050406030204" pitchFamily="18" charset="0"/>
                                </a:rPr>
                                <m:t>3</m:t>
                              </m:r>
                              <m:r>
                                <a:rPr lang="en-AU" b="0" i="1" smtClean="0">
                                  <a:latin typeface="Cambria Math" panose="02040503050406030204" pitchFamily="18" charset="0"/>
                                </a:rPr>
                                <m:t>𝑥</m:t>
                              </m:r>
                              <m:r>
                                <a:rPr lang="en-AU" b="0" i="1" smtClean="0">
                                  <a:latin typeface="Cambria Math" panose="02040503050406030204" pitchFamily="18" charset="0"/>
                                </a:rPr>
                                <m:t>−4, </m:t>
                              </m:r>
                              <m:r>
                                <a:rPr lang="en-AU" b="0" i="1" smtClean="0">
                                  <a:latin typeface="Cambria Math" panose="02040503050406030204" pitchFamily="18" charset="0"/>
                                </a:rPr>
                                <m:t>𝑥</m:t>
                              </m:r>
                              <m:r>
                                <m:rPr>
                                  <m:aln/>
                                </m:rPr>
                                <a:rPr lang="en-AU" b="0" i="1" smtClean="0">
                                  <a:latin typeface="Cambria Math" panose="02040503050406030204" pitchFamily="18" charset="0"/>
                                </a:rPr>
                                <m:t>≥</m:t>
                              </m:r>
                              <m:r>
                                <a:rPr lang="en-AU" b="0" i="1" smtClean="0">
                                  <a:latin typeface="Cambria Math" panose="02040503050406030204" pitchFamily="18" charset="0"/>
                                </a:rPr>
                                <m:t>6</m:t>
                              </m:r>
                            </m:e>
                          </m:eqArr>
                        </m:e>
                      </m:d>
                    </m:oMath>
                  </m:oMathPara>
                </a14:m>
                <a:endParaRPr lang="en-AU" dirty="0">
                  <a:latin typeface="+mn-lt"/>
                </a:endParaRPr>
              </a:p>
              <a:p>
                <a:r>
                  <a:rPr lang="en-AU" dirty="0">
                    <a:latin typeface="+mn-lt"/>
                  </a:rPr>
                  <a:t>2. </a:t>
                </a:r>
                <a:r>
                  <a:rPr lang="en-AU" dirty="0"/>
                  <a:t>Find </a:t>
                </a:r>
                <a14:m>
                  <m:oMath xmlns:m="http://schemas.openxmlformats.org/officeDocument/2006/math">
                    <m:r>
                      <a:rPr lang="en-AU" i="1">
                        <a:latin typeface="Cambria Math" panose="02040503050406030204" pitchFamily="18" charset="0"/>
                      </a:rPr>
                      <m:t>𝑎</m:t>
                    </m:r>
                  </m:oMath>
                </a14:m>
                <a:r>
                  <a:rPr lang="en-AU" dirty="0"/>
                  <a:t> and </a:t>
                </a:r>
                <a14:m>
                  <m:oMath xmlns:m="http://schemas.openxmlformats.org/officeDocument/2006/math">
                    <m:r>
                      <a:rPr lang="en-AU" i="1">
                        <a:latin typeface="Cambria Math" panose="02040503050406030204" pitchFamily="18" charset="0"/>
                      </a:rPr>
                      <m:t>𝑏</m:t>
                    </m:r>
                  </m:oMath>
                </a14:m>
                <a:r>
                  <a:rPr lang="en-AU" dirty="0"/>
                  <a:t> such that </a:t>
                </a:r>
                <a14:m>
                  <m:oMath xmlns:m="http://schemas.openxmlformats.org/officeDocument/2006/math">
                    <m:r>
                      <a:rPr lang="en-AU" i="1">
                        <a:latin typeface="Cambria Math" panose="02040503050406030204" pitchFamily="18" charset="0"/>
                      </a:rPr>
                      <m:t>𝑓</m:t>
                    </m:r>
                    <m:r>
                      <a:rPr lang="en-AU" i="1">
                        <a:latin typeface="Cambria Math" panose="02040503050406030204" pitchFamily="18" charset="0"/>
                      </a:rPr>
                      <m:t>(</m:t>
                    </m:r>
                    <m:r>
                      <a:rPr lang="en-AU" i="1">
                        <a:latin typeface="Cambria Math" panose="02040503050406030204" pitchFamily="18" charset="0"/>
                      </a:rPr>
                      <m:t>𝑥</m:t>
                    </m:r>
                    <m:r>
                      <a:rPr lang="en-AU" i="1">
                        <a:latin typeface="Cambria Math" panose="02040503050406030204" pitchFamily="18" charset="0"/>
                      </a:rPr>
                      <m:t>)</m:t>
                    </m:r>
                  </m:oMath>
                </a14:m>
                <a:r>
                  <a:rPr lang="en-AU" dirty="0"/>
                  <a:t> is differentiable at </a:t>
                </a:r>
                <a14:m>
                  <m:oMath xmlns:m="http://schemas.openxmlformats.org/officeDocument/2006/math">
                    <m:r>
                      <a:rPr lang="en-AU" i="1">
                        <a:latin typeface="Cambria Math" panose="02040503050406030204" pitchFamily="18" charset="0"/>
                      </a:rPr>
                      <m:t>𝑥</m:t>
                    </m:r>
                    <m:r>
                      <a:rPr lang="en-AU" i="1">
                        <a:latin typeface="Cambria Math" panose="02040503050406030204" pitchFamily="18" charset="0"/>
                      </a:rPr>
                      <m:t>=2</m:t>
                    </m:r>
                    <m:r>
                      <a:rPr lang="en-AU">
                        <a:latin typeface="Cambria Math" panose="02040503050406030204" pitchFamily="18" charset="0"/>
                      </a:rPr>
                      <m:t>.</m:t>
                    </m:r>
                  </m:oMath>
                </a14:m>
                <a:endParaRPr lang="en-AU" dirty="0"/>
              </a:p>
              <a:p>
                <a:pPr/>
                <a14:m>
                  <m:oMathPara xmlns:m="http://schemas.openxmlformats.org/officeDocument/2006/math">
                    <m:oMathParaPr>
                      <m:jc m:val="centerGroup"/>
                    </m:oMathParaPr>
                    <m:oMath xmlns:m="http://schemas.openxmlformats.org/officeDocument/2006/math">
                      <m:r>
                        <a:rPr lang="en-AU" i="1">
                          <a:latin typeface="Cambria Math" panose="02040503050406030204" pitchFamily="18" charset="0"/>
                        </a:rPr>
                        <m:t>𝑓</m:t>
                      </m:r>
                      <m:d>
                        <m:dPr>
                          <m:ctrlPr>
                            <a:rPr lang="en-AU" i="1">
                              <a:latin typeface="Cambria Math" panose="02040503050406030204" pitchFamily="18" charset="0"/>
                            </a:rPr>
                          </m:ctrlPr>
                        </m:dPr>
                        <m:e>
                          <m:r>
                            <a:rPr lang="en-AU" i="1">
                              <a:latin typeface="Cambria Math" panose="02040503050406030204" pitchFamily="18" charset="0"/>
                            </a:rPr>
                            <m:t>𝑥</m:t>
                          </m:r>
                        </m:e>
                      </m:d>
                      <m:r>
                        <a:rPr lang="en-AU" i="1">
                          <a:latin typeface="Cambria Math" panose="02040503050406030204" pitchFamily="18" charset="0"/>
                        </a:rPr>
                        <m:t>=</m:t>
                      </m:r>
                      <m:d>
                        <m:dPr>
                          <m:begChr m:val="{"/>
                          <m:endChr m:val=""/>
                          <m:ctrlPr>
                            <a:rPr lang="en-AU" i="1">
                              <a:latin typeface="Cambria Math" panose="02040503050406030204" pitchFamily="18" charset="0"/>
                            </a:rPr>
                          </m:ctrlPr>
                        </m:dPr>
                        <m:e>
                          <m:eqArr>
                            <m:eqArrPr>
                              <m:ctrlPr>
                                <a:rPr lang="en-AU" i="1">
                                  <a:latin typeface="Cambria Math" panose="02040503050406030204" pitchFamily="18" charset="0"/>
                                </a:rPr>
                              </m:ctrlPr>
                            </m:eqArrPr>
                            <m:e>
                              <m:r>
                                <a:rPr lang="en-AU" i="1">
                                  <a:latin typeface="Cambria Math" panose="02040503050406030204" pitchFamily="18" charset="0"/>
                                </a:rPr>
                                <m:t>𝑎𝑥</m:t>
                              </m:r>
                              <m:r>
                                <a:rPr lang="en-AU" i="1">
                                  <a:latin typeface="Cambria Math" panose="02040503050406030204" pitchFamily="18" charset="0"/>
                                </a:rPr>
                                <m:t>+3, </m:t>
                              </m:r>
                              <m:r>
                                <a:rPr lang="en-AU" i="1">
                                  <a:latin typeface="Cambria Math" panose="02040503050406030204" pitchFamily="18" charset="0"/>
                                </a:rPr>
                                <m:t>𝑥</m:t>
                              </m:r>
                              <m:r>
                                <a:rPr lang="en-AU" i="1">
                                  <a:latin typeface="Cambria Math" panose="02040503050406030204" pitchFamily="18" charset="0"/>
                                </a:rPr>
                                <m:t>≤2</m:t>
                              </m:r>
                            </m:e>
                            <m:e>
                              <m:r>
                                <a:rPr lang="en-AU" i="1">
                                  <a:latin typeface="Cambria Math" panose="02040503050406030204" pitchFamily="18" charset="0"/>
                                </a:rPr>
                                <m:t>𝑏</m:t>
                              </m:r>
                              <m:sSup>
                                <m:sSupPr>
                                  <m:ctrlPr>
                                    <a:rPr lang="en-AU" i="1">
                                      <a:latin typeface="Cambria Math" panose="02040503050406030204" pitchFamily="18" charset="0"/>
                                    </a:rPr>
                                  </m:ctrlPr>
                                </m:sSupPr>
                                <m:e>
                                  <m:r>
                                    <a:rPr lang="en-AU" i="1">
                                      <a:latin typeface="Cambria Math" panose="02040503050406030204" pitchFamily="18" charset="0"/>
                                    </a:rPr>
                                    <m:t>𝑥</m:t>
                                  </m:r>
                                </m:e>
                                <m:sup>
                                  <m:r>
                                    <a:rPr lang="en-AU" i="1">
                                      <a:latin typeface="Cambria Math" panose="02040503050406030204" pitchFamily="18" charset="0"/>
                                    </a:rPr>
                                    <m:t>2</m:t>
                                  </m:r>
                                </m:sup>
                              </m:sSup>
                              <m:r>
                                <a:rPr lang="en-AU" i="1">
                                  <a:latin typeface="Cambria Math" panose="02040503050406030204" pitchFamily="18" charset="0"/>
                                </a:rPr>
                                <m:t>−2</m:t>
                              </m:r>
                              <m:r>
                                <a:rPr lang="en-AU" i="1">
                                  <a:latin typeface="Cambria Math" panose="02040503050406030204" pitchFamily="18" charset="0"/>
                                </a:rPr>
                                <m:t>𝑥</m:t>
                              </m:r>
                              <m:r>
                                <a:rPr lang="en-AU" i="1">
                                  <a:latin typeface="Cambria Math" panose="02040503050406030204" pitchFamily="18" charset="0"/>
                                </a:rPr>
                                <m:t>+4, </m:t>
                              </m:r>
                              <m:r>
                                <a:rPr lang="en-AU" i="1">
                                  <a:latin typeface="Cambria Math" panose="02040503050406030204" pitchFamily="18" charset="0"/>
                                </a:rPr>
                                <m:t>𝑥</m:t>
                              </m:r>
                              <m:r>
                                <a:rPr lang="en-AU" i="1">
                                  <a:latin typeface="Cambria Math" panose="02040503050406030204" pitchFamily="18" charset="0"/>
                                </a:rPr>
                                <m:t>&gt;2</m:t>
                              </m:r>
                            </m:e>
                          </m:eqArr>
                        </m:e>
                      </m:d>
                    </m:oMath>
                  </m:oMathPara>
                </a14:m>
                <a:endParaRPr lang="en-AU" dirty="0">
                  <a:latin typeface="+mn-lt"/>
                </a:endParaRPr>
              </a:p>
            </p:txBody>
          </p:sp>
        </mc:Choice>
        <mc:Fallback xmlns="">
          <p:sp>
            <p:nvSpPr>
              <p:cNvPr id="12" name="Text Placeholder 11">
                <a:extLst>
                  <a:ext uri="{FF2B5EF4-FFF2-40B4-BE49-F238E27FC236}">
                    <a16:creationId xmlns:a16="http://schemas.microsoft.com/office/drawing/2014/main" id="{ECFBF847-A998-2CB6-59D8-BC9692D751B4}"/>
                  </a:ext>
                </a:extLst>
              </p:cNvPr>
              <p:cNvSpPr>
                <a:spLocks noGrp="1" noRot="1" noChangeAspect="1" noMove="1" noResize="1" noEditPoints="1" noAdjustHandles="1" noChangeArrowheads="1" noChangeShapeType="1" noTextEdit="1"/>
              </p:cNvSpPr>
              <p:nvPr>
                <p:ph type="body" sz="quarter" idx="17"/>
              </p:nvPr>
            </p:nvSpPr>
            <p:spPr>
              <a:blipFill>
                <a:blip r:embed="rId3"/>
                <a:stretch>
                  <a:fillRect l="-1327"/>
                </a:stretch>
              </a:blipFill>
            </p:spPr>
            <p:txBody>
              <a:bodyPr/>
              <a:lstStyle/>
              <a:p>
                <a:r>
                  <a:rPr lang="en-AU">
                    <a:noFill/>
                  </a:rPr>
                  <a:t> </a:t>
                </a:r>
              </a:p>
            </p:txBody>
          </p:sp>
        </mc:Fallback>
      </mc:AlternateContent>
      <p:sp>
        <p:nvSpPr>
          <p:cNvPr id="3" name="Slide Number Placeholder 2">
            <a:extLst>
              <a:ext uri="{FF2B5EF4-FFF2-40B4-BE49-F238E27FC236}">
                <a16:creationId xmlns:a16="http://schemas.microsoft.com/office/drawing/2014/main" id="{34C52F5F-FBF5-8430-A240-CB9CD80A242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19</a:t>
            </a:fld>
            <a:endParaRPr lang="en-AU" dirty="0"/>
          </a:p>
        </p:txBody>
      </p:sp>
    </p:spTree>
    <p:extLst>
      <p:ext uri="{BB962C8B-B14F-4D97-AF65-F5344CB8AC3E}">
        <p14:creationId xmlns:p14="http://schemas.microsoft.com/office/powerpoint/2010/main" val="3176684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842FF6D-0EB0-CBE7-C368-0408ADE33F88}"/>
              </a:ext>
            </a:extLst>
          </p:cNvPr>
          <p:cNvSpPr>
            <a:spLocks noGrp="1"/>
          </p:cNvSpPr>
          <p:nvPr>
            <p:ph type="title"/>
          </p:nvPr>
        </p:nvSpPr>
        <p:spPr/>
        <p:txBody>
          <a:bodyPr/>
          <a:lstStyle/>
          <a:p>
            <a:r>
              <a:rPr lang="en-AU" dirty="0"/>
              <a:t>Question 1 solution</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E0449B20-787D-14A3-7E42-D275E2CD01EC}"/>
                  </a:ext>
                </a:extLst>
              </p:cNvPr>
              <p:cNvSpPr>
                <a:spLocks noGrp="1"/>
              </p:cNvSpPr>
              <p:nvPr>
                <p:ph type="body" sz="quarter" idx="17"/>
              </p:nvPr>
            </p:nvSpPr>
            <p:spPr>
              <a:xfrm>
                <a:off x="443753" y="1025082"/>
                <a:ext cx="3206160" cy="4807835"/>
              </a:xfrm>
            </p:spPr>
            <p:txBody>
              <a:bodyPr/>
              <a:lstStyle/>
              <a:p>
                <a:pPr/>
                <a14:m>
                  <m:oMathPara xmlns:m="http://schemas.openxmlformats.org/officeDocument/2006/math">
                    <m:oMathParaPr>
                      <m:jc m:val="left"/>
                    </m:oMathParaPr>
                    <m:oMath xmlns:m="http://schemas.openxmlformats.org/officeDocument/2006/math">
                      <m:r>
                        <a:rPr lang="en-AU" i="1" smtClean="0">
                          <a:latin typeface="Cambria Math" panose="02040503050406030204" pitchFamily="18" charset="0"/>
                        </a:rPr>
                        <m:t>𝑓</m:t>
                      </m:r>
                      <m:d>
                        <m:dPr>
                          <m:ctrlPr>
                            <a:rPr lang="en-AU" i="1">
                              <a:latin typeface="Cambria Math" panose="02040503050406030204" pitchFamily="18" charset="0"/>
                            </a:rPr>
                          </m:ctrlPr>
                        </m:dPr>
                        <m:e>
                          <m:r>
                            <a:rPr lang="en-AU" i="1">
                              <a:latin typeface="Cambria Math" panose="02040503050406030204" pitchFamily="18" charset="0"/>
                            </a:rPr>
                            <m:t>𝑥</m:t>
                          </m:r>
                        </m:e>
                      </m:d>
                      <m:r>
                        <a:rPr lang="en-AU" i="1">
                          <a:latin typeface="Cambria Math" panose="02040503050406030204" pitchFamily="18" charset="0"/>
                        </a:rPr>
                        <m:t>=</m:t>
                      </m:r>
                      <m:d>
                        <m:dPr>
                          <m:begChr m:val="{"/>
                          <m:endChr m:val=""/>
                          <m:ctrlPr>
                            <a:rPr lang="en-AU" i="1">
                              <a:latin typeface="Cambria Math" panose="02040503050406030204" pitchFamily="18" charset="0"/>
                            </a:rPr>
                          </m:ctrlPr>
                        </m:dPr>
                        <m:e>
                          <m:eqArr>
                            <m:eqArrPr>
                              <m:ctrlPr>
                                <a:rPr lang="en-AU" i="1">
                                  <a:latin typeface="Cambria Math" panose="02040503050406030204" pitchFamily="18" charset="0"/>
                                </a:rPr>
                              </m:ctrlPr>
                            </m:eqArrPr>
                            <m:e>
                              <m:sSup>
                                <m:sSupPr>
                                  <m:ctrlPr>
                                    <a:rPr lang="en-AU" i="1">
                                      <a:latin typeface="Cambria Math" panose="02040503050406030204" pitchFamily="18" charset="0"/>
                                    </a:rPr>
                                  </m:ctrlPr>
                                </m:sSupPr>
                                <m:e>
                                  <m:r>
                                    <a:rPr lang="en-AU" i="1">
                                      <a:latin typeface="Cambria Math" panose="02040503050406030204" pitchFamily="18" charset="0"/>
                                    </a:rPr>
                                    <m:t>𝑥</m:t>
                                  </m:r>
                                </m:e>
                                <m:sup>
                                  <m:r>
                                    <a:rPr lang="en-AU" i="1">
                                      <a:latin typeface="Cambria Math" panose="02040503050406030204" pitchFamily="18" charset="0"/>
                                    </a:rPr>
                                    <m:t>2</m:t>
                                  </m:r>
                                </m:sup>
                              </m:sSup>
                              <m:r>
                                <a:rPr lang="en-AU" i="1">
                                  <a:latin typeface="Cambria Math" panose="02040503050406030204" pitchFamily="18" charset="0"/>
                                </a:rPr>
                                <m:t>+2, </m:t>
                              </m:r>
                              <m:r>
                                <a:rPr lang="en-AU" i="1">
                                  <a:latin typeface="Cambria Math" panose="02040503050406030204" pitchFamily="18" charset="0"/>
                                </a:rPr>
                                <m:t>𝑥</m:t>
                              </m:r>
                              <m:r>
                                <m:rPr>
                                  <m:aln/>
                                </m:rPr>
                                <a:rPr lang="en-AU" i="1">
                                  <a:latin typeface="Cambria Math" panose="02040503050406030204" pitchFamily="18" charset="0"/>
                                </a:rPr>
                                <m:t>&lt;</m:t>
                              </m:r>
                              <m:r>
                                <a:rPr lang="en-AU" i="1">
                                  <a:latin typeface="Cambria Math" panose="02040503050406030204" pitchFamily="18" charset="0"/>
                                </a:rPr>
                                <m:t>2</m:t>
                              </m:r>
                            </m:e>
                            <m:e>
                              <m:r>
                                <a:rPr lang="en-AU" i="1">
                                  <a:latin typeface="Cambria Math" panose="02040503050406030204" pitchFamily="18" charset="0"/>
                                </a:rPr>
                                <m:t>𝑎𝑥</m:t>
                              </m:r>
                              <m:r>
                                <a:rPr lang="en-AU" i="1">
                                  <a:latin typeface="Cambria Math" panose="02040503050406030204" pitchFamily="18" charset="0"/>
                                </a:rPr>
                                <m:t>+</m:t>
                              </m:r>
                              <m:r>
                                <a:rPr lang="en-AU" i="1">
                                  <a:latin typeface="Cambria Math" panose="02040503050406030204" pitchFamily="18" charset="0"/>
                                </a:rPr>
                                <m:t>𝑏</m:t>
                              </m:r>
                              <m:r>
                                <a:rPr lang="en-AU" i="1">
                                  <a:latin typeface="Cambria Math" panose="02040503050406030204" pitchFamily="18" charset="0"/>
                                </a:rPr>
                                <m:t>, 2</m:t>
                              </m:r>
                              <m:r>
                                <m:rPr>
                                  <m:aln/>
                                </m:rPr>
                                <a:rPr lang="en-AU" i="1">
                                  <a:latin typeface="Cambria Math" panose="02040503050406030204" pitchFamily="18" charset="0"/>
                                </a:rPr>
                                <m:t>≤</m:t>
                              </m:r>
                              <m:r>
                                <a:rPr lang="en-AU" i="1">
                                  <a:latin typeface="Cambria Math" panose="02040503050406030204" pitchFamily="18" charset="0"/>
                                </a:rPr>
                                <m:t>𝑥</m:t>
                              </m:r>
                              <m:r>
                                <a:rPr lang="en-AU" i="1">
                                  <a:latin typeface="Cambria Math" panose="02040503050406030204" pitchFamily="18" charset="0"/>
                                </a:rPr>
                                <m:t>&lt;6</m:t>
                              </m:r>
                            </m:e>
                            <m:e>
                              <m:r>
                                <a:rPr lang="en-AU" i="1">
                                  <a:latin typeface="Cambria Math" panose="02040503050406030204" pitchFamily="18" charset="0"/>
                                </a:rPr>
                                <m:t>3</m:t>
                              </m:r>
                              <m:r>
                                <a:rPr lang="en-AU" i="1">
                                  <a:latin typeface="Cambria Math" panose="02040503050406030204" pitchFamily="18" charset="0"/>
                                </a:rPr>
                                <m:t>𝑥</m:t>
                              </m:r>
                              <m:r>
                                <a:rPr lang="en-AU" i="1">
                                  <a:latin typeface="Cambria Math" panose="02040503050406030204" pitchFamily="18" charset="0"/>
                                </a:rPr>
                                <m:t>−4, </m:t>
                              </m:r>
                              <m:r>
                                <a:rPr lang="en-AU" i="1">
                                  <a:latin typeface="Cambria Math" panose="02040503050406030204" pitchFamily="18" charset="0"/>
                                </a:rPr>
                                <m:t>𝑥</m:t>
                              </m:r>
                              <m:r>
                                <m:rPr>
                                  <m:aln/>
                                </m:rPr>
                                <a:rPr lang="en-AU" i="1">
                                  <a:latin typeface="Cambria Math" panose="02040503050406030204" pitchFamily="18" charset="0"/>
                                </a:rPr>
                                <m:t>≥</m:t>
                              </m:r>
                              <m:r>
                                <a:rPr lang="en-AU" i="1">
                                  <a:latin typeface="Cambria Math" panose="02040503050406030204" pitchFamily="18" charset="0"/>
                                </a:rPr>
                                <m:t>6</m:t>
                              </m:r>
                            </m:e>
                          </m:eqArr>
                        </m:e>
                      </m:d>
                    </m:oMath>
                    <m:oMath xmlns:m="http://schemas.openxmlformats.org/officeDocument/2006/math">
                      <m:r>
                        <m:rPr>
                          <m:nor/>
                        </m:rPr>
                        <a:rPr lang="en-AU" b="0" i="0" smtClean="0"/>
                        <m:t>Substitute</m:t>
                      </m:r>
                      <m:r>
                        <a:rPr lang="en-AU" b="0" i="1" smtClean="0">
                          <a:latin typeface="Cambria Math" panose="02040503050406030204" pitchFamily="18" charset="0"/>
                        </a:rPr>
                        <m:t> </m:t>
                      </m:r>
                      <m:r>
                        <a:rPr lang="en-AU" b="0" i="1" smtClean="0">
                          <a:latin typeface="Cambria Math" panose="02040503050406030204" pitchFamily="18" charset="0"/>
                        </a:rPr>
                        <m:t>𝑥</m:t>
                      </m:r>
                      <m:r>
                        <a:rPr lang="en-AU" b="0" i="1" smtClean="0">
                          <a:latin typeface="Cambria Math" panose="02040503050406030204" pitchFamily="18" charset="0"/>
                        </a:rPr>
                        <m:t>=2 </m:t>
                      </m:r>
                    </m:oMath>
                    <m:oMath xmlns:m="http://schemas.openxmlformats.org/officeDocument/2006/math">
                      <m:r>
                        <m:rPr>
                          <m:nor/>
                        </m:rPr>
                        <a:rPr lang="en-AU" b="0" i="0" smtClean="0"/>
                        <m:t>into</m:t>
                      </m:r>
                      <m:r>
                        <a:rPr lang="en-AU" b="0" i="1" smtClean="0">
                          <a:latin typeface="Cambria Math" panose="02040503050406030204" pitchFamily="18" charset="0"/>
                        </a:rPr>
                        <m:t> </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r>
                        <a:rPr lang="en-AU" b="0" i="1" smtClean="0">
                          <a:latin typeface="Cambria Math" panose="02040503050406030204" pitchFamily="18" charset="0"/>
                        </a:rPr>
                        <m:t>+2 </m:t>
                      </m:r>
                      <m:r>
                        <m:rPr>
                          <m:nor/>
                        </m:rPr>
                        <a:rPr lang="en-AU" b="0" i="0" smtClean="0"/>
                        <m:t>and</m:t>
                      </m:r>
                      <m:r>
                        <a:rPr lang="en-AU" b="0" i="1" smtClean="0">
                          <a:latin typeface="Cambria Math" panose="02040503050406030204" pitchFamily="18" charset="0"/>
                        </a:rPr>
                        <m:t> </m:t>
                      </m:r>
                      <m:r>
                        <a:rPr lang="en-AU" b="0" i="1" smtClean="0">
                          <a:latin typeface="Cambria Math" panose="02040503050406030204" pitchFamily="18" charset="0"/>
                        </a:rPr>
                        <m:t>𝑎𝑥</m:t>
                      </m:r>
                      <m:r>
                        <a:rPr lang="en-AU" b="0" i="1" smtClean="0">
                          <a:latin typeface="Cambria Math" panose="02040503050406030204" pitchFamily="18" charset="0"/>
                        </a:rPr>
                        <m:t>+</m:t>
                      </m:r>
                      <m:r>
                        <a:rPr lang="en-AU" b="0" i="1" smtClean="0">
                          <a:latin typeface="Cambria Math" panose="02040503050406030204" pitchFamily="18" charset="0"/>
                        </a:rPr>
                        <m:t>𝑏</m:t>
                      </m:r>
                      <m:r>
                        <a:rPr lang="en-AU" b="0" i="1" smtClean="0">
                          <a:latin typeface="Cambria Math" panose="02040503050406030204" pitchFamily="18" charset="0"/>
                        </a:rPr>
                        <m:t>.</m:t>
                      </m:r>
                    </m:oMath>
                    <m:oMath xmlns:m="http://schemas.openxmlformats.org/officeDocument/2006/math">
                      <m:sSup>
                        <m:sSupPr>
                          <m:ctrlPr>
                            <a:rPr lang="en-AU" b="0" i="1" smtClean="0">
                              <a:latin typeface="Cambria Math" panose="02040503050406030204" pitchFamily="18" charset="0"/>
                            </a:rPr>
                          </m:ctrlPr>
                        </m:sSupPr>
                        <m:e>
                          <m:d>
                            <m:dPr>
                              <m:ctrlPr>
                                <a:rPr lang="en-AU" b="0" i="1" smtClean="0">
                                  <a:latin typeface="Cambria Math" panose="02040503050406030204" pitchFamily="18" charset="0"/>
                                </a:rPr>
                              </m:ctrlPr>
                            </m:dPr>
                            <m:e>
                              <m:r>
                                <a:rPr lang="en-AU" b="0" i="1" smtClean="0">
                                  <a:latin typeface="Cambria Math" panose="02040503050406030204" pitchFamily="18" charset="0"/>
                                </a:rPr>
                                <m:t>2</m:t>
                              </m:r>
                            </m:e>
                          </m:d>
                        </m:e>
                        <m:sup>
                          <m:r>
                            <a:rPr lang="en-AU" b="0" i="1" smtClean="0">
                              <a:latin typeface="Cambria Math" panose="02040503050406030204" pitchFamily="18" charset="0"/>
                            </a:rPr>
                            <m:t>2</m:t>
                          </m:r>
                        </m:sup>
                      </m:sSup>
                      <m:r>
                        <a:rPr lang="en-AU" b="0" i="1" smtClean="0">
                          <a:latin typeface="Cambria Math" panose="02040503050406030204" pitchFamily="18" charset="0"/>
                        </a:rPr>
                        <m:t>+2=6</m:t>
                      </m:r>
                    </m:oMath>
                    <m:oMath xmlns:m="http://schemas.openxmlformats.org/officeDocument/2006/math">
                      <m:r>
                        <a:rPr lang="en-AU" b="0" i="1" smtClean="0">
                          <a:latin typeface="Cambria Math" panose="02040503050406030204" pitchFamily="18" charset="0"/>
                        </a:rPr>
                        <m:t>2</m:t>
                      </m:r>
                      <m:r>
                        <a:rPr lang="en-AU" b="0" i="1" smtClean="0">
                          <a:latin typeface="Cambria Math" panose="02040503050406030204" pitchFamily="18" charset="0"/>
                        </a:rPr>
                        <m:t>𝑎</m:t>
                      </m:r>
                      <m:r>
                        <a:rPr lang="en-AU" b="0" i="1" smtClean="0">
                          <a:latin typeface="Cambria Math" panose="02040503050406030204" pitchFamily="18" charset="0"/>
                        </a:rPr>
                        <m:t>+</m:t>
                      </m:r>
                      <m:r>
                        <a:rPr lang="en-AU" b="0" i="1" smtClean="0">
                          <a:latin typeface="Cambria Math" panose="02040503050406030204" pitchFamily="18" charset="0"/>
                        </a:rPr>
                        <m:t>𝑏</m:t>
                      </m:r>
                    </m:oMath>
                    <m:oMath xmlns:m="http://schemas.openxmlformats.org/officeDocument/2006/math">
                      <m:r>
                        <m:rPr>
                          <m:nor/>
                        </m:rPr>
                        <a:rPr lang="en-AU" b="0" i="0" smtClean="0"/>
                        <m:t>equation</m:t>
                      </m:r>
                      <m:r>
                        <a:rPr lang="en-AU" b="0" i="1" smtClean="0">
                          <a:latin typeface="Cambria Math" panose="02040503050406030204" pitchFamily="18" charset="0"/>
                        </a:rPr>
                        <m:t> 1:2</m:t>
                      </m:r>
                      <m:r>
                        <a:rPr lang="en-AU" b="0" i="1" smtClean="0">
                          <a:latin typeface="Cambria Math" panose="02040503050406030204" pitchFamily="18" charset="0"/>
                        </a:rPr>
                        <m:t>𝑎</m:t>
                      </m:r>
                      <m:r>
                        <a:rPr lang="en-AU" b="0" i="1" smtClean="0">
                          <a:latin typeface="Cambria Math" panose="02040503050406030204" pitchFamily="18" charset="0"/>
                        </a:rPr>
                        <m:t>+</m:t>
                      </m:r>
                      <m:r>
                        <a:rPr lang="en-AU" b="0" i="1" smtClean="0">
                          <a:latin typeface="Cambria Math" panose="02040503050406030204" pitchFamily="18" charset="0"/>
                        </a:rPr>
                        <m:t>𝑏</m:t>
                      </m:r>
                      <m:r>
                        <a:rPr lang="en-AU" b="0" i="1" smtClean="0">
                          <a:latin typeface="Cambria Math" panose="02040503050406030204" pitchFamily="18" charset="0"/>
                        </a:rPr>
                        <m:t>=6</m:t>
                      </m:r>
                    </m:oMath>
                  </m:oMathPara>
                </a14:m>
                <a:br>
                  <a:rPr lang="en-AU" b="0" dirty="0"/>
                </a:br>
                <a:br>
                  <a:rPr lang="en-AU" b="0" dirty="0"/>
                </a:br>
                <a:endParaRPr lang="en-AU" dirty="0"/>
              </a:p>
              <a:p>
                <a:endParaRPr lang="en-AU" dirty="0"/>
              </a:p>
            </p:txBody>
          </p:sp>
        </mc:Choice>
        <mc:Fallback xmlns="">
          <p:sp>
            <p:nvSpPr>
              <p:cNvPr id="5" name="Text Placeholder 4">
                <a:extLst>
                  <a:ext uri="{FF2B5EF4-FFF2-40B4-BE49-F238E27FC236}">
                    <a16:creationId xmlns:a16="http://schemas.microsoft.com/office/drawing/2014/main" id="{E0449B20-787D-14A3-7E42-D275E2CD01EC}"/>
                  </a:ext>
                </a:extLst>
              </p:cNvPr>
              <p:cNvSpPr>
                <a:spLocks noGrp="1" noRot="1" noChangeAspect="1" noMove="1" noResize="1" noEditPoints="1" noAdjustHandles="1" noChangeArrowheads="1" noChangeShapeType="1" noTextEdit="1"/>
              </p:cNvSpPr>
              <p:nvPr>
                <p:ph type="body" sz="quarter" idx="17"/>
              </p:nvPr>
            </p:nvSpPr>
            <p:spPr>
              <a:xfrm>
                <a:off x="443753" y="1025082"/>
                <a:ext cx="3206160" cy="4807835"/>
              </a:xfrm>
              <a:blipFill>
                <a:blip r:embed="rId3"/>
                <a:stretch>
                  <a:fillRect l="-190"/>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 name="Text Placeholder 4">
                <a:extLst>
                  <a:ext uri="{FF2B5EF4-FFF2-40B4-BE49-F238E27FC236}">
                    <a16:creationId xmlns:a16="http://schemas.microsoft.com/office/drawing/2014/main" id="{423E7E49-F3AC-857C-9C05-E33DA4E4DFBF}"/>
                  </a:ext>
                </a:extLst>
              </p:cNvPr>
              <p:cNvSpPr txBox="1">
                <a:spLocks/>
              </p:cNvSpPr>
              <p:nvPr/>
            </p:nvSpPr>
            <p:spPr>
              <a:xfrm>
                <a:off x="4025394" y="1025081"/>
                <a:ext cx="3206160" cy="480783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ParaPr>
                      <m:jc m:val="left"/>
                    </m:oMathParaPr>
                    <m:oMath xmlns:m="http://schemas.openxmlformats.org/officeDocument/2006/math">
                      <m:r>
                        <m:rPr>
                          <m:nor/>
                        </m:rPr>
                        <a:rPr lang="en-AU" i="0" smtClean="0">
                          <a:latin typeface="+mn-lt"/>
                        </a:rPr>
                        <m:t>Substitute</m:t>
                      </m:r>
                      <m:r>
                        <a:rPr lang="en-AU" i="1" smtClean="0">
                          <a:latin typeface="Cambria Math" panose="02040503050406030204" pitchFamily="18" charset="0"/>
                        </a:rPr>
                        <m:t> </m:t>
                      </m:r>
                      <m:r>
                        <a:rPr lang="en-AU" i="1" smtClean="0">
                          <a:latin typeface="Cambria Math" panose="02040503050406030204" pitchFamily="18" charset="0"/>
                        </a:rPr>
                        <m:t>𝑥</m:t>
                      </m:r>
                      <m:r>
                        <a:rPr lang="en-AU" i="1" smtClean="0">
                          <a:latin typeface="Cambria Math" panose="02040503050406030204" pitchFamily="18" charset="0"/>
                        </a:rPr>
                        <m:t>=6 </m:t>
                      </m:r>
                    </m:oMath>
                    <m:oMath xmlns:m="http://schemas.openxmlformats.org/officeDocument/2006/math">
                      <m:r>
                        <m:rPr>
                          <m:nor/>
                        </m:rPr>
                        <a:rPr lang="en-AU" i="0" smtClean="0">
                          <a:latin typeface="+mn-lt"/>
                        </a:rPr>
                        <m:t>into</m:t>
                      </m:r>
                      <m:r>
                        <a:rPr lang="en-AU" i="1" smtClean="0">
                          <a:latin typeface="Cambria Math" panose="02040503050406030204" pitchFamily="18" charset="0"/>
                        </a:rPr>
                        <m:t> </m:t>
                      </m:r>
                      <m:r>
                        <a:rPr lang="en-AU" b="0" i="1" smtClean="0">
                          <a:latin typeface="Cambria Math" panose="02040503050406030204" pitchFamily="18" charset="0"/>
                        </a:rPr>
                        <m:t>𝑎𝑥</m:t>
                      </m:r>
                      <m:r>
                        <a:rPr lang="en-AU" b="0" i="1" smtClean="0">
                          <a:latin typeface="Cambria Math" panose="02040503050406030204" pitchFamily="18" charset="0"/>
                        </a:rPr>
                        <m:t>+</m:t>
                      </m:r>
                      <m:r>
                        <a:rPr lang="en-AU" b="0" i="1" smtClean="0">
                          <a:latin typeface="Cambria Math" panose="02040503050406030204" pitchFamily="18" charset="0"/>
                        </a:rPr>
                        <m:t>𝑏</m:t>
                      </m:r>
                      <m:r>
                        <m:rPr>
                          <m:nor/>
                        </m:rPr>
                        <a:rPr lang="en-AU" b="0" i="0" smtClean="0">
                          <a:latin typeface="+mn-lt"/>
                        </a:rPr>
                        <m:t> </m:t>
                      </m:r>
                      <m:r>
                        <m:rPr>
                          <m:nor/>
                        </m:rPr>
                        <a:rPr lang="en-AU" i="0" smtClean="0">
                          <a:latin typeface="+mn-lt"/>
                        </a:rPr>
                        <m:t>and</m:t>
                      </m:r>
                      <m:r>
                        <a:rPr lang="en-AU" i="1" smtClean="0">
                          <a:latin typeface="Cambria Math" panose="02040503050406030204" pitchFamily="18" charset="0"/>
                        </a:rPr>
                        <m:t> </m:t>
                      </m:r>
                      <m:r>
                        <a:rPr lang="en-AU" b="0" i="1" smtClean="0">
                          <a:latin typeface="Cambria Math" panose="02040503050406030204" pitchFamily="18" charset="0"/>
                        </a:rPr>
                        <m:t>3</m:t>
                      </m:r>
                      <m:r>
                        <a:rPr lang="en-AU" b="0" i="1" smtClean="0">
                          <a:latin typeface="Cambria Math" panose="02040503050406030204" pitchFamily="18" charset="0"/>
                        </a:rPr>
                        <m:t>𝑥</m:t>
                      </m:r>
                      <m:r>
                        <a:rPr lang="en-AU" b="0" i="1" smtClean="0">
                          <a:latin typeface="Cambria Math" panose="02040503050406030204" pitchFamily="18" charset="0"/>
                        </a:rPr>
                        <m:t>−4</m:t>
                      </m:r>
                      <m:r>
                        <a:rPr lang="en-AU" b="0" i="0" smtClean="0">
                          <a:latin typeface="Cambria Math" panose="02040503050406030204" pitchFamily="18" charset="0"/>
                        </a:rPr>
                        <m:t>.</m:t>
                      </m:r>
                    </m:oMath>
                    <m:oMath xmlns:m="http://schemas.openxmlformats.org/officeDocument/2006/math">
                      <m:r>
                        <a:rPr lang="en-AU" b="0" i="1" smtClean="0">
                          <a:latin typeface="Cambria Math" panose="02040503050406030204" pitchFamily="18" charset="0"/>
                        </a:rPr>
                        <m:t>6</m:t>
                      </m:r>
                      <m:r>
                        <a:rPr lang="en-AU" b="0" i="1" smtClean="0">
                          <a:latin typeface="Cambria Math" panose="02040503050406030204" pitchFamily="18" charset="0"/>
                        </a:rPr>
                        <m:t>𝑎</m:t>
                      </m:r>
                      <m:r>
                        <a:rPr lang="en-AU" b="0" i="1" smtClean="0">
                          <a:latin typeface="Cambria Math" panose="02040503050406030204" pitchFamily="18" charset="0"/>
                        </a:rPr>
                        <m:t>+</m:t>
                      </m:r>
                      <m:r>
                        <a:rPr lang="en-AU" b="0" i="1" smtClean="0">
                          <a:latin typeface="Cambria Math" panose="02040503050406030204" pitchFamily="18" charset="0"/>
                        </a:rPr>
                        <m:t>𝑏</m:t>
                      </m:r>
                    </m:oMath>
                    <m:oMath xmlns:m="http://schemas.openxmlformats.org/officeDocument/2006/math">
                      <m:r>
                        <a:rPr lang="en-AU" b="0" i="1" smtClean="0">
                          <a:latin typeface="Cambria Math" panose="02040503050406030204" pitchFamily="18" charset="0"/>
                        </a:rPr>
                        <m:t>3</m:t>
                      </m:r>
                      <m:d>
                        <m:dPr>
                          <m:ctrlPr>
                            <a:rPr lang="en-AU" b="0" i="1" smtClean="0">
                              <a:latin typeface="Cambria Math" panose="02040503050406030204" pitchFamily="18" charset="0"/>
                            </a:rPr>
                          </m:ctrlPr>
                        </m:dPr>
                        <m:e>
                          <m:r>
                            <a:rPr lang="en-AU" b="0" i="1" smtClean="0">
                              <a:latin typeface="Cambria Math" panose="02040503050406030204" pitchFamily="18" charset="0"/>
                            </a:rPr>
                            <m:t>6</m:t>
                          </m:r>
                        </m:e>
                      </m:d>
                      <m:r>
                        <a:rPr lang="en-AU" b="0" i="1" smtClean="0">
                          <a:latin typeface="Cambria Math" panose="02040503050406030204" pitchFamily="18" charset="0"/>
                        </a:rPr>
                        <m:t>−4=14</m:t>
                      </m:r>
                    </m:oMath>
                    <m:oMath xmlns:m="http://schemas.openxmlformats.org/officeDocument/2006/math">
                      <m:r>
                        <m:rPr>
                          <m:nor/>
                        </m:rPr>
                        <a:rPr lang="en-AU" b="0" i="0" smtClean="0">
                          <a:latin typeface="+mn-lt"/>
                        </a:rPr>
                        <m:t>equation</m:t>
                      </m:r>
                      <m:r>
                        <a:rPr lang="en-AU" b="0" i="1" smtClean="0">
                          <a:latin typeface="Cambria Math" panose="02040503050406030204" pitchFamily="18" charset="0"/>
                        </a:rPr>
                        <m:t> 2:6</m:t>
                      </m:r>
                      <m:r>
                        <a:rPr lang="en-AU" b="0" i="1" smtClean="0">
                          <a:latin typeface="Cambria Math" panose="02040503050406030204" pitchFamily="18" charset="0"/>
                        </a:rPr>
                        <m:t>𝑎</m:t>
                      </m:r>
                      <m:r>
                        <a:rPr lang="en-AU" b="0" i="1" smtClean="0">
                          <a:latin typeface="Cambria Math" panose="02040503050406030204" pitchFamily="18" charset="0"/>
                        </a:rPr>
                        <m:t>+</m:t>
                      </m:r>
                      <m:r>
                        <a:rPr lang="en-AU" b="0" i="1" smtClean="0">
                          <a:latin typeface="Cambria Math" panose="02040503050406030204" pitchFamily="18" charset="0"/>
                        </a:rPr>
                        <m:t>𝑏</m:t>
                      </m:r>
                      <m:r>
                        <a:rPr lang="en-AU" b="0" i="1" smtClean="0">
                          <a:latin typeface="Cambria Math" panose="02040503050406030204" pitchFamily="18" charset="0"/>
                        </a:rPr>
                        <m:t>=14</m:t>
                      </m:r>
                    </m:oMath>
                  </m:oMathPara>
                </a14:m>
                <a:endParaRPr lang="en-AU" dirty="0">
                  <a:latin typeface="+mn-lt"/>
                </a:endParaRPr>
              </a:p>
              <a:p>
                <a:pPr/>
                <a14:m>
                  <m:oMathPara xmlns:m="http://schemas.openxmlformats.org/officeDocument/2006/math">
                    <m:oMathParaPr>
                      <m:jc m:val="left"/>
                    </m:oMathParaPr>
                    <m:oMath xmlns:m="http://schemas.openxmlformats.org/officeDocument/2006/math">
                      <m:r>
                        <m:rPr>
                          <m:nor/>
                        </m:rPr>
                        <a:rPr lang="en-AU" b="0" i="0" smtClean="0">
                          <a:latin typeface="+mn-lt"/>
                        </a:rPr>
                        <m:t>Equation</m:t>
                      </m:r>
                      <m:r>
                        <m:rPr>
                          <m:nor/>
                        </m:rPr>
                        <a:rPr lang="en-AU" b="0" i="0" smtClean="0">
                          <a:latin typeface="+mn-lt"/>
                        </a:rPr>
                        <m:t> 2 </m:t>
                      </m:r>
                      <m:r>
                        <m:rPr>
                          <m:nor/>
                        </m:rPr>
                        <a:rPr lang="en-AU" b="0" i="0" smtClean="0">
                          <a:latin typeface="+mn-lt"/>
                        </a:rPr>
                        <m:t>minus</m:t>
                      </m:r>
                      <m:r>
                        <m:rPr>
                          <m:nor/>
                        </m:rPr>
                        <a:rPr lang="en-AU" b="0" i="0" smtClean="0">
                          <a:latin typeface="+mn-lt"/>
                        </a:rPr>
                        <m:t> </m:t>
                      </m:r>
                      <m:r>
                        <m:rPr>
                          <m:nor/>
                        </m:rPr>
                        <a:rPr lang="en-AU" b="0" i="0" smtClean="0">
                          <a:latin typeface="+mn-lt"/>
                        </a:rPr>
                        <m:t>equation</m:t>
                      </m:r>
                      <m:r>
                        <m:rPr>
                          <m:nor/>
                        </m:rPr>
                        <a:rPr lang="en-AU" b="0" i="0" smtClean="0">
                          <a:latin typeface="+mn-lt"/>
                        </a:rPr>
                        <m:t> 1</m:t>
                      </m:r>
                    </m:oMath>
                  </m:oMathPara>
                </a14:m>
                <a:endParaRPr lang="en-AU" b="0" dirty="0">
                  <a:latin typeface="+mn-lt"/>
                </a:endParaRPr>
              </a:p>
              <a:p>
                <a:pPr/>
                <a14:m>
                  <m:oMathPara xmlns:m="http://schemas.openxmlformats.org/officeDocument/2006/math">
                    <m:oMathParaPr>
                      <m:jc m:val="left"/>
                    </m:oMathParaPr>
                    <m:oMath xmlns:m="http://schemas.openxmlformats.org/officeDocument/2006/math">
                      <m:r>
                        <a:rPr lang="en-AU" b="0" i="1" smtClean="0">
                          <a:latin typeface="Cambria Math" panose="02040503050406030204" pitchFamily="18" charset="0"/>
                        </a:rPr>
                        <m:t>6</m:t>
                      </m:r>
                      <m:r>
                        <a:rPr lang="en-AU" b="0" i="1" smtClean="0">
                          <a:latin typeface="Cambria Math" panose="02040503050406030204" pitchFamily="18" charset="0"/>
                        </a:rPr>
                        <m:t>𝑎</m:t>
                      </m:r>
                      <m:r>
                        <a:rPr lang="en-AU" b="0" i="1" smtClean="0">
                          <a:latin typeface="Cambria Math" panose="02040503050406030204" pitchFamily="18" charset="0"/>
                        </a:rPr>
                        <m:t>+</m:t>
                      </m:r>
                      <m:r>
                        <a:rPr lang="en-AU" b="0" i="1" smtClean="0">
                          <a:latin typeface="Cambria Math" panose="02040503050406030204" pitchFamily="18" charset="0"/>
                        </a:rPr>
                        <m:t>𝑏</m:t>
                      </m:r>
                      <m:r>
                        <m:rPr>
                          <m:aln/>
                        </m:rPr>
                        <a:rPr lang="en-AU" b="0" i="1" smtClean="0">
                          <a:latin typeface="Cambria Math" panose="02040503050406030204" pitchFamily="18" charset="0"/>
                        </a:rPr>
                        <m:t>=</m:t>
                      </m:r>
                      <m:r>
                        <a:rPr lang="en-AU" b="0" i="1" smtClean="0">
                          <a:latin typeface="Cambria Math" panose="02040503050406030204" pitchFamily="18" charset="0"/>
                        </a:rPr>
                        <m:t>14</m:t>
                      </m:r>
                    </m:oMath>
                    <m:oMath xmlns:m="http://schemas.openxmlformats.org/officeDocument/2006/math">
                      <m:r>
                        <a:rPr lang="en-AU" b="0" i="1" smtClean="0">
                          <a:latin typeface="Cambria Math" panose="02040503050406030204" pitchFamily="18" charset="0"/>
                        </a:rPr>
                        <m:t>2</m:t>
                      </m:r>
                      <m:r>
                        <a:rPr lang="en-AU" b="0" i="1" smtClean="0">
                          <a:latin typeface="Cambria Math" panose="02040503050406030204" pitchFamily="18" charset="0"/>
                        </a:rPr>
                        <m:t>𝑎</m:t>
                      </m:r>
                      <m:r>
                        <a:rPr lang="en-AU" b="0" i="1" smtClean="0">
                          <a:latin typeface="Cambria Math" panose="02040503050406030204" pitchFamily="18" charset="0"/>
                        </a:rPr>
                        <m:t>+</m:t>
                      </m:r>
                      <m:r>
                        <a:rPr lang="en-AU" b="0" i="1" smtClean="0">
                          <a:latin typeface="Cambria Math" panose="02040503050406030204" pitchFamily="18" charset="0"/>
                        </a:rPr>
                        <m:t>𝑏</m:t>
                      </m:r>
                      <m:r>
                        <m:rPr>
                          <m:aln/>
                        </m:rPr>
                        <a:rPr lang="en-AU" b="0" i="1" smtClean="0">
                          <a:latin typeface="Cambria Math" panose="02040503050406030204" pitchFamily="18" charset="0"/>
                        </a:rPr>
                        <m:t>=</m:t>
                      </m:r>
                      <m:r>
                        <a:rPr lang="en-AU" b="0" i="1" smtClean="0">
                          <a:latin typeface="Cambria Math" panose="02040503050406030204" pitchFamily="18" charset="0"/>
                        </a:rPr>
                        <m:t>6</m:t>
                      </m:r>
                    </m:oMath>
                    <m:oMath xmlns:m="http://schemas.openxmlformats.org/officeDocument/2006/math">
                      <m:r>
                        <a:rPr lang="en-AU" b="0" i="1" smtClean="0">
                          <a:latin typeface="Cambria Math" panose="02040503050406030204" pitchFamily="18" charset="0"/>
                        </a:rPr>
                        <m:t>4</m:t>
                      </m:r>
                      <m:r>
                        <a:rPr lang="en-AU" b="0" i="1" smtClean="0">
                          <a:latin typeface="Cambria Math" panose="02040503050406030204" pitchFamily="18" charset="0"/>
                        </a:rPr>
                        <m:t>𝑎</m:t>
                      </m:r>
                      <m:r>
                        <a:rPr lang="en-AU" b="0" i="1" smtClean="0">
                          <a:latin typeface="Cambria Math" panose="02040503050406030204" pitchFamily="18" charset="0"/>
                        </a:rPr>
                        <m:t>        </m:t>
                      </m:r>
                      <m:r>
                        <m:rPr>
                          <m:aln/>
                        </m:rPr>
                        <a:rPr lang="en-AU" b="0" i="1" smtClean="0">
                          <a:latin typeface="Cambria Math" panose="02040503050406030204" pitchFamily="18" charset="0"/>
                        </a:rPr>
                        <m:t>=</m:t>
                      </m:r>
                      <m:r>
                        <a:rPr lang="en-AU" b="0" i="1" smtClean="0">
                          <a:latin typeface="Cambria Math" panose="02040503050406030204" pitchFamily="18" charset="0"/>
                        </a:rPr>
                        <m:t>8</m:t>
                      </m:r>
                    </m:oMath>
                    <m:oMath xmlns:m="http://schemas.openxmlformats.org/officeDocument/2006/math">
                      <m:r>
                        <a:rPr lang="en-AU" b="0" i="1" smtClean="0">
                          <a:latin typeface="Cambria Math" panose="02040503050406030204" pitchFamily="18" charset="0"/>
                        </a:rPr>
                        <m:t>∴</m:t>
                      </m:r>
                      <m:r>
                        <a:rPr lang="en-AU" b="0" i="1" smtClean="0">
                          <a:latin typeface="Cambria Math" panose="02040503050406030204" pitchFamily="18" charset="0"/>
                        </a:rPr>
                        <m:t>𝑎</m:t>
                      </m:r>
                      <m:r>
                        <m:rPr>
                          <m:aln/>
                        </m:rPr>
                        <a:rPr lang="en-AU" b="0" i="1" smtClean="0">
                          <a:latin typeface="Cambria Math" panose="02040503050406030204" pitchFamily="18" charset="0"/>
                        </a:rPr>
                        <m:t>=</m:t>
                      </m:r>
                      <m:r>
                        <a:rPr lang="en-AU" b="0" i="1" smtClean="0">
                          <a:latin typeface="Cambria Math" panose="02040503050406030204" pitchFamily="18" charset="0"/>
                        </a:rPr>
                        <m:t>2</m:t>
                      </m:r>
                    </m:oMath>
                  </m:oMathPara>
                </a14:m>
                <a:br>
                  <a:rPr lang="en-AU" dirty="0"/>
                </a:br>
                <a:br>
                  <a:rPr lang="en-AU" dirty="0"/>
                </a:br>
                <a:endParaRPr lang="en-AU" dirty="0"/>
              </a:p>
            </p:txBody>
          </p:sp>
        </mc:Choice>
        <mc:Fallback xmlns="">
          <p:sp>
            <p:nvSpPr>
              <p:cNvPr id="6" name="Text Placeholder 4">
                <a:extLst>
                  <a:ext uri="{FF2B5EF4-FFF2-40B4-BE49-F238E27FC236}">
                    <a16:creationId xmlns:a16="http://schemas.microsoft.com/office/drawing/2014/main" id="{423E7E49-F3AC-857C-9C05-E33DA4E4DFBF}"/>
                  </a:ext>
                </a:extLst>
              </p:cNvPr>
              <p:cNvSpPr txBox="1">
                <a:spLocks noRot="1" noChangeAspect="1" noMove="1" noResize="1" noEditPoints="1" noAdjustHandles="1" noChangeArrowheads="1" noChangeShapeType="1" noTextEdit="1"/>
              </p:cNvSpPr>
              <p:nvPr/>
            </p:nvSpPr>
            <p:spPr>
              <a:xfrm>
                <a:off x="4025394" y="1025081"/>
                <a:ext cx="3206160" cy="4807835"/>
              </a:xfrm>
              <a:prstGeom prst="rect">
                <a:avLst/>
              </a:prstGeom>
              <a:blipFill>
                <a:blip r:embed="rId4"/>
                <a:stretch>
                  <a:fillRect b="-8492"/>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8" name="Text Placeholder 4">
                <a:extLst>
                  <a:ext uri="{FF2B5EF4-FFF2-40B4-BE49-F238E27FC236}">
                    <a16:creationId xmlns:a16="http://schemas.microsoft.com/office/drawing/2014/main" id="{6D405635-93D1-AF4F-3EB2-EE565AD1C658}"/>
                  </a:ext>
                </a:extLst>
              </p:cNvPr>
              <p:cNvSpPr txBox="1">
                <a:spLocks/>
              </p:cNvSpPr>
              <p:nvPr/>
            </p:nvSpPr>
            <p:spPr>
              <a:xfrm>
                <a:off x="8046305" y="1025081"/>
                <a:ext cx="3206160" cy="480783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ParaPr>
                      <m:jc m:val="left"/>
                    </m:oMathParaPr>
                    <m:oMath xmlns:m="http://schemas.openxmlformats.org/officeDocument/2006/math">
                      <m:r>
                        <m:rPr>
                          <m:nor/>
                        </m:rPr>
                        <a:rPr lang="en-AU" i="0" smtClean="0">
                          <a:latin typeface="+mn-lt"/>
                        </a:rPr>
                        <m:t>Substitute</m:t>
                      </m:r>
                      <m:r>
                        <a:rPr lang="en-AU" i="1" smtClean="0">
                          <a:latin typeface="Cambria Math" panose="02040503050406030204" pitchFamily="18" charset="0"/>
                        </a:rPr>
                        <m:t> </m:t>
                      </m:r>
                      <m:r>
                        <a:rPr lang="en-AU" b="0" i="1" smtClean="0">
                          <a:latin typeface="Cambria Math" panose="02040503050406030204" pitchFamily="18" charset="0"/>
                        </a:rPr>
                        <m:t>𝑎</m:t>
                      </m:r>
                      <m:r>
                        <a:rPr lang="en-AU" b="0" i="1" smtClean="0">
                          <a:latin typeface="Cambria Math" panose="02040503050406030204" pitchFamily="18" charset="0"/>
                        </a:rPr>
                        <m:t>=2 </m:t>
                      </m:r>
                    </m:oMath>
                    <m:oMath xmlns:m="http://schemas.openxmlformats.org/officeDocument/2006/math">
                      <m:r>
                        <m:rPr>
                          <m:nor/>
                        </m:rPr>
                        <a:rPr lang="en-AU" b="0" i="0" smtClean="0">
                          <a:latin typeface="+mn-lt"/>
                        </a:rPr>
                        <m:t>into</m:t>
                      </m:r>
                      <m:r>
                        <m:rPr>
                          <m:nor/>
                        </m:rPr>
                        <a:rPr lang="en-AU" b="0" i="0" smtClean="0">
                          <a:latin typeface="+mn-lt"/>
                        </a:rPr>
                        <m:t> </m:t>
                      </m:r>
                      <m:r>
                        <m:rPr>
                          <m:nor/>
                        </m:rPr>
                        <a:rPr lang="en-AU" b="0" i="0" smtClean="0">
                          <a:latin typeface="+mn-lt"/>
                        </a:rPr>
                        <m:t>equation</m:t>
                      </m:r>
                      <m:r>
                        <m:rPr>
                          <m:nor/>
                        </m:rPr>
                        <a:rPr lang="en-AU" b="0" i="0" smtClean="0">
                          <a:latin typeface="+mn-lt"/>
                        </a:rPr>
                        <m:t> </m:t>
                      </m:r>
                      <m:r>
                        <a:rPr lang="en-AU" b="0" i="1" smtClean="0">
                          <a:latin typeface="Cambria Math" panose="02040503050406030204" pitchFamily="18" charset="0"/>
                        </a:rPr>
                        <m:t>1.</m:t>
                      </m:r>
                    </m:oMath>
                  </m:oMathPara>
                </a14:m>
                <a:endParaRPr lang="en-AU" b="0" i="1" dirty="0">
                  <a:latin typeface="+mn-lt"/>
                </a:endParaRPr>
              </a:p>
              <a:p>
                <a:pPr/>
                <a14:m>
                  <m:oMathPara xmlns:m="http://schemas.openxmlformats.org/officeDocument/2006/math">
                    <m:oMathParaPr>
                      <m:jc m:val="left"/>
                    </m:oMathParaPr>
                    <m:oMath xmlns:m="http://schemas.openxmlformats.org/officeDocument/2006/math">
                      <m:r>
                        <a:rPr lang="en-AU" b="0" i="1" smtClean="0">
                          <a:latin typeface="Cambria Math" panose="02040503050406030204" pitchFamily="18" charset="0"/>
                        </a:rPr>
                        <m:t>2</m:t>
                      </m:r>
                      <m:d>
                        <m:dPr>
                          <m:ctrlPr>
                            <a:rPr lang="en-AU" b="0" i="1" smtClean="0">
                              <a:latin typeface="Cambria Math" panose="02040503050406030204" pitchFamily="18" charset="0"/>
                            </a:rPr>
                          </m:ctrlPr>
                        </m:dPr>
                        <m:e>
                          <m:r>
                            <a:rPr lang="en-AU" b="0" i="1" smtClean="0">
                              <a:latin typeface="Cambria Math" panose="02040503050406030204" pitchFamily="18" charset="0"/>
                            </a:rPr>
                            <m:t>2</m:t>
                          </m:r>
                        </m:e>
                      </m:d>
                      <m:r>
                        <a:rPr lang="en-AU" b="0" i="1" smtClean="0">
                          <a:latin typeface="Cambria Math" panose="02040503050406030204" pitchFamily="18" charset="0"/>
                        </a:rPr>
                        <m:t>+</m:t>
                      </m:r>
                      <m:r>
                        <a:rPr lang="en-AU" b="0" i="1" smtClean="0">
                          <a:latin typeface="Cambria Math" panose="02040503050406030204" pitchFamily="18" charset="0"/>
                        </a:rPr>
                        <m:t>𝑏</m:t>
                      </m:r>
                      <m:r>
                        <m:rPr>
                          <m:aln/>
                        </m:rPr>
                        <a:rPr lang="en-AU" b="0" i="1" smtClean="0">
                          <a:latin typeface="Cambria Math" panose="02040503050406030204" pitchFamily="18" charset="0"/>
                        </a:rPr>
                        <m:t>=</m:t>
                      </m:r>
                      <m:r>
                        <a:rPr lang="en-AU" b="0" i="1" smtClean="0">
                          <a:latin typeface="Cambria Math" panose="02040503050406030204" pitchFamily="18" charset="0"/>
                        </a:rPr>
                        <m:t>6</m:t>
                      </m:r>
                    </m:oMath>
                    <m:oMath xmlns:m="http://schemas.openxmlformats.org/officeDocument/2006/math">
                      <m:r>
                        <a:rPr lang="en-AU" b="0" i="1" smtClean="0">
                          <a:latin typeface="Cambria Math" panose="02040503050406030204" pitchFamily="18" charset="0"/>
                        </a:rPr>
                        <m:t>4+</m:t>
                      </m:r>
                      <m:r>
                        <a:rPr lang="en-AU" b="0" i="1" smtClean="0">
                          <a:latin typeface="Cambria Math" panose="02040503050406030204" pitchFamily="18" charset="0"/>
                        </a:rPr>
                        <m:t>𝑏</m:t>
                      </m:r>
                      <m:r>
                        <m:rPr>
                          <m:aln/>
                        </m:rPr>
                        <a:rPr lang="en-AU" b="0" i="1" smtClean="0">
                          <a:latin typeface="Cambria Math" panose="02040503050406030204" pitchFamily="18" charset="0"/>
                        </a:rPr>
                        <m:t>=</m:t>
                      </m:r>
                      <m:r>
                        <a:rPr lang="en-AU" b="0" i="1" smtClean="0">
                          <a:latin typeface="Cambria Math" panose="02040503050406030204" pitchFamily="18" charset="0"/>
                        </a:rPr>
                        <m:t>6</m:t>
                      </m:r>
                    </m:oMath>
                    <m:oMath xmlns:m="http://schemas.openxmlformats.org/officeDocument/2006/math">
                      <m:r>
                        <a:rPr lang="en-AU" b="0" i="1" smtClean="0">
                          <a:latin typeface="Cambria Math" panose="02040503050406030204" pitchFamily="18" charset="0"/>
                        </a:rPr>
                        <m:t>𝑏</m:t>
                      </m:r>
                      <m:r>
                        <m:rPr>
                          <m:aln/>
                        </m:rPr>
                        <a:rPr lang="en-AU" b="0" i="1" smtClean="0">
                          <a:latin typeface="Cambria Math" panose="02040503050406030204" pitchFamily="18" charset="0"/>
                        </a:rPr>
                        <m:t>=</m:t>
                      </m:r>
                      <m:r>
                        <a:rPr lang="en-AU" b="0" i="1" smtClean="0">
                          <a:latin typeface="Cambria Math" panose="02040503050406030204" pitchFamily="18" charset="0"/>
                        </a:rPr>
                        <m:t>2</m:t>
                      </m:r>
                    </m:oMath>
                    <m:oMath xmlns:m="http://schemas.openxmlformats.org/officeDocument/2006/math">
                      <m:r>
                        <a:rPr lang="en-AU" b="0" i="1" smtClean="0">
                          <a:latin typeface="Cambria Math" panose="02040503050406030204" pitchFamily="18" charset="0"/>
                        </a:rPr>
                        <m:t>∴</m:t>
                      </m:r>
                      <m:r>
                        <a:rPr lang="en-AU" b="0" i="1" smtClean="0">
                          <a:latin typeface="Cambria Math" panose="02040503050406030204" pitchFamily="18" charset="0"/>
                        </a:rPr>
                        <m:t>𝑎</m:t>
                      </m:r>
                      <m:r>
                        <a:rPr lang="en-AU" b="0" i="1" smtClean="0">
                          <a:latin typeface="Cambria Math" panose="02040503050406030204" pitchFamily="18" charset="0"/>
                        </a:rPr>
                        <m:t>=2 </m:t>
                      </m:r>
                      <m:r>
                        <m:rPr>
                          <m:nor/>
                        </m:rPr>
                        <a:rPr lang="en-AU" b="0" i="0" smtClean="0">
                          <a:latin typeface="+mn-lt"/>
                        </a:rPr>
                        <m:t>and</m:t>
                      </m:r>
                      <m:r>
                        <a:rPr lang="en-AU" b="0" i="1" smtClean="0">
                          <a:latin typeface="Cambria Math" panose="02040503050406030204" pitchFamily="18" charset="0"/>
                        </a:rPr>
                        <m:t> </m:t>
                      </m:r>
                      <m:r>
                        <a:rPr lang="en-AU" b="0" i="1" smtClean="0">
                          <a:latin typeface="Cambria Math" panose="02040503050406030204" pitchFamily="18" charset="0"/>
                        </a:rPr>
                        <m:t>𝑏</m:t>
                      </m:r>
                      <m:r>
                        <a:rPr lang="en-AU" b="0" i="1" smtClean="0">
                          <a:latin typeface="Cambria Math" panose="02040503050406030204" pitchFamily="18" charset="0"/>
                        </a:rPr>
                        <m:t>=2</m:t>
                      </m:r>
                    </m:oMath>
                  </m:oMathPara>
                </a14:m>
                <a:endParaRPr lang="en-AU" dirty="0"/>
              </a:p>
              <a:p>
                <a:br>
                  <a:rPr lang="en-AU" dirty="0"/>
                </a:br>
                <a:br>
                  <a:rPr lang="en-AU" dirty="0"/>
                </a:br>
                <a:endParaRPr lang="en-AU" dirty="0"/>
              </a:p>
            </p:txBody>
          </p:sp>
        </mc:Choice>
        <mc:Fallback xmlns="">
          <p:sp>
            <p:nvSpPr>
              <p:cNvPr id="8" name="Text Placeholder 4">
                <a:extLst>
                  <a:ext uri="{FF2B5EF4-FFF2-40B4-BE49-F238E27FC236}">
                    <a16:creationId xmlns:a16="http://schemas.microsoft.com/office/drawing/2014/main" id="{6D405635-93D1-AF4F-3EB2-EE565AD1C658}"/>
                  </a:ext>
                </a:extLst>
              </p:cNvPr>
              <p:cNvSpPr txBox="1">
                <a:spLocks noRot="1" noChangeAspect="1" noMove="1" noResize="1" noEditPoints="1" noAdjustHandles="1" noChangeArrowheads="1" noChangeShapeType="1" noTextEdit="1"/>
              </p:cNvSpPr>
              <p:nvPr/>
            </p:nvSpPr>
            <p:spPr>
              <a:xfrm>
                <a:off x="8046305" y="1025081"/>
                <a:ext cx="3206160" cy="4807835"/>
              </a:xfrm>
              <a:prstGeom prst="rect">
                <a:avLst/>
              </a:prstGeom>
              <a:blipFill>
                <a:blip r:embed="rId5"/>
                <a:stretch>
                  <a:fillRect/>
                </a:stretch>
              </a:blipFill>
            </p:spPr>
            <p:txBody>
              <a:bodyPr/>
              <a:lstStyle/>
              <a:p>
                <a:r>
                  <a:rPr lang="en-AU">
                    <a:noFill/>
                  </a:rPr>
                  <a:t> </a:t>
                </a:r>
              </a:p>
            </p:txBody>
          </p:sp>
        </mc:Fallback>
      </mc:AlternateContent>
      <p:cxnSp>
        <p:nvCxnSpPr>
          <p:cNvPr id="7" name="Straight Connector 6">
            <a:extLst>
              <a:ext uri="{FF2B5EF4-FFF2-40B4-BE49-F238E27FC236}">
                <a16:creationId xmlns:a16="http://schemas.microsoft.com/office/drawing/2014/main" id="{1BFC55E6-40C7-FBF2-1B84-95ED7409441C}"/>
              </a:ext>
              <a:ext uri="{C183D7F6-B498-43B3-948B-1728B52AA6E4}">
                <adec:decorative xmlns:adec="http://schemas.microsoft.com/office/drawing/2017/decorative" val="1"/>
              </a:ext>
            </a:extLst>
          </p:cNvPr>
          <p:cNvCxnSpPr/>
          <p:nvPr/>
        </p:nvCxnSpPr>
        <p:spPr>
          <a:xfrm>
            <a:off x="4241448" y="5570763"/>
            <a:ext cx="2032552" cy="74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B76E240-AFEB-17AE-7F3D-3C79971759F5}"/>
              </a:ext>
              <a:ext uri="{C183D7F6-B498-43B3-948B-1728B52AA6E4}">
                <adec:decorative xmlns:adec="http://schemas.microsoft.com/office/drawing/2017/decorative" val="1"/>
              </a:ext>
            </a:extLst>
          </p:cNvPr>
          <p:cNvCxnSpPr>
            <a:cxnSpLocks/>
          </p:cNvCxnSpPr>
          <p:nvPr/>
        </p:nvCxnSpPr>
        <p:spPr>
          <a:xfrm>
            <a:off x="3631881" y="1155908"/>
            <a:ext cx="0" cy="503197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BBD366B-16D9-39F5-EB05-84E369200CCC}"/>
              </a:ext>
              <a:ext uri="{C183D7F6-B498-43B3-948B-1728B52AA6E4}">
                <adec:decorative xmlns:adec="http://schemas.microsoft.com/office/drawing/2017/decorative" val="1"/>
              </a:ext>
            </a:extLst>
          </p:cNvPr>
          <p:cNvCxnSpPr>
            <a:cxnSpLocks/>
          </p:cNvCxnSpPr>
          <p:nvPr/>
        </p:nvCxnSpPr>
        <p:spPr>
          <a:xfrm>
            <a:off x="7583276" y="1155908"/>
            <a:ext cx="0" cy="5031974"/>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1F8ECE07-FF09-5F47-A8A3-8A5BEB127D0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20</a:t>
            </a:fld>
            <a:endParaRPr lang="en-AU" dirty="0"/>
          </a:p>
        </p:txBody>
      </p:sp>
    </p:spTree>
    <p:extLst>
      <p:ext uri="{BB962C8B-B14F-4D97-AF65-F5344CB8AC3E}">
        <p14:creationId xmlns:p14="http://schemas.microsoft.com/office/powerpoint/2010/main" val="1061427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5FF4F7-24E0-F960-0579-F99435AA590B}"/>
              </a:ext>
            </a:extLst>
          </p:cNvPr>
          <p:cNvSpPr>
            <a:spLocks noGrp="1"/>
          </p:cNvSpPr>
          <p:nvPr>
            <p:ph type="title"/>
          </p:nvPr>
        </p:nvSpPr>
        <p:spPr/>
        <p:txBody>
          <a:bodyPr/>
          <a:lstStyle/>
          <a:p>
            <a:r>
              <a:rPr lang="en-AU" dirty="0"/>
              <a:t>Graph of question 1</a:t>
            </a:r>
          </a:p>
        </p:txBody>
      </p:sp>
      <p:pic>
        <p:nvPicPr>
          <p:cNvPr id="9" name="Picture 8" descr="Cartesian graph showing a piecewise function on a coordinate grid with labelled x- and y-axes.&#10;&#10;The graph begins in the upper left and curves downward as a parabola, reaching a minimum point at approximately (0, 2). It then rises symmetrically to the point (2, 6).&#10;&#10;At (2, 6), the graph changes to a straight line with positive gradient, passing through approximately (4, 10) and ending at (6, 14).&#10;&#10;At (6, 14), the graph changes direction again, continuing as a steeper straight line that rises to the upper right of the graph.&#10;&#10;The function is continuous across its entire domain, with no breaks, holes, or jumps. However, there are sharp corners where the pieces meet at approximately (2, 6) and (6, 14), indicating points where the function is not differentiable. Arrowheads at both ends indicate that the graph continues beyond the displayed">
            <a:extLst>
              <a:ext uri="{FF2B5EF4-FFF2-40B4-BE49-F238E27FC236}">
                <a16:creationId xmlns:a16="http://schemas.microsoft.com/office/drawing/2014/main" id="{E65839E7-0873-E5D2-BDEE-72AB9AF6B855}"/>
              </a:ext>
            </a:extLst>
          </p:cNvPr>
          <p:cNvPicPr>
            <a:picLocks noChangeAspect="1"/>
          </p:cNvPicPr>
          <p:nvPr/>
        </p:nvPicPr>
        <p:blipFill>
          <a:blip r:embed="rId2"/>
          <a:stretch>
            <a:fillRect/>
          </a:stretch>
        </p:blipFill>
        <p:spPr>
          <a:xfrm>
            <a:off x="1470533" y="835792"/>
            <a:ext cx="9250933" cy="5662208"/>
          </a:xfrm>
          <a:prstGeom prst="rect">
            <a:avLst/>
          </a:prstGeom>
        </p:spPr>
      </p:pic>
      <p:sp>
        <p:nvSpPr>
          <p:cNvPr id="2" name="Slide Number Placeholder 1">
            <a:extLst>
              <a:ext uri="{FF2B5EF4-FFF2-40B4-BE49-F238E27FC236}">
                <a16:creationId xmlns:a16="http://schemas.microsoft.com/office/drawing/2014/main" id="{F38900F6-3162-3911-EFE4-FB85BF31C02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21</a:t>
            </a:fld>
            <a:endParaRPr lang="en-AU" dirty="0"/>
          </a:p>
        </p:txBody>
      </p:sp>
    </p:spTree>
    <p:extLst>
      <p:ext uri="{BB962C8B-B14F-4D97-AF65-F5344CB8AC3E}">
        <p14:creationId xmlns:p14="http://schemas.microsoft.com/office/powerpoint/2010/main" val="2919583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51BCB-82F3-D272-B6BD-FB012DFB8FC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DB977E4-F1B4-98F9-C9DC-3B64D5DD5F08}"/>
              </a:ext>
            </a:extLst>
          </p:cNvPr>
          <p:cNvSpPr>
            <a:spLocks noGrp="1"/>
          </p:cNvSpPr>
          <p:nvPr>
            <p:ph type="title"/>
          </p:nvPr>
        </p:nvSpPr>
        <p:spPr/>
        <p:txBody>
          <a:bodyPr/>
          <a:lstStyle/>
          <a:p>
            <a:r>
              <a:rPr lang="en-AU" dirty="0"/>
              <a:t>Question 2 solution</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2603D421-D4FA-C1E0-7D0B-37095017E9B1}"/>
                  </a:ext>
                </a:extLst>
              </p:cNvPr>
              <p:cNvSpPr>
                <a:spLocks noGrp="1"/>
              </p:cNvSpPr>
              <p:nvPr>
                <p:ph type="body" sz="quarter" idx="17"/>
              </p:nvPr>
            </p:nvSpPr>
            <p:spPr>
              <a:xfrm>
                <a:off x="428920" y="1455016"/>
                <a:ext cx="3206160" cy="4807835"/>
              </a:xfrm>
            </p:spPr>
            <p:txBody>
              <a:bodyPr/>
              <a:lstStyle/>
              <a:p>
                <a:pPr/>
                <a14:m>
                  <m:oMathPara xmlns:m="http://schemas.openxmlformats.org/officeDocument/2006/math">
                    <m:oMathParaPr>
                      <m:jc m:val="left"/>
                    </m:oMathParaPr>
                    <m:oMath xmlns:m="http://schemas.openxmlformats.org/officeDocument/2006/math">
                      <m:r>
                        <a:rPr lang="en-AU" i="1" smtClean="0">
                          <a:latin typeface="Cambria Math" panose="02040503050406030204" pitchFamily="18" charset="0"/>
                        </a:rPr>
                        <m:t>𝑓</m:t>
                      </m:r>
                      <m:d>
                        <m:dPr>
                          <m:ctrlPr>
                            <a:rPr lang="en-AU" i="1">
                              <a:latin typeface="Cambria Math" panose="02040503050406030204" pitchFamily="18" charset="0"/>
                            </a:rPr>
                          </m:ctrlPr>
                        </m:dPr>
                        <m:e>
                          <m:r>
                            <a:rPr lang="en-AU" i="1">
                              <a:latin typeface="Cambria Math" panose="02040503050406030204" pitchFamily="18" charset="0"/>
                            </a:rPr>
                            <m:t>𝑥</m:t>
                          </m:r>
                        </m:e>
                      </m:d>
                      <m:r>
                        <a:rPr lang="en-AU" i="1">
                          <a:latin typeface="Cambria Math" panose="02040503050406030204" pitchFamily="18" charset="0"/>
                        </a:rPr>
                        <m:t>=</m:t>
                      </m:r>
                      <m:d>
                        <m:dPr>
                          <m:begChr m:val="{"/>
                          <m:endChr m:val=""/>
                          <m:ctrlPr>
                            <a:rPr lang="en-AU" i="1">
                              <a:latin typeface="Cambria Math" panose="02040503050406030204" pitchFamily="18" charset="0"/>
                            </a:rPr>
                          </m:ctrlPr>
                        </m:dPr>
                        <m:e>
                          <m:eqArr>
                            <m:eqArrPr>
                              <m:ctrlPr>
                                <a:rPr lang="en-AU" i="1">
                                  <a:latin typeface="Cambria Math" panose="02040503050406030204" pitchFamily="18" charset="0"/>
                                </a:rPr>
                              </m:ctrlPr>
                            </m:eqArrPr>
                            <m:e>
                              <m:r>
                                <a:rPr lang="en-AU" i="1">
                                  <a:latin typeface="Cambria Math" panose="02040503050406030204" pitchFamily="18" charset="0"/>
                                </a:rPr>
                                <m:t>𝑎𝑥</m:t>
                              </m:r>
                              <m:r>
                                <a:rPr lang="en-AU" i="1">
                                  <a:latin typeface="Cambria Math" panose="02040503050406030204" pitchFamily="18" charset="0"/>
                                </a:rPr>
                                <m:t>+3, </m:t>
                              </m:r>
                              <m:r>
                                <a:rPr lang="en-AU" i="1">
                                  <a:latin typeface="Cambria Math" panose="02040503050406030204" pitchFamily="18" charset="0"/>
                                </a:rPr>
                                <m:t>𝑥</m:t>
                              </m:r>
                              <m:r>
                                <a:rPr lang="en-AU" i="1">
                                  <a:latin typeface="Cambria Math" panose="02040503050406030204" pitchFamily="18" charset="0"/>
                                </a:rPr>
                                <m:t>≤2</m:t>
                              </m:r>
                            </m:e>
                            <m:e>
                              <m:r>
                                <a:rPr lang="en-AU" i="1">
                                  <a:latin typeface="Cambria Math" panose="02040503050406030204" pitchFamily="18" charset="0"/>
                                </a:rPr>
                                <m:t>𝑏</m:t>
                              </m:r>
                              <m:sSup>
                                <m:sSupPr>
                                  <m:ctrlPr>
                                    <a:rPr lang="en-AU" i="1">
                                      <a:latin typeface="Cambria Math" panose="02040503050406030204" pitchFamily="18" charset="0"/>
                                    </a:rPr>
                                  </m:ctrlPr>
                                </m:sSupPr>
                                <m:e>
                                  <m:r>
                                    <a:rPr lang="en-AU" i="1">
                                      <a:latin typeface="Cambria Math" panose="02040503050406030204" pitchFamily="18" charset="0"/>
                                    </a:rPr>
                                    <m:t>𝑥</m:t>
                                  </m:r>
                                </m:e>
                                <m:sup>
                                  <m:r>
                                    <a:rPr lang="en-AU" i="1">
                                      <a:latin typeface="Cambria Math" panose="02040503050406030204" pitchFamily="18" charset="0"/>
                                    </a:rPr>
                                    <m:t>2</m:t>
                                  </m:r>
                                </m:sup>
                              </m:sSup>
                              <m:r>
                                <a:rPr lang="en-AU" i="1">
                                  <a:latin typeface="Cambria Math" panose="02040503050406030204" pitchFamily="18" charset="0"/>
                                </a:rPr>
                                <m:t>−2</m:t>
                              </m:r>
                              <m:r>
                                <a:rPr lang="en-AU" i="1">
                                  <a:latin typeface="Cambria Math" panose="02040503050406030204" pitchFamily="18" charset="0"/>
                                </a:rPr>
                                <m:t>𝑥</m:t>
                              </m:r>
                              <m:r>
                                <a:rPr lang="en-AU" i="1">
                                  <a:latin typeface="Cambria Math" panose="02040503050406030204" pitchFamily="18" charset="0"/>
                                </a:rPr>
                                <m:t>+4, </m:t>
                              </m:r>
                              <m:r>
                                <a:rPr lang="en-AU" i="1">
                                  <a:latin typeface="Cambria Math" panose="02040503050406030204" pitchFamily="18" charset="0"/>
                                </a:rPr>
                                <m:t>𝑥</m:t>
                              </m:r>
                              <m:r>
                                <a:rPr lang="en-AU" i="1">
                                  <a:latin typeface="Cambria Math" panose="02040503050406030204" pitchFamily="18" charset="0"/>
                                </a:rPr>
                                <m:t>&gt;2</m:t>
                              </m:r>
                            </m:e>
                          </m:eqArr>
                        </m:e>
                      </m:d>
                    </m:oMath>
                    <m:oMath xmlns:m="http://schemas.openxmlformats.org/officeDocument/2006/math">
                      <m:r>
                        <m:rPr>
                          <m:nor/>
                        </m:rPr>
                        <a:rPr lang="en-AU" b="0" i="0" smtClean="0">
                          <a:latin typeface="+mn-lt"/>
                        </a:rPr>
                        <m:t>Differentiate</m:t>
                      </m:r>
                      <m:r>
                        <m:rPr>
                          <m:nor/>
                        </m:rPr>
                        <a:rPr lang="en-AU" b="0" i="0" smtClean="0">
                          <a:latin typeface="+mn-lt"/>
                        </a:rPr>
                        <m:t> </m:t>
                      </m:r>
                      <m:r>
                        <m:rPr>
                          <m:nor/>
                        </m:rPr>
                        <a:rPr lang="en-AU" b="0" i="0" smtClean="0">
                          <a:latin typeface="+mn-lt"/>
                        </a:rPr>
                        <m:t>both</m:t>
                      </m:r>
                      <m:r>
                        <m:rPr>
                          <m:nor/>
                        </m:rPr>
                        <a:rPr lang="en-AU" b="0" i="0" smtClean="0">
                          <a:latin typeface="+mn-lt"/>
                        </a:rPr>
                        <m:t> </m:t>
                      </m:r>
                      <m:r>
                        <m:rPr>
                          <m:nor/>
                        </m:rPr>
                        <a:rPr lang="en-AU" b="0" i="0" smtClean="0">
                          <a:latin typeface="+mn-lt"/>
                        </a:rPr>
                        <m:t>parts</m:t>
                      </m:r>
                      <m:r>
                        <m:rPr>
                          <m:nor/>
                        </m:rPr>
                        <a:rPr lang="en-AU" b="0" i="0" smtClean="0">
                          <a:latin typeface="+mn-lt"/>
                        </a:rPr>
                        <m:t> </m:t>
                      </m:r>
                      <m:r>
                        <m:rPr>
                          <m:nor/>
                        </m:rPr>
                        <a:rPr lang="en-AU" b="0" i="0" smtClean="0">
                          <a:latin typeface="+mn-lt"/>
                        </a:rPr>
                        <m:t>of</m:t>
                      </m:r>
                      <m:r>
                        <m:rPr>
                          <m:nor/>
                        </m:rPr>
                        <a:rPr lang="en-AU" b="0" i="0" smtClean="0">
                          <a:latin typeface="+mn-lt"/>
                        </a:rPr>
                        <m:t> </m:t>
                      </m:r>
                      <m:r>
                        <m:rPr>
                          <m:nor/>
                        </m:rPr>
                        <a:rPr lang="en-AU" b="0" i="0" smtClean="0">
                          <a:latin typeface="+mn-lt"/>
                        </a:rPr>
                        <m:t>the</m:t>
                      </m:r>
                      <m:r>
                        <m:rPr>
                          <m:nor/>
                        </m:rPr>
                        <a:rPr lang="en-AU" b="0" i="0" smtClean="0">
                          <a:latin typeface="+mn-lt"/>
                        </a:rPr>
                        <m:t> </m:t>
                      </m:r>
                      <m:r>
                        <m:rPr>
                          <m:nor/>
                        </m:rPr>
                        <a:rPr lang="en-AU" b="0" i="0" smtClean="0">
                          <a:latin typeface="+mn-lt"/>
                        </a:rPr>
                        <m:t>piecewise</m:t>
                      </m:r>
                      <m:r>
                        <m:rPr>
                          <m:nor/>
                        </m:rPr>
                        <a:rPr lang="en-AU" b="0" i="0" smtClean="0">
                          <a:latin typeface="+mn-lt"/>
                        </a:rPr>
                        <m:t> </m:t>
                      </m:r>
                      <m:r>
                        <m:rPr>
                          <m:nor/>
                        </m:rPr>
                        <a:rPr lang="en-AU" b="0" i="0" smtClean="0">
                          <a:latin typeface="+mn-lt"/>
                        </a:rPr>
                        <m:t>defined</m:t>
                      </m:r>
                      <m:r>
                        <m:rPr>
                          <m:nor/>
                        </m:rPr>
                        <a:rPr lang="en-AU" b="0" i="0" smtClean="0">
                          <a:latin typeface="+mn-lt"/>
                        </a:rPr>
                        <m:t> </m:t>
                      </m:r>
                      <m:r>
                        <m:rPr>
                          <m:nor/>
                        </m:rPr>
                        <a:rPr lang="en-AU" b="0" i="0" smtClean="0">
                          <a:latin typeface="+mn-lt"/>
                        </a:rPr>
                        <m:t>function</m:t>
                      </m:r>
                      <m:r>
                        <m:rPr>
                          <m:nor/>
                        </m:rPr>
                        <a:rPr lang="en-AU" b="0" i="0" smtClean="0">
                          <a:latin typeface="+mn-lt"/>
                        </a:rPr>
                        <m:t>.</m:t>
                      </m:r>
                    </m:oMath>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𝑓</m:t>
                          </m:r>
                        </m:e>
                        <m:sup>
                          <m:r>
                            <a:rPr lang="en-AU" b="0" i="1" smtClean="0">
                              <a:latin typeface="Cambria Math" panose="02040503050406030204" pitchFamily="18" charset="0"/>
                            </a:rPr>
                            <m:t>′</m:t>
                          </m:r>
                        </m:sup>
                      </m:sSup>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d>
                        <m:dPr>
                          <m:begChr m:val="{"/>
                          <m:endChr m:val=""/>
                          <m:ctrlPr>
                            <a:rPr lang="en-AU" b="0" i="1" smtClean="0">
                              <a:latin typeface="Cambria Math" panose="02040503050406030204" pitchFamily="18" charset="0"/>
                            </a:rPr>
                          </m:ctrlPr>
                        </m:dPr>
                        <m:e>
                          <m:eqArr>
                            <m:eqArrPr>
                              <m:ctrlPr>
                                <a:rPr lang="en-AU" b="0" i="1" smtClean="0">
                                  <a:latin typeface="Cambria Math" panose="02040503050406030204" pitchFamily="18" charset="0"/>
                                </a:rPr>
                              </m:ctrlPr>
                            </m:eqArrPr>
                            <m:e>
                              <m:r>
                                <a:rPr lang="en-AU" b="0" i="1" smtClean="0">
                                  <a:latin typeface="Cambria Math" panose="02040503050406030204" pitchFamily="18" charset="0"/>
                                </a:rPr>
                                <m:t>𝑎</m:t>
                              </m:r>
                              <m:r>
                                <a:rPr lang="en-AU" b="0" i="1" smtClean="0">
                                  <a:latin typeface="Cambria Math" panose="02040503050406030204" pitchFamily="18" charset="0"/>
                                </a:rPr>
                                <m:t>, </m:t>
                              </m:r>
                              <m:r>
                                <a:rPr lang="en-AU" b="0" i="1" smtClean="0">
                                  <a:latin typeface="Cambria Math" panose="02040503050406030204" pitchFamily="18" charset="0"/>
                                </a:rPr>
                                <m:t>𝑥</m:t>
                              </m:r>
                              <m:r>
                                <a:rPr lang="en-AU" b="0" i="1" smtClean="0">
                                  <a:latin typeface="Cambria Math" panose="02040503050406030204" pitchFamily="18" charset="0"/>
                                </a:rPr>
                                <m:t>≤2</m:t>
                              </m:r>
                            </m:e>
                            <m:e>
                              <m:r>
                                <a:rPr lang="en-AU" b="0" i="1" smtClean="0">
                                  <a:latin typeface="Cambria Math" panose="02040503050406030204" pitchFamily="18" charset="0"/>
                                </a:rPr>
                                <m:t>2</m:t>
                              </m:r>
                              <m:r>
                                <a:rPr lang="en-AU" b="0" i="1" smtClean="0">
                                  <a:latin typeface="Cambria Math" panose="02040503050406030204" pitchFamily="18" charset="0"/>
                                </a:rPr>
                                <m:t>𝑏𝑥</m:t>
                              </m:r>
                              <m:r>
                                <a:rPr lang="en-AU" b="0" i="1" smtClean="0">
                                  <a:latin typeface="Cambria Math" panose="02040503050406030204" pitchFamily="18" charset="0"/>
                                </a:rPr>
                                <m:t>−2, </m:t>
                              </m:r>
                              <m:r>
                                <a:rPr lang="en-AU" b="0" i="1" smtClean="0">
                                  <a:latin typeface="Cambria Math" panose="02040503050406030204" pitchFamily="18" charset="0"/>
                                </a:rPr>
                                <m:t>𝑥</m:t>
                              </m:r>
                              <m:r>
                                <a:rPr lang="en-AU" b="0" i="1" smtClean="0">
                                  <a:latin typeface="Cambria Math" panose="02040503050406030204" pitchFamily="18" charset="0"/>
                                </a:rPr>
                                <m:t>&gt;2</m:t>
                              </m:r>
                            </m:e>
                          </m:eqArr>
                        </m:e>
                      </m:d>
                    </m:oMath>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 </m:t>
                      </m:r>
                      <m:r>
                        <m:rPr>
                          <m:nor/>
                        </m:rPr>
                        <a:rPr lang="en-AU" b="0" i="0" smtClean="0">
                          <a:latin typeface="+mn-lt"/>
                        </a:rPr>
                        <m:t>is</m:t>
                      </m:r>
                      <m:r>
                        <m:rPr>
                          <m:nor/>
                        </m:rPr>
                        <a:rPr lang="en-AU" b="0" i="0" smtClean="0">
                          <a:latin typeface="+mn-lt"/>
                        </a:rPr>
                        <m:t> </m:t>
                      </m:r>
                      <m:r>
                        <m:rPr>
                          <m:nor/>
                        </m:rPr>
                        <a:rPr lang="en-AU" b="0" i="0" smtClean="0">
                          <a:latin typeface="+mn-lt"/>
                        </a:rPr>
                        <m:t>differentiable</m:t>
                      </m:r>
                      <m:r>
                        <m:rPr>
                          <m:nor/>
                        </m:rPr>
                        <a:rPr lang="en-AU" b="0" i="0" smtClean="0">
                          <a:latin typeface="+mn-lt"/>
                        </a:rPr>
                        <m:t> </m:t>
                      </m:r>
                      <m:r>
                        <m:rPr>
                          <m:nor/>
                        </m:rPr>
                        <a:rPr lang="en-AU" b="0" i="0" smtClean="0">
                          <a:latin typeface="+mn-lt"/>
                        </a:rPr>
                        <m:t>if</m:t>
                      </m:r>
                      <m:r>
                        <m:rPr>
                          <m:nor/>
                        </m:rPr>
                        <a:rPr lang="en-AU" b="0" i="0" smtClean="0">
                          <a:latin typeface="+mn-lt"/>
                        </a:rPr>
                        <m:t> </m:t>
                      </m:r>
                    </m:oMath>
                    <m:oMath xmlns:m="http://schemas.openxmlformats.org/officeDocument/2006/math">
                      <m:r>
                        <a:rPr lang="en-AU" b="0" i="1" smtClean="0">
                          <a:latin typeface="Cambria Math" panose="02040503050406030204" pitchFamily="18" charset="0"/>
                        </a:rPr>
                        <m:t>𝑎</m:t>
                      </m:r>
                      <m:r>
                        <a:rPr lang="en-AU" b="0" i="1" smtClean="0">
                          <a:latin typeface="Cambria Math" panose="02040503050406030204" pitchFamily="18" charset="0"/>
                        </a:rPr>
                        <m:t>=2</m:t>
                      </m:r>
                      <m:r>
                        <a:rPr lang="en-AU" b="0" i="1" smtClean="0">
                          <a:latin typeface="Cambria Math" panose="02040503050406030204" pitchFamily="18" charset="0"/>
                        </a:rPr>
                        <m:t>𝑏𝑥</m:t>
                      </m:r>
                      <m:r>
                        <a:rPr lang="en-AU" b="0" i="1" smtClean="0">
                          <a:latin typeface="Cambria Math" panose="02040503050406030204" pitchFamily="18" charset="0"/>
                        </a:rPr>
                        <m:t>−2 </m:t>
                      </m:r>
                      <m:r>
                        <m:rPr>
                          <m:nor/>
                        </m:rPr>
                        <a:rPr lang="en-AU" b="0" i="0" smtClean="0">
                          <a:latin typeface="+mn-lt"/>
                        </a:rPr>
                        <m:t>at</m:t>
                      </m:r>
                      <m:r>
                        <a:rPr lang="en-AU" b="0" i="1" smtClean="0">
                          <a:latin typeface="Cambria Math" panose="02040503050406030204" pitchFamily="18" charset="0"/>
                        </a:rPr>
                        <m:t> </m:t>
                      </m:r>
                      <m:r>
                        <a:rPr lang="en-AU" b="0" i="1" smtClean="0">
                          <a:latin typeface="Cambria Math" panose="02040503050406030204" pitchFamily="18" charset="0"/>
                        </a:rPr>
                        <m:t>𝑥</m:t>
                      </m:r>
                      <m:r>
                        <a:rPr lang="en-AU" b="0" i="1" smtClean="0">
                          <a:latin typeface="Cambria Math" panose="02040503050406030204" pitchFamily="18" charset="0"/>
                        </a:rPr>
                        <m:t>=2.</m:t>
                      </m:r>
                    </m:oMath>
                    <m:oMath xmlns:m="http://schemas.openxmlformats.org/officeDocument/2006/math">
                      <m:r>
                        <a:rPr lang="en-AU" b="0" i="1" smtClean="0">
                          <a:latin typeface="Cambria Math" panose="02040503050406030204" pitchFamily="18" charset="0"/>
                        </a:rPr>
                        <m:t>∴</m:t>
                      </m:r>
                      <m:r>
                        <a:rPr lang="en-AU" b="0" i="1" smtClean="0">
                          <a:latin typeface="Cambria Math" panose="02040503050406030204" pitchFamily="18" charset="0"/>
                        </a:rPr>
                        <m:t>𝑎</m:t>
                      </m:r>
                      <m:r>
                        <a:rPr lang="en-AU" b="0" i="1" smtClean="0">
                          <a:latin typeface="Cambria Math" panose="02040503050406030204" pitchFamily="18" charset="0"/>
                        </a:rPr>
                        <m:t>=4</m:t>
                      </m:r>
                      <m:r>
                        <a:rPr lang="en-AU" b="0" i="1" smtClean="0">
                          <a:latin typeface="Cambria Math" panose="02040503050406030204" pitchFamily="18" charset="0"/>
                        </a:rPr>
                        <m:t>𝑏</m:t>
                      </m:r>
                      <m:r>
                        <a:rPr lang="en-AU" b="0" i="1" smtClean="0">
                          <a:latin typeface="Cambria Math" panose="02040503050406030204" pitchFamily="18" charset="0"/>
                        </a:rPr>
                        <m:t>−2</m:t>
                      </m:r>
                    </m:oMath>
                  </m:oMathPara>
                </a14:m>
                <a:br>
                  <a:rPr lang="en-AU" b="0" dirty="0"/>
                </a:br>
                <a:br>
                  <a:rPr lang="en-AU" b="0" dirty="0"/>
                </a:br>
                <a:endParaRPr lang="en-AU" dirty="0"/>
              </a:p>
              <a:p>
                <a:endParaRPr lang="en-AU" dirty="0"/>
              </a:p>
            </p:txBody>
          </p:sp>
        </mc:Choice>
        <mc:Fallback xmlns="">
          <p:sp>
            <p:nvSpPr>
              <p:cNvPr id="5" name="Text Placeholder 4">
                <a:extLst>
                  <a:ext uri="{FF2B5EF4-FFF2-40B4-BE49-F238E27FC236}">
                    <a16:creationId xmlns:a16="http://schemas.microsoft.com/office/drawing/2014/main" id="{2603D421-D4FA-C1E0-7D0B-37095017E9B1}"/>
                  </a:ext>
                </a:extLst>
              </p:cNvPr>
              <p:cNvSpPr>
                <a:spLocks noGrp="1" noRot="1" noChangeAspect="1" noMove="1" noResize="1" noEditPoints="1" noAdjustHandles="1" noChangeArrowheads="1" noChangeShapeType="1" noTextEdit="1"/>
              </p:cNvSpPr>
              <p:nvPr>
                <p:ph type="body" sz="quarter" idx="17"/>
              </p:nvPr>
            </p:nvSpPr>
            <p:spPr>
              <a:xfrm>
                <a:off x="428920" y="1455016"/>
                <a:ext cx="3206160" cy="4807835"/>
              </a:xfrm>
              <a:blipFill>
                <a:blip r:embed="rId3"/>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 name="Text Placeholder 4">
                <a:extLst>
                  <a:ext uri="{FF2B5EF4-FFF2-40B4-BE49-F238E27FC236}">
                    <a16:creationId xmlns:a16="http://schemas.microsoft.com/office/drawing/2014/main" id="{617FB7AA-9985-D429-5526-A00EB4DD828B}"/>
                  </a:ext>
                </a:extLst>
              </p:cNvPr>
              <p:cNvSpPr txBox="1">
                <a:spLocks/>
              </p:cNvSpPr>
              <p:nvPr/>
            </p:nvSpPr>
            <p:spPr>
              <a:xfrm>
                <a:off x="3990114" y="1455016"/>
                <a:ext cx="4135569" cy="480783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ParaPr>
                      <m:jc m:val="left"/>
                    </m:oMathParaPr>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 </m:t>
                      </m:r>
                      <m:r>
                        <m:rPr>
                          <m:nor/>
                        </m:rPr>
                        <a:rPr lang="en-AU" b="0" i="0" smtClean="0">
                          <a:latin typeface="+mn-lt"/>
                        </a:rPr>
                        <m:t>must</m:t>
                      </m:r>
                      <m:r>
                        <m:rPr>
                          <m:nor/>
                        </m:rPr>
                        <a:rPr lang="en-AU" b="0" i="0" smtClean="0">
                          <a:latin typeface="+mn-lt"/>
                        </a:rPr>
                        <m:t> </m:t>
                      </m:r>
                      <m:r>
                        <m:rPr>
                          <m:nor/>
                        </m:rPr>
                        <a:rPr lang="en-AU" b="0" i="0" smtClean="0">
                          <a:latin typeface="+mn-lt"/>
                        </a:rPr>
                        <m:t>be</m:t>
                      </m:r>
                      <m:r>
                        <m:rPr>
                          <m:nor/>
                        </m:rPr>
                        <a:rPr lang="en-AU" b="0" i="0" smtClean="0">
                          <a:latin typeface="+mn-lt"/>
                        </a:rPr>
                        <m:t> </m:t>
                      </m:r>
                      <m:r>
                        <m:rPr>
                          <m:nor/>
                        </m:rPr>
                        <a:rPr lang="en-AU" b="0" i="0" smtClean="0">
                          <a:latin typeface="+mn-lt"/>
                        </a:rPr>
                        <m:t>continuous</m:t>
                      </m:r>
                      <m:r>
                        <m:rPr>
                          <m:nor/>
                        </m:rPr>
                        <a:rPr lang="en-AU" b="0" i="0" smtClean="0">
                          <a:latin typeface="+mn-lt"/>
                        </a:rPr>
                        <m:t> </m:t>
                      </m:r>
                      <m:r>
                        <m:rPr>
                          <m:nor/>
                        </m:rPr>
                        <a:rPr lang="en-AU" b="0" i="0" smtClean="0">
                          <a:latin typeface="+mn-lt"/>
                        </a:rPr>
                        <m:t>at</m:t>
                      </m:r>
                      <m:r>
                        <m:rPr>
                          <m:nor/>
                        </m:rPr>
                        <a:rPr lang="en-AU" b="0" i="0" smtClean="0">
                          <a:latin typeface="+mn-lt"/>
                        </a:rPr>
                        <m:t> </m:t>
                      </m:r>
                    </m:oMath>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=2 </m:t>
                      </m:r>
                      <m:r>
                        <m:rPr>
                          <m:nor/>
                        </m:rPr>
                        <a:rPr lang="en-AU" b="0" i="0" smtClean="0">
                          <a:latin typeface="+mn-lt"/>
                        </a:rPr>
                        <m:t>for</m:t>
                      </m:r>
                      <m:r>
                        <a:rPr lang="en-AU" b="0" i="1" smtClean="0">
                          <a:latin typeface="Cambria Math" panose="02040503050406030204" pitchFamily="18" charset="0"/>
                        </a:rPr>
                        <m:t> </m:t>
                      </m:r>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 </m:t>
                      </m:r>
                      <m:r>
                        <m:rPr>
                          <m:nor/>
                        </m:rPr>
                        <a:rPr lang="en-AU" b="0" i="0" smtClean="0">
                          <a:latin typeface="+mn-lt"/>
                        </a:rPr>
                        <m:t>to</m:t>
                      </m:r>
                      <m:r>
                        <m:rPr>
                          <m:nor/>
                        </m:rPr>
                        <a:rPr lang="en-AU" b="0" i="0" smtClean="0">
                          <a:latin typeface="+mn-lt"/>
                        </a:rPr>
                        <m:t> </m:t>
                      </m:r>
                    </m:oMath>
                    <m:oMath xmlns:m="http://schemas.openxmlformats.org/officeDocument/2006/math">
                      <m:r>
                        <m:rPr>
                          <m:nor/>
                        </m:rPr>
                        <a:rPr lang="en-AU" b="0" i="0" smtClean="0">
                          <a:latin typeface="+mn-lt"/>
                        </a:rPr>
                        <m:t>be</m:t>
                      </m:r>
                      <m:r>
                        <m:rPr>
                          <m:nor/>
                        </m:rPr>
                        <a:rPr lang="en-AU" b="0" i="0" smtClean="0">
                          <a:latin typeface="+mn-lt"/>
                        </a:rPr>
                        <m:t> </m:t>
                      </m:r>
                      <m:r>
                        <m:rPr>
                          <m:nor/>
                        </m:rPr>
                        <a:rPr lang="en-AU" b="0" i="0" smtClean="0">
                          <a:latin typeface="+mn-lt"/>
                        </a:rPr>
                        <m:t>differentiable</m:t>
                      </m:r>
                      <m:r>
                        <m:rPr>
                          <m:nor/>
                        </m:rPr>
                        <a:rPr lang="en-AU" b="0" i="0" smtClean="0">
                          <a:latin typeface="+mn-lt"/>
                        </a:rPr>
                        <m:t>.</m:t>
                      </m:r>
                    </m:oMath>
                    <m:oMath xmlns:m="http://schemas.openxmlformats.org/officeDocument/2006/math">
                      <m:r>
                        <m:rPr>
                          <m:nor/>
                        </m:rPr>
                        <a:rPr lang="en-AU" b="0" i="0" smtClean="0">
                          <a:latin typeface="+mn-lt"/>
                        </a:rPr>
                        <m:t>Substitue</m:t>
                      </m:r>
                      <m:r>
                        <a:rPr lang="en-AU" b="0" i="1" smtClean="0">
                          <a:latin typeface="Cambria Math" panose="02040503050406030204" pitchFamily="18" charset="0"/>
                        </a:rPr>
                        <m:t> </m:t>
                      </m:r>
                      <m:r>
                        <a:rPr lang="en-AU" b="0" i="1" smtClean="0">
                          <a:latin typeface="Cambria Math" panose="02040503050406030204" pitchFamily="18" charset="0"/>
                        </a:rPr>
                        <m:t>𝑥</m:t>
                      </m:r>
                      <m:r>
                        <a:rPr lang="en-AU" b="0" i="1" smtClean="0">
                          <a:latin typeface="Cambria Math" panose="02040503050406030204" pitchFamily="18" charset="0"/>
                        </a:rPr>
                        <m:t>=2 </m:t>
                      </m:r>
                      <m:r>
                        <m:rPr>
                          <m:nor/>
                        </m:rPr>
                        <a:rPr lang="en-AU" b="0" i="0" smtClean="0">
                          <a:latin typeface="+mn-lt"/>
                        </a:rPr>
                        <m:t>into</m:t>
                      </m:r>
                      <m:r>
                        <a:rPr lang="en-AU" b="0" i="1" smtClean="0">
                          <a:latin typeface="Cambria Math" panose="02040503050406030204" pitchFamily="18" charset="0"/>
                        </a:rPr>
                        <m:t> </m:t>
                      </m:r>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 </m:t>
                      </m:r>
                      <m:r>
                        <m:rPr>
                          <m:nor/>
                        </m:rPr>
                        <a:rPr lang="en-AU" b="0" i="0" smtClean="0">
                          <a:latin typeface="+mn-lt"/>
                        </a:rPr>
                        <m:t>and</m:t>
                      </m:r>
                      <m:r>
                        <m:rPr>
                          <m:nor/>
                        </m:rPr>
                        <a:rPr lang="en-AU" b="0" i="0" smtClean="0">
                          <a:latin typeface="+mn-lt"/>
                        </a:rPr>
                        <m:t> </m:t>
                      </m:r>
                      <m:r>
                        <m:rPr>
                          <m:nor/>
                        </m:rPr>
                        <a:rPr lang="en-AU" b="0" i="0" smtClean="0">
                          <a:latin typeface="+mn-lt"/>
                        </a:rPr>
                        <m:t>equate</m:t>
                      </m:r>
                      <m:r>
                        <m:rPr>
                          <m:nor/>
                        </m:rPr>
                        <a:rPr lang="en-AU" b="0" i="0" smtClean="0">
                          <a:latin typeface="+mn-lt"/>
                        </a:rPr>
                        <m:t>.</m:t>
                      </m:r>
                    </m:oMath>
                    <m:oMath xmlns:m="http://schemas.openxmlformats.org/officeDocument/2006/math">
                      <m:r>
                        <a:rPr lang="en-AU" b="0" i="1" smtClean="0">
                          <a:latin typeface="Cambria Math" panose="02040503050406030204" pitchFamily="18" charset="0"/>
                        </a:rPr>
                        <m:t>2</m:t>
                      </m:r>
                      <m:r>
                        <a:rPr lang="en-AU" b="0" i="1" smtClean="0">
                          <a:latin typeface="Cambria Math" panose="02040503050406030204" pitchFamily="18" charset="0"/>
                        </a:rPr>
                        <m:t>𝑎</m:t>
                      </m:r>
                      <m:r>
                        <a:rPr lang="en-AU" b="0" i="1" smtClean="0">
                          <a:latin typeface="Cambria Math" panose="02040503050406030204" pitchFamily="18" charset="0"/>
                        </a:rPr>
                        <m:t>+3=4</m:t>
                      </m:r>
                      <m:r>
                        <a:rPr lang="en-AU" b="0" i="1" smtClean="0">
                          <a:latin typeface="Cambria Math" panose="02040503050406030204" pitchFamily="18" charset="0"/>
                        </a:rPr>
                        <m:t>𝑏</m:t>
                      </m:r>
                      <m:r>
                        <a:rPr lang="en-AU" b="0" i="1" smtClean="0">
                          <a:latin typeface="Cambria Math" panose="02040503050406030204" pitchFamily="18" charset="0"/>
                        </a:rPr>
                        <m:t>−4+4</m:t>
                      </m:r>
                    </m:oMath>
                    <m:oMath xmlns:m="http://schemas.openxmlformats.org/officeDocument/2006/math">
                      <m:r>
                        <a:rPr lang="en-AU" b="0" i="1" smtClean="0">
                          <a:latin typeface="Cambria Math" panose="02040503050406030204" pitchFamily="18" charset="0"/>
                        </a:rPr>
                        <m:t>2</m:t>
                      </m:r>
                      <m:r>
                        <a:rPr lang="en-AU" b="0" i="1" smtClean="0">
                          <a:latin typeface="Cambria Math" panose="02040503050406030204" pitchFamily="18" charset="0"/>
                        </a:rPr>
                        <m:t>𝑎</m:t>
                      </m:r>
                      <m:r>
                        <a:rPr lang="en-AU" b="0" i="1" smtClean="0">
                          <a:latin typeface="Cambria Math" panose="02040503050406030204" pitchFamily="18" charset="0"/>
                        </a:rPr>
                        <m:t>+3=4</m:t>
                      </m:r>
                      <m:r>
                        <a:rPr lang="en-AU" b="0" i="1" smtClean="0">
                          <a:latin typeface="Cambria Math" panose="02040503050406030204" pitchFamily="18" charset="0"/>
                        </a:rPr>
                        <m:t>𝑏</m:t>
                      </m:r>
                    </m:oMath>
                    <m:oMath xmlns:m="http://schemas.openxmlformats.org/officeDocument/2006/math">
                      <m:r>
                        <m:rPr>
                          <m:nor/>
                        </m:rPr>
                        <a:rPr lang="en-AU" b="0" i="0" smtClean="0">
                          <a:latin typeface="+mn-lt"/>
                        </a:rPr>
                        <m:t>Substitue</m:t>
                      </m:r>
                      <m:r>
                        <a:rPr lang="en-AU" b="0" i="1" smtClean="0">
                          <a:latin typeface="Cambria Math" panose="02040503050406030204" pitchFamily="18" charset="0"/>
                        </a:rPr>
                        <m:t> 4</m:t>
                      </m:r>
                      <m:r>
                        <a:rPr lang="en-AU" b="0" i="1" smtClean="0">
                          <a:latin typeface="Cambria Math" panose="02040503050406030204" pitchFamily="18" charset="0"/>
                        </a:rPr>
                        <m:t>𝑏</m:t>
                      </m:r>
                      <m:r>
                        <a:rPr lang="en-AU" b="0" i="1" smtClean="0">
                          <a:latin typeface="Cambria Math" panose="02040503050406030204" pitchFamily="18" charset="0"/>
                        </a:rPr>
                        <m:t>=</m:t>
                      </m:r>
                      <m:r>
                        <a:rPr lang="en-AU" b="0" i="1" smtClean="0">
                          <a:latin typeface="Cambria Math" panose="02040503050406030204" pitchFamily="18" charset="0"/>
                        </a:rPr>
                        <m:t>𝑎</m:t>
                      </m:r>
                      <m:r>
                        <a:rPr lang="en-AU" b="0" i="1" smtClean="0">
                          <a:latin typeface="Cambria Math" panose="02040503050406030204" pitchFamily="18" charset="0"/>
                        </a:rPr>
                        <m:t>+2 </m:t>
                      </m:r>
                      <m:r>
                        <m:rPr>
                          <m:nor/>
                        </m:rPr>
                        <a:rPr lang="en-AU" b="0" i="0" smtClean="0">
                          <a:latin typeface="+mn-lt"/>
                        </a:rPr>
                        <m:t>into</m:t>
                      </m:r>
                    </m:oMath>
                    <m:oMath xmlns:m="http://schemas.openxmlformats.org/officeDocument/2006/math">
                      <m:r>
                        <m:rPr>
                          <m:nor/>
                        </m:rPr>
                        <a:rPr lang="en-AU" b="0" i="0" smtClean="0">
                          <a:latin typeface="+mn-lt"/>
                        </a:rPr>
                        <m:t> </m:t>
                      </m:r>
                      <m:r>
                        <m:rPr>
                          <m:nor/>
                        </m:rPr>
                        <a:rPr lang="en-AU" b="0" i="0" smtClean="0">
                          <a:latin typeface="+mn-lt"/>
                        </a:rPr>
                        <m:t>the</m:t>
                      </m:r>
                      <m:r>
                        <m:rPr>
                          <m:nor/>
                        </m:rPr>
                        <a:rPr lang="en-AU" b="0" i="0" smtClean="0">
                          <a:latin typeface="+mn-lt"/>
                        </a:rPr>
                        <m:t> </m:t>
                      </m:r>
                      <m:r>
                        <m:rPr>
                          <m:nor/>
                        </m:rPr>
                        <a:rPr lang="en-AU" b="0" i="0" smtClean="0">
                          <a:latin typeface="+mn-lt"/>
                        </a:rPr>
                        <m:t>above</m:t>
                      </m:r>
                      <m:r>
                        <m:rPr>
                          <m:nor/>
                        </m:rPr>
                        <a:rPr lang="en-AU" b="0" i="0" smtClean="0">
                          <a:latin typeface="+mn-lt"/>
                        </a:rPr>
                        <m:t> </m:t>
                      </m:r>
                      <m:r>
                        <m:rPr>
                          <m:nor/>
                        </m:rPr>
                        <a:rPr lang="en-AU" b="0" i="0" smtClean="0">
                          <a:latin typeface="+mn-lt"/>
                        </a:rPr>
                        <m:t>equation</m:t>
                      </m:r>
                      <m:r>
                        <m:rPr>
                          <m:nor/>
                        </m:rPr>
                        <a:rPr lang="en-AU" b="0" i="0" smtClean="0">
                          <a:latin typeface="+mn-lt"/>
                        </a:rPr>
                        <m:t>.</m:t>
                      </m:r>
                    </m:oMath>
                  </m:oMathPara>
                </a14:m>
                <a:endParaRPr lang="en-AU" b="0" i="0" dirty="0">
                  <a:latin typeface="+mn-lt"/>
                </a:endParaRPr>
              </a:p>
              <a:p>
                <a:pPr/>
                <a14:m>
                  <m:oMathPara xmlns:m="http://schemas.openxmlformats.org/officeDocument/2006/math">
                    <m:oMathParaPr>
                      <m:jc m:val="left"/>
                    </m:oMathParaPr>
                    <m:oMath xmlns:m="http://schemas.openxmlformats.org/officeDocument/2006/math">
                      <m:r>
                        <a:rPr lang="en-AU" b="0" i="1" smtClean="0">
                          <a:latin typeface="Cambria Math" panose="02040503050406030204" pitchFamily="18" charset="0"/>
                        </a:rPr>
                        <m:t>2</m:t>
                      </m:r>
                      <m:r>
                        <a:rPr lang="en-AU" b="0" i="1" smtClean="0">
                          <a:latin typeface="Cambria Math" panose="02040503050406030204" pitchFamily="18" charset="0"/>
                        </a:rPr>
                        <m:t>𝑎</m:t>
                      </m:r>
                      <m:r>
                        <a:rPr lang="en-AU" b="0" i="1" smtClean="0">
                          <a:latin typeface="Cambria Math" panose="02040503050406030204" pitchFamily="18" charset="0"/>
                        </a:rPr>
                        <m:t>+3</m:t>
                      </m:r>
                      <m:r>
                        <m:rPr>
                          <m:aln/>
                        </m:rPr>
                        <a:rPr lang="en-AU" b="0" i="1" smtClean="0">
                          <a:latin typeface="Cambria Math" panose="02040503050406030204" pitchFamily="18" charset="0"/>
                        </a:rPr>
                        <m:t>=</m:t>
                      </m:r>
                      <m:r>
                        <a:rPr lang="en-AU" b="0" i="1" smtClean="0">
                          <a:latin typeface="Cambria Math" panose="02040503050406030204" pitchFamily="18" charset="0"/>
                        </a:rPr>
                        <m:t>𝑎</m:t>
                      </m:r>
                      <m:r>
                        <a:rPr lang="en-AU" b="0" i="1" smtClean="0">
                          <a:latin typeface="Cambria Math" panose="02040503050406030204" pitchFamily="18" charset="0"/>
                        </a:rPr>
                        <m:t>+2</m:t>
                      </m:r>
                    </m:oMath>
                    <m:oMath xmlns:m="http://schemas.openxmlformats.org/officeDocument/2006/math">
                      <m:r>
                        <a:rPr lang="en-AU" b="0" i="1" smtClean="0">
                          <a:latin typeface="Cambria Math" panose="02040503050406030204" pitchFamily="18" charset="0"/>
                        </a:rPr>
                        <m:t>𝑎</m:t>
                      </m:r>
                      <m:r>
                        <m:rPr>
                          <m:aln/>
                        </m:rPr>
                        <a:rPr lang="en-AU" b="0" i="1" smtClean="0">
                          <a:latin typeface="Cambria Math" panose="02040503050406030204" pitchFamily="18" charset="0"/>
                        </a:rPr>
                        <m:t>=</m:t>
                      </m:r>
                      <m:r>
                        <a:rPr lang="en-AU" b="0" i="1" smtClean="0">
                          <a:latin typeface="Cambria Math" panose="02040503050406030204" pitchFamily="18" charset="0"/>
                        </a:rPr>
                        <m:t>−1</m:t>
                      </m:r>
                    </m:oMath>
                  </m:oMathPara>
                </a14:m>
                <a:br>
                  <a:rPr lang="en-AU" dirty="0"/>
                </a:br>
                <a:br>
                  <a:rPr lang="en-AU" dirty="0"/>
                </a:br>
                <a:endParaRPr lang="en-AU" dirty="0"/>
              </a:p>
            </p:txBody>
          </p:sp>
        </mc:Choice>
        <mc:Fallback xmlns="">
          <p:sp>
            <p:nvSpPr>
              <p:cNvPr id="6" name="Text Placeholder 4">
                <a:extLst>
                  <a:ext uri="{FF2B5EF4-FFF2-40B4-BE49-F238E27FC236}">
                    <a16:creationId xmlns:a16="http://schemas.microsoft.com/office/drawing/2014/main" id="{617FB7AA-9985-D429-5526-A00EB4DD828B}"/>
                  </a:ext>
                </a:extLst>
              </p:cNvPr>
              <p:cNvSpPr txBox="1">
                <a:spLocks noRot="1" noChangeAspect="1" noMove="1" noResize="1" noEditPoints="1" noAdjustHandles="1" noChangeArrowheads="1" noChangeShapeType="1" noTextEdit="1"/>
              </p:cNvSpPr>
              <p:nvPr/>
            </p:nvSpPr>
            <p:spPr>
              <a:xfrm>
                <a:off x="3990114" y="1455016"/>
                <a:ext cx="4135569" cy="4807835"/>
              </a:xfrm>
              <a:prstGeom prst="rect">
                <a:avLst/>
              </a:prstGeom>
              <a:blipFill>
                <a:blip r:embed="rId4"/>
                <a:stretch>
                  <a:fillRect l="-147" b="-5457"/>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8" name="Text Placeholder 4">
                <a:extLst>
                  <a:ext uri="{FF2B5EF4-FFF2-40B4-BE49-F238E27FC236}">
                    <a16:creationId xmlns:a16="http://schemas.microsoft.com/office/drawing/2014/main" id="{CB0B4155-EECD-FE52-D84E-3076C4008EC6}"/>
                  </a:ext>
                </a:extLst>
              </p:cNvPr>
              <p:cNvSpPr txBox="1">
                <a:spLocks/>
              </p:cNvSpPr>
              <p:nvPr/>
            </p:nvSpPr>
            <p:spPr>
              <a:xfrm>
                <a:off x="8556920" y="1455016"/>
                <a:ext cx="3206160" cy="480783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ParaPr>
                      <m:jc m:val="left"/>
                    </m:oMathParaPr>
                    <m:oMath xmlns:m="http://schemas.openxmlformats.org/officeDocument/2006/math">
                      <m:r>
                        <m:rPr>
                          <m:nor/>
                        </m:rPr>
                        <a:rPr lang="en-AU" i="0" smtClean="0">
                          <a:latin typeface="+mn-lt"/>
                        </a:rPr>
                        <m:t>Substitute</m:t>
                      </m:r>
                      <m:r>
                        <m:rPr>
                          <m:nor/>
                        </m:rPr>
                        <a:rPr lang="en-AU" b="0" i="0" smtClean="0">
                          <a:latin typeface="+mn-lt"/>
                        </a:rPr>
                        <m:t> </m:t>
                      </m:r>
                      <m:r>
                        <a:rPr lang="en-AU" b="0" i="1" smtClean="0">
                          <a:latin typeface="Cambria Math" panose="02040503050406030204" pitchFamily="18" charset="0"/>
                        </a:rPr>
                        <m:t>𝑎</m:t>
                      </m:r>
                      <m:r>
                        <a:rPr lang="en-AU" b="0" i="1" smtClean="0">
                          <a:latin typeface="Cambria Math" panose="02040503050406030204" pitchFamily="18" charset="0"/>
                        </a:rPr>
                        <m:t>=−1 </m:t>
                      </m:r>
                      <m:r>
                        <m:rPr>
                          <m:nor/>
                        </m:rPr>
                        <a:rPr lang="en-AU" b="0" i="0" smtClean="0">
                          <a:latin typeface="+mn-lt"/>
                        </a:rPr>
                        <m:t>into</m:t>
                      </m:r>
                      <m:r>
                        <m:rPr>
                          <m:nor/>
                        </m:rPr>
                        <a:rPr lang="en-AU" b="0" i="0" smtClean="0">
                          <a:latin typeface="+mn-lt"/>
                        </a:rPr>
                        <m:t> </m:t>
                      </m:r>
                    </m:oMath>
                    <m:oMath xmlns:m="http://schemas.openxmlformats.org/officeDocument/2006/math">
                      <m:r>
                        <a:rPr lang="en-AU" b="0" i="1" smtClean="0">
                          <a:latin typeface="Cambria Math" panose="02040503050406030204" pitchFamily="18" charset="0"/>
                        </a:rPr>
                        <m:t>2</m:t>
                      </m:r>
                      <m:r>
                        <a:rPr lang="en-AU" b="0" i="1" smtClean="0">
                          <a:latin typeface="Cambria Math" panose="02040503050406030204" pitchFamily="18" charset="0"/>
                        </a:rPr>
                        <m:t>𝑎</m:t>
                      </m:r>
                      <m:r>
                        <a:rPr lang="en-AU" b="0" i="1" smtClean="0">
                          <a:latin typeface="Cambria Math" panose="02040503050406030204" pitchFamily="18" charset="0"/>
                        </a:rPr>
                        <m:t>+3=4</m:t>
                      </m:r>
                      <m:r>
                        <a:rPr lang="en-AU" b="0" i="1" smtClean="0">
                          <a:latin typeface="Cambria Math" panose="02040503050406030204" pitchFamily="18" charset="0"/>
                        </a:rPr>
                        <m:t>𝑏</m:t>
                      </m:r>
                    </m:oMath>
                  </m:oMathPara>
                </a14:m>
                <a:endParaRPr lang="en-AU" dirty="0">
                  <a:latin typeface="+mn-lt"/>
                </a:endParaRPr>
              </a:p>
              <a:p>
                <a:pPr/>
                <a14:m>
                  <m:oMathPara xmlns:m="http://schemas.openxmlformats.org/officeDocument/2006/math">
                    <m:oMathParaPr>
                      <m:jc m:val="left"/>
                    </m:oMathParaPr>
                    <m:oMath xmlns:m="http://schemas.openxmlformats.org/officeDocument/2006/math">
                      <m:r>
                        <a:rPr lang="en-AU" b="0" i="1" smtClean="0">
                          <a:latin typeface="Cambria Math" panose="02040503050406030204" pitchFamily="18" charset="0"/>
                        </a:rPr>
                        <m:t>2</m:t>
                      </m:r>
                      <m:d>
                        <m:dPr>
                          <m:ctrlPr>
                            <a:rPr lang="en-AU" b="0" i="1" smtClean="0">
                              <a:latin typeface="Cambria Math" panose="02040503050406030204" pitchFamily="18" charset="0"/>
                            </a:rPr>
                          </m:ctrlPr>
                        </m:dPr>
                        <m:e>
                          <m:r>
                            <a:rPr lang="en-AU" b="0" i="1" smtClean="0">
                              <a:latin typeface="Cambria Math" panose="02040503050406030204" pitchFamily="18" charset="0"/>
                            </a:rPr>
                            <m:t>−1</m:t>
                          </m:r>
                        </m:e>
                      </m:d>
                      <m:r>
                        <a:rPr lang="en-AU" b="0" i="1" smtClean="0">
                          <a:latin typeface="Cambria Math" panose="02040503050406030204" pitchFamily="18" charset="0"/>
                        </a:rPr>
                        <m:t>+3</m:t>
                      </m:r>
                      <m:r>
                        <m:rPr>
                          <m:aln/>
                        </m:rPr>
                        <a:rPr lang="en-AU" b="0" i="1" smtClean="0">
                          <a:latin typeface="Cambria Math" panose="02040503050406030204" pitchFamily="18" charset="0"/>
                        </a:rPr>
                        <m:t>=</m:t>
                      </m:r>
                      <m:r>
                        <a:rPr lang="en-AU" b="0" i="1" smtClean="0">
                          <a:latin typeface="Cambria Math" panose="02040503050406030204" pitchFamily="18" charset="0"/>
                        </a:rPr>
                        <m:t>4</m:t>
                      </m:r>
                      <m:r>
                        <a:rPr lang="en-AU" b="0" i="1" smtClean="0">
                          <a:latin typeface="Cambria Math" panose="02040503050406030204" pitchFamily="18" charset="0"/>
                        </a:rPr>
                        <m:t>𝑏</m:t>
                      </m:r>
                    </m:oMath>
                    <m:oMath xmlns:m="http://schemas.openxmlformats.org/officeDocument/2006/math">
                      <m:r>
                        <a:rPr lang="en-AU" b="0" i="1" smtClean="0">
                          <a:latin typeface="Cambria Math" panose="02040503050406030204" pitchFamily="18" charset="0"/>
                        </a:rPr>
                        <m:t>1</m:t>
                      </m:r>
                      <m:r>
                        <m:rPr>
                          <m:aln/>
                        </m:rPr>
                        <a:rPr lang="en-AU" b="0" i="1" smtClean="0">
                          <a:latin typeface="Cambria Math" panose="02040503050406030204" pitchFamily="18" charset="0"/>
                        </a:rPr>
                        <m:t>=</m:t>
                      </m:r>
                      <m:r>
                        <a:rPr lang="en-AU" b="0" i="1" smtClean="0">
                          <a:latin typeface="Cambria Math" panose="02040503050406030204" pitchFamily="18" charset="0"/>
                        </a:rPr>
                        <m:t>4</m:t>
                      </m:r>
                      <m:r>
                        <a:rPr lang="en-AU" b="0" i="1" smtClean="0">
                          <a:latin typeface="Cambria Math" panose="02040503050406030204" pitchFamily="18" charset="0"/>
                        </a:rPr>
                        <m:t>𝑏</m:t>
                      </m:r>
                    </m:oMath>
                    <m:oMath xmlns:m="http://schemas.openxmlformats.org/officeDocument/2006/math">
                      <m:r>
                        <a:rPr lang="en-AU" b="0" i="1" smtClean="0">
                          <a:latin typeface="Cambria Math" panose="02040503050406030204" pitchFamily="18" charset="0"/>
                        </a:rPr>
                        <m:t>𝑏</m:t>
                      </m:r>
                      <m:r>
                        <m:rPr>
                          <m:aln/>
                        </m:rP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1</m:t>
                          </m:r>
                        </m:num>
                        <m:den>
                          <m:r>
                            <a:rPr lang="en-AU" b="0" i="1" smtClean="0">
                              <a:latin typeface="Cambria Math" panose="02040503050406030204" pitchFamily="18" charset="0"/>
                            </a:rPr>
                            <m:t>4</m:t>
                          </m:r>
                        </m:den>
                      </m:f>
                    </m:oMath>
                  </m:oMathPara>
                </a14:m>
                <a:endParaRPr lang="en-AU" dirty="0">
                  <a:latin typeface="+mn-lt"/>
                </a:endParaRPr>
              </a:p>
              <a:p>
                <a:pPr/>
                <a14:m>
                  <m:oMathPara xmlns:m="http://schemas.openxmlformats.org/officeDocument/2006/math">
                    <m:oMathParaPr>
                      <m:jc m:val="left"/>
                    </m:oMathParaPr>
                    <m:oMath xmlns:m="http://schemas.openxmlformats.org/officeDocument/2006/math">
                      <m:r>
                        <a:rPr lang="en-AU" b="0" i="1" smtClean="0">
                          <a:latin typeface="Cambria Math" panose="02040503050406030204" pitchFamily="18" charset="0"/>
                        </a:rPr>
                        <m:t>∴</m:t>
                      </m:r>
                      <m:r>
                        <a:rPr lang="en-AU" b="0" i="1" smtClean="0">
                          <a:latin typeface="Cambria Math" panose="02040503050406030204" pitchFamily="18" charset="0"/>
                        </a:rPr>
                        <m:t>𝑎</m:t>
                      </m:r>
                      <m:r>
                        <a:rPr lang="en-AU" b="0" i="1" smtClean="0">
                          <a:latin typeface="Cambria Math" panose="02040503050406030204" pitchFamily="18" charset="0"/>
                        </a:rPr>
                        <m:t>=−1 </m:t>
                      </m:r>
                      <m:r>
                        <m:rPr>
                          <m:nor/>
                        </m:rPr>
                        <a:rPr lang="en-AU" b="0" i="0" smtClean="0">
                          <a:latin typeface="+mn-lt"/>
                        </a:rPr>
                        <m:t>and</m:t>
                      </m:r>
                      <m:r>
                        <a:rPr lang="en-AU" b="0" i="1" smtClean="0">
                          <a:latin typeface="Cambria Math" panose="02040503050406030204" pitchFamily="18" charset="0"/>
                        </a:rPr>
                        <m:t> </m:t>
                      </m:r>
                      <m:r>
                        <a:rPr lang="en-AU" b="0" i="1" smtClean="0">
                          <a:latin typeface="Cambria Math" panose="02040503050406030204" pitchFamily="18" charset="0"/>
                        </a:rPr>
                        <m:t>𝑏</m:t>
                      </m:r>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1</m:t>
                          </m:r>
                        </m:num>
                        <m:den>
                          <m:r>
                            <a:rPr lang="en-AU" b="0" i="1" smtClean="0">
                              <a:latin typeface="Cambria Math" panose="02040503050406030204" pitchFamily="18" charset="0"/>
                            </a:rPr>
                            <m:t>4</m:t>
                          </m:r>
                        </m:den>
                      </m:f>
                    </m:oMath>
                  </m:oMathPara>
                </a14:m>
                <a:br>
                  <a:rPr lang="en-AU" dirty="0"/>
                </a:br>
                <a:br>
                  <a:rPr lang="en-AU" dirty="0"/>
                </a:br>
                <a:endParaRPr lang="en-AU" dirty="0"/>
              </a:p>
            </p:txBody>
          </p:sp>
        </mc:Choice>
        <mc:Fallback xmlns="">
          <p:sp>
            <p:nvSpPr>
              <p:cNvPr id="8" name="Text Placeholder 4">
                <a:extLst>
                  <a:ext uri="{FF2B5EF4-FFF2-40B4-BE49-F238E27FC236}">
                    <a16:creationId xmlns:a16="http://schemas.microsoft.com/office/drawing/2014/main" id="{CB0B4155-EECD-FE52-D84E-3076C4008EC6}"/>
                  </a:ext>
                </a:extLst>
              </p:cNvPr>
              <p:cNvSpPr txBox="1">
                <a:spLocks noRot="1" noChangeAspect="1" noMove="1" noResize="1" noEditPoints="1" noAdjustHandles="1" noChangeArrowheads="1" noChangeShapeType="1" noTextEdit="1"/>
              </p:cNvSpPr>
              <p:nvPr/>
            </p:nvSpPr>
            <p:spPr>
              <a:xfrm>
                <a:off x="8556920" y="1455016"/>
                <a:ext cx="3206160" cy="4807835"/>
              </a:xfrm>
              <a:prstGeom prst="rect">
                <a:avLst/>
              </a:prstGeom>
              <a:blipFill>
                <a:blip r:embed="rId5"/>
                <a:stretch>
                  <a:fillRect/>
                </a:stretch>
              </a:blipFill>
            </p:spPr>
            <p:txBody>
              <a:bodyPr/>
              <a:lstStyle/>
              <a:p>
                <a:r>
                  <a:rPr lang="en-AU">
                    <a:noFill/>
                  </a:rPr>
                  <a:t> </a:t>
                </a:r>
              </a:p>
            </p:txBody>
          </p:sp>
        </mc:Fallback>
      </mc:AlternateContent>
      <p:cxnSp>
        <p:nvCxnSpPr>
          <p:cNvPr id="10" name="Straight Connector 9">
            <a:extLst>
              <a:ext uri="{FF2B5EF4-FFF2-40B4-BE49-F238E27FC236}">
                <a16:creationId xmlns:a16="http://schemas.microsoft.com/office/drawing/2014/main" id="{12B11F75-1A65-29ED-600F-086E91DB574D}"/>
              </a:ext>
              <a:ext uri="{C183D7F6-B498-43B3-948B-1728B52AA6E4}">
                <adec:decorative xmlns:adec="http://schemas.microsoft.com/office/drawing/2017/decorative" val="1"/>
              </a:ext>
            </a:extLst>
          </p:cNvPr>
          <p:cNvCxnSpPr>
            <a:cxnSpLocks/>
          </p:cNvCxnSpPr>
          <p:nvPr/>
        </p:nvCxnSpPr>
        <p:spPr>
          <a:xfrm>
            <a:off x="3741881" y="1286911"/>
            <a:ext cx="0" cy="503197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83B28FF-BDE3-EC55-E069-4A0DF213827C}"/>
              </a:ext>
              <a:ext uri="{C183D7F6-B498-43B3-948B-1728B52AA6E4}">
                <adec:decorative xmlns:adec="http://schemas.microsoft.com/office/drawing/2017/decorative" val="1"/>
              </a:ext>
            </a:extLst>
          </p:cNvPr>
          <p:cNvCxnSpPr>
            <a:cxnSpLocks/>
          </p:cNvCxnSpPr>
          <p:nvPr/>
        </p:nvCxnSpPr>
        <p:spPr>
          <a:xfrm>
            <a:off x="8408554" y="1286911"/>
            <a:ext cx="0" cy="5031974"/>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75A8F4BC-3DCA-C5CF-4853-DD1F4237725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22</a:t>
            </a:fld>
            <a:endParaRPr lang="en-AU" dirty="0"/>
          </a:p>
        </p:txBody>
      </p:sp>
    </p:spTree>
    <p:extLst>
      <p:ext uri="{BB962C8B-B14F-4D97-AF65-F5344CB8AC3E}">
        <p14:creationId xmlns:p14="http://schemas.microsoft.com/office/powerpoint/2010/main" val="1906890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A773F-C185-A8A5-FA6A-C089C8F1464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BB14884-A044-FBB3-1B3A-3971F0A0A702}"/>
              </a:ext>
            </a:extLst>
          </p:cNvPr>
          <p:cNvSpPr>
            <a:spLocks noGrp="1"/>
          </p:cNvSpPr>
          <p:nvPr>
            <p:ph type="title"/>
          </p:nvPr>
        </p:nvSpPr>
        <p:spPr/>
        <p:txBody>
          <a:bodyPr/>
          <a:lstStyle/>
          <a:p>
            <a:r>
              <a:rPr lang="en-AU" dirty="0"/>
              <a:t>Graph of question 2</a:t>
            </a:r>
          </a:p>
        </p:txBody>
      </p:sp>
      <p:pic>
        <p:nvPicPr>
          <p:cNvPr id="4" name="Picture 3" descr="Cartesian graph showing a piecewise function on a coordinate grid with labelled x- and y-axes.&#10;&#10;The graph consists of two connected pieces. On the left, a straight line with negative gradient extends from the upper left of the graph and passes through approximately (0, 3) and (2, 1). At the point (2, 1), the line joins a curved section.&#10;&#10;The curved section decreases towards a minimum point at approximately (4, 0), where it touches the x-axis, before increasing and curving upward to the right. The curve becomes progressively steeper as x increases and extends beyond the displayed window.&#10;&#10;The function is continuous across its entire domain, with no breaks, holes, or jumps. The line and curve meet smoothly at approximately (2, 1), indicating that the function is differentiable at that point. Arrowheads at both ends indicate that the graph continues beyond the displayed window.">
            <a:extLst>
              <a:ext uri="{FF2B5EF4-FFF2-40B4-BE49-F238E27FC236}">
                <a16:creationId xmlns:a16="http://schemas.microsoft.com/office/drawing/2014/main" id="{92162022-9FB7-AF04-EB44-9CA693D02BB3}"/>
              </a:ext>
            </a:extLst>
          </p:cNvPr>
          <p:cNvPicPr>
            <a:picLocks noChangeAspect="1"/>
          </p:cNvPicPr>
          <p:nvPr/>
        </p:nvPicPr>
        <p:blipFill>
          <a:blip r:embed="rId2"/>
          <a:stretch>
            <a:fillRect/>
          </a:stretch>
        </p:blipFill>
        <p:spPr>
          <a:xfrm>
            <a:off x="1480644" y="905601"/>
            <a:ext cx="9230712" cy="5641148"/>
          </a:xfrm>
          <a:prstGeom prst="rect">
            <a:avLst/>
          </a:prstGeom>
        </p:spPr>
      </p:pic>
      <p:sp>
        <p:nvSpPr>
          <p:cNvPr id="2" name="Slide Number Placeholder 1">
            <a:extLst>
              <a:ext uri="{FF2B5EF4-FFF2-40B4-BE49-F238E27FC236}">
                <a16:creationId xmlns:a16="http://schemas.microsoft.com/office/drawing/2014/main" id="{0890037A-8170-1865-3C46-9ABA10181BA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23</a:t>
            </a:fld>
            <a:endParaRPr lang="en-AU" dirty="0"/>
          </a:p>
        </p:txBody>
      </p:sp>
    </p:spTree>
    <p:extLst>
      <p:ext uri="{BB962C8B-B14F-4D97-AF65-F5344CB8AC3E}">
        <p14:creationId xmlns:p14="http://schemas.microsoft.com/office/powerpoint/2010/main" val="1811988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966FD-9600-3EC7-EF10-06492353388E}"/>
              </a:ext>
            </a:extLst>
          </p:cNvPr>
          <p:cNvSpPr>
            <a:spLocks noGrp="1"/>
          </p:cNvSpPr>
          <p:nvPr>
            <p:ph type="title"/>
          </p:nvPr>
        </p:nvSpPr>
        <p:spPr/>
        <p:txBody>
          <a:bodyPr/>
          <a:lstStyle/>
          <a:p>
            <a:r>
              <a:rPr lang="en-AU" dirty="0">
                <a:latin typeface="+mj-lt"/>
              </a:rPr>
              <a:t>References</a:t>
            </a:r>
          </a:p>
        </p:txBody>
      </p:sp>
      <p:sp>
        <p:nvSpPr>
          <p:cNvPr id="6" name="TextBox 5">
            <a:extLst>
              <a:ext uri="{FF2B5EF4-FFF2-40B4-BE49-F238E27FC236}">
                <a16:creationId xmlns:a16="http://schemas.microsoft.com/office/drawing/2014/main" id="{EABCE76F-41B1-7EE2-14F1-DC744150DE0C}"/>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Please refer to the NESA Copyright Disclaimer for more information </a:t>
            </a:r>
            <a:r>
              <a:rPr kumimoji="0" lang="en-AU" sz="1200" b="0" i="0" u="none" strike="noStrike" kern="1200" cap="none" spc="0" normalizeH="0" baseline="0" noProof="0" dirty="0">
                <a:ln>
                  <a:noFill/>
                </a:ln>
                <a:solidFill>
                  <a:srgbClr val="CBEDFD"/>
                </a:solidFill>
                <a:effectLst/>
                <a:uLnTx/>
                <a:uFillTx/>
                <a:ea typeface="+mn-ea"/>
                <a:cs typeface="+mn-cs"/>
                <a:hlinkClick r:id="rId3">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dirty="0">
                <a:ln>
                  <a:noFill/>
                </a:ln>
                <a:solidFill>
                  <a:srgbClr val="FFFFFF"/>
                </a:solidFill>
                <a:effectLst/>
                <a:uLnTx/>
                <a:uFillTx/>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dirty="0">
                <a:ln>
                  <a:noFill/>
                </a:ln>
                <a:solidFill>
                  <a:srgbClr val="CBEDFD"/>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dirty="0">
                <a:ln>
                  <a:noFill/>
                </a:ln>
                <a:solidFill>
                  <a:srgbClr val="CBEDFD"/>
                </a:solidFill>
                <a:effectLst/>
                <a:uLnTx/>
                <a:uFillTx/>
                <a:ea typeface="+mn-ea"/>
                <a:cs typeface="+mn-cs"/>
              </a:rPr>
              <a:t> </a:t>
            </a:r>
            <a:r>
              <a:rPr kumimoji="0" lang="en-AU" sz="1200" b="0" i="0" u="none" strike="noStrike" kern="1200" cap="none" spc="0" normalizeH="0" baseline="0" noProof="0" dirty="0">
                <a:ln>
                  <a:noFill/>
                </a:ln>
                <a:solidFill>
                  <a:srgbClr val="FFFFFF"/>
                </a:solidFill>
                <a:effectLst/>
                <a:uLnTx/>
                <a:uFillTx/>
                <a:ea typeface="+mn-ea"/>
                <a:cs typeface="+mn-cs"/>
              </a:rPr>
              <a:t>and the NSW Curriculum website </a:t>
            </a:r>
            <a:r>
              <a:rPr kumimoji="0" lang="en-AU" sz="1200" b="0" i="0" u="none" strike="noStrike" kern="1200" cap="none" spc="0" normalizeH="0" baseline="0" noProof="0" dirty="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dirty="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B7C07B50-96D9-2E35-E2CE-3139F6377F08}"/>
              </a:ext>
            </a:extLst>
          </p:cNvPr>
          <p:cNvSpPr>
            <a:spLocks noGrp="1"/>
          </p:cNvSpPr>
          <p:nvPr>
            <p:ph idx="1"/>
          </p:nvPr>
        </p:nvSpPr>
        <p:spPr/>
        <p:txBody>
          <a:bodyPr/>
          <a:lstStyle/>
          <a:p>
            <a:pPr>
              <a:lnSpc>
                <a:spcPct val="150000"/>
              </a:lnSpc>
              <a:spcBef>
                <a:spcPts val="1200"/>
              </a:spcBef>
              <a:spcAft>
                <a:spcPts val="600"/>
              </a:spcAft>
            </a:pPr>
            <a:r>
              <a:rPr lang="en-AU" u="sng" dirty="0">
                <a:solidFill>
                  <a:srgbClr val="2F5496"/>
                </a:solidFill>
                <a:effectLst/>
                <a:latin typeface="Arial" panose="020B0604020202020204" pitchFamily="34" charset="0"/>
                <a:ea typeface="Calibri" panose="020F0502020204030204" pitchFamily="34" charset="0"/>
                <a:hlinkClick r:id="rId6"/>
              </a:rPr>
              <a:t>Mathematics Advanced 11-12 Syllabus</a:t>
            </a:r>
            <a:r>
              <a:rPr lang="en-AU" dirty="0">
                <a:effectLst/>
                <a:latin typeface="Arial" panose="020B0604020202020204" pitchFamily="34" charset="0"/>
                <a:ea typeface="Calibri" panose="020F0502020204030204" pitchFamily="34" charset="0"/>
              </a:rPr>
              <a:t>  © NSW Education Standards Authority (NESA) for and on behalf of the Crown in right of the State of New South Wales, 2024.</a:t>
            </a:r>
          </a:p>
          <a:p>
            <a:pPr>
              <a:lnSpc>
                <a:spcPct val="150000"/>
              </a:lnSpc>
              <a:spcBef>
                <a:spcPts val="1200"/>
              </a:spcBef>
              <a:spcAft>
                <a:spcPts val="600"/>
              </a:spcAft>
            </a:pPr>
            <a:r>
              <a:rPr lang="en-AU" dirty="0">
                <a:effectLst/>
                <a:latin typeface="Arial" panose="020B0604020202020204" pitchFamily="34" charset="0"/>
                <a:ea typeface="Calibri" panose="020F0502020204030204" pitchFamily="34" charset="0"/>
              </a:rPr>
              <a:t>.</a:t>
            </a:r>
            <a:endParaRPr lang="en-AU" sz="1800" dirty="0">
              <a:effectLst/>
              <a:latin typeface="Arial" panose="020B0604020202020204" pitchFamily="34" charset="0"/>
              <a:ea typeface="Calibri" panose="020F0502020204030204" pitchFamily="34" charset="0"/>
            </a:endParaRPr>
          </a:p>
        </p:txBody>
      </p:sp>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24</a:t>
            </a:fld>
            <a:endParaRPr lang="en-AU" dirty="0"/>
          </a:p>
        </p:txBody>
      </p:sp>
    </p:spTree>
    <p:extLst>
      <p:ext uri="{BB962C8B-B14F-4D97-AF65-F5344CB8AC3E}">
        <p14:creationId xmlns:p14="http://schemas.microsoft.com/office/powerpoint/2010/main" val="118101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a:xfrm>
            <a:off x="360000" y="360000"/>
            <a:ext cx="10080000" cy="537467"/>
          </a:xfrm>
        </p:spPr>
        <p:txBody>
          <a:bodyPr/>
          <a:lstStyle/>
          <a:p>
            <a:r>
              <a:rPr lang="en-AU" dirty="0">
                <a:latin typeface="+mj-lt"/>
              </a:rPr>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dirty="0">
                <a:latin typeface="+mj-lt"/>
              </a:rPr>
              <a:t>© State of New South Wales (Department of Education), 2026</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(Cth)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dirty="0">
                <a:solidFill>
                  <a:schemeClr val="bg1"/>
                </a:solidFill>
              </a:rPr>
              <a:t>.</a:t>
            </a:r>
          </a:p>
          <a:p>
            <a:pPr algn="l">
              <a:lnSpc>
                <a:spcPct val="150000"/>
              </a:lnSpc>
              <a:spcAft>
                <a:spcPts val="600"/>
              </a:spcAft>
            </a:pPr>
            <a:r>
              <a:rPr lang="en-AU" sz="1200" dirty="0">
                <a:solidFill>
                  <a:schemeClr val="bg1"/>
                </a:solidFill>
              </a:rPr>
              <a:t>This license allows you to share and adapt the material for any purpose, even commercially.</a:t>
            </a:r>
          </a:p>
          <a:p>
            <a:pPr algn="l">
              <a:lnSpc>
                <a:spcPct val="150000"/>
              </a:lnSpc>
              <a:spcAft>
                <a:spcPts val="600"/>
              </a:spcAft>
            </a:pPr>
            <a:r>
              <a:rPr lang="en-AU" sz="1200" dirty="0">
                <a:solidFill>
                  <a:schemeClr val="bg1"/>
                </a:solidFill>
              </a:rPr>
              <a:t>Attribution should be given to © State of New South Wales (Department of Education), 2026.</a:t>
            </a:r>
          </a:p>
          <a:p>
            <a:pPr algn="l">
              <a:lnSpc>
                <a:spcPct val="150000"/>
              </a:lnSpc>
            </a:pPr>
            <a:r>
              <a:rPr lang="en-AU" sz="1200" dirty="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mj-lt"/>
              </a:rPr>
              <a:t>Links to third-party material and websites</a:t>
            </a:r>
          </a:p>
          <a:p>
            <a:pPr algn="l">
              <a:lnSpc>
                <a:spcPct val="150000"/>
              </a:lnSpc>
              <a:spcAft>
                <a:spcPts val="600"/>
              </a:spcAft>
            </a:pPr>
            <a:r>
              <a:rPr lang="en-AU" sz="1200" dirty="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dirty="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dirty="0">
                <a:solidFill>
                  <a:schemeClr val="bg1"/>
                </a:solidFill>
              </a:rPr>
              <a:t>Copyright Act 1968 </a:t>
            </a:r>
            <a:r>
              <a:rPr lang="en-AU" sz="1200" dirty="0">
                <a:solidFill>
                  <a:schemeClr val="bg1"/>
                </a:solidFill>
              </a:rPr>
              <a:t>(Cth). The department accepts no responsibility for content on third-party websites. </a:t>
            </a: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1" id="{98D72BBF-9DFB-4703-A10A-3D04BF39C611}" vid="{E5DF0675-1073-40E7-AE87-3170FA1911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55E080995292A458D08911AB2F9EE60" ma:contentTypeVersion="16" ma:contentTypeDescription="Create a new document." ma:contentTypeScope="" ma:versionID="d509c986955fce05e28951457037016c">
  <xsd:schema xmlns:xsd="http://www.w3.org/2001/XMLSchema" xmlns:xs="http://www.w3.org/2001/XMLSchema" xmlns:p="http://schemas.microsoft.com/office/2006/metadata/properties" xmlns:ns1="http://schemas.microsoft.com/sharepoint/v3" xmlns:ns2="0d94be99-a0f6-44e7-93d1-7f56be2e14d5" xmlns:ns3="8c6f0761-0ef4-4d3b-8fe8-3b60dff82ea3" targetNamespace="http://schemas.microsoft.com/office/2006/metadata/properties" ma:root="true" ma:fieldsID="29b29977e96367d993eaee836fdda7be" ns1:_="" ns2:_="" ns3:_="">
    <xsd:import namespace="http://schemas.microsoft.com/sharepoint/v3"/>
    <xsd:import namespace="0d94be99-a0f6-44e7-93d1-7f56be2e14d5"/>
    <xsd:import namespace="8c6f0761-0ef4-4d3b-8fe8-3b60dff82ea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LengthInSeconds" minOccurs="0"/>
                <xsd:element ref="ns2: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d94be99-a0f6-44e7-93d1-7f56be2e14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6f0761-0ef4-4d3b-8fe8-3b60dff82ea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ac47464-5fdf-40a8-8052-50f181b1a3f2}" ma:internalName="TaxCatchAll" ma:showField="CatchAllData" ma:web="8c6f0761-0ef4-4d3b-8fe8-3b60dff82ea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0d94be99-a0f6-44e7-93d1-7f56be2e14d5">
      <Terms xmlns="http://schemas.microsoft.com/office/infopath/2007/PartnerControls"/>
    </lcf76f155ced4ddcb4097134ff3c332f>
    <TaxCatchAll xmlns="8c6f0761-0ef4-4d3b-8fe8-3b60dff82ea3" xsi:nil="true"/>
  </documentManagement>
</p:properties>
</file>

<file path=customXml/itemProps1.xml><?xml version="1.0" encoding="utf-8"?>
<ds:datastoreItem xmlns:ds="http://schemas.openxmlformats.org/officeDocument/2006/customXml" ds:itemID="{BDE4FBA2-5A93-468B-A7B3-2C20B78F425A}">
  <ds:schemaRefs>
    <ds:schemaRef ds:uri="http://schemas.microsoft.com/sharepoint/v3/contenttype/forms"/>
  </ds:schemaRefs>
</ds:datastoreItem>
</file>

<file path=customXml/itemProps2.xml><?xml version="1.0" encoding="utf-8"?>
<ds:datastoreItem xmlns:ds="http://schemas.openxmlformats.org/officeDocument/2006/customXml" ds:itemID="{72485F52-9105-4DC3-AB81-F544B5430B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d94be99-a0f6-44e7-93d1-7f56be2e14d5"/>
    <ds:schemaRef ds:uri="8c6f0761-0ef4-4d3b-8fe8-3b60dff82e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DA6C258-AB74-4E1E-97B9-709744DB7B10}">
  <ds:schemaRefs>
    <ds:schemaRef ds:uri="http://purl.org/dc/elements/1.1/"/>
    <ds:schemaRef ds:uri="http://schemas.microsoft.com/office/2006/documentManagement/types"/>
    <ds:schemaRef ds:uri="http://schemas.microsoft.com/sharepoint/v3"/>
    <ds:schemaRef ds:uri="http://purl.org/dc/dcmitype/"/>
    <ds:schemaRef ds:uri="http://schemas.microsoft.com/office/infopath/2007/PartnerControls"/>
    <ds:schemaRef ds:uri="http://schemas.openxmlformats.org/package/2006/metadata/core-properties"/>
    <ds:schemaRef ds:uri="http://www.w3.org/XML/1998/namespace"/>
    <ds:schemaRef ds:uri="8c6f0761-0ef4-4d3b-8fe8-3b60dff82ea3"/>
    <ds:schemaRef ds:uri="0d94be99-a0f6-44e7-93d1-7f56be2e14d5"/>
    <ds:schemaRef ds:uri="http://schemas.microsoft.com/office/2006/metadata/properties"/>
    <ds:schemaRef ds:uri="http://purl.org/dc/terms/"/>
  </ds:schemaRefs>
</ds:datastoreItem>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emplate/>
  <TotalTime>2</TotalTime>
  <Words>1742</Words>
  <Application>Microsoft Office PowerPoint</Application>
  <PresentationFormat>Widescreen</PresentationFormat>
  <Paragraphs>149</Paragraphs>
  <Slides>25</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Calibri</vt:lpstr>
      <vt:lpstr>Arial</vt:lpstr>
      <vt:lpstr>Cambria Math</vt:lpstr>
      <vt:lpstr>Times New Roman</vt:lpstr>
      <vt:lpstr>Public Sans</vt:lpstr>
      <vt:lpstr>NSWG Corporate</vt:lpstr>
      <vt:lpstr>Continuity and differentiability</vt:lpstr>
      <vt:lpstr>Learning intentions and success criteria</vt:lpstr>
      <vt:lpstr>Retrieval practice</vt:lpstr>
      <vt:lpstr>First principles</vt:lpstr>
      <vt:lpstr>Gradient of the tangent</vt:lpstr>
      <vt:lpstr>Gradient of the tangent (2)</vt:lpstr>
      <vt:lpstr>Connecting learning</vt:lpstr>
      <vt:lpstr>Piecewise-defined functions and differentiability</vt:lpstr>
      <vt:lpstr>Releasing responsibility</vt:lpstr>
      <vt:lpstr>Differentiable</vt:lpstr>
      <vt:lpstr>Question 1</vt:lpstr>
      <vt:lpstr>Question 2</vt:lpstr>
      <vt:lpstr>Statement 1</vt:lpstr>
      <vt:lpstr>Statement 2</vt:lpstr>
      <vt:lpstr>Statement 3</vt:lpstr>
      <vt:lpstr>Statement 4</vt:lpstr>
      <vt:lpstr>Always, sometimes, never</vt:lpstr>
      <vt:lpstr>Independent practice</vt:lpstr>
      <vt:lpstr>Continuous and differentiable</vt:lpstr>
      <vt:lpstr>Question 1 solution</vt:lpstr>
      <vt:lpstr>Graph of question 1</vt:lpstr>
      <vt:lpstr>Question 2 solution</vt:lpstr>
      <vt:lpstr>Graph of question 2</vt:lpstr>
      <vt:lpstr>References</vt:lpstr>
      <vt:lpstr>Copyright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2, lesson 1 – Continuity and differentiability – Stage 6, advanced</dc:title>
  <dc:creator>NSW Department of Education</dc:creator>
  <dcterms:created xsi:type="dcterms:W3CDTF">2026-08-18T02:28:50Z</dcterms:created>
  <dcterms:modified xsi:type="dcterms:W3CDTF">2026-09-03T04:40:59Z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Enabled">
    <vt:lpwstr>true</vt:lpwstr>
  </property>
  <property fmtid="{D5CDD505-2E9C-101B-9397-08002B2CF9AE}" pid="3" name="MediaServiceImageTags">
    <vt:lpwstr/>
  </property>
  <property fmtid="{D5CDD505-2E9C-101B-9397-08002B2CF9AE}" pid="4" name="ContentTypeId">
    <vt:lpwstr>0x010100655E080995292A458D08911AB2F9EE60</vt:lpwstr>
  </property>
  <property fmtid="{D5CDD505-2E9C-101B-9397-08002B2CF9AE}" pid="5" name="MSIP_Label_b603dfd7-d93a-4381-a340-2995d8282205_ContentBits">
    <vt:lpwstr>0</vt:lpwstr>
  </property>
  <property fmtid="{D5CDD505-2E9C-101B-9397-08002B2CF9AE}" pid="6" name="MSIP_Label_b603dfd7-d93a-4381-a340-2995d8282205_SetDate">
    <vt:lpwstr>2024-07-31T04:44:31Z</vt:lpwstr>
  </property>
  <property fmtid="{D5CDD505-2E9C-101B-9397-08002B2CF9AE}" pid="7" name="MSIP_Label_b603dfd7-d93a-4381-a340-2995d8282205_Name">
    <vt:lpwstr>OFFICIAL</vt:lpwstr>
  </property>
  <property fmtid="{D5CDD505-2E9C-101B-9397-08002B2CF9AE}" pid="8" name="MSIP_Label_b603dfd7-d93a-4381-a340-2995d8282205_Method">
    <vt:lpwstr>Standard</vt:lpwstr>
  </property>
  <property fmtid="{D5CDD505-2E9C-101B-9397-08002B2CF9AE}" pid="9" name="MSIP_Label_b603dfd7-d93a-4381-a340-2995d8282205_SiteId">
    <vt:lpwstr>05a0e69a-418a-47c1-9c25-9387261bf991</vt:lpwstr>
  </property>
  <property fmtid="{D5CDD505-2E9C-101B-9397-08002B2CF9AE}" pid="10" name="MSIP_Label_b603dfd7-d93a-4381-a340-2995d8282205_ActionId">
    <vt:lpwstr>86cc9e70-6da9-4653-95a8-be9aa2ad5056</vt:lpwstr>
  </property>
</Properties>
</file>