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17"/>
  </p:notesMasterIdLst>
  <p:handoutMasterIdLst>
    <p:handoutMasterId r:id="rId18"/>
  </p:handoutMasterIdLst>
  <p:sldIdLst>
    <p:sldId id="266" r:id="rId5"/>
    <p:sldId id="271" r:id="rId6"/>
    <p:sldId id="289" r:id="rId7"/>
    <p:sldId id="26393" r:id="rId8"/>
    <p:sldId id="26394" r:id="rId9"/>
    <p:sldId id="26395" r:id="rId10"/>
    <p:sldId id="26396" r:id="rId11"/>
    <p:sldId id="26397" r:id="rId12"/>
    <p:sldId id="26398" r:id="rId13"/>
    <p:sldId id="26399" r:id="rId14"/>
    <p:sldId id="26400"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7153A"/>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4660"/>
  </p:normalViewPr>
  <p:slideViewPr>
    <p:cSldViewPr snapToGrid="0">
      <p:cViewPr varScale="1">
        <p:scale>
          <a:sx n="147" d="100"/>
          <a:sy n="147" d="100"/>
        </p:scale>
        <p:origin x="726"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61367786-974C-4D8E-AFB9-05E3B2317EBE}"/>
    <pc:docChg chg="modSld">
      <pc:chgData name="Christopher Farlow" userId="1d6e7c80-f391-4c69-991c-b443ceeb1639" providerId="ADAL" clId="{61367786-974C-4D8E-AFB9-05E3B2317EBE}" dt="2024-11-07T22:34:01.280" v="4" actId="962"/>
      <pc:docMkLst>
        <pc:docMk/>
      </pc:docMkLst>
      <pc:sldChg chg="addSp delSp modSp mod">
        <pc:chgData name="Christopher Farlow" userId="1d6e7c80-f391-4c69-991c-b443ceeb1639" providerId="ADAL" clId="{61367786-974C-4D8E-AFB9-05E3B2317EBE}" dt="2024-11-07T22:34:01.280" v="4" actId="962"/>
        <pc:sldMkLst>
          <pc:docMk/>
          <pc:sldMk cId="3218114721" sldId="266"/>
        </pc:sldMkLst>
        <pc:spChg chg="del">
          <ac:chgData name="Christopher Farlow" userId="1d6e7c80-f391-4c69-991c-b443ceeb1639" providerId="ADAL" clId="{61367786-974C-4D8E-AFB9-05E3B2317EBE}" dt="2024-11-07T00:08:10.967" v="0" actId="931"/>
          <ac:spMkLst>
            <pc:docMk/>
            <pc:sldMk cId="3218114721" sldId="266"/>
            <ac:spMk id="2" creationId="{53BE6D84-C544-3328-5827-D8400788EC9A}"/>
          </ac:spMkLst>
        </pc:spChg>
        <pc:picChg chg="add mod modCrop">
          <ac:chgData name="Christopher Farlow" userId="1d6e7c80-f391-4c69-991c-b443ceeb1639" providerId="ADAL" clId="{61367786-974C-4D8E-AFB9-05E3B2317EBE}" dt="2024-11-07T22:34:01.280" v="4" actId="962"/>
          <ac:picMkLst>
            <pc:docMk/>
            <pc:sldMk cId="3218114721" sldId="266"/>
            <ac:picMk id="5" creationId="{F9CE10F2-DC90-BD41-1D20-7555D26322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55479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1857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3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4333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718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410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2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225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8136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3789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220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899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216879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abs.gov.au/statistics/people/education/schools/latest-release" TargetMode="External"/><Relationship Id="rId4" Type="http://schemas.openxmlformats.org/officeDocument/2006/relationships/hyperlink" Target="https://www.dpi.nsw.gov.au/about-us/publications/pdi/2023/egg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Causation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13 – Bivariate relationships</a:t>
            </a:r>
          </a:p>
        </p:txBody>
      </p:sp>
      <p:pic>
        <p:nvPicPr>
          <p:cNvPr id="5" name="Picture Placeholder 4">
            <a:extLst>
              <a:ext uri="{FF2B5EF4-FFF2-40B4-BE49-F238E27FC236}">
                <a16:creationId xmlns:a16="http://schemas.microsoft.com/office/drawing/2014/main" id="{F9CE10F2-DC90-BD41-1D20-7555D263224D}"/>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59" r="20687"/>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Apply</a:t>
            </a:r>
            <a:endParaRPr lang="en-US">
              <a:latin typeface="+mj-lt"/>
            </a:endParaRPr>
          </a:p>
        </p:txBody>
      </p:sp>
    </p:spTree>
    <p:extLst>
      <p:ext uri="{BB962C8B-B14F-4D97-AF65-F5344CB8AC3E}">
        <p14:creationId xmlns:p14="http://schemas.microsoft.com/office/powerpoint/2010/main" val="14847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033E52-A86F-BF83-85AD-37609CB6A72A}"/>
              </a:ext>
            </a:extLst>
          </p:cNvPr>
          <p:cNvSpPr>
            <a:spLocks noGrp="1"/>
          </p:cNvSpPr>
          <p:nvPr>
            <p:ph type="title"/>
          </p:nvPr>
        </p:nvSpPr>
        <p:spPr/>
        <p:txBody>
          <a:bodyPr/>
          <a:lstStyle/>
          <a:p>
            <a:r>
              <a:rPr lang="en-US">
                <a:latin typeface="+mj-lt"/>
              </a:rPr>
              <a:t>Causation (7)</a:t>
            </a:r>
          </a:p>
        </p:txBody>
      </p:sp>
      <p:sp>
        <p:nvSpPr>
          <p:cNvPr id="4" name="Text Placeholder 3">
            <a:extLst>
              <a:ext uri="{FF2B5EF4-FFF2-40B4-BE49-F238E27FC236}">
                <a16:creationId xmlns:a16="http://schemas.microsoft.com/office/drawing/2014/main" id="{C0875251-332A-3371-7D22-8FCFB5DB4C51}"/>
              </a:ext>
            </a:extLst>
          </p:cNvPr>
          <p:cNvSpPr>
            <a:spLocks noGrp="1"/>
          </p:cNvSpPr>
          <p:nvPr>
            <p:ph type="body" sz="quarter" idx="18"/>
          </p:nvPr>
        </p:nvSpPr>
        <p:spPr/>
        <p:txBody>
          <a:bodyPr/>
          <a:lstStyle/>
          <a:p>
            <a:r>
              <a:rPr lang="en-US">
                <a:latin typeface="+mj-lt"/>
              </a:rPr>
              <a:t>Comic</a:t>
            </a:r>
          </a:p>
        </p:txBody>
      </p:sp>
      <p:pic>
        <p:nvPicPr>
          <p:cNvPr id="54" name="Picture 53" descr="A comic of a person pointing at an umbrella while a child complains, hoping for her mum not to grab the umbrella, because every time she does, it rains.">
            <a:extLst>
              <a:ext uri="{FF2B5EF4-FFF2-40B4-BE49-F238E27FC236}">
                <a16:creationId xmlns:a16="http://schemas.microsoft.com/office/drawing/2014/main" id="{2ED8508F-6D23-CA9C-CFA7-BFCE6493D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7204" y="1674663"/>
            <a:ext cx="10257592" cy="4649470"/>
          </a:xfrm>
          <a:prstGeom prst="rect">
            <a:avLst/>
          </a:prstGeom>
          <a:ln w="38100">
            <a:solidFill>
              <a:schemeClr val="tx1"/>
            </a:solidFill>
          </a:ln>
        </p:spPr>
      </p:pic>
      <p:sp>
        <p:nvSpPr>
          <p:cNvPr id="2" name="Slide Number Placeholder 1">
            <a:extLst>
              <a:ext uri="{FF2B5EF4-FFF2-40B4-BE49-F238E27FC236}">
                <a16:creationId xmlns:a16="http://schemas.microsoft.com/office/drawing/2014/main" id="{CD61C059-90B5-8861-E281-8DD70597F7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08728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Causation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dirty="0">
                <a:latin typeface="+mj-lt"/>
              </a:rPr>
              <a:t>Slow reveal graph (1)</a:t>
            </a:r>
          </a:p>
        </p:txBody>
      </p:sp>
      <p:pic>
        <p:nvPicPr>
          <p:cNvPr id="4" name="Picture 3" descr="A scatterplot missing axis information and titles.">
            <a:extLst>
              <a:ext uri="{FF2B5EF4-FFF2-40B4-BE49-F238E27FC236}">
                <a16:creationId xmlns:a16="http://schemas.microsoft.com/office/drawing/2014/main" id="{A8E74DDF-3F27-DAC9-E640-697CD9B885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007407"/>
            <a:ext cx="4878023" cy="3966935"/>
          </a:xfrm>
          <a:prstGeom prst="rect">
            <a:avLst/>
          </a:prstGeom>
        </p:spPr>
      </p:pic>
      <p:sp>
        <p:nvSpPr>
          <p:cNvPr id="5" name="Speech Bubble: Rectangle with Corners Rounded 4" descr="A speech bubble asking what do you notice?">
            <a:extLst>
              <a:ext uri="{FF2B5EF4-FFF2-40B4-BE49-F238E27FC236}">
                <a16:creationId xmlns:a16="http://schemas.microsoft.com/office/drawing/2014/main" id="{C6EFB2AC-9B58-E92E-BC8E-931B2136ED5C}"/>
              </a:ext>
            </a:extLst>
          </p:cNvPr>
          <p:cNvSpPr/>
          <p:nvPr/>
        </p:nvSpPr>
        <p:spPr>
          <a:xfrm>
            <a:off x="6465026" y="2051584"/>
            <a:ext cx="2177069" cy="1442545"/>
          </a:xfrm>
          <a:prstGeom prst="wedgeRoundRectCallout">
            <a:avLst>
              <a:gd name="adj1" fmla="val -69829"/>
              <a:gd name="adj2" fmla="val 20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dirty="0"/>
              <a:t>What do you notice?</a:t>
            </a:r>
          </a:p>
        </p:txBody>
      </p:sp>
      <p:sp>
        <p:nvSpPr>
          <p:cNvPr id="6" name="Speech Bubble: Rectangle with Corners Rounded 5" descr="A speech bubble asking what do you wonder?">
            <a:extLst>
              <a:ext uri="{FF2B5EF4-FFF2-40B4-BE49-F238E27FC236}">
                <a16:creationId xmlns:a16="http://schemas.microsoft.com/office/drawing/2014/main" id="{562BBBB0-1401-0335-3949-9B8A64F2FE31}"/>
              </a:ext>
            </a:extLst>
          </p:cNvPr>
          <p:cNvSpPr/>
          <p:nvPr/>
        </p:nvSpPr>
        <p:spPr>
          <a:xfrm>
            <a:off x="6465026" y="4245121"/>
            <a:ext cx="2177069" cy="1442545"/>
          </a:xfrm>
          <a:prstGeom prst="wedgeRoundRectCallout">
            <a:avLst>
              <a:gd name="adj1" fmla="val -70185"/>
              <a:gd name="adj2" fmla="val -210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a:t>What do you wonder?</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a:latin typeface="+mj-lt"/>
              </a:rPr>
              <a:t>Causation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dirty="0">
                <a:latin typeface="+mj-lt"/>
              </a:rPr>
              <a:t>Slow reveal graph (2)</a:t>
            </a:r>
          </a:p>
        </p:txBody>
      </p:sp>
      <p:pic>
        <p:nvPicPr>
          <p:cNvPr id="7" name="Picture 6" descr="The scatterplot has had the numbers on the horizontal axis revealed. They range from $3.20 to $4.">
            <a:extLst>
              <a:ext uri="{FF2B5EF4-FFF2-40B4-BE49-F238E27FC236}">
                <a16:creationId xmlns:a16="http://schemas.microsoft.com/office/drawing/2014/main" id="{A333AC3F-150B-088A-7B89-6413535E5C9C}"/>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60000" y="2000428"/>
            <a:ext cx="4878023" cy="4099769"/>
          </a:xfrm>
          <a:prstGeom prst="rect">
            <a:avLst/>
          </a:prstGeom>
        </p:spPr>
      </p:pic>
      <p:sp>
        <p:nvSpPr>
          <p:cNvPr id="6" name="Speech Bubble: Rectangle with Corners Rounded 5" descr="A speech bubble asking what do you think this graph could be about?">
            <a:extLst>
              <a:ext uri="{FF2B5EF4-FFF2-40B4-BE49-F238E27FC236}">
                <a16:creationId xmlns:a16="http://schemas.microsoft.com/office/drawing/2014/main" id="{562BBBB0-1401-0335-3949-9B8A64F2FE31}"/>
              </a:ext>
            </a:extLst>
          </p:cNvPr>
          <p:cNvSpPr/>
          <p:nvPr/>
        </p:nvSpPr>
        <p:spPr>
          <a:xfrm>
            <a:off x="6096000" y="2185951"/>
            <a:ext cx="2300748" cy="1815778"/>
          </a:xfrm>
          <a:prstGeom prst="wedgeRoundRectCallout">
            <a:avLst>
              <a:gd name="adj1" fmla="val -70590"/>
              <a:gd name="adj2" fmla="val 203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150000"/>
              </a:lnSpc>
              <a:spcAft>
                <a:spcPts val="1200"/>
              </a:spcAft>
            </a:pPr>
            <a:r>
              <a:rPr lang="en-AU" sz="2000" dirty="0"/>
              <a:t>What do you think this graph could be about?</a:t>
            </a:r>
          </a:p>
        </p:txBody>
      </p:sp>
      <p:sp>
        <p:nvSpPr>
          <p:cNvPr id="5" name="Speech Bubble: Rectangle with Corners Rounded 4" descr="A speech bubble asking what new information did we just learn.">
            <a:extLst>
              <a:ext uri="{FF2B5EF4-FFF2-40B4-BE49-F238E27FC236}">
                <a16:creationId xmlns:a16="http://schemas.microsoft.com/office/drawing/2014/main" id="{C6EFB2AC-9B58-E92E-BC8E-931B2136ED5C}"/>
              </a:ext>
            </a:extLst>
          </p:cNvPr>
          <p:cNvSpPr/>
          <p:nvPr/>
        </p:nvSpPr>
        <p:spPr>
          <a:xfrm>
            <a:off x="6096000" y="4417473"/>
            <a:ext cx="2300748" cy="1754476"/>
          </a:xfrm>
          <a:prstGeom prst="wedgeRoundRectCallout">
            <a:avLst>
              <a:gd name="adj1" fmla="val -71740"/>
              <a:gd name="adj2" fmla="val 188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150000"/>
              </a:lnSpc>
              <a:spcAft>
                <a:spcPts val="1200"/>
              </a:spcAft>
            </a:pPr>
            <a:r>
              <a:rPr lang="en-AU" sz="2000" dirty="0"/>
              <a:t>What new information is now included?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7196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a:latin typeface="+mj-lt"/>
              </a:rPr>
              <a:t>Causation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dirty="0">
                <a:latin typeface="+mj-lt"/>
              </a:rPr>
              <a:t>Slow reveal graph (3)</a:t>
            </a:r>
          </a:p>
        </p:txBody>
      </p:sp>
      <p:pic>
        <p:nvPicPr>
          <p:cNvPr id="4" name="Picture 3" descr="The numbers on the vertical axis have appeared ranging from 88 000 to 96 000.">
            <a:extLst>
              <a:ext uri="{FF2B5EF4-FFF2-40B4-BE49-F238E27FC236}">
                <a16:creationId xmlns:a16="http://schemas.microsoft.com/office/drawing/2014/main" id="{B25993F3-5F4C-2893-B45B-D7B32B4215E6}"/>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60000" y="1923394"/>
            <a:ext cx="5496911" cy="4183844"/>
          </a:xfrm>
          <a:prstGeom prst="rect">
            <a:avLst/>
          </a:prstGeom>
        </p:spPr>
      </p:pic>
      <p:sp>
        <p:nvSpPr>
          <p:cNvPr id="8" name="Speech Bubble: Rectangle with Corners Rounded 7" descr="A speech bubble asking what new information did we just learn.">
            <a:extLst>
              <a:ext uri="{FF2B5EF4-FFF2-40B4-BE49-F238E27FC236}">
                <a16:creationId xmlns:a16="http://schemas.microsoft.com/office/drawing/2014/main" id="{E315B0F1-2A8A-3C4D-9370-8FD6964D6ABE}"/>
              </a:ext>
            </a:extLst>
          </p:cNvPr>
          <p:cNvSpPr/>
          <p:nvPr/>
        </p:nvSpPr>
        <p:spPr>
          <a:xfrm>
            <a:off x="6096000" y="1729740"/>
            <a:ext cx="2177069" cy="1610973"/>
          </a:xfrm>
          <a:prstGeom prst="wedgeRoundRectCallout">
            <a:avLst>
              <a:gd name="adj1" fmla="val -65262"/>
              <a:gd name="adj2" fmla="val 20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dirty="0"/>
              <a:t>What new information is now included?</a:t>
            </a:r>
          </a:p>
        </p:txBody>
      </p:sp>
      <p:sp>
        <p:nvSpPr>
          <p:cNvPr id="6" name="Speech Bubble: Rectangle with Corners Rounded 5" descr="A speech bubble asking about how this has changed your thinking about the scatterplot. ">
            <a:extLst>
              <a:ext uri="{FF2B5EF4-FFF2-40B4-BE49-F238E27FC236}">
                <a16:creationId xmlns:a16="http://schemas.microsoft.com/office/drawing/2014/main" id="{562BBBB0-1401-0335-3949-9B8A64F2FE31}"/>
              </a:ext>
            </a:extLst>
          </p:cNvPr>
          <p:cNvSpPr/>
          <p:nvPr/>
        </p:nvSpPr>
        <p:spPr>
          <a:xfrm>
            <a:off x="6096000" y="4015316"/>
            <a:ext cx="2404883" cy="2363100"/>
          </a:xfrm>
          <a:prstGeom prst="wedgeRoundRectCallout">
            <a:avLst>
              <a:gd name="adj1" fmla="val -62983"/>
              <a:gd name="adj2" fmla="val -208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a:t>How do these values affect your thinking about the scatter plot?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82574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Causation (4)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a:latin typeface="+mj-lt"/>
              </a:rPr>
              <a:t>Slow reveal graph (4)</a:t>
            </a:r>
          </a:p>
        </p:txBody>
      </p:sp>
      <p:pic>
        <p:nvPicPr>
          <p:cNvPr id="7" name="Picture 6" descr="The horizontal axis has been labelled with the retail price of eggs.">
            <a:extLst>
              <a:ext uri="{FF2B5EF4-FFF2-40B4-BE49-F238E27FC236}">
                <a16:creationId xmlns:a16="http://schemas.microsoft.com/office/drawing/2014/main" id="{3B49F916-A40D-BC7A-9E02-BB0AC1D1C99C}"/>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60000" y="2024692"/>
            <a:ext cx="5168462" cy="4327637"/>
          </a:xfrm>
          <a:prstGeom prst="rect">
            <a:avLst/>
          </a:prstGeom>
        </p:spPr>
      </p:pic>
      <p:sp>
        <p:nvSpPr>
          <p:cNvPr id="8" name="Speech Bubble: Rectangle with Corners Rounded 7" descr="A speech bubble asking what new information did we just learn.">
            <a:extLst>
              <a:ext uri="{FF2B5EF4-FFF2-40B4-BE49-F238E27FC236}">
                <a16:creationId xmlns:a16="http://schemas.microsoft.com/office/drawing/2014/main" id="{948FFAFF-69ED-45F1-7830-A30692315718}"/>
              </a:ext>
            </a:extLst>
          </p:cNvPr>
          <p:cNvSpPr/>
          <p:nvPr/>
        </p:nvSpPr>
        <p:spPr>
          <a:xfrm>
            <a:off x="5972321" y="1729740"/>
            <a:ext cx="2306440" cy="1610973"/>
          </a:xfrm>
          <a:prstGeom prst="wedgeRoundRectCallout">
            <a:avLst>
              <a:gd name="adj1" fmla="val -64639"/>
              <a:gd name="adj2" fmla="val 21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dirty="0"/>
              <a:t>What new information is now included?</a:t>
            </a:r>
          </a:p>
        </p:txBody>
      </p:sp>
      <p:sp>
        <p:nvSpPr>
          <p:cNvPr id="6" name="Speech Bubble: Rectangle with Corners Rounded 5" descr="A speech bubble has been included to ask what the vertical axis could represent. ">
            <a:extLst>
              <a:ext uri="{FF2B5EF4-FFF2-40B4-BE49-F238E27FC236}">
                <a16:creationId xmlns:a16="http://schemas.microsoft.com/office/drawing/2014/main" id="{562BBBB0-1401-0335-3949-9B8A64F2FE31}"/>
              </a:ext>
            </a:extLst>
          </p:cNvPr>
          <p:cNvSpPr/>
          <p:nvPr/>
        </p:nvSpPr>
        <p:spPr>
          <a:xfrm>
            <a:off x="5972321" y="4113355"/>
            <a:ext cx="2306440" cy="1762125"/>
          </a:xfrm>
          <a:prstGeom prst="wedgeRoundRectCallout">
            <a:avLst>
              <a:gd name="adj1" fmla="val -64934"/>
              <a:gd name="adj2" fmla="val -216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dirty="0"/>
              <a:t>What could the vertical axis represent?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0440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Causation (5)</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a:latin typeface="+mj-lt"/>
              </a:rPr>
              <a:t>Slow reveal graph (5)</a:t>
            </a:r>
          </a:p>
        </p:txBody>
      </p:sp>
      <p:pic>
        <p:nvPicPr>
          <p:cNvPr id="4" name="Picture 3" descr="The remaining information has been revealed. The graph is comparing egg prices to the number of year 10 students.">
            <a:extLst>
              <a:ext uri="{FF2B5EF4-FFF2-40B4-BE49-F238E27FC236}">
                <a16:creationId xmlns:a16="http://schemas.microsoft.com/office/drawing/2014/main" id="{C75132E7-114B-2729-FC2A-4FF63640FEC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60000" y="1299893"/>
            <a:ext cx="5379599" cy="5068616"/>
          </a:xfrm>
          <a:prstGeom prst="rect">
            <a:avLst/>
          </a:prstGeom>
        </p:spPr>
      </p:pic>
      <p:sp>
        <p:nvSpPr>
          <p:cNvPr id="2" name="TextBox 1">
            <a:extLst>
              <a:ext uri="{FF2B5EF4-FFF2-40B4-BE49-F238E27FC236}">
                <a16:creationId xmlns:a16="http://schemas.microsoft.com/office/drawing/2014/main" id="{954B7D4A-F846-88F1-1EC6-BAB9BD90A0D7}"/>
              </a:ext>
              <a:ext uri="{C183D7F6-B498-43B3-948B-1728B52AA6E4}">
                <adec:decorative xmlns:adec="http://schemas.microsoft.com/office/drawing/2017/decorative" val="0"/>
              </a:ext>
            </a:extLst>
          </p:cNvPr>
          <p:cNvSpPr txBox="1"/>
          <p:nvPr/>
        </p:nvSpPr>
        <p:spPr>
          <a:xfrm>
            <a:off x="359999" y="6339576"/>
            <a:ext cx="5379599" cy="356424"/>
          </a:xfrm>
          <a:prstGeom prst="rect">
            <a:avLst/>
          </a:prstGeom>
          <a:noFill/>
        </p:spPr>
        <p:txBody>
          <a:bodyPr wrap="none" lIns="0" tIns="0" rIns="0" bIns="0" rtlCol="0" anchor="ctr">
            <a:noAutofit/>
          </a:bodyPr>
          <a:lstStyle/>
          <a:p>
            <a:pPr algn="l">
              <a:lnSpc>
                <a:spcPct val="150000"/>
              </a:lnSpc>
              <a:spcAft>
                <a:spcPts val="1200"/>
              </a:spcAft>
            </a:pPr>
            <a:r>
              <a:rPr lang="en-AU" sz="1000" dirty="0"/>
              <a:t>Source: Adapted from </a:t>
            </a:r>
            <a:r>
              <a:rPr lang="en-AU" sz="1000" dirty="0">
                <a:hlinkClick r:id="rId4"/>
              </a:rPr>
              <a:t>Eggs</a:t>
            </a:r>
            <a:r>
              <a:rPr lang="en-AU" sz="1000" dirty="0"/>
              <a:t> by NSW Government (n.d.) and </a:t>
            </a:r>
            <a:r>
              <a:rPr lang="en-AU" sz="1000" dirty="0">
                <a:hlinkClick r:id="rId5"/>
              </a:rPr>
              <a:t>Schools</a:t>
            </a:r>
            <a:r>
              <a:rPr lang="en-AU" sz="1000" dirty="0"/>
              <a:t> by Australian Bureau of Statistics (2023)</a:t>
            </a:r>
          </a:p>
        </p:txBody>
      </p:sp>
      <p:sp>
        <p:nvSpPr>
          <p:cNvPr id="6" name="Speech Bubble: Rectangle with Corners Rounded 5">
            <a:extLst>
              <a:ext uri="{FF2B5EF4-FFF2-40B4-BE49-F238E27FC236}">
                <a16:creationId xmlns:a16="http://schemas.microsoft.com/office/drawing/2014/main" id="{562BBBB0-1401-0335-3949-9B8A64F2FE31}"/>
              </a:ext>
              <a:ext uri="{C183D7F6-B498-43B3-948B-1728B52AA6E4}">
                <adec:decorative xmlns:adec="http://schemas.microsoft.com/office/drawing/2017/decorative" val="0"/>
              </a:ext>
            </a:extLst>
          </p:cNvPr>
          <p:cNvSpPr/>
          <p:nvPr/>
        </p:nvSpPr>
        <p:spPr>
          <a:xfrm>
            <a:off x="6452403" y="1299893"/>
            <a:ext cx="2399906" cy="1983105"/>
          </a:xfrm>
          <a:prstGeom prst="wedgeRoundRectCallout">
            <a:avLst>
              <a:gd name="adj1" fmla="val -100615"/>
              <a:gd name="adj2" fmla="val -249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a:t>What’s that got to do with the price of eggs?</a:t>
            </a:r>
          </a:p>
        </p:txBody>
      </p:sp>
      <p:sp>
        <p:nvSpPr>
          <p:cNvPr id="8" name="Speech Bubble: Rectangle with Corners Rounded 7" descr="A speech bubble asking what new information did we just learn.">
            <a:extLst>
              <a:ext uri="{FF2B5EF4-FFF2-40B4-BE49-F238E27FC236}">
                <a16:creationId xmlns:a16="http://schemas.microsoft.com/office/drawing/2014/main" id="{214E625A-1037-54EC-723A-A80AF126BB71}"/>
              </a:ext>
            </a:extLst>
          </p:cNvPr>
          <p:cNvSpPr/>
          <p:nvPr/>
        </p:nvSpPr>
        <p:spPr>
          <a:xfrm>
            <a:off x="6452403" y="3582360"/>
            <a:ext cx="2399906" cy="1610973"/>
          </a:xfrm>
          <a:prstGeom prst="wedgeRoundRectCallout">
            <a:avLst>
              <a:gd name="adj1" fmla="val -78239"/>
              <a:gd name="adj2" fmla="val 216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1200"/>
              </a:spcAft>
            </a:pPr>
            <a:r>
              <a:rPr lang="en-AU" sz="2000" dirty="0"/>
              <a:t>What new information is now included?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4763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33454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D0842-8105-2E56-334C-58ACBF77662C}"/>
              </a:ext>
            </a:extLst>
          </p:cNvPr>
          <p:cNvSpPr>
            <a:spLocks noGrp="1"/>
          </p:cNvSpPr>
          <p:nvPr>
            <p:ph type="title"/>
          </p:nvPr>
        </p:nvSpPr>
        <p:spPr/>
        <p:txBody>
          <a:bodyPr/>
          <a:lstStyle/>
          <a:p>
            <a:r>
              <a:rPr lang="en-AU" dirty="0">
                <a:latin typeface="+mj-lt"/>
              </a:rPr>
              <a:t>Causation (6)</a:t>
            </a:r>
          </a:p>
        </p:txBody>
      </p:sp>
      <p:sp>
        <p:nvSpPr>
          <p:cNvPr id="7" name="Text Placeholder 6">
            <a:extLst>
              <a:ext uri="{FF2B5EF4-FFF2-40B4-BE49-F238E27FC236}">
                <a16:creationId xmlns:a16="http://schemas.microsoft.com/office/drawing/2014/main" id="{5CAAD1C1-5B09-8BF2-FB04-CB6C3ABCB6CB}"/>
              </a:ext>
            </a:extLst>
          </p:cNvPr>
          <p:cNvSpPr>
            <a:spLocks noGrp="1"/>
          </p:cNvSpPr>
          <p:nvPr>
            <p:ph type="body" sz="quarter" idx="18"/>
          </p:nvPr>
        </p:nvSpPr>
        <p:spPr/>
        <p:txBody>
          <a:bodyPr/>
          <a:lstStyle/>
          <a:p>
            <a:r>
              <a:rPr lang="en-AU" dirty="0">
                <a:latin typeface="+mj-lt"/>
              </a:rPr>
              <a:t>Comparing scatterplots</a:t>
            </a:r>
          </a:p>
        </p:txBody>
      </p:sp>
      <p:sp>
        <p:nvSpPr>
          <p:cNvPr id="6" name="Rectangle 5">
            <a:extLst>
              <a:ext uri="{FF2B5EF4-FFF2-40B4-BE49-F238E27FC236}">
                <a16:creationId xmlns:a16="http://schemas.microsoft.com/office/drawing/2014/main" id="{B175B0D8-167E-A1E4-BB04-45E3275FB8B7}"/>
              </a:ext>
            </a:extLst>
          </p:cNvPr>
          <p:cNvSpPr/>
          <p:nvPr/>
        </p:nvSpPr>
        <p:spPr>
          <a:xfrm>
            <a:off x="663996" y="1514289"/>
            <a:ext cx="10864009" cy="1470072"/>
          </a:xfrm>
          <a:prstGeom prst="rect">
            <a:avLst/>
          </a:prstGeom>
          <a:solidFill>
            <a:srgbClr val="D7153A"/>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000">
              <a:lnSpc>
                <a:spcPct val="150000"/>
              </a:lnSpc>
              <a:spcAft>
                <a:spcPts val="1200"/>
              </a:spcAft>
            </a:pPr>
            <a:r>
              <a:rPr lang="en-AU" sz="2000" dirty="0"/>
              <a:t>A local frozen yoghurt shop owner collected data for 8 days to compare sales of ice cream </a:t>
            </a:r>
            <a:br>
              <a:rPr lang="en-AU" sz="2000" dirty="0"/>
            </a:br>
            <a:r>
              <a:rPr lang="en-AU" sz="2000" dirty="0"/>
              <a:t>at a nearby ice cream shop with the number of people who are sunburnt at the nearby </a:t>
            </a:r>
            <a:br>
              <a:rPr lang="en-AU" sz="2000" dirty="0"/>
            </a:br>
            <a:r>
              <a:rPr lang="en-AU" sz="2000" dirty="0"/>
              <a:t>beach. He believes that in the interests of public safety the ice cream store should be closed.</a:t>
            </a:r>
          </a:p>
        </p:txBody>
      </p:sp>
      <p:pic>
        <p:nvPicPr>
          <p:cNvPr id="8" name="Picture 7" descr="A scatterplot showing strong positive correlation between number of ice creams sold and people sunburnt. ">
            <a:extLst>
              <a:ext uri="{FF2B5EF4-FFF2-40B4-BE49-F238E27FC236}">
                <a16:creationId xmlns:a16="http://schemas.microsoft.com/office/drawing/2014/main" id="{0DDD4EEC-9BE9-FD30-0E37-A5F4A7B1D1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2845" y="3206115"/>
            <a:ext cx="4232227" cy="3467281"/>
          </a:xfrm>
          <a:prstGeom prst="rect">
            <a:avLst/>
          </a:prstGeom>
        </p:spPr>
      </p:pic>
      <p:pic>
        <p:nvPicPr>
          <p:cNvPr id="13" name="Picture 12" descr="A scatter plot showing the number of frozen yoghurt compared to the number of sunburnt people.">
            <a:extLst>
              <a:ext uri="{FF2B5EF4-FFF2-40B4-BE49-F238E27FC236}">
                <a16:creationId xmlns:a16="http://schemas.microsoft.com/office/drawing/2014/main" id="{44CD98CA-741F-E31A-08CE-94588B508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6929" y="3206115"/>
            <a:ext cx="4019729" cy="3458837"/>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6353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F4486E2B-970B-44C2-95B1-D2145C98A365}" vid="{0E84D85C-CB23-43AD-A877-EC34B6CFF8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550904603AA64982DCAA86C5CFC06E" ma:contentTypeVersion="31" ma:contentTypeDescription="Create a new document." ma:contentTypeScope="" ma:versionID="9688e37b2af58268cd21140b8063bd69">
  <xsd:schema xmlns:xsd="http://www.w3.org/2001/XMLSchema" xmlns:xs="http://www.w3.org/2001/XMLSchema" xmlns:p="http://schemas.microsoft.com/office/2006/metadata/properties" xmlns:ns2="7e763d47-3c66-4c58-9425-1477fd3ccd1e" xmlns:ns3="60129b06-f64b-40a8-96e2-c5b2f86112b1" targetNamespace="http://schemas.microsoft.com/office/2006/metadata/properties" ma:root="true" ma:fieldsID="3bfa7b24e970bd6c4c2e6a1c402160d7" ns2:_="" ns3:_="">
    <xsd:import namespace="7e763d47-3c66-4c58-9425-1477fd3ccd1e"/>
    <xsd:import namespace="60129b06-f64b-40a8-96e2-c5b2f8611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Writingpod" minOccurs="0"/>
                <xsd:element ref="ns2:Designanddevelopment" minOccurs="0"/>
                <xsd:element ref="ns2:FeedbackfromNSWMS" minOccurs="0"/>
                <xsd:element ref="ns2:Contentediting" minOccurs="0"/>
                <xsd:element ref="ns2:Projectleadreview" minOccurs="0"/>
                <xsd:element ref="ns2:Workstreamleadendorsement" minOccurs="0"/>
                <xsd:element ref="ns2:Digitalsupport" minOccurs="0"/>
                <xsd:element ref="ns2:StoredinTRIM" minOccurs="0"/>
                <xsd:element ref="ns2:Published" minOccurs="0"/>
                <xsd:element ref="ns2:Resourcedrop"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Addedtoexc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63d47-3c66-4c58-9425-1477fd3cc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ritingpod" ma:index="20" nillable="true" ma:displayName="Writing pod" ma:format="Dropdown" ma:list="UserInfo" ma:SharePointGroup="0" ma:internalName="Writingpo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ignanddevelopment" ma:index="21" nillable="true" ma:displayName="Design and development" ma:format="Dropdown" ma:internalName="Designanddevelopment">
      <xsd:simpleType>
        <xsd:restriction base="dms:Choice">
          <xsd:enumeration value="Not yet started"/>
          <xsd:enumeration value="In progress"/>
          <xsd:enumeration value="Complete"/>
        </xsd:restriction>
      </xsd:simpleType>
    </xsd:element>
    <xsd:element name="FeedbackfromNSWMS" ma:index="22" nillable="true" ma:displayName="Feedback from NSWMS" ma:description="Have leaders Michelle and Ayesha provided input?" ma:format="Dropdown" ma:internalName="FeedbackfromNSWMS">
      <xsd:simpleType>
        <xsd:restriction base="dms:Choice">
          <xsd:enumeration value="Not yet requested"/>
          <xsd:enumeration value="Request submitted"/>
          <xsd:enumeration value="Feedback received"/>
        </xsd:restriction>
      </xsd:simpleType>
    </xsd:element>
    <xsd:element name="Contentediting" ma:index="23" nillable="true" ma:displayName="Content editing" ma:description="Has unit content been edited by Senior Editor (R. Kilroy)?" ma:format="Dropdown" ma:internalName="Contentediting">
      <xsd:simpleType>
        <xsd:restriction base="dms:Choice">
          <xsd:enumeration value="Not yet requested"/>
          <xsd:enumeration value="Request submitted"/>
          <xsd:enumeration value="Editing complete"/>
        </xsd:restriction>
      </xsd:simpleType>
    </xsd:element>
    <xsd:element name="Projectleadreview" ma:index="24" nillable="true" ma:displayName="Project lead review" ma:description="Have project leads (H. Laverick and R. Cheal) reviewed the unit?" ma:format="Dropdown" ma:internalName="Projectleadreview">
      <xsd:simpleType>
        <xsd:restriction base="dms:Choice">
          <xsd:enumeration value="Not yet requested"/>
          <xsd:enumeration value="Request submitted"/>
          <xsd:enumeration value="Review complete"/>
        </xsd:restriction>
      </xsd:simpleType>
    </xsd:element>
    <xsd:element name="Workstreamleadendorsement" ma:index="25" nillable="true" ma:displayName="Workstream lead endorsement" ma:description="Has J. Hoffman endorsed the unit?" ma:format="Dropdown" ma:internalName="Workstreamleadendorsement">
      <xsd:simpleType>
        <xsd:restriction base="dms:Choice">
          <xsd:enumeration value="Not yet submitted"/>
          <xsd:enumeration value="Request submitted"/>
          <xsd:enumeration value="Endorsement complete"/>
        </xsd:restriction>
      </xsd:simpleType>
    </xsd:element>
    <xsd:element name="Digitalsupport" ma:index="26" nillable="true" ma:displayName="Digital support" ma:format="Dropdown" ma:internalName="Digitalsupport">
      <xsd:simpleType>
        <xsd:restriction base="dms:Choice">
          <xsd:enumeration value="Not yet submitted"/>
          <xsd:enumeration value="Request submitted (by project manager)"/>
          <xsd:enumeration value="Digital support complete"/>
        </xsd:restriction>
      </xsd:simpleType>
    </xsd:element>
    <xsd:element name="StoredinTRIM" ma:index="27" nillable="true" ma:displayName="Stored in TRIM" ma:format="Dropdown" ma:internalName="StoredinTRIM">
      <xsd:simpleType>
        <xsd:restriction base="dms:Choice">
          <xsd:enumeration value="Yes"/>
          <xsd:enumeration value="No"/>
        </xsd:restriction>
      </xsd:simpleType>
    </xsd:element>
    <xsd:element name="Published" ma:index="28" nillable="true" ma:displayName="Published" ma:format="Dropdown" ma:internalName="Published">
      <xsd:simpleType>
        <xsd:restriction base="dms:Choice">
          <xsd:enumeration value="Yes"/>
          <xsd:enumeration value="No"/>
        </xsd:restriction>
      </xsd:simpleType>
    </xsd:element>
    <xsd:element name="Resourcedrop" ma:index="29" nillable="true" ma:displayName="Drop week" ma:format="Dropdown" ma:internalName="Resourcedrop">
      <xsd:simpleType>
        <xsd:restriction base="dms:Choice">
          <xsd:enumeration value="T1, W1"/>
          <xsd:enumeration value="T1, W3"/>
          <xsd:enumeration value="T1, W7"/>
          <xsd:enumeration value="T1, W10"/>
          <xsd:enumeration value="T2, W1"/>
          <xsd:enumeration value="T2, W3"/>
          <xsd:enumeration value="T2, W7"/>
          <xsd:enumeration value="T2, W10"/>
          <xsd:enumeration value="T3, W1"/>
          <xsd:enumeration value="T3, W3"/>
          <xsd:enumeration value="T3, W7"/>
          <xsd:enumeration value="T3, W10"/>
          <xsd:enumeration value="T4, W1"/>
          <xsd:enumeration value="T4, W3"/>
          <xsd:enumeration value="T4, W7"/>
          <xsd:enumeration value="T4, W10"/>
        </xsd:restrictio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Location" ma:index="34" nillable="true" ma:displayName="Location" ma:descrip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Addedtoexcel" ma:index="36" nillable="true" ma:displayName="Added to excel" ma:format="Dropdown" ma:internalName="Addedtoexcel">
      <xsd:simpleType>
        <xsd:restriction base="dms:Choice">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60129b06-f64b-40a8-96e2-c5b2f86112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d14652b1-c484-4c0c-a021-a754efd78e11}" ma:internalName="TaxCatchAll" ma:showField="CatchAllData" ma:web="60129b06-f64b-40a8-96e2-c5b2f8611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763d47-3c66-4c58-9425-1477fd3ccd1e">
      <Terms xmlns="http://schemas.microsoft.com/office/infopath/2007/PartnerControls"/>
    </lcf76f155ced4ddcb4097134ff3c332f>
    <TaxCatchAll xmlns="60129b06-f64b-40a8-96e2-c5b2f86112b1" xsi:nil="true"/>
    <SharedWithUsers xmlns="60129b06-f64b-40a8-96e2-c5b2f86112b1">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Projectleadreview xmlns="7e763d47-3c66-4c58-9425-1477fd3ccd1e" xsi:nil="true"/>
    <Workstreamleadendorsement xmlns="7e763d47-3c66-4c58-9425-1477fd3ccd1e" xsi:nil="true"/>
    <Digitalsupport xmlns="7e763d47-3c66-4c58-9425-1477fd3ccd1e" xsi:nil="true"/>
    <Addedtoexcel xmlns="7e763d47-3c66-4c58-9425-1477fd3ccd1e" xsi:nil="true"/>
    <Writingpod xmlns="7e763d47-3c66-4c58-9425-1477fd3ccd1e">
      <UserInfo>
        <DisplayName/>
        <AccountId xsi:nil="true"/>
        <AccountType/>
      </UserInfo>
    </Writingpod>
    <FeedbackfromNSWMS xmlns="7e763d47-3c66-4c58-9425-1477fd3ccd1e" xsi:nil="true"/>
    <Resourcedrop xmlns="7e763d47-3c66-4c58-9425-1477fd3ccd1e" xsi:nil="true"/>
    <Designanddevelopment xmlns="7e763d47-3c66-4c58-9425-1477fd3ccd1e" xsi:nil="true"/>
    <StoredinTRIM xmlns="7e763d47-3c66-4c58-9425-1477fd3ccd1e" xsi:nil="true"/>
    <Contentediting xmlns="7e763d47-3c66-4c58-9425-1477fd3ccd1e" xsi:nil="true"/>
    <Published xmlns="7e763d47-3c66-4c58-9425-1477fd3ccd1e" xsi:nil="true"/>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7DD4BC2B-364C-47FC-9BDF-8B34CE5FC88A}">
  <ds:schemaRefs>
    <ds:schemaRef ds:uri="60129b06-f64b-40a8-96e2-c5b2f86112b1"/>
    <ds:schemaRef ds:uri="7e763d47-3c66-4c58-9425-1477fd3cc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http://www.w3.org/XML/1998/namespace"/>
    <ds:schemaRef ds:uri="http://purl.org/dc/elements/1.1/"/>
    <ds:schemaRef ds:uri="http://purl.org/dc/terms/"/>
    <ds:schemaRef ds:uri="http://purl.org/dc/dcmitype/"/>
    <ds:schemaRef ds:uri="7e763d47-3c66-4c58-9425-1477fd3ccd1e"/>
    <ds:schemaRef ds:uri="http://schemas.microsoft.com/office/infopath/2007/PartnerControls"/>
    <ds:schemaRef ds:uri="60129b06-f64b-40a8-96e2-c5b2f86112b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128</TotalTime>
  <Words>560</Words>
  <Application>Microsoft Office PowerPoint</Application>
  <PresentationFormat>Widescreen</PresentationFormat>
  <Paragraphs>52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Times New Roman</vt:lpstr>
      <vt:lpstr>Public Sans</vt:lpstr>
      <vt:lpstr>Arial</vt:lpstr>
      <vt:lpstr>1_NSWG Corporate</vt:lpstr>
      <vt:lpstr>Causation</vt:lpstr>
      <vt:lpstr>Launch</vt:lpstr>
      <vt:lpstr>Causation (1)</vt:lpstr>
      <vt:lpstr>Causation (2)</vt:lpstr>
      <vt:lpstr>Causation (3)</vt:lpstr>
      <vt:lpstr>Causation (4)</vt:lpstr>
      <vt:lpstr>Causation (5)</vt:lpstr>
      <vt:lpstr>Explore</vt:lpstr>
      <vt:lpstr>Causation (6)</vt:lpstr>
      <vt:lpstr>Apply</vt:lpstr>
      <vt:lpstr>Causation (7)</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Causation – Unit 13, Lesson 4 – Stage 5</dc:title>
  <dc:subject>The lessons and sequences in this program of learning are designed to allow students to explore bivariate data and correlation.</dc:subject>
  <dc:creator>NSW Department of Education</dc:creator>
  <dcterms:created xsi:type="dcterms:W3CDTF">2022-12-14T10:07:55Z</dcterms:created>
  <dcterms:modified xsi:type="dcterms:W3CDTF">2024-11-17T23:17:27Z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