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0"/>
  </p:notesMasterIdLst>
  <p:handoutMasterIdLst>
    <p:handoutMasterId r:id="rId11"/>
  </p:handoutMasterIdLst>
  <p:sldIdLst>
    <p:sldId id="266" r:id="rId2"/>
    <p:sldId id="271" r:id="rId3"/>
    <p:sldId id="26395" r:id="rId4"/>
    <p:sldId id="26375" r:id="rId5"/>
    <p:sldId id="289" r:id="rId6"/>
    <p:sldId id="26393" r:id="rId7"/>
    <p:sldId id="26394" r:id="rId8"/>
    <p:sldId id="361"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5D3C655-FA0C-37E3-0AF9-B42F82485347}" name="Lee Hyland" initials="LH" userId="S::LESLEE.HYLAND@det.nsw.edu.au::236b8219-96ed-46a5-92bf-a10e6892f95f"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73366" autoAdjust="0"/>
  </p:normalViewPr>
  <p:slideViewPr>
    <p:cSldViewPr snapToGrid="0">
      <p:cViewPr varScale="1">
        <p:scale>
          <a:sx n="90" d="100"/>
          <a:sy n="90" d="100"/>
        </p:scale>
        <p:origin x="1464"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34546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16097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0455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4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481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538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7688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6478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81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6232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593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7824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4311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669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47223204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Flame versus time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a:t>
            </a:r>
          </a:p>
        </p:txBody>
      </p:sp>
      <p:sp>
        <p:nvSpPr>
          <p:cNvPr id="7" name="Text Placeholder 6">
            <a:extLst>
              <a:ext uri="{FF2B5EF4-FFF2-40B4-BE49-F238E27FC236}">
                <a16:creationId xmlns:a16="http://schemas.microsoft.com/office/drawing/2014/main" id="{9A3C6D27-068D-07D0-4A9B-B531F96EA084}"/>
              </a:ext>
            </a:extLst>
          </p:cNvPr>
          <p:cNvSpPr>
            <a:spLocks noGrp="1"/>
          </p:cNvSpPr>
          <p:nvPr>
            <p:ph type="body" sz="quarter" idx="16"/>
          </p:nvPr>
        </p:nvSpPr>
        <p:spPr/>
        <p:txBody>
          <a:bodyPr/>
          <a:lstStyle/>
          <a:p>
            <a:r>
              <a:rPr lang="en-US" dirty="0">
                <a:latin typeface="+mj-lt"/>
              </a:rPr>
              <a:t>Unit 13 – </a:t>
            </a:r>
            <a:r>
              <a:rPr lang="en-US">
                <a:latin typeface="+mj-lt"/>
              </a:rPr>
              <a:t>Bivariate relationships</a:t>
            </a:r>
            <a:endParaRPr lang="en-AU" dirty="0">
              <a:latin typeface="+mj-lt"/>
            </a:endParaRPr>
          </a:p>
        </p:txBody>
      </p:sp>
      <p:pic>
        <p:nvPicPr>
          <p:cNvPr id="9" name="Picture Placeholder 8">
            <a:extLst>
              <a:ext uri="{FF2B5EF4-FFF2-40B4-BE49-F238E27FC236}">
                <a16:creationId xmlns:a16="http://schemas.microsoft.com/office/drawing/2014/main" id="{30A450F8-75CD-7022-6EB0-02869F830829}"/>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191" r="20555"/>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7AA12-48C8-4835-B055-996A6A22FB14}"/>
              </a:ext>
            </a:extLst>
          </p:cNvPr>
          <p:cNvSpPr>
            <a:spLocks noGrp="1"/>
          </p:cNvSpPr>
          <p:nvPr>
            <p:ph type="title"/>
          </p:nvPr>
        </p:nvSpPr>
        <p:spPr/>
        <p:txBody>
          <a:bodyPr/>
          <a:lstStyle/>
          <a:p>
            <a:r>
              <a:rPr lang="en-AU" dirty="0">
                <a:latin typeface="+mj-lt"/>
              </a:rPr>
              <a:t>Flame </a:t>
            </a:r>
            <a:r>
              <a:rPr lang="en-AU" dirty="0">
                <a:effectLst/>
                <a:latin typeface="+mj-lt"/>
                <a:ea typeface="Times New Roman" panose="02020603050405020304" pitchFamily="18" charset="0"/>
              </a:rPr>
              <a:t>versus</a:t>
            </a:r>
            <a:r>
              <a:rPr lang="en-AU" dirty="0">
                <a:latin typeface="+mj-lt"/>
              </a:rPr>
              <a:t> time (1)</a:t>
            </a:r>
          </a:p>
        </p:txBody>
      </p:sp>
      <p:pic>
        <p:nvPicPr>
          <p:cNvPr id="12" name="Picture 11" descr="bivariate data showing a strong positive correlation - test scores vs time spent studying">
            <a:extLst>
              <a:ext uri="{FF2B5EF4-FFF2-40B4-BE49-F238E27FC236}">
                <a16:creationId xmlns:a16="http://schemas.microsoft.com/office/drawing/2014/main" id="{680816BA-FD09-EE68-BD48-27997354C90D}"/>
              </a:ext>
            </a:extLst>
          </p:cNvPr>
          <p:cNvPicPr>
            <a:picLocks noChangeAspect="1"/>
          </p:cNvPicPr>
          <p:nvPr/>
        </p:nvPicPr>
        <p:blipFill>
          <a:blip r:embed="rId3"/>
          <a:stretch>
            <a:fillRect/>
          </a:stretch>
        </p:blipFill>
        <p:spPr>
          <a:xfrm>
            <a:off x="360601" y="1776256"/>
            <a:ext cx="5803340" cy="3776014"/>
          </a:xfrm>
          <a:prstGeom prst="rect">
            <a:avLst/>
          </a:prstGeom>
        </p:spPr>
      </p:pic>
      <p:pic>
        <p:nvPicPr>
          <p:cNvPr id="14" name="Picture 13" descr="bivariate data showing a strong negative correlation - temperature vs time ">
            <a:extLst>
              <a:ext uri="{FF2B5EF4-FFF2-40B4-BE49-F238E27FC236}">
                <a16:creationId xmlns:a16="http://schemas.microsoft.com/office/drawing/2014/main" id="{F3A8035D-A346-8893-85EA-53B28275F7B6}"/>
              </a:ext>
            </a:extLst>
          </p:cNvPr>
          <p:cNvPicPr>
            <a:picLocks noChangeAspect="1"/>
          </p:cNvPicPr>
          <p:nvPr/>
        </p:nvPicPr>
        <p:blipFill>
          <a:blip r:embed="rId4"/>
          <a:stretch>
            <a:fillRect/>
          </a:stretch>
        </p:blipFill>
        <p:spPr>
          <a:xfrm>
            <a:off x="5904371" y="1776256"/>
            <a:ext cx="5927028" cy="3776014"/>
          </a:xfrm>
          <a:prstGeom prst="rect">
            <a:avLst/>
          </a:prstGeom>
        </p:spPr>
      </p:pic>
      <p:sp>
        <p:nvSpPr>
          <p:cNvPr id="2" name="Slide Number Placeholder 1">
            <a:extLst>
              <a:ext uri="{FF2B5EF4-FFF2-40B4-BE49-F238E27FC236}">
                <a16:creationId xmlns:a16="http://schemas.microsoft.com/office/drawing/2014/main" id="{3726C086-F540-F757-F000-31287B7C5A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10679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Flame </a:t>
            </a:r>
            <a:r>
              <a:rPr lang="en-AU" dirty="0">
                <a:effectLst/>
                <a:latin typeface="+mj-lt"/>
                <a:ea typeface="Times New Roman" panose="02020603050405020304" pitchFamily="18" charset="0"/>
              </a:rPr>
              <a:t>versus</a:t>
            </a:r>
            <a:r>
              <a:rPr lang="en-AU" dirty="0">
                <a:latin typeface="+mj-lt"/>
              </a:rPr>
              <a:t> time (2)</a:t>
            </a:r>
          </a:p>
        </p:txBody>
      </p:sp>
      <p:pic>
        <p:nvPicPr>
          <p:cNvPr id="7" name="Picture 6" descr="bivariate data showing a weak positive correlation - height vs rainfall">
            <a:extLst>
              <a:ext uri="{FF2B5EF4-FFF2-40B4-BE49-F238E27FC236}">
                <a16:creationId xmlns:a16="http://schemas.microsoft.com/office/drawing/2014/main" id="{9245C17D-61E2-44EA-D527-1B2D39FDDD21}"/>
              </a:ext>
            </a:extLst>
          </p:cNvPr>
          <p:cNvPicPr>
            <a:picLocks noChangeAspect="1"/>
          </p:cNvPicPr>
          <p:nvPr/>
        </p:nvPicPr>
        <p:blipFill>
          <a:blip r:embed="rId2"/>
          <a:stretch>
            <a:fillRect/>
          </a:stretch>
        </p:blipFill>
        <p:spPr>
          <a:xfrm>
            <a:off x="242267" y="1824388"/>
            <a:ext cx="5821510" cy="3772825"/>
          </a:xfrm>
          <a:prstGeom prst="rect">
            <a:avLst/>
          </a:prstGeom>
        </p:spPr>
      </p:pic>
      <p:pic>
        <p:nvPicPr>
          <p:cNvPr id="13" name="Picture 12" descr="bivariate data showing a weak negative correlation -stress levels vs productivity">
            <a:extLst>
              <a:ext uri="{FF2B5EF4-FFF2-40B4-BE49-F238E27FC236}">
                <a16:creationId xmlns:a16="http://schemas.microsoft.com/office/drawing/2014/main" id="{4394805F-18CE-FB22-DCD6-E73E2BDD1D04}"/>
              </a:ext>
            </a:extLst>
          </p:cNvPr>
          <p:cNvPicPr>
            <a:picLocks noChangeAspect="1"/>
          </p:cNvPicPr>
          <p:nvPr/>
        </p:nvPicPr>
        <p:blipFill>
          <a:blip r:embed="rId3"/>
          <a:stretch>
            <a:fillRect/>
          </a:stretch>
        </p:blipFill>
        <p:spPr>
          <a:xfrm>
            <a:off x="6063777" y="1824388"/>
            <a:ext cx="5885956" cy="3712679"/>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Flame </a:t>
            </a:r>
            <a:r>
              <a:rPr lang="en-AU" dirty="0">
                <a:effectLst/>
                <a:latin typeface="+mj-lt"/>
                <a:ea typeface="Times New Roman" panose="02020603050405020304" pitchFamily="18" charset="0"/>
              </a:rPr>
              <a:t>versus</a:t>
            </a:r>
            <a:r>
              <a:rPr lang="en-AU" dirty="0">
                <a:latin typeface="+mj-lt"/>
              </a:rPr>
              <a:t> </a:t>
            </a:r>
            <a:r>
              <a:rPr lang="en-AU">
                <a:latin typeface="+mj-lt"/>
              </a:rPr>
              <a:t>time (3)</a:t>
            </a:r>
            <a:endParaRPr lang="en-AU" dirty="0">
              <a:latin typeface="+mj-lt"/>
            </a:endParaRPr>
          </a:p>
        </p:txBody>
      </p:sp>
      <p:pic>
        <p:nvPicPr>
          <p:cNvPr id="4" name="Picture 3" descr="bivariate data showing no correlation - number of texts in a day vs time spent exercising">
            <a:extLst>
              <a:ext uri="{FF2B5EF4-FFF2-40B4-BE49-F238E27FC236}">
                <a16:creationId xmlns:a16="http://schemas.microsoft.com/office/drawing/2014/main" id="{DA7E4D53-E857-6D5A-8F09-E9E7850B74C8}"/>
              </a:ext>
            </a:extLst>
          </p:cNvPr>
          <p:cNvPicPr>
            <a:picLocks noChangeAspect="1"/>
          </p:cNvPicPr>
          <p:nvPr/>
        </p:nvPicPr>
        <p:blipFill>
          <a:blip r:embed="rId2"/>
          <a:stretch>
            <a:fillRect/>
          </a:stretch>
        </p:blipFill>
        <p:spPr>
          <a:xfrm>
            <a:off x="2002766" y="1515050"/>
            <a:ext cx="8186468" cy="439150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46F9-371C-1017-66E4-FB9A445844F5}"/>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33549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501F3-3EE0-E14D-B838-06C632DBDA86}"/>
              </a:ext>
            </a:extLst>
          </p:cNvPr>
          <p:cNvSpPr>
            <a:spLocks noGrp="1"/>
          </p:cNvSpPr>
          <p:nvPr>
            <p:ph type="title"/>
          </p:nvPr>
        </p:nvSpPr>
        <p:spPr/>
        <p:txBody>
          <a:bodyPr/>
          <a:lstStyle/>
          <a:p>
            <a:r>
              <a:rPr lang="en-AU" dirty="0">
                <a:latin typeface="+mj-lt"/>
              </a:rPr>
              <a:t>Flame </a:t>
            </a:r>
            <a:r>
              <a:rPr lang="en-AU" dirty="0">
                <a:effectLst/>
                <a:latin typeface="+mj-lt"/>
                <a:ea typeface="Times New Roman" panose="02020603050405020304" pitchFamily="18" charset="0"/>
              </a:rPr>
              <a:t>versus</a:t>
            </a:r>
            <a:r>
              <a:rPr lang="en-AU" dirty="0">
                <a:latin typeface="+mj-lt"/>
              </a:rPr>
              <a:t> time (4)</a:t>
            </a:r>
          </a:p>
        </p:txBody>
      </p:sp>
      <p:sp>
        <p:nvSpPr>
          <p:cNvPr id="4" name="Text Placeholder 3">
            <a:extLst>
              <a:ext uri="{FF2B5EF4-FFF2-40B4-BE49-F238E27FC236}">
                <a16:creationId xmlns:a16="http://schemas.microsoft.com/office/drawing/2014/main" id="{D39A9BB2-CD61-C19E-B6F3-C6F44BF92CE4}"/>
              </a:ext>
            </a:extLst>
          </p:cNvPr>
          <p:cNvSpPr>
            <a:spLocks noGrp="1"/>
          </p:cNvSpPr>
          <p:nvPr>
            <p:ph type="body" sz="quarter" idx="18"/>
          </p:nvPr>
        </p:nvSpPr>
        <p:spPr/>
        <p:txBody>
          <a:bodyPr/>
          <a:lstStyle/>
          <a:p>
            <a:r>
              <a:rPr lang="en-AU" dirty="0">
                <a:latin typeface="+mj-lt"/>
              </a:rPr>
              <a:t>Open Middle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FAED576-11FE-2A3F-4A1F-BC6FC6CAC98A}"/>
                  </a:ext>
                </a:extLst>
              </p:cNvPr>
              <p:cNvSpPr>
                <a:spLocks noGrp="1"/>
              </p:cNvSpPr>
              <p:nvPr>
                <p:ph type="body" sz="quarter" idx="17"/>
              </p:nvPr>
            </p:nvSpPr>
            <p:spPr>
              <a:xfrm>
                <a:off x="354000" y="1532162"/>
                <a:ext cx="11484000" cy="843715"/>
              </a:xfrm>
            </p:spPr>
            <p:txBody>
              <a:bodyPr/>
              <a:lstStyle/>
              <a:p>
                <a:r>
                  <a:rPr lang="en-AU" sz="1800" dirty="0">
                    <a:latin typeface="+mn-lt"/>
                  </a:rPr>
                  <a:t>Use the numbers from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9 </m:t>
                    </m:r>
                  </m:oMath>
                </a14:m>
                <a:r>
                  <a:rPr lang="en-AU" sz="1800" dirty="0">
                    <a:latin typeface="+mn-lt"/>
                  </a:rPr>
                  <a:t>to </a:t>
                </a:r>
                <a14:m>
                  <m:oMath xmlns:m="http://schemas.openxmlformats.org/officeDocument/2006/math">
                    <m:r>
                      <a:rPr lang="en-US" sz="1800" i="1">
                        <a:latin typeface="Cambria Math" panose="02040503050406030204" pitchFamily="18" charset="0"/>
                        <a:ea typeface="Cambria Math" panose="02040503050406030204" pitchFamily="18" charset="0"/>
                      </a:rPr>
                      <m:t>9</m:t>
                    </m:r>
                  </m:oMath>
                </a14:m>
                <a:r>
                  <a:rPr lang="en-AU" sz="1800" dirty="0">
                    <a:latin typeface="+mn-lt"/>
                  </a:rPr>
                  <a:t>, at most once, to fill in the squares to find </a:t>
                </a:r>
                <a14:m>
                  <m:oMath xmlns:m="http://schemas.openxmlformats.org/officeDocument/2006/math">
                    <m:r>
                      <a:rPr lang="en-US" sz="1800" b="0" i="1" smtClean="0">
                        <a:latin typeface="Cambria Math" panose="02040503050406030204" pitchFamily="18" charset="0"/>
                        <a:ea typeface="Cambria Math" panose="02040503050406030204" pitchFamily="18" charset="0"/>
                      </a:rPr>
                      <m:t>6</m:t>
                    </m:r>
                  </m:oMath>
                </a14:m>
                <a:r>
                  <a:rPr lang="en-AU" sz="1800" dirty="0">
                    <a:latin typeface="+mn-lt"/>
                  </a:rPr>
                  <a:t> points with a positive association.</a:t>
                </a:r>
              </a:p>
            </p:txBody>
          </p:sp>
        </mc:Choice>
        <mc:Fallback xmlns="">
          <p:sp>
            <p:nvSpPr>
              <p:cNvPr id="5" name="Text Placeholder 4">
                <a:extLst>
                  <a:ext uri="{FF2B5EF4-FFF2-40B4-BE49-F238E27FC236}">
                    <a16:creationId xmlns:a16="http://schemas.microsoft.com/office/drawing/2014/main" id="{1FAED576-11FE-2A3F-4A1F-BC6FC6CAC98A}"/>
                  </a:ext>
                </a:extLst>
              </p:cNvPr>
              <p:cNvSpPr>
                <a:spLocks noGrp="1" noRot="1" noChangeAspect="1" noMove="1" noResize="1" noEditPoints="1" noAdjustHandles="1" noChangeArrowheads="1" noChangeShapeType="1" noTextEdit="1"/>
              </p:cNvSpPr>
              <p:nvPr>
                <p:ph type="body" sz="quarter" idx="17"/>
              </p:nvPr>
            </p:nvSpPr>
            <p:spPr>
              <a:xfrm>
                <a:off x="354000" y="1532162"/>
                <a:ext cx="11484000" cy="843715"/>
              </a:xfrm>
              <a:blipFill>
                <a:blip r:embed="rId3"/>
                <a:stretch>
                  <a:fillRect l="-1221"/>
                </a:stretch>
              </a:blipFill>
            </p:spPr>
            <p:txBody>
              <a:bodyPr/>
              <a:lstStyle/>
              <a:p>
                <a:r>
                  <a:rPr lang="en-AU">
                    <a:noFill/>
                  </a:rPr>
                  <a:t> </a:t>
                </a:r>
              </a:p>
            </p:txBody>
          </p:sp>
        </mc:Fallback>
      </mc:AlternateContent>
      <p:pic>
        <p:nvPicPr>
          <p:cNvPr id="7" name="Picture 6" descr="Open middle problem, showing 12 empty boxes, separated into 6 co-ordinate points">
            <a:extLst>
              <a:ext uri="{FF2B5EF4-FFF2-40B4-BE49-F238E27FC236}">
                <a16:creationId xmlns:a16="http://schemas.microsoft.com/office/drawing/2014/main" id="{074FE005-7B12-4B77-C721-B311DB3608C6}"/>
              </a:ext>
            </a:extLst>
          </p:cNvPr>
          <p:cNvPicPr>
            <a:picLocks noChangeAspect="1"/>
          </p:cNvPicPr>
          <p:nvPr/>
        </p:nvPicPr>
        <p:blipFill>
          <a:blip r:embed="rId4"/>
          <a:stretch>
            <a:fillRect/>
          </a:stretch>
        </p:blipFill>
        <p:spPr>
          <a:xfrm>
            <a:off x="3177450" y="2144520"/>
            <a:ext cx="5837100" cy="389467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C0DD74-126A-B883-26C7-BACE93CE2A7B}"/>
                  </a:ext>
                </a:extLst>
              </p:cNvPr>
              <p:cNvSpPr txBox="1"/>
              <p:nvPr/>
            </p:nvSpPr>
            <p:spPr>
              <a:xfrm>
                <a:off x="359999" y="6239465"/>
                <a:ext cx="10764001" cy="456535"/>
              </a:xfrm>
              <a:prstGeom prst="rect">
                <a:avLst/>
              </a:prstGeom>
              <a:noFill/>
            </p:spPr>
            <p:txBody>
              <a:bodyPr wrap="square">
                <a:spAutoFit/>
              </a:bodyPr>
              <a:lstStyle/>
              <a:p>
                <a:pPr>
                  <a:lnSpc>
                    <a:spcPct val="150000"/>
                  </a:lnSpc>
                </a:pPr>
                <a:r>
                  <a:rPr lang="en-AU" sz="1800" dirty="0"/>
                  <a:t>Then use the numbers from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9</m:t>
                    </m:r>
                  </m:oMath>
                </a14:m>
                <a:r>
                  <a:rPr lang="en-AU" sz="1800" dirty="0"/>
                  <a:t> to </a:t>
                </a:r>
                <a14:m>
                  <m:oMath xmlns:m="http://schemas.openxmlformats.org/officeDocument/2006/math">
                    <m:r>
                      <a:rPr lang="en-US" sz="1800" i="1">
                        <a:latin typeface="Cambria Math" panose="02040503050406030204" pitchFamily="18" charset="0"/>
                        <a:ea typeface="Cambria Math" panose="02040503050406030204" pitchFamily="18" charset="0"/>
                      </a:rPr>
                      <m:t>9</m:t>
                    </m:r>
                  </m:oMath>
                </a14:m>
                <a:r>
                  <a:rPr lang="en-AU" sz="1800" dirty="0"/>
                  <a:t> to fill in the squares to find </a:t>
                </a:r>
                <a14:m>
                  <m:oMath xmlns:m="http://schemas.openxmlformats.org/officeDocument/2006/math">
                    <m:r>
                      <a:rPr lang="en-US" sz="1800" i="1">
                        <a:latin typeface="Cambria Math" panose="02040503050406030204" pitchFamily="18" charset="0"/>
                        <a:ea typeface="Cambria Math" panose="02040503050406030204" pitchFamily="18" charset="0"/>
                      </a:rPr>
                      <m:t>6</m:t>
                    </m:r>
                  </m:oMath>
                </a14:m>
                <a:r>
                  <a:rPr lang="en-AU" sz="1800" dirty="0"/>
                  <a:t> points with a negative association.</a:t>
                </a:r>
              </a:p>
            </p:txBody>
          </p:sp>
        </mc:Choice>
        <mc:Fallback xmlns="">
          <p:sp>
            <p:nvSpPr>
              <p:cNvPr id="8" name="TextBox 7">
                <a:extLst>
                  <a:ext uri="{FF2B5EF4-FFF2-40B4-BE49-F238E27FC236}">
                    <a16:creationId xmlns:a16="http://schemas.microsoft.com/office/drawing/2014/main" id="{2FC0DD74-126A-B883-26C7-BACE93CE2A7B}"/>
                  </a:ext>
                </a:extLst>
              </p:cNvPr>
              <p:cNvSpPr txBox="1">
                <a:spLocks noRot="1" noChangeAspect="1" noMove="1" noResize="1" noEditPoints="1" noAdjustHandles="1" noChangeArrowheads="1" noChangeShapeType="1" noTextEdit="1"/>
              </p:cNvSpPr>
              <p:nvPr/>
            </p:nvSpPr>
            <p:spPr>
              <a:xfrm>
                <a:off x="359999" y="6239465"/>
                <a:ext cx="10764001" cy="456535"/>
              </a:xfrm>
              <a:prstGeom prst="rect">
                <a:avLst/>
              </a:prstGeom>
              <a:blipFill>
                <a:blip r:embed="rId5"/>
                <a:stretch>
                  <a:fillRect l="-453" b="-2297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F0D914D-08A7-3322-C0A9-7A25B193FD4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757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F4486E2B-970B-44C2-95B1-D2145C98A365}" vid="{0E84D85C-CB23-43AD-A877-EC34B6CFF8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 (1)</Template>
  <TotalTime>1</TotalTime>
  <Words>418</Words>
  <Application>Microsoft Office PowerPoint</Application>
  <PresentationFormat>Widescreen</PresentationFormat>
  <Paragraphs>30</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Cambria Math</vt:lpstr>
      <vt:lpstr>Arial</vt:lpstr>
      <vt:lpstr>Public Sans</vt:lpstr>
      <vt:lpstr>1_NSWG Corporate</vt:lpstr>
      <vt:lpstr>Flame versus time</vt:lpstr>
      <vt:lpstr>Explore</vt:lpstr>
      <vt:lpstr>Flame versus time (1)</vt:lpstr>
      <vt:lpstr>Flame versus time (2)</vt:lpstr>
      <vt:lpstr>Flame versus time (3)</vt:lpstr>
      <vt:lpstr>Summarise</vt:lpstr>
      <vt:lpstr>Flame versus time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Flame versus time – Unit 13, Lesson 2 – Stage 5</dc:title>
  <dc:subject>The lessons and sequences in this program of learning are designed to allow students to explore bivariate data and correlation.</dc:subject>
  <dc:creator>NSW Department of Education</dc:creator>
  <dcterms:created xsi:type="dcterms:W3CDTF">2024-11-06T22:12:33Z</dcterms:created>
  <dcterms:modified xsi:type="dcterms:W3CDTF">2024-11-18T04:30:41Z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2024-11-06T22:13:10Z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72a722d3-ff11-46a4-a314-985e6188e455</vt:lpwstr>
  </property>
  <property fmtid="{D5CDD505-2E9C-101B-9397-08002B2CF9AE}" pid="8" name="MSIP_Label_b603dfd7-d93a-4381-a340-2995d8282205_ContentBits">
    <vt:lpwstr>0</vt:lpwstr>
  </property>
</Properties>
</file>