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10"/>
  </p:notesMasterIdLst>
  <p:handoutMasterIdLst>
    <p:handoutMasterId r:id="rId11"/>
  </p:handoutMasterIdLst>
  <p:sldIdLst>
    <p:sldId id="257" r:id="rId2"/>
    <p:sldId id="375" r:id="rId3"/>
    <p:sldId id="392" r:id="rId4"/>
    <p:sldId id="393" r:id="rId5"/>
    <p:sldId id="400" r:id="rId6"/>
    <p:sldId id="398" r:id="rId7"/>
    <p:sldId id="399" r:id="rId8"/>
    <p:sldId id="361" r:id="rId9"/>
  </p:sldIdLst>
  <p:sldSz cx="12192000" cy="6858000"/>
  <p:notesSz cx="6858000" cy="9144000"/>
  <p:embeddedFontLst>
    <p:embeddedFont>
      <p:font typeface="Public Sans" pitchFamily="2" charset="0"/>
      <p:regular r:id="rId12"/>
      <p:bold r:id="rId13"/>
      <p:italic r:id="rId14"/>
      <p:boldItalic r:id="rId15"/>
    </p:embeddedFont>
    <p:embeddedFont>
      <p:font typeface="Public Sans SemiBold" pitchFamily="2" charset="0"/>
      <p:bold r:id="rId16"/>
      <p:boldItalic r:id="rId17"/>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23C607E6-51AF-49F5-9C2D-C1C94399B444}">
          <p14:sldIdLst>
            <p14:sldId id="257"/>
            <p14:sldId id="375"/>
            <p14:sldId id="392"/>
            <p14:sldId id="393"/>
            <p14:sldId id="400"/>
            <p14:sldId id="398"/>
            <p14:sldId id="399"/>
          </p14:sldIdLst>
        </p14:section>
        <p14:section name="Copyright" id="{D75882A1-0C53-456A-8128-233880CF9979}">
          <p14:sldIdLst>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C25A559F-B1DB-14E4-86C7-DB877BD15D7B}" name="Corinne Towns" initials="CT" userId="S::Corinne.Vingerhoed1@det.nsw.edu.au::552e047b-3ad6-49ed-9d6e-f028379f5a0b" providerId="AD"/>
  <p188:author id="{5BCE21E1-733A-A8B8-9D12-85900272A0F9}" name="Taryn Ablott" initials="TA" userId="S::Taryn.Ablott@det.nsw.edu.au::4dfef39f-2539-47b6-9f4a-428105b9b8d7" providerId="AD"/>
  <p188:author id="{40B35DF0-CC9F-3161-6FCF-461AB008E215}" name="Renee Wells (Renee Wells)" initials="RW(W" userId="S::RENEE.WELLS@det.nsw.edu.au::e57bdea3-9d1d-4586-abc4-2c5c5bec459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258" y="96"/>
      </p:cViewPr>
      <p:guideLst>
        <p:guide orient="horz" pos="2160"/>
        <p:guide pos="3863"/>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customXml" Target="../customXml/item1.xml"/><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11/10/2024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11/10/2024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Presenter name, presenter title</a:t>
            </a:r>
            <a:endParaRPr lang="en-AU"/>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00 Month YYYY</a:t>
            </a:r>
            <a:endParaRPr lang="en-AU"/>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a:t>
            </a:r>
            <a:endParaRPr lang="en-AU"/>
          </a:p>
        </p:txBody>
      </p:sp>
    </p:spTree>
    <p:extLst>
      <p:ext uri="{BB962C8B-B14F-4D97-AF65-F5344CB8AC3E}">
        <p14:creationId xmlns:p14="http://schemas.microsoft.com/office/powerpoint/2010/main" val="101737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270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5700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206213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0883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23505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888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1977087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1804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46173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238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910714136"/>
      </p:ext>
    </p:extLst>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latin typeface="+mj-lt"/>
              </a:rPr>
              <a:t>Modelling quadratics</a:t>
            </a:r>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a:latin typeface="+mn-lt"/>
              </a:rPr>
              <a:t>NSW Department of Education</a:t>
            </a:r>
            <a:endParaRPr lang="en-AU">
              <a:latin typeface="+mn-lt"/>
            </a:endParaRPr>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E7BF6A-AB36-CA7B-C94E-7532E9A1E7C4}"/>
              </a:ext>
            </a:extLst>
          </p:cNvPr>
          <p:cNvSpPr>
            <a:spLocks noGrp="1"/>
          </p:cNvSpPr>
          <p:nvPr>
            <p:ph type="ctrTitle"/>
          </p:nvPr>
        </p:nvSpPr>
        <p:spPr/>
        <p:txBody>
          <a:bodyPr/>
          <a:lstStyle/>
          <a:p>
            <a:r>
              <a:rPr lang="en-AU">
                <a:latin typeface="+mj-lt"/>
              </a:rPr>
              <a:t>Summarise</a:t>
            </a:r>
          </a:p>
        </p:txBody>
      </p:sp>
    </p:spTree>
    <p:extLst>
      <p:ext uri="{BB962C8B-B14F-4D97-AF65-F5344CB8AC3E}">
        <p14:creationId xmlns:p14="http://schemas.microsoft.com/office/powerpoint/2010/main" val="297200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375B-DED0-83A3-775B-12AEF39FC44E}"/>
              </a:ext>
            </a:extLst>
          </p:cNvPr>
          <p:cNvSpPr>
            <a:spLocks noGrp="1"/>
          </p:cNvSpPr>
          <p:nvPr>
            <p:ph type="title"/>
          </p:nvPr>
        </p:nvSpPr>
        <p:spPr>
          <a:xfrm>
            <a:off x="359999" y="360000"/>
            <a:ext cx="11484000" cy="545601"/>
          </a:xfrm>
        </p:spPr>
        <p:txBody>
          <a:bodyPr/>
          <a:lstStyle/>
          <a:p>
            <a:r>
              <a:rPr lang="en-AU" dirty="0">
                <a:latin typeface="+mj-lt"/>
              </a:rPr>
              <a:t>PMI table</a:t>
            </a:r>
          </a:p>
        </p:txBody>
      </p:sp>
      <p:sp>
        <p:nvSpPr>
          <p:cNvPr id="3" name="Text Placeholder 2">
            <a:extLst>
              <a:ext uri="{FF2B5EF4-FFF2-40B4-BE49-F238E27FC236}">
                <a16:creationId xmlns:a16="http://schemas.microsoft.com/office/drawing/2014/main" id="{08484080-4BBC-63F9-38B9-10F03C37752C}"/>
              </a:ext>
            </a:extLst>
          </p:cNvPr>
          <p:cNvSpPr>
            <a:spLocks noGrp="1"/>
          </p:cNvSpPr>
          <p:nvPr>
            <p:ph type="body" sz="quarter" idx="18"/>
          </p:nvPr>
        </p:nvSpPr>
        <p:spPr>
          <a:xfrm>
            <a:off x="359999" y="982520"/>
            <a:ext cx="11483999" cy="310015"/>
          </a:xfrm>
        </p:spPr>
        <p:txBody>
          <a:bodyPr/>
          <a:lstStyle/>
          <a:p>
            <a:r>
              <a:rPr lang="en-AU" sz="2000" dirty="0">
                <a:effectLst/>
                <a:latin typeface="+mj-lt"/>
                <a:ea typeface="Calibri" panose="020F0502020204030204" pitchFamily="34" charset="0"/>
              </a:rPr>
              <a:t>Parabolic graphs as models </a:t>
            </a:r>
          </a:p>
        </p:txBody>
      </p:sp>
      <p:sp>
        <p:nvSpPr>
          <p:cNvPr id="5" name="Text Placeholder 4">
            <a:extLst>
              <a:ext uri="{FF2B5EF4-FFF2-40B4-BE49-F238E27FC236}">
                <a16:creationId xmlns:a16="http://schemas.microsoft.com/office/drawing/2014/main" id="{82EB2FC1-8F18-B4B7-6ED3-3344F94B63CD}"/>
              </a:ext>
            </a:extLst>
          </p:cNvPr>
          <p:cNvSpPr>
            <a:spLocks noGrp="1"/>
          </p:cNvSpPr>
          <p:nvPr>
            <p:ph type="body" sz="quarter" idx="17"/>
          </p:nvPr>
        </p:nvSpPr>
        <p:spPr>
          <a:xfrm>
            <a:off x="359999" y="1567086"/>
            <a:ext cx="11484000" cy="1048295"/>
          </a:xfrm>
        </p:spPr>
        <p:txBody>
          <a:bodyPr/>
          <a:lstStyle/>
          <a:p>
            <a:pPr algn="l">
              <a:lnSpc>
                <a:spcPct val="150000"/>
              </a:lnSpc>
            </a:pPr>
            <a:r>
              <a:rPr lang="en-AU" sz="1800" dirty="0">
                <a:latin typeface="+mn-lt"/>
              </a:rPr>
              <a:t>What are the pluses and minuses to using parabolic graphs to model the path of a ball during sport? </a:t>
            </a:r>
          </a:p>
          <a:p>
            <a:pPr algn="l">
              <a:lnSpc>
                <a:spcPct val="150000"/>
              </a:lnSpc>
            </a:pPr>
            <a:r>
              <a:rPr lang="en-AU" sz="1800" dirty="0">
                <a:latin typeface="+mn-lt"/>
              </a:rPr>
              <a:t>What do you find interesting?</a:t>
            </a:r>
          </a:p>
          <a:p>
            <a:pPr lvl="0">
              <a:lnSpc>
                <a:spcPct val="150000"/>
              </a:lnSpc>
              <a:spcBef>
                <a:spcPts val="1200"/>
              </a:spcBef>
              <a:spcAft>
                <a:spcPts val="600"/>
              </a:spcAft>
            </a:pPr>
            <a:endParaRPr lang="en-AU" sz="1800" dirty="0">
              <a:effectLst/>
              <a:latin typeface="+mn-lt"/>
              <a:ea typeface="Calibri" panose="020F0502020204030204" pitchFamily="34" charset="0"/>
            </a:endParaRPr>
          </a:p>
        </p:txBody>
      </p:sp>
      <p:graphicFrame>
        <p:nvGraphicFramePr>
          <p:cNvPr id="6" name="Content Placeholder 5">
            <a:extLst>
              <a:ext uri="{FF2B5EF4-FFF2-40B4-BE49-F238E27FC236}">
                <a16:creationId xmlns:a16="http://schemas.microsoft.com/office/drawing/2014/main" id="{E654B82F-E24A-EE5B-0091-1645424D42AA}"/>
              </a:ext>
            </a:extLst>
          </p:cNvPr>
          <p:cNvGraphicFramePr>
            <a:graphicFrameLocks noGrp="1"/>
          </p:cNvGraphicFramePr>
          <p:nvPr>
            <p:ph idx="4294967295"/>
            <p:extLst>
              <p:ext uri="{D42A27DB-BD31-4B8C-83A1-F6EECF244321}">
                <p14:modId xmlns:p14="http://schemas.microsoft.com/office/powerpoint/2010/main" val="125741205"/>
              </p:ext>
            </p:extLst>
          </p:nvPr>
        </p:nvGraphicFramePr>
        <p:xfrm>
          <a:off x="1814373" y="2893611"/>
          <a:ext cx="8563254" cy="3481310"/>
        </p:xfrm>
        <a:graphic>
          <a:graphicData uri="http://schemas.openxmlformats.org/drawingml/2006/table">
            <a:tbl>
              <a:tblPr firstRow="1" bandRow="1">
                <a:tableStyleId>{69012ECD-51FC-41F1-AA8D-1B2483CD663E}</a:tableStyleId>
              </a:tblPr>
              <a:tblGrid>
                <a:gridCol w="2854418">
                  <a:extLst>
                    <a:ext uri="{9D8B030D-6E8A-4147-A177-3AD203B41FA5}">
                      <a16:colId xmlns:a16="http://schemas.microsoft.com/office/drawing/2014/main" val="20665263"/>
                    </a:ext>
                  </a:extLst>
                </a:gridCol>
                <a:gridCol w="2854418">
                  <a:extLst>
                    <a:ext uri="{9D8B030D-6E8A-4147-A177-3AD203B41FA5}">
                      <a16:colId xmlns:a16="http://schemas.microsoft.com/office/drawing/2014/main" val="3890825705"/>
                    </a:ext>
                  </a:extLst>
                </a:gridCol>
                <a:gridCol w="2854418">
                  <a:extLst>
                    <a:ext uri="{9D8B030D-6E8A-4147-A177-3AD203B41FA5}">
                      <a16:colId xmlns:a16="http://schemas.microsoft.com/office/drawing/2014/main" val="103929666"/>
                    </a:ext>
                  </a:extLst>
                </a:gridCol>
              </a:tblGrid>
              <a:tr h="586068">
                <a:tc>
                  <a:txBody>
                    <a:bodyPr/>
                    <a:lstStyle/>
                    <a:p>
                      <a:pPr algn="ctr"/>
                      <a:r>
                        <a:rPr lang="en-AU" dirty="0">
                          <a:latin typeface="+mj-lt"/>
                        </a:rPr>
                        <a:t>Plus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a:latin typeface="+mj-lt"/>
                        </a:rPr>
                        <a:t>Minus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AU" dirty="0">
                          <a:latin typeface="+mj-lt"/>
                        </a:rPr>
                        <a:t>Interesting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1504146"/>
                  </a:ext>
                </a:extLst>
              </a:tr>
              <a:tr h="2895242">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AU" dirty="0"/>
                    </a:p>
                    <a:p>
                      <a:endParaRPr lang="en-AU" dirty="0"/>
                    </a:p>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6603986"/>
                  </a:ext>
                </a:extLst>
              </a:tr>
            </a:tbl>
          </a:graphicData>
        </a:graphic>
      </p:graphicFrame>
      <p:sp>
        <p:nvSpPr>
          <p:cNvPr id="4" name="Slide Number Placeholder 3">
            <a:extLst>
              <a:ext uri="{FF2B5EF4-FFF2-40B4-BE49-F238E27FC236}">
                <a16:creationId xmlns:a16="http://schemas.microsoft.com/office/drawing/2014/main" id="{BE4AF0A4-D396-7BA0-6C54-0061F300F18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190823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E816-0879-6E6F-ED84-D98863CABC38}"/>
              </a:ext>
            </a:extLst>
          </p:cNvPr>
          <p:cNvSpPr>
            <a:spLocks noGrp="1"/>
          </p:cNvSpPr>
          <p:nvPr>
            <p:ph type="title"/>
          </p:nvPr>
        </p:nvSpPr>
        <p:spPr/>
        <p:txBody>
          <a:bodyPr/>
          <a:lstStyle/>
          <a:p>
            <a:r>
              <a:rPr lang="en-AU" dirty="0">
                <a:latin typeface="+mj-lt"/>
              </a:rPr>
              <a:t>Bungee jumping (1)</a:t>
            </a:r>
          </a:p>
        </p:txBody>
      </p:sp>
      <p:sp>
        <p:nvSpPr>
          <p:cNvPr id="3" name="Text Placeholder 2">
            <a:extLst>
              <a:ext uri="{FF2B5EF4-FFF2-40B4-BE49-F238E27FC236}">
                <a16:creationId xmlns:a16="http://schemas.microsoft.com/office/drawing/2014/main" id="{37A35420-3906-9898-B35A-37CA04E686DF}"/>
              </a:ext>
            </a:extLst>
          </p:cNvPr>
          <p:cNvSpPr>
            <a:spLocks noGrp="1"/>
          </p:cNvSpPr>
          <p:nvPr>
            <p:ph type="body" sz="quarter" idx="18"/>
          </p:nvPr>
        </p:nvSpPr>
        <p:spPr/>
        <p:txBody>
          <a:bodyPr/>
          <a:lstStyle/>
          <a:p>
            <a:r>
              <a:rPr lang="en-AU" dirty="0">
                <a:latin typeface="+mj-lt"/>
              </a:rPr>
              <a:t>Worked example 1</a:t>
            </a:r>
          </a:p>
        </p:txBody>
      </p:sp>
      <mc:AlternateContent xmlns:mc="http://schemas.openxmlformats.org/markup-compatibility/2006">
        <mc:Choice xmlns:a14="http://schemas.microsoft.com/office/drawing/2010/main" Requires="a14">
          <p:sp>
            <p:nvSpPr>
              <p:cNvPr id="5" name="Text Placeholder 4">
                <a:extLst>
                  <a:ext uri="{FF2B5EF4-FFF2-40B4-BE49-F238E27FC236}">
                    <a16:creationId xmlns:a16="http://schemas.microsoft.com/office/drawing/2014/main" id="{BCBF60FB-6700-2549-06EC-13862D5A7BDA}"/>
                  </a:ext>
                </a:extLst>
              </p:cNvPr>
              <p:cNvSpPr>
                <a:spLocks noGrp="1"/>
              </p:cNvSpPr>
              <p:nvPr>
                <p:ph type="body" sz="quarter" idx="17"/>
              </p:nvPr>
            </p:nvSpPr>
            <p:spPr>
              <a:xfrm>
                <a:off x="359999" y="2299133"/>
                <a:ext cx="4467637" cy="3354622"/>
              </a:xfrm>
            </p:spPr>
            <p:txBody>
              <a:bodyPr/>
              <a:lstStyle/>
              <a:p>
                <a:pPr algn="l"/>
                <a:r>
                  <a:rPr lang="en-AU" sz="1800" dirty="0">
                    <a:latin typeface="+mn-lt"/>
                  </a:rPr>
                  <a:t>The bungee jumper dives from a platform on a bridge over a river.</a:t>
                </a:r>
              </a:p>
              <a:p>
                <a:pPr algn="l"/>
                <a:r>
                  <a:rPr lang="en-AU" sz="1800" dirty="0">
                    <a:latin typeface="+mn-lt"/>
                  </a:rPr>
                  <a:t>The height (h metres) above the ground after t seconds is modelled below. </a:t>
                </a:r>
              </a:p>
              <a:p>
                <a:pPr algn="l"/>
                <a:r>
                  <a:rPr lang="en-AU" sz="1800" dirty="0">
                    <a:latin typeface="+mn-lt"/>
                  </a:rPr>
                  <a:t>Use the model to predict when the diver was about halfway down.</a:t>
                </a:r>
              </a:p>
              <a:p>
                <a:pPr algn="l"/>
                <a14:m>
                  <m:oMathPara xmlns:m="http://schemas.openxmlformats.org/officeDocument/2006/math">
                    <m:oMathParaPr>
                      <m:jc m:val="left"/>
                    </m:oMathParaPr>
                    <m:oMath xmlns:m="http://schemas.openxmlformats.org/officeDocument/2006/math">
                      <m:r>
                        <a:rPr lang="en-AU" sz="1800" b="0" i="1" smtClean="0">
                          <a:latin typeface="+mn-lt"/>
                        </a:rPr>
                        <m:t>≈2.5 </m:t>
                      </m:r>
                      <m:r>
                        <m:rPr>
                          <m:sty m:val="p"/>
                        </m:rPr>
                        <a:rPr lang="en-AU" sz="1800" b="0" i="0" smtClean="0">
                          <a:latin typeface="+mn-lt"/>
                        </a:rPr>
                        <m:t>seconds</m:t>
                      </m:r>
                    </m:oMath>
                  </m:oMathPara>
                </a14:m>
                <a:endParaRPr lang="en-AU" sz="1800" b="0" dirty="0">
                  <a:latin typeface="+mn-lt"/>
                </a:endParaRPr>
              </a:p>
            </p:txBody>
          </p:sp>
        </mc:Choice>
        <mc:Fallback>
          <p:sp>
            <p:nvSpPr>
              <p:cNvPr id="5" name="Text Placeholder 4">
                <a:extLst>
                  <a:ext uri="{FF2B5EF4-FFF2-40B4-BE49-F238E27FC236}">
                    <a16:creationId xmlns:a16="http://schemas.microsoft.com/office/drawing/2014/main" id="{BCBF60FB-6700-2549-06EC-13862D5A7BDA}"/>
                  </a:ext>
                </a:extLst>
              </p:cNvPr>
              <p:cNvSpPr>
                <a:spLocks noGrp="1" noRot="1" noChangeAspect="1" noMove="1" noResize="1" noEditPoints="1" noAdjustHandles="1" noChangeArrowheads="1" noChangeShapeType="1" noTextEdit="1"/>
              </p:cNvSpPr>
              <p:nvPr>
                <p:ph type="body" sz="quarter" idx="17"/>
              </p:nvPr>
            </p:nvSpPr>
            <p:spPr>
              <a:xfrm>
                <a:off x="359999" y="2299133"/>
                <a:ext cx="4467637" cy="3354622"/>
              </a:xfrm>
              <a:blipFill>
                <a:blip r:embed="rId2"/>
                <a:stretch>
                  <a:fillRect l="-3138"/>
                </a:stretch>
              </a:blipFill>
            </p:spPr>
            <p:txBody>
              <a:bodyPr/>
              <a:lstStyle/>
              <a:p>
                <a:r>
                  <a:rPr lang="en-AU">
                    <a:noFill/>
                  </a:rPr>
                  <a:t> </a:t>
                </a:r>
              </a:p>
            </p:txBody>
          </p:sp>
        </mc:Fallback>
      </mc:AlternateContent>
      <p:grpSp>
        <p:nvGrpSpPr>
          <p:cNvPr id="12" name="Group 11" descr="parabola, showing lines y=30 and x=2.53 to show where it is around half way">
            <a:extLst>
              <a:ext uri="{FF2B5EF4-FFF2-40B4-BE49-F238E27FC236}">
                <a16:creationId xmlns:a16="http://schemas.microsoft.com/office/drawing/2014/main" id="{DE834D27-53F7-7D5D-4EF7-86BD2A2E93DA}"/>
              </a:ext>
            </a:extLst>
          </p:cNvPr>
          <p:cNvGrpSpPr/>
          <p:nvPr/>
        </p:nvGrpSpPr>
        <p:grpSpPr>
          <a:xfrm>
            <a:off x="5037257" y="2299133"/>
            <a:ext cx="6806740" cy="3354622"/>
            <a:chOff x="1752001" y="2403718"/>
            <a:chExt cx="7809634" cy="3848886"/>
          </a:xfrm>
        </p:grpSpPr>
        <p:grpSp>
          <p:nvGrpSpPr>
            <p:cNvPr id="13" name="Group 12">
              <a:extLst>
                <a:ext uri="{FF2B5EF4-FFF2-40B4-BE49-F238E27FC236}">
                  <a16:creationId xmlns:a16="http://schemas.microsoft.com/office/drawing/2014/main" id="{E01BBAD9-0F0F-70A2-8B29-D84B007C5E96}"/>
                </a:ext>
              </a:extLst>
            </p:cNvPr>
            <p:cNvGrpSpPr/>
            <p:nvPr/>
          </p:nvGrpSpPr>
          <p:grpSpPr>
            <a:xfrm>
              <a:off x="1752001" y="2403718"/>
              <a:ext cx="7809634" cy="3848886"/>
              <a:chOff x="1752001" y="2403718"/>
              <a:chExt cx="7809634" cy="3848886"/>
            </a:xfrm>
          </p:grpSpPr>
          <p:pic>
            <p:nvPicPr>
              <p:cNvPr id="15" name="Picture 14">
                <a:extLst>
                  <a:ext uri="{FF2B5EF4-FFF2-40B4-BE49-F238E27FC236}">
                    <a16:creationId xmlns:a16="http://schemas.microsoft.com/office/drawing/2014/main" id="{83154526-2B33-B7CE-06C0-8C5428A6704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752001" y="2403718"/>
                <a:ext cx="7809634" cy="3848886"/>
              </a:xfrm>
              <a:prstGeom prst="rect">
                <a:avLst/>
              </a:prstGeom>
            </p:spPr>
          </p:pic>
          <p:cxnSp>
            <p:nvCxnSpPr>
              <p:cNvPr id="16" name="Straight Connector 15">
                <a:extLst>
                  <a:ext uri="{FF2B5EF4-FFF2-40B4-BE49-F238E27FC236}">
                    <a16:creationId xmlns:a16="http://schemas.microsoft.com/office/drawing/2014/main" id="{311E78A9-9661-C27D-1B86-2128FB35484A}"/>
                  </a:ext>
                  <a:ext uri="{C183D7F6-B498-43B3-948B-1728B52AA6E4}">
                    <adec:decorative xmlns:adec="http://schemas.microsoft.com/office/drawing/2017/decorative" val="1"/>
                  </a:ext>
                </a:extLst>
              </p:cNvPr>
              <p:cNvCxnSpPr/>
              <p:nvPr/>
            </p:nvCxnSpPr>
            <p:spPr>
              <a:xfrm>
                <a:off x="2455671" y="4496547"/>
                <a:ext cx="43815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1A95D87D-EC81-F2F4-AC3A-3C602324A1EC}"/>
                </a:ext>
                <a:ext uri="{C183D7F6-B498-43B3-948B-1728B52AA6E4}">
                  <adec:decorative xmlns:adec="http://schemas.microsoft.com/office/drawing/2017/decorative" val="1"/>
                </a:ext>
              </a:extLst>
            </p:cNvPr>
            <p:cNvCxnSpPr>
              <a:cxnSpLocks/>
            </p:cNvCxnSpPr>
            <p:nvPr/>
          </p:nvCxnSpPr>
          <p:spPr>
            <a:xfrm flipV="1">
              <a:off x="6825218" y="4483100"/>
              <a:ext cx="0" cy="1473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 name="Slide Number Placeholder 3">
            <a:extLst>
              <a:ext uri="{FF2B5EF4-FFF2-40B4-BE49-F238E27FC236}">
                <a16:creationId xmlns:a16="http://schemas.microsoft.com/office/drawing/2014/main" id="{38B66AD6-D5C5-463B-B18F-1C18C1314E71}"/>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1744859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C65C45-C817-12DA-306E-E89F34448F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32744E-832A-EF65-9350-5CC6FE83A5BB}"/>
              </a:ext>
            </a:extLst>
          </p:cNvPr>
          <p:cNvSpPr>
            <a:spLocks noGrp="1"/>
          </p:cNvSpPr>
          <p:nvPr>
            <p:ph type="title"/>
          </p:nvPr>
        </p:nvSpPr>
        <p:spPr/>
        <p:txBody>
          <a:bodyPr/>
          <a:lstStyle/>
          <a:p>
            <a:r>
              <a:rPr lang="en-AU" dirty="0">
                <a:latin typeface="+mj-lt"/>
              </a:rPr>
              <a:t>Bungee jumping (2)</a:t>
            </a:r>
          </a:p>
        </p:txBody>
      </p:sp>
      <p:sp>
        <p:nvSpPr>
          <p:cNvPr id="3" name="Text Placeholder 2">
            <a:extLst>
              <a:ext uri="{FF2B5EF4-FFF2-40B4-BE49-F238E27FC236}">
                <a16:creationId xmlns:a16="http://schemas.microsoft.com/office/drawing/2014/main" id="{5C4BCA6B-56BD-7583-7EB8-F8B877001F06}"/>
              </a:ext>
            </a:extLst>
          </p:cNvPr>
          <p:cNvSpPr>
            <a:spLocks noGrp="1"/>
          </p:cNvSpPr>
          <p:nvPr>
            <p:ph type="body" sz="quarter" idx="18"/>
          </p:nvPr>
        </p:nvSpPr>
        <p:spPr/>
        <p:txBody>
          <a:bodyPr/>
          <a:lstStyle/>
          <a:p>
            <a:r>
              <a:rPr lang="en-AU" dirty="0">
                <a:latin typeface="+mj-lt"/>
              </a:rPr>
              <a:t>Worked example 1</a:t>
            </a:r>
          </a:p>
        </p:txBody>
      </p:sp>
      <mc:AlternateContent xmlns:mc="http://schemas.openxmlformats.org/markup-compatibility/2006">
        <mc:Choice xmlns:a14="http://schemas.microsoft.com/office/drawing/2010/main" Requires="a14">
          <p:sp>
            <p:nvSpPr>
              <p:cNvPr id="5" name="Text Placeholder 4">
                <a:extLst>
                  <a:ext uri="{FF2B5EF4-FFF2-40B4-BE49-F238E27FC236}">
                    <a16:creationId xmlns:a16="http://schemas.microsoft.com/office/drawing/2014/main" id="{36B3B3A6-95E6-8BE0-1B0A-DDB23F8D8C77}"/>
                  </a:ext>
                </a:extLst>
              </p:cNvPr>
              <p:cNvSpPr>
                <a:spLocks noGrp="1"/>
              </p:cNvSpPr>
              <p:nvPr>
                <p:ph type="body" sz="quarter" idx="17"/>
              </p:nvPr>
            </p:nvSpPr>
            <p:spPr>
              <a:xfrm>
                <a:off x="359999" y="2299133"/>
                <a:ext cx="4467637" cy="3354622"/>
              </a:xfrm>
            </p:spPr>
            <p:txBody>
              <a:bodyPr/>
              <a:lstStyle/>
              <a:p>
                <a:pPr algn="l"/>
                <a:r>
                  <a:rPr lang="en-AU" sz="1800" dirty="0">
                    <a:latin typeface="+mn-lt"/>
                  </a:rPr>
                  <a:t>The bungee jumper dives from a platform on a bridge over a river.</a:t>
                </a:r>
              </a:p>
              <a:p>
                <a:pPr algn="l"/>
                <a:r>
                  <a:rPr lang="en-AU" sz="1800" dirty="0">
                    <a:latin typeface="+mn-lt"/>
                  </a:rPr>
                  <a:t>The height (h metres) above the ground after t seconds is modelled below. </a:t>
                </a:r>
              </a:p>
              <a:p>
                <a:pPr algn="l"/>
                <a:r>
                  <a:rPr lang="en-AU" sz="1800" dirty="0">
                    <a:latin typeface="+mn-lt"/>
                  </a:rPr>
                  <a:t>Use the model to predict when the diver was about halfway down.</a:t>
                </a:r>
              </a:p>
              <a:p>
                <a:pPr algn="l"/>
                <a14:m>
                  <m:oMathPara xmlns:m="http://schemas.openxmlformats.org/officeDocument/2006/math">
                    <m:oMathParaPr>
                      <m:jc m:val="left"/>
                    </m:oMathParaPr>
                    <m:oMath xmlns:m="http://schemas.openxmlformats.org/officeDocument/2006/math">
                      <m:r>
                        <a:rPr lang="en-AU" sz="1800" b="0" i="1" smtClean="0">
                          <a:latin typeface="+mn-lt"/>
                        </a:rPr>
                        <m:t>≈2.5 </m:t>
                      </m:r>
                      <m:r>
                        <m:rPr>
                          <m:sty m:val="p"/>
                        </m:rPr>
                        <a:rPr lang="en-AU" sz="1800" b="0" i="0" smtClean="0">
                          <a:latin typeface="+mn-lt"/>
                        </a:rPr>
                        <m:t>seconds</m:t>
                      </m:r>
                    </m:oMath>
                  </m:oMathPara>
                </a14:m>
                <a:endParaRPr lang="en-AU" sz="1800" b="0" dirty="0">
                  <a:latin typeface="+mn-lt"/>
                </a:endParaRPr>
              </a:p>
            </p:txBody>
          </p:sp>
        </mc:Choice>
        <mc:Fallback>
          <p:sp>
            <p:nvSpPr>
              <p:cNvPr id="5" name="Text Placeholder 4">
                <a:extLst>
                  <a:ext uri="{FF2B5EF4-FFF2-40B4-BE49-F238E27FC236}">
                    <a16:creationId xmlns:a16="http://schemas.microsoft.com/office/drawing/2014/main" id="{36B3B3A6-95E6-8BE0-1B0A-DDB23F8D8C77}"/>
                  </a:ext>
                </a:extLst>
              </p:cNvPr>
              <p:cNvSpPr>
                <a:spLocks noGrp="1" noRot="1" noChangeAspect="1" noMove="1" noResize="1" noEditPoints="1" noAdjustHandles="1" noChangeArrowheads="1" noChangeShapeType="1" noTextEdit="1"/>
              </p:cNvSpPr>
              <p:nvPr>
                <p:ph type="body" sz="quarter" idx="17"/>
              </p:nvPr>
            </p:nvSpPr>
            <p:spPr>
              <a:xfrm>
                <a:off x="359999" y="2299133"/>
                <a:ext cx="4467637" cy="3354622"/>
              </a:xfrm>
              <a:blipFill>
                <a:blip r:embed="rId2"/>
                <a:stretch>
                  <a:fillRect l="-3138"/>
                </a:stretch>
              </a:blipFill>
            </p:spPr>
            <p:txBody>
              <a:bodyPr/>
              <a:lstStyle/>
              <a:p>
                <a:r>
                  <a:rPr lang="en-AU">
                    <a:noFill/>
                  </a:rPr>
                  <a:t> </a:t>
                </a:r>
              </a:p>
            </p:txBody>
          </p:sp>
        </mc:Fallback>
      </mc:AlternateContent>
      <p:grpSp>
        <p:nvGrpSpPr>
          <p:cNvPr id="9" name="Group 8" descr="parabola, showing lines y=30 and x=2.53 to show where it is around half way">
            <a:extLst>
              <a:ext uri="{FF2B5EF4-FFF2-40B4-BE49-F238E27FC236}">
                <a16:creationId xmlns:a16="http://schemas.microsoft.com/office/drawing/2014/main" id="{9850E586-3DFF-43FC-8485-343D699DA9B0}"/>
              </a:ext>
            </a:extLst>
          </p:cNvPr>
          <p:cNvGrpSpPr/>
          <p:nvPr/>
        </p:nvGrpSpPr>
        <p:grpSpPr>
          <a:xfrm>
            <a:off x="5037257" y="2299133"/>
            <a:ext cx="6806740" cy="3354622"/>
            <a:chOff x="5037257" y="2299133"/>
            <a:chExt cx="6806740" cy="3354622"/>
          </a:xfrm>
        </p:grpSpPr>
        <p:pic>
          <p:nvPicPr>
            <p:cNvPr id="15" name="Picture 14" descr="parabola, showing lines y=30 and x=2.53 to show where it is around half way">
              <a:extLst>
                <a:ext uri="{FF2B5EF4-FFF2-40B4-BE49-F238E27FC236}">
                  <a16:creationId xmlns:a16="http://schemas.microsoft.com/office/drawing/2014/main" id="{9627D977-6720-0F5F-8F57-980AF37750A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37257" y="2299133"/>
              <a:ext cx="6806740" cy="3354622"/>
            </a:xfrm>
            <a:prstGeom prst="rect">
              <a:avLst/>
            </a:prstGeom>
          </p:spPr>
        </p:pic>
        <p:cxnSp>
          <p:nvCxnSpPr>
            <p:cNvPr id="16" name="Straight Connector 15">
              <a:extLst>
                <a:ext uri="{FF2B5EF4-FFF2-40B4-BE49-F238E27FC236}">
                  <a16:creationId xmlns:a16="http://schemas.microsoft.com/office/drawing/2014/main" id="{214AB270-10B6-74AD-3129-3DAA1E4AA380}"/>
                </a:ext>
                <a:ext uri="{C183D7F6-B498-43B3-948B-1728B52AA6E4}">
                  <adec:decorative xmlns:adec="http://schemas.microsoft.com/office/drawing/2017/decorative" val="1"/>
                </a:ext>
              </a:extLst>
            </p:cNvPr>
            <p:cNvCxnSpPr/>
            <p:nvPr/>
          </p:nvCxnSpPr>
          <p:spPr>
            <a:xfrm>
              <a:off x="5650563" y="4123206"/>
              <a:ext cx="3818839"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ADF43B5-6A3C-D912-9AC9-4C799DA95AE0}"/>
                </a:ext>
                <a:ext uri="{C183D7F6-B498-43B3-948B-1728B52AA6E4}">
                  <adec:decorative xmlns:adec="http://schemas.microsoft.com/office/drawing/2017/decorative" val="1"/>
                </a:ext>
              </a:extLst>
            </p:cNvPr>
            <p:cNvCxnSpPr>
              <a:cxnSpLocks/>
            </p:cNvCxnSpPr>
            <p:nvPr/>
          </p:nvCxnSpPr>
          <p:spPr>
            <a:xfrm flipV="1">
              <a:off x="9458984" y="4111486"/>
              <a:ext cx="0" cy="128401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6" name="Speech Bubble: Rectangle with Corners Rounded 5">
            <a:extLst>
              <a:ext uri="{FF2B5EF4-FFF2-40B4-BE49-F238E27FC236}">
                <a16:creationId xmlns:a16="http://schemas.microsoft.com/office/drawing/2014/main" id="{D0955E9B-F022-BDC8-DDB7-00237E36399C}"/>
              </a:ext>
            </a:extLst>
          </p:cNvPr>
          <p:cNvSpPr/>
          <p:nvPr/>
        </p:nvSpPr>
        <p:spPr>
          <a:xfrm>
            <a:off x="6314513" y="1436296"/>
            <a:ext cx="1869142" cy="1086523"/>
          </a:xfrm>
          <a:prstGeom prst="wedgeRoundRectCallout">
            <a:avLst>
              <a:gd name="adj1" fmla="val 20961"/>
              <a:gd name="adj2" fmla="val 187441"/>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ct val="150000"/>
              </a:lnSpc>
            </a:pPr>
            <a:r>
              <a:rPr lang="en-AU" sz="1600" dirty="0"/>
              <a:t>How was the red line constructed?</a:t>
            </a:r>
          </a:p>
        </p:txBody>
      </p:sp>
      <p:sp>
        <p:nvSpPr>
          <p:cNvPr id="8" name="Speech Bubble: Rectangle with Corners Rounded 7">
            <a:extLst>
              <a:ext uri="{FF2B5EF4-FFF2-40B4-BE49-F238E27FC236}">
                <a16:creationId xmlns:a16="http://schemas.microsoft.com/office/drawing/2014/main" id="{E95C2CDA-634B-6819-AF96-439E4FE3892B}"/>
              </a:ext>
            </a:extLst>
          </p:cNvPr>
          <p:cNvSpPr/>
          <p:nvPr/>
        </p:nvSpPr>
        <p:spPr>
          <a:xfrm>
            <a:off x="9094839" y="1119296"/>
            <a:ext cx="2749158" cy="1296738"/>
          </a:xfrm>
          <a:prstGeom prst="wedgeRoundRectCallout">
            <a:avLst>
              <a:gd name="adj1" fmla="val -33086"/>
              <a:gd name="adj2" fmla="val 79926"/>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ct val="150000"/>
              </a:lnSpc>
            </a:pPr>
            <a:r>
              <a:rPr lang="en-AU" sz="1600" dirty="0"/>
              <a:t>What other information can you interpret from this graph about the jump?</a:t>
            </a:r>
          </a:p>
        </p:txBody>
      </p:sp>
      <p:sp>
        <p:nvSpPr>
          <p:cNvPr id="7" name="Speech Bubble: Rectangle with Corners Rounded 6">
            <a:extLst>
              <a:ext uri="{FF2B5EF4-FFF2-40B4-BE49-F238E27FC236}">
                <a16:creationId xmlns:a16="http://schemas.microsoft.com/office/drawing/2014/main" id="{AEC1D32F-7210-E434-2D40-795C6C0A96F0}"/>
              </a:ext>
            </a:extLst>
          </p:cNvPr>
          <p:cNvSpPr/>
          <p:nvPr/>
        </p:nvSpPr>
        <p:spPr>
          <a:xfrm>
            <a:off x="10272322" y="3161197"/>
            <a:ext cx="1703356" cy="1086523"/>
          </a:xfrm>
          <a:prstGeom prst="wedgeRoundRectCallout">
            <a:avLst>
              <a:gd name="adj1" fmla="val -41128"/>
              <a:gd name="adj2" fmla="val 90684"/>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nSpc>
                <a:spcPct val="150000"/>
              </a:lnSpc>
            </a:pPr>
            <a:r>
              <a:rPr lang="en-AU" sz="1600" dirty="0"/>
              <a:t>What are some limitations to the model? </a:t>
            </a:r>
          </a:p>
        </p:txBody>
      </p:sp>
      <p:sp>
        <p:nvSpPr>
          <p:cNvPr id="4" name="Slide Number Placeholder 3">
            <a:extLst>
              <a:ext uri="{FF2B5EF4-FFF2-40B4-BE49-F238E27FC236}">
                <a16:creationId xmlns:a16="http://schemas.microsoft.com/office/drawing/2014/main" id="{4D1140EC-D565-3282-3029-20258254FF28}"/>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2147679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E816-0879-6E6F-ED84-D98863CABC38}"/>
              </a:ext>
            </a:extLst>
          </p:cNvPr>
          <p:cNvSpPr>
            <a:spLocks noGrp="1"/>
          </p:cNvSpPr>
          <p:nvPr>
            <p:ph type="title"/>
          </p:nvPr>
        </p:nvSpPr>
        <p:spPr/>
        <p:txBody>
          <a:bodyPr/>
          <a:lstStyle/>
          <a:p>
            <a:r>
              <a:rPr lang="en-AU" dirty="0">
                <a:latin typeface="+mj-lt"/>
              </a:rPr>
              <a:t>Bungee jumping (3)</a:t>
            </a:r>
          </a:p>
        </p:txBody>
      </p:sp>
      <p:sp>
        <p:nvSpPr>
          <p:cNvPr id="3" name="Text Placeholder 2">
            <a:extLst>
              <a:ext uri="{FF2B5EF4-FFF2-40B4-BE49-F238E27FC236}">
                <a16:creationId xmlns:a16="http://schemas.microsoft.com/office/drawing/2014/main" id="{64D58885-252F-D355-FE0A-518DE513114B}"/>
              </a:ext>
            </a:extLst>
          </p:cNvPr>
          <p:cNvSpPr>
            <a:spLocks noGrp="1"/>
          </p:cNvSpPr>
          <p:nvPr>
            <p:ph type="body" sz="quarter" idx="18"/>
          </p:nvPr>
        </p:nvSpPr>
        <p:spPr/>
        <p:txBody>
          <a:bodyPr/>
          <a:lstStyle/>
          <a:p>
            <a:r>
              <a:rPr lang="en-US" dirty="0">
                <a:latin typeface="+mj-lt"/>
              </a:rPr>
              <a:t>Your turn – question 1</a:t>
            </a:r>
            <a:endParaRPr lang="en-AU" dirty="0">
              <a:latin typeface="+mj-lt"/>
            </a:endParaRPr>
          </a:p>
        </p:txBody>
      </p:sp>
      <p:sp>
        <p:nvSpPr>
          <p:cNvPr id="5" name="Text Placeholder 4">
            <a:extLst>
              <a:ext uri="{FF2B5EF4-FFF2-40B4-BE49-F238E27FC236}">
                <a16:creationId xmlns:a16="http://schemas.microsoft.com/office/drawing/2014/main" id="{BCBF60FB-6700-2549-06EC-13862D5A7BDA}"/>
              </a:ext>
            </a:extLst>
          </p:cNvPr>
          <p:cNvSpPr>
            <a:spLocks noGrp="1"/>
          </p:cNvSpPr>
          <p:nvPr>
            <p:ph type="body" sz="quarter" idx="17"/>
          </p:nvPr>
        </p:nvSpPr>
        <p:spPr>
          <a:xfrm>
            <a:off x="359998" y="1982197"/>
            <a:ext cx="4044852" cy="3993035"/>
          </a:xfrm>
        </p:spPr>
        <p:txBody>
          <a:bodyPr/>
          <a:lstStyle/>
          <a:p>
            <a:pPr algn="l"/>
            <a:r>
              <a:rPr lang="en-AU" sz="2000" dirty="0">
                <a:latin typeface="+mn-lt"/>
              </a:rPr>
              <a:t>The bungee jumper dives from a platform on a bridge over a river.</a:t>
            </a:r>
          </a:p>
          <a:p>
            <a:pPr algn="l"/>
            <a:r>
              <a:rPr lang="en-AU" sz="2000" dirty="0">
                <a:latin typeface="+mn-lt"/>
              </a:rPr>
              <a:t>The height (h metres) above the ground after t seconds is modelled below. </a:t>
            </a:r>
          </a:p>
          <a:p>
            <a:pPr algn="l"/>
            <a:r>
              <a:rPr lang="en-AU" sz="2000" dirty="0">
                <a:latin typeface="+mn-lt"/>
              </a:rPr>
              <a:t>Use the model to predict how far the diver has travelled in 1.8 seconds.</a:t>
            </a:r>
          </a:p>
          <a:p>
            <a:pPr algn="l"/>
            <a:endParaRPr lang="en-AU" sz="2000" dirty="0">
              <a:latin typeface="+mn-lt"/>
            </a:endParaRPr>
          </a:p>
          <a:p>
            <a:pPr algn="l"/>
            <a:endParaRPr lang="en-AU" sz="2000" dirty="0">
              <a:latin typeface="+mn-lt"/>
            </a:endParaRPr>
          </a:p>
          <a:p>
            <a:pPr algn="l"/>
            <a:endParaRPr lang="en-AU" sz="2000" dirty="0">
              <a:latin typeface="+mn-lt"/>
            </a:endParaRPr>
          </a:p>
          <a:p>
            <a:pPr algn="l"/>
            <a:endParaRPr lang="en-AU" sz="2000" dirty="0">
              <a:latin typeface="+mn-lt"/>
            </a:endParaRPr>
          </a:p>
        </p:txBody>
      </p:sp>
      <p:pic>
        <p:nvPicPr>
          <p:cNvPr id="13" name="Picture 12" descr="parabola of a bungee jumpers height as they jump over a bridge after time in seconds">
            <a:extLst>
              <a:ext uri="{FF2B5EF4-FFF2-40B4-BE49-F238E27FC236}">
                <a16:creationId xmlns:a16="http://schemas.microsoft.com/office/drawing/2014/main" id="{2D3C30F9-A51D-2228-4320-1450BCDFA7B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44331" y="1982197"/>
            <a:ext cx="7099667" cy="3498988"/>
          </a:xfrm>
          <a:prstGeom prst="rect">
            <a:avLst/>
          </a:prstGeom>
        </p:spPr>
      </p:pic>
      <p:sp>
        <p:nvSpPr>
          <p:cNvPr id="4" name="Slide Number Placeholder 3">
            <a:extLst>
              <a:ext uri="{FF2B5EF4-FFF2-40B4-BE49-F238E27FC236}">
                <a16:creationId xmlns:a16="http://schemas.microsoft.com/office/drawing/2014/main" id="{38B66AD6-D5C5-463B-B18F-1C18C1314E71}"/>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273364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E816-0879-6E6F-ED84-D98863CABC38}"/>
              </a:ext>
            </a:extLst>
          </p:cNvPr>
          <p:cNvSpPr>
            <a:spLocks noGrp="1"/>
          </p:cNvSpPr>
          <p:nvPr>
            <p:ph type="title"/>
          </p:nvPr>
        </p:nvSpPr>
        <p:spPr/>
        <p:txBody>
          <a:bodyPr/>
          <a:lstStyle/>
          <a:p>
            <a:r>
              <a:rPr lang="en-AU" dirty="0">
                <a:latin typeface="+mj-lt"/>
              </a:rPr>
              <a:t>Bungee jumping (4)</a:t>
            </a:r>
          </a:p>
        </p:txBody>
      </p:sp>
      <p:sp>
        <p:nvSpPr>
          <p:cNvPr id="9" name="Text Placeholder 8">
            <a:extLst>
              <a:ext uri="{FF2B5EF4-FFF2-40B4-BE49-F238E27FC236}">
                <a16:creationId xmlns:a16="http://schemas.microsoft.com/office/drawing/2014/main" id="{8E1307FF-C690-EFEC-5FD5-C609C0F050DA}"/>
              </a:ext>
            </a:extLst>
          </p:cNvPr>
          <p:cNvSpPr>
            <a:spLocks noGrp="1"/>
          </p:cNvSpPr>
          <p:nvPr>
            <p:ph type="body" sz="quarter" idx="18"/>
          </p:nvPr>
        </p:nvSpPr>
        <p:spPr/>
        <p:txBody>
          <a:bodyPr/>
          <a:lstStyle/>
          <a:p>
            <a:r>
              <a:rPr lang="en-US" dirty="0">
                <a:latin typeface="+mj-lt"/>
              </a:rPr>
              <a:t>Your turn – solution 1</a:t>
            </a:r>
            <a:endParaRPr lang="en-AU" dirty="0">
              <a:latin typeface="+mj-lt"/>
            </a:endParaRPr>
          </a:p>
        </p:txBody>
      </p:sp>
      <mc:AlternateContent xmlns:mc="http://schemas.openxmlformats.org/markup-compatibility/2006">
        <mc:Choice xmlns:a14="http://schemas.microsoft.com/office/drawing/2010/main" Requires="a14">
          <p:sp>
            <p:nvSpPr>
              <p:cNvPr id="5" name="Text Placeholder 4">
                <a:extLst>
                  <a:ext uri="{FF2B5EF4-FFF2-40B4-BE49-F238E27FC236}">
                    <a16:creationId xmlns:a16="http://schemas.microsoft.com/office/drawing/2014/main" id="{BCBF60FB-6700-2549-06EC-13862D5A7BDA}"/>
                  </a:ext>
                </a:extLst>
              </p:cNvPr>
              <p:cNvSpPr>
                <a:spLocks noGrp="1"/>
              </p:cNvSpPr>
              <p:nvPr>
                <p:ph type="body" sz="quarter" idx="17"/>
              </p:nvPr>
            </p:nvSpPr>
            <p:spPr>
              <a:xfrm>
                <a:off x="360000" y="1567086"/>
                <a:ext cx="4398809" cy="4807835"/>
              </a:xfrm>
            </p:spPr>
            <p:txBody>
              <a:bodyPr/>
              <a:lstStyle/>
              <a:p>
                <a:pPr algn="l"/>
                <a:r>
                  <a:rPr lang="en-AU" sz="2000" dirty="0">
                    <a:latin typeface="+mn-lt"/>
                  </a:rPr>
                  <a:t>The bungee jumper dives from a platform on a bridge over a river.</a:t>
                </a:r>
              </a:p>
              <a:p>
                <a:pPr algn="l"/>
                <a:r>
                  <a:rPr lang="en-AU" sz="2000" dirty="0">
                    <a:latin typeface="+mn-lt"/>
                  </a:rPr>
                  <a:t>The height (h metres) above the ground after t seconds is modelled below. </a:t>
                </a:r>
              </a:p>
              <a:p>
                <a:pPr algn="l"/>
                <a:r>
                  <a:rPr lang="en-AU" sz="2000" dirty="0">
                    <a:latin typeface="+mn-lt"/>
                  </a:rPr>
                  <a:t>Use the model to predict how far the diver has travelled in 1.8 seconds.</a:t>
                </a:r>
                <a:endParaRPr lang="en-AU" sz="2000" b="0" dirty="0">
                  <a:latin typeface="+mn-lt"/>
                </a:endParaRPr>
              </a:p>
              <a:p>
                <a:pPr/>
                <a14:m>
                  <m:oMathPara xmlns:m="http://schemas.openxmlformats.org/officeDocument/2006/math">
                    <m:oMathParaPr>
                      <m:jc m:val="left"/>
                    </m:oMathParaPr>
                    <m:oMath xmlns:m="http://schemas.openxmlformats.org/officeDocument/2006/math">
                      <m:r>
                        <a:rPr lang="en-AU" sz="2000" b="0" i="1" smtClean="0">
                          <a:latin typeface="+mn-lt"/>
                        </a:rPr>
                        <m:t>≈60−45</m:t>
                      </m:r>
                    </m:oMath>
                    <m:oMath xmlns:m="http://schemas.openxmlformats.org/officeDocument/2006/math">
                      <m:r>
                        <a:rPr lang="en-AU" sz="2000" b="0" i="1" smtClean="0">
                          <a:latin typeface="+mn-lt"/>
                        </a:rPr>
                        <m:t>≈15 </m:t>
                      </m:r>
                      <m:r>
                        <a:rPr lang="en-AU" sz="2000" b="0" i="1" smtClean="0">
                          <a:latin typeface="+mn-lt"/>
                        </a:rPr>
                        <m:t>𝑚</m:t>
                      </m:r>
                    </m:oMath>
                  </m:oMathPara>
                </a14:m>
                <a:endParaRPr lang="en-AU" sz="2000" dirty="0">
                  <a:latin typeface="+mn-lt"/>
                </a:endParaRPr>
              </a:p>
              <a:p>
                <a:pPr algn="l"/>
                <a:endParaRPr lang="en-AU" sz="2000" dirty="0">
                  <a:latin typeface="+mn-lt"/>
                </a:endParaRPr>
              </a:p>
            </p:txBody>
          </p:sp>
        </mc:Choice>
        <mc:Fallback>
          <p:sp>
            <p:nvSpPr>
              <p:cNvPr id="5" name="Text Placeholder 4">
                <a:extLst>
                  <a:ext uri="{FF2B5EF4-FFF2-40B4-BE49-F238E27FC236}">
                    <a16:creationId xmlns:a16="http://schemas.microsoft.com/office/drawing/2014/main" id="{BCBF60FB-6700-2549-06EC-13862D5A7BDA}"/>
                  </a:ext>
                </a:extLst>
              </p:cNvPr>
              <p:cNvSpPr>
                <a:spLocks noGrp="1" noRot="1" noChangeAspect="1" noMove="1" noResize="1" noEditPoints="1" noAdjustHandles="1" noChangeArrowheads="1" noChangeShapeType="1" noTextEdit="1"/>
              </p:cNvSpPr>
              <p:nvPr>
                <p:ph type="body" sz="quarter" idx="17"/>
              </p:nvPr>
            </p:nvSpPr>
            <p:spPr>
              <a:xfrm>
                <a:off x="360000" y="1567086"/>
                <a:ext cx="4398809" cy="4807835"/>
              </a:xfrm>
              <a:blipFill>
                <a:blip r:embed="rId2"/>
                <a:stretch>
                  <a:fillRect l="-3463"/>
                </a:stretch>
              </a:blipFill>
            </p:spPr>
            <p:txBody>
              <a:bodyPr/>
              <a:lstStyle/>
              <a:p>
                <a:r>
                  <a:rPr lang="en-AU">
                    <a:noFill/>
                  </a:rPr>
                  <a:t> </a:t>
                </a:r>
              </a:p>
            </p:txBody>
          </p:sp>
        </mc:Fallback>
      </mc:AlternateContent>
      <p:grpSp>
        <p:nvGrpSpPr>
          <p:cNvPr id="6" name="Group 5" descr="parabola of a bungee jumpers height as they jump over a bridge after time in seconds showing high they were after 1.8 seconds">
            <a:extLst>
              <a:ext uri="{FF2B5EF4-FFF2-40B4-BE49-F238E27FC236}">
                <a16:creationId xmlns:a16="http://schemas.microsoft.com/office/drawing/2014/main" id="{977818BA-6B61-AC3E-41BC-4B067AB9F03D}"/>
              </a:ext>
            </a:extLst>
          </p:cNvPr>
          <p:cNvGrpSpPr/>
          <p:nvPr/>
        </p:nvGrpSpPr>
        <p:grpSpPr>
          <a:xfrm>
            <a:off x="4891159" y="2257691"/>
            <a:ext cx="6952839" cy="3426624"/>
            <a:chOff x="2191183" y="2403718"/>
            <a:chExt cx="7809634" cy="3848886"/>
          </a:xfrm>
        </p:grpSpPr>
        <p:pic>
          <p:nvPicPr>
            <p:cNvPr id="13" name="Picture 12">
              <a:extLst>
                <a:ext uri="{FF2B5EF4-FFF2-40B4-BE49-F238E27FC236}">
                  <a16:creationId xmlns:a16="http://schemas.microsoft.com/office/drawing/2014/main" id="{2D3C30F9-A51D-2228-4320-1450BCDFA7B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191183" y="2403718"/>
              <a:ext cx="7809634" cy="3848886"/>
            </a:xfrm>
            <a:prstGeom prst="rect">
              <a:avLst/>
            </a:prstGeom>
          </p:spPr>
        </p:pic>
        <p:cxnSp>
          <p:nvCxnSpPr>
            <p:cNvPr id="3" name="Straight Connector 2">
              <a:extLst>
                <a:ext uri="{FF2B5EF4-FFF2-40B4-BE49-F238E27FC236}">
                  <a16:creationId xmlns:a16="http://schemas.microsoft.com/office/drawing/2014/main" id="{EBE5F5C3-C2F0-C9E5-27CA-C1AABC33BDA0}"/>
                </a:ext>
                <a:ext uri="{C183D7F6-B498-43B3-948B-1728B52AA6E4}">
                  <adec:decorative xmlns:adec="http://schemas.microsoft.com/office/drawing/2017/decorative" val="1"/>
                </a:ext>
              </a:extLst>
            </p:cNvPr>
            <p:cNvCxnSpPr>
              <a:cxnSpLocks/>
            </p:cNvCxnSpPr>
            <p:nvPr/>
          </p:nvCxnSpPr>
          <p:spPr>
            <a:xfrm flipV="1">
              <a:off x="5992009" y="3765176"/>
              <a:ext cx="0" cy="220531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C90C213-C701-540D-39E1-0BA65991AB09}"/>
                </a:ext>
                <a:ext uri="{C183D7F6-B498-43B3-948B-1728B52AA6E4}">
                  <adec:decorative xmlns:adec="http://schemas.microsoft.com/office/drawing/2017/decorative" val="1"/>
                </a:ext>
              </a:extLst>
            </p:cNvPr>
            <p:cNvCxnSpPr>
              <a:cxnSpLocks/>
            </p:cNvCxnSpPr>
            <p:nvPr/>
          </p:nvCxnSpPr>
          <p:spPr>
            <a:xfrm flipH="1">
              <a:off x="2904565" y="3765176"/>
              <a:ext cx="3087444"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 name="Slide Number Placeholder 3">
            <a:extLst>
              <a:ext uri="{FF2B5EF4-FFF2-40B4-BE49-F238E27FC236}">
                <a16:creationId xmlns:a16="http://schemas.microsoft.com/office/drawing/2014/main" id="{38B66AD6-D5C5-463B-B18F-1C18C1314E71}"/>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364862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mj-lt"/>
                <a:hlinkClick r:id="rId2">
                  <a:extLst>
                    <a:ext uri="{A12FA001-AC4F-418D-AE19-62706E023703}">
                      <ahyp:hlinkClr xmlns:ahyp="http://schemas.microsoft.com/office/drawing/2018/hyperlinkcolor" val="tx"/>
                    </a:ext>
                  </a:extLst>
                </a:hlinkClick>
              </a:rPr>
              <a:t>© State of New South Wales (Department of Education), 2024</a:t>
            </a:r>
            <a:endParaRPr lang="en-AU" dirty="0">
              <a:latin typeface="+mj-lt"/>
            </a:endParaRP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licence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licence: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algn="l">
              <a:lnSpc>
                <a:spcPct val="150000"/>
              </a:lnSpc>
              <a:spcAft>
                <a:spcPts val="600"/>
              </a:spcAft>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343b990b326ad72c95405b107e60a8ef">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2d9a5adeeb6908f137cba26bf70c096d"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AD923C5-037C-469E-8607-5945D927EB1A}"/>
</file>

<file path=customXml/itemProps2.xml><?xml version="1.0" encoding="utf-8"?>
<ds:datastoreItem xmlns:ds="http://schemas.openxmlformats.org/officeDocument/2006/customXml" ds:itemID="{A136C104-FF1F-43BF-B0C6-E8CCE308D5A5}"/>
</file>

<file path=customXml/itemProps3.xml><?xml version="1.0" encoding="utf-8"?>
<ds:datastoreItem xmlns:ds="http://schemas.openxmlformats.org/officeDocument/2006/customXml" ds:itemID="{F3FA30A6-22D4-4D3E-AC94-8426A0AAB7CC}"/>
</file>

<file path=docProps/app.xml><?xml version="1.0" encoding="utf-8"?>
<Properties xmlns="http://schemas.openxmlformats.org/officeDocument/2006/extended-properties" xmlns:vt="http://schemas.openxmlformats.org/officeDocument/2006/docPropsVTypes">
  <Template>curriculum-reform-template-2023</Template>
  <TotalTime>0</TotalTime>
  <Words>625</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Public Sans SemiBold</vt:lpstr>
      <vt:lpstr>Public Sans</vt:lpstr>
      <vt:lpstr>Times New Roman</vt:lpstr>
      <vt:lpstr>1_NSWG Corporate</vt:lpstr>
      <vt:lpstr>Modelling quadratics</vt:lpstr>
      <vt:lpstr>Summarise</vt:lpstr>
      <vt:lpstr>PMI table</vt:lpstr>
      <vt:lpstr>Bungee jumping (1)</vt:lpstr>
      <vt:lpstr>Bungee jumping (2)</vt:lpstr>
      <vt:lpstr>Bungee jumping (3)</vt:lpstr>
      <vt:lpstr>Bungee jumping (4)</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quadratics – Unit 12 – Lesson 3</dc:title>
  <dc:creator>NSW Department of Education</dc:creator>
  <cp:revision>1</cp:revision>
  <dcterms:created xsi:type="dcterms:W3CDTF">2024-10-10T23:43:30Z</dcterms:created>
  <dcterms:modified xsi:type="dcterms:W3CDTF">2024-10-10T23:45:33Z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2024-10-10T23:45:32Z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719601bc-26e6-4b6f-b448-3fa3815d610b</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ies>
</file>