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4"/>
  </p:sldMasterIdLst>
  <p:notesMasterIdLst>
    <p:notesMasterId r:id="rId18"/>
  </p:notesMasterIdLst>
  <p:handoutMasterIdLst>
    <p:handoutMasterId r:id="rId19"/>
  </p:handoutMasterIdLst>
  <p:sldIdLst>
    <p:sldId id="257" r:id="rId5"/>
    <p:sldId id="382" r:id="rId6"/>
    <p:sldId id="384" r:id="rId7"/>
    <p:sldId id="389" r:id="rId8"/>
    <p:sldId id="396" r:id="rId9"/>
    <p:sldId id="375" r:id="rId10"/>
    <p:sldId id="391" r:id="rId11"/>
    <p:sldId id="392" r:id="rId12"/>
    <p:sldId id="393" r:id="rId13"/>
    <p:sldId id="383" r:id="rId14"/>
    <p:sldId id="395" r:id="rId15"/>
    <p:sldId id="394" r:id="rId16"/>
    <p:sldId id="397"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
      <p:font typeface="Public Sans Light" pitchFamily="2" charset="0"/>
      <p:regular r:id="rId25"/>
      <p: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19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31BBD-0437-4F59-BDB5-CDE8F1071220}" v="2" dt="2024-09-08T21:33:52.68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83697"/>
  </p:normalViewPr>
  <p:slideViewPr>
    <p:cSldViewPr snapToGrid="0">
      <p:cViewPr varScale="1">
        <p:scale>
          <a:sx n="129" d="100"/>
          <a:sy n="129" d="100"/>
        </p:scale>
        <p:origin x="1416" y="132"/>
      </p:cViewPr>
      <p:guideLst>
        <p:guide orient="horz" pos="3952"/>
        <p:guide pos="19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an Rodda" userId="efecb8de-290d-42b5-96ee-00df0648c086" providerId="ADAL" clId="{F3431BBD-0437-4F59-BDB5-CDE8F1071220}"/>
    <pc:docChg chg="modSld">
      <pc:chgData name="Meagan Rodda" userId="efecb8de-290d-42b5-96ee-00df0648c086" providerId="ADAL" clId="{F3431BBD-0437-4F59-BDB5-CDE8F1071220}" dt="2024-09-08T21:33:52.685" v="2" actId="20577"/>
      <pc:docMkLst>
        <pc:docMk/>
      </pc:docMkLst>
      <pc:sldChg chg="modSp mod">
        <pc:chgData name="Meagan Rodda" userId="efecb8de-290d-42b5-96ee-00df0648c086" providerId="ADAL" clId="{F3431BBD-0437-4F59-BDB5-CDE8F1071220}" dt="2024-09-08T21:33:52.685" v="2" actId="20577"/>
        <pc:sldMkLst>
          <pc:docMk/>
          <pc:sldMk cId="1348323568" sldId="396"/>
        </pc:sldMkLst>
        <pc:spChg chg="mod">
          <ac:chgData name="Meagan Rodda" userId="efecb8de-290d-42b5-96ee-00df0648c086" providerId="ADAL" clId="{F3431BBD-0437-4F59-BDB5-CDE8F1071220}" dt="2024-09-08T21:33:52.685" v="2" actId="20577"/>
          <ac:spMkLst>
            <pc:docMk/>
            <pc:sldMk cId="1348323568" sldId="396"/>
            <ac:spMk id="7" creationId="{01A34BD2-E4DC-255E-E359-272809B8EC0A}"/>
          </ac:spMkLst>
        </pc:spChg>
      </pc:sldChg>
    </pc:docChg>
  </pc:docChgLst>
  <pc:docChgLst>
    <pc:chgData name="Amy Laker" userId="S::amy.laker3@det.nsw.edu.au::4c439f8b-4024-428a-85a1-35f7d1063bbc" providerId="AD" clId="Web-{73BA7DBB-03CD-457B-88DC-15205B8EDE28}"/>
    <pc:docChg chg="modSld">
      <pc:chgData name="Amy Laker" userId="S::amy.laker3@det.nsw.edu.au::4c439f8b-4024-428a-85a1-35f7d1063bbc" providerId="AD" clId="Web-{73BA7DBB-03CD-457B-88DC-15205B8EDE28}" dt="2024-08-12T09:19:37.225" v="1"/>
      <pc:docMkLst>
        <pc:docMk/>
      </pc:docMkLst>
      <pc:sldChg chg="addSp delSp modSp">
        <pc:chgData name="Amy Laker" userId="S::amy.laker3@det.nsw.edu.au::4c439f8b-4024-428a-85a1-35f7d1063bbc" providerId="AD" clId="Web-{73BA7DBB-03CD-457B-88DC-15205B8EDE28}" dt="2024-08-12T09:19:37.225" v="1"/>
        <pc:sldMkLst>
          <pc:docMk/>
          <pc:sldMk cId="3180838536" sldId="257"/>
        </pc:sldMkLst>
        <pc:picChg chg="add del mod">
          <ac:chgData name="Amy Laker" userId="S::amy.laker3@det.nsw.edu.au::4c439f8b-4024-428a-85a1-35f7d1063bbc" providerId="AD" clId="Web-{73BA7DBB-03CD-457B-88DC-15205B8EDE28}" dt="2024-08-12T09:19:37.225" v="1"/>
          <ac:picMkLst>
            <pc:docMk/>
            <pc:sldMk cId="3180838536" sldId="257"/>
            <ac:picMk id="3" creationId="{A57B7A1D-62A1-5D78-8DC1-D1F2DD6F6FD3}"/>
          </ac:picMkLst>
        </pc:picChg>
      </pc:sldChg>
    </pc:docChg>
  </pc:docChgLst>
  <pc:docChgLst>
    <pc:chgData name="Amy Laker" userId="4c439f8b-4024-428a-85a1-35f7d1063bbc" providerId="ADAL" clId="{B89B7986-3279-4DCA-8556-58366CC30C04}"/>
    <pc:docChg chg="modSld">
      <pc:chgData name="Amy Laker" userId="4c439f8b-4024-428a-85a1-35f7d1063bbc" providerId="ADAL" clId="{B89B7986-3279-4DCA-8556-58366CC30C04}" dt="2024-08-12T09:20:13.074" v="7"/>
      <pc:docMkLst>
        <pc:docMk/>
      </pc:docMkLst>
      <pc:sldChg chg="addSp modSp mod">
        <pc:chgData name="Amy Laker" userId="4c439f8b-4024-428a-85a1-35f7d1063bbc" providerId="ADAL" clId="{B89B7986-3279-4DCA-8556-58366CC30C04}" dt="2024-08-12T09:20:09.543" v="6" actId="1076"/>
        <pc:sldMkLst>
          <pc:docMk/>
          <pc:sldMk cId="3180838536" sldId="257"/>
        </pc:sldMkLst>
        <pc:spChg chg="add mod">
          <ac:chgData name="Amy Laker" userId="4c439f8b-4024-428a-85a1-35f7d1063bbc" providerId="ADAL" clId="{B89B7986-3279-4DCA-8556-58366CC30C04}" dt="2024-08-12T09:20:09.543" v="6" actId="1076"/>
          <ac:spMkLst>
            <pc:docMk/>
            <pc:sldMk cId="3180838536" sldId="257"/>
            <ac:spMk id="3" creationId="{B23EBCA3-8353-87D8-914F-BE0E99707056}"/>
          </ac:spMkLst>
        </pc:spChg>
      </pc:sldChg>
      <pc:sldChg chg="addSp modSp">
        <pc:chgData name="Amy Laker" userId="4c439f8b-4024-428a-85a1-35f7d1063bbc" providerId="ADAL" clId="{B89B7986-3279-4DCA-8556-58366CC30C04}" dt="2024-08-12T09:20:13.074" v="7"/>
        <pc:sldMkLst>
          <pc:docMk/>
          <pc:sldMk cId="3874732468" sldId="382"/>
        </pc:sldMkLst>
        <pc:spChg chg="add mod">
          <ac:chgData name="Amy Laker" userId="4c439f8b-4024-428a-85a1-35f7d1063bbc" providerId="ADAL" clId="{B89B7986-3279-4DCA-8556-58366CC30C04}" dt="2024-08-12T09:20:13.074" v="7"/>
          <ac:spMkLst>
            <pc:docMk/>
            <pc:sldMk cId="3874732468" sldId="382"/>
            <ac:spMk id="2" creationId="{5382169F-D703-38D0-0FBD-732CC0D848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95164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062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9138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6846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86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55487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0631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417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6781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819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54719307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Population clock</a:t>
            </a:r>
          </a:p>
        </p:txBody>
      </p:sp>
      <p:sp>
        <p:nvSpPr>
          <p:cNvPr id="2" name="Text Placeholder 1">
            <a:extLst>
              <a:ext uri="{FF2B5EF4-FFF2-40B4-BE49-F238E27FC236}">
                <a16:creationId xmlns:a16="http://schemas.microsoft.com/office/drawing/2014/main" id="{878515EF-D904-DF62-7FAD-807EA583BA9C}"/>
              </a:ext>
            </a:extLst>
          </p:cNvPr>
          <p:cNvSpPr>
            <a:spLocks noGrp="1"/>
          </p:cNvSpPr>
          <p:nvPr>
            <p:ph type="body" sz="quarter" idx="10"/>
          </p:nvPr>
        </p:nvSpPr>
        <p:spPr/>
        <p:txBody>
          <a:bodyPr/>
          <a:lstStyle/>
          <a:p>
            <a:r>
              <a:rPr lang="en-US" dirty="0"/>
              <a:t>Stage 5</a:t>
            </a:r>
          </a:p>
        </p:txBody>
      </p:sp>
      <p:pic>
        <p:nvPicPr>
          <p:cNvPr id="13" name="Picture Placeholder 11">
            <a:extLst>
              <a:ext uri="{FF2B5EF4-FFF2-40B4-BE49-F238E27FC236}">
                <a16:creationId xmlns:a16="http://schemas.microsoft.com/office/drawing/2014/main" id="{FAEC7846-67B3-3978-0FB4-090680D147F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127993" y="0"/>
            <a:ext cx="5064000" cy="6858000"/>
          </a:xfrm>
          <a:prstGeom prst="rect">
            <a:avLst/>
          </a:prstGeom>
        </p:spPr>
      </p:pic>
      <p:sp>
        <p:nvSpPr>
          <p:cNvPr id="3" name="Footer Placeholder 1">
            <a:extLst>
              <a:ext uri="{FF2B5EF4-FFF2-40B4-BE49-F238E27FC236}">
                <a16:creationId xmlns:a16="http://schemas.microsoft.com/office/drawing/2014/main" id="{B23EBCA3-8353-87D8-914F-BE0E99707056}"/>
              </a:ext>
            </a:extLst>
          </p:cNvPr>
          <p:cNvSpPr txBox="1">
            <a:spLocks/>
          </p:cNvSpPr>
          <p:nvPr/>
        </p:nvSpPr>
        <p:spPr>
          <a:xfrm>
            <a:off x="434582" y="298197"/>
            <a:ext cx="2756357" cy="294758"/>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E816-0879-6E6F-ED84-D98863CABC38}"/>
              </a:ext>
            </a:extLst>
          </p:cNvPr>
          <p:cNvSpPr>
            <a:spLocks noGrp="1"/>
          </p:cNvSpPr>
          <p:nvPr>
            <p:ph type="title"/>
          </p:nvPr>
        </p:nvSpPr>
        <p:spPr/>
        <p:txBody>
          <a:bodyPr/>
          <a:lstStyle/>
          <a:p>
            <a:r>
              <a:rPr lang="en-AU" dirty="0">
                <a:latin typeface="+mj-lt"/>
              </a:rPr>
              <a:t>COVID-19 model (2)</a:t>
            </a:r>
          </a:p>
        </p:txBody>
      </p:sp>
      <p:sp>
        <p:nvSpPr>
          <p:cNvPr id="13" name="Text Placeholder 12">
            <a:extLst>
              <a:ext uri="{FF2B5EF4-FFF2-40B4-BE49-F238E27FC236}">
                <a16:creationId xmlns:a16="http://schemas.microsoft.com/office/drawing/2014/main" id="{679D5D80-4EEC-19C6-5FC8-05F49BDA2526}"/>
              </a:ext>
            </a:extLst>
          </p:cNvPr>
          <p:cNvSpPr>
            <a:spLocks noGrp="1"/>
          </p:cNvSpPr>
          <p:nvPr>
            <p:ph type="body" sz="quarter" idx="18"/>
          </p:nvPr>
        </p:nvSpPr>
        <p:spPr/>
        <p:txBody>
          <a:bodyPr/>
          <a:lstStyle/>
          <a:p>
            <a:r>
              <a:rPr lang="en-AU" dirty="0">
                <a:latin typeface="+mj-lt"/>
              </a:rPr>
              <a:t>Worked example 1 – self-explanation prompts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CBF60FB-6700-2549-06EC-13862D5A7BDA}"/>
                  </a:ext>
                </a:extLst>
              </p:cNvPr>
              <p:cNvSpPr>
                <a:spLocks noGrp="1"/>
              </p:cNvSpPr>
              <p:nvPr>
                <p:ph type="body" sz="quarter" idx="17"/>
              </p:nvPr>
            </p:nvSpPr>
            <p:spPr/>
            <p:txBody>
              <a:bodyPr/>
              <a:lstStyle/>
              <a:p>
                <a:pPr algn="l">
                  <a:spcAft>
                    <a:spcPts val="600"/>
                  </a:spcAft>
                </a:pPr>
                <a:r>
                  <a:rPr lang="en-AU" sz="1800" dirty="0"/>
                  <a:t>The graph below models the number of cases of COVID-19 (y) over the number of days (n).</a:t>
                </a:r>
              </a:p>
              <a:p>
                <a:pPr algn="l">
                  <a:spcAft>
                    <a:spcPts val="600"/>
                  </a:spcAft>
                </a:pPr>
                <a:r>
                  <a:rPr lang="en-AU" sz="1800" dirty="0"/>
                  <a:t>Use the graph to predict the case numbers after 23 days.</a:t>
                </a:r>
              </a:p>
              <a:p>
                <a:pPr algn="l">
                  <a:spcAft>
                    <a:spcPts val="600"/>
                  </a:spcAft>
                </a:pPr>
                <a:endParaRPr lang="en-AU" sz="1800" dirty="0"/>
              </a:p>
              <a:p>
                <a:pPr algn="l">
                  <a:spcAft>
                    <a:spcPts val="600"/>
                  </a:spcAft>
                </a:pPr>
                <a:endParaRPr lang="en-AU" sz="1800" dirty="0"/>
              </a:p>
              <a:p>
                <a:pPr algn="l">
                  <a:spcAft>
                    <a:spcPts val="600"/>
                  </a:spcAft>
                </a:pPr>
                <a:endParaRPr lang="en-AU" sz="1800" dirty="0"/>
              </a:p>
              <a:p>
                <a:pPr algn="l">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≈16800  </m:t>
                      </m:r>
                      <m:r>
                        <m:rPr>
                          <m:sty m:val="p"/>
                        </m:rPr>
                        <a:rPr lang="en-AU" sz="1800" b="0" i="0" smtClean="0">
                          <a:latin typeface="Cambria Math" panose="02040503050406030204" pitchFamily="18" charset="0"/>
                        </a:rPr>
                        <m:t>cases</m:t>
                      </m:r>
                    </m:oMath>
                  </m:oMathPara>
                </a14:m>
                <a:endParaRPr lang="en-AU" sz="1800" b="0" dirty="0"/>
              </a:p>
            </p:txBody>
          </p:sp>
        </mc:Choice>
        <mc:Fallback xmlns="">
          <p:sp>
            <p:nvSpPr>
              <p:cNvPr id="5" name="Text Placeholder 4">
                <a:extLst>
                  <a:ext uri="{FF2B5EF4-FFF2-40B4-BE49-F238E27FC236}">
                    <a16:creationId xmlns:a16="http://schemas.microsoft.com/office/drawing/2014/main" id="{BCBF60FB-6700-2549-06EC-13862D5A7BD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15"/>
                </a:stretch>
              </a:blipFill>
            </p:spPr>
            <p:txBody>
              <a:bodyPr/>
              <a:lstStyle/>
              <a:p>
                <a:r>
                  <a:rPr lang="en-US">
                    <a:noFill/>
                  </a:rPr>
                  <a:t> </a:t>
                </a:r>
              </a:p>
            </p:txBody>
          </p:sp>
        </mc:Fallback>
      </mc:AlternateContent>
      <p:grpSp>
        <p:nvGrpSpPr>
          <p:cNvPr id="7" name="Group 6" descr="Exponential graph - y-axis, number of cases, x-axis, number of days. There is a red line from 23 days to the exponential equation to just under 17000 cases. ">
            <a:extLst>
              <a:ext uri="{FF2B5EF4-FFF2-40B4-BE49-F238E27FC236}">
                <a16:creationId xmlns:a16="http://schemas.microsoft.com/office/drawing/2014/main" id="{F67243F0-BB3D-923B-3A87-27F15272C0D1}"/>
              </a:ext>
            </a:extLst>
          </p:cNvPr>
          <p:cNvGrpSpPr/>
          <p:nvPr/>
        </p:nvGrpSpPr>
        <p:grpSpPr>
          <a:xfrm>
            <a:off x="2658649" y="2762829"/>
            <a:ext cx="6284053" cy="3661793"/>
            <a:chOff x="4221639" y="2213687"/>
            <a:chExt cx="6284053" cy="3661793"/>
          </a:xfrm>
        </p:grpSpPr>
        <p:pic>
          <p:nvPicPr>
            <p:cNvPr id="12" name="Picture 11">
              <a:extLst>
                <a:ext uri="{FF2B5EF4-FFF2-40B4-BE49-F238E27FC236}">
                  <a16:creationId xmlns:a16="http://schemas.microsoft.com/office/drawing/2014/main" id="{473937B3-C25C-3064-A333-606ADF490177}"/>
                </a:ext>
              </a:extLst>
            </p:cNvPr>
            <p:cNvPicPr>
              <a:picLocks noChangeAspect="1"/>
            </p:cNvPicPr>
            <p:nvPr/>
          </p:nvPicPr>
          <p:blipFill>
            <a:blip r:embed="rId3"/>
            <a:stretch>
              <a:fillRect/>
            </a:stretch>
          </p:blipFill>
          <p:spPr>
            <a:xfrm>
              <a:off x="4221639" y="2213687"/>
              <a:ext cx="6284053" cy="3661793"/>
            </a:xfrm>
            <a:prstGeom prst="rect">
              <a:avLst/>
            </a:prstGeom>
          </p:spPr>
        </p:pic>
        <p:cxnSp>
          <p:nvCxnSpPr>
            <p:cNvPr id="3" name="Straight Connector 2">
              <a:extLst>
                <a:ext uri="{FF2B5EF4-FFF2-40B4-BE49-F238E27FC236}">
                  <a16:creationId xmlns:a16="http://schemas.microsoft.com/office/drawing/2014/main" id="{CF3212C5-B0BC-9331-B6E4-2F9874BA6DFC}"/>
                </a:ext>
              </a:extLst>
            </p:cNvPr>
            <p:cNvCxnSpPr>
              <a:cxnSpLocks/>
            </p:cNvCxnSpPr>
            <p:nvPr/>
          </p:nvCxnSpPr>
          <p:spPr>
            <a:xfrm flipV="1">
              <a:off x="9336858" y="3678525"/>
              <a:ext cx="0" cy="18750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426A57-8294-99B8-4D3E-7D0411C4BF06}"/>
                </a:ext>
              </a:extLst>
            </p:cNvPr>
            <p:cNvCxnSpPr>
              <a:cxnSpLocks/>
            </p:cNvCxnSpPr>
            <p:nvPr/>
          </p:nvCxnSpPr>
          <p:spPr>
            <a:xfrm flipH="1">
              <a:off x="4705986" y="3693975"/>
              <a:ext cx="46308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 name="Speech Bubble: Rectangle with Corners Rounded 8">
            <a:extLst>
              <a:ext uri="{FF2B5EF4-FFF2-40B4-BE49-F238E27FC236}">
                <a16:creationId xmlns:a16="http://schemas.microsoft.com/office/drawing/2014/main" id="{8130D4AE-BE86-51B1-A9F0-73090A631054}"/>
              </a:ext>
            </a:extLst>
          </p:cNvPr>
          <p:cNvSpPr/>
          <p:nvPr/>
        </p:nvSpPr>
        <p:spPr>
          <a:xfrm>
            <a:off x="4509967" y="2825851"/>
            <a:ext cx="2581415" cy="1086523"/>
          </a:xfrm>
          <a:prstGeom prst="wedgeRoundRectCallout">
            <a:avLst>
              <a:gd name="adj1" fmla="val -36574"/>
              <a:gd name="adj2" fmla="val 753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AU" sz="1800" dirty="0"/>
              <a:t>Describe how the red line was constructed.</a:t>
            </a:r>
          </a:p>
        </p:txBody>
      </p:sp>
      <p:sp>
        <p:nvSpPr>
          <p:cNvPr id="10" name="Speech Bubble: Rectangle with Corners Rounded 9">
            <a:extLst>
              <a:ext uri="{FF2B5EF4-FFF2-40B4-BE49-F238E27FC236}">
                <a16:creationId xmlns:a16="http://schemas.microsoft.com/office/drawing/2014/main" id="{F8AF05E5-5120-4CD1-3C96-6F043C53B41C}"/>
              </a:ext>
            </a:extLst>
          </p:cNvPr>
          <p:cNvSpPr/>
          <p:nvPr/>
        </p:nvSpPr>
        <p:spPr>
          <a:xfrm>
            <a:off x="8803489" y="3429000"/>
            <a:ext cx="2846192" cy="1149545"/>
          </a:xfrm>
          <a:prstGeom prst="wedgeRoundRectCallout">
            <a:avLst>
              <a:gd name="adj1" fmla="val -79268"/>
              <a:gd name="adj2" fmla="val 580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93663">
              <a:lnSpc>
                <a:spcPct val="150000"/>
              </a:lnSpc>
            </a:pPr>
            <a:r>
              <a:rPr lang="en-AU" sz="1800" dirty="0"/>
              <a:t>What does the vertical line tell us? How?</a:t>
            </a:r>
          </a:p>
        </p:txBody>
      </p:sp>
      <p:sp>
        <p:nvSpPr>
          <p:cNvPr id="11" name="Speech Bubble: Rectangle with Corners Rounded 10">
            <a:extLst>
              <a:ext uri="{FF2B5EF4-FFF2-40B4-BE49-F238E27FC236}">
                <a16:creationId xmlns:a16="http://schemas.microsoft.com/office/drawing/2014/main" id="{34D4D44F-B7D9-0EAF-BFF8-1B8CC3421DAA}"/>
              </a:ext>
            </a:extLst>
          </p:cNvPr>
          <p:cNvSpPr/>
          <p:nvPr/>
        </p:nvSpPr>
        <p:spPr>
          <a:xfrm>
            <a:off x="8798908" y="4865377"/>
            <a:ext cx="2850780" cy="1086523"/>
          </a:xfrm>
          <a:prstGeom prst="wedgeRoundRectCallout">
            <a:avLst>
              <a:gd name="adj1" fmla="val -76273"/>
              <a:gd name="adj2" fmla="val -109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93663">
              <a:lnSpc>
                <a:spcPct val="150000"/>
              </a:lnSpc>
            </a:pPr>
            <a:r>
              <a:rPr lang="en-AU" sz="1800" dirty="0"/>
              <a:t>What are some limitations to the model? </a:t>
            </a:r>
          </a:p>
        </p:txBody>
      </p:sp>
      <p:sp>
        <p:nvSpPr>
          <p:cNvPr id="4" name="Slide Number Placeholder 3">
            <a:extLst>
              <a:ext uri="{FF2B5EF4-FFF2-40B4-BE49-F238E27FC236}">
                <a16:creationId xmlns:a16="http://schemas.microsoft.com/office/drawing/2014/main" id="{38B66AD6-D5C5-463B-B18F-1C18C1314E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33053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E816-0879-6E6F-ED84-D98863CABC38}"/>
              </a:ext>
            </a:extLst>
          </p:cNvPr>
          <p:cNvSpPr>
            <a:spLocks noGrp="1"/>
          </p:cNvSpPr>
          <p:nvPr>
            <p:ph type="title"/>
          </p:nvPr>
        </p:nvSpPr>
        <p:spPr/>
        <p:txBody>
          <a:bodyPr/>
          <a:lstStyle/>
          <a:p>
            <a:r>
              <a:rPr lang="en-AU" dirty="0"/>
              <a:t>COVID-19 model (3)</a:t>
            </a:r>
          </a:p>
        </p:txBody>
      </p:sp>
      <p:sp>
        <p:nvSpPr>
          <p:cNvPr id="3" name="Text Placeholder 2">
            <a:extLst>
              <a:ext uri="{FF2B5EF4-FFF2-40B4-BE49-F238E27FC236}">
                <a16:creationId xmlns:a16="http://schemas.microsoft.com/office/drawing/2014/main" id="{D312E15D-0D98-80B3-D563-1898984695FA}"/>
              </a:ext>
            </a:extLst>
          </p:cNvPr>
          <p:cNvSpPr>
            <a:spLocks noGrp="1"/>
          </p:cNvSpPr>
          <p:nvPr>
            <p:ph type="body" sz="quarter" idx="18"/>
          </p:nvPr>
        </p:nvSpPr>
        <p:spPr/>
        <p:txBody>
          <a:bodyPr/>
          <a:lstStyle/>
          <a:p>
            <a:r>
              <a:rPr lang="en-AU" dirty="0">
                <a:latin typeface="+mj-lt"/>
              </a:rPr>
              <a:t>Your turn – question 1</a:t>
            </a:r>
          </a:p>
        </p:txBody>
      </p:sp>
      <p:sp>
        <p:nvSpPr>
          <p:cNvPr id="5" name="Text Placeholder 4">
            <a:extLst>
              <a:ext uri="{FF2B5EF4-FFF2-40B4-BE49-F238E27FC236}">
                <a16:creationId xmlns:a16="http://schemas.microsoft.com/office/drawing/2014/main" id="{BCBF60FB-6700-2549-06EC-13862D5A7BDA}"/>
              </a:ext>
            </a:extLst>
          </p:cNvPr>
          <p:cNvSpPr>
            <a:spLocks noGrp="1"/>
          </p:cNvSpPr>
          <p:nvPr>
            <p:ph type="body" sz="quarter" idx="17"/>
          </p:nvPr>
        </p:nvSpPr>
        <p:spPr>
          <a:xfrm>
            <a:off x="360000" y="1567087"/>
            <a:ext cx="11484000" cy="997984"/>
          </a:xfrm>
        </p:spPr>
        <p:txBody>
          <a:bodyPr/>
          <a:lstStyle/>
          <a:p>
            <a:pPr algn="l">
              <a:spcAft>
                <a:spcPts val="600"/>
              </a:spcAft>
            </a:pPr>
            <a:r>
              <a:rPr lang="en-AU" sz="1800" dirty="0"/>
              <a:t>The graph below models the number of cases of COVID-19 (y) over the number of days (n).</a:t>
            </a:r>
          </a:p>
          <a:p>
            <a:pPr algn="l">
              <a:spcAft>
                <a:spcPts val="600"/>
              </a:spcAft>
            </a:pPr>
            <a:r>
              <a:rPr lang="en-AU" sz="1800" dirty="0"/>
              <a:t>Use the graph to predict the cases after 10 days.</a:t>
            </a:r>
          </a:p>
        </p:txBody>
      </p:sp>
      <p:pic>
        <p:nvPicPr>
          <p:cNvPr id="12" name="Picture 11" descr="Exponential graph - y-axis, number of cases, x-axis, number of days. ">
            <a:extLst>
              <a:ext uri="{FF2B5EF4-FFF2-40B4-BE49-F238E27FC236}">
                <a16:creationId xmlns:a16="http://schemas.microsoft.com/office/drawing/2014/main" id="{473937B3-C25C-3064-A333-606ADF490177}"/>
              </a:ext>
            </a:extLst>
          </p:cNvPr>
          <p:cNvPicPr>
            <a:picLocks noChangeAspect="1"/>
          </p:cNvPicPr>
          <p:nvPr/>
        </p:nvPicPr>
        <p:blipFill>
          <a:blip r:embed="rId2"/>
          <a:stretch>
            <a:fillRect/>
          </a:stretch>
        </p:blipFill>
        <p:spPr>
          <a:xfrm>
            <a:off x="2658649" y="2906309"/>
            <a:ext cx="6284053" cy="3661793"/>
          </a:xfrm>
          <a:prstGeom prst="rect">
            <a:avLst/>
          </a:prstGeom>
        </p:spPr>
      </p:pic>
      <p:sp>
        <p:nvSpPr>
          <p:cNvPr id="4" name="Slide Number Placeholder 3">
            <a:extLst>
              <a:ext uri="{FF2B5EF4-FFF2-40B4-BE49-F238E27FC236}">
                <a16:creationId xmlns:a16="http://schemas.microsoft.com/office/drawing/2014/main" id="{38B66AD6-D5C5-463B-B18F-1C18C1314E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7466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E816-0879-6E6F-ED84-D98863CABC38}"/>
              </a:ext>
            </a:extLst>
          </p:cNvPr>
          <p:cNvSpPr>
            <a:spLocks noGrp="1"/>
          </p:cNvSpPr>
          <p:nvPr>
            <p:ph type="title"/>
          </p:nvPr>
        </p:nvSpPr>
        <p:spPr/>
        <p:txBody>
          <a:bodyPr/>
          <a:lstStyle/>
          <a:p>
            <a:r>
              <a:rPr lang="en-AU" dirty="0"/>
              <a:t>COVID-19 model (4)</a:t>
            </a:r>
          </a:p>
        </p:txBody>
      </p:sp>
      <p:sp>
        <p:nvSpPr>
          <p:cNvPr id="3" name="Text Placeholder 2">
            <a:extLst>
              <a:ext uri="{FF2B5EF4-FFF2-40B4-BE49-F238E27FC236}">
                <a16:creationId xmlns:a16="http://schemas.microsoft.com/office/drawing/2014/main" id="{D93D2A30-9748-3799-E3E6-9CD769361FBE}"/>
              </a:ext>
            </a:extLst>
          </p:cNvPr>
          <p:cNvSpPr>
            <a:spLocks noGrp="1"/>
          </p:cNvSpPr>
          <p:nvPr>
            <p:ph type="body" sz="quarter" idx="18"/>
          </p:nvPr>
        </p:nvSpPr>
        <p:spPr/>
        <p:txBody>
          <a:bodyPr/>
          <a:lstStyle/>
          <a:p>
            <a:r>
              <a:rPr lang="en-AU" dirty="0">
                <a:latin typeface="+mj-lt"/>
              </a:rPr>
              <a:t>Your turn – solution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CBF60FB-6700-2549-06EC-13862D5A7BDA}"/>
                  </a:ext>
                </a:extLst>
              </p:cNvPr>
              <p:cNvSpPr>
                <a:spLocks noGrp="1"/>
              </p:cNvSpPr>
              <p:nvPr>
                <p:ph type="body" sz="quarter" idx="17"/>
              </p:nvPr>
            </p:nvSpPr>
            <p:spPr/>
            <p:txBody>
              <a:bodyPr/>
              <a:lstStyle/>
              <a:p>
                <a:pPr algn="l">
                  <a:spcAft>
                    <a:spcPts val="600"/>
                  </a:spcAft>
                </a:pPr>
                <a:r>
                  <a:rPr lang="en-AU" sz="1800" dirty="0"/>
                  <a:t>The graph below models the number of cases of COVID-19 (y) over the number of days (n). </a:t>
                </a:r>
              </a:p>
              <a:p>
                <a:pPr algn="l">
                  <a:spcAft>
                    <a:spcPts val="600"/>
                  </a:spcAft>
                </a:pPr>
                <a:r>
                  <a:rPr lang="en-AU" sz="1800" dirty="0"/>
                  <a:t>Use the graph to predict the cases after 10 days.</a:t>
                </a:r>
              </a:p>
              <a:p>
                <a:pPr algn="l">
                  <a:spcAft>
                    <a:spcPts val="600"/>
                  </a:spcAft>
                </a:pPr>
                <a:endParaRPr lang="en-AU" sz="1800" dirty="0"/>
              </a:p>
              <a:p>
                <a:pPr algn="l">
                  <a:spcAft>
                    <a:spcPts val="600"/>
                  </a:spcAft>
                </a:pPr>
                <a:endParaRPr lang="en-AU" sz="1800" dirty="0"/>
              </a:p>
              <a:p>
                <a:pPr algn="l">
                  <a:spcAft>
                    <a:spcPts val="600"/>
                  </a:spcAft>
                </a:pPr>
                <a:endParaRPr lang="en-AU" sz="1800" dirty="0"/>
              </a:p>
              <a:p>
                <a:pPr algn="l">
                  <a:spcAft>
                    <a:spcPts val="600"/>
                  </a:spcAft>
                </a:pPr>
                <a:endParaRPr lang="en-AU" sz="1800" dirty="0"/>
              </a:p>
              <a:p>
                <a:pPr algn="l">
                  <a:spcAft>
                    <a:spcPts val="600"/>
                  </a:spcAft>
                </a:pPr>
                <a:endParaRPr lang="en-AU" sz="1800" dirty="0"/>
              </a:p>
              <a:p>
                <a:pPr algn="l">
                  <a:spcAft>
                    <a:spcPts val="600"/>
                  </a:spcAft>
                </a:pPr>
                <a:endParaRPr lang="en-AU" sz="1800" dirty="0"/>
              </a:p>
              <a:p>
                <a:pPr algn="l">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≈5000  </m:t>
                      </m:r>
                      <m:r>
                        <m:rPr>
                          <m:sty m:val="p"/>
                        </m:rPr>
                        <a:rPr lang="en-AU" sz="1800" b="0" i="0" smtClean="0">
                          <a:latin typeface="Cambria Math" panose="02040503050406030204" pitchFamily="18" charset="0"/>
                        </a:rPr>
                        <m:t>cases</m:t>
                      </m:r>
                    </m:oMath>
                  </m:oMathPara>
                </a14:m>
                <a:endParaRPr lang="en-AU" sz="1800" b="0" dirty="0"/>
              </a:p>
              <a:p>
                <a:pPr algn="l">
                  <a:spcAft>
                    <a:spcPts val="600"/>
                  </a:spcAft>
                </a:pPr>
                <a:endParaRPr lang="en-AU" sz="1800" dirty="0"/>
              </a:p>
              <a:p>
                <a:pPr>
                  <a:spcAft>
                    <a:spcPts val="600"/>
                  </a:spcAft>
                </a:pPr>
                <a:endParaRPr lang="en-AU" sz="1800" dirty="0"/>
              </a:p>
            </p:txBody>
          </p:sp>
        </mc:Choice>
        <mc:Fallback xmlns="">
          <p:sp>
            <p:nvSpPr>
              <p:cNvPr id="5" name="Text Placeholder 4">
                <a:extLst>
                  <a:ext uri="{FF2B5EF4-FFF2-40B4-BE49-F238E27FC236}">
                    <a16:creationId xmlns:a16="http://schemas.microsoft.com/office/drawing/2014/main" id="{BCBF60FB-6700-2549-06EC-13862D5A7BD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15"/>
                </a:stretch>
              </a:blipFill>
            </p:spPr>
            <p:txBody>
              <a:bodyPr/>
              <a:lstStyle/>
              <a:p>
                <a:r>
                  <a:rPr lang="en-US">
                    <a:noFill/>
                  </a:rPr>
                  <a:t> </a:t>
                </a:r>
              </a:p>
            </p:txBody>
          </p:sp>
        </mc:Fallback>
      </mc:AlternateContent>
      <p:grpSp>
        <p:nvGrpSpPr>
          <p:cNvPr id="18" name="Group 17" descr="Exponential graph - y-axis, number of cases, x-axis, number of days. There is a red line from 10 days to the exponential equation to 5000 cases. ">
            <a:extLst>
              <a:ext uri="{FF2B5EF4-FFF2-40B4-BE49-F238E27FC236}">
                <a16:creationId xmlns:a16="http://schemas.microsoft.com/office/drawing/2014/main" id="{01FE5710-32AF-18FE-354A-6F8AC365ECC1}"/>
              </a:ext>
            </a:extLst>
          </p:cNvPr>
          <p:cNvGrpSpPr/>
          <p:nvPr/>
        </p:nvGrpSpPr>
        <p:grpSpPr>
          <a:xfrm>
            <a:off x="2646774" y="2920457"/>
            <a:ext cx="6284053" cy="3661793"/>
            <a:chOff x="2682399" y="2419427"/>
            <a:chExt cx="6284053" cy="3661793"/>
          </a:xfrm>
        </p:grpSpPr>
        <p:pic>
          <p:nvPicPr>
            <p:cNvPr id="12" name="Picture 11">
              <a:extLst>
                <a:ext uri="{FF2B5EF4-FFF2-40B4-BE49-F238E27FC236}">
                  <a16:creationId xmlns:a16="http://schemas.microsoft.com/office/drawing/2014/main" id="{473937B3-C25C-3064-A333-606ADF490177}"/>
                </a:ext>
              </a:extLst>
            </p:cNvPr>
            <p:cNvPicPr>
              <a:picLocks noChangeAspect="1"/>
            </p:cNvPicPr>
            <p:nvPr/>
          </p:nvPicPr>
          <p:blipFill>
            <a:blip r:embed="rId3"/>
            <a:stretch>
              <a:fillRect/>
            </a:stretch>
          </p:blipFill>
          <p:spPr>
            <a:xfrm>
              <a:off x="2682399" y="2419427"/>
              <a:ext cx="6284053" cy="3661793"/>
            </a:xfrm>
            <a:prstGeom prst="rect">
              <a:avLst/>
            </a:prstGeom>
          </p:spPr>
        </p:pic>
        <p:cxnSp>
          <p:nvCxnSpPr>
            <p:cNvPr id="9" name="Straight Connector 8">
              <a:extLst>
                <a:ext uri="{FF2B5EF4-FFF2-40B4-BE49-F238E27FC236}">
                  <a16:creationId xmlns:a16="http://schemas.microsoft.com/office/drawing/2014/main" id="{AF8F74E3-A88B-D869-0342-4F218E639942}"/>
                </a:ext>
              </a:extLst>
            </p:cNvPr>
            <p:cNvCxnSpPr>
              <a:cxnSpLocks/>
            </p:cNvCxnSpPr>
            <p:nvPr/>
          </p:nvCxnSpPr>
          <p:spPr>
            <a:xfrm flipV="1">
              <a:off x="5185047" y="5208674"/>
              <a:ext cx="0" cy="56594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723B45-85D6-66B2-FAA0-F89B77E4664A}"/>
                </a:ext>
              </a:extLst>
            </p:cNvPr>
            <p:cNvCxnSpPr>
              <a:cxnSpLocks/>
            </p:cNvCxnSpPr>
            <p:nvPr/>
          </p:nvCxnSpPr>
          <p:spPr>
            <a:xfrm flipV="1">
              <a:off x="3188610" y="5208674"/>
              <a:ext cx="1996437" cy="1834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38B66AD6-D5C5-463B-B18F-1C18C1314E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40201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052187"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4802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a:t>Explore</a:t>
            </a:r>
          </a:p>
        </p:txBody>
      </p:sp>
      <p:sp>
        <p:nvSpPr>
          <p:cNvPr id="2" name="Footer Placeholder 1">
            <a:extLst>
              <a:ext uri="{FF2B5EF4-FFF2-40B4-BE49-F238E27FC236}">
                <a16:creationId xmlns:a16="http://schemas.microsoft.com/office/drawing/2014/main" id="{5382169F-D703-38D0-0FBD-732CC0D848BF}"/>
              </a:ext>
            </a:extLst>
          </p:cNvPr>
          <p:cNvSpPr txBox="1">
            <a:spLocks/>
          </p:cNvSpPr>
          <p:nvPr/>
        </p:nvSpPr>
        <p:spPr>
          <a:xfrm>
            <a:off x="434582" y="298197"/>
            <a:ext cx="2756357" cy="294758"/>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World’s population (1)</a:t>
            </a:r>
          </a:p>
        </p:txBody>
      </p:sp>
      <p:sp>
        <p:nvSpPr>
          <p:cNvPr id="6" name="Text Placeholder 5">
            <a:extLst>
              <a:ext uri="{FF2B5EF4-FFF2-40B4-BE49-F238E27FC236}">
                <a16:creationId xmlns:a16="http://schemas.microsoft.com/office/drawing/2014/main" id="{41A24586-AA96-90E9-BDEB-5590EF64F6C1}"/>
              </a:ext>
            </a:extLst>
          </p:cNvPr>
          <p:cNvSpPr>
            <a:spLocks noGrp="1"/>
          </p:cNvSpPr>
          <p:nvPr>
            <p:ph type="body" sz="quarter" idx="18"/>
          </p:nvPr>
        </p:nvSpPr>
        <p:spPr/>
        <p:txBody>
          <a:bodyPr/>
          <a:lstStyle/>
          <a:p>
            <a:r>
              <a:rPr lang="en-AU" dirty="0"/>
              <a:t>2023 and historical data</a:t>
            </a:r>
          </a:p>
        </p:txBody>
      </p:sp>
      <p:graphicFrame>
        <p:nvGraphicFramePr>
          <p:cNvPr id="3" name="Table 2" descr="World population table.">
            <a:extLst>
              <a:ext uri="{FF2B5EF4-FFF2-40B4-BE49-F238E27FC236}">
                <a16:creationId xmlns:a16="http://schemas.microsoft.com/office/drawing/2014/main" id="{A28E8484-5ACD-7B90-2565-3E16B6C65C57}"/>
              </a:ext>
            </a:extLst>
          </p:cNvPr>
          <p:cNvGraphicFramePr>
            <a:graphicFrameLocks noGrp="1"/>
          </p:cNvGraphicFramePr>
          <p:nvPr>
            <p:extLst>
              <p:ext uri="{D42A27DB-BD31-4B8C-83A1-F6EECF244321}">
                <p14:modId xmlns:p14="http://schemas.microsoft.com/office/powerpoint/2010/main" val="1464472981"/>
              </p:ext>
            </p:extLst>
          </p:nvPr>
        </p:nvGraphicFramePr>
        <p:xfrm>
          <a:off x="1099440" y="1789667"/>
          <a:ext cx="8601114" cy="741680"/>
        </p:xfrm>
        <a:graphic>
          <a:graphicData uri="http://schemas.openxmlformats.org/drawingml/2006/table">
            <a:tbl>
              <a:tblPr firstRow="1" bandRow="1">
                <a:tableStyleId>{69012ECD-51FC-41F1-AA8D-1B2483CD663E}</a:tableStyleId>
              </a:tblPr>
              <a:tblGrid>
                <a:gridCol w="1805004">
                  <a:extLst>
                    <a:ext uri="{9D8B030D-6E8A-4147-A177-3AD203B41FA5}">
                      <a16:colId xmlns:a16="http://schemas.microsoft.com/office/drawing/2014/main" val="1381804547"/>
                    </a:ext>
                  </a:extLst>
                </a:gridCol>
                <a:gridCol w="2059577">
                  <a:extLst>
                    <a:ext uri="{9D8B030D-6E8A-4147-A177-3AD203B41FA5}">
                      <a16:colId xmlns:a16="http://schemas.microsoft.com/office/drawing/2014/main" val="1408277014"/>
                    </a:ext>
                  </a:extLst>
                </a:gridCol>
                <a:gridCol w="2299062">
                  <a:extLst>
                    <a:ext uri="{9D8B030D-6E8A-4147-A177-3AD203B41FA5}">
                      <a16:colId xmlns:a16="http://schemas.microsoft.com/office/drawing/2014/main" val="914275181"/>
                    </a:ext>
                  </a:extLst>
                </a:gridCol>
                <a:gridCol w="2437471">
                  <a:extLst>
                    <a:ext uri="{9D8B030D-6E8A-4147-A177-3AD203B41FA5}">
                      <a16:colId xmlns:a16="http://schemas.microsoft.com/office/drawing/2014/main" val="307429015"/>
                    </a:ext>
                  </a:extLst>
                </a:gridCol>
              </a:tblGrid>
              <a:tr h="370840">
                <a:tc>
                  <a:txBody>
                    <a:bodyPr/>
                    <a:lstStyle/>
                    <a:p>
                      <a:r>
                        <a:rPr lang="en-AU" dirty="0"/>
                        <a:t>Group</a:t>
                      </a:r>
                    </a:p>
                  </a:txBody>
                  <a:tcPr/>
                </a:tc>
                <a:tc>
                  <a:txBody>
                    <a:bodyPr/>
                    <a:lstStyle/>
                    <a:p>
                      <a:pPr lvl="0">
                        <a:buNone/>
                      </a:pPr>
                      <a:r>
                        <a:rPr lang="en-AU" dirty="0"/>
                        <a:t>2000 population</a:t>
                      </a:r>
                    </a:p>
                  </a:txBody>
                  <a:tcPr/>
                </a:tc>
                <a:tc>
                  <a:txBody>
                    <a:bodyPr/>
                    <a:lstStyle/>
                    <a:p>
                      <a:r>
                        <a:rPr lang="en-AU" dirty="0"/>
                        <a:t>Yearly change (%)</a:t>
                      </a:r>
                    </a:p>
                  </a:txBody>
                  <a:tcPr/>
                </a:tc>
                <a:tc>
                  <a:txBody>
                    <a:bodyPr/>
                    <a:lstStyle/>
                    <a:p>
                      <a:pPr lvl="0">
                        <a:buNone/>
                      </a:pPr>
                      <a:r>
                        <a:rPr lang="en-AU" dirty="0"/>
                        <a:t>2023 population</a:t>
                      </a:r>
                    </a:p>
                  </a:txBody>
                  <a:tcPr/>
                </a:tc>
                <a:extLst>
                  <a:ext uri="{0D108BD9-81ED-4DB2-BD59-A6C34878D82A}">
                    <a16:rowId xmlns:a16="http://schemas.microsoft.com/office/drawing/2014/main" val="2610321372"/>
                  </a:ext>
                </a:extLst>
              </a:tr>
              <a:tr h="370840">
                <a:tc>
                  <a:txBody>
                    <a:bodyPr/>
                    <a:lstStyle/>
                    <a:p>
                      <a:r>
                        <a:rPr lang="en-AU"/>
                        <a:t>World </a:t>
                      </a:r>
                    </a:p>
                  </a:txBody>
                  <a:tcPr/>
                </a:tc>
                <a:tc>
                  <a:txBody>
                    <a:bodyPr/>
                    <a:lstStyle/>
                    <a:p>
                      <a:pPr lvl="0">
                        <a:buNone/>
                      </a:pPr>
                      <a:r>
                        <a:rPr lang="en-AU" dirty="0"/>
                        <a:t>6 148 898 975</a:t>
                      </a:r>
                    </a:p>
                  </a:txBody>
                  <a:tcPr/>
                </a:tc>
                <a:tc>
                  <a:txBody>
                    <a:bodyPr/>
                    <a:lstStyle/>
                    <a:p>
                      <a:r>
                        <a:rPr lang="en-AU" dirty="0"/>
                        <a:t>1.37%</a:t>
                      </a:r>
                    </a:p>
                  </a:txBody>
                  <a:tcPr/>
                </a:tc>
                <a:tc>
                  <a:txBody>
                    <a:bodyPr/>
                    <a:lstStyle/>
                    <a:p>
                      <a:pPr lvl="0">
                        <a:buNone/>
                      </a:pPr>
                      <a:r>
                        <a:rPr lang="en-AU" dirty="0"/>
                        <a:t>8 118 835 999</a:t>
                      </a:r>
                    </a:p>
                  </a:txBody>
                  <a:tcPr/>
                </a:tc>
                <a:extLst>
                  <a:ext uri="{0D108BD9-81ED-4DB2-BD59-A6C34878D82A}">
                    <a16:rowId xmlns:a16="http://schemas.microsoft.com/office/drawing/2014/main" val="1441327591"/>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462BAB7-3324-9175-CB9D-A0F129AE4BCC}"/>
                  </a:ext>
                </a:extLst>
              </p:cNvPr>
              <p:cNvSpPr txBox="1"/>
              <p:nvPr/>
            </p:nvSpPr>
            <p:spPr>
              <a:xfrm>
                <a:off x="917680" y="3200857"/>
                <a:ext cx="609420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AU" sz="1800" b="0" i="0" smtClean="0">
                          <a:latin typeface="Cambria Math" panose="02040503050406030204" pitchFamily="18" charset="0"/>
                        </a:rPr>
                        <m:t>FV</m:t>
                      </m:r>
                      <m:r>
                        <m:rPr>
                          <m:aln/>
                        </m:rPr>
                        <a:rPr lang="en-AU" sz="1800" b="0" i="0" smtClean="0">
                          <a:latin typeface="Cambria Math" panose="02040503050406030204" pitchFamily="18" charset="0"/>
                        </a:rPr>
                        <m:t>=</m:t>
                      </m:r>
                      <m:r>
                        <m:rPr>
                          <m:sty m:val="p"/>
                        </m:rPr>
                        <a:rPr lang="en-AU" sz="1800" b="0" i="0" smtClean="0">
                          <a:latin typeface="Cambria Math" panose="02040503050406030204" pitchFamily="18" charset="0"/>
                        </a:rPr>
                        <m:t>PV</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0" smtClean="0">
                                  <a:latin typeface="Cambria Math" panose="02040503050406030204" pitchFamily="18" charset="0"/>
                                </a:rPr>
                                <m:t>1+</m:t>
                              </m:r>
                              <m:r>
                                <m:rPr>
                                  <m:sty m:val="p"/>
                                </m:rPr>
                                <a:rPr lang="en-AU" sz="1800" b="0" i="0" smtClean="0">
                                  <a:latin typeface="Cambria Math" panose="02040503050406030204" pitchFamily="18" charset="0"/>
                                </a:rPr>
                                <m:t>r</m:t>
                              </m:r>
                            </m:e>
                          </m:d>
                        </m:e>
                        <m:sup>
                          <m:r>
                            <m:rPr>
                              <m:sty m:val="p"/>
                            </m:rPr>
                            <a:rPr lang="en-AU" sz="1800" b="0" i="0" smtClean="0">
                              <a:latin typeface="Cambria Math" panose="02040503050406030204" pitchFamily="18" charset="0"/>
                            </a:rPr>
                            <m:t>n</m:t>
                          </m:r>
                        </m:sup>
                      </m:sSup>
                    </m:oMath>
                  </m:oMathPara>
                </a14:m>
                <a:endParaRPr lang="en-AU" sz="1800"/>
              </a:p>
            </p:txBody>
          </p:sp>
        </mc:Choice>
        <mc:Fallback xmlns="">
          <p:sp>
            <p:nvSpPr>
              <p:cNvPr id="7" name="TextBox 6">
                <a:extLst>
                  <a:ext uri="{FF2B5EF4-FFF2-40B4-BE49-F238E27FC236}">
                    <a16:creationId xmlns:a16="http://schemas.microsoft.com/office/drawing/2014/main" id="{4462BAB7-3324-9175-CB9D-A0F129AE4BCC}"/>
                  </a:ext>
                </a:extLst>
              </p:cNvPr>
              <p:cNvSpPr txBox="1">
                <a:spLocks noRot="1" noChangeAspect="1" noMove="1" noResize="1" noEditPoints="1" noAdjustHandles="1" noChangeArrowheads="1" noChangeShapeType="1" noTextEdit="1"/>
              </p:cNvSpPr>
              <p:nvPr/>
            </p:nvSpPr>
            <p:spPr>
              <a:xfrm>
                <a:off x="917680" y="3200857"/>
                <a:ext cx="6094206" cy="369332"/>
              </a:xfrm>
              <a:prstGeom prst="rect">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3051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World’s population (2)</a:t>
            </a:r>
          </a:p>
        </p:txBody>
      </p:sp>
      <p:sp>
        <p:nvSpPr>
          <p:cNvPr id="6" name="Text Placeholder 5">
            <a:extLst>
              <a:ext uri="{FF2B5EF4-FFF2-40B4-BE49-F238E27FC236}">
                <a16:creationId xmlns:a16="http://schemas.microsoft.com/office/drawing/2014/main" id="{D158B812-CA63-00E6-111C-9463D3412D1C}"/>
              </a:ext>
            </a:extLst>
          </p:cNvPr>
          <p:cNvSpPr>
            <a:spLocks noGrp="1"/>
          </p:cNvSpPr>
          <p:nvPr>
            <p:ph type="body" sz="quarter" idx="18"/>
          </p:nvPr>
        </p:nvSpPr>
        <p:spPr/>
        <p:txBody>
          <a:bodyPr/>
          <a:lstStyle/>
          <a:p>
            <a:r>
              <a:rPr lang="en-AU" dirty="0"/>
              <a:t>2023 and historical data worked solution</a:t>
            </a:r>
          </a:p>
        </p:txBody>
      </p:sp>
      <p:graphicFrame>
        <p:nvGraphicFramePr>
          <p:cNvPr id="3" name="Table 2" descr="World population table.">
            <a:extLst>
              <a:ext uri="{FF2B5EF4-FFF2-40B4-BE49-F238E27FC236}">
                <a16:creationId xmlns:a16="http://schemas.microsoft.com/office/drawing/2014/main" id="{A28E8484-5ACD-7B90-2565-3E16B6C65C57}"/>
              </a:ext>
            </a:extLst>
          </p:cNvPr>
          <p:cNvGraphicFramePr>
            <a:graphicFrameLocks noGrp="1"/>
          </p:cNvGraphicFramePr>
          <p:nvPr>
            <p:extLst>
              <p:ext uri="{D42A27DB-BD31-4B8C-83A1-F6EECF244321}">
                <p14:modId xmlns:p14="http://schemas.microsoft.com/office/powerpoint/2010/main" val="1430605659"/>
              </p:ext>
            </p:extLst>
          </p:nvPr>
        </p:nvGraphicFramePr>
        <p:xfrm>
          <a:off x="1099440" y="1789667"/>
          <a:ext cx="8601119" cy="1010920"/>
        </p:xfrm>
        <a:graphic>
          <a:graphicData uri="http://schemas.openxmlformats.org/drawingml/2006/table">
            <a:tbl>
              <a:tblPr firstRow="1" bandRow="1">
                <a:tableStyleId>{69012ECD-51FC-41F1-AA8D-1B2483CD663E}</a:tableStyleId>
              </a:tblPr>
              <a:tblGrid>
                <a:gridCol w="1805006">
                  <a:extLst>
                    <a:ext uri="{9D8B030D-6E8A-4147-A177-3AD203B41FA5}">
                      <a16:colId xmlns:a16="http://schemas.microsoft.com/office/drawing/2014/main" val="1381804547"/>
                    </a:ext>
                  </a:extLst>
                </a:gridCol>
                <a:gridCol w="1973561">
                  <a:extLst>
                    <a:ext uri="{9D8B030D-6E8A-4147-A177-3AD203B41FA5}">
                      <a16:colId xmlns:a16="http://schemas.microsoft.com/office/drawing/2014/main" val="1408277014"/>
                    </a:ext>
                  </a:extLst>
                </a:gridCol>
                <a:gridCol w="2068594">
                  <a:extLst>
                    <a:ext uri="{9D8B030D-6E8A-4147-A177-3AD203B41FA5}">
                      <a16:colId xmlns:a16="http://schemas.microsoft.com/office/drawing/2014/main" val="914275181"/>
                    </a:ext>
                  </a:extLst>
                </a:gridCol>
                <a:gridCol w="2753958">
                  <a:extLst>
                    <a:ext uri="{9D8B030D-6E8A-4147-A177-3AD203B41FA5}">
                      <a16:colId xmlns:a16="http://schemas.microsoft.com/office/drawing/2014/main" val="307429015"/>
                    </a:ext>
                  </a:extLst>
                </a:gridCol>
              </a:tblGrid>
              <a:tr h="370840">
                <a:tc>
                  <a:txBody>
                    <a:bodyPr/>
                    <a:lstStyle/>
                    <a:p>
                      <a:r>
                        <a:rPr lang="en-AU" dirty="0"/>
                        <a:t>Group</a:t>
                      </a:r>
                    </a:p>
                  </a:txBody>
                  <a:tcPr/>
                </a:tc>
                <a:tc>
                  <a:txBody>
                    <a:bodyPr/>
                    <a:lstStyle/>
                    <a:p>
                      <a:pPr lvl="0">
                        <a:buNone/>
                      </a:pPr>
                      <a:r>
                        <a:rPr lang="en-AU" dirty="0"/>
                        <a:t>2000 population</a:t>
                      </a:r>
                    </a:p>
                  </a:txBody>
                  <a:tcPr/>
                </a:tc>
                <a:tc>
                  <a:txBody>
                    <a:bodyPr/>
                    <a:lstStyle/>
                    <a:p>
                      <a:r>
                        <a:rPr lang="en-AU"/>
                        <a:t>Yearly change (%)</a:t>
                      </a:r>
                    </a:p>
                  </a:txBody>
                  <a:tcPr/>
                </a:tc>
                <a:tc>
                  <a:txBody>
                    <a:bodyPr/>
                    <a:lstStyle/>
                    <a:p>
                      <a:pPr lvl="0">
                        <a:buNone/>
                      </a:pPr>
                      <a:r>
                        <a:rPr lang="en-AU" dirty="0"/>
                        <a:t>2023 population</a:t>
                      </a:r>
                    </a:p>
                  </a:txBody>
                  <a:tcPr/>
                </a:tc>
                <a:extLst>
                  <a:ext uri="{0D108BD9-81ED-4DB2-BD59-A6C34878D82A}">
                    <a16:rowId xmlns:a16="http://schemas.microsoft.com/office/drawing/2014/main" val="2610321372"/>
                  </a:ext>
                </a:extLst>
              </a:tr>
              <a:tr h="370840">
                <a:tc>
                  <a:txBody>
                    <a:bodyPr/>
                    <a:lstStyle/>
                    <a:p>
                      <a:r>
                        <a:rPr lang="en-AU"/>
                        <a:t>World </a:t>
                      </a:r>
                    </a:p>
                  </a:txBody>
                  <a:tcPr/>
                </a:tc>
                <a:tc>
                  <a:txBody>
                    <a:bodyPr/>
                    <a:lstStyle/>
                    <a:p>
                      <a:pPr lvl="0">
                        <a:buNone/>
                      </a:pPr>
                      <a:r>
                        <a:rPr lang="en-AU" dirty="0"/>
                        <a:t>6 148 898 975</a:t>
                      </a:r>
                    </a:p>
                  </a:txBody>
                  <a:tcPr/>
                </a:tc>
                <a:tc>
                  <a:txBody>
                    <a:bodyPr/>
                    <a:lstStyle/>
                    <a:p>
                      <a:r>
                        <a:rPr lang="en-AU"/>
                        <a:t>1.37%</a:t>
                      </a:r>
                    </a:p>
                  </a:txBody>
                  <a:tcPr/>
                </a:tc>
                <a:tc>
                  <a:txBody>
                    <a:bodyPr/>
                    <a:lstStyle/>
                    <a:p>
                      <a:pPr lvl="0">
                        <a:buNone/>
                      </a:pPr>
                      <a:r>
                        <a:rPr lang="en-AU" dirty="0"/>
                        <a:t>8 118 835 999</a:t>
                      </a:r>
                    </a:p>
                  </a:txBody>
                  <a:tcPr/>
                </a:tc>
                <a:extLst>
                  <a:ext uri="{0D108BD9-81ED-4DB2-BD59-A6C34878D82A}">
                    <a16:rowId xmlns:a16="http://schemas.microsoft.com/office/drawing/2014/main" val="1441327591"/>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A34BD2-E4DC-255E-E359-272809B8EC0A}"/>
                  </a:ext>
                </a:extLst>
              </p:cNvPr>
              <p:cNvSpPr txBox="1"/>
              <p:nvPr/>
            </p:nvSpPr>
            <p:spPr>
              <a:xfrm>
                <a:off x="3061423" y="3028479"/>
                <a:ext cx="6094206" cy="1754326"/>
              </a:xfrm>
              <a:prstGeom prst="rect">
                <a:avLst/>
              </a:prstGeom>
              <a:noFill/>
            </p:spPr>
            <p:txBody>
              <a:bodyPr wrap="square">
                <a:spAutoFit/>
              </a:bodyPr>
              <a:lstStyle/>
              <a:p>
                <a:pPr algn="l">
                  <a:lnSpc>
                    <a:spcPct val="200000"/>
                  </a:lnSpc>
                </a:pPr>
                <a14:m>
                  <m:oMathPara xmlns:m="http://schemas.openxmlformats.org/officeDocument/2006/math">
                    <m:oMathParaPr>
                      <m:jc m:val="left"/>
                    </m:oMathParaPr>
                    <m:oMath xmlns:m="http://schemas.openxmlformats.org/officeDocument/2006/math">
                      <m:r>
                        <m:rPr>
                          <m:sty m:val="p"/>
                        </m:rPr>
                        <a:rPr lang="en-AU" sz="1800" b="0" i="0" smtClean="0">
                          <a:latin typeface="Cambria Math" panose="02040503050406030204" pitchFamily="18" charset="0"/>
                        </a:rPr>
                        <m:t>FV</m:t>
                      </m:r>
                      <m:r>
                        <m:rPr>
                          <m:aln/>
                        </m:rPr>
                        <a:rPr lang="en-AU" sz="1800" b="0" i="0" smtClean="0">
                          <a:latin typeface="Cambria Math" panose="02040503050406030204" pitchFamily="18" charset="0"/>
                        </a:rPr>
                        <m:t>=</m:t>
                      </m:r>
                      <m:r>
                        <m:rPr>
                          <m:sty m:val="p"/>
                        </m:rPr>
                        <a:rPr lang="en-AU" sz="1800" b="0" i="0" smtClean="0">
                          <a:latin typeface="Cambria Math" panose="02040503050406030204" pitchFamily="18" charset="0"/>
                        </a:rPr>
                        <m:t>PV</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0" smtClean="0">
                                  <a:latin typeface="Cambria Math" panose="02040503050406030204" pitchFamily="18" charset="0"/>
                                </a:rPr>
                                <m:t>1+</m:t>
                              </m:r>
                              <m:r>
                                <m:rPr>
                                  <m:sty m:val="p"/>
                                </m:rPr>
                                <a:rPr lang="en-AU" sz="1800" b="0" i="0" smtClean="0">
                                  <a:latin typeface="Cambria Math" panose="02040503050406030204" pitchFamily="18" charset="0"/>
                                </a:rPr>
                                <m:t>r</m:t>
                              </m:r>
                            </m:e>
                          </m:d>
                        </m:e>
                        <m:sup>
                          <m:r>
                            <m:rPr>
                              <m:sty m:val="p"/>
                            </m:rPr>
                            <a:rPr lang="en-AU" sz="1800" b="0" i="0" smtClean="0">
                              <a:latin typeface="Cambria Math" panose="02040503050406030204" pitchFamily="18" charset="0"/>
                            </a:rPr>
                            <m:t>n</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6 148 808 975 </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1+0.0137</m:t>
                              </m:r>
                            </m:e>
                          </m:d>
                        </m:e>
                        <m:sup>
                          <m:r>
                            <a:rPr lang="en-AU" sz="1800" b="0" i="1" smtClean="0">
                              <a:latin typeface="Cambria Math" panose="02040503050406030204" pitchFamily="18" charset="0"/>
                              <a:ea typeface="Cambria Math" panose="02040503050406030204" pitchFamily="18" charset="0"/>
                            </a:rPr>
                            <m:t>24</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8 523 494 705</m:t>
                      </m:r>
                    </m:oMath>
                  </m:oMathPara>
                </a14:m>
                <a:endParaRPr lang="en-AU" sz="1800" dirty="0"/>
              </a:p>
            </p:txBody>
          </p:sp>
        </mc:Choice>
        <mc:Fallback xmlns="">
          <p:sp>
            <p:nvSpPr>
              <p:cNvPr id="7" name="TextBox 6">
                <a:extLst>
                  <a:ext uri="{FF2B5EF4-FFF2-40B4-BE49-F238E27FC236}">
                    <a16:creationId xmlns:a16="http://schemas.microsoft.com/office/drawing/2014/main" id="{01A34BD2-E4DC-255E-E359-272809B8EC0A}"/>
                  </a:ext>
                </a:extLst>
              </p:cNvPr>
              <p:cNvSpPr txBox="1">
                <a:spLocks noRot="1" noChangeAspect="1" noMove="1" noResize="1" noEditPoints="1" noAdjustHandles="1" noChangeArrowheads="1" noChangeShapeType="1" noTextEdit="1"/>
              </p:cNvSpPr>
              <p:nvPr/>
            </p:nvSpPr>
            <p:spPr>
              <a:xfrm>
                <a:off x="3061423" y="3028479"/>
                <a:ext cx="6094206" cy="1754326"/>
              </a:xfrm>
              <a:prstGeom prst="rect">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99215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World’s population (3)</a:t>
            </a:r>
          </a:p>
        </p:txBody>
      </p:sp>
      <p:sp>
        <p:nvSpPr>
          <p:cNvPr id="6" name="Text Placeholder 5">
            <a:extLst>
              <a:ext uri="{FF2B5EF4-FFF2-40B4-BE49-F238E27FC236}">
                <a16:creationId xmlns:a16="http://schemas.microsoft.com/office/drawing/2014/main" id="{589FE6BA-7842-79B5-2643-8F384786A823}"/>
              </a:ext>
            </a:extLst>
          </p:cNvPr>
          <p:cNvSpPr>
            <a:spLocks noGrp="1"/>
          </p:cNvSpPr>
          <p:nvPr>
            <p:ph type="body" sz="quarter" idx="18"/>
          </p:nvPr>
        </p:nvSpPr>
        <p:spPr/>
        <p:txBody>
          <a:bodyPr/>
          <a:lstStyle/>
          <a:p>
            <a:r>
              <a:rPr lang="en-AU" dirty="0">
                <a:latin typeface="+mj-lt"/>
              </a:rPr>
              <a:t>Self-explanation prompts</a:t>
            </a:r>
          </a:p>
        </p:txBody>
      </p:sp>
      <p:graphicFrame>
        <p:nvGraphicFramePr>
          <p:cNvPr id="3" name="Table 2" descr="World population table.">
            <a:extLst>
              <a:ext uri="{FF2B5EF4-FFF2-40B4-BE49-F238E27FC236}">
                <a16:creationId xmlns:a16="http://schemas.microsoft.com/office/drawing/2014/main" id="{A28E8484-5ACD-7B90-2565-3E16B6C65C57}"/>
              </a:ext>
            </a:extLst>
          </p:cNvPr>
          <p:cNvGraphicFramePr>
            <a:graphicFrameLocks noGrp="1"/>
          </p:cNvGraphicFramePr>
          <p:nvPr>
            <p:extLst>
              <p:ext uri="{D42A27DB-BD31-4B8C-83A1-F6EECF244321}">
                <p14:modId xmlns:p14="http://schemas.microsoft.com/office/powerpoint/2010/main" val="1834828317"/>
              </p:ext>
            </p:extLst>
          </p:nvPr>
        </p:nvGraphicFramePr>
        <p:xfrm>
          <a:off x="1099440" y="1789667"/>
          <a:ext cx="8601119" cy="1010920"/>
        </p:xfrm>
        <a:graphic>
          <a:graphicData uri="http://schemas.openxmlformats.org/drawingml/2006/table">
            <a:tbl>
              <a:tblPr firstRow="1" bandRow="1">
                <a:tableStyleId>{69012ECD-51FC-41F1-AA8D-1B2483CD663E}</a:tableStyleId>
              </a:tblPr>
              <a:tblGrid>
                <a:gridCol w="1805006">
                  <a:extLst>
                    <a:ext uri="{9D8B030D-6E8A-4147-A177-3AD203B41FA5}">
                      <a16:colId xmlns:a16="http://schemas.microsoft.com/office/drawing/2014/main" val="1381804547"/>
                    </a:ext>
                  </a:extLst>
                </a:gridCol>
                <a:gridCol w="1973561">
                  <a:extLst>
                    <a:ext uri="{9D8B030D-6E8A-4147-A177-3AD203B41FA5}">
                      <a16:colId xmlns:a16="http://schemas.microsoft.com/office/drawing/2014/main" val="1408277014"/>
                    </a:ext>
                  </a:extLst>
                </a:gridCol>
                <a:gridCol w="2068594">
                  <a:extLst>
                    <a:ext uri="{9D8B030D-6E8A-4147-A177-3AD203B41FA5}">
                      <a16:colId xmlns:a16="http://schemas.microsoft.com/office/drawing/2014/main" val="914275181"/>
                    </a:ext>
                  </a:extLst>
                </a:gridCol>
                <a:gridCol w="2753958">
                  <a:extLst>
                    <a:ext uri="{9D8B030D-6E8A-4147-A177-3AD203B41FA5}">
                      <a16:colId xmlns:a16="http://schemas.microsoft.com/office/drawing/2014/main" val="307429015"/>
                    </a:ext>
                  </a:extLst>
                </a:gridCol>
              </a:tblGrid>
              <a:tr h="370840">
                <a:tc>
                  <a:txBody>
                    <a:bodyPr/>
                    <a:lstStyle/>
                    <a:p>
                      <a:r>
                        <a:rPr lang="en-AU" dirty="0"/>
                        <a:t>Group</a:t>
                      </a:r>
                    </a:p>
                  </a:txBody>
                  <a:tcPr/>
                </a:tc>
                <a:tc>
                  <a:txBody>
                    <a:bodyPr/>
                    <a:lstStyle/>
                    <a:p>
                      <a:pPr lvl="0">
                        <a:buNone/>
                      </a:pPr>
                      <a:r>
                        <a:rPr lang="en-AU" dirty="0"/>
                        <a:t>2000 population</a:t>
                      </a:r>
                    </a:p>
                  </a:txBody>
                  <a:tcPr/>
                </a:tc>
                <a:tc>
                  <a:txBody>
                    <a:bodyPr/>
                    <a:lstStyle/>
                    <a:p>
                      <a:r>
                        <a:rPr lang="en-AU" dirty="0"/>
                        <a:t>Yearly change (%)</a:t>
                      </a:r>
                    </a:p>
                  </a:txBody>
                  <a:tcPr/>
                </a:tc>
                <a:tc>
                  <a:txBody>
                    <a:bodyPr/>
                    <a:lstStyle/>
                    <a:p>
                      <a:pPr lvl="0">
                        <a:buNone/>
                      </a:pPr>
                      <a:r>
                        <a:rPr lang="en-AU" dirty="0"/>
                        <a:t>2023 population</a:t>
                      </a:r>
                    </a:p>
                  </a:txBody>
                  <a:tcPr/>
                </a:tc>
                <a:extLst>
                  <a:ext uri="{0D108BD9-81ED-4DB2-BD59-A6C34878D82A}">
                    <a16:rowId xmlns:a16="http://schemas.microsoft.com/office/drawing/2014/main" val="2610321372"/>
                  </a:ext>
                </a:extLst>
              </a:tr>
              <a:tr h="370840">
                <a:tc>
                  <a:txBody>
                    <a:bodyPr/>
                    <a:lstStyle/>
                    <a:p>
                      <a:r>
                        <a:rPr lang="en-AU" dirty="0"/>
                        <a:t>World </a:t>
                      </a:r>
                    </a:p>
                  </a:txBody>
                  <a:tcPr/>
                </a:tc>
                <a:tc>
                  <a:txBody>
                    <a:bodyPr/>
                    <a:lstStyle/>
                    <a:p>
                      <a:pPr lvl="0">
                        <a:buNone/>
                      </a:pPr>
                      <a:r>
                        <a:rPr lang="en-AU" dirty="0"/>
                        <a:t>6 148 898 975</a:t>
                      </a:r>
                    </a:p>
                  </a:txBody>
                  <a:tcPr/>
                </a:tc>
                <a:tc>
                  <a:txBody>
                    <a:bodyPr/>
                    <a:lstStyle/>
                    <a:p>
                      <a:r>
                        <a:rPr lang="en-AU" dirty="0"/>
                        <a:t>1.37%</a:t>
                      </a:r>
                    </a:p>
                  </a:txBody>
                  <a:tcPr/>
                </a:tc>
                <a:tc>
                  <a:txBody>
                    <a:bodyPr/>
                    <a:lstStyle/>
                    <a:p>
                      <a:pPr lvl="0">
                        <a:buNone/>
                      </a:pPr>
                      <a:r>
                        <a:rPr lang="en-AU" dirty="0"/>
                        <a:t>8 118 835 999</a:t>
                      </a:r>
                    </a:p>
                  </a:txBody>
                  <a:tcPr/>
                </a:tc>
                <a:extLst>
                  <a:ext uri="{0D108BD9-81ED-4DB2-BD59-A6C34878D82A}">
                    <a16:rowId xmlns:a16="http://schemas.microsoft.com/office/drawing/2014/main" val="1441327591"/>
                  </a:ext>
                </a:extLst>
              </a:tr>
            </a:tbl>
          </a:graphicData>
        </a:graphic>
      </p:graphicFrame>
      <p:sp>
        <p:nvSpPr>
          <p:cNvPr id="9" name="Speech Bubble: Rectangle with Corners Rounded 8">
            <a:extLst>
              <a:ext uri="{FF2B5EF4-FFF2-40B4-BE49-F238E27FC236}">
                <a16:creationId xmlns:a16="http://schemas.microsoft.com/office/drawing/2014/main" id="{ED0CD040-1F51-C21C-5892-77BBB845B4AC}"/>
              </a:ext>
            </a:extLst>
          </p:cNvPr>
          <p:cNvSpPr/>
          <p:nvPr/>
        </p:nvSpPr>
        <p:spPr>
          <a:xfrm>
            <a:off x="236669" y="3167539"/>
            <a:ext cx="2523558" cy="1086523"/>
          </a:xfrm>
          <a:prstGeom prst="wedgeRoundRectCallout">
            <a:avLst>
              <a:gd name="adj1" fmla="val 67509"/>
              <a:gd name="adj2" fmla="val 551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does the number represent?</a:t>
            </a:r>
          </a:p>
        </p:txBody>
      </p:sp>
      <p:sp>
        <p:nvSpPr>
          <p:cNvPr id="10" name="Speech Bubble: Rectangle with Corners Rounded 9">
            <a:extLst>
              <a:ext uri="{FF2B5EF4-FFF2-40B4-BE49-F238E27FC236}">
                <a16:creationId xmlns:a16="http://schemas.microsoft.com/office/drawing/2014/main" id="{9E4E3C21-F4F9-D31A-955E-CBE2654F4E3C}"/>
              </a:ext>
            </a:extLst>
          </p:cNvPr>
          <p:cNvSpPr/>
          <p:nvPr/>
        </p:nvSpPr>
        <p:spPr>
          <a:xfrm>
            <a:off x="236670" y="4604272"/>
            <a:ext cx="2523558" cy="1524793"/>
          </a:xfrm>
          <a:prstGeom prst="wedgeRoundRectCallout">
            <a:avLst>
              <a:gd name="adj1" fmla="val 70828"/>
              <a:gd name="adj2" fmla="val -426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AU" sz="1800" dirty="0"/>
              <a:t>This number differs from the 2023 population. Why?</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1A34BD2-E4DC-255E-E359-272809B8EC0A}"/>
                  </a:ext>
                </a:extLst>
              </p:cNvPr>
              <p:cNvSpPr txBox="1"/>
              <p:nvPr/>
            </p:nvSpPr>
            <p:spPr>
              <a:xfrm>
                <a:off x="3048896" y="3028479"/>
                <a:ext cx="4563669" cy="1754326"/>
              </a:xfrm>
              <a:prstGeom prst="rect">
                <a:avLst/>
              </a:prstGeom>
              <a:noFill/>
            </p:spPr>
            <p:txBody>
              <a:bodyPr wrap="square">
                <a:spAutoFit/>
              </a:bodyPr>
              <a:lstStyle/>
              <a:p>
                <a:pPr algn="l">
                  <a:lnSpc>
                    <a:spcPct val="200000"/>
                  </a:lnSpc>
                </a:pPr>
                <a14:m>
                  <m:oMathPara xmlns:m="http://schemas.openxmlformats.org/officeDocument/2006/math">
                    <m:oMathParaPr>
                      <m:jc m:val="left"/>
                    </m:oMathParaPr>
                    <m:oMath xmlns:m="http://schemas.openxmlformats.org/officeDocument/2006/math">
                      <m:r>
                        <m:rPr>
                          <m:sty m:val="p"/>
                        </m:rPr>
                        <a:rPr lang="en-AU" sz="1800" b="0" i="0" smtClean="0">
                          <a:latin typeface="Cambria Math" panose="02040503050406030204" pitchFamily="18" charset="0"/>
                        </a:rPr>
                        <m:t>FV</m:t>
                      </m:r>
                      <m:r>
                        <m:rPr>
                          <m:aln/>
                        </m:rPr>
                        <a:rPr lang="en-AU" sz="1800" b="0" i="0" smtClean="0">
                          <a:latin typeface="Cambria Math" panose="02040503050406030204" pitchFamily="18" charset="0"/>
                        </a:rPr>
                        <m:t>=</m:t>
                      </m:r>
                      <m:r>
                        <m:rPr>
                          <m:sty m:val="p"/>
                        </m:rPr>
                        <a:rPr lang="en-AU" sz="1800" b="0" i="0" smtClean="0">
                          <a:latin typeface="Cambria Math" panose="02040503050406030204" pitchFamily="18" charset="0"/>
                        </a:rPr>
                        <m:t>PV</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0" smtClean="0">
                                  <a:latin typeface="Cambria Math" panose="02040503050406030204" pitchFamily="18" charset="0"/>
                                </a:rPr>
                                <m:t>1+</m:t>
                              </m:r>
                              <m:r>
                                <m:rPr>
                                  <m:sty m:val="p"/>
                                </m:rPr>
                                <a:rPr lang="en-AU" sz="1800" b="0" i="0" smtClean="0">
                                  <a:latin typeface="Cambria Math" panose="02040503050406030204" pitchFamily="18" charset="0"/>
                                </a:rPr>
                                <m:t>r</m:t>
                              </m:r>
                            </m:e>
                          </m:d>
                        </m:e>
                        <m:sup>
                          <m:r>
                            <m:rPr>
                              <m:sty m:val="p"/>
                            </m:rPr>
                            <a:rPr lang="en-AU" sz="1800" b="0" i="0" smtClean="0">
                              <a:latin typeface="Cambria Math" panose="02040503050406030204" pitchFamily="18" charset="0"/>
                            </a:rPr>
                            <m:t>n</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6 148 808 975 </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1</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0.0137</m:t>
                              </m:r>
                            </m:e>
                          </m:d>
                        </m:e>
                        <m:sup>
                          <m:r>
                            <a:rPr lang="en-AU" sz="1800" b="0" i="1" smtClean="0">
                              <a:latin typeface="Cambria Math" panose="02040503050406030204" pitchFamily="18" charset="0"/>
                              <a:ea typeface="Cambria Math" panose="02040503050406030204" pitchFamily="18" charset="0"/>
                            </a:rPr>
                            <m:t>24</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8 523 494 705</m:t>
                      </m:r>
                    </m:oMath>
                  </m:oMathPara>
                </a14:m>
                <a:endParaRPr lang="en-AU" sz="1800" dirty="0"/>
              </a:p>
            </p:txBody>
          </p:sp>
        </mc:Choice>
        <mc:Fallback>
          <p:sp>
            <p:nvSpPr>
              <p:cNvPr id="7" name="TextBox 6">
                <a:extLst>
                  <a:ext uri="{FF2B5EF4-FFF2-40B4-BE49-F238E27FC236}">
                    <a16:creationId xmlns:a16="http://schemas.microsoft.com/office/drawing/2014/main" id="{01A34BD2-E4DC-255E-E359-272809B8EC0A}"/>
                  </a:ext>
                </a:extLst>
              </p:cNvPr>
              <p:cNvSpPr txBox="1">
                <a:spLocks noRot="1" noChangeAspect="1" noMove="1" noResize="1" noEditPoints="1" noAdjustHandles="1" noChangeArrowheads="1" noChangeShapeType="1" noTextEdit="1"/>
              </p:cNvSpPr>
              <p:nvPr/>
            </p:nvSpPr>
            <p:spPr>
              <a:xfrm>
                <a:off x="3048896" y="3028479"/>
                <a:ext cx="4563669" cy="1754326"/>
              </a:xfrm>
              <a:prstGeom prst="rect">
                <a:avLst/>
              </a:prstGeom>
              <a:blipFill>
                <a:blip r:embed="rId2"/>
                <a:stretch>
                  <a:fillRect/>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424252B4-7D46-CE66-5A26-3DF91F73B396}"/>
              </a:ext>
            </a:extLst>
          </p:cNvPr>
          <p:cNvSpPr/>
          <p:nvPr/>
        </p:nvSpPr>
        <p:spPr>
          <a:xfrm>
            <a:off x="7136285" y="4280145"/>
            <a:ext cx="2671594" cy="1086523"/>
          </a:xfrm>
          <a:prstGeom prst="wedgeRoundRectCallout">
            <a:avLst>
              <a:gd name="adj1" fmla="val -55793"/>
              <a:gd name="adj2" fmla="val -764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AU" sz="1800" dirty="0"/>
              <a:t>Where has the number 24 come from?</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34832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Summarise</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2F62-4672-D272-94B4-2DDBDDC864A9}"/>
              </a:ext>
            </a:extLst>
          </p:cNvPr>
          <p:cNvSpPr>
            <a:spLocks noGrp="1"/>
          </p:cNvSpPr>
          <p:nvPr>
            <p:ph type="title"/>
          </p:nvPr>
        </p:nvSpPr>
        <p:spPr/>
        <p:txBody>
          <a:bodyPr/>
          <a:lstStyle/>
          <a:p>
            <a:r>
              <a:rPr lang="en-AU" dirty="0">
                <a:latin typeface="+mj-lt"/>
              </a:rPr>
              <a:t>World population</a:t>
            </a:r>
          </a:p>
        </p:txBody>
      </p:sp>
      <p:sp>
        <p:nvSpPr>
          <p:cNvPr id="3" name="Text Placeholder 2">
            <a:extLst>
              <a:ext uri="{FF2B5EF4-FFF2-40B4-BE49-F238E27FC236}">
                <a16:creationId xmlns:a16="http://schemas.microsoft.com/office/drawing/2014/main" id="{52DF3BA7-0549-5DC4-7B6A-56C5169F5A90}"/>
              </a:ext>
            </a:extLst>
          </p:cNvPr>
          <p:cNvSpPr>
            <a:spLocks noGrp="1"/>
          </p:cNvSpPr>
          <p:nvPr>
            <p:ph type="body" sz="quarter" idx="18"/>
          </p:nvPr>
        </p:nvSpPr>
        <p:spPr/>
        <p:txBody>
          <a:bodyPr/>
          <a:lstStyle/>
          <a:p>
            <a:r>
              <a:rPr lang="en-AU" dirty="0">
                <a:latin typeface="+mj-lt"/>
              </a:rPr>
              <a:t>Predicted v actual</a:t>
            </a:r>
          </a:p>
        </p:txBody>
      </p:sp>
      <p:pic>
        <p:nvPicPr>
          <p:cNvPr id="12" name="Picture 11" descr="Graph of the actual population (dots) v predicted population (line) since 2000. The points plotted are:  (0,6148) (1,6231)(2,6312)(3,6394)(4,6476)(5,6558)(6,6641)(7,6726)(8,6812)(9,6898) (10,6985)(11,7073)(12,7162)(13,7251)(14,7339)(15,7427)(16,7513)(17,7600)(18,7684)(19,7765)(20,7841)(21,7909)(22,7975)(23,8045).&#10;The prediction is y=6148(1.0134)^x.">
            <a:extLst>
              <a:ext uri="{FF2B5EF4-FFF2-40B4-BE49-F238E27FC236}">
                <a16:creationId xmlns:a16="http://schemas.microsoft.com/office/drawing/2014/main" id="{B79DE4D9-49EC-2D0E-675E-22A40A5CCBCE}"/>
              </a:ext>
            </a:extLst>
          </p:cNvPr>
          <p:cNvPicPr>
            <a:picLocks noChangeAspect="1"/>
          </p:cNvPicPr>
          <p:nvPr/>
        </p:nvPicPr>
        <p:blipFill>
          <a:blip r:embed="rId2"/>
          <a:stretch>
            <a:fillRect/>
          </a:stretch>
        </p:blipFill>
        <p:spPr>
          <a:xfrm>
            <a:off x="3006506" y="1137527"/>
            <a:ext cx="5262004" cy="5193666"/>
          </a:xfrm>
          <a:prstGeom prst="rect">
            <a:avLst/>
          </a:prstGeom>
        </p:spPr>
      </p:pic>
      <p:sp>
        <p:nvSpPr>
          <p:cNvPr id="11" name="Speech Bubble: Rectangle with Corners Rounded 10">
            <a:extLst>
              <a:ext uri="{FF2B5EF4-FFF2-40B4-BE49-F238E27FC236}">
                <a16:creationId xmlns:a16="http://schemas.microsoft.com/office/drawing/2014/main" id="{BF8B8A65-9A68-34F5-BD7C-4491A6C173C4}"/>
              </a:ext>
            </a:extLst>
          </p:cNvPr>
          <p:cNvSpPr/>
          <p:nvPr/>
        </p:nvSpPr>
        <p:spPr>
          <a:xfrm>
            <a:off x="9320441" y="1957895"/>
            <a:ext cx="2281751" cy="1960962"/>
          </a:xfrm>
          <a:prstGeom prst="wedgeRoundRectCallout">
            <a:avLst>
              <a:gd name="adj1" fmla="val -115123"/>
              <a:gd name="adj2" fmla="val -338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Is the green line predicted or actual population? How do you know?</a:t>
            </a:r>
          </a:p>
        </p:txBody>
      </p:sp>
      <p:sp>
        <p:nvSpPr>
          <p:cNvPr id="4" name="Slide Number Placeholder 3">
            <a:extLst>
              <a:ext uri="{FF2B5EF4-FFF2-40B4-BE49-F238E27FC236}">
                <a16:creationId xmlns:a16="http://schemas.microsoft.com/office/drawing/2014/main" id="{7D8EEE42-CBC1-82C9-D0C3-482E26E686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890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375B-DED0-83A3-775B-12AEF39FC44E}"/>
              </a:ext>
            </a:extLst>
          </p:cNvPr>
          <p:cNvSpPr>
            <a:spLocks noGrp="1"/>
          </p:cNvSpPr>
          <p:nvPr>
            <p:ph type="title"/>
          </p:nvPr>
        </p:nvSpPr>
        <p:spPr/>
        <p:txBody>
          <a:bodyPr/>
          <a:lstStyle/>
          <a:p>
            <a:r>
              <a:rPr lang="en-AU" dirty="0"/>
              <a:t>PMI Table</a:t>
            </a:r>
          </a:p>
        </p:txBody>
      </p:sp>
      <p:sp>
        <p:nvSpPr>
          <p:cNvPr id="3" name="Text Placeholder 2">
            <a:extLst>
              <a:ext uri="{FF2B5EF4-FFF2-40B4-BE49-F238E27FC236}">
                <a16:creationId xmlns:a16="http://schemas.microsoft.com/office/drawing/2014/main" id="{3B862946-E722-2F25-3F61-CFD9740C735E}"/>
              </a:ext>
            </a:extLst>
          </p:cNvPr>
          <p:cNvSpPr>
            <a:spLocks noGrp="1"/>
          </p:cNvSpPr>
          <p:nvPr>
            <p:ph type="body" sz="quarter" idx="18"/>
          </p:nvPr>
        </p:nvSpPr>
        <p:spPr/>
        <p:txBody>
          <a:bodyPr/>
          <a:lstStyle/>
          <a:p>
            <a:r>
              <a:rPr lang="en-AU" sz="2000" dirty="0">
                <a:effectLst/>
                <a:latin typeface="+mj-lt"/>
                <a:ea typeface="Calibri" panose="020F0502020204030204" pitchFamily="34" charset="0"/>
              </a:rPr>
              <a:t>Exponential graphs to model population growth</a:t>
            </a:r>
          </a:p>
        </p:txBody>
      </p:sp>
      <p:sp>
        <p:nvSpPr>
          <p:cNvPr id="5" name="Text Placeholder 4">
            <a:extLst>
              <a:ext uri="{FF2B5EF4-FFF2-40B4-BE49-F238E27FC236}">
                <a16:creationId xmlns:a16="http://schemas.microsoft.com/office/drawing/2014/main" id="{82EB2FC1-8F18-B4B7-6ED3-3344F94B63CD}"/>
              </a:ext>
            </a:extLst>
          </p:cNvPr>
          <p:cNvSpPr>
            <a:spLocks noGrp="1"/>
          </p:cNvSpPr>
          <p:nvPr>
            <p:ph type="body" sz="quarter" idx="17"/>
          </p:nvPr>
        </p:nvSpPr>
        <p:spPr>
          <a:xfrm>
            <a:off x="360000" y="1567087"/>
            <a:ext cx="11484000" cy="962358"/>
          </a:xfrm>
        </p:spPr>
        <p:txBody>
          <a:bodyPr/>
          <a:lstStyle/>
          <a:p>
            <a:pPr algn="l"/>
            <a:r>
              <a:rPr lang="en-AU" sz="1800" dirty="0">
                <a:latin typeface="+mn-lt"/>
              </a:rPr>
              <a:t>What are the pluses, and minuses to using an exponential graph to model population growth? </a:t>
            </a:r>
          </a:p>
          <a:p>
            <a:pPr algn="l"/>
            <a:r>
              <a:rPr lang="en-AU" sz="1800" dirty="0">
                <a:latin typeface="+mn-lt"/>
              </a:rPr>
              <a:t>What do you find interesting?</a:t>
            </a:r>
          </a:p>
        </p:txBody>
      </p:sp>
      <p:graphicFrame>
        <p:nvGraphicFramePr>
          <p:cNvPr id="6" name="Content Placeholder 5" descr="Plus, minus, interesting table.">
            <a:extLst>
              <a:ext uri="{FF2B5EF4-FFF2-40B4-BE49-F238E27FC236}">
                <a16:creationId xmlns:a16="http://schemas.microsoft.com/office/drawing/2014/main" id="{E654B82F-E24A-EE5B-0091-1645424D42AA}"/>
              </a:ext>
            </a:extLst>
          </p:cNvPr>
          <p:cNvGraphicFramePr>
            <a:graphicFrameLocks noGrp="1"/>
          </p:cNvGraphicFramePr>
          <p:nvPr>
            <p:ph idx="4294967295"/>
            <p:extLst>
              <p:ext uri="{D42A27DB-BD31-4B8C-83A1-F6EECF244321}">
                <p14:modId xmlns:p14="http://schemas.microsoft.com/office/powerpoint/2010/main" val="2898492024"/>
              </p:ext>
            </p:extLst>
          </p:nvPr>
        </p:nvGraphicFramePr>
        <p:xfrm>
          <a:off x="360025" y="2803997"/>
          <a:ext cx="11483973" cy="3481310"/>
        </p:xfrm>
        <a:graphic>
          <a:graphicData uri="http://schemas.openxmlformats.org/drawingml/2006/table">
            <a:tbl>
              <a:tblPr firstRow="1" bandRow="1">
                <a:tableStyleId>{69012ECD-51FC-41F1-AA8D-1B2483CD663E}</a:tableStyleId>
              </a:tblPr>
              <a:tblGrid>
                <a:gridCol w="3827991">
                  <a:extLst>
                    <a:ext uri="{9D8B030D-6E8A-4147-A177-3AD203B41FA5}">
                      <a16:colId xmlns:a16="http://schemas.microsoft.com/office/drawing/2014/main" val="20665263"/>
                    </a:ext>
                  </a:extLst>
                </a:gridCol>
                <a:gridCol w="3827991">
                  <a:extLst>
                    <a:ext uri="{9D8B030D-6E8A-4147-A177-3AD203B41FA5}">
                      <a16:colId xmlns:a16="http://schemas.microsoft.com/office/drawing/2014/main" val="3890825705"/>
                    </a:ext>
                  </a:extLst>
                </a:gridCol>
                <a:gridCol w="3827991">
                  <a:extLst>
                    <a:ext uri="{9D8B030D-6E8A-4147-A177-3AD203B41FA5}">
                      <a16:colId xmlns:a16="http://schemas.microsoft.com/office/drawing/2014/main" val="103929666"/>
                    </a:ext>
                  </a:extLst>
                </a:gridCol>
              </a:tblGrid>
              <a:tr h="586068">
                <a:tc>
                  <a:txBody>
                    <a:bodyPr/>
                    <a:lstStyle/>
                    <a:p>
                      <a:pPr algn="ctr"/>
                      <a:r>
                        <a:rPr lang="en-AU" dirty="0">
                          <a:latin typeface="+mj-lt"/>
                        </a:rPr>
                        <a:t>Plus</a:t>
                      </a:r>
                    </a:p>
                  </a:txBody>
                  <a:tcPr anchor="ctr">
                    <a:lnL w="12700"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dirty="0">
                          <a:latin typeface="+mj-lt"/>
                        </a:rPr>
                        <a:t>Minus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dirty="0">
                          <a:latin typeface="+mj-lt"/>
                        </a:rPr>
                        <a:t>Interesting</a:t>
                      </a:r>
                    </a:p>
                  </a:txBody>
                  <a:tcPr anchor="ctr">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1504146"/>
                  </a:ext>
                </a:extLst>
              </a:tr>
              <a:tr h="2895242">
                <a:tc>
                  <a:txBody>
                    <a:bodyPr/>
                    <a:lstStyle/>
                    <a:p>
                      <a:endParaRPr lang="en-AU" dirty="0"/>
                    </a:p>
                  </a:txBody>
                  <a:tcPr>
                    <a:lnL w="12700" cap="flat" cmpd="sng" algn="ctr">
                      <a:solidFill>
                        <a:schemeClr val="tx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p>
                      <a:endParaRPr lang="en-AU" dirty="0"/>
                    </a:p>
                    <a:p>
                      <a:endParaRPr lang="en-AU" dirty="0"/>
                    </a:p>
                  </a:txBody>
                  <a:tcPr>
                    <a:lnL w="9525"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6603986"/>
                  </a:ext>
                </a:extLst>
              </a:tr>
            </a:tbl>
          </a:graphicData>
        </a:graphic>
      </p:graphicFrame>
      <p:sp>
        <p:nvSpPr>
          <p:cNvPr id="4" name="Slide Number Placeholder 3">
            <a:extLst>
              <a:ext uri="{FF2B5EF4-FFF2-40B4-BE49-F238E27FC236}">
                <a16:creationId xmlns:a16="http://schemas.microsoft.com/office/drawing/2014/main" id="{BE4AF0A4-D396-7BA0-6C54-0061F300F1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90823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E816-0879-6E6F-ED84-D98863CABC38}"/>
              </a:ext>
            </a:extLst>
          </p:cNvPr>
          <p:cNvSpPr>
            <a:spLocks noGrp="1"/>
          </p:cNvSpPr>
          <p:nvPr>
            <p:ph type="title"/>
          </p:nvPr>
        </p:nvSpPr>
        <p:spPr/>
        <p:txBody>
          <a:bodyPr/>
          <a:lstStyle/>
          <a:p>
            <a:r>
              <a:rPr lang="en-AU" dirty="0"/>
              <a:t>COVID-19 model (1)</a:t>
            </a:r>
          </a:p>
        </p:txBody>
      </p:sp>
      <p:sp>
        <p:nvSpPr>
          <p:cNvPr id="7" name="Text Placeholder 6">
            <a:extLst>
              <a:ext uri="{FF2B5EF4-FFF2-40B4-BE49-F238E27FC236}">
                <a16:creationId xmlns:a16="http://schemas.microsoft.com/office/drawing/2014/main" id="{3D377A94-59A4-1E36-4B2B-8B8422E50CD0}"/>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CBF60FB-6700-2549-06EC-13862D5A7BDA}"/>
                  </a:ext>
                </a:extLst>
              </p:cNvPr>
              <p:cNvSpPr>
                <a:spLocks noGrp="1"/>
              </p:cNvSpPr>
              <p:nvPr>
                <p:ph type="body" sz="quarter" idx="17"/>
              </p:nvPr>
            </p:nvSpPr>
            <p:spPr/>
            <p:txBody>
              <a:bodyPr/>
              <a:lstStyle/>
              <a:p>
                <a:pPr algn="l">
                  <a:spcAft>
                    <a:spcPts val="600"/>
                  </a:spcAft>
                </a:pPr>
                <a:r>
                  <a:rPr lang="en-AU" sz="1800" dirty="0"/>
                  <a:t>The graph below models the number of cases of COVID-19 (y) over the number of days (n). </a:t>
                </a:r>
              </a:p>
              <a:p>
                <a:pPr algn="l">
                  <a:spcAft>
                    <a:spcPts val="600"/>
                  </a:spcAft>
                </a:pPr>
                <a:r>
                  <a:rPr lang="en-AU" sz="1800" dirty="0"/>
                  <a:t>Use the graph to predict the case numbers after 23 days.</a:t>
                </a:r>
              </a:p>
              <a:p>
                <a:pPr algn="l">
                  <a:spcAft>
                    <a:spcPts val="600"/>
                  </a:spcAft>
                </a:pPr>
                <a:endParaRPr lang="en-AU" sz="1800" dirty="0"/>
              </a:p>
              <a:p>
                <a:pPr algn="l">
                  <a:spcAft>
                    <a:spcPts val="600"/>
                  </a:spcAft>
                </a:pPr>
                <a:endParaRPr lang="en-AU" sz="1800" dirty="0"/>
              </a:p>
              <a:p>
                <a:pPr algn="l">
                  <a:spcAft>
                    <a:spcPts val="600"/>
                  </a:spcAft>
                </a:pPr>
                <a:endParaRPr lang="en-AU" sz="1800" dirty="0"/>
              </a:p>
              <a:p>
                <a:pPr algn="l">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≈16800  </m:t>
                      </m:r>
                      <m:r>
                        <m:rPr>
                          <m:sty m:val="p"/>
                        </m:rPr>
                        <a:rPr lang="en-AU" sz="1800" b="0" i="0" smtClean="0">
                          <a:latin typeface="Cambria Math" panose="02040503050406030204" pitchFamily="18" charset="0"/>
                        </a:rPr>
                        <m:t>cases</m:t>
                      </m:r>
                    </m:oMath>
                  </m:oMathPara>
                </a14:m>
                <a:endParaRPr lang="en-AU" sz="1800" b="0" dirty="0"/>
              </a:p>
            </p:txBody>
          </p:sp>
        </mc:Choice>
        <mc:Fallback xmlns="">
          <p:sp>
            <p:nvSpPr>
              <p:cNvPr id="5" name="Text Placeholder 4">
                <a:extLst>
                  <a:ext uri="{FF2B5EF4-FFF2-40B4-BE49-F238E27FC236}">
                    <a16:creationId xmlns:a16="http://schemas.microsoft.com/office/drawing/2014/main" id="{BCBF60FB-6700-2549-06EC-13862D5A7BD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15"/>
                </a:stretch>
              </a:blipFill>
            </p:spPr>
            <p:txBody>
              <a:bodyPr/>
              <a:lstStyle/>
              <a:p>
                <a:r>
                  <a:rPr lang="en-US">
                    <a:noFill/>
                  </a:rPr>
                  <a:t> </a:t>
                </a:r>
              </a:p>
            </p:txBody>
          </p:sp>
        </mc:Fallback>
      </mc:AlternateContent>
      <p:grpSp>
        <p:nvGrpSpPr>
          <p:cNvPr id="9" name="Group 8" descr="Exponential graph - y-axis, number of cases, x-axis, number of days. There is a red line from 23 days to the exponential equation to just under 17000 cases. ">
            <a:extLst>
              <a:ext uri="{FF2B5EF4-FFF2-40B4-BE49-F238E27FC236}">
                <a16:creationId xmlns:a16="http://schemas.microsoft.com/office/drawing/2014/main" id="{D1F5E0FC-E5C9-09DA-CADB-FE6D08D6D58A}"/>
              </a:ext>
            </a:extLst>
          </p:cNvPr>
          <p:cNvGrpSpPr/>
          <p:nvPr/>
        </p:nvGrpSpPr>
        <p:grpSpPr>
          <a:xfrm>
            <a:off x="2644493" y="2783667"/>
            <a:ext cx="6284053" cy="3661793"/>
            <a:chOff x="2682399" y="2419427"/>
            <a:chExt cx="6284053" cy="3661793"/>
          </a:xfrm>
        </p:grpSpPr>
        <p:pic>
          <p:nvPicPr>
            <p:cNvPr id="12" name="Picture 11">
              <a:extLst>
                <a:ext uri="{FF2B5EF4-FFF2-40B4-BE49-F238E27FC236}">
                  <a16:creationId xmlns:a16="http://schemas.microsoft.com/office/drawing/2014/main" id="{473937B3-C25C-3064-A333-606ADF490177}"/>
                </a:ext>
              </a:extLst>
            </p:cNvPr>
            <p:cNvPicPr>
              <a:picLocks noChangeAspect="1"/>
            </p:cNvPicPr>
            <p:nvPr/>
          </p:nvPicPr>
          <p:blipFill>
            <a:blip r:embed="rId3"/>
            <a:stretch>
              <a:fillRect/>
            </a:stretch>
          </p:blipFill>
          <p:spPr>
            <a:xfrm>
              <a:off x="2682399" y="2419427"/>
              <a:ext cx="6284053" cy="3661793"/>
            </a:xfrm>
            <a:prstGeom prst="rect">
              <a:avLst/>
            </a:prstGeom>
          </p:spPr>
        </p:pic>
        <p:cxnSp>
          <p:nvCxnSpPr>
            <p:cNvPr id="3" name="Straight Connector 2">
              <a:extLst>
                <a:ext uri="{FF2B5EF4-FFF2-40B4-BE49-F238E27FC236}">
                  <a16:creationId xmlns:a16="http://schemas.microsoft.com/office/drawing/2014/main" id="{CF3212C5-B0BC-9331-B6E4-2F9874BA6DFC}"/>
                </a:ext>
              </a:extLst>
            </p:cNvPr>
            <p:cNvCxnSpPr>
              <a:cxnSpLocks/>
            </p:cNvCxnSpPr>
            <p:nvPr/>
          </p:nvCxnSpPr>
          <p:spPr>
            <a:xfrm flipV="1">
              <a:off x="7797618" y="3884265"/>
              <a:ext cx="0" cy="18750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426A57-8294-99B8-4D3E-7D0411C4BF06}"/>
                </a:ext>
              </a:extLst>
            </p:cNvPr>
            <p:cNvCxnSpPr>
              <a:cxnSpLocks/>
            </p:cNvCxnSpPr>
            <p:nvPr/>
          </p:nvCxnSpPr>
          <p:spPr>
            <a:xfrm flipH="1">
              <a:off x="3166746" y="3899715"/>
              <a:ext cx="46308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38B66AD6-D5C5-463B-B18F-1C18C1314E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7448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6191F4-E7E3-482F-80C6-B34E805C0556}">
  <ds:schemaRefs>
    <ds:schemaRef ds:uri="http://schemas.microsoft.com/sharepoint/v3/contenttype/forms"/>
  </ds:schemaRefs>
</ds:datastoreItem>
</file>

<file path=customXml/itemProps2.xml><?xml version="1.0" encoding="utf-8"?>
<ds:datastoreItem xmlns:ds="http://schemas.openxmlformats.org/officeDocument/2006/customXml" ds:itemID="{3A5310AC-118E-4AD1-A83B-6D98A3374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84A574-C8FC-4CDD-8CA3-64114677635E}">
  <ds:schemaRefs>
    <ds:schemaRef ds:uri="http://schemas.microsoft.com/office/2006/metadata/properties"/>
    <ds:schemaRef ds:uri="http://purl.org/dc/terms/"/>
    <ds:schemaRef ds:uri="http://purl.org/dc/dcmitype/"/>
    <ds:schemaRef ds:uri="http://purl.org/dc/elements/1.1/"/>
    <ds:schemaRef ds:uri="http://www.w3.org/XML/1998/namespace"/>
    <ds:schemaRef ds:uri="98740c54-966f-451d-a76c-e38eb7fddd55"/>
    <ds:schemaRef ds:uri="http://schemas.microsoft.com/office/2006/documentManagement/types"/>
    <ds:schemaRef ds:uri="http://schemas.microsoft.com/office/infopath/2007/PartnerControls"/>
    <ds:schemaRef ds:uri="http://schemas.openxmlformats.org/package/2006/metadata/core-properties"/>
    <ds:schemaRef ds:uri="094ce8ca-8c20-4eb0-bb23-b47a1c76b753"/>
  </ds:schemaRefs>
</ds:datastoreItem>
</file>

<file path=docProps/app.xml><?xml version="1.0" encoding="utf-8"?>
<Properties xmlns="http://schemas.openxmlformats.org/officeDocument/2006/extended-properties" xmlns:vt="http://schemas.openxmlformats.org/officeDocument/2006/docPropsVTypes">
  <Template>curriculum-reform-template-2023</Template>
  <TotalTime>3</TotalTime>
  <Words>752</Words>
  <Application>Microsoft Office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Public Sans Light</vt:lpstr>
      <vt:lpstr>Cambria Math</vt:lpstr>
      <vt:lpstr>Times New Roman</vt:lpstr>
      <vt:lpstr>Arial</vt:lpstr>
      <vt:lpstr>Public Sans</vt:lpstr>
      <vt:lpstr>1_NSWG Corporate</vt:lpstr>
      <vt:lpstr>Population clock</vt:lpstr>
      <vt:lpstr>Explore</vt:lpstr>
      <vt:lpstr>World’s population (1)</vt:lpstr>
      <vt:lpstr>World’s population (2)</vt:lpstr>
      <vt:lpstr>World’s population (3)</vt:lpstr>
      <vt:lpstr>Summarise</vt:lpstr>
      <vt:lpstr>World population</vt:lpstr>
      <vt:lpstr>PMI Table</vt:lpstr>
      <vt:lpstr>COVID-19 model (1)</vt:lpstr>
      <vt:lpstr>COVID-19 model (2)</vt:lpstr>
      <vt:lpstr>COVID-19 model (3)</vt:lpstr>
      <vt:lpstr>COVID-19 model (4)</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clock – Unit 11 – Lesson 7</dc:title>
  <dc:subject/>
  <dc:creator>NSW Department of Education</dc:creator>
  <dc:description/>
  <dcterms:created xsi:type="dcterms:W3CDTF">2024-08-12T02:07:23Z</dcterms:created>
  <dcterms:modified xsi:type="dcterms:W3CDTF">2024-09-08T21:33:54Z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2024-08-12T02:07:32Z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56b3313b-484f-4c9e-9763-3e5737378501</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0x010100C6BC20BCFB223D4189F17F47419ECBA2</vt:lpwstr>
  </property>
</Properties>
</file>