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8"/>
  </p:notesMasterIdLst>
  <p:handoutMasterIdLst>
    <p:handoutMasterId r:id="rId19"/>
  </p:handoutMasterIdLst>
  <p:sldIdLst>
    <p:sldId id="257" r:id="rId2"/>
    <p:sldId id="272" r:id="rId3"/>
    <p:sldId id="393" r:id="rId4"/>
    <p:sldId id="394" r:id="rId5"/>
    <p:sldId id="395" r:id="rId6"/>
    <p:sldId id="375" r:id="rId7"/>
    <p:sldId id="389" r:id="rId8"/>
    <p:sldId id="390" r:id="rId9"/>
    <p:sldId id="386" r:id="rId10"/>
    <p:sldId id="387" r:id="rId11"/>
    <p:sldId id="396" r:id="rId12"/>
    <p:sldId id="368" r:id="rId13"/>
    <p:sldId id="369" r:id="rId14"/>
    <p:sldId id="391" r:id="rId15"/>
    <p:sldId id="392"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
      <p:font typeface="Yu Mincho" panose="02020400000000000000" pitchFamily="18" charset="-128"/>
      <p:regular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FAA49185-EE96-76D8-B997-27D35C680BEE}" name="Maureen O'Keefe" initials="MO" userId="S::Maureen.OKeefe5@det.nsw.edu.au::468623b9-9c4e-4b2f-9db4-30ddd450a219"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48" autoAdjust="0"/>
  </p:normalViewPr>
  <p:slideViewPr>
    <p:cSldViewPr snapToGrid="0">
      <p:cViewPr varScale="1">
        <p:scale>
          <a:sx n="88" d="100"/>
          <a:sy n="88" d="100"/>
        </p:scale>
        <p:origin x="690"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939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4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38592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2639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233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7546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44039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54787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5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816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00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462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496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844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16554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576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5360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2119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795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67084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84713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27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3404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098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7964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462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32653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451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57318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1433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535404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Cos it’s the angle</a:t>
            </a:r>
          </a:p>
        </p:txBody>
      </p:sp>
      <p:sp>
        <p:nvSpPr>
          <p:cNvPr id="4" name="Text Placeholder 3">
            <a:extLst>
              <a:ext uri="{FF2B5EF4-FFF2-40B4-BE49-F238E27FC236}">
                <a16:creationId xmlns:a16="http://schemas.microsoft.com/office/drawing/2014/main" id="{E563A286-A5D0-E3EA-115A-B98AD1179639}"/>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DB0B9-C7AD-5626-6CA5-C49D9D5C70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8B5BE8-E5B1-B78E-658C-4B05A19C1765}"/>
              </a:ext>
            </a:extLst>
          </p:cNvPr>
          <p:cNvSpPr>
            <a:spLocks noGrp="1"/>
          </p:cNvSpPr>
          <p:nvPr>
            <p:ph type="title"/>
          </p:nvPr>
        </p:nvSpPr>
        <p:spPr/>
        <p:txBody>
          <a:bodyPr/>
          <a:lstStyle/>
          <a:p>
            <a:r>
              <a:rPr lang="en-AU" dirty="0"/>
              <a:t>Cos it’s the angle (6)</a:t>
            </a:r>
          </a:p>
        </p:txBody>
      </p:sp>
      <p:sp>
        <p:nvSpPr>
          <p:cNvPr id="6" name="Text Placeholder 5">
            <a:extLst>
              <a:ext uri="{FF2B5EF4-FFF2-40B4-BE49-F238E27FC236}">
                <a16:creationId xmlns:a16="http://schemas.microsoft.com/office/drawing/2014/main" id="{9D8C6504-FC8A-A481-2D0C-FA10A60D86F4}"/>
              </a:ext>
            </a:extLst>
          </p:cNvPr>
          <p:cNvSpPr>
            <a:spLocks noGrp="1"/>
          </p:cNvSpPr>
          <p:nvPr>
            <p:ph type="body" sz="quarter" idx="18"/>
          </p:nvPr>
        </p:nvSpPr>
        <p:spPr>
          <a:xfrm>
            <a:off x="360000" y="982520"/>
            <a:ext cx="10080000" cy="310015"/>
          </a:xfrm>
        </p:spPr>
        <p:txBody>
          <a:bodyPr/>
          <a:lstStyle/>
          <a:p>
            <a:r>
              <a:rPr lang="en-AU" dirty="0"/>
              <a:t>Example 1</a:t>
            </a:r>
          </a:p>
        </p:txBody>
      </p:sp>
      <p:sp>
        <p:nvSpPr>
          <p:cNvPr id="5" name="Content Placeholder 4">
            <a:extLst>
              <a:ext uri="{FF2B5EF4-FFF2-40B4-BE49-F238E27FC236}">
                <a16:creationId xmlns:a16="http://schemas.microsoft.com/office/drawing/2014/main" id="{8A175CE2-B70D-B371-D8E3-FA5D09E85888}"/>
              </a:ext>
            </a:extLst>
          </p:cNvPr>
          <p:cNvSpPr>
            <a:spLocks noGrp="1"/>
          </p:cNvSpPr>
          <p:nvPr>
            <p:ph idx="1"/>
          </p:nvPr>
        </p:nvSpPr>
        <p:spPr>
          <a:xfrm>
            <a:off x="360000" y="1620000"/>
            <a:ext cx="11484000" cy="4536000"/>
          </a:xfrm>
        </p:spPr>
        <p:txBody>
          <a:bodyPr/>
          <a:lstStyle/>
          <a:p>
            <a:r>
              <a:rPr lang="en-AU" dirty="0"/>
              <a:t>Find the missing angle at C.</a:t>
            </a:r>
          </a:p>
          <a:p>
            <a:endParaRPr lang="en-AU" dirty="0"/>
          </a:p>
        </p:txBody>
      </p:sp>
      <p:pic>
        <p:nvPicPr>
          <p:cNvPr id="9" name="Picture 8" descr="Triangle ABC with side a 8 cm, side b 6 cm, and side c 6.3 cm.">
            <a:extLst>
              <a:ext uri="{FF2B5EF4-FFF2-40B4-BE49-F238E27FC236}">
                <a16:creationId xmlns:a16="http://schemas.microsoft.com/office/drawing/2014/main" id="{D94A7FF7-0DF4-85FF-394D-624BCF9E8313}"/>
              </a:ext>
            </a:extLst>
          </p:cNvPr>
          <p:cNvPicPr>
            <a:picLocks noChangeAspect="1"/>
          </p:cNvPicPr>
          <p:nvPr/>
        </p:nvPicPr>
        <p:blipFill>
          <a:blip r:embed="rId2"/>
          <a:stretch>
            <a:fillRect/>
          </a:stretch>
        </p:blipFill>
        <p:spPr>
          <a:xfrm>
            <a:off x="360000" y="2222851"/>
            <a:ext cx="5820655" cy="381872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BED542-7255-CE1C-2941-DFCA9E6C026C}"/>
                  </a:ext>
                </a:extLst>
              </p:cNvPr>
              <p:cNvSpPr txBox="1"/>
              <p:nvPr/>
            </p:nvSpPr>
            <p:spPr>
              <a:xfrm>
                <a:off x="7731136" y="1435874"/>
                <a:ext cx="3392864" cy="4812526"/>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func>
                        <m:funcPr>
                          <m:ctrlPr>
                            <a:rPr lang="en-AU" sz="1800" i="1" smtClean="0">
                              <a:latin typeface="Cambria Math" panose="02040503050406030204" pitchFamily="18" charset="0"/>
                            </a:rPr>
                          </m:ctrlPr>
                        </m:funcPr>
                        <m:fName>
                          <m:r>
                            <m:rPr>
                              <m:sty m:val="p"/>
                            </m:rPr>
                            <a:rPr lang="en-AU" sz="1800" i="0" smtClean="0">
                              <a:latin typeface="Cambria Math" panose="02040503050406030204" pitchFamily="18" charset="0"/>
                            </a:rPr>
                            <m:t>cos</m:t>
                          </m:r>
                        </m:fName>
                        <m:e>
                          <m:r>
                            <a:rPr lang="en-AU" sz="1800" b="0" i="1" smtClean="0">
                              <a:latin typeface="Cambria Math" panose="02040503050406030204" pitchFamily="18" charset="0"/>
                            </a:rPr>
                            <m:t>𝐶</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m:t>
                              </m:r>
                            </m:e>
                            <m:sup>
                              <m:r>
                                <a:rPr lang="en-AU" sz="1800" b="0" i="1" smtClean="0">
                                  <a:latin typeface="Cambria Math" panose="02040503050406030204" pitchFamily="18" charset="0"/>
                                </a:rPr>
                                <m:t>2</m:t>
                              </m:r>
                            </m:sup>
                          </m:sSup>
                        </m:num>
                        <m:den>
                          <m:r>
                            <a:rPr lang="en-AU" sz="1800" b="0" i="1" smtClean="0">
                              <a:latin typeface="Cambria Math" panose="02040503050406030204" pitchFamily="18" charset="0"/>
                            </a:rPr>
                            <m:t>2</m:t>
                          </m:r>
                          <m:r>
                            <a:rPr lang="en-AU" sz="1800" b="0" i="1" smtClean="0">
                              <a:latin typeface="Cambria Math" panose="02040503050406030204" pitchFamily="18" charset="0"/>
                            </a:rPr>
                            <m:t>𝑎𝑏</m:t>
                          </m:r>
                        </m:den>
                      </m:f>
                    </m:oMath>
                  </m:oMathPara>
                </a14:m>
                <a:endParaRPr lang="en-AU" sz="1800" b="0" i="1" dirty="0">
                  <a:latin typeface="Cambria Math" panose="02040503050406030204" pitchFamily="18" charset="0"/>
                </a:endParaRPr>
              </a:p>
              <a:p>
                <a:pPr>
                  <a:lnSpc>
                    <a:spcPct val="150000"/>
                  </a:lnSpc>
                </a:pPr>
                <a:br>
                  <a:rPr lang="en-AU" sz="18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i="1">
                                  <a:latin typeface="Cambria Math" panose="02040503050406030204" pitchFamily="18" charset="0"/>
                                </a:rPr>
                              </m:ctrlPr>
                            </m:sSupPr>
                            <m:e>
                              <m:r>
                                <a:rPr lang="en-AU" sz="1800" i="1">
                                  <a:latin typeface="Cambria Math" panose="02040503050406030204" pitchFamily="18" charset="0"/>
                                </a:rPr>
                                <m:t>8</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6</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6</m:t>
                              </m:r>
                              <m:r>
                                <a:rPr lang="en-AU" sz="1800" b="0" i="1" smtClean="0">
                                  <a:latin typeface="Cambria Math" panose="02040503050406030204" pitchFamily="18" charset="0"/>
                                </a:rPr>
                                <m:t>.3</m:t>
                              </m:r>
                            </m:e>
                            <m:sup>
                              <m:r>
                                <a:rPr lang="en-AU" sz="1800" i="1">
                                  <a:latin typeface="Cambria Math" panose="02040503050406030204" pitchFamily="18" charset="0"/>
                                </a:rPr>
                                <m:t>2</m:t>
                              </m:r>
                            </m:sup>
                          </m:sSup>
                        </m:num>
                        <m:den>
                          <m:r>
                            <a:rPr lang="en-AU" sz="1800" b="0" i="1" smtClean="0">
                              <a:latin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×8×6</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60.31</m:t>
                          </m:r>
                        </m:num>
                        <m:den>
                          <m:r>
                            <a:rPr lang="en-AU" sz="1800" b="0" i="1" smtClean="0">
                              <a:latin typeface="Cambria Math" panose="02040503050406030204" pitchFamily="18" charset="0"/>
                            </a:rPr>
                            <m:t>96</m:t>
                          </m:r>
                        </m:den>
                      </m:f>
                    </m:oMath>
                    <m:oMath xmlns:m="http://schemas.openxmlformats.org/officeDocument/2006/math">
                      <m:r>
                        <a:rPr lang="en-AU" sz="1800" b="0" i="1" smtClean="0">
                          <a:latin typeface="Cambria Math" panose="02040503050406030204" pitchFamily="18" charset="0"/>
                        </a:rPr>
                        <m:t>𝐶</m:t>
                      </m:r>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−1</m:t>
                              </m:r>
                            </m:sup>
                          </m:sSup>
                        </m:fName>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60.31</m:t>
                                  </m:r>
                                </m:num>
                                <m:den>
                                  <m:r>
                                    <a:rPr lang="en-AU" sz="1800" b="0" i="1" smtClean="0">
                                      <a:latin typeface="Cambria Math" panose="02040503050406030204" pitchFamily="18" charset="0"/>
                                    </a:rPr>
                                    <m:t>96</m:t>
                                  </m:r>
                                </m:den>
                              </m:f>
                            </m:e>
                          </m:d>
                        </m:e>
                      </m:func>
                    </m:oMath>
                    <m:oMath xmlns:m="http://schemas.openxmlformats.org/officeDocument/2006/math">
                      <m:r>
                        <a:rPr lang="en-AU" sz="1800" b="0" i="1" smtClean="0">
                          <a:latin typeface="Cambria Math" panose="02040503050406030204" pitchFamily="18" charset="0"/>
                        </a:rPr>
                        <m:t>𝐶</m:t>
                      </m:r>
                      <m:r>
                        <m:rPr>
                          <m:aln/>
                        </m:rPr>
                        <a:rPr lang="en-AU" sz="1800" b="0" i="1" smtClean="0">
                          <a:latin typeface="Cambria Math" panose="02040503050406030204" pitchFamily="18" charset="0"/>
                        </a:rPr>
                        <m:t>=</m:t>
                      </m:r>
                      <m:r>
                        <a:rPr lang="en-AU" sz="1800" b="0" i="1" smtClean="0">
                          <a:latin typeface="Cambria Math" panose="02040503050406030204" pitchFamily="18" charset="0"/>
                        </a:rPr>
                        <m:t>51.08040583</m:t>
                      </m:r>
                    </m:oMath>
                    <m:oMath xmlns:m="http://schemas.openxmlformats.org/officeDocument/2006/math">
                      <m:r>
                        <a:rPr lang="en-AU" sz="1800" b="0" i="1" smtClean="0">
                          <a:latin typeface="Cambria Math" panose="02040503050406030204" pitchFamily="18" charset="0"/>
                          <a:ea typeface="Cambria Math" panose="02040503050406030204" pitchFamily="18" charset="0"/>
                        </a:rPr>
                        <m:t>𝐶</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51°5′</m:t>
                      </m:r>
                    </m:oMath>
                  </m:oMathPara>
                </a14:m>
                <a:endParaRPr lang="en-AU" sz="1800"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11BED542-7255-CE1C-2941-DFCA9E6C026C}"/>
                  </a:ext>
                </a:extLst>
              </p:cNvPr>
              <p:cNvSpPr txBox="1">
                <a:spLocks noRot="1" noChangeAspect="1" noMove="1" noResize="1" noEditPoints="1" noAdjustHandles="1" noChangeArrowheads="1" noChangeShapeType="1" noTextEdit="1"/>
              </p:cNvSpPr>
              <p:nvPr/>
            </p:nvSpPr>
            <p:spPr>
              <a:xfrm>
                <a:off x="7731136" y="1435874"/>
                <a:ext cx="3392864" cy="4812526"/>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BAD777C-770A-CC99-F2E9-D9C0751E1EB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72682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DB0B9-C7AD-5626-6CA5-C49D9D5C70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8B5BE8-E5B1-B78E-658C-4B05A19C1765}"/>
              </a:ext>
            </a:extLst>
          </p:cNvPr>
          <p:cNvSpPr>
            <a:spLocks noGrp="1"/>
          </p:cNvSpPr>
          <p:nvPr>
            <p:ph type="title"/>
          </p:nvPr>
        </p:nvSpPr>
        <p:spPr/>
        <p:txBody>
          <a:bodyPr/>
          <a:lstStyle/>
          <a:p>
            <a:r>
              <a:rPr lang="en-AU" dirty="0"/>
              <a:t>Cos it’s the angle (7)</a:t>
            </a:r>
          </a:p>
        </p:txBody>
      </p:sp>
      <p:sp>
        <p:nvSpPr>
          <p:cNvPr id="6" name="Text Placeholder 5">
            <a:extLst>
              <a:ext uri="{FF2B5EF4-FFF2-40B4-BE49-F238E27FC236}">
                <a16:creationId xmlns:a16="http://schemas.microsoft.com/office/drawing/2014/main" id="{9D8C6504-FC8A-A481-2D0C-FA10A60D86F4}"/>
              </a:ext>
            </a:extLst>
          </p:cNvPr>
          <p:cNvSpPr>
            <a:spLocks noGrp="1"/>
          </p:cNvSpPr>
          <p:nvPr>
            <p:ph type="body" sz="quarter" idx="18"/>
          </p:nvPr>
        </p:nvSpPr>
        <p:spPr>
          <a:xfrm>
            <a:off x="360000" y="982520"/>
            <a:ext cx="10080000" cy="310015"/>
          </a:xfrm>
        </p:spPr>
        <p:txBody>
          <a:bodyPr/>
          <a:lstStyle/>
          <a:p>
            <a:r>
              <a:rPr lang="en-AU" dirty="0"/>
              <a:t>Example 1 – self-explanation prompts</a:t>
            </a:r>
          </a:p>
        </p:txBody>
      </p:sp>
      <p:sp>
        <p:nvSpPr>
          <p:cNvPr id="5" name="Content Placeholder 4">
            <a:extLst>
              <a:ext uri="{FF2B5EF4-FFF2-40B4-BE49-F238E27FC236}">
                <a16:creationId xmlns:a16="http://schemas.microsoft.com/office/drawing/2014/main" id="{8A175CE2-B70D-B371-D8E3-FA5D09E85888}"/>
              </a:ext>
            </a:extLst>
          </p:cNvPr>
          <p:cNvSpPr>
            <a:spLocks noGrp="1"/>
          </p:cNvSpPr>
          <p:nvPr>
            <p:ph idx="1"/>
          </p:nvPr>
        </p:nvSpPr>
        <p:spPr>
          <a:xfrm>
            <a:off x="360000" y="1620000"/>
            <a:ext cx="6498000" cy="571627"/>
          </a:xfrm>
        </p:spPr>
        <p:txBody>
          <a:bodyPr/>
          <a:lstStyle/>
          <a:p>
            <a:r>
              <a:rPr lang="en-AU" dirty="0"/>
              <a:t>Find the missing angle at C.</a:t>
            </a:r>
          </a:p>
          <a:p>
            <a:endParaRPr lang="en-AU" dirty="0"/>
          </a:p>
        </p:txBody>
      </p:sp>
      <p:pic>
        <p:nvPicPr>
          <p:cNvPr id="9" name="Picture 8" descr="Triangle ABC with side a 8 cm, side b 6 cm, and side c 6.3 cm.">
            <a:extLst>
              <a:ext uri="{FF2B5EF4-FFF2-40B4-BE49-F238E27FC236}">
                <a16:creationId xmlns:a16="http://schemas.microsoft.com/office/drawing/2014/main" id="{D94A7FF7-0DF4-85FF-394D-624BCF9E8313}"/>
              </a:ext>
            </a:extLst>
          </p:cNvPr>
          <p:cNvPicPr>
            <a:picLocks noChangeAspect="1"/>
          </p:cNvPicPr>
          <p:nvPr/>
        </p:nvPicPr>
        <p:blipFill>
          <a:blip r:embed="rId2"/>
          <a:stretch>
            <a:fillRect/>
          </a:stretch>
        </p:blipFill>
        <p:spPr>
          <a:xfrm>
            <a:off x="360000" y="2222851"/>
            <a:ext cx="5820655" cy="381872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BED542-7255-CE1C-2941-DFCA9E6C026C}"/>
                  </a:ext>
                </a:extLst>
              </p:cNvPr>
              <p:cNvSpPr txBox="1"/>
              <p:nvPr/>
            </p:nvSpPr>
            <p:spPr>
              <a:xfrm>
                <a:off x="7731136" y="1435874"/>
                <a:ext cx="3392864" cy="4812526"/>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func>
                        <m:funcPr>
                          <m:ctrlPr>
                            <a:rPr lang="en-AU" sz="1800" i="1" smtClean="0">
                              <a:latin typeface="Cambria Math" panose="02040503050406030204" pitchFamily="18" charset="0"/>
                            </a:rPr>
                          </m:ctrlPr>
                        </m:funcPr>
                        <m:fName>
                          <m:r>
                            <m:rPr>
                              <m:sty m:val="p"/>
                            </m:rPr>
                            <a:rPr lang="en-AU" sz="1800" i="0" smtClean="0">
                              <a:latin typeface="Cambria Math" panose="02040503050406030204" pitchFamily="18" charset="0"/>
                            </a:rPr>
                            <m:t>cos</m:t>
                          </m:r>
                        </m:fName>
                        <m:e>
                          <m:r>
                            <a:rPr lang="en-AU" sz="1800" b="0" i="1" smtClean="0">
                              <a:latin typeface="Cambria Math" panose="02040503050406030204" pitchFamily="18" charset="0"/>
                            </a:rPr>
                            <m:t>𝐶</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m:t>
                              </m:r>
                            </m:e>
                            <m:sup>
                              <m:r>
                                <a:rPr lang="en-AU" sz="1800" b="0" i="1" smtClean="0">
                                  <a:latin typeface="Cambria Math" panose="02040503050406030204" pitchFamily="18" charset="0"/>
                                </a:rPr>
                                <m:t>2</m:t>
                              </m:r>
                            </m:sup>
                          </m:sSup>
                        </m:num>
                        <m:den>
                          <m:r>
                            <a:rPr lang="en-AU" sz="1800" b="0" i="1" smtClean="0">
                              <a:latin typeface="Cambria Math" panose="02040503050406030204" pitchFamily="18" charset="0"/>
                            </a:rPr>
                            <m:t>2</m:t>
                          </m:r>
                          <m:r>
                            <a:rPr lang="en-AU" sz="1800" b="0" i="1" smtClean="0">
                              <a:latin typeface="Cambria Math" panose="02040503050406030204" pitchFamily="18" charset="0"/>
                            </a:rPr>
                            <m:t>𝑎𝑏</m:t>
                          </m:r>
                        </m:den>
                      </m:f>
                    </m:oMath>
                  </m:oMathPara>
                </a14:m>
                <a:endParaRPr lang="en-AU" sz="1800" b="0" i="1" dirty="0">
                  <a:latin typeface="Cambria Math" panose="02040503050406030204" pitchFamily="18" charset="0"/>
                </a:endParaRPr>
              </a:p>
              <a:p>
                <a:pPr>
                  <a:lnSpc>
                    <a:spcPct val="150000"/>
                  </a:lnSpc>
                </a:pPr>
                <a:br>
                  <a:rPr lang="en-AU" sz="18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i="1">
                                  <a:latin typeface="Cambria Math" panose="02040503050406030204" pitchFamily="18" charset="0"/>
                                </a:rPr>
                              </m:ctrlPr>
                            </m:sSupPr>
                            <m:e>
                              <m:r>
                                <a:rPr lang="en-AU" sz="1800" i="1">
                                  <a:latin typeface="Cambria Math" panose="02040503050406030204" pitchFamily="18" charset="0"/>
                                </a:rPr>
                                <m:t>8</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6</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6</m:t>
                              </m:r>
                              <m:r>
                                <a:rPr lang="en-AU" sz="1800" b="0" i="1" smtClean="0">
                                  <a:latin typeface="Cambria Math" panose="02040503050406030204" pitchFamily="18" charset="0"/>
                                </a:rPr>
                                <m:t>.3</m:t>
                              </m:r>
                            </m:e>
                            <m:sup>
                              <m:r>
                                <a:rPr lang="en-AU" sz="1800" i="1">
                                  <a:latin typeface="Cambria Math" panose="02040503050406030204" pitchFamily="18" charset="0"/>
                                </a:rPr>
                                <m:t>2</m:t>
                              </m:r>
                            </m:sup>
                          </m:sSup>
                        </m:num>
                        <m:den>
                          <m:r>
                            <a:rPr lang="en-AU" sz="1800" b="0" i="1" smtClean="0">
                              <a:latin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×8×6</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60.31</m:t>
                          </m:r>
                        </m:num>
                        <m:den>
                          <m:r>
                            <a:rPr lang="en-AU" sz="1800" b="0" i="1" smtClean="0">
                              <a:latin typeface="Cambria Math" panose="02040503050406030204" pitchFamily="18" charset="0"/>
                            </a:rPr>
                            <m:t>96</m:t>
                          </m:r>
                        </m:den>
                      </m:f>
                    </m:oMath>
                    <m:oMath xmlns:m="http://schemas.openxmlformats.org/officeDocument/2006/math">
                      <m:r>
                        <a:rPr lang="en-AU" sz="1800" b="0" i="1" smtClean="0">
                          <a:latin typeface="Cambria Math" panose="02040503050406030204" pitchFamily="18" charset="0"/>
                        </a:rPr>
                        <m:t>𝐶</m:t>
                      </m:r>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−1</m:t>
                              </m:r>
                            </m:sup>
                          </m:sSup>
                        </m:fName>
                        <m:e>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60.31</m:t>
                                  </m:r>
                                </m:num>
                                <m:den>
                                  <m:r>
                                    <a:rPr lang="en-AU" sz="1800" b="0" i="1" smtClean="0">
                                      <a:latin typeface="Cambria Math" panose="02040503050406030204" pitchFamily="18" charset="0"/>
                                    </a:rPr>
                                    <m:t>96</m:t>
                                  </m:r>
                                </m:den>
                              </m:f>
                            </m:e>
                          </m:d>
                        </m:e>
                      </m:func>
                    </m:oMath>
                    <m:oMath xmlns:m="http://schemas.openxmlformats.org/officeDocument/2006/math">
                      <m:r>
                        <a:rPr lang="en-AU" sz="1800" b="0" i="1" smtClean="0">
                          <a:latin typeface="Cambria Math" panose="02040503050406030204" pitchFamily="18" charset="0"/>
                        </a:rPr>
                        <m:t>𝐶</m:t>
                      </m:r>
                      <m:r>
                        <m:rPr>
                          <m:aln/>
                        </m:rPr>
                        <a:rPr lang="en-AU" sz="1800" b="0" i="1" smtClean="0">
                          <a:latin typeface="Cambria Math" panose="02040503050406030204" pitchFamily="18" charset="0"/>
                        </a:rPr>
                        <m:t>=</m:t>
                      </m:r>
                      <m:r>
                        <a:rPr lang="en-AU" sz="1800" b="0" i="1" smtClean="0">
                          <a:latin typeface="Cambria Math" panose="02040503050406030204" pitchFamily="18" charset="0"/>
                        </a:rPr>
                        <m:t>51.08040583</m:t>
                      </m:r>
                    </m:oMath>
                    <m:oMath xmlns:m="http://schemas.openxmlformats.org/officeDocument/2006/math">
                      <m:r>
                        <a:rPr lang="en-AU" sz="1800" b="0" i="1" smtClean="0">
                          <a:latin typeface="Cambria Math" panose="02040503050406030204" pitchFamily="18" charset="0"/>
                          <a:ea typeface="Cambria Math" panose="02040503050406030204" pitchFamily="18" charset="0"/>
                        </a:rPr>
                        <m:t>𝐶</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51°5′</m:t>
                      </m:r>
                    </m:oMath>
                  </m:oMathPara>
                </a14:m>
                <a:endParaRPr lang="en-AU" sz="1800" b="0" i="1" dirty="0">
                  <a:latin typeface="Cambria Math" panose="02040503050406030204" pitchFamily="18" charset="0"/>
                </a:endParaRPr>
              </a:p>
              <a:p>
                <a:br>
                  <a:rPr lang="en-AU" sz="1800" b="0" i="1" dirty="0">
                    <a:latin typeface="Cambria Math" panose="02040503050406030204" pitchFamily="18" charset="0"/>
                  </a:rPr>
                </a:br>
                <a:br>
                  <a:rPr lang="en-AU" sz="1800" b="0" dirty="0"/>
                </a:br>
                <a:br>
                  <a:rPr lang="en-AU" sz="1800" b="0" dirty="0"/>
                </a:br>
                <a:endParaRPr lang="en-AU" sz="1800" dirty="0"/>
              </a:p>
            </p:txBody>
          </p:sp>
        </mc:Choice>
        <mc:Fallback xmlns="">
          <p:sp>
            <p:nvSpPr>
              <p:cNvPr id="8" name="TextBox 7">
                <a:extLst>
                  <a:ext uri="{FF2B5EF4-FFF2-40B4-BE49-F238E27FC236}">
                    <a16:creationId xmlns:a16="http://schemas.microsoft.com/office/drawing/2014/main" id="{11BED542-7255-CE1C-2941-DFCA9E6C026C}"/>
                  </a:ext>
                </a:extLst>
              </p:cNvPr>
              <p:cNvSpPr txBox="1">
                <a:spLocks noRot="1" noChangeAspect="1" noMove="1" noResize="1" noEditPoints="1" noAdjustHandles="1" noChangeArrowheads="1" noChangeShapeType="1" noTextEdit="1"/>
              </p:cNvSpPr>
              <p:nvPr/>
            </p:nvSpPr>
            <p:spPr>
              <a:xfrm>
                <a:off x="7731136" y="1435874"/>
                <a:ext cx="3392864" cy="4812526"/>
              </a:xfrm>
              <a:prstGeom prst="rect">
                <a:avLst/>
              </a:prstGeom>
              <a:blipFill>
                <a:blip r:embed="rId3"/>
                <a:stretch>
                  <a:fillRect/>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50C26BEC-4BFC-7E89-72C9-BD7B6283FAFB}"/>
              </a:ext>
            </a:extLst>
          </p:cNvPr>
          <p:cNvSpPr/>
          <p:nvPr/>
        </p:nvSpPr>
        <p:spPr>
          <a:xfrm>
            <a:off x="10457434" y="2191627"/>
            <a:ext cx="1386566" cy="1021081"/>
          </a:xfrm>
          <a:prstGeom prst="wedgeRoundRectCallout">
            <a:avLst>
              <a:gd name="adj1" fmla="val -82855"/>
              <a:gd name="adj2" fmla="val 24121"/>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has changed?</a:t>
            </a:r>
          </a:p>
        </p:txBody>
      </p:sp>
      <p:sp>
        <p:nvSpPr>
          <p:cNvPr id="7" name="Speech Bubble: Rectangle with Corners Rounded 6">
            <a:extLst>
              <a:ext uri="{FF2B5EF4-FFF2-40B4-BE49-F238E27FC236}">
                <a16:creationId xmlns:a16="http://schemas.microsoft.com/office/drawing/2014/main" id="{834B4358-0F89-F913-5E2D-4F1508738650}"/>
              </a:ext>
            </a:extLst>
          </p:cNvPr>
          <p:cNvSpPr/>
          <p:nvPr/>
        </p:nvSpPr>
        <p:spPr>
          <a:xfrm>
            <a:off x="5692604" y="4085118"/>
            <a:ext cx="2194160" cy="1023549"/>
          </a:xfrm>
          <a:prstGeom prst="wedgeRoundRectCallout">
            <a:avLst>
              <a:gd name="adj1" fmla="val 57058"/>
              <a:gd name="adj2" fmla="val 2165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 we write this?</a:t>
            </a:r>
          </a:p>
        </p:txBody>
      </p:sp>
      <p:sp>
        <p:nvSpPr>
          <p:cNvPr id="3" name="Speech Bubble: Rectangle with Corners Rounded 2">
            <a:extLst>
              <a:ext uri="{FF2B5EF4-FFF2-40B4-BE49-F238E27FC236}">
                <a16:creationId xmlns:a16="http://schemas.microsoft.com/office/drawing/2014/main" id="{23B04DE9-8FCF-95D7-B22C-5A470AB07BC6}"/>
              </a:ext>
            </a:extLst>
          </p:cNvPr>
          <p:cNvSpPr/>
          <p:nvPr/>
        </p:nvSpPr>
        <p:spPr>
          <a:xfrm>
            <a:off x="9955137" y="3284378"/>
            <a:ext cx="1888863" cy="984956"/>
          </a:xfrm>
          <a:prstGeom prst="wedgeRoundRectCallout">
            <a:avLst>
              <a:gd name="adj1" fmla="val -101516"/>
              <a:gd name="adj2" fmla="val 93120"/>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was this symbol used?</a:t>
            </a:r>
          </a:p>
        </p:txBody>
      </p:sp>
      <p:sp>
        <p:nvSpPr>
          <p:cNvPr id="2" name="Slide Number Placeholder 1">
            <a:extLst>
              <a:ext uri="{FF2B5EF4-FFF2-40B4-BE49-F238E27FC236}">
                <a16:creationId xmlns:a16="http://schemas.microsoft.com/office/drawing/2014/main" id="{6BAD777C-770A-CC99-F2E9-D9C0751E1EB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8158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Cos it’s the angle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r>
              <a:rPr lang="en-AU" dirty="0"/>
              <a:t>Find the missing angle at C.</a:t>
            </a:r>
          </a:p>
        </p:txBody>
      </p:sp>
      <p:pic>
        <p:nvPicPr>
          <p:cNvPr id="9" name="Picture 8" descr="Triangle ABC with side a = 8, b = 5.8 and c = 13.">
            <a:extLst>
              <a:ext uri="{FF2B5EF4-FFF2-40B4-BE49-F238E27FC236}">
                <a16:creationId xmlns:a16="http://schemas.microsoft.com/office/drawing/2014/main" id="{AC320B0D-490A-9226-8A88-F8ECE50E4A91}"/>
              </a:ext>
            </a:extLst>
          </p:cNvPr>
          <p:cNvPicPr>
            <a:picLocks noChangeAspect="1"/>
          </p:cNvPicPr>
          <p:nvPr/>
        </p:nvPicPr>
        <p:blipFill>
          <a:blip r:embed="rId2"/>
          <a:stretch>
            <a:fillRect/>
          </a:stretch>
        </p:blipFill>
        <p:spPr>
          <a:xfrm>
            <a:off x="257175" y="2211977"/>
            <a:ext cx="7410450" cy="32004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Cos it’s the angle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p:sp>
        <p:nvSpPr>
          <p:cNvPr id="3" name="Content Placeholder 4">
            <a:extLst>
              <a:ext uri="{FF2B5EF4-FFF2-40B4-BE49-F238E27FC236}">
                <a16:creationId xmlns:a16="http://schemas.microsoft.com/office/drawing/2014/main" id="{A87401AD-6C00-4702-B985-65EA8721205C}"/>
              </a:ext>
            </a:extLst>
          </p:cNvPr>
          <p:cNvSpPr>
            <a:spLocks noGrp="1"/>
          </p:cNvSpPr>
          <p:nvPr>
            <p:ph idx="1"/>
          </p:nvPr>
        </p:nvSpPr>
        <p:spPr>
          <a:xfrm>
            <a:off x="360000" y="1620000"/>
            <a:ext cx="7307625" cy="742200"/>
          </a:xfrm>
        </p:spPr>
        <p:txBody>
          <a:bodyPr/>
          <a:lstStyle/>
          <a:p>
            <a:r>
              <a:rPr lang="en-AU" dirty="0"/>
              <a:t>Find the missing angle at C.</a:t>
            </a:r>
          </a:p>
        </p:txBody>
      </p:sp>
      <p:pic>
        <p:nvPicPr>
          <p:cNvPr id="11" name="Picture 10" descr="Triangle ABC with side a = 8, b = 5.8 and c = 13.">
            <a:extLst>
              <a:ext uri="{FF2B5EF4-FFF2-40B4-BE49-F238E27FC236}">
                <a16:creationId xmlns:a16="http://schemas.microsoft.com/office/drawing/2014/main" id="{3CED477B-CE91-72EF-6846-44659863CCFF}"/>
              </a:ext>
            </a:extLst>
          </p:cNvPr>
          <p:cNvPicPr>
            <a:picLocks noChangeAspect="1"/>
          </p:cNvPicPr>
          <p:nvPr/>
        </p:nvPicPr>
        <p:blipFill>
          <a:blip r:embed="rId2"/>
          <a:stretch>
            <a:fillRect/>
          </a:stretch>
        </p:blipFill>
        <p:spPr>
          <a:xfrm>
            <a:off x="257175" y="2211977"/>
            <a:ext cx="7410450" cy="32004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3C4A4CA-06BA-0FE4-0CBD-CB689D531BAD}"/>
                  </a:ext>
                </a:extLst>
              </p:cNvPr>
              <p:cNvSpPr txBox="1"/>
              <p:nvPr/>
            </p:nvSpPr>
            <p:spPr>
              <a:xfrm>
                <a:off x="8254571" y="1676351"/>
                <a:ext cx="2921018" cy="4093078"/>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sz="1800" i="1" smtClean="0">
                              <a:latin typeface="Cambria Math" panose="02040503050406030204" pitchFamily="18" charset="0"/>
                            </a:rPr>
                          </m:ctrlPr>
                        </m:funcPr>
                        <m:fName>
                          <m:r>
                            <m:rPr>
                              <m:sty m:val="p"/>
                            </m:rPr>
                            <a:rPr lang="en-AU" sz="1800" i="0" smtClean="0">
                              <a:latin typeface="Cambria Math" panose="02040503050406030204" pitchFamily="18" charset="0"/>
                            </a:rPr>
                            <m:t>cos</m:t>
                          </m:r>
                        </m:fName>
                        <m:e>
                          <m:r>
                            <a:rPr lang="en-AU" sz="1800" b="0" i="1" smtClean="0">
                              <a:latin typeface="Cambria Math" panose="02040503050406030204" pitchFamily="18" charset="0"/>
                            </a:rPr>
                            <m:t>𝐶</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m:t>
                              </m:r>
                            </m:e>
                            <m:sup>
                              <m:r>
                                <a:rPr lang="en-AU" sz="1800" b="0" i="1" smtClean="0">
                                  <a:latin typeface="Cambria Math" panose="02040503050406030204" pitchFamily="18" charset="0"/>
                                </a:rPr>
                                <m:t>2</m:t>
                              </m:r>
                            </m:sup>
                          </m:sSup>
                        </m:num>
                        <m:den>
                          <m:r>
                            <a:rPr lang="en-AU" sz="1800" b="0" i="1" smtClean="0">
                              <a:latin typeface="Cambria Math" panose="02040503050406030204" pitchFamily="18" charset="0"/>
                            </a:rPr>
                            <m:t>2</m:t>
                          </m:r>
                          <m:r>
                            <a:rPr lang="en-AU" sz="1800" b="0" i="1" smtClean="0">
                              <a:latin typeface="Cambria Math" panose="02040503050406030204" pitchFamily="18" charset="0"/>
                            </a:rPr>
                            <m:t>𝑎𝑏</m:t>
                          </m:r>
                        </m:den>
                      </m:f>
                    </m:oMath>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𝐶</m:t>
                          </m:r>
                        </m:e>
                      </m:func>
                      <m:r>
                        <a:rPr lang="en-AU" sz="1800" i="1">
                          <a:latin typeface="Cambria Math" panose="02040503050406030204" pitchFamily="18" charset="0"/>
                        </a:rPr>
                        <m:t>=</m:t>
                      </m:r>
                      <m:f>
                        <m:fPr>
                          <m:ctrlPr>
                            <a:rPr lang="en-AU" sz="1800" i="1">
                              <a:latin typeface="Cambria Math" panose="02040503050406030204" pitchFamily="18" charset="0"/>
                            </a:rPr>
                          </m:ctrlPr>
                        </m:fPr>
                        <m:num>
                          <m:sSup>
                            <m:sSupPr>
                              <m:ctrlPr>
                                <a:rPr lang="en-AU" sz="1800" i="1">
                                  <a:latin typeface="Cambria Math" panose="02040503050406030204" pitchFamily="18" charset="0"/>
                                </a:rPr>
                              </m:ctrlPr>
                            </m:sSupPr>
                            <m:e>
                              <m:r>
                                <a:rPr lang="en-AU" sz="1800" i="1">
                                  <a:latin typeface="Cambria Math" panose="02040503050406030204" pitchFamily="18" charset="0"/>
                                </a:rPr>
                                <m:t>8</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5.8</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13</m:t>
                              </m:r>
                            </m:e>
                            <m:sup>
                              <m:r>
                                <a:rPr lang="en-AU" sz="1800" i="1">
                                  <a:latin typeface="Cambria Math" panose="02040503050406030204" pitchFamily="18" charset="0"/>
                                </a:rPr>
                                <m:t>2</m:t>
                              </m:r>
                            </m:sup>
                          </m:sSup>
                        </m:num>
                        <m:den>
                          <m:r>
                            <a:rPr lang="en-AU" sz="1800" i="1">
                              <a:latin typeface="Cambria Math" panose="02040503050406030204" pitchFamily="18" charset="0"/>
                            </a:rPr>
                            <m:t>2</m:t>
                          </m:r>
                          <m:r>
                            <a:rPr lang="en-AU" sz="1800" i="1">
                              <a:latin typeface="Cambria Math" panose="02040503050406030204" pitchFamily="18" charset="0"/>
                              <a:ea typeface="Cambria Math" panose="02040503050406030204" pitchFamily="18" charset="0"/>
                            </a:rPr>
                            <m:t>×8×5.8</m:t>
                          </m:r>
                        </m:den>
                      </m:f>
                    </m:oMath>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𝐶</m:t>
                          </m:r>
                        </m:e>
                      </m:func>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−71.36</m:t>
                          </m:r>
                        </m:num>
                        <m:den>
                          <m:r>
                            <a:rPr lang="en-AU" sz="1800" i="1">
                              <a:latin typeface="Cambria Math" panose="02040503050406030204" pitchFamily="18" charset="0"/>
                            </a:rPr>
                            <m:t>92.8</m:t>
                          </m:r>
                        </m:den>
                      </m:f>
                    </m:oMath>
                    <m:oMath xmlns:m="http://schemas.openxmlformats.org/officeDocument/2006/math">
                      <m:r>
                        <a:rPr lang="en-AU" sz="1800" i="1">
                          <a:latin typeface="Cambria Math" panose="02040503050406030204" pitchFamily="18" charset="0"/>
                        </a:rPr>
                        <m:t>𝐶</m:t>
                      </m:r>
                      <m:r>
                        <m:rPr>
                          <m:aln/>
                        </m:rPr>
                        <a:rPr lang="en-AU" sz="1800" i="1">
                          <a:latin typeface="Cambria Math" panose="02040503050406030204" pitchFamily="18" charset="0"/>
                        </a:rPr>
                        <m:t>=</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−1</m:t>
                              </m:r>
                            </m:sup>
                          </m:sSup>
                        </m:fName>
                        <m:e>
                          <m:f>
                            <m:fPr>
                              <m:ctrlPr>
                                <a:rPr lang="en-AU" sz="1800" i="1">
                                  <a:latin typeface="Cambria Math" panose="02040503050406030204" pitchFamily="18" charset="0"/>
                                </a:rPr>
                              </m:ctrlPr>
                            </m:fPr>
                            <m:num>
                              <m:r>
                                <a:rPr lang="en-AU" sz="1800" i="1">
                                  <a:latin typeface="Cambria Math" panose="02040503050406030204" pitchFamily="18" charset="0"/>
                                </a:rPr>
                                <m:t>−71.36</m:t>
                              </m:r>
                            </m:num>
                            <m:den>
                              <m:r>
                                <a:rPr lang="en-AU" sz="1800" i="1">
                                  <a:latin typeface="Cambria Math" panose="02040503050406030204" pitchFamily="18" charset="0"/>
                                </a:rPr>
                                <m:t>92.8</m:t>
                              </m:r>
                            </m:den>
                          </m:f>
                        </m:e>
                      </m:func>
                    </m:oMath>
                    <m:oMath xmlns:m="http://schemas.openxmlformats.org/officeDocument/2006/math">
                      <m:r>
                        <a:rPr lang="en-AU" sz="1800" i="1">
                          <a:latin typeface="Cambria Math" panose="02040503050406030204" pitchFamily="18" charset="0"/>
                        </a:rPr>
                        <m:t>𝐶</m:t>
                      </m:r>
                      <m:r>
                        <m:rPr>
                          <m:aln/>
                        </m:rPr>
                        <a:rPr lang="en-AU" sz="1800" i="1">
                          <a:latin typeface="Cambria Math" panose="02040503050406030204" pitchFamily="18" charset="0"/>
                        </a:rPr>
                        <m:t>=</m:t>
                      </m:r>
                      <m:r>
                        <a:rPr lang="en-AU" sz="1800" i="1">
                          <a:latin typeface="Cambria Math" panose="02040503050406030204" pitchFamily="18" charset="0"/>
                        </a:rPr>
                        <m:t>140.26</m:t>
                      </m:r>
                      <m:r>
                        <a:rPr lang="en-AU" sz="1800" b="0" i="1" smtClean="0">
                          <a:latin typeface="Cambria Math" panose="02040503050406030204" pitchFamily="18" charset="0"/>
                        </a:rPr>
                        <m:t>10839</m:t>
                      </m:r>
                      <m:r>
                        <a:rPr lang="en-AU" sz="1800" i="1">
                          <a:latin typeface="Cambria Math" panose="02040503050406030204" pitchFamily="18" charset="0"/>
                        </a:rPr>
                        <m:t>..</m:t>
                      </m:r>
                    </m:oMath>
                    <m:oMath xmlns:m="http://schemas.openxmlformats.org/officeDocument/2006/math">
                      <m:r>
                        <a:rPr lang="en-AU" sz="1800" i="1">
                          <a:latin typeface="Cambria Math" panose="02040503050406030204" pitchFamily="18" charset="0"/>
                          <a:ea typeface="Cambria Math" panose="02040503050406030204" pitchFamily="18" charset="0"/>
                        </a:rPr>
                        <m:t>𝐶</m:t>
                      </m:r>
                      <m:r>
                        <m:rPr>
                          <m:aln/>
                        </m:rP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140</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16</m:t>
                      </m:r>
                      <m:r>
                        <a:rPr lang="en-AU" sz="1800" i="1">
                          <a:latin typeface="Cambria Math" panose="02040503050406030204" pitchFamily="18" charset="0"/>
                          <a:ea typeface="Cambria Math" panose="02040503050406030204" pitchFamily="18" charset="0"/>
                        </a:rPr>
                        <m:t>′</m:t>
                      </m:r>
                    </m:oMath>
                  </m:oMathPara>
                </a14:m>
                <a:endParaRPr lang="en-AU" sz="1800" dirty="0"/>
              </a:p>
            </p:txBody>
          </p:sp>
        </mc:Choice>
        <mc:Fallback xmlns="">
          <p:sp>
            <p:nvSpPr>
              <p:cNvPr id="8" name="TextBox 7">
                <a:extLst>
                  <a:ext uri="{FF2B5EF4-FFF2-40B4-BE49-F238E27FC236}">
                    <a16:creationId xmlns:a16="http://schemas.microsoft.com/office/drawing/2014/main" id="{33C4A4CA-06BA-0FE4-0CBD-CB689D531BAD}"/>
                  </a:ext>
                </a:extLst>
              </p:cNvPr>
              <p:cNvSpPr txBox="1">
                <a:spLocks noRot="1" noChangeAspect="1" noMove="1" noResize="1" noEditPoints="1" noAdjustHandles="1" noChangeArrowheads="1" noChangeShapeType="1" noTextEdit="1"/>
              </p:cNvSpPr>
              <p:nvPr/>
            </p:nvSpPr>
            <p:spPr>
              <a:xfrm>
                <a:off x="8254571" y="1676351"/>
                <a:ext cx="2921018" cy="4093078"/>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9DEBF-959F-4C07-AC7C-F80137AD0C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588EB8-0FD4-3335-D003-0EBD1D28B52B}"/>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92244EEC-680A-2D88-CFAE-192EE0084D04}"/>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09707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E655-29D5-CFCD-50EC-CE46751C0E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C647F0-7ACB-C69B-C77E-80E788CAB9B8}"/>
              </a:ext>
            </a:extLst>
          </p:cNvPr>
          <p:cNvSpPr>
            <a:spLocks noGrp="1"/>
          </p:cNvSpPr>
          <p:nvPr>
            <p:ph type="title"/>
          </p:nvPr>
        </p:nvSpPr>
        <p:spPr/>
        <p:txBody>
          <a:bodyPr/>
          <a:lstStyle/>
          <a:p>
            <a:r>
              <a:rPr lang="en-AU" dirty="0"/>
              <a:t>Cos it’s the angle (10)</a:t>
            </a:r>
          </a:p>
        </p:txBody>
      </p:sp>
      <p:sp>
        <p:nvSpPr>
          <p:cNvPr id="3" name="Text Placeholder 2">
            <a:extLst>
              <a:ext uri="{FF2B5EF4-FFF2-40B4-BE49-F238E27FC236}">
                <a16:creationId xmlns:a16="http://schemas.microsoft.com/office/drawing/2014/main" id="{5D3345B6-229D-44B6-42ED-B0DF88AFFA90}"/>
              </a:ext>
            </a:extLst>
          </p:cNvPr>
          <p:cNvSpPr>
            <a:spLocks noGrp="1"/>
          </p:cNvSpPr>
          <p:nvPr>
            <p:ph type="body" sz="quarter" idx="18"/>
          </p:nvPr>
        </p:nvSpPr>
        <p:spPr/>
        <p:txBody>
          <a:bodyPr/>
          <a:lstStyle/>
          <a:p>
            <a:r>
              <a:rPr lang="en-AU" dirty="0"/>
              <a:t>Finding my bearings</a:t>
            </a:r>
          </a:p>
        </p:txBody>
      </p:sp>
      <p:pic>
        <p:nvPicPr>
          <p:cNvPr id="7" name="Picture 6" descr="A map showing Tweed Heads jetty, Tweed River and Cook Island. A triangle is drawn on the map labelled ABC. Point A is on the jetty. Point B is on Cook Island and Point C is at the mouth of the Tweed River.">
            <a:extLst>
              <a:ext uri="{FF2B5EF4-FFF2-40B4-BE49-F238E27FC236}">
                <a16:creationId xmlns:a16="http://schemas.microsoft.com/office/drawing/2014/main" id="{038B3B07-7CC0-7AEE-054C-3367A9C265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2634" y="1369454"/>
            <a:ext cx="7246733" cy="5326546"/>
          </a:xfrm>
          <a:prstGeom prst="rect">
            <a:avLst/>
          </a:prstGeom>
        </p:spPr>
      </p:pic>
      <p:sp>
        <p:nvSpPr>
          <p:cNvPr id="2" name="Slide Number Placeholder 1">
            <a:extLst>
              <a:ext uri="{FF2B5EF4-FFF2-40B4-BE49-F238E27FC236}">
                <a16:creationId xmlns:a16="http://schemas.microsoft.com/office/drawing/2014/main" id="{E0FC2501-785D-FD44-0396-D1D1414669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28380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Cos it’s the angle (1)</a:t>
            </a:r>
          </a:p>
        </p:txBody>
      </p:sp>
      <p:sp>
        <p:nvSpPr>
          <p:cNvPr id="3" name="Text Placeholder 2">
            <a:extLst>
              <a:ext uri="{FF2B5EF4-FFF2-40B4-BE49-F238E27FC236}">
                <a16:creationId xmlns:a16="http://schemas.microsoft.com/office/drawing/2014/main" id="{680C2163-E337-3D9E-1F5E-9A45AD88B1E9}"/>
              </a:ext>
            </a:extLst>
          </p:cNvPr>
          <p:cNvSpPr>
            <a:spLocks noGrp="1"/>
          </p:cNvSpPr>
          <p:nvPr>
            <p:ph type="body" sz="quarter" idx="18"/>
          </p:nvPr>
        </p:nvSpPr>
        <p:spPr/>
        <p:txBody>
          <a:bodyPr/>
          <a:lstStyle/>
          <a:p>
            <a:r>
              <a:rPr lang="en-AU" dirty="0"/>
              <a:t>Which is the longest?</a:t>
            </a:r>
          </a:p>
        </p:txBody>
      </p:sp>
      <p:pic>
        <p:nvPicPr>
          <p:cNvPr id="19" name="Picture 18" descr="A bird's eye view of the botanical gardens connecting 3 points of interest (grass showcase angle B, information centre angle A and fern house angle C).">
            <a:extLst>
              <a:ext uri="{FF2B5EF4-FFF2-40B4-BE49-F238E27FC236}">
                <a16:creationId xmlns:a16="http://schemas.microsoft.com/office/drawing/2014/main" id="{4B5ACBD2-8AEA-EF8E-F60E-955E9665D5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3143" y="1442938"/>
            <a:ext cx="8485715" cy="525306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50571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7026B-4BE5-8AEA-D393-7A34AF3DA7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CD72FC-234E-52B2-CA01-2A71811B71D1}"/>
              </a:ext>
            </a:extLst>
          </p:cNvPr>
          <p:cNvSpPr>
            <a:spLocks noGrp="1"/>
          </p:cNvSpPr>
          <p:nvPr>
            <p:ph type="title"/>
          </p:nvPr>
        </p:nvSpPr>
        <p:spPr/>
        <p:txBody>
          <a:bodyPr/>
          <a:lstStyle/>
          <a:p>
            <a:r>
              <a:rPr lang="en-AU" dirty="0"/>
              <a:t>Cos it’s the angle (2)</a:t>
            </a:r>
          </a:p>
        </p:txBody>
      </p:sp>
      <p:sp>
        <p:nvSpPr>
          <p:cNvPr id="3" name="Text Placeholder 2">
            <a:extLst>
              <a:ext uri="{FF2B5EF4-FFF2-40B4-BE49-F238E27FC236}">
                <a16:creationId xmlns:a16="http://schemas.microsoft.com/office/drawing/2014/main" id="{3737E574-04E4-4567-159F-12D61BB984B8}"/>
              </a:ext>
            </a:extLst>
          </p:cNvPr>
          <p:cNvSpPr>
            <a:spLocks noGrp="1"/>
          </p:cNvSpPr>
          <p:nvPr>
            <p:ph type="body" sz="quarter" idx="18"/>
          </p:nvPr>
        </p:nvSpPr>
        <p:spPr/>
        <p:txBody>
          <a:bodyPr/>
          <a:lstStyle/>
          <a:p>
            <a:r>
              <a:rPr lang="en-AU" dirty="0"/>
              <a:t>Would you change your answer?</a:t>
            </a:r>
          </a:p>
        </p:txBody>
      </p:sp>
      <p:grpSp>
        <p:nvGrpSpPr>
          <p:cNvPr id="5" name="Group 4" descr="A bird's eye view of the botanical gardens connecting 3 points of interest (grass showcase angle B, information centre angle A and fern house angle C). The angle created at A the information centre is 39 degrees, the angle created at B the grass showcase is 46 degrees and the angle created at C the fern house is 95 degrees.">
            <a:extLst>
              <a:ext uri="{FF2B5EF4-FFF2-40B4-BE49-F238E27FC236}">
                <a16:creationId xmlns:a16="http://schemas.microsoft.com/office/drawing/2014/main" id="{040E0F85-8784-2A0E-0EB7-A51A4F9B8102}"/>
              </a:ext>
            </a:extLst>
          </p:cNvPr>
          <p:cNvGrpSpPr/>
          <p:nvPr/>
        </p:nvGrpSpPr>
        <p:grpSpPr>
          <a:xfrm>
            <a:off x="1767422" y="1369454"/>
            <a:ext cx="8657156" cy="5232851"/>
            <a:chOff x="1767422" y="1369454"/>
            <a:chExt cx="8657156" cy="5232851"/>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CFDBF6-7848-B0AB-F55A-9CAE49409DDD}"/>
                    </a:ext>
                  </a:extLst>
                </p:cNvPr>
                <p:cNvSpPr txBox="1"/>
                <p:nvPr/>
              </p:nvSpPr>
              <p:spPr>
                <a:xfrm>
                  <a:off x="8135438" y="4010025"/>
                  <a:ext cx="827042" cy="590822"/>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1800" b="1"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𝟒𝟔</m:t>
                        </m:r>
                        <m:r>
                          <a:rPr kumimoji="0" lang="en-AU" sz="1800" b="1"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m:t>
                        </m:r>
                      </m:oMath>
                    </m:oMathPara>
                  </a14:m>
                  <a:endParaRPr kumimoji="0" lang="en-AU" sz="1800" b="1" i="0" u="none" strike="noStrike" kern="1200" cap="none" spc="0" normalizeH="0" baseline="0" noProof="0" dirty="0">
                    <a:ln>
                      <a:noFill/>
                    </a:ln>
                    <a:solidFill>
                      <a:srgbClr val="FFFFFF"/>
                    </a:solidFill>
                    <a:effectLst/>
                    <a:uLnTx/>
                    <a:uFillTx/>
                    <a:latin typeface="Public Sans Light"/>
                    <a:ea typeface="+mn-ea"/>
                    <a:cs typeface="+mn-cs"/>
                  </a:endParaRPr>
                </a:p>
              </p:txBody>
            </p:sp>
          </mc:Choice>
          <mc:Fallback xmlns="">
            <p:sp>
              <p:nvSpPr>
                <p:cNvPr id="9" name="TextBox 8">
                  <a:extLst>
                    <a:ext uri="{FF2B5EF4-FFF2-40B4-BE49-F238E27FC236}">
                      <a16:creationId xmlns:a16="http://schemas.microsoft.com/office/drawing/2014/main" id="{B8CFDBF6-7848-B0AB-F55A-9CAE49409DDD}"/>
                    </a:ext>
                  </a:extLst>
                </p:cNvPr>
                <p:cNvSpPr txBox="1">
                  <a:spLocks noRot="1" noChangeAspect="1" noMove="1" noResize="1" noEditPoints="1" noAdjustHandles="1" noChangeArrowheads="1" noChangeShapeType="1" noTextEdit="1"/>
                </p:cNvSpPr>
                <p:nvPr/>
              </p:nvSpPr>
              <p:spPr>
                <a:xfrm>
                  <a:off x="8135438" y="4010025"/>
                  <a:ext cx="827042" cy="590822"/>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2E6CBA-AB64-7372-E9C4-521CFE455D8B}"/>
                    </a:ext>
                  </a:extLst>
                </p:cNvPr>
                <p:cNvSpPr txBox="1"/>
                <p:nvPr/>
              </p:nvSpPr>
              <p:spPr>
                <a:xfrm>
                  <a:off x="4834890" y="5699488"/>
                  <a:ext cx="827042" cy="590822"/>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1800" b="1"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𝟗𝟓</m:t>
                        </m:r>
                        <m:r>
                          <a:rPr kumimoji="0" lang="en-AU" sz="1800" b="1"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m:t>
                        </m:r>
                      </m:oMath>
                    </m:oMathPara>
                  </a14:m>
                  <a:endParaRPr kumimoji="0" lang="en-AU" sz="1800" b="1" i="0" u="none" strike="noStrike" kern="1200" cap="none" spc="0" normalizeH="0" baseline="0" noProof="0" dirty="0">
                    <a:ln>
                      <a:noFill/>
                    </a:ln>
                    <a:solidFill>
                      <a:srgbClr val="FFFFFF"/>
                    </a:solidFill>
                    <a:effectLst/>
                    <a:uLnTx/>
                    <a:uFillTx/>
                    <a:latin typeface="Public Sans Light"/>
                    <a:ea typeface="+mn-ea"/>
                    <a:cs typeface="+mn-cs"/>
                  </a:endParaRPr>
                </a:p>
              </p:txBody>
            </p:sp>
          </mc:Choice>
          <mc:Fallback xmlns="">
            <p:sp>
              <p:nvSpPr>
                <p:cNvPr id="10" name="TextBox 9">
                  <a:extLst>
                    <a:ext uri="{FF2B5EF4-FFF2-40B4-BE49-F238E27FC236}">
                      <a16:creationId xmlns:a16="http://schemas.microsoft.com/office/drawing/2014/main" id="{C82E6CBA-AB64-7372-E9C4-521CFE455D8B}"/>
                    </a:ext>
                  </a:extLst>
                </p:cNvPr>
                <p:cNvSpPr txBox="1">
                  <a:spLocks noRot="1" noChangeAspect="1" noMove="1" noResize="1" noEditPoints="1" noAdjustHandles="1" noChangeArrowheads="1" noChangeShapeType="1" noTextEdit="1"/>
                </p:cNvSpPr>
                <p:nvPr/>
              </p:nvSpPr>
              <p:spPr>
                <a:xfrm>
                  <a:off x="4834890" y="5699488"/>
                  <a:ext cx="827042" cy="590822"/>
                </a:xfrm>
                <a:prstGeom prst="rect">
                  <a:avLst/>
                </a:prstGeom>
                <a:blipFill>
                  <a:blip r:embed="rId3"/>
                  <a:stretch>
                    <a:fillRect/>
                  </a:stretch>
                </a:blipFill>
              </p:spPr>
              <p:txBody>
                <a:bodyPr/>
                <a:lstStyle/>
                <a:p>
                  <a:r>
                    <a:rPr lang="en-AU">
                      <a:noFill/>
                    </a:rPr>
                    <a:t> </a:t>
                  </a:r>
                </a:p>
              </p:txBody>
            </p:sp>
          </mc:Fallback>
        </mc:AlternateContent>
        <p:pic>
          <p:nvPicPr>
            <p:cNvPr id="11" name="Picture 10" descr="A bird's eye view of the botanical gardens connecting 3 points of interest (grass showcase angle B, information centre angle A and fern house angle C). The angle created at A the information centre is 39 degrees, the angle created at B the grass showcase is 46 degrees and the angle created at C the fern house is 95 degrees.">
              <a:extLst>
                <a:ext uri="{FF2B5EF4-FFF2-40B4-BE49-F238E27FC236}">
                  <a16:creationId xmlns:a16="http://schemas.microsoft.com/office/drawing/2014/main" id="{248DB475-17D6-4FEE-BC7B-0B3B12C99E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7422" y="1369454"/>
              <a:ext cx="8657156" cy="5232851"/>
            </a:xfrm>
            <a:prstGeom prst="rect">
              <a:avLst/>
            </a:prstGeom>
          </p:spPr>
        </p:pic>
      </p:grpSp>
      <p:sp>
        <p:nvSpPr>
          <p:cNvPr id="2" name="Slide Number Placeholder 1">
            <a:extLst>
              <a:ext uri="{FF2B5EF4-FFF2-40B4-BE49-F238E27FC236}">
                <a16:creationId xmlns:a16="http://schemas.microsoft.com/office/drawing/2014/main" id="{697B7303-43DC-5574-43E6-F8F2161BA0F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76107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77FB-677A-82BC-62BA-7697168E59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79573E-0C74-E887-0BCA-FD3D8B44B26F}"/>
              </a:ext>
            </a:extLst>
          </p:cNvPr>
          <p:cNvSpPr>
            <a:spLocks noGrp="1"/>
          </p:cNvSpPr>
          <p:nvPr>
            <p:ph type="title"/>
          </p:nvPr>
        </p:nvSpPr>
        <p:spPr/>
        <p:txBody>
          <a:bodyPr/>
          <a:lstStyle/>
          <a:p>
            <a:r>
              <a:rPr lang="en-AU" dirty="0"/>
              <a:t>Cos it’s the angle (3)</a:t>
            </a:r>
          </a:p>
        </p:txBody>
      </p:sp>
      <p:sp>
        <p:nvSpPr>
          <p:cNvPr id="3" name="Text Placeholder 2">
            <a:extLst>
              <a:ext uri="{FF2B5EF4-FFF2-40B4-BE49-F238E27FC236}">
                <a16:creationId xmlns:a16="http://schemas.microsoft.com/office/drawing/2014/main" id="{A00C8331-D18B-3EB3-8F9E-30AC89D8EC12}"/>
              </a:ext>
            </a:extLst>
          </p:cNvPr>
          <p:cNvSpPr>
            <a:spLocks noGrp="1"/>
          </p:cNvSpPr>
          <p:nvPr>
            <p:ph type="body" sz="quarter" idx="18"/>
          </p:nvPr>
        </p:nvSpPr>
        <p:spPr/>
        <p:txBody>
          <a:bodyPr/>
          <a:lstStyle/>
          <a:p>
            <a:r>
              <a:rPr lang="en-AU" dirty="0"/>
              <a:t>What do you notice and wonder?</a:t>
            </a:r>
          </a:p>
        </p:txBody>
      </p:sp>
      <p:pic>
        <p:nvPicPr>
          <p:cNvPr id="9" name="Picture 8" descr="A bird's eye view of the botanical gardens connecting 3 points of interest (grass showcase angle B, information centre angle A and fern house angle C). The angle created at the information centre is 39 degrees, the angle created at the grass showcase is 46 degrees and the angle created at the fern house is 95 degrees.&#10;Length between the information centre A and grass showcase B is 143.07 m.&#10;Length between the information centre A and fern house C is 103.62 m.&#10;Length between the grass showcase B and fern house C is 94.9 m.&#10;">
            <a:extLst>
              <a:ext uri="{FF2B5EF4-FFF2-40B4-BE49-F238E27FC236}">
                <a16:creationId xmlns:a16="http://schemas.microsoft.com/office/drawing/2014/main" id="{E6386B7D-0863-6262-880F-9E64F0F451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6526" y="1442589"/>
            <a:ext cx="8698948" cy="5253910"/>
          </a:xfrm>
          <a:prstGeom prst="rect">
            <a:avLst/>
          </a:prstGeom>
        </p:spPr>
      </p:pic>
      <p:sp>
        <p:nvSpPr>
          <p:cNvPr id="2" name="Slide Number Placeholder 1">
            <a:extLst>
              <a:ext uri="{FF2B5EF4-FFF2-40B4-BE49-F238E27FC236}">
                <a16:creationId xmlns:a16="http://schemas.microsoft.com/office/drawing/2014/main" id="{59E2B0B3-E874-07DA-69D5-105B8553917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744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2BFBD-00E3-8AC5-26F9-C94709663E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A9410F-EF94-8C62-389A-50425CBB7D59}"/>
              </a:ext>
            </a:extLst>
          </p:cNvPr>
          <p:cNvSpPr>
            <a:spLocks noGrp="1"/>
          </p:cNvSpPr>
          <p:nvPr>
            <p:ph type="title"/>
          </p:nvPr>
        </p:nvSpPr>
        <p:spPr/>
        <p:txBody>
          <a:bodyPr/>
          <a:lstStyle/>
          <a:p>
            <a:r>
              <a:rPr lang="en-AU" dirty="0"/>
              <a:t>Cos it’s the angle (4)</a:t>
            </a:r>
          </a:p>
        </p:txBody>
      </p:sp>
      <p:sp>
        <p:nvSpPr>
          <p:cNvPr id="6" name="Text Placeholder 5">
            <a:extLst>
              <a:ext uri="{FF2B5EF4-FFF2-40B4-BE49-F238E27FC236}">
                <a16:creationId xmlns:a16="http://schemas.microsoft.com/office/drawing/2014/main" id="{455F62BE-5E8A-F91F-9BF8-A6B63B2E3386}"/>
              </a:ext>
            </a:extLst>
          </p:cNvPr>
          <p:cNvSpPr>
            <a:spLocks noGrp="1"/>
          </p:cNvSpPr>
          <p:nvPr>
            <p:ph type="body" sz="quarter" idx="18"/>
          </p:nvPr>
        </p:nvSpPr>
        <p:spPr/>
        <p:txBody>
          <a:bodyPr/>
          <a:lstStyle/>
          <a:p>
            <a:r>
              <a:rPr lang="en-AU" dirty="0"/>
              <a:t>Acute, right angled and obtuse triangle</a:t>
            </a:r>
          </a:p>
        </p:txBody>
      </p:sp>
      <p:pic>
        <p:nvPicPr>
          <p:cNvPr id="13" name="Picture 12" descr="Three triangles each called ABC.&#10;The left triangle has an acute angle at ACB, AC = 4 and BC = 3.&#10;Middle triangle with right angle at ACB, AC =4 and BC = 3.&#10;The right triangle has an obtuse angle at ACB, AC = 4 and BC = 3.">
            <a:extLst>
              <a:ext uri="{FF2B5EF4-FFF2-40B4-BE49-F238E27FC236}">
                <a16:creationId xmlns:a16="http://schemas.microsoft.com/office/drawing/2014/main" id="{D950BCBA-EB70-95B3-D85A-715643E35D8B}"/>
              </a:ext>
            </a:extLst>
          </p:cNvPr>
          <p:cNvPicPr>
            <a:picLocks noChangeAspect="1"/>
          </p:cNvPicPr>
          <p:nvPr/>
        </p:nvPicPr>
        <p:blipFill>
          <a:blip r:embed="rId2"/>
          <a:stretch>
            <a:fillRect/>
          </a:stretch>
        </p:blipFill>
        <p:spPr>
          <a:xfrm>
            <a:off x="442035" y="1949972"/>
            <a:ext cx="11307930" cy="3754142"/>
          </a:xfrm>
          <a:prstGeom prst="rect">
            <a:avLst/>
          </a:prstGeom>
        </p:spPr>
      </p:pic>
      <p:sp>
        <p:nvSpPr>
          <p:cNvPr id="2" name="Slide Number Placeholder 1">
            <a:extLst>
              <a:ext uri="{FF2B5EF4-FFF2-40B4-BE49-F238E27FC236}">
                <a16:creationId xmlns:a16="http://schemas.microsoft.com/office/drawing/2014/main" id="{9E575132-2E7A-79D6-4378-A66F893207D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5917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B8459-881A-8C6E-6E12-0F98520A88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AA4AD0-568C-8FC8-C8D5-F9F350E00DE7}"/>
              </a:ext>
            </a:extLst>
          </p:cNvPr>
          <p:cNvSpPr>
            <a:spLocks noGrp="1"/>
          </p:cNvSpPr>
          <p:nvPr>
            <p:ph type="title"/>
          </p:nvPr>
        </p:nvSpPr>
        <p:spPr/>
        <p:txBody>
          <a:bodyPr/>
          <a:lstStyle/>
          <a:p>
            <a:r>
              <a:rPr lang="en-AU" dirty="0"/>
              <a:t>Cos it’s the angle (5)</a:t>
            </a:r>
            <a:endParaRPr lang="en-US" dirty="0"/>
          </a:p>
        </p:txBody>
      </p:sp>
      <p:sp>
        <p:nvSpPr>
          <p:cNvPr id="6" name="Text Placeholder 5">
            <a:extLst>
              <a:ext uri="{FF2B5EF4-FFF2-40B4-BE49-F238E27FC236}">
                <a16:creationId xmlns:a16="http://schemas.microsoft.com/office/drawing/2014/main" id="{8C8A2B7D-F9BB-82E2-8832-57B0BC485D16}"/>
              </a:ext>
            </a:extLst>
          </p:cNvPr>
          <p:cNvSpPr>
            <a:spLocks noGrp="1"/>
          </p:cNvSpPr>
          <p:nvPr>
            <p:ph type="body" sz="quarter" idx="18"/>
          </p:nvPr>
        </p:nvSpPr>
        <p:spPr>
          <a:xfrm>
            <a:off x="360000" y="982520"/>
            <a:ext cx="10080000" cy="310015"/>
          </a:xfrm>
        </p:spPr>
        <p:txBody>
          <a:bodyPr/>
          <a:lstStyle/>
          <a:p>
            <a:r>
              <a:rPr lang="en-AU" dirty="0"/>
              <a:t>Changing the subject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2E93D93-8C6A-88F0-B177-668242E1722B}"/>
                  </a:ext>
                </a:extLst>
              </p:cNvPr>
              <p:cNvSpPr>
                <a:spLocks noGrp="1"/>
              </p:cNvSpPr>
              <p:nvPr>
                <p:ph idx="1"/>
              </p:nvPr>
            </p:nvSpPr>
            <p:spPr>
              <a:xfrm>
                <a:off x="360000" y="1668726"/>
                <a:ext cx="6931921" cy="4536000"/>
              </a:xfrm>
            </p:spPr>
            <p:txBody>
              <a:bodyPr/>
              <a:lstStyle/>
              <a:p>
                <a:pPr lvl="2">
                  <a:spcAft>
                    <a:spcPts val="1200"/>
                  </a:spcAft>
                </a:pPr>
                <a:r>
                  <a:rPr lang="en-AU" sz="2000" b="1" dirty="0">
                    <a:effectLst/>
                    <a:ea typeface="Calibri" panose="020F0502020204030204" pitchFamily="34" charset="0"/>
                  </a:rPr>
                  <a:t>    Rearrange </a:t>
                </a:r>
                <a14:m>
                  <m:oMath xmlns:m="http://schemas.openxmlformats.org/officeDocument/2006/math">
                    <m:sSup>
                      <m:sSupPr>
                        <m:ctrlPr>
                          <a:rPr lang="en-AU" sz="2000" b="1" i="1">
                            <a:effectLst/>
                            <a:latin typeface="Cambria Math" panose="02040503050406030204" pitchFamily="18" charset="0"/>
                            <a:ea typeface="Calibri" panose="020F0502020204030204" pitchFamily="34" charset="0"/>
                          </a:rPr>
                        </m:ctrlPr>
                      </m:sSupPr>
                      <m:e>
                        <m:r>
                          <a:rPr lang="en-AU" sz="2000" b="1" i="1">
                            <a:effectLst/>
                            <a:latin typeface="Cambria Math" panose="02040503050406030204" pitchFamily="18" charset="0"/>
                            <a:ea typeface="Calibri" panose="020F0502020204030204" pitchFamily="34" charset="0"/>
                          </a:rPr>
                          <m:t>𝒄</m:t>
                        </m:r>
                      </m:e>
                      <m:sup>
                        <m:r>
                          <a:rPr lang="en-AU" sz="2000" b="1" i="1">
                            <a:effectLst/>
                            <a:latin typeface="Cambria Math" panose="02040503050406030204" pitchFamily="18" charset="0"/>
                            <a:ea typeface="Calibri" panose="020F0502020204030204" pitchFamily="34" charset="0"/>
                          </a:rPr>
                          <m:t>𝟐</m:t>
                        </m:r>
                      </m:sup>
                    </m:sSup>
                    <m:r>
                      <a:rPr lang="en-AU" sz="2000" b="1" i="1">
                        <a:effectLst/>
                        <a:latin typeface="Cambria Math" panose="02040503050406030204" pitchFamily="18" charset="0"/>
                        <a:ea typeface="Calibri" panose="020F0502020204030204" pitchFamily="34" charset="0"/>
                      </a:rPr>
                      <m:t>=</m:t>
                    </m:r>
                    <m:sSup>
                      <m:sSupPr>
                        <m:ctrlPr>
                          <a:rPr lang="en-AU" sz="2000" b="1" i="1">
                            <a:effectLst/>
                            <a:latin typeface="Cambria Math" panose="02040503050406030204" pitchFamily="18" charset="0"/>
                            <a:ea typeface="Calibri" panose="020F0502020204030204" pitchFamily="34" charset="0"/>
                          </a:rPr>
                        </m:ctrlPr>
                      </m:sSupPr>
                      <m:e>
                        <m:r>
                          <a:rPr lang="en-AU" sz="2000" b="1" i="1">
                            <a:effectLst/>
                            <a:latin typeface="Cambria Math" panose="02040503050406030204" pitchFamily="18" charset="0"/>
                            <a:ea typeface="Calibri" panose="020F0502020204030204" pitchFamily="34" charset="0"/>
                          </a:rPr>
                          <m:t>𝒂</m:t>
                        </m:r>
                      </m:e>
                      <m:sup>
                        <m:r>
                          <a:rPr lang="en-AU" sz="2000" b="1" i="1">
                            <a:effectLst/>
                            <a:latin typeface="Cambria Math" panose="02040503050406030204" pitchFamily="18" charset="0"/>
                            <a:ea typeface="Calibri" panose="020F0502020204030204" pitchFamily="34" charset="0"/>
                          </a:rPr>
                          <m:t>𝟐</m:t>
                        </m:r>
                      </m:sup>
                    </m:sSup>
                    <m:r>
                      <a:rPr lang="en-AU" sz="2000" b="1" i="1">
                        <a:effectLst/>
                        <a:latin typeface="Cambria Math" panose="02040503050406030204" pitchFamily="18" charset="0"/>
                        <a:ea typeface="Calibri" panose="020F0502020204030204" pitchFamily="34" charset="0"/>
                      </a:rPr>
                      <m:t>+</m:t>
                    </m:r>
                    <m:sSup>
                      <m:sSupPr>
                        <m:ctrlPr>
                          <a:rPr lang="en-AU" sz="2000" b="1" i="1">
                            <a:effectLst/>
                            <a:latin typeface="Cambria Math" panose="02040503050406030204" pitchFamily="18" charset="0"/>
                            <a:ea typeface="Calibri" panose="020F0502020204030204" pitchFamily="34" charset="0"/>
                          </a:rPr>
                        </m:ctrlPr>
                      </m:sSupPr>
                      <m:e>
                        <m:r>
                          <a:rPr lang="en-AU" sz="2000" b="1" i="1">
                            <a:effectLst/>
                            <a:latin typeface="Cambria Math" panose="02040503050406030204" pitchFamily="18" charset="0"/>
                            <a:ea typeface="Calibri" panose="020F0502020204030204" pitchFamily="34" charset="0"/>
                          </a:rPr>
                          <m:t>𝒃</m:t>
                        </m:r>
                      </m:e>
                      <m:sup>
                        <m:r>
                          <a:rPr lang="en-AU" sz="2000" b="1" i="1">
                            <a:effectLst/>
                            <a:latin typeface="Cambria Math" panose="02040503050406030204" pitchFamily="18" charset="0"/>
                            <a:ea typeface="Calibri" panose="020F0502020204030204" pitchFamily="34" charset="0"/>
                          </a:rPr>
                          <m:t>𝟐</m:t>
                        </m:r>
                      </m:sup>
                    </m:sSup>
                    <m:r>
                      <a:rPr lang="en-AU" sz="2000" b="1" i="1">
                        <a:effectLst/>
                        <a:latin typeface="Cambria Math" panose="02040503050406030204" pitchFamily="18" charset="0"/>
                        <a:ea typeface="Calibri" panose="020F0502020204030204" pitchFamily="34" charset="0"/>
                      </a:rPr>
                      <m:t>−</m:t>
                    </m:r>
                    <m:r>
                      <a:rPr lang="en-AU" sz="2000" b="1" i="1">
                        <a:effectLst/>
                        <a:latin typeface="Cambria Math" panose="02040503050406030204" pitchFamily="18" charset="0"/>
                        <a:ea typeface="Calibri" panose="020F0502020204030204" pitchFamily="34" charset="0"/>
                      </a:rPr>
                      <m:t>𝟐</m:t>
                    </m:r>
                    <m:r>
                      <a:rPr lang="en-AU" sz="2000" b="1" i="1">
                        <a:effectLst/>
                        <a:latin typeface="Cambria Math" panose="02040503050406030204" pitchFamily="18" charset="0"/>
                        <a:ea typeface="Calibri" panose="020F0502020204030204" pitchFamily="34" charset="0"/>
                      </a:rPr>
                      <m:t>𝒂𝒃</m:t>
                    </m:r>
                    <m:r>
                      <a:rPr lang="en-AU" sz="2000" b="1" i="1" smtClean="0">
                        <a:effectLst/>
                        <a:latin typeface="Cambria Math" panose="02040503050406030204" pitchFamily="18" charset="0"/>
                        <a:ea typeface="Calibri" panose="020F0502020204030204" pitchFamily="34" charset="0"/>
                      </a:rPr>
                      <m:t> </m:t>
                    </m:r>
                    <m:func>
                      <m:funcPr>
                        <m:ctrlPr>
                          <a:rPr lang="en-AU" sz="2000" b="1" i="1" smtClean="0">
                            <a:effectLst/>
                            <a:latin typeface="Cambria Math" panose="02040503050406030204" pitchFamily="18" charset="0"/>
                            <a:ea typeface="Calibri" panose="020F0502020204030204" pitchFamily="34" charset="0"/>
                          </a:rPr>
                        </m:ctrlPr>
                      </m:funcPr>
                      <m:fName>
                        <m:r>
                          <a:rPr lang="en-AU" sz="2000" b="1" i="0" smtClean="0">
                            <a:effectLst/>
                            <a:latin typeface="Cambria Math" panose="02040503050406030204" pitchFamily="18" charset="0"/>
                            <a:ea typeface="Calibri" panose="020F0502020204030204" pitchFamily="34" charset="0"/>
                          </a:rPr>
                          <m:t>𝐜𝐨𝐬</m:t>
                        </m:r>
                      </m:fName>
                      <m:e>
                        <m:r>
                          <a:rPr lang="en-AU" sz="2000" b="1" i="1" smtClean="0">
                            <a:effectLst/>
                            <a:latin typeface="Cambria Math" panose="02040503050406030204" pitchFamily="18" charset="0"/>
                            <a:ea typeface="Calibri" panose="020F0502020204030204" pitchFamily="34" charset="0"/>
                          </a:rPr>
                          <m:t>𝑪</m:t>
                        </m:r>
                      </m:e>
                    </m:func>
                  </m:oMath>
                </a14:m>
                <a:r>
                  <a:rPr lang="en-AU" sz="2000" b="1" dirty="0">
                    <a:effectLst/>
                    <a:ea typeface="Yu Mincho" panose="02020400000000000000" pitchFamily="18" charset="-128"/>
                  </a:rPr>
                  <a:t> into </a:t>
                </a:r>
                <a14:m>
                  <m:oMath xmlns:m="http://schemas.openxmlformats.org/officeDocument/2006/math">
                    <m:func>
                      <m:funcPr>
                        <m:ctrlPr>
                          <a:rPr lang="en-AU" sz="2000" b="1" i="1" smtClean="0">
                            <a:effectLst/>
                            <a:latin typeface="Cambria Math" panose="02040503050406030204" pitchFamily="18" charset="0"/>
                            <a:ea typeface="Yu Mincho" panose="02020400000000000000" pitchFamily="18" charset="-128"/>
                          </a:rPr>
                        </m:ctrlPr>
                      </m:funcPr>
                      <m:fName>
                        <m:r>
                          <a:rPr lang="en-AU" sz="2000" b="1" i="0" smtClean="0">
                            <a:effectLst/>
                            <a:latin typeface="Cambria Math" panose="02040503050406030204" pitchFamily="18" charset="0"/>
                            <a:ea typeface="Yu Mincho" panose="02020400000000000000" pitchFamily="18" charset="-128"/>
                          </a:rPr>
                          <m:t>𝐜𝐨𝐬</m:t>
                        </m:r>
                      </m:fName>
                      <m:e>
                        <m:r>
                          <a:rPr lang="en-AU" sz="2000" b="1" i="1" smtClean="0">
                            <a:effectLst/>
                            <a:latin typeface="Cambria Math" panose="02040503050406030204" pitchFamily="18" charset="0"/>
                            <a:ea typeface="Yu Mincho" panose="02020400000000000000" pitchFamily="18" charset="-128"/>
                          </a:rPr>
                          <m:t>𝑪</m:t>
                        </m:r>
                      </m:e>
                    </m:func>
                    <m:r>
                      <a:rPr lang="en-AU" sz="2000" b="1" i="1">
                        <a:effectLst/>
                        <a:latin typeface="Cambria Math" panose="02040503050406030204" pitchFamily="18" charset="0"/>
                        <a:ea typeface="Yu Mincho" panose="02020400000000000000" pitchFamily="18" charset="-128"/>
                      </a:rPr>
                      <m:t>=</m:t>
                    </m:r>
                    <m:f>
                      <m:fPr>
                        <m:ctrlPr>
                          <a:rPr lang="en-AU" sz="2000" b="1" i="1">
                            <a:effectLst/>
                            <a:latin typeface="Cambria Math" panose="02040503050406030204" pitchFamily="18" charset="0"/>
                            <a:ea typeface="Yu Mincho" panose="02020400000000000000" pitchFamily="18" charset="-128"/>
                          </a:rPr>
                        </m:ctrlPr>
                      </m:fPr>
                      <m:num>
                        <m:sSup>
                          <m:sSupPr>
                            <m:ctrlPr>
                              <a:rPr lang="en-AU" sz="2000" b="1" i="1">
                                <a:effectLst/>
                                <a:latin typeface="Cambria Math" panose="02040503050406030204" pitchFamily="18" charset="0"/>
                                <a:ea typeface="Yu Mincho" panose="02020400000000000000" pitchFamily="18" charset="-128"/>
                              </a:rPr>
                            </m:ctrlPr>
                          </m:sSupPr>
                          <m:e>
                            <m:r>
                              <a:rPr lang="en-AU" sz="2000" b="1" i="1">
                                <a:effectLst/>
                                <a:latin typeface="Cambria Math" panose="02040503050406030204" pitchFamily="18" charset="0"/>
                                <a:ea typeface="Yu Mincho" panose="02020400000000000000" pitchFamily="18" charset="-128"/>
                              </a:rPr>
                              <m:t>𝒂</m:t>
                            </m:r>
                          </m:e>
                          <m:sup>
                            <m:r>
                              <a:rPr lang="en-AU" sz="2000" b="1" i="1">
                                <a:effectLst/>
                                <a:latin typeface="Cambria Math" panose="02040503050406030204" pitchFamily="18" charset="0"/>
                                <a:ea typeface="Yu Mincho" panose="02020400000000000000" pitchFamily="18" charset="-128"/>
                              </a:rPr>
                              <m:t>𝟐</m:t>
                            </m:r>
                          </m:sup>
                        </m:sSup>
                        <m:r>
                          <a:rPr lang="en-AU" sz="2000" b="1" i="1">
                            <a:effectLst/>
                            <a:latin typeface="Cambria Math" panose="02040503050406030204" pitchFamily="18" charset="0"/>
                            <a:ea typeface="Yu Mincho" panose="02020400000000000000" pitchFamily="18" charset="-128"/>
                          </a:rPr>
                          <m:t>+</m:t>
                        </m:r>
                        <m:sSup>
                          <m:sSupPr>
                            <m:ctrlPr>
                              <a:rPr lang="en-AU" sz="2000" b="1" i="1">
                                <a:effectLst/>
                                <a:latin typeface="Cambria Math" panose="02040503050406030204" pitchFamily="18" charset="0"/>
                                <a:ea typeface="Yu Mincho" panose="02020400000000000000" pitchFamily="18" charset="-128"/>
                              </a:rPr>
                            </m:ctrlPr>
                          </m:sSupPr>
                          <m:e>
                            <m:r>
                              <a:rPr lang="en-AU" sz="2000" b="1" i="1">
                                <a:effectLst/>
                                <a:latin typeface="Cambria Math" panose="02040503050406030204" pitchFamily="18" charset="0"/>
                                <a:ea typeface="Yu Mincho" panose="02020400000000000000" pitchFamily="18" charset="-128"/>
                              </a:rPr>
                              <m:t>𝒃</m:t>
                            </m:r>
                          </m:e>
                          <m:sup>
                            <m:r>
                              <a:rPr lang="en-AU" sz="2000" b="1" i="1">
                                <a:effectLst/>
                                <a:latin typeface="Cambria Math" panose="02040503050406030204" pitchFamily="18" charset="0"/>
                                <a:ea typeface="Yu Mincho" panose="02020400000000000000" pitchFamily="18" charset="-128"/>
                              </a:rPr>
                              <m:t>𝟐</m:t>
                            </m:r>
                          </m:sup>
                        </m:sSup>
                        <m:r>
                          <a:rPr lang="en-AU" sz="2000" b="1" i="1">
                            <a:effectLst/>
                            <a:latin typeface="Cambria Math" panose="02040503050406030204" pitchFamily="18" charset="0"/>
                            <a:ea typeface="Yu Mincho" panose="02020400000000000000" pitchFamily="18" charset="-128"/>
                          </a:rPr>
                          <m:t>−</m:t>
                        </m:r>
                        <m:sSup>
                          <m:sSupPr>
                            <m:ctrlPr>
                              <a:rPr lang="en-AU" sz="2000" b="1" i="1">
                                <a:effectLst/>
                                <a:latin typeface="Cambria Math" panose="02040503050406030204" pitchFamily="18" charset="0"/>
                                <a:ea typeface="Yu Mincho" panose="02020400000000000000" pitchFamily="18" charset="-128"/>
                              </a:rPr>
                            </m:ctrlPr>
                          </m:sSupPr>
                          <m:e>
                            <m:r>
                              <a:rPr lang="en-AU" sz="2000" b="1" i="1">
                                <a:effectLst/>
                                <a:latin typeface="Cambria Math" panose="02040503050406030204" pitchFamily="18" charset="0"/>
                                <a:ea typeface="Yu Mincho" panose="02020400000000000000" pitchFamily="18" charset="-128"/>
                              </a:rPr>
                              <m:t>𝒄</m:t>
                            </m:r>
                          </m:e>
                          <m:sup>
                            <m:r>
                              <a:rPr lang="en-AU" sz="2000" b="1" i="1">
                                <a:effectLst/>
                                <a:latin typeface="Cambria Math" panose="02040503050406030204" pitchFamily="18" charset="0"/>
                                <a:ea typeface="Yu Mincho" panose="02020400000000000000" pitchFamily="18" charset="-128"/>
                              </a:rPr>
                              <m:t>𝟐</m:t>
                            </m:r>
                          </m:sup>
                        </m:sSup>
                      </m:num>
                      <m:den>
                        <m:r>
                          <a:rPr lang="en-AU" sz="2000" b="1" i="1">
                            <a:effectLst/>
                            <a:latin typeface="Cambria Math" panose="02040503050406030204" pitchFamily="18" charset="0"/>
                            <a:ea typeface="Yu Mincho" panose="02020400000000000000" pitchFamily="18" charset="-128"/>
                          </a:rPr>
                          <m:t>𝟐</m:t>
                        </m:r>
                        <m:r>
                          <a:rPr lang="en-AU" sz="2000" b="1" i="1">
                            <a:effectLst/>
                            <a:latin typeface="Cambria Math" panose="02040503050406030204" pitchFamily="18" charset="0"/>
                            <a:ea typeface="Yu Mincho" panose="02020400000000000000" pitchFamily="18" charset="-128"/>
                          </a:rPr>
                          <m:t>𝒂𝒃</m:t>
                        </m:r>
                      </m:den>
                    </m:f>
                  </m:oMath>
                </a14:m>
                <a:r>
                  <a:rPr lang="en-AU" sz="2000" b="1" dirty="0">
                    <a:effectLst/>
                    <a:ea typeface="Calibri" panose="020F0502020204030204" pitchFamily="34" charset="0"/>
                  </a:rPr>
                  <a:t> </a:t>
                </a:r>
              </a:p>
              <a:p>
                <a:pPr lvl="2">
                  <a:spcAft>
                    <a:spcPts val="1200"/>
                  </a:spcAft>
                </a:pPr>
                <a14:m>
                  <m:oMathPara xmlns:m="http://schemas.openxmlformats.org/officeDocument/2006/math">
                    <m:oMathParaPr>
                      <m:jc m:val="left"/>
                    </m:oMathParaPr>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ea typeface="Calibri" panose="020F0502020204030204" pitchFamily="34" charset="0"/>
                              <a:cs typeface="Arial" panose="020B0604020202020204" pitchFamily="34" charset="0"/>
                            </a:rPr>
                            <m:t>𝑐</m:t>
                          </m:r>
                        </m:e>
                        <m:sup>
                          <m:r>
                            <a:rPr lang="en-AU" sz="2000" i="1">
                              <a:latin typeface="Cambria Math" panose="02040503050406030204" pitchFamily="18" charset="0"/>
                              <a:ea typeface="Calibri" panose="020F0502020204030204" pitchFamily="34" charset="0"/>
                              <a:cs typeface="Arial" panose="020B0604020202020204" pitchFamily="34" charset="0"/>
                            </a:rPr>
                            <m:t>2</m:t>
                          </m:r>
                        </m:sup>
                      </m:sSup>
                      <m:r>
                        <m:rPr>
                          <m:aln/>
                        </m:rPr>
                        <a:rPr lang="en-AU" sz="2000" i="1">
                          <a:latin typeface="Cambria Math" panose="02040503050406030204" pitchFamily="18" charset="0"/>
                          <a:ea typeface="Calibri" panose="020F0502020204030204" pitchFamily="34" charset="0"/>
                          <a:cs typeface="Arial" panose="020B0604020202020204" pitchFamily="34" charset="0"/>
                        </a:rPr>
                        <m:t>=</m:t>
                      </m:r>
                      <m:sSup>
                        <m:sSupPr>
                          <m:ctrlPr>
                            <a:rPr lang="en-AU" sz="2000" i="1">
                              <a:latin typeface="Cambria Math" panose="02040503050406030204" pitchFamily="18" charset="0"/>
                            </a:rPr>
                          </m:ctrlPr>
                        </m:sSupPr>
                        <m:e>
                          <m:r>
                            <a:rPr lang="en-AU" sz="2000" i="1">
                              <a:latin typeface="Cambria Math" panose="02040503050406030204" pitchFamily="18" charset="0"/>
                              <a:ea typeface="Calibri" panose="020F0502020204030204" pitchFamily="34" charset="0"/>
                              <a:cs typeface="Arial" panose="020B0604020202020204" pitchFamily="34" charset="0"/>
                            </a:rPr>
                            <m:t>𝑎</m:t>
                          </m:r>
                        </m:e>
                        <m:sup>
                          <m:r>
                            <a:rPr lang="en-AU" sz="2000" i="1">
                              <a:latin typeface="Cambria Math" panose="02040503050406030204" pitchFamily="18" charset="0"/>
                              <a:ea typeface="Calibri" panose="020F0502020204030204" pitchFamily="34" charset="0"/>
                              <a:cs typeface="Arial" panose="020B0604020202020204" pitchFamily="34" charset="0"/>
                            </a:rPr>
                            <m:t>2</m:t>
                          </m:r>
                        </m:sup>
                      </m:sSup>
                      <m:r>
                        <a:rPr lang="en-AU" sz="2000" i="1">
                          <a:latin typeface="Cambria Math" panose="02040503050406030204" pitchFamily="18" charset="0"/>
                          <a:ea typeface="Calibri" panose="020F0502020204030204" pitchFamily="34" charset="0"/>
                          <a:cs typeface="Arial" panose="020B0604020202020204" pitchFamily="34" charset="0"/>
                        </a:rPr>
                        <m:t>+</m:t>
                      </m:r>
                      <m:sSup>
                        <m:sSupPr>
                          <m:ctrlPr>
                            <a:rPr lang="en-AU" sz="2000" i="1">
                              <a:latin typeface="Cambria Math" panose="02040503050406030204" pitchFamily="18" charset="0"/>
                            </a:rPr>
                          </m:ctrlPr>
                        </m:sSupPr>
                        <m:e>
                          <m:r>
                            <a:rPr lang="en-AU" sz="2000" i="1">
                              <a:latin typeface="Cambria Math" panose="02040503050406030204" pitchFamily="18" charset="0"/>
                              <a:ea typeface="Calibri" panose="020F0502020204030204" pitchFamily="34" charset="0"/>
                              <a:cs typeface="Arial" panose="020B0604020202020204" pitchFamily="34" charset="0"/>
                            </a:rPr>
                            <m:t>𝑏</m:t>
                          </m:r>
                        </m:e>
                        <m:sup>
                          <m:r>
                            <a:rPr lang="en-AU" sz="2000" i="1">
                              <a:latin typeface="Cambria Math" panose="02040503050406030204" pitchFamily="18" charset="0"/>
                              <a:ea typeface="Calibri" panose="020F0502020204030204" pitchFamily="34" charset="0"/>
                              <a:cs typeface="Arial" panose="020B0604020202020204" pitchFamily="34" charset="0"/>
                            </a:rPr>
                            <m:t>2</m:t>
                          </m:r>
                        </m:sup>
                      </m:sSup>
                      <m:r>
                        <a:rPr lang="en-AU" sz="2000" i="1">
                          <a:latin typeface="Cambria Math" panose="02040503050406030204" pitchFamily="18" charset="0"/>
                          <a:ea typeface="Calibri" panose="020F0502020204030204" pitchFamily="34" charset="0"/>
                          <a:cs typeface="Arial" panose="020B0604020202020204" pitchFamily="34" charset="0"/>
                        </a:rPr>
                        <m:t>−2</m:t>
                      </m:r>
                      <m:r>
                        <a:rPr lang="en-AU" sz="2000" i="1">
                          <a:latin typeface="Cambria Math" panose="02040503050406030204" pitchFamily="18" charset="0"/>
                          <a:ea typeface="Calibri" panose="020F0502020204030204" pitchFamily="34" charset="0"/>
                          <a:cs typeface="Arial" panose="020B0604020202020204" pitchFamily="34" charset="0"/>
                        </a:rPr>
                        <m:t>𝑎𝑏</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ea typeface="Calibri" panose="020F0502020204030204" pitchFamily="34" charset="0"/>
                              <a:cs typeface="Arial" panose="020B0604020202020204" pitchFamily="34" charset="0"/>
                            </a:rPr>
                            <m:t>cos</m:t>
                          </m:r>
                        </m:fName>
                        <m:e>
                          <m:r>
                            <a:rPr lang="en-AU" sz="2000" i="1">
                              <a:latin typeface="Cambria Math" panose="02040503050406030204" pitchFamily="18" charset="0"/>
                              <a:ea typeface="Calibri" panose="020F0502020204030204" pitchFamily="34" charset="0"/>
                              <a:cs typeface="Arial" panose="020B0604020202020204" pitchFamily="34" charset="0"/>
                            </a:rPr>
                            <m:t>𝐶</m:t>
                          </m:r>
                        </m:e>
                      </m:func>
                    </m:oMath>
                    <m:oMath xmlns:m="http://schemas.openxmlformats.org/officeDocument/2006/math">
                      <m:r>
                        <a:rPr lang="en-AU" sz="2000" i="1">
                          <a:latin typeface="Cambria Math" panose="02040503050406030204" pitchFamily="18" charset="0"/>
                        </a:rPr>
                        <m:t>2</m:t>
                      </m:r>
                      <m:r>
                        <a:rPr lang="en-AU" sz="2000" i="1">
                          <a:latin typeface="Cambria Math" panose="02040503050406030204" pitchFamily="18" charset="0"/>
                        </a:rPr>
                        <m:t>𝑎𝑏</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𝐶</m:t>
                          </m:r>
                          <m:r>
                            <m:rPr>
                              <m:aln/>
                            </m:rP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𝑎</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𝑏</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𝑐</m:t>
                              </m:r>
                            </m:e>
                            <m:sup>
                              <m:r>
                                <a:rPr lang="en-AU" sz="2000" i="1">
                                  <a:latin typeface="Cambria Math" panose="02040503050406030204" pitchFamily="18" charset="0"/>
                                </a:rPr>
                                <m:t>2</m:t>
                              </m:r>
                            </m:sup>
                          </m:sSup>
                        </m:e>
                      </m:func>
                    </m:oMath>
                    <m:oMath xmlns:m="http://schemas.openxmlformats.org/officeDocument/2006/math">
                      <m:r>
                        <a:rPr lang="en-AU" sz="2000" b="0" i="1" smtClean="0">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2</m:t>
                          </m:r>
                          <m:r>
                            <a:rPr lang="en-AU" sz="2000" i="1">
                              <a:latin typeface="Cambria Math" panose="02040503050406030204" pitchFamily="18" charset="0"/>
                            </a:rPr>
                            <m:t>𝑎𝑏</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𝐶</m:t>
                              </m:r>
                            </m:e>
                          </m:func>
                        </m:num>
                        <m:den>
                          <m:r>
                            <a:rPr lang="en-AU" sz="2000" i="1">
                              <a:latin typeface="Cambria Math" panose="02040503050406030204" pitchFamily="18" charset="0"/>
                            </a:rPr>
                            <m:t>2</m:t>
                          </m:r>
                          <m:r>
                            <a:rPr lang="en-AU" sz="2000" i="1">
                              <a:latin typeface="Cambria Math" panose="02040503050406030204" pitchFamily="18" charset="0"/>
                            </a:rPr>
                            <m:t>𝑎𝑏</m:t>
                          </m:r>
                        </m:den>
                      </m:f>
                      <m:r>
                        <m:rPr>
                          <m:aln/>
                        </m:rPr>
                        <a:rPr lang="en-AU" sz="2000" i="1">
                          <a:latin typeface="Cambria Math" panose="02040503050406030204" pitchFamily="18" charset="0"/>
                        </a:rPr>
                        <m:t>=</m:t>
                      </m:r>
                      <m:f>
                        <m:fPr>
                          <m:ctrlPr>
                            <a:rPr lang="en-AU" sz="2000" i="1">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𝑎</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𝑏</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𝑐</m:t>
                              </m:r>
                            </m:e>
                            <m:sup>
                              <m:r>
                                <a:rPr lang="en-AU" sz="2000" i="1">
                                  <a:latin typeface="Cambria Math" panose="02040503050406030204" pitchFamily="18" charset="0"/>
                                </a:rPr>
                                <m:t>2</m:t>
                              </m:r>
                            </m:sup>
                          </m:sSup>
                        </m:num>
                        <m:den>
                          <m:r>
                            <a:rPr lang="en-AU" sz="2000" i="1">
                              <a:latin typeface="Cambria Math" panose="02040503050406030204" pitchFamily="18" charset="0"/>
                            </a:rPr>
                            <m:t>2</m:t>
                          </m:r>
                          <m:r>
                            <a:rPr lang="en-AU" sz="2000" i="1">
                              <a:latin typeface="Cambria Math" panose="02040503050406030204" pitchFamily="18" charset="0"/>
                            </a:rPr>
                            <m:t>𝑎𝑏</m:t>
                          </m:r>
                        </m:den>
                      </m:f>
                    </m:oMath>
                    <m:oMath xmlns:m="http://schemas.openxmlformats.org/officeDocument/2006/math">
                      <m:r>
                        <a:rPr lang="en-AU" sz="2000" b="0" i="1" smtClean="0">
                          <a:latin typeface="Cambria Math" panose="02040503050406030204" pitchFamily="18" charset="0"/>
                        </a:rPr>
                        <m:t> </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cos</m:t>
                          </m:r>
                        </m:fName>
                        <m:e>
                          <m:r>
                            <a:rPr lang="en-AU" sz="2000" i="1">
                              <a:latin typeface="Cambria Math" panose="02040503050406030204" pitchFamily="18" charset="0"/>
                            </a:rPr>
                            <m:t>𝐶</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𝑎</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𝑏</m:t>
                                  </m:r>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𝑐</m:t>
                                  </m:r>
                                </m:e>
                                <m:sup>
                                  <m:r>
                                    <a:rPr lang="en-AU" sz="2000" i="1">
                                      <a:latin typeface="Cambria Math" panose="02040503050406030204" pitchFamily="18" charset="0"/>
                                    </a:rPr>
                                    <m:t>2</m:t>
                                  </m:r>
                                </m:sup>
                              </m:sSup>
                            </m:num>
                            <m:den>
                              <m:r>
                                <a:rPr lang="en-AU" sz="2000" i="1">
                                  <a:latin typeface="Cambria Math" panose="02040503050406030204" pitchFamily="18" charset="0"/>
                                </a:rPr>
                                <m:t>2</m:t>
                              </m:r>
                              <m:r>
                                <a:rPr lang="en-AU" sz="2000" i="1">
                                  <a:latin typeface="Cambria Math" panose="02040503050406030204" pitchFamily="18" charset="0"/>
                                </a:rPr>
                                <m:t>𝑎𝑏</m:t>
                              </m:r>
                            </m:den>
                          </m:f>
                        </m:e>
                      </m:func>
                    </m:oMath>
                  </m:oMathPara>
                </a14:m>
                <a:endParaRPr lang="en-AU" sz="2000" dirty="0"/>
              </a:p>
            </p:txBody>
          </p:sp>
        </mc:Choice>
        <mc:Fallback xmlns="">
          <p:sp>
            <p:nvSpPr>
              <p:cNvPr id="5" name="Content Placeholder 4">
                <a:extLst>
                  <a:ext uri="{FF2B5EF4-FFF2-40B4-BE49-F238E27FC236}">
                    <a16:creationId xmlns:a16="http://schemas.microsoft.com/office/drawing/2014/main" id="{D2E93D93-8C6A-88F0-B177-668242E1722B}"/>
                  </a:ext>
                </a:extLst>
              </p:cNvPr>
              <p:cNvSpPr>
                <a:spLocks noGrp="1" noRot="1" noChangeAspect="1" noMove="1" noResize="1" noEditPoints="1" noAdjustHandles="1" noChangeArrowheads="1" noChangeShapeType="1" noTextEdit="1"/>
              </p:cNvSpPr>
              <p:nvPr>
                <p:ph idx="1"/>
              </p:nvPr>
            </p:nvSpPr>
            <p:spPr>
              <a:xfrm>
                <a:off x="360000" y="1668726"/>
                <a:ext cx="6931921" cy="4536000"/>
              </a:xfrm>
              <a:blipFill>
                <a:blip r:embed="rId2"/>
                <a:stretch>
                  <a:fillRect/>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59AF84BB-DF38-A4CB-23A4-F39925269C44}"/>
              </a:ext>
            </a:extLst>
          </p:cNvPr>
          <p:cNvSpPr/>
          <p:nvPr/>
        </p:nvSpPr>
        <p:spPr>
          <a:xfrm>
            <a:off x="4524872" y="2483417"/>
            <a:ext cx="2767049" cy="1133561"/>
          </a:xfrm>
          <a:prstGeom prst="wedgeRoundRectCallout">
            <a:avLst>
              <a:gd name="adj1" fmla="val -88860"/>
              <a:gd name="adj2" fmla="val 25048"/>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 we get to this from the previous line?</a:t>
            </a:r>
          </a:p>
        </p:txBody>
      </p:sp>
      <p:sp>
        <p:nvSpPr>
          <p:cNvPr id="10" name="Speech Bubble: Rectangle with Corners Rounded 9">
            <a:extLst>
              <a:ext uri="{FF2B5EF4-FFF2-40B4-BE49-F238E27FC236}">
                <a16:creationId xmlns:a16="http://schemas.microsoft.com/office/drawing/2014/main" id="{36CBBFA6-B62B-D231-F470-E0C1E34DDCE3}"/>
              </a:ext>
            </a:extLst>
          </p:cNvPr>
          <p:cNvSpPr/>
          <p:nvPr/>
        </p:nvSpPr>
        <p:spPr>
          <a:xfrm>
            <a:off x="4524874" y="3731741"/>
            <a:ext cx="2767048" cy="1133562"/>
          </a:xfrm>
          <a:prstGeom prst="wedgeRoundRectCallout">
            <a:avLst>
              <a:gd name="adj1" fmla="val -91528"/>
              <a:gd name="adj2" fmla="val -20620"/>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is this different from the previous line?</a:t>
            </a:r>
          </a:p>
        </p:txBody>
      </p:sp>
      <p:sp>
        <p:nvSpPr>
          <p:cNvPr id="11" name="Speech Bubble: Rectangle with Corners Rounded 10">
            <a:extLst>
              <a:ext uri="{FF2B5EF4-FFF2-40B4-BE49-F238E27FC236}">
                <a16:creationId xmlns:a16="http://schemas.microsoft.com/office/drawing/2014/main" id="{BA7C9394-FB86-0A95-0298-0CBCA36E5DCF}"/>
              </a:ext>
            </a:extLst>
          </p:cNvPr>
          <p:cNvSpPr/>
          <p:nvPr/>
        </p:nvSpPr>
        <p:spPr>
          <a:xfrm>
            <a:off x="4524874" y="4927812"/>
            <a:ext cx="2767048" cy="1133562"/>
          </a:xfrm>
          <a:prstGeom prst="wedgeRoundRectCallout">
            <a:avLst>
              <a:gd name="adj1" fmla="val -90351"/>
              <a:gd name="adj2" fmla="val -41088"/>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have we stopped here? </a:t>
            </a:r>
          </a:p>
        </p:txBody>
      </p:sp>
      <p:sp>
        <p:nvSpPr>
          <p:cNvPr id="2" name="Slide Number Placeholder 1">
            <a:extLst>
              <a:ext uri="{FF2B5EF4-FFF2-40B4-BE49-F238E27FC236}">
                <a16:creationId xmlns:a16="http://schemas.microsoft.com/office/drawing/2014/main" id="{C1F29DBC-CF68-0D21-B214-57BB7D4916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52266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E1E2-2019-5C5F-5B98-C0D0D21601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5026C6-B886-78A8-05F8-A8A168D9A741}"/>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A3E03B88-AD53-78A0-F8D3-C46F92794E5B}"/>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09387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667</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Arial</vt:lpstr>
      <vt:lpstr>Public Sans Light</vt:lpstr>
      <vt:lpstr>Public Sans</vt:lpstr>
      <vt:lpstr>Cambria Math</vt:lpstr>
      <vt:lpstr>Times New Roman</vt:lpstr>
      <vt:lpstr>Yu Mincho</vt:lpstr>
      <vt:lpstr>1_NSWG Corporate</vt:lpstr>
      <vt:lpstr>Cos it’s the angle</vt:lpstr>
      <vt:lpstr>Launch</vt:lpstr>
      <vt:lpstr>Cos it’s the angle (1)</vt:lpstr>
      <vt:lpstr>Cos it’s the angle (2)</vt:lpstr>
      <vt:lpstr>Cos it’s the angle (3)</vt:lpstr>
      <vt:lpstr>Explore</vt:lpstr>
      <vt:lpstr>Cos it’s the angle (4)</vt:lpstr>
      <vt:lpstr>Cos it’s the angle (5)</vt:lpstr>
      <vt:lpstr>Summarise</vt:lpstr>
      <vt:lpstr>Cos it’s the angle (6)</vt:lpstr>
      <vt:lpstr>Cos it’s the angle (7)</vt:lpstr>
      <vt:lpstr>Cos it’s the angle (8)</vt:lpstr>
      <vt:lpstr>Cos it’s the angle (9)</vt:lpstr>
      <vt:lpstr>Apply</vt:lpstr>
      <vt:lpstr>Cos it’s the angle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 it’s the angle</dc:title>
  <dc:creator>NSW Department of Education</dc:creator>
  <dcterms:created xsi:type="dcterms:W3CDTF">2024-06-11T23:32:04Z</dcterms:created>
  <dcterms:modified xsi:type="dcterms:W3CDTF">2024-06-11T23:32:22Z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2024-06-11T23:32:21Z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5ceda829-b778-4162-be16-99791d02a729</vt:lpwstr>
  </property>
  <property fmtid="{D5CDD505-2E9C-101B-9397-08002B2CF9AE}" pid="8" name="MSIP_Label_b603dfd7-d93a-4381-a340-2995d8282205_ContentBits">
    <vt:lpwstr>0</vt:lpwstr>
  </property>
</Properties>
</file>