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6"/>
  </p:notesMasterIdLst>
  <p:handoutMasterIdLst>
    <p:handoutMasterId r:id="rId17"/>
  </p:handoutMasterIdLst>
  <p:sldIdLst>
    <p:sldId id="257" r:id="rId2"/>
    <p:sldId id="375" r:id="rId3"/>
    <p:sldId id="380" r:id="rId4"/>
    <p:sldId id="401" r:id="rId5"/>
    <p:sldId id="382" r:id="rId6"/>
    <p:sldId id="383" r:id="rId7"/>
    <p:sldId id="393" r:id="rId8"/>
    <p:sldId id="388" r:id="rId9"/>
    <p:sldId id="394" r:id="rId10"/>
    <p:sldId id="400" r:id="rId11"/>
    <p:sldId id="396" r:id="rId12"/>
    <p:sldId id="397" r:id="rId13"/>
    <p:sldId id="398"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CDD3D6"/>
    <a:srgbClr val="EBEBEB"/>
    <a:srgbClr val="FFFFFF"/>
    <a:srgbClr val="00296C"/>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995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935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408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1911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0752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5314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1436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7297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16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87660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6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059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0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329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5456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576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1956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921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8032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742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9879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56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77405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6179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8926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8424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520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2524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62360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185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293500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GPS positioning</a:t>
            </a:r>
          </a:p>
        </p:txBody>
      </p:sp>
      <p:sp>
        <p:nvSpPr>
          <p:cNvPr id="4" name="Text Placeholder 3">
            <a:extLst>
              <a:ext uri="{FF2B5EF4-FFF2-40B4-BE49-F238E27FC236}">
                <a16:creationId xmlns:a16="http://schemas.microsoft.com/office/drawing/2014/main" id="{39FEAFC2-F18F-7133-4440-A289ABB51FA9}"/>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E20AD-5F1F-BDC4-EA75-53CCEA142C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6D2DCB-9C55-01E9-F8B3-960D75C0489C}"/>
              </a:ext>
            </a:extLst>
          </p:cNvPr>
          <p:cNvSpPr>
            <a:spLocks noGrp="1"/>
          </p:cNvSpPr>
          <p:nvPr>
            <p:ph type="title"/>
          </p:nvPr>
        </p:nvSpPr>
        <p:spPr/>
        <p:txBody>
          <a:bodyPr/>
          <a:lstStyle/>
          <a:p>
            <a:r>
              <a:rPr lang="en-AU" dirty="0"/>
              <a:t>GPS positioning (9)</a:t>
            </a:r>
          </a:p>
        </p:txBody>
      </p:sp>
      <p:sp>
        <p:nvSpPr>
          <p:cNvPr id="6" name="Text Placeholder 5">
            <a:extLst>
              <a:ext uri="{FF2B5EF4-FFF2-40B4-BE49-F238E27FC236}">
                <a16:creationId xmlns:a16="http://schemas.microsoft.com/office/drawing/2014/main" id="{3B192ADB-9A9F-B390-4243-08BD02BA3F82}"/>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6223459-8A59-2360-47DB-A90B3471E73E}"/>
                  </a:ext>
                </a:extLst>
              </p:cNvPr>
              <p:cNvSpPr>
                <a:spLocks noGrp="1"/>
              </p:cNvSpPr>
              <p:nvPr>
                <p:ph idx="1"/>
              </p:nvPr>
            </p:nvSpPr>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(−2,3).</m:t>
                    </m:r>
                  </m:oMath>
                </a14:m>
                <a:endParaRPr lang="en-AU" dirty="0"/>
              </a:p>
              <a:p>
                <a:r>
                  <a:rPr lang="en-AU" dirty="0"/>
                  <a:t>Radius is </a:t>
                </a:r>
                <a14:m>
                  <m:oMath xmlns:m="http://schemas.openxmlformats.org/officeDocument/2006/math">
                    <m:r>
                      <a:rPr lang="en-AU" i="1" dirty="0" smtClean="0">
                        <a:latin typeface="Cambria Math" panose="02040503050406030204" pitchFamily="18" charset="0"/>
                      </a:rPr>
                      <m:t>2</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+2</m:t>
                        </m:r>
                        <m:r>
                          <a:rPr lang="en-AU" i="1">
                            <a:latin typeface="Cambria Math" panose="02040503050406030204" pitchFamily="18" charset="0"/>
                          </a:rPr>
                          <m:t>)</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r>
                  <a:rPr lang="en-AU" dirty="0"/>
                  <a:t>.</a:t>
                </a:r>
              </a:p>
              <a:p>
                <a:r>
                  <a:rPr lang="en-AU" dirty="0"/>
                  <a:t>				</a:t>
                </a:r>
              </a:p>
            </p:txBody>
          </p:sp>
        </mc:Choice>
        <mc:Fallback xmlns="">
          <p:sp>
            <p:nvSpPr>
              <p:cNvPr id="5" name="Content Placeholder 4">
                <a:extLst>
                  <a:ext uri="{FF2B5EF4-FFF2-40B4-BE49-F238E27FC236}">
                    <a16:creationId xmlns:a16="http://schemas.microsoft.com/office/drawing/2014/main" id="{A6223459-8A59-2360-47DB-A90B3471E73E}"/>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pic>
        <p:nvPicPr>
          <p:cNvPr id="9" name="Picture 8" descr="A circle with radius 2 and centre at (-2, 3).">
            <a:extLst>
              <a:ext uri="{FF2B5EF4-FFF2-40B4-BE49-F238E27FC236}">
                <a16:creationId xmlns:a16="http://schemas.microsoft.com/office/drawing/2014/main" id="{88AFBB45-1358-0793-4A41-606F4C933FB0}"/>
              </a:ext>
            </a:extLst>
          </p:cNvPr>
          <p:cNvPicPr>
            <a:picLocks noChangeAspect="1"/>
          </p:cNvPicPr>
          <p:nvPr/>
        </p:nvPicPr>
        <p:blipFill>
          <a:blip r:embed="rId3"/>
          <a:stretch>
            <a:fillRect/>
          </a:stretch>
        </p:blipFill>
        <p:spPr>
          <a:xfrm>
            <a:off x="7757723" y="1435246"/>
            <a:ext cx="4086277" cy="4787523"/>
          </a:xfrm>
          <a:prstGeom prst="rect">
            <a:avLst/>
          </a:prstGeom>
        </p:spPr>
      </p:pic>
      <p:sp>
        <p:nvSpPr>
          <p:cNvPr id="2" name="Slide Number Placeholder 1">
            <a:extLst>
              <a:ext uri="{FF2B5EF4-FFF2-40B4-BE49-F238E27FC236}">
                <a16:creationId xmlns:a16="http://schemas.microsoft.com/office/drawing/2014/main" id="{E818B7F5-4F2E-4FD6-29EF-0F8EE011C8A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5106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E20AD-5F1F-BDC4-EA75-53CCEA142C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6D2DCB-9C55-01E9-F8B3-960D75C0489C}"/>
              </a:ext>
            </a:extLst>
          </p:cNvPr>
          <p:cNvSpPr>
            <a:spLocks noGrp="1"/>
          </p:cNvSpPr>
          <p:nvPr>
            <p:ph type="title"/>
          </p:nvPr>
        </p:nvSpPr>
        <p:spPr/>
        <p:txBody>
          <a:bodyPr/>
          <a:lstStyle/>
          <a:p>
            <a:r>
              <a:rPr lang="en-AU" dirty="0"/>
              <a:t>GPS positioning (10)</a:t>
            </a:r>
          </a:p>
        </p:txBody>
      </p:sp>
      <p:sp>
        <p:nvSpPr>
          <p:cNvPr id="6" name="Text Placeholder 5">
            <a:extLst>
              <a:ext uri="{FF2B5EF4-FFF2-40B4-BE49-F238E27FC236}">
                <a16:creationId xmlns:a16="http://schemas.microsoft.com/office/drawing/2014/main" id="{3B192ADB-9A9F-B390-4243-08BD02BA3F82}"/>
              </a:ext>
            </a:extLst>
          </p:cNvPr>
          <p:cNvSpPr>
            <a:spLocks noGrp="1"/>
          </p:cNvSpPr>
          <p:nvPr>
            <p:ph type="body" sz="quarter" idx="18"/>
          </p:nvPr>
        </p:nvSpPr>
        <p:spPr/>
        <p:txBody>
          <a:bodyPr/>
          <a:lstStyle/>
          <a:p>
            <a:r>
              <a:rPr lang="en-AU" dirty="0"/>
              <a:t>Example 2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6223459-8A59-2360-47DB-A90B3471E73E}"/>
                  </a:ext>
                </a:extLst>
              </p:cNvPr>
              <p:cNvSpPr>
                <a:spLocks noGrp="1"/>
              </p:cNvSpPr>
              <p:nvPr>
                <p:ph idx="1"/>
              </p:nvPr>
            </p:nvSpPr>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(−2,3).</m:t>
                    </m:r>
                  </m:oMath>
                </a14:m>
                <a:endParaRPr lang="en-AU" dirty="0"/>
              </a:p>
              <a:p>
                <a:r>
                  <a:rPr lang="en-AU" dirty="0"/>
                  <a:t>Radius is </a:t>
                </a:r>
                <a14:m>
                  <m:oMath xmlns:m="http://schemas.openxmlformats.org/officeDocument/2006/math">
                    <m:r>
                      <a:rPr lang="en-AU" i="1" dirty="0" smtClean="0">
                        <a:latin typeface="Cambria Math" panose="02040503050406030204" pitchFamily="18" charset="0"/>
                      </a:rPr>
                      <m:t>2</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+2</m:t>
                        </m:r>
                        <m:r>
                          <a:rPr lang="en-AU" i="1">
                            <a:latin typeface="Cambria Math" panose="02040503050406030204" pitchFamily="18" charset="0"/>
                          </a:rPr>
                          <m:t>)</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endParaRPr lang="en-AU" dirty="0"/>
              </a:p>
              <a:p>
                <a:r>
                  <a:rPr lang="en-AU" dirty="0"/>
                  <a:t>				</a:t>
                </a:r>
              </a:p>
            </p:txBody>
          </p:sp>
        </mc:Choice>
        <mc:Fallback xmlns="">
          <p:sp>
            <p:nvSpPr>
              <p:cNvPr id="5" name="Content Placeholder 4">
                <a:extLst>
                  <a:ext uri="{FF2B5EF4-FFF2-40B4-BE49-F238E27FC236}">
                    <a16:creationId xmlns:a16="http://schemas.microsoft.com/office/drawing/2014/main" id="{A6223459-8A59-2360-47DB-A90B3471E73E}"/>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41E34604-B031-F8B6-8DA1-9DAB935547F1}"/>
              </a:ext>
            </a:extLst>
          </p:cNvPr>
          <p:cNvSpPr/>
          <p:nvPr/>
        </p:nvSpPr>
        <p:spPr>
          <a:xfrm>
            <a:off x="2414825" y="4003284"/>
            <a:ext cx="1459084" cy="1195417"/>
          </a:xfrm>
          <a:prstGeom prst="wedgeRoundRectCallout">
            <a:avLst>
              <a:gd name="adj1" fmla="val 22294"/>
              <a:gd name="adj2" fmla="val -6169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cs typeface="Arial" panose="020B0604020202020204" pitchFamily="34" charset="0"/>
              </a:rPr>
              <a:t>Why did we add 2?</a:t>
            </a:r>
          </a:p>
        </p:txBody>
      </p:sp>
      <p:sp>
        <p:nvSpPr>
          <p:cNvPr id="8" name="Speech Bubble: Rectangle with Corners Rounded 7">
            <a:extLst>
              <a:ext uri="{FF2B5EF4-FFF2-40B4-BE49-F238E27FC236}">
                <a16:creationId xmlns:a16="http://schemas.microsoft.com/office/drawing/2014/main" id="{82D74B96-13CF-948E-7485-15F16FE267B5}"/>
              </a:ext>
            </a:extLst>
          </p:cNvPr>
          <p:cNvSpPr/>
          <p:nvPr/>
        </p:nvSpPr>
        <p:spPr>
          <a:xfrm>
            <a:off x="3652872" y="2157708"/>
            <a:ext cx="2790066" cy="888275"/>
          </a:xfrm>
          <a:prstGeom prst="wedgeRoundRectCallout">
            <a:avLst>
              <a:gd name="adj1" fmla="val -21538"/>
              <a:gd name="adj2" fmla="val 77997"/>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cs typeface="Arial" panose="020B0604020202020204" pitchFamily="34" charset="0"/>
              </a:rPr>
              <a:t>Why did we subtract 3?</a:t>
            </a:r>
          </a:p>
        </p:txBody>
      </p:sp>
      <p:sp>
        <p:nvSpPr>
          <p:cNvPr id="11" name="Speech Bubble: Rectangle with Corners Rounded 10">
            <a:extLst>
              <a:ext uri="{FF2B5EF4-FFF2-40B4-BE49-F238E27FC236}">
                <a16:creationId xmlns:a16="http://schemas.microsoft.com/office/drawing/2014/main" id="{BB17F2A4-11C3-3288-B1AC-DF4CE1B16D2E}"/>
              </a:ext>
            </a:extLst>
          </p:cNvPr>
          <p:cNvSpPr/>
          <p:nvPr/>
        </p:nvSpPr>
        <p:spPr>
          <a:xfrm>
            <a:off x="4385118" y="4003283"/>
            <a:ext cx="2255320" cy="1195417"/>
          </a:xfrm>
          <a:prstGeom prst="wedgeRoundRectCallout">
            <a:avLst>
              <a:gd name="adj1" fmla="val -20833"/>
              <a:gd name="adj2" fmla="val -64987"/>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cs typeface="Arial" panose="020B0604020202020204" pitchFamily="34" charset="0"/>
              </a:rPr>
              <a:t>Where does the 2 come from?</a:t>
            </a:r>
          </a:p>
        </p:txBody>
      </p:sp>
      <p:pic>
        <p:nvPicPr>
          <p:cNvPr id="9" name="Picture 8" descr="A circle with radius 2 and centre at (-2, 3).">
            <a:extLst>
              <a:ext uri="{FF2B5EF4-FFF2-40B4-BE49-F238E27FC236}">
                <a16:creationId xmlns:a16="http://schemas.microsoft.com/office/drawing/2014/main" id="{88AFBB45-1358-0793-4A41-606F4C933FB0}"/>
              </a:ext>
            </a:extLst>
          </p:cNvPr>
          <p:cNvPicPr>
            <a:picLocks noChangeAspect="1"/>
          </p:cNvPicPr>
          <p:nvPr/>
        </p:nvPicPr>
        <p:blipFill>
          <a:blip r:embed="rId3"/>
          <a:stretch>
            <a:fillRect/>
          </a:stretch>
        </p:blipFill>
        <p:spPr>
          <a:xfrm>
            <a:off x="7757723" y="1445078"/>
            <a:ext cx="4086277" cy="4787523"/>
          </a:xfrm>
          <a:prstGeom prst="rect">
            <a:avLst/>
          </a:prstGeom>
        </p:spPr>
      </p:pic>
      <p:sp>
        <p:nvSpPr>
          <p:cNvPr id="2" name="Slide Number Placeholder 1">
            <a:extLst>
              <a:ext uri="{FF2B5EF4-FFF2-40B4-BE49-F238E27FC236}">
                <a16:creationId xmlns:a16="http://schemas.microsoft.com/office/drawing/2014/main" id="{E818B7F5-4F2E-4FD6-29EF-0F8EE011C8A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0179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ACFF-3409-185F-EB9B-92F615C04A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2097A6-E433-5AE5-0734-97069FF12039}"/>
              </a:ext>
            </a:extLst>
          </p:cNvPr>
          <p:cNvSpPr>
            <a:spLocks noGrp="1"/>
          </p:cNvSpPr>
          <p:nvPr>
            <p:ph type="title"/>
          </p:nvPr>
        </p:nvSpPr>
        <p:spPr/>
        <p:txBody>
          <a:bodyPr/>
          <a:lstStyle/>
          <a:p>
            <a:r>
              <a:rPr lang="en-AU" dirty="0"/>
              <a:t>GPS positioning (11)</a:t>
            </a:r>
          </a:p>
        </p:txBody>
      </p:sp>
      <p:sp>
        <p:nvSpPr>
          <p:cNvPr id="6" name="Text Placeholder 5">
            <a:extLst>
              <a:ext uri="{FF2B5EF4-FFF2-40B4-BE49-F238E27FC236}">
                <a16:creationId xmlns:a16="http://schemas.microsoft.com/office/drawing/2014/main" id="{219C1BE4-B550-8189-8CAA-B059AA19EED0}"/>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E2885C0E-79CD-4C84-65A6-9C2CE5000349}"/>
              </a:ext>
            </a:extLst>
          </p:cNvPr>
          <p:cNvSpPr>
            <a:spLocks noGrp="1"/>
          </p:cNvSpPr>
          <p:nvPr>
            <p:ph idx="1"/>
          </p:nvPr>
        </p:nvSpPr>
        <p:spPr/>
        <p:txBody>
          <a:bodyPr/>
          <a:lstStyle/>
          <a:p>
            <a:r>
              <a:rPr lang="en-AU" dirty="0"/>
              <a:t>Write the equation of the circle from the graph.</a:t>
            </a:r>
          </a:p>
        </p:txBody>
      </p:sp>
      <p:pic>
        <p:nvPicPr>
          <p:cNvPr id="10" name="Picture 9" descr="A circle with radius 4 and centre at (4, -5).">
            <a:extLst>
              <a:ext uri="{FF2B5EF4-FFF2-40B4-BE49-F238E27FC236}">
                <a16:creationId xmlns:a16="http://schemas.microsoft.com/office/drawing/2014/main" id="{440F904B-70F0-8C1D-3E19-25A423F175E7}"/>
              </a:ext>
            </a:extLst>
          </p:cNvPr>
          <p:cNvPicPr>
            <a:picLocks noChangeAspect="1"/>
          </p:cNvPicPr>
          <p:nvPr/>
        </p:nvPicPr>
        <p:blipFill>
          <a:blip r:embed="rId2"/>
          <a:stretch>
            <a:fillRect/>
          </a:stretch>
        </p:blipFill>
        <p:spPr>
          <a:xfrm>
            <a:off x="7013691" y="1416346"/>
            <a:ext cx="4830309" cy="4843615"/>
          </a:xfrm>
          <a:prstGeom prst="rect">
            <a:avLst/>
          </a:prstGeom>
        </p:spPr>
      </p:pic>
      <p:sp>
        <p:nvSpPr>
          <p:cNvPr id="2" name="Slide Number Placeholder 1">
            <a:extLst>
              <a:ext uri="{FF2B5EF4-FFF2-40B4-BE49-F238E27FC236}">
                <a16:creationId xmlns:a16="http://schemas.microsoft.com/office/drawing/2014/main" id="{5EB9EDDE-23A3-8346-9C6F-D1997DF1673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386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A6FC-B997-C5D7-18C5-2674059B61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653122-1AE2-9293-4434-851BEA076A68}"/>
              </a:ext>
            </a:extLst>
          </p:cNvPr>
          <p:cNvSpPr>
            <a:spLocks noGrp="1"/>
          </p:cNvSpPr>
          <p:nvPr>
            <p:ph type="title"/>
          </p:nvPr>
        </p:nvSpPr>
        <p:spPr/>
        <p:txBody>
          <a:bodyPr/>
          <a:lstStyle/>
          <a:p>
            <a:r>
              <a:rPr lang="en-AU" dirty="0"/>
              <a:t>GPS positioning (12)</a:t>
            </a:r>
          </a:p>
        </p:txBody>
      </p:sp>
      <p:sp>
        <p:nvSpPr>
          <p:cNvPr id="6" name="Text Placeholder 5">
            <a:extLst>
              <a:ext uri="{FF2B5EF4-FFF2-40B4-BE49-F238E27FC236}">
                <a16:creationId xmlns:a16="http://schemas.microsoft.com/office/drawing/2014/main" id="{F9B334F9-E853-B2B0-CC89-16F58B45DE00}"/>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6525CA8-D400-9B32-A930-60A69E9F3F58}"/>
                  </a:ext>
                </a:extLst>
              </p:cNvPr>
              <p:cNvSpPr>
                <a:spLocks noGrp="1"/>
              </p:cNvSpPr>
              <p:nvPr>
                <p:ph idx="1"/>
              </p:nvPr>
            </p:nvSpPr>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(4, −5)</m:t>
                    </m:r>
                  </m:oMath>
                </a14:m>
                <a:r>
                  <a:rPr lang="en-AU" dirty="0"/>
                  <a:t>.</a:t>
                </a:r>
              </a:p>
              <a:p>
                <a:r>
                  <a:rPr lang="en-AU" dirty="0"/>
                  <a:t>Radius is </a:t>
                </a:r>
                <a14:m>
                  <m:oMath xmlns:m="http://schemas.openxmlformats.org/officeDocument/2006/math">
                    <m:r>
                      <a:rPr lang="en-AU" i="1" dirty="0" smtClean="0">
                        <a:latin typeface="Cambria Math" panose="02040503050406030204" pitchFamily="18" charset="0"/>
                      </a:rPr>
                      <m:t>4</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−4</m:t>
                        </m:r>
                        <m:r>
                          <a:rPr lang="en-AU" i="1">
                            <a:latin typeface="Cambria Math" panose="02040503050406030204" pitchFamily="18" charset="0"/>
                          </a:rPr>
                          <m:t>)</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+5)</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a14:m>
                <a:r>
                  <a:rPr lang="en-AU" dirty="0"/>
                  <a:t>.</a:t>
                </a:r>
              </a:p>
            </p:txBody>
          </p:sp>
        </mc:Choice>
        <mc:Fallback xmlns="">
          <p:sp>
            <p:nvSpPr>
              <p:cNvPr id="5" name="Content Placeholder 4">
                <a:extLst>
                  <a:ext uri="{FF2B5EF4-FFF2-40B4-BE49-F238E27FC236}">
                    <a16:creationId xmlns:a16="http://schemas.microsoft.com/office/drawing/2014/main" id="{96525CA8-D400-9B32-A930-60A69E9F3F58}"/>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pic>
        <p:nvPicPr>
          <p:cNvPr id="3" name="Picture 2" descr="A circle with radius 4 and centre at (4, -5).">
            <a:extLst>
              <a:ext uri="{FF2B5EF4-FFF2-40B4-BE49-F238E27FC236}">
                <a16:creationId xmlns:a16="http://schemas.microsoft.com/office/drawing/2014/main" id="{9796923B-D6EE-9CD8-1FB2-0502EAC4F7FD}"/>
              </a:ext>
            </a:extLst>
          </p:cNvPr>
          <p:cNvPicPr>
            <a:picLocks noChangeAspect="1"/>
          </p:cNvPicPr>
          <p:nvPr/>
        </p:nvPicPr>
        <p:blipFill>
          <a:blip r:embed="rId3"/>
          <a:stretch>
            <a:fillRect/>
          </a:stretch>
        </p:blipFill>
        <p:spPr>
          <a:xfrm>
            <a:off x="7027817" y="1430511"/>
            <a:ext cx="4816183" cy="4829450"/>
          </a:xfrm>
          <a:prstGeom prst="rect">
            <a:avLst/>
          </a:prstGeom>
        </p:spPr>
      </p:pic>
      <p:sp>
        <p:nvSpPr>
          <p:cNvPr id="2" name="Slide Number Placeholder 1">
            <a:extLst>
              <a:ext uri="{FF2B5EF4-FFF2-40B4-BE49-F238E27FC236}">
                <a16:creationId xmlns:a16="http://schemas.microsoft.com/office/drawing/2014/main" id="{1B8D6F40-2544-0FDE-91D2-5E3FA408B4A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9331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t>
            </a:r>
            <a:r>
              <a:rPr lang="en-AU" sz="1200">
                <a:solidFill>
                  <a:schemeClr val="bg1"/>
                </a:solidFill>
                <a:latin typeface="+mj-lt"/>
              </a:rPr>
              <a:t>a third-party’s </a:t>
            </a:r>
            <a:r>
              <a:rPr lang="en-AU" sz="1200" dirty="0">
                <a:solidFill>
                  <a:schemeClr val="bg1"/>
                </a:solidFill>
                <a:latin typeface="+mj-lt"/>
              </a:rPr>
              <a:t>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961A1-D7DF-3D65-1B5F-E18429AD24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6BB3CB-A8E7-BCB9-8B2F-FF83F09ED51F}"/>
              </a:ext>
            </a:extLst>
          </p:cNvPr>
          <p:cNvSpPr>
            <a:spLocks noGrp="1"/>
          </p:cNvSpPr>
          <p:nvPr>
            <p:ph type="title"/>
          </p:nvPr>
        </p:nvSpPr>
        <p:spPr/>
        <p:txBody>
          <a:bodyPr/>
          <a:lstStyle/>
          <a:p>
            <a:r>
              <a:rPr lang="en-AU" dirty="0"/>
              <a:t>GPS positioning (3)</a:t>
            </a:r>
            <a:endParaRPr lang="en-AU" dirty="0">
              <a:solidFill>
                <a:srgbClr val="000000"/>
              </a:solidFill>
            </a:endParaRPr>
          </a:p>
        </p:txBody>
      </p:sp>
      <p:sp>
        <p:nvSpPr>
          <p:cNvPr id="6" name="Text Placeholder 5">
            <a:extLst>
              <a:ext uri="{FF2B5EF4-FFF2-40B4-BE49-F238E27FC236}">
                <a16:creationId xmlns:a16="http://schemas.microsoft.com/office/drawing/2014/main" id="{8812395F-1363-6807-B929-8F969BF575D8}"/>
              </a:ext>
            </a:extLst>
          </p:cNvPr>
          <p:cNvSpPr>
            <a:spLocks noGrp="1"/>
          </p:cNvSpPr>
          <p:nvPr>
            <p:ph type="body" sz="quarter" idx="18"/>
          </p:nvPr>
        </p:nvSpPr>
        <p:spPr/>
        <p:txBody>
          <a:bodyPr/>
          <a:lstStyle/>
          <a:p>
            <a:r>
              <a:rPr lang="en-AU" dirty="0"/>
              <a:t>Desmos – drawing a circle</a:t>
            </a:r>
          </a:p>
        </p:txBody>
      </p:sp>
      <p:grpSp>
        <p:nvGrpSpPr>
          <p:cNvPr id="5" name="Group 4" descr="A graph of a circle with centre at the origin with a radius drawn to point P that lies on the circle.">
            <a:extLst>
              <a:ext uri="{FF2B5EF4-FFF2-40B4-BE49-F238E27FC236}">
                <a16:creationId xmlns:a16="http://schemas.microsoft.com/office/drawing/2014/main" id="{08F75665-7F76-719F-55C7-3A9C8CCA76F8}"/>
              </a:ext>
            </a:extLst>
          </p:cNvPr>
          <p:cNvGrpSpPr/>
          <p:nvPr/>
        </p:nvGrpSpPr>
        <p:grpSpPr>
          <a:xfrm>
            <a:off x="3548743" y="1517229"/>
            <a:ext cx="5094514" cy="4699312"/>
            <a:chOff x="3396343" y="1517229"/>
            <a:chExt cx="5094514" cy="4699312"/>
          </a:xfrm>
        </p:grpSpPr>
        <p:pic>
          <p:nvPicPr>
            <p:cNvPr id="9" name="Picture 8" descr="a graph of a circle with centre at the origin with a radius drawn to point P that lies on the circle.">
              <a:extLst>
                <a:ext uri="{FF2B5EF4-FFF2-40B4-BE49-F238E27FC236}">
                  <a16:creationId xmlns:a16="http://schemas.microsoft.com/office/drawing/2014/main" id="{71198FD4-5F8D-5DEA-24FB-0681D9D2ECFB}"/>
                </a:ext>
              </a:extLst>
            </p:cNvPr>
            <p:cNvPicPr>
              <a:picLocks noChangeAspect="1"/>
            </p:cNvPicPr>
            <p:nvPr/>
          </p:nvPicPr>
          <p:blipFill>
            <a:blip r:embed="rId2"/>
            <a:stretch>
              <a:fillRect/>
            </a:stretch>
          </p:blipFill>
          <p:spPr>
            <a:xfrm>
              <a:off x="3396343" y="1517229"/>
              <a:ext cx="5094514" cy="4699312"/>
            </a:xfrm>
            <a:prstGeom prst="rect">
              <a:avLst/>
            </a:prstGeom>
          </p:spPr>
        </p:pic>
        <p:cxnSp>
          <p:nvCxnSpPr>
            <p:cNvPr id="11" name="Straight Connector 10">
              <a:extLst>
                <a:ext uri="{FF2B5EF4-FFF2-40B4-BE49-F238E27FC236}">
                  <a16:creationId xmlns:a16="http://schemas.microsoft.com/office/drawing/2014/main" id="{377051C2-D362-B6CA-1DB7-80C6C07112F3}"/>
                </a:ext>
              </a:extLst>
            </p:cNvPr>
            <p:cNvCxnSpPr/>
            <p:nvPr/>
          </p:nvCxnSpPr>
          <p:spPr>
            <a:xfrm flipV="1">
              <a:off x="5738949" y="2673531"/>
              <a:ext cx="1419497" cy="13846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951BC27-3071-AFDF-22FE-11856E08F8EE}"/>
              </a:ext>
            </a:extLst>
          </p:cNvPr>
          <p:cNvSpPr txBox="1"/>
          <p:nvPr/>
        </p:nvSpPr>
        <p:spPr>
          <a:xfrm>
            <a:off x="6709824" y="3365862"/>
            <a:ext cx="2080213" cy="310015"/>
          </a:xfrm>
          <a:prstGeom prst="roundRect">
            <a:avLst/>
          </a:prstGeom>
          <a:solidFill>
            <a:schemeClr val="accent1"/>
          </a:solidFill>
        </p:spPr>
        <p:txBody>
          <a:bodyPr wrap="square" lIns="0" tIns="0" rIns="0" bIns="0" rtlCol="0">
            <a:noAutofit/>
          </a:bodyPr>
          <a:lstStyle/>
          <a:p>
            <a:pPr marL="88900" algn="l"/>
            <a:r>
              <a:rPr lang="en-AU" sz="1800" dirty="0">
                <a:solidFill>
                  <a:schemeClr val="bg1"/>
                </a:solidFill>
              </a:rPr>
              <a:t>Distance is 29 km</a:t>
            </a:r>
          </a:p>
        </p:txBody>
      </p:sp>
      <p:sp>
        <p:nvSpPr>
          <p:cNvPr id="2" name="Slide Number Placeholder 1">
            <a:extLst>
              <a:ext uri="{FF2B5EF4-FFF2-40B4-BE49-F238E27FC236}">
                <a16:creationId xmlns:a16="http://schemas.microsoft.com/office/drawing/2014/main" id="{F9EB025B-860F-52F7-A4CA-C14690FD627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3757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2E8B-2ABF-2CD3-D2D0-1E65C0AE39C0}"/>
              </a:ext>
            </a:extLst>
          </p:cNvPr>
          <p:cNvSpPr>
            <a:spLocks noGrp="1"/>
          </p:cNvSpPr>
          <p:nvPr>
            <p:ph type="title"/>
          </p:nvPr>
        </p:nvSpPr>
        <p:spPr/>
        <p:txBody>
          <a:bodyPr/>
          <a:lstStyle/>
          <a:p>
            <a:r>
              <a:rPr lang="en-AU" dirty="0"/>
              <a:t>GPS positioning (4)</a:t>
            </a:r>
          </a:p>
        </p:txBody>
      </p:sp>
      <p:sp>
        <p:nvSpPr>
          <p:cNvPr id="5" name="Text Placeholder 4">
            <a:extLst>
              <a:ext uri="{FF2B5EF4-FFF2-40B4-BE49-F238E27FC236}">
                <a16:creationId xmlns:a16="http://schemas.microsoft.com/office/drawing/2014/main" id="{35DA03C1-705C-8230-D25C-FBC7B5558067}"/>
              </a:ext>
            </a:extLst>
          </p:cNvPr>
          <p:cNvSpPr>
            <a:spLocks noGrp="1"/>
          </p:cNvSpPr>
          <p:nvPr>
            <p:ph type="body" sz="quarter" idx="18"/>
          </p:nvPr>
        </p:nvSpPr>
        <p:spPr/>
        <p:txBody>
          <a:bodyPr/>
          <a:lstStyle/>
          <a:p>
            <a:r>
              <a:rPr lang="en-AU" dirty="0"/>
              <a:t>Formula for the graph of a circle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103A92-6270-8EB7-5BE2-CBD742FD559B}"/>
                  </a:ext>
                </a:extLst>
              </p:cNvPr>
              <p:cNvSpPr>
                <a:spLocks noGrp="1"/>
              </p:cNvSpPr>
              <p:nvPr>
                <p:ph idx="1"/>
              </p:nvPr>
            </p:nvSpPr>
            <p:spPr>
              <a:xfrm>
                <a:off x="354000" y="2774652"/>
                <a:ext cx="11484000" cy="1308697"/>
              </a:xfrm>
            </p:spPr>
            <p:txBody>
              <a:bodyPr/>
              <a:lstStyle/>
              <a:p>
                <a:pPr/>
                <a14:m>
                  <m:oMathPara xmlns:m="http://schemas.openxmlformats.org/officeDocument/2006/math">
                    <m:oMathParaPr>
                      <m:jc m:val="centerGroup"/>
                    </m:oMathParaPr>
                    <m:oMath xmlns:m="http://schemas.openxmlformats.org/officeDocument/2006/math">
                      <m:sSup>
                        <m:sSupPr>
                          <m:ctrlPr>
                            <a:rPr lang="en-AU" sz="5000" b="0" i="1" smtClean="0">
                              <a:latin typeface="Cambria Math" panose="02040503050406030204" pitchFamily="18" charset="0"/>
                            </a:rPr>
                          </m:ctrlPr>
                        </m:sSupPr>
                        <m:e>
                          <m:d>
                            <m:dPr>
                              <m:ctrlPr>
                                <a:rPr lang="en-AU" sz="5000" b="0" i="1" smtClean="0">
                                  <a:latin typeface="Cambria Math" panose="02040503050406030204" pitchFamily="18" charset="0"/>
                                </a:rPr>
                              </m:ctrlPr>
                            </m:dPr>
                            <m:e>
                              <m:r>
                                <m:rPr>
                                  <m:sty m:val="p"/>
                                </m:rPr>
                                <a:rPr lang="en-AU" sz="5000" b="0" i="0" smtClean="0">
                                  <a:latin typeface="Cambria Math" panose="02040503050406030204" pitchFamily="18" charset="0"/>
                                </a:rPr>
                                <m:t>x</m:t>
                              </m:r>
                              <m:r>
                                <a:rPr lang="en-AU" sz="5000" b="0" i="0" smtClean="0">
                                  <a:latin typeface="Cambria Math" panose="02040503050406030204" pitchFamily="18" charset="0"/>
                                </a:rPr>
                                <m:t>−</m:t>
                              </m:r>
                              <m:r>
                                <m:rPr>
                                  <m:sty m:val="p"/>
                                </m:rPr>
                                <a:rPr lang="en-AU" sz="5000" b="0" i="0" smtClean="0">
                                  <a:latin typeface="Cambria Math" panose="02040503050406030204" pitchFamily="18" charset="0"/>
                                </a:rPr>
                                <m:t>a</m:t>
                              </m:r>
                            </m:e>
                          </m:d>
                        </m:e>
                        <m:sup>
                          <m:r>
                            <a:rPr lang="en-AU" sz="5000" b="0" i="0" smtClean="0">
                              <a:latin typeface="Cambria Math" panose="02040503050406030204" pitchFamily="18" charset="0"/>
                            </a:rPr>
                            <m:t>2</m:t>
                          </m:r>
                        </m:sup>
                      </m:sSup>
                      <m:r>
                        <a:rPr lang="en-AU" sz="5000" b="0" i="0" smtClean="0">
                          <a:latin typeface="Cambria Math" panose="02040503050406030204" pitchFamily="18" charset="0"/>
                        </a:rPr>
                        <m:t>+</m:t>
                      </m:r>
                      <m:sSup>
                        <m:sSupPr>
                          <m:ctrlPr>
                            <a:rPr lang="en-AU" sz="5000" b="0" i="1" smtClean="0">
                              <a:latin typeface="Cambria Math" panose="02040503050406030204" pitchFamily="18" charset="0"/>
                            </a:rPr>
                          </m:ctrlPr>
                        </m:sSupPr>
                        <m:e>
                          <m:d>
                            <m:dPr>
                              <m:ctrlPr>
                                <a:rPr lang="en-AU" sz="5000" b="0" i="1" smtClean="0">
                                  <a:latin typeface="Cambria Math" panose="02040503050406030204" pitchFamily="18" charset="0"/>
                                </a:rPr>
                              </m:ctrlPr>
                            </m:dPr>
                            <m:e>
                              <m:r>
                                <m:rPr>
                                  <m:sty m:val="p"/>
                                </m:rPr>
                                <a:rPr lang="en-AU" sz="5000" b="0" i="0" smtClean="0">
                                  <a:latin typeface="Cambria Math" panose="02040503050406030204" pitchFamily="18" charset="0"/>
                                </a:rPr>
                                <m:t>y</m:t>
                              </m:r>
                              <m:r>
                                <a:rPr lang="en-AU" sz="5000" b="0" i="0" smtClean="0">
                                  <a:latin typeface="Cambria Math" panose="02040503050406030204" pitchFamily="18" charset="0"/>
                                </a:rPr>
                                <m:t>−</m:t>
                              </m:r>
                              <m:r>
                                <m:rPr>
                                  <m:sty m:val="p"/>
                                </m:rPr>
                                <a:rPr lang="en-AU" sz="5000" b="0" i="0" smtClean="0">
                                  <a:latin typeface="Cambria Math" panose="02040503050406030204" pitchFamily="18" charset="0"/>
                                </a:rPr>
                                <m:t>b</m:t>
                              </m:r>
                            </m:e>
                          </m:d>
                        </m:e>
                        <m:sup>
                          <m:r>
                            <a:rPr lang="en-AU" sz="5000" b="0" i="0" smtClean="0">
                              <a:latin typeface="Cambria Math" panose="02040503050406030204" pitchFamily="18" charset="0"/>
                            </a:rPr>
                            <m:t>2</m:t>
                          </m:r>
                        </m:sup>
                      </m:sSup>
                      <m:r>
                        <a:rPr lang="en-AU" sz="5000" b="0" i="0" smtClean="0">
                          <a:latin typeface="Cambria Math" panose="02040503050406030204" pitchFamily="18" charset="0"/>
                        </a:rPr>
                        <m:t>=</m:t>
                      </m:r>
                      <m:sSup>
                        <m:sSupPr>
                          <m:ctrlPr>
                            <a:rPr lang="en-AU" sz="5000" b="0" i="1" smtClean="0">
                              <a:latin typeface="Cambria Math" panose="02040503050406030204" pitchFamily="18" charset="0"/>
                            </a:rPr>
                          </m:ctrlPr>
                        </m:sSupPr>
                        <m:e>
                          <m:r>
                            <m:rPr>
                              <m:sty m:val="p"/>
                            </m:rPr>
                            <a:rPr lang="en-AU" sz="5000" b="0" i="0" smtClean="0">
                              <a:latin typeface="Cambria Math" panose="02040503050406030204" pitchFamily="18" charset="0"/>
                            </a:rPr>
                            <m:t>r</m:t>
                          </m:r>
                        </m:e>
                        <m:sup>
                          <m:r>
                            <a:rPr lang="en-AU" sz="5000" b="0" i="0" smtClean="0">
                              <a:latin typeface="Cambria Math" panose="02040503050406030204" pitchFamily="18" charset="0"/>
                            </a:rPr>
                            <m:t>2</m:t>
                          </m:r>
                        </m:sup>
                      </m:sSup>
                    </m:oMath>
                  </m:oMathPara>
                </a14:m>
                <a:endParaRPr lang="en-AU" sz="5000" dirty="0"/>
              </a:p>
            </p:txBody>
          </p:sp>
        </mc:Choice>
        <mc:Fallback xmlns="">
          <p:sp>
            <p:nvSpPr>
              <p:cNvPr id="3" name="Content Placeholder 2">
                <a:extLst>
                  <a:ext uri="{FF2B5EF4-FFF2-40B4-BE49-F238E27FC236}">
                    <a16:creationId xmlns:a16="http://schemas.microsoft.com/office/drawing/2014/main" id="{46103A92-6270-8EB7-5BE2-CBD742FD559B}"/>
                  </a:ext>
                </a:extLst>
              </p:cNvPr>
              <p:cNvSpPr>
                <a:spLocks noGrp="1" noRot="1" noChangeAspect="1" noMove="1" noResize="1" noEditPoints="1" noAdjustHandles="1" noChangeArrowheads="1" noChangeShapeType="1" noTextEdit="1"/>
              </p:cNvSpPr>
              <p:nvPr>
                <p:ph idx="1"/>
              </p:nvPr>
            </p:nvSpPr>
            <p:spPr>
              <a:xfrm>
                <a:off x="354000" y="2774652"/>
                <a:ext cx="11484000" cy="1308697"/>
              </a:xfr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9EDF0081-31CE-D43A-D946-5807C97A631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465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0E05-40F4-F729-668F-163C683EC0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03DAC0-DBEC-C691-130E-549BC910148F}"/>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0D2B299E-D6F5-12C1-5B43-EB849C7B695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4428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GPS positioning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(2,3).</m:t>
                    </m:r>
                  </m:oMath>
                </a14:m>
                <a:endParaRPr lang="en-AU" dirty="0"/>
              </a:p>
              <a:p>
                <a:r>
                  <a:rPr lang="en-AU" dirty="0"/>
                  <a:t>Radius is </a:t>
                </a:r>
                <a14:m>
                  <m:oMath xmlns:m="http://schemas.openxmlformats.org/officeDocument/2006/math">
                    <m:r>
                      <a:rPr lang="en-AU" i="1" dirty="0" smtClean="0">
                        <a:latin typeface="Cambria Math" panose="02040503050406030204" pitchFamily="18" charset="0"/>
                      </a:rPr>
                      <m:t>2</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−2)</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1484000" cy="4536000"/>
              </a:xfrm>
              <a:blipFill>
                <a:blip r:embed="rId2"/>
                <a:stretch>
                  <a:fillRect l="-1221"/>
                </a:stretch>
              </a:blipFill>
            </p:spPr>
            <p:txBody>
              <a:bodyPr/>
              <a:lstStyle/>
              <a:p>
                <a:r>
                  <a:rPr lang="en-AU">
                    <a:noFill/>
                  </a:rPr>
                  <a:t> </a:t>
                </a:r>
              </a:p>
            </p:txBody>
          </p:sp>
        </mc:Fallback>
      </mc:AlternateContent>
      <p:pic>
        <p:nvPicPr>
          <p:cNvPr id="7" name="Picture 6" descr="A circle with radius 2, centred at (2,3).">
            <a:extLst>
              <a:ext uri="{FF2B5EF4-FFF2-40B4-BE49-F238E27FC236}">
                <a16:creationId xmlns:a16="http://schemas.microsoft.com/office/drawing/2014/main" id="{D24E9B1A-CD42-E342-5BDF-F9458570F998}"/>
              </a:ext>
            </a:extLst>
          </p:cNvPr>
          <p:cNvPicPr>
            <a:picLocks noChangeAspect="1"/>
          </p:cNvPicPr>
          <p:nvPr/>
        </p:nvPicPr>
        <p:blipFill>
          <a:blip r:embed="rId3"/>
          <a:stretch>
            <a:fillRect/>
          </a:stretch>
        </p:blipFill>
        <p:spPr>
          <a:xfrm>
            <a:off x="7310143" y="1472563"/>
            <a:ext cx="4005557" cy="476022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80084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A772-52EB-B60B-C159-408B4D8C24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948AF2-E98D-EB6B-B87E-4E0F4D31A562}"/>
              </a:ext>
            </a:extLst>
          </p:cNvPr>
          <p:cNvSpPr>
            <a:spLocks noGrp="1"/>
          </p:cNvSpPr>
          <p:nvPr>
            <p:ph type="title"/>
          </p:nvPr>
        </p:nvSpPr>
        <p:spPr/>
        <p:txBody>
          <a:bodyPr/>
          <a:lstStyle/>
          <a:p>
            <a:r>
              <a:rPr lang="en-AU" dirty="0"/>
              <a:t>GPS positioning (6)</a:t>
            </a:r>
          </a:p>
        </p:txBody>
      </p:sp>
      <p:sp>
        <p:nvSpPr>
          <p:cNvPr id="6" name="Text Placeholder 5">
            <a:extLst>
              <a:ext uri="{FF2B5EF4-FFF2-40B4-BE49-F238E27FC236}">
                <a16:creationId xmlns:a16="http://schemas.microsoft.com/office/drawing/2014/main" id="{F3403D9D-6D8D-115A-E776-5AA58F11B47A}"/>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BD06B0D-14DB-7381-69FD-D40EA8676EEB}"/>
                  </a:ext>
                </a:extLst>
              </p:cNvPr>
              <p:cNvSpPr>
                <a:spLocks noGrp="1"/>
              </p:cNvSpPr>
              <p:nvPr>
                <p:ph idx="1"/>
              </p:nvPr>
            </p:nvSpPr>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(2,3).</m:t>
                    </m:r>
                  </m:oMath>
                </a14:m>
                <a:endParaRPr lang="en-AU" dirty="0"/>
              </a:p>
              <a:p>
                <a:r>
                  <a:rPr lang="en-AU" dirty="0"/>
                  <a:t>Radius is </a:t>
                </a:r>
                <a14:m>
                  <m:oMath xmlns:m="http://schemas.openxmlformats.org/officeDocument/2006/math">
                    <m:r>
                      <a:rPr lang="en-AU" i="1" dirty="0" smtClean="0">
                        <a:latin typeface="Cambria Math" panose="02040503050406030204" pitchFamily="18" charset="0"/>
                      </a:rPr>
                      <m:t>2</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−2)</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−3)</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endParaRPr lang="en-AU" b="0" dirty="0"/>
              </a:p>
              <a:p>
                <a:endParaRPr lang="en-AU" dirty="0"/>
              </a:p>
            </p:txBody>
          </p:sp>
        </mc:Choice>
        <mc:Fallback xmlns="">
          <p:sp>
            <p:nvSpPr>
              <p:cNvPr id="5" name="Content Placeholder 4">
                <a:extLst>
                  <a:ext uri="{FF2B5EF4-FFF2-40B4-BE49-F238E27FC236}">
                    <a16:creationId xmlns:a16="http://schemas.microsoft.com/office/drawing/2014/main" id="{4BD06B0D-14DB-7381-69FD-D40EA8676EEB}"/>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3347255E-DA67-64F3-DB1B-CE22DFA3237B}"/>
              </a:ext>
            </a:extLst>
          </p:cNvPr>
          <p:cNvSpPr/>
          <p:nvPr/>
        </p:nvSpPr>
        <p:spPr>
          <a:xfrm>
            <a:off x="2340076" y="4003284"/>
            <a:ext cx="1583485" cy="1195417"/>
          </a:xfrm>
          <a:prstGeom prst="wedgeRoundRectCallout">
            <a:avLst>
              <a:gd name="adj1" fmla="val 20823"/>
              <a:gd name="adj2" fmla="val -64164"/>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cs typeface="Arial" panose="020B0604020202020204" pitchFamily="34" charset="0"/>
              </a:rPr>
              <a:t>Why did we subtract 2?</a:t>
            </a:r>
          </a:p>
        </p:txBody>
      </p:sp>
      <p:sp>
        <p:nvSpPr>
          <p:cNvPr id="9" name="Speech Bubble: Rectangle with Corners Rounded 8">
            <a:extLst>
              <a:ext uri="{FF2B5EF4-FFF2-40B4-BE49-F238E27FC236}">
                <a16:creationId xmlns:a16="http://schemas.microsoft.com/office/drawing/2014/main" id="{18EC81AB-7118-206B-830D-D0C72CF7B5B0}"/>
              </a:ext>
            </a:extLst>
          </p:cNvPr>
          <p:cNvSpPr/>
          <p:nvPr/>
        </p:nvSpPr>
        <p:spPr>
          <a:xfrm>
            <a:off x="3652873" y="2367505"/>
            <a:ext cx="2790066" cy="888275"/>
          </a:xfrm>
          <a:prstGeom prst="wedgeRound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cs typeface="Arial" panose="020B0604020202020204" pitchFamily="34" charset="0"/>
              </a:rPr>
              <a:t>Why did we subtract 3?</a:t>
            </a:r>
          </a:p>
        </p:txBody>
      </p:sp>
      <p:sp>
        <p:nvSpPr>
          <p:cNvPr id="10" name="Speech Bubble: Rectangle with Corners Rounded 9">
            <a:extLst>
              <a:ext uri="{FF2B5EF4-FFF2-40B4-BE49-F238E27FC236}">
                <a16:creationId xmlns:a16="http://schemas.microsoft.com/office/drawing/2014/main" id="{A297E4C3-1794-A548-521A-C1EA6779E6B4}"/>
              </a:ext>
            </a:extLst>
          </p:cNvPr>
          <p:cNvSpPr/>
          <p:nvPr/>
        </p:nvSpPr>
        <p:spPr>
          <a:xfrm>
            <a:off x="4420853" y="4003284"/>
            <a:ext cx="2077368" cy="1195417"/>
          </a:xfrm>
          <a:prstGeom prst="wedgeRoundRectCallout">
            <a:avLst>
              <a:gd name="adj1" fmla="val -20481"/>
              <a:gd name="adj2" fmla="val -69099"/>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cs typeface="Arial" panose="020B0604020202020204" pitchFamily="34" charset="0"/>
              </a:rPr>
              <a:t>Where does the 2 come from?</a:t>
            </a:r>
          </a:p>
        </p:txBody>
      </p:sp>
      <p:pic>
        <p:nvPicPr>
          <p:cNvPr id="7" name="Picture 6" descr="A circle with radius 2, centred at (2,3).">
            <a:extLst>
              <a:ext uri="{FF2B5EF4-FFF2-40B4-BE49-F238E27FC236}">
                <a16:creationId xmlns:a16="http://schemas.microsoft.com/office/drawing/2014/main" id="{31999A9E-4700-172C-4C73-44B7A4F2C739}"/>
              </a:ext>
            </a:extLst>
          </p:cNvPr>
          <p:cNvPicPr>
            <a:picLocks noChangeAspect="1"/>
          </p:cNvPicPr>
          <p:nvPr/>
        </p:nvPicPr>
        <p:blipFill>
          <a:blip r:embed="rId3"/>
          <a:stretch>
            <a:fillRect/>
          </a:stretch>
        </p:blipFill>
        <p:spPr>
          <a:xfrm>
            <a:off x="7310143" y="1472563"/>
            <a:ext cx="4005557" cy="4760227"/>
          </a:xfrm>
          <a:prstGeom prst="rect">
            <a:avLst/>
          </a:prstGeom>
        </p:spPr>
      </p:pic>
      <p:sp>
        <p:nvSpPr>
          <p:cNvPr id="2" name="Slide Number Placeholder 1">
            <a:extLst>
              <a:ext uri="{FF2B5EF4-FFF2-40B4-BE49-F238E27FC236}">
                <a16:creationId xmlns:a16="http://schemas.microsoft.com/office/drawing/2014/main" id="{1C15D13F-C2A7-D016-746D-72FA648A041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3845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GPS positioning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a:lstStyle/>
          <a:p>
            <a:r>
              <a:rPr lang="en-AU" dirty="0"/>
              <a:t>Write the equation of the circle from the graph.</a:t>
            </a:r>
          </a:p>
          <a:p>
            <a:r>
              <a:rPr lang="en-AU" dirty="0"/>
              <a:t>Centre of the circle is: </a:t>
            </a:r>
          </a:p>
          <a:p>
            <a:r>
              <a:rPr lang="en-AU" dirty="0"/>
              <a:t>Radius is:</a:t>
            </a:r>
          </a:p>
          <a:p>
            <a:r>
              <a:rPr lang="en-AU" dirty="0"/>
              <a:t>Equation of the circle is:</a:t>
            </a:r>
          </a:p>
        </p:txBody>
      </p:sp>
      <p:pic>
        <p:nvPicPr>
          <p:cNvPr id="7" name="Picture 6" descr="A circle with radius 3, centred at (4,1).">
            <a:extLst>
              <a:ext uri="{FF2B5EF4-FFF2-40B4-BE49-F238E27FC236}">
                <a16:creationId xmlns:a16="http://schemas.microsoft.com/office/drawing/2014/main" id="{0B91DD2F-BC8C-3139-5970-74FF01D5AC2A}"/>
              </a:ext>
            </a:extLst>
          </p:cNvPr>
          <p:cNvPicPr>
            <a:picLocks noChangeAspect="1"/>
          </p:cNvPicPr>
          <p:nvPr/>
        </p:nvPicPr>
        <p:blipFill>
          <a:blip r:embed="rId2"/>
          <a:stretch>
            <a:fillRect/>
          </a:stretch>
        </p:blipFill>
        <p:spPr>
          <a:xfrm>
            <a:off x="6511436" y="1548074"/>
            <a:ext cx="5332564" cy="453599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5049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795D-6F9F-4F88-1CE3-63590F1195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308D92-C328-E1C9-3B0C-9210803DB431}"/>
              </a:ext>
            </a:extLst>
          </p:cNvPr>
          <p:cNvSpPr>
            <a:spLocks noGrp="1"/>
          </p:cNvSpPr>
          <p:nvPr>
            <p:ph type="title"/>
          </p:nvPr>
        </p:nvSpPr>
        <p:spPr/>
        <p:txBody>
          <a:bodyPr/>
          <a:lstStyle/>
          <a:p>
            <a:r>
              <a:rPr lang="en-AU" dirty="0"/>
              <a:t>GPS positioning (8)</a:t>
            </a:r>
          </a:p>
        </p:txBody>
      </p:sp>
      <p:sp>
        <p:nvSpPr>
          <p:cNvPr id="6" name="Text Placeholder 5">
            <a:extLst>
              <a:ext uri="{FF2B5EF4-FFF2-40B4-BE49-F238E27FC236}">
                <a16:creationId xmlns:a16="http://schemas.microsoft.com/office/drawing/2014/main" id="{00B0804E-7C4D-7119-E914-182E0923D235}"/>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5F17CD3-DD3C-F5AD-EABB-55F622B6B15A}"/>
                  </a:ext>
                </a:extLst>
              </p:cNvPr>
              <p:cNvSpPr>
                <a:spLocks noGrp="1"/>
              </p:cNvSpPr>
              <p:nvPr>
                <p:ph idx="1"/>
              </p:nvPr>
            </p:nvSpPr>
            <p:spPr/>
            <p:txBody>
              <a:bodyPr/>
              <a:lstStyle/>
              <a:p>
                <a:r>
                  <a:rPr lang="en-AU" dirty="0"/>
                  <a:t>Write the equation of the circle from the graph.</a:t>
                </a:r>
              </a:p>
              <a:p>
                <a:r>
                  <a:rPr lang="en-AU" dirty="0"/>
                  <a:t>Centre of the circle is </a:t>
                </a:r>
                <a14:m>
                  <m:oMath xmlns:m="http://schemas.openxmlformats.org/officeDocument/2006/math">
                    <m:r>
                      <a:rPr lang="en-AU" i="1" dirty="0" smtClean="0">
                        <a:latin typeface="Cambria Math" panose="02040503050406030204" pitchFamily="18" charset="0"/>
                      </a:rPr>
                      <m:t>(4,1)</m:t>
                    </m:r>
                  </m:oMath>
                </a14:m>
                <a:r>
                  <a:rPr lang="en-AU" dirty="0"/>
                  <a:t>.</a:t>
                </a:r>
              </a:p>
              <a:p>
                <a:r>
                  <a:rPr lang="en-AU" dirty="0"/>
                  <a:t>Radius is </a:t>
                </a:r>
                <a14:m>
                  <m:oMath xmlns:m="http://schemas.openxmlformats.org/officeDocument/2006/math">
                    <m:r>
                      <a:rPr lang="en-AU" i="1" dirty="0" smtClean="0">
                        <a:latin typeface="Cambria Math" panose="02040503050406030204" pitchFamily="18" charset="0"/>
                      </a:rPr>
                      <m:t>3</m:t>
                    </m:r>
                  </m:oMath>
                </a14:m>
                <a:r>
                  <a:rPr lang="en-AU" dirty="0"/>
                  <a:t>.</a:t>
                </a:r>
              </a:p>
              <a:p>
                <a:r>
                  <a:rPr lang="en-AU" dirty="0"/>
                  <a:t>Equation of the circle is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−4)</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oMath>
                </a14:m>
                <a:r>
                  <a:rPr lang="en-AU" dirty="0"/>
                  <a:t>.</a:t>
                </a:r>
              </a:p>
            </p:txBody>
          </p:sp>
        </mc:Choice>
        <mc:Fallback xmlns="">
          <p:sp>
            <p:nvSpPr>
              <p:cNvPr id="5" name="Content Placeholder 4">
                <a:extLst>
                  <a:ext uri="{FF2B5EF4-FFF2-40B4-BE49-F238E27FC236}">
                    <a16:creationId xmlns:a16="http://schemas.microsoft.com/office/drawing/2014/main" id="{35F17CD3-DD3C-F5AD-EABB-55F622B6B15A}"/>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pic>
        <p:nvPicPr>
          <p:cNvPr id="7" name="Picture 6" descr="A circle with radius 3, centred at (4,1).">
            <a:extLst>
              <a:ext uri="{FF2B5EF4-FFF2-40B4-BE49-F238E27FC236}">
                <a16:creationId xmlns:a16="http://schemas.microsoft.com/office/drawing/2014/main" id="{62912622-A39A-2C74-B9E9-549FEF66479C}"/>
              </a:ext>
            </a:extLst>
          </p:cNvPr>
          <p:cNvPicPr>
            <a:picLocks noChangeAspect="1"/>
          </p:cNvPicPr>
          <p:nvPr/>
        </p:nvPicPr>
        <p:blipFill>
          <a:blip r:embed="rId3"/>
          <a:stretch>
            <a:fillRect/>
          </a:stretch>
        </p:blipFill>
        <p:spPr>
          <a:xfrm>
            <a:off x="6511436" y="1604594"/>
            <a:ext cx="5332564" cy="4535999"/>
          </a:xfrm>
          <a:prstGeom prst="rect">
            <a:avLst/>
          </a:prstGeom>
        </p:spPr>
      </p:pic>
      <p:sp>
        <p:nvSpPr>
          <p:cNvPr id="2" name="Slide Number Placeholder 1">
            <a:extLst>
              <a:ext uri="{FF2B5EF4-FFF2-40B4-BE49-F238E27FC236}">
                <a16:creationId xmlns:a16="http://schemas.microsoft.com/office/drawing/2014/main" id="{C16F83B3-92CC-3E2F-A416-85CCBB26120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141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737</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Cambria Math</vt:lpstr>
      <vt:lpstr>Public Sans</vt:lpstr>
      <vt:lpstr>Times New Roman</vt:lpstr>
      <vt:lpstr>Arial</vt:lpstr>
      <vt:lpstr>Public Sans Light</vt:lpstr>
      <vt:lpstr>1_NSWG Corporate</vt:lpstr>
      <vt:lpstr>GPS positioning</vt:lpstr>
      <vt:lpstr>Explore</vt:lpstr>
      <vt:lpstr>GPS positioning (3)</vt:lpstr>
      <vt:lpstr>GPS positioning (4)</vt:lpstr>
      <vt:lpstr>Summarise</vt:lpstr>
      <vt:lpstr>GPS positioning (5)</vt:lpstr>
      <vt:lpstr>GPS positioning (6)</vt:lpstr>
      <vt:lpstr>GPS positioning (7)</vt:lpstr>
      <vt:lpstr>GPS positioning (8)</vt:lpstr>
      <vt:lpstr>GPS positioning (9)</vt:lpstr>
      <vt:lpstr>GPS positioning (10)</vt:lpstr>
      <vt:lpstr>GPS positioning (11)</vt:lpstr>
      <vt:lpstr>GPS positioning (12)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positioning</dc:title>
  <dc:creator>NSW Department of Education</dc:creator>
  <dcterms:created xsi:type="dcterms:W3CDTF">2024-06-04T06:59:41Z</dcterms:created>
  <dcterms:modified xsi:type="dcterms:W3CDTF">2024-06-05T22:55:37Z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2024-06-04T06:59:59Z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db230c1e-00ce-41b2-ae3b-57cd9af23eb0</vt:lpwstr>
  </property>
  <property fmtid="{D5CDD505-2E9C-101B-9397-08002B2CF9AE}" pid="8" name="MSIP_Label_b603dfd7-d93a-4381-a340-2995d8282205_ContentBits">
    <vt:lpwstr>0</vt:lpwstr>
  </property>
</Properties>
</file>