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10"/>
  </p:notesMasterIdLst>
  <p:handoutMasterIdLst>
    <p:handoutMasterId r:id="rId11"/>
  </p:handoutMasterIdLst>
  <p:sldIdLst>
    <p:sldId id="257" r:id="rId2"/>
    <p:sldId id="272" r:id="rId3"/>
    <p:sldId id="376" r:id="rId4"/>
    <p:sldId id="379" r:id="rId5"/>
    <p:sldId id="381" r:id="rId6"/>
    <p:sldId id="377" r:id="rId7"/>
    <p:sldId id="378" r:id="rId8"/>
    <p:sldId id="361" r:id="rId9"/>
  </p:sldIdLst>
  <p:sldSz cx="12192000" cy="6858000"/>
  <p:notesSz cx="6858000" cy="9144000"/>
  <p:embeddedFontLst>
    <p:embeddedFont>
      <p:font typeface="Public Sans" pitchFamily="2" charset="0"/>
      <p:regular r:id="rId12"/>
      <p:bold r:id="rId13"/>
      <p:italic r:id="rId14"/>
      <p:boldItalic r:id="rId15"/>
    </p:embeddedFont>
    <p:embeddedFont>
      <p:font typeface="Public Sans Light" pitchFamily="2" charset="0"/>
      <p:regular r:id="rId16"/>
      <p:italic r:id="rId17"/>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0370C784-7104-4587-1C03-A4A0A6D07F3E}" name="Alyana Marave" initials="AM" userId="S::Alyana.Marave1@det.nsw.edu.au::dd6e8313-0bdf-4d22-8f0f-323573363137" providerId="AD"/>
  <p188:author id="{FAA49185-EE96-76D8-B997-27D35C680BEE}" name="Maureen O'Keefe" initials="MO" userId="S::Maureen.OKeefe5@det.nsw.edu.au::468623b9-9c4e-4b2f-9db4-30ddd450a21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74" y="72"/>
      </p:cViewPr>
      <p:guideLst>
        <p:guide orient="horz" pos="2160"/>
        <p:guide pos="386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4/06/2024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74176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88267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99889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4293053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266267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9839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336252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104759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1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39540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157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0475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7992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58036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44862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90959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404734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6459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47331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726111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28243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900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77382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171621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15207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92813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374665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234563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1339547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467415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85415635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t>Getting my bearings</a:t>
            </a:r>
          </a:p>
        </p:txBody>
      </p:sp>
      <p:sp>
        <p:nvSpPr>
          <p:cNvPr id="4" name="Text Placeholder 3">
            <a:extLst>
              <a:ext uri="{FF2B5EF4-FFF2-40B4-BE49-F238E27FC236}">
                <a16:creationId xmlns:a16="http://schemas.microsoft.com/office/drawing/2014/main" id="{71CF6682-5DA6-2CE4-91F6-1D86D70D123A}"/>
              </a:ext>
            </a:extLst>
          </p:cNvPr>
          <p:cNvSpPr>
            <a:spLocks noGrp="1"/>
          </p:cNvSpPr>
          <p:nvPr>
            <p:ph type="body" sz="quarter" idx="14"/>
          </p:nvPr>
        </p:nvSpPr>
        <p:spPr/>
        <p:txBody>
          <a:bodyPr/>
          <a:lstStyle/>
          <a:p>
            <a:r>
              <a:rPr lang="en-AU" dirty="0"/>
              <a:t>Explicit teaching</a:t>
            </a:r>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E7BF6A-AB36-CA7B-C94E-7532E9A1E7C4}"/>
              </a:ext>
            </a:extLst>
          </p:cNvPr>
          <p:cNvSpPr>
            <a:spLocks noGrp="1"/>
          </p:cNvSpPr>
          <p:nvPr>
            <p:ph type="ctrTitle"/>
          </p:nvPr>
        </p:nvSpPr>
        <p:spPr/>
        <p:txBody>
          <a:bodyPr/>
          <a:lstStyle/>
          <a:p>
            <a:r>
              <a:rPr lang="en-AU" dirty="0"/>
              <a:t>Explore</a:t>
            </a:r>
          </a:p>
        </p:txBody>
      </p:sp>
      <p:sp>
        <p:nvSpPr>
          <p:cNvPr id="2" name="Footer Placeholder 1">
            <a:extLst>
              <a:ext uri="{FF2B5EF4-FFF2-40B4-BE49-F238E27FC236}">
                <a16:creationId xmlns:a16="http://schemas.microsoft.com/office/drawing/2014/main" id="{B3064B89-FD5D-4106-EDB2-BE8E84902761}"/>
              </a:ext>
            </a:extLst>
          </p:cNvPr>
          <p:cNvSpPr>
            <a:spLocks noGrp="1"/>
          </p:cNvSpPr>
          <p:nvPr>
            <p:ph type="ftr" sz="quarter" idx="3"/>
          </p:nvPr>
        </p:nvSpPr>
        <p:spPr/>
        <p:txBody>
          <a:bodyPr/>
          <a:lstStyle/>
          <a:p>
            <a:r>
              <a:rPr lang="en-AU" dirty="0"/>
              <a:t>NSW Department of Education</a:t>
            </a:r>
          </a:p>
        </p:txBody>
      </p:sp>
    </p:spTree>
    <p:extLst>
      <p:ext uri="{BB962C8B-B14F-4D97-AF65-F5344CB8AC3E}">
        <p14:creationId xmlns:p14="http://schemas.microsoft.com/office/powerpoint/2010/main" val="167763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Getting my bearings (1)</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Explore – finding my way home</a:t>
            </a:r>
          </a:p>
        </p:txBody>
      </p:sp>
      <p:pic>
        <p:nvPicPr>
          <p:cNvPr id="3" name="Content Placeholder 2" descr="Diagram showing segments from A to E, each section changing direction. AB, BC, CD, DE.">
            <a:extLst>
              <a:ext uri="{FF2B5EF4-FFF2-40B4-BE49-F238E27FC236}">
                <a16:creationId xmlns:a16="http://schemas.microsoft.com/office/drawing/2014/main" id="{2D335B47-7F38-1955-1DCB-C07825842674}"/>
              </a:ext>
            </a:extLst>
          </p:cNvPr>
          <p:cNvPicPr>
            <a:picLocks noGrp="1" noChangeAspect="1"/>
          </p:cNvPicPr>
          <p:nvPr>
            <p:ph idx="1"/>
          </p:nvPr>
        </p:nvPicPr>
        <p:blipFill>
          <a:blip r:embed="rId2"/>
          <a:stretch>
            <a:fillRect/>
          </a:stretch>
        </p:blipFill>
        <p:spPr>
          <a:xfrm>
            <a:off x="1001878" y="1748401"/>
            <a:ext cx="10200944" cy="4278774"/>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934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normAutofit/>
          </a:bodyPr>
          <a:lstStyle/>
          <a:p>
            <a:r>
              <a:rPr lang="en-AU" dirty="0"/>
              <a:t>Getting my bearings (2)</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Language of bearings</a:t>
            </a:r>
          </a:p>
        </p:txBody>
      </p:sp>
      <p:sp>
        <p:nvSpPr>
          <p:cNvPr id="5" name="Content Placeholder 4">
            <a:extLst>
              <a:ext uri="{FF2B5EF4-FFF2-40B4-BE49-F238E27FC236}">
                <a16:creationId xmlns:a16="http://schemas.microsoft.com/office/drawing/2014/main" id="{A94E55D6-2F4E-BB7B-7428-674C32E4640D}"/>
              </a:ext>
            </a:extLst>
          </p:cNvPr>
          <p:cNvSpPr>
            <a:spLocks noGrp="1"/>
          </p:cNvSpPr>
          <p:nvPr>
            <p:ph idx="1"/>
          </p:nvPr>
        </p:nvSpPr>
        <p:spPr/>
        <p:txBody>
          <a:bodyPr/>
          <a:lstStyle/>
          <a:p>
            <a:r>
              <a:rPr lang="en-AU" dirty="0"/>
              <a:t>Identify where the bearing is on the bearing diagram:</a:t>
            </a:r>
          </a:p>
          <a:p>
            <a:pPr marL="285750" indent="-285750">
              <a:buFont typeface="Arial" panose="020B0604020202020204" pitchFamily="34" charset="0"/>
              <a:buChar char="•"/>
            </a:pPr>
            <a:r>
              <a:rPr lang="en-AU" dirty="0"/>
              <a:t>The bearing of A from B.</a:t>
            </a:r>
          </a:p>
          <a:p>
            <a:pPr marL="285750" indent="-285750">
              <a:buFont typeface="Arial" panose="020B0604020202020204" pitchFamily="34" charset="0"/>
              <a:buChar char="•"/>
            </a:pPr>
            <a:r>
              <a:rPr lang="en-AU" dirty="0"/>
              <a:t>The bearing of A to B.</a:t>
            </a:r>
          </a:p>
          <a:p>
            <a:pPr marL="285750" indent="-285750">
              <a:buFont typeface="Arial" panose="020B0604020202020204" pitchFamily="34" charset="0"/>
              <a:buChar char="•"/>
            </a:pPr>
            <a:r>
              <a:rPr lang="en-AU" dirty="0"/>
              <a:t>The bearing of B from A.</a:t>
            </a:r>
          </a:p>
          <a:p>
            <a:pPr marL="285750" indent="-285750">
              <a:buFont typeface="Arial" panose="020B0604020202020204" pitchFamily="34" charset="0"/>
              <a:buChar char="•"/>
            </a:pPr>
            <a:r>
              <a:rPr lang="en-AU" dirty="0"/>
              <a:t>The bearing of B to A.</a:t>
            </a:r>
          </a:p>
        </p:txBody>
      </p:sp>
      <p:pic>
        <p:nvPicPr>
          <p:cNvPr id="7" name="Picture 6" descr="A bearing diagram with both the bearing of A to b and A from B labelled.">
            <a:extLst>
              <a:ext uri="{FF2B5EF4-FFF2-40B4-BE49-F238E27FC236}">
                <a16:creationId xmlns:a16="http://schemas.microsoft.com/office/drawing/2014/main" id="{DF05AB61-B6AB-1D9E-70E7-4CDC1AFC478C}"/>
              </a:ext>
            </a:extLst>
          </p:cNvPr>
          <p:cNvPicPr>
            <a:picLocks noChangeAspect="1"/>
          </p:cNvPicPr>
          <p:nvPr/>
        </p:nvPicPr>
        <p:blipFill>
          <a:blip r:embed="rId2"/>
          <a:stretch>
            <a:fillRect/>
          </a:stretch>
        </p:blipFill>
        <p:spPr>
          <a:xfrm>
            <a:off x="7645806" y="1519484"/>
            <a:ext cx="3040002" cy="4737032"/>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49404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normAutofit/>
          </a:bodyPr>
          <a:lstStyle/>
          <a:p>
            <a:r>
              <a:rPr lang="en-AU" dirty="0"/>
              <a:t>Getting my bearings (3)</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Language of bearings</a:t>
            </a:r>
          </a:p>
        </p:txBody>
      </p:sp>
      <p:sp>
        <p:nvSpPr>
          <p:cNvPr id="3" name="TextBox 2">
            <a:extLst>
              <a:ext uri="{FF2B5EF4-FFF2-40B4-BE49-F238E27FC236}">
                <a16:creationId xmlns:a16="http://schemas.microsoft.com/office/drawing/2014/main" id="{0DE00CC7-0B22-E99E-75BE-C1FB9237EA2B}"/>
              </a:ext>
            </a:extLst>
          </p:cNvPr>
          <p:cNvSpPr txBox="1"/>
          <p:nvPr/>
        </p:nvSpPr>
        <p:spPr>
          <a:xfrm>
            <a:off x="2020747" y="4791019"/>
            <a:ext cx="2816723" cy="783871"/>
          </a:xfrm>
          <a:prstGeom prst="roundRect">
            <a:avLst/>
          </a:prstGeom>
          <a:solidFill>
            <a:srgbClr val="002060"/>
          </a:solidFill>
        </p:spPr>
        <p:txBody>
          <a:bodyPr wrap="square" lIns="0" tIns="0" rIns="0" bIns="0" rtlCol="0">
            <a:noAutofit/>
          </a:bodyPr>
          <a:lstStyle/>
          <a:p>
            <a:pPr marL="88900" algn="l"/>
            <a:r>
              <a:rPr lang="en-AU" sz="1800" dirty="0">
                <a:solidFill>
                  <a:schemeClr val="bg1"/>
                </a:solidFill>
              </a:rPr>
              <a:t>The bearing of A to B</a:t>
            </a:r>
          </a:p>
          <a:p>
            <a:pPr marL="88900" algn="l">
              <a:lnSpc>
                <a:spcPct val="150000"/>
              </a:lnSpc>
              <a:spcAft>
                <a:spcPts val="1200"/>
              </a:spcAft>
            </a:pPr>
            <a:r>
              <a:rPr lang="en-AU" sz="1800" dirty="0">
                <a:solidFill>
                  <a:schemeClr val="bg1"/>
                </a:solidFill>
              </a:rPr>
              <a:t>The bearing of B from A</a:t>
            </a:r>
          </a:p>
        </p:txBody>
      </p:sp>
      <p:pic>
        <p:nvPicPr>
          <p:cNvPr id="7" name="Picture 6" descr="A bearing diagram with both the bearing of A to b and A from B labelled.">
            <a:extLst>
              <a:ext uri="{FF2B5EF4-FFF2-40B4-BE49-F238E27FC236}">
                <a16:creationId xmlns:a16="http://schemas.microsoft.com/office/drawing/2014/main" id="{DF05AB61-B6AB-1D9E-70E7-4CDC1AFC478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267201" y="1148117"/>
            <a:ext cx="3382296" cy="5270407"/>
          </a:xfrm>
          <a:prstGeom prst="rect">
            <a:avLst/>
          </a:prstGeom>
        </p:spPr>
      </p:pic>
      <p:sp>
        <p:nvSpPr>
          <p:cNvPr id="8" name="TextBox 7">
            <a:extLst>
              <a:ext uri="{FF2B5EF4-FFF2-40B4-BE49-F238E27FC236}">
                <a16:creationId xmlns:a16="http://schemas.microsoft.com/office/drawing/2014/main" id="{1DC68726-7334-C319-1447-8FAB09B1B359}"/>
              </a:ext>
            </a:extLst>
          </p:cNvPr>
          <p:cNvSpPr txBox="1"/>
          <p:nvPr/>
        </p:nvSpPr>
        <p:spPr>
          <a:xfrm>
            <a:off x="7165420" y="2434122"/>
            <a:ext cx="2853652" cy="895763"/>
          </a:xfrm>
          <a:prstGeom prst="roundRect">
            <a:avLst/>
          </a:prstGeom>
          <a:solidFill>
            <a:srgbClr val="002060"/>
          </a:solidFill>
        </p:spPr>
        <p:txBody>
          <a:bodyPr wrap="square" lIns="0" tIns="0" rIns="0" bIns="0" rtlCol="0">
            <a:noAutofit/>
          </a:bodyPr>
          <a:lstStyle/>
          <a:p>
            <a:pPr marL="88900" algn="l">
              <a:lnSpc>
                <a:spcPct val="150000"/>
              </a:lnSpc>
            </a:pPr>
            <a:r>
              <a:rPr lang="en-AU" sz="1800" dirty="0">
                <a:solidFill>
                  <a:schemeClr val="bg1"/>
                </a:solidFill>
              </a:rPr>
              <a:t>The bearing of A from B</a:t>
            </a:r>
          </a:p>
          <a:p>
            <a:pPr marL="88900" algn="l">
              <a:lnSpc>
                <a:spcPct val="150000"/>
              </a:lnSpc>
            </a:pPr>
            <a:r>
              <a:rPr lang="en-AU" sz="1800" dirty="0">
                <a:solidFill>
                  <a:schemeClr val="bg1"/>
                </a:solidFill>
              </a:rPr>
              <a:t>The bearing of B to A</a:t>
            </a:r>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136176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Getting my bearings (4)</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Explore – foresight</a:t>
            </a:r>
          </a:p>
        </p:txBody>
      </p:sp>
      <p:sp>
        <p:nvSpPr>
          <p:cNvPr id="5" name="TextBox 4">
            <a:extLst>
              <a:ext uri="{FF2B5EF4-FFF2-40B4-BE49-F238E27FC236}">
                <a16:creationId xmlns:a16="http://schemas.microsoft.com/office/drawing/2014/main" id="{C5220269-FBBD-59F9-A02E-F4C8C5C23774}"/>
              </a:ext>
            </a:extLst>
          </p:cNvPr>
          <p:cNvSpPr txBox="1"/>
          <p:nvPr/>
        </p:nvSpPr>
        <p:spPr>
          <a:xfrm>
            <a:off x="359999" y="1550126"/>
            <a:ext cx="6154011" cy="461554"/>
          </a:xfrm>
          <a:prstGeom prst="rect">
            <a:avLst/>
          </a:prstGeom>
          <a:noFill/>
        </p:spPr>
        <p:txBody>
          <a:bodyPr wrap="none" lIns="0" tIns="0" rIns="0" bIns="0" rtlCol="0">
            <a:noAutofit/>
          </a:bodyPr>
          <a:lstStyle/>
          <a:p>
            <a:pPr algn="l"/>
            <a:r>
              <a:rPr lang="en-AU" sz="1800" dirty="0"/>
              <a:t>Foresight – looking forward to a point you need to find out.</a:t>
            </a:r>
          </a:p>
        </p:txBody>
      </p:sp>
      <p:sp>
        <p:nvSpPr>
          <p:cNvPr id="15" name="Speech Bubble: Rectangle with Corners Rounded 14">
            <a:extLst>
              <a:ext uri="{FF2B5EF4-FFF2-40B4-BE49-F238E27FC236}">
                <a16:creationId xmlns:a16="http://schemas.microsoft.com/office/drawing/2014/main" id="{067678C7-72BE-2DF2-EA0D-C014186AE090}"/>
              </a:ext>
            </a:extLst>
          </p:cNvPr>
          <p:cNvSpPr/>
          <p:nvPr/>
        </p:nvSpPr>
        <p:spPr>
          <a:xfrm>
            <a:off x="348000" y="2138565"/>
            <a:ext cx="3081104" cy="892015"/>
          </a:xfrm>
          <a:prstGeom prst="wedgeRoundRectCallout">
            <a:avLst>
              <a:gd name="adj1" fmla="val -21152"/>
              <a:gd name="adj2" fmla="val 69428"/>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spcAft>
                <a:spcPts val="1200"/>
              </a:spcAft>
            </a:pPr>
            <a:r>
              <a:rPr lang="en-AU" sz="1800" dirty="0"/>
              <a:t>I need to find the bearing of point A to point B.</a:t>
            </a:r>
          </a:p>
        </p:txBody>
      </p:sp>
      <p:pic>
        <p:nvPicPr>
          <p:cNvPr id="14" name="Picture 13" descr="A child pointing at line segments.">
            <a:extLst>
              <a:ext uri="{FF2B5EF4-FFF2-40B4-BE49-F238E27FC236}">
                <a16:creationId xmlns:a16="http://schemas.microsoft.com/office/drawing/2014/main" id="{9870F271-807B-973D-09CA-03CAFA28DEB3}"/>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60000" y="3244645"/>
            <a:ext cx="1961806" cy="2936254"/>
          </a:xfrm>
          <a:prstGeom prst="rect">
            <a:avLst/>
          </a:prstGeom>
        </p:spPr>
      </p:pic>
      <p:pic>
        <p:nvPicPr>
          <p:cNvPr id="3" name="Content Placeholder 2" descr="Diagram showing segments from A to E, each section changing direction. AB, BC, CD, DE.&#10;Girl pointing to line with speech bubble.">
            <a:extLst>
              <a:ext uri="{FF2B5EF4-FFF2-40B4-BE49-F238E27FC236}">
                <a16:creationId xmlns:a16="http://schemas.microsoft.com/office/drawing/2014/main" id="{2D335B47-7F38-1955-1DCB-C07825842674}"/>
              </a:ext>
            </a:extLst>
          </p:cNvPr>
          <p:cNvPicPr>
            <a:picLocks noGrp="1" noChangeAspect="1"/>
          </p:cNvPicPr>
          <p:nvPr>
            <p:ph idx="1"/>
          </p:nvPr>
        </p:nvPicPr>
        <p:blipFill>
          <a:blip r:embed="rId3">
            <a:clrChange>
              <a:clrFrom>
                <a:srgbClr val="FFFFFF"/>
              </a:clrFrom>
              <a:clrTo>
                <a:srgbClr val="FFFFFF">
                  <a:alpha val="0"/>
                </a:srgbClr>
              </a:clrTo>
            </a:clrChange>
          </a:blip>
          <a:stretch>
            <a:fillRect/>
          </a:stretch>
        </p:blipFill>
        <p:spPr>
          <a:xfrm>
            <a:off x="2929010" y="2264475"/>
            <a:ext cx="8914990" cy="3739382"/>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a:xfrm>
            <a:off x="11124000" y="6516000"/>
            <a:ext cx="720000" cy="180000"/>
          </a:xfrm>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115859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Getting my bearings (5)</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Explore – backsight</a:t>
            </a:r>
          </a:p>
        </p:txBody>
      </p:sp>
      <p:sp>
        <p:nvSpPr>
          <p:cNvPr id="14" name="TextBox 13">
            <a:extLst>
              <a:ext uri="{FF2B5EF4-FFF2-40B4-BE49-F238E27FC236}">
                <a16:creationId xmlns:a16="http://schemas.microsoft.com/office/drawing/2014/main" id="{96466B40-D7EC-6B50-46A1-1DF04CF0CDB2}"/>
              </a:ext>
            </a:extLst>
          </p:cNvPr>
          <p:cNvSpPr txBox="1"/>
          <p:nvPr/>
        </p:nvSpPr>
        <p:spPr>
          <a:xfrm>
            <a:off x="359999" y="1550126"/>
            <a:ext cx="6154011" cy="461554"/>
          </a:xfrm>
          <a:prstGeom prst="rect">
            <a:avLst/>
          </a:prstGeom>
          <a:noFill/>
        </p:spPr>
        <p:txBody>
          <a:bodyPr wrap="none" lIns="0" tIns="0" rIns="0" bIns="0" rtlCol="0">
            <a:noAutofit/>
          </a:bodyPr>
          <a:lstStyle/>
          <a:p>
            <a:pPr algn="l"/>
            <a:r>
              <a:rPr lang="en-AU" sz="1800" dirty="0"/>
              <a:t>Backsight – looking back at a point you already know.</a:t>
            </a:r>
          </a:p>
        </p:txBody>
      </p:sp>
      <p:pic>
        <p:nvPicPr>
          <p:cNvPr id="3" name="Content Placeholder 2" descr="Diagram showing segments from A to E, each section changing direction. AB, BC, CD, DE.&#10;Boy in wheelchair at end of line with speech bubble.">
            <a:extLst>
              <a:ext uri="{FF2B5EF4-FFF2-40B4-BE49-F238E27FC236}">
                <a16:creationId xmlns:a16="http://schemas.microsoft.com/office/drawing/2014/main" id="{2D335B47-7F38-1955-1DCB-C07825842674}"/>
              </a:ext>
            </a:extLst>
          </p:cNvPr>
          <p:cNvPicPr>
            <a:picLocks noGrp="1" noChangeAspect="1"/>
          </p:cNvPicPr>
          <p:nvPr>
            <p:ph idx="1"/>
          </p:nvPr>
        </p:nvPicPr>
        <p:blipFill>
          <a:blip r:embed="rId2"/>
          <a:stretch>
            <a:fillRect/>
          </a:stretch>
        </p:blipFill>
        <p:spPr>
          <a:xfrm>
            <a:off x="359999" y="2253281"/>
            <a:ext cx="8547499" cy="3585234"/>
          </a:xfrm>
          <a:prstGeom prst="rect">
            <a:avLst/>
          </a:prstGeom>
        </p:spPr>
      </p:pic>
      <p:sp>
        <p:nvSpPr>
          <p:cNvPr id="15" name="Speech Bubble: Rectangle with Corners Rounded 14">
            <a:extLst>
              <a:ext uri="{FF2B5EF4-FFF2-40B4-BE49-F238E27FC236}">
                <a16:creationId xmlns:a16="http://schemas.microsoft.com/office/drawing/2014/main" id="{3B388CC2-48F4-B66B-F9F9-2D9B712E592D}"/>
              </a:ext>
            </a:extLst>
          </p:cNvPr>
          <p:cNvSpPr/>
          <p:nvPr/>
        </p:nvSpPr>
        <p:spPr>
          <a:xfrm>
            <a:off x="8907498" y="1534136"/>
            <a:ext cx="2924503" cy="1032083"/>
          </a:xfrm>
          <a:prstGeom prst="wedgeRoundRectCallout">
            <a:avLst>
              <a:gd name="adj1" fmla="val 20184"/>
              <a:gd name="adj2" fmla="val 7309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spcAft>
                <a:spcPts val="1200"/>
              </a:spcAft>
            </a:pPr>
            <a:r>
              <a:rPr lang="en-AU" sz="1800" dirty="0"/>
              <a:t>I already know what the bearing of E from D is. </a:t>
            </a:r>
          </a:p>
        </p:txBody>
      </p:sp>
      <p:grpSp>
        <p:nvGrpSpPr>
          <p:cNvPr id="13" name="Group 12" descr="Boy in wheelchair.">
            <a:extLst>
              <a:ext uri="{FF2B5EF4-FFF2-40B4-BE49-F238E27FC236}">
                <a16:creationId xmlns:a16="http://schemas.microsoft.com/office/drawing/2014/main" id="{53718254-0EBA-E92A-DC4E-495759C33D3B}"/>
              </a:ext>
            </a:extLst>
          </p:cNvPr>
          <p:cNvGrpSpPr/>
          <p:nvPr/>
        </p:nvGrpSpPr>
        <p:grpSpPr>
          <a:xfrm>
            <a:off x="9144000" y="2910191"/>
            <a:ext cx="2688001" cy="3359233"/>
            <a:chOff x="500062" y="2177143"/>
            <a:chExt cx="2638425" cy="3352119"/>
          </a:xfrm>
        </p:grpSpPr>
        <p:pic>
          <p:nvPicPr>
            <p:cNvPr id="8" name="Graphic 7" descr="Male in wheelchair">
              <a:extLst>
                <a:ext uri="{FF2B5EF4-FFF2-40B4-BE49-F238E27FC236}">
                  <a16:creationId xmlns:a16="http://schemas.microsoft.com/office/drawing/2014/main" id="{AC43D20C-EEC1-CF06-264B-D0E536C8CC9B}"/>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flipH="1">
              <a:off x="500062" y="2643187"/>
              <a:ext cx="2638425" cy="2886075"/>
            </a:xfrm>
            <a:prstGeom prst="rect">
              <a:avLst/>
            </a:prstGeom>
          </p:spPr>
        </p:pic>
        <p:pic>
          <p:nvPicPr>
            <p:cNvPr id="10" name="Graphic 9" descr="Boy with wavy hair">
              <a:extLst>
                <a:ext uri="{FF2B5EF4-FFF2-40B4-BE49-F238E27FC236}">
                  <a16:creationId xmlns:a16="http://schemas.microsoft.com/office/drawing/2014/main" id="{1B30DD16-6D60-1723-D64E-173F42C556BB}"/>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flipH="1">
              <a:off x="1972453" y="2177143"/>
              <a:ext cx="600075" cy="714375"/>
            </a:xfrm>
            <a:prstGeom prst="rect">
              <a:avLst/>
            </a:prstGeom>
          </p:spPr>
        </p:pic>
        <p:pic>
          <p:nvPicPr>
            <p:cNvPr id="12" name="Graphic 11" descr="A face with closed eyes">
              <a:extLst>
                <a:ext uri="{FF2B5EF4-FFF2-40B4-BE49-F238E27FC236}">
                  <a16:creationId xmlns:a16="http://schemas.microsoft.com/office/drawing/2014/main" id="{83C0B04D-8CF9-605F-C501-C9D26F9A5A1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flipH="1">
              <a:off x="2047875" y="2490787"/>
              <a:ext cx="304800" cy="304800"/>
            </a:xfrm>
            <a:prstGeom prst="rect">
              <a:avLst/>
            </a:prstGeom>
          </p:spPr>
        </p:pic>
      </p:gr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a:xfrm>
            <a:off x="11124000" y="6516000"/>
            <a:ext cx="720000" cy="180000"/>
          </a:xfrm>
        </p:spPr>
        <p:txBody>
          <a:bodyPr/>
          <a:lstStyle/>
          <a:p>
            <a:fld id="{10A01DC5-1685-4615-8240-15192985C6A2}" type="slidenum">
              <a:rPr lang="en-AU" smtClean="0"/>
              <a:t>7</a:t>
            </a:fld>
            <a:endParaRPr lang="en-AU"/>
          </a:p>
        </p:txBody>
      </p:sp>
    </p:spTree>
    <p:extLst>
      <p:ext uri="{BB962C8B-B14F-4D97-AF65-F5344CB8AC3E}">
        <p14:creationId xmlns:p14="http://schemas.microsoft.com/office/powerpoint/2010/main" val="402343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rPr>
              <a:t>© </a:t>
            </a:r>
            <a:r>
              <a:rPr lang="en-AU" dirty="0"/>
              <a:t>State of New South Wales (Department of Education), 2024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2">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2023.</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 </a:t>
            </a:r>
            <a:r>
              <a:rPr lang="en-AU" sz="1200" dirty="0">
                <a:solidFill>
                  <a:schemeClr val="bg1"/>
                </a:solidFill>
                <a:latin typeface="+mj-lt"/>
              </a:rPr>
              <a:t>(</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502</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Public Sans Light</vt:lpstr>
      <vt:lpstr>Public Sans</vt:lpstr>
      <vt:lpstr>Times New Roman</vt:lpstr>
      <vt:lpstr>Arial</vt:lpstr>
      <vt:lpstr>1_NSWG Corporate</vt:lpstr>
      <vt:lpstr>Getting my bearings</vt:lpstr>
      <vt:lpstr>Explore</vt:lpstr>
      <vt:lpstr>Getting my bearings (1)</vt:lpstr>
      <vt:lpstr>Getting my bearings (2)</vt:lpstr>
      <vt:lpstr>Getting my bearings (3)</vt:lpstr>
      <vt:lpstr>Getting my bearings (4)</vt:lpstr>
      <vt:lpstr>Getting my bearings (5)</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my bearings</dc:title>
  <dc:creator>NSW Department of Education</dc:creator>
  <dcterms:created xsi:type="dcterms:W3CDTF">2024-06-04T05:52:44Z</dcterms:created>
  <dcterms:modified xsi:type="dcterms:W3CDTF">2024-06-04T05:53:03Z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2024-06-04T05:53:02Z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14733daf-72ca-4a2e-add6-3b73c250aae7</vt:lpwstr>
  </property>
  <property fmtid="{D5CDD505-2E9C-101B-9397-08002B2CF9AE}" pid="8" name="MSIP_Label_b603dfd7-d93a-4381-a340-2995d8282205_ContentBits">
    <vt:lpwstr>0</vt:lpwstr>
  </property>
</Properties>
</file>