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17"/>
  </p:notesMasterIdLst>
  <p:handoutMasterIdLst>
    <p:handoutMasterId r:id="rId18"/>
  </p:handoutMasterIdLst>
  <p:sldIdLst>
    <p:sldId id="257" r:id="rId2"/>
    <p:sldId id="272" r:id="rId3"/>
    <p:sldId id="377" r:id="rId4"/>
    <p:sldId id="378" r:id="rId5"/>
    <p:sldId id="379" r:id="rId6"/>
    <p:sldId id="375" r:id="rId7"/>
    <p:sldId id="366" r:id="rId8"/>
    <p:sldId id="383" r:id="rId9"/>
    <p:sldId id="368" r:id="rId10"/>
    <p:sldId id="369" r:id="rId11"/>
    <p:sldId id="370" r:id="rId12"/>
    <p:sldId id="384" r:id="rId13"/>
    <p:sldId id="372" r:id="rId14"/>
    <p:sldId id="373"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
      <p:font typeface="Public Sans Light" pitchFamily="2" charset="0"/>
      <p:regular r:id="rId24"/>
      <p: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7BE1E32-B1B9-C586-6223-7A9FA1A7B64E}" name="Colleen Worton" initials="CW" userId="S::Colleen.Worton1@det.nsw.edu.au::a6748734-c10b-4b5d-9295-d5dfe3f3f624" providerId="AD"/>
  <p188:author id="{15D3C655-FA0C-37E3-0AF9-B42F82485347}" name="Lee Hyland" initials="LH" userId="S::LESLEE.HYLAND@det.nsw.edu.au::236b8219-96ed-46a5-92bf-a10e6892f95f" providerId="AD"/>
  <p188:author id="{0370C784-7104-4587-1C03-A4A0A6D07F3E}" name="Alyana Marave" initials="AM" userId="S::Alyana.Marave1@det.nsw.edu.au::dd6e8313-0bdf-4d22-8f0f-323573363137" providerId="AD"/>
  <p188:author id="{FAA49185-EE96-76D8-B997-27D35C680BEE}" name="Maureen O'Keefe" initials="MO" userId="S::Maureen.OKeefe5@det.nsw.edu.au::468623b9-9c4e-4b2f-9db4-30ddd450a219"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48" y="72"/>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2266658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9786515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74415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13916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337699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414853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392773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500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38374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300842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030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41139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231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234716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034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7458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7549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52079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41211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6011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6227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880080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06195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818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26655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9711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332014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10088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66038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3255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409501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204719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619690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creativecommons.org/licenses/by/2.0/?ref=openverse" TargetMode="External"/><Relationship Id="rId5" Type="http://schemas.openxmlformats.org/officeDocument/2006/relationships/hyperlink" Target="https://www.flickr.com/photos/91241612@N00" TargetMode="External"/><Relationship Id="rId4" Type="http://schemas.openxmlformats.org/officeDocument/2006/relationships/hyperlink" Target="https://www.flickr.com/photos/91241612@N00/242753066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The Great Pyramid</a:t>
            </a:r>
          </a:p>
        </p:txBody>
      </p:sp>
      <p:sp>
        <p:nvSpPr>
          <p:cNvPr id="4" name="Text Placeholder 3">
            <a:extLst>
              <a:ext uri="{FF2B5EF4-FFF2-40B4-BE49-F238E27FC236}">
                <a16:creationId xmlns:a16="http://schemas.microsoft.com/office/drawing/2014/main" id="{8FD18EC3-9396-ECEF-E66A-72B17AB35594}"/>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The Great Pyramid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solution 1</a:t>
            </a:r>
          </a:p>
        </p:txBody>
      </p:sp>
      <p:sp>
        <p:nvSpPr>
          <p:cNvPr id="8" name="TextBox 7">
            <a:extLst>
              <a:ext uri="{FF2B5EF4-FFF2-40B4-BE49-F238E27FC236}">
                <a16:creationId xmlns:a16="http://schemas.microsoft.com/office/drawing/2014/main" id="{75DDB3C4-F55D-92FA-3625-DABF2E44DAAA}"/>
              </a:ext>
            </a:extLst>
          </p:cNvPr>
          <p:cNvSpPr txBox="1"/>
          <p:nvPr/>
        </p:nvSpPr>
        <p:spPr>
          <a:xfrm>
            <a:off x="360000" y="1520610"/>
            <a:ext cx="3846064" cy="435577"/>
          </a:xfrm>
          <a:prstGeom prst="rect">
            <a:avLst/>
          </a:prstGeom>
          <a:noFill/>
          <a:ln>
            <a:noFill/>
          </a:ln>
        </p:spPr>
        <p:txBody>
          <a:bodyPr wrap="none" lIns="0" tIns="0" rIns="0" bIns="0" rtlCol="0">
            <a:noAutofit/>
          </a:bodyPr>
          <a:lstStyle/>
          <a:p>
            <a:pPr algn="l"/>
            <a:r>
              <a:rPr lang="en-AU" sz="1800" dirty="0"/>
              <a:t>Find the length of the diagonal EC.</a:t>
            </a:r>
          </a:p>
        </p:txBody>
      </p:sp>
      <p:pic>
        <p:nvPicPr>
          <p:cNvPr id="11" name="Picture 10" descr="Rectangular prism ABCDEFGH of dimensions 3 metres by 4 metres by 12 metres. A triangle from ECG is shown on the diagram in colour.">
            <a:extLst>
              <a:ext uri="{FF2B5EF4-FFF2-40B4-BE49-F238E27FC236}">
                <a16:creationId xmlns:a16="http://schemas.microsoft.com/office/drawing/2014/main" id="{C7D8D5D4-2502-FFD8-0391-F2DB8D0940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1889288"/>
            <a:ext cx="3694403" cy="4525905"/>
          </a:xfrm>
          <a:prstGeom prst="rect">
            <a:avLst/>
          </a:prstGeom>
        </p:spPr>
      </p:pic>
      <p:pic>
        <p:nvPicPr>
          <p:cNvPr id="18" name="Picture 17" descr="Triangle EHG with right angle at H. EH is 3 metres and HG is 4 metres.">
            <a:extLst>
              <a:ext uri="{FF2B5EF4-FFF2-40B4-BE49-F238E27FC236}">
                <a16:creationId xmlns:a16="http://schemas.microsoft.com/office/drawing/2014/main" id="{FA752B82-C8BD-DA45-5AAD-15C9994C0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086" y="1933584"/>
            <a:ext cx="1809843" cy="1638384"/>
          </a:xfrm>
          <a:prstGeom prst="rect">
            <a:avLst/>
          </a:prstGeom>
        </p:spPr>
      </p:pic>
      <p:pic>
        <p:nvPicPr>
          <p:cNvPr id="20" name="Picture 19" descr="Triangle EGC with right angle at G. CG is 12 metres and GE is 5 metres.">
            <a:extLst>
              <a:ext uri="{FF2B5EF4-FFF2-40B4-BE49-F238E27FC236}">
                <a16:creationId xmlns:a16="http://schemas.microsoft.com/office/drawing/2014/main" id="{D97F5463-AAAB-7370-BE8D-882065CC226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12515" y="3686270"/>
            <a:ext cx="1879033" cy="240042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E41C6B-63A6-025E-E533-E79445527F72}"/>
                  </a:ext>
                </a:extLst>
              </p:cNvPr>
              <p:cNvSpPr txBox="1"/>
              <p:nvPr/>
            </p:nvSpPr>
            <p:spPr>
              <a:xfrm>
                <a:off x="9210232" y="2006934"/>
                <a:ext cx="2459536" cy="3830408"/>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𝐸𝐺</m:t>
                          </m:r>
                        </m:e>
                        <m:sup>
                          <m:r>
                            <a:rPr lang="en-AU" sz="1800" b="0" i="1" smtClean="0">
                              <a:solidFill>
                                <a:schemeClr val="tx1"/>
                              </a:solidFill>
                              <a:latin typeface="Cambria Math" panose="02040503050406030204" pitchFamily="18" charset="0"/>
                            </a:rPr>
                            <m:t>2</m:t>
                          </m:r>
                        </m:sup>
                      </m:sSup>
                      <m:r>
                        <m:rPr>
                          <m:aln/>
                        </m:rPr>
                        <a:rPr lang="en-AU" sz="1800" b="0" i="1" smtClean="0">
                          <a:solidFill>
                            <a:schemeClr val="tx1"/>
                          </a:solidFill>
                          <a:latin typeface="Cambria Math" panose="02040503050406030204" pitchFamily="18" charset="0"/>
                        </a:rPr>
                        <m:t>=</m:t>
                      </m:r>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3</m:t>
                          </m:r>
                        </m:e>
                        <m:sup>
                          <m:r>
                            <a:rPr lang="en-AU" sz="1800" b="0" i="1" smtClean="0">
                              <a:solidFill>
                                <a:schemeClr val="tx1"/>
                              </a:solidFill>
                              <a:latin typeface="Cambria Math" panose="02040503050406030204" pitchFamily="18" charset="0"/>
                            </a:rPr>
                            <m:t>2</m:t>
                          </m:r>
                        </m:sup>
                      </m:sSup>
                      <m:r>
                        <a:rPr lang="en-AU" sz="1800" b="0" i="1" smtClean="0">
                          <a:solidFill>
                            <a:schemeClr val="tx1"/>
                          </a:solidFill>
                          <a:latin typeface="Cambria Math" panose="02040503050406030204" pitchFamily="18" charset="0"/>
                        </a:rPr>
                        <m:t>+</m:t>
                      </m:r>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4</m:t>
                          </m:r>
                        </m:e>
                        <m:sup>
                          <m:r>
                            <a:rPr lang="en-AU" sz="1800" b="0" i="1" smtClean="0">
                              <a:solidFill>
                                <a:schemeClr val="tx1"/>
                              </a:solidFill>
                              <a:latin typeface="Cambria Math" panose="02040503050406030204" pitchFamily="18" charset="0"/>
                            </a:rPr>
                            <m:t>2</m:t>
                          </m:r>
                        </m:sup>
                      </m:sSup>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25</m:t>
                      </m:r>
                    </m:oMath>
                    <m:oMath xmlns:m="http://schemas.openxmlformats.org/officeDocument/2006/math">
                      <m:r>
                        <a:rPr lang="en-AU" sz="1800" b="0" i="1" smtClean="0">
                          <a:solidFill>
                            <a:schemeClr val="tx1"/>
                          </a:solidFill>
                          <a:latin typeface="Cambria Math" panose="02040503050406030204" pitchFamily="18" charset="0"/>
                        </a:rPr>
                        <m:t>𝐸𝐺</m:t>
                      </m:r>
                      <m:r>
                        <m:rPr>
                          <m:aln/>
                        </m:rPr>
                        <a:rPr lang="en-AU" sz="1800" b="0" i="1" smtClean="0">
                          <a:solidFill>
                            <a:schemeClr val="tx1"/>
                          </a:solidFill>
                          <a:latin typeface="Cambria Math" panose="02040503050406030204" pitchFamily="18" charset="0"/>
                        </a:rPr>
                        <m:t>=</m:t>
                      </m:r>
                      <m:rad>
                        <m:radPr>
                          <m:degHide m:val="on"/>
                          <m:ctrlPr>
                            <a:rPr lang="en-AU" sz="1800" b="0" i="1" smtClean="0">
                              <a:solidFill>
                                <a:schemeClr val="tx1"/>
                              </a:solidFill>
                              <a:latin typeface="Cambria Math" panose="02040503050406030204" pitchFamily="18" charset="0"/>
                            </a:rPr>
                          </m:ctrlPr>
                        </m:radPr>
                        <m:deg/>
                        <m:e>
                          <m:r>
                            <a:rPr lang="en-AU" sz="1800" b="0" i="1" smtClean="0">
                              <a:solidFill>
                                <a:schemeClr val="tx1"/>
                              </a:solidFill>
                              <a:latin typeface="Cambria Math" panose="02040503050406030204" pitchFamily="18" charset="0"/>
                            </a:rPr>
                            <m:t>25</m:t>
                          </m:r>
                        </m:e>
                      </m:rad>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5 </m:t>
                      </m:r>
                      <m:r>
                        <a:rPr lang="en-AU" sz="1800" b="0" i="1" smtClean="0">
                          <a:solidFill>
                            <a:schemeClr val="tx1"/>
                          </a:solidFill>
                          <a:latin typeface="Cambria Math" panose="02040503050406030204" pitchFamily="18" charset="0"/>
                        </a:rPr>
                        <m:t>𝑚</m:t>
                      </m:r>
                    </m:oMath>
                  </m:oMathPara>
                </a14:m>
                <a:endParaRPr lang="en-AU" sz="1800" b="0" i="1" dirty="0">
                  <a:solidFill>
                    <a:schemeClr val="tx1"/>
                  </a:solidFill>
                  <a:latin typeface="Cambria Math" panose="02040503050406030204" pitchFamily="18" charset="0"/>
                </a:endParaRPr>
              </a:p>
              <a:p>
                <a:pPr>
                  <a:lnSpc>
                    <a:spcPct val="150000"/>
                  </a:lnSpc>
                  <a:spcAft>
                    <a:spcPts val="1200"/>
                  </a:spcAft>
                </a:pPr>
                <a14:m>
                  <m:oMathPara xmlns:m="http://schemas.openxmlformats.org/officeDocument/2006/math">
                    <m:oMathParaPr>
                      <m:jc m:val="left"/>
                    </m:oMathParaPr>
                    <m:oMath xmlns:m="http://schemas.openxmlformats.org/officeDocument/2006/math">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𝐸𝐶</m:t>
                          </m:r>
                        </m:e>
                        <m:sup>
                          <m:r>
                            <a:rPr lang="en-AU" sz="1800" b="0" i="1" smtClean="0">
                              <a:solidFill>
                                <a:schemeClr val="tx1"/>
                              </a:solidFill>
                              <a:latin typeface="Cambria Math" panose="02040503050406030204" pitchFamily="18" charset="0"/>
                            </a:rPr>
                            <m:t>2</m:t>
                          </m:r>
                        </m:sup>
                      </m:sSup>
                      <m:r>
                        <m:rPr>
                          <m:aln/>
                        </m:rPr>
                        <a:rPr lang="en-AU" sz="1800" b="0" i="1" smtClean="0">
                          <a:solidFill>
                            <a:schemeClr val="tx1"/>
                          </a:solidFill>
                          <a:latin typeface="Cambria Math" panose="02040503050406030204" pitchFamily="18" charset="0"/>
                        </a:rPr>
                        <m:t>=</m:t>
                      </m:r>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5</m:t>
                          </m:r>
                        </m:e>
                        <m:sup>
                          <m:r>
                            <a:rPr lang="en-AU" sz="1800" b="0" i="1" smtClean="0">
                              <a:solidFill>
                                <a:schemeClr val="tx1"/>
                              </a:solidFill>
                              <a:latin typeface="Cambria Math" panose="02040503050406030204" pitchFamily="18" charset="0"/>
                            </a:rPr>
                            <m:t>2</m:t>
                          </m:r>
                        </m:sup>
                      </m:sSup>
                      <m:r>
                        <a:rPr lang="en-AU" sz="1800" b="0" i="1" smtClean="0">
                          <a:solidFill>
                            <a:schemeClr val="tx1"/>
                          </a:solidFill>
                          <a:latin typeface="Cambria Math" panose="02040503050406030204" pitchFamily="18" charset="0"/>
                        </a:rPr>
                        <m:t>+</m:t>
                      </m:r>
                      <m:sSup>
                        <m:sSupPr>
                          <m:ctrlPr>
                            <a:rPr lang="en-AU" sz="1800" b="0" i="1" smtClean="0">
                              <a:solidFill>
                                <a:schemeClr val="tx1"/>
                              </a:solidFill>
                              <a:latin typeface="Cambria Math" panose="02040503050406030204" pitchFamily="18" charset="0"/>
                            </a:rPr>
                          </m:ctrlPr>
                        </m:sSupPr>
                        <m:e>
                          <m:r>
                            <a:rPr lang="en-AU" sz="1800" b="0" i="1" smtClean="0">
                              <a:solidFill>
                                <a:schemeClr val="tx1"/>
                              </a:solidFill>
                              <a:latin typeface="Cambria Math" panose="02040503050406030204" pitchFamily="18" charset="0"/>
                            </a:rPr>
                            <m:t>12</m:t>
                          </m:r>
                        </m:e>
                        <m:sup>
                          <m:r>
                            <a:rPr lang="en-AU" sz="1800" b="0" i="1" smtClean="0">
                              <a:solidFill>
                                <a:schemeClr val="tx1"/>
                              </a:solidFill>
                              <a:latin typeface="Cambria Math" panose="02040503050406030204" pitchFamily="18" charset="0"/>
                            </a:rPr>
                            <m:t>2</m:t>
                          </m:r>
                        </m:sup>
                      </m:sSup>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169</m:t>
                      </m:r>
                    </m:oMath>
                    <m:oMath xmlns:m="http://schemas.openxmlformats.org/officeDocument/2006/math">
                      <m:r>
                        <a:rPr lang="en-AU" sz="1800" b="0" i="1" smtClean="0">
                          <a:solidFill>
                            <a:schemeClr val="tx1"/>
                          </a:solidFill>
                          <a:latin typeface="Cambria Math" panose="02040503050406030204" pitchFamily="18" charset="0"/>
                        </a:rPr>
                        <m:t>𝐸𝐶</m:t>
                      </m:r>
                      <m:r>
                        <m:rPr>
                          <m:aln/>
                        </m:rPr>
                        <a:rPr lang="en-AU" sz="1800" b="0" i="1" smtClean="0">
                          <a:solidFill>
                            <a:schemeClr val="tx1"/>
                          </a:solidFill>
                          <a:latin typeface="Cambria Math" panose="02040503050406030204" pitchFamily="18" charset="0"/>
                        </a:rPr>
                        <m:t>=</m:t>
                      </m:r>
                      <m:rad>
                        <m:radPr>
                          <m:degHide m:val="on"/>
                          <m:ctrlPr>
                            <a:rPr lang="en-AU" sz="1800" b="0" i="1" smtClean="0">
                              <a:solidFill>
                                <a:schemeClr val="tx1"/>
                              </a:solidFill>
                              <a:latin typeface="Cambria Math" panose="02040503050406030204" pitchFamily="18" charset="0"/>
                            </a:rPr>
                          </m:ctrlPr>
                        </m:radPr>
                        <m:deg/>
                        <m:e>
                          <m:r>
                            <a:rPr lang="en-AU" sz="1800" b="0" i="1" smtClean="0">
                              <a:solidFill>
                                <a:schemeClr val="tx1"/>
                              </a:solidFill>
                              <a:latin typeface="Cambria Math" panose="02040503050406030204" pitchFamily="18" charset="0"/>
                            </a:rPr>
                            <m:t>169</m:t>
                          </m:r>
                        </m:e>
                      </m:rad>
                    </m:oMath>
                    <m:oMath xmlns:m="http://schemas.openxmlformats.org/officeDocument/2006/math">
                      <m:r>
                        <m:rPr>
                          <m:aln/>
                        </m:rPr>
                        <a:rPr lang="en-AU" sz="1800" b="0" i="1" smtClean="0">
                          <a:solidFill>
                            <a:schemeClr val="tx1"/>
                          </a:solidFill>
                          <a:latin typeface="Cambria Math" panose="02040503050406030204" pitchFamily="18" charset="0"/>
                        </a:rPr>
                        <m:t>=</m:t>
                      </m:r>
                      <m:r>
                        <a:rPr lang="en-AU" sz="1800" b="0" i="1" smtClean="0">
                          <a:solidFill>
                            <a:schemeClr val="tx1"/>
                          </a:solidFill>
                          <a:latin typeface="Cambria Math" panose="02040503050406030204" pitchFamily="18" charset="0"/>
                        </a:rPr>
                        <m:t>13 </m:t>
                      </m:r>
                      <m:r>
                        <a:rPr lang="en-AU" sz="1800" b="0" i="1" smtClean="0">
                          <a:solidFill>
                            <a:schemeClr val="tx1"/>
                          </a:solidFill>
                          <a:latin typeface="Cambria Math" panose="02040503050406030204" pitchFamily="18" charset="0"/>
                        </a:rPr>
                        <m:t>𝑚</m:t>
                      </m:r>
                    </m:oMath>
                  </m:oMathPara>
                </a14:m>
                <a:endParaRPr lang="en-AU" sz="1800" b="0" i="1" dirty="0">
                  <a:solidFill>
                    <a:schemeClr val="tx1"/>
                  </a:solidFill>
                  <a:latin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A0E41C6B-63A6-025E-E533-E79445527F72}"/>
                  </a:ext>
                </a:extLst>
              </p:cNvPr>
              <p:cNvSpPr txBox="1">
                <a:spLocks noRot="1" noChangeAspect="1" noMove="1" noResize="1" noEditPoints="1" noAdjustHandles="1" noChangeArrowheads="1" noChangeShapeType="1" noTextEdit="1"/>
              </p:cNvSpPr>
              <p:nvPr/>
            </p:nvSpPr>
            <p:spPr>
              <a:xfrm>
                <a:off x="9210232" y="2006934"/>
                <a:ext cx="2459536" cy="3830408"/>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26774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Great Pyramid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a:t>
            </a:r>
          </a:p>
        </p:txBody>
      </p:sp>
      <p:sp>
        <p:nvSpPr>
          <p:cNvPr id="7" name="TextBox 6">
            <a:extLst>
              <a:ext uri="{FF2B5EF4-FFF2-40B4-BE49-F238E27FC236}">
                <a16:creationId xmlns:a16="http://schemas.microsoft.com/office/drawing/2014/main" id="{CD48B7AC-7A56-C313-3A0A-3DCC6120EC8A}"/>
              </a:ext>
            </a:extLst>
          </p:cNvPr>
          <p:cNvSpPr txBox="1"/>
          <p:nvPr/>
        </p:nvSpPr>
        <p:spPr>
          <a:xfrm>
            <a:off x="360000" y="1534482"/>
            <a:ext cx="7151845" cy="596127"/>
          </a:xfrm>
          <a:prstGeom prst="rect">
            <a:avLst/>
          </a:prstGeom>
          <a:noFill/>
          <a:ln>
            <a:noFill/>
          </a:ln>
        </p:spPr>
        <p:txBody>
          <a:bodyPr wrap="none" lIns="0" tIns="0" rIns="0" bIns="0" rtlCol="0">
            <a:noAutofit/>
          </a:bodyPr>
          <a:lstStyle/>
          <a:p>
            <a:pPr algn="l">
              <a:lnSpc>
                <a:spcPct val="150000"/>
              </a:lnSpc>
            </a:pPr>
            <a:r>
              <a:rPr lang="en-AU" sz="1800" dirty="0"/>
              <a:t>Calculate the size of the angle that AG makes with the plane ABCD.</a:t>
            </a:r>
          </a:p>
        </p:txBody>
      </p:sp>
      <p:pic>
        <p:nvPicPr>
          <p:cNvPr id="10" name="Picture 9" descr="Rectangular prism ABCDEFGH of dimensions 8 metres by 15 metres by 3 metres. A triangle from ACG is shown on the diagram in colour.">
            <a:extLst>
              <a:ext uri="{FF2B5EF4-FFF2-40B4-BE49-F238E27FC236}">
                <a16:creationId xmlns:a16="http://schemas.microsoft.com/office/drawing/2014/main" id="{A4914599-9817-A0DB-348B-E8A73281229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2232212"/>
            <a:ext cx="5667679" cy="3725448"/>
          </a:xfrm>
          <a:prstGeom prst="rect">
            <a:avLst/>
          </a:prstGeom>
        </p:spPr>
      </p:pic>
      <p:pic>
        <p:nvPicPr>
          <p:cNvPr id="11" name="Picture 10" descr="Triangle ABC, with right angle at B. BC is 15 metres and AB is 8 metres.">
            <a:extLst>
              <a:ext uri="{FF2B5EF4-FFF2-40B4-BE49-F238E27FC236}">
                <a16:creationId xmlns:a16="http://schemas.microsoft.com/office/drawing/2014/main" id="{F5CA742A-8F18-95DB-CBA4-A0E807C265E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7579" y="1991004"/>
            <a:ext cx="2019345" cy="2531498"/>
          </a:xfrm>
          <a:prstGeom prst="rect">
            <a:avLst/>
          </a:prstGeom>
        </p:spPr>
      </p:pic>
      <p:pic>
        <p:nvPicPr>
          <p:cNvPr id="15" name="Picture 14" descr="Triangle ACG with right angle at C. GC is 3 metres and AC is 17 metres.">
            <a:extLst>
              <a:ext uri="{FF2B5EF4-FFF2-40B4-BE49-F238E27FC236}">
                <a16:creationId xmlns:a16="http://schemas.microsoft.com/office/drawing/2014/main" id="{E6E91FDE-8243-021B-7C49-1D77EDC0BCA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1927" y="4733157"/>
            <a:ext cx="2710649" cy="1782843"/>
          </a:xfrm>
          <a:prstGeom prst="rect">
            <a:avLst/>
          </a:prstGeom>
        </p:spPr>
      </p:pic>
      <mc:AlternateContent xmlns:mc="http://schemas.openxmlformats.org/markup-compatibility/2006" xmlns:a14="http://schemas.microsoft.com/office/drawing/2010/main">
        <mc:Choice Requires="a14">
          <p:sp>
            <p:nvSpPr>
              <p:cNvPr id="8" name="Content Placeholder 12">
                <a:extLst>
                  <a:ext uri="{FF2B5EF4-FFF2-40B4-BE49-F238E27FC236}">
                    <a16:creationId xmlns:a16="http://schemas.microsoft.com/office/drawing/2014/main" id="{0C41CED2-C71C-81CC-D6B3-A37640F14764}"/>
                  </a:ext>
                </a:extLst>
              </p:cNvPr>
              <p:cNvSpPr txBox="1">
                <a:spLocks/>
              </p:cNvSpPr>
              <p:nvPr/>
            </p:nvSpPr>
            <p:spPr>
              <a:xfrm>
                <a:off x="9824654" y="1456038"/>
                <a:ext cx="2019346" cy="5034840"/>
              </a:xfrm>
              <a:prstGeom prst="rect">
                <a:avLst/>
              </a:prstGeom>
              <a:noFill/>
            </p:spPr>
            <p:txBody>
              <a:bodyPr vert="horz" wrap="square" lIns="0" tIns="0" rIns="0" bIns="0" rtlCol="0">
                <a:sp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ea typeface="Calibri" panose="020F0502020204030204" pitchFamily="34" charset="0"/>
                              <a:cs typeface="Arial" panose="020B0604020202020204" pitchFamily="34" charset="0"/>
                            </a:rPr>
                          </m:ctrlPr>
                        </m:sSupPr>
                        <m:e>
                          <m:r>
                            <a:rPr lang="en-AU" i="1">
                              <a:latin typeface="Cambria Math" panose="02040503050406030204" pitchFamily="18" charset="0"/>
                              <a:ea typeface="Calibri" panose="020F0502020204030204" pitchFamily="34" charset="0"/>
                              <a:cs typeface="Arial" panose="020B0604020202020204" pitchFamily="34" charset="0"/>
                            </a:rPr>
                            <m:t>𝐴𝐶</m:t>
                          </m:r>
                        </m:e>
                        <m:sup>
                          <m:r>
                            <a:rPr lang="en-AU" i="1">
                              <a:latin typeface="Cambria Math" panose="02040503050406030204" pitchFamily="18" charset="0"/>
                              <a:ea typeface="Calibri" panose="020F0502020204030204" pitchFamily="34" charset="0"/>
                              <a:cs typeface="Arial" panose="020B0604020202020204" pitchFamily="34" charset="0"/>
                            </a:rPr>
                            <m:t>2</m:t>
                          </m:r>
                        </m:sup>
                      </m:sSup>
                      <m:r>
                        <m:rPr>
                          <m:aln/>
                        </m:rPr>
                        <a:rPr lang="en-AU" i="1">
                          <a:latin typeface="Cambria Math" panose="02040503050406030204" pitchFamily="18" charset="0"/>
                          <a:ea typeface="Calibri" panose="020F0502020204030204" pitchFamily="34" charset="0"/>
                          <a:cs typeface="Arial" panose="020B0604020202020204" pitchFamily="34" charset="0"/>
                        </a:rPr>
                        <m:t>=</m:t>
                      </m:r>
                      <m:sSup>
                        <m:sSupPr>
                          <m:ctrlPr>
                            <a:rPr lang="en-AU" i="1">
                              <a:latin typeface="Cambria Math" panose="02040503050406030204" pitchFamily="18" charset="0"/>
                              <a:ea typeface="Calibri" panose="020F0502020204030204" pitchFamily="34" charset="0"/>
                              <a:cs typeface="Arial" panose="020B0604020202020204" pitchFamily="34" charset="0"/>
                            </a:rPr>
                          </m:ctrlPr>
                        </m:sSupPr>
                        <m:e>
                          <m:r>
                            <a:rPr lang="en-AU" i="1">
                              <a:latin typeface="Cambria Math" panose="02040503050406030204" pitchFamily="18" charset="0"/>
                              <a:ea typeface="Calibri" panose="020F0502020204030204" pitchFamily="34" charset="0"/>
                              <a:cs typeface="Arial" panose="020B0604020202020204" pitchFamily="34" charset="0"/>
                            </a:rPr>
                            <m:t>8</m:t>
                          </m:r>
                        </m:e>
                        <m:sup>
                          <m:r>
                            <a:rPr lang="en-AU" i="1">
                              <a:latin typeface="Cambria Math" panose="02040503050406030204" pitchFamily="18" charset="0"/>
                              <a:ea typeface="Calibri" panose="020F0502020204030204" pitchFamily="34" charset="0"/>
                              <a:cs typeface="Arial" panose="020B0604020202020204" pitchFamily="34" charset="0"/>
                            </a:rPr>
                            <m:t>2</m:t>
                          </m:r>
                        </m:sup>
                      </m:sSup>
                      <m:r>
                        <a:rPr lang="en-AU" i="1">
                          <a:latin typeface="Cambria Math" panose="02040503050406030204" pitchFamily="18" charset="0"/>
                          <a:ea typeface="Calibri" panose="020F0502020204030204" pitchFamily="34" charset="0"/>
                          <a:cs typeface="Arial" panose="020B0604020202020204" pitchFamily="34" charset="0"/>
                        </a:rPr>
                        <m:t>+</m:t>
                      </m:r>
                      <m:sSup>
                        <m:sSupPr>
                          <m:ctrlPr>
                            <a:rPr lang="en-AU" i="1">
                              <a:latin typeface="Cambria Math" panose="02040503050406030204" pitchFamily="18" charset="0"/>
                              <a:ea typeface="Calibri" panose="020F0502020204030204" pitchFamily="34" charset="0"/>
                              <a:cs typeface="Arial" panose="020B0604020202020204" pitchFamily="34" charset="0"/>
                            </a:rPr>
                          </m:ctrlPr>
                        </m:sSupPr>
                        <m:e>
                          <m:r>
                            <a:rPr lang="en-AU" i="1">
                              <a:latin typeface="Cambria Math" panose="02040503050406030204" pitchFamily="18" charset="0"/>
                              <a:ea typeface="Calibri" panose="020F0502020204030204" pitchFamily="34" charset="0"/>
                              <a:cs typeface="Arial" panose="020B0604020202020204" pitchFamily="34" charset="0"/>
                            </a:rPr>
                            <m:t>15</m:t>
                          </m:r>
                        </m:e>
                        <m:sup>
                          <m:r>
                            <a:rPr lang="en-AU" i="1">
                              <a:latin typeface="Cambria Math" panose="02040503050406030204" pitchFamily="18" charset="0"/>
                              <a:ea typeface="Calibri" panose="020F0502020204030204" pitchFamily="34" charset="0"/>
                              <a:cs typeface="Arial" panose="020B0604020202020204" pitchFamily="34" charset="0"/>
                            </a:rPr>
                            <m:t>2</m:t>
                          </m:r>
                        </m:sup>
                      </m:sSup>
                    </m:oMath>
                    <m:oMath xmlns:m="http://schemas.openxmlformats.org/officeDocument/2006/math">
                      <m:r>
                        <m:rPr>
                          <m:aln/>
                        </m:rPr>
                        <a:rPr lang="en-AU" i="1">
                          <a:latin typeface="Cambria Math" panose="02040503050406030204" pitchFamily="18" charset="0"/>
                          <a:ea typeface="Calibri" panose="020F0502020204030204" pitchFamily="34" charset="0"/>
                          <a:cs typeface="Arial" panose="020B0604020202020204" pitchFamily="34" charset="0"/>
                        </a:rPr>
                        <m:t>=</m:t>
                      </m:r>
                      <m:r>
                        <a:rPr lang="en-AU" i="1">
                          <a:latin typeface="Cambria Math" panose="02040503050406030204" pitchFamily="18" charset="0"/>
                          <a:ea typeface="Calibri" panose="020F0502020204030204" pitchFamily="34" charset="0"/>
                          <a:cs typeface="Arial" panose="020B0604020202020204" pitchFamily="34" charset="0"/>
                        </a:rPr>
                        <m:t>289</m:t>
                      </m:r>
                    </m:oMath>
                    <m:oMath xmlns:m="http://schemas.openxmlformats.org/officeDocument/2006/math">
                      <m:r>
                        <a:rPr lang="en-AU" i="1">
                          <a:latin typeface="Cambria Math" panose="02040503050406030204" pitchFamily="18" charset="0"/>
                          <a:ea typeface="Calibri" panose="020F0502020204030204" pitchFamily="34" charset="0"/>
                          <a:cs typeface="Arial" panose="020B0604020202020204" pitchFamily="34" charset="0"/>
                        </a:rPr>
                        <m:t>𝐴𝐶</m:t>
                      </m:r>
                      <m:r>
                        <m:rPr>
                          <m:aln/>
                        </m:rPr>
                        <a:rPr lang="en-AU"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AU" i="1">
                              <a:latin typeface="Cambria Math" panose="02040503050406030204" pitchFamily="18" charset="0"/>
                              <a:ea typeface="Calibri" panose="020F0502020204030204" pitchFamily="34" charset="0"/>
                              <a:cs typeface="Arial" panose="020B0604020202020204" pitchFamily="34" charset="0"/>
                            </a:rPr>
                          </m:ctrlPr>
                        </m:radPr>
                        <m:deg/>
                        <m:e>
                          <m:r>
                            <a:rPr lang="en-AU" i="1">
                              <a:latin typeface="Cambria Math" panose="02040503050406030204" pitchFamily="18" charset="0"/>
                              <a:ea typeface="Calibri" panose="020F0502020204030204" pitchFamily="34" charset="0"/>
                              <a:cs typeface="Arial" panose="020B0604020202020204" pitchFamily="34" charset="0"/>
                            </a:rPr>
                            <m:t>289</m:t>
                          </m:r>
                        </m:e>
                      </m:rad>
                    </m:oMath>
                    <m:oMath xmlns:m="http://schemas.openxmlformats.org/officeDocument/2006/math">
                      <m:r>
                        <m:rPr>
                          <m:aln/>
                        </m:rPr>
                        <a:rPr lang="en-AU" i="1">
                          <a:latin typeface="Cambria Math" panose="02040503050406030204" pitchFamily="18" charset="0"/>
                          <a:ea typeface="Calibri" panose="020F0502020204030204" pitchFamily="34" charset="0"/>
                          <a:cs typeface="Arial" panose="020B0604020202020204" pitchFamily="34" charset="0"/>
                        </a:rPr>
                        <m:t>=</m:t>
                      </m:r>
                      <m:r>
                        <a:rPr lang="en-AU" i="1">
                          <a:latin typeface="Cambria Math" panose="02040503050406030204" pitchFamily="18" charset="0"/>
                          <a:ea typeface="Calibri" panose="020F0502020204030204" pitchFamily="34" charset="0"/>
                          <a:cs typeface="Arial" panose="020B0604020202020204" pitchFamily="34" charset="0"/>
                        </a:rPr>
                        <m:t>17 </m:t>
                      </m:r>
                      <m:r>
                        <a:rPr lang="en-AU" i="1">
                          <a:latin typeface="Cambria Math" panose="02040503050406030204" pitchFamily="18" charset="0"/>
                          <a:ea typeface="Calibri" panose="020F0502020204030204" pitchFamily="34" charset="0"/>
                          <a:cs typeface="Arial" panose="020B0604020202020204" pitchFamily="34" charset="0"/>
                        </a:rPr>
                        <m:t>𝑚</m:t>
                      </m:r>
                    </m:oMath>
                    <m:oMath xmlns:m="http://schemas.openxmlformats.org/officeDocument/2006/math">
                      <m:func>
                        <m:funcPr>
                          <m:ctrlPr>
                            <a:rPr lang="en-AU" b="0" i="1" smtClean="0">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AU" b="0" i="0" smtClean="0">
                              <a:latin typeface="Cambria Math" panose="02040503050406030204" pitchFamily="18" charset="0"/>
                              <a:ea typeface="Calibri" panose="020F0502020204030204" pitchFamily="34" charset="0"/>
                              <a:cs typeface="Arial" panose="020B0604020202020204" pitchFamily="34" charset="0"/>
                            </a:rPr>
                            <m:t>tan</m:t>
                          </m:r>
                        </m:fName>
                        <m:e>
                          <m:r>
                            <a:rPr lang="en-AU" b="0" i="1" smtClean="0">
                              <a:latin typeface="Cambria Math" panose="02040503050406030204" pitchFamily="18" charset="0"/>
                              <a:ea typeface="Cambria Math" panose="02040503050406030204" pitchFamily="18" charset="0"/>
                              <a:cs typeface="Arial" panose="020B0604020202020204" pitchFamily="34" charset="0"/>
                            </a:rPr>
                            <m:t>𝜃</m:t>
                          </m:r>
                        </m:e>
                      </m:func>
                      <m:r>
                        <m:rPr>
                          <m:aln/>
                        </m:rPr>
                        <a:rPr lang="en-AU" b="0" i="1" smtClean="0">
                          <a:latin typeface="Cambria Math" panose="02040503050406030204" pitchFamily="18" charset="0"/>
                          <a:ea typeface="Calibri" panose="020F0502020204030204" pitchFamily="34" charset="0"/>
                          <a:cs typeface="Arial" panose="020B0604020202020204" pitchFamily="34" charset="0"/>
                        </a:rPr>
                        <m:t>=</m:t>
                      </m:r>
                      <m:f>
                        <m:fPr>
                          <m:ctrlPr>
                            <a:rPr lang="en-AU" b="0" i="1" smtClean="0">
                              <a:latin typeface="Cambria Math" panose="02040503050406030204" pitchFamily="18" charset="0"/>
                              <a:ea typeface="Calibri" panose="020F0502020204030204" pitchFamily="34" charset="0"/>
                              <a:cs typeface="Arial" panose="020B0604020202020204" pitchFamily="34" charset="0"/>
                            </a:rPr>
                          </m:ctrlPr>
                        </m:fPr>
                        <m:num>
                          <m:r>
                            <a:rPr lang="en-AU" b="0" i="1" smtClean="0">
                              <a:latin typeface="Cambria Math" panose="02040503050406030204" pitchFamily="18" charset="0"/>
                              <a:ea typeface="Calibri" panose="020F0502020204030204" pitchFamily="34" charset="0"/>
                              <a:cs typeface="Arial" panose="020B0604020202020204" pitchFamily="34" charset="0"/>
                            </a:rPr>
                            <m:t>𝐺𝐶</m:t>
                          </m:r>
                        </m:num>
                        <m:den>
                          <m:r>
                            <a:rPr lang="en-AU" b="0" i="1" smtClean="0">
                              <a:latin typeface="Cambria Math" panose="02040503050406030204" pitchFamily="18" charset="0"/>
                              <a:ea typeface="Calibri" panose="020F0502020204030204" pitchFamily="34" charset="0"/>
                              <a:cs typeface="Arial" panose="020B0604020202020204" pitchFamily="34" charset="0"/>
                            </a:rPr>
                            <m:t>𝐴𝐶</m:t>
                          </m:r>
                        </m:den>
                      </m:f>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f>
                        <m:fPr>
                          <m:ctrlPr>
                            <a:rPr lang="en-AU" b="0" i="1" smtClean="0">
                              <a:latin typeface="Cambria Math" panose="02040503050406030204" pitchFamily="18" charset="0"/>
                              <a:ea typeface="Calibri" panose="020F0502020204030204" pitchFamily="34" charset="0"/>
                              <a:cs typeface="Arial" panose="020B0604020202020204" pitchFamily="34" charset="0"/>
                            </a:rPr>
                          </m:ctrlPr>
                        </m:fPr>
                        <m:num>
                          <m:r>
                            <a:rPr lang="en-AU" b="0" i="1" smtClean="0">
                              <a:latin typeface="Cambria Math" panose="02040503050406030204" pitchFamily="18" charset="0"/>
                              <a:ea typeface="Calibri" panose="020F0502020204030204" pitchFamily="34" charset="0"/>
                              <a:cs typeface="Arial" panose="020B0604020202020204" pitchFamily="34" charset="0"/>
                            </a:rPr>
                            <m:t>3</m:t>
                          </m:r>
                        </m:num>
                        <m:den>
                          <m:r>
                            <a:rPr lang="en-AU" b="0" i="1" smtClean="0">
                              <a:latin typeface="Cambria Math" panose="02040503050406030204" pitchFamily="18" charset="0"/>
                              <a:ea typeface="Calibri" panose="020F0502020204030204" pitchFamily="34" charset="0"/>
                              <a:cs typeface="Arial" panose="020B0604020202020204" pitchFamily="34" charset="0"/>
                            </a:rPr>
                            <m:t>17</m:t>
                          </m:r>
                        </m:den>
                      </m:f>
                    </m:oMath>
                    <m:oMath xmlns:m="http://schemas.openxmlformats.org/officeDocument/2006/math">
                      <m:r>
                        <a:rPr lang="en-AU" b="0" i="1" smtClean="0">
                          <a:latin typeface="Cambria Math" panose="02040503050406030204" pitchFamily="18" charset="0"/>
                          <a:ea typeface="Cambria Math" panose="02040503050406030204" pitchFamily="18" charset="0"/>
                          <a:cs typeface="Arial" panose="020B0604020202020204" pitchFamily="34" charset="0"/>
                        </a:rPr>
                        <m:t>𝜃</m:t>
                      </m:r>
                      <m:r>
                        <m:rPr>
                          <m:aln/>
                        </m:rPr>
                        <a:rPr lang="en-AU" b="0" i="1" smtClean="0">
                          <a:latin typeface="Cambria Math" panose="02040503050406030204" pitchFamily="18" charset="0"/>
                          <a:ea typeface="Cambria Math" panose="02040503050406030204" pitchFamily="18" charset="0"/>
                          <a:cs typeface="Arial" panose="020B0604020202020204" pitchFamily="34" charset="0"/>
                        </a:rPr>
                        <m:t>=</m:t>
                      </m:r>
                      <m:func>
                        <m:funcPr>
                          <m:ctrlPr>
                            <a:rPr lang="en-AU" b="0" i="1" smtClean="0">
                              <a:latin typeface="Cambria Math" panose="02040503050406030204" pitchFamily="18" charset="0"/>
                              <a:ea typeface="Cambria Math" panose="02040503050406030204" pitchFamily="18" charset="0"/>
                              <a:cs typeface="Arial" panose="020B0604020202020204" pitchFamily="34" charset="0"/>
                            </a:rPr>
                          </m:ctrlPr>
                        </m:funcPr>
                        <m:fName>
                          <m:sSup>
                            <m:sSupPr>
                              <m:ctrlPr>
                                <a:rPr lang="en-AU" b="0" i="1" smtClean="0">
                                  <a:latin typeface="Cambria Math" panose="02040503050406030204" pitchFamily="18" charset="0"/>
                                  <a:ea typeface="Cambria Math" panose="02040503050406030204" pitchFamily="18" charset="0"/>
                                  <a:cs typeface="Arial" panose="020B0604020202020204" pitchFamily="34" charset="0"/>
                                </a:rPr>
                              </m:ctrlPr>
                            </m:sSupPr>
                            <m:e>
                              <m:r>
                                <m:rPr>
                                  <m:sty m:val="p"/>
                                </m:rPr>
                                <a:rPr lang="en-AU" b="0" i="0" smtClean="0">
                                  <a:latin typeface="Cambria Math" panose="02040503050406030204" pitchFamily="18" charset="0"/>
                                  <a:ea typeface="Cambria Math" panose="02040503050406030204" pitchFamily="18" charset="0"/>
                                  <a:cs typeface="Arial" panose="020B0604020202020204" pitchFamily="34" charset="0"/>
                                </a:rPr>
                                <m:t>tan</m:t>
                              </m:r>
                            </m:e>
                            <m:sup>
                              <m:r>
                                <a:rPr lang="en-AU" b="0" i="1" smtClean="0">
                                  <a:latin typeface="Cambria Math" panose="02040503050406030204" pitchFamily="18" charset="0"/>
                                  <a:ea typeface="Cambria Math" panose="02040503050406030204" pitchFamily="18" charset="0"/>
                                  <a:cs typeface="Arial" panose="020B0604020202020204" pitchFamily="34" charset="0"/>
                                </a:rPr>
                                <m:t>−1</m:t>
                              </m:r>
                            </m:sup>
                          </m:sSup>
                        </m:fName>
                        <m:e>
                          <m:f>
                            <m:fPr>
                              <m:ctrlPr>
                                <a:rPr lang="en-AU" b="0" i="1" smtClean="0">
                                  <a:latin typeface="Cambria Math" panose="02040503050406030204" pitchFamily="18" charset="0"/>
                                  <a:ea typeface="Cambria Math" panose="02040503050406030204" pitchFamily="18" charset="0"/>
                                  <a:cs typeface="Arial" panose="020B0604020202020204" pitchFamily="34" charset="0"/>
                                </a:rPr>
                              </m:ctrlPr>
                            </m:fPr>
                            <m:num>
                              <m:r>
                                <a:rPr lang="en-AU" b="0" i="1" smtClean="0">
                                  <a:latin typeface="Cambria Math" panose="02040503050406030204" pitchFamily="18" charset="0"/>
                                  <a:ea typeface="Cambria Math" panose="02040503050406030204" pitchFamily="18" charset="0"/>
                                  <a:cs typeface="Arial" panose="020B0604020202020204" pitchFamily="34" charset="0"/>
                                </a:rPr>
                                <m:t>3</m:t>
                              </m:r>
                            </m:num>
                            <m:den>
                              <m:r>
                                <a:rPr lang="en-AU" b="0" i="1" smtClean="0">
                                  <a:latin typeface="Cambria Math" panose="02040503050406030204" pitchFamily="18" charset="0"/>
                                  <a:ea typeface="Cambria Math" panose="02040503050406030204" pitchFamily="18" charset="0"/>
                                  <a:cs typeface="Arial" panose="020B0604020202020204" pitchFamily="34" charset="0"/>
                                </a:rPr>
                                <m:t>17</m:t>
                              </m:r>
                            </m:den>
                          </m:f>
                        </m:e>
                      </m:func>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10.0079….</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10</m:t>
                      </m:r>
                      <m:r>
                        <a:rPr lang="en-AU"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AU" i="1" dirty="0">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8" name="Content Placeholder 12">
                <a:extLst>
                  <a:ext uri="{FF2B5EF4-FFF2-40B4-BE49-F238E27FC236}">
                    <a16:creationId xmlns:a16="http://schemas.microsoft.com/office/drawing/2014/main" id="{0C41CED2-C71C-81CC-D6B3-A37640F14764}"/>
                  </a:ext>
                </a:extLst>
              </p:cNvPr>
              <p:cNvSpPr txBox="1">
                <a:spLocks noRot="1" noChangeAspect="1" noMove="1" noResize="1" noEditPoints="1" noAdjustHandles="1" noChangeArrowheads="1" noChangeShapeType="1" noTextEdit="1"/>
              </p:cNvSpPr>
              <p:nvPr/>
            </p:nvSpPr>
            <p:spPr>
              <a:xfrm>
                <a:off x="9824654" y="1456038"/>
                <a:ext cx="2019346" cy="5034840"/>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Great Pyramid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 self-explanation prompts</a:t>
            </a:r>
          </a:p>
        </p:txBody>
      </p:sp>
      <p:sp>
        <p:nvSpPr>
          <p:cNvPr id="7" name="TextBox 6">
            <a:extLst>
              <a:ext uri="{FF2B5EF4-FFF2-40B4-BE49-F238E27FC236}">
                <a16:creationId xmlns:a16="http://schemas.microsoft.com/office/drawing/2014/main" id="{CD48B7AC-7A56-C313-3A0A-3DCC6120EC8A}"/>
              </a:ext>
            </a:extLst>
          </p:cNvPr>
          <p:cNvSpPr txBox="1"/>
          <p:nvPr/>
        </p:nvSpPr>
        <p:spPr>
          <a:xfrm>
            <a:off x="360000" y="1534482"/>
            <a:ext cx="7171510" cy="596127"/>
          </a:xfrm>
          <a:prstGeom prst="rect">
            <a:avLst/>
          </a:prstGeom>
          <a:noFill/>
          <a:ln>
            <a:noFill/>
          </a:ln>
        </p:spPr>
        <p:txBody>
          <a:bodyPr wrap="none" lIns="0" tIns="0" rIns="0" bIns="0" rtlCol="0">
            <a:noAutofit/>
          </a:bodyPr>
          <a:lstStyle/>
          <a:p>
            <a:pPr algn="l">
              <a:lnSpc>
                <a:spcPct val="150000"/>
              </a:lnSpc>
            </a:pPr>
            <a:r>
              <a:rPr lang="en-AU" sz="1800" dirty="0"/>
              <a:t>Calculate the size of the angle that AG makes with the plane ABCD.</a:t>
            </a:r>
          </a:p>
        </p:txBody>
      </p:sp>
      <p:pic>
        <p:nvPicPr>
          <p:cNvPr id="10" name="Picture 9" descr="Rectangular prism ABCDEFGH of dimensions 8 metres by 15 metres by 3 metres. A triangle from ACG is shown on the diagram in colour.">
            <a:extLst>
              <a:ext uri="{FF2B5EF4-FFF2-40B4-BE49-F238E27FC236}">
                <a16:creationId xmlns:a16="http://schemas.microsoft.com/office/drawing/2014/main" id="{A4914599-9817-A0DB-348B-E8A73281229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2232212"/>
            <a:ext cx="5667679" cy="3725448"/>
          </a:xfrm>
          <a:prstGeom prst="rect">
            <a:avLst/>
          </a:prstGeom>
        </p:spPr>
      </p:pic>
      <p:pic>
        <p:nvPicPr>
          <p:cNvPr id="11" name="Picture 10" descr="Triangle ABC, with right angle at B. BC is 15 metres and AB is 8 metres.">
            <a:extLst>
              <a:ext uri="{FF2B5EF4-FFF2-40B4-BE49-F238E27FC236}">
                <a16:creationId xmlns:a16="http://schemas.microsoft.com/office/drawing/2014/main" id="{F5CA742A-8F18-95DB-CBA4-A0E807C265E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7579" y="1991004"/>
            <a:ext cx="2019345" cy="2531498"/>
          </a:xfrm>
          <a:prstGeom prst="rect">
            <a:avLst/>
          </a:prstGeom>
        </p:spPr>
      </p:pic>
      <p:sp>
        <p:nvSpPr>
          <p:cNvPr id="3" name="Speech Bubble: Rectangle with Corners Rounded 2">
            <a:extLst>
              <a:ext uri="{FF2B5EF4-FFF2-40B4-BE49-F238E27FC236}">
                <a16:creationId xmlns:a16="http://schemas.microsoft.com/office/drawing/2014/main" id="{C75FD597-79A7-3A51-69BC-E264646A15F4}"/>
              </a:ext>
            </a:extLst>
          </p:cNvPr>
          <p:cNvSpPr/>
          <p:nvPr/>
        </p:nvSpPr>
        <p:spPr>
          <a:xfrm>
            <a:off x="7527098" y="367122"/>
            <a:ext cx="2599652" cy="1025693"/>
          </a:xfrm>
          <a:prstGeom prst="wedgeRoundRectCallout">
            <a:avLst>
              <a:gd name="adj1" fmla="val -20631"/>
              <a:gd name="adj2" fmla="val 116922"/>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Why do I need to find the distance AC first?</a:t>
            </a:r>
          </a:p>
        </p:txBody>
      </p:sp>
      <p:pic>
        <p:nvPicPr>
          <p:cNvPr id="15" name="Picture 14" descr="Triangle ACG with right angle at C. GC is 3 metres and AC is 17 metres.">
            <a:extLst>
              <a:ext uri="{FF2B5EF4-FFF2-40B4-BE49-F238E27FC236}">
                <a16:creationId xmlns:a16="http://schemas.microsoft.com/office/drawing/2014/main" id="{E6E91FDE-8243-021B-7C49-1D77EDC0BCA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61927" y="4733157"/>
            <a:ext cx="2710649" cy="1782843"/>
          </a:xfrm>
          <a:prstGeom prst="rect">
            <a:avLst/>
          </a:prstGeom>
        </p:spPr>
      </p:pic>
      <p:sp>
        <p:nvSpPr>
          <p:cNvPr id="5" name="Speech Bubble: Rectangle with Corners Rounded 4">
            <a:extLst>
              <a:ext uri="{FF2B5EF4-FFF2-40B4-BE49-F238E27FC236}">
                <a16:creationId xmlns:a16="http://schemas.microsoft.com/office/drawing/2014/main" id="{1C5C91E6-9E2D-C8E4-A193-368F9265D641}"/>
              </a:ext>
            </a:extLst>
          </p:cNvPr>
          <p:cNvSpPr/>
          <p:nvPr/>
        </p:nvSpPr>
        <p:spPr>
          <a:xfrm>
            <a:off x="4477863" y="4395020"/>
            <a:ext cx="2663971" cy="1307690"/>
          </a:xfrm>
          <a:prstGeom prst="wedgeRoundRectCallout">
            <a:avLst>
              <a:gd name="adj1" fmla="val 29731"/>
              <a:gd name="adj2" fmla="val 65409"/>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How do we know the angle we want to find is GAC?</a:t>
            </a:r>
          </a:p>
        </p:txBody>
      </p:sp>
      <mc:AlternateContent xmlns:mc="http://schemas.openxmlformats.org/markup-compatibility/2006" xmlns:a14="http://schemas.microsoft.com/office/drawing/2010/main">
        <mc:Choice Requires="a14">
          <p:sp>
            <p:nvSpPr>
              <p:cNvPr id="8" name="Content Placeholder 12">
                <a:extLst>
                  <a:ext uri="{FF2B5EF4-FFF2-40B4-BE49-F238E27FC236}">
                    <a16:creationId xmlns:a16="http://schemas.microsoft.com/office/drawing/2014/main" id="{0C41CED2-C71C-81CC-D6B3-A37640F14764}"/>
                  </a:ext>
                </a:extLst>
              </p:cNvPr>
              <p:cNvSpPr txBox="1">
                <a:spLocks/>
              </p:cNvSpPr>
              <p:nvPr/>
            </p:nvSpPr>
            <p:spPr>
              <a:xfrm>
                <a:off x="9824654" y="1456038"/>
                <a:ext cx="2019346" cy="5034840"/>
              </a:xfrm>
              <a:prstGeom prst="rect">
                <a:avLst/>
              </a:prstGeom>
              <a:noFill/>
            </p:spPr>
            <p:txBody>
              <a:bodyPr vert="horz" wrap="square" lIns="0" tIns="0" rIns="0" bIns="0" rtlCol="0">
                <a:sp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ea typeface="Calibri" panose="020F0502020204030204" pitchFamily="34" charset="0"/>
                              <a:cs typeface="Arial" panose="020B0604020202020204" pitchFamily="34" charset="0"/>
                            </a:rPr>
                          </m:ctrlPr>
                        </m:sSupPr>
                        <m:e>
                          <m:r>
                            <a:rPr lang="en-AU" i="1">
                              <a:latin typeface="Cambria Math" panose="02040503050406030204" pitchFamily="18" charset="0"/>
                              <a:ea typeface="Calibri" panose="020F0502020204030204" pitchFamily="34" charset="0"/>
                              <a:cs typeface="Arial" panose="020B0604020202020204" pitchFamily="34" charset="0"/>
                            </a:rPr>
                            <m:t>𝐴𝐶</m:t>
                          </m:r>
                        </m:e>
                        <m:sup>
                          <m:r>
                            <a:rPr lang="en-AU" i="1">
                              <a:latin typeface="Cambria Math" panose="02040503050406030204" pitchFamily="18" charset="0"/>
                              <a:ea typeface="Calibri" panose="020F0502020204030204" pitchFamily="34" charset="0"/>
                              <a:cs typeface="Arial" panose="020B0604020202020204" pitchFamily="34" charset="0"/>
                            </a:rPr>
                            <m:t>2</m:t>
                          </m:r>
                        </m:sup>
                      </m:sSup>
                      <m:r>
                        <m:rPr>
                          <m:aln/>
                        </m:rPr>
                        <a:rPr lang="en-AU" i="1">
                          <a:latin typeface="Cambria Math" panose="02040503050406030204" pitchFamily="18" charset="0"/>
                          <a:ea typeface="Calibri" panose="020F0502020204030204" pitchFamily="34" charset="0"/>
                          <a:cs typeface="Arial" panose="020B0604020202020204" pitchFamily="34" charset="0"/>
                        </a:rPr>
                        <m:t>=</m:t>
                      </m:r>
                      <m:sSup>
                        <m:sSupPr>
                          <m:ctrlPr>
                            <a:rPr lang="en-AU" i="1">
                              <a:latin typeface="Cambria Math" panose="02040503050406030204" pitchFamily="18" charset="0"/>
                              <a:ea typeface="Calibri" panose="020F0502020204030204" pitchFamily="34" charset="0"/>
                              <a:cs typeface="Arial" panose="020B0604020202020204" pitchFamily="34" charset="0"/>
                            </a:rPr>
                          </m:ctrlPr>
                        </m:sSupPr>
                        <m:e>
                          <m:r>
                            <a:rPr lang="en-AU" i="1">
                              <a:latin typeface="Cambria Math" panose="02040503050406030204" pitchFamily="18" charset="0"/>
                              <a:ea typeface="Calibri" panose="020F0502020204030204" pitchFamily="34" charset="0"/>
                              <a:cs typeface="Arial" panose="020B0604020202020204" pitchFamily="34" charset="0"/>
                            </a:rPr>
                            <m:t>8</m:t>
                          </m:r>
                        </m:e>
                        <m:sup>
                          <m:r>
                            <a:rPr lang="en-AU" i="1">
                              <a:latin typeface="Cambria Math" panose="02040503050406030204" pitchFamily="18" charset="0"/>
                              <a:ea typeface="Calibri" panose="020F0502020204030204" pitchFamily="34" charset="0"/>
                              <a:cs typeface="Arial" panose="020B0604020202020204" pitchFamily="34" charset="0"/>
                            </a:rPr>
                            <m:t>2</m:t>
                          </m:r>
                        </m:sup>
                      </m:sSup>
                      <m:r>
                        <a:rPr lang="en-AU" i="1">
                          <a:latin typeface="Cambria Math" panose="02040503050406030204" pitchFamily="18" charset="0"/>
                          <a:ea typeface="Calibri" panose="020F0502020204030204" pitchFamily="34" charset="0"/>
                          <a:cs typeface="Arial" panose="020B0604020202020204" pitchFamily="34" charset="0"/>
                        </a:rPr>
                        <m:t>+</m:t>
                      </m:r>
                      <m:sSup>
                        <m:sSupPr>
                          <m:ctrlPr>
                            <a:rPr lang="en-AU" i="1">
                              <a:latin typeface="Cambria Math" panose="02040503050406030204" pitchFamily="18" charset="0"/>
                              <a:ea typeface="Calibri" panose="020F0502020204030204" pitchFamily="34" charset="0"/>
                              <a:cs typeface="Arial" panose="020B0604020202020204" pitchFamily="34" charset="0"/>
                            </a:rPr>
                          </m:ctrlPr>
                        </m:sSupPr>
                        <m:e>
                          <m:r>
                            <a:rPr lang="en-AU" i="1">
                              <a:latin typeface="Cambria Math" panose="02040503050406030204" pitchFamily="18" charset="0"/>
                              <a:ea typeface="Calibri" panose="020F0502020204030204" pitchFamily="34" charset="0"/>
                              <a:cs typeface="Arial" panose="020B0604020202020204" pitchFamily="34" charset="0"/>
                            </a:rPr>
                            <m:t>15</m:t>
                          </m:r>
                        </m:e>
                        <m:sup>
                          <m:r>
                            <a:rPr lang="en-AU" i="1">
                              <a:latin typeface="Cambria Math" panose="02040503050406030204" pitchFamily="18" charset="0"/>
                              <a:ea typeface="Calibri" panose="020F0502020204030204" pitchFamily="34" charset="0"/>
                              <a:cs typeface="Arial" panose="020B0604020202020204" pitchFamily="34" charset="0"/>
                            </a:rPr>
                            <m:t>2</m:t>
                          </m:r>
                        </m:sup>
                      </m:sSup>
                    </m:oMath>
                    <m:oMath xmlns:m="http://schemas.openxmlformats.org/officeDocument/2006/math">
                      <m:r>
                        <m:rPr>
                          <m:aln/>
                        </m:rPr>
                        <a:rPr lang="en-AU" i="1">
                          <a:latin typeface="Cambria Math" panose="02040503050406030204" pitchFamily="18" charset="0"/>
                          <a:ea typeface="Calibri" panose="020F0502020204030204" pitchFamily="34" charset="0"/>
                          <a:cs typeface="Arial" panose="020B0604020202020204" pitchFamily="34" charset="0"/>
                        </a:rPr>
                        <m:t>=</m:t>
                      </m:r>
                      <m:r>
                        <a:rPr lang="en-AU" i="1">
                          <a:latin typeface="Cambria Math" panose="02040503050406030204" pitchFamily="18" charset="0"/>
                          <a:ea typeface="Calibri" panose="020F0502020204030204" pitchFamily="34" charset="0"/>
                          <a:cs typeface="Arial" panose="020B0604020202020204" pitchFamily="34" charset="0"/>
                        </a:rPr>
                        <m:t>289</m:t>
                      </m:r>
                    </m:oMath>
                    <m:oMath xmlns:m="http://schemas.openxmlformats.org/officeDocument/2006/math">
                      <m:r>
                        <a:rPr lang="en-AU" i="1">
                          <a:latin typeface="Cambria Math" panose="02040503050406030204" pitchFamily="18" charset="0"/>
                          <a:ea typeface="Calibri" panose="020F0502020204030204" pitchFamily="34" charset="0"/>
                          <a:cs typeface="Arial" panose="020B0604020202020204" pitchFamily="34" charset="0"/>
                        </a:rPr>
                        <m:t>𝐴𝐶</m:t>
                      </m:r>
                      <m:r>
                        <m:rPr>
                          <m:aln/>
                        </m:rPr>
                        <a:rPr lang="en-AU" i="1">
                          <a:latin typeface="Cambria Math" panose="02040503050406030204" pitchFamily="18" charset="0"/>
                          <a:ea typeface="Calibri" panose="020F0502020204030204" pitchFamily="34" charset="0"/>
                          <a:cs typeface="Arial" panose="020B0604020202020204" pitchFamily="34" charset="0"/>
                        </a:rPr>
                        <m:t>=</m:t>
                      </m:r>
                      <m:rad>
                        <m:radPr>
                          <m:degHide m:val="on"/>
                          <m:ctrlPr>
                            <a:rPr lang="en-AU" i="1">
                              <a:latin typeface="Cambria Math" panose="02040503050406030204" pitchFamily="18" charset="0"/>
                              <a:ea typeface="Calibri" panose="020F0502020204030204" pitchFamily="34" charset="0"/>
                              <a:cs typeface="Arial" panose="020B0604020202020204" pitchFamily="34" charset="0"/>
                            </a:rPr>
                          </m:ctrlPr>
                        </m:radPr>
                        <m:deg/>
                        <m:e>
                          <m:r>
                            <a:rPr lang="en-AU" i="1">
                              <a:latin typeface="Cambria Math" panose="02040503050406030204" pitchFamily="18" charset="0"/>
                              <a:ea typeface="Calibri" panose="020F0502020204030204" pitchFamily="34" charset="0"/>
                              <a:cs typeface="Arial" panose="020B0604020202020204" pitchFamily="34" charset="0"/>
                            </a:rPr>
                            <m:t>289</m:t>
                          </m:r>
                        </m:e>
                      </m:rad>
                    </m:oMath>
                    <m:oMath xmlns:m="http://schemas.openxmlformats.org/officeDocument/2006/math">
                      <m:r>
                        <m:rPr>
                          <m:aln/>
                        </m:rPr>
                        <a:rPr lang="en-AU" i="1">
                          <a:latin typeface="Cambria Math" panose="02040503050406030204" pitchFamily="18" charset="0"/>
                          <a:ea typeface="Calibri" panose="020F0502020204030204" pitchFamily="34" charset="0"/>
                          <a:cs typeface="Arial" panose="020B0604020202020204" pitchFamily="34" charset="0"/>
                        </a:rPr>
                        <m:t>=</m:t>
                      </m:r>
                      <m:r>
                        <a:rPr lang="en-AU" i="1">
                          <a:latin typeface="Cambria Math" panose="02040503050406030204" pitchFamily="18" charset="0"/>
                          <a:ea typeface="Calibri" panose="020F0502020204030204" pitchFamily="34" charset="0"/>
                          <a:cs typeface="Arial" panose="020B0604020202020204" pitchFamily="34" charset="0"/>
                        </a:rPr>
                        <m:t>17 </m:t>
                      </m:r>
                      <m:r>
                        <a:rPr lang="en-AU" i="1">
                          <a:latin typeface="Cambria Math" panose="02040503050406030204" pitchFamily="18" charset="0"/>
                          <a:ea typeface="Calibri" panose="020F0502020204030204" pitchFamily="34" charset="0"/>
                          <a:cs typeface="Arial" panose="020B0604020202020204" pitchFamily="34" charset="0"/>
                        </a:rPr>
                        <m:t>𝑚</m:t>
                      </m:r>
                    </m:oMath>
                    <m:oMath xmlns:m="http://schemas.openxmlformats.org/officeDocument/2006/math">
                      <m:func>
                        <m:funcPr>
                          <m:ctrlPr>
                            <a:rPr lang="en-AU" b="0" i="1" smtClean="0">
                              <a:latin typeface="Cambria Math" panose="02040503050406030204" pitchFamily="18" charset="0"/>
                              <a:ea typeface="Calibri" panose="020F0502020204030204" pitchFamily="34" charset="0"/>
                              <a:cs typeface="Arial" panose="020B0604020202020204" pitchFamily="34" charset="0"/>
                            </a:rPr>
                          </m:ctrlPr>
                        </m:funcPr>
                        <m:fName>
                          <m:r>
                            <m:rPr>
                              <m:sty m:val="p"/>
                            </m:rPr>
                            <a:rPr lang="en-AU" b="0" i="0" smtClean="0">
                              <a:latin typeface="Cambria Math" panose="02040503050406030204" pitchFamily="18" charset="0"/>
                              <a:ea typeface="Calibri" panose="020F0502020204030204" pitchFamily="34" charset="0"/>
                              <a:cs typeface="Arial" panose="020B0604020202020204" pitchFamily="34" charset="0"/>
                            </a:rPr>
                            <m:t>tan</m:t>
                          </m:r>
                        </m:fName>
                        <m:e>
                          <m:r>
                            <a:rPr lang="en-AU" b="0" i="1" smtClean="0">
                              <a:latin typeface="Cambria Math" panose="02040503050406030204" pitchFamily="18" charset="0"/>
                              <a:ea typeface="Cambria Math" panose="02040503050406030204" pitchFamily="18" charset="0"/>
                              <a:cs typeface="Arial" panose="020B0604020202020204" pitchFamily="34" charset="0"/>
                            </a:rPr>
                            <m:t>𝜃</m:t>
                          </m:r>
                        </m:e>
                      </m:func>
                      <m:r>
                        <m:rPr>
                          <m:aln/>
                        </m:rPr>
                        <a:rPr lang="en-AU" b="0" i="1" smtClean="0">
                          <a:latin typeface="Cambria Math" panose="02040503050406030204" pitchFamily="18" charset="0"/>
                          <a:ea typeface="Calibri" panose="020F0502020204030204" pitchFamily="34" charset="0"/>
                          <a:cs typeface="Arial" panose="020B0604020202020204" pitchFamily="34" charset="0"/>
                        </a:rPr>
                        <m:t>=</m:t>
                      </m:r>
                      <m:f>
                        <m:fPr>
                          <m:ctrlPr>
                            <a:rPr lang="en-AU" b="0" i="1" smtClean="0">
                              <a:latin typeface="Cambria Math" panose="02040503050406030204" pitchFamily="18" charset="0"/>
                              <a:ea typeface="Calibri" panose="020F0502020204030204" pitchFamily="34" charset="0"/>
                              <a:cs typeface="Arial" panose="020B0604020202020204" pitchFamily="34" charset="0"/>
                            </a:rPr>
                          </m:ctrlPr>
                        </m:fPr>
                        <m:num>
                          <m:r>
                            <a:rPr lang="en-AU" b="0" i="1" smtClean="0">
                              <a:latin typeface="Cambria Math" panose="02040503050406030204" pitchFamily="18" charset="0"/>
                              <a:ea typeface="Calibri" panose="020F0502020204030204" pitchFamily="34" charset="0"/>
                              <a:cs typeface="Arial" panose="020B0604020202020204" pitchFamily="34" charset="0"/>
                            </a:rPr>
                            <m:t>𝐺𝐶</m:t>
                          </m:r>
                        </m:num>
                        <m:den>
                          <m:r>
                            <a:rPr lang="en-AU" b="0" i="1" smtClean="0">
                              <a:latin typeface="Cambria Math" panose="02040503050406030204" pitchFamily="18" charset="0"/>
                              <a:ea typeface="Calibri" panose="020F0502020204030204" pitchFamily="34" charset="0"/>
                              <a:cs typeface="Arial" panose="020B0604020202020204" pitchFamily="34" charset="0"/>
                            </a:rPr>
                            <m:t>𝐴𝐶</m:t>
                          </m:r>
                        </m:den>
                      </m:f>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f>
                        <m:fPr>
                          <m:ctrlPr>
                            <a:rPr lang="en-AU" b="0" i="1" smtClean="0">
                              <a:latin typeface="Cambria Math" panose="02040503050406030204" pitchFamily="18" charset="0"/>
                              <a:ea typeface="Calibri" panose="020F0502020204030204" pitchFamily="34" charset="0"/>
                              <a:cs typeface="Arial" panose="020B0604020202020204" pitchFamily="34" charset="0"/>
                            </a:rPr>
                          </m:ctrlPr>
                        </m:fPr>
                        <m:num>
                          <m:r>
                            <a:rPr lang="en-AU" b="0" i="1" smtClean="0">
                              <a:latin typeface="Cambria Math" panose="02040503050406030204" pitchFamily="18" charset="0"/>
                              <a:ea typeface="Calibri" panose="020F0502020204030204" pitchFamily="34" charset="0"/>
                              <a:cs typeface="Arial" panose="020B0604020202020204" pitchFamily="34" charset="0"/>
                            </a:rPr>
                            <m:t>3</m:t>
                          </m:r>
                        </m:num>
                        <m:den>
                          <m:r>
                            <a:rPr lang="en-AU" b="0" i="1" smtClean="0">
                              <a:latin typeface="Cambria Math" panose="02040503050406030204" pitchFamily="18" charset="0"/>
                              <a:ea typeface="Calibri" panose="020F0502020204030204" pitchFamily="34" charset="0"/>
                              <a:cs typeface="Arial" panose="020B0604020202020204" pitchFamily="34" charset="0"/>
                            </a:rPr>
                            <m:t>17</m:t>
                          </m:r>
                        </m:den>
                      </m:f>
                    </m:oMath>
                    <m:oMath xmlns:m="http://schemas.openxmlformats.org/officeDocument/2006/math">
                      <m:r>
                        <a:rPr lang="en-AU" b="0" i="1" smtClean="0">
                          <a:latin typeface="Cambria Math" panose="02040503050406030204" pitchFamily="18" charset="0"/>
                          <a:ea typeface="Cambria Math" panose="02040503050406030204" pitchFamily="18" charset="0"/>
                          <a:cs typeface="Arial" panose="020B0604020202020204" pitchFamily="34" charset="0"/>
                        </a:rPr>
                        <m:t>𝜃</m:t>
                      </m:r>
                      <m:r>
                        <m:rPr>
                          <m:aln/>
                        </m:rPr>
                        <a:rPr lang="en-AU" b="0" i="1" smtClean="0">
                          <a:latin typeface="Cambria Math" panose="02040503050406030204" pitchFamily="18" charset="0"/>
                          <a:ea typeface="Cambria Math" panose="02040503050406030204" pitchFamily="18" charset="0"/>
                          <a:cs typeface="Arial" panose="020B0604020202020204" pitchFamily="34" charset="0"/>
                        </a:rPr>
                        <m:t>=</m:t>
                      </m:r>
                      <m:func>
                        <m:funcPr>
                          <m:ctrlPr>
                            <a:rPr lang="en-AU" b="0" i="1" smtClean="0">
                              <a:latin typeface="Cambria Math" panose="02040503050406030204" pitchFamily="18" charset="0"/>
                              <a:ea typeface="Cambria Math" panose="02040503050406030204" pitchFamily="18" charset="0"/>
                              <a:cs typeface="Arial" panose="020B0604020202020204" pitchFamily="34" charset="0"/>
                            </a:rPr>
                          </m:ctrlPr>
                        </m:funcPr>
                        <m:fName>
                          <m:sSup>
                            <m:sSupPr>
                              <m:ctrlPr>
                                <a:rPr lang="en-AU" b="0" i="1" smtClean="0">
                                  <a:latin typeface="Cambria Math" panose="02040503050406030204" pitchFamily="18" charset="0"/>
                                  <a:ea typeface="Cambria Math" panose="02040503050406030204" pitchFamily="18" charset="0"/>
                                  <a:cs typeface="Arial" panose="020B0604020202020204" pitchFamily="34" charset="0"/>
                                </a:rPr>
                              </m:ctrlPr>
                            </m:sSupPr>
                            <m:e>
                              <m:r>
                                <m:rPr>
                                  <m:sty m:val="p"/>
                                </m:rPr>
                                <a:rPr lang="en-AU" b="0" i="0" smtClean="0">
                                  <a:latin typeface="Cambria Math" panose="02040503050406030204" pitchFamily="18" charset="0"/>
                                  <a:ea typeface="Cambria Math" panose="02040503050406030204" pitchFamily="18" charset="0"/>
                                  <a:cs typeface="Arial" panose="020B0604020202020204" pitchFamily="34" charset="0"/>
                                </a:rPr>
                                <m:t>tan</m:t>
                              </m:r>
                            </m:e>
                            <m:sup>
                              <m:r>
                                <a:rPr lang="en-AU" b="0" i="1" smtClean="0">
                                  <a:latin typeface="Cambria Math" panose="02040503050406030204" pitchFamily="18" charset="0"/>
                                  <a:ea typeface="Cambria Math" panose="02040503050406030204" pitchFamily="18" charset="0"/>
                                  <a:cs typeface="Arial" panose="020B0604020202020204" pitchFamily="34" charset="0"/>
                                </a:rPr>
                                <m:t>−1</m:t>
                              </m:r>
                            </m:sup>
                          </m:sSup>
                        </m:fName>
                        <m:e>
                          <m:f>
                            <m:fPr>
                              <m:ctrlPr>
                                <a:rPr lang="en-AU" b="0" i="1" smtClean="0">
                                  <a:latin typeface="Cambria Math" panose="02040503050406030204" pitchFamily="18" charset="0"/>
                                  <a:ea typeface="Cambria Math" panose="02040503050406030204" pitchFamily="18" charset="0"/>
                                  <a:cs typeface="Arial" panose="020B0604020202020204" pitchFamily="34" charset="0"/>
                                </a:rPr>
                              </m:ctrlPr>
                            </m:fPr>
                            <m:num>
                              <m:r>
                                <a:rPr lang="en-AU" b="0" i="1" smtClean="0">
                                  <a:latin typeface="Cambria Math" panose="02040503050406030204" pitchFamily="18" charset="0"/>
                                  <a:ea typeface="Cambria Math" panose="02040503050406030204" pitchFamily="18" charset="0"/>
                                  <a:cs typeface="Arial" panose="020B0604020202020204" pitchFamily="34" charset="0"/>
                                </a:rPr>
                                <m:t>3</m:t>
                              </m:r>
                            </m:num>
                            <m:den>
                              <m:r>
                                <a:rPr lang="en-AU" b="0" i="1" smtClean="0">
                                  <a:latin typeface="Cambria Math" panose="02040503050406030204" pitchFamily="18" charset="0"/>
                                  <a:ea typeface="Cambria Math" panose="02040503050406030204" pitchFamily="18" charset="0"/>
                                  <a:cs typeface="Arial" panose="020B0604020202020204" pitchFamily="34" charset="0"/>
                                </a:rPr>
                                <m:t>17</m:t>
                              </m:r>
                            </m:den>
                          </m:f>
                        </m:e>
                      </m:func>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10.0079….</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10</m:t>
                      </m:r>
                      <m:r>
                        <a:rPr lang="en-AU" b="0" i="1" smtClean="0">
                          <a:latin typeface="Cambria Math" panose="02040503050406030204" pitchFamily="18" charset="0"/>
                          <a:ea typeface="Cambria Math" panose="02040503050406030204" pitchFamily="18" charset="0"/>
                          <a:cs typeface="Arial" panose="020B0604020202020204" pitchFamily="34" charset="0"/>
                        </a:rPr>
                        <m:t>°</m:t>
                      </m:r>
                    </m:oMath>
                  </m:oMathPara>
                </a14:m>
                <a:endParaRPr lang="en-AU" i="1" dirty="0">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8" name="Content Placeholder 12">
                <a:extLst>
                  <a:ext uri="{FF2B5EF4-FFF2-40B4-BE49-F238E27FC236}">
                    <a16:creationId xmlns:a16="http://schemas.microsoft.com/office/drawing/2014/main" id="{0C41CED2-C71C-81CC-D6B3-A37640F14764}"/>
                  </a:ext>
                </a:extLst>
              </p:cNvPr>
              <p:cNvSpPr txBox="1">
                <a:spLocks noRot="1" noChangeAspect="1" noMove="1" noResize="1" noEditPoints="1" noAdjustHandles="1" noChangeArrowheads="1" noChangeShapeType="1" noTextEdit="1"/>
              </p:cNvSpPr>
              <p:nvPr/>
            </p:nvSpPr>
            <p:spPr>
              <a:xfrm>
                <a:off x="9824654" y="1456038"/>
                <a:ext cx="2019346" cy="5034840"/>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6556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Great Pyramid (10)</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question 2</a:t>
            </a:r>
          </a:p>
        </p:txBody>
      </p:sp>
      <p:sp>
        <p:nvSpPr>
          <p:cNvPr id="7" name="TextBox 6">
            <a:extLst>
              <a:ext uri="{FF2B5EF4-FFF2-40B4-BE49-F238E27FC236}">
                <a16:creationId xmlns:a16="http://schemas.microsoft.com/office/drawing/2014/main" id="{A756C667-A417-2911-854A-2F6A2CA749BA}"/>
              </a:ext>
            </a:extLst>
          </p:cNvPr>
          <p:cNvSpPr txBox="1"/>
          <p:nvPr/>
        </p:nvSpPr>
        <p:spPr>
          <a:xfrm>
            <a:off x="360000" y="1456259"/>
            <a:ext cx="9148733" cy="596127"/>
          </a:xfrm>
          <a:prstGeom prst="rect">
            <a:avLst/>
          </a:prstGeom>
          <a:noFill/>
          <a:ln>
            <a:noFill/>
          </a:ln>
        </p:spPr>
        <p:txBody>
          <a:bodyPr wrap="none" lIns="0" tIns="0" rIns="0" bIns="0" rtlCol="0">
            <a:noAutofit/>
          </a:bodyPr>
          <a:lstStyle/>
          <a:p>
            <a:pPr algn="l"/>
            <a:r>
              <a:rPr lang="en-AU" sz="1800" dirty="0"/>
              <a:t>Calculate the size of the angle that EC makes with the plane ABCD.</a:t>
            </a:r>
          </a:p>
        </p:txBody>
      </p:sp>
      <p:pic>
        <p:nvPicPr>
          <p:cNvPr id="9" name="Picture 8" descr="Rectangular prism ABCDEFGH of dimensions 3 metres by 4 metres by 12 metres. A triangle from ECG is shown on the diagram in colour.">
            <a:extLst>
              <a:ext uri="{FF2B5EF4-FFF2-40B4-BE49-F238E27FC236}">
                <a16:creationId xmlns:a16="http://schemas.microsoft.com/office/drawing/2014/main" id="{E87ABEB1-817A-28EA-A1CD-9132ABE917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2090012"/>
            <a:ext cx="3420137" cy="418990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7224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The Great Pyramid (11)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solution 2</a:t>
            </a:r>
          </a:p>
        </p:txBody>
      </p:sp>
      <p:sp>
        <p:nvSpPr>
          <p:cNvPr id="11" name="TextBox 10">
            <a:extLst>
              <a:ext uri="{FF2B5EF4-FFF2-40B4-BE49-F238E27FC236}">
                <a16:creationId xmlns:a16="http://schemas.microsoft.com/office/drawing/2014/main" id="{4AEC95B3-0E14-C807-52B0-96E856B63710}"/>
              </a:ext>
            </a:extLst>
          </p:cNvPr>
          <p:cNvSpPr txBox="1"/>
          <p:nvPr/>
        </p:nvSpPr>
        <p:spPr>
          <a:xfrm>
            <a:off x="360000" y="1456259"/>
            <a:ext cx="9148733" cy="596127"/>
          </a:xfrm>
          <a:prstGeom prst="rect">
            <a:avLst/>
          </a:prstGeom>
          <a:noFill/>
          <a:ln>
            <a:noFill/>
          </a:ln>
        </p:spPr>
        <p:txBody>
          <a:bodyPr wrap="none" lIns="0" tIns="0" rIns="0" bIns="0" rtlCol="0">
            <a:noAutofit/>
          </a:bodyPr>
          <a:lstStyle/>
          <a:p>
            <a:pPr algn="l"/>
            <a:r>
              <a:rPr lang="en-AU" sz="1800" dirty="0"/>
              <a:t>Calculate the size of the angle that EC makes with the plane ABCD.</a:t>
            </a:r>
          </a:p>
        </p:txBody>
      </p:sp>
      <p:pic>
        <p:nvPicPr>
          <p:cNvPr id="12" name="Picture 11" descr="Rectangular prism ABCDEFGH of dimensions 3 metres by 4 metres by 12 metres. A triangle from ECG is shown on the diagram in colour.">
            <a:extLst>
              <a:ext uri="{FF2B5EF4-FFF2-40B4-BE49-F238E27FC236}">
                <a16:creationId xmlns:a16="http://schemas.microsoft.com/office/drawing/2014/main" id="{F0C29D37-F4C3-1C77-AA30-81E00C893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2070756"/>
            <a:ext cx="3431388" cy="4203693"/>
          </a:xfrm>
          <a:prstGeom prst="rect">
            <a:avLst/>
          </a:prstGeom>
        </p:spPr>
      </p:pic>
      <p:pic>
        <p:nvPicPr>
          <p:cNvPr id="5" name="Picture 4" descr="Triangle EHG with right angle at H. EH is 3 metres and HG is 4 metres.">
            <a:extLst>
              <a:ext uri="{FF2B5EF4-FFF2-40B4-BE49-F238E27FC236}">
                <a16:creationId xmlns:a16="http://schemas.microsoft.com/office/drawing/2014/main" id="{65F2E082-5313-0897-9770-ACDF2BB2F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002" y="1933584"/>
            <a:ext cx="1809843" cy="1638384"/>
          </a:xfrm>
          <a:prstGeom prst="rect">
            <a:avLst/>
          </a:prstGeom>
        </p:spPr>
      </p:pic>
      <p:pic>
        <p:nvPicPr>
          <p:cNvPr id="8" name="Picture 7" descr="Triangle EGC with right angle at G. CG is 12 metres and GE is 5 metres.">
            <a:extLst>
              <a:ext uri="{FF2B5EF4-FFF2-40B4-BE49-F238E27FC236}">
                <a16:creationId xmlns:a16="http://schemas.microsoft.com/office/drawing/2014/main" id="{D2DFA6A5-026F-8F8B-E72C-6F2FB4AD1B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57407" y="3686270"/>
            <a:ext cx="1879033" cy="2400423"/>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BFC4C8A-0977-0E10-215B-3FBE0DD58557}"/>
                  </a:ext>
                </a:extLst>
              </p:cNvPr>
              <p:cNvSpPr txBox="1"/>
              <p:nvPr/>
            </p:nvSpPr>
            <p:spPr>
              <a:xfrm>
                <a:off x="9014459" y="1933584"/>
                <a:ext cx="2829541" cy="4118307"/>
              </a:xfrm>
              <a:prstGeom prst="rect">
                <a:avLst/>
              </a:prstGeom>
              <a:noFill/>
            </p:spPr>
            <p:txBody>
              <a:bodyPr wrap="square">
                <a:spAutoFit/>
              </a:bodyPr>
              <a:lstStyle/>
              <a:p>
                <a:pPr>
                  <a:lnSpc>
                    <a:spcPct val="114000"/>
                  </a:lnSpc>
                  <a:spcAft>
                    <a:spcPts val="1200"/>
                  </a:spcAft>
                </a:pPr>
                <a14:m>
                  <m:oMathPara xmlns:m="http://schemas.openxmlformats.org/officeDocument/2006/math">
                    <m:oMathParaPr>
                      <m:jc m:val="left"/>
                    </m:oMathParaPr>
                    <m:oMath xmlns:m="http://schemas.openxmlformats.org/officeDocument/2006/math">
                      <m:sSup>
                        <m:sSupPr>
                          <m:ctrlPr>
                            <a:rPr lang="en-AU" sz="1800" i="1" smtClean="0">
                              <a:latin typeface="Cambria Math" panose="02040503050406030204" pitchFamily="18" charset="0"/>
                            </a:rPr>
                          </m:ctrlPr>
                        </m:sSupPr>
                        <m:e>
                          <m:d>
                            <m:dPr>
                              <m:ctrlPr>
                                <a:rPr lang="en-AU" sz="1800" i="1">
                                  <a:latin typeface="Cambria Math" panose="02040503050406030204" pitchFamily="18" charset="0"/>
                                </a:rPr>
                              </m:ctrlPr>
                            </m:dPr>
                            <m:e>
                              <m:r>
                                <a:rPr lang="en-AU" sz="1800" i="1">
                                  <a:latin typeface="Cambria Math" panose="02040503050406030204" pitchFamily="18" charset="0"/>
                                </a:rPr>
                                <m:t>𝐸𝐺</m:t>
                              </m:r>
                            </m:e>
                          </m:d>
                        </m:e>
                        <m:sup>
                          <m:r>
                            <a:rPr lang="en-AU" sz="1800">
                              <a:latin typeface="Cambria Math" panose="02040503050406030204" pitchFamily="18" charset="0"/>
                            </a:rPr>
                            <m:t>2</m:t>
                          </m:r>
                        </m:sup>
                      </m:sSup>
                      <m:r>
                        <m:rPr>
                          <m:aln/>
                        </m:rPr>
                        <a:rPr lang="en-AU" sz="1800">
                          <a:latin typeface="Cambria Math" panose="02040503050406030204" pitchFamily="18" charset="0"/>
                        </a:rPr>
                        <m:t>=</m:t>
                      </m:r>
                      <m:sSup>
                        <m:sSupPr>
                          <m:ctrlPr>
                            <a:rPr lang="en-AU" sz="1800" i="1">
                              <a:latin typeface="Cambria Math" panose="02040503050406030204" pitchFamily="18" charset="0"/>
                            </a:rPr>
                          </m:ctrlPr>
                        </m:sSupPr>
                        <m:e>
                          <m:r>
                            <a:rPr lang="en-AU" sz="1800">
                              <a:latin typeface="Cambria Math" panose="02040503050406030204" pitchFamily="18" charset="0"/>
                            </a:rPr>
                            <m:t>3</m:t>
                          </m:r>
                        </m:e>
                        <m:sup>
                          <m:r>
                            <a:rPr lang="en-AU" sz="1800">
                              <a:latin typeface="Cambria Math" panose="02040503050406030204" pitchFamily="18" charset="0"/>
                            </a:rPr>
                            <m:t>2</m:t>
                          </m:r>
                        </m:sup>
                      </m:sSup>
                      <m:r>
                        <a:rPr lang="en-AU" sz="1800">
                          <a:latin typeface="Cambria Math" panose="02040503050406030204" pitchFamily="18" charset="0"/>
                        </a:rPr>
                        <m:t>+</m:t>
                      </m:r>
                      <m:sSup>
                        <m:sSupPr>
                          <m:ctrlPr>
                            <a:rPr lang="en-AU" sz="1800" i="1">
                              <a:latin typeface="Cambria Math" panose="02040503050406030204" pitchFamily="18" charset="0"/>
                            </a:rPr>
                          </m:ctrlPr>
                        </m:sSupPr>
                        <m:e>
                          <m:r>
                            <a:rPr lang="en-AU" sz="1800">
                              <a:latin typeface="Cambria Math" panose="02040503050406030204" pitchFamily="18" charset="0"/>
                            </a:rPr>
                            <m:t>4</m:t>
                          </m:r>
                        </m:e>
                        <m:sup>
                          <m:r>
                            <a:rPr lang="en-AU" sz="1800">
                              <a:latin typeface="Cambria Math" panose="02040503050406030204" pitchFamily="18" charset="0"/>
                            </a:rPr>
                            <m:t>2</m:t>
                          </m:r>
                        </m:sup>
                      </m:sSup>
                      <m:r>
                        <a:rPr lang="en-AU" sz="1800" i="1">
                          <a:latin typeface="Cambria Math" panose="02040503050406030204" pitchFamily="18" charset="0"/>
                        </a:rPr>
                        <m:t> </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25</m:t>
                      </m:r>
                    </m:oMath>
                    <m:oMath xmlns:m="http://schemas.openxmlformats.org/officeDocument/2006/math">
                      <m:r>
                        <a:rPr lang="en-AU" sz="1800" b="0" i="1" smtClean="0">
                          <a:latin typeface="Cambria Math" panose="02040503050406030204" pitchFamily="18" charset="0"/>
                        </a:rPr>
                        <m:t>𝐸𝐺</m:t>
                      </m:r>
                      <m:r>
                        <m:rPr>
                          <m:aln/>
                        </m:rPr>
                        <a:rPr lang="en-AU" sz="1800" b="0" i="1" smtClean="0">
                          <a:latin typeface="Cambria Math" panose="02040503050406030204" pitchFamily="18" charset="0"/>
                        </a:rPr>
                        <m:t>=</m:t>
                      </m:r>
                      <m:rad>
                        <m:radPr>
                          <m:degHide m:val="on"/>
                          <m:ctrlPr>
                            <a:rPr lang="en-AU" sz="1800" b="0" i="1" smtClean="0">
                              <a:latin typeface="Cambria Math" panose="02040503050406030204" pitchFamily="18" charset="0"/>
                            </a:rPr>
                          </m:ctrlPr>
                        </m:radPr>
                        <m:deg/>
                        <m:e>
                          <m:r>
                            <a:rPr lang="en-AU" sz="1800" b="0" i="1" smtClean="0">
                              <a:latin typeface="Cambria Math" panose="02040503050406030204" pitchFamily="18" charset="0"/>
                            </a:rPr>
                            <m:t>25</m:t>
                          </m:r>
                        </m:e>
                      </m:ra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5 </m:t>
                      </m:r>
                      <m:r>
                        <a:rPr lang="en-AU" sz="1800" b="0" i="1" smtClean="0">
                          <a:latin typeface="Cambria Math" panose="02040503050406030204" pitchFamily="18" charset="0"/>
                        </a:rPr>
                        <m:t>𝑚</m:t>
                      </m:r>
                    </m:oMath>
                  </m:oMathPara>
                </a14:m>
                <a:endParaRPr lang="en-AU" sz="1800" b="0" i="1" dirty="0">
                  <a:latin typeface="Cambria Math" panose="02040503050406030204" pitchFamily="18" charset="0"/>
                </a:endParaRPr>
              </a:p>
              <a:p>
                <a:pPr>
                  <a:lnSpc>
                    <a:spcPct val="114000"/>
                  </a:lnSpc>
                  <a:spcAft>
                    <a:spcPts val="1200"/>
                  </a:spcAft>
                </a:pPr>
                <a14:m>
                  <m:oMathPara xmlns:m="http://schemas.openxmlformats.org/officeDocument/2006/math">
                    <m:oMathParaPr>
                      <m:jc m:val="left"/>
                    </m:oMathParaPr>
                    <m:oMath xmlns:m="http://schemas.openxmlformats.org/officeDocument/2006/math">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tan</m:t>
                          </m:r>
                        </m:fName>
                        <m:e>
                          <m:r>
                            <a:rPr lang="en-AU" sz="1800" b="0" i="1" smtClean="0">
                              <a:latin typeface="Cambria Math" panose="02040503050406030204" pitchFamily="18" charset="0"/>
                              <a:ea typeface="Cambria Math" panose="02040503050406030204" pitchFamily="18" charset="0"/>
                            </a:rPr>
                            <m:t>𝜃</m:t>
                          </m:r>
                        </m:e>
                      </m:func>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𝐶𝐺</m:t>
                          </m:r>
                        </m:num>
                        <m:den>
                          <m:r>
                            <a:rPr lang="en-AU" sz="1800" b="0" i="1" smtClean="0">
                              <a:latin typeface="Cambria Math" panose="02040503050406030204" pitchFamily="18" charset="0"/>
                            </a:rPr>
                            <m:t>𝐸𝐺</m:t>
                          </m:r>
                        </m:den>
                      </m:f>
                    </m:oMath>
                    <m:oMath xmlns:m="http://schemas.openxmlformats.org/officeDocument/2006/math">
                      <m:func>
                        <m:funcPr>
                          <m:ctrlPr>
                            <a:rPr lang="en-AU" sz="1800" i="1">
                              <a:latin typeface="Cambria Math" panose="02040503050406030204" pitchFamily="18" charset="0"/>
                            </a:rPr>
                          </m:ctrlPr>
                        </m:funcPr>
                        <m:fName>
                          <m:r>
                            <m:rPr>
                              <m:sty m:val="p"/>
                            </m:rPr>
                            <a:rPr lang="en-AU" sz="1800">
                              <a:latin typeface="Cambria Math" panose="02040503050406030204" pitchFamily="18" charset="0"/>
                            </a:rPr>
                            <m:t>tan</m:t>
                          </m:r>
                        </m:fName>
                        <m:e>
                          <m:r>
                            <a:rPr lang="en-AU" sz="1800" i="1">
                              <a:latin typeface="Cambria Math" panose="02040503050406030204" pitchFamily="18" charset="0"/>
                              <a:ea typeface="Cambria Math" panose="02040503050406030204" pitchFamily="18" charset="0"/>
                            </a:rPr>
                            <m:t>𝜃</m:t>
                          </m:r>
                        </m:e>
                      </m:func>
                      <m:r>
                        <m:rPr>
                          <m:aln/>
                        </m:rPr>
                        <a:rPr lang="en-AU" sz="1800" i="1">
                          <a:latin typeface="Cambria Math" panose="02040503050406030204" pitchFamily="18" charset="0"/>
                        </a:rPr>
                        <m:t>=</m:t>
                      </m:r>
                      <m:f>
                        <m:fPr>
                          <m:ctrlPr>
                            <a:rPr lang="en-AU" sz="1800" i="1">
                              <a:latin typeface="Cambria Math" panose="02040503050406030204" pitchFamily="18" charset="0"/>
                            </a:rPr>
                          </m:ctrlPr>
                        </m:fPr>
                        <m:num>
                          <m:r>
                            <a:rPr lang="en-AU" sz="1800" i="1">
                              <a:latin typeface="Cambria Math" panose="02040503050406030204" pitchFamily="18" charset="0"/>
                            </a:rPr>
                            <m:t>12</m:t>
                          </m:r>
                        </m:num>
                        <m:den>
                          <m:r>
                            <a:rPr lang="en-AU" sz="1800" i="1">
                              <a:latin typeface="Cambria Math" panose="02040503050406030204" pitchFamily="18" charset="0"/>
                            </a:rPr>
                            <m:t>5</m:t>
                          </m:r>
                        </m:den>
                      </m:f>
                    </m:oMath>
                    <m:oMath xmlns:m="http://schemas.openxmlformats.org/officeDocument/2006/math">
                      <m:r>
                        <a:rPr lang="en-AU" sz="1800" b="0" i="1" smtClean="0">
                          <a:latin typeface="Cambria Math" panose="02040503050406030204" pitchFamily="18" charset="0"/>
                          <a:ea typeface="Cambria Math" panose="02040503050406030204" pitchFamily="18" charset="0"/>
                        </a:rPr>
                        <m:t>𝜃</m:t>
                      </m:r>
                      <m:r>
                        <m:rPr>
                          <m:aln/>
                        </m:rPr>
                        <a:rPr lang="en-AU" sz="1800" b="0" i="1" smtClean="0">
                          <a:latin typeface="Cambria Math" panose="02040503050406030204" pitchFamily="18" charset="0"/>
                          <a:ea typeface="Cambria Math" panose="02040503050406030204" pitchFamily="18" charset="0"/>
                        </a:rPr>
                        <m:t>=</m:t>
                      </m:r>
                      <m:func>
                        <m:funcPr>
                          <m:ctrlPr>
                            <a:rPr lang="en-AU" sz="1800" b="0" i="1" smtClean="0">
                              <a:latin typeface="Cambria Math" panose="02040503050406030204" pitchFamily="18" charset="0"/>
                              <a:ea typeface="Cambria Math" panose="02040503050406030204" pitchFamily="18" charset="0"/>
                            </a:rPr>
                          </m:ctrlPr>
                        </m:funcPr>
                        <m:fName>
                          <m:sSup>
                            <m:sSupPr>
                              <m:ctrlPr>
                                <a:rPr lang="en-AU" sz="1800" b="0" i="1" smtClean="0">
                                  <a:latin typeface="Cambria Math" panose="02040503050406030204" pitchFamily="18" charset="0"/>
                                  <a:ea typeface="Cambria Math" panose="02040503050406030204" pitchFamily="18" charset="0"/>
                                </a:rPr>
                              </m:ctrlPr>
                            </m:sSupPr>
                            <m:e>
                              <m:r>
                                <m:rPr>
                                  <m:sty m:val="p"/>
                                </m:rPr>
                                <a:rPr lang="en-AU" sz="1800" b="0" i="0" smtClean="0">
                                  <a:latin typeface="Cambria Math" panose="02040503050406030204" pitchFamily="18" charset="0"/>
                                  <a:ea typeface="Cambria Math" panose="02040503050406030204" pitchFamily="18" charset="0"/>
                                </a:rPr>
                                <m:t>tan</m:t>
                              </m:r>
                            </m:e>
                            <m:sup>
                              <m:r>
                                <a:rPr lang="en-AU" sz="1800" b="0" i="1" smtClean="0">
                                  <a:latin typeface="Cambria Math" panose="02040503050406030204" pitchFamily="18" charset="0"/>
                                  <a:ea typeface="Cambria Math" panose="02040503050406030204" pitchFamily="18" charset="0"/>
                                </a:rPr>
                                <m:t>−1</m:t>
                              </m:r>
                            </m:sup>
                          </m:sSup>
                        </m:fName>
                        <m:e>
                          <m:f>
                            <m:fPr>
                              <m:ctrlPr>
                                <a:rPr lang="en-AU" sz="1800" b="0" i="1" smtClean="0">
                                  <a:latin typeface="Cambria Math" panose="02040503050406030204" pitchFamily="18" charset="0"/>
                                  <a:ea typeface="Cambria Math" panose="02040503050406030204" pitchFamily="18" charset="0"/>
                                </a:rPr>
                              </m:ctrlPr>
                            </m:fPr>
                            <m:num>
                              <m:r>
                                <a:rPr lang="en-AU" sz="1800" b="0" i="1" smtClean="0">
                                  <a:latin typeface="Cambria Math" panose="02040503050406030204" pitchFamily="18" charset="0"/>
                                  <a:ea typeface="Cambria Math" panose="02040503050406030204" pitchFamily="18" charset="0"/>
                                </a:rPr>
                                <m:t>12</m:t>
                              </m:r>
                            </m:num>
                            <m:den>
                              <m:r>
                                <a:rPr lang="en-AU" sz="1800" b="0" i="1" smtClean="0">
                                  <a:latin typeface="Cambria Math" panose="02040503050406030204" pitchFamily="18" charset="0"/>
                                  <a:ea typeface="Cambria Math" panose="02040503050406030204" pitchFamily="18" charset="0"/>
                                </a:rPr>
                                <m:t>5</m:t>
                              </m:r>
                            </m:den>
                          </m:f>
                        </m:e>
                      </m:func>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67.38..</m:t>
                      </m:r>
                    </m:oMath>
                    <m:oMath xmlns:m="http://schemas.openxmlformats.org/officeDocument/2006/math">
                      <m:r>
                        <m:rPr>
                          <m:aln/>
                        </m:rPr>
                        <a:rPr lang="en-AU" sz="1800" i="1">
                          <a:latin typeface="Cambria Math" panose="02040503050406030204" pitchFamily="18" charset="0"/>
                        </a:rPr>
                        <m:t>≈</m:t>
                      </m:r>
                      <m:r>
                        <a:rPr lang="en-AU" sz="1800" b="0" i="1" smtClean="0">
                          <a:latin typeface="Cambria Math" panose="02040503050406030204" pitchFamily="18" charset="0"/>
                        </a:rPr>
                        <m:t>67</m:t>
                      </m:r>
                      <m:r>
                        <a:rPr lang="en-AU" sz="1800" b="0" i="1" smtClean="0">
                          <a:latin typeface="Cambria Math" panose="02040503050406030204" pitchFamily="18" charset="0"/>
                          <a:ea typeface="Cambria Math" panose="02040503050406030204" pitchFamily="18" charset="0"/>
                        </a:rPr>
                        <m:t>°</m:t>
                      </m:r>
                    </m:oMath>
                  </m:oMathPara>
                </a14:m>
                <a:endParaRPr lang="en-AU" sz="18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3BFC4C8A-0977-0E10-215B-3FBE0DD58557}"/>
                  </a:ext>
                </a:extLst>
              </p:cNvPr>
              <p:cNvSpPr txBox="1">
                <a:spLocks noRot="1" noChangeAspect="1" noMove="1" noResize="1" noEditPoints="1" noAdjustHandles="1" noChangeArrowheads="1" noChangeShapeType="1" noTextEdit="1"/>
              </p:cNvSpPr>
              <p:nvPr/>
            </p:nvSpPr>
            <p:spPr>
              <a:xfrm>
                <a:off x="9014459" y="1933584"/>
                <a:ext cx="2829541" cy="4118307"/>
              </a:xfrm>
              <a:prstGeom prst="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2819625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t>
            </a:r>
            <a:r>
              <a:rPr lang="en-AU" sz="1200">
                <a:solidFill>
                  <a:schemeClr val="bg1"/>
                </a:solidFill>
                <a:latin typeface="+mj-lt"/>
              </a:rPr>
              <a:t>a third-party’s </a:t>
            </a:r>
            <a:r>
              <a:rPr lang="en-AU" sz="1200" dirty="0">
                <a:solidFill>
                  <a:schemeClr val="bg1"/>
                </a:solidFill>
                <a:latin typeface="+mj-lt"/>
              </a:rPr>
              <a:t>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9EDE-7180-BBA3-4A6E-5F7481F8B8A1}"/>
              </a:ext>
            </a:extLst>
          </p:cNvPr>
          <p:cNvSpPr>
            <a:spLocks noGrp="1"/>
          </p:cNvSpPr>
          <p:nvPr>
            <p:ph type="title"/>
          </p:nvPr>
        </p:nvSpPr>
        <p:spPr>
          <a:xfrm>
            <a:off x="360000" y="360000"/>
            <a:ext cx="10080000" cy="545601"/>
          </a:xfrm>
        </p:spPr>
        <p:txBody>
          <a:bodyPr/>
          <a:lstStyle/>
          <a:p>
            <a:r>
              <a:rPr lang="en-AU" dirty="0"/>
              <a:t>The Great Pyramid (1)</a:t>
            </a:r>
          </a:p>
        </p:txBody>
      </p:sp>
      <p:sp>
        <p:nvSpPr>
          <p:cNvPr id="5" name="Text Placeholder 4">
            <a:extLst>
              <a:ext uri="{FF2B5EF4-FFF2-40B4-BE49-F238E27FC236}">
                <a16:creationId xmlns:a16="http://schemas.microsoft.com/office/drawing/2014/main" id="{BB8E4D01-FA28-8ACD-CB4C-B8D907207514}"/>
              </a:ext>
            </a:extLst>
          </p:cNvPr>
          <p:cNvSpPr>
            <a:spLocks noGrp="1"/>
          </p:cNvSpPr>
          <p:nvPr>
            <p:ph type="body" sz="quarter" idx="18"/>
          </p:nvPr>
        </p:nvSpPr>
        <p:spPr>
          <a:xfrm>
            <a:off x="360000" y="982520"/>
            <a:ext cx="10080000" cy="310015"/>
          </a:xfrm>
        </p:spPr>
        <p:txBody>
          <a:bodyPr/>
          <a:lstStyle/>
          <a:p>
            <a:r>
              <a:rPr lang="en-AU" dirty="0"/>
              <a:t>How could we measure the dimensions?</a:t>
            </a:r>
          </a:p>
        </p:txBody>
      </p:sp>
      <p:pic>
        <p:nvPicPr>
          <p:cNvPr id="1026" name="Picture 2" descr="Great Pyramid of Giza.">
            <a:extLst>
              <a:ext uri="{FF2B5EF4-FFF2-40B4-BE49-F238E27FC236}">
                <a16:creationId xmlns:a16="http://schemas.microsoft.com/office/drawing/2014/main" id="{60329618-6157-8AF4-2B10-2745C5E50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813" y="1562564"/>
            <a:ext cx="6000374" cy="45002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0571B60-DBF6-9263-0F0E-00D597A34CD5}"/>
              </a:ext>
            </a:extLst>
          </p:cNvPr>
          <p:cNvSpPr txBox="1"/>
          <p:nvPr/>
        </p:nvSpPr>
        <p:spPr>
          <a:xfrm>
            <a:off x="359999" y="6449779"/>
            <a:ext cx="5077239" cy="276999"/>
          </a:xfrm>
          <a:prstGeom prst="rect">
            <a:avLst/>
          </a:prstGeom>
          <a:noFill/>
        </p:spPr>
        <p:txBody>
          <a:bodyPr wrap="square">
            <a:spAutoFit/>
          </a:bodyPr>
          <a:lstStyle/>
          <a:p>
            <a:r>
              <a:rPr lang="en-AU" sz="1200" b="0" i="0" dirty="0">
                <a:effectLst/>
                <a:hlinkClick r:id="rId4"/>
              </a:rPr>
              <a:t>‘Great Pyramid of Giza</a:t>
            </a:r>
            <a:r>
              <a:rPr lang="en-AU" sz="1200" dirty="0">
                <a:solidFill>
                  <a:srgbClr val="30272E"/>
                </a:solidFill>
              </a:rPr>
              <a:t>’</a:t>
            </a:r>
            <a:r>
              <a:rPr lang="en-AU" sz="1200" b="0" i="0" dirty="0">
                <a:solidFill>
                  <a:srgbClr val="30272E"/>
                </a:solidFill>
                <a:effectLst/>
              </a:rPr>
              <a:t> by </a:t>
            </a:r>
            <a:r>
              <a:rPr lang="en-AU" sz="1200" b="0" i="0" dirty="0">
                <a:effectLst/>
                <a:hlinkClick r:id="rId5"/>
              </a:rPr>
              <a:t>girolame</a:t>
            </a:r>
            <a:r>
              <a:rPr lang="en-AU" sz="1200" b="0" i="0" dirty="0">
                <a:solidFill>
                  <a:srgbClr val="30272E"/>
                </a:solidFill>
                <a:effectLst/>
              </a:rPr>
              <a:t> is licensed under </a:t>
            </a:r>
            <a:r>
              <a:rPr lang="en-AU" sz="1200" b="0" i="0" dirty="0">
                <a:effectLst/>
                <a:hlinkClick r:id="rId6"/>
              </a:rPr>
              <a:t>CC BY 2.0</a:t>
            </a:r>
            <a:r>
              <a:rPr lang="en-AU" sz="1200" b="0" i="0" dirty="0">
                <a:solidFill>
                  <a:srgbClr val="30272E"/>
                </a:solidFill>
                <a:effectLst/>
              </a:rPr>
              <a:t>.</a:t>
            </a:r>
            <a:endParaRPr lang="en-AU" sz="1200" dirty="0"/>
          </a:p>
        </p:txBody>
      </p:sp>
      <p:sp>
        <p:nvSpPr>
          <p:cNvPr id="4" name="Slide Number Placeholder 3">
            <a:extLst>
              <a:ext uri="{FF2B5EF4-FFF2-40B4-BE49-F238E27FC236}">
                <a16:creationId xmlns:a16="http://schemas.microsoft.com/office/drawing/2014/main" id="{7982DE4D-5F1A-9068-921B-EE9EF863CC8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54714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F2C9-B64F-1162-ED43-3B3B662FAB20}"/>
              </a:ext>
            </a:extLst>
          </p:cNvPr>
          <p:cNvSpPr>
            <a:spLocks noGrp="1"/>
          </p:cNvSpPr>
          <p:nvPr>
            <p:ph type="title"/>
          </p:nvPr>
        </p:nvSpPr>
        <p:spPr/>
        <p:txBody>
          <a:bodyPr/>
          <a:lstStyle/>
          <a:p>
            <a:r>
              <a:rPr lang="en-AU" dirty="0"/>
              <a:t>The Great Pyramid (2)</a:t>
            </a:r>
          </a:p>
        </p:txBody>
      </p:sp>
      <p:sp>
        <p:nvSpPr>
          <p:cNvPr id="5" name="Text Placeholder 4">
            <a:extLst>
              <a:ext uri="{FF2B5EF4-FFF2-40B4-BE49-F238E27FC236}">
                <a16:creationId xmlns:a16="http://schemas.microsoft.com/office/drawing/2014/main" id="{ACBE7AB8-1E48-E456-2FAF-1709AD1642B0}"/>
              </a:ext>
            </a:extLst>
          </p:cNvPr>
          <p:cNvSpPr>
            <a:spLocks noGrp="1"/>
          </p:cNvSpPr>
          <p:nvPr>
            <p:ph type="body" sz="quarter" idx="18"/>
          </p:nvPr>
        </p:nvSpPr>
        <p:spPr/>
        <p:txBody>
          <a:bodyPr/>
          <a:lstStyle/>
          <a:p>
            <a:r>
              <a:rPr lang="en-AU" dirty="0"/>
              <a:t>Goal-free problems</a:t>
            </a:r>
          </a:p>
        </p:txBody>
      </p:sp>
      <p:pic>
        <p:nvPicPr>
          <p:cNvPr id="13" name="Picture 12" descr="Diagram of a square-based pyramid with edges labelled.">
            <a:extLst>
              <a:ext uri="{FF2B5EF4-FFF2-40B4-BE49-F238E27FC236}">
                <a16:creationId xmlns:a16="http://schemas.microsoft.com/office/drawing/2014/main" id="{BFF0A065-9231-0E87-C9E0-0F58425A13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253" y="1559896"/>
            <a:ext cx="6447495" cy="4625145"/>
          </a:xfrm>
          <a:prstGeom prst="rect">
            <a:avLst/>
          </a:prstGeom>
        </p:spPr>
      </p:pic>
      <p:sp>
        <p:nvSpPr>
          <p:cNvPr id="4" name="Slide Number Placeholder 3">
            <a:extLst>
              <a:ext uri="{FF2B5EF4-FFF2-40B4-BE49-F238E27FC236}">
                <a16:creationId xmlns:a16="http://schemas.microsoft.com/office/drawing/2014/main" id="{5FC9FC4E-A3A3-A6FA-E012-3195C1B4BB24}"/>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9372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06000-CFDD-8CCA-12F2-C4B56948AEB6}"/>
              </a:ext>
            </a:extLst>
          </p:cNvPr>
          <p:cNvSpPr>
            <a:spLocks noGrp="1"/>
          </p:cNvSpPr>
          <p:nvPr>
            <p:ph type="title"/>
          </p:nvPr>
        </p:nvSpPr>
        <p:spPr/>
        <p:txBody>
          <a:bodyPr/>
          <a:lstStyle/>
          <a:p>
            <a:r>
              <a:rPr lang="en-AU" dirty="0"/>
              <a:t>The Great Pyramid (3)</a:t>
            </a:r>
          </a:p>
        </p:txBody>
      </p:sp>
      <p:sp>
        <p:nvSpPr>
          <p:cNvPr id="5" name="Text Placeholder 4">
            <a:extLst>
              <a:ext uri="{FF2B5EF4-FFF2-40B4-BE49-F238E27FC236}">
                <a16:creationId xmlns:a16="http://schemas.microsoft.com/office/drawing/2014/main" id="{D4D02609-00FB-F86B-E07A-F6099E32C9DE}"/>
              </a:ext>
            </a:extLst>
          </p:cNvPr>
          <p:cNvSpPr>
            <a:spLocks noGrp="1"/>
          </p:cNvSpPr>
          <p:nvPr>
            <p:ph type="body" sz="quarter" idx="18"/>
          </p:nvPr>
        </p:nvSpPr>
        <p:spPr/>
        <p:txBody>
          <a:bodyPr/>
          <a:lstStyle/>
          <a:p>
            <a:r>
              <a:rPr lang="en-AU" dirty="0"/>
              <a:t>The King’s chamber</a:t>
            </a:r>
          </a:p>
        </p:txBody>
      </p:sp>
      <p:pic>
        <p:nvPicPr>
          <p:cNvPr id="6" name="Content Placeholder 5" descr="A drawing of a rectangular prism, dimensions 5.8 m x 10.45 m x 5.2 m.&#10;&#10;">
            <a:extLst>
              <a:ext uri="{FF2B5EF4-FFF2-40B4-BE49-F238E27FC236}">
                <a16:creationId xmlns:a16="http://schemas.microsoft.com/office/drawing/2014/main" id="{D6E55DB2-9383-0C9E-0508-4630454EF8A2}"/>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31924" y="1348853"/>
            <a:ext cx="7740854" cy="5077868"/>
          </a:xfrm>
          <a:prstGeom prst="rect">
            <a:avLst/>
          </a:prstGeom>
        </p:spPr>
      </p:pic>
      <p:sp>
        <p:nvSpPr>
          <p:cNvPr id="4" name="Slide Number Placeholder 3">
            <a:extLst>
              <a:ext uri="{FF2B5EF4-FFF2-40B4-BE49-F238E27FC236}">
                <a16:creationId xmlns:a16="http://schemas.microsoft.com/office/drawing/2014/main" id="{EC844739-976F-72EA-7AC3-9F1A89FF3407}"/>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58657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Great Pyramid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p:sp>
        <p:nvSpPr>
          <p:cNvPr id="11" name="TextBox 10">
            <a:extLst>
              <a:ext uri="{FF2B5EF4-FFF2-40B4-BE49-F238E27FC236}">
                <a16:creationId xmlns:a16="http://schemas.microsoft.com/office/drawing/2014/main" id="{FDF9A610-3D60-E5D4-7707-5904FE2550E1}"/>
              </a:ext>
            </a:extLst>
          </p:cNvPr>
          <p:cNvSpPr txBox="1"/>
          <p:nvPr/>
        </p:nvSpPr>
        <p:spPr>
          <a:xfrm>
            <a:off x="360000" y="1456038"/>
            <a:ext cx="3846064" cy="435577"/>
          </a:xfrm>
          <a:prstGeom prst="rect">
            <a:avLst/>
          </a:prstGeom>
          <a:noFill/>
          <a:ln>
            <a:noFill/>
          </a:ln>
        </p:spPr>
        <p:txBody>
          <a:bodyPr wrap="none" lIns="0" tIns="0" rIns="0" bIns="0" rtlCol="0">
            <a:noAutofit/>
          </a:bodyPr>
          <a:lstStyle/>
          <a:p>
            <a:pPr algn="l"/>
            <a:r>
              <a:rPr lang="en-AU" sz="1800" dirty="0"/>
              <a:t>Find the length of the diagonal AG.</a:t>
            </a:r>
          </a:p>
        </p:txBody>
      </p:sp>
      <p:pic>
        <p:nvPicPr>
          <p:cNvPr id="5" name="Picture 4" descr="Rectangular prism ABCDEFGH of dimensions 8 metres by 15 metres by 3 metres. A triangle from ACG is shown on the diagram in colour.">
            <a:extLst>
              <a:ext uri="{FF2B5EF4-FFF2-40B4-BE49-F238E27FC236}">
                <a16:creationId xmlns:a16="http://schemas.microsoft.com/office/drawing/2014/main" id="{F4CC3660-3D05-0824-A565-DED99A452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917338"/>
            <a:ext cx="5667679" cy="3725448"/>
          </a:xfrm>
          <a:prstGeom prst="rect">
            <a:avLst/>
          </a:prstGeom>
        </p:spPr>
      </p:pic>
      <p:pic>
        <p:nvPicPr>
          <p:cNvPr id="9" name="Picture 8" descr="Triangle ABC, with right angle at B. BC is 15 metres and AB is 8 metres">
            <a:extLst>
              <a:ext uri="{FF2B5EF4-FFF2-40B4-BE49-F238E27FC236}">
                <a16:creationId xmlns:a16="http://schemas.microsoft.com/office/drawing/2014/main" id="{1480B443-FF01-2490-3B49-21FD895CD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264" y="1456038"/>
            <a:ext cx="2019345" cy="2531498"/>
          </a:xfrm>
          <a:prstGeom prst="rect">
            <a:avLst/>
          </a:prstGeom>
        </p:spPr>
      </p:pic>
      <p:pic>
        <p:nvPicPr>
          <p:cNvPr id="14" name="Picture 13" descr="Triangle ACG with right angle at C. GC is 3 metres and AC is 17 metres">
            <a:extLst>
              <a:ext uri="{FF2B5EF4-FFF2-40B4-BE49-F238E27FC236}">
                <a16:creationId xmlns:a16="http://schemas.microsoft.com/office/drawing/2014/main" id="{23A0ABAD-1FBD-41F1-4F21-EC5373507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612" y="4092637"/>
            <a:ext cx="2710649" cy="1782843"/>
          </a:xfrm>
          <a:prstGeom prst="rect">
            <a:avLst/>
          </a:prstGeom>
        </p:spPr>
      </p:pic>
      <mc:AlternateContent xmlns:mc="http://schemas.openxmlformats.org/markup-compatibility/2006" xmlns:a14="http://schemas.microsoft.com/office/drawing/2010/main">
        <mc:Choice Requires="a14">
          <p:sp>
            <p:nvSpPr>
              <p:cNvPr id="16" name="Content Placeholder 12">
                <a:extLst>
                  <a:ext uri="{FF2B5EF4-FFF2-40B4-BE49-F238E27FC236}">
                    <a16:creationId xmlns:a16="http://schemas.microsoft.com/office/drawing/2014/main" id="{ADEEAF82-6ADA-AF7F-08F2-9D4AB3C7057A}"/>
                  </a:ext>
                </a:extLst>
              </p:cNvPr>
              <p:cNvSpPr txBox="1">
                <a:spLocks/>
              </p:cNvSpPr>
              <p:nvPr/>
            </p:nvSpPr>
            <p:spPr>
              <a:xfrm>
                <a:off x="9496194" y="1884131"/>
                <a:ext cx="2335806" cy="3991349"/>
              </a:xfrm>
              <a:prstGeom prst="rect">
                <a:avLst/>
              </a:prstGeom>
              <a:noFill/>
            </p:spPr>
            <p:txBody>
              <a:bodyPr vert="horz" wrap="square" lIns="0" tIns="0" rIns="0" bIns="0" rtlCol="0">
                <a:sp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𝐴𝐶</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m:rPr>
                          <m:aln/>
                        </m:rP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8</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15</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289</m:t>
                      </m:r>
                    </m:oMath>
                    <m:oMath xmlns:m="http://schemas.openxmlformats.org/officeDocument/2006/math">
                      <m:r>
                        <a:rPr lang="en-AU" b="0" i="1" smtClean="0">
                          <a:latin typeface="Cambria Math" panose="02040503050406030204" pitchFamily="18" charset="0"/>
                          <a:ea typeface="Calibri" panose="020F0502020204030204" pitchFamily="34" charset="0"/>
                          <a:cs typeface="Arial" panose="020B0604020202020204" pitchFamily="34" charset="0"/>
                        </a:rPr>
                        <m:t>𝐴𝐶</m:t>
                      </m:r>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ad>
                        <m:radPr>
                          <m:degHide m:val="on"/>
                          <m:ctrlPr>
                            <a:rPr lang="en-AU" b="0" i="1" smtClean="0">
                              <a:latin typeface="Cambria Math" panose="02040503050406030204" pitchFamily="18" charset="0"/>
                              <a:ea typeface="Calibri" panose="020F0502020204030204" pitchFamily="34" charset="0"/>
                              <a:cs typeface="Arial" panose="020B0604020202020204" pitchFamily="34" charset="0"/>
                            </a:rPr>
                          </m:ctrlPr>
                        </m:radPr>
                        <m:deg/>
                        <m:e>
                          <m:r>
                            <a:rPr lang="en-AU" b="0" i="1" smtClean="0">
                              <a:latin typeface="Cambria Math" panose="02040503050406030204" pitchFamily="18" charset="0"/>
                              <a:ea typeface="Calibri" panose="020F0502020204030204" pitchFamily="34" charset="0"/>
                              <a:cs typeface="Arial" panose="020B0604020202020204" pitchFamily="34" charset="0"/>
                            </a:rPr>
                            <m:t>289</m:t>
                          </m:r>
                        </m:e>
                      </m:rad>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17 </m:t>
                      </m:r>
                      <m:r>
                        <a:rPr lang="en-AU" b="0" i="1" smtClean="0">
                          <a:latin typeface="Cambria Math" panose="02040503050406030204" pitchFamily="18" charset="0"/>
                          <a:ea typeface="Calibri" panose="020F0502020204030204" pitchFamily="34" charset="0"/>
                          <a:cs typeface="Arial" panose="020B0604020202020204" pitchFamily="34" charset="0"/>
                        </a:rPr>
                        <m:t>𝑚</m:t>
                      </m:r>
                    </m:oMath>
                  </m:oMathPara>
                </a14:m>
                <a:endParaRPr lang="en-AU" b="0" i="1" dirty="0">
                  <a:latin typeface="Cambria Math" panose="02040503050406030204" pitchFamily="18" charset="0"/>
                  <a:ea typeface="Calibri" panose="020F050202020403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𝐴𝐺</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m:rPr>
                          <m:aln/>
                        </m:rP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17</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3</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298</m:t>
                      </m:r>
                    </m:oMath>
                    <m:oMath xmlns:m="http://schemas.openxmlformats.org/officeDocument/2006/math">
                      <m:r>
                        <a:rPr lang="en-AU" b="0" i="1" smtClean="0">
                          <a:latin typeface="Cambria Math" panose="02040503050406030204" pitchFamily="18" charset="0"/>
                          <a:ea typeface="Calibri" panose="020F0502020204030204" pitchFamily="34" charset="0"/>
                          <a:cs typeface="Arial" panose="020B0604020202020204" pitchFamily="34" charset="0"/>
                        </a:rPr>
                        <m:t>𝐴𝐺</m:t>
                      </m:r>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ad>
                        <m:radPr>
                          <m:degHide m:val="on"/>
                          <m:ctrlPr>
                            <a:rPr lang="en-AU" b="0" i="1" smtClean="0">
                              <a:latin typeface="Cambria Math" panose="02040503050406030204" pitchFamily="18" charset="0"/>
                              <a:ea typeface="Calibri" panose="020F0502020204030204" pitchFamily="34" charset="0"/>
                              <a:cs typeface="Arial" panose="020B0604020202020204" pitchFamily="34" charset="0"/>
                            </a:rPr>
                          </m:ctrlPr>
                        </m:radPr>
                        <m:deg/>
                        <m:e>
                          <m:r>
                            <a:rPr lang="en-AU" b="0" i="1" smtClean="0">
                              <a:latin typeface="Cambria Math" panose="02040503050406030204" pitchFamily="18" charset="0"/>
                              <a:ea typeface="Calibri" panose="020F0502020204030204" pitchFamily="34" charset="0"/>
                              <a:cs typeface="Arial" panose="020B0604020202020204" pitchFamily="34" charset="0"/>
                            </a:rPr>
                            <m:t>298</m:t>
                          </m:r>
                        </m:e>
                      </m:rad>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17.262…</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17.3 </m:t>
                      </m:r>
                      <m:r>
                        <a:rPr lang="en-AU" b="0" i="1" smtClean="0">
                          <a:latin typeface="Cambria Math" panose="02040503050406030204" pitchFamily="18" charset="0"/>
                          <a:ea typeface="Calibri" panose="020F0502020204030204" pitchFamily="34" charset="0"/>
                          <a:cs typeface="Arial" panose="020B0604020202020204" pitchFamily="34" charset="0"/>
                        </a:rPr>
                        <m:t>𝑚</m:t>
                      </m:r>
                    </m:oMath>
                  </m:oMathPara>
                </a14:m>
                <a:br>
                  <a:rPr lang="en-AU" b="0" i="1" dirty="0">
                    <a:latin typeface="Cambria Math" panose="02040503050406030204" pitchFamily="18" charset="0"/>
                    <a:ea typeface="Calibri" panose="020F0502020204030204" pitchFamily="34" charset="0"/>
                    <a:cs typeface="Arial" panose="020B0604020202020204" pitchFamily="34" charset="0"/>
                  </a:rPr>
                </a:br>
                <a:endParaRPr lang="en-AU" dirty="0"/>
              </a:p>
            </p:txBody>
          </p:sp>
        </mc:Choice>
        <mc:Fallback xmlns="">
          <p:sp>
            <p:nvSpPr>
              <p:cNvPr id="16" name="Content Placeholder 12">
                <a:extLst>
                  <a:ext uri="{FF2B5EF4-FFF2-40B4-BE49-F238E27FC236}">
                    <a16:creationId xmlns:a16="http://schemas.microsoft.com/office/drawing/2014/main" id="{ADEEAF82-6ADA-AF7F-08F2-9D4AB3C7057A}"/>
                  </a:ext>
                </a:extLst>
              </p:cNvPr>
              <p:cNvSpPr txBox="1">
                <a:spLocks noRot="1" noChangeAspect="1" noMove="1" noResize="1" noEditPoints="1" noAdjustHandles="1" noChangeArrowheads="1" noChangeShapeType="1" noTextEdit="1"/>
              </p:cNvSpPr>
              <p:nvPr/>
            </p:nvSpPr>
            <p:spPr>
              <a:xfrm>
                <a:off x="9496194" y="1884131"/>
                <a:ext cx="2335806" cy="3991349"/>
              </a:xfrm>
              <a:prstGeom prst="rect">
                <a:avLst/>
              </a:prstGeom>
              <a:blipFill>
                <a:blip r:embed="rId5"/>
                <a:stretch>
                  <a:fillRect l="-26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The Great Pyramid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 self-explanation prompts</a:t>
            </a:r>
          </a:p>
        </p:txBody>
      </p:sp>
      <p:sp>
        <p:nvSpPr>
          <p:cNvPr id="11" name="TextBox 10">
            <a:extLst>
              <a:ext uri="{FF2B5EF4-FFF2-40B4-BE49-F238E27FC236}">
                <a16:creationId xmlns:a16="http://schemas.microsoft.com/office/drawing/2014/main" id="{FDF9A610-3D60-E5D4-7707-5904FE2550E1}"/>
              </a:ext>
            </a:extLst>
          </p:cNvPr>
          <p:cNvSpPr txBox="1"/>
          <p:nvPr/>
        </p:nvSpPr>
        <p:spPr>
          <a:xfrm>
            <a:off x="360000" y="1456038"/>
            <a:ext cx="3846064" cy="435577"/>
          </a:xfrm>
          <a:prstGeom prst="rect">
            <a:avLst/>
          </a:prstGeom>
          <a:noFill/>
          <a:ln>
            <a:noFill/>
          </a:ln>
        </p:spPr>
        <p:txBody>
          <a:bodyPr wrap="none" lIns="0" tIns="0" rIns="0" bIns="0" rtlCol="0">
            <a:noAutofit/>
          </a:bodyPr>
          <a:lstStyle/>
          <a:p>
            <a:pPr algn="l"/>
            <a:r>
              <a:rPr lang="en-AU" sz="1800" dirty="0"/>
              <a:t>Find the length of the diagonal AG.</a:t>
            </a:r>
          </a:p>
        </p:txBody>
      </p:sp>
      <p:pic>
        <p:nvPicPr>
          <p:cNvPr id="5" name="Picture 4" descr="Rectangular prism ABCDEFGH of dimensions 8 metres by 15 metres by 3 metres. A triangle from ACG is shown on the diagram in colour.">
            <a:extLst>
              <a:ext uri="{FF2B5EF4-FFF2-40B4-BE49-F238E27FC236}">
                <a16:creationId xmlns:a16="http://schemas.microsoft.com/office/drawing/2014/main" id="{F4CC3660-3D05-0824-A565-DED99A452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000" y="1917338"/>
            <a:ext cx="5667679" cy="3725448"/>
          </a:xfrm>
          <a:prstGeom prst="rect">
            <a:avLst/>
          </a:prstGeom>
        </p:spPr>
      </p:pic>
      <p:sp>
        <p:nvSpPr>
          <p:cNvPr id="3" name="Speech Bubble: Rectangle with Corners Rounded 2">
            <a:extLst>
              <a:ext uri="{FF2B5EF4-FFF2-40B4-BE49-F238E27FC236}">
                <a16:creationId xmlns:a16="http://schemas.microsoft.com/office/drawing/2014/main" id="{B9310A2E-7D34-BA54-88D8-6A561A145CD6}"/>
              </a:ext>
            </a:extLst>
          </p:cNvPr>
          <p:cNvSpPr/>
          <p:nvPr/>
        </p:nvSpPr>
        <p:spPr>
          <a:xfrm>
            <a:off x="360000" y="5579089"/>
            <a:ext cx="3164786" cy="1027491"/>
          </a:xfrm>
          <a:prstGeom prst="wedgeRoundRectCallout">
            <a:avLst>
              <a:gd name="adj1" fmla="val -20522"/>
              <a:gd name="adj2" fmla="val -103047"/>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50000"/>
              </a:lnSpc>
            </a:pPr>
            <a:r>
              <a:rPr lang="en-AU" sz="1800" dirty="0"/>
              <a:t>Where is the right-angle in triangle ACG?</a:t>
            </a:r>
          </a:p>
        </p:txBody>
      </p:sp>
      <p:pic>
        <p:nvPicPr>
          <p:cNvPr id="9" name="Picture 8" descr="Triangle ABC, with right angle at B. BC is 15 metres and AB is 8 metres">
            <a:extLst>
              <a:ext uri="{FF2B5EF4-FFF2-40B4-BE49-F238E27FC236}">
                <a16:creationId xmlns:a16="http://schemas.microsoft.com/office/drawing/2014/main" id="{1480B443-FF01-2490-3B49-21FD895CD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264" y="1456038"/>
            <a:ext cx="2019345" cy="2531498"/>
          </a:xfrm>
          <a:prstGeom prst="rect">
            <a:avLst/>
          </a:prstGeom>
        </p:spPr>
      </p:pic>
      <p:pic>
        <p:nvPicPr>
          <p:cNvPr id="14" name="Picture 13" descr="Triangle ACG with right angle at C. GC is 3 metres and AC is 17 metres">
            <a:extLst>
              <a:ext uri="{FF2B5EF4-FFF2-40B4-BE49-F238E27FC236}">
                <a16:creationId xmlns:a16="http://schemas.microsoft.com/office/drawing/2014/main" id="{23A0ABAD-1FBD-41F1-4F21-EC5373507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6612" y="4092637"/>
            <a:ext cx="2710649" cy="1782843"/>
          </a:xfrm>
          <a:prstGeom prst="rect">
            <a:avLst/>
          </a:prstGeom>
        </p:spPr>
      </p:pic>
      <p:sp>
        <p:nvSpPr>
          <p:cNvPr id="7" name="Speech Bubble: Rectangle with Corners Rounded 6">
            <a:extLst>
              <a:ext uri="{FF2B5EF4-FFF2-40B4-BE49-F238E27FC236}">
                <a16:creationId xmlns:a16="http://schemas.microsoft.com/office/drawing/2014/main" id="{BAFF3054-B954-933F-6AAB-07BB3773697E}"/>
              </a:ext>
            </a:extLst>
          </p:cNvPr>
          <p:cNvSpPr/>
          <p:nvPr/>
        </p:nvSpPr>
        <p:spPr>
          <a:xfrm>
            <a:off x="9191124" y="577788"/>
            <a:ext cx="1681317" cy="1096038"/>
          </a:xfrm>
          <a:prstGeom prst="wedgeRoundRectCallout">
            <a:avLst>
              <a:gd name="adj1" fmla="val -20800"/>
              <a:gd name="adj2" fmla="val 71637"/>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nSpc>
                <a:spcPct val="114000"/>
              </a:lnSpc>
            </a:pPr>
            <a:r>
              <a:rPr lang="en-AU" sz="1800" dirty="0"/>
              <a:t>Why do we calculate AC first?</a:t>
            </a:r>
          </a:p>
        </p:txBody>
      </p:sp>
      <mc:AlternateContent xmlns:mc="http://schemas.openxmlformats.org/markup-compatibility/2006" xmlns:a14="http://schemas.microsoft.com/office/drawing/2010/main">
        <mc:Choice Requires="a14">
          <p:sp>
            <p:nvSpPr>
              <p:cNvPr id="8" name="Content Placeholder 12">
                <a:extLst>
                  <a:ext uri="{FF2B5EF4-FFF2-40B4-BE49-F238E27FC236}">
                    <a16:creationId xmlns:a16="http://schemas.microsoft.com/office/drawing/2014/main" id="{CF3F8142-A002-D528-5D1B-A0B73A0934D9}"/>
                  </a:ext>
                </a:extLst>
              </p:cNvPr>
              <p:cNvSpPr txBox="1">
                <a:spLocks/>
              </p:cNvSpPr>
              <p:nvPr/>
            </p:nvSpPr>
            <p:spPr>
              <a:xfrm>
                <a:off x="9496194" y="1884131"/>
                <a:ext cx="2335806" cy="3991349"/>
              </a:xfrm>
              <a:prstGeom prst="rect">
                <a:avLst/>
              </a:prstGeom>
              <a:noFill/>
            </p:spPr>
            <p:txBody>
              <a:bodyPr vert="horz" wrap="square" lIns="0" tIns="0" rIns="0" bIns="0" rtlCol="0">
                <a:sp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18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𝐴𝐶</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m:rPr>
                          <m:aln/>
                        </m:rP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8</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15</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289</m:t>
                      </m:r>
                    </m:oMath>
                    <m:oMath xmlns:m="http://schemas.openxmlformats.org/officeDocument/2006/math">
                      <m:r>
                        <a:rPr lang="en-AU" b="0" i="1" smtClean="0">
                          <a:latin typeface="Cambria Math" panose="02040503050406030204" pitchFamily="18" charset="0"/>
                          <a:ea typeface="Calibri" panose="020F0502020204030204" pitchFamily="34" charset="0"/>
                          <a:cs typeface="Arial" panose="020B0604020202020204" pitchFamily="34" charset="0"/>
                        </a:rPr>
                        <m:t>𝐴𝐶</m:t>
                      </m:r>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ad>
                        <m:radPr>
                          <m:degHide m:val="on"/>
                          <m:ctrlPr>
                            <a:rPr lang="en-AU" b="0" i="1" smtClean="0">
                              <a:latin typeface="Cambria Math" panose="02040503050406030204" pitchFamily="18" charset="0"/>
                              <a:ea typeface="Calibri" panose="020F0502020204030204" pitchFamily="34" charset="0"/>
                              <a:cs typeface="Arial" panose="020B0604020202020204" pitchFamily="34" charset="0"/>
                            </a:rPr>
                          </m:ctrlPr>
                        </m:radPr>
                        <m:deg/>
                        <m:e>
                          <m:r>
                            <a:rPr lang="en-AU" b="0" i="1" smtClean="0">
                              <a:latin typeface="Cambria Math" panose="02040503050406030204" pitchFamily="18" charset="0"/>
                              <a:ea typeface="Calibri" panose="020F0502020204030204" pitchFamily="34" charset="0"/>
                              <a:cs typeface="Arial" panose="020B0604020202020204" pitchFamily="34" charset="0"/>
                            </a:rPr>
                            <m:t>289</m:t>
                          </m:r>
                        </m:e>
                      </m:rad>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17 </m:t>
                      </m:r>
                      <m:r>
                        <a:rPr lang="en-AU" b="0" i="1" smtClean="0">
                          <a:latin typeface="Cambria Math" panose="02040503050406030204" pitchFamily="18" charset="0"/>
                          <a:ea typeface="Calibri" panose="020F0502020204030204" pitchFamily="34" charset="0"/>
                          <a:cs typeface="Arial" panose="020B0604020202020204" pitchFamily="34" charset="0"/>
                        </a:rPr>
                        <m:t>𝑚</m:t>
                      </m:r>
                    </m:oMath>
                  </m:oMathPara>
                </a14:m>
                <a:endParaRPr lang="en-AU" b="0" i="1" dirty="0">
                  <a:latin typeface="Cambria Math" panose="02040503050406030204" pitchFamily="18" charset="0"/>
                  <a:ea typeface="Calibri" panose="020F0502020204030204" pitchFamily="34" charset="0"/>
                  <a:cs typeface="Arial" panose="020B0604020202020204" pitchFamily="34" charset="0"/>
                </a:endParaRPr>
              </a:p>
              <a:p>
                <a:pPr/>
                <a14:m>
                  <m:oMathPara xmlns:m="http://schemas.openxmlformats.org/officeDocument/2006/math">
                    <m:oMathParaPr>
                      <m:jc m:val="left"/>
                    </m:oMathParaPr>
                    <m:oMath xmlns:m="http://schemas.openxmlformats.org/officeDocument/2006/math">
                      <m:sSup>
                        <m:sSupPr>
                          <m:ctrlPr>
                            <a:rPr lang="en-AU"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𝐴𝐺</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m:rPr>
                          <m:aln/>
                        </m:rP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17</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r>
                        <a:rPr lang="en-AU" b="0" i="1" smtClean="0">
                          <a:latin typeface="Cambria Math" panose="02040503050406030204" pitchFamily="18" charset="0"/>
                          <a:ea typeface="Calibri" panose="020F0502020204030204" pitchFamily="34" charset="0"/>
                          <a:cs typeface="Arial" panose="020B0604020202020204" pitchFamily="34" charset="0"/>
                        </a:rPr>
                        <m:t>+</m:t>
                      </m:r>
                      <m:sSup>
                        <m:sSupPr>
                          <m:ctrlPr>
                            <a:rPr lang="en-AU" b="0" i="1" smtClean="0">
                              <a:latin typeface="Cambria Math" panose="02040503050406030204" pitchFamily="18" charset="0"/>
                              <a:ea typeface="Calibri" panose="020F0502020204030204" pitchFamily="34" charset="0"/>
                              <a:cs typeface="Arial" panose="020B0604020202020204" pitchFamily="34" charset="0"/>
                            </a:rPr>
                          </m:ctrlPr>
                        </m:sSupPr>
                        <m:e>
                          <m:r>
                            <a:rPr lang="en-AU" b="0" i="1" smtClean="0">
                              <a:latin typeface="Cambria Math" panose="02040503050406030204" pitchFamily="18" charset="0"/>
                              <a:ea typeface="Calibri" panose="020F0502020204030204" pitchFamily="34" charset="0"/>
                              <a:cs typeface="Arial" panose="020B0604020202020204" pitchFamily="34" charset="0"/>
                            </a:rPr>
                            <m:t>3</m:t>
                          </m:r>
                        </m:e>
                        <m:sup>
                          <m:r>
                            <a:rPr lang="en-AU" b="0" i="1" smtClean="0">
                              <a:latin typeface="Cambria Math" panose="02040503050406030204" pitchFamily="18" charset="0"/>
                              <a:ea typeface="Calibri" panose="020F0502020204030204" pitchFamily="34" charset="0"/>
                              <a:cs typeface="Arial" panose="020B0604020202020204" pitchFamily="34" charset="0"/>
                            </a:rPr>
                            <m:t>2</m:t>
                          </m:r>
                        </m:sup>
                      </m:sSup>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298</m:t>
                      </m:r>
                    </m:oMath>
                    <m:oMath xmlns:m="http://schemas.openxmlformats.org/officeDocument/2006/math">
                      <m:r>
                        <a:rPr lang="en-AU" b="0" i="1" smtClean="0">
                          <a:latin typeface="Cambria Math" panose="02040503050406030204" pitchFamily="18" charset="0"/>
                          <a:ea typeface="Calibri" panose="020F0502020204030204" pitchFamily="34" charset="0"/>
                          <a:cs typeface="Arial" panose="020B0604020202020204" pitchFamily="34" charset="0"/>
                        </a:rPr>
                        <m:t>𝐴𝐺</m:t>
                      </m:r>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ad>
                        <m:radPr>
                          <m:degHide m:val="on"/>
                          <m:ctrlPr>
                            <a:rPr lang="en-AU" b="0" i="1" smtClean="0">
                              <a:latin typeface="Cambria Math" panose="02040503050406030204" pitchFamily="18" charset="0"/>
                              <a:ea typeface="Calibri" panose="020F0502020204030204" pitchFamily="34" charset="0"/>
                              <a:cs typeface="Arial" panose="020B0604020202020204" pitchFamily="34" charset="0"/>
                            </a:rPr>
                          </m:ctrlPr>
                        </m:radPr>
                        <m:deg/>
                        <m:e>
                          <m:r>
                            <a:rPr lang="en-AU" b="0" i="1" smtClean="0">
                              <a:latin typeface="Cambria Math" panose="02040503050406030204" pitchFamily="18" charset="0"/>
                              <a:ea typeface="Calibri" panose="020F0502020204030204" pitchFamily="34" charset="0"/>
                              <a:cs typeface="Arial" panose="020B0604020202020204" pitchFamily="34" charset="0"/>
                            </a:rPr>
                            <m:t>298</m:t>
                          </m:r>
                        </m:e>
                      </m:rad>
                    </m:oMath>
                    <m:oMath xmlns:m="http://schemas.openxmlformats.org/officeDocument/2006/math">
                      <m:r>
                        <m:rPr>
                          <m:aln/>
                        </m:rPr>
                        <a:rPr lang="en-AU" b="0" i="1" smtClean="0">
                          <a:latin typeface="Cambria Math" panose="02040503050406030204" pitchFamily="18" charset="0"/>
                          <a:ea typeface="Calibri" panose="020F0502020204030204" pitchFamily="34" charset="0"/>
                          <a:cs typeface="Arial" panose="020B0604020202020204" pitchFamily="34"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17.262…</m:t>
                      </m:r>
                    </m:oMath>
                    <m:oMath xmlns:m="http://schemas.openxmlformats.org/officeDocument/2006/math">
                      <m:r>
                        <m:rPr>
                          <m:aln/>
                        </m:rPr>
                        <a:rPr lang="en-AU" i="1">
                          <a:latin typeface="Cambria Math" panose="02040503050406030204" pitchFamily="18" charset="0"/>
                        </a:rPr>
                        <m:t>≈</m:t>
                      </m:r>
                      <m:r>
                        <a:rPr lang="en-AU" b="0" i="1" smtClean="0">
                          <a:latin typeface="Cambria Math" panose="02040503050406030204" pitchFamily="18" charset="0"/>
                          <a:ea typeface="Calibri" panose="020F0502020204030204" pitchFamily="34" charset="0"/>
                          <a:cs typeface="Arial" panose="020B0604020202020204" pitchFamily="34" charset="0"/>
                        </a:rPr>
                        <m:t>17.3 </m:t>
                      </m:r>
                      <m:r>
                        <a:rPr lang="en-AU" b="0" i="1" smtClean="0">
                          <a:latin typeface="Cambria Math" panose="02040503050406030204" pitchFamily="18" charset="0"/>
                          <a:ea typeface="Calibri" panose="020F0502020204030204" pitchFamily="34" charset="0"/>
                          <a:cs typeface="Arial" panose="020B0604020202020204" pitchFamily="34" charset="0"/>
                        </a:rPr>
                        <m:t>𝑚</m:t>
                      </m:r>
                    </m:oMath>
                  </m:oMathPara>
                </a14:m>
                <a:br>
                  <a:rPr lang="en-AU" b="0" i="1" dirty="0">
                    <a:latin typeface="Cambria Math" panose="02040503050406030204" pitchFamily="18" charset="0"/>
                    <a:ea typeface="Calibri" panose="020F0502020204030204" pitchFamily="34" charset="0"/>
                    <a:cs typeface="Arial" panose="020B0604020202020204" pitchFamily="34" charset="0"/>
                  </a:rPr>
                </a:br>
                <a:endParaRPr lang="en-AU" dirty="0"/>
              </a:p>
            </p:txBody>
          </p:sp>
        </mc:Choice>
        <mc:Fallback xmlns="">
          <p:sp>
            <p:nvSpPr>
              <p:cNvPr id="8" name="Content Placeholder 12">
                <a:extLst>
                  <a:ext uri="{FF2B5EF4-FFF2-40B4-BE49-F238E27FC236}">
                    <a16:creationId xmlns:a16="http://schemas.microsoft.com/office/drawing/2014/main" id="{CF3F8142-A002-D528-5D1B-A0B73A0934D9}"/>
                  </a:ext>
                </a:extLst>
              </p:cNvPr>
              <p:cNvSpPr txBox="1">
                <a:spLocks noRot="1" noChangeAspect="1" noMove="1" noResize="1" noEditPoints="1" noAdjustHandles="1" noChangeArrowheads="1" noChangeShapeType="1" noTextEdit="1"/>
              </p:cNvSpPr>
              <p:nvPr/>
            </p:nvSpPr>
            <p:spPr>
              <a:xfrm>
                <a:off x="9496194" y="1884131"/>
                <a:ext cx="2335806" cy="3991349"/>
              </a:xfrm>
              <a:prstGeom prst="rect">
                <a:avLst/>
              </a:prstGeom>
              <a:blipFill>
                <a:blip r:embed="rId5"/>
                <a:stretch>
                  <a:fillRect l="-261"/>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14676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a:xfrm>
            <a:off x="360000" y="360000"/>
            <a:ext cx="10080000" cy="545601"/>
          </a:xfrm>
        </p:spPr>
        <p:txBody>
          <a:bodyPr/>
          <a:lstStyle/>
          <a:p>
            <a:r>
              <a:rPr lang="en-AU" dirty="0"/>
              <a:t>The Great Pyramid (6) </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a:xfrm>
            <a:off x="360000" y="982520"/>
            <a:ext cx="10080000" cy="310015"/>
          </a:xfrm>
        </p:spPr>
        <p:txBody>
          <a:bodyPr/>
          <a:lstStyle/>
          <a:p>
            <a:r>
              <a:rPr lang="en-AU" dirty="0"/>
              <a:t>Your turn – question 1</a:t>
            </a:r>
          </a:p>
        </p:txBody>
      </p:sp>
      <p:sp>
        <p:nvSpPr>
          <p:cNvPr id="8" name="TextBox 7">
            <a:extLst>
              <a:ext uri="{FF2B5EF4-FFF2-40B4-BE49-F238E27FC236}">
                <a16:creationId xmlns:a16="http://schemas.microsoft.com/office/drawing/2014/main" id="{2834899D-04A5-3960-A816-6F657676DDB4}"/>
              </a:ext>
            </a:extLst>
          </p:cNvPr>
          <p:cNvSpPr txBox="1"/>
          <p:nvPr/>
        </p:nvSpPr>
        <p:spPr>
          <a:xfrm>
            <a:off x="360000" y="1520610"/>
            <a:ext cx="3846064" cy="435577"/>
          </a:xfrm>
          <a:prstGeom prst="rect">
            <a:avLst/>
          </a:prstGeom>
          <a:noFill/>
          <a:ln>
            <a:noFill/>
          </a:ln>
        </p:spPr>
        <p:txBody>
          <a:bodyPr wrap="none" lIns="0" tIns="0" rIns="0" bIns="0" rtlCol="0">
            <a:noAutofit/>
          </a:bodyPr>
          <a:lstStyle/>
          <a:p>
            <a:pPr algn="l"/>
            <a:r>
              <a:rPr lang="en-AU" sz="1800" dirty="0"/>
              <a:t>Find the length of the diagonal EC.</a:t>
            </a:r>
          </a:p>
        </p:txBody>
      </p:sp>
      <p:pic>
        <p:nvPicPr>
          <p:cNvPr id="3" name="Picture 2" descr="Rectangular prism ABCDEFGH of dimensions 3 metres by 4 metres by 12 metres. A triangle from ECG is shown on the diagram in colour.">
            <a:extLst>
              <a:ext uri="{FF2B5EF4-FFF2-40B4-BE49-F238E27FC236}">
                <a16:creationId xmlns:a16="http://schemas.microsoft.com/office/drawing/2014/main" id="{BC59C63B-94FB-DB04-817A-BE82C78261A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0000" y="1889288"/>
            <a:ext cx="3694403" cy="4525905"/>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819</Words>
  <Application>Microsoft Office PowerPoint</Application>
  <PresentationFormat>Widescreen</PresentationFormat>
  <Paragraphs>77</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Cambria Math</vt:lpstr>
      <vt:lpstr>Public Sans</vt:lpstr>
      <vt:lpstr>Times New Roman</vt:lpstr>
      <vt:lpstr>Public Sans Light</vt:lpstr>
      <vt:lpstr>Arial</vt:lpstr>
      <vt:lpstr>1_NSWG Corporate</vt:lpstr>
      <vt:lpstr>The Great Pyramid</vt:lpstr>
      <vt:lpstr>Explore</vt:lpstr>
      <vt:lpstr>The Great Pyramid (1)</vt:lpstr>
      <vt:lpstr>The Great Pyramid (2)</vt:lpstr>
      <vt:lpstr>The Great Pyramid (3)</vt:lpstr>
      <vt:lpstr>Summarise</vt:lpstr>
      <vt:lpstr>The Great Pyramid (4)</vt:lpstr>
      <vt:lpstr>The Great Pyramid (5)</vt:lpstr>
      <vt:lpstr>The Great Pyramid (6) </vt:lpstr>
      <vt:lpstr>The Great Pyramid (7)</vt:lpstr>
      <vt:lpstr>The Great Pyramid (8)</vt:lpstr>
      <vt:lpstr>The Great Pyramid (9)</vt:lpstr>
      <vt:lpstr>The Great Pyramid (10)</vt:lpstr>
      <vt:lpstr>The Great Pyramid (11)</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Pyramid</dc:title>
  <dc:creator>NSW Department of Education</dc:creator>
  <dcterms:created xsi:type="dcterms:W3CDTF">2024-06-11T23:26:16Z</dcterms:created>
  <dcterms:modified xsi:type="dcterms:W3CDTF">2024-06-11T23:26:34Z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2024-06-11T23:26:33Z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7366f07f-f906-483d-b526-92c138f09d4e</vt:lpwstr>
  </property>
  <property fmtid="{D5CDD505-2E9C-101B-9397-08002B2CF9AE}" pid="8" name="MSIP_Label_b603dfd7-d93a-4381-a340-2995d8282205_ContentBits">
    <vt:lpwstr>0</vt:lpwstr>
  </property>
</Properties>
</file>