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22"/>
  </p:notesMasterIdLst>
  <p:handoutMasterIdLst>
    <p:handoutMasterId r:id="rId23"/>
  </p:handoutMasterIdLst>
  <p:sldIdLst>
    <p:sldId id="266" r:id="rId5"/>
    <p:sldId id="26396" r:id="rId6"/>
    <p:sldId id="26398" r:id="rId7"/>
    <p:sldId id="26397" r:id="rId8"/>
    <p:sldId id="26399" r:id="rId9"/>
    <p:sldId id="26393" r:id="rId10"/>
    <p:sldId id="26394" r:id="rId11"/>
    <p:sldId id="26395" r:id="rId12"/>
    <p:sldId id="26408" r:id="rId13"/>
    <p:sldId id="26409" r:id="rId14"/>
    <p:sldId id="26400" r:id="rId15"/>
    <p:sldId id="26402" r:id="rId16"/>
    <p:sldId id="26403" r:id="rId17"/>
    <p:sldId id="26404" r:id="rId18"/>
    <p:sldId id="26405" r:id="rId19"/>
    <p:sldId id="26406" r:id="rId20"/>
    <p:sldId id="361" r:id="rId21"/>
  </p:sldIdLst>
  <p:sldSz cx="12192000" cy="6858000"/>
  <p:notesSz cx="6858000" cy="9144000"/>
  <p:embeddedFontLst>
    <p:embeddedFont>
      <p:font typeface="Cambria Math" panose="02040503050406030204" pitchFamily="18" charset="0"/>
      <p:regular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09DE4-F653-427D-9683-C81D7AA90498}" v="22" dt="2025-02-10T23:00:00.796"/>
    <p1510:client id="{9109D803-56DD-E542-8A6E-479FF47AFB79}" v="53" dt="2025-02-10T05:09:49.30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70" autoAdjust="0"/>
    <p:restoredTop sz="94668"/>
  </p:normalViewPr>
  <p:slideViewPr>
    <p:cSldViewPr snapToGrid="0">
      <p:cViewPr varScale="1">
        <p:scale>
          <a:sx n="92" d="100"/>
          <a:sy n="92" d="100"/>
        </p:scale>
        <p:origin x="108" y="36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11/02/2025</a:t>
            </a:fld>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C6F825C-382E-4C1A-82AB-BCE4AFD21ABE}" type="datetimeFigureOut">
              <a:rPr lang="en-AU" smtClean="0"/>
              <a:pPr/>
              <a:t>11/02/2025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85390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56770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90378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498790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latin typeface="Arial" panose="020B0604020202020204" pitchFamily="34" charset="0"/>
              </a:rPr>
              <a:pPr/>
              <a:t>‹#›</a:t>
            </a:fld>
            <a:endParaRPr lang="en-AU" dirty="0">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Arial" panose="020B0604020202020204" pitchFamily="34" charset="0"/>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46" r:id="rId6"/>
    <p:sldLayoutId id="2147483725" r:id="rId7"/>
    <p:sldLayoutId id="214748374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70.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90.png"/><Relationship Id="rId2" Type="http://schemas.openxmlformats.org/officeDocument/2006/relationships/image" Target="../media/image340.png"/><Relationship Id="rId1" Type="http://schemas.openxmlformats.org/officeDocument/2006/relationships/slideLayout" Target="../slideLayouts/slideLayout3.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60.png"/></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ea typeface="Times New Roman" panose="02020603050405020304" pitchFamily="18" charset="0"/>
              </a:rPr>
              <a:t>The unit circle</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5</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Elective – The unit circle</a:t>
            </a:r>
          </a:p>
        </p:txBody>
      </p:sp>
      <p:sp>
        <p:nvSpPr>
          <p:cNvPr id="4" name="Text Placeholder 3" hidden="1">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endParaRPr lang="en-AU" dirty="0"/>
          </a:p>
        </p:txBody>
      </p:sp>
      <p:sp>
        <p:nvSpPr>
          <p:cNvPr id="8" name="Text Placeholder 7" hidden="1">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endParaRPr lang="en-AU" dirty="0"/>
          </a:p>
        </p:txBody>
      </p:sp>
      <p:pic>
        <p:nvPicPr>
          <p:cNvPr id="6" name="Picture Placeholder 5">
            <a:extLst>
              <a:ext uri="{FF2B5EF4-FFF2-40B4-BE49-F238E27FC236}">
                <a16:creationId xmlns:a16="http://schemas.microsoft.com/office/drawing/2014/main" id="{2137D1BF-794A-4295-22C8-636E1A546175}"/>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C3863-B553-18E0-D8F6-3498AAF627E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6DEF7B-C84C-07F1-A99E-C77ECEFDABDD}"/>
              </a:ext>
            </a:extLst>
          </p:cNvPr>
          <p:cNvSpPr>
            <a:spLocks noGrp="1"/>
          </p:cNvSpPr>
          <p:nvPr>
            <p:ph type="title"/>
          </p:nvPr>
        </p:nvSpPr>
        <p:spPr/>
        <p:txBody>
          <a:bodyPr/>
          <a:lstStyle/>
          <a:p>
            <a:r>
              <a:rPr lang="en-AU" dirty="0"/>
              <a:t>General angle (2)	</a:t>
            </a:r>
          </a:p>
        </p:txBody>
      </p:sp>
      <p:sp>
        <p:nvSpPr>
          <p:cNvPr id="4" name="Text Placeholder 3">
            <a:extLst>
              <a:ext uri="{FF2B5EF4-FFF2-40B4-BE49-F238E27FC236}">
                <a16:creationId xmlns:a16="http://schemas.microsoft.com/office/drawing/2014/main" id="{89EEB4F7-3FBD-027B-59C0-F6EA9984DFCB}"/>
              </a:ext>
            </a:extLst>
          </p:cNvPr>
          <p:cNvSpPr>
            <a:spLocks noGrp="1"/>
          </p:cNvSpPr>
          <p:nvPr>
            <p:ph type="body" sz="quarter" idx="18"/>
          </p:nvPr>
        </p:nvSpPr>
        <p:spPr/>
        <p:txBody>
          <a:bodyPr/>
          <a:lstStyle/>
          <a:p>
            <a:r>
              <a:rPr lang="en-AU" dirty="0"/>
              <a:t>Quadrant 3 and 4</a:t>
            </a:r>
          </a:p>
        </p:txBody>
      </p:sp>
      <mc:AlternateContent xmlns:mc="http://schemas.openxmlformats.org/markup-compatibility/2006" xmlns:a14="http://schemas.microsoft.com/office/drawing/2010/main">
        <mc:Choice Requires="a14">
          <p:sp>
            <p:nvSpPr>
              <p:cNvPr id="12" name="Speech Bubble: Rectangle with Corners Rounded 8">
                <a:extLst>
                  <a:ext uri="{FF2B5EF4-FFF2-40B4-BE49-F238E27FC236}">
                    <a16:creationId xmlns:a16="http://schemas.microsoft.com/office/drawing/2014/main" id="{3CD84963-337C-E775-E2F6-5A211C9E99C9}"/>
                  </a:ext>
                </a:extLst>
              </p:cNvPr>
              <p:cNvSpPr/>
              <p:nvPr/>
            </p:nvSpPr>
            <p:spPr>
              <a:xfrm>
                <a:off x="5042589" y="1176618"/>
                <a:ext cx="2100058" cy="850310"/>
              </a:xfrm>
              <a:prstGeom prst="wedgeRoundRectCallout">
                <a:avLst>
                  <a:gd name="adj1" fmla="val 32417"/>
                  <a:gd name="adj2" fmla="val 4646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latin typeface="Arial" panose="020B0604020202020204" pitchFamily="34" charset="0"/>
                    <a:cs typeface="Arial" panose="020B0604020202020204" pitchFamily="34" charset="0"/>
                  </a:rPr>
                  <a:t>How far have you turned from </a:t>
                </a:r>
                <a14:m>
                  <m:oMath xmlns:m="http://schemas.openxmlformats.org/officeDocument/2006/math">
                    <m:r>
                      <a:rPr lang="en-AU" sz="1800" b="0" i="1" smtClean="0">
                        <a:latin typeface="Cambria Math" panose="02040503050406030204" pitchFamily="18" charset="0"/>
                      </a:rPr>
                      <m:t>0°</m:t>
                    </m:r>
                  </m:oMath>
                </a14:m>
                <a:r>
                  <a:rPr lang="en-AU" sz="1800" dirty="0">
                    <a:latin typeface="Arial" panose="020B0604020202020204" pitchFamily="34" charset="0"/>
                  </a:rPr>
                  <a:t>?</a:t>
                </a:r>
              </a:p>
            </p:txBody>
          </p:sp>
        </mc:Choice>
        <mc:Fallback xmlns="">
          <p:sp>
            <p:nvSpPr>
              <p:cNvPr id="12" name="Speech Bubble: Rectangle with Corners Rounded 8">
                <a:extLst>
                  <a:ext uri="{FF2B5EF4-FFF2-40B4-BE49-F238E27FC236}">
                    <a16:creationId xmlns:a16="http://schemas.microsoft.com/office/drawing/2014/main" id="{3CD84963-337C-E775-E2F6-5A211C9E99C9}"/>
                  </a:ext>
                </a:extLst>
              </p:cNvPr>
              <p:cNvSpPr>
                <a:spLocks noRot="1" noChangeAspect="1" noMove="1" noResize="1" noEditPoints="1" noAdjustHandles="1" noChangeArrowheads="1" noChangeShapeType="1" noTextEdit="1"/>
              </p:cNvSpPr>
              <p:nvPr/>
            </p:nvSpPr>
            <p:spPr>
              <a:xfrm>
                <a:off x="5042589" y="1176618"/>
                <a:ext cx="2100058" cy="850310"/>
              </a:xfrm>
              <a:prstGeom prst="wedgeRoundRectCallout">
                <a:avLst>
                  <a:gd name="adj1" fmla="val 32417"/>
                  <a:gd name="adj2" fmla="val 46464"/>
                  <a:gd name="adj3" fmla="val 16667"/>
                </a:avLst>
              </a:prstGeom>
              <a:blipFill>
                <a:blip r:embed="rId2"/>
                <a:stretch>
                  <a:fillRect r="-57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7E0F31-B883-13E7-15E3-B3B5AF1A3A99}"/>
                  </a:ext>
                </a:extLst>
              </p:cNvPr>
              <p:cNvSpPr txBox="1"/>
              <p:nvPr/>
            </p:nvSpPr>
            <p:spPr>
              <a:xfrm>
                <a:off x="1879771" y="1800818"/>
                <a:ext cx="2250294" cy="311645"/>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m:rPr>
                          <m:sty m:val="p"/>
                        </m:rPr>
                        <a:rPr lang="en-AU" sz="1800" smtClean="0">
                          <a:latin typeface="Cambria Math" panose="02040503050406030204" pitchFamily="18" charset="0"/>
                        </a:rPr>
                        <m:t>Quadrant</m:t>
                      </m:r>
                      <m:r>
                        <a:rPr lang="en-AU" sz="1800" smtClean="0">
                          <a:latin typeface="Cambria Math" panose="02040503050406030204" pitchFamily="18" charset="0"/>
                        </a:rPr>
                        <m:t> </m:t>
                      </m:r>
                      <m:r>
                        <a:rPr lang="en-AU" sz="1800" b="0" i="1" smtClean="0">
                          <a:latin typeface="Cambria Math" panose="02040503050406030204" pitchFamily="18" charset="0"/>
                        </a:rPr>
                        <m:t>3</m:t>
                      </m:r>
                      <m:r>
                        <a:rPr lang="en-AU" sz="1800" i="1">
                          <a:latin typeface="Cambria Math" panose="02040503050406030204" pitchFamily="18" charset="0"/>
                        </a:rPr>
                        <m:t>=</m:t>
                      </m:r>
                      <m:r>
                        <a:rPr lang="en-AU" sz="1800" b="0" i="1" smtClean="0">
                          <a:latin typeface="Cambria Math" panose="02040503050406030204" pitchFamily="18" charset="0"/>
                        </a:rPr>
                        <m:t>180+</m:t>
                      </m:r>
                      <m:r>
                        <a:rPr lang="en-AU" sz="1800" i="1">
                          <a:latin typeface="Cambria Math" panose="02040503050406030204" pitchFamily="18" charset="0"/>
                        </a:rPr>
                        <m:t> </m:t>
                      </m:r>
                      <m:r>
                        <a:rPr lang="en-AU" sz="1800" i="1">
                          <a:latin typeface="Cambria Math" panose="02040503050406030204" pitchFamily="18" charset="0"/>
                        </a:rPr>
                        <m:t>𝜃</m:t>
                      </m:r>
                    </m:oMath>
                  </m:oMathPara>
                </a14:m>
                <a:endParaRPr lang="en-AU" sz="1800" dirty="0">
                  <a:latin typeface="Arial" panose="020B0604020202020204" pitchFamily="34" charset="0"/>
                </a:endParaRPr>
              </a:p>
            </p:txBody>
          </p:sp>
        </mc:Choice>
        <mc:Fallback xmlns="">
          <p:sp>
            <p:nvSpPr>
              <p:cNvPr id="5" name="TextBox 4">
                <a:extLst>
                  <a:ext uri="{FF2B5EF4-FFF2-40B4-BE49-F238E27FC236}">
                    <a16:creationId xmlns:a16="http://schemas.microsoft.com/office/drawing/2014/main" id="{8B7E0F31-B883-13E7-15E3-B3B5AF1A3A99}"/>
                  </a:ext>
                </a:extLst>
              </p:cNvPr>
              <p:cNvSpPr txBox="1">
                <a:spLocks noRot="1" noChangeAspect="1" noMove="1" noResize="1" noEditPoints="1" noAdjustHandles="1" noChangeArrowheads="1" noChangeShapeType="1" noTextEdit="1"/>
              </p:cNvSpPr>
              <p:nvPr/>
            </p:nvSpPr>
            <p:spPr>
              <a:xfrm>
                <a:off x="1879771" y="1800818"/>
                <a:ext cx="2250294" cy="311645"/>
              </a:xfrm>
              <a:prstGeom prst="rect">
                <a:avLst/>
              </a:prstGeom>
              <a:blipFill>
                <a:blip r:embed="rId3"/>
                <a:stretch>
                  <a:fillRect l="-4324" r="-2973" b="-17308"/>
                </a:stretch>
              </a:blipFill>
            </p:spPr>
            <p:txBody>
              <a:bodyPr/>
              <a:lstStyle/>
              <a:p>
                <a:r>
                  <a:rPr lang="en-AU">
                    <a:noFill/>
                  </a:rPr>
                  <a:t> </a:t>
                </a:r>
              </a:p>
            </p:txBody>
          </p:sp>
        </mc:Fallback>
      </mc:AlternateContent>
      <p:pic>
        <p:nvPicPr>
          <p:cNvPr id="20" name="Picture 19" descr="Unit circle with angle theta marked in the third quadrant.">
            <a:extLst>
              <a:ext uri="{FF2B5EF4-FFF2-40B4-BE49-F238E27FC236}">
                <a16:creationId xmlns:a16="http://schemas.microsoft.com/office/drawing/2014/main" id="{1C16782D-BCFD-7CAC-335B-78DDFE49FA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247" y="2114103"/>
            <a:ext cx="4146784" cy="4146784"/>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7CCC343-D808-2BE6-4395-C0B6211C7327}"/>
                  </a:ext>
                </a:extLst>
              </p:cNvPr>
              <p:cNvSpPr txBox="1"/>
              <p:nvPr/>
            </p:nvSpPr>
            <p:spPr>
              <a:xfrm>
                <a:off x="2272286" y="4218677"/>
                <a:ext cx="662084" cy="357748"/>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m:rPr>
                          <m:sty m:val="p"/>
                        </m:rPr>
                        <a:rPr lang="el-GR" sz="1800" b="0" i="1" smtClean="0">
                          <a:latin typeface="Cambria Math" panose="02040503050406030204" pitchFamily="18" charset="0"/>
                        </a:rPr>
                        <m:t>Θ</m:t>
                      </m:r>
                    </m:oMath>
                  </m:oMathPara>
                </a14:m>
                <a:endParaRPr lang="en-AU" sz="1800" b="0" dirty="0">
                  <a:latin typeface="Arial" panose="020B0604020202020204" pitchFamily="34" charset="0"/>
                </a:endParaRPr>
              </a:p>
              <a:p>
                <a:pPr algn="l"/>
                <a:endParaRPr lang="en-AU" sz="1800" dirty="0">
                  <a:latin typeface="Arial" panose="020B0604020202020204" pitchFamily="34" charset="0"/>
                </a:endParaRPr>
              </a:p>
            </p:txBody>
          </p:sp>
        </mc:Choice>
        <mc:Fallback xmlns="">
          <p:sp>
            <p:nvSpPr>
              <p:cNvPr id="18" name="TextBox 17">
                <a:extLst>
                  <a:ext uri="{FF2B5EF4-FFF2-40B4-BE49-F238E27FC236}">
                    <a16:creationId xmlns:a16="http://schemas.microsoft.com/office/drawing/2014/main" id="{F7CCC343-D808-2BE6-4395-C0B6211C7327}"/>
                  </a:ext>
                </a:extLst>
              </p:cNvPr>
              <p:cNvSpPr txBox="1">
                <a:spLocks noRot="1" noChangeAspect="1" noMove="1" noResize="1" noEditPoints="1" noAdjustHandles="1" noChangeArrowheads="1" noChangeShapeType="1" noTextEdit="1"/>
              </p:cNvSpPr>
              <p:nvPr/>
            </p:nvSpPr>
            <p:spPr>
              <a:xfrm>
                <a:off x="2272286" y="4218677"/>
                <a:ext cx="662084" cy="357748"/>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49773A7-9BBB-63C0-C2C2-C38751F4F3F8}"/>
                  </a:ext>
                </a:extLst>
              </p:cNvPr>
              <p:cNvSpPr txBox="1"/>
              <p:nvPr/>
            </p:nvSpPr>
            <p:spPr>
              <a:xfrm>
                <a:off x="7840911" y="1832040"/>
                <a:ext cx="2250294" cy="311645"/>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m:rPr>
                          <m:sty m:val="p"/>
                        </m:rPr>
                        <a:rPr lang="en-AU" sz="1800" smtClean="0">
                          <a:latin typeface="Cambria Math" panose="02040503050406030204" pitchFamily="18" charset="0"/>
                        </a:rPr>
                        <m:t>Quadrant</m:t>
                      </m:r>
                      <m:r>
                        <a:rPr lang="en-AU" sz="1800" b="0" i="0" smtClean="0">
                          <a:latin typeface="Cambria Math" panose="02040503050406030204" pitchFamily="18" charset="0"/>
                        </a:rPr>
                        <m:t> </m:t>
                      </m:r>
                      <m:r>
                        <a:rPr lang="en-AU" sz="1800" b="0" i="1" smtClean="0">
                          <a:latin typeface="Cambria Math" panose="02040503050406030204" pitchFamily="18" charset="0"/>
                        </a:rPr>
                        <m:t>4</m:t>
                      </m:r>
                      <m:r>
                        <a:rPr lang="en-AU" sz="1800" i="1">
                          <a:latin typeface="Cambria Math" panose="02040503050406030204" pitchFamily="18" charset="0"/>
                        </a:rPr>
                        <m:t>=</m:t>
                      </m:r>
                      <m:r>
                        <a:rPr lang="en-AU" sz="1800" b="0" i="1" smtClean="0">
                          <a:latin typeface="Cambria Math" panose="02040503050406030204" pitchFamily="18" charset="0"/>
                        </a:rPr>
                        <m:t>360−</m:t>
                      </m:r>
                      <m:r>
                        <a:rPr lang="en-AU" sz="1800" i="1">
                          <a:latin typeface="Cambria Math" panose="02040503050406030204" pitchFamily="18" charset="0"/>
                        </a:rPr>
                        <m:t> </m:t>
                      </m:r>
                      <m:r>
                        <a:rPr lang="en-AU" sz="1800" i="1">
                          <a:latin typeface="Cambria Math" panose="02040503050406030204" pitchFamily="18" charset="0"/>
                        </a:rPr>
                        <m:t>𝜃</m:t>
                      </m:r>
                    </m:oMath>
                  </m:oMathPara>
                </a14:m>
                <a:endParaRPr lang="en-AU" sz="1800" dirty="0">
                  <a:latin typeface="Arial" panose="020B0604020202020204" pitchFamily="34" charset="0"/>
                </a:endParaRPr>
              </a:p>
            </p:txBody>
          </p:sp>
        </mc:Choice>
        <mc:Fallback xmlns="">
          <p:sp>
            <p:nvSpPr>
              <p:cNvPr id="16" name="TextBox 15">
                <a:extLst>
                  <a:ext uri="{FF2B5EF4-FFF2-40B4-BE49-F238E27FC236}">
                    <a16:creationId xmlns:a16="http://schemas.microsoft.com/office/drawing/2014/main" id="{449773A7-9BBB-63C0-C2C2-C38751F4F3F8}"/>
                  </a:ext>
                </a:extLst>
              </p:cNvPr>
              <p:cNvSpPr txBox="1">
                <a:spLocks noRot="1" noChangeAspect="1" noMove="1" noResize="1" noEditPoints="1" noAdjustHandles="1" noChangeArrowheads="1" noChangeShapeType="1" noTextEdit="1"/>
              </p:cNvSpPr>
              <p:nvPr/>
            </p:nvSpPr>
            <p:spPr>
              <a:xfrm>
                <a:off x="7840911" y="1832040"/>
                <a:ext cx="2250294" cy="311645"/>
              </a:xfrm>
              <a:prstGeom prst="rect">
                <a:avLst/>
              </a:prstGeom>
              <a:blipFill>
                <a:blip r:embed="rId6"/>
                <a:stretch>
                  <a:fillRect l="-4336" r="-3252" b="-17647"/>
                </a:stretch>
              </a:blipFill>
            </p:spPr>
            <p:txBody>
              <a:bodyPr/>
              <a:lstStyle/>
              <a:p>
                <a:r>
                  <a:rPr lang="en-AU">
                    <a:noFill/>
                  </a:rPr>
                  <a:t> </a:t>
                </a:r>
              </a:p>
            </p:txBody>
          </p:sp>
        </mc:Fallback>
      </mc:AlternateContent>
      <p:pic>
        <p:nvPicPr>
          <p:cNvPr id="21" name="Picture 20" descr="Unit circle with angle theta marked in the 4th quadrant.">
            <a:extLst>
              <a:ext uri="{FF2B5EF4-FFF2-40B4-BE49-F238E27FC236}">
                <a16:creationId xmlns:a16="http://schemas.microsoft.com/office/drawing/2014/main" id="{03FB231E-0DA2-30DE-6D5F-A5E44D4E42F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95957" y="2141278"/>
            <a:ext cx="4137485" cy="413748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7578AC-7054-0ACB-5637-E560BECBF638}"/>
                  </a:ext>
                </a:extLst>
              </p:cNvPr>
              <p:cNvSpPr txBox="1"/>
              <p:nvPr/>
            </p:nvSpPr>
            <p:spPr>
              <a:xfrm>
                <a:off x="8919311" y="4184144"/>
                <a:ext cx="662084" cy="357748"/>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m:rPr>
                          <m:sty m:val="p"/>
                        </m:rPr>
                        <a:rPr lang="el-GR" sz="1800" b="0" i="1" smtClean="0">
                          <a:latin typeface="Cambria Math" panose="02040503050406030204" pitchFamily="18" charset="0"/>
                        </a:rPr>
                        <m:t>Θ</m:t>
                      </m:r>
                    </m:oMath>
                  </m:oMathPara>
                </a14:m>
                <a:endParaRPr lang="en-AU" sz="1800" b="0" dirty="0">
                  <a:latin typeface="Arial" panose="020B0604020202020204" pitchFamily="34" charset="0"/>
                </a:endParaRPr>
              </a:p>
              <a:p>
                <a:pPr algn="l"/>
                <a:endParaRPr lang="en-AU" sz="1800" dirty="0">
                  <a:latin typeface="Arial" panose="020B0604020202020204" pitchFamily="34" charset="0"/>
                </a:endParaRPr>
              </a:p>
            </p:txBody>
          </p:sp>
        </mc:Choice>
        <mc:Fallback xmlns="">
          <p:sp>
            <p:nvSpPr>
              <p:cNvPr id="8" name="TextBox 7">
                <a:extLst>
                  <a:ext uri="{FF2B5EF4-FFF2-40B4-BE49-F238E27FC236}">
                    <a16:creationId xmlns:a16="http://schemas.microsoft.com/office/drawing/2014/main" id="{527578AC-7054-0ACB-5637-E560BECBF638}"/>
                  </a:ext>
                </a:extLst>
              </p:cNvPr>
              <p:cNvSpPr txBox="1">
                <a:spLocks noRot="1" noChangeAspect="1" noMove="1" noResize="1" noEditPoints="1" noAdjustHandles="1" noChangeArrowheads="1" noChangeShapeType="1" noTextEdit="1"/>
              </p:cNvSpPr>
              <p:nvPr/>
            </p:nvSpPr>
            <p:spPr>
              <a:xfrm>
                <a:off x="8919311" y="4184144"/>
                <a:ext cx="662084" cy="357748"/>
              </a:xfrm>
              <a:prstGeom prst="rect">
                <a:avLst/>
              </a:prstGeom>
              <a:blipFill>
                <a:blip r:embed="rId8"/>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8F64234-0C50-5CFF-ECE8-2341B8CE4A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862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0132-640F-E650-BD0B-B53B451EE054}"/>
              </a:ext>
            </a:extLst>
          </p:cNvPr>
          <p:cNvSpPr>
            <a:spLocks noGrp="1"/>
          </p:cNvSpPr>
          <p:nvPr>
            <p:ph type="ctrTitle"/>
          </p:nvPr>
        </p:nvSpPr>
        <p:spPr/>
        <p:txBody>
          <a:bodyPr/>
          <a:lstStyle/>
          <a:p>
            <a:r>
              <a:rPr lang="en-AU" dirty="0"/>
              <a:t>Summarise</a:t>
            </a:r>
          </a:p>
        </p:txBody>
      </p:sp>
    </p:spTree>
    <p:extLst>
      <p:ext uri="{BB962C8B-B14F-4D97-AF65-F5344CB8AC3E}">
        <p14:creationId xmlns:p14="http://schemas.microsoft.com/office/powerpoint/2010/main" val="415763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D15E6A-4273-C24D-635A-39D1CC47E70C}"/>
              </a:ext>
            </a:extLst>
          </p:cNvPr>
          <p:cNvSpPr>
            <a:spLocks noGrp="1"/>
          </p:cNvSpPr>
          <p:nvPr>
            <p:ph type="title"/>
          </p:nvPr>
        </p:nvSpPr>
        <p:spPr/>
        <p:txBody>
          <a:bodyPr/>
          <a:lstStyle/>
          <a:p>
            <a:r>
              <a:rPr lang="en-AU" dirty="0"/>
              <a:t>Summary</a:t>
            </a:r>
          </a:p>
        </p:txBody>
      </p:sp>
      <p:sp>
        <p:nvSpPr>
          <p:cNvPr id="4" name="Text Placeholder 3">
            <a:extLst>
              <a:ext uri="{FF2B5EF4-FFF2-40B4-BE49-F238E27FC236}">
                <a16:creationId xmlns:a16="http://schemas.microsoft.com/office/drawing/2014/main" id="{5A70ADB0-3180-79CD-F0ED-5DBE48A47733}"/>
              </a:ext>
            </a:extLst>
          </p:cNvPr>
          <p:cNvSpPr>
            <a:spLocks noGrp="1"/>
          </p:cNvSpPr>
          <p:nvPr>
            <p:ph type="body" sz="quarter" idx="18"/>
          </p:nvPr>
        </p:nvSpPr>
        <p:spPr/>
        <p:txBody>
          <a:bodyPr/>
          <a:lstStyle/>
          <a:p>
            <a:r>
              <a:rPr lang="en-AU"/>
              <a:t>The unit circle</a:t>
            </a:r>
          </a:p>
        </p:txBody>
      </p:sp>
      <p:pic>
        <p:nvPicPr>
          <p:cNvPr id="6" name="Picture 5" descr="A unit circle. In the fist quadrant is sinx&gt;0, cosx&gt;0 and tanx&gt;0. In the second quadrant sin(180-x)&gt;0, cos (180-x)&lt;0 and tan (180-x)&lt;0. In the third quadrant  sin(180+x)&lt;0, cos (180+x)&lt;0 and tan (180+x)&gt;0. The forth quadrant  sin(360-x)&lt;0, cos (360-x)&gt;0 and tan (360-x)&lt;0.">
            <a:extLst>
              <a:ext uri="{FF2B5EF4-FFF2-40B4-BE49-F238E27FC236}">
                <a16:creationId xmlns:a16="http://schemas.microsoft.com/office/drawing/2014/main" id="{BAB8CBFD-8A29-24C4-B846-B3F4721475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7062" y="348932"/>
            <a:ext cx="5857875" cy="6160135"/>
          </a:xfrm>
          <a:prstGeom prst="rect">
            <a:avLst/>
          </a:prstGeom>
        </p:spPr>
      </p:pic>
      <p:sp>
        <p:nvSpPr>
          <p:cNvPr id="2" name="Slide Number Placeholder 1">
            <a:extLst>
              <a:ext uri="{FF2B5EF4-FFF2-40B4-BE49-F238E27FC236}">
                <a16:creationId xmlns:a16="http://schemas.microsoft.com/office/drawing/2014/main" id="{21878FCC-736D-61BE-D60B-A3ADFF48C59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41180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C7994-EF0B-DD2F-AB47-7C54AB351A7C}"/>
              </a:ext>
            </a:extLst>
          </p:cNvPr>
          <p:cNvSpPr>
            <a:spLocks noGrp="1"/>
          </p:cNvSpPr>
          <p:nvPr>
            <p:ph type="title"/>
          </p:nvPr>
        </p:nvSpPr>
        <p:spPr/>
        <p:txBody>
          <a:bodyPr/>
          <a:lstStyle/>
          <a:p>
            <a:r>
              <a:rPr lang="en-AU" dirty="0"/>
              <a:t>Equivalent trigonometric ratios (1)	</a:t>
            </a:r>
          </a:p>
        </p:txBody>
      </p:sp>
      <p:sp>
        <p:nvSpPr>
          <p:cNvPr id="4" name="Text Placeholder 3">
            <a:extLst>
              <a:ext uri="{FF2B5EF4-FFF2-40B4-BE49-F238E27FC236}">
                <a16:creationId xmlns:a16="http://schemas.microsoft.com/office/drawing/2014/main" id="{8CD395D2-9FEE-A9F3-86A3-133777E35DC5}"/>
              </a:ext>
            </a:extLst>
          </p:cNvPr>
          <p:cNvSpPr>
            <a:spLocks noGrp="1"/>
          </p:cNvSpPr>
          <p:nvPr>
            <p:ph type="body" sz="quarter" idx="18"/>
          </p:nvPr>
        </p:nvSpPr>
        <p:spPr/>
        <p:txBody>
          <a:bodyPr/>
          <a:lstStyle/>
          <a:p>
            <a:r>
              <a:rPr lang="en-AU"/>
              <a:t>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766EC13-F731-24A2-F7F5-B41A8E28B077}"/>
                  </a:ext>
                </a:extLst>
              </p:cNvPr>
              <p:cNvSpPr>
                <a:spLocks noGrp="1"/>
              </p:cNvSpPr>
              <p:nvPr>
                <p:ph type="body" sz="quarter" idx="17"/>
              </p:nvPr>
            </p:nvSpPr>
            <p:spPr>
              <a:xfrm>
                <a:off x="360000" y="1689747"/>
                <a:ext cx="11484000" cy="4807835"/>
              </a:xfrm>
            </p:spPr>
            <p:txBody>
              <a:bodyPr/>
              <a:lstStyle/>
              <a:p>
                <a:r>
                  <a:rPr lang="en-AU" sz="1800" dirty="0"/>
                  <a:t>Which ratios has the same value as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40°</m:t>
                        </m:r>
                      </m:e>
                    </m:func>
                    <m:r>
                      <a:rPr lang="en-AU" sz="1800" b="0" i="0" smtClean="0">
                        <a:latin typeface="Cambria Math" panose="02040503050406030204" pitchFamily="18" charset="0"/>
                      </a:rPr>
                      <m:t>?</m:t>
                    </m:r>
                  </m:oMath>
                </a14:m>
                <a:r>
                  <a:rPr lang="en-AU" sz="1800" dirty="0"/>
                  <a:t>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140°</m:t>
                        </m:r>
                      </m:e>
                    </m:func>
                  </m:oMath>
                </a14:m>
                <a:r>
                  <a:rPr lang="en-AU" sz="1800" dirty="0"/>
                  <a:t> or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220°</m:t>
                        </m:r>
                      </m:e>
                    </m:func>
                  </m:oMath>
                </a14:m>
                <a:endParaRPr lang="en-AU" sz="1800" dirty="0"/>
              </a:p>
              <a:p>
                <a:pPr indent="812800"/>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40°</m:t>
                        </m:r>
                      </m:e>
                    </m:func>
                  </m:oMath>
                </a14:m>
                <a:r>
                  <a:rPr lang="en-AU" sz="1800" dirty="0"/>
                  <a:t> is in the 1</a:t>
                </a:r>
                <a:r>
                  <a:rPr lang="en-AU" sz="1800" baseline="30000" dirty="0"/>
                  <a:t>st</a:t>
                </a:r>
                <a:r>
                  <a:rPr lang="en-AU" sz="1800" dirty="0"/>
                  <a:t> quadrant </a:t>
                </a:r>
                <a14:m>
                  <m:oMath xmlns:m="http://schemas.openxmlformats.org/officeDocument/2006/math">
                    <m:r>
                      <a:rPr lang="en-AU" sz="1800" b="0" i="1" smtClean="0">
                        <a:latin typeface="Cambria Math" panose="02040503050406030204" pitchFamily="18" charset="0"/>
                      </a:rPr>
                      <m:t>∴≥0</m:t>
                    </m:r>
                  </m:oMath>
                </a14:m>
                <a:endParaRPr lang="en-AU" sz="1800" dirty="0"/>
              </a:p>
              <a:p>
                <a:pPr indent="812800"/>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140°</m:t>
                        </m:r>
                      </m:e>
                    </m:func>
                  </m:oMath>
                </a14:m>
                <a:r>
                  <a:rPr lang="en-AU" sz="1800" dirty="0"/>
                  <a:t> is in the 2</a:t>
                </a:r>
                <a:r>
                  <a:rPr lang="en-AU" sz="1800" baseline="30000" dirty="0"/>
                  <a:t>nd</a:t>
                </a:r>
                <a:r>
                  <a:rPr lang="en-AU" sz="1800" dirty="0"/>
                  <a:t> quadrant </a:t>
                </a:r>
                <a14:m>
                  <m:oMath xmlns:m="http://schemas.openxmlformats.org/officeDocument/2006/math">
                    <m:r>
                      <a:rPr lang="en-AU" sz="1800" i="1">
                        <a:latin typeface="Cambria Math" panose="02040503050406030204" pitchFamily="18" charset="0"/>
                      </a:rPr>
                      <m:t>∴</m:t>
                    </m:r>
                    <m:r>
                      <a:rPr lang="en-AU" sz="1800" b="0" i="1" smtClean="0">
                        <a:latin typeface="Cambria Math" panose="02040503050406030204" pitchFamily="18" charset="0"/>
                      </a:rPr>
                      <m:t>≤</m:t>
                    </m:r>
                    <m:r>
                      <a:rPr lang="en-AU" sz="1800" i="1">
                        <a:latin typeface="Cambria Math" panose="02040503050406030204" pitchFamily="18" charset="0"/>
                      </a:rPr>
                      <m:t>0</m:t>
                    </m:r>
                  </m:oMath>
                </a14:m>
                <a:endParaRPr lang="en-AU" sz="1800" dirty="0"/>
              </a:p>
              <a:p>
                <a:pPr marL="812800"/>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220°</m:t>
                        </m:r>
                      </m:e>
                    </m:func>
                  </m:oMath>
                </a14:m>
                <a:r>
                  <a:rPr lang="en-AU" sz="1800" dirty="0"/>
                  <a:t> is in the 3</a:t>
                </a:r>
                <a:r>
                  <a:rPr lang="en-AU" sz="1800" baseline="30000" dirty="0"/>
                  <a:t>rd</a:t>
                </a:r>
                <a:r>
                  <a:rPr lang="en-AU" sz="1800" dirty="0"/>
                  <a:t> quadrant </a:t>
                </a:r>
                <a14:m>
                  <m:oMath xmlns:m="http://schemas.openxmlformats.org/officeDocument/2006/math">
                    <m:r>
                      <a:rPr lang="en-AU" sz="1800" i="1">
                        <a:latin typeface="Cambria Math" panose="02040503050406030204" pitchFamily="18" charset="0"/>
                      </a:rPr>
                      <m:t>∴≥0</m:t>
                    </m:r>
                  </m:oMath>
                </a14:m>
                <a:endParaRPr lang="en-AU" sz="1800" dirty="0"/>
              </a:p>
              <a:p>
                <a:pPr marL="812800"/>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40°</m:t>
                        </m:r>
                      </m:e>
                    </m:func>
                  </m:oMath>
                </a14:m>
                <a:r>
                  <a:rPr lang="en-AU" sz="1800" dirty="0"/>
                  <a:t> and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220°</m:t>
                        </m:r>
                      </m:e>
                    </m:func>
                  </m:oMath>
                </a14:m>
                <a:r>
                  <a:rPr lang="en-AU" sz="1800" dirty="0"/>
                  <a:t> are both positive</a:t>
                </a:r>
              </a:p>
              <a:p>
                <a:pPr marL="812800" indent="-81280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220°=180+40</m:t>
                      </m:r>
                    </m:oMath>
                  </m:oMathPara>
                </a14:m>
                <a:endParaRPr lang="en-AU" sz="1800" b="0" dirty="0"/>
              </a:p>
              <a:p>
                <a:pPr marL="812800" indent="-81280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40°=</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220°</m:t>
                              </m:r>
                            </m:e>
                          </m:func>
                        </m:e>
                      </m:func>
                    </m:oMath>
                  </m:oMathPara>
                </a14:m>
                <a:endParaRPr lang="en-AU" sz="1800" dirty="0"/>
              </a:p>
            </p:txBody>
          </p:sp>
        </mc:Choice>
        <mc:Fallback xmlns="">
          <p:sp>
            <p:nvSpPr>
              <p:cNvPr id="5" name="Text Placeholder 4">
                <a:extLst>
                  <a:ext uri="{FF2B5EF4-FFF2-40B4-BE49-F238E27FC236}">
                    <a16:creationId xmlns:a16="http://schemas.microsoft.com/office/drawing/2014/main" id="{B766EC13-F731-24A2-F7F5-B41A8E28B077}"/>
                  </a:ext>
                </a:extLst>
              </p:cNvPr>
              <p:cNvSpPr>
                <a:spLocks noGrp="1" noRot="1" noChangeAspect="1" noMove="1" noResize="1" noEditPoints="1" noAdjustHandles="1" noChangeArrowheads="1" noChangeShapeType="1" noTextEdit="1"/>
              </p:cNvSpPr>
              <p:nvPr>
                <p:ph type="body" sz="quarter" idx="17"/>
              </p:nvPr>
            </p:nvSpPr>
            <p:spPr>
              <a:xfrm>
                <a:off x="360000" y="1689747"/>
                <a:ext cx="11484000" cy="4807835"/>
              </a:xfrm>
              <a:blipFill>
                <a:blip r:embed="rId2"/>
                <a:stretch>
                  <a:fillRect l="-1215"/>
                </a:stretch>
              </a:blipFill>
            </p:spPr>
            <p:txBody>
              <a:bodyPr/>
              <a:lstStyle/>
              <a:p>
                <a:r>
                  <a:rPr lang="en-US">
                    <a:noFill/>
                  </a:rPr>
                  <a:t> </a:t>
                </a:r>
              </a:p>
            </p:txBody>
          </p:sp>
        </mc:Fallback>
      </mc:AlternateContent>
      <p:pic>
        <p:nvPicPr>
          <p:cNvPr id="7" name="Picture 6" descr="Unit circle with angles 40,140,220 marked. ">
            <a:extLst>
              <a:ext uri="{FF2B5EF4-FFF2-40B4-BE49-F238E27FC236}">
                <a16:creationId xmlns:a16="http://schemas.microsoft.com/office/drawing/2014/main" id="{78D650DB-24BB-3412-8B9E-6078558B70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3087" y="2375206"/>
            <a:ext cx="3370766" cy="3370766"/>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B16E5BF-3FF5-6BB3-327F-EDBB0FB21890}"/>
                  </a:ext>
                  <a:ext uri="{C183D7F6-B498-43B3-948B-1728B52AA6E4}">
                    <adec:decorative xmlns:adec="http://schemas.microsoft.com/office/drawing/2017/decorative" val="1"/>
                  </a:ext>
                </a:extLst>
              </p:cNvPr>
              <p:cNvSpPr txBox="1"/>
              <p:nvPr/>
            </p:nvSpPr>
            <p:spPr>
              <a:xfrm>
                <a:off x="8025470" y="3076222"/>
                <a:ext cx="595456" cy="467858"/>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oMath>
                  </m:oMathPara>
                </a14:m>
                <a:endParaRPr lang="en-AU" dirty="0">
                  <a:latin typeface="Arial" panose="020B0604020202020204" pitchFamily="34" charset="0"/>
                </a:endParaRPr>
              </a:p>
            </p:txBody>
          </p:sp>
        </mc:Choice>
        <mc:Fallback xmlns="">
          <p:sp>
            <p:nvSpPr>
              <p:cNvPr id="10" name="TextBox 9">
                <a:extLst>
                  <a:ext uri="{FF2B5EF4-FFF2-40B4-BE49-F238E27FC236}">
                    <a16:creationId xmlns:a16="http://schemas.microsoft.com/office/drawing/2014/main" id="{5B16E5BF-3FF5-6BB3-327F-EDBB0FB21890}"/>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025470" y="3076222"/>
                <a:ext cx="595456" cy="467858"/>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7C5FBD-A76B-883D-D57D-FE5D935C95D3}"/>
                  </a:ext>
                  <a:ext uri="{C183D7F6-B498-43B3-948B-1728B52AA6E4}">
                    <adec:decorative xmlns:adec="http://schemas.microsoft.com/office/drawing/2017/decorative" val="1"/>
                  </a:ext>
                </a:extLst>
              </p:cNvPr>
              <p:cNvSpPr txBox="1"/>
              <p:nvPr/>
            </p:nvSpPr>
            <p:spPr>
              <a:xfrm>
                <a:off x="8889070" y="3068313"/>
                <a:ext cx="595456" cy="467858"/>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oMath>
                  </m:oMathPara>
                </a14:m>
                <a:endParaRPr lang="en-AU" dirty="0">
                  <a:latin typeface="Arial" panose="020B0604020202020204" pitchFamily="34" charset="0"/>
                </a:endParaRPr>
              </a:p>
            </p:txBody>
          </p:sp>
        </mc:Choice>
        <mc:Fallback xmlns="">
          <p:sp>
            <p:nvSpPr>
              <p:cNvPr id="8" name="TextBox 7">
                <a:extLst>
                  <a:ext uri="{FF2B5EF4-FFF2-40B4-BE49-F238E27FC236}">
                    <a16:creationId xmlns:a16="http://schemas.microsoft.com/office/drawing/2014/main" id="{7F7C5FBD-A76B-883D-D57D-FE5D935C95D3}"/>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889070" y="3068313"/>
                <a:ext cx="595456" cy="467858"/>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1750C7B-FFD1-C731-8E4C-D6799528568B}"/>
                  </a:ext>
                  <a:ext uri="{C183D7F6-B498-43B3-948B-1728B52AA6E4}">
                    <adec:decorative xmlns:adec="http://schemas.microsoft.com/office/drawing/2017/decorative" val="1"/>
                  </a:ext>
                </a:extLst>
              </p:cNvPr>
              <p:cNvSpPr txBox="1"/>
              <p:nvPr/>
            </p:nvSpPr>
            <p:spPr>
              <a:xfrm>
                <a:off x="8918270" y="4732013"/>
                <a:ext cx="595456" cy="467858"/>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oMath>
                  </m:oMathPara>
                </a14:m>
                <a:endParaRPr lang="en-AU" dirty="0">
                  <a:latin typeface="Arial" panose="020B0604020202020204" pitchFamily="34" charset="0"/>
                </a:endParaRPr>
              </a:p>
            </p:txBody>
          </p:sp>
        </mc:Choice>
        <mc:Fallback xmlns="">
          <p:sp>
            <p:nvSpPr>
              <p:cNvPr id="11" name="TextBox 10">
                <a:extLst>
                  <a:ext uri="{FF2B5EF4-FFF2-40B4-BE49-F238E27FC236}">
                    <a16:creationId xmlns:a16="http://schemas.microsoft.com/office/drawing/2014/main" id="{81750C7B-FFD1-C731-8E4C-D6799528568B}"/>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918270" y="4732013"/>
                <a:ext cx="595456" cy="467858"/>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5BB3052-94AD-FCDB-7D2D-6CAAEBA6D7C2}"/>
                  </a:ext>
                  <a:ext uri="{C183D7F6-B498-43B3-948B-1728B52AA6E4}">
                    <adec:decorative xmlns:adec="http://schemas.microsoft.com/office/drawing/2017/decorative" val="1"/>
                  </a:ext>
                </a:extLst>
              </p:cNvPr>
              <p:cNvSpPr txBox="1"/>
              <p:nvPr/>
            </p:nvSpPr>
            <p:spPr>
              <a:xfrm>
                <a:off x="8012770" y="4732013"/>
                <a:ext cx="595456" cy="467858"/>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oMath>
                  </m:oMathPara>
                </a14:m>
                <a:endParaRPr lang="en-AU" dirty="0">
                  <a:latin typeface="Arial" panose="020B0604020202020204" pitchFamily="34" charset="0"/>
                </a:endParaRPr>
              </a:p>
            </p:txBody>
          </p:sp>
        </mc:Choice>
        <mc:Fallback xmlns="">
          <p:sp>
            <p:nvSpPr>
              <p:cNvPr id="9" name="TextBox 8">
                <a:extLst>
                  <a:ext uri="{FF2B5EF4-FFF2-40B4-BE49-F238E27FC236}">
                    <a16:creationId xmlns:a16="http://schemas.microsoft.com/office/drawing/2014/main" id="{25BB3052-94AD-FCDB-7D2D-6CAAEBA6D7C2}"/>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012770" y="4732013"/>
                <a:ext cx="595456" cy="467858"/>
              </a:xfrm>
              <a:prstGeom prst="rect">
                <a:avLst/>
              </a:prstGeom>
              <a:blipFill>
                <a:blip r:embed="rId7"/>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241DF6D-D039-CC95-F30C-340B8CD6FF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41221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C7994-EF0B-DD2F-AB47-7C54AB351A7C}"/>
              </a:ext>
            </a:extLst>
          </p:cNvPr>
          <p:cNvSpPr>
            <a:spLocks noGrp="1"/>
          </p:cNvSpPr>
          <p:nvPr>
            <p:ph type="title"/>
          </p:nvPr>
        </p:nvSpPr>
        <p:spPr/>
        <p:txBody>
          <a:bodyPr/>
          <a:lstStyle/>
          <a:p>
            <a:r>
              <a:rPr lang="en-AU" dirty="0"/>
              <a:t>Equivalent trigonometric ratios (2)	</a:t>
            </a:r>
          </a:p>
        </p:txBody>
      </p:sp>
      <p:sp>
        <p:nvSpPr>
          <p:cNvPr id="4" name="Text Placeholder 3">
            <a:extLst>
              <a:ext uri="{FF2B5EF4-FFF2-40B4-BE49-F238E27FC236}">
                <a16:creationId xmlns:a16="http://schemas.microsoft.com/office/drawing/2014/main" id="{8CD395D2-9FEE-A9F3-86A3-133777E35DC5}"/>
              </a:ext>
            </a:extLst>
          </p:cNvPr>
          <p:cNvSpPr>
            <a:spLocks noGrp="1"/>
          </p:cNvSpPr>
          <p:nvPr>
            <p:ph type="body" sz="quarter" idx="18"/>
          </p:nvPr>
        </p:nvSpPr>
        <p:spPr/>
        <p:txBody>
          <a:bodyPr/>
          <a:lstStyle/>
          <a:p>
            <a:r>
              <a:rPr lang="en-AU" dirty="0"/>
              <a:t>Example 1 Self explanation prompts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766EC13-F731-24A2-F7F5-B41A8E28B077}"/>
                  </a:ext>
                </a:extLst>
              </p:cNvPr>
              <p:cNvSpPr>
                <a:spLocks noGrp="1"/>
              </p:cNvSpPr>
              <p:nvPr>
                <p:ph type="body" sz="quarter" idx="17"/>
              </p:nvPr>
            </p:nvSpPr>
            <p:spPr>
              <a:xfrm>
                <a:off x="357129" y="1689917"/>
                <a:ext cx="6595514" cy="4807835"/>
              </a:xfrm>
            </p:spPr>
            <p:txBody>
              <a:bodyPr/>
              <a:lstStyle/>
              <a:p>
                <a:r>
                  <a:rPr lang="en-AU" sz="1800" dirty="0"/>
                  <a:t>Which ratios has the same value as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40°</m:t>
                        </m:r>
                      </m:e>
                    </m:func>
                    <m:r>
                      <a:rPr lang="en-AU" sz="1800">
                        <a:latin typeface="Cambria Math" panose="02040503050406030204" pitchFamily="18" charset="0"/>
                      </a:rPr>
                      <m:t>?</m:t>
                    </m:r>
                  </m:oMath>
                </a14:m>
                <a:r>
                  <a:rPr lang="en-AU" sz="1800" dirty="0"/>
                  <a:t>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140°</m:t>
                        </m:r>
                      </m:e>
                    </m:func>
                  </m:oMath>
                </a14:m>
                <a:r>
                  <a:rPr lang="en-AU" sz="1800" dirty="0"/>
                  <a:t> or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220°</m:t>
                        </m:r>
                      </m:e>
                    </m:func>
                  </m:oMath>
                </a14:m>
                <a:endParaRPr lang="en-AU" sz="1800" dirty="0"/>
              </a:p>
              <a:p>
                <a:pPr indent="812800"/>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40°</m:t>
                        </m:r>
                      </m:e>
                    </m:func>
                  </m:oMath>
                </a14:m>
                <a:r>
                  <a:rPr lang="en-AU" sz="1800" dirty="0"/>
                  <a:t> is in the 1</a:t>
                </a:r>
                <a:r>
                  <a:rPr lang="en-AU" sz="1800" baseline="30000" dirty="0"/>
                  <a:t>st</a:t>
                </a:r>
                <a:r>
                  <a:rPr lang="en-AU" sz="1800" dirty="0"/>
                  <a:t> quadrant </a:t>
                </a:r>
                <a14:m>
                  <m:oMath xmlns:m="http://schemas.openxmlformats.org/officeDocument/2006/math">
                    <m:r>
                      <a:rPr lang="en-AU" sz="1800" b="0" i="1" smtClean="0">
                        <a:latin typeface="Cambria Math" panose="02040503050406030204" pitchFamily="18" charset="0"/>
                      </a:rPr>
                      <m:t>∴≥0</m:t>
                    </m:r>
                  </m:oMath>
                </a14:m>
                <a:endParaRPr lang="en-AU" sz="1800" dirty="0"/>
              </a:p>
              <a:p>
                <a:pPr indent="812800"/>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140°</m:t>
                        </m:r>
                      </m:e>
                    </m:func>
                  </m:oMath>
                </a14:m>
                <a:r>
                  <a:rPr lang="en-AU" sz="1800" dirty="0"/>
                  <a:t> is in the 2</a:t>
                </a:r>
                <a:r>
                  <a:rPr lang="en-AU" sz="1800" baseline="30000" dirty="0"/>
                  <a:t>nd</a:t>
                </a:r>
                <a:r>
                  <a:rPr lang="en-AU" sz="1800" dirty="0"/>
                  <a:t> quadrant </a:t>
                </a:r>
                <a14:m>
                  <m:oMath xmlns:m="http://schemas.openxmlformats.org/officeDocument/2006/math">
                    <m:r>
                      <a:rPr lang="en-AU" sz="1800" i="1">
                        <a:latin typeface="Cambria Math" panose="02040503050406030204" pitchFamily="18" charset="0"/>
                      </a:rPr>
                      <m:t>∴</m:t>
                    </m:r>
                    <m:r>
                      <a:rPr lang="en-AU" sz="1800" b="0" i="1" smtClean="0">
                        <a:latin typeface="Cambria Math" panose="02040503050406030204" pitchFamily="18" charset="0"/>
                      </a:rPr>
                      <m:t>≤</m:t>
                    </m:r>
                    <m:r>
                      <a:rPr lang="en-AU" sz="1800" i="1">
                        <a:latin typeface="Cambria Math" panose="02040503050406030204" pitchFamily="18" charset="0"/>
                      </a:rPr>
                      <m:t>0</m:t>
                    </m:r>
                  </m:oMath>
                </a14:m>
                <a:endParaRPr lang="en-AU" sz="1800" dirty="0"/>
              </a:p>
              <a:p>
                <a:pPr marL="812800"/>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220°</m:t>
                        </m:r>
                      </m:e>
                    </m:func>
                  </m:oMath>
                </a14:m>
                <a:r>
                  <a:rPr lang="en-AU" sz="1800" dirty="0"/>
                  <a:t> is in the 3</a:t>
                </a:r>
                <a:r>
                  <a:rPr lang="en-AU" sz="1800" baseline="30000" dirty="0"/>
                  <a:t>rd</a:t>
                </a:r>
                <a:r>
                  <a:rPr lang="en-AU" sz="1800" dirty="0"/>
                  <a:t> quadrant </a:t>
                </a:r>
                <a14:m>
                  <m:oMath xmlns:m="http://schemas.openxmlformats.org/officeDocument/2006/math">
                    <m:r>
                      <a:rPr lang="en-AU" sz="1800" i="1">
                        <a:latin typeface="Cambria Math" panose="02040503050406030204" pitchFamily="18" charset="0"/>
                      </a:rPr>
                      <m:t>∴≥0</m:t>
                    </m:r>
                  </m:oMath>
                </a14:m>
                <a:endParaRPr lang="en-AU" sz="1800" dirty="0"/>
              </a:p>
              <a:p>
                <a:pPr marL="812800"/>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40°</m:t>
                        </m:r>
                      </m:e>
                    </m:func>
                  </m:oMath>
                </a14:m>
                <a:r>
                  <a:rPr lang="en-AU" sz="1800" dirty="0"/>
                  <a:t> and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220°</m:t>
                        </m:r>
                      </m:e>
                    </m:func>
                  </m:oMath>
                </a14:m>
                <a:r>
                  <a:rPr lang="en-AU" sz="1800" dirty="0"/>
                  <a:t> are both positive</a:t>
                </a:r>
              </a:p>
              <a:p>
                <a:pPr marL="812800" indent="-81280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220°=180+40</m:t>
                      </m:r>
                    </m:oMath>
                  </m:oMathPara>
                </a14:m>
                <a:endParaRPr lang="en-AU" sz="1800" b="0" dirty="0"/>
              </a:p>
              <a:p>
                <a:pPr marL="812800" indent="-81280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40°=</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220°</m:t>
                              </m:r>
                            </m:e>
                          </m:func>
                        </m:e>
                      </m:func>
                    </m:oMath>
                  </m:oMathPara>
                </a14:m>
                <a:endParaRPr lang="en-AU" sz="1800" dirty="0"/>
              </a:p>
            </p:txBody>
          </p:sp>
        </mc:Choice>
        <mc:Fallback xmlns="">
          <p:sp>
            <p:nvSpPr>
              <p:cNvPr id="5" name="Text Placeholder 4">
                <a:extLst>
                  <a:ext uri="{FF2B5EF4-FFF2-40B4-BE49-F238E27FC236}">
                    <a16:creationId xmlns:a16="http://schemas.microsoft.com/office/drawing/2014/main" id="{B766EC13-F731-24A2-F7F5-B41A8E28B077}"/>
                  </a:ext>
                </a:extLst>
              </p:cNvPr>
              <p:cNvSpPr>
                <a:spLocks noGrp="1" noRot="1" noChangeAspect="1" noMove="1" noResize="1" noEditPoints="1" noAdjustHandles="1" noChangeArrowheads="1" noChangeShapeType="1" noTextEdit="1"/>
              </p:cNvSpPr>
              <p:nvPr>
                <p:ph type="body" sz="quarter" idx="17"/>
              </p:nvPr>
            </p:nvSpPr>
            <p:spPr>
              <a:xfrm>
                <a:off x="357129" y="1689917"/>
                <a:ext cx="6595514" cy="4807835"/>
              </a:xfrm>
              <a:blipFill>
                <a:blip r:embed="rId3"/>
                <a:stretch>
                  <a:fillRect l="-2218" r="-370"/>
                </a:stretch>
              </a:blipFill>
            </p:spPr>
            <p:txBody>
              <a:bodyPr/>
              <a:lstStyle/>
              <a:p>
                <a:r>
                  <a:rPr lang="en-AU">
                    <a:noFill/>
                  </a:rPr>
                  <a:t> </a:t>
                </a:r>
              </a:p>
            </p:txBody>
          </p:sp>
        </mc:Fallback>
      </mc:AlternateContent>
      <p:sp>
        <p:nvSpPr>
          <p:cNvPr id="13" name="Speech Bubble: Rectangle with Corners Rounded 12" descr="A text box with the text “Why is it important to break the angle up like this?&#10;“ pointing to 220°=180+40&#10;&#10;">
            <a:extLst>
              <a:ext uri="{FF2B5EF4-FFF2-40B4-BE49-F238E27FC236}">
                <a16:creationId xmlns:a16="http://schemas.microsoft.com/office/drawing/2014/main" id="{D7E35579-1184-C30F-D763-625192A742FC}"/>
              </a:ext>
            </a:extLst>
          </p:cNvPr>
          <p:cNvSpPr/>
          <p:nvPr/>
        </p:nvSpPr>
        <p:spPr>
          <a:xfrm>
            <a:off x="4175593" y="4451803"/>
            <a:ext cx="2288224" cy="1028278"/>
          </a:xfrm>
          <a:prstGeom prst="wedgeRoundRectCallout">
            <a:avLst>
              <a:gd name="adj1" fmla="val -90778"/>
              <a:gd name="adj2" fmla="val -2187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latin typeface="Arial" panose="020B0604020202020204" pitchFamily="34" charset="0"/>
              </a:rPr>
              <a:t>Why is it important to break the angle up like this?</a:t>
            </a:r>
          </a:p>
        </p:txBody>
      </p:sp>
      <p:sp>
        <p:nvSpPr>
          <p:cNvPr id="6" name="Speech Bubble: Rectangle with Corners Rounded 5" descr="A text box with the text “How do you know what sign to put in each quadrant?” pointing to the 1st quadrant of a unit circle with angles 40,140,220 marked. &#10;">
            <a:extLst>
              <a:ext uri="{FF2B5EF4-FFF2-40B4-BE49-F238E27FC236}">
                <a16:creationId xmlns:a16="http://schemas.microsoft.com/office/drawing/2014/main" id="{B22EC4BF-008B-9A72-D3CE-998A792DED0F}"/>
              </a:ext>
            </a:extLst>
          </p:cNvPr>
          <p:cNvSpPr/>
          <p:nvPr/>
        </p:nvSpPr>
        <p:spPr>
          <a:xfrm>
            <a:off x="9437170" y="831698"/>
            <a:ext cx="2273365" cy="1040773"/>
          </a:xfrm>
          <a:prstGeom prst="wedgeRoundRectCallout">
            <a:avLst>
              <a:gd name="adj1" fmla="val -36132"/>
              <a:gd name="adj2" fmla="val 937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latin typeface="Arial" panose="020B0604020202020204" pitchFamily="34" charset="0"/>
              </a:rPr>
              <a:t>How do you know what sign to put in each quadrant?</a:t>
            </a:r>
          </a:p>
        </p:txBody>
      </p:sp>
      <p:pic>
        <p:nvPicPr>
          <p:cNvPr id="16" name="Picture 15" descr="Unit circle with angles 40,140,220 marked.">
            <a:extLst>
              <a:ext uri="{FF2B5EF4-FFF2-40B4-BE49-F238E27FC236}">
                <a16:creationId xmlns:a16="http://schemas.microsoft.com/office/drawing/2014/main" id="{A0333F31-E717-C4E7-EC29-A3130CE919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3087" y="2375206"/>
            <a:ext cx="3370766" cy="3370766"/>
          </a:xfrm>
          <a:prstGeom prst="rect">
            <a:avLst/>
          </a:prstGeom>
        </p:spPr>
      </p:pic>
      <mc:AlternateContent xmlns:mc="http://schemas.openxmlformats.org/markup-compatibility/2006">
        <mc:Choice xmlns:a14="http://schemas.microsoft.com/office/drawing/2010/main" Requires="a14">
          <p:sp>
            <p:nvSpPr>
              <p:cNvPr id="17" name="TextBox 16" descr="Unit circle with angles 40,140,220 marked.">
                <a:extLst>
                  <a:ext uri="{FF2B5EF4-FFF2-40B4-BE49-F238E27FC236}">
                    <a16:creationId xmlns:a16="http://schemas.microsoft.com/office/drawing/2014/main" id="{12B62C2C-16DF-183D-1E9B-1D7F097D952C}"/>
                  </a:ext>
                  <a:ext uri="{C183D7F6-B498-43B3-948B-1728B52AA6E4}">
                    <adec:decorative xmlns:adec="http://schemas.microsoft.com/office/drawing/2017/decorative" val="1"/>
                  </a:ext>
                </a:extLst>
              </p:cNvPr>
              <p:cNvSpPr txBox="1"/>
              <p:nvPr/>
            </p:nvSpPr>
            <p:spPr>
              <a:xfrm>
                <a:off x="8889070" y="3068313"/>
                <a:ext cx="595456" cy="467858"/>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oMath>
                  </m:oMathPara>
                </a14:m>
                <a:endParaRPr lang="en-AU" dirty="0">
                  <a:latin typeface="Arial" panose="020B0604020202020204" pitchFamily="34" charset="0"/>
                </a:endParaRPr>
              </a:p>
            </p:txBody>
          </p:sp>
        </mc:Choice>
        <mc:Fallback>
          <p:sp>
            <p:nvSpPr>
              <p:cNvPr id="17" name="TextBox 16" descr="Unit circle with angles 40,140,220 marked.">
                <a:extLst>
                  <a:ext uri="{FF2B5EF4-FFF2-40B4-BE49-F238E27FC236}">
                    <a16:creationId xmlns:a16="http://schemas.microsoft.com/office/drawing/2014/main" id="{12B62C2C-16DF-183D-1E9B-1D7F097D952C}"/>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889070" y="3068313"/>
                <a:ext cx="595456" cy="467858"/>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8" name="TextBox 17" descr="Unit circle with angles 40,140,220 marked.">
                <a:extLst>
                  <a:ext uri="{FF2B5EF4-FFF2-40B4-BE49-F238E27FC236}">
                    <a16:creationId xmlns:a16="http://schemas.microsoft.com/office/drawing/2014/main" id="{12430CFD-7D63-B15D-495D-581488188C01}"/>
                  </a:ext>
                  <a:ext uri="{C183D7F6-B498-43B3-948B-1728B52AA6E4}">
                    <adec:decorative xmlns:adec="http://schemas.microsoft.com/office/drawing/2017/decorative" val="1"/>
                  </a:ext>
                </a:extLst>
              </p:cNvPr>
              <p:cNvSpPr txBox="1"/>
              <p:nvPr/>
            </p:nvSpPr>
            <p:spPr>
              <a:xfrm>
                <a:off x="8012770" y="4732013"/>
                <a:ext cx="595456" cy="467858"/>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oMath>
                  </m:oMathPara>
                </a14:m>
                <a:endParaRPr lang="en-AU" dirty="0">
                  <a:latin typeface="Arial" panose="020B0604020202020204" pitchFamily="34" charset="0"/>
                </a:endParaRPr>
              </a:p>
            </p:txBody>
          </p:sp>
        </mc:Choice>
        <mc:Fallback>
          <p:sp>
            <p:nvSpPr>
              <p:cNvPr id="18" name="TextBox 17" descr="Unit circle with angles 40,140,220 marked.">
                <a:extLst>
                  <a:ext uri="{FF2B5EF4-FFF2-40B4-BE49-F238E27FC236}">
                    <a16:creationId xmlns:a16="http://schemas.microsoft.com/office/drawing/2014/main" id="{12430CFD-7D63-B15D-495D-581488188C01}"/>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012770" y="4732013"/>
                <a:ext cx="595456" cy="467858"/>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9" name="TextBox 18" descr="Unit circle with angles 40,140,220 marked.">
                <a:extLst>
                  <a:ext uri="{FF2B5EF4-FFF2-40B4-BE49-F238E27FC236}">
                    <a16:creationId xmlns:a16="http://schemas.microsoft.com/office/drawing/2014/main" id="{F5649B35-429B-E04D-7388-AC2639E58A2E}"/>
                  </a:ext>
                  <a:ext uri="{C183D7F6-B498-43B3-948B-1728B52AA6E4}">
                    <adec:decorative xmlns:adec="http://schemas.microsoft.com/office/drawing/2017/decorative" val="1"/>
                  </a:ext>
                </a:extLst>
              </p:cNvPr>
              <p:cNvSpPr txBox="1"/>
              <p:nvPr/>
            </p:nvSpPr>
            <p:spPr>
              <a:xfrm>
                <a:off x="8025470" y="3076222"/>
                <a:ext cx="595456" cy="467858"/>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oMath>
                  </m:oMathPara>
                </a14:m>
                <a:endParaRPr lang="en-AU" dirty="0">
                  <a:latin typeface="Arial" panose="020B0604020202020204" pitchFamily="34" charset="0"/>
                </a:endParaRPr>
              </a:p>
            </p:txBody>
          </p:sp>
        </mc:Choice>
        <mc:Fallback>
          <p:sp>
            <p:nvSpPr>
              <p:cNvPr id="19" name="TextBox 18" descr="Unit circle with angles 40,140,220 marked.">
                <a:extLst>
                  <a:ext uri="{FF2B5EF4-FFF2-40B4-BE49-F238E27FC236}">
                    <a16:creationId xmlns:a16="http://schemas.microsoft.com/office/drawing/2014/main" id="{F5649B35-429B-E04D-7388-AC2639E58A2E}"/>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025470" y="3076222"/>
                <a:ext cx="595456" cy="467858"/>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20" name="TextBox 19" descr="Unit circle with angles 40,140,220 marked.">
                <a:extLst>
                  <a:ext uri="{FF2B5EF4-FFF2-40B4-BE49-F238E27FC236}">
                    <a16:creationId xmlns:a16="http://schemas.microsoft.com/office/drawing/2014/main" id="{8E2AC753-A2BB-CE9D-4BA2-F1B82067C8C3}"/>
                  </a:ext>
                  <a:ext uri="{C183D7F6-B498-43B3-948B-1728B52AA6E4}">
                    <adec:decorative xmlns:adec="http://schemas.microsoft.com/office/drawing/2017/decorative" val="1"/>
                  </a:ext>
                </a:extLst>
              </p:cNvPr>
              <p:cNvSpPr txBox="1"/>
              <p:nvPr/>
            </p:nvSpPr>
            <p:spPr>
              <a:xfrm>
                <a:off x="8918270" y="4732013"/>
                <a:ext cx="595456" cy="467858"/>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oMath>
                  </m:oMathPara>
                </a14:m>
                <a:endParaRPr lang="en-AU" dirty="0">
                  <a:latin typeface="Arial" panose="020B0604020202020204" pitchFamily="34" charset="0"/>
                </a:endParaRPr>
              </a:p>
            </p:txBody>
          </p:sp>
        </mc:Choice>
        <mc:Fallback>
          <p:sp>
            <p:nvSpPr>
              <p:cNvPr id="20" name="TextBox 19" descr="Unit circle with angles 40,140,220 marked.">
                <a:extLst>
                  <a:ext uri="{FF2B5EF4-FFF2-40B4-BE49-F238E27FC236}">
                    <a16:creationId xmlns:a16="http://schemas.microsoft.com/office/drawing/2014/main" id="{8E2AC753-A2BB-CE9D-4BA2-F1B82067C8C3}"/>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918270" y="4732013"/>
                <a:ext cx="595456" cy="467858"/>
              </a:xfrm>
              <a:prstGeom prst="rect">
                <a:avLst/>
              </a:prstGeom>
              <a:blipFill>
                <a:blip r:embed="rId8"/>
                <a:stretch>
                  <a:fillRect/>
                </a:stretch>
              </a:blipFill>
            </p:spPr>
            <p:txBody>
              <a:bodyPr/>
              <a:lstStyle/>
              <a:p>
                <a:r>
                  <a:rPr lang="en-AU">
                    <a:noFill/>
                  </a:rPr>
                  <a:t> </a:t>
                </a:r>
              </a:p>
            </p:txBody>
          </p:sp>
        </mc:Fallback>
      </mc:AlternateContent>
      <p:sp>
        <p:nvSpPr>
          <p:cNvPr id="12" name="Speech Bubble: Rectangle with Corners Rounded 11" descr="A text box with the text “How do you know which quadrant the angle is in?” pointing to the 2nd quadrant of a unit circle with angles 40,140,220 marked. ">
            <a:extLst>
              <a:ext uri="{FF2B5EF4-FFF2-40B4-BE49-F238E27FC236}">
                <a16:creationId xmlns:a16="http://schemas.microsoft.com/office/drawing/2014/main" id="{A7B2C7F7-D35E-A309-7BEB-2AE68F079550}"/>
              </a:ext>
            </a:extLst>
          </p:cNvPr>
          <p:cNvSpPr/>
          <p:nvPr/>
        </p:nvSpPr>
        <p:spPr>
          <a:xfrm>
            <a:off x="9553290" y="5262818"/>
            <a:ext cx="2157245" cy="1040773"/>
          </a:xfrm>
          <a:prstGeom prst="wedgeRoundRectCallout">
            <a:avLst>
              <a:gd name="adj1" fmla="val -51016"/>
              <a:gd name="adj2" fmla="val -10014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latin typeface="Arial" panose="020B0604020202020204" pitchFamily="34" charset="0"/>
              </a:rPr>
              <a:t>How do you know which quadrant the angle is in?</a:t>
            </a:r>
          </a:p>
        </p:txBody>
      </p:sp>
      <p:sp>
        <p:nvSpPr>
          <p:cNvPr id="2" name="Slide Number Placeholder 1">
            <a:extLst>
              <a:ext uri="{FF2B5EF4-FFF2-40B4-BE49-F238E27FC236}">
                <a16:creationId xmlns:a16="http://schemas.microsoft.com/office/drawing/2014/main" id="{5241DF6D-D039-CC95-F30C-340B8CD6FF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63649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C7994-EF0B-DD2F-AB47-7C54AB351A7C}"/>
              </a:ext>
            </a:extLst>
          </p:cNvPr>
          <p:cNvSpPr>
            <a:spLocks noGrp="1"/>
          </p:cNvSpPr>
          <p:nvPr>
            <p:ph type="title"/>
          </p:nvPr>
        </p:nvSpPr>
        <p:spPr/>
        <p:txBody>
          <a:bodyPr/>
          <a:lstStyle/>
          <a:p>
            <a:r>
              <a:rPr lang="en-AU" dirty="0"/>
              <a:t>Equivalent trigonometric ratios (3)	</a:t>
            </a:r>
          </a:p>
        </p:txBody>
      </p:sp>
      <p:sp>
        <p:nvSpPr>
          <p:cNvPr id="4" name="Text Placeholder 3">
            <a:extLst>
              <a:ext uri="{FF2B5EF4-FFF2-40B4-BE49-F238E27FC236}">
                <a16:creationId xmlns:a16="http://schemas.microsoft.com/office/drawing/2014/main" id="{8CD395D2-9FEE-A9F3-86A3-133777E35DC5}"/>
              </a:ext>
            </a:extLst>
          </p:cNvPr>
          <p:cNvSpPr>
            <a:spLocks noGrp="1"/>
          </p:cNvSpPr>
          <p:nvPr>
            <p:ph type="body" sz="quarter" idx="18"/>
          </p:nvPr>
        </p:nvSpPr>
        <p:spPr/>
        <p:txBody>
          <a:bodyPr/>
          <a:lstStyle/>
          <a:p>
            <a:r>
              <a:rPr lang="en-AU"/>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766EC13-F731-24A2-F7F5-B41A8E28B077}"/>
                  </a:ext>
                </a:extLst>
              </p:cNvPr>
              <p:cNvSpPr>
                <a:spLocks noGrp="1"/>
              </p:cNvSpPr>
              <p:nvPr>
                <p:ph type="body" sz="quarter" idx="17"/>
              </p:nvPr>
            </p:nvSpPr>
            <p:spPr>
              <a:xfrm>
                <a:off x="360000" y="1645143"/>
                <a:ext cx="11484000" cy="4807835"/>
              </a:xfrm>
            </p:spPr>
            <p:txBody>
              <a:bodyPr/>
              <a:lstStyle/>
              <a:p>
                <a:r>
                  <a:rPr lang="en-AU" sz="1800" dirty="0"/>
                  <a:t>Which ratio has the same value as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155°</m:t>
                        </m:r>
                      </m:e>
                    </m:func>
                    <m:r>
                      <a:rPr lang="en-AU" sz="1800" b="0" i="0" smtClean="0">
                        <a:latin typeface="Cambria Math" panose="02040503050406030204" pitchFamily="18" charset="0"/>
                      </a:rPr>
                      <m:t>?</m:t>
                    </m:r>
                  </m:oMath>
                </a14:m>
                <a:r>
                  <a:rPr lang="en-AU" sz="1800" dirty="0"/>
                  <a:t>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25°</m:t>
                        </m:r>
                      </m:e>
                    </m:func>
                  </m:oMath>
                </a14:m>
                <a:r>
                  <a:rPr lang="en-AU" sz="1800" dirty="0"/>
                  <a:t> or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335°</m:t>
                        </m:r>
                      </m:e>
                    </m:func>
                  </m:oMath>
                </a14:m>
                <a:r>
                  <a:rPr lang="en-AU" sz="1800" dirty="0"/>
                  <a:t>?</a:t>
                </a:r>
              </a:p>
            </p:txBody>
          </p:sp>
        </mc:Choice>
        <mc:Fallback xmlns="">
          <p:sp>
            <p:nvSpPr>
              <p:cNvPr id="5" name="Text Placeholder 4">
                <a:extLst>
                  <a:ext uri="{FF2B5EF4-FFF2-40B4-BE49-F238E27FC236}">
                    <a16:creationId xmlns:a16="http://schemas.microsoft.com/office/drawing/2014/main" id="{B766EC13-F731-24A2-F7F5-B41A8E28B077}"/>
                  </a:ext>
                </a:extLst>
              </p:cNvPr>
              <p:cNvSpPr>
                <a:spLocks noGrp="1" noRot="1" noChangeAspect="1" noMove="1" noResize="1" noEditPoints="1" noAdjustHandles="1" noChangeArrowheads="1" noChangeShapeType="1" noTextEdit="1"/>
              </p:cNvSpPr>
              <p:nvPr>
                <p:ph type="body" sz="quarter" idx="17"/>
              </p:nvPr>
            </p:nvSpPr>
            <p:spPr>
              <a:xfrm>
                <a:off x="360000" y="1645143"/>
                <a:ext cx="11484000" cy="4807835"/>
              </a:xfrm>
              <a:blipFill>
                <a:blip r:embed="rId2"/>
                <a:stretch>
                  <a:fillRect l="-121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241DF6D-D039-CC95-F30C-340B8CD6FF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29923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C7994-EF0B-DD2F-AB47-7C54AB351A7C}"/>
              </a:ext>
            </a:extLst>
          </p:cNvPr>
          <p:cNvSpPr>
            <a:spLocks noGrp="1"/>
          </p:cNvSpPr>
          <p:nvPr>
            <p:ph type="title"/>
          </p:nvPr>
        </p:nvSpPr>
        <p:spPr/>
        <p:txBody>
          <a:bodyPr/>
          <a:lstStyle/>
          <a:p>
            <a:r>
              <a:rPr lang="en-AU" dirty="0"/>
              <a:t>Equivalent trigonometric ratios (4)	</a:t>
            </a:r>
          </a:p>
        </p:txBody>
      </p:sp>
      <p:sp>
        <p:nvSpPr>
          <p:cNvPr id="4" name="Text Placeholder 3">
            <a:extLst>
              <a:ext uri="{FF2B5EF4-FFF2-40B4-BE49-F238E27FC236}">
                <a16:creationId xmlns:a16="http://schemas.microsoft.com/office/drawing/2014/main" id="{8CD395D2-9FEE-A9F3-86A3-133777E35DC5}"/>
              </a:ext>
            </a:extLst>
          </p:cNvPr>
          <p:cNvSpPr>
            <a:spLocks noGrp="1"/>
          </p:cNvSpPr>
          <p:nvPr>
            <p:ph type="body" sz="quarter" idx="18"/>
          </p:nvPr>
        </p:nvSpPr>
        <p:spPr/>
        <p:txBody>
          <a:bodyPr/>
          <a:lstStyle/>
          <a:p>
            <a:r>
              <a:rPr lang="en-AU"/>
              <a:t>Your turn - Solution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766EC13-F731-24A2-F7F5-B41A8E28B077}"/>
                  </a:ext>
                </a:extLst>
              </p:cNvPr>
              <p:cNvSpPr>
                <a:spLocks noGrp="1"/>
              </p:cNvSpPr>
              <p:nvPr>
                <p:ph type="body" sz="quarter" idx="17"/>
              </p:nvPr>
            </p:nvSpPr>
            <p:spPr>
              <a:xfrm>
                <a:off x="360000" y="1678596"/>
                <a:ext cx="11484000" cy="4807835"/>
              </a:xfrm>
            </p:spPr>
            <p:txBody>
              <a:bodyPr/>
              <a:lstStyle/>
              <a:p>
                <a:r>
                  <a:rPr lang="en-AU" sz="1800" dirty="0"/>
                  <a:t>Which ratio has the same value as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155°</m:t>
                        </m:r>
                      </m:e>
                    </m:func>
                    <m:r>
                      <a:rPr lang="en-AU" sz="1800">
                        <a:latin typeface="Cambria Math" panose="02040503050406030204" pitchFamily="18" charset="0"/>
                      </a:rPr>
                      <m:t>?</m:t>
                    </m:r>
                  </m:oMath>
                </a14:m>
                <a:r>
                  <a:rPr lang="en-AU" sz="1800" dirty="0"/>
                  <a:t>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25°</m:t>
                        </m:r>
                      </m:e>
                    </m:func>
                  </m:oMath>
                </a14:m>
                <a:r>
                  <a:rPr lang="en-AU" sz="1800" dirty="0"/>
                  <a:t> or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335°</m:t>
                        </m:r>
                      </m:e>
                    </m:func>
                  </m:oMath>
                </a14:m>
                <a:endParaRPr lang="en-AU" sz="1800" dirty="0"/>
              </a:p>
              <a:p>
                <a:pPr indent="812800"/>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25°</m:t>
                        </m:r>
                      </m:e>
                    </m:func>
                  </m:oMath>
                </a14:m>
                <a:r>
                  <a:rPr lang="en-AU" sz="1800" dirty="0"/>
                  <a:t> is in the 1</a:t>
                </a:r>
                <a:r>
                  <a:rPr lang="en-AU" sz="1800" baseline="30000" dirty="0"/>
                  <a:t>st</a:t>
                </a:r>
                <a:r>
                  <a:rPr lang="en-AU" sz="1800" dirty="0"/>
                  <a:t> quadrant </a:t>
                </a:r>
                <a14:m>
                  <m:oMath xmlns:m="http://schemas.openxmlformats.org/officeDocument/2006/math">
                    <m:r>
                      <a:rPr lang="en-AU" sz="1800" b="0" i="1" smtClean="0">
                        <a:latin typeface="Cambria Math" panose="02040503050406030204" pitchFamily="18" charset="0"/>
                      </a:rPr>
                      <m:t>∴≥0</m:t>
                    </m:r>
                  </m:oMath>
                </a14:m>
                <a:endParaRPr lang="en-AU" sz="1800" dirty="0"/>
              </a:p>
              <a:p>
                <a:pPr indent="812800"/>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155°</m:t>
                        </m:r>
                      </m:e>
                    </m:func>
                  </m:oMath>
                </a14:m>
                <a:r>
                  <a:rPr lang="en-AU" sz="1800" dirty="0"/>
                  <a:t> is in the 2</a:t>
                </a:r>
                <a:r>
                  <a:rPr lang="en-AU" sz="1800" baseline="30000" dirty="0"/>
                  <a:t>nd</a:t>
                </a:r>
                <a:r>
                  <a:rPr lang="en-AU" sz="1800" dirty="0"/>
                  <a:t> quadrant </a:t>
                </a:r>
                <a14:m>
                  <m:oMath xmlns:m="http://schemas.openxmlformats.org/officeDocument/2006/math">
                    <m:r>
                      <a:rPr lang="en-AU" sz="1800" i="1">
                        <a:latin typeface="Cambria Math" panose="02040503050406030204" pitchFamily="18" charset="0"/>
                      </a:rPr>
                      <m:t>∴</m:t>
                    </m:r>
                    <m:r>
                      <a:rPr lang="en-AU" sz="1800" b="0" i="1" smtClean="0">
                        <a:latin typeface="Cambria Math" panose="02040503050406030204" pitchFamily="18" charset="0"/>
                      </a:rPr>
                      <m:t>≤</m:t>
                    </m:r>
                    <m:r>
                      <a:rPr lang="en-AU" sz="1800" i="1">
                        <a:latin typeface="Cambria Math" panose="02040503050406030204" pitchFamily="18" charset="0"/>
                      </a:rPr>
                      <m:t>0</m:t>
                    </m:r>
                  </m:oMath>
                </a14:m>
                <a:endParaRPr lang="en-AU" sz="1800" dirty="0"/>
              </a:p>
              <a:p>
                <a:pPr marL="812800"/>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335°</m:t>
                        </m:r>
                      </m:e>
                    </m:func>
                  </m:oMath>
                </a14:m>
                <a:r>
                  <a:rPr lang="en-AU" sz="1800" dirty="0"/>
                  <a:t> is in the 4</a:t>
                </a:r>
                <a:r>
                  <a:rPr lang="en-AU" sz="1800" baseline="30000" dirty="0"/>
                  <a:t>th</a:t>
                </a:r>
                <a:r>
                  <a:rPr lang="en-AU" sz="1800" dirty="0"/>
                  <a:t> quadrant </a:t>
                </a:r>
                <a14:m>
                  <m:oMath xmlns:m="http://schemas.openxmlformats.org/officeDocument/2006/math">
                    <m:r>
                      <a:rPr lang="en-AU" sz="1800" i="1">
                        <a:latin typeface="Cambria Math" panose="02040503050406030204" pitchFamily="18" charset="0"/>
                      </a:rPr>
                      <m:t>∴≥0</m:t>
                    </m:r>
                  </m:oMath>
                </a14:m>
                <a:endParaRPr lang="en-AU" sz="1800" dirty="0"/>
              </a:p>
              <a:p>
                <a:pPr marL="812800"/>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25°</m:t>
                        </m:r>
                      </m:e>
                    </m:func>
                  </m:oMath>
                </a14:m>
                <a:r>
                  <a:rPr lang="en-AU" sz="1800" dirty="0"/>
                  <a:t> and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335°</m:t>
                        </m:r>
                      </m:e>
                    </m:func>
                  </m:oMath>
                </a14:m>
                <a:r>
                  <a:rPr lang="en-AU" sz="1800" dirty="0"/>
                  <a:t> are both positive</a:t>
                </a:r>
              </a:p>
              <a:p>
                <a:pPr marL="812800" indent="-81280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335°=360−25</m:t>
                      </m:r>
                    </m:oMath>
                  </m:oMathPara>
                </a14:m>
                <a:endParaRPr lang="en-AU" sz="1800" b="0" dirty="0"/>
              </a:p>
              <a:p>
                <a:pPr marL="812800" indent="-81280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a:rPr lang="en-AU" sz="1800" b="0" i="1" smtClean="0">
                              <a:latin typeface="Cambria Math" panose="02040503050406030204" pitchFamily="18" charset="0"/>
                            </a:rPr>
                            <m:t>𝑐𝑜𝑠</m:t>
                          </m:r>
                        </m:fName>
                        <m:e>
                          <m:r>
                            <a:rPr lang="en-AU" sz="1800" b="0" i="1" smtClean="0">
                              <a:latin typeface="Cambria Math" panose="02040503050406030204" pitchFamily="18" charset="0"/>
                            </a:rPr>
                            <m:t>25°=</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335°</m:t>
                              </m:r>
                            </m:e>
                          </m:func>
                        </m:e>
                      </m:func>
                    </m:oMath>
                  </m:oMathPara>
                </a14:m>
                <a:endParaRPr lang="en-AU" sz="1800" dirty="0"/>
              </a:p>
            </p:txBody>
          </p:sp>
        </mc:Choice>
        <mc:Fallback xmlns="">
          <p:sp>
            <p:nvSpPr>
              <p:cNvPr id="5" name="Text Placeholder 4">
                <a:extLst>
                  <a:ext uri="{FF2B5EF4-FFF2-40B4-BE49-F238E27FC236}">
                    <a16:creationId xmlns:a16="http://schemas.microsoft.com/office/drawing/2014/main" id="{B766EC13-F731-24A2-F7F5-B41A8E28B077}"/>
                  </a:ext>
                </a:extLst>
              </p:cNvPr>
              <p:cNvSpPr>
                <a:spLocks noGrp="1" noRot="1" noChangeAspect="1" noMove="1" noResize="1" noEditPoints="1" noAdjustHandles="1" noChangeArrowheads="1" noChangeShapeType="1" noTextEdit="1"/>
              </p:cNvSpPr>
              <p:nvPr>
                <p:ph type="body" sz="quarter" idx="17"/>
              </p:nvPr>
            </p:nvSpPr>
            <p:spPr>
              <a:xfrm>
                <a:off x="360000" y="1678596"/>
                <a:ext cx="11484000" cy="4807835"/>
              </a:xfrm>
              <a:blipFill>
                <a:blip r:embed="rId2"/>
                <a:stretch>
                  <a:fillRect l="-1215"/>
                </a:stretch>
              </a:blipFill>
            </p:spPr>
            <p:txBody>
              <a:bodyPr/>
              <a:lstStyle/>
              <a:p>
                <a:r>
                  <a:rPr lang="en-US">
                    <a:noFill/>
                  </a:rPr>
                  <a:t> </a:t>
                </a:r>
              </a:p>
            </p:txBody>
          </p:sp>
        </mc:Fallback>
      </mc:AlternateContent>
      <p:pic>
        <p:nvPicPr>
          <p:cNvPr id="19" name="Picture 18" descr="Unit circle with angles 25,155 and 335marked.">
            <a:extLst>
              <a:ext uri="{FF2B5EF4-FFF2-40B4-BE49-F238E27FC236}">
                <a16:creationId xmlns:a16="http://schemas.microsoft.com/office/drawing/2014/main" id="{F13AEC55-A389-D758-7B52-DB474AAC3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2887" y="2302480"/>
            <a:ext cx="3370766" cy="3370766"/>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F30025C-3B45-73E7-1F25-06200B4B3559}"/>
                  </a:ext>
                  <a:ext uri="{C183D7F6-B498-43B3-948B-1728B52AA6E4}">
                    <adec:decorative xmlns:adec="http://schemas.microsoft.com/office/drawing/2017/decorative" val="1"/>
                  </a:ext>
                </a:extLst>
              </p:cNvPr>
              <p:cNvSpPr txBox="1"/>
              <p:nvPr/>
            </p:nvSpPr>
            <p:spPr>
              <a:xfrm>
                <a:off x="9190386" y="2815081"/>
                <a:ext cx="650879" cy="51140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oMath>
                  </m:oMathPara>
                </a14:m>
                <a:endParaRPr lang="en-AU" dirty="0">
                  <a:latin typeface="Arial" panose="020B0604020202020204" pitchFamily="34" charset="0"/>
                </a:endParaRPr>
              </a:p>
            </p:txBody>
          </p:sp>
        </mc:Choice>
        <mc:Fallback xmlns="">
          <p:sp>
            <p:nvSpPr>
              <p:cNvPr id="20" name="TextBox 19">
                <a:extLst>
                  <a:ext uri="{FF2B5EF4-FFF2-40B4-BE49-F238E27FC236}">
                    <a16:creationId xmlns:a16="http://schemas.microsoft.com/office/drawing/2014/main" id="{2F30025C-3B45-73E7-1F25-06200B4B3559}"/>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190386" y="2815081"/>
                <a:ext cx="650879" cy="511405"/>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F73EDB7-F42C-9F41-4446-EAC602008829}"/>
                  </a:ext>
                  <a:ext uri="{C183D7F6-B498-43B3-948B-1728B52AA6E4}">
                    <adec:decorative xmlns:adec="http://schemas.microsoft.com/office/drawing/2017/decorative" val="1"/>
                  </a:ext>
                </a:extLst>
              </p:cNvPr>
              <p:cNvSpPr txBox="1"/>
              <p:nvPr/>
            </p:nvSpPr>
            <p:spPr>
              <a:xfrm>
                <a:off x="9181599" y="4662488"/>
                <a:ext cx="650879" cy="51140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oMath>
                  </m:oMathPara>
                </a14:m>
                <a:endParaRPr lang="en-AU" dirty="0">
                  <a:latin typeface="Arial" panose="020B0604020202020204" pitchFamily="34" charset="0"/>
                </a:endParaRPr>
              </a:p>
            </p:txBody>
          </p:sp>
        </mc:Choice>
        <mc:Fallback xmlns="">
          <p:sp>
            <p:nvSpPr>
              <p:cNvPr id="21" name="TextBox 20">
                <a:extLst>
                  <a:ext uri="{FF2B5EF4-FFF2-40B4-BE49-F238E27FC236}">
                    <a16:creationId xmlns:a16="http://schemas.microsoft.com/office/drawing/2014/main" id="{EF73EDB7-F42C-9F41-4446-EAC602008829}"/>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181599" y="4662488"/>
                <a:ext cx="650879" cy="511405"/>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C19644-20FE-B6FB-EEF9-CD9395F6EBC3}"/>
                  </a:ext>
                  <a:ext uri="{C183D7F6-B498-43B3-948B-1728B52AA6E4}">
                    <adec:decorative xmlns:adec="http://schemas.microsoft.com/office/drawing/2017/decorative" val="1"/>
                  </a:ext>
                </a:extLst>
              </p:cNvPr>
              <p:cNvSpPr txBox="1"/>
              <p:nvPr/>
            </p:nvSpPr>
            <p:spPr>
              <a:xfrm>
                <a:off x="8044523" y="2825579"/>
                <a:ext cx="650879" cy="51140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oMath>
                  </m:oMathPara>
                </a14:m>
                <a:endParaRPr lang="en-AU" dirty="0">
                  <a:latin typeface="Arial" panose="020B0604020202020204" pitchFamily="34" charset="0"/>
                </a:endParaRPr>
              </a:p>
            </p:txBody>
          </p:sp>
        </mc:Choice>
        <mc:Fallback xmlns="">
          <p:sp>
            <p:nvSpPr>
              <p:cNvPr id="22" name="TextBox 21">
                <a:extLst>
                  <a:ext uri="{FF2B5EF4-FFF2-40B4-BE49-F238E27FC236}">
                    <a16:creationId xmlns:a16="http://schemas.microsoft.com/office/drawing/2014/main" id="{47C19644-20FE-B6FB-EEF9-CD9395F6EBC3}"/>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044523" y="2825579"/>
                <a:ext cx="650879" cy="511405"/>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CA37DAF-627C-5A1A-56F0-2BCEC3AED4C5}"/>
                  </a:ext>
                  <a:ext uri="{C183D7F6-B498-43B3-948B-1728B52AA6E4}">
                    <adec:decorative xmlns:adec="http://schemas.microsoft.com/office/drawing/2017/decorative" val="1"/>
                  </a:ext>
                </a:extLst>
              </p:cNvPr>
              <p:cNvSpPr txBox="1"/>
              <p:nvPr/>
            </p:nvSpPr>
            <p:spPr>
              <a:xfrm>
                <a:off x="8044523" y="4649241"/>
                <a:ext cx="650879" cy="51140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m:t>
                      </m:r>
                    </m:oMath>
                  </m:oMathPara>
                </a14:m>
                <a:endParaRPr lang="en-AU" dirty="0">
                  <a:latin typeface="Arial" panose="020B0604020202020204" pitchFamily="34" charset="0"/>
                </a:endParaRPr>
              </a:p>
            </p:txBody>
          </p:sp>
        </mc:Choice>
        <mc:Fallback xmlns="">
          <p:sp>
            <p:nvSpPr>
              <p:cNvPr id="23" name="TextBox 22">
                <a:extLst>
                  <a:ext uri="{FF2B5EF4-FFF2-40B4-BE49-F238E27FC236}">
                    <a16:creationId xmlns:a16="http://schemas.microsoft.com/office/drawing/2014/main" id="{1CA37DAF-627C-5A1A-56F0-2BCEC3AED4C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044523" y="4649241"/>
                <a:ext cx="650879" cy="511405"/>
              </a:xfrm>
              <a:prstGeom prst="rect">
                <a:avLst/>
              </a:prstGeom>
              <a:blipFill>
                <a:blip r:embed="rId7"/>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241DF6D-D039-CC95-F30C-340B8CD6FF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11271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17</a:t>
            </a:fld>
            <a:endParaRPr lang="en-AU"/>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cs typeface="Arial" panose="020B0604020202020204" pitchFamily="34" charset="0"/>
              </a:rPr>
              <a:t>Copyright Act 1968</a:t>
            </a:r>
            <a:r>
              <a:rPr lang="en-AU" sz="1200" dirty="0">
                <a:solidFill>
                  <a:schemeClr val="bg1"/>
                </a:solidFill>
                <a:latin typeface="Arial" panose="020B0604020202020204" pitchFamily="34" charset="0"/>
                <a:cs typeface="Arial" panose="020B0604020202020204" pitchFamily="34" charset="0"/>
              </a:rPr>
              <a:t>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licence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2025.</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0132-640F-E650-BD0B-B53B451EE054}"/>
              </a:ext>
            </a:extLst>
          </p:cNvPr>
          <p:cNvSpPr>
            <a:spLocks noGrp="1"/>
          </p:cNvSpPr>
          <p:nvPr>
            <p:ph type="ctrTitle"/>
          </p:nvPr>
        </p:nvSpPr>
        <p:spPr/>
        <p:txBody>
          <a:bodyPr/>
          <a:lstStyle/>
          <a:p>
            <a:r>
              <a:rPr lang="en-AU" dirty="0"/>
              <a:t>Launch</a:t>
            </a:r>
          </a:p>
        </p:txBody>
      </p:sp>
    </p:spTree>
    <p:extLst>
      <p:ext uri="{BB962C8B-B14F-4D97-AF65-F5344CB8AC3E}">
        <p14:creationId xmlns:p14="http://schemas.microsoft.com/office/powerpoint/2010/main" val="295869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D10D90-946A-421F-ED60-61B13E2A13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
        <p:nvSpPr>
          <p:cNvPr id="3" name="Title 2">
            <a:extLst>
              <a:ext uri="{FF2B5EF4-FFF2-40B4-BE49-F238E27FC236}">
                <a16:creationId xmlns:a16="http://schemas.microsoft.com/office/drawing/2014/main" id="{74966F72-B2B8-513C-0E69-072E6C4F981E}"/>
              </a:ext>
            </a:extLst>
          </p:cNvPr>
          <p:cNvSpPr>
            <a:spLocks noGrp="1"/>
          </p:cNvSpPr>
          <p:nvPr>
            <p:ph type="title"/>
          </p:nvPr>
        </p:nvSpPr>
        <p:spPr/>
        <p:txBody>
          <a:bodyPr/>
          <a:lstStyle/>
          <a:p>
            <a:r>
              <a:rPr lang="en-AU" dirty="0"/>
              <a:t>Which one does not belong?</a:t>
            </a:r>
          </a:p>
        </p:txBody>
      </p:sp>
      <p:sp>
        <p:nvSpPr>
          <p:cNvPr id="4" name="Text Placeholder 3">
            <a:extLst>
              <a:ext uri="{FF2B5EF4-FFF2-40B4-BE49-F238E27FC236}">
                <a16:creationId xmlns:a16="http://schemas.microsoft.com/office/drawing/2014/main" id="{C851FB39-E643-B06E-7CEB-306EE049CF8D}"/>
              </a:ext>
            </a:extLst>
          </p:cNvPr>
          <p:cNvSpPr>
            <a:spLocks noGrp="1"/>
          </p:cNvSpPr>
          <p:nvPr>
            <p:ph type="body" sz="quarter" idx="18"/>
          </p:nvPr>
        </p:nvSpPr>
        <p:spPr/>
        <p:txBody>
          <a:bodyPr/>
          <a:lstStyle/>
          <a:p>
            <a:r>
              <a:rPr lang="en-AU" dirty="0"/>
              <a:t>Justify your thinking </a:t>
            </a:r>
          </a:p>
        </p:txBody>
      </p:sp>
      <mc:AlternateContent xmlns:mc="http://schemas.openxmlformats.org/markup-compatibility/2006" xmlns:a14="http://schemas.microsoft.com/office/drawing/2010/main">
        <mc:Choice Requires="a14">
          <p:graphicFrame>
            <p:nvGraphicFramePr>
              <p:cNvPr id="6" name="Table 5" descr="sin20, cos 70 sin 160, sin200">
                <a:extLst>
                  <a:ext uri="{FF2B5EF4-FFF2-40B4-BE49-F238E27FC236}">
                    <a16:creationId xmlns:a16="http://schemas.microsoft.com/office/drawing/2014/main" id="{9146D20A-F910-E4B2-CD9D-402E5CF78B0A}"/>
                  </a:ext>
                </a:extLst>
              </p:cNvPr>
              <p:cNvGraphicFramePr>
                <a:graphicFrameLocks noGrp="1"/>
              </p:cNvGraphicFramePr>
              <p:nvPr>
                <p:extLst>
                  <p:ext uri="{D42A27DB-BD31-4B8C-83A1-F6EECF244321}">
                    <p14:modId xmlns:p14="http://schemas.microsoft.com/office/powerpoint/2010/main" val="1143494640"/>
                  </p:ext>
                </p:extLst>
              </p:nvPr>
            </p:nvGraphicFramePr>
            <p:xfrm>
              <a:off x="2764244" y="2543592"/>
              <a:ext cx="6663512" cy="1770816"/>
            </p:xfrm>
            <a:graphic>
              <a:graphicData uri="http://schemas.openxmlformats.org/drawingml/2006/table">
                <a:tbl>
                  <a:tblPr firstRow="1" bandRow="1">
                    <a:tableStyleId>{5940675A-B579-460E-94D1-54222C63F5DA}</a:tableStyleId>
                  </a:tblPr>
                  <a:tblGrid>
                    <a:gridCol w="3305378">
                      <a:extLst>
                        <a:ext uri="{9D8B030D-6E8A-4147-A177-3AD203B41FA5}">
                          <a16:colId xmlns:a16="http://schemas.microsoft.com/office/drawing/2014/main" val="1355565287"/>
                        </a:ext>
                      </a:extLst>
                    </a:gridCol>
                    <a:gridCol w="3358134">
                      <a:extLst>
                        <a:ext uri="{9D8B030D-6E8A-4147-A177-3AD203B41FA5}">
                          <a16:colId xmlns:a16="http://schemas.microsoft.com/office/drawing/2014/main" val="350998796"/>
                        </a:ext>
                      </a:extLst>
                    </a:gridCol>
                  </a:tblGrid>
                  <a:tr h="885408">
                    <a:tc>
                      <a:txBody>
                        <a:bodyPr/>
                        <a:lstStyle/>
                        <a:p>
                          <a:pPr>
                            <a:lnSpc>
                              <a:spcPct val="100000"/>
                            </a:lnSpc>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smtClean="0">
                                        <a:latin typeface="Cambria Math" panose="02040503050406030204" pitchFamily="18" charset="0"/>
                                      </a:rPr>
                                      <m:t>sin</m:t>
                                    </m:r>
                                  </m:fName>
                                  <m:e>
                                    <m:r>
                                      <a:rPr lang="en-AU" sz="1800" b="0" smtClean="0">
                                        <a:latin typeface="Cambria Math" panose="02040503050406030204" pitchFamily="18" charset="0"/>
                                      </a:rPr>
                                      <m:t>20°</m:t>
                                    </m:r>
                                  </m:e>
                                </m:func>
                              </m:oMath>
                            </m:oMathPara>
                          </a14:m>
                          <a:endParaRPr lang="en-AU" sz="1800" dirty="0">
                            <a:latin typeface="Arial" panose="020B0604020202020204" pitchFamily="34" charset="0"/>
                          </a:endParaRPr>
                        </a:p>
                      </a:txBody>
                      <a:tcPr marL="74964" marR="74964" marT="37483" marB="37483" anchor="ctr"/>
                    </a:tc>
                    <a:tc>
                      <a:txBody>
                        <a:bodyPr/>
                        <a:lstStyle/>
                        <a:p>
                          <a:pPr>
                            <a:lnSpc>
                              <a:spcPct val="100000"/>
                            </a:lnSpc>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smtClean="0">
                                        <a:latin typeface="Cambria Math" panose="02040503050406030204" pitchFamily="18" charset="0"/>
                                      </a:rPr>
                                      <m:t>cos</m:t>
                                    </m:r>
                                  </m:fName>
                                  <m:e>
                                    <m:r>
                                      <a:rPr lang="en-AU" sz="1800" b="0" smtClean="0">
                                        <a:latin typeface="Cambria Math" panose="02040503050406030204" pitchFamily="18" charset="0"/>
                                      </a:rPr>
                                      <m:t>70°</m:t>
                                    </m:r>
                                  </m:e>
                                </m:func>
                              </m:oMath>
                            </m:oMathPara>
                          </a14:m>
                          <a:endParaRPr lang="en-AU" sz="1800" dirty="0">
                            <a:latin typeface="Arial" panose="020B0604020202020204" pitchFamily="34" charset="0"/>
                          </a:endParaRPr>
                        </a:p>
                      </a:txBody>
                      <a:tcPr marL="74964" marR="74964" marT="37483" marB="37483" anchor="ctr"/>
                    </a:tc>
                    <a:extLst>
                      <a:ext uri="{0D108BD9-81ED-4DB2-BD59-A6C34878D82A}">
                        <a16:rowId xmlns:a16="http://schemas.microsoft.com/office/drawing/2014/main" val="897041811"/>
                      </a:ext>
                    </a:extLst>
                  </a:tr>
                  <a:tr h="885408">
                    <a:tc>
                      <a:txBody>
                        <a:bodyPr/>
                        <a:lstStyle/>
                        <a:p>
                          <a:pPr>
                            <a:lnSpc>
                              <a:spcPct val="100000"/>
                            </a:lnSpc>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smtClean="0">
                                        <a:latin typeface="Cambria Math" panose="02040503050406030204" pitchFamily="18" charset="0"/>
                                      </a:rPr>
                                      <m:t>sin</m:t>
                                    </m:r>
                                  </m:fName>
                                  <m:e>
                                    <m:r>
                                      <a:rPr lang="en-AU" sz="1800" b="0" smtClean="0">
                                        <a:latin typeface="Cambria Math" panose="02040503050406030204" pitchFamily="18" charset="0"/>
                                      </a:rPr>
                                      <m:t>160°</m:t>
                                    </m:r>
                                  </m:e>
                                </m:func>
                              </m:oMath>
                            </m:oMathPara>
                          </a14:m>
                          <a:endParaRPr lang="en-AU" sz="1800" dirty="0">
                            <a:latin typeface="Arial" panose="020B0604020202020204" pitchFamily="34" charset="0"/>
                          </a:endParaRPr>
                        </a:p>
                      </a:txBody>
                      <a:tcPr marL="74964" marR="74964" marT="37483" marB="37483" anchor="ctr"/>
                    </a:tc>
                    <a:tc>
                      <a:txBody>
                        <a:bodyPr/>
                        <a:lstStyle/>
                        <a:p>
                          <a:pPr algn="ctr">
                            <a:lnSpc>
                              <a:spcPct val="100000"/>
                            </a:lnSpc>
                          </a:pP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smtClean="0">
                                      <a:latin typeface="Cambria Math" panose="02040503050406030204" pitchFamily="18" charset="0"/>
                                    </a:rPr>
                                    <m:t>sin</m:t>
                                  </m:r>
                                </m:fName>
                                <m:e>
                                  <m:r>
                                    <a:rPr lang="en-AU" sz="1800" b="0" smtClean="0">
                                      <a:latin typeface="Cambria Math" panose="02040503050406030204" pitchFamily="18" charset="0"/>
                                    </a:rPr>
                                    <m:t>200°</m:t>
                                  </m:r>
                                </m:e>
                              </m:func>
                            </m:oMath>
                          </a14:m>
                          <a:r>
                            <a:rPr lang="en-AU" sz="1800" dirty="0">
                              <a:latin typeface="Arial" panose="020B0604020202020204" pitchFamily="34" charset="0"/>
                            </a:rPr>
                            <a:t> </a:t>
                          </a:r>
                        </a:p>
                      </a:txBody>
                      <a:tcPr marL="74964" marR="74964" marT="37483" marB="37483" anchor="ctr"/>
                    </a:tc>
                    <a:extLst>
                      <a:ext uri="{0D108BD9-81ED-4DB2-BD59-A6C34878D82A}">
                        <a16:rowId xmlns:a16="http://schemas.microsoft.com/office/drawing/2014/main" val="964734705"/>
                      </a:ext>
                    </a:extLst>
                  </a:tr>
                </a:tbl>
              </a:graphicData>
            </a:graphic>
          </p:graphicFrame>
        </mc:Choice>
        <mc:Fallback xmlns="">
          <p:graphicFrame>
            <p:nvGraphicFramePr>
              <p:cNvPr id="6" name="Table 5" descr="sin20, cos 70 sin 160, sin200">
                <a:extLst>
                  <a:ext uri="{FF2B5EF4-FFF2-40B4-BE49-F238E27FC236}">
                    <a16:creationId xmlns:a16="http://schemas.microsoft.com/office/drawing/2014/main" id="{9146D20A-F910-E4B2-CD9D-402E5CF78B0A}"/>
                  </a:ext>
                </a:extLst>
              </p:cNvPr>
              <p:cNvGraphicFramePr>
                <a:graphicFrameLocks noGrp="1"/>
              </p:cNvGraphicFramePr>
              <p:nvPr>
                <p:extLst>
                  <p:ext uri="{D42A27DB-BD31-4B8C-83A1-F6EECF244321}">
                    <p14:modId xmlns:p14="http://schemas.microsoft.com/office/powerpoint/2010/main" val="1143494640"/>
                  </p:ext>
                </p:extLst>
              </p:nvPr>
            </p:nvGraphicFramePr>
            <p:xfrm>
              <a:off x="2764244" y="2543592"/>
              <a:ext cx="6663512" cy="1770816"/>
            </p:xfrm>
            <a:graphic>
              <a:graphicData uri="http://schemas.openxmlformats.org/drawingml/2006/table">
                <a:tbl>
                  <a:tblPr firstRow="1" bandRow="1">
                    <a:tableStyleId>{5940675A-B579-460E-94D1-54222C63F5DA}</a:tableStyleId>
                  </a:tblPr>
                  <a:tblGrid>
                    <a:gridCol w="3305378">
                      <a:extLst>
                        <a:ext uri="{9D8B030D-6E8A-4147-A177-3AD203B41FA5}">
                          <a16:colId xmlns:a16="http://schemas.microsoft.com/office/drawing/2014/main" val="1355565287"/>
                        </a:ext>
                      </a:extLst>
                    </a:gridCol>
                    <a:gridCol w="3358134">
                      <a:extLst>
                        <a:ext uri="{9D8B030D-6E8A-4147-A177-3AD203B41FA5}">
                          <a16:colId xmlns:a16="http://schemas.microsoft.com/office/drawing/2014/main" val="350998796"/>
                        </a:ext>
                      </a:extLst>
                    </a:gridCol>
                  </a:tblGrid>
                  <a:tr h="885408">
                    <a:tc>
                      <a:txBody>
                        <a:bodyPr/>
                        <a:lstStyle/>
                        <a:p>
                          <a:endParaRPr lang="en-US"/>
                        </a:p>
                      </a:txBody>
                      <a:tcPr marL="74964" marR="74964" marT="37483" marB="37483" anchor="ctr">
                        <a:blipFill>
                          <a:blip r:embed="rId2"/>
                          <a:stretch>
                            <a:fillRect l="-184" t="-685" r="-101842" b="-100685"/>
                          </a:stretch>
                        </a:blipFill>
                      </a:tcPr>
                    </a:tc>
                    <a:tc>
                      <a:txBody>
                        <a:bodyPr/>
                        <a:lstStyle/>
                        <a:p>
                          <a:endParaRPr lang="en-US"/>
                        </a:p>
                      </a:txBody>
                      <a:tcPr marL="74964" marR="74964" marT="37483" marB="37483" anchor="ctr">
                        <a:blipFill>
                          <a:blip r:embed="rId2"/>
                          <a:stretch>
                            <a:fillRect l="-98730" t="-685" r="-363" b="-100685"/>
                          </a:stretch>
                        </a:blipFill>
                      </a:tcPr>
                    </a:tc>
                    <a:extLst>
                      <a:ext uri="{0D108BD9-81ED-4DB2-BD59-A6C34878D82A}">
                        <a16:rowId xmlns:a16="http://schemas.microsoft.com/office/drawing/2014/main" val="897041811"/>
                      </a:ext>
                    </a:extLst>
                  </a:tr>
                  <a:tr h="885408">
                    <a:tc>
                      <a:txBody>
                        <a:bodyPr/>
                        <a:lstStyle/>
                        <a:p>
                          <a:endParaRPr lang="en-US"/>
                        </a:p>
                      </a:txBody>
                      <a:tcPr marL="74964" marR="74964" marT="37483" marB="37483" anchor="ctr">
                        <a:blipFill>
                          <a:blip r:embed="rId2"/>
                          <a:stretch>
                            <a:fillRect l="-184" t="-101379" r="-101842" b="-1379"/>
                          </a:stretch>
                        </a:blipFill>
                      </a:tcPr>
                    </a:tc>
                    <a:tc>
                      <a:txBody>
                        <a:bodyPr/>
                        <a:lstStyle/>
                        <a:p>
                          <a:endParaRPr lang="en-US"/>
                        </a:p>
                      </a:txBody>
                      <a:tcPr marL="74964" marR="74964" marT="37483" marB="37483" anchor="ctr">
                        <a:blipFill>
                          <a:blip r:embed="rId2"/>
                          <a:stretch>
                            <a:fillRect l="-98730" t="-101379" r="-363" b="-1379"/>
                          </a:stretch>
                        </a:blipFill>
                      </a:tcPr>
                    </a:tc>
                    <a:extLst>
                      <a:ext uri="{0D108BD9-81ED-4DB2-BD59-A6C34878D82A}">
                        <a16:rowId xmlns:a16="http://schemas.microsoft.com/office/drawing/2014/main" val="964734705"/>
                      </a:ext>
                    </a:extLst>
                  </a:tr>
                </a:tbl>
              </a:graphicData>
            </a:graphic>
          </p:graphicFrame>
        </mc:Fallback>
      </mc:AlternateContent>
    </p:spTree>
    <p:extLst>
      <p:ext uri="{BB962C8B-B14F-4D97-AF65-F5344CB8AC3E}">
        <p14:creationId xmlns:p14="http://schemas.microsoft.com/office/powerpoint/2010/main" val="274585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0132-640F-E650-BD0B-B53B451EE054}"/>
              </a:ext>
            </a:extLst>
          </p:cNvPr>
          <p:cNvSpPr>
            <a:spLocks noGrp="1"/>
          </p:cNvSpPr>
          <p:nvPr>
            <p:ph type="ctrTitle"/>
          </p:nvPr>
        </p:nvSpPr>
        <p:spPr/>
        <p:txBody>
          <a:bodyPr/>
          <a:lstStyle/>
          <a:p>
            <a:r>
              <a:rPr lang="en-AU" dirty="0"/>
              <a:t>Explore</a:t>
            </a:r>
          </a:p>
        </p:txBody>
      </p:sp>
    </p:spTree>
    <p:extLst>
      <p:ext uri="{BB962C8B-B14F-4D97-AF65-F5344CB8AC3E}">
        <p14:creationId xmlns:p14="http://schemas.microsoft.com/office/powerpoint/2010/main" val="241976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D3C0AF-F147-BCBA-856B-121B4BCE7960}"/>
              </a:ext>
            </a:extLst>
          </p:cNvPr>
          <p:cNvSpPr>
            <a:spLocks noGrp="1"/>
          </p:cNvSpPr>
          <p:nvPr>
            <p:ph type="title"/>
          </p:nvPr>
        </p:nvSpPr>
        <p:spPr/>
        <p:txBody>
          <a:bodyPr/>
          <a:lstStyle/>
          <a:p>
            <a:r>
              <a:rPr lang="en-AU" dirty="0"/>
              <a:t>The unit circle (1)</a:t>
            </a:r>
          </a:p>
        </p:txBody>
      </p:sp>
      <p:sp>
        <p:nvSpPr>
          <p:cNvPr id="4" name="Text Placeholder 3">
            <a:extLst>
              <a:ext uri="{FF2B5EF4-FFF2-40B4-BE49-F238E27FC236}">
                <a16:creationId xmlns:a16="http://schemas.microsoft.com/office/drawing/2014/main" id="{4400E091-58F6-3707-62AB-157BDA56A988}"/>
              </a:ext>
            </a:extLst>
          </p:cNvPr>
          <p:cNvSpPr>
            <a:spLocks noGrp="1"/>
          </p:cNvSpPr>
          <p:nvPr>
            <p:ph type="body" sz="quarter" idx="18"/>
          </p:nvPr>
        </p:nvSpPr>
        <p:spPr>
          <a:xfrm>
            <a:off x="359999" y="1027124"/>
            <a:ext cx="11483999" cy="310015"/>
          </a:xfrm>
        </p:spPr>
        <p:txBody>
          <a:bodyPr/>
          <a:lstStyle/>
          <a:p>
            <a:r>
              <a:rPr lang="en-AU" dirty="0"/>
              <a:t>Quadrant 1</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F18C458-7DAB-8D1B-5135-AF788501DE0B}"/>
                  </a:ext>
                </a:extLst>
              </p:cNvPr>
              <p:cNvSpPr txBox="1"/>
              <p:nvPr/>
            </p:nvSpPr>
            <p:spPr>
              <a:xfrm>
                <a:off x="1281038" y="2539690"/>
                <a:ext cx="1578123" cy="1778620"/>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i="1">
                              <a:latin typeface="Cambria Math" panose="02040503050406030204" pitchFamily="18" charset="0"/>
                            </a:rPr>
                            <m:t>𝜃</m:t>
                          </m:r>
                        </m:e>
                      </m:func>
                      <m:r>
                        <m:rPr>
                          <m:aln/>
                        </m:rPr>
                        <a:rPr lang="en-AU" sz="1800" b="0" i="1" smtClean="0">
                          <a:latin typeface="Cambria Math" panose="02040503050406030204" pitchFamily="18" charset="0"/>
                        </a:rPr>
                        <m:t>=</m:t>
                      </m:r>
                      <m:r>
                        <a:rPr lang="en-AU" sz="1800" b="0" i="1" smtClean="0">
                          <a:latin typeface="Cambria Math" panose="02040503050406030204" pitchFamily="18" charset="0"/>
                        </a:rPr>
                        <m:t>𝑦</m:t>
                      </m:r>
                    </m:oMath>
                    <m:oMath xmlns:m="http://schemas.openxmlformats.org/officeDocument/2006/math">
                      <m:r>
                        <a:rPr lang="en-AU" sz="1800" i="1">
                          <a:latin typeface="Cambria Math" panose="02040503050406030204" pitchFamily="18" charset="0"/>
                        </a:rPr>
                        <m:t> </m:t>
                      </m:r>
                    </m:oMath>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𝜃</m:t>
                          </m:r>
                        </m:e>
                      </m:func>
                      <m:r>
                        <m:rPr>
                          <m:aln/>
                        </m:rPr>
                        <a:rPr lang="en-AU" sz="1800" i="1">
                          <a:latin typeface="Cambria Math" panose="02040503050406030204" pitchFamily="18" charset="0"/>
                        </a:rPr>
                        <m:t>=</m:t>
                      </m:r>
                      <m:r>
                        <a:rPr lang="en-AU" sz="1800" b="0" i="1" smtClean="0">
                          <a:latin typeface="Cambria Math" panose="02040503050406030204" pitchFamily="18" charset="0"/>
                        </a:rPr>
                        <m:t>𝑥</m:t>
                      </m:r>
                    </m:oMath>
                  </m:oMathPara>
                </a14:m>
                <a:endParaRPr lang="en-AU" sz="1800" dirty="0">
                  <a:latin typeface="Arial" panose="020B0604020202020204" pitchFamily="34" charset="0"/>
                </a:endParaRPr>
              </a:p>
              <a:p>
                <a:endParaRPr lang="en-AU" sz="1800" dirty="0">
                  <a:latin typeface="Arial" panose="020B0604020202020204" pitchFamily="34" charset="0"/>
                </a:endParaRPr>
              </a:p>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𝜃</m:t>
                          </m:r>
                        </m:e>
                      </m:func>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𝑦</m:t>
                          </m:r>
                        </m:num>
                        <m:den>
                          <m:r>
                            <a:rPr lang="en-AU" sz="1800" b="0" i="1" smtClean="0">
                              <a:latin typeface="Cambria Math" panose="02040503050406030204" pitchFamily="18" charset="0"/>
                            </a:rPr>
                            <m:t>𝑥</m:t>
                          </m:r>
                        </m:den>
                      </m:f>
                    </m:oMath>
                  </m:oMathPara>
                </a14:m>
                <a:endParaRPr lang="en-AU" sz="1800" dirty="0">
                  <a:latin typeface="Arial" panose="020B0604020202020204" pitchFamily="34" charset="0"/>
                </a:endParaRPr>
              </a:p>
            </p:txBody>
          </p:sp>
        </mc:Choice>
        <mc:Fallback>
          <p:sp>
            <p:nvSpPr>
              <p:cNvPr id="8" name="TextBox 7">
                <a:extLst>
                  <a:ext uri="{FF2B5EF4-FFF2-40B4-BE49-F238E27FC236}">
                    <a16:creationId xmlns:a16="http://schemas.microsoft.com/office/drawing/2014/main" id="{3F18C458-7DAB-8D1B-5135-AF788501DE0B}"/>
                  </a:ext>
                </a:extLst>
              </p:cNvPr>
              <p:cNvSpPr txBox="1">
                <a:spLocks noRot="1" noChangeAspect="1" noMove="1" noResize="1" noEditPoints="1" noAdjustHandles="1" noChangeArrowheads="1" noChangeShapeType="1" noTextEdit="1"/>
              </p:cNvSpPr>
              <p:nvPr/>
            </p:nvSpPr>
            <p:spPr>
              <a:xfrm>
                <a:off x="1281038" y="2539690"/>
                <a:ext cx="1578123" cy="1778620"/>
              </a:xfrm>
              <a:prstGeom prst="rect">
                <a:avLst/>
              </a:prstGeom>
              <a:blipFill>
                <a:blip r:embed="rId2"/>
                <a:stretch>
                  <a:fillRect/>
                </a:stretch>
              </a:blipFill>
            </p:spPr>
            <p:txBody>
              <a:bodyPr/>
              <a:lstStyle/>
              <a:p>
                <a:r>
                  <a:rPr lang="en-AU">
                    <a:noFill/>
                  </a:rPr>
                  <a:t> </a:t>
                </a:r>
              </a:p>
            </p:txBody>
          </p:sp>
        </mc:Fallback>
      </mc:AlternateContent>
      <p:pic>
        <p:nvPicPr>
          <p:cNvPr id="6" name="Picture 5" descr="A unit circle with the point (x,y) in the second quadrant subtended at theta degrees. The sides lengths are 1, x and y.&#10;The angle theta is marked. ">
            <a:extLst>
              <a:ext uri="{FF2B5EF4-FFF2-40B4-BE49-F238E27FC236}">
                <a16:creationId xmlns:a16="http://schemas.microsoft.com/office/drawing/2014/main" id="{9EFF8663-A58E-F831-6E30-A8A9741FBF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33850" y="234503"/>
            <a:ext cx="5988050" cy="6140418"/>
          </a:xfrm>
          <a:prstGeom prst="rect">
            <a:avLst/>
          </a:prstGeom>
        </p:spPr>
      </p:pic>
      <p:sp>
        <p:nvSpPr>
          <p:cNvPr id="2" name="Slide Number Placeholder 1">
            <a:extLst>
              <a:ext uri="{FF2B5EF4-FFF2-40B4-BE49-F238E27FC236}">
                <a16:creationId xmlns:a16="http://schemas.microsoft.com/office/drawing/2014/main" id="{76638DE6-4A1F-8799-7BED-A61331519D2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408900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The unit circle (2)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Quadrant 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C35FDA-209B-2C73-4A85-A92F74A99146}"/>
                  </a:ext>
                </a:extLst>
              </p:cNvPr>
              <p:cNvSpPr txBox="1"/>
              <p:nvPr/>
            </p:nvSpPr>
            <p:spPr>
              <a:xfrm>
                <a:off x="1226915" y="2514600"/>
                <a:ext cx="1578123" cy="2108200"/>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i="1">
                              <a:latin typeface="Cambria Math" panose="02040503050406030204" pitchFamily="18" charset="0"/>
                            </a:rPr>
                            <m:t>𝜃</m:t>
                          </m:r>
                        </m:e>
                      </m:func>
                      <m:r>
                        <m:rPr>
                          <m:aln/>
                        </m:rPr>
                        <a:rPr lang="en-AU" sz="1800" b="0" i="1" smtClean="0">
                          <a:latin typeface="Cambria Math" panose="02040503050406030204" pitchFamily="18" charset="0"/>
                        </a:rPr>
                        <m:t>=</m:t>
                      </m:r>
                      <m:r>
                        <a:rPr lang="en-AU" sz="1800" b="0" i="1" smtClean="0">
                          <a:latin typeface="Cambria Math" panose="02040503050406030204" pitchFamily="18" charset="0"/>
                        </a:rPr>
                        <m:t>𝑦</m:t>
                      </m:r>
                    </m:oMath>
                    <m:oMath xmlns:m="http://schemas.openxmlformats.org/officeDocument/2006/math">
                      <m:r>
                        <a:rPr lang="en-AU" sz="1800" i="1">
                          <a:latin typeface="Cambria Math" panose="02040503050406030204" pitchFamily="18" charset="0"/>
                        </a:rPr>
                        <m:t> </m:t>
                      </m:r>
                    </m:oMath>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i="1">
                              <a:latin typeface="Cambria Math" panose="02040503050406030204" pitchFamily="18" charset="0"/>
                            </a:rPr>
                            <m:t>𝜃</m:t>
                          </m:r>
                        </m:e>
                      </m:func>
                      <m:r>
                        <m:rPr>
                          <m:aln/>
                        </m:rPr>
                        <a:rPr lang="en-AU" sz="1800" i="1">
                          <a:latin typeface="Cambria Math" panose="02040503050406030204" pitchFamily="18" charset="0"/>
                        </a:rPr>
                        <m:t>=</m:t>
                      </m:r>
                      <m:r>
                        <a:rPr lang="en-AU" sz="1800" i="1">
                          <a:latin typeface="Cambria Math" panose="02040503050406030204" pitchFamily="18" charset="0"/>
                        </a:rPr>
                        <m:t>−</m:t>
                      </m:r>
                      <m:r>
                        <a:rPr lang="en-AU" sz="1800" b="0" i="1" smtClean="0">
                          <a:latin typeface="Cambria Math" panose="02040503050406030204" pitchFamily="18" charset="0"/>
                        </a:rPr>
                        <m:t>𝑥</m:t>
                      </m:r>
                    </m:oMath>
                  </m:oMathPara>
                </a14:m>
                <a:endParaRPr lang="en-AU" sz="1800" dirty="0">
                  <a:latin typeface="Arial" panose="020B0604020202020204" pitchFamily="34" charset="0"/>
                </a:endParaRPr>
              </a:p>
              <a:p>
                <a:endParaRPr lang="en-AU" sz="1800" dirty="0">
                  <a:latin typeface="Arial" panose="020B0604020202020204" pitchFamily="34" charset="0"/>
                </a:endParaRPr>
              </a:p>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i="1">
                              <a:latin typeface="Cambria Math" panose="02040503050406030204" pitchFamily="18" charset="0"/>
                            </a:rPr>
                            <m:t>𝜃</m:t>
                          </m:r>
                        </m:e>
                      </m:func>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𝑦</m:t>
                          </m:r>
                        </m:num>
                        <m:den>
                          <m:r>
                            <a:rPr lang="en-AU" sz="1800" b="0" i="1" smtClean="0">
                              <a:latin typeface="Cambria Math" panose="02040503050406030204" pitchFamily="18" charset="0"/>
                            </a:rPr>
                            <m:t>−</m:t>
                          </m:r>
                          <m:r>
                            <a:rPr lang="en-AU" sz="1800" b="0" i="1" smtClean="0">
                              <a:latin typeface="Cambria Math" panose="02040503050406030204" pitchFamily="18" charset="0"/>
                            </a:rPr>
                            <m:t>𝑥</m:t>
                          </m:r>
                        </m:den>
                      </m:f>
                    </m:oMath>
                  </m:oMathPara>
                </a14:m>
                <a:endParaRPr lang="en-AU" sz="1800" dirty="0">
                  <a:latin typeface="Arial" panose="020B0604020202020204" pitchFamily="34" charset="0"/>
                </a:endParaRPr>
              </a:p>
            </p:txBody>
          </p:sp>
        </mc:Choice>
        <mc:Fallback xmlns="">
          <p:sp>
            <p:nvSpPr>
              <p:cNvPr id="5" name="TextBox 4">
                <a:extLst>
                  <a:ext uri="{FF2B5EF4-FFF2-40B4-BE49-F238E27FC236}">
                    <a16:creationId xmlns:a16="http://schemas.microsoft.com/office/drawing/2014/main" id="{84C35FDA-209B-2C73-4A85-A92F74A99146}"/>
                  </a:ext>
                </a:extLst>
              </p:cNvPr>
              <p:cNvSpPr txBox="1">
                <a:spLocks noRot="1" noChangeAspect="1" noMove="1" noResize="1" noEditPoints="1" noAdjustHandles="1" noChangeArrowheads="1" noChangeShapeType="1" noTextEdit="1"/>
              </p:cNvSpPr>
              <p:nvPr/>
            </p:nvSpPr>
            <p:spPr>
              <a:xfrm>
                <a:off x="1226915" y="2514600"/>
                <a:ext cx="1578123" cy="2108200"/>
              </a:xfrm>
              <a:prstGeom prst="rect">
                <a:avLst/>
              </a:prstGeom>
              <a:blipFill>
                <a:blip r:embed="rId2"/>
                <a:stretch>
                  <a:fillRect/>
                </a:stretch>
              </a:blipFill>
            </p:spPr>
            <p:txBody>
              <a:bodyPr/>
              <a:lstStyle/>
              <a:p>
                <a:r>
                  <a:rPr lang="en-AU">
                    <a:noFill/>
                  </a:rPr>
                  <a:t> </a:t>
                </a:r>
              </a:p>
            </p:txBody>
          </p:sp>
        </mc:Fallback>
      </mc:AlternateContent>
      <p:pic>
        <p:nvPicPr>
          <p:cNvPr id="6" name="Picture 5" descr="A unit circle with the point (-x,y) in the second quadrant subtended at theta degrees. The sides lengths are 1, -x and y.&#10;The angle 180 - theta is marked. ">
            <a:extLst>
              <a:ext uri="{FF2B5EF4-FFF2-40B4-BE49-F238E27FC236}">
                <a16:creationId xmlns:a16="http://schemas.microsoft.com/office/drawing/2014/main" id="{5E2AF0AE-7C50-81FB-158F-D8B988E173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1196" y="440982"/>
            <a:ext cx="5658141" cy="5864526"/>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89722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The unit circle (3)</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Quadrant 3</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C35FDA-209B-2C73-4A85-A92F74A99146}"/>
                  </a:ext>
                </a:extLst>
              </p:cNvPr>
              <p:cNvSpPr txBox="1"/>
              <p:nvPr/>
            </p:nvSpPr>
            <p:spPr>
              <a:xfrm>
                <a:off x="1228464" y="2438790"/>
                <a:ext cx="1578123" cy="2110678"/>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i="1">
                              <a:latin typeface="Cambria Math" panose="02040503050406030204" pitchFamily="18" charset="0"/>
                            </a:rPr>
                            <m:t>𝜃</m:t>
                          </m:r>
                        </m:e>
                      </m:func>
                      <m:r>
                        <m:rPr>
                          <m:aln/>
                        </m:rPr>
                        <a:rPr lang="en-AU" sz="1800" b="0" i="1" smtClean="0">
                          <a:latin typeface="Cambria Math" panose="02040503050406030204" pitchFamily="18" charset="0"/>
                        </a:rPr>
                        <m:t>=</m:t>
                      </m:r>
                      <m:r>
                        <a:rPr lang="en-AU" sz="1800" b="0" i="1" smtClean="0">
                          <a:latin typeface="Cambria Math" panose="02040503050406030204" pitchFamily="18" charset="0"/>
                        </a:rPr>
                        <m:t>−</m:t>
                      </m:r>
                      <m:r>
                        <a:rPr lang="en-AU" sz="1800" b="0" i="1" smtClean="0">
                          <a:latin typeface="Cambria Math" panose="02040503050406030204" pitchFamily="18" charset="0"/>
                        </a:rPr>
                        <m:t>𝑦</m:t>
                      </m:r>
                    </m:oMath>
                    <m:oMath xmlns:m="http://schemas.openxmlformats.org/officeDocument/2006/math">
                      <m:r>
                        <a:rPr lang="en-AU" sz="1800" i="1">
                          <a:latin typeface="Cambria Math" panose="02040503050406030204" pitchFamily="18" charset="0"/>
                        </a:rPr>
                        <m:t> </m:t>
                      </m:r>
                    </m:oMath>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i="1">
                              <a:latin typeface="Cambria Math" panose="02040503050406030204" pitchFamily="18" charset="0"/>
                            </a:rPr>
                            <m:t>𝜃</m:t>
                          </m:r>
                        </m:e>
                      </m:func>
                      <m:r>
                        <m:rPr>
                          <m:aln/>
                        </m:rPr>
                        <a:rPr lang="en-AU" sz="1800" i="1">
                          <a:latin typeface="Cambria Math" panose="02040503050406030204" pitchFamily="18" charset="0"/>
                        </a:rPr>
                        <m:t>=</m:t>
                      </m:r>
                      <m:r>
                        <a:rPr lang="en-AU" sz="1800" i="1">
                          <a:latin typeface="Cambria Math" panose="02040503050406030204" pitchFamily="18" charset="0"/>
                        </a:rPr>
                        <m:t>−</m:t>
                      </m:r>
                      <m:r>
                        <a:rPr lang="en-AU" sz="1800" b="0" i="1" smtClean="0">
                          <a:latin typeface="Cambria Math" panose="02040503050406030204" pitchFamily="18" charset="0"/>
                        </a:rPr>
                        <m:t>𝑥</m:t>
                      </m:r>
                    </m:oMath>
                  </m:oMathPara>
                </a14:m>
                <a:endParaRPr lang="en-AU" sz="1800" dirty="0">
                  <a:latin typeface="Arial" panose="020B0604020202020204" pitchFamily="34" charset="0"/>
                </a:endParaRPr>
              </a:p>
              <a:p>
                <a:endParaRPr lang="en-AU" sz="1800" dirty="0">
                  <a:latin typeface="Arial" panose="020B0604020202020204" pitchFamily="34" charset="0"/>
                </a:endParaRPr>
              </a:p>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i="1">
                              <a:latin typeface="Cambria Math" panose="02040503050406030204" pitchFamily="18" charset="0"/>
                            </a:rPr>
                            <m:t>𝜃</m:t>
                          </m:r>
                        </m:e>
                      </m:func>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m:t>
                          </m:r>
                          <m:r>
                            <a:rPr lang="en-AU" sz="1800" b="0" i="1" smtClean="0">
                              <a:latin typeface="Cambria Math" panose="02040503050406030204" pitchFamily="18" charset="0"/>
                            </a:rPr>
                            <m:t>𝑦</m:t>
                          </m:r>
                        </m:num>
                        <m:den>
                          <m:r>
                            <a:rPr lang="en-AU" sz="1800" b="0" i="1" smtClean="0">
                              <a:latin typeface="Cambria Math" panose="02040503050406030204" pitchFamily="18" charset="0"/>
                            </a:rPr>
                            <m:t>−</m:t>
                          </m:r>
                          <m:r>
                            <a:rPr lang="en-AU" sz="1800" b="0" i="1" smtClean="0">
                              <a:latin typeface="Cambria Math" panose="02040503050406030204" pitchFamily="18" charset="0"/>
                            </a:rPr>
                            <m:t>𝑥</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𝑦</m:t>
                          </m:r>
                        </m:num>
                        <m:den>
                          <m:r>
                            <a:rPr lang="en-AU" sz="1800" b="0" i="1" smtClean="0">
                              <a:latin typeface="Cambria Math" panose="02040503050406030204" pitchFamily="18" charset="0"/>
                            </a:rPr>
                            <m:t>𝑥</m:t>
                          </m:r>
                        </m:den>
                      </m:f>
                    </m:oMath>
                  </m:oMathPara>
                </a14:m>
                <a:endParaRPr lang="en-AU" sz="1800" dirty="0">
                  <a:latin typeface="Arial" panose="020B0604020202020204" pitchFamily="34" charset="0"/>
                </a:endParaRPr>
              </a:p>
            </p:txBody>
          </p:sp>
        </mc:Choice>
        <mc:Fallback>
          <p:sp>
            <p:nvSpPr>
              <p:cNvPr id="5" name="TextBox 4">
                <a:extLst>
                  <a:ext uri="{FF2B5EF4-FFF2-40B4-BE49-F238E27FC236}">
                    <a16:creationId xmlns:a16="http://schemas.microsoft.com/office/drawing/2014/main" id="{84C35FDA-209B-2C73-4A85-A92F74A99146}"/>
                  </a:ext>
                </a:extLst>
              </p:cNvPr>
              <p:cNvSpPr txBox="1">
                <a:spLocks noRot="1" noChangeAspect="1" noMove="1" noResize="1" noEditPoints="1" noAdjustHandles="1" noChangeArrowheads="1" noChangeShapeType="1" noTextEdit="1"/>
              </p:cNvSpPr>
              <p:nvPr/>
            </p:nvSpPr>
            <p:spPr>
              <a:xfrm>
                <a:off x="1228464" y="2438790"/>
                <a:ext cx="1578123" cy="2110678"/>
              </a:xfrm>
              <a:prstGeom prst="rect">
                <a:avLst/>
              </a:prstGeom>
              <a:blipFill>
                <a:blip r:embed="rId2"/>
                <a:stretch>
                  <a:fillRect/>
                </a:stretch>
              </a:blipFill>
            </p:spPr>
            <p:txBody>
              <a:bodyPr/>
              <a:lstStyle/>
              <a:p>
                <a:r>
                  <a:rPr lang="en-AU">
                    <a:noFill/>
                  </a:rPr>
                  <a:t> </a:t>
                </a:r>
              </a:p>
            </p:txBody>
          </p:sp>
        </mc:Fallback>
      </mc:AlternateContent>
      <p:pic>
        <p:nvPicPr>
          <p:cNvPr id="6" name="Picture 5" descr="A unit circle with the point (-x,-y) in the third quadrant subtended at theta degrees. The sides lengths are 1, -x and -y. The angle 180+theta is marked.">
            <a:extLst>
              <a:ext uri="{FF2B5EF4-FFF2-40B4-BE49-F238E27FC236}">
                <a16:creationId xmlns:a16="http://schemas.microsoft.com/office/drawing/2014/main" id="{39DD154C-875E-A4F4-929B-8659AC0215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5895" y="453720"/>
            <a:ext cx="5661316" cy="5861351"/>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94486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The unit circle (4)</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Quadrant 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C35FDA-209B-2C73-4A85-A92F74A99146}"/>
                  </a:ext>
                </a:extLst>
              </p:cNvPr>
              <p:cNvSpPr txBox="1"/>
              <p:nvPr/>
            </p:nvSpPr>
            <p:spPr>
              <a:xfrm>
                <a:off x="1206280" y="2829313"/>
                <a:ext cx="1578123" cy="1731537"/>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i="1">
                              <a:latin typeface="Cambria Math" panose="02040503050406030204" pitchFamily="18" charset="0"/>
                            </a:rPr>
                            <m:t>𝜃</m:t>
                          </m:r>
                        </m:e>
                      </m:func>
                      <m:r>
                        <a:rPr lang="en-AU" sz="1800" b="0" i="1" smtClean="0">
                          <a:latin typeface="Cambria Math" panose="02040503050406030204" pitchFamily="18" charset="0"/>
                        </a:rPr>
                        <m:t>=−</m:t>
                      </m:r>
                      <m:r>
                        <a:rPr lang="en-AU" sz="1800" b="0" i="1" smtClean="0">
                          <a:latin typeface="Cambria Math" panose="02040503050406030204" pitchFamily="18" charset="0"/>
                        </a:rPr>
                        <m:t>𝑦</m:t>
                      </m:r>
                    </m:oMath>
                    <m:oMath xmlns:m="http://schemas.openxmlformats.org/officeDocument/2006/math">
                      <m:r>
                        <a:rPr lang="en-AU" sz="1800" i="1">
                          <a:latin typeface="Cambria Math" panose="02040503050406030204" pitchFamily="18" charset="0"/>
                        </a:rPr>
                        <m:t> </m:t>
                      </m:r>
                    </m:oMath>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i="1">
                              <a:latin typeface="Cambria Math" panose="02040503050406030204" pitchFamily="18" charset="0"/>
                            </a:rPr>
                            <m:t>𝜃</m:t>
                          </m:r>
                        </m:e>
                      </m:func>
                      <m:r>
                        <a:rPr lang="en-AU" sz="1800" i="1">
                          <a:latin typeface="Cambria Math" panose="02040503050406030204" pitchFamily="18" charset="0"/>
                        </a:rPr>
                        <m:t>=</m:t>
                      </m:r>
                      <m:r>
                        <a:rPr lang="en-AU" sz="1800" b="0" i="1" smtClean="0">
                          <a:latin typeface="Cambria Math" panose="02040503050406030204" pitchFamily="18" charset="0"/>
                        </a:rPr>
                        <m:t>𝑥</m:t>
                      </m:r>
                    </m:oMath>
                  </m:oMathPara>
                </a14:m>
                <a:endParaRPr lang="en-AU" sz="1800" dirty="0">
                  <a:latin typeface="Arial" panose="020B0604020202020204" pitchFamily="34" charset="0"/>
                </a:endParaRPr>
              </a:p>
              <a:p>
                <a:endParaRPr lang="en-AU" sz="1800" dirty="0">
                  <a:latin typeface="Arial" panose="020B0604020202020204" pitchFamily="34" charset="0"/>
                </a:endParaRPr>
              </a:p>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i="1">
                              <a:latin typeface="Cambria Math" panose="02040503050406030204" pitchFamily="18" charset="0"/>
                            </a:rPr>
                            <m:t>𝜃</m:t>
                          </m:r>
                        </m:e>
                      </m:func>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m:t>
                          </m:r>
                          <m:r>
                            <a:rPr lang="en-AU" sz="1800" b="0" i="1" smtClean="0">
                              <a:latin typeface="Cambria Math" panose="02040503050406030204" pitchFamily="18" charset="0"/>
                            </a:rPr>
                            <m:t>𝑦</m:t>
                          </m:r>
                        </m:num>
                        <m:den>
                          <m:r>
                            <a:rPr lang="en-AU" sz="1800" b="0" i="1" smtClean="0">
                              <a:latin typeface="Cambria Math" panose="02040503050406030204" pitchFamily="18" charset="0"/>
                            </a:rPr>
                            <m:t>𝑥</m:t>
                          </m:r>
                        </m:den>
                      </m:f>
                    </m:oMath>
                  </m:oMathPara>
                </a14:m>
                <a:br>
                  <a:rPr lang="en-AU" sz="1800" b="0" i="1" dirty="0">
                    <a:latin typeface="Cambria Math" panose="02040503050406030204" pitchFamily="18" charset="0"/>
                  </a:rPr>
                </a:br>
                <a:endParaRPr lang="en-AU" sz="1800" dirty="0">
                  <a:latin typeface="Arial" panose="020B0604020202020204" pitchFamily="34" charset="0"/>
                </a:endParaRPr>
              </a:p>
            </p:txBody>
          </p:sp>
        </mc:Choice>
        <mc:Fallback xmlns="">
          <p:sp>
            <p:nvSpPr>
              <p:cNvPr id="5" name="TextBox 4">
                <a:extLst>
                  <a:ext uri="{FF2B5EF4-FFF2-40B4-BE49-F238E27FC236}">
                    <a16:creationId xmlns:a16="http://schemas.microsoft.com/office/drawing/2014/main" id="{84C35FDA-209B-2C73-4A85-A92F74A99146}"/>
                  </a:ext>
                </a:extLst>
              </p:cNvPr>
              <p:cNvSpPr txBox="1">
                <a:spLocks noRot="1" noChangeAspect="1" noMove="1" noResize="1" noEditPoints="1" noAdjustHandles="1" noChangeArrowheads="1" noChangeShapeType="1" noTextEdit="1"/>
              </p:cNvSpPr>
              <p:nvPr/>
            </p:nvSpPr>
            <p:spPr>
              <a:xfrm>
                <a:off x="1206280" y="2829313"/>
                <a:ext cx="1578123" cy="1731537"/>
              </a:xfrm>
              <a:prstGeom prst="rect">
                <a:avLst/>
              </a:prstGeom>
              <a:blipFill>
                <a:blip r:embed="rId2"/>
                <a:stretch>
                  <a:fillRect/>
                </a:stretch>
              </a:blipFill>
            </p:spPr>
            <p:txBody>
              <a:bodyPr/>
              <a:lstStyle/>
              <a:p>
                <a:r>
                  <a:rPr lang="en-AU">
                    <a:noFill/>
                  </a:rPr>
                  <a:t> </a:t>
                </a:r>
              </a:p>
            </p:txBody>
          </p:sp>
        </mc:Fallback>
      </mc:AlternateContent>
      <p:pic>
        <p:nvPicPr>
          <p:cNvPr id="6" name="Picture 5" descr="A unit circle with the point (x,-y) in the fourth quadrant subtended at theta degrees. The sides lengths are 1, x and -y. The angle 360-theta is marked.">
            <a:extLst>
              <a:ext uri="{FF2B5EF4-FFF2-40B4-BE49-F238E27FC236}">
                <a16:creationId xmlns:a16="http://schemas.microsoft.com/office/drawing/2014/main" id="{0A408963-07EA-BA4B-6A34-608FFCB60F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4265" y="454384"/>
            <a:ext cx="5661316" cy="5861351"/>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65990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C20EC-6C32-ECCC-CBDD-CFB3223A82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5A71E1-ECE9-BEFB-E28B-1B36BD22D53C}"/>
              </a:ext>
            </a:extLst>
          </p:cNvPr>
          <p:cNvSpPr>
            <a:spLocks noGrp="1"/>
          </p:cNvSpPr>
          <p:nvPr>
            <p:ph type="title"/>
          </p:nvPr>
        </p:nvSpPr>
        <p:spPr/>
        <p:txBody>
          <a:bodyPr/>
          <a:lstStyle/>
          <a:p>
            <a:r>
              <a:rPr lang="en-AU" dirty="0"/>
              <a:t>General angle (1)	</a:t>
            </a:r>
          </a:p>
        </p:txBody>
      </p:sp>
      <p:sp>
        <p:nvSpPr>
          <p:cNvPr id="4" name="Text Placeholder 3">
            <a:extLst>
              <a:ext uri="{FF2B5EF4-FFF2-40B4-BE49-F238E27FC236}">
                <a16:creationId xmlns:a16="http://schemas.microsoft.com/office/drawing/2014/main" id="{7C8EFECA-C3AE-B20C-FE71-CF63841F0230}"/>
              </a:ext>
            </a:extLst>
          </p:cNvPr>
          <p:cNvSpPr>
            <a:spLocks noGrp="1"/>
          </p:cNvSpPr>
          <p:nvPr>
            <p:ph type="body" sz="quarter" idx="18"/>
          </p:nvPr>
        </p:nvSpPr>
        <p:spPr/>
        <p:txBody>
          <a:bodyPr/>
          <a:lstStyle/>
          <a:p>
            <a:r>
              <a:rPr lang="en-AU" dirty="0"/>
              <a:t>Quadrant 1 and 2</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97070C0-375A-26C2-7336-5952DD071DCA}"/>
                  </a:ext>
                </a:extLst>
              </p:cNvPr>
              <p:cNvSpPr txBox="1"/>
              <p:nvPr/>
            </p:nvSpPr>
            <p:spPr>
              <a:xfrm>
                <a:off x="2077060" y="1802785"/>
                <a:ext cx="1907839" cy="311645"/>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m:rPr>
                          <m:sty m:val="p"/>
                        </m:rPr>
                        <a:rPr lang="en-AU" sz="1800">
                          <a:latin typeface="Cambria Math" panose="02040503050406030204" pitchFamily="18" charset="0"/>
                        </a:rPr>
                        <m:t>Quadrant</m:t>
                      </m:r>
                      <m:r>
                        <a:rPr lang="en-AU" sz="1800">
                          <a:latin typeface="Cambria Math" panose="02040503050406030204" pitchFamily="18" charset="0"/>
                        </a:rPr>
                        <m:t> 1</m:t>
                      </m:r>
                      <m:r>
                        <a:rPr lang="en-AU" sz="1800" i="1">
                          <a:latin typeface="Cambria Math" panose="02040503050406030204" pitchFamily="18" charset="0"/>
                        </a:rPr>
                        <m:t>= </m:t>
                      </m:r>
                      <m:r>
                        <a:rPr lang="en-AU" sz="1800" i="1">
                          <a:latin typeface="Cambria Math" panose="02040503050406030204" pitchFamily="18" charset="0"/>
                        </a:rPr>
                        <m:t>𝜃</m:t>
                      </m:r>
                    </m:oMath>
                  </m:oMathPara>
                </a14:m>
                <a:endParaRPr lang="en-AU" sz="1800" dirty="0">
                  <a:latin typeface="Arial" panose="020B0604020202020204" pitchFamily="34" charset="0"/>
                </a:endParaRPr>
              </a:p>
            </p:txBody>
          </p:sp>
        </mc:Choice>
        <mc:Fallback xmlns="">
          <p:sp>
            <p:nvSpPr>
              <p:cNvPr id="25" name="TextBox 24">
                <a:extLst>
                  <a:ext uri="{FF2B5EF4-FFF2-40B4-BE49-F238E27FC236}">
                    <a16:creationId xmlns:a16="http://schemas.microsoft.com/office/drawing/2014/main" id="{D97070C0-375A-26C2-7336-5952DD071DCA}"/>
                  </a:ext>
                </a:extLst>
              </p:cNvPr>
              <p:cNvSpPr txBox="1">
                <a:spLocks noRot="1" noChangeAspect="1" noMove="1" noResize="1" noEditPoints="1" noAdjustHandles="1" noChangeArrowheads="1" noChangeShapeType="1" noTextEdit="1"/>
              </p:cNvSpPr>
              <p:nvPr/>
            </p:nvSpPr>
            <p:spPr>
              <a:xfrm>
                <a:off x="2077060" y="1802785"/>
                <a:ext cx="1907839" cy="311645"/>
              </a:xfrm>
              <a:prstGeom prst="rect">
                <a:avLst/>
              </a:prstGeom>
              <a:blipFill>
                <a:blip r:embed="rId3"/>
                <a:stretch>
                  <a:fillRect b="-17647"/>
                </a:stretch>
              </a:blipFill>
            </p:spPr>
            <p:txBody>
              <a:bodyPr/>
              <a:lstStyle/>
              <a:p>
                <a:r>
                  <a:rPr lang="en-AU">
                    <a:noFill/>
                  </a:rPr>
                  <a:t> </a:t>
                </a:r>
              </a:p>
            </p:txBody>
          </p:sp>
        </mc:Fallback>
      </mc:AlternateContent>
      <p:pic>
        <p:nvPicPr>
          <p:cNvPr id="24" name="Picture 23" descr="Unit circle with angle theta marked in the first quadrant.">
            <a:extLst>
              <a:ext uri="{FF2B5EF4-FFF2-40B4-BE49-F238E27FC236}">
                <a16:creationId xmlns:a16="http://schemas.microsoft.com/office/drawing/2014/main" id="{152A902B-0B14-6964-850A-94230FBF20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012" y="2106399"/>
            <a:ext cx="4146784" cy="414678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51AC26-0420-D7A2-306F-9B0C02091068}"/>
                  </a:ext>
                  <a:ext uri="{C183D7F6-B498-43B3-948B-1728B52AA6E4}">
                    <adec:decorative xmlns:adec="http://schemas.microsoft.com/office/drawing/2017/decorative" val="1"/>
                  </a:ext>
                </a:extLst>
              </p:cNvPr>
              <p:cNvSpPr txBox="1"/>
              <p:nvPr/>
            </p:nvSpPr>
            <p:spPr>
              <a:xfrm>
                <a:off x="2798808" y="3704124"/>
                <a:ext cx="722316" cy="39029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m:rPr>
                          <m:sty m:val="p"/>
                        </m:rPr>
                        <a:rPr lang="el-GR" sz="1800" b="0" i="1" smtClean="0">
                          <a:latin typeface="Cambria Math" panose="02040503050406030204" pitchFamily="18" charset="0"/>
                        </a:rPr>
                        <m:t>Θ</m:t>
                      </m:r>
                    </m:oMath>
                  </m:oMathPara>
                </a14:m>
                <a:endParaRPr lang="en-AU" sz="1800" b="0" dirty="0">
                  <a:latin typeface="Arial" panose="020B0604020202020204" pitchFamily="34" charset="0"/>
                </a:endParaRPr>
              </a:p>
              <a:p>
                <a:pPr algn="l"/>
                <a:endParaRPr lang="en-AU" sz="1800" dirty="0">
                  <a:latin typeface="Arial" panose="020B0604020202020204" pitchFamily="34" charset="0"/>
                </a:endParaRPr>
              </a:p>
            </p:txBody>
          </p:sp>
        </mc:Choice>
        <mc:Fallback xmlns="">
          <p:sp>
            <p:nvSpPr>
              <p:cNvPr id="7" name="TextBox 6">
                <a:extLst>
                  <a:ext uri="{FF2B5EF4-FFF2-40B4-BE49-F238E27FC236}">
                    <a16:creationId xmlns:a16="http://schemas.microsoft.com/office/drawing/2014/main" id="{D351AC26-0420-D7A2-306F-9B0C02091068}"/>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798808" y="3704124"/>
                <a:ext cx="722316" cy="390293"/>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BD2FA4FD-751E-528A-AC1A-D41D582A09C6}"/>
                  </a:ext>
                </a:extLst>
              </p:cNvPr>
              <p:cNvSpPr/>
              <p:nvPr/>
            </p:nvSpPr>
            <p:spPr>
              <a:xfrm>
                <a:off x="4804086" y="1256089"/>
                <a:ext cx="2100058" cy="850310"/>
              </a:xfrm>
              <a:prstGeom prst="wedgeRoundRectCallout">
                <a:avLst>
                  <a:gd name="adj1" fmla="val 32417"/>
                  <a:gd name="adj2" fmla="val 4646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latin typeface="Arial" panose="020B0604020202020204" pitchFamily="34" charset="0"/>
                    <a:cs typeface="Arial" panose="020B0604020202020204" pitchFamily="34" charset="0"/>
                  </a:rPr>
                  <a:t>How far have you turned from </a:t>
                </a:r>
                <a14:m>
                  <m:oMath xmlns:m="http://schemas.openxmlformats.org/officeDocument/2006/math">
                    <m:r>
                      <a:rPr lang="en-AU" sz="1800" b="0" i="1" smtClean="0">
                        <a:latin typeface="Cambria Math" panose="02040503050406030204" pitchFamily="18" charset="0"/>
                      </a:rPr>
                      <m:t>0°</m:t>
                    </m:r>
                  </m:oMath>
                </a14:m>
                <a:r>
                  <a:rPr lang="en-AU" sz="1800" dirty="0">
                    <a:latin typeface="Arial" panose="020B0604020202020204" pitchFamily="34" charset="0"/>
                  </a:rPr>
                  <a:t>?</a:t>
                </a:r>
              </a:p>
            </p:txBody>
          </p:sp>
        </mc:Choice>
        <mc:Fallback xmlns="">
          <p:sp>
            <p:nvSpPr>
              <p:cNvPr id="9" name="Speech Bubble: Rectangle with Corners Rounded 8">
                <a:extLst>
                  <a:ext uri="{FF2B5EF4-FFF2-40B4-BE49-F238E27FC236}">
                    <a16:creationId xmlns:a16="http://schemas.microsoft.com/office/drawing/2014/main" id="{BD2FA4FD-751E-528A-AC1A-D41D582A09C6}"/>
                  </a:ext>
                </a:extLst>
              </p:cNvPr>
              <p:cNvSpPr>
                <a:spLocks noRot="1" noChangeAspect="1" noMove="1" noResize="1" noEditPoints="1" noAdjustHandles="1" noChangeArrowheads="1" noChangeShapeType="1" noTextEdit="1"/>
              </p:cNvSpPr>
              <p:nvPr/>
            </p:nvSpPr>
            <p:spPr>
              <a:xfrm>
                <a:off x="4804086" y="1256089"/>
                <a:ext cx="2100058" cy="850310"/>
              </a:xfrm>
              <a:prstGeom prst="wedgeRoundRectCallout">
                <a:avLst>
                  <a:gd name="adj1" fmla="val 32417"/>
                  <a:gd name="adj2" fmla="val 46464"/>
                  <a:gd name="adj3" fmla="val 16667"/>
                </a:avLst>
              </a:prstGeom>
              <a:blipFill>
                <a:blip r:embed="rId6"/>
                <a:stretch>
                  <a:fillRect l="-288" r="-28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885619-DD2F-FCC5-76A3-60F36C3D3AB1}"/>
                  </a:ext>
                </a:extLst>
              </p:cNvPr>
              <p:cNvSpPr txBox="1"/>
              <p:nvPr/>
            </p:nvSpPr>
            <p:spPr>
              <a:xfrm>
                <a:off x="7563596" y="1832041"/>
                <a:ext cx="2805446" cy="311645"/>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m:rPr>
                          <m:sty m:val="p"/>
                        </m:rPr>
                        <a:rPr lang="en-AU" sz="1800" smtClean="0">
                          <a:latin typeface="Cambria Math" panose="02040503050406030204" pitchFamily="18" charset="0"/>
                        </a:rPr>
                        <m:t>Quadrant</m:t>
                      </m:r>
                      <m:r>
                        <a:rPr lang="en-AU" sz="1800" smtClean="0">
                          <a:latin typeface="Cambria Math" panose="02040503050406030204" pitchFamily="18" charset="0"/>
                        </a:rPr>
                        <m:t> </m:t>
                      </m:r>
                      <m:r>
                        <a:rPr lang="en-AU" sz="1800" b="0" i="1" smtClean="0">
                          <a:latin typeface="Cambria Math" panose="02040503050406030204" pitchFamily="18" charset="0"/>
                        </a:rPr>
                        <m:t>2</m:t>
                      </m:r>
                      <m:r>
                        <a:rPr lang="en-AU" sz="1800" i="1">
                          <a:latin typeface="Cambria Math" panose="02040503050406030204" pitchFamily="18" charset="0"/>
                        </a:rPr>
                        <m:t>=</m:t>
                      </m:r>
                      <m:r>
                        <a:rPr lang="en-AU" sz="1800" b="0" i="1" smtClean="0">
                          <a:latin typeface="Cambria Math" panose="02040503050406030204" pitchFamily="18" charset="0"/>
                        </a:rPr>
                        <m:t>180−</m:t>
                      </m:r>
                      <m:r>
                        <a:rPr lang="en-AU" sz="1800" i="1">
                          <a:latin typeface="Cambria Math" panose="02040503050406030204" pitchFamily="18" charset="0"/>
                        </a:rPr>
                        <m:t> </m:t>
                      </m:r>
                      <m:r>
                        <a:rPr lang="en-AU" sz="1800" i="1">
                          <a:latin typeface="Cambria Math" panose="02040503050406030204" pitchFamily="18" charset="0"/>
                        </a:rPr>
                        <m:t>𝜃</m:t>
                      </m:r>
                    </m:oMath>
                  </m:oMathPara>
                </a14:m>
                <a:endParaRPr lang="en-AU" sz="1800" dirty="0">
                  <a:latin typeface="Arial" panose="020B0604020202020204" pitchFamily="34" charset="0"/>
                </a:endParaRPr>
              </a:p>
            </p:txBody>
          </p:sp>
        </mc:Choice>
        <mc:Fallback xmlns="">
          <p:sp>
            <p:nvSpPr>
              <p:cNvPr id="26" name="TextBox 25">
                <a:extLst>
                  <a:ext uri="{FF2B5EF4-FFF2-40B4-BE49-F238E27FC236}">
                    <a16:creationId xmlns:a16="http://schemas.microsoft.com/office/drawing/2014/main" id="{A4885619-DD2F-FCC5-76A3-60F36C3D3AB1}"/>
                  </a:ext>
                </a:extLst>
              </p:cNvPr>
              <p:cNvSpPr txBox="1">
                <a:spLocks noRot="1" noChangeAspect="1" noMove="1" noResize="1" noEditPoints="1" noAdjustHandles="1" noChangeArrowheads="1" noChangeShapeType="1" noTextEdit="1"/>
              </p:cNvSpPr>
              <p:nvPr/>
            </p:nvSpPr>
            <p:spPr>
              <a:xfrm>
                <a:off x="7563596" y="1832041"/>
                <a:ext cx="2805446" cy="311645"/>
              </a:xfrm>
              <a:prstGeom prst="rect">
                <a:avLst/>
              </a:prstGeom>
              <a:blipFill>
                <a:blip r:embed="rId7"/>
                <a:stretch>
                  <a:fillRect b="-17647"/>
                </a:stretch>
              </a:blipFill>
            </p:spPr>
            <p:txBody>
              <a:bodyPr/>
              <a:lstStyle/>
              <a:p>
                <a:r>
                  <a:rPr lang="en-AU">
                    <a:noFill/>
                  </a:rPr>
                  <a:t> </a:t>
                </a:r>
              </a:p>
            </p:txBody>
          </p:sp>
        </mc:Fallback>
      </mc:AlternateContent>
      <p:pic>
        <p:nvPicPr>
          <p:cNvPr id="22" name="Picture 21" descr="Unit circle with angle theta marked in the second quadrant.">
            <a:extLst>
              <a:ext uri="{FF2B5EF4-FFF2-40B4-BE49-F238E27FC236}">
                <a16:creationId xmlns:a16="http://schemas.microsoft.com/office/drawing/2014/main" id="{CEBAC40D-DAEC-341E-5AF7-530299258C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92927" y="2143686"/>
            <a:ext cx="4146784" cy="414678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DC2984-CD2C-E8BA-086F-F4CF5268B815}"/>
                  </a:ext>
                  <a:ext uri="{C183D7F6-B498-43B3-948B-1728B52AA6E4}">
                    <adec:decorative xmlns:adec="http://schemas.microsoft.com/office/drawing/2017/decorative" val="1"/>
                  </a:ext>
                </a:extLst>
              </p:cNvPr>
              <p:cNvSpPr txBox="1"/>
              <p:nvPr/>
            </p:nvSpPr>
            <p:spPr>
              <a:xfrm>
                <a:off x="8450580" y="3631638"/>
                <a:ext cx="722316" cy="39029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m:rPr>
                          <m:sty m:val="p"/>
                        </m:rPr>
                        <a:rPr lang="el-GR" sz="1800" b="0" i="1" smtClean="0">
                          <a:latin typeface="Cambria Math" panose="02040503050406030204" pitchFamily="18" charset="0"/>
                        </a:rPr>
                        <m:t>Θ</m:t>
                      </m:r>
                    </m:oMath>
                  </m:oMathPara>
                </a14:m>
                <a:endParaRPr lang="en-AU" sz="1800" b="0" dirty="0">
                  <a:latin typeface="Arial" panose="020B0604020202020204" pitchFamily="34" charset="0"/>
                </a:endParaRPr>
              </a:p>
              <a:p>
                <a:pPr algn="l"/>
                <a:endParaRPr lang="en-AU" sz="1800" dirty="0">
                  <a:latin typeface="Arial" panose="020B0604020202020204" pitchFamily="34" charset="0"/>
                </a:endParaRPr>
              </a:p>
            </p:txBody>
          </p:sp>
        </mc:Choice>
        <mc:Fallback xmlns="">
          <p:sp>
            <p:nvSpPr>
              <p:cNvPr id="8" name="TextBox 7">
                <a:extLst>
                  <a:ext uri="{FF2B5EF4-FFF2-40B4-BE49-F238E27FC236}">
                    <a16:creationId xmlns:a16="http://schemas.microsoft.com/office/drawing/2014/main" id="{7BDC2984-CD2C-E8BA-086F-F4CF5268B81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450580" y="3631638"/>
                <a:ext cx="722316" cy="390293"/>
              </a:xfrm>
              <a:prstGeom prst="rect">
                <a:avLst/>
              </a:prstGeom>
              <a:blipFill>
                <a:blip r:embed="rId9"/>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97A6E21-CE18-BCBF-9955-37FD8903B2F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04055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2d03496e235b9d817491fa7cea2b6e4e">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1621bbbc198d165ad4696d5eadb2c4b9"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3680DAA2-907E-4CB5-B016-D0DA35A045BF}">
  <ds:schemaRefs>
    <ds:schemaRef ds:uri="http://purl.org/dc/dcmitype/"/>
    <ds:schemaRef ds:uri="094ce8ca-8c20-4eb0-bb23-b47a1c76b753"/>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98740c54-966f-451d-a76c-e38eb7fddd55"/>
    <ds:schemaRef ds:uri="http://purl.org/dc/elements/1.1/"/>
  </ds:schemaRefs>
</ds:datastoreItem>
</file>

<file path=customXml/itemProps3.xml><?xml version="1.0" encoding="utf-8"?>
<ds:datastoreItem xmlns:ds="http://schemas.openxmlformats.org/officeDocument/2006/customXml" ds:itemID="{EC8E27F3-B82B-4B32-B883-68C634C44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763</Words>
  <Application>Microsoft Office PowerPoint</Application>
  <PresentationFormat>Widescreen</PresentationFormat>
  <Paragraphs>122</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Times New Roman</vt:lpstr>
      <vt:lpstr>Cambria Math</vt:lpstr>
      <vt:lpstr>Arial</vt:lpstr>
      <vt:lpstr>NSWG Corporate</vt:lpstr>
      <vt:lpstr>The unit circle</vt:lpstr>
      <vt:lpstr>Launch</vt:lpstr>
      <vt:lpstr>Which one does not belong?</vt:lpstr>
      <vt:lpstr>Explore</vt:lpstr>
      <vt:lpstr>The unit circle (1)</vt:lpstr>
      <vt:lpstr>The unit circle (2)</vt:lpstr>
      <vt:lpstr>The unit circle (3)</vt:lpstr>
      <vt:lpstr>The unit circle (4)</vt:lpstr>
      <vt:lpstr>General angle (1) </vt:lpstr>
      <vt:lpstr>General angle (2) </vt:lpstr>
      <vt:lpstr>Summarise</vt:lpstr>
      <vt:lpstr>Summary</vt:lpstr>
      <vt:lpstr>Equivalent trigonometric ratios (1) </vt:lpstr>
      <vt:lpstr>Equivalent trigonometric ratios (2) </vt:lpstr>
      <vt:lpstr>Equivalent trigonometric ratios (3) </vt:lpstr>
      <vt:lpstr>Equivalent trigonometric ratios (4) </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 circle – elective – the unit circle, Lesson 7</dc:title>
  <dc:subject>Mathematics</dc:subject>
  <dc:creator>NSW Department of Education</dc:creator>
  <cp:keywords/>
  <dc:description/>
  <cp:lastModifiedBy/>
  <dcterms:created xsi:type="dcterms:W3CDTF">2022-12-14T10:07:55Z</dcterms:created>
  <dcterms:modified xsi:type="dcterms:W3CDTF">2025-02-10T23:00:03Z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