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5"/>
  </p:notesMasterIdLst>
  <p:handoutMasterIdLst>
    <p:handoutMasterId r:id="rId16"/>
  </p:handoutMasterIdLst>
  <p:sldIdLst>
    <p:sldId id="266" r:id="rId5"/>
    <p:sldId id="26402" r:id="rId6"/>
    <p:sldId id="26403" r:id="rId7"/>
    <p:sldId id="26394" r:id="rId8"/>
    <p:sldId id="26407" r:id="rId9"/>
    <p:sldId id="26395" r:id="rId10"/>
    <p:sldId id="26399" r:id="rId11"/>
    <p:sldId id="26400" r:id="rId12"/>
    <p:sldId id="26401" r:id="rId13"/>
    <p:sldId id="361" r:id="rId14"/>
  </p:sldIdLst>
  <p:sldSz cx="12192000" cy="6858000"/>
  <p:notesSz cx="6858000" cy="9144000"/>
  <p:embeddedFontLst>
    <p:embeddedFont>
      <p:font typeface="Cambria Math" panose="02040503050406030204" pitchFamily="18" charset="0"/>
      <p:regular r:id="rId17"/>
    </p:embeddedFont>
    <p:embeddedFont>
      <p:font typeface="Public Sans" pitchFamily="2" charset="0"/>
      <p:regular r:id="rId18"/>
      <p:bold r:id="rId19"/>
      <p:italic r:id="rId20"/>
      <p:boldItalic r:id="rId21"/>
    </p:embeddedFont>
    <p:embeddedFont>
      <p:font typeface="Public Sans Light" pitchFamily="2" charset="0"/>
      <p:regular r:id="rId22"/>
      <p: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6238"/>
    <a:srgbClr val="8F6B41"/>
    <a:srgbClr val="B51458"/>
    <a:srgbClr val="00ACC2"/>
    <a:srgbClr val="64BB47"/>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A4B36-A499-44D2-8966-57BA81BF0483}" v="1" dt="2025-02-10T04:50:44.164"/>
    <p1510:client id="{E29C2617-7DDE-6241-BE1A-05AF77A35652}" v="49" dt="2025-02-10T03:15:19.87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63"/>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2AEA4B36-A499-44D2-8966-57BA81BF0483}"/>
    <pc:docChg chg="modSld">
      <pc:chgData name="Daisy Hong" userId="852f2fe8-ba51-4773-8c32-260fca1b2ee4" providerId="ADAL" clId="{2AEA4B36-A499-44D2-8966-57BA81BF0483}" dt="2025-02-10T04:50:44.164" v="2"/>
      <pc:docMkLst>
        <pc:docMk/>
      </pc:docMkLst>
      <pc:sldChg chg="modSp">
        <pc:chgData name="Daisy Hong" userId="852f2fe8-ba51-4773-8c32-260fca1b2ee4" providerId="ADAL" clId="{2AEA4B36-A499-44D2-8966-57BA81BF0483}" dt="2025-02-10T04:50:44.164" v="2"/>
        <pc:sldMkLst>
          <pc:docMk/>
          <pc:sldMk cId="3039540934" sldId="26399"/>
        </pc:sldMkLst>
        <pc:spChg chg="mod">
          <ac:chgData name="Daisy Hong" userId="852f2fe8-ba51-4773-8c32-260fca1b2ee4" providerId="ADAL" clId="{2AEA4B36-A499-44D2-8966-57BA81BF0483}" dt="2025-02-10T04:50:44.164" v="2"/>
          <ac:spMkLst>
            <pc:docMk/>
            <pc:sldMk cId="3039540934" sldId="26399"/>
            <ac:spMk id="4" creationId="{AC60A3AB-69C1-4F12-72CB-8A1AB3999344}"/>
          </ac:spMkLst>
        </pc:spChg>
        <pc:spChg chg="mod">
          <ac:chgData name="Daisy Hong" userId="852f2fe8-ba51-4773-8c32-260fca1b2ee4" providerId="ADAL" clId="{2AEA4B36-A499-44D2-8966-57BA81BF0483}" dt="2025-02-10T04:50:44.164" v="2"/>
          <ac:spMkLst>
            <pc:docMk/>
            <pc:sldMk cId="3039540934" sldId="26399"/>
            <ac:spMk id="5" creationId="{53BCDCB6-FEFC-3D2A-7286-EB217EC8F75E}"/>
          </ac:spMkLst>
        </pc:spChg>
        <pc:spChg chg="mod">
          <ac:chgData name="Daisy Hong" userId="852f2fe8-ba51-4773-8c32-260fca1b2ee4" providerId="ADAL" clId="{2AEA4B36-A499-44D2-8966-57BA81BF0483}" dt="2025-02-10T04:50:44.164" v="2"/>
          <ac:spMkLst>
            <pc:docMk/>
            <pc:sldMk cId="3039540934" sldId="26399"/>
            <ac:spMk id="11" creationId="{1408E09F-DEB3-6BF4-751A-F561F0CC9327}"/>
          </ac:spMkLst>
        </pc:spChg>
      </pc:sldChg>
      <pc:sldChg chg="modSp mod">
        <pc:chgData name="Daisy Hong" userId="852f2fe8-ba51-4773-8c32-260fca1b2ee4" providerId="ADAL" clId="{2AEA4B36-A499-44D2-8966-57BA81BF0483}" dt="2025-02-10T04:50:31.820" v="1" actId="3064"/>
        <pc:sldMkLst>
          <pc:docMk/>
          <pc:sldMk cId="2557629934" sldId="26403"/>
        </pc:sldMkLst>
        <pc:graphicFrameChg chg="modGraphic">
          <ac:chgData name="Daisy Hong" userId="852f2fe8-ba51-4773-8c32-260fca1b2ee4" providerId="ADAL" clId="{2AEA4B36-A499-44D2-8966-57BA81BF0483}" dt="2025-02-10T04:50:31.820" v="1" actId="3064"/>
          <ac:graphicFrameMkLst>
            <pc:docMk/>
            <pc:sldMk cId="2557629934" sldId="26403"/>
            <ac:graphicFrameMk id="5" creationId="{56D540FE-2F92-F0A1-2DFF-A67C0CBF3D9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54790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305293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46" r:id="rId6"/>
    <p:sldLayoutId id="2147483725" r:id="rId7"/>
    <p:sldLayoutId id="2147483744" r:id="rId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ea typeface="Times New Roman" panose="02020603050405020304" pitchFamily="18" charset="0"/>
              </a:rPr>
              <a:t>Exact </a:t>
            </a:r>
            <a:r>
              <a:rPr lang="en-AU">
                <a:ea typeface="Times New Roman" panose="02020603050405020304" pitchFamily="18" charset="0"/>
              </a:rPr>
              <a:t>values</a:t>
            </a:r>
            <a:r>
              <a:rPr lang="en-AU">
                <a:effectLst/>
                <a:ea typeface="Times New Roman" panose="02020603050405020304" pitchFamily="18" charset="0"/>
              </a:rPr>
              <a:t> in 4 quadrants</a:t>
            </a:r>
            <a:endParaRPr lang="en-AU"/>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t>Stage 5</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The unit circle Elective</a:t>
            </a:r>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endParaRPr lang="en-AU"/>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endParaRPr lang="en-AU"/>
          </a:p>
        </p:txBody>
      </p:sp>
      <p:pic>
        <p:nvPicPr>
          <p:cNvPr id="6" name="Picture Placeholder 5" descr="A person writing on a book&#10;&#10;AI-generated content may be incorrect.">
            <a:extLst>
              <a:ext uri="{FF2B5EF4-FFF2-40B4-BE49-F238E27FC236}">
                <a16:creationId xmlns:a16="http://schemas.microsoft.com/office/drawing/2014/main" id="{1B61E8D1-85FD-D55E-A3B4-0EE3A2D0459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a:solidFill>
                  <a:schemeClr val="bg1"/>
                </a:solidFill>
                <a:latin typeface="Arial" panose="020B0604020202020204" pitchFamily="34" charset="0"/>
                <a:cs typeface="Arial" panose="020B0604020202020204" pitchFamily="34" charset="0"/>
              </a:rPr>
              <a:t>Copyright Act 1968</a:t>
            </a:r>
            <a:r>
              <a:rPr lang="en-AU" sz="1200">
                <a:solidFill>
                  <a:schemeClr val="bg1"/>
                </a:solidFill>
                <a:latin typeface="Arial" panose="020B0604020202020204" pitchFamily="34" charset="0"/>
                <a:cs typeface="Arial" panose="020B0604020202020204" pitchFamily="34" charset="0"/>
              </a:rPr>
              <a:t> (</a:t>
            </a:r>
            <a:r>
              <a:rPr lang="en-AU" sz="1200" err="1">
                <a:solidFill>
                  <a:schemeClr val="bg1"/>
                </a:solidFill>
                <a:latin typeface="Arial" panose="020B0604020202020204" pitchFamily="34" charset="0"/>
                <a:cs typeface="Arial" panose="020B0604020202020204" pitchFamily="34" charset="0"/>
              </a:rPr>
              <a:t>Cth</a:t>
            </a:r>
            <a:r>
              <a:rPr lang="en-AU" sz="120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licence</a:t>
            </a:r>
            <a:r>
              <a:rPr lang="en-AU" sz="120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a:solidFill>
                  <a:schemeClr val="bg1"/>
                </a:solidFill>
                <a:latin typeface="Arial" panose="020B0604020202020204" pitchFamily="34" charset="0"/>
                <a:cs typeface="Arial" panose="020B0604020202020204" pitchFamily="34" charset="0"/>
              </a:rPr>
              <a:t>This licence allows you to share and adapt the material for any purpose, even commercially.</a:t>
            </a:r>
          </a:p>
          <a:p>
            <a:pPr algn="l">
              <a:lnSpc>
                <a:spcPct val="150000"/>
              </a:lnSpc>
              <a:spcAft>
                <a:spcPts val="600"/>
              </a:spcAft>
            </a:pPr>
            <a:r>
              <a:rPr lang="en-AU" sz="1200">
                <a:solidFill>
                  <a:schemeClr val="bg1"/>
                </a:solidFill>
                <a:latin typeface="Arial" panose="020B0604020202020204" pitchFamily="34" charset="0"/>
                <a:cs typeface="Arial" panose="020B0604020202020204" pitchFamily="34" charset="0"/>
              </a:rPr>
              <a:t>Attribution should be given to © State of New South Wales (Department of Education), 2025.</a:t>
            </a:r>
          </a:p>
          <a:p>
            <a:pPr algn="l">
              <a:lnSpc>
                <a:spcPct val="150000"/>
              </a:lnSpc>
            </a:pPr>
            <a:r>
              <a:rPr lang="en-AU" sz="1200">
                <a:solidFill>
                  <a:schemeClr val="bg1"/>
                </a:solidFill>
                <a:latin typeface="Arial" panose="020B0604020202020204" pitchFamily="34" charset="0"/>
                <a:cs typeface="Arial" panose="020B0604020202020204" pitchFamily="34" charset="0"/>
              </a:rPr>
              <a:t>Material in this resource not available under a Creative Commons licence:</a:t>
            </a:r>
          </a:p>
          <a:p>
            <a:pPr marL="171450" indent="-171450" algn="l">
              <a:lnSpc>
                <a:spcPct val="150000"/>
              </a:lnSpc>
              <a:buFont typeface="Arial" panose="020B0604020202020204" pitchFamily="34" charset="0"/>
              <a:buChar char="•"/>
            </a:pPr>
            <a:r>
              <a:rPr lang="en-AU" sz="120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Arial" panose="020B0604020202020204" pitchFamily="34" charset="0"/>
                <a:cs typeface="Arial" panose="020B0604020202020204" pitchFamily="34" charset="0"/>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err="1">
                <a:solidFill>
                  <a:schemeClr val="bg1"/>
                </a:solidFill>
                <a:latin typeface="Arial" panose="020B0604020202020204" pitchFamily="34" charset="0"/>
                <a:cs typeface="Arial" panose="020B0604020202020204" pitchFamily="34" charset="0"/>
              </a:rPr>
              <a:t>Cth</a:t>
            </a:r>
            <a:r>
              <a:rPr lang="en-AU" sz="120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2" name="Slide Number Placeholder 1" hidden="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2653-E6F6-3964-C15E-8FC9BA22A48D}"/>
              </a:ext>
            </a:extLst>
          </p:cNvPr>
          <p:cNvSpPr>
            <a:spLocks noGrp="1"/>
          </p:cNvSpPr>
          <p:nvPr>
            <p:ph type="ctrTitle"/>
          </p:nvPr>
        </p:nvSpPr>
        <p:spPr/>
        <p:txBody>
          <a:bodyPr/>
          <a:lstStyle/>
          <a:p>
            <a:r>
              <a:rPr lang="en-AU"/>
              <a:t>Explore</a:t>
            </a:r>
          </a:p>
        </p:txBody>
      </p:sp>
    </p:spTree>
    <p:extLst>
      <p:ext uri="{BB962C8B-B14F-4D97-AF65-F5344CB8AC3E}">
        <p14:creationId xmlns:p14="http://schemas.microsoft.com/office/powerpoint/2010/main" val="323499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4FBD2E-63D8-E0B8-83A4-64C6B8376A30}"/>
              </a:ext>
            </a:extLst>
          </p:cNvPr>
          <p:cNvSpPr>
            <a:spLocks noGrp="1"/>
          </p:cNvSpPr>
          <p:nvPr>
            <p:ph type="title"/>
          </p:nvPr>
        </p:nvSpPr>
        <p:spPr/>
        <p:txBody>
          <a:bodyPr/>
          <a:lstStyle/>
          <a:p>
            <a:r>
              <a:rPr lang="en-AU"/>
              <a:t>Exact value triangles	</a:t>
            </a:r>
          </a:p>
        </p:txBody>
      </p:sp>
      <p:sp>
        <p:nvSpPr>
          <p:cNvPr id="4" name="Text Placeholder 3">
            <a:extLst>
              <a:ext uri="{FF2B5EF4-FFF2-40B4-BE49-F238E27FC236}">
                <a16:creationId xmlns:a16="http://schemas.microsoft.com/office/drawing/2014/main" id="{B8741DA7-D82F-DB51-C113-37FC1635F462}"/>
              </a:ext>
            </a:extLst>
          </p:cNvPr>
          <p:cNvSpPr>
            <a:spLocks noGrp="1"/>
          </p:cNvSpPr>
          <p:nvPr>
            <p:ph type="body" sz="quarter" idx="18"/>
          </p:nvPr>
        </p:nvSpPr>
        <p:spPr/>
        <p:txBody>
          <a:bodyPr/>
          <a:lstStyle/>
          <a:p>
            <a:r>
              <a:rPr lang="en-AU"/>
              <a:t>Complete the table</a:t>
            </a: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56D540FE-2F92-F0A1-2DFF-A67C0CBF3D9F}"/>
                  </a:ext>
                </a:extLst>
              </p:cNvPr>
              <p:cNvGraphicFramePr>
                <a:graphicFrameLocks noGrp="1"/>
              </p:cNvGraphicFramePr>
              <p:nvPr>
                <p:extLst>
                  <p:ext uri="{D42A27DB-BD31-4B8C-83A1-F6EECF244321}">
                    <p14:modId xmlns:p14="http://schemas.microsoft.com/office/powerpoint/2010/main" val="1975206129"/>
                  </p:ext>
                </p:extLst>
              </p:nvPr>
            </p:nvGraphicFramePr>
            <p:xfrm>
              <a:off x="359999" y="1706627"/>
              <a:ext cx="11338943" cy="4277315"/>
            </p:xfrm>
            <a:graphic>
              <a:graphicData uri="http://schemas.openxmlformats.org/drawingml/2006/table">
                <a:tbl>
                  <a:tblPr firstRow="1" firstCol="1" bandRow="1">
                    <a:tableStyleId>{5C22544A-7EE6-4342-B048-85BDC9FD1C3A}</a:tableStyleId>
                  </a:tblPr>
                  <a:tblGrid>
                    <a:gridCol w="2267317">
                      <a:extLst>
                        <a:ext uri="{9D8B030D-6E8A-4147-A177-3AD203B41FA5}">
                          <a16:colId xmlns:a16="http://schemas.microsoft.com/office/drawing/2014/main" val="1696663144"/>
                        </a:ext>
                      </a:extLst>
                    </a:gridCol>
                    <a:gridCol w="2267317">
                      <a:extLst>
                        <a:ext uri="{9D8B030D-6E8A-4147-A177-3AD203B41FA5}">
                          <a16:colId xmlns:a16="http://schemas.microsoft.com/office/drawing/2014/main" val="1223750327"/>
                        </a:ext>
                      </a:extLst>
                    </a:gridCol>
                    <a:gridCol w="2267317">
                      <a:extLst>
                        <a:ext uri="{9D8B030D-6E8A-4147-A177-3AD203B41FA5}">
                          <a16:colId xmlns:a16="http://schemas.microsoft.com/office/drawing/2014/main" val="2032374167"/>
                        </a:ext>
                      </a:extLst>
                    </a:gridCol>
                    <a:gridCol w="2268496">
                      <a:extLst>
                        <a:ext uri="{9D8B030D-6E8A-4147-A177-3AD203B41FA5}">
                          <a16:colId xmlns:a16="http://schemas.microsoft.com/office/drawing/2014/main" val="3908868127"/>
                        </a:ext>
                      </a:extLst>
                    </a:gridCol>
                    <a:gridCol w="2268496">
                      <a:extLst>
                        <a:ext uri="{9D8B030D-6E8A-4147-A177-3AD203B41FA5}">
                          <a16:colId xmlns:a16="http://schemas.microsoft.com/office/drawing/2014/main" val="125850125"/>
                        </a:ext>
                      </a:extLst>
                    </a:gridCol>
                  </a:tblGrid>
                  <a:tr h="855463">
                    <a:tc>
                      <a:txBody>
                        <a:bodyPr/>
                        <a:lstStyle/>
                        <a:p>
                          <a:pPr algn="l">
                            <a:lnSpc>
                              <a:spcPct val="150000"/>
                            </a:lnSpc>
                            <a:spcBef>
                              <a:spcPts val="600"/>
                            </a:spcBef>
                            <a:spcAft>
                              <a:spcPts val="600"/>
                            </a:spcAft>
                          </a:pPr>
                          <a:r>
                            <a:rPr lang="en-AU" sz="1800" b="0">
                              <a:effectLst/>
                              <a:latin typeface="Arial" panose="020B0604020202020204" pitchFamily="34" charset="0"/>
                              <a:cs typeface="Arial" panose="020B0604020202020204" pitchFamily="34" charset="0"/>
                            </a:rPr>
                            <a:t>Quadrant</a:t>
                          </a:r>
                          <a:r>
                            <a:rPr lang="en-AU" sz="1800">
                              <a:effectLst/>
                              <a:latin typeface="Arial" panose="020B0604020202020204" pitchFamily="34" charset="0"/>
                              <a:cs typeface="Arial" panose="020B0604020202020204" pitchFamily="34" charset="0"/>
                            </a:rPr>
                            <a:t> </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1800">
                                    <a:effectLst/>
                                    <a:latin typeface="Cambria Math" panose="02040503050406030204" pitchFamily="18" charset="0"/>
                                  </a:rPr>
                                  <m:t>𝒙</m:t>
                                </m:r>
                                <m:r>
                                  <a:rPr lang="en-AU" sz="1800">
                                    <a:effectLst/>
                                    <a:latin typeface="Cambria Math" panose="02040503050406030204" pitchFamily="18" charset="0"/>
                                  </a:rPr>
                                  <m:t> </m:t>
                                </m:r>
                                <m:r>
                                  <a:rPr lang="en-AU" sz="1800">
                                    <a:effectLst/>
                                    <a:latin typeface="Cambria Math" panose="02040503050406030204" pitchFamily="18" charset="0"/>
                                  </a:rPr>
                                  <m:t>𝒗𝒂𝒍𝒖𝒆</m:t>
                                </m:r>
                              </m:oMath>
                            </m:oMathPara>
                          </a14:m>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AU" sz="1800" i="1">
                                        <a:effectLst/>
                                        <a:latin typeface="Cambria Math" panose="02040503050406030204" pitchFamily="18" charset="0"/>
                                      </a:rPr>
                                    </m:ctrlPr>
                                  </m:funcPr>
                                  <m:fName>
                                    <m:r>
                                      <a:rPr lang="en-AU" sz="1800">
                                        <a:effectLst/>
                                        <a:latin typeface="Cambria Math" panose="02040503050406030204" pitchFamily="18" charset="0"/>
                                      </a:rPr>
                                      <m:t>𝐜𝐨𝐬</m:t>
                                    </m:r>
                                  </m:fName>
                                  <m:e>
                                    <m:r>
                                      <a:rPr lang="en-AU" sz="1800">
                                        <a:effectLst/>
                                        <a:latin typeface="Cambria Math" panose="02040503050406030204" pitchFamily="18" charset="0"/>
                                      </a:rPr>
                                      <m:t>𝜽</m:t>
                                    </m:r>
                                    <m:r>
                                      <a:rPr lang="en-AU" sz="1800">
                                        <a:effectLst/>
                                        <a:latin typeface="Cambria Math" panose="02040503050406030204" pitchFamily="18" charset="0"/>
                                      </a:rPr>
                                      <m:t>°</m:t>
                                    </m:r>
                                  </m:e>
                                </m:func>
                              </m:oMath>
                            </m:oMathPara>
                          </a14:m>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1800">
                                    <a:effectLst/>
                                    <a:latin typeface="Cambria Math" panose="02040503050406030204" pitchFamily="18" charset="0"/>
                                  </a:rPr>
                                  <m:t>𝒚</m:t>
                                </m:r>
                                <m:r>
                                  <a:rPr lang="en-AU" sz="1800">
                                    <a:effectLst/>
                                    <a:latin typeface="Cambria Math" panose="02040503050406030204" pitchFamily="18" charset="0"/>
                                  </a:rPr>
                                  <m:t> </m:t>
                                </m:r>
                                <m:r>
                                  <a:rPr lang="en-AU" sz="1800">
                                    <a:effectLst/>
                                    <a:latin typeface="Cambria Math" panose="02040503050406030204" pitchFamily="18" charset="0"/>
                                  </a:rPr>
                                  <m:t>𝒗𝒂𝒍𝒖𝒆</m:t>
                                </m:r>
                              </m:oMath>
                            </m:oMathPara>
                          </a14:m>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AU" sz="1800" i="1">
                                        <a:effectLst/>
                                        <a:latin typeface="Cambria Math" panose="02040503050406030204" pitchFamily="18" charset="0"/>
                                      </a:rPr>
                                    </m:ctrlPr>
                                  </m:funcPr>
                                  <m:fName>
                                    <m:r>
                                      <a:rPr lang="en-AU" sz="1800">
                                        <a:effectLst/>
                                        <a:latin typeface="Cambria Math" panose="02040503050406030204" pitchFamily="18" charset="0"/>
                                      </a:rPr>
                                      <m:t>𝐬𝐢𝐧</m:t>
                                    </m:r>
                                  </m:fName>
                                  <m:e>
                                    <m:r>
                                      <a:rPr lang="en-AU" sz="1800">
                                        <a:effectLst/>
                                        <a:latin typeface="Cambria Math" panose="02040503050406030204" pitchFamily="18" charset="0"/>
                                      </a:rPr>
                                      <m:t>𝜽</m:t>
                                    </m:r>
                                  </m:e>
                                </m:func>
                              </m:oMath>
                            </m:oMathPara>
                          </a14:m>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04821796"/>
                      </a:ext>
                    </a:extLst>
                  </a:tr>
                  <a:tr h="855463">
                    <a:tc>
                      <a:txBody>
                        <a:bodyPr/>
                        <a:lstStyle/>
                        <a:p>
                          <a:pPr algn="ctr">
                            <a:lnSpc>
                              <a:spcPct val="150000"/>
                            </a:lnSpc>
                            <a:spcBef>
                              <a:spcPts val="600"/>
                            </a:spcBef>
                            <a:spcAft>
                              <a:spcPts val="600"/>
                            </a:spcAft>
                          </a:pPr>
                          <a:r>
                            <a:rPr lang="en-AU" sz="1800" b="0">
                              <a:effectLst/>
                              <a:latin typeface="Arial" panose="020B0604020202020204" pitchFamily="34" charset="0"/>
                              <a:cs typeface="Arial" panose="020B0604020202020204" pitchFamily="34" charset="0"/>
                            </a:rPr>
                            <a:t>1</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68132711"/>
                      </a:ext>
                    </a:extLst>
                  </a:tr>
                  <a:tr h="855463">
                    <a:tc>
                      <a:txBody>
                        <a:bodyPr/>
                        <a:lstStyle/>
                        <a:p>
                          <a:pPr algn="ctr">
                            <a:lnSpc>
                              <a:spcPct val="150000"/>
                            </a:lnSpc>
                            <a:spcBef>
                              <a:spcPts val="600"/>
                            </a:spcBef>
                            <a:spcAft>
                              <a:spcPts val="600"/>
                            </a:spcAft>
                          </a:pPr>
                          <a:r>
                            <a:rPr lang="en-AU" sz="1800" b="0">
                              <a:effectLst/>
                              <a:latin typeface="Arial" panose="020B0604020202020204" pitchFamily="34" charset="0"/>
                              <a:cs typeface="Arial" panose="020B0604020202020204" pitchFamily="34" charset="0"/>
                            </a:rPr>
                            <a:t>2</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56691262"/>
                      </a:ext>
                    </a:extLst>
                  </a:tr>
                  <a:tr h="855463">
                    <a:tc>
                      <a:txBody>
                        <a:bodyPr/>
                        <a:lstStyle/>
                        <a:p>
                          <a:pPr algn="ctr">
                            <a:lnSpc>
                              <a:spcPct val="150000"/>
                            </a:lnSpc>
                            <a:spcBef>
                              <a:spcPts val="600"/>
                            </a:spcBef>
                            <a:spcAft>
                              <a:spcPts val="600"/>
                            </a:spcAft>
                          </a:pPr>
                          <a:r>
                            <a:rPr lang="en-AU" sz="1800" b="0">
                              <a:effectLst/>
                              <a:latin typeface="Arial" panose="020B0604020202020204" pitchFamily="34" charset="0"/>
                              <a:cs typeface="Arial" panose="020B0604020202020204" pitchFamily="34" charset="0"/>
                            </a:rPr>
                            <a:t>3</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9596717"/>
                      </a:ext>
                    </a:extLst>
                  </a:tr>
                  <a:tr h="855463">
                    <a:tc>
                      <a:txBody>
                        <a:bodyPr/>
                        <a:lstStyle/>
                        <a:p>
                          <a:pPr algn="ctr">
                            <a:lnSpc>
                              <a:spcPct val="150000"/>
                            </a:lnSpc>
                            <a:spcBef>
                              <a:spcPts val="600"/>
                            </a:spcBef>
                            <a:spcAft>
                              <a:spcPts val="600"/>
                            </a:spcAft>
                          </a:pPr>
                          <a:r>
                            <a:rPr lang="en-AU" sz="1800" b="0">
                              <a:effectLst/>
                              <a:latin typeface="Arial" panose="020B0604020202020204" pitchFamily="34" charset="0"/>
                              <a:cs typeface="Arial" panose="020B0604020202020204" pitchFamily="34" charset="0"/>
                            </a:rPr>
                            <a:t>4</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430695"/>
                      </a:ext>
                    </a:extLst>
                  </a:tr>
                </a:tbl>
              </a:graphicData>
            </a:graphic>
          </p:graphicFrame>
        </mc:Choice>
        <mc:Fallback>
          <p:graphicFrame>
            <p:nvGraphicFramePr>
              <p:cNvPr id="5" name="Table 4">
                <a:extLst>
                  <a:ext uri="{FF2B5EF4-FFF2-40B4-BE49-F238E27FC236}">
                    <a16:creationId xmlns:a16="http://schemas.microsoft.com/office/drawing/2014/main" id="{56D540FE-2F92-F0A1-2DFF-A67C0CBF3D9F}"/>
                  </a:ext>
                </a:extLst>
              </p:cNvPr>
              <p:cNvGraphicFramePr>
                <a:graphicFrameLocks noGrp="1"/>
              </p:cNvGraphicFramePr>
              <p:nvPr>
                <p:extLst>
                  <p:ext uri="{D42A27DB-BD31-4B8C-83A1-F6EECF244321}">
                    <p14:modId xmlns:p14="http://schemas.microsoft.com/office/powerpoint/2010/main" val="1975206129"/>
                  </p:ext>
                </p:extLst>
              </p:nvPr>
            </p:nvGraphicFramePr>
            <p:xfrm>
              <a:off x="359999" y="1706627"/>
              <a:ext cx="11338943" cy="4277315"/>
            </p:xfrm>
            <a:graphic>
              <a:graphicData uri="http://schemas.openxmlformats.org/drawingml/2006/table">
                <a:tbl>
                  <a:tblPr firstRow="1" firstCol="1" bandRow="1">
                    <a:tableStyleId>{5C22544A-7EE6-4342-B048-85BDC9FD1C3A}</a:tableStyleId>
                  </a:tblPr>
                  <a:tblGrid>
                    <a:gridCol w="2267317">
                      <a:extLst>
                        <a:ext uri="{9D8B030D-6E8A-4147-A177-3AD203B41FA5}">
                          <a16:colId xmlns:a16="http://schemas.microsoft.com/office/drawing/2014/main" val="1696663144"/>
                        </a:ext>
                      </a:extLst>
                    </a:gridCol>
                    <a:gridCol w="2267317">
                      <a:extLst>
                        <a:ext uri="{9D8B030D-6E8A-4147-A177-3AD203B41FA5}">
                          <a16:colId xmlns:a16="http://schemas.microsoft.com/office/drawing/2014/main" val="1223750327"/>
                        </a:ext>
                      </a:extLst>
                    </a:gridCol>
                    <a:gridCol w="2267317">
                      <a:extLst>
                        <a:ext uri="{9D8B030D-6E8A-4147-A177-3AD203B41FA5}">
                          <a16:colId xmlns:a16="http://schemas.microsoft.com/office/drawing/2014/main" val="2032374167"/>
                        </a:ext>
                      </a:extLst>
                    </a:gridCol>
                    <a:gridCol w="2268496">
                      <a:extLst>
                        <a:ext uri="{9D8B030D-6E8A-4147-A177-3AD203B41FA5}">
                          <a16:colId xmlns:a16="http://schemas.microsoft.com/office/drawing/2014/main" val="3908868127"/>
                        </a:ext>
                      </a:extLst>
                    </a:gridCol>
                    <a:gridCol w="2268496">
                      <a:extLst>
                        <a:ext uri="{9D8B030D-6E8A-4147-A177-3AD203B41FA5}">
                          <a16:colId xmlns:a16="http://schemas.microsoft.com/office/drawing/2014/main" val="125850125"/>
                        </a:ext>
                      </a:extLst>
                    </a:gridCol>
                  </a:tblGrid>
                  <a:tr h="855463">
                    <a:tc>
                      <a:txBody>
                        <a:bodyPr/>
                        <a:lstStyle/>
                        <a:p>
                          <a:pPr algn="l">
                            <a:lnSpc>
                              <a:spcPct val="150000"/>
                            </a:lnSpc>
                            <a:spcBef>
                              <a:spcPts val="600"/>
                            </a:spcBef>
                            <a:spcAft>
                              <a:spcPts val="600"/>
                            </a:spcAft>
                          </a:pPr>
                          <a:r>
                            <a:rPr lang="en-AU" sz="1800" b="0">
                              <a:effectLst/>
                              <a:latin typeface="Arial" panose="020B0604020202020204" pitchFamily="34" charset="0"/>
                              <a:cs typeface="Arial" panose="020B0604020202020204" pitchFamily="34" charset="0"/>
                            </a:rPr>
                            <a:t>Quadrant</a:t>
                          </a:r>
                          <a:r>
                            <a:rPr lang="en-AU" sz="1800">
                              <a:effectLst/>
                              <a:latin typeface="Arial" panose="020B0604020202020204" pitchFamily="34" charset="0"/>
                              <a:cs typeface="Arial" panose="020B0604020202020204" pitchFamily="34" charset="0"/>
                            </a:rPr>
                            <a:t> </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chorCtr="1"/>
                    </a:tc>
                    <a:tc>
                      <a:txBody>
                        <a:bodyPr/>
                        <a:lstStyle/>
                        <a:p>
                          <a:endParaRPr lang="en-US"/>
                        </a:p>
                      </a:txBody>
                      <a:tcPr marL="68580" marR="68580" marT="0" marB="0" anchor="ctr">
                        <a:blipFill>
                          <a:blip r:embed="rId2"/>
                          <a:stretch>
                            <a:fillRect l="-100269" t="-709" r="-301344" b="-400000"/>
                          </a:stretch>
                        </a:blipFill>
                      </a:tcPr>
                    </a:tc>
                    <a:tc>
                      <a:txBody>
                        <a:bodyPr/>
                        <a:lstStyle/>
                        <a:p>
                          <a:endParaRPr lang="en-US"/>
                        </a:p>
                      </a:txBody>
                      <a:tcPr marL="68580" marR="68580" marT="0" marB="0" anchor="ctr">
                        <a:blipFill>
                          <a:blip r:embed="rId2"/>
                          <a:stretch>
                            <a:fillRect l="-200269" t="-709" r="-201344" b="-400000"/>
                          </a:stretch>
                        </a:blipFill>
                      </a:tcPr>
                    </a:tc>
                    <a:tc>
                      <a:txBody>
                        <a:bodyPr/>
                        <a:lstStyle/>
                        <a:p>
                          <a:endParaRPr lang="en-US"/>
                        </a:p>
                      </a:txBody>
                      <a:tcPr marL="68580" marR="68580" marT="0" marB="0" anchor="ctr">
                        <a:blipFill>
                          <a:blip r:embed="rId2"/>
                          <a:stretch>
                            <a:fillRect l="-299464" t="-709" r="-100804" b="-400000"/>
                          </a:stretch>
                        </a:blipFill>
                      </a:tcPr>
                    </a:tc>
                    <a:tc>
                      <a:txBody>
                        <a:bodyPr/>
                        <a:lstStyle/>
                        <a:p>
                          <a:endParaRPr lang="en-US"/>
                        </a:p>
                      </a:txBody>
                      <a:tcPr marL="68580" marR="68580" marT="0" marB="0" anchor="ctr">
                        <a:blipFill>
                          <a:blip r:embed="rId2"/>
                          <a:stretch>
                            <a:fillRect l="-400538" t="-709" r="-1075" b="-400000"/>
                          </a:stretch>
                        </a:blipFill>
                      </a:tcPr>
                    </a:tc>
                    <a:extLst>
                      <a:ext uri="{0D108BD9-81ED-4DB2-BD59-A6C34878D82A}">
                        <a16:rowId xmlns:a16="http://schemas.microsoft.com/office/drawing/2014/main" val="1704821796"/>
                      </a:ext>
                    </a:extLst>
                  </a:tr>
                  <a:tr h="855463">
                    <a:tc>
                      <a:txBody>
                        <a:bodyPr/>
                        <a:lstStyle/>
                        <a:p>
                          <a:pPr algn="ctr">
                            <a:lnSpc>
                              <a:spcPct val="150000"/>
                            </a:lnSpc>
                            <a:spcBef>
                              <a:spcPts val="600"/>
                            </a:spcBef>
                            <a:spcAft>
                              <a:spcPts val="600"/>
                            </a:spcAft>
                          </a:pPr>
                          <a:r>
                            <a:rPr lang="en-AU" sz="1800" b="0">
                              <a:effectLst/>
                              <a:latin typeface="Arial" panose="020B0604020202020204" pitchFamily="34" charset="0"/>
                              <a:cs typeface="Arial" panose="020B0604020202020204" pitchFamily="34" charset="0"/>
                            </a:rPr>
                            <a:t>1</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68132711"/>
                      </a:ext>
                    </a:extLst>
                  </a:tr>
                  <a:tr h="855463">
                    <a:tc>
                      <a:txBody>
                        <a:bodyPr/>
                        <a:lstStyle/>
                        <a:p>
                          <a:pPr algn="ctr">
                            <a:lnSpc>
                              <a:spcPct val="150000"/>
                            </a:lnSpc>
                            <a:spcBef>
                              <a:spcPts val="600"/>
                            </a:spcBef>
                            <a:spcAft>
                              <a:spcPts val="600"/>
                            </a:spcAft>
                          </a:pPr>
                          <a:r>
                            <a:rPr lang="en-AU" sz="1800" b="0">
                              <a:effectLst/>
                              <a:latin typeface="Arial" panose="020B0604020202020204" pitchFamily="34" charset="0"/>
                              <a:cs typeface="Arial" panose="020B0604020202020204" pitchFamily="34" charset="0"/>
                            </a:rPr>
                            <a:t>2</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56691262"/>
                      </a:ext>
                    </a:extLst>
                  </a:tr>
                  <a:tr h="855463">
                    <a:tc>
                      <a:txBody>
                        <a:bodyPr/>
                        <a:lstStyle/>
                        <a:p>
                          <a:pPr algn="ctr">
                            <a:lnSpc>
                              <a:spcPct val="150000"/>
                            </a:lnSpc>
                            <a:spcBef>
                              <a:spcPts val="600"/>
                            </a:spcBef>
                            <a:spcAft>
                              <a:spcPts val="600"/>
                            </a:spcAft>
                          </a:pPr>
                          <a:r>
                            <a:rPr lang="en-AU" sz="1800" b="0">
                              <a:effectLst/>
                              <a:latin typeface="Arial" panose="020B0604020202020204" pitchFamily="34" charset="0"/>
                              <a:cs typeface="Arial" panose="020B0604020202020204" pitchFamily="34" charset="0"/>
                            </a:rPr>
                            <a:t>3</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9596717"/>
                      </a:ext>
                    </a:extLst>
                  </a:tr>
                  <a:tr h="855463">
                    <a:tc>
                      <a:txBody>
                        <a:bodyPr/>
                        <a:lstStyle/>
                        <a:p>
                          <a:pPr algn="ctr">
                            <a:lnSpc>
                              <a:spcPct val="150000"/>
                            </a:lnSpc>
                            <a:spcBef>
                              <a:spcPts val="600"/>
                            </a:spcBef>
                            <a:spcAft>
                              <a:spcPts val="600"/>
                            </a:spcAft>
                          </a:pPr>
                          <a:r>
                            <a:rPr lang="en-AU" sz="1800" b="0">
                              <a:effectLst/>
                              <a:latin typeface="Arial" panose="020B0604020202020204" pitchFamily="34" charset="0"/>
                              <a:cs typeface="Arial" panose="020B0604020202020204" pitchFamily="34" charset="0"/>
                            </a:rPr>
                            <a:t>4</a:t>
                          </a:r>
                          <a:endParaRPr lang="en-AU"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600"/>
                            </a:spcBef>
                            <a:spcAft>
                              <a:spcPts val="600"/>
                            </a:spcAft>
                          </a:pPr>
                          <a:r>
                            <a:rPr lang="en-AU" sz="1100">
                              <a:effectLst/>
                            </a:rPr>
                            <a:t> </a:t>
                          </a: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430695"/>
                      </a:ext>
                    </a:extLst>
                  </a:tr>
                </a:tbl>
              </a:graphicData>
            </a:graphic>
          </p:graphicFrame>
        </mc:Fallback>
      </mc:AlternateContent>
      <p:sp>
        <p:nvSpPr>
          <p:cNvPr id="2" name="Slide Number Placeholder 1">
            <a:extLst>
              <a:ext uri="{FF2B5EF4-FFF2-40B4-BE49-F238E27FC236}">
                <a16:creationId xmlns:a16="http://schemas.microsoft.com/office/drawing/2014/main" id="{3E2C6B79-2ACA-86B3-F631-DA90D35661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557629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Summarise</a:t>
            </a:r>
          </a:p>
        </p:txBody>
      </p:sp>
      <p:sp>
        <p:nvSpPr>
          <p:cNvPr id="6" name="Slide Number Placeholder 5" hidden="1">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915370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EE2837-598E-44DB-0874-1D466AA6F0C2}"/>
              </a:ext>
            </a:extLst>
          </p:cNvPr>
          <p:cNvSpPr>
            <a:spLocks noGrp="1"/>
          </p:cNvSpPr>
          <p:nvPr>
            <p:ph type="title"/>
          </p:nvPr>
        </p:nvSpPr>
        <p:spPr>
          <a:xfrm>
            <a:off x="360000" y="360000"/>
            <a:ext cx="11483998" cy="545601"/>
          </a:xfrm>
        </p:spPr>
        <p:txBody>
          <a:bodyPr/>
          <a:lstStyle/>
          <a:p>
            <a:r>
              <a:rPr lang="en-AU">
                <a:latin typeface="Arial"/>
                <a:cs typeface="Arial"/>
              </a:rPr>
              <a:t>Example</a:t>
            </a:r>
          </a:p>
        </p:txBody>
      </p:sp>
      <p:sp>
        <p:nvSpPr>
          <p:cNvPr id="8" name="Text Placeholder 12">
            <a:extLst>
              <a:ext uri="{FF2B5EF4-FFF2-40B4-BE49-F238E27FC236}">
                <a16:creationId xmlns:a16="http://schemas.microsoft.com/office/drawing/2014/main" id="{ABA013CF-93F7-C20B-A7AA-43CE455F34D7}"/>
              </a:ext>
            </a:extLst>
          </p:cNvPr>
          <p:cNvSpPr>
            <a:spLocks noGrp="1"/>
          </p:cNvSpPr>
          <p:nvPr>
            <p:ph type="body" sz="quarter" idx="18"/>
          </p:nvPr>
        </p:nvSpPr>
        <p:spPr>
          <a:xfrm>
            <a:off x="360000" y="982520"/>
            <a:ext cx="11483998" cy="356423"/>
          </a:xfrm>
        </p:spPr>
        <p:txBody>
          <a:bodyPr/>
          <a:lstStyle/>
          <a:p>
            <a:r>
              <a:rPr lang="en-AU">
                <a:latin typeface="Arial"/>
                <a:cs typeface="Arial"/>
              </a:rPr>
              <a:t>Paper plate</a:t>
            </a:r>
            <a:endParaRPr lang="en-AU"/>
          </a:p>
        </p:txBody>
      </p:sp>
      <p:pic>
        <p:nvPicPr>
          <p:cNvPr id="2" name="Picture 1" descr="A paper plate with the unit circle and exact triangles drawn on it. ">
            <a:extLst>
              <a:ext uri="{FF2B5EF4-FFF2-40B4-BE49-F238E27FC236}">
                <a16:creationId xmlns:a16="http://schemas.microsoft.com/office/drawing/2014/main" id="{F6DC2578-3EC9-E901-1279-4ABCEF62C732}"/>
              </a:ext>
            </a:extLst>
          </p:cNvPr>
          <p:cNvPicPr>
            <a:picLocks noChangeAspect="1"/>
          </p:cNvPicPr>
          <p:nvPr/>
        </p:nvPicPr>
        <p:blipFill>
          <a:blip r:embed="rId2">
            <a:extLst>
              <a:ext uri="{28A0092B-C50C-407E-A947-70E740481C1C}">
                <a14:useLocalDpi xmlns:a14="http://schemas.microsoft.com/office/drawing/2010/main" val="0"/>
              </a:ext>
            </a:extLst>
          </a:blip>
          <a:srcRect t="98" b="98"/>
          <a:stretch/>
        </p:blipFill>
        <p:spPr>
          <a:xfrm>
            <a:off x="3442137" y="1074716"/>
            <a:ext cx="5160580" cy="5160525"/>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5</a:t>
            </a:fld>
            <a:endParaRPr lang="en-AU"/>
          </a:p>
        </p:txBody>
      </p:sp>
    </p:spTree>
    <p:extLst>
      <p:ext uri="{BB962C8B-B14F-4D97-AF65-F5344CB8AC3E}">
        <p14:creationId xmlns:p14="http://schemas.microsoft.com/office/powerpoint/2010/main" val="385887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a:t>Using the unit circle (1)</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a:t>Worked example</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2" y="1497013"/>
                <a:ext cx="10955338" cy="4879975"/>
              </a:xfrm>
            </p:spPr>
            <p:txBody>
              <a:bodyPr/>
              <a:lstStyle/>
              <a:p>
                <a:r>
                  <a:rPr lang="en-AU" sz="1800"/>
                  <a:t>Use the unit circle to find the value of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240° </m:t>
                        </m:r>
                        <m:r>
                          <m:rPr>
                            <m:sty m:val="p"/>
                          </m:rPr>
                          <a:rPr lang="en-AU" sz="1800" b="0" i="0" smtClean="0">
                            <a:latin typeface="Cambria Math" panose="02040503050406030204" pitchFamily="18" charset="0"/>
                          </a:rPr>
                          <m:t>and</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240°</m:t>
                            </m:r>
                          </m:e>
                        </m:func>
                      </m:e>
                    </m:func>
                  </m:oMath>
                </a14:m>
                <a:endParaRPr lang="en-AU" sz="1800"/>
              </a:p>
              <a:p>
                <a:endParaRPr lang="en-AU"/>
              </a:p>
            </p:txBody>
          </p:sp>
        </mc:Choice>
        <mc:Fallback>
          <p:sp>
            <p:nvSpPr>
              <p:cNvPr id="8" name="Content Placeholder 7">
                <a:extLst>
                  <a:ext uri="{FF2B5EF4-FFF2-40B4-BE49-F238E27FC236}">
                    <a16:creationId xmlns:a16="http://schemas.microsoft.com/office/drawing/2014/main" id="{D9C1C5BB-3771-F56A-20EA-EB68C055F45C}"/>
                  </a:ext>
                </a:extLst>
              </p:cNvPr>
              <p:cNvSpPr>
                <a:spLocks noGrp="1" noRot="1" noChangeAspect="1" noMove="1" noResize="1" noEditPoints="1" noAdjustHandles="1" noChangeArrowheads="1" noChangeShapeType="1" noTextEdit="1"/>
              </p:cNvSpPr>
              <p:nvPr>
                <p:ph sz="quarter" idx="19"/>
              </p:nvPr>
            </p:nvSpPr>
            <p:spPr>
              <a:xfrm>
                <a:off x="360362" y="1497013"/>
                <a:ext cx="10955338" cy="4879975"/>
              </a:xfrm>
              <a:blipFill>
                <a:blip r:embed="rId2"/>
                <a:stretch>
                  <a:fillRect l="-1280"/>
                </a:stretch>
              </a:blipFill>
            </p:spPr>
            <p:txBody>
              <a:bodyPr/>
              <a:lstStyle/>
              <a:p>
                <a:r>
                  <a:rPr lang="en-AU">
                    <a:noFill/>
                  </a:rPr>
                  <a:t> </a:t>
                </a:r>
              </a:p>
            </p:txBody>
          </p:sp>
        </mc:Fallback>
      </mc:AlternateContent>
      <p:sp>
        <p:nvSpPr>
          <p:cNvPr id="5" name="Rectangle 4">
            <a:extLst>
              <a:ext uri="{FF2B5EF4-FFF2-40B4-BE49-F238E27FC236}">
                <a16:creationId xmlns:a16="http://schemas.microsoft.com/office/drawing/2014/main" id="{14FE2056-8290-5C29-8B55-9E90709F03C2}"/>
              </a:ext>
              <a:ext uri="{C183D7F6-B498-43B3-948B-1728B52AA6E4}">
                <adec:decorative xmlns:adec="http://schemas.microsoft.com/office/drawing/2017/decorative" val="1"/>
              </a:ext>
            </a:extLst>
          </p:cNvPr>
          <p:cNvSpPr/>
          <p:nvPr/>
        </p:nvSpPr>
        <p:spPr>
          <a:xfrm>
            <a:off x="360000" y="2084294"/>
            <a:ext cx="11298600" cy="429269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unit circle with the angle 240 degrees drawn and the point (-1/2 and -squareroot 3/2)">
            <a:extLst>
              <a:ext uri="{FF2B5EF4-FFF2-40B4-BE49-F238E27FC236}">
                <a16:creationId xmlns:a16="http://schemas.microsoft.com/office/drawing/2014/main" id="{691A115A-9AE8-F81D-EE6D-3F946A3666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9821" y="2710374"/>
            <a:ext cx="3085179" cy="3275498"/>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92620A2-0AE5-F984-95DA-94061283CA98}"/>
                  </a:ext>
                </a:extLst>
              </p:cNvPr>
              <p:cNvSpPr txBox="1"/>
              <p:nvPr/>
            </p:nvSpPr>
            <p:spPr>
              <a:xfrm>
                <a:off x="5959784" y="3272622"/>
                <a:ext cx="4241800" cy="1916037"/>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240°</m:t>
                          </m:r>
                        </m:e>
                      </m:func>
                      <m:r>
                        <a:rPr lang="en-AU" sz="1800" b="0" i="1" smtClean="0">
                          <a:latin typeface="Cambria Math" panose="02040503050406030204" pitchFamily="18" charset="0"/>
                        </a:rPr>
                        <m:t>=</m:t>
                      </m:r>
                      <m:r>
                        <a:rPr lang="en-AU" sz="1800" b="0" i="1" smtClean="0">
                          <a:latin typeface="Cambria Math" panose="02040503050406030204" pitchFamily="18" charset="0"/>
                        </a:rPr>
                        <m:t>𝑦</m:t>
                      </m:r>
                    </m:oMath>
                    <m:oMath xmlns:m="http://schemas.openxmlformats.org/officeDocument/2006/math">
                      <m:r>
                        <a:rPr lang="en-AU" sz="1800" b="0" i="1" smtClean="0">
                          <a:latin typeface="Cambria Math" panose="02040503050406030204" pitchFamily="18" charset="0"/>
                        </a:rPr>
                        <m:t>=</m:t>
                      </m:r>
                      <m:r>
                        <a:rPr lang="en-AU" sz="1800" i="1">
                          <a:latin typeface="Cambria Math" panose="02040503050406030204" pitchFamily="18" charset="0"/>
                        </a:rPr>
                        <m:t>−</m:t>
                      </m:r>
                      <m:f>
                        <m:fPr>
                          <m:ctrlPr>
                            <a:rPr lang="en-AU" sz="1800" i="1">
                              <a:latin typeface="Cambria Math" panose="02040503050406030204" pitchFamily="18" charset="0"/>
                            </a:rPr>
                          </m:ctrlPr>
                        </m:fPr>
                        <m:num>
                          <m:rad>
                            <m:radPr>
                              <m:degHide m:val="on"/>
                              <m:ctrlPr>
                                <a:rPr lang="en-AU" sz="1800" i="1">
                                  <a:latin typeface="Cambria Math" panose="02040503050406030204" pitchFamily="18" charset="0"/>
                                </a:rPr>
                              </m:ctrlPr>
                            </m:radPr>
                            <m:deg/>
                            <m:e>
                              <m:r>
                                <a:rPr lang="en-AU" sz="1800" i="1">
                                  <a:latin typeface="Cambria Math" panose="02040503050406030204" pitchFamily="18" charset="0"/>
                                </a:rPr>
                                <m:t>3</m:t>
                              </m:r>
                            </m:e>
                          </m:rad>
                        </m:num>
                        <m:den>
                          <m:r>
                            <a:rPr lang="en-AU" sz="1800" i="1">
                              <a:latin typeface="Cambria Math" panose="02040503050406030204" pitchFamily="18" charset="0"/>
                            </a:rPr>
                            <m:t>2</m:t>
                          </m:r>
                        </m:den>
                      </m:f>
                    </m:oMath>
                  </m:oMathPara>
                </a14:m>
                <a:endParaRPr lang="en-AU" sz="1800"/>
              </a:p>
              <a:p>
                <a:pPr/>
                <a:br>
                  <a:rPr lang="en-AU" sz="1800"/>
                </a:b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240° =</m:t>
                          </m:r>
                          <m:r>
                            <a:rPr lang="en-AU" sz="1800" b="0" i="1" smtClean="0">
                              <a:latin typeface="Cambria Math" panose="02040503050406030204" pitchFamily="18" charset="0"/>
                            </a:rPr>
                            <m:t>𝑥</m:t>
                          </m:r>
                        </m:e>
                      </m:func>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oMath>
                  </m:oMathPara>
                </a14:m>
                <a:endParaRPr lang="en-AU" sz="1800" b="0"/>
              </a:p>
              <a:p>
                <a:br>
                  <a:rPr lang="en-AU" sz="1800" b="0"/>
                </a:br>
                <a:endParaRPr lang="en-AU" sz="1800"/>
              </a:p>
            </p:txBody>
          </p:sp>
        </mc:Choice>
        <mc:Fallback>
          <p:sp>
            <p:nvSpPr>
              <p:cNvPr id="9" name="TextBox 8">
                <a:extLst>
                  <a:ext uri="{FF2B5EF4-FFF2-40B4-BE49-F238E27FC236}">
                    <a16:creationId xmlns:a16="http://schemas.microsoft.com/office/drawing/2014/main" id="{A92620A2-0AE5-F984-95DA-94061283CA98}"/>
                  </a:ext>
                </a:extLst>
              </p:cNvPr>
              <p:cNvSpPr txBox="1">
                <a:spLocks noRot="1" noChangeAspect="1" noMove="1" noResize="1" noEditPoints="1" noAdjustHandles="1" noChangeArrowheads="1" noChangeShapeType="1" noTextEdit="1"/>
              </p:cNvSpPr>
              <p:nvPr/>
            </p:nvSpPr>
            <p:spPr>
              <a:xfrm>
                <a:off x="5959784" y="3272622"/>
                <a:ext cx="4241800" cy="1916037"/>
              </a:xfrm>
              <a:prstGeom prst="rect">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4023637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a:t>Using the unit circle (2)</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a:t>Worked example </a:t>
            </a:r>
            <a:r>
              <a:rPr lang="en-AU" b="0" i="0">
                <a:effectLst/>
                <a:latin typeface="Inter"/>
              </a:rPr>
              <a:t>–</a:t>
            </a:r>
            <a:r>
              <a:rPr lang="en-AU"/>
              <a:t> self explanation prompts</a:t>
            </a:r>
          </a:p>
        </p:txBody>
      </p:sp>
      <p:sp>
        <p:nvSpPr>
          <p:cNvPr id="7" name="Rectangle 6">
            <a:extLst>
              <a:ext uri="{FF2B5EF4-FFF2-40B4-BE49-F238E27FC236}">
                <a16:creationId xmlns:a16="http://schemas.microsoft.com/office/drawing/2014/main" id="{63979746-C099-D90B-D33B-23A9E9F59CEE}"/>
              </a:ext>
              <a:ext uri="{C183D7F6-B498-43B3-948B-1728B52AA6E4}">
                <adec:decorative xmlns:adec="http://schemas.microsoft.com/office/drawing/2017/decorative" val="1"/>
              </a:ext>
            </a:extLst>
          </p:cNvPr>
          <p:cNvSpPr/>
          <p:nvPr/>
        </p:nvSpPr>
        <p:spPr>
          <a:xfrm>
            <a:off x="360000" y="1519518"/>
            <a:ext cx="11298600" cy="485747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he unit circle with the angle 240 degrees drawn and the point (-1/2 and -squareroot 3/2)">
            <a:extLst>
              <a:ext uri="{FF2B5EF4-FFF2-40B4-BE49-F238E27FC236}">
                <a16:creationId xmlns:a16="http://schemas.microsoft.com/office/drawing/2014/main" id="{14E1A37C-C950-B3F1-A8D3-E72FCD8996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661" y="1831694"/>
            <a:ext cx="3675554" cy="3902292"/>
          </a:xfrm>
          <a:prstGeom prst="rect">
            <a:avLst/>
          </a:prstGeom>
        </p:spPr>
      </p:pic>
      <mc:AlternateContent xmlns:mc="http://schemas.openxmlformats.org/markup-compatibility/2006">
        <mc:Choice xmlns:a14="http://schemas.microsoft.com/office/drawing/2010/main" Requires="a14">
          <p:sp>
            <p:nvSpPr>
              <p:cNvPr id="9" name="TextBox 8" descr="The unit circle with the angle 240 degrees drawn and the point (-1/2 and -squareroot 3/2)">
                <a:extLst>
                  <a:ext uri="{FF2B5EF4-FFF2-40B4-BE49-F238E27FC236}">
                    <a16:creationId xmlns:a16="http://schemas.microsoft.com/office/drawing/2014/main" id="{A92620A2-0AE5-F984-95DA-94061283CA98}"/>
                  </a:ext>
                </a:extLst>
              </p:cNvPr>
              <p:cNvSpPr txBox="1"/>
              <p:nvPr/>
            </p:nvSpPr>
            <p:spPr>
              <a:xfrm>
                <a:off x="4364755" y="2036693"/>
                <a:ext cx="4241800" cy="2377519"/>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240°</m:t>
                          </m:r>
                        </m:e>
                      </m:func>
                      <m:r>
                        <a:rPr lang="en-AU" sz="1800" b="0" i="1" smtClean="0">
                          <a:latin typeface="Cambria Math" panose="02040503050406030204" pitchFamily="18" charset="0"/>
                        </a:rPr>
                        <m:t>=</m:t>
                      </m:r>
                      <m:r>
                        <a:rPr lang="en-AU" sz="1800" b="0" i="1" smtClean="0">
                          <a:latin typeface="Cambria Math" panose="02040503050406030204" pitchFamily="18" charset="0"/>
                        </a:rPr>
                        <m:t>𝑦</m:t>
                      </m:r>
                    </m:oMath>
                    <m:oMath xmlns:m="http://schemas.openxmlformats.org/officeDocument/2006/math">
                      <m:r>
                        <a:rPr lang="en-AU" sz="1800" b="0" i="1" smtClean="0">
                          <a:latin typeface="Cambria Math" panose="02040503050406030204" pitchFamily="18" charset="0"/>
                        </a:rPr>
                        <m:t>=</m:t>
                      </m:r>
                      <m:r>
                        <a:rPr lang="en-AU" sz="1800" i="1">
                          <a:latin typeface="Cambria Math" panose="02040503050406030204" pitchFamily="18" charset="0"/>
                        </a:rPr>
                        <m:t>−</m:t>
                      </m:r>
                      <m:f>
                        <m:fPr>
                          <m:ctrlPr>
                            <a:rPr lang="en-AU" sz="1800" i="1">
                              <a:latin typeface="Cambria Math" panose="02040503050406030204" pitchFamily="18" charset="0"/>
                            </a:rPr>
                          </m:ctrlPr>
                        </m:fPr>
                        <m:num>
                          <m:rad>
                            <m:radPr>
                              <m:degHide m:val="on"/>
                              <m:ctrlPr>
                                <a:rPr lang="en-AU" sz="1800" i="1">
                                  <a:latin typeface="Cambria Math" panose="02040503050406030204" pitchFamily="18" charset="0"/>
                                </a:rPr>
                              </m:ctrlPr>
                            </m:radPr>
                            <m:deg/>
                            <m:e>
                              <m:r>
                                <a:rPr lang="en-AU" sz="1800" i="1">
                                  <a:latin typeface="Cambria Math" panose="02040503050406030204" pitchFamily="18" charset="0"/>
                                </a:rPr>
                                <m:t>3</m:t>
                              </m:r>
                            </m:e>
                          </m:rad>
                        </m:num>
                        <m:den>
                          <m:r>
                            <a:rPr lang="en-AU" sz="1800" i="1">
                              <a:latin typeface="Cambria Math" panose="02040503050406030204" pitchFamily="18" charset="0"/>
                            </a:rPr>
                            <m:t>2</m:t>
                          </m:r>
                        </m:den>
                      </m:f>
                    </m:oMath>
                  </m:oMathPara>
                </a14:m>
                <a:endParaRPr lang="en-AU" sz="1800"/>
              </a:p>
              <a:p>
                <a:pPr/>
                <a:br>
                  <a:rPr lang="en-AU" sz="1800"/>
                </a:b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240° =</m:t>
                          </m:r>
                          <m:r>
                            <a:rPr lang="en-AU" sz="1800" b="0" i="1" smtClean="0">
                              <a:latin typeface="Cambria Math" panose="02040503050406030204" pitchFamily="18" charset="0"/>
                            </a:rPr>
                            <m:t>𝑥</m:t>
                          </m:r>
                        </m:e>
                      </m:func>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oMath>
                  </m:oMathPara>
                </a14:m>
                <a:endParaRPr lang="en-AU" sz="1800" b="0"/>
              </a:p>
              <a:p>
                <a:br>
                  <a:rPr lang="en-AU" sz="1800" b="0"/>
                </a:br>
                <a:br>
                  <a:rPr lang="en-AU" sz="1800" b="0"/>
                </a:br>
                <a:endParaRPr lang="en-AU" sz="1800"/>
              </a:p>
              <a:p>
                <a:endParaRPr lang="en-AU" sz="1800"/>
              </a:p>
            </p:txBody>
          </p:sp>
        </mc:Choice>
        <mc:Fallback>
          <p:sp>
            <p:nvSpPr>
              <p:cNvPr id="9" name="TextBox 8" descr="The unit circle with the angle 240 degrees drawn and the point (-1/2 and -squareroot 3/2)">
                <a:extLst>
                  <a:ext uri="{FF2B5EF4-FFF2-40B4-BE49-F238E27FC236}">
                    <a16:creationId xmlns:a16="http://schemas.microsoft.com/office/drawing/2014/main" id="{A92620A2-0AE5-F984-95DA-94061283CA98}"/>
                  </a:ext>
                </a:extLst>
              </p:cNvPr>
              <p:cNvSpPr txBox="1">
                <a:spLocks noRot="1" noChangeAspect="1" noMove="1" noResize="1" noEditPoints="1" noAdjustHandles="1" noChangeArrowheads="1" noChangeShapeType="1" noTextEdit="1"/>
              </p:cNvSpPr>
              <p:nvPr/>
            </p:nvSpPr>
            <p:spPr>
              <a:xfrm>
                <a:off x="4364755" y="2036693"/>
                <a:ext cx="4241800" cy="2377519"/>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 name="Speech Bubble: Rectangle with Corners Rounded 3">
                <a:extLst>
                  <a:ext uri="{FF2B5EF4-FFF2-40B4-BE49-F238E27FC236}">
                    <a16:creationId xmlns:a16="http://schemas.microsoft.com/office/drawing/2014/main" id="{AC60A3AB-69C1-4F12-72CB-8A1AB3999344}"/>
                  </a:ext>
                </a:extLst>
              </p:cNvPr>
              <p:cNvSpPr/>
              <p:nvPr/>
            </p:nvSpPr>
            <p:spPr>
              <a:xfrm>
                <a:off x="4364755" y="4452543"/>
                <a:ext cx="3325754" cy="1771877"/>
              </a:xfrm>
              <a:prstGeom prst="wedgeRoundRectCallout">
                <a:avLst>
                  <a:gd name="adj1" fmla="val -70057"/>
                  <a:gd name="adj2" fmla="val -907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How do you know </a:t>
                </a:r>
                <a14:m>
                  <m:oMath xmlns:m="http://schemas.openxmlformats.org/officeDocument/2006/math">
                    <m:r>
                      <a:rPr lang="en-AU" sz="1800" b="0" i="1" smtClean="0">
                        <a:latin typeface="Cambria Math" panose="02040503050406030204" pitchFamily="18" charset="0"/>
                      </a:rPr>
                      <m:t>240°</m:t>
                    </m:r>
                  </m:oMath>
                </a14:m>
                <a:r>
                  <a:rPr lang="en-AU" sz="1800"/>
                  <a:t> corresponds with the point </a:t>
                </a:r>
                <a14:m>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num>
                      <m:den>
                        <m:r>
                          <a:rPr lang="en-AU" sz="1800" b="0" i="1" smtClean="0">
                            <a:latin typeface="Cambria Math" panose="02040503050406030204" pitchFamily="18" charset="0"/>
                          </a:rPr>
                          <m:t>2</m:t>
                        </m:r>
                      </m:den>
                    </m:f>
                    <m:r>
                      <a:rPr lang="en-AU" sz="1800" b="0" i="1" smtClean="0">
                        <a:latin typeface="Cambria Math" panose="02040503050406030204" pitchFamily="18" charset="0"/>
                      </a:rPr>
                      <m:t>)</m:t>
                    </m:r>
                  </m:oMath>
                </a14:m>
                <a:endParaRPr lang="en-AU" sz="1800"/>
              </a:p>
            </p:txBody>
          </p:sp>
        </mc:Choice>
        <mc:Fallback>
          <p:sp>
            <p:nvSpPr>
              <p:cNvPr id="4" name="Speech Bubble: Rectangle with Corners Rounded 3">
                <a:extLst>
                  <a:ext uri="{FF2B5EF4-FFF2-40B4-BE49-F238E27FC236}">
                    <a16:creationId xmlns:a16="http://schemas.microsoft.com/office/drawing/2014/main" id="{AC60A3AB-69C1-4F12-72CB-8A1AB3999344}"/>
                  </a:ext>
                </a:extLst>
              </p:cNvPr>
              <p:cNvSpPr>
                <a:spLocks noRot="1" noChangeAspect="1" noMove="1" noResize="1" noEditPoints="1" noAdjustHandles="1" noChangeArrowheads="1" noChangeShapeType="1" noTextEdit="1"/>
              </p:cNvSpPr>
              <p:nvPr/>
            </p:nvSpPr>
            <p:spPr>
              <a:xfrm>
                <a:off x="4364755" y="4452543"/>
                <a:ext cx="3325754" cy="1771877"/>
              </a:xfrm>
              <a:prstGeom prst="wedgeRoundRectCallout">
                <a:avLst>
                  <a:gd name="adj1" fmla="val -70057"/>
                  <a:gd name="adj2" fmla="val -90738"/>
                  <a:gd name="adj3" fmla="val 16667"/>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5" name="Speech Bubble: Rectangle with Corners Rounded 4">
                <a:extLst>
                  <a:ext uri="{FF2B5EF4-FFF2-40B4-BE49-F238E27FC236}">
                    <a16:creationId xmlns:a16="http://schemas.microsoft.com/office/drawing/2014/main" id="{53BCDCB6-FEFC-3D2A-7286-EB217EC8F75E}"/>
                  </a:ext>
                </a:extLst>
              </p:cNvPr>
              <p:cNvSpPr/>
              <p:nvPr/>
            </p:nvSpPr>
            <p:spPr>
              <a:xfrm>
                <a:off x="8715308" y="2036692"/>
                <a:ext cx="2351031" cy="1000363"/>
              </a:xfrm>
              <a:prstGeom prst="wedgeRoundRectCallout">
                <a:avLst>
                  <a:gd name="adj1" fmla="val -114504"/>
                  <a:gd name="adj2" fmla="val 5913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Why is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240°</m:t>
                        </m:r>
                      </m:e>
                    </m:func>
                    <m:r>
                      <a:rPr lang="en-AU" sz="1800" b="0" i="1" smtClean="0">
                        <a:latin typeface="Cambria Math" panose="02040503050406030204" pitchFamily="18" charset="0"/>
                      </a:rPr>
                      <m:t>=</m:t>
                    </m:r>
                    <m:r>
                      <a:rPr lang="en-AU" sz="1800" b="0" i="1" smtClean="0">
                        <a:latin typeface="Cambria Math" panose="02040503050406030204" pitchFamily="18" charset="0"/>
                      </a:rPr>
                      <m:t>𝑦</m:t>
                    </m:r>
                  </m:oMath>
                </a14:m>
                <a:endParaRPr lang="en-AU" sz="1800" b="0" i="1">
                  <a:latin typeface="Cambria Math" panose="02040503050406030204" pitchFamily="18" charset="0"/>
                </a:endParaRPr>
              </a:p>
              <a:p>
                <a:pPr>
                  <a:lnSpc>
                    <a:spcPct val="150000"/>
                  </a:lnSpc>
                </a:pPr>
                <a:r>
                  <a:rPr lang="en-AU" sz="1800"/>
                  <a:t>and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240°=</m:t>
                        </m:r>
                        <m:r>
                          <a:rPr lang="en-AU" sz="1800" b="0" i="1" smtClean="0">
                            <a:latin typeface="Cambria Math" panose="02040503050406030204" pitchFamily="18" charset="0"/>
                          </a:rPr>
                          <m:t>𝑥</m:t>
                        </m:r>
                      </m:e>
                    </m:func>
                  </m:oMath>
                </a14:m>
                <a:r>
                  <a:rPr lang="en-AU" sz="1800"/>
                  <a:t>?</a:t>
                </a:r>
              </a:p>
            </p:txBody>
          </p:sp>
        </mc:Choice>
        <mc:Fallback>
          <p:sp>
            <p:nvSpPr>
              <p:cNvPr id="5" name="Speech Bubble: Rectangle with Corners Rounded 4">
                <a:extLst>
                  <a:ext uri="{FF2B5EF4-FFF2-40B4-BE49-F238E27FC236}">
                    <a16:creationId xmlns:a16="http://schemas.microsoft.com/office/drawing/2014/main" id="{53BCDCB6-FEFC-3D2A-7286-EB217EC8F75E}"/>
                  </a:ext>
                </a:extLst>
              </p:cNvPr>
              <p:cNvSpPr>
                <a:spLocks noRot="1" noChangeAspect="1" noMove="1" noResize="1" noEditPoints="1" noAdjustHandles="1" noChangeArrowheads="1" noChangeShapeType="1" noTextEdit="1"/>
              </p:cNvSpPr>
              <p:nvPr/>
            </p:nvSpPr>
            <p:spPr>
              <a:xfrm>
                <a:off x="8715308" y="2036692"/>
                <a:ext cx="2351031" cy="1000363"/>
              </a:xfrm>
              <a:prstGeom prst="wedgeRoundRectCallout">
                <a:avLst>
                  <a:gd name="adj1" fmla="val -114504"/>
                  <a:gd name="adj2" fmla="val 59135"/>
                  <a:gd name="adj3" fmla="val 16667"/>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1" name="Speech Bubble: Rectangle with Corners Rounded 10">
                <a:extLst>
                  <a:ext uri="{FF2B5EF4-FFF2-40B4-BE49-F238E27FC236}">
                    <a16:creationId xmlns:a16="http://schemas.microsoft.com/office/drawing/2014/main" id="{1408E09F-DEB3-6BF4-751A-F561F0CC9327}"/>
                  </a:ext>
                </a:extLst>
              </p:cNvPr>
              <p:cNvSpPr/>
              <p:nvPr/>
            </p:nvSpPr>
            <p:spPr>
              <a:xfrm>
                <a:off x="8040309" y="4414212"/>
                <a:ext cx="2515196" cy="1085635"/>
              </a:xfrm>
              <a:prstGeom prst="wedgeRoundRectCallout">
                <a:avLst>
                  <a:gd name="adj1" fmla="val -95851"/>
                  <a:gd name="adj2" fmla="val -1128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How can you find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240°?</m:t>
                        </m:r>
                      </m:e>
                    </m:func>
                  </m:oMath>
                </a14:m>
                <a:endParaRPr lang="en-AU" sz="1800"/>
              </a:p>
            </p:txBody>
          </p:sp>
        </mc:Choice>
        <mc:Fallback>
          <p:sp>
            <p:nvSpPr>
              <p:cNvPr id="11" name="Speech Bubble: Rectangle with Corners Rounded 10">
                <a:extLst>
                  <a:ext uri="{FF2B5EF4-FFF2-40B4-BE49-F238E27FC236}">
                    <a16:creationId xmlns:a16="http://schemas.microsoft.com/office/drawing/2014/main" id="{1408E09F-DEB3-6BF4-751A-F561F0CC9327}"/>
                  </a:ext>
                </a:extLst>
              </p:cNvPr>
              <p:cNvSpPr>
                <a:spLocks noRot="1" noChangeAspect="1" noMove="1" noResize="1" noEditPoints="1" noAdjustHandles="1" noChangeArrowheads="1" noChangeShapeType="1" noTextEdit="1"/>
              </p:cNvSpPr>
              <p:nvPr/>
            </p:nvSpPr>
            <p:spPr>
              <a:xfrm>
                <a:off x="8040309" y="4414212"/>
                <a:ext cx="2515196" cy="1085635"/>
              </a:xfrm>
              <a:prstGeom prst="wedgeRoundRectCallout">
                <a:avLst>
                  <a:gd name="adj1" fmla="val -95851"/>
                  <a:gd name="adj2" fmla="val -112847"/>
                  <a:gd name="adj3" fmla="val 16667"/>
                </a:avLst>
              </a:prstGeom>
              <a:blipFill>
                <a:blip r:embed="rId7"/>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039540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noRot="1" noMove="1" noResize="1" noEditPoints="1" noAdjustHandles="1" noChangeArrowheads="1" noChangeShapeType="1"/>
          </p:cNvSpPr>
          <p:nvPr>
            <p:ph type="title"/>
          </p:nvPr>
        </p:nvSpPr>
        <p:spPr>
          <a:xfrm>
            <a:off x="360000" y="360000"/>
            <a:ext cx="11483998" cy="545601"/>
          </a:xfrm>
        </p:spPr>
        <p:txBody>
          <a:bodyPr/>
          <a:lstStyle/>
          <a:p>
            <a:r>
              <a:rPr lang="en-AU"/>
              <a:t>Using the unit circle (3)</a:t>
            </a:r>
          </a:p>
        </p:txBody>
      </p:sp>
      <p:sp>
        <p:nvSpPr>
          <p:cNvPr id="3" name="Text Placeholder 12">
            <a:extLst>
              <a:ext uri="{FF2B5EF4-FFF2-40B4-BE49-F238E27FC236}">
                <a16:creationId xmlns:a16="http://schemas.microsoft.com/office/drawing/2014/main" id="{88A900B1-5D10-73A2-A60A-BF18BBF6245B}"/>
              </a:ext>
            </a:extLst>
          </p:cNvPr>
          <p:cNvSpPr>
            <a:spLocks noGrp="1" noRot="1" noMove="1" noResize="1" noEditPoints="1" noAdjustHandles="1" noChangeArrowheads="1" noChangeShapeType="1"/>
          </p:cNvSpPr>
          <p:nvPr>
            <p:ph type="body" sz="quarter" idx="18"/>
          </p:nvPr>
        </p:nvSpPr>
        <p:spPr>
          <a:xfrm>
            <a:off x="360000" y="982520"/>
            <a:ext cx="11483998" cy="356423"/>
          </a:xfrm>
        </p:spPr>
        <p:txBody>
          <a:bodyPr/>
          <a:lstStyle/>
          <a:p>
            <a:r>
              <a:rPr lang="en-AU"/>
              <a:t>Your turn </a:t>
            </a:r>
            <a:r>
              <a:rPr lang="en-AU" b="0" i="0">
                <a:effectLst/>
                <a:latin typeface="Inter"/>
              </a:rPr>
              <a:t>–</a:t>
            </a:r>
            <a:r>
              <a:rPr lang="en-AU"/>
              <a:t> Question 1</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D9C1C5BB-3771-F56A-20EA-EB68C055F45C}"/>
                  </a:ext>
                </a:extLst>
              </p:cNvPr>
              <p:cNvSpPr>
                <a:spLocks noGrp="1" noRot="1" noMove="1" noResize="1" noEditPoints="1" noAdjustHandles="1" noChangeArrowheads="1" noChangeShapeType="1"/>
              </p:cNvSpPr>
              <p:nvPr>
                <p:ph sz="quarter" idx="19"/>
              </p:nvPr>
            </p:nvSpPr>
            <p:spPr>
              <a:xfrm>
                <a:off x="360362" y="1497013"/>
                <a:ext cx="10955338" cy="4879975"/>
              </a:xfrm>
            </p:spPr>
            <p:txBody>
              <a:bodyPr/>
              <a:lstStyle/>
              <a:p>
                <a:r>
                  <a:rPr lang="en-AU" sz="1800"/>
                  <a:t>Use the unit circle to find the value of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135° </m:t>
                        </m:r>
                        <m:r>
                          <m:rPr>
                            <m:sty m:val="p"/>
                          </m:rPr>
                          <a:rPr lang="en-AU" sz="1800" b="0" i="0" smtClean="0">
                            <a:latin typeface="Cambria Math" panose="02040503050406030204" pitchFamily="18" charset="0"/>
                          </a:rPr>
                          <m:t>and</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135°</m:t>
                            </m:r>
                          </m:e>
                        </m:func>
                      </m:e>
                    </m:func>
                  </m:oMath>
                </a14:m>
                <a:endParaRPr lang="en-AU" sz="1800"/>
              </a:p>
              <a:p>
                <a:endParaRPr lang="en-AU"/>
              </a:p>
            </p:txBody>
          </p:sp>
        </mc:Choice>
        <mc:Fallback>
          <p:sp>
            <p:nvSpPr>
              <p:cNvPr id="8" name="Content Placeholder 7">
                <a:extLst>
                  <a:ext uri="{FF2B5EF4-FFF2-40B4-BE49-F238E27FC236}">
                    <a16:creationId xmlns:a16="http://schemas.microsoft.com/office/drawing/2014/main" id="{D9C1C5BB-3771-F56A-20EA-EB68C055F45C}"/>
                  </a:ext>
                </a:extLst>
              </p:cNvPr>
              <p:cNvSpPr>
                <a:spLocks noGrp="1" noRot="1" noChangeAspect="1" noMove="1" noResize="1" noEditPoints="1" noAdjustHandles="1" noChangeArrowheads="1" noChangeShapeType="1" noTextEdit="1"/>
              </p:cNvSpPr>
              <p:nvPr>
                <p:ph sz="quarter" idx="19"/>
              </p:nvPr>
            </p:nvSpPr>
            <p:spPr>
              <a:xfrm>
                <a:off x="360362" y="1497013"/>
                <a:ext cx="10955338" cy="4879975"/>
              </a:xfrm>
              <a:blipFill>
                <a:blip r:embed="rId2"/>
                <a:stretch>
                  <a:fillRect l="-128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657368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a:t>Using the unit circle (4)</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a:t>Your turn </a:t>
            </a:r>
            <a:r>
              <a:rPr lang="en-AU" b="0" i="0">
                <a:effectLst/>
                <a:latin typeface="Inter"/>
              </a:rPr>
              <a:t>–</a:t>
            </a:r>
            <a:r>
              <a:rPr lang="en-AU"/>
              <a:t> Solution 1</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2" y="1497013"/>
                <a:ext cx="10955338" cy="4879975"/>
              </a:xfrm>
            </p:spPr>
            <p:txBody>
              <a:bodyPr/>
              <a:lstStyle/>
              <a:p>
                <a:r>
                  <a:rPr lang="en-AU" sz="1800"/>
                  <a:t>Use the unit circle to find the value of </a:t>
                </a:r>
                <a14:m>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135° </m:t>
                        </m:r>
                        <m:r>
                          <m:rPr>
                            <m:sty m:val="p"/>
                          </m:rPr>
                          <a:rPr lang="en-AU" sz="1800">
                            <a:latin typeface="Cambria Math" panose="02040503050406030204" pitchFamily="18" charset="0"/>
                          </a:rPr>
                          <m:t>and</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135°</m:t>
                            </m:r>
                          </m:e>
                        </m:func>
                      </m:e>
                    </m:func>
                  </m:oMath>
                </a14:m>
                <a:endParaRPr lang="en-AU" sz="1800"/>
              </a:p>
              <a:p>
                <a:endParaRPr lang="en-AU"/>
              </a:p>
            </p:txBody>
          </p:sp>
        </mc:Choice>
        <mc:Fallback>
          <p:sp>
            <p:nvSpPr>
              <p:cNvPr id="8" name="Content Placeholder 7">
                <a:extLst>
                  <a:ext uri="{FF2B5EF4-FFF2-40B4-BE49-F238E27FC236}">
                    <a16:creationId xmlns:a16="http://schemas.microsoft.com/office/drawing/2014/main" id="{D9C1C5BB-3771-F56A-20EA-EB68C055F45C}"/>
                  </a:ext>
                </a:extLst>
              </p:cNvPr>
              <p:cNvSpPr>
                <a:spLocks noGrp="1" noRot="1" noChangeAspect="1" noMove="1" noResize="1" noEditPoints="1" noAdjustHandles="1" noChangeArrowheads="1" noChangeShapeType="1" noTextEdit="1"/>
              </p:cNvSpPr>
              <p:nvPr>
                <p:ph sz="quarter" idx="19"/>
              </p:nvPr>
            </p:nvSpPr>
            <p:spPr>
              <a:xfrm>
                <a:off x="360362" y="1497013"/>
                <a:ext cx="10955338" cy="4879975"/>
              </a:xfrm>
              <a:blipFill>
                <a:blip r:embed="rId2"/>
                <a:stretch>
                  <a:fillRect l="-1280"/>
                </a:stretch>
              </a:blipFill>
            </p:spPr>
            <p:txBody>
              <a:bodyPr/>
              <a:lstStyle/>
              <a:p>
                <a:r>
                  <a:rPr lang="en-AU">
                    <a:noFill/>
                  </a:rPr>
                  <a:t> </a:t>
                </a:r>
              </a:p>
            </p:txBody>
          </p:sp>
        </mc:Fallback>
      </mc:AlternateContent>
      <p:sp>
        <p:nvSpPr>
          <p:cNvPr id="4" name="Rectangle 3">
            <a:extLst>
              <a:ext uri="{FF2B5EF4-FFF2-40B4-BE49-F238E27FC236}">
                <a16:creationId xmlns:a16="http://schemas.microsoft.com/office/drawing/2014/main" id="{55085048-F475-A5BD-AE02-2844F16A2DCD}"/>
              </a:ext>
              <a:ext uri="{C183D7F6-B498-43B3-948B-1728B52AA6E4}">
                <adec:decorative xmlns:adec="http://schemas.microsoft.com/office/drawing/2017/decorative" val="1"/>
              </a:ext>
            </a:extLst>
          </p:cNvPr>
          <p:cNvSpPr/>
          <p:nvPr/>
        </p:nvSpPr>
        <p:spPr>
          <a:xfrm>
            <a:off x="360000" y="2205318"/>
            <a:ext cx="11298600" cy="417166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unit circle with the angle 135 degrees drawn and the point (-1/ squareroot 2 and 1/ squareroot 2)">
            <a:extLst>
              <a:ext uri="{FF2B5EF4-FFF2-40B4-BE49-F238E27FC236}">
                <a16:creationId xmlns:a16="http://schemas.microsoft.com/office/drawing/2014/main" id="{0FCB4535-3447-0FD4-30B8-26C63DD6A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57254" y="3065685"/>
            <a:ext cx="3628881" cy="2669137"/>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92620A2-0AE5-F984-95DA-94061283CA98}"/>
                  </a:ext>
                </a:extLst>
              </p:cNvPr>
              <p:cNvSpPr txBox="1"/>
              <p:nvPr/>
            </p:nvSpPr>
            <p:spPr>
              <a:xfrm>
                <a:off x="5749318" y="2935473"/>
                <a:ext cx="4241800" cy="3333938"/>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135°</m:t>
                          </m:r>
                        </m:e>
                      </m:func>
                      <m:r>
                        <a:rPr lang="en-AU" sz="1800" b="0" i="1" smtClean="0">
                          <a:latin typeface="Cambria Math" panose="02040503050406030204" pitchFamily="18" charset="0"/>
                        </a:rPr>
                        <m:t>=</m:t>
                      </m:r>
                      <m:r>
                        <a:rPr lang="en-AU" sz="1800" b="0" i="1" smtClean="0">
                          <a:latin typeface="Cambria Math" panose="02040503050406030204" pitchFamily="18" charset="0"/>
                        </a:rPr>
                        <m:t>𝑦</m:t>
                      </m:r>
                    </m:oMath>
                    <m:oMath xmlns:m="http://schemas.openxmlformats.org/officeDocument/2006/math">
                      <m: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1</m:t>
                          </m:r>
                        </m:num>
                        <m:den>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2</m:t>
                              </m:r>
                            </m:e>
                          </m:rad>
                        </m:den>
                      </m:f>
                    </m:oMath>
                  </m:oMathPara>
                </a14:m>
                <a:endParaRPr lang="en-AU" sz="1800"/>
              </a:p>
              <a:p>
                <a:pPr/>
                <a:br>
                  <a:rPr lang="en-AU" sz="1800"/>
                </a:b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135°=</m:t>
                          </m:r>
                          <m:r>
                            <a:rPr lang="en-AU" sz="1800" b="0" i="1" smtClean="0">
                              <a:latin typeface="Cambria Math" panose="02040503050406030204" pitchFamily="18" charset="0"/>
                            </a:rPr>
                            <m:t>𝑥</m:t>
                          </m:r>
                        </m:e>
                      </m:func>
                    </m:oMath>
                    <m:oMath xmlns:m="http://schemas.openxmlformats.org/officeDocument/2006/math">
                      <m: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ad>
                            <m:radPr>
                              <m:degHide m:val="on"/>
                              <m:ctrlPr>
                                <a:rPr lang="en-AU" sz="1800" i="1">
                                  <a:latin typeface="Cambria Math" panose="02040503050406030204" pitchFamily="18" charset="0"/>
                                </a:rPr>
                              </m:ctrlPr>
                            </m:radPr>
                            <m:deg/>
                            <m:e>
                              <m:r>
                                <a:rPr lang="en-AU" sz="1800" i="1">
                                  <a:latin typeface="Cambria Math" panose="02040503050406030204" pitchFamily="18" charset="0"/>
                                </a:rPr>
                                <m:t>2</m:t>
                              </m:r>
                            </m:e>
                          </m:rad>
                        </m:den>
                      </m:f>
                    </m:oMath>
                  </m:oMathPara>
                </a14:m>
                <a:endParaRPr lang="en-AU" sz="1800" b="0"/>
              </a:p>
              <a:p>
                <a:br>
                  <a:rPr lang="en-AU" sz="1800" b="0"/>
                </a:br>
                <a:endParaRPr lang="en-AU" sz="1800"/>
              </a:p>
            </p:txBody>
          </p:sp>
        </mc:Choice>
        <mc:Fallback>
          <p:sp>
            <p:nvSpPr>
              <p:cNvPr id="9" name="TextBox 8">
                <a:extLst>
                  <a:ext uri="{FF2B5EF4-FFF2-40B4-BE49-F238E27FC236}">
                    <a16:creationId xmlns:a16="http://schemas.microsoft.com/office/drawing/2014/main" id="{A92620A2-0AE5-F984-95DA-94061283CA98}"/>
                  </a:ext>
                </a:extLst>
              </p:cNvPr>
              <p:cNvSpPr txBox="1">
                <a:spLocks noRot="1" noChangeAspect="1" noMove="1" noResize="1" noEditPoints="1" noAdjustHandles="1" noChangeArrowheads="1" noChangeShapeType="1" noTextEdit="1"/>
              </p:cNvSpPr>
              <p:nvPr/>
            </p:nvSpPr>
            <p:spPr>
              <a:xfrm>
                <a:off x="5749318" y="2935473"/>
                <a:ext cx="4241800" cy="3333938"/>
              </a:xfrm>
              <a:prstGeom prst="rect">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765897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2d03496e235b9d817491fa7cea2b6e4e">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1621bbbc198d165ad4696d5eadb2c4b9"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80DAA2-907E-4CB5-B016-D0DA35A045BF}">
  <ds:schemaRefs>
    <ds:schemaRef ds:uri="094ce8ca-8c20-4eb0-bb23-b47a1c76b753"/>
    <ds:schemaRef ds:uri="98740c54-966f-451d-a76c-e38eb7fddd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A3A6A9EC-2F65-4FC5-9935-21A841FB3CEF}">
  <ds:schemaRefs>
    <ds:schemaRef ds:uri="094ce8ca-8c20-4eb0-bb23-b47a1c76b753"/>
    <ds:schemaRef ds:uri="98740c54-966f-451d-a76c-e38eb7fddd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532</Words>
  <Application>Microsoft Office PowerPoint</Application>
  <PresentationFormat>Widescreen</PresentationFormat>
  <Paragraphs>80</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Cambria Math</vt:lpstr>
      <vt:lpstr>Public Sans</vt:lpstr>
      <vt:lpstr>Public Sans Light</vt:lpstr>
      <vt:lpstr>NSWG Corporate</vt:lpstr>
      <vt:lpstr>Exact values in 4 quadrants</vt:lpstr>
      <vt:lpstr>Explore</vt:lpstr>
      <vt:lpstr>Exact value triangles </vt:lpstr>
      <vt:lpstr>Summarise</vt:lpstr>
      <vt:lpstr>Example</vt:lpstr>
      <vt:lpstr>Using the unit circle (1)</vt:lpstr>
      <vt:lpstr>Using the unit circle (2)</vt:lpstr>
      <vt:lpstr>Using the unit circle (3)</vt:lpstr>
      <vt:lpstr>Using the unit circle (4)</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Exact values in 4 quadrants – elective – the unit circle, Lesson 6</dc:title>
  <dc:subject>Mathematics</dc:subject>
  <dc:creator>NSW Department of Education</dc:creator>
  <cp:keywords/>
  <dc:description/>
  <dcterms:created xsi:type="dcterms:W3CDTF">2022-12-14T10:07:55Z</dcterms:created>
  <dcterms:modified xsi:type="dcterms:W3CDTF">2025-02-10T05:04:46Z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