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8"/>
  </p:notesMasterIdLst>
  <p:handoutMasterIdLst>
    <p:handoutMasterId r:id="rId9"/>
  </p:handoutMasterIdLst>
  <p:sldIdLst>
    <p:sldId id="266" r:id="rId2"/>
    <p:sldId id="271" r:id="rId3"/>
    <p:sldId id="289" r:id="rId4"/>
    <p:sldId id="26386" r:id="rId5"/>
    <p:sldId id="26375" r:id="rId6"/>
    <p:sldId id="361" r:id="rId7"/>
  </p:sldIdLst>
  <p:sldSz cx="12192000" cy="6858000"/>
  <p:notesSz cx="6858000" cy="9144000"/>
  <p:embeddedFontLst>
    <p:embeddedFont>
      <p:font typeface="Cambria Math" panose="02040503050406030204" pitchFamily="18" charset="0"/>
      <p:regular r:id="rId10"/>
    </p:embeddedFont>
    <p:embeddedFont>
      <p:font typeface="Public Sans" pitchFamily="2" charset="0"/>
      <p:regular r:id="rId11"/>
      <p:bold r:id="rId12"/>
      <p:italic r:id="rId13"/>
      <p:boldItalic r:id="rId1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0" autoAdjust="0"/>
    <p:restoredTop sz="73333" autoAdjust="0"/>
  </p:normalViewPr>
  <p:slideViewPr>
    <p:cSldViewPr snapToGrid="0">
      <p:cViewPr varScale="1">
        <p:scale>
          <a:sx n="70" d="100"/>
          <a:sy n="70" d="100"/>
        </p:scale>
        <p:origin x="750" y="60"/>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344433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80002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417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9373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932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79351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4580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503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82138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553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70670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5864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5866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1642642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Volume of trees</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Constructing cylinders</a:t>
            </a:r>
          </a:p>
        </p:txBody>
      </p:sp>
      <p:pic>
        <p:nvPicPr>
          <p:cNvPr id="2" name="Picture 1">
            <a:extLst>
              <a:ext uri="{FF2B5EF4-FFF2-40B4-BE49-F238E27FC236}">
                <a16:creationId xmlns:a16="http://schemas.microsoft.com/office/drawing/2014/main" id="{55CA300C-2B22-6FA2-A261-9970132142EE}"/>
              </a:ext>
              <a:ext uri="{C183D7F6-B498-43B3-948B-1728B52AA6E4}">
                <adec:decorative xmlns:adec="http://schemas.microsoft.com/office/drawing/2017/decorative" val="1"/>
              </a:ext>
            </a:extLst>
          </p:cNvPr>
          <p:cNvPicPr>
            <a:picLocks noGrp="1" noChangeAspect="1"/>
          </p:cNvPicPr>
          <p:nvPr/>
        </p:nvPicPr>
        <p:blipFill>
          <a:blip r:embed="rId2">
            <a:extLst>
              <a:ext uri="{28A0092B-C50C-407E-A947-70E740481C1C}">
                <a14:useLocalDpi xmlns:a14="http://schemas.microsoft.com/office/drawing/2010/main" val="0"/>
              </a:ext>
            </a:extLst>
          </a:blip>
          <a:srcRect l="24416" r="26329"/>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How many trees?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rPr>
              <a:t>Dining table</a:t>
            </a:r>
          </a:p>
        </p:txBody>
      </p:sp>
      <p:pic>
        <p:nvPicPr>
          <p:cNvPr id="6" name="Picture 5" descr="Wooden dining setting with a table and 8 chairs">
            <a:extLst>
              <a:ext uri="{FF2B5EF4-FFF2-40B4-BE49-F238E27FC236}">
                <a16:creationId xmlns:a16="http://schemas.microsoft.com/office/drawing/2014/main" id="{C29CB418-2275-B0BB-8214-A82E6DBD35F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5400000">
            <a:off x="96355" y="1982433"/>
            <a:ext cx="4625160" cy="3977140"/>
          </a:xfrm>
          <a:prstGeom prst="rect">
            <a:avLst/>
          </a:prstGeom>
        </p:spPr>
      </p:pic>
      <p:pic>
        <p:nvPicPr>
          <p:cNvPr id="8" name="Picture 7" descr="A wooden chair from a dining setting">
            <a:extLst>
              <a:ext uri="{FF2B5EF4-FFF2-40B4-BE49-F238E27FC236}">
                <a16:creationId xmlns:a16="http://schemas.microsoft.com/office/drawing/2014/main" id="{F9F38EAF-28C9-4C86-2D89-0B436F2F894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4562522" y="2590454"/>
            <a:ext cx="4677095" cy="2749825"/>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BCBDD1-B062-4A4A-F6BF-CCB79BBA48D5}"/>
              </a:ext>
            </a:extLst>
          </p:cNvPr>
          <p:cNvSpPr>
            <a:spLocks noGrp="1"/>
          </p:cNvSpPr>
          <p:nvPr>
            <p:ph type="ctrTitle"/>
          </p:nvPr>
        </p:nvSpPr>
        <p:spPr/>
        <p:txBody>
          <a:bodyPr/>
          <a:lstStyle/>
          <a:p>
            <a:r>
              <a:rPr lang="en-AU" dirty="0">
                <a:latin typeface="+mj-lt"/>
              </a:rPr>
              <a:t>Summarise</a:t>
            </a:r>
          </a:p>
        </p:txBody>
      </p:sp>
    </p:spTree>
    <p:extLst>
      <p:ext uri="{BB962C8B-B14F-4D97-AF65-F5344CB8AC3E}">
        <p14:creationId xmlns:p14="http://schemas.microsoft.com/office/powerpoint/2010/main" val="195540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D68B40-9734-4F41-88E4-856B7B6B2E40}"/>
              </a:ext>
            </a:extLst>
          </p:cNvPr>
          <p:cNvSpPr>
            <a:spLocks noGrp="1"/>
          </p:cNvSpPr>
          <p:nvPr>
            <p:ph type="title"/>
          </p:nvPr>
        </p:nvSpPr>
        <p:spPr/>
        <p:txBody>
          <a:bodyPr/>
          <a:lstStyle/>
          <a:p>
            <a:r>
              <a:rPr lang="en-AU" dirty="0">
                <a:latin typeface="+mj-lt"/>
              </a:rPr>
              <a:t>Volume of a tree</a:t>
            </a:r>
          </a:p>
        </p:txBody>
      </p:sp>
      <p:sp>
        <p:nvSpPr>
          <p:cNvPr id="3" name="Text Placeholder 2">
            <a:extLst>
              <a:ext uri="{FF2B5EF4-FFF2-40B4-BE49-F238E27FC236}">
                <a16:creationId xmlns:a16="http://schemas.microsoft.com/office/drawing/2014/main" id="{BAD71F6A-EC55-B6BF-0DE8-BAEF8DFE6F1E}"/>
              </a:ext>
            </a:extLst>
          </p:cNvPr>
          <p:cNvSpPr>
            <a:spLocks noGrp="1"/>
          </p:cNvSpPr>
          <p:nvPr>
            <p:ph type="body" sz="quarter" idx="18"/>
          </p:nvPr>
        </p:nvSpPr>
        <p:spPr/>
        <p:txBody>
          <a:bodyPr/>
          <a:lstStyle/>
          <a:p>
            <a:r>
              <a:rPr lang="en-AU" dirty="0">
                <a:latin typeface="+mj-lt"/>
              </a:rPr>
              <a:t>Alternative formula</a:t>
            </a:r>
          </a:p>
        </p:txBody>
      </p:sp>
      <p:sp>
        <p:nvSpPr>
          <p:cNvPr id="5" name="Text Placeholder 4">
            <a:extLst>
              <a:ext uri="{FF2B5EF4-FFF2-40B4-BE49-F238E27FC236}">
                <a16:creationId xmlns:a16="http://schemas.microsoft.com/office/drawing/2014/main" id="{33C49956-A567-062D-0A30-2EE6F136DEDA}"/>
              </a:ext>
            </a:extLst>
          </p:cNvPr>
          <p:cNvSpPr>
            <a:spLocks noGrp="1"/>
          </p:cNvSpPr>
          <p:nvPr>
            <p:ph type="body" sz="quarter" idx="17"/>
          </p:nvPr>
        </p:nvSpPr>
        <p:spPr>
          <a:xfrm>
            <a:off x="360000" y="1567087"/>
            <a:ext cx="11483998" cy="1404883"/>
          </a:xfrm>
        </p:spPr>
        <p:txBody>
          <a:bodyPr/>
          <a:lstStyle/>
          <a:p>
            <a:pPr>
              <a:lnSpc>
                <a:spcPct val="200000"/>
              </a:lnSpc>
            </a:pPr>
            <a:r>
              <a:rPr lang="en-AU" dirty="0">
                <a:latin typeface="+mn-lt"/>
              </a:rPr>
              <a:t>𝑑 is the diameter of the tree in centimetres.</a:t>
            </a:r>
          </a:p>
          <a:p>
            <a:pPr>
              <a:lnSpc>
                <a:spcPct val="200000"/>
              </a:lnSpc>
            </a:pPr>
            <a:r>
              <a:rPr lang="en-AU" dirty="0">
                <a:latin typeface="+mn-lt"/>
              </a:rPr>
              <a:t>ℎ is the height of the tree in centimetres.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3DCC8F0-F889-1381-ABE7-1290D11850D2}"/>
                  </a:ext>
                </a:extLst>
              </p:cNvPr>
              <p:cNvSpPr txBox="1"/>
              <p:nvPr/>
            </p:nvSpPr>
            <p:spPr>
              <a:xfrm>
                <a:off x="3842252" y="2576332"/>
                <a:ext cx="4507497" cy="3939668"/>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8000" i="1" smtClean="0">
                          <a:latin typeface="Cambria Math" panose="02040503050406030204" pitchFamily="18" charset="0"/>
                        </a:rPr>
                        <m:t>𝑉</m:t>
                      </m:r>
                      <m:r>
                        <a:rPr lang="en-AU" sz="8000" i="0">
                          <a:latin typeface="Cambria Math" panose="02040503050406030204" pitchFamily="18" charset="0"/>
                        </a:rPr>
                        <m:t>=</m:t>
                      </m:r>
                      <m:f>
                        <m:fPr>
                          <m:ctrlPr>
                            <a:rPr lang="en-AU" sz="8000" i="1">
                              <a:solidFill>
                                <a:srgbClr val="836967"/>
                              </a:solidFill>
                              <a:latin typeface="Cambria Math" panose="02040503050406030204" pitchFamily="18" charset="0"/>
                            </a:rPr>
                          </m:ctrlPr>
                        </m:fPr>
                        <m:num>
                          <m:r>
                            <a:rPr lang="en-AU" sz="8000" i="1">
                              <a:latin typeface="Cambria Math" panose="02040503050406030204" pitchFamily="18" charset="0"/>
                            </a:rPr>
                            <m:t>𝜋</m:t>
                          </m:r>
                          <m:sSup>
                            <m:sSupPr>
                              <m:ctrlPr>
                                <a:rPr lang="en-AU" sz="8000" i="1">
                                  <a:solidFill>
                                    <a:srgbClr val="836967"/>
                                  </a:solidFill>
                                  <a:latin typeface="Cambria Math" panose="02040503050406030204" pitchFamily="18" charset="0"/>
                                </a:rPr>
                              </m:ctrlPr>
                            </m:sSupPr>
                            <m:e>
                              <m:r>
                                <a:rPr lang="en-AU" sz="8000" i="1">
                                  <a:latin typeface="Cambria Math" panose="02040503050406030204" pitchFamily="18" charset="0"/>
                                </a:rPr>
                                <m:t>𝑑</m:t>
                              </m:r>
                            </m:e>
                            <m:sup>
                              <m:r>
                                <a:rPr lang="en-AU" sz="8000" i="0">
                                  <a:latin typeface="Cambria Math" panose="02040503050406030204" pitchFamily="18" charset="0"/>
                                </a:rPr>
                                <m:t>2</m:t>
                              </m:r>
                            </m:sup>
                          </m:sSup>
                          <m:r>
                            <a:rPr lang="en-AU" sz="8000" i="1">
                              <a:latin typeface="Cambria Math" panose="02040503050406030204" pitchFamily="18" charset="0"/>
                            </a:rPr>
                            <m:t>h</m:t>
                          </m:r>
                        </m:num>
                        <m:den>
                          <m:r>
                            <a:rPr lang="en-AU" sz="8000" i="0">
                              <a:latin typeface="Cambria Math" panose="02040503050406030204" pitchFamily="18" charset="0"/>
                            </a:rPr>
                            <m:t>4</m:t>
                          </m:r>
                        </m:den>
                      </m:f>
                    </m:oMath>
                  </m:oMathPara>
                </a14:m>
                <a:endParaRPr lang="en-AU" sz="8000" dirty="0"/>
              </a:p>
            </p:txBody>
          </p:sp>
        </mc:Choice>
        <mc:Fallback xmlns="">
          <p:sp>
            <p:nvSpPr>
              <p:cNvPr id="6" name="TextBox 5">
                <a:extLst>
                  <a:ext uri="{FF2B5EF4-FFF2-40B4-BE49-F238E27FC236}">
                    <a16:creationId xmlns:a16="http://schemas.microsoft.com/office/drawing/2014/main" id="{E3DCC8F0-F889-1381-ABE7-1290D11850D2}"/>
                  </a:ext>
                </a:extLst>
              </p:cNvPr>
              <p:cNvSpPr txBox="1">
                <a:spLocks noRot="1" noChangeAspect="1" noMove="1" noResize="1" noEditPoints="1" noAdjustHandles="1" noChangeArrowheads="1" noChangeShapeType="1" noTextEdit="1"/>
              </p:cNvSpPr>
              <p:nvPr/>
            </p:nvSpPr>
            <p:spPr>
              <a:xfrm>
                <a:off x="3842252" y="2576332"/>
                <a:ext cx="4507497" cy="3939668"/>
              </a:xfrm>
              <a:prstGeom prst="rect">
                <a:avLst/>
              </a:prstGeo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371</Words>
  <Application>Microsoft Office PowerPoint</Application>
  <PresentationFormat>Widescreen</PresentationFormat>
  <Paragraphs>27</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Public Sans</vt:lpstr>
      <vt:lpstr>Cambria Math</vt:lpstr>
      <vt:lpstr>Times New Roman</vt:lpstr>
      <vt:lpstr>Arial</vt:lpstr>
      <vt:lpstr>1_NSWG Corporate</vt:lpstr>
      <vt:lpstr>Volume of trees</vt:lpstr>
      <vt:lpstr>Launch</vt:lpstr>
      <vt:lpstr>How many trees?</vt:lpstr>
      <vt:lpstr>Summarise</vt:lpstr>
      <vt:lpstr>Volume of a tree</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 of trees – Unit 16, Lesson 7 – Stage 4</dc:title>
  <dc:creator>NSW Department of Education</dc:creator>
  <dcterms:created xsi:type="dcterms:W3CDTF">2025-01-07T05:17:42Z</dcterms:created>
  <dcterms:modified xsi:type="dcterms:W3CDTF">2025-02-05T00:41:32Z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2025-01-07T05:18:03Z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a9284c7f-2e9d-44af-ab43-6a1c8720707c</vt:lpwstr>
  </property>
  <property fmtid="{D5CDD505-2E9C-101B-9397-08002B2CF9AE}" pid="8" name="MSIP_Label_b603dfd7-d93a-4381-a340-2995d8282205_ContentBits">
    <vt:lpwstr>0</vt:lpwstr>
  </property>
</Properties>
</file>