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7"/>
  </p:notesMasterIdLst>
  <p:handoutMasterIdLst>
    <p:handoutMasterId r:id="rId8"/>
  </p:handoutMasterIdLst>
  <p:sldIdLst>
    <p:sldId id="266" r:id="rId2"/>
    <p:sldId id="26401" r:id="rId3"/>
    <p:sldId id="26395" r:id="rId4"/>
    <p:sldId id="26407" r:id="rId5"/>
    <p:sldId id="361" r:id="rId6"/>
  </p:sldIdLst>
  <p:sldSz cx="12192000" cy="6858000"/>
  <p:notesSz cx="6858000" cy="9144000"/>
  <p:embeddedFontLst>
    <p:embeddedFont>
      <p:font typeface="Cambria Math" panose="02040503050406030204" pitchFamily="18" charset="0"/>
      <p:regular r:id="rId9"/>
    </p:embeddedFont>
    <p:embeddedFont>
      <p:font typeface="Public Sans" pitchFamily="2" charset="0"/>
      <p:regular r:id="rId10"/>
      <p:bold r:id="rId11"/>
      <p:italic r:id="rId12"/>
      <p:boldItalic r:id="rId1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AA486-81F6-482F-B2E0-77B89CA4B9F5}" v="4" dt="2025-02-10T04:03:38.59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098" y="57"/>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95574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778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0311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670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9538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875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66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00459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6165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03388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4592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65182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79518352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Solving problems with circles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Exploring circles</a:t>
            </a:r>
          </a:p>
        </p:txBody>
      </p:sp>
      <p:pic>
        <p:nvPicPr>
          <p:cNvPr id="2" name="Picture 1">
            <a:extLst>
              <a:ext uri="{FF2B5EF4-FFF2-40B4-BE49-F238E27FC236}">
                <a16:creationId xmlns:a16="http://schemas.microsoft.com/office/drawing/2014/main" id="{8E254A12-E086-67F9-90AD-E7C23BFF40C3}"/>
              </a:ext>
              <a:ext uri="{C183D7F6-B498-43B3-948B-1728B52AA6E4}">
                <adec:decorative xmlns:adec="http://schemas.microsoft.com/office/drawing/2017/decorative" val="1"/>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412766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p:txBody>
          <a:bodyPr/>
          <a:lstStyle/>
          <a:p>
            <a:r>
              <a:rPr lang="en-AU">
                <a:latin typeface="+mj-lt"/>
                <a:cs typeface="Arial"/>
              </a:rPr>
              <a:t>Solving problems with circles (1)</a:t>
            </a:r>
            <a:endParaRPr lang="en-AU">
              <a:latin typeface="+mj-lt"/>
            </a:endParaRP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p:txBody>
          <a:bodyPr/>
          <a:lstStyle/>
          <a:p>
            <a:r>
              <a:rPr lang="en-AU" dirty="0">
                <a:latin typeface="+mj-lt"/>
              </a:rPr>
              <a:t>Using a table</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62701A7-0281-BBD1-8335-621021D7D34F}"/>
                  </a:ext>
                </a:extLst>
              </p:cNvPr>
              <p:cNvGraphicFramePr>
                <a:graphicFrameLocks noGrp="1"/>
              </p:cNvGraphicFramePr>
              <p:nvPr>
                <p:extLst>
                  <p:ext uri="{D42A27DB-BD31-4B8C-83A1-F6EECF244321}">
                    <p14:modId xmlns:p14="http://schemas.microsoft.com/office/powerpoint/2010/main" val="2259807023"/>
                  </p:ext>
                </p:extLst>
              </p:nvPr>
            </p:nvGraphicFramePr>
            <p:xfrm>
              <a:off x="359998" y="1819166"/>
              <a:ext cx="11471999" cy="1600200"/>
            </p:xfrm>
            <a:graphic>
              <a:graphicData uri="http://schemas.openxmlformats.org/drawingml/2006/table">
                <a:tbl>
                  <a:tblPr firstRow="1" firstCol="1" bandRow="1">
                    <a:tableStyleId>{69012ECD-51FC-41F1-AA8D-1B2483CD663E}</a:tableStyleId>
                  </a:tblPr>
                  <a:tblGrid>
                    <a:gridCol w="2303689">
                      <a:extLst>
                        <a:ext uri="{9D8B030D-6E8A-4147-A177-3AD203B41FA5}">
                          <a16:colId xmlns:a16="http://schemas.microsoft.com/office/drawing/2014/main" val="658115432"/>
                        </a:ext>
                      </a:extLst>
                    </a:gridCol>
                    <a:gridCol w="1833662">
                      <a:extLst>
                        <a:ext uri="{9D8B030D-6E8A-4147-A177-3AD203B41FA5}">
                          <a16:colId xmlns:a16="http://schemas.microsoft.com/office/drawing/2014/main" val="3092724013"/>
                        </a:ext>
                      </a:extLst>
                    </a:gridCol>
                    <a:gridCol w="1833662">
                      <a:extLst>
                        <a:ext uri="{9D8B030D-6E8A-4147-A177-3AD203B41FA5}">
                          <a16:colId xmlns:a16="http://schemas.microsoft.com/office/drawing/2014/main" val="1294167483"/>
                        </a:ext>
                      </a:extLst>
                    </a:gridCol>
                    <a:gridCol w="1833662">
                      <a:extLst>
                        <a:ext uri="{9D8B030D-6E8A-4147-A177-3AD203B41FA5}">
                          <a16:colId xmlns:a16="http://schemas.microsoft.com/office/drawing/2014/main" val="1778623297"/>
                        </a:ext>
                      </a:extLst>
                    </a:gridCol>
                    <a:gridCol w="1833662">
                      <a:extLst>
                        <a:ext uri="{9D8B030D-6E8A-4147-A177-3AD203B41FA5}">
                          <a16:colId xmlns:a16="http://schemas.microsoft.com/office/drawing/2014/main" val="3241830364"/>
                        </a:ext>
                      </a:extLst>
                    </a:gridCol>
                    <a:gridCol w="1833662">
                      <a:extLst>
                        <a:ext uri="{9D8B030D-6E8A-4147-A177-3AD203B41FA5}">
                          <a16:colId xmlns:a16="http://schemas.microsoft.com/office/drawing/2014/main" val="1910170283"/>
                        </a:ext>
                      </a:extLst>
                    </a:gridCol>
                  </a:tblGrid>
                  <a:tr h="0">
                    <a:tc>
                      <a:txBody>
                        <a:bodyPr/>
                        <a:lstStyle/>
                        <a:p>
                          <a:pPr>
                            <a:lnSpc>
                              <a:spcPct val="150000"/>
                            </a:lnSpc>
                            <a:spcBef>
                              <a:spcPts val="600"/>
                            </a:spcBef>
                            <a:spcAft>
                              <a:spcPts val="600"/>
                            </a:spcAft>
                          </a:pPr>
                          <a:r>
                            <a:rPr lang="en-AU" sz="2000" b="1">
                              <a:effectLst/>
                              <a:latin typeface="+mj-lt"/>
                            </a:rPr>
                            <a:t>Radius (cm)</a:t>
                          </a:r>
                          <a:endParaRPr lang="en-AU" sz="2000" b="1">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1" i="1" smtClean="0">
                                    <a:effectLst/>
                                    <a:latin typeface="Cambria Math" panose="02040503050406030204" pitchFamily="18" charset="0"/>
                                  </a:rPr>
                                  <m:t>𝟏</m:t>
                                </m:r>
                              </m:oMath>
                            </m:oMathPara>
                          </a14:m>
                          <a:endParaRPr lang="en-AU" sz="2000" b="1">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1" i="1" dirty="0" smtClean="0">
                                    <a:effectLst/>
                                    <a:latin typeface="Cambria Math" panose="02040503050406030204" pitchFamily="18" charset="0"/>
                                  </a:rPr>
                                  <m:t>𝟐</m:t>
                                </m:r>
                              </m:oMath>
                            </m:oMathPara>
                          </a14:m>
                          <a:endParaRPr lang="en-AU" sz="2000" b="1">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1" i="1" smtClean="0">
                                    <a:effectLst/>
                                    <a:latin typeface="Cambria Math" panose="02040503050406030204" pitchFamily="18" charset="0"/>
                                  </a:rPr>
                                  <m:t>𝟑</m:t>
                                </m:r>
                              </m:oMath>
                            </m:oMathPara>
                          </a14:m>
                          <a:endParaRPr lang="en-AU" sz="2000" b="1">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1" i="1" smtClean="0">
                                    <a:effectLst/>
                                    <a:latin typeface="Cambria Math" panose="02040503050406030204" pitchFamily="18" charset="0"/>
                                  </a:rPr>
                                  <m:t>𝟒</m:t>
                                </m:r>
                              </m:oMath>
                            </m:oMathPara>
                          </a14:m>
                          <a:endParaRPr lang="en-AU" sz="2000" b="1">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1" i="1" dirty="0" smtClean="0">
                                    <a:effectLst/>
                                    <a:latin typeface="Cambria Math" panose="02040503050406030204" pitchFamily="18" charset="0"/>
                                  </a:rPr>
                                  <m:t>𝟓</m:t>
                                </m:r>
                              </m:oMath>
                            </m:oMathPara>
                          </a14:m>
                          <a:endParaRPr lang="en-AU" sz="2000" b="1"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18597833"/>
                      </a:ext>
                    </a:extLst>
                  </a:tr>
                  <a:tr h="0">
                    <a:tc>
                      <a:txBody>
                        <a:bodyPr/>
                        <a:lstStyle/>
                        <a:p>
                          <a:pPr>
                            <a:lnSpc>
                              <a:spcPct val="150000"/>
                            </a:lnSpc>
                            <a:spcBef>
                              <a:spcPts val="600"/>
                            </a:spcBef>
                            <a:spcAft>
                              <a:spcPts val="600"/>
                            </a:spcAft>
                          </a:pPr>
                          <a:r>
                            <a:rPr lang="en-AU" sz="2000" dirty="0">
                              <a:effectLst/>
                              <a:latin typeface="+mj-lt"/>
                            </a:rPr>
                            <a:t>Circumference</a:t>
                          </a:r>
                          <a:endParaRPr lang="en-AU" sz="20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i="1" dirty="0" smtClean="0">
                                    <a:effectLst/>
                                    <a:latin typeface="Cambria Math" panose="02040503050406030204" pitchFamily="18" charset="0"/>
                                  </a:rPr>
                                  <m:t>6.283…</m:t>
                                </m:r>
                              </m:oMath>
                            </m:oMathPara>
                          </a14:m>
                          <a:endParaRPr lang="en-AU" sz="2000" dirty="0">
                            <a:effectLst/>
                            <a:latin typeface="+mn-lt"/>
                          </a:endParaRPr>
                        </a:p>
                        <a:p>
                          <a:pPr algn="l">
                            <a:lnSpc>
                              <a:spcPct val="150000"/>
                            </a:lnSpc>
                            <a:spcBef>
                              <a:spcPts val="600"/>
                            </a:spcBef>
                            <a:spcAft>
                              <a:spcPts val="600"/>
                            </a:spcAft>
                          </a:pPr>
                          <a14:m>
                            <m:oMathPara xmlns:m="http://schemas.openxmlformats.org/officeDocument/2006/math">
                              <m:oMathParaPr>
                                <m:jc m:val="center"/>
                              </m:oMathParaPr>
                              <m:oMath xmlns:m="http://schemas.openxmlformats.org/officeDocument/2006/math">
                                <m:r>
                                  <a:rPr lang="en-AU" sz="2000">
                                    <a:effectLst/>
                                    <a:latin typeface="Cambria Math" panose="02040503050406030204" pitchFamily="18" charset="0"/>
                                  </a:rPr>
                                  <m:t>=6.</m:t>
                                </m:r>
                                <m:r>
                                  <a:rPr lang="en-AU" sz="2000" b="0" i="0" smtClean="0">
                                    <a:effectLst/>
                                    <a:latin typeface="Cambria Math" panose="02040503050406030204" pitchFamily="18" charset="0"/>
                                  </a:rPr>
                                  <m:t>3 </m:t>
                                </m:r>
                                <m:r>
                                  <m:rPr>
                                    <m:sty m:val="p"/>
                                  </m:rPr>
                                  <a:rPr lang="en-AU" sz="2000" b="0" i="0" smtClean="0">
                                    <a:effectLst/>
                                    <a:latin typeface="Cambria Math" panose="02040503050406030204" pitchFamily="18" charset="0"/>
                                  </a:rPr>
                                  <m:t>cm</m:t>
                                </m:r>
                              </m:oMath>
                            </m:oMathPara>
                          </a14:m>
                          <a:endParaRPr lang="en-AU"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i="1" dirty="0" smtClean="0">
                                    <a:effectLst/>
                                    <a:latin typeface="Cambria Math" panose="02040503050406030204" pitchFamily="18" charset="0"/>
                                  </a:rPr>
                                  <m:t>12.566…</m:t>
                                </m:r>
                              </m:oMath>
                            </m:oMathPara>
                          </a14:m>
                          <a:endParaRPr lang="en-AU" sz="2000" dirty="0">
                            <a:effectLst/>
                            <a:latin typeface="+mn-lt"/>
                          </a:endParaRPr>
                        </a:p>
                        <a:p>
                          <a:pPr algn="l">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smtClean="0">
                                    <a:effectLst/>
                                    <a:latin typeface="Cambria Math" panose="02040503050406030204" pitchFamily="18" charset="0"/>
                                  </a:rPr>
                                  <m:t>=</m:t>
                                </m:r>
                                <m:r>
                                  <a:rPr lang="en-AU" sz="2000" b="0" i="0" smtClean="0">
                                    <a:effectLst/>
                                    <a:latin typeface="Cambria Math" panose="02040503050406030204" pitchFamily="18" charset="0"/>
                                  </a:rPr>
                                  <m:t>12</m:t>
                                </m:r>
                                <m:r>
                                  <a:rPr lang="en-AU" sz="2000" smtClean="0">
                                    <a:effectLst/>
                                    <a:latin typeface="Cambria Math" panose="02040503050406030204" pitchFamily="18" charset="0"/>
                                  </a:rPr>
                                  <m:t>.</m:t>
                                </m:r>
                                <m:r>
                                  <a:rPr lang="en-AU" sz="2000" b="0" i="0" smtClean="0">
                                    <a:effectLst/>
                                    <a:latin typeface="Cambria Math" panose="02040503050406030204" pitchFamily="18" charset="0"/>
                                  </a:rPr>
                                  <m:t>6</m:t>
                                </m:r>
                                <m:r>
                                  <a:rPr lang="en-AU" sz="2000">
                                    <a:effectLst/>
                                    <a:latin typeface="Cambria Math" panose="02040503050406030204" pitchFamily="18" charset="0"/>
                                  </a:rPr>
                                  <m:t> </m:t>
                                </m:r>
                                <m:r>
                                  <a:rPr lang="en-AU" sz="2000" b="0" i="1" smtClean="0">
                                    <a:effectLst/>
                                    <a:latin typeface="Cambria Math" panose="02040503050406030204" pitchFamily="18" charset="0"/>
                                  </a:rPr>
                                  <m:t>𝑐𝑚</m:t>
                                </m:r>
                              </m:oMath>
                            </m:oMathPara>
                          </a14:m>
                          <a:endParaRPr lang="en-AU"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i="1" dirty="0" smtClean="0">
                                    <a:effectLst/>
                                    <a:latin typeface="Cambria Math" panose="02040503050406030204" pitchFamily="18" charset="0"/>
                                  </a:rPr>
                                  <m:t>18.849…</m:t>
                                </m:r>
                              </m:oMath>
                            </m:oMathPara>
                          </a14:m>
                          <a:endParaRPr lang="en-AU" sz="2000" dirty="0">
                            <a:effectLst/>
                            <a:latin typeface="+mn-lt"/>
                          </a:endParaRPr>
                        </a:p>
                        <a:p>
                          <a:pPr marL="0" marR="0" lvl="0" indent="0" algn="l" defTabSz="914377"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sz="2000" smtClean="0">
                                    <a:effectLst/>
                                    <a:latin typeface="Cambria Math" panose="02040503050406030204" pitchFamily="18" charset="0"/>
                                  </a:rPr>
                                  <m:t>=</m:t>
                                </m:r>
                                <m:r>
                                  <a:rPr lang="en-AU" sz="2000" b="0" i="0" smtClean="0">
                                    <a:effectLst/>
                                    <a:latin typeface="Cambria Math" panose="02040503050406030204" pitchFamily="18" charset="0"/>
                                  </a:rPr>
                                  <m:t>1</m:t>
                                </m:r>
                                <m:r>
                                  <a:rPr lang="en-AU" sz="2000" b="0" i="1" smtClean="0">
                                    <a:effectLst/>
                                    <a:latin typeface="Cambria Math" panose="02040503050406030204" pitchFamily="18" charset="0"/>
                                  </a:rPr>
                                  <m:t>8.8</m:t>
                                </m:r>
                                <m:r>
                                  <a:rPr lang="en-AU" sz="2000">
                                    <a:effectLst/>
                                    <a:latin typeface="Cambria Math" panose="02040503050406030204" pitchFamily="18" charset="0"/>
                                  </a:rPr>
                                  <m:t> </m:t>
                                </m:r>
                                <m:r>
                                  <a:rPr lang="en-AU" sz="2000" b="0" i="1" smtClean="0">
                                    <a:effectLst/>
                                    <a:latin typeface="Cambria Math" panose="02040503050406030204" pitchFamily="18" charset="0"/>
                                  </a:rPr>
                                  <m:t>𝑐𝑚</m:t>
                                </m:r>
                              </m:oMath>
                            </m:oMathPara>
                          </a14:m>
                          <a:endParaRPr lang="en-AU"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i="1" dirty="0" smtClean="0">
                                    <a:effectLst/>
                                    <a:latin typeface="Cambria Math" panose="02040503050406030204" pitchFamily="18" charset="0"/>
                                  </a:rPr>
                                  <m:t>25.132…</m:t>
                                </m:r>
                              </m:oMath>
                            </m:oMathPara>
                          </a14:m>
                          <a:endParaRPr lang="en-AU" sz="2000" dirty="0">
                            <a:effectLst/>
                            <a:latin typeface="+mn-lt"/>
                          </a:endParaRPr>
                        </a:p>
                        <a:p>
                          <a:pPr marL="0" marR="0" lvl="0" indent="0" algn="l" defTabSz="914377"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sz="2000" smtClean="0">
                                    <a:effectLst/>
                                    <a:latin typeface="Cambria Math" panose="02040503050406030204" pitchFamily="18" charset="0"/>
                                  </a:rPr>
                                  <m:t>=</m:t>
                                </m:r>
                                <m:r>
                                  <a:rPr lang="en-AU" sz="2000" b="0" i="1" smtClean="0">
                                    <a:effectLst/>
                                    <a:latin typeface="Cambria Math" panose="02040503050406030204" pitchFamily="18" charset="0"/>
                                  </a:rPr>
                                  <m:t>25.1</m:t>
                                </m:r>
                                <m:r>
                                  <a:rPr lang="en-AU" sz="2000">
                                    <a:effectLst/>
                                    <a:latin typeface="Cambria Math" panose="02040503050406030204" pitchFamily="18" charset="0"/>
                                  </a:rPr>
                                  <m:t> </m:t>
                                </m:r>
                                <m:r>
                                  <a:rPr lang="en-AU" sz="2000" b="0" i="1" smtClean="0">
                                    <a:effectLst/>
                                    <a:latin typeface="Cambria Math" panose="02040503050406030204" pitchFamily="18" charset="0"/>
                                  </a:rPr>
                                  <m:t>𝑐𝑚</m:t>
                                </m:r>
                              </m:oMath>
                            </m:oMathPara>
                          </a14:m>
                          <a:endParaRPr lang="en-AU"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i="1" dirty="0" smtClean="0">
                                    <a:effectLst/>
                                    <a:latin typeface="Cambria Math" panose="02040503050406030204" pitchFamily="18" charset="0"/>
                                  </a:rPr>
                                  <m:t>31.415 …</m:t>
                                </m:r>
                              </m:oMath>
                            </m:oMathPara>
                          </a14:m>
                          <a:endParaRPr lang="en-AU" sz="2000" dirty="0">
                            <a:effectLst/>
                            <a:latin typeface="+mn-lt"/>
                          </a:endParaRPr>
                        </a:p>
                        <a:p>
                          <a:pPr marL="0" marR="0" lvl="0" indent="0" algn="l" defTabSz="914377"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sz="2000" smtClean="0">
                                    <a:effectLst/>
                                    <a:latin typeface="Cambria Math" panose="02040503050406030204" pitchFamily="18" charset="0"/>
                                  </a:rPr>
                                  <m:t>=</m:t>
                                </m:r>
                                <m:r>
                                  <a:rPr lang="en-AU" sz="2000" b="0" i="1" smtClean="0">
                                    <a:effectLst/>
                                    <a:latin typeface="Cambria Math" panose="02040503050406030204" pitchFamily="18" charset="0"/>
                                  </a:rPr>
                                  <m:t>31.4</m:t>
                                </m:r>
                                <m:r>
                                  <a:rPr lang="en-AU" sz="2000">
                                    <a:effectLst/>
                                    <a:latin typeface="Cambria Math" panose="02040503050406030204" pitchFamily="18" charset="0"/>
                                  </a:rPr>
                                  <m:t> </m:t>
                                </m:r>
                                <m:r>
                                  <a:rPr lang="en-AU" sz="2000" b="0" i="1" smtClean="0">
                                    <a:effectLst/>
                                    <a:latin typeface="Cambria Math" panose="02040503050406030204" pitchFamily="18" charset="0"/>
                                  </a:rPr>
                                  <m:t>𝑐𝑚</m:t>
                                </m:r>
                              </m:oMath>
                            </m:oMathPara>
                          </a14:m>
                          <a:endParaRPr lang="en-AU"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61796094"/>
                      </a:ext>
                    </a:extLst>
                  </a:tr>
                </a:tbl>
              </a:graphicData>
            </a:graphic>
          </p:graphicFrame>
        </mc:Choice>
        <mc:Fallback xmlns="">
          <p:graphicFrame>
            <p:nvGraphicFramePr>
              <p:cNvPr id="4" name="Table 3">
                <a:extLst>
                  <a:ext uri="{FF2B5EF4-FFF2-40B4-BE49-F238E27FC236}">
                    <a16:creationId xmlns:a16="http://schemas.microsoft.com/office/drawing/2014/main" id="{962701A7-0281-BBD1-8335-621021D7D34F}"/>
                  </a:ext>
                </a:extLst>
              </p:cNvPr>
              <p:cNvGraphicFramePr>
                <a:graphicFrameLocks noGrp="1"/>
              </p:cNvGraphicFramePr>
              <p:nvPr>
                <p:extLst>
                  <p:ext uri="{D42A27DB-BD31-4B8C-83A1-F6EECF244321}">
                    <p14:modId xmlns:p14="http://schemas.microsoft.com/office/powerpoint/2010/main" val="2259807023"/>
                  </p:ext>
                </p:extLst>
              </p:nvPr>
            </p:nvGraphicFramePr>
            <p:xfrm>
              <a:off x="359998" y="1819166"/>
              <a:ext cx="11471999" cy="1600200"/>
            </p:xfrm>
            <a:graphic>
              <a:graphicData uri="http://schemas.openxmlformats.org/drawingml/2006/table">
                <a:tbl>
                  <a:tblPr firstRow="1" firstCol="1" bandRow="1">
                    <a:tableStyleId>{69012ECD-51FC-41F1-AA8D-1B2483CD663E}</a:tableStyleId>
                  </a:tblPr>
                  <a:tblGrid>
                    <a:gridCol w="2303689">
                      <a:extLst>
                        <a:ext uri="{9D8B030D-6E8A-4147-A177-3AD203B41FA5}">
                          <a16:colId xmlns:a16="http://schemas.microsoft.com/office/drawing/2014/main" val="658115432"/>
                        </a:ext>
                      </a:extLst>
                    </a:gridCol>
                    <a:gridCol w="1833662">
                      <a:extLst>
                        <a:ext uri="{9D8B030D-6E8A-4147-A177-3AD203B41FA5}">
                          <a16:colId xmlns:a16="http://schemas.microsoft.com/office/drawing/2014/main" val="3092724013"/>
                        </a:ext>
                      </a:extLst>
                    </a:gridCol>
                    <a:gridCol w="1833662">
                      <a:extLst>
                        <a:ext uri="{9D8B030D-6E8A-4147-A177-3AD203B41FA5}">
                          <a16:colId xmlns:a16="http://schemas.microsoft.com/office/drawing/2014/main" val="1294167483"/>
                        </a:ext>
                      </a:extLst>
                    </a:gridCol>
                    <a:gridCol w="1833662">
                      <a:extLst>
                        <a:ext uri="{9D8B030D-6E8A-4147-A177-3AD203B41FA5}">
                          <a16:colId xmlns:a16="http://schemas.microsoft.com/office/drawing/2014/main" val="1778623297"/>
                        </a:ext>
                      </a:extLst>
                    </a:gridCol>
                    <a:gridCol w="1833662">
                      <a:extLst>
                        <a:ext uri="{9D8B030D-6E8A-4147-A177-3AD203B41FA5}">
                          <a16:colId xmlns:a16="http://schemas.microsoft.com/office/drawing/2014/main" val="3241830364"/>
                        </a:ext>
                      </a:extLst>
                    </a:gridCol>
                    <a:gridCol w="1833662">
                      <a:extLst>
                        <a:ext uri="{9D8B030D-6E8A-4147-A177-3AD203B41FA5}">
                          <a16:colId xmlns:a16="http://schemas.microsoft.com/office/drawing/2014/main" val="1910170283"/>
                        </a:ext>
                      </a:extLst>
                    </a:gridCol>
                  </a:tblGrid>
                  <a:tr h="533400">
                    <a:tc>
                      <a:txBody>
                        <a:bodyPr/>
                        <a:lstStyle/>
                        <a:p>
                          <a:pPr>
                            <a:lnSpc>
                              <a:spcPct val="150000"/>
                            </a:lnSpc>
                            <a:spcBef>
                              <a:spcPts val="600"/>
                            </a:spcBef>
                            <a:spcAft>
                              <a:spcPts val="600"/>
                            </a:spcAft>
                          </a:pPr>
                          <a:r>
                            <a:rPr lang="en-AU" sz="2000" b="1">
                              <a:effectLst/>
                              <a:latin typeface="+mj-lt"/>
                            </a:rPr>
                            <a:t>Radius (cm)</a:t>
                          </a:r>
                          <a:endParaRPr lang="en-AU" sz="2000" b="1">
                            <a:effectLst/>
                            <a:latin typeface="+mj-lt"/>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25914" t="-1136" r="-400000" b="-200000"/>
                          </a:stretch>
                        </a:blipFill>
                      </a:tcPr>
                    </a:tc>
                    <a:tc>
                      <a:txBody>
                        <a:bodyPr/>
                        <a:lstStyle/>
                        <a:p>
                          <a:endParaRPr lang="en-US"/>
                        </a:p>
                      </a:txBody>
                      <a:tcPr marL="68580" marR="68580" marT="0" marB="0">
                        <a:blipFill>
                          <a:blip r:embed="rId2"/>
                          <a:stretch>
                            <a:fillRect l="-225914" t="-1136" r="-300000" b="-200000"/>
                          </a:stretch>
                        </a:blipFill>
                      </a:tcPr>
                    </a:tc>
                    <a:tc>
                      <a:txBody>
                        <a:bodyPr/>
                        <a:lstStyle/>
                        <a:p>
                          <a:endParaRPr lang="en-US"/>
                        </a:p>
                      </a:txBody>
                      <a:tcPr marL="68580" marR="68580" marT="0" marB="0">
                        <a:blipFill>
                          <a:blip r:embed="rId2"/>
                          <a:stretch>
                            <a:fillRect l="-327000" t="-1136" r="-201000" b="-200000"/>
                          </a:stretch>
                        </a:blipFill>
                      </a:tcPr>
                    </a:tc>
                    <a:tc>
                      <a:txBody>
                        <a:bodyPr/>
                        <a:lstStyle/>
                        <a:p>
                          <a:endParaRPr lang="en-US"/>
                        </a:p>
                      </a:txBody>
                      <a:tcPr marL="68580" marR="68580" marT="0" marB="0">
                        <a:blipFill>
                          <a:blip r:embed="rId2"/>
                          <a:stretch>
                            <a:fillRect l="-425581" t="-1136" r="-100332" b="-200000"/>
                          </a:stretch>
                        </a:blipFill>
                      </a:tcPr>
                    </a:tc>
                    <a:tc>
                      <a:txBody>
                        <a:bodyPr/>
                        <a:lstStyle/>
                        <a:p>
                          <a:endParaRPr lang="en-US"/>
                        </a:p>
                      </a:txBody>
                      <a:tcPr marL="68580" marR="68580" marT="0" marB="0">
                        <a:blipFill>
                          <a:blip r:embed="rId2"/>
                          <a:stretch>
                            <a:fillRect l="-525581" t="-1136" r="-332" b="-200000"/>
                          </a:stretch>
                        </a:blipFill>
                      </a:tcPr>
                    </a:tc>
                    <a:extLst>
                      <a:ext uri="{0D108BD9-81ED-4DB2-BD59-A6C34878D82A}">
                        <a16:rowId xmlns:a16="http://schemas.microsoft.com/office/drawing/2014/main" val="918597833"/>
                      </a:ext>
                    </a:extLst>
                  </a:tr>
                  <a:tr h="1066800">
                    <a:tc>
                      <a:txBody>
                        <a:bodyPr/>
                        <a:lstStyle/>
                        <a:p>
                          <a:pPr>
                            <a:lnSpc>
                              <a:spcPct val="150000"/>
                            </a:lnSpc>
                            <a:spcBef>
                              <a:spcPts val="600"/>
                            </a:spcBef>
                            <a:spcAft>
                              <a:spcPts val="600"/>
                            </a:spcAft>
                          </a:pPr>
                          <a:r>
                            <a:rPr lang="en-AU" sz="2000" dirty="0">
                              <a:effectLst/>
                              <a:latin typeface="+mj-lt"/>
                            </a:rPr>
                            <a:t>Circumference</a:t>
                          </a:r>
                          <a:endParaRPr lang="en-AU" sz="2000" dirty="0">
                            <a:effectLst/>
                            <a:latin typeface="+mj-lt"/>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25914" t="-50857" r="-400000" b="-571"/>
                          </a:stretch>
                        </a:blipFill>
                      </a:tcPr>
                    </a:tc>
                    <a:tc>
                      <a:txBody>
                        <a:bodyPr/>
                        <a:lstStyle/>
                        <a:p>
                          <a:endParaRPr lang="en-US"/>
                        </a:p>
                      </a:txBody>
                      <a:tcPr marL="68580" marR="68580" marT="0" marB="0">
                        <a:blipFill>
                          <a:blip r:embed="rId2"/>
                          <a:stretch>
                            <a:fillRect l="-225914" t="-50857" r="-300000" b="-571"/>
                          </a:stretch>
                        </a:blipFill>
                      </a:tcPr>
                    </a:tc>
                    <a:tc>
                      <a:txBody>
                        <a:bodyPr/>
                        <a:lstStyle/>
                        <a:p>
                          <a:endParaRPr lang="en-US"/>
                        </a:p>
                      </a:txBody>
                      <a:tcPr marL="68580" marR="68580" marT="0" marB="0">
                        <a:blipFill>
                          <a:blip r:embed="rId2"/>
                          <a:stretch>
                            <a:fillRect l="-327000" t="-50857" r="-201000" b="-571"/>
                          </a:stretch>
                        </a:blipFill>
                      </a:tcPr>
                    </a:tc>
                    <a:tc>
                      <a:txBody>
                        <a:bodyPr/>
                        <a:lstStyle/>
                        <a:p>
                          <a:endParaRPr lang="en-US"/>
                        </a:p>
                      </a:txBody>
                      <a:tcPr marL="68580" marR="68580" marT="0" marB="0">
                        <a:blipFill>
                          <a:blip r:embed="rId2"/>
                          <a:stretch>
                            <a:fillRect l="-425581" t="-50857" r="-100332" b="-571"/>
                          </a:stretch>
                        </a:blipFill>
                      </a:tcPr>
                    </a:tc>
                    <a:tc>
                      <a:txBody>
                        <a:bodyPr/>
                        <a:lstStyle/>
                        <a:p>
                          <a:endParaRPr lang="en-US"/>
                        </a:p>
                      </a:txBody>
                      <a:tcPr marL="68580" marR="68580" marT="0" marB="0">
                        <a:blipFill>
                          <a:blip r:embed="rId2"/>
                          <a:stretch>
                            <a:fillRect l="-525581" t="-50857" r="-332" b="-571"/>
                          </a:stretch>
                        </a:blipFill>
                      </a:tcPr>
                    </a:tc>
                    <a:extLst>
                      <a:ext uri="{0D108BD9-81ED-4DB2-BD59-A6C34878D82A}">
                        <a16:rowId xmlns:a16="http://schemas.microsoft.com/office/drawing/2014/main" val="376179609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787E9F81-B7A9-4B9D-50B3-3CB5A3C879C6}"/>
                  </a:ext>
                </a:extLst>
              </p:cNvPr>
              <p:cNvGraphicFramePr>
                <a:graphicFrameLocks noGrp="1"/>
              </p:cNvGraphicFramePr>
              <p:nvPr>
                <p:extLst>
                  <p:ext uri="{D42A27DB-BD31-4B8C-83A1-F6EECF244321}">
                    <p14:modId xmlns:p14="http://schemas.microsoft.com/office/powerpoint/2010/main" val="2559522049"/>
                  </p:ext>
                </p:extLst>
              </p:nvPr>
            </p:nvGraphicFramePr>
            <p:xfrm>
              <a:off x="348001" y="4001201"/>
              <a:ext cx="11483996" cy="1467549"/>
            </p:xfrm>
            <a:graphic>
              <a:graphicData uri="http://schemas.openxmlformats.org/drawingml/2006/table">
                <a:tbl>
                  <a:tblPr firstRow="1" firstCol="1" bandRow="1">
                    <a:tableStyleId>{69012ECD-51FC-41F1-AA8D-1B2483CD663E}</a:tableStyleId>
                  </a:tblPr>
                  <a:tblGrid>
                    <a:gridCol w="2224176">
                      <a:extLst>
                        <a:ext uri="{9D8B030D-6E8A-4147-A177-3AD203B41FA5}">
                          <a16:colId xmlns:a16="http://schemas.microsoft.com/office/drawing/2014/main" val="738536147"/>
                        </a:ext>
                      </a:extLst>
                    </a:gridCol>
                    <a:gridCol w="1851964">
                      <a:extLst>
                        <a:ext uri="{9D8B030D-6E8A-4147-A177-3AD203B41FA5}">
                          <a16:colId xmlns:a16="http://schemas.microsoft.com/office/drawing/2014/main" val="3770235920"/>
                        </a:ext>
                      </a:extLst>
                    </a:gridCol>
                    <a:gridCol w="1851964">
                      <a:extLst>
                        <a:ext uri="{9D8B030D-6E8A-4147-A177-3AD203B41FA5}">
                          <a16:colId xmlns:a16="http://schemas.microsoft.com/office/drawing/2014/main" val="2570316216"/>
                        </a:ext>
                      </a:extLst>
                    </a:gridCol>
                    <a:gridCol w="1851964">
                      <a:extLst>
                        <a:ext uri="{9D8B030D-6E8A-4147-A177-3AD203B41FA5}">
                          <a16:colId xmlns:a16="http://schemas.microsoft.com/office/drawing/2014/main" val="737738629"/>
                        </a:ext>
                      </a:extLst>
                    </a:gridCol>
                    <a:gridCol w="1851964">
                      <a:extLst>
                        <a:ext uri="{9D8B030D-6E8A-4147-A177-3AD203B41FA5}">
                          <a16:colId xmlns:a16="http://schemas.microsoft.com/office/drawing/2014/main" val="3533943079"/>
                        </a:ext>
                      </a:extLst>
                    </a:gridCol>
                    <a:gridCol w="1851964">
                      <a:extLst>
                        <a:ext uri="{9D8B030D-6E8A-4147-A177-3AD203B41FA5}">
                          <a16:colId xmlns:a16="http://schemas.microsoft.com/office/drawing/2014/main" val="1446501404"/>
                        </a:ext>
                      </a:extLst>
                    </a:gridCol>
                  </a:tblGrid>
                  <a:tr h="0">
                    <a:tc>
                      <a:txBody>
                        <a:bodyPr/>
                        <a:lstStyle/>
                        <a:p>
                          <a:pPr>
                            <a:lnSpc>
                              <a:spcPct val="150000"/>
                            </a:lnSpc>
                            <a:spcBef>
                              <a:spcPts val="600"/>
                            </a:spcBef>
                            <a:spcAft>
                              <a:spcPts val="600"/>
                            </a:spcAft>
                          </a:pPr>
                          <a:r>
                            <a:rPr lang="en-AU" sz="2000" dirty="0">
                              <a:effectLst/>
                              <a:latin typeface="+mj-lt"/>
                            </a:rPr>
                            <a:t>Radius (cm)</a:t>
                          </a:r>
                          <a:endParaRPr lang="en-AU" sz="20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2000">
                              <a:effectLst/>
                              <a:latin typeface="+mj-lt"/>
                            </a:rPr>
                            <a:t>1</a:t>
                          </a:r>
                          <a:endParaRPr lang="en-AU" sz="200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2000">
                              <a:effectLst/>
                              <a:latin typeface="+mj-lt"/>
                            </a:rPr>
                            <a:t>2</a:t>
                          </a:r>
                          <a:endParaRPr lang="en-AU" sz="200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2000">
                              <a:effectLst/>
                              <a:latin typeface="+mj-lt"/>
                            </a:rPr>
                            <a:t>3</a:t>
                          </a:r>
                          <a:endParaRPr lang="en-AU" sz="200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2000">
                              <a:effectLst/>
                              <a:latin typeface="+mj-lt"/>
                            </a:rPr>
                            <a:t>4</a:t>
                          </a:r>
                          <a:endParaRPr lang="en-AU" sz="200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2000" dirty="0">
                              <a:effectLst/>
                              <a:latin typeface="+mj-lt"/>
                            </a:rPr>
                            <a:t>5</a:t>
                          </a:r>
                          <a:endParaRPr lang="en-AU" sz="20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33883453"/>
                      </a:ext>
                    </a:extLst>
                  </a:tr>
                  <a:tr h="0">
                    <a:tc>
                      <a:txBody>
                        <a:bodyPr/>
                        <a:lstStyle/>
                        <a:p>
                          <a:pPr>
                            <a:lnSpc>
                              <a:spcPct val="150000"/>
                            </a:lnSpc>
                            <a:spcBef>
                              <a:spcPts val="600"/>
                            </a:spcBef>
                            <a:spcAft>
                              <a:spcPts val="600"/>
                            </a:spcAft>
                          </a:pPr>
                          <a:r>
                            <a:rPr lang="en-AU" sz="2000" dirty="0">
                              <a:effectLst/>
                              <a:latin typeface="+mj-lt"/>
                            </a:rPr>
                            <a:t>Area</a:t>
                          </a:r>
                          <a:endParaRPr lang="en-AU" sz="20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i="1" dirty="0" smtClean="0">
                                    <a:effectLst/>
                                    <a:latin typeface="Cambria Math" panose="02040503050406030204" pitchFamily="18" charset="0"/>
                                  </a:rPr>
                                  <m:t>3.141…</m:t>
                                </m:r>
                              </m:oMath>
                            </m:oMathPara>
                          </a14:m>
                          <a:endParaRPr lang="en-AU" sz="2000" dirty="0">
                            <a:effectLst/>
                            <a:latin typeface="+mn-lt"/>
                          </a:endParaRPr>
                        </a:p>
                        <a:p>
                          <a:pPr marL="0" marR="0" lvl="0" indent="0" algn="l" defTabSz="914377"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sz="2000" smtClean="0">
                                    <a:effectLst/>
                                    <a:latin typeface="Cambria Math" panose="02040503050406030204" pitchFamily="18" charset="0"/>
                                  </a:rPr>
                                  <m:t>=</m:t>
                                </m:r>
                                <m:r>
                                  <a:rPr lang="en-AU" sz="2000" b="0" i="0" smtClean="0">
                                    <a:effectLst/>
                                    <a:latin typeface="Cambria Math" panose="02040503050406030204" pitchFamily="18" charset="0"/>
                                  </a:rPr>
                                  <m:t>3</m:t>
                                </m:r>
                                <m:r>
                                  <a:rPr lang="en-AU" sz="2000" smtClean="0">
                                    <a:effectLst/>
                                    <a:latin typeface="Cambria Math" panose="02040503050406030204" pitchFamily="18" charset="0"/>
                                  </a:rPr>
                                  <m:t>.</m:t>
                                </m:r>
                                <m:r>
                                  <a:rPr lang="en-AU" sz="2000" b="0" i="0" smtClean="0">
                                    <a:effectLst/>
                                    <a:latin typeface="Cambria Math" panose="02040503050406030204" pitchFamily="18" charset="0"/>
                                  </a:rPr>
                                  <m:t>1 </m:t>
                                </m:r>
                                <m:sSup>
                                  <m:sSupPr>
                                    <m:ctrlPr>
                                      <a:rPr lang="en-AU" sz="2000" b="0" i="1" smtClean="0">
                                        <a:effectLst/>
                                        <a:latin typeface="Cambria Math" panose="02040503050406030204" pitchFamily="18" charset="0"/>
                                      </a:rPr>
                                    </m:ctrlPr>
                                  </m:sSupPr>
                                  <m:e>
                                    <m:r>
                                      <m:rPr>
                                        <m:sty m:val="p"/>
                                      </m:rPr>
                                      <a:rPr lang="en-AU" sz="2000" b="0" i="0" smtClean="0">
                                        <a:effectLst/>
                                        <a:latin typeface="Cambria Math" panose="02040503050406030204" pitchFamily="18" charset="0"/>
                                      </a:rPr>
                                      <m:t>cm</m:t>
                                    </m:r>
                                  </m:e>
                                  <m:sup>
                                    <m:r>
                                      <a:rPr lang="en-AU" sz="2000" b="0" i="0" smtClean="0">
                                        <a:effectLst/>
                                        <a:latin typeface="Cambria Math" panose="02040503050406030204" pitchFamily="18" charset="0"/>
                                      </a:rPr>
                                      <m:t>2</m:t>
                                    </m:r>
                                  </m:sup>
                                </m:sSup>
                              </m:oMath>
                            </m:oMathPara>
                          </a14:m>
                          <a:endParaRPr lang="en-AU"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i="1" dirty="0" smtClean="0">
                                    <a:effectLst/>
                                    <a:latin typeface="Cambria Math" panose="02040503050406030204" pitchFamily="18" charset="0"/>
                                  </a:rPr>
                                  <m:t>12.566…</m:t>
                                </m:r>
                              </m:oMath>
                            </m:oMathPara>
                          </a14:m>
                          <a:endParaRPr lang="en-AU" sz="2000" dirty="0">
                            <a:effectLst/>
                            <a:latin typeface="+mn-lt"/>
                          </a:endParaRPr>
                        </a:p>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smtClean="0">
                                    <a:effectLst/>
                                    <a:latin typeface="Cambria Math" panose="02040503050406030204" pitchFamily="18" charset="0"/>
                                  </a:rPr>
                                  <m:t>=</m:t>
                                </m:r>
                                <m:r>
                                  <a:rPr lang="en-AU" sz="2000" b="0" i="0" smtClean="0">
                                    <a:effectLst/>
                                    <a:latin typeface="Cambria Math" panose="02040503050406030204" pitchFamily="18" charset="0"/>
                                  </a:rPr>
                                  <m:t>12</m:t>
                                </m:r>
                                <m:r>
                                  <a:rPr lang="en-AU" sz="2000" smtClean="0">
                                    <a:effectLst/>
                                    <a:latin typeface="Cambria Math" panose="02040503050406030204" pitchFamily="18" charset="0"/>
                                  </a:rPr>
                                  <m:t>.</m:t>
                                </m:r>
                                <m:r>
                                  <a:rPr lang="en-AU" sz="2000" b="0" i="0" smtClean="0">
                                    <a:effectLst/>
                                    <a:latin typeface="Cambria Math" panose="02040503050406030204" pitchFamily="18" charset="0"/>
                                  </a:rPr>
                                  <m:t>6 </m:t>
                                </m:r>
                                <m:sSup>
                                  <m:sSupPr>
                                    <m:ctrlPr>
                                      <a:rPr lang="en-AU" sz="2000" b="0" i="1" smtClean="0">
                                        <a:effectLst/>
                                        <a:latin typeface="Cambria Math" panose="02040503050406030204" pitchFamily="18" charset="0"/>
                                      </a:rPr>
                                    </m:ctrlPr>
                                  </m:sSupPr>
                                  <m:e>
                                    <m:r>
                                      <m:rPr>
                                        <m:sty m:val="p"/>
                                      </m:rPr>
                                      <a:rPr lang="en-AU" sz="2000" b="0" i="0" smtClean="0">
                                        <a:effectLst/>
                                        <a:latin typeface="Cambria Math" panose="02040503050406030204" pitchFamily="18" charset="0"/>
                                      </a:rPr>
                                      <m:t>cm</m:t>
                                    </m:r>
                                  </m:e>
                                  <m:sup>
                                    <m:r>
                                      <a:rPr lang="en-AU" sz="2000" b="0" i="0" smtClean="0">
                                        <a:effectLst/>
                                        <a:latin typeface="Cambria Math" panose="02040503050406030204" pitchFamily="18" charset="0"/>
                                      </a:rPr>
                                      <m:t>2</m:t>
                                    </m:r>
                                  </m:sup>
                                </m:sSup>
                              </m:oMath>
                            </m:oMathPara>
                          </a14:m>
                          <a:endParaRPr lang="en-AU"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i="1" dirty="0" smtClean="0">
                                    <a:effectLst/>
                                    <a:latin typeface="Cambria Math" panose="02040503050406030204" pitchFamily="18" charset="0"/>
                                  </a:rPr>
                                  <m:t>28.274…</m:t>
                                </m:r>
                              </m:oMath>
                            </m:oMathPara>
                          </a14:m>
                          <a:endParaRPr lang="en-AU" sz="2000" dirty="0">
                            <a:effectLst/>
                            <a:latin typeface="+mn-lt"/>
                          </a:endParaRPr>
                        </a:p>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smtClean="0">
                                    <a:effectLst/>
                                    <a:latin typeface="Cambria Math" panose="02040503050406030204" pitchFamily="18" charset="0"/>
                                  </a:rPr>
                                  <m:t>=</m:t>
                                </m:r>
                                <m:r>
                                  <a:rPr lang="en-AU" sz="2000" b="0" i="0" smtClean="0">
                                    <a:effectLst/>
                                    <a:latin typeface="Cambria Math" panose="02040503050406030204" pitchFamily="18" charset="0"/>
                                  </a:rPr>
                                  <m:t>28</m:t>
                                </m:r>
                                <m:r>
                                  <a:rPr lang="en-AU" sz="2000" smtClean="0">
                                    <a:effectLst/>
                                    <a:latin typeface="Cambria Math" panose="02040503050406030204" pitchFamily="18" charset="0"/>
                                  </a:rPr>
                                  <m:t>.</m:t>
                                </m:r>
                                <m:r>
                                  <a:rPr lang="en-AU" sz="2000" b="0" i="0" smtClean="0">
                                    <a:effectLst/>
                                    <a:latin typeface="Cambria Math" panose="02040503050406030204" pitchFamily="18" charset="0"/>
                                  </a:rPr>
                                  <m:t>3 </m:t>
                                </m:r>
                                <m:sSup>
                                  <m:sSupPr>
                                    <m:ctrlPr>
                                      <a:rPr lang="en-AU" sz="2000" b="0" i="1" smtClean="0">
                                        <a:effectLst/>
                                        <a:latin typeface="Cambria Math" panose="02040503050406030204" pitchFamily="18" charset="0"/>
                                      </a:rPr>
                                    </m:ctrlPr>
                                  </m:sSupPr>
                                  <m:e>
                                    <m:r>
                                      <m:rPr>
                                        <m:sty m:val="p"/>
                                      </m:rPr>
                                      <a:rPr lang="en-AU" sz="2000" b="0" i="0" smtClean="0">
                                        <a:effectLst/>
                                        <a:latin typeface="Cambria Math" panose="02040503050406030204" pitchFamily="18" charset="0"/>
                                      </a:rPr>
                                      <m:t>cm</m:t>
                                    </m:r>
                                  </m:e>
                                  <m:sup>
                                    <m:r>
                                      <a:rPr lang="en-AU" sz="2000" b="0" i="0" smtClean="0">
                                        <a:effectLst/>
                                        <a:latin typeface="Cambria Math" panose="02040503050406030204" pitchFamily="18" charset="0"/>
                                      </a:rPr>
                                      <m:t>2</m:t>
                                    </m:r>
                                  </m:sup>
                                </m:sSup>
                              </m:oMath>
                            </m:oMathPara>
                          </a14:m>
                          <a:endParaRPr lang="en-AU"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i="1" dirty="0" smtClean="0">
                                    <a:effectLst/>
                                    <a:latin typeface="Cambria Math" panose="02040503050406030204" pitchFamily="18" charset="0"/>
                                  </a:rPr>
                                  <m:t>50.265…</m:t>
                                </m:r>
                              </m:oMath>
                            </m:oMathPara>
                          </a14:m>
                          <a:endParaRPr lang="en-AU" sz="2000" dirty="0">
                            <a:effectLst/>
                            <a:latin typeface="+mn-lt"/>
                          </a:endParaRPr>
                        </a:p>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smtClean="0">
                                    <a:effectLst/>
                                    <a:latin typeface="Cambria Math" panose="02040503050406030204" pitchFamily="18" charset="0"/>
                                  </a:rPr>
                                  <m:t>=</m:t>
                                </m:r>
                                <m:r>
                                  <a:rPr lang="en-AU" sz="2000" b="0" i="0" smtClean="0">
                                    <a:effectLst/>
                                    <a:latin typeface="Cambria Math" panose="02040503050406030204" pitchFamily="18" charset="0"/>
                                  </a:rPr>
                                  <m:t>50</m:t>
                                </m:r>
                                <m:r>
                                  <a:rPr lang="en-AU" sz="2000" smtClean="0">
                                    <a:effectLst/>
                                    <a:latin typeface="Cambria Math" panose="02040503050406030204" pitchFamily="18" charset="0"/>
                                  </a:rPr>
                                  <m:t>.</m:t>
                                </m:r>
                                <m:r>
                                  <a:rPr lang="en-AU" sz="2000" b="0" i="0" smtClean="0">
                                    <a:effectLst/>
                                    <a:latin typeface="Cambria Math" panose="02040503050406030204" pitchFamily="18" charset="0"/>
                                  </a:rPr>
                                  <m:t>3 </m:t>
                                </m:r>
                                <m:sSup>
                                  <m:sSupPr>
                                    <m:ctrlPr>
                                      <a:rPr lang="en-AU" sz="2000" b="0" i="1" smtClean="0">
                                        <a:effectLst/>
                                        <a:latin typeface="Cambria Math" panose="02040503050406030204" pitchFamily="18" charset="0"/>
                                      </a:rPr>
                                    </m:ctrlPr>
                                  </m:sSupPr>
                                  <m:e>
                                    <m:r>
                                      <m:rPr>
                                        <m:sty m:val="p"/>
                                      </m:rPr>
                                      <a:rPr lang="en-AU" sz="2000" b="0" i="0" smtClean="0">
                                        <a:effectLst/>
                                        <a:latin typeface="Cambria Math" panose="02040503050406030204" pitchFamily="18" charset="0"/>
                                      </a:rPr>
                                      <m:t>cm</m:t>
                                    </m:r>
                                  </m:e>
                                  <m:sup>
                                    <m:r>
                                      <a:rPr lang="en-AU" sz="2000" b="0" i="0" smtClean="0">
                                        <a:effectLst/>
                                        <a:latin typeface="Cambria Math" panose="02040503050406030204" pitchFamily="18" charset="0"/>
                                      </a:rPr>
                                      <m:t>2</m:t>
                                    </m:r>
                                  </m:sup>
                                </m:sSup>
                              </m:oMath>
                            </m:oMathPara>
                          </a14:m>
                          <a:endParaRPr lang="en-AU"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i="1" dirty="0" smtClean="0">
                                    <a:effectLst/>
                                    <a:latin typeface="Cambria Math" panose="02040503050406030204" pitchFamily="18" charset="0"/>
                                  </a:rPr>
                                  <m:t>78.539…</m:t>
                                </m:r>
                              </m:oMath>
                            </m:oMathPara>
                          </a14:m>
                          <a:endParaRPr lang="en-AU" sz="2000" dirty="0">
                            <a:effectLst/>
                            <a:latin typeface="+mn-lt"/>
                          </a:endParaRPr>
                        </a:p>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smtClean="0">
                                    <a:effectLst/>
                                    <a:latin typeface="Cambria Math" panose="02040503050406030204" pitchFamily="18" charset="0"/>
                                  </a:rPr>
                                  <m:t>=</m:t>
                                </m:r>
                                <m:r>
                                  <a:rPr lang="en-AU" sz="2000" b="0" i="0" smtClean="0">
                                    <a:effectLst/>
                                    <a:latin typeface="Cambria Math" panose="02040503050406030204" pitchFamily="18" charset="0"/>
                                  </a:rPr>
                                  <m:t>78</m:t>
                                </m:r>
                                <m:r>
                                  <a:rPr lang="en-AU" sz="2000" smtClean="0">
                                    <a:effectLst/>
                                    <a:latin typeface="Cambria Math" panose="02040503050406030204" pitchFamily="18" charset="0"/>
                                  </a:rPr>
                                  <m:t>.</m:t>
                                </m:r>
                                <m:r>
                                  <a:rPr lang="en-AU" sz="2000" b="0" i="0" smtClean="0">
                                    <a:effectLst/>
                                    <a:latin typeface="Cambria Math" panose="02040503050406030204" pitchFamily="18" charset="0"/>
                                  </a:rPr>
                                  <m:t>5 </m:t>
                                </m:r>
                                <m:sSup>
                                  <m:sSupPr>
                                    <m:ctrlPr>
                                      <a:rPr lang="en-AU" sz="2000" b="0" i="1" smtClean="0">
                                        <a:effectLst/>
                                        <a:latin typeface="Cambria Math" panose="02040503050406030204" pitchFamily="18" charset="0"/>
                                      </a:rPr>
                                    </m:ctrlPr>
                                  </m:sSupPr>
                                  <m:e>
                                    <m:r>
                                      <m:rPr>
                                        <m:sty m:val="p"/>
                                      </m:rPr>
                                      <a:rPr lang="en-AU" sz="2000" b="0" i="0" smtClean="0">
                                        <a:effectLst/>
                                        <a:latin typeface="Cambria Math" panose="02040503050406030204" pitchFamily="18" charset="0"/>
                                      </a:rPr>
                                      <m:t>cm</m:t>
                                    </m:r>
                                  </m:e>
                                  <m:sup>
                                    <m:r>
                                      <a:rPr lang="en-AU" sz="2000" b="0" i="0" smtClean="0">
                                        <a:effectLst/>
                                        <a:latin typeface="Cambria Math" panose="02040503050406030204" pitchFamily="18" charset="0"/>
                                      </a:rPr>
                                      <m:t>2</m:t>
                                    </m:r>
                                  </m:sup>
                                </m:sSup>
                              </m:oMath>
                            </m:oMathPara>
                          </a14:m>
                          <a:endParaRPr lang="en-AU"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89821066"/>
                      </a:ext>
                    </a:extLst>
                  </a:tr>
                </a:tbl>
              </a:graphicData>
            </a:graphic>
          </p:graphicFrame>
        </mc:Choice>
        <mc:Fallback xmlns="">
          <p:graphicFrame>
            <p:nvGraphicFramePr>
              <p:cNvPr id="6" name="Table 5">
                <a:extLst>
                  <a:ext uri="{FF2B5EF4-FFF2-40B4-BE49-F238E27FC236}">
                    <a16:creationId xmlns:a16="http://schemas.microsoft.com/office/drawing/2014/main" id="{787E9F81-B7A9-4B9D-50B3-3CB5A3C879C6}"/>
                  </a:ext>
                </a:extLst>
              </p:cNvPr>
              <p:cNvGraphicFramePr>
                <a:graphicFrameLocks noGrp="1"/>
              </p:cNvGraphicFramePr>
              <p:nvPr>
                <p:extLst>
                  <p:ext uri="{D42A27DB-BD31-4B8C-83A1-F6EECF244321}">
                    <p14:modId xmlns:p14="http://schemas.microsoft.com/office/powerpoint/2010/main" val="2559522049"/>
                  </p:ext>
                </p:extLst>
              </p:nvPr>
            </p:nvGraphicFramePr>
            <p:xfrm>
              <a:off x="348001" y="4001201"/>
              <a:ext cx="11483996" cy="1477963"/>
            </p:xfrm>
            <a:graphic>
              <a:graphicData uri="http://schemas.openxmlformats.org/drawingml/2006/table">
                <a:tbl>
                  <a:tblPr firstRow="1" firstCol="1" bandRow="1">
                    <a:tableStyleId>{69012ECD-51FC-41F1-AA8D-1B2483CD663E}</a:tableStyleId>
                  </a:tblPr>
                  <a:tblGrid>
                    <a:gridCol w="2224176">
                      <a:extLst>
                        <a:ext uri="{9D8B030D-6E8A-4147-A177-3AD203B41FA5}">
                          <a16:colId xmlns:a16="http://schemas.microsoft.com/office/drawing/2014/main" val="738536147"/>
                        </a:ext>
                      </a:extLst>
                    </a:gridCol>
                    <a:gridCol w="1851964">
                      <a:extLst>
                        <a:ext uri="{9D8B030D-6E8A-4147-A177-3AD203B41FA5}">
                          <a16:colId xmlns:a16="http://schemas.microsoft.com/office/drawing/2014/main" val="3770235920"/>
                        </a:ext>
                      </a:extLst>
                    </a:gridCol>
                    <a:gridCol w="1851964">
                      <a:extLst>
                        <a:ext uri="{9D8B030D-6E8A-4147-A177-3AD203B41FA5}">
                          <a16:colId xmlns:a16="http://schemas.microsoft.com/office/drawing/2014/main" val="2570316216"/>
                        </a:ext>
                      </a:extLst>
                    </a:gridCol>
                    <a:gridCol w="1851964">
                      <a:extLst>
                        <a:ext uri="{9D8B030D-6E8A-4147-A177-3AD203B41FA5}">
                          <a16:colId xmlns:a16="http://schemas.microsoft.com/office/drawing/2014/main" val="737738629"/>
                        </a:ext>
                      </a:extLst>
                    </a:gridCol>
                    <a:gridCol w="1851964">
                      <a:extLst>
                        <a:ext uri="{9D8B030D-6E8A-4147-A177-3AD203B41FA5}">
                          <a16:colId xmlns:a16="http://schemas.microsoft.com/office/drawing/2014/main" val="3533943079"/>
                        </a:ext>
                      </a:extLst>
                    </a:gridCol>
                    <a:gridCol w="1851964">
                      <a:extLst>
                        <a:ext uri="{9D8B030D-6E8A-4147-A177-3AD203B41FA5}">
                          <a16:colId xmlns:a16="http://schemas.microsoft.com/office/drawing/2014/main" val="1446501404"/>
                        </a:ext>
                      </a:extLst>
                    </a:gridCol>
                  </a:tblGrid>
                  <a:tr h="400749">
                    <a:tc>
                      <a:txBody>
                        <a:bodyPr/>
                        <a:lstStyle/>
                        <a:p>
                          <a:pPr>
                            <a:lnSpc>
                              <a:spcPct val="150000"/>
                            </a:lnSpc>
                            <a:spcBef>
                              <a:spcPts val="600"/>
                            </a:spcBef>
                            <a:spcAft>
                              <a:spcPts val="600"/>
                            </a:spcAft>
                          </a:pPr>
                          <a:r>
                            <a:rPr lang="en-AU" sz="2000" dirty="0">
                              <a:effectLst/>
                              <a:latin typeface="+mj-lt"/>
                            </a:rPr>
                            <a:t>Radius (cm)</a:t>
                          </a:r>
                          <a:endParaRPr lang="en-AU" sz="20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2000">
                              <a:effectLst/>
                              <a:latin typeface="+mj-lt"/>
                            </a:rPr>
                            <a:t>1</a:t>
                          </a:r>
                          <a:endParaRPr lang="en-AU" sz="200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2000">
                              <a:effectLst/>
                              <a:latin typeface="+mj-lt"/>
                            </a:rPr>
                            <a:t>2</a:t>
                          </a:r>
                          <a:endParaRPr lang="en-AU" sz="200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2000">
                              <a:effectLst/>
                              <a:latin typeface="+mj-lt"/>
                            </a:rPr>
                            <a:t>3</a:t>
                          </a:r>
                          <a:endParaRPr lang="en-AU" sz="200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2000">
                              <a:effectLst/>
                              <a:latin typeface="+mj-lt"/>
                            </a:rPr>
                            <a:t>4</a:t>
                          </a:r>
                          <a:endParaRPr lang="en-AU" sz="200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2000" dirty="0">
                              <a:effectLst/>
                              <a:latin typeface="+mj-lt"/>
                            </a:rPr>
                            <a:t>5</a:t>
                          </a:r>
                          <a:endParaRPr lang="en-AU" sz="20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33883453"/>
                      </a:ext>
                    </a:extLst>
                  </a:tr>
                  <a:tr h="1077214">
                    <a:tc>
                      <a:txBody>
                        <a:bodyPr/>
                        <a:lstStyle/>
                        <a:p>
                          <a:pPr>
                            <a:lnSpc>
                              <a:spcPct val="150000"/>
                            </a:lnSpc>
                            <a:spcBef>
                              <a:spcPts val="600"/>
                            </a:spcBef>
                            <a:spcAft>
                              <a:spcPts val="600"/>
                            </a:spcAft>
                          </a:pPr>
                          <a:r>
                            <a:rPr lang="en-AU" sz="2000" dirty="0">
                              <a:effectLst/>
                              <a:latin typeface="+mj-lt"/>
                            </a:rPr>
                            <a:t>Area</a:t>
                          </a:r>
                          <a:endParaRPr lang="en-AU" sz="2000" dirty="0">
                            <a:effectLst/>
                            <a:latin typeface="+mj-lt"/>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120395" t="-37853" r="-400000" b="-565"/>
                          </a:stretch>
                        </a:blipFill>
                      </a:tcPr>
                    </a:tc>
                    <a:tc>
                      <a:txBody>
                        <a:bodyPr/>
                        <a:lstStyle/>
                        <a:p>
                          <a:endParaRPr lang="en-US"/>
                        </a:p>
                      </a:txBody>
                      <a:tcPr marL="68580" marR="68580" marT="0" marB="0">
                        <a:blipFill>
                          <a:blip r:embed="rId3"/>
                          <a:stretch>
                            <a:fillRect l="-220395" t="-37853" r="-300000" b="-565"/>
                          </a:stretch>
                        </a:blipFill>
                      </a:tcPr>
                    </a:tc>
                    <a:tc>
                      <a:txBody>
                        <a:bodyPr/>
                        <a:lstStyle/>
                        <a:p>
                          <a:endParaRPr lang="en-US"/>
                        </a:p>
                      </a:txBody>
                      <a:tcPr marL="68580" marR="68580" marT="0" marB="0">
                        <a:blipFill>
                          <a:blip r:embed="rId3"/>
                          <a:stretch>
                            <a:fillRect l="-321452" t="-37853" r="-200990" b="-565"/>
                          </a:stretch>
                        </a:blipFill>
                      </a:tcPr>
                    </a:tc>
                    <a:tc>
                      <a:txBody>
                        <a:bodyPr/>
                        <a:lstStyle/>
                        <a:p>
                          <a:endParaRPr lang="en-US"/>
                        </a:p>
                      </a:txBody>
                      <a:tcPr marL="68580" marR="68580" marT="0" marB="0">
                        <a:blipFill>
                          <a:blip r:embed="rId3"/>
                          <a:stretch>
                            <a:fillRect l="-420066" t="-37853" r="-100329" b="-565"/>
                          </a:stretch>
                        </a:blipFill>
                      </a:tcPr>
                    </a:tc>
                    <a:tc>
                      <a:txBody>
                        <a:bodyPr/>
                        <a:lstStyle/>
                        <a:p>
                          <a:endParaRPr lang="en-US"/>
                        </a:p>
                      </a:txBody>
                      <a:tcPr marL="68580" marR="68580" marT="0" marB="0">
                        <a:blipFill>
                          <a:blip r:embed="rId3"/>
                          <a:stretch>
                            <a:fillRect l="-520066" t="-37853" r="-329" b="-565"/>
                          </a:stretch>
                        </a:blipFill>
                      </a:tcPr>
                    </a:tc>
                    <a:extLst>
                      <a:ext uri="{0D108BD9-81ED-4DB2-BD59-A6C34878D82A}">
                        <a16:rowId xmlns:a16="http://schemas.microsoft.com/office/drawing/2014/main" val="1889821066"/>
                      </a:ext>
                    </a:extLst>
                  </a:tr>
                </a:tbl>
              </a:graphicData>
            </a:graphic>
          </p:graphicFrame>
        </mc:Fallback>
      </mc:AlternateContent>
      <p:sp>
        <p:nvSpPr>
          <p:cNvPr id="11" name="Rounded Rectangular Callout 6">
            <a:extLst>
              <a:ext uri="{FF2B5EF4-FFF2-40B4-BE49-F238E27FC236}">
                <a16:creationId xmlns:a16="http://schemas.microsoft.com/office/drawing/2014/main" id="{09871562-5F24-B684-D875-630103357F4A}"/>
              </a:ext>
            </a:extLst>
          </p:cNvPr>
          <p:cNvSpPr/>
          <p:nvPr/>
        </p:nvSpPr>
        <p:spPr>
          <a:xfrm>
            <a:off x="6089999" y="5986895"/>
            <a:ext cx="5155933" cy="662577"/>
          </a:xfrm>
          <a:prstGeom prst="wedgeRoundRectCallout">
            <a:avLst>
              <a:gd name="adj1" fmla="val 21421"/>
              <a:gd name="adj2" fmla="val -1062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Are there any matching values?</a:t>
            </a:r>
          </a:p>
        </p:txBody>
      </p:sp>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58764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741CF-96FC-06A1-DAD2-D93AF853D7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A3E527-66C4-1175-D747-21A2FF6930A7}"/>
              </a:ext>
            </a:extLst>
          </p:cNvPr>
          <p:cNvSpPr>
            <a:spLocks noGrp="1"/>
          </p:cNvSpPr>
          <p:nvPr>
            <p:ph type="title"/>
          </p:nvPr>
        </p:nvSpPr>
        <p:spPr/>
        <p:txBody>
          <a:bodyPr/>
          <a:lstStyle/>
          <a:p>
            <a:r>
              <a:rPr lang="en-AU" dirty="0">
                <a:latin typeface="+mj-lt"/>
                <a:cs typeface="Arial"/>
              </a:rPr>
              <a:t>Solving problems with circles (2)</a:t>
            </a:r>
            <a:endParaRPr lang="en-AU" dirty="0">
              <a:latin typeface="+mj-lt"/>
            </a:endParaRPr>
          </a:p>
        </p:txBody>
      </p:sp>
      <p:sp>
        <p:nvSpPr>
          <p:cNvPr id="5" name="Text Placeholder 4">
            <a:extLst>
              <a:ext uri="{FF2B5EF4-FFF2-40B4-BE49-F238E27FC236}">
                <a16:creationId xmlns:a16="http://schemas.microsoft.com/office/drawing/2014/main" id="{80B2CF36-91CF-C6FD-30FF-F15608CFE177}"/>
              </a:ext>
            </a:extLst>
          </p:cNvPr>
          <p:cNvSpPr>
            <a:spLocks noGrp="1"/>
          </p:cNvSpPr>
          <p:nvPr>
            <p:ph type="body" sz="quarter" idx="18"/>
          </p:nvPr>
        </p:nvSpPr>
        <p:spPr/>
        <p:txBody>
          <a:bodyPr/>
          <a:lstStyle/>
          <a:p>
            <a:r>
              <a:rPr lang="en-AU">
                <a:latin typeface="+mj-lt"/>
              </a:rPr>
              <a:t>Solving graphically</a:t>
            </a:r>
          </a:p>
        </p:txBody>
      </p:sp>
      <p:pic>
        <p:nvPicPr>
          <p:cNvPr id="2" name="Picture 1" descr="An image of the solution students should present, with a curved line for Area and a linear line for circumference with a point of intersection at 2.">
            <a:extLst>
              <a:ext uri="{FF2B5EF4-FFF2-40B4-BE49-F238E27FC236}">
                <a16:creationId xmlns:a16="http://schemas.microsoft.com/office/drawing/2014/main" id="{951EEF69-E868-3D95-413F-CB8C5F37F1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6215" y="1511344"/>
            <a:ext cx="3813416" cy="4863577"/>
          </a:xfrm>
          <a:prstGeom prst="rect">
            <a:avLst/>
          </a:prstGeom>
        </p:spPr>
      </p:pic>
      <p:sp>
        <p:nvSpPr>
          <p:cNvPr id="4" name="Rounded Rectangular Callout 6">
            <a:extLst>
              <a:ext uri="{FF2B5EF4-FFF2-40B4-BE49-F238E27FC236}">
                <a16:creationId xmlns:a16="http://schemas.microsoft.com/office/drawing/2014/main" id="{49EC773C-C0F1-1026-7925-573BC29B646A}"/>
              </a:ext>
            </a:extLst>
          </p:cNvPr>
          <p:cNvSpPr/>
          <p:nvPr/>
        </p:nvSpPr>
        <p:spPr>
          <a:xfrm>
            <a:off x="6096000" y="5011254"/>
            <a:ext cx="5155933" cy="864226"/>
          </a:xfrm>
          <a:prstGeom prst="wedgeRoundRectCallout">
            <a:avLst>
              <a:gd name="adj1" fmla="val -57843"/>
              <a:gd name="adj2" fmla="val -276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Which one of these graphs is linear? Why?</a:t>
            </a:r>
          </a:p>
        </p:txBody>
      </p:sp>
      <p:sp>
        <p:nvSpPr>
          <p:cNvPr id="6" name="Slide Number Placeholder 5">
            <a:extLst>
              <a:ext uri="{FF2B5EF4-FFF2-40B4-BE49-F238E27FC236}">
                <a16:creationId xmlns:a16="http://schemas.microsoft.com/office/drawing/2014/main" id="{67991315-52EB-5467-91FE-09384C91341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1630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a:t>
            </a:r>
            <a:r>
              <a:rPr lang="en-AU" sz="1200">
                <a:solidFill>
                  <a:schemeClr val="bg1"/>
                </a:solidFill>
              </a:rPr>
              <a:t>Commons license</a:t>
            </a:r>
            <a:r>
              <a:rPr lang="en-AU" sz="1200" dirty="0">
                <a:solidFill>
                  <a:schemeClr val="bg1"/>
                </a:solidFill>
              </a:rPr>
              <a:t>:</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Template>
  <TotalTime>0</TotalTime>
  <Words>440</Words>
  <Application>Microsoft Office PowerPoint</Application>
  <PresentationFormat>Widescreen</PresentationFormat>
  <Paragraphs>58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Cambria Math</vt:lpstr>
      <vt:lpstr>Times New Roman</vt:lpstr>
      <vt:lpstr>Arial</vt:lpstr>
      <vt:lpstr>Public Sans</vt:lpstr>
      <vt:lpstr>1_NSWG Corporate</vt:lpstr>
      <vt:lpstr>Solving problems with circles</vt:lpstr>
      <vt:lpstr>Summarise</vt:lpstr>
      <vt:lpstr>Solving problems with circles (1)</vt:lpstr>
      <vt:lpstr>Solving problems with circles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problems with circles slide deck – Unit 15, Lesson 9</dc:title>
  <dc:creator>NSW Department of Education</dc:creator>
  <dcterms:created xsi:type="dcterms:W3CDTF">2025-02-10T04:03:10Z</dcterms:created>
  <dcterms:modified xsi:type="dcterms:W3CDTF">2025-02-10T04:03:59Z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2025-02-10T04:03:21Z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47c2c607-bf85-4c57-9830-4f43d3f7e52b</vt:lpwstr>
  </property>
  <property fmtid="{D5CDD505-2E9C-101B-9397-08002B2CF9AE}" pid="8" name="MSIP_Label_b603dfd7-d93a-4381-a340-2995d8282205_ContentBits">
    <vt:lpwstr>0</vt:lpwstr>
  </property>
</Properties>
</file>