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3"/>
  </p:notesMasterIdLst>
  <p:handoutMasterIdLst>
    <p:handoutMasterId r:id="rId14"/>
  </p:handoutMasterIdLst>
  <p:sldIdLst>
    <p:sldId id="266" r:id="rId2"/>
    <p:sldId id="271" r:id="rId3"/>
    <p:sldId id="26402" r:id="rId4"/>
    <p:sldId id="26401" r:id="rId5"/>
    <p:sldId id="26395" r:id="rId6"/>
    <p:sldId id="26393" r:id="rId7"/>
    <p:sldId id="26400" r:id="rId8"/>
    <p:sldId id="26404" r:id="rId9"/>
    <p:sldId id="26398" r:id="rId10"/>
    <p:sldId id="26405"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ECAB5-E564-4223-85B6-8FE7F4D687C1}" v="5" dt="2025-02-10T03:55:21.97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5" d="100"/>
          <a:sy n="95" d="100"/>
        </p:scale>
        <p:origin x="1098"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1258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845355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6694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72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8022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262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65236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4985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360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43809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7532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794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420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7073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9923553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Area of a sector</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Exploring circles</a:t>
            </a:r>
          </a:p>
        </p:txBody>
      </p:sp>
      <p:pic>
        <p:nvPicPr>
          <p:cNvPr id="2" name="Picture 1">
            <a:extLst>
              <a:ext uri="{FF2B5EF4-FFF2-40B4-BE49-F238E27FC236}">
                <a16:creationId xmlns:a16="http://schemas.microsoft.com/office/drawing/2014/main" id="{8E254A12-E086-67F9-90AD-E7C23BFF40C3}"/>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C0787-CE74-35CE-B040-9FD72EC216AC}"/>
              </a:ext>
            </a:extLst>
          </p:cNvPr>
          <p:cNvSpPr>
            <a:spLocks noGrp="1"/>
          </p:cNvSpPr>
          <p:nvPr>
            <p:ph type="title"/>
          </p:nvPr>
        </p:nvSpPr>
        <p:spPr/>
        <p:txBody>
          <a:bodyPr/>
          <a:lstStyle/>
          <a:p>
            <a:r>
              <a:rPr lang="en-AU" dirty="0">
                <a:latin typeface="+mj-lt"/>
                <a:cs typeface="Arial"/>
              </a:rPr>
              <a:t>Area of a sector (6)</a:t>
            </a:r>
            <a:endParaRPr lang="en-AU" dirty="0">
              <a:latin typeface="+mj-lt"/>
            </a:endParaRPr>
          </a:p>
        </p:txBody>
      </p:sp>
      <p:sp>
        <p:nvSpPr>
          <p:cNvPr id="4" name="Text Placeholder 3">
            <a:extLst>
              <a:ext uri="{FF2B5EF4-FFF2-40B4-BE49-F238E27FC236}">
                <a16:creationId xmlns:a16="http://schemas.microsoft.com/office/drawing/2014/main" id="{0DFE17EF-EFED-0B53-EFDD-684EF1C4859C}"/>
              </a:ext>
            </a:extLst>
          </p:cNvPr>
          <p:cNvSpPr>
            <a:spLocks noGrp="1"/>
          </p:cNvSpPr>
          <p:nvPr>
            <p:ph type="body" sz="quarter" idx="18"/>
          </p:nvPr>
        </p:nvSpPr>
        <p:spPr/>
        <p:txBody>
          <a:bodyPr/>
          <a:lstStyle/>
          <a:p>
            <a:r>
              <a:rPr lang="en-AU" dirty="0">
                <a:latin typeface="+mj-lt"/>
              </a:rPr>
              <a:t>Your turn solution 1</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ECAF6FAE-41D0-56BC-9C2D-3F933F4F9D7D}"/>
                  </a:ext>
                </a:extLst>
              </p:cNvPr>
              <p:cNvSpPr txBox="1">
                <a:spLocks/>
              </p:cNvSpPr>
              <p:nvPr/>
            </p:nvSpPr>
            <p:spPr>
              <a:xfrm>
                <a:off x="360000" y="1414299"/>
                <a:ext cx="11483999" cy="9549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area of the pictured sector.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7" name="Content Placeholder 4">
                <a:extLst>
                  <a:ext uri="{FF2B5EF4-FFF2-40B4-BE49-F238E27FC236}">
                    <a16:creationId xmlns:a16="http://schemas.microsoft.com/office/drawing/2014/main" id="{ECAF6FAE-41D0-56BC-9C2D-3F933F4F9D7D}"/>
                  </a:ext>
                </a:extLst>
              </p:cNvPr>
              <p:cNvSpPr txBox="1">
                <a:spLocks noRot="1" noChangeAspect="1" noMove="1" noResize="1" noEditPoints="1" noAdjustHandles="1" noChangeArrowheads="1" noChangeShapeType="1" noTextEdit="1"/>
              </p:cNvSpPr>
              <p:nvPr/>
            </p:nvSpPr>
            <p:spPr>
              <a:xfrm>
                <a:off x="360000" y="1414299"/>
                <a:ext cx="11483999" cy="954959"/>
              </a:xfrm>
              <a:prstGeom prst="rect">
                <a:avLst/>
              </a:prstGeom>
              <a:blipFill>
                <a:blip r:embed="rId4"/>
                <a:stretch>
                  <a:fillRect l="-1327" b="-6369"/>
                </a:stretch>
              </a:blipFill>
            </p:spPr>
            <p:txBody>
              <a:bodyPr/>
              <a:lstStyle/>
              <a:p>
                <a:r>
                  <a:rPr lang="en-AU">
                    <a:noFill/>
                  </a:rPr>
                  <a:t> </a:t>
                </a:r>
              </a:p>
            </p:txBody>
          </p:sp>
        </mc:Fallback>
      </mc:AlternateContent>
      <p:pic>
        <p:nvPicPr>
          <p:cNvPr id="9" name="Picture 8" descr="circle with sector, angle 135 degrees, radius 16 metres">
            <a:extLst>
              <a:ext uri="{FF2B5EF4-FFF2-40B4-BE49-F238E27FC236}">
                <a16:creationId xmlns:a16="http://schemas.microsoft.com/office/drawing/2014/main" id="{8ADC895D-58E5-22DD-D8B0-D8AC37197587}"/>
              </a:ext>
            </a:extLst>
          </p:cNvPr>
          <p:cNvPicPr>
            <a:picLocks noChangeAspect="1"/>
          </p:cNvPicPr>
          <p:nvPr/>
        </p:nvPicPr>
        <p:blipFill>
          <a:blip r:embed="rId5"/>
          <a:stretch>
            <a:fillRect/>
          </a:stretch>
        </p:blipFill>
        <p:spPr>
          <a:xfrm>
            <a:off x="359999" y="2672598"/>
            <a:ext cx="4143175" cy="402343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43794B-64DA-3CAF-64C9-DFAC9DB78F08}"/>
                  </a:ext>
                </a:extLst>
              </p:cNvPr>
              <p:cNvSpPr txBox="1"/>
              <p:nvPr/>
            </p:nvSpPr>
            <p:spPr>
              <a:xfrm>
                <a:off x="4502716" y="2842755"/>
                <a:ext cx="3776045" cy="379270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latin typeface="Cambria Math" panose="02040503050406030204" pitchFamily="18" charset="0"/>
                        </a:rPr>
                        <m:t>A</m:t>
                      </m:r>
                      <m:r>
                        <m:rPr>
                          <m:aln/>
                        </m:rPr>
                        <a:rPr lang="en-AU" sz="2000" b="0" i="0" smtClean="0">
                          <a:latin typeface="Cambria Math" panose="02040503050406030204" pitchFamily="18" charset="0"/>
                        </a:rPr>
                        <m:t>=</m:t>
                      </m:r>
                      <m:f>
                        <m:fPr>
                          <m:ctrlPr>
                            <a:rPr lang="en-AU" sz="2000" b="0" i="1" smtClean="0">
                              <a:latin typeface="Cambria Math" panose="02040503050406030204" pitchFamily="18" charset="0"/>
                            </a:rPr>
                          </m:ctrlPr>
                        </m:fPr>
                        <m:num>
                          <m:r>
                            <m:rPr>
                              <m:sty m:val="p"/>
                            </m:rPr>
                            <a:rPr lang="en-AU" sz="2000" b="0" i="0" smtClean="0">
                              <a:latin typeface="Cambria Math" panose="02040503050406030204" pitchFamily="18" charset="0"/>
                            </a:rPr>
                            <m:t>θ</m:t>
                          </m:r>
                        </m:num>
                        <m:den>
                          <m:r>
                            <a:rPr lang="en-AU" sz="2000" b="0" i="0" smtClean="0">
                              <a:latin typeface="Cambria Math" panose="02040503050406030204" pitchFamily="18" charset="0"/>
                            </a:rPr>
                            <m:t>360</m:t>
                          </m:r>
                        </m:den>
                      </m:f>
                      <m:r>
                        <a:rPr lang="en-AU" sz="2000" b="0" i="0" smtClean="0">
                          <a:latin typeface="Cambria Math" panose="02040503050406030204" pitchFamily="18" charset="0"/>
                        </a:rPr>
                        <m:t>×</m:t>
                      </m:r>
                      <m:r>
                        <m:rPr>
                          <m:sty m:val="p"/>
                        </m:rPr>
                        <a:rPr lang="en-AU" sz="2000" b="0" i="0" smtClean="0">
                          <a:latin typeface="Cambria Math" panose="02040503050406030204" pitchFamily="18" charset="0"/>
                        </a:rPr>
                        <m:t>π</m:t>
                      </m:r>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r</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f>
                        <m:fPr>
                          <m:ctrlPr>
                            <a:rPr lang="en-AU" sz="2000" i="1">
                              <a:latin typeface="Cambria Math" panose="02040503050406030204" pitchFamily="18" charset="0"/>
                            </a:rPr>
                          </m:ctrlPr>
                        </m:fPr>
                        <m:num>
                          <m:r>
                            <a:rPr lang="en-AU" sz="2000" b="0" i="0" smtClean="0">
                              <a:latin typeface="Cambria Math" panose="02040503050406030204" pitchFamily="18" charset="0"/>
                            </a:rPr>
                            <m:t>135</m:t>
                          </m:r>
                        </m:num>
                        <m:den>
                          <m:r>
                            <a:rPr lang="en-AU" sz="2000" i="0">
                              <a:latin typeface="Cambria Math" panose="02040503050406030204" pitchFamily="18" charset="0"/>
                            </a:rPr>
                            <m:t>360</m:t>
                          </m:r>
                        </m:den>
                      </m:f>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i="0">
                              <a:latin typeface="Cambria Math" panose="02040503050406030204" pitchFamily="18" charset="0"/>
                            </a:rPr>
                            <m:t>5</m:t>
                          </m:r>
                        </m:e>
                        <m:sup>
                          <m:r>
                            <a:rPr lang="en-AU" sz="2000" i="0">
                              <a:latin typeface="Cambria Math" panose="02040503050406030204" pitchFamily="18" charset="0"/>
                            </a:rPr>
                            <m:t>2</m:t>
                          </m:r>
                        </m:sup>
                      </m:sSup>
                    </m:oMath>
                    <m:oMath xmlns:m="http://schemas.openxmlformats.org/officeDocument/2006/math">
                      <m:r>
                        <m:rPr>
                          <m:sty m:val="p"/>
                        </m:rPr>
                        <a:rPr lang="en-AU" sz="2000" b="0" i="0" smtClean="0">
                          <a:latin typeface="Cambria Math" panose="02040503050406030204" pitchFamily="18" charset="0"/>
                        </a:rPr>
                        <m:t>A</m:t>
                      </m:r>
                      <m:r>
                        <m:rPr>
                          <m:aln/>
                        </m:rPr>
                        <a:rPr lang="en-AU" sz="2000" i="0">
                          <a:latin typeface="Cambria Math" panose="02040503050406030204" pitchFamily="18" charset="0"/>
                        </a:rPr>
                        <m:t>=</m:t>
                      </m:r>
                      <m:f>
                        <m:fPr>
                          <m:ctrlPr>
                            <a:rPr lang="en-AU" sz="2000" b="0" i="1" smtClean="0">
                              <a:latin typeface="Cambria Math" panose="02040503050406030204" pitchFamily="18" charset="0"/>
                            </a:rPr>
                          </m:ctrlPr>
                        </m:fPr>
                        <m:num>
                          <m:r>
                            <a:rPr lang="en-AU" sz="2000" b="0" i="0" smtClean="0">
                              <a:latin typeface="Cambria Math" panose="02040503050406030204" pitchFamily="18" charset="0"/>
                            </a:rPr>
                            <m:t>355</m:t>
                          </m:r>
                          <m:r>
                            <m:rPr>
                              <m:sty m:val="p"/>
                            </m:rPr>
                            <a:rPr lang="en-AU" sz="2000" b="0" i="0" smtClean="0">
                              <a:latin typeface="Cambria Math" panose="02040503050406030204" pitchFamily="18" charset="0"/>
                            </a:rPr>
                            <m:t>π</m:t>
                          </m:r>
                        </m:num>
                        <m:den>
                          <m:r>
                            <a:rPr lang="en-AU" sz="2000" b="0" i="0" smtClean="0">
                              <a:latin typeface="Cambria Math" panose="02040503050406030204" pitchFamily="18" charset="0"/>
                            </a:rPr>
                            <m:t>72</m:t>
                          </m:r>
                        </m:den>
                      </m:f>
                      <m:sSup>
                        <m:sSupPr>
                          <m:ctrlPr>
                            <a:rPr lang="en-AU" sz="2000" b="0" i="1" smtClean="0">
                              <a:latin typeface="Cambria Math" panose="02040503050406030204" pitchFamily="18" charset="0"/>
                            </a:rPr>
                          </m:ctrlPr>
                        </m:sSupPr>
                        <m:e>
                          <m:r>
                            <m:rPr>
                              <m:sty m:val="p"/>
                            </m:rPr>
                            <a:rPr lang="en-AU" sz="2000" i="0">
                              <a:latin typeface="Cambria Math" panose="02040503050406030204" pitchFamily="18" charset="0"/>
                            </a:rPr>
                            <m:t>m</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i="0">
                          <a:latin typeface="Cambria Math" panose="02040503050406030204" pitchFamily="18" charset="0"/>
                        </a:rPr>
                        <m:t>15.4897…</m:t>
                      </m:r>
                      <m:sSup>
                        <m:sSupPr>
                          <m:ctrlPr>
                            <a:rPr lang="en-AU" sz="2000" i="1">
                              <a:latin typeface="Cambria Math" panose="02040503050406030204" pitchFamily="18" charset="0"/>
                            </a:rPr>
                          </m:ctrlPr>
                        </m:sSupPr>
                        <m:e>
                          <m:r>
                            <a:rPr lang="en-AU" sz="2000" i="0">
                              <a:latin typeface="Cambria Math" panose="02040503050406030204" pitchFamily="18" charset="0"/>
                            </a:rPr>
                            <m:t> </m:t>
                          </m:r>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smtClean="0">
                          <a:latin typeface="Cambria Math" panose="02040503050406030204" pitchFamily="18" charset="0"/>
                          <a:ea typeface="Cambria Math" panose="02040503050406030204" pitchFamily="18" charset="0"/>
                        </a:rPr>
                        <m:t>≈</m:t>
                      </m:r>
                      <m:r>
                        <a:rPr lang="en-AU" sz="2000" i="0">
                          <a:latin typeface="Cambria Math" panose="02040503050406030204" pitchFamily="18" charset="0"/>
                        </a:rPr>
                        <m:t>15.49</m:t>
                      </m:r>
                      <m:sSup>
                        <m:sSupPr>
                          <m:ctrlPr>
                            <a:rPr lang="en-AU" sz="2000" i="1">
                              <a:latin typeface="Cambria Math" panose="02040503050406030204" pitchFamily="18" charset="0"/>
                            </a:rPr>
                          </m:ctrlPr>
                        </m:sSupPr>
                        <m:e>
                          <m:r>
                            <a:rPr lang="en-AU" sz="2000" i="0">
                              <a:latin typeface="Cambria Math" panose="02040503050406030204" pitchFamily="18" charset="0"/>
                            </a:rPr>
                            <m:t> </m:t>
                          </m:r>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8" name="TextBox 7">
                <a:extLst>
                  <a:ext uri="{FF2B5EF4-FFF2-40B4-BE49-F238E27FC236}">
                    <a16:creationId xmlns:a16="http://schemas.microsoft.com/office/drawing/2014/main" id="{3643794B-64DA-3CAF-64C9-DFAC9DB78F08}"/>
                  </a:ext>
                </a:extLst>
              </p:cNvPr>
              <p:cNvSpPr txBox="1">
                <a:spLocks noRot="1" noChangeAspect="1" noMove="1" noResize="1" noEditPoints="1" noAdjustHandles="1" noChangeArrowheads="1" noChangeShapeType="1" noTextEdit="1"/>
              </p:cNvSpPr>
              <p:nvPr/>
            </p:nvSpPr>
            <p:spPr>
              <a:xfrm>
                <a:off x="4502716" y="2842755"/>
                <a:ext cx="3776045" cy="3792705"/>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E7BCC54-F0A6-CAEC-B058-4C9139E1A1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61655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a:t>
            </a:r>
            <a:r>
              <a:rPr lang="en-AU" sz="1200">
                <a:solidFill>
                  <a:schemeClr val="bg1"/>
                </a:solidFill>
              </a:rPr>
              <a:t>Commons license</a:t>
            </a:r>
            <a:r>
              <a:rPr lang="en-AU" sz="1200" dirty="0">
                <a:solidFill>
                  <a:schemeClr val="bg1"/>
                </a:solidFill>
              </a:rPr>
              <a:t>:</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Warm-up</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cs typeface="Arial"/>
              </a:rPr>
              <a:t>Area of a sector (1)</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a:latin typeface="+mj-lt"/>
              </a:rPr>
              <a:t>Sector graph</a:t>
            </a:r>
          </a:p>
        </p:txBody>
      </p:sp>
      <p:pic>
        <p:nvPicPr>
          <p:cNvPr id="9" name="Picture 8" descr="Sector graph showing the results from a class captain vote. Kate -2, Lisa -9, Doug -12, Matt -6, Polly -3, Anne -4">
            <a:extLst>
              <a:ext uri="{FF2B5EF4-FFF2-40B4-BE49-F238E27FC236}">
                <a16:creationId xmlns:a16="http://schemas.microsoft.com/office/drawing/2014/main" id="{6C9F9387-10AC-9ECF-BE8F-4A680DD6383B}"/>
              </a:ext>
            </a:extLst>
          </p:cNvPr>
          <p:cNvPicPr>
            <a:picLocks noChangeAspect="1"/>
          </p:cNvPicPr>
          <p:nvPr/>
        </p:nvPicPr>
        <p:blipFill>
          <a:blip r:embed="rId2"/>
          <a:stretch>
            <a:fillRect/>
          </a:stretch>
        </p:blipFill>
        <p:spPr>
          <a:xfrm>
            <a:off x="2125456" y="1793119"/>
            <a:ext cx="7941089" cy="4653376"/>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91070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41276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60000" y="360000"/>
            <a:ext cx="11484000" cy="545601"/>
          </a:xfrm>
        </p:spPr>
        <p:txBody>
          <a:bodyPr/>
          <a:lstStyle/>
          <a:p>
            <a:r>
              <a:rPr lang="en-AU" dirty="0">
                <a:latin typeface="+mj-lt"/>
                <a:cs typeface="Arial"/>
              </a:rPr>
              <a:t>Area of a sector (2)</a:t>
            </a:r>
            <a:endParaRPr lang="en-AU" dirty="0">
              <a:latin typeface="+mj-lt"/>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60000" y="982520"/>
            <a:ext cx="11484000" cy="310015"/>
          </a:xfrm>
        </p:spPr>
        <p:txBody>
          <a:bodyPr/>
          <a:lstStyle/>
          <a:p>
            <a:r>
              <a:rPr lang="en-AU">
                <a:latin typeface="+mj-lt"/>
              </a:rPr>
              <a:t>The formula</a:t>
            </a:r>
          </a:p>
        </p:txBody>
      </p:sp>
      <p:pic>
        <p:nvPicPr>
          <p:cNvPr id="5" name="Picture 4" descr="circle with sector shown inside, angle theta degrees, radius r">
            <a:extLst>
              <a:ext uri="{FF2B5EF4-FFF2-40B4-BE49-F238E27FC236}">
                <a16:creationId xmlns:a16="http://schemas.microsoft.com/office/drawing/2014/main" id="{D55E1C71-7A43-7ED2-7E55-832F815F2695}"/>
              </a:ext>
            </a:extLst>
          </p:cNvPr>
          <p:cNvPicPr>
            <a:picLocks noChangeAspect="1"/>
          </p:cNvPicPr>
          <p:nvPr/>
        </p:nvPicPr>
        <p:blipFill>
          <a:blip r:embed="rId2"/>
          <a:stretch>
            <a:fillRect/>
          </a:stretch>
        </p:blipFill>
        <p:spPr>
          <a:xfrm>
            <a:off x="360000" y="1780343"/>
            <a:ext cx="5391871" cy="4812693"/>
          </a:xfrm>
          <a:prstGeom prst="rect">
            <a:avLst/>
          </a:prstGeom>
        </p:spPr>
      </p:pic>
      <mc:AlternateContent xmlns:mc="http://schemas.openxmlformats.org/markup-compatibility/2006" xmlns:a14="http://schemas.microsoft.com/office/drawing/2010/main">
        <mc:Choice Requires="a14">
          <p:sp>
            <p:nvSpPr>
              <p:cNvPr id="9" name="Picture Placeholder 8">
                <a:extLst>
                  <a:ext uri="{FF2B5EF4-FFF2-40B4-BE49-F238E27FC236}">
                    <a16:creationId xmlns:a16="http://schemas.microsoft.com/office/drawing/2014/main" id="{2F2EC553-08E3-3990-8F7C-3418235A85DF}"/>
                  </a:ext>
                </a:extLst>
              </p:cNvPr>
              <p:cNvSpPr>
                <a:spLocks noGrp="1"/>
              </p:cNvSpPr>
              <p:nvPr>
                <p:ph type="pic" sz="quarter" idx="4294967295"/>
              </p:nvPr>
            </p:nvSpPr>
            <p:spPr>
              <a:xfrm>
                <a:off x="5616963" y="3404811"/>
                <a:ext cx="5507037" cy="979078"/>
              </a:xfrm>
            </p:spPr>
            <p:txBody>
              <a:bodyPr/>
              <a:lstStyle/>
              <a:p>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A</m:t>
                      </m:r>
                      <m:r>
                        <a:rPr lang="en-AU" b="0" i="1" smtClean="0">
                          <a:latin typeface="Cambria Math" panose="02040503050406030204" pitchFamily="18" charset="0"/>
                        </a:rPr>
                        <m:t>𝑟𝑒𝑎</m:t>
                      </m:r>
                      <m:r>
                        <a:rPr lang="en-AU" b="0" i="1" smtClean="0">
                          <a:latin typeface="Cambria Math" panose="02040503050406030204" pitchFamily="18" charset="0"/>
                        </a:rPr>
                        <m:t> </m:t>
                      </m:r>
                      <m:r>
                        <a:rPr lang="en-AU" b="0" i="1" smtClean="0">
                          <a:latin typeface="Cambria Math" panose="02040503050406030204" pitchFamily="18" charset="0"/>
                        </a:rPr>
                        <m:t>𝑜𝑓</m:t>
                      </m:r>
                      <m:r>
                        <a:rPr lang="en-AU" b="0" i="1" smtClean="0">
                          <a:latin typeface="Cambria Math" panose="02040503050406030204" pitchFamily="18" charset="0"/>
                        </a:rPr>
                        <m:t> </m:t>
                      </m:r>
                      <m:r>
                        <a:rPr lang="en-AU" b="0" i="1" smtClean="0">
                          <a:latin typeface="Cambria Math" panose="02040503050406030204" pitchFamily="18" charset="0"/>
                        </a:rPr>
                        <m:t>𝑎</m:t>
                      </m:r>
                      <m:r>
                        <a:rPr lang="en-AU" b="0" i="1" smtClean="0">
                          <a:latin typeface="Cambria Math" panose="02040503050406030204" pitchFamily="18" charset="0"/>
                        </a:rPr>
                        <m:t> </m:t>
                      </m:r>
                      <m:r>
                        <a:rPr lang="en-AU" b="0" i="1" smtClean="0">
                          <a:latin typeface="Cambria Math" panose="02040503050406030204" pitchFamily="18" charset="0"/>
                        </a:rPr>
                        <m:t>𝑠𝑒𝑐𝑡𝑜𝑟</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𝜃</m:t>
                          </m:r>
                        </m:num>
                        <m:den>
                          <m:r>
                            <a:rPr lang="en-AU" b="0" i="1" smtClean="0">
                              <a:latin typeface="Cambria Math" panose="02040503050406030204" pitchFamily="18" charset="0"/>
                            </a:rPr>
                            <m:t>360</m:t>
                          </m:r>
                        </m:den>
                      </m:f>
                      <m:r>
                        <a:rPr lang="en-AU" b="0" i="1" smtClean="0">
                          <a:latin typeface="Cambria Math" panose="02040503050406030204" pitchFamily="18" charset="0"/>
                        </a:rPr>
                        <m:t>×</m:t>
                      </m:r>
                      <m:r>
                        <a:rPr lang="en-AU" b="0" i="1" smtClean="0">
                          <a:latin typeface="Cambria Math" panose="02040503050406030204" pitchFamily="18" charset="0"/>
                        </a:rPr>
                        <m:t>𝜋</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𝑟</m:t>
                          </m:r>
                        </m:e>
                        <m:sup>
                          <m:r>
                            <a:rPr lang="en-AU" b="0" i="1" smtClean="0">
                              <a:latin typeface="Cambria Math" panose="02040503050406030204" pitchFamily="18" charset="0"/>
                            </a:rPr>
                            <m:t>2</m:t>
                          </m:r>
                        </m:sup>
                      </m:sSup>
                    </m:oMath>
                  </m:oMathPara>
                </a14:m>
                <a:endParaRPr lang="en-AU" dirty="0"/>
              </a:p>
            </p:txBody>
          </p:sp>
        </mc:Choice>
        <mc:Fallback xmlns="">
          <p:sp>
            <p:nvSpPr>
              <p:cNvPr id="9" name="Picture Placeholder 8">
                <a:extLst>
                  <a:ext uri="{FF2B5EF4-FFF2-40B4-BE49-F238E27FC236}">
                    <a16:creationId xmlns:a16="http://schemas.microsoft.com/office/drawing/2014/main" id="{2F2EC553-08E3-3990-8F7C-3418235A85DF}"/>
                  </a:ext>
                </a:extLst>
              </p:cNvPr>
              <p:cNvSpPr>
                <a:spLocks noGrp="1" noRot="1" noChangeAspect="1" noMove="1" noResize="1" noEditPoints="1" noAdjustHandles="1" noChangeArrowheads="1" noChangeShapeType="1" noTextEdit="1"/>
              </p:cNvSpPr>
              <p:nvPr>
                <p:ph type="pic" sz="quarter" idx="4294967295"/>
              </p:nvPr>
            </p:nvSpPr>
            <p:spPr>
              <a:xfrm>
                <a:off x="5616963" y="3404811"/>
                <a:ext cx="5507037" cy="979078"/>
              </a:xfr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30DD7657-0BC0-CE53-ECAC-7A0DBD114D17}"/>
                  </a:ext>
                </a:extLst>
              </p:cNvPr>
              <p:cNvSpPr/>
              <p:nvPr/>
            </p:nvSpPr>
            <p:spPr>
              <a:xfrm>
                <a:off x="5751871" y="4807127"/>
                <a:ext cx="2743201" cy="1285633"/>
              </a:xfrm>
              <a:prstGeom prst="wedgeRoundRectCallout">
                <a:avLst>
                  <a:gd name="adj1" fmla="val 59306"/>
                  <a:gd name="adj2" fmla="val -1023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r>
                  <a:rPr lang="en-AU" sz="2000" dirty="0"/>
                  <a:t>What does the symbol </a:t>
                </a:r>
                <a14:m>
                  <m:oMath xmlns:m="http://schemas.openxmlformats.org/officeDocument/2006/math">
                    <m:r>
                      <a:rPr lang="en-AU" sz="2000" b="0" i="1" smtClean="0">
                        <a:latin typeface="Cambria Math" panose="02040503050406030204" pitchFamily="18" charset="0"/>
                      </a:rPr>
                      <m:t>𝜃</m:t>
                    </m:r>
                  </m:oMath>
                </a14:m>
                <a:r>
                  <a:rPr lang="en-AU" sz="2000" dirty="0"/>
                  <a:t> represent?</a:t>
                </a:r>
              </a:p>
            </p:txBody>
          </p:sp>
        </mc:Choice>
        <mc:Fallback xmlns="">
          <p:sp>
            <p:nvSpPr>
              <p:cNvPr id="18" name="Speech Bubble: Rectangle with Corners Rounded 17">
                <a:extLst>
                  <a:ext uri="{FF2B5EF4-FFF2-40B4-BE49-F238E27FC236}">
                    <a16:creationId xmlns:a16="http://schemas.microsoft.com/office/drawing/2014/main" id="{30DD7657-0BC0-CE53-ECAC-7A0DBD114D17}"/>
                  </a:ext>
                </a:extLst>
              </p:cNvPr>
              <p:cNvSpPr>
                <a:spLocks noRot="1" noChangeAspect="1" noMove="1" noResize="1" noEditPoints="1" noAdjustHandles="1" noChangeArrowheads="1" noChangeShapeType="1" noTextEdit="1"/>
              </p:cNvSpPr>
              <p:nvPr/>
            </p:nvSpPr>
            <p:spPr>
              <a:xfrm>
                <a:off x="5751871" y="4807127"/>
                <a:ext cx="2743201" cy="1285633"/>
              </a:xfrm>
              <a:prstGeom prst="wedgeRoundRectCallout">
                <a:avLst>
                  <a:gd name="adj1" fmla="val 59306"/>
                  <a:gd name="adj2" fmla="val -102396"/>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Speech Bubble: Rectangle with Corners Rounded 18">
                <a:extLst>
                  <a:ext uri="{FF2B5EF4-FFF2-40B4-BE49-F238E27FC236}">
                    <a16:creationId xmlns:a16="http://schemas.microsoft.com/office/drawing/2014/main" id="{2E328D7C-DF41-BE89-ED06-13120CD8D86A}"/>
                  </a:ext>
                </a:extLst>
              </p:cNvPr>
              <p:cNvSpPr/>
              <p:nvPr/>
            </p:nvSpPr>
            <p:spPr>
              <a:xfrm>
                <a:off x="8740799" y="4807127"/>
                <a:ext cx="2743201" cy="1285633"/>
              </a:xfrm>
              <a:prstGeom prst="wedgeRoundRectCallout">
                <a:avLst>
                  <a:gd name="adj1" fmla="val -20733"/>
                  <a:gd name="adj2" fmla="val -894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5113"/>
                <a:r>
                  <a:rPr lang="en-AU" sz="2000" dirty="0"/>
                  <a:t>Where does </a:t>
                </a:r>
                <a14:m>
                  <m:oMath xmlns:m="http://schemas.openxmlformats.org/officeDocument/2006/math">
                    <m:r>
                      <a:rPr lang="en-AU" sz="2000" b="0" i="1" smtClean="0">
                        <a:latin typeface="Cambria Math" panose="02040503050406030204" pitchFamily="18" charset="0"/>
                      </a:rPr>
                      <m:t>𝜋</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𝑟</m:t>
                        </m:r>
                      </m:e>
                      <m:sup>
                        <m:r>
                          <a:rPr lang="en-AU" sz="2000" b="0" i="1" smtClean="0">
                            <a:latin typeface="Cambria Math" panose="02040503050406030204" pitchFamily="18" charset="0"/>
                          </a:rPr>
                          <m:t>2</m:t>
                        </m:r>
                      </m:sup>
                    </m:sSup>
                  </m:oMath>
                </a14:m>
                <a:r>
                  <a:rPr lang="en-AU" sz="2000" dirty="0"/>
                  <a:t> come from?</a:t>
                </a:r>
              </a:p>
            </p:txBody>
          </p:sp>
        </mc:Choice>
        <mc:Fallback xmlns="">
          <p:sp>
            <p:nvSpPr>
              <p:cNvPr id="19" name="Speech Bubble: Rectangle with Corners Rounded 18">
                <a:extLst>
                  <a:ext uri="{FF2B5EF4-FFF2-40B4-BE49-F238E27FC236}">
                    <a16:creationId xmlns:a16="http://schemas.microsoft.com/office/drawing/2014/main" id="{2E328D7C-DF41-BE89-ED06-13120CD8D86A}"/>
                  </a:ext>
                </a:extLst>
              </p:cNvPr>
              <p:cNvSpPr>
                <a:spLocks noRot="1" noChangeAspect="1" noMove="1" noResize="1" noEditPoints="1" noAdjustHandles="1" noChangeArrowheads="1" noChangeShapeType="1" noTextEdit="1"/>
              </p:cNvSpPr>
              <p:nvPr/>
            </p:nvSpPr>
            <p:spPr>
              <a:xfrm>
                <a:off x="8740799" y="4807127"/>
                <a:ext cx="2743201" cy="1285633"/>
              </a:xfrm>
              <a:prstGeom prst="wedgeRoundRectCallout">
                <a:avLst>
                  <a:gd name="adj1" fmla="val -20733"/>
                  <a:gd name="adj2" fmla="val -89414"/>
                  <a:gd name="adj3" fmla="val 16667"/>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58764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50907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cs typeface="Arial"/>
              </a:rPr>
              <a:t>Area of a sector (3)</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60000" y="1562471"/>
                <a:ext cx="11484000" cy="1013279"/>
              </a:xfrm>
            </p:spPr>
            <p:txBody>
              <a:bodyPr/>
              <a:lstStyle/>
              <a:p>
                <a:r>
                  <a:rPr lang="en-AU" dirty="0">
                    <a:latin typeface="+mn-lt"/>
                  </a:rPr>
                  <a:t>Calculate the area of the pictured sector.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a:p>
                <a:br>
                  <a:rPr lang="en-AU" dirty="0">
                    <a:latin typeface="+mn-lt"/>
                  </a:rPr>
                </a:br>
                <a:endParaRPr lang="en-AU" dirty="0">
                  <a:latin typeface="+mn-lt"/>
                </a:endParaRPr>
              </a:p>
            </p:txBody>
          </p:sp>
        </mc:Choice>
        <mc:Fallback xmlns="">
          <p:sp>
            <p:nvSpPr>
              <p:cNvPr id="7" name="Content Placeholder 6">
                <a:extLst>
                  <a:ext uri="{FF2B5EF4-FFF2-40B4-BE49-F238E27FC236}">
                    <a16:creationId xmlns:a16="http://schemas.microsoft.com/office/drawing/2014/main" id="{3FBEE812-96CA-8F77-C929-D51211BFCB15}"/>
                  </a:ext>
                </a:extLst>
              </p:cNvPr>
              <p:cNvSpPr>
                <a:spLocks noGrp="1" noRot="1" noChangeAspect="1" noMove="1" noResize="1" noEditPoints="1" noAdjustHandles="1" noChangeArrowheads="1" noChangeShapeType="1" noTextEdit="1"/>
              </p:cNvSpPr>
              <p:nvPr>
                <p:ph sz="quarter" idx="4294967295"/>
              </p:nvPr>
            </p:nvSpPr>
            <p:spPr>
              <a:xfrm>
                <a:off x="360000" y="1562471"/>
                <a:ext cx="11484000" cy="1013279"/>
              </a:xfrm>
              <a:blipFill>
                <a:blip r:embed="rId2"/>
                <a:stretch>
                  <a:fillRect l="-1327"/>
                </a:stretch>
              </a:blipFill>
            </p:spPr>
            <p:txBody>
              <a:bodyPr/>
              <a:lstStyle/>
              <a:p>
                <a:r>
                  <a:rPr lang="en-AU">
                    <a:noFill/>
                  </a:rPr>
                  <a:t> </a:t>
                </a:r>
              </a:p>
            </p:txBody>
          </p:sp>
        </mc:Fallback>
      </mc:AlternateContent>
      <p:pic>
        <p:nvPicPr>
          <p:cNvPr id="5" name="Picture 4" descr="circle with sector, angle 71 degrees, radius 5 metres">
            <a:extLst>
              <a:ext uri="{FF2B5EF4-FFF2-40B4-BE49-F238E27FC236}">
                <a16:creationId xmlns:a16="http://schemas.microsoft.com/office/drawing/2014/main" id="{D3844F48-4EE4-571D-644F-9CBF9BCAF6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999" y="2575750"/>
            <a:ext cx="4268283" cy="4120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4775122-A457-058D-6F6F-DE6835B720AE}"/>
                  </a:ext>
                </a:extLst>
              </p:cNvPr>
              <p:cNvSpPr txBox="1"/>
              <p:nvPr/>
            </p:nvSpPr>
            <p:spPr>
              <a:xfrm>
                <a:off x="5026686" y="2744235"/>
                <a:ext cx="2612979" cy="378328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latin typeface="Cambria Math" panose="02040503050406030204" pitchFamily="18" charset="0"/>
                        </a:rPr>
                        <m:t>A</m:t>
                      </m:r>
                      <m:r>
                        <m:rPr>
                          <m:aln/>
                        </m:rPr>
                        <a:rPr lang="en-AU" sz="2000" b="0" i="0" smtClean="0">
                          <a:latin typeface="Cambria Math" panose="02040503050406030204" pitchFamily="18" charset="0"/>
                        </a:rPr>
                        <m:t>=</m:t>
                      </m:r>
                      <m:f>
                        <m:fPr>
                          <m:ctrlPr>
                            <a:rPr lang="en-AU" sz="2000" b="0" i="1" smtClean="0">
                              <a:latin typeface="Cambria Math" panose="02040503050406030204" pitchFamily="18" charset="0"/>
                            </a:rPr>
                          </m:ctrlPr>
                        </m:fPr>
                        <m:num>
                          <m:r>
                            <m:rPr>
                              <m:sty m:val="p"/>
                            </m:rPr>
                            <a:rPr lang="en-AU" sz="2000" b="0" i="0" smtClean="0">
                              <a:latin typeface="Cambria Math" panose="02040503050406030204" pitchFamily="18" charset="0"/>
                            </a:rPr>
                            <m:t>θ</m:t>
                          </m:r>
                        </m:num>
                        <m:den>
                          <m:r>
                            <a:rPr lang="en-AU" sz="2000" b="0" i="0" smtClean="0">
                              <a:latin typeface="Cambria Math" panose="02040503050406030204" pitchFamily="18" charset="0"/>
                            </a:rPr>
                            <m:t>360</m:t>
                          </m:r>
                        </m:den>
                      </m:f>
                      <m:r>
                        <a:rPr lang="en-AU" sz="2000" b="0" i="0" smtClean="0">
                          <a:latin typeface="Cambria Math" panose="02040503050406030204" pitchFamily="18" charset="0"/>
                        </a:rPr>
                        <m:t>×</m:t>
                      </m:r>
                      <m:r>
                        <m:rPr>
                          <m:sty m:val="p"/>
                        </m:rPr>
                        <a:rPr lang="en-AU" sz="2000" b="0" i="0" smtClean="0">
                          <a:latin typeface="Cambria Math" panose="02040503050406030204" pitchFamily="18" charset="0"/>
                        </a:rPr>
                        <m:t>π</m:t>
                      </m:r>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r</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f>
                        <m:fPr>
                          <m:ctrlPr>
                            <a:rPr lang="en-AU" sz="2000" i="1">
                              <a:latin typeface="Cambria Math" panose="02040503050406030204" pitchFamily="18" charset="0"/>
                            </a:rPr>
                          </m:ctrlPr>
                        </m:fPr>
                        <m:num>
                          <m:r>
                            <a:rPr lang="en-AU" sz="2000" i="0">
                              <a:latin typeface="Cambria Math" panose="02040503050406030204" pitchFamily="18" charset="0"/>
                            </a:rPr>
                            <m:t>71</m:t>
                          </m:r>
                        </m:num>
                        <m:den>
                          <m:r>
                            <a:rPr lang="en-AU" sz="2000" i="0">
                              <a:latin typeface="Cambria Math" panose="02040503050406030204" pitchFamily="18" charset="0"/>
                            </a:rPr>
                            <m:t>360</m:t>
                          </m:r>
                        </m:den>
                      </m:f>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i="0">
                              <a:latin typeface="Cambria Math" panose="02040503050406030204" pitchFamily="18" charset="0"/>
                            </a:rPr>
                            <m:t>5</m:t>
                          </m:r>
                        </m:e>
                        <m:sup>
                          <m:r>
                            <a:rPr lang="en-AU" sz="2000" i="0">
                              <a:latin typeface="Cambria Math" panose="02040503050406030204" pitchFamily="18" charset="0"/>
                            </a:rPr>
                            <m:t>2</m:t>
                          </m:r>
                        </m:sup>
                      </m:sSup>
                    </m:oMath>
                    <m:oMath xmlns:m="http://schemas.openxmlformats.org/officeDocument/2006/math">
                      <m:r>
                        <m:rPr>
                          <m:sty m:val="p"/>
                        </m:rPr>
                        <a:rPr lang="en-AU" sz="2000" b="0" i="0" smtClean="0">
                          <a:latin typeface="Cambria Math" panose="02040503050406030204" pitchFamily="18" charset="0"/>
                        </a:rPr>
                        <m:t>A</m:t>
                      </m:r>
                      <m:r>
                        <m:rPr>
                          <m:aln/>
                        </m:rPr>
                        <a:rPr lang="en-AU" sz="2000" i="0">
                          <a:latin typeface="Cambria Math" panose="02040503050406030204" pitchFamily="18" charset="0"/>
                        </a:rPr>
                        <m:t>=</m:t>
                      </m:r>
                      <m:f>
                        <m:fPr>
                          <m:ctrlPr>
                            <a:rPr lang="en-AU" sz="2000" b="0" i="1" smtClean="0">
                              <a:latin typeface="Cambria Math" panose="02040503050406030204" pitchFamily="18" charset="0"/>
                            </a:rPr>
                          </m:ctrlPr>
                        </m:fPr>
                        <m:num>
                          <m:r>
                            <a:rPr lang="en-AU" sz="2000" b="0" i="0" smtClean="0">
                              <a:latin typeface="Cambria Math" panose="02040503050406030204" pitchFamily="18" charset="0"/>
                            </a:rPr>
                            <m:t>355</m:t>
                          </m:r>
                          <m:r>
                            <m:rPr>
                              <m:sty m:val="p"/>
                            </m:rPr>
                            <a:rPr lang="en-AU" sz="2000" b="0" i="0" smtClean="0">
                              <a:latin typeface="Cambria Math" panose="02040503050406030204" pitchFamily="18" charset="0"/>
                            </a:rPr>
                            <m:t>π</m:t>
                          </m:r>
                        </m:num>
                        <m:den>
                          <m:r>
                            <a:rPr lang="en-AU" sz="2000" b="0" i="0" smtClean="0">
                              <a:latin typeface="Cambria Math" panose="02040503050406030204" pitchFamily="18" charset="0"/>
                            </a:rPr>
                            <m:t>72</m:t>
                          </m:r>
                        </m:den>
                      </m:f>
                      <m:sSup>
                        <m:sSupPr>
                          <m:ctrlPr>
                            <a:rPr lang="en-AU" sz="2000" b="0" i="1" smtClean="0">
                              <a:latin typeface="Cambria Math" panose="02040503050406030204" pitchFamily="18" charset="0"/>
                            </a:rPr>
                          </m:ctrlPr>
                        </m:sSupPr>
                        <m:e>
                          <m:r>
                            <m:rPr>
                              <m:sty m:val="p"/>
                            </m:rPr>
                            <a:rPr lang="en-AU" sz="2000" i="0">
                              <a:latin typeface="Cambria Math" panose="02040503050406030204" pitchFamily="18" charset="0"/>
                            </a:rPr>
                            <m:t>m</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i="0">
                          <a:latin typeface="Cambria Math" panose="02040503050406030204" pitchFamily="18" charset="0"/>
                        </a:rPr>
                        <m:t>15.4897…</m:t>
                      </m:r>
                      <m:sSup>
                        <m:sSupPr>
                          <m:ctrlPr>
                            <a:rPr lang="en-AU" sz="2000" i="1">
                              <a:latin typeface="Cambria Math" panose="02040503050406030204" pitchFamily="18" charset="0"/>
                            </a:rPr>
                          </m:ctrlPr>
                        </m:sSupPr>
                        <m:e>
                          <m:r>
                            <a:rPr lang="en-AU" sz="2000" i="0">
                              <a:latin typeface="Cambria Math" panose="02040503050406030204" pitchFamily="18" charset="0"/>
                            </a:rPr>
                            <m:t> </m:t>
                          </m:r>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smtClean="0">
                          <a:latin typeface="Cambria Math" panose="02040503050406030204" pitchFamily="18" charset="0"/>
                          <a:ea typeface="Cambria Math" panose="02040503050406030204" pitchFamily="18" charset="0"/>
                        </a:rPr>
                        <m:t>≈</m:t>
                      </m:r>
                      <m:r>
                        <a:rPr lang="en-AU" sz="2000" i="0">
                          <a:latin typeface="Cambria Math" panose="02040503050406030204" pitchFamily="18" charset="0"/>
                        </a:rPr>
                        <m:t>15.49</m:t>
                      </m:r>
                      <m:sSup>
                        <m:sSupPr>
                          <m:ctrlPr>
                            <a:rPr lang="en-AU" sz="2000" i="1">
                              <a:latin typeface="Cambria Math" panose="02040503050406030204" pitchFamily="18" charset="0"/>
                            </a:rPr>
                          </m:ctrlPr>
                        </m:sSupPr>
                        <m:e>
                          <m:r>
                            <a:rPr lang="en-AU" sz="2000" i="0">
                              <a:latin typeface="Cambria Math" panose="02040503050406030204" pitchFamily="18" charset="0"/>
                            </a:rPr>
                            <m:t> </m:t>
                          </m:r>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0" name="TextBox 9">
                <a:extLst>
                  <a:ext uri="{FF2B5EF4-FFF2-40B4-BE49-F238E27FC236}">
                    <a16:creationId xmlns:a16="http://schemas.microsoft.com/office/drawing/2014/main" id="{24775122-A457-058D-6F6F-DE6835B720AE}"/>
                  </a:ext>
                </a:extLst>
              </p:cNvPr>
              <p:cNvSpPr txBox="1">
                <a:spLocks noRot="1" noChangeAspect="1" noMove="1" noResize="1" noEditPoints="1" noAdjustHandles="1" noChangeArrowheads="1" noChangeShapeType="1" noTextEdit="1"/>
              </p:cNvSpPr>
              <p:nvPr/>
            </p:nvSpPr>
            <p:spPr>
              <a:xfrm>
                <a:off x="5026686" y="2744235"/>
                <a:ext cx="2612979" cy="3783280"/>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55725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a:latin typeface="+mj-lt"/>
                <a:cs typeface="Arial"/>
              </a:rPr>
              <a:t>Area of a sector (4)</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Self explanation 1</a:t>
            </a:r>
          </a:p>
        </p:txBody>
      </p:sp>
      <mc:AlternateContent xmlns:mc="http://schemas.openxmlformats.org/markup-compatibility/2006" xmlns:a14="http://schemas.microsoft.com/office/drawing/2010/main">
        <mc:Choice Requires="a14">
          <p:sp>
            <p:nvSpPr>
              <p:cNvPr id="11" name="Content Placeholder 6">
                <a:extLst>
                  <a:ext uri="{FF2B5EF4-FFF2-40B4-BE49-F238E27FC236}">
                    <a16:creationId xmlns:a16="http://schemas.microsoft.com/office/drawing/2014/main" id="{00A0E4FC-354A-BABF-1761-E34171C58FFF}"/>
                  </a:ext>
                </a:extLst>
              </p:cNvPr>
              <p:cNvSpPr txBox="1">
                <a:spLocks/>
              </p:cNvSpPr>
              <p:nvPr/>
            </p:nvSpPr>
            <p:spPr>
              <a:xfrm>
                <a:off x="360000" y="1562471"/>
                <a:ext cx="11484000" cy="10132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area of the pictured sector.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11" name="Content Placeholder 6">
                <a:extLst>
                  <a:ext uri="{FF2B5EF4-FFF2-40B4-BE49-F238E27FC236}">
                    <a16:creationId xmlns:a16="http://schemas.microsoft.com/office/drawing/2014/main" id="{00A0E4FC-354A-BABF-1761-E34171C58FFF}"/>
                  </a:ext>
                </a:extLst>
              </p:cNvPr>
              <p:cNvSpPr txBox="1">
                <a:spLocks noRot="1" noChangeAspect="1" noMove="1" noResize="1" noEditPoints="1" noAdjustHandles="1" noChangeArrowheads="1" noChangeShapeType="1" noTextEdit="1"/>
              </p:cNvSpPr>
              <p:nvPr/>
            </p:nvSpPr>
            <p:spPr>
              <a:xfrm>
                <a:off x="360000" y="1562471"/>
                <a:ext cx="11484000" cy="1013279"/>
              </a:xfrm>
              <a:prstGeom prst="rect">
                <a:avLst/>
              </a:prstGeom>
              <a:blipFill>
                <a:blip r:embed="rId3"/>
                <a:stretch>
                  <a:fillRect l="-1327"/>
                </a:stretch>
              </a:blipFill>
            </p:spPr>
            <p:txBody>
              <a:bodyPr/>
              <a:lstStyle/>
              <a:p>
                <a:r>
                  <a:rPr lang="en-AU">
                    <a:noFill/>
                  </a:rPr>
                  <a:t> </a:t>
                </a:r>
              </a:p>
            </p:txBody>
          </p:sp>
        </mc:Fallback>
      </mc:AlternateContent>
      <p:pic>
        <p:nvPicPr>
          <p:cNvPr id="12" name="Picture 11" descr="circle with sector, angle 71 degrees, radius 5 metres">
            <a:extLst>
              <a:ext uri="{FF2B5EF4-FFF2-40B4-BE49-F238E27FC236}">
                <a16:creationId xmlns:a16="http://schemas.microsoft.com/office/drawing/2014/main" id="{7DDC5694-733F-893A-9BE2-DC2A0D9B83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999" y="2575750"/>
            <a:ext cx="4268283" cy="412025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F9C590-450A-912F-AB9A-14A5FA5DA159}"/>
                  </a:ext>
                </a:extLst>
              </p:cNvPr>
              <p:cNvSpPr txBox="1"/>
              <p:nvPr/>
            </p:nvSpPr>
            <p:spPr>
              <a:xfrm>
                <a:off x="5026686" y="2744235"/>
                <a:ext cx="2612979" cy="3783280"/>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latin typeface="Cambria Math" panose="02040503050406030204" pitchFamily="18" charset="0"/>
                        </a:rPr>
                        <m:t>A</m:t>
                      </m:r>
                      <m:r>
                        <m:rPr>
                          <m:aln/>
                        </m:rPr>
                        <a:rPr lang="en-AU" sz="2000" b="0" i="0" smtClean="0">
                          <a:latin typeface="Cambria Math" panose="02040503050406030204" pitchFamily="18" charset="0"/>
                        </a:rPr>
                        <m:t>=</m:t>
                      </m:r>
                      <m:f>
                        <m:fPr>
                          <m:ctrlPr>
                            <a:rPr lang="en-AU" sz="2000" b="0" i="1" smtClean="0">
                              <a:latin typeface="Cambria Math" panose="02040503050406030204" pitchFamily="18" charset="0"/>
                            </a:rPr>
                          </m:ctrlPr>
                        </m:fPr>
                        <m:num>
                          <m:r>
                            <m:rPr>
                              <m:sty m:val="p"/>
                            </m:rPr>
                            <a:rPr lang="en-AU" sz="2000" b="0" i="0" smtClean="0">
                              <a:latin typeface="Cambria Math" panose="02040503050406030204" pitchFamily="18" charset="0"/>
                            </a:rPr>
                            <m:t>θ</m:t>
                          </m:r>
                        </m:num>
                        <m:den>
                          <m:r>
                            <a:rPr lang="en-AU" sz="2000" b="0" i="0" smtClean="0">
                              <a:latin typeface="Cambria Math" panose="02040503050406030204" pitchFamily="18" charset="0"/>
                            </a:rPr>
                            <m:t>360</m:t>
                          </m:r>
                        </m:den>
                      </m:f>
                      <m:r>
                        <a:rPr lang="en-AU" sz="2000" b="0" i="0" smtClean="0">
                          <a:latin typeface="Cambria Math" panose="02040503050406030204" pitchFamily="18" charset="0"/>
                        </a:rPr>
                        <m:t>×</m:t>
                      </m:r>
                      <m:r>
                        <m:rPr>
                          <m:sty m:val="p"/>
                        </m:rPr>
                        <a:rPr lang="en-AU" sz="2000" b="0" i="0" smtClean="0">
                          <a:latin typeface="Cambria Math" panose="02040503050406030204" pitchFamily="18" charset="0"/>
                        </a:rPr>
                        <m:t>π</m:t>
                      </m:r>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r</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f>
                        <m:fPr>
                          <m:ctrlPr>
                            <a:rPr lang="en-AU" sz="2000" i="1">
                              <a:latin typeface="Cambria Math" panose="02040503050406030204" pitchFamily="18" charset="0"/>
                            </a:rPr>
                          </m:ctrlPr>
                        </m:fPr>
                        <m:num>
                          <m:r>
                            <a:rPr lang="en-AU" sz="2000" i="0">
                              <a:latin typeface="Cambria Math" panose="02040503050406030204" pitchFamily="18" charset="0"/>
                            </a:rPr>
                            <m:t>71</m:t>
                          </m:r>
                        </m:num>
                        <m:den>
                          <m:r>
                            <a:rPr lang="en-AU" sz="2000" i="0">
                              <a:latin typeface="Cambria Math" panose="02040503050406030204" pitchFamily="18" charset="0"/>
                            </a:rPr>
                            <m:t>360</m:t>
                          </m:r>
                        </m:den>
                      </m:f>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i="0">
                              <a:latin typeface="Cambria Math" panose="02040503050406030204" pitchFamily="18" charset="0"/>
                            </a:rPr>
                            <m:t>5</m:t>
                          </m:r>
                        </m:e>
                        <m:sup>
                          <m:r>
                            <a:rPr lang="en-AU" sz="2000" i="0">
                              <a:latin typeface="Cambria Math" panose="02040503050406030204" pitchFamily="18" charset="0"/>
                            </a:rPr>
                            <m:t>2</m:t>
                          </m:r>
                        </m:sup>
                      </m:sSup>
                    </m:oMath>
                    <m:oMath xmlns:m="http://schemas.openxmlformats.org/officeDocument/2006/math">
                      <m:r>
                        <m:rPr>
                          <m:sty m:val="p"/>
                        </m:rPr>
                        <a:rPr lang="en-AU" sz="2000" b="0" i="0" smtClean="0">
                          <a:latin typeface="Cambria Math" panose="02040503050406030204" pitchFamily="18" charset="0"/>
                        </a:rPr>
                        <m:t>A</m:t>
                      </m:r>
                      <m:r>
                        <m:rPr>
                          <m:aln/>
                        </m:rPr>
                        <a:rPr lang="en-AU" sz="2000" i="0">
                          <a:latin typeface="Cambria Math" panose="02040503050406030204" pitchFamily="18" charset="0"/>
                        </a:rPr>
                        <m:t>=</m:t>
                      </m:r>
                      <m:f>
                        <m:fPr>
                          <m:ctrlPr>
                            <a:rPr lang="en-AU" sz="2000" b="0" i="1" smtClean="0">
                              <a:latin typeface="Cambria Math" panose="02040503050406030204" pitchFamily="18" charset="0"/>
                            </a:rPr>
                          </m:ctrlPr>
                        </m:fPr>
                        <m:num>
                          <m:r>
                            <a:rPr lang="en-AU" sz="2000" b="0" i="0" smtClean="0">
                              <a:latin typeface="Cambria Math" panose="02040503050406030204" pitchFamily="18" charset="0"/>
                            </a:rPr>
                            <m:t>355</m:t>
                          </m:r>
                          <m:r>
                            <m:rPr>
                              <m:sty m:val="p"/>
                            </m:rPr>
                            <a:rPr lang="en-AU" sz="2000" b="0" i="0" smtClean="0">
                              <a:latin typeface="Cambria Math" panose="02040503050406030204" pitchFamily="18" charset="0"/>
                            </a:rPr>
                            <m:t>π</m:t>
                          </m:r>
                        </m:num>
                        <m:den>
                          <m:r>
                            <a:rPr lang="en-AU" sz="2000" b="0" i="0" smtClean="0">
                              <a:latin typeface="Cambria Math" panose="02040503050406030204" pitchFamily="18" charset="0"/>
                            </a:rPr>
                            <m:t>72</m:t>
                          </m:r>
                        </m:den>
                      </m:f>
                      <m:sSup>
                        <m:sSupPr>
                          <m:ctrlPr>
                            <a:rPr lang="en-AU" sz="2000" b="0" i="1" smtClean="0">
                              <a:latin typeface="Cambria Math" panose="02040503050406030204" pitchFamily="18" charset="0"/>
                            </a:rPr>
                          </m:ctrlPr>
                        </m:sSupPr>
                        <m:e>
                          <m:r>
                            <m:rPr>
                              <m:sty m:val="p"/>
                            </m:rPr>
                            <a:rPr lang="en-AU" sz="2000" i="0">
                              <a:latin typeface="Cambria Math" panose="02040503050406030204" pitchFamily="18" charset="0"/>
                            </a:rPr>
                            <m:t>m</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i="0">
                          <a:latin typeface="Cambria Math" panose="02040503050406030204" pitchFamily="18" charset="0"/>
                        </a:rPr>
                        <m:t>15.4897…</m:t>
                      </m:r>
                      <m:sSup>
                        <m:sSupPr>
                          <m:ctrlPr>
                            <a:rPr lang="en-AU" sz="2000" i="1">
                              <a:latin typeface="Cambria Math" panose="02040503050406030204" pitchFamily="18" charset="0"/>
                            </a:rPr>
                          </m:ctrlPr>
                        </m:sSupPr>
                        <m:e>
                          <m:r>
                            <a:rPr lang="en-AU" sz="2000" i="0">
                              <a:latin typeface="Cambria Math" panose="02040503050406030204" pitchFamily="18" charset="0"/>
                            </a:rPr>
                            <m:t> </m:t>
                          </m:r>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smtClean="0">
                          <a:latin typeface="Cambria Math" panose="02040503050406030204" pitchFamily="18" charset="0"/>
                          <a:ea typeface="Cambria Math" panose="02040503050406030204" pitchFamily="18" charset="0"/>
                        </a:rPr>
                        <m:t>≈</m:t>
                      </m:r>
                      <m:r>
                        <a:rPr lang="en-AU" sz="2000" i="0">
                          <a:latin typeface="Cambria Math" panose="02040503050406030204" pitchFamily="18" charset="0"/>
                        </a:rPr>
                        <m:t>15.49</m:t>
                      </m:r>
                      <m:sSup>
                        <m:sSupPr>
                          <m:ctrlPr>
                            <a:rPr lang="en-AU" sz="2000" i="1">
                              <a:latin typeface="Cambria Math" panose="02040503050406030204" pitchFamily="18" charset="0"/>
                            </a:rPr>
                          </m:ctrlPr>
                        </m:sSupPr>
                        <m:e>
                          <m:r>
                            <a:rPr lang="en-AU" sz="2000" i="0">
                              <a:latin typeface="Cambria Math" panose="02040503050406030204" pitchFamily="18" charset="0"/>
                            </a:rPr>
                            <m:t> </m:t>
                          </m:r>
                          <m:r>
                            <m:rPr>
                              <m:sty m:val="p"/>
                            </m:rPr>
                            <a:rPr lang="en-AU" sz="2000" i="0">
                              <a:latin typeface="Cambria Math" panose="02040503050406030204" pitchFamily="18" charset="0"/>
                            </a:rPr>
                            <m:t>m</m:t>
                          </m:r>
                        </m:e>
                        <m:sup>
                          <m:r>
                            <a:rPr lang="en-AU" sz="2000" i="0">
                              <a:latin typeface="Cambria Math" panose="02040503050406030204" pitchFamily="18" charset="0"/>
                            </a:rPr>
                            <m:t>2</m:t>
                          </m:r>
                        </m:sup>
                      </m:sSup>
                    </m:oMath>
                  </m:oMathPara>
                </a14:m>
                <a:endParaRPr lang="en-AU" sz="2000" dirty="0"/>
              </a:p>
            </p:txBody>
          </p:sp>
        </mc:Choice>
        <mc:Fallback xmlns="">
          <p:sp>
            <p:nvSpPr>
              <p:cNvPr id="13" name="TextBox 12">
                <a:extLst>
                  <a:ext uri="{FF2B5EF4-FFF2-40B4-BE49-F238E27FC236}">
                    <a16:creationId xmlns:a16="http://schemas.microsoft.com/office/drawing/2014/main" id="{38F9C590-450A-912F-AB9A-14A5FA5DA159}"/>
                  </a:ext>
                </a:extLst>
              </p:cNvPr>
              <p:cNvSpPr txBox="1">
                <a:spLocks noRot="1" noChangeAspect="1" noMove="1" noResize="1" noEditPoints="1" noAdjustHandles="1" noChangeArrowheads="1" noChangeShapeType="1" noTextEdit="1"/>
              </p:cNvSpPr>
              <p:nvPr/>
            </p:nvSpPr>
            <p:spPr>
              <a:xfrm>
                <a:off x="5026686" y="2744235"/>
                <a:ext cx="2612979" cy="378328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Speech Bubble: Rectangle with Corners Rounded 15">
                <a:extLst>
                  <a:ext uri="{FF2B5EF4-FFF2-40B4-BE49-F238E27FC236}">
                    <a16:creationId xmlns:a16="http://schemas.microsoft.com/office/drawing/2014/main" id="{81740318-FFE0-7926-5FAB-3A6EAD4DAF18}"/>
                  </a:ext>
                </a:extLst>
              </p:cNvPr>
              <p:cNvSpPr/>
              <p:nvPr/>
            </p:nvSpPr>
            <p:spPr>
              <a:xfrm>
                <a:off x="8617693" y="2271785"/>
                <a:ext cx="2612979" cy="1439016"/>
              </a:xfrm>
              <a:prstGeom prst="wedgeRoundRectCallout">
                <a:avLst>
                  <a:gd name="adj1" fmla="val -144435"/>
                  <a:gd name="adj2" fmla="val 664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AU" sz="1800" dirty="0"/>
                  <a:t>Why do we substitute 71 and 5 for </a:t>
                </a:r>
                <a14:m>
                  <m:oMath xmlns:m="http://schemas.openxmlformats.org/officeDocument/2006/math">
                    <m:r>
                      <a:rPr lang="en-AU" sz="1800" i="1" dirty="0" smtClean="0">
                        <a:latin typeface="Cambria Math" panose="02040503050406030204" pitchFamily="18" charset="0"/>
                        <a:ea typeface="Cambria Math" panose="02040503050406030204" pitchFamily="18" charset="0"/>
                      </a:rPr>
                      <m:t>𝜃</m:t>
                    </m:r>
                  </m:oMath>
                </a14:m>
                <a:r>
                  <a:rPr lang="en-AU" sz="1800" dirty="0"/>
                  <a:t> and </a:t>
                </a:r>
                <a14:m>
                  <m:oMath xmlns:m="http://schemas.openxmlformats.org/officeDocument/2006/math">
                    <m:r>
                      <a:rPr lang="en-AU" sz="1800" i="1" dirty="0" smtClean="0">
                        <a:latin typeface="Cambria Math" panose="02040503050406030204" pitchFamily="18" charset="0"/>
                      </a:rPr>
                      <m:t>𝑟</m:t>
                    </m:r>
                  </m:oMath>
                </a14:m>
                <a:r>
                  <a:rPr lang="en-AU" sz="1800" dirty="0"/>
                  <a:t>?</a:t>
                </a:r>
              </a:p>
            </p:txBody>
          </p:sp>
        </mc:Choice>
        <mc:Fallback xmlns="">
          <p:sp>
            <p:nvSpPr>
              <p:cNvPr id="16" name="Speech Bubble: Rectangle with Corners Rounded 15">
                <a:extLst>
                  <a:ext uri="{FF2B5EF4-FFF2-40B4-BE49-F238E27FC236}">
                    <a16:creationId xmlns:a16="http://schemas.microsoft.com/office/drawing/2014/main" id="{81740318-FFE0-7926-5FAB-3A6EAD4DAF18}"/>
                  </a:ext>
                </a:extLst>
              </p:cNvPr>
              <p:cNvSpPr>
                <a:spLocks noRot="1" noChangeAspect="1" noMove="1" noResize="1" noEditPoints="1" noAdjustHandles="1" noChangeArrowheads="1" noChangeShapeType="1" noTextEdit="1"/>
              </p:cNvSpPr>
              <p:nvPr/>
            </p:nvSpPr>
            <p:spPr>
              <a:xfrm>
                <a:off x="8617693" y="2271785"/>
                <a:ext cx="2612979" cy="1439016"/>
              </a:xfrm>
              <a:prstGeom prst="wedgeRoundRectCallout">
                <a:avLst>
                  <a:gd name="adj1" fmla="val -144435"/>
                  <a:gd name="adj2" fmla="val 66486"/>
                  <a:gd name="adj3" fmla="val 16667"/>
                </a:avLst>
              </a:prstGeom>
              <a:blipFill>
                <a:blip r:embed="rId2"/>
                <a:stretch>
                  <a:fillRect/>
                </a:stretch>
              </a:blipFill>
            </p:spPr>
            <p:txBody>
              <a:bodyPr/>
              <a:lstStyle/>
              <a:p>
                <a:r>
                  <a:rPr lang="en-AU">
                    <a:noFill/>
                  </a:rPr>
                  <a:t> </a:t>
                </a:r>
              </a:p>
            </p:txBody>
          </p:sp>
        </mc:Fallback>
      </mc:AlternateContent>
      <p:sp>
        <p:nvSpPr>
          <p:cNvPr id="20" name="Speech Bubble: Rectangle with Corners Rounded 19">
            <a:extLst>
              <a:ext uri="{FF2B5EF4-FFF2-40B4-BE49-F238E27FC236}">
                <a16:creationId xmlns:a16="http://schemas.microsoft.com/office/drawing/2014/main" id="{27203D82-FB0B-ED5F-3501-BE3EA6863B9D}"/>
              </a:ext>
            </a:extLst>
          </p:cNvPr>
          <p:cNvSpPr/>
          <p:nvPr/>
        </p:nvSpPr>
        <p:spPr>
          <a:xfrm>
            <a:off x="8617692" y="4282251"/>
            <a:ext cx="2612979" cy="1439016"/>
          </a:xfrm>
          <a:prstGeom prst="wedgeRoundRectCallout">
            <a:avLst>
              <a:gd name="adj1" fmla="val -124661"/>
              <a:gd name="adj2" fmla="val 30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90488"/>
            <a:r>
              <a:rPr lang="en-AU" sz="1800" dirty="0"/>
              <a:t>How did we get this fraction answer?</a:t>
            </a:r>
          </a:p>
        </p:txBody>
      </p:sp>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8545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C0787-CE74-35CE-B040-9FD72EC216AC}"/>
              </a:ext>
            </a:extLst>
          </p:cNvPr>
          <p:cNvSpPr>
            <a:spLocks noGrp="1"/>
          </p:cNvSpPr>
          <p:nvPr>
            <p:ph type="title"/>
          </p:nvPr>
        </p:nvSpPr>
        <p:spPr>
          <a:xfrm>
            <a:off x="359999" y="360000"/>
            <a:ext cx="11484000" cy="545601"/>
          </a:xfrm>
        </p:spPr>
        <p:txBody>
          <a:bodyPr/>
          <a:lstStyle/>
          <a:p>
            <a:r>
              <a:rPr lang="en-AU" dirty="0">
                <a:latin typeface="+mj-lt"/>
                <a:cs typeface="Arial"/>
              </a:rPr>
              <a:t>Area of a sector (5)</a:t>
            </a:r>
            <a:endParaRPr lang="en-AU" dirty="0">
              <a:latin typeface="+mj-lt"/>
            </a:endParaRPr>
          </a:p>
        </p:txBody>
      </p:sp>
      <p:sp>
        <p:nvSpPr>
          <p:cNvPr id="4" name="Text Placeholder 3">
            <a:extLst>
              <a:ext uri="{FF2B5EF4-FFF2-40B4-BE49-F238E27FC236}">
                <a16:creationId xmlns:a16="http://schemas.microsoft.com/office/drawing/2014/main" id="{0DFE17EF-EFED-0B53-EFDD-684EF1C4859C}"/>
              </a:ext>
            </a:extLst>
          </p:cNvPr>
          <p:cNvSpPr>
            <a:spLocks noGrp="1"/>
          </p:cNvSpPr>
          <p:nvPr>
            <p:ph type="body" sz="quarter" idx="18"/>
          </p:nvPr>
        </p:nvSpPr>
        <p:spPr>
          <a:xfrm>
            <a:off x="359999" y="982520"/>
            <a:ext cx="11484000" cy="310015"/>
          </a:xfrm>
        </p:spPr>
        <p:txBody>
          <a:bodyPr/>
          <a:lstStyle/>
          <a:p>
            <a:r>
              <a:rPr lang="en-AU" dirty="0">
                <a:latin typeface="+mj-lt"/>
              </a:rPr>
              <a:t>Your turn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4590726-F882-B3F6-45DB-FF09AE24F38A}"/>
                  </a:ext>
                </a:extLst>
              </p:cNvPr>
              <p:cNvSpPr>
                <a:spLocks noGrp="1"/>
              </p:cNvSpPr>
              <p:nvPr>
                <p:ph sz="quarter" idx="4294967295"/>
              </p:nvPr>
            </p:nvSpPr>
            <p:spPr>
              <a:xfrm>
                <a:off x="360000" y="1414299"/>
                <a:ext cx="11483999" cy="954959"/>
              </a:xfrm>
            </p:spPr>
            <p:txBody>
              <a:bodyPr/>
              <a:lstStyle/>
              <a:p>
                <a:r>
                  <a:rPr lang="en-AU" dirty="0">
                    <a:latin typeface="+mn-lt"/>
                  </a:rPr>
                  <a:t>Calculate the area of the pictured sector.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5" name="Content Placeholder 4">
                <a:extLst>
                  <a:ext uri="{FF2B5EF4-FFF2-40B4-BE49-F238E27FC236}">
                    <a16:creationId xmlns:a16="http://schemas.microsoft.com/office/drawing/2014/main" id="{A4590726-F882-B3F6-45DB-FF09AE24F38A}"/>
                  </a:ext>
                </a:extLst>
              </p:cNvPr>
              <p:cNvSpPr>
                <a:spLocks noGrp="1" noRot="1" noChangeAspect="1" noMove="1" noResize="1" noEditPoints="1" noAdjustHandles="1" noChangeArrowheads="1" noChangeShapeType="1" noTextEdit="1"/>
              </p:cNvSpPr>
              <p:nvPr>
                <p:ph sz="quarter" idx="4294967295"/>
              </p:nvPr>
            </p:nvSpPr>
            <p:spPr>
              <a:xfrm>
                <a:off x="360000" y="1414299"/>
                <a:ext cx="11483999" cy="954959"/>
              </a:xfrm>
              <a:blipFill>
                <a:blip r:embed="rId3"/>
                <a:stretch>
                  <a:fillRect l="-1327" b="-6369"/>
                </a:stretch>
              </a:blipFill>
            </p:spPr>
            <p:txBody>
              <a:bodyPr/>
              <a:lstStyle/>
              <a:p>
                <a:r>
                  <a:rPr lang="en-AU">
                    <a:noFill/>
                  </a:rPr>
                  <a:t> </a:t>
                </a:r>
              </a:p>
            </p:txBody>
          </p:sp>
        </mc:Fallback>
      </mc:AlternateContent>
      <p:pic>
        <p:nvPicPr>
          <p:cNvPr id="7" name="Picture 6" descr="circle with sector, angle 135 degrees, radius 16 metres">
            <a:extLst>
              <a:ext uri="{FF2B5EF4-FFF2-40B4-BE49-F238E27FC236}">
                <a16:creationId xmlns:a16="http://schemas.microsoft.com/office/drawing/2014/main" id="{24B992F9-5E07-6BD3-43EC-92276F872CED}"/>
              </a:ext>
            </a:extLst>
          </p:cNvPr>
          <p:cNvPicPr>
            <a:picLocks noChangeAspect="1"/>
          </p:cNvPicPr>
          <p:nvPr/>
        </p:nvPicPr>
        <p:blipFill>
          <a:blip r:embed="rId4"/>
          <a:stretch>
            <a:fillRect/>
          </a:stretch>
        </p:blipFill>
        <p:spPr>
          <a:xfrm>
            <a:off x="359999" y="2672598"/>
            <a:ext cx="4143175" cy="4023431"/>
          </a:xfrm>
          <a:prstGeom prst="rect">
            <a:avLst/>
          </a:prstGeom>
        </p:spPr>
      </p:pic>
      <p:sp>
        <p:nvSpPr>
          <p:cNvPr id="2" name="Slide Number Placeholder 1">
            <a:extLst>
              <a:ext uri="{FF2B5EF4-FFF2-40B4-BE49-F238E27FC236}">
                <a16:creationId xmlns:a16="http://schemas.microsoft.com/office/drawing/2014/main" id="{BE7BCC54-F0A6-CAEC-B058-4C9139E1A1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48221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1</TotalTime>
  <Words>629</Words>
  <Application>Microsoft Office PowerPoint</Application>
  <PresentationFormat>Widescreen</PresentationFormat>
  <Paragraphs>51</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Cambria Math</vt:lpstr>
      <vt:lpstr>Times New Roman</vt:lpstr>
      <vt:lpstr>Arial</vt:lpstr>
      <vt:lpstr>Public Sans</vt:lpstr>
      <vt:lpstr>1_NSWG Corporate</vt:lpstr>
      <vt:lpstr>Area of a sector</vt:lpstr>
      <vt:lpstr>Warm-up</vt:lpstr>
      <vt:lpstr>Area of a sector (1)</vt:lpstr>
      <vt:lpstr>Explore</vt:lpstr>
      <vt:lpstr>Area of a sector (2)</vt:lpstr>
      <vt:lpstr>Summarise</vt:lpstr>
      <vt:lpstr>Area of a sector (3)</vt:lpstr>
      <vt:lpstr>Area of a sector (4)</vt:lpstr>
      <vt:lpstr>Area of a sector (5)</vt:lpstr>
      <vt:lpstr>Area of a sector (6)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of a sector slide deck – Unit 15, Lesson 7</dc:title>
  <dc:creator>NSW Department of Education</dc:creator>
  <dcterms:created xsi:type="dcterms:W3CDTF">2025-02-10T03:54:22Z</dcterms:created>
  <dcterms:modified xsi:type="dcterms:W3CDTF">2025-02-10T03:55:44Z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2025-02-10T03:54:33Z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e0bc673d-bbc1-4561-8df0-85475af90766</vt:lpwstr>
  </property>
  <property fmtid="{D5CDD505-2E9C-101B-9397-08002B2CF9AE}" pid="8" name="MSIP_Label_b603dfd7-d93a-4381-a340-2995d8282205_ContentBits">
    <vt:lpwstr>0</vt:lpwstr>
  </property>
</Properties>
</file>