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20"/>
  </p:notesMasterIdLst>
  <p:handoutMasterIdLst>
    <p:handoutMasterId r:id="rId21"/>
  </p:handoutMasterIdLst>
  <p:sldIdLst>
    <p:sldId id="266" r:id="rId2"/>
    <p:sldId id="271" r:id="rId3"/>
    <p:sldId id="289" r:id="rId4"/>
    <p:sldId id="26395" r:id="rId5"/>
    <p:sldId id="26393" r:id="rId6"/>
    <p:sldId id="26396" r:id="rId7"/>
    <p:sldId id="26398" r:id="rId8"/>
    <p:sldId id="26400" r:id="rId9"/>
    <p:sldId id="26401" r:id="rId10"/>
    <p:sldId id="26402" r:id="rId11"/>
    <p:sldId id="26403" r:id="rId12"/>
    <p:sldId id="26399" r:id="rId13"/>
    <p:sldId id="26404" r:id="rId14"/>
    <p:sldId id="26405" r:id="rId15"/>
    <p:sldId id="26406" r:id="rId16"/>
    <p:sldId id="26397" r:id="rId17"/>
    <p:sldId id="26394"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Yu Mincho" panose="02020400000000000000" pitchFamily="18" charset="-128"/>
      <p:regular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E05E4-2BED-4770-944E-3B7AF3BE6552}" v="4" dt="2025-02-10T04:02:40.46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7" autoAdjust="0"/>
    <p:restoredTop sz="90068" autoAdjust="0"/>
  </p:normalViewPr>
  <p:slideViewPr>
    <p:cSldViewPr snapToGrid="0">
      <p:cViewPr varScale="1">
        <p:scale>
          <a:sx n="91" d="100"/>
          <a:sy n="91" d="100"/>
        </p:scale>
        <p:origin x="1137" y="4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53550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2745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14772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76339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41109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47846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74784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89176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22115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772187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50161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796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160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546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853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0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38275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7405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773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107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721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813016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Irrational numbers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Exploring circles</a:t>
            </a:r>
          </a:p>
        </p:txBody>
      </p:sp>
      <p:pic>
        <p:nvPicPr>
          <p:cNvPr id="4" name="Picture Placeholder 3">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(6)</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D4162B6-B96C-2E47-06E6-30E72938DC61}"/>
                  </a:ext>
                </a:extLst>
              </p:cNvPr>
              <p:cNvSpPr txBox="1"/>
              <p:nvPr/>
            </p:nvSpPr>
            <p:spPr>
              <a:xfrm>
                <a:off x="3048719" y="1662715"/>
                <a:ext cx="6094562" cy="3532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AU" sz="20000" i="1" smtClean="0">
                              <a:solidFill>
                                <a:schemeClr val="tx1"/>
                              </a:solidFill>
                              <a:latin typeface="Cambria Math" panose="02040503050406030204" pitchFamily="18" charset="0"/>
                            </a:rPr>
                          </m:ctrlPr>
                        </m:radPr>
                        <m:deg/>
                        <m:e>
                          <m:r>
                            <a:rPr lang="en-AU" sz="20000">
                              <a:solidFill>
                                <a:schemeClr val="tx1"/>
                              </a:solidFill>
                              <a:latin typeface="Cambria Math" panose="02040503050406030204" pitchFamily="18" charset="0"/>
                            </a:rPr>
                            <m:t>3</m:t>
                          </m:r>
                        </m:e>
                      </m:rad>
                    </m:oMath>
                  </m:oMathPara>
                </a14:m>
                <a:endParaRPr lang="en-AU" sz="20000" dirty="0"/>
              </a:p>
            </p:txBody>
          </p:sp>
        </mc:Choice>
        <mc:Fallback xmlns="">
          <p:sp>
            <p:nvSpPr>
              <p:cNvPr id="7" name="TextBox 6">
                <a:extLst>
                  <a:ext uri="{FF2B5EF4-FFF2-40B4-BE49-F238E27FC236}">
                    <a16:creationId xmlns:a16="http://schemas.microsoft.com/office/drawing/2014/main" id="{2D4162B6-B96C-2E47-06E6-30E72938DC61}"/>
                  </a:ext>
                </a:extLst>
              </p:cNvPr>
              <p:cNvSpPr txBox="1">
                <a:spLocks noRot="1" noChangeAspect="1" noMove="1" noResize="1" noEditPoints="1" noAdjustHandles="1" noChangeArrowheads="1" noChangeShapeType="1" noTextEdit="1"/>
              </p:cNvSpPr>
              <p:nvPr/>
            </p:nvSpPr>
            <p:spPr>
              <a:xfrm>
                <a:off x="3048719" y="1662715"/>
                <a:ext cx="6094562" cy="3532570"/>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7209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(7)</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5E7154-1787-FAA9-CEAB-F531DF554B9D}"/>
                  </a:ext>
                </a:extLst>
              </p:cNvPr>
              <p:cNvSpPr txBox="1"/>
              <p:nvPr/>
            </p:nvSpPr>
            <p:spPr>
              <a:xfrm>
                <a:off x="4163921" y="1562624"/>
                <a:ext cx="3864158" cy="37327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2500" i="1" smtClean="0">
                              <a:solidFill>
                                <a:schemeClr val="tx1"/>
                              </a:solidFill>
                              <a:latin typeface="Cambria Math" panose="02040503050406030204" pitchFamily="18" charset="0"/>
                            </a:rPr>
                          </m:ctrlPr>
                        </m:fPr>
                        <m:num>
                          <m:r>
                            <a:rPr lang="en-AU" sz="12500" smtClean="0">
                              <a:solidFill>
                                <a:schemeClr val="tx1"/>
                              </a:solidFill>
                              <a:latin typeface="Cambria Math" panose="02040503050406030204" pitchFamily="18" charset="0"/>
                            </a:rPr>
                            <m:t>1</m:t>
                          </m:r>
                          <m:r>
                            <a:rPr lang="en-AU" sz="12500">
                              <a:solidFill>
                                <a:schemeClr val="tx1"/>
                              </a:solidFill>
                              <a:latin typeface="Cambria Math" panose="02040503050406030204" pitchFamily="18" charset="0"/>
                            </a:rPr>
                            <m:t>5</m:t>
                          </m:r>
                        </m:num>
                        <m:den>
                          <m:r>
                            <a:rPr lang="en-AU" sz="12500" i="0">
                              <a:solidFill>
                                <a:schemeClr val="tx1"/>
                              </a:solidFill>
                              <a:latin typeface="Cambria Math" panose="02040503050406030204" pitchFamily="18" charset="0"/>
                            </a:rPr>
                            <m:t>2</m:t>
                          </m:r>
                        </m:den>
                      </m:f>
                    </m:oMath>
                  </m:oMathPara>
                </a14:m>
                <a:endParaRPr lang="en-AU" sz="12500" dirty="0">
                  <a:solidFill>
                    <a:schemeClr val="tx1"/>
                  </a:solidFill>
                </a:endParaRPr>
              </a:p>
            </p:txBody>
          </p:sp>
        </mc:Choice>
        <mc:Fallback xmlns="">
          <p:sp>
            <p:nvSpPr>
              <p:cNvPr id="7" name="TextBox 6">
                <a:extLst>
                  <a:ext uri="{FF2B5EF4-FFF2-40B4-BE49-F238E27FC236}">
                    <a16:creationId xmlns:a16="http://schemas.microsoft.com/office/drawing/2014/main" id="{145E7154-1787-FAA9-CEAB-F531DF554B9D}"/>
                  </a:ext>
                </a:extLst>
              </p:cNvPr>
              <p:cNvSpPr txBox="1">
                <a:spLocks noRot="1" noChangeAspect="1" noMove="1" noResize="1" noEditPoints="1" noAdjustHandles="1" noChangeArrowheads="1" noChangeShapeType="1" noTextEdit="1"/>
              </p:cNvSpPr>
              <p:nvPr/>
            </p:nvSpPr>
            <p:spPr>
              <a:xfrm>
                <a:off x="4163921" y="1562624"/>
                <a:ext cx="3864158" cy="3732753"/>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7510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(8)</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a:xfrm>
                <a:off x="354000" y="1025083"/>
                <a:ext cx="11484000" cy="4807835"/>
              </a:xfrm>
            </p:spPr>
            <p:txBody>
              <a:bodyPr anchor="ctr"/>
              <a:lstStyle/>
              <a:p>
                <a:pPr/>
                <a14:m>
                  <m:oMathPara xmlns:m="http://schemas.openxmlformats.org/officeDocument/2006/math">
                    <m:oMathParaPr>
                      <m:jc m:val="centerGroup"/>
                    </m:oMathParaPr>
                    <m:oMath xmlns:m="http://schemas.openxmlformats.org/officeDocument/2006/math">
                      <m:r>
                        <a:rPr lang="en-AU" sz="20000" i="0" smtClean="0">
                          <a:effectLst/>
                          <a:latin typeface="Cambria Math" panose="02040503050406030204" pitchFamily="18" charset="0"/>
                          <a:ea typeface="Calibri" panose="020F0502020204030204" pitchFamily="34" charset="0"/>
                          <a:cs typeface="Times New Roman" panose="02020603050405020304" pitchFamily="18" charset="0"/>
                        </a:rPr>
                        <m:t>15%</m:t>
                      </m:r>
                    </m:oMath>
                  </m:oMathPara>
                </a14:m>
                <a:endParaRPr lang="en-AU" sz="20000" dirty="0"/>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xfrm>
                <a:off x="354000" y="1025083"/>
                <a:ext cx="11484000" cy="480783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74084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(9)</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a:xfrm>
                <a:off x="354000" y="1025083"/>
                <a:ext cx="11484000" cy="4807835"/>
              </a:xfrm>
            </p:spPr>
            <p:txBody>
              <a:bodyPr/>
              <a:lstStyle/>
              <a:p>
                <a:pPr/>
                <a14:m>
                  <m:oMathPara xmlns:m="http://schemas.openxmlformats.org/officeDocument/2006/math">
                    <m:oMathParaPr>
                      <m:jc m:val="centerGroup"/>
                    </m:oMathParaPr>
                    <m:oMath xmlns:m="http://schemas.openxmlformats.org/officeDocument/2006/math">
                      <m:r>
                        <a:rPr lang="en-AU" sz="20000" i="0" smtClean="0">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AU" sz="20000" i="1">
                              <a:effectLst/>
                              <a:latin typeface="Cambria Math" panose="02040503050406030204" pitchFamily="18" charset="0"/>
                            </a:rPr>
                          </m:ctrlPr>
                        </m:accPr>
                        <m:e>
                          <m:r>
                            <a:rPr lang="en-AU" sz="20000" i="0">
                              <a:effectLst/>
                              <a:latin typeface="Cambria Math" panose="02040503050406030204" pitchFamily="18" charset="0"/>
                              <a:ea typeface="Calibri" panose="020F0502020204030204" pitchFamily="34" charset="0"/>
                              <a:cs typeface="Times New Roman" panose="02020603050405020304" pitchFamily="18" charset="0"/>
                            </a:rPr>
                            <m:t>56</m:t>
                          </m:r>
                        </m:e>
                      </m:acc>
                    </m:oMath>
                  </m:oMathPara>
                </a14:m>
                <a:endParaRPr lang="en-AU" sz="20000" dirty="0"/>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xfrm>
                <a:off x="354000" y="1025083"/>
                <a:ext cx="11484000" cy="480783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8334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(10)</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a:xfrm>
                <a:off x="354000" y="1025083"/>
                <a:ext cx="11484000" cy="4807835"/>
              </a:xfrm>
            </p:spPr>
            <p:txBody>
              <a:bodyPr anchor="ctr"/>
              <a:lstStyle/>
              <a:p>
                <a:pPr/>
                <a14:m>
                  <m:oMathPara xmlns:m="http://schemas.openxmlformats.org/officeDocument/2006/math">
                    <m:oMathParaPr>
                      <m:jc m:val="centerGroup"/>
                    </m:oMathParaPr>
                    <m:oMath xmlns:m="http://schemas.openxmlformats.org/officeDocument/2006/math">
                      <m:rad>
                        <m:radPr>
                          <m:degHide m:val="on"/>
                          <m:ctrlPr>
                            <a:rPr lang="en-AU" sz="20000" i="1" smtClean="0">
                              <a:effectLst/>
                              <a:latin typeface="Cambria Math" panose="02040503050406030204" pitchFamily="18" charset="0"/>
                            </a:rPr>
                          </m:ctrlPr>
                        </m:radPr>
                        <m:deg/>
                        <m:e>
                          <m:r>
                            <a:rPr lang="en-AU" sz="20000" i="0">
                              <a:effectLst/>
                              <a:latin typeface="Cambria Math" panose="02040503050406030204" pitchFamily="18" charset="0"/>
                              <a:ea typeface="Calibri" panose="020F0502020204030204" pitchFamily="34" charset="0"/>
                              <a:cs typeface="Times New Roman" panose="02020603050405020304" pitchFamily="18" charset="0"/>
                            </a:rPr>
                            <m:t>8</m:t>
                          </m:r>
                        </m:e>
                      </m:rad>
                    </m:oMath>
                  </m:oMathPara>
                </a14:m>
                <a:endParaRPr lang="en-AU" sz="20000" dirty="0"/>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xfrm>
                <a:off x="354000" y="1025083"/>
                <a:ext cx="11484000" cy="480783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635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(11)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a:xfrm>
                <a:off x="354000" y="1025083"/>
                <a:ext cx="11484000" cy="4807835"/>
              </a:xfrm>
            </p:spPr>
            <p:txBody>
              <a:bodyPr anchor="ctr"/>
              <a:lstStyle/>
              <a:p>
                <a:pPr/>
                <a14:m>
                  <m:oMathPara xmlns:m="http://schemas.openxmlformats.org/officeDocument/2006/math">
                    <m:oMathParaPr>
                      <m:jc m:val="centerGroup"/>
                    </m:oMathParaPr>
                    <m:oMath xmlns:m="http://schemas.openxmlformats.org/officeDocument/2006/math">
                      <m:r>
                        <m:rPr>
                          <m:sty m:val="p"/>
                        </m:rPr>
                        <a:rPr lang="en-AU" sz="20000" i="0" smtClean="0">
                          <a:effectLst/>
                          <a:latin typeface="Cambria Math" panose="02040503050406030204" pitchFamily="18" charset="0"/>
                          <a:ea typeface="Calibri" panose="020F0502020204030204" pitchFamily="34" charset="0"/>
                          <a:cs typeface="Times New Roman" panose="02020603050405020304" pitchFamily="18" charset="0"/>
                        </a:rPr>
                        <m:t>π</m:t>
                      </m:r>
                    </m:oMath>
                  </m:oMathPara>
                </a14:m>
                <a:endParaRPr lang="en-AU" sz="20000" dirty="0"/>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xfrm>
                <a:off x="354000" y="1025083"/>
                <a:ext cx="11484000" cy="480783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85861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Apply</a:t>
            </a:r>
          </a:p>
        </p:txBody>
      </p:sp>
    </p:spTree>
    <p:extLst>
      <p:ext uri="{BB962C8B-B14F-4D97-AF65-F5344CB8AC3E}">
        <p14:creationId xmlns:p14="http://schemas.microsoft.com/office/powerpoint/2010/main" val="305603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7A68C-73D9-DF53-6F7F-FDF0863D310B}"/>
              </a:ext>
            </a:extLst>
          </p:cNvPr>
          <p:cNvSpPr>
            <a:spLocks noGrp="1"/>
          </p:cNvSpPr>
          <p:nvPr>
            <p:ph type="title"/>
          </p:nvPr>
        </p:nvSpPr>
        <p:spPr/>
        <p:txBody>
          <a:bodyPr/>
          <a:lstStyle/>
          <a:p>
            <a:r>
              <a:rPr lang="en-AU" dirty="0">
                <a:latin typeface="+mj-lt"/>
              </a:rPr>
              <a:t>Irrational numbers (12)</a:t>
            </a:r>
          </a:p>
        </p:txBody>
      </p:sp>
      <p:sp>
        <p:nvSpPr>
          <p:cNvPr id="4" name="Text Placeholder 3">
            <a:extLst>
              <a:ext uri="{FF2B5EF4-FFF2-40B4-BE49-F238E27FC236}">
                <a16:creationId xmlns:a16="http://schemas.microsoft.com/office/drawing/2014/main" id="{6CBF748C-B639-6682-7862-B45430196D6D}"/>
              </a:ext>
            </a:extLst>
          </p:cNvPr>
          <p:cNvSpPr>
            <a:spLocks noGrp="1"/>
          </p:cNvSpPr>
          <p:nvPr>
            <p:ph type="body" sz="quarter" idx="18"/>
          </p:nvPr>
        </p:nvSpPr>
        <p:spPr/>
        <p:txBody>
          <a:bodyPr/>
          <a:lstStyle/>
          <a:p>
            <a:r>
              <a:rPr lang="en-AU" dirty="0">
                <a:latin typeface="+mj-lt"/>
              </a:rPr>
              <a:t>Statement</a:t>
            </a:r>
          </a:p>
        </p:txBody>
      </p:sp>
      <p:pic>
        <p:nvPicPr>
          <p:cNvPr id="7" name="Graphic 6">
            <a:extLst>
              <a:ext uri="{FF2B5EF4-FFF2-40B4-BE49-F238E27FC236}">
                <a16:creationId xmlns:a16="http://schemas.microsoft.com/office/drawing/2014/main" id="{8073C59D-9492-B0B8-3BAB-3BE10F6EFA4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b="4713"/>
          <a:stretch/>
        </p:blipFill>
        <p:spPr>
          <a:xfrm>
            <a:off x="201881" y="2290061"/>
            <a:ext cx="3138240" cy="4567939"/>
          </a:xfrm>
          <a:prstGeom prst="rect">
            <a:avLst/>
          </a:prstGeom>
        </p:spPr>
      </p:pic>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7F9FA162-C015-95A7-CD8E-3A7149647F75}"/>
                  </a:ext>
                </a:extLst>
              </p:cNvPr>
              <p:cNvSpPr/>
              <p:nvPr/>
            </p:nvSpPr>
            <p:spPr>
              <a:xfrm>
                <a:off x="3111334" y="1579026"/>
                <a:ext cx="5118265" cy="1422070"/>
              </a:xfrm>
              <a:prstGeom prst="wedgeRoundRectCallout">
                <a:avLst>
                  <a:gd name="adj1" fmla="val -56796"/>
                  <a:gd name="adj2" fmla="val 1135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AU" sz="2000" dirty="0">
                    <a:effectLst/>
                    <a:ea typeface="Calibri" panose="020F0502020204030204" pitchFamily="34" charset="0"/>
                  </a:rPr>
                  <a:t>If </a:t>
                </a:r>
                <a14:m>
                  <m:oMath xmlns:m="http://schemas.openxmlformats.org/officeDocument/2006/math">
                    <m:r>
                      <a:rPr lang="en-AU" sz="2000" i="1">
                        <a:effectLst/>
                        <a:latin typeface="Cambria Math" panose="02040503050406030204" pitchFamily="18" charset="0"/>
                        <a:ea typeface="Calibri" panose="020F0502020204030204" pitchFamily="34" charset="0"/>
                        <a:cs typeface="Arial" panose="020B0604020202020204" pitchFamily="34" charset="0"/>
                      </a:rPr>
                      <m:t>2×4</m:t>
                    </m:r>
                    <m:r>
                      <a:rPr lang="en-AU" sz="2000" i="1">
                        <a:effectLst/>
                        <a:latin typeface="Cambria Math" panose="02040503050406030204" pitchFamily="18" charset="0"/>
                        <a:ea typeface="Yu Mincho" panose="02020400000000000000" pitchFamily="18" charset="-128"/>
                        <a:cs typeface="Arial" panose="020B0604020202020204" pitchFamily="34" charset="0"/>
                      </a:rPr>
                      <m:t>=8</m:t>
                    </m:r>
                    <m:r>
                      <a:rPr lang="en-AU" sz="2000" b="0" i="1" smtClean="0">
                        <a:effectLst/>
                        <a:latin typeface="Cambria Math" panose="02040503050406030204" pitchFamily="18" charset="0"/>
                        <a:ea typeface="Yu Mincho" panose="02020400000000000000" pitchFamily="18" charset="-128"/>
                        <a:cs typeface="Arial" panose="020B0604020202020204" pitchFamily="34" charset="0"/>
                      </a:rPr>
                      <m:t>,</m:t>
                    </m:r>
                  </m:oMath>
                </a14:m>
                <a:r>
                  <a:rPr lang="en-AU" sz="2000" dirty="0">
                    <a:effectLst/>
                    <a:ea typeface="Yu Mincho" panose="02020400000000000000" pitchFamily="18" charset="-128"/>
                  </a:rPr>
                  <a:t> then </a:t>
                </a:r>
                <a14:m>
                  <m:oMath xmlns:m="http://schemas.openxmlformats.org/officeDocument/2006/math">
                    <m:rad>
                      <m:radPr>
                        <m:degHide m:val="on"/>
                        <m:ctrlPr>
                          <a:rPr lang="en-AU" sz="2000" i="1">
                            <a:effectLst/>
                            <a:latin typeface="Cambria Math" panose="02040503050406030204" pitchFamily="18" charset="0"/>
                            <a:ea typeface="Yu Mincho" panose="02020400000000000000" pitchFamily="18" charset="-128"/>
                          </a:rPr>
                        </m:ctrlPr>
                      </m:radPr>
                      <m:deg/>
                      <m:e>
                        <m:r>
                          <a:rPr lang="en-AU" sz="2000" i="1">
                            <a:effectLst/>
                            <a:latin typeface="Cambria Math" panose="02040503050406030204" pitchFamily="18" charset="0"/>
                            <a:ea typeface="Yu Mincho" panose="02020400000000000000" pitchFamily="18" charset="-128"/>
                            <a:cs typeface="Arial" panose="020B0604020202020204" pitchFamily="34" charset="0"/>
                          </a:rPr>
                          <m:t>2</m:t>
                        </m:r>
                      </m:e>
                    </m:rad>
                    <m:r>
                      <a:rPr lang="en-AU" sz="2000" i="1">
                        <a:effectLst/>
                        <a:latin typeface="Cambria Math" panose="02040503050406030204" pitchFamily="18" charset="0"/>
                        <a:ea typeface="Yu Mincho" panose="02020400000000000000" pitchFamily="18" charset="-128"/>
                        <a:cs typeface="Arial" panose="020B0604020202020204" pitchFamily="34" charset="0"/>
                      </a:rPr>
                      <m:t>×4=</m:t>
                    </m:r>
                    <m:rad>
                      <m:radPr>
                        <m:degHide m:val="on"/>
                        <m:ctrlPr>
                          <a:rPr lang="en-AU" sz="2000" i="1">
                            <a:effectLst/>
                            <a:latin typeface="Cambria Math" panose="02040503050406030204" pitchFamily="18" charset="0"/>
                            <a:ea typeface="Yu Mincho" panose="02020400000000000000" pitchFamily="18" charset="-128"/>
                          </a:rPr>
                        </m:ctrlPr>
                      </m:radPr>
                      <m:deg/>
                      <m:e>
                        <m:r>
                          <a:rPr lang="en-AU" sz="2000" i="1">
                            <a:effectLst/>
                            <a:latin typeface="Cambria Math" panose="02040503050406030204" pitchFamily="18" charset="0"/>
                            <a:ea typeface="Yu Mincho" panose="02020400000000000000" pitchFamily="18" charset="-128"/>
                            <a:cs typeface="Arial" panose="020B0604020202020204" pitchFamily="34" charset="0"/>
                          </a:rPr>
                          <m:t>8</m:t>
                        </m:r>
                      </m:e>
                    </m:rad>
                    <m:r>
                      <a:rPr lang="en-AU" sz="2000" b="0" i="0" smtClean="0">
                        <a:effectLst/>
                        <a:latin typeface="Cambria Math" panose="02040503050406030204" pitchFamily="18" charset="0"/>
                        <a:ea typeface="Yu Mincho" panose="02020400000000000000" pitchFamily="18" charset="-128"/>
                        <a:cs typeface="Arial" panose="020B0604020202020204" pitchFamily="34" charset="0"/>
                      </a:rPr>
                      <m:t>.</m:t>
                    </m:r>
                  </m:oMath>
                </a14:m>
                <a:endParaRPr lang="en-AU" sz="2000" dirty="0"/>
              </a:p>
            </p:txBody>
          </p:sp>
        </mc:Choice>
        <mc:Fallback xmlns="">
          <p:sp>
            <p:nvSpPr>
              <p:cNvPr id="8" name="Speech Bubble: Rectangle with Corners Rounded 7">
                <a:extLst>
                  <a:ext uri="{FF2B5EF4-FFF2-40B4-BE49-F238E27FC236}">
                    <a16:creationId xmlns:a16="http://schemas.microsoft.com/office/drawing/2014/main" id="{7F9FA162-C015-95A7-CD8E-3A7149647F75}"/>
                  </a:ext>
                </a:extLst>
              </p:cNvPr>
              <p:cNvSpPr>
                <a:spLocks noRot="1" noChangeAspect="1" noMove="1" noResize="1" noEditPoints="1" noAdjustHandles="1" noChangeArrowheads="1" noChangeShapeType="1" noTextEdit="1"/>
              </p:cNvSpPr>
              <p:nvPr/>
            </p:nvSpPr>
            <p:spPr>
              <a:xfrm>
                <a:off x="3111334" y="1579026"/>
                <a:ext cx="5118265" cy="1422070"/>
              </a:xfrm>
              <a:prstGeom prst="wedgeRoundRectCallout">
                <a:avLst>
                  <a:gd name="adj1" fmla="val -56796"/>
                  <a:gd name="adj2" fmla="val 113568"/>
                  <a:gd name="adj3" fmla="val 16667"/>
                </a:avLst>
              </a:prstGeom>
              <a:blipFill>
                <a:blip r:embed="rId4"/>
                <a:stretch>
                  <a:fillRect/>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5ECB8B7B-E46C-6D35-D2C7-BBDF830E76DE}"/>
              </a:ext>
            </a:extLst>
          </p:cNvPr>
          <p:cNvSpPr/>
          <p:nvPr/>
        </p:nvSpPr>
        <p:spPr>
          <a:xfrm>
            <a:off x="3824603" y="3675378"/>
            <a:ext cx="4139220" cy="1146004"/>
          </a:xfrm>
          <a:prstGeom prst="wedgeRoundRectCallout">
            <a:avLst>
              <a:gd name="adj1" fmla="val 66934"/>
              <a:gd name="adj2" fmla="val -18465"/>
              <a:gd name="adj3" fmla="val 16667"/>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a:r>
              <a:rPr lang="en-AU" sz="2000" dirty="0">
                <a:effectLst/>
                <a:ea typeface="Calibri" panose="020F0502020204030204" pitchFamily="34" charset="0"/>
              </a:rPr>
              <a:t>I don’t think that is correct, because…</a:t>
            </a:r>
            <a:endParaRPr lang="en-AU" sz="2000" dirty="0"/>
          </a:p>
        </p:txBody>
      </p:sp>
      <p:pic>
        <p:nvPicPr>
          <p:cNvPr id="9" name="Graphic 8">
            <a:extLst>
              <a:ext uri="{FF2B5EF4-FFF2-40B4-BE49-F238E27FC236}">
                <a16:creationId xmlns:a16="http://schemas.microsoft.com/office/drawing/2014/main" id="{D4B9BB80-2BB1-E778-7CB2-0C429D9E87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b="57672"/>
          <a:stretch/>
        </p:blipFill>
        <p:spPr>
          <a:xfrm flipH="1">
            <a:off x="7676088" y="2422173"/>
            <a:ext cx="3447911" cy="4435827"/>
          </a:xfrm>
          <a:prstGeom prst="rect">
            <a:avLst/>
          </a:prstGeom>
        </p:spPr>
      </p:pic>
      <p:sp>
        <p:nvSpPr>
          <p:cNvPr id="2" name="Slide Number Placeholder 1">
            <a:extLst>
              <a:ext uri="{FF2B5EF4-FFF2-40B4-BE49-F238E27FC236}">
                <a16:creationId xmlns:a16="http://schemas.microsoft.com/office/drawing/2014/main" id="{12DBA506-F9EA-9BBC-A39A-6B3E21D4FE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73705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a:t>
            </a:r>
            <a:r>
              <a:rPr lang="en-AU" sz="1200" dirty="0">
                <a:solidFill>
                  <a:schemeClr val="bg1"/>
                </a:solidFill>
              </a:rPr>
              <a:t>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Irrational numbers (1)</a:t>
            </a:r>
          </a:p>
        </p:txBody>
      </p:sp>
      <p:sp>
        <p:nvSpPr>
          <p:cNvPr id="2" name="Text Placeholder 1">
            <a:extLst>
              <a:ext uri="{FF2B5EF4-FFF2-40B4-BE49-F238E27FC236}">
                <a16:creationId xmlns:a16="http://schemas.microsoft.com/office/drawing/2014/main" id="{480912AE-169D-2870-F666-46A5026AFC49}"/>
              </a:ext>
            </a:extLst>
          </p:cNvPr>
          <p:cNvSpPr>
            <a:spLocks noGrp="1"/>
          </p:cNvSpPr>
          <p:nvPr>
            <p:ph type="body" sz="quarter" idx="18"/>
          </p:nvPr>
        </p:nvSpPr>
        <p:spPr/>
        <p:txBody>
          <a:bodyPr/>
          <a:lstStyle/>
          <a:p>
            <a:r>
              <a:rPr lang="en-AU" dirty="0">
                <a:latin typeface="+mj-lt"/>
              </a:rPr>
              <a:t>Historical equations to approximate the circumference of a circle from the diameter</a:t>
            </a:r>
          </a:p>
        </p:txBody>
      </p:sp>
      <p:grpSp>
        <p:nvGrpSpPr>
          <p:cNvPr id="23" name="Group 22" descr="Rectangle showing circumference approximation from the Babylonians of Circumference =25/8 x diameter">
            <a:extLst>
              <a:ext uri="{FF2B5EF4-FFF2-40B4-BE49-F238E27FC236}">
                <a16:creationId xmlns:a16="http://schemas.microsoft.com/office/drawing/2014/main" id="{9A0051A8-290D-0E2B-595F-4A1C34F396C5}"/>
              </a:ext>
            </a:extLst>
          </p:cNvPr>
          <p:cNvGrpSpPr/>
          <p:nvPr/>
        </p:nvGrpSpPr>
        <p:grpSpPr>
          <a:xfrm>
            <a:off x="206446" y="1803446"/>
            <a:ext cx="1847702" cy="4279212"/>
            <a:chOff x="206446" y="1803446"/>
            <a:chExt cx="1847702" cy="4279212"/>
          </a:xfrm>
        </p:grpSpPr>
        <p:sp>
          <p:nvSpPr>
            <p:cNvPr id="5" name="Free-form: Shape 4">
              <a:extLst>
                <a:ext uri="{FF2B5EF4-FFF2-40B4-BE49-F238E27FC236}">
                  <a16:creationId xmlns:a16="http://schemas.microsoft.com/office/drawing/2014/main" id="{663F8463-A46B-974F-EABC-3E206645B071}"/>
                </a:ext>
              </a:extLst>
            </p:cNvPr>
            <p:cNvSpPr/>
            <p:nvPr/>
          </p:nvSpPr>
          <p:spPr>
            <a:xfrm>
              <a:off x="206446"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Babylonian</a:t>
              </a:r>
            </a:p>
          </p:txBody>
        </p:sp>
        <mc:AlternateContent xmlns:mc="http://schemas.openxmlformats.org/markup-compatibility/2006" xmlns:a14="http://schemas.microsoft.com/office/drawing/2010/main">
          <mc:Choice Requires="a14">
            <p:sp>
              <p:nvSpPr>
                <p:cNvPr id="6" name="Free-form: Shape 5">
                  <a:extLst>
                    <a:ext uri="{FF2B5EF4-FFF2-40B4-BE49-F238E27FC236}">
                      <a16:creationId xmlns:a16="http://schemas.microsoft.com/office/drawing/2014/main" id="{CC5F457A-B0B9-9255-7E35-2DE98EEF0CC7}"/>
                    </a:ext>
                  </a:extLst>
                </p:cNvPr>
                <p:cNvSpPr/>
                <p:nvPr/>
              </p:nvSpPr>
              <p:spPr>
                <a:xfrm>
                  <a:off x="391217"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54" tIns="79489" rIns="91554" bIns="79489"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25</m:t>
                            </m:r>
                          </m:num>
                          <m:den>
                            <m:r>
                              <a:rPr lang="en-AU" sz="1800" b="0" i="0" kern="1200" smtClean="0">
                                <a:latin typeface="Cambria Math" panose="02040503050406030204" pitchFamily="18" charset="0"/>
                              </a:rPr>
                              <m:t>8</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6" name="Free-form: Shape 5">
                  <a:extLst>
                    <a:ext uri="{FF2B5EF4-FFF2-40B4-BE49-F238E27FC236}">
                      <a16:creationId xmlns:a16="http://schemas.microsoft.com/office/drawing/2014/main" id="{CC5F457A-B0B9-9255-7E35-2DE98EEF0CC7}"/>
                    </a:ext>
                  </a:extLst>
                </p:cNvPr>
                <p:cNvSpPr>
                  <a:spLocks noRot="1" noChangeAspect="1" noMove="1" noResize="1" noEditPoints="1" noAdjustHandles="1" noChangeArrowheads="1" noChangeShapeType="1" noTextEdit="1"/>
                </p:cNvSpPr>
                <p:nvPr/>
              </p:nvSpPr>
              <p:spPr>
                <a:xfrm>
                  <a:off x="391217"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blipFill>
                  <a:blip r:embed="rId2"/>
                  <a:stretch>
                    <a:fillRect/>
                  </a:stretch>
                </a:blipFill>
                <a:ln>
                  <a:noFill/>
                </a:ln>
              </p:spPr>
              <p:txBody>
                <a:bodyPr/>
                <a:lstStyle/>
                <a:p>
                  <a:r>
                    <a:rPr lang="en-AU">
                      <a:noFill/>
                    </a:rPr>
                    <a:t> </a:t>
                  </a:r>
                </a:p>
              </p:txBody>
            </p:sp>
          </mc:Fallback>
        </mc:AlternateContent>
      </p:grpSp>
      <p:grpSp>
        <p:nvGrpSpPr>
          <p:cNvPr id="24" name="Group 23" descr="Rectangle showing circumference approximation from the Egyptians of Circumference =256/81 x diameter">
            <a:extLst>
              <a:ext uri="{FF2B5EF4-FFF2-40B4-BE49-F238E27FC236}">
                <a16:creationId xmlns:a16="http://schemas.microsoft.com/office/drawing/2014/main" id="{D91125A5-1547-140C-FDB8-70C3E7ED4155}"/>
              </a:ext>
            </a:extLst>
          </p:cNvPr>
          <p:cNvGrpSpPr/>
          <p:nvPr/>
        </p:nvGrpSpPr>
        <p:grpSpPr>
          <a:xfrm>
            <a:off x="2192727" y="1803446"/>
            <a:ext cx="1847702" cy="4279212"/>
            <a:chOff x="2192727" y="1803446"/>
            <a:chExt cx="1847702" cy="4279212"/>
          </a:xfrm>
        </p:grpSpPr>
        <p:sp>
          <p:nvSpPr>
            <p:cNvPr id="7" name="Free-form: Shape 6">
              <a:extLst>
                <a:ext uri="{FF2B5EF4-FFF2-40B4-BE49-F238E27FC236}">
                  <a16:creationId xmlns:a16="http://schemas.microsoft.com/office/drawing/2014/main" id="{DB3CD42B-E438-091A-20E2-379FB332D927}"/>
                </a:ext>
              </a:extLst>
            </p:cNvPr>
            <p:cNvSpPr/>
            <p:nvPr/>
          </p:nvSpPr>
          <p:spPr>
            <a:xfrm>
              <a:off x="2192727"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Egyptian</a:t>
              </a:r>
            </a:p>
          </p:txBody>
        </p:sp>
        <mc:AlternateContent xmlns:mc="http://schemas.openxmlformats.org/markup-compatibility/2006" xmlns:a14="http://schemas.microsoft.com/office/drawing/2010/main">
          <mc:Choice Requires="a14">
            <p:sp>
              <p:nvSpPr>
                <p:cNvPr id="8" name="Free-form: Shape 7">
                  <a:extLst>
                    <a:ext uri="{FF2B5EF4-FFF2-40B4-BE49-F238E27FC236}">
                      <a16:creationId xmlns:a16="http://schemas.microsoft.com/office/drawing/2014/main" id="{0A18401D-AE8C-D228-3448-63621B65BBC2}"/>
                    </a:ext>
                  </a:extLst>
                </p:cNvPr>
                <p:cNvSpPr/>
                <p:nvPr/>
              </p:nvSpPr>
              <p:spPr>
                <a:xfrm>
                  <a:off x="2377497"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54" tIns="79489" rIns="91554" bIns="79489"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256</m:t>
                            </m:r>
                          </m:num>
                          <m:den>
                            <m:r>
                              <a:rPr lang="en-AU" sz="1800" b="0" i="0" kern="1200" smtClean="0">
                                <a:latin typeface="Cambria Math" panose="02040503050406030204" pitchFamily="18" charset="0"/>
                              </a:rPr>
                              <m:t>81</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8" name="Free-form: Shape 7">
                  <a:extLst>
                    <a:ext uri="{FF2B5EF4-FFF2-40B4-BE49-F238E27FC236}">
                      <a16:creationId xmlns:a16="http://schemas.microsoft.com/office/drawing/2014/main" id="{0A18401D-AE8C-D228-3448-63621B65BBC2}"/>
                    </a:ext>
                  </a:extLst>
                </p:cNvPr>
                <p:cNvSpPr>
                  <a:spLocks noRot="1" noChangeAspect="1" noMove="1" noResize="1" noEditPoints="1" noAdjustHandles="1" noChangeArrowheads="1" noChangeShapeType="1" noTextEdit="1"/>
                </p:cNvSpPr>
                <p:nvPr/>
              </p:nvSpPr>
              <p:spPr>
                <a:xfrm>
                  <a:off x="2377497"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blipFill>
                  <a:blip r:embed="rId3"/>
                  <a:stretch>
                    <a:fillRect/>
                  </a:stretch>
                </a:blipFill>
                <a:ln>
                  <a:noFill/>
                </a:ln>
              </p:spPr>
              <p:txBody>
                <a:bodyPr/>
                <a:lstStyle/>
                <a:p>
                  <a:r>
                    <a:rPr lang="en-AU">
                      <a:noFill/>
                    </a:rPr>
                    <a:t> </a:t>
                  </a:r>
                </a:p>
              </p:txBody>
            </p:sp>
          </mc:Fallback>
        </mc:AlternateContent>
      </p:grpSp>
      <p:grpSp>
        <p:nvGrpSpPr>
          <p:cNvPr id="25" name="Group 24" descr="Rectangle showing circumference approximation from the Hindu of Circumference =339/108 x diameter">
            <a:extLst>
              <a:ext uri="{FF2B5EF4-FFF2-40B4-BE49-F238E27FC236}">
                <a16:creationId xmlns:a16="http://schemas.microsoft.com/office/drawing/2014/main" id="{0B4D0101-22AA-BBAD-E037-6A683D6D801B}"/>
              </a:ext>
            </a:extLst>
          </p:cNvPr>
          <p:cNvGrpSpPr/>
          <p:nvPr/>
        </p:nvGrpSpPr>
        <p:grpSpPr>
          <a:xfrm>
            <a:off x="4179007" y="1803446"/>
            <a:ext cx="1847702" cy="4279212"/>
            <a:chOff x="4179007" y="1803446"/>
            <a:chExt cx="1847702" cy="4279212"/>
          </a:xfrm>
        </p:grpSpPr>
        <p:sp>
          <p:nvSpPr>
            <p:cNvPr id="9" name="Free-form: Shape 8">
              <a:extLst>
                <a:ext uri="{FF2B5EF4-FFF2-40B4-BE49-F238E27FC236}">
                  <a16:creationId xmlns:a16="http://schemas.microsoft.com/office/drawing/2014/main" id="{428029FD-7161-8424-00DB-B2BFCFE16AEA}"/>
                </a:ext>
              </a:extLst>
            </p:cNvPr>
            <p:cNvSpPr/>
            <p:nvPr/>
          </p:nvSpPr>
          <p:spPr>
            <a:xfrm>
              <a:off x="4179007"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Hindu</a:t>
              </a:r>
              <a:endParaRPr lang="en-AU" sz="2300" b="1" kern="1200" dirty="0">
                <a:solidFill>
                  <a:schemeClr val="accent1"/>
                </a:solidFill>
                <a:latin typeface="+mj-lt"/>
              </a:endParaRPr>
            </a:p>
          </p:txBody>
        </p:sp>
        <mc:AlternateContent xmlns:mc="http://schemas.openxmlformats.org/markup-compatibility/2006" xmlns:a14="http://schemas.microsoft.com/office/drawing/2010/main">
          <mc:Choice Requires="a14">
            <p:sp>
              <p:nvSpPr>
                <p:cNvPr id="10" name="Free-form: Shape 9">
                  <a:extLst>
                    <a:ext uri="{FF2B5EF4-FFF2-40B4-BE49-F238E27FC236}">
                      <a16:creationId xmlns:a16="http://schemas.microsoft.com/office/drawing/2014/main" id="{8EEC0F99-BB04-BA7D-8A4B-09A862DF5A99}"/>
                    </a:ext>
                  </a:extLst>
                </p:cNvPr>
                <p:cNvSpPr/>
                <p:nvPr/>
              </p:nvSpPr>
              <p:spPr>
                <a:xfrm>
                  <a:off x="4363778"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554" tIns="79489" rIns="91554" bIns="79489"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339</m:t>
                            </m:r>
                          </m:num>
                          <m:den>
                            <m:r>
                              <a:rPr lang="en-AU" sz="1800" b="0" i="0" kern="1200" smtClean="0">
                                <a:latin typeface="Cambria Math" panose="02040503050406030204" pitchFamily="18" charset="0"/>
                              </a:rPr>
                              <m:t>108</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10" name="Free-form: Shape 9">
                  <a:extLst>
                    <a:ext uri="{FF2B5EF4-FFF2-40B4-BE49-F238E27FC236}">
                      <a16:creationId xmlns:a16="http://schemas.microsoft.com/office/drawing/2014/main" id="{8EEC0F99-BB04-BA7D-8A4B-09A862DF5A99}"/>
                    </a:ext>
                  </a:extLst>
                </p:cNvPr>
                <p:cNvSpPr>
                  <a:spLocks noRot="1" noChangeAspect="1" noMove="1" noResize="1" noEditPoints="1" noAdjustHandles="1" noChangeArrowheads="1" noChangeShapeType="1" noTextEdit="1"/>
                </p:cNvSpPr>
                <p:nvPr/>
              </p:nvSpPr>
              <p:spPr>
                <a:xfrm>
                  <a:off x="4363778" y="3087209"/>
                  <a:ext cx="1478162" cy="2781487"/>
                </a:xfrm>
                <a:custGeom>
                  <a:avLst/>
                  <a:gdLst>
                    <a:gd name="connsiteX0" fmla="*/ 0 w 1478162"/>
                    <a:gd name="connsiteY0" fmla="*/ 147816 h 2781487"/>
                    <a:gd name="connsiteX1" fmla="*/ 147816 w 1478162"/>
                    <a:gd name="connsiteY1" fmla="*/ 0 h 2781487"/>
                    <a:gd name="connsiteX2" fmla="*/ 1330346 w 1478162"/>
                    <a:gd name="connsiteY2" fmla="*/ 0 h 2781487"/>
                    <a:gd name="connsiteX3" fmla="*/ 1478162 w 1478162"/>
                    <a:gd name="connsiteY3" fmla="*/ 147816 h 2781487"/>
                    <a:gd name="connsiteX4" fmla="*/ 1478162 w 1478162"/>
                    <a:gd name="connsiteY4" fmla="*/ 2633671 h 2781487"/>
                    <a:gd name="connsiteX5" fmla="*/ 1330346 w 1478162"/>
                    <a:gd name="connsiteY5" fmla="*/ 2781487 h 2781487"/>
                    <a:gd name="connsiteX6" fmla="*/ 147816 w 1478162"/>
                    <a:gd name="connsiteY6" fmla="*/ 2781487 h 2781487"/>
                    <a:gd name="connsiteX7" fmla="*/ 0 w 1478162"/>
                    <a:gd name="connsiteY7" fmla="*/ 2633671 h 2781487"/>
                    <a:gd name="connsiteX8" fmla="*/ 0 w 1478162"/>
                    <a:gd name="connsiteY8" fmla="*/ 147816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2781487">
                      <a:moveTo>
                        <a:pt x="0" y="147816"/>
                      </a:moveTo>
                      <a:cubicBezTo>
                        <a:pt x="0" y="66179"/>
                        <a:pt x="66179" y="0"/>
                        <a:pt x="147816" y="0"/>
                      </a:cubicBezTo>
                      <a:lnTo>
                        <a:pt x="1330346" y="0"/>
                      </a:lnTo>
                      <a:cubicBezTo>
                        <a:pt x="1411983" y="0"/>
                        <a:pt x="1478162" y="66179"/>
                        <a:pt x="1478162" y="147816"/>
                      </a:cubicBezTo>
                      <a:lnTo>
                        <a:pt x="1478162" y="2633671"/>
                      </a:lnTo>
                      <a:cubicBezTo>
                        <a:pt x="1478162" y="2715308"/>
                        <a:pt x="1411983" y="2781487"/>
                        <a:pt x="1330346" y="2781487"/>
                      </a:cubicBezTo>
                      <a:lnTo>
                        <a:pt x="147816" y="2781487"/>
                      </a:lnTo>
                      <a:cubicBezTo>
                        <a:pt x="66179" y="2781487"/>
                        <a:pt x="0" y="2715308"/>
                        <a:pt x="0" y="2633671"/>
                      </a:cubicBezTo>
                      <a:lnTo>
                        <a:pt x="0" y="147816"/>
                      </a:lnTo>
                      <a:close/>
                    </a:path>
                  </a:pathLst>
                </a:custGeom>
                <a:blipFill>
                  <a:blip r:embed="rId4"/>
                  <a:stretch>
                    <a:fillRect/>
                  </a:stretch>
                </a:blipFill>
                <a:ln>
                  <a:noFill/>
                </a:ln>
              </p:spPr>
              <p:txBody>
                <a:bodyPr/>
                <a:lstStyle/>
                <a:p>
                  <a:r>
                    <a:rPr lang="en-AU">
                      <a:noFill/>
                    </a:rPr>
                    <a:t> </a:t>
                  </a:r>
                </a:p>
              </p:txBody>
            </p:sp>
          </mc:Fallback>
        </mc:AlternateContent>
      </p:grpSp>
      <p:grpSp>
        <p:nvGrpSpPr>
          <p:cNvPr id="27" name="Group 26" descr="Rectangle showing circumference approximation from the Greek of Circumference =223/71 x diameter and  Circumference =22/7 x diameter and Circumference =377/120 x diameter">
            <a:extLst>
              <a:ext uri="{FF2B5EF4-FFF2-40B4-BE49-F238E27FC236}">
                <a16:creationId xmlns:a16="http://schemas.microsoft.com/office/drawing/2014/main" id="{709A6073-7811-F8FB-A01B-0F8444CF8BE7}"/>
              </a:ext>
            </a:extLst>
          </p:cNvPr>
          <p:cNvGrpSpPr/>
          <p:nvPr/>
        </p:nvGrpSpPr>
        <p:grpSpPr>
          <a:xfrm>
            <a:off x="6165288" y="1803446"/>
            <a:ext cx="1847702" cy="4279212"/>
            <a:chOff x="6165288" y="1803446"/>
            <a:chExt cx="1847702" cy="4279212"/>
          </a:xfrm>
        </p:grpSpPr>
        <p:sp>
          <p:nvSpPr>
            <p:cNvPr id="14" name="Free-form: Shape 13">
              <a:extLst>
                <a:ext uri="{FF2B5EF4-FFF2-40B4-BE49-F238E27FC236}">
                  <a16:creationId xmlns:a16="http://schemas.microsoft.com/office/drawing/2014/main" id="{75EB51F3-7380-6612-ABB7-CFD2BC99E31D}"/>
                </a:ext>
              </a:extLst>
            </p:cNvPr>
            <p:cNvSpPr/>
            <p:nvPr/>
          </p:nvSpPr>
          <p:spPr>
            <a:xfrm>
              <a:off x="6165288"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Greek</a:t>
              </a:r>
              <a:endParaRPr lang="en-AU" sz="2300" b="1" kern="1200" dirty="0">
                <a:solidFill>
                  <a:schemeClr val="accent1"/>
                </a:solidFill>
                <a:latin typeface="+mj-lt"/>
              </a:endParaRPr>
            </a:p>
          </p:txBody>
        </p:sp>
        <mc:AlternateContent xmlns:mc="http://schemas.openxmlformats.org/markup-compatibility/2006" xmlns:a14="http://schemas.microsoft.com/office/drawing/2010/main">
          <mc:Choice Requires="a14">
            <p:sp>
              <p:nvSpPr>
                <p:cNvPr id="15" name="Free-form: Shape 14">
                  <a:extLst>
                    <a:ext uri="{FF2B5EF4-FFF2-40B4-BE49-F238E27FC236}">
                      <a16:creationId xmlns:a16="http://schemas.microsoft.com/office/drawing/2014/main" id="{4CEC65C1-C50B-49BC-0CEC-14836519A1DC}"/>
                    </a:ext>
                  </a:extLst>
                </p:cNvPr>
                <p:cNvSpPr/>
                <p:nvPr/>
              </p:nvSpPr>
              <p:spPr>
                <a:xfrm>
                  <a:off x="6350058" y="3087575"/>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83" tIns="60818" rIns="72883" bIns="60818"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223</m:t>
                            </m:r>
                          </m:num>
                          <m:den>
                            <m:r>
                              <a:rPr lang="en-AU" sz="1800" b="0" i="0" kern="1200" smtClean="0">
                                <a:latin typeface="Cambria Math" panose="02040503050406030204" pitchFamily="18" charset="0"/>
                              </a:rPr>
                              <m:t>71</m:t>
                            </m:r>
                          </m:den>
                        </m:f>
                        <m:r>
                          <m:rPr>
                            <m:sty m:val="p"/>
                          </m:rPr>
                          <a:rPr lang="en-AU" sz="1800" b="0" i="0" kern="1200" smtClean="0">
                            <a:latin typeface="Cambria Math" panose="02040503050406030204" pitchFamily="18" charset="0"/>
                          </a:rPr>
                          <m:t>d</m:t>
                        </m:r>
                        <m:r>
                          <a:rPr lang="en-AU" sz="1800" b="0" i="0" kern="1200" smtClean="0">
                            <a:latin typeface="Cambria Math" panose="02040503050406030204" pitchFamily="18" charset="0"/>
                          </a:rPr>
                          <m:t> </m:t>
                        </m:r>
                      </m:oMath>
                    </m:oMathPara>
                  </a14:m>
                  <a:endParaRPr lang="en-AU" sz="1800" kern="1200" dirty="0"/>
                </a:p>
              </p:txBody>
            </p:sp>
          </mc:Choice>
          <mc:Fallback xmlns="">
            <p:sp>
              <p:nvSpPr>
                <p:cNvPr id="15" name="Free-form: Shape 14">
                  <a:extLst>
                    <a:ext uri="{FF2B5EF4-FFF2-40B4-BE49-F238E27FC236}">
                      <a16:creationId xmlns:a16="http://schemas.microsoft.com/office/drawing/2014/main" id="{4CEC65C1-C50B-49BC-0CEC-14836519A1DC}"/>
                    </a:ext>
                  </a:extLst>
                </p:cNvPr>
                <p:cNvSpPr>
                  <a:spLocks noRot="1" noChangeAspect="1" noMove="1" noResize="1" noEditPoints="1" noAdjustHandles="1" noChangeArrowheads="1" noChangeShapeType="1" noTextEdit="1"/>
                </p:cNvSpPr>
                <p:nvPr/>
              </p:nvSpPr>
              <p:spPr>
                <a:xfrm>
                  <a:off x="6350058" y="3087575"/>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Free-form: Shape 15">
                  <a:extLst>
                    <a:ext uri="{FF2B5EF4-FFF2-40B4-BE49-F238E27FC236}">
                      <a16:creationId xmlns:a16="http://schemas.microsoft.com/office/drawing/2014/main" id="{68241CE7-B164-112E-DB06-BA4EDC0F874B}"/>
                    </a:ext>
                  </a:extLst>
                </p:cNvPr>
                <p:cNvSpPr/>
                <p:nvPr/>
              </p:nvSpPr>
              <p:spPr>
                <a:xfrm>
                  <a:off x="6350058" y="4057606"/>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83" tIns="60818" rIns="72883" bIns="60818"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22</m:t>
                            </m:r>
                          </m:num>
                          <m:den>
                            <m:r>
                              <a:rPr lang="en-AU" sz="1800" b="0" i="0" kern="1200" smtClean="0">
                                <a:latin typeface="Cambria Math" panose="02040503050406030204" pitchFamily="18" charset="0"/>
                              </a:rPr>
                              <m:t>7</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16" name="Free-form: Shape 15">
                  <a:extLst>
                    <a:ext uri="{FF2B5EF4-FFF2-40B4-BE49-F238E27FC236}">
                      <a16:creationId xmlns:a16="http://schemas.microsoft.com/office/drawing/2014/main" id="{68241CE7-B164-112E-DB06-BA4EDC0F874B}"/>
                    </a:ext>
                  </a:extLst>
                </p:cNvPr>
                <p:cNvSpPr>
                  <a:spLocks noRot="1" noChangeAspect="1" noMove="1" noResize="1" noEditPoints="1" noAdjustHandles="1" noChangeArrowheads="1" noChangeShapeType="1" noTextEdit="1"/>
                </p:cNvSpPr>
                <p:nvPr/>
              </p:nvSpPr>
              <p:spPr>
                <a:xfrm>
                  <a:off x="6350058" y="4057606"/>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Free-form: Shape 16">
                  <a:extLst>
                    <a:ext uri="{FF2B5EF4-FFF2-40B4-BE49-F238E27FC236}">
                      <a16:creationId xmlns:a16="http://schemas.microsoft.com/office/drawing/2014/main" id="{935B24C1-A256-894A-85ED-01E6C983F9A5}"/>
                    </a:ext>
                  </a:extLst>
                </p:cNvPr>
                <p:cNvSpPr/>
                <p:nvPr/>
              </p:nvSpPr>
              <p:spPr>
                <a:xfrm>
                  <a:off x="6350058" y="5027637"/>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83" tIns="60818" rIns="72883" bIns="60818"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377</m:t>
                            </m:r>
                          </m:num>
                          <m:den>
                            <m:r>
                              <a:rPr lang="en-AU" sz="1800" b="0" i="0" kern="1200" smtClean="0">
                                <a:latin typeface="Cambria Math" panose="02040503050406030204" pitchFamily="18" charset="0"/>
                              </a:rPr>
                              <m:t>120</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17" name="Free-form: Shape 16">
                  <a:extLst>
                    <a:ext uri="{FF2B5EF4-FFF2-40B4-BE49-F238E27FC236}">
                      <a16:creationId xmlns:a16="http://schemas.microsoft.com/office/drawing/2014/main" id="{935B24C1-A256-894A-85ED-01E6C983F9A5}"/>
                    </a:ext>
                  </a:extLst>
                </p:cNvPr>
                <p:cNvSpPr>
                  <a:spLocks noRot="1" noChangeAspect="1" noMove="1" noResize="1" noEditPoints="1" noAdjustHandles="1" noChangeArrowheads="1" noChangeShapeType="1" noTextEdit="1"/>
                </p:cNvSpPr>
                <p:nvPr/>
              </p:nvSpPr>
              <p:spPr>
                <a:xfrm>
                  <a:off x="6350058" y="5027637"/>
                  <a:ext cx="1478162" cy="840693"/>
                </a:xfrm>
                <a:custGeom>
                  <a:avLst/>
                  <a:gdLst>
                    <a:gd name="connsiteX0" fmla="*/ 0 w 1478162"/>
                    <a:gd name="connsiteY0" fmla="*/ 84069 h 840693"/>
                    <a:gd name="connsiteX1" fmla="*/ 84069 w 1478162"/>
                    <a:gd name="connsiteY1" fmla="*/ 0 h 840693"/>
                    <a:gd name="connsiteX2" fmla="*/ 1394093 w 1478162"/>
                    <a:gd name="connsiteY2" fmla="*/ 0 h 840693"/>
                    <a:gd name="connsiteX3" fmla="*/ 1478162 w 1478162"/>
                    <a:gd name="connsiteY3" fmla="*/ 84069 h 840693"/>
                    <a:gd name="connsiteX4" fmla="*/ 1478162 w 1478162"/>
                    <a:gd name="connsiteY4" fmla="*/ 756624 h 840693"/>
                    <a:gd name="connsiteX5" fmla="*/ 1394093 w 1478162"/>
                    <a:gd name="connsiteY5" fmla="*/ 840693 h 840693"/>
                    <a:gd name="connsiteX6" fmla="*/ 84069 w 1478162"/>
                    <a:gd name="connsiteY6" fmla="*/ 840693 h 840693"/>
                    <a:gd name="connsiteX7" fmla="*/ 0 w 1478162"/>
                    <a:gd name="connsiteY7" fmla="*/ 756624 h 840693"/>
                    <a:gd name="connsiteX8" fmla="*/ 0 w 1478162"/>
                    <a:gd name="connsiteY8" fmla="*/ 84069 h 84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840693">
                      <a:moveTo>
                        <a:pt x="0" y="84069"/>
                      </a:moveTo>
                      <a:cubicBezTo>
                        <a:pt x="0" y="37639"/>
                        <a:pt x="37639" y="0"/>
                        <a:pt x="84069" y="0"/>
                      </a:cubicBezTo>
                      <a:lnTo>
                        <a:pt x="1394093" y="0"/>
                      </a:lnTo>
                      <a:cubicBezTo>
                        <a:pt x="1440523" y="0"/>
                        <a:pt x="1478162" y="37639"/>
                        <a:pt x="1478162" y="84069"/>
                      </a:cubicBezTo>
                      <a:lnTo>
                        <a:pt x="1478162" y="756624"/>
                      </a:lnTo>
                      <a:cubicBezTo>
                        <a:pt x="1478162" y="803054"/>
                        <a:pt x="1440523" y="840693"/>
                        <a:pt x="1394093" y="840693"/>
                      </a:cubicBezTo>
                      <a:lnTo>
                        <a:pt x="84069" y="840693"/>
                      </a:lnTo>
                      <a:cubicBezTo>
                        <a:pt x="37639" y="840693"/>
                        <a:pt x="0" y="803054"/>
                        <a:pt x="0" y="756624"/>
                      </a:cubicBezTo>
                      <a:lnTo>
                        <a:pt x="0" y="84069"/>
                      </a:lnTo>
                      <a:close/>
                    </a:path>
                  </a:pathLst>
                </a:custGeom>
                <a:blipFill>
                  <a:blip r:embed="rId7"/>
                  <a:stretch>
                    <a:fillRect/>
                  </a:stretch>
                </a:blipFill>
                <a:ln>
                  <a:noFill/>
                </a:ln>
              </p:spPr>
              <p:txBody>
                <a:bodyPr/>
                <a:lstStyle/>
                <a:p>
                  <a:r>
                    <a:rPr lang="en-AU">
                      <a:noFill/>
                    </a:rPr>
                    <a:t> </a:t>
                  </a:r>
                </a:p>
              </p:txBody>
            </p:sp>
          </mc:Fallback>
        </mc:AlternateContent>
      </p:grpSp>
      <p:grpSp>
        <p:nvGrpSpPr>
          <p:cNvPr id="28" name="Group 27" descr="Rectangle showing circumference approximation from the Chinese of Circumference =3927/1250 x diameter and Circumference =355/113 x diameter">
            <a:extLst>
              <a:ext uri="{FF2B5EF4-FFF2-40B4-BE49-F238E27FC236}">
                <a16:creationId xmlns:a16="http://schemas.microsoft.com/office/drawing/2014/main" id="{7C151705-7660-D462-E06D-77E45B72BA36}"/>
              </a:ext>
            </a:extLst>
          </p:cNvPr>
          <p:cNvGrpSpPr/>
          <p:nvPr/>
        </p:nvGrpSpPr>
        <p:grpSpPr>
          <a:xfrm>
            <a:off x="8151568" y="1803446"/>
            <a:ext cx="1847702" cy="4279212"/>
            <a:chOff x="8151568" y="1803446"/>
            <a:chExt cx="1847702" cy="4279212"/>
          </a:xfrm>
        </p:grpSpPr>
        <p:sp>
          <p:nvSpPr>
            <p:cNvPr id="18" name="Free-form: Shape 17">
              <a:extLst>
                <a:ext uri="{FF2B5EF4-FFF2-40B4-BE49-F238E27FC236}">
                  <a16:creationId xmlns:a16="http://schemas.microsoft.com/office/drawing/2014/main" id="{CBC0AEBC-4921-9673-30A7-E0DEDA3C7CC8}"/>
                </a:ext>
              </a:extLst>
            </p:cNvPr>
            <p:cNvSpPr/>
            <p:nvPr/>
          </p:nvSpPr>
          <p:spPr>
            <a:xfrm>
              <a:off x="8151568"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Chinese</a:t>
              </a:r>
              <a:endParaRPr lang="en-AU" sz="2300" b="1" kern="1200" dirty="0">
                <a:solidFill>
                  <a:schemeClr val="accent1"/>
                </a:solidFill>
                <a:latin typeface="+mj-lt"/>
              </a:endParaRPr>
            </a:p>
          </p:txBody>
        </p:sp>
        <mc:AlternateContent xmlns:mc="http://schemas.openxmlformats.org/markup-compatibility/2006" xmlns:a14="http://schemas.microsoft.com/office/drawing/2010/main">
          <mc:Choice Requires="a14">
            <p:sp>
              <p:nvSpPr>
                <p:cNvPr id="19" name="Free-form: Shape 18">
                  <a:extLst>
                    <a:ext uri="{FF2B5EF4-FFF2-40B4-BE49-F238E27FC236}">
                      <a16:creationId xmlns:a16="http://schemas.microsoft.com/office/drawing/2014/main" id="{CA3239D7-92A7-F32D-297C-A4E63F2783C2}"/>
                    </a:ext>
                  </a:extLst>
                </p:cNvPr>
                <p:cNvSpPr/>
                <p:nvPr/>
              </p:nvSpPr>
              <p:spPr>
                <a:xfrm>
                  <a:off x="8336339" y="3088463"/>
                  <a:ext cx="1478162" cy="1290240"/>
                </a:xfrm>
                <a:custGeom>
                  <a:avLst/>
                  <a:gdLst>
                    <a:gd name="connsiteX0" fmla="*/ 0 w 1478162"/>
                    <a:gd name="connsiteY0" fmla="*/ 129024 h 1290240"/>
                    <a:gd name="connsiteX1" fmla="*/ 129024 w 1478162"/>
                    <a:gd name="connsiteY1" fmla="*/ 0 h 1290240"/>
                    <a:gd name="connsiteX2" fmla="*/ 1349138 w 1478162"/>
                    <a:gd name="connsiteY2" fmla="*/ 0 h 1290240"/>
                    <a:gd name="connsiteX3" fmla="*/ 1478162 w 1478162"/>
                    <a:gd name="connsiteY3" fmla="*/ 129024 h 1290240"/>
                    <a:gd name="connsiteX4" fmla="*/ 1478162 w 1478162"/>
                    <a:gd name="connsiteY4" fmla="*/ 1161216 h 1290240"/>
                    <a:gd name="connsiteX5" fmla="*/ 1349138 w 1478162"/>
                    <a:gd name="connsiteY5" fmla="*/ 1290240 h 1290240"/>
                    <a:gd name="connsiteX6" fmla="*/ 129024 w 1478162"/>
                    <a:gd name="connsiteY6" fmla="*/ 1290240 h 1290240"/>
                    <a:gd name="connsiteX7" fmla="*/ 0 w 1478162"/>
                    <a:gd name="connsiteY7" fmla="*/ 1161216 h 1290240"/>
                    <a:gd name="connsiteX8" fmla="*/ 0 w 1478162"/>
                    <a:gd name="connsiteY8" fmla="*/ 129024 h 12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1290240">
                      <a:moveTo>
                        <a:pt x="0" y="129024"/>
                      </a:moveTo>
                      <a:cubicBezTo>
                        <a:pt x="0" y="57766"/>
                        <a:pt x="57766" y="0"/>
                        <a:pt x="129024" y="0"/>
                      </a:cubicBezTo>
                      <a:lnTo>
                        <a:pt x="1349138" y="0"/>
                      </a:lnTo>
                      <a:cubicBezTo>
                        <a:pt x="1420396" y="0"/>
                        <a:pt x="1478162" y="57766"/>
                        <a:pt x="1478162" y="129024"/>
                      </a:cubicBezTo>
                      <a:lnTo>
                        <a:pt x="1478162" y="1161216"/>
                      </a:lnTo>
                      <a:cubicBezTo>
                        <a:pt x="1478162" y="1232474"/>
                        <a:pt x="1420396" y="1290240"/>
                        <a:pt x="1349138" y="1290240"/>
                      </a:cubicBezTo>
                      <a:lnTo>
                        <a:pt x="129024" y="1290240"/>
                      </a:lnTo>
                      <a:cubicBezTo>
                        <a:pt x="57766" y="1290240"/>
                        <a:pt x="0" y="1232474"/>
                        <a:pt x="0" y="1161216"/>
                      </a:cubicBezTo>
                      <a:lnTo>
                        <a:pt x="0" y="12902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50" tIns="73985" rIns="86050" bIns="73985"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3927</m:t>
                            </m:r>
                          </m:num>
                          <m:den>
                            <m:r>
                              <a:rPr lang="en-AU" sz="1800" b="0" i="0" kern="1200" smtClean="0">
                                <a:latin typeface="Cambria Math" panose="02040503050406030204" pitchFamily="18" charset="0"/>
                              </a:rPr>
                              <m:t>1250</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19" name="Free-form: Shape 18">
                  <a:extLst>
                    <a:ext uri="{FF2B5EF4-FFF2-40B4-BE49-F238E27FC236}">
                      <a16:creationId xmlns:a16="http://schemas.microsoft.com/office/drawing/2014/main" id="{CA3239D7-92A7-F32D-297C-A4E63F2783C2}"/>
                    </a:ext>
                  </a:extLst>
                </p:cNvPr>
                <p:cNvSpPr>
                  <a:spLocks noRot="1" noChangeAspect="1" noMove="1" noResize="1" noEditPoints="1" noAdjustHandles="1" noChangeArrowheads="1" noChangeShapeType="1" noTextEdit="1"/>
                </p:cNvSpPr>
                <p:nvPr/>
              </p:nvSpPr>
              <p:spPr>
                <a:xfrm>
                  <a:off x="8336339" y="3088463"/>
                  <a:ext cx="1478162" cy="1290240"/>
                </a:xfrm>
                <a:custGeom>
                  <a:avLst/>
                  <a:gdLst>
                    <a:gd name="connsiteX0" fmla="*/ 0 w 1478162"/>
                    <a:gd name="connsiteY0" fmla="*/ 129024 h 1290240"/>
                    <a:gd name="connsiteX1" fmla="*/ 129024 w 1478162"/>
                    <a:gd name="connsiteY1" fmla="*/ 0 h 1290240"/>
                    <a:gd name="connsiteX2" fmla="*/ 1349138 w 1478162"/>
                    <a:gd name="connsiteY2" fmla="*/ 0 h 1290240"/>
                    <a:gd name="connsiteX3" fmla="*/ 1478162 w 1478162"/>
                    <a:gd name="connsiteY3" fmla="*/ 129024 h 1290240"/>
                    <a:gd name="connsiteX4" fmla="*/ 1478162 w 1478162"/>
                    <a:gd name="connsiteY4" fmla="*/ 1161216 h 1290240"/>
                    <a:gd name="connsiteX5" fmla="*/ 1349138 w 1478162"/>
                    <a:gd name="connsiteY5" fmla="*/ 1290240 h 1290240"/>
                    <a:gd name="connsiteX6" fmla="*/ 129024 w 1478162"/>
                    <a:gd name="connsiteY6" fmla="*/ 1290240 h 1290240"/>
                    <a:gd name="connsiteX7" fmla="*/ 0 w 1478162"/>
                    <a:gd name="connsiteY7" fmla="*/ 1161216 h 1290240"/>
                    <a:gd name="connsiteX8" fmla="*/ 0 w 1478162"/>
                    <a:gd name="connsiteY8" fmla="*/ 129024 h 12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1290240">
                      <a:moveTo>
                        <a:pt x="0" y="129024"/>
                      </a:moveTo>
                      <a:cubicBezTo>
                        <a:pt x="0" y="57766"/>
                        <a:pt x="57766" y="0"/>
                        <a:pt x="129024" y="0"/>
                      </a:cubicBezTo>
                      <a:lnTo>
                        <a:pt x="1349138" y="0"/>
                      </a:lnTo>
                      <a:cubicBezTo>
                        <a:pt x="1420396" y="0"/>
                        <a:pt x="1478162" y="57766"/>
                        <a:pt x="1478162" y="129024"/>
                      </a:cubicBezTo>
                      <a:lnTo>
                        <a:pt x="1478162" y="1161216"/>
                      </a:lnTo>
                      <a:cubicBezTo>
                        <a:pt x="1478162" y="1232474"/>
                        <a:pt x="1420396" y="1290240"/>
                        <a:pt x="1349138" y="1290240"/>
                      </a:cubicBezTo>
                      <a:lnTo>
                        <a:pt x="129024" y="1290240"/>
                      </a:lnTo>
                      <a:cubicBezTo>
                        <a:pt x="57766" y="1290240"/>
                        <a:pt x="0" y="1232474"/>
                        <a:pt x="0" y="1161216"/>
                      </a:cubicBezTo>
                      <a:lnTo>
                        <a:pt x="0" y="129024"/>
                      </a:lnTo>
                      <a:close/>
                    </a:path>
                  </a:pathLst>
                </a:custGeom>
                <a:blipFill>
                  <a:blip r:embed="rId8"/>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Free-form: Shape 19">
                  <a:extLst>
                    <a:ext uri="{FF2B5EF4-FFF2-40B4-BE49-F238E27FC236}">
                      <a16:creationId xmlns:a16="http://schemas.microsoft.com/office/drawing/2014/main" id="{2BB4CBE2-0200-5228-5D6F-E40510F8B92C}"/>
                    </a:ext>
                  </a:extLst>
                </p:cNvPr>
                <p:cNvSpPr/>
                <p:nvPr/>
              </p:nvSpPr>
              <p:spPr>
                <a:xfrm>
                  <a:off x="8336339" y="4577202"/>
                  <a:ext cx="1478162" cy="1290240"/>
                </a:xfrm>
                <a:custGeom>
                  <a:avLst/>
                  <a:gdLst>
                    <a:gd name="connsiteX0" fmla="*/ 0 w 1478162"/>
                    <a:gd name="connsiteY0" fmla="*/ 129024 h 1290240"/>
                    <a:gd name="connsiteX1" fmla="*/ 129024 w 1478162"/>
                    <a:gd name="connsiteY1" fmla="*/ 0 h 1290240"/>
                    <a:gd name="connsiteX2" fmla="*/ 1349138 w 1478162"/>
                    <a:gd name="connsiteY2" fmla="*/ 0 h 1290240"/>
                    <a:gd name="connsiteX3" fmla="*/ 1478162 w 1478162"/>
                    <a:gd name="connsiteY3" fmla="*/ 129024 h 1290240"/>
                    <a:gd name="connsiteX4" fmla="*/ 1478162 w 1478162"/>
                    <a:gd name="connsiteY4" fmla="*/ 1161216 h 1290240"/>
                    <a:gd name="connsiteX5" fmla="*/ 1349138 w 1478162"/>
                    <a:gd name="connsiteY5" fmla="*/ 1290240 h 1290240"/>
                    <a:gd name="connsiteX6" fmla="*/ 129024 w 1478162"/>
                    <a:gd name="connsiteY6" fmla="*/ 1290240 h 1290240"/>
                    <a:gd name="connsiteX7" fmla="*/ 0 w 1478162"/>
                    <a:gd name="connsiteY7" fmla="*/ 1161216 h 1290240"/>
                    <a:gd name="connsiteX8" fmla="*/ 0 w 1478162"/>
                    <a:gd name="connsiteY8" fmla="*/ 129024 h 12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1290240">
                      <a:moveTo>
                        <a:pt x="0" y="129024"/>
                      </a:moveTo>
                      <a:cubicBezTo>
                        <a:pt x="0" y="57766"/>
                        <a:pt x="57766" y="0"/>
                        <a:pt x="129024" y="0"/>
                      </a:cubicBezTo>
                      <a:lnTo>
                        <a:pt x="1349138" y="0"/>
                      </a:lnTo>
                      <a:cubicBezTo>
                        <a:pt x="1420396" y="0"/>
                        <a:pt x="1478162" y="57766"/>
                        <a:pt x="1478162" y="129024"/>
                      </a:cubicBezTo>
                      <a:lnTo>
                        <a:pt x="1478162" y="1161216"/>
                      </a:lnTo>
                      <a:cubicBezTo>
                        <a:pt x="1478162" y="1232474"/>
                        <a:pt x="1420396" y="1290240"/>
                        <a:pt x="1349138" y="1290240"/>
                      </a:cubicBezTo>
                      <a:lnTo>
                        <a:pt x="129024" y="1290240"/>
                      </a:lnTo>
                      <a:cubicBezTo>
                        <a:pt x="57766" y="1290240"/>
                        <a:pt x="0" y="1232474"/>
                        <a:pt x="0" y="1161216"/>
                      </a:cubicBezTo>
                      <a:lnTo>
                        <a:pt x="0" y="12902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50" tIns="73985" rIns="86050" bIns="73985"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355</m:t>
                            </m:r>
                          </m:num>
                          <m:den>
                            <m:r>
                              <a:rPr lang="en-AU" sz="1800" b="0" i="0" kern="1200" smtClean="0">
                                <a:latin typeface="Cambria Math" panose="02040503050406030204" pitchFamily="18" charset="0"/>
                              </a:rPr>
                              <m:t>113</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20" name="Free-form: Shape 19">
                  <a:extLst>
                    <a:ext uri="{FF2B5EF4-FFF2-40B4-BE49-F238E27FC236}">
                      <a16:creationId xmlns:a16="http://schemas.microsoft.com/office/drawing/2014/main" id="{2BB4CBE2-0200-5228-5D6F-E40510F8B92C}"/>
                    </a:ext>
                  </a:extLst>
                </p:cNvPr>
                <p:cNvSpPr>
                  <a:spLocks noRot="1" noChangeAspect="1" noMove="1" noResize="1" noEditPoints="1" noAdjustHandles="1" noChangeArrowheads="1" noChangeShapeType="1" noTextEdit="1"/>
                </p:cNvSpPr>
                <p:nvPr/>
              </p:nvSpPr>
              <p:spPr>
                <a:xfrm>
                  <a:off x="8336339" y="4577202"/>
                  <a:ext cx="1478162" cy="1290240"/>
                </a:xfrm>
                <a:custGeom>
                  <a:avLst/>
                  <a:gdLst>
                    <a:gd name="connsiteX0" fmla="*/ 0 w 1478162"/>
                    <a:gd name="connsiteY0" fmla="*/ 129024 h 1290240"/>
                    <a:gd name="connsiteX1" fmla="*/ 129024 w 1478162"/>
                    <a:gd name="connsiteY1" fmla="*/ 0 h 1290240"/>
                    <a:gd name="connsiteX2" fmla="*/ 1349138 w 1478162"/>
                    <a:gd name="connsiteY2" fmla="*/ 0 h 1290240"/>
                    <a:gd name="connsiteX3" fmla="*/ 1478162 w 1478162"/>
                    <a:gd name="connsiteY3" fmla="*/ 129024 h 1290240"/>
                    <a:gd name="connsiteX4" fmla="*/ 1478162 w 1478162"/>
                    <a:gd name="connsiteY4" fmla="*/ 1161216 h 1290240"/>
                    <a:gd name="connsiteX5" fmla="*/ 1349138 w 1478162"/>
                    <a:gd name="connsiteY5" fmla="*/ 1290240 h 1290240"/>
                    <a:gd name="connsiteX6" fmla="*/ 129024 w 1478162"/>
                    <a:gd name="connsiteY6" fmla="*/ 1290240 h 1290240"/>
                    <a:gd name="connsiteX7" fmla="*/ 0 w 1478162"/>
                    <a:gd name="connsiteY7" fmla="*/ 1161216 h 1290240"/>
                    <a:gd name="connsiteX8" fmla="*/ 0 w 1478162"/>
                    <a:gd name="connsiteY8" fmla="*/ 129024 h 12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162" h="1290240">
                      <a:moveTo>
                        <a:pt x="0" y="129024"/>
                      </a:moveTo>
                      <a:cubicBezTo>
                        <a:pt x="0" y="57766"/>
                        <a:pt x="57766" y="0"/>
                        <a:pt x="129024" y="0"/>
                      </a:cubicBezTo>
                      <a:lnTo>
                        <a:pt x="1349138" y="0"/>
                      </a:lnTo>
                      <a:cubicBezTo>
                        <a:pt x="1420396" y="0"/>
                        <a:pt x="1478162" y="57766"/>
                        <a:pt x="1478162" y="129024"/>
                      </a:cubicBezTo>
                      <a:lnTo>
                        <a:pt x="1478162" y="1161216"/>
                      </a:lnTo>
                      <a:cubicBezTo>
                        <a:pt x="1478162" y="1232474"/>
                        <a:pt x="1420396" y="1290240"/>
                        <a:pt x="1349138" y="1290240"/>
                      </a:cubicBezTo>
                      <a:lnTo>
                        <a:pt x="129024" y="1290240"/>
                      </a:lnTo>
                      <a:cubicBezTo>
                        <a:pt x="57766" y="1290240"/>
                        <a:pt x="0" y="1232474"/>
                        <a:pt x="0" y="1161216"/>
                      </a:cubicBezTo>
                      <a:lnTo>
                        <a:pt x="0" y="129024"/>
                      </a:lnTo>
                      <a:close/>
                    </a:path>
                  </a:pathLst>
                </a:custGeom>
                <a:blipFill>
                  <a:blip r:embed="rId9"/>
                  <a:stretch>
                    <a:fillRect/>
                  </a:stretch>
                </a:blipFill>
                <a:ln>
                  <a:noFill/>
                </a:ln>
              </p:spPr>
              <p:txBody>
                <a:bodyPr/>
                <a:lstStyle/>
                <a:p>
                  <a:r>
                    <a:rPr lang="en-AU">
                      <a:noFill/>
                    </a:rPr>
                    <a:t> </a:t>
                  </a:r>
                </a:p>
              </p:txBody>
            </p:sp>
          </mc:Fallback>
        </mc:AlternateContent>
      </p:grpSp>
      <p:grpSp>
        <p:nvGrpSpPr>
          <p:cNvPr id="29" name="Group 28" descr="Rectangle showing circumference approximation from the Indian of Circumference =62832/20000 x diameter">
            <a:extLst>
              <a:ext uri="{FF2B5EF4-FFF2-40B4-BE49-F238E27FC236}">
                <a16:creationId xmlns:a16="http://schemas.microsoft.com/office/drawing/2014/main" id="{8DBE8204-BE88-4197-863A-A1429B3061D9}"/>
              </a:ext>
            </a:extLst>
          </p:cNvPr>
          <p:cNvGrpSpPr/>
          <p:nvPr/>
        </p:nvGrpSpPr>
        <p:grpSpPr>
          <a:xfrm>
            <a:off x="10137849" y="1803446"/>
            <a:ext cx="1847702" cy="4279212"/>
            <a:chOff x="10137849" y="1803446"/>
            <a:chExt cx="1847702" cy="4279212"/>
          </a:xfrm>
        </p:grpSpPr>
        <p:sp>
          <p:nvSpPr>
            <p:cNvPr id="21" name="Free-form: Shape 20">
              <a:extLst>
                <a:ext uri="{FF2B5EF4-FFF2-40B4-BE49-F238E27FC236}">
                  <a16:creationId xmlns:a16="http://schemas.microsoft.com/office/drawing/2014/main" id="{6B2AA6FD-B3A8-E1E7-C65E-837D7B950703}"/>
                </a:ext>
              </a:extLst>
            </p:cNvPr>
            <p:cNvSpPr/>
            <p:nvPr/>
          </p:nvSpPr>
          <p:spPr>
            <a:xfrm>
              <a:off x="10137849" y="1803446"/>
              <a:ext cx="1847702" cy="4279212"/>
            </a:xfrm>
            <a:custGeom>
              <a:avLst/>
              <a:gdLst>
                <a:gd name="connsiteX0" fmla="*/ 0 w 1847702"/>
                <a:gd name="connsiteY0" fmla="*/ 184770 h 4279212"/>
                <a:gd name="connsiteX1" fmla="*/ 184770 w 1847702"/>
                <a:gd name="connsiteY1" fmla="*/ 0 h 4279212"/>
                <a:gd name="connsiteX2" fmla="*/ 1662932 w 1847702"/>
                <a:gd name="connsiteY2" fmla="*/ 0 h 4279212"/>
                <a:gd name="connsiteX3" fmla="*/ 1847702 w 1847702"/>
                <a:gd name="connsiteY3" fmla="*/ 184770 h 4279212"/>
                <a:gd name="connsiteX4" fmla="*/ 1847702 w 1847702"/>
                <a:gd name="connsiteY4" fmla="*/ 4094442 h 4279212"/>
                <a:gd name="connsiteX5" fmla="*/ 1662932 w 1847702"/>
                <a:gd name="connsiteY5" fmla="*/ 4279212 h 4279212"/>
                <a:gd name="connsiteX6" fmla="*/ 184770 w 1847702"/>
                <a:gd name="connsiteY6" fmla="*/ 4279212 h 4279212"/>
                <a:gd name="connsiteX7" fmla="*/ 0 w 1847702"/>
                <a:gd name="connsiteY7" fmla="*/ 4094442 h 4279212"/>
                <a:gd name="connsiteX8" fmla="*/ 0 w 1847702"/>
                <a:gd name="connsiteY8" fmla="*/ 184770 h 427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702" h="4279212">
                  <a:moveTo>
                    <a:pt x="0" y="184770"/>
                  </a:moveTo>
                  <a:cubicBezTo>
                    <a:pt x="0" y="82724"/>
                    <a:pt x="82724" y="0"/>
                    <a:pt x="184770" y="0"/>
                  </a:cubicBezTo>
                  <a:lnTo>
                    <a:pt x="1662932" y="0"/>
                  </a:lnTo>
                  <a:cubicBezTo>
                    <a:pt x="1764978" y="0"/>
                    <a:pt x="1847702" y="82724"/>
                    <a:pt x="1847702" y="184770"/>
                  </a:cubicBezTo>
                  <a:lnTo>
                    <a:pt x="1847702" y="4094442"/>
                  </a:lnTo>
                  <a:cubicBezTo>
                    <a:pt x="1847702" y="4196488"/>
                    <a:pt x="1764978" y="4279212"/>
                    <a:pt x="1662932" y="4279212"/>
                  </a:cubicBezTo>
                  <a:lnTo>
                    <a:pt x="184770" y="4279212"/>
                  </a:lnTo>
                  <a:cubicBezTo>
                    <a:pt x="82724" y="4279212"/>
                    <a:pt x="0" y="4196488"/>
                    <a:pt x="0" y="4094442"/>
                  </a:cubicBezTo>
                  <a:lnTo>
                    <a:pt x="0" y="18477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083079" numCol="1" spcCol="1270" anchor="ctr" anchorCtr="0">
              <a:noAutofit/>
            </a:bodyPr>
            <a:lstStyle/>
            <a:p>
              <a:pPr marL="0" lvl="0" indent="0" algn="ctr" defTabSz="1022350">
                <a:lnSpc>
                  <a:spcPct val="90000"/>
                </a:lnSpc>
                <a:spcBef>
                  <a:spcPct val="0"/>
                </a:spcBef>
                <a:spcAft>
                  <a:spcPct val="35000"/>
                </a:spcAft>
                <a:buNone/>
              </a:pPr>
              <a:r>
                <a:rPr lang="en-AU" sz="2000" b="1" kern="1200" dirty="0">
                  <a:solidFill>
                    <a:schemeClr val="accent1"/>
                  </a:solidFill>
                  <a:latin typeface="+mj-lt"/>
                </a:rPr>
                <a:t>Indian</a:t>
              </a:r>
              <a:endParaRPr lang="en-AU" sz="2300" b="1" kern="1200" dirty="0">
                <a:solidFill>
                  <a:schemeClr val="accent1"/>
                </a:solidFill>
                <a:latin typeface="+mj-lt"/>
              </a:endParaRPr>
            </a:p>
          </p:txBody>
        </p:sp>
        <mc:AlternateContent xmlns:mc="http://schemas.openxmlformats.org/markup-compatibility/2006" xmlns:a14="http://schemas.microsoft.com/office/drawing/2010/main">
          <mc:Choice Requires="a14">
            <p:sp>
              <p:nvSpPr>
                <p:cNvPr id="22" name="Free-form: Shape 21">
                  <a:extLst>
                    <a:ext uri="{FF2B5EF4-FFF2-40B4-BE49-F238E27FC236}">
                      <a16:creationId xmlns:a16="http://schemas.microsoft.com/office/drawing/2014/main" id="{784E5FCB-FD19-64FF-2910-84F368E45FC2}"/>
                    </a:ext>
                  </a:extLst>
                </p:cNvPr>
                <p:cNvSpPr/>
                <p:nvPr/>
              </p:nvSpPr>
              <p:spPr>
                <a:xfrm>
                  <a:off x="10236531" y="3087209"/>
                  <a:ext cx="1650338" cy="2781487"/>
                </a:xfrm>
                <a:custGeom>
                  <a:avLst/>
                  <a:gdLst>
                    <a:gd name="connsiteX0" fmla="*/ 0 w 1650338"/>
                    <a:gd name="connsiteY0" fmla="*/ 165034 h 2781487"/>
                    <a:gd name="connsiteX1" fmla="*/ 165034 w 1650338"/>
                    <a:gd name="connsiteY1" fmla="*/ 0 h 2781487"/>
                    <a:gd name="connsiteX2" fmla="*/ 1485304 w 1650338"/>
                    <a:gd name="connsiteY2" fmla="*/ 0 h 2781487"/>
                    <a:gd name="connsiteX3" fmla="*/ 1650338 w 1650338"/>
                    <a:gd name="connsiteY3" fmla="*/ 165034 h 2781487"/>
                    <a:gd name="connsiteX4" fmla="*/ 1650338 w 1650338"/>
                    <a:gd name="connsiteY4" fmla="*/ 2616453 h 2781487"/>
                    <a:gd name="connsiteX5" fmla="*/ 1485304 w 1650338"/>
                    <a:gd name="connsiteY5" fmla="*/ 2781487 h 2781487"/>
                    <a:gd name="connsiteX6" fmla="*/ 165034 w 1650338"/>
                    <a:gd name="connsiteY6" fmla="*/ 2781487 h 2781487"/>
                    <a:gd name="connsiteX7" fmla="*/ 0 w 1650338"/>
                    <a:gd name="connsiteY7" fmla="*/ 2616453 h 2781487"/>
                    <a:gd name="connsiteX8" fmla="*/ 0 w 1650338"/>
                    <a:gd name="connsiteY8" fmla="*/ 165034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338" h="2781487">
                      <a:moveTo>
                        <a:pt x="0" y="165034"/>
                      </a:moveTo>
                      <a:cubicBezTo>
                        <a:pt x="0" y="73888"/>
                        <a:pt x="73888" y="0"/>
                        <a:pt x="165034" y="0"/>
                      </a:cubicBezTo>
                      <a:lnTo>
                        <a:pt x="1485304" y="0"/>
                      </a:lnTo>
                      <a:cubicBezTo>
                        <a:pt x="1576450" y="0"/>
                        <a:pt x="1650338" y="73888"/>
                        <a:pt x="1650338" y="165034"/>
                      </a:cubicBezTo>
                      <a:lnTo>
                        <a:pt x="1650338" y="2616453"/>
                      </a:lnTo>
                      <a:cubicBezTo>
                        <a:pt x="1650338" y="2707599"/>
                        <a:pt x="1576450" y="2781487"/>
                        <a:pt x="1485304" y="2781487"/>
                      </a:cubicBezTo>
                      <a:lnTo>
                        <a:pt x="165034" y="2781487"/>
                      </a:lnTo>
                      <a:cubicBezTo>
                        <a:pt x="73888" y="2781487"/>
                        <a:pt x="0" y="2707599"/>
                        <a:pt x="0" y="2616453"/>
                      </a:cubicBezTo>
                      <a:lnTo>
                        <a:pt x="0" y="165034"/>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597" tIns="84532" rIns="96597" bIns="84532" numCol="1" spcCol="1270" anchor="ctr" anchorCtr="0">
                  <a:noAutofit/>
                </a:bodyPr>
                <a:lstStyle/>
                <a:p>
                  <a:pPr marL="0" lvl="0" indent="0" algn="ctr" defTabSz="8445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m:rPr>
                            <m:sty m:val="p"/>
                          </m:rPr>
                          <a:rPr lang="en-AU" sz="1800" b="0" i="0" kern="1200" smtClean="0">
                            <a:latin typeface="Cambria Math" panose="02040503050406030204" pitchFamily="18" charset="0"/>
                          </a:rPr>
                          <m:t>C</m:t>
                        </m:r>
                        <m:r>
                          <a:rPr lang="en-AU" sz="1800" b="0" i="0" kern="1200" smtClean="0">
                            <a:latin typeface="Cambria Math" panose="02040503050406030204" pitchFamily="18" charset="0"/>
                          </a:rPr>
                          <m:t>=</m:t>
                        </m:r>
                        <m:f>
                          <m:fPr>
                            <m:ctrlPr>
                              <a:rPr lang="en-AU" sz="1800" b="0" i="1" kern="1200" smtClean="0">
                                <a:latin typeface="Cambria Math" panose="02040503050406030204" pitchFamily="18" charset="0"/>
                              </a:rPr>
                            </m:ctrlPr>
                          </m:fPr>
                          <m:num>
                            <m:r>
                              <a:rPr lang="en-AU" sz="1800" b="0" i="0" kern="1200" smtClean="0">
                                <a:latin typeface="Cambria Math" panose="02040503050406030204" pitchFamily="18" charset="0"/>
                              </a:rPr>
                              <m:t>62 832</m:t>
                            </m:r>
                          </m:num>
                          <m:den>
                            <m:r>
                              <a:rPr lang="en-AU" sz="1800" b="0" i="0" kern="1200" smtClean="0">
                                <a:latin typeface="Cambria Math" panose="02040503050406030204" pitchFamily="18" charset="0"/>
                              </a:rPr>
                              <m:t>20 000</m:t>
                            </m:r>
                          </m:den>
                        </m:f>
                        <m:r>
                          <m:rPr>
                            <m:sty m:val="p"/>
                          </m:rPr>
                          <a:rPr lang="en-AU" sz="1800" b="0" i="0" kern="1200" smtClean="0">
                            <a:latin typeface="Cambria Math" panose="02040503050406030204" pitchFamily="18" charset="0"/>
                          </a:rPr>
                          <m:t>d</m:t>
                        </m:r>
                      </m:oMath>
                    </m:oMathPara>
                  </a14:m>
                  <a:endParaRPr lang="en-AU" sz="1800" kern="1200" dirty="0"/>
                </a:p>
              </p:txBody>
            </p:sp>
          </mc:Choice>
          <mc:Fallback xmlns="">
            <p:sp>
              <p:nvSpPr>
                <p:cNvPr id="22" name="Free-form: Shape 21">
                  <a:extLst>
                    <a:ext uri="{FF2B5EF4-FFF2-40B4-BE49-F238E27FC236}">
                      <a16:creationId xmlns:a16="http://schemas.microsoft.com/office/drawing/2014/main" id="{784E5FCB-FD19-64FF-2910-84F368E45FC2}"/>
                    </a:ext>
                  </a:extLst>
                </p:cNvPr>
                <p:cNvSpPr>
                  <a:spLocks noRot="1" noChangeAspect="1" noMove="1" noResize="1" noEditPoints="1" noAdjustHandles="1" noChangeArrowheads="1" noChangeShapeType="1" noTextEdit="1"/>
                </p:cNvSpPr>
                <p:nvPr/>
              </p:nvSpPr>
              <p:spPr>
                <a:xfrm>
                  <a:off x="10236531" y="3087209"/>
                  <a:ext cx="1650338" cy="2781487"/>
                </a:xfrm>
                <a:custGeom>
                  <a:avLst/>
                  <a:gdLst>
                    <a:gd name="connsiteX0" fmla="*/ 0 w 1650338"/>
                    <a:gd name="connsiteY0" fmla="*/ 165034 h 2781487"/>
                    <a:gd name="connsiteX1" fmla="*/ 165034 w 1650338"/>
                    <a:gd name="connsiteY1" fmla="*/ 0 h 2781487"/>
                    <a:gd name="connsiteX2" fmla="*/ 1485304 w 1650338"/>
                    <a:gd name="connsiteY2" fmla="*/ 0 h 2781487"/>
                    <a:gd name="connsiteX3" fmla="*/ 1650338 w 1650338"/>
                    <a:gd name="connsiteY3" fmla="*/ 165034 h 2781487"/>
                    <a:gd name="connsiteX4" fmla="*/ 1650338 w 1650338"/>
                    <a:gd name="connsiteY4" fmla="*/ 2616453 h 2781487"/>
                    <a:gd name="connsiteX5" fmla="*/ 1485304 w 1650338"/>
                    <a:gd name="connsiteY5" fmla="*/ 2781487 h 2781487"/>
                    <a:gd name="connsiteX6" fmla="*/ 165034 w 1650338"/>
                    <a:gd name="connsiteY6" fmla="*/ 2781487 h 2781487"/>
                    <a:gd name="connsiteX7" fmla="*/ 0 w 1650338"/>
                    <a:gd name="connsiteY7" fmla="*/ 2616453 h 2781487"/>
                    <a:gd name="connsiteX8" fmla="*/ 0 w 1650338"/>
                    <a:gd name="connsiteY8" fmla="*/ 165034 h 278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338" h="2781487">
                      <a:moveTo>
                        <a:pt x="0" y="165034"/>
                      </a:moveTo>
                      <a:cubicBezTo>
                        <a:pt x="0" y="73888"/>
                        <a:pt x="73888" y="0"/>
                        <a:pt x="165034" y="0"/>
                      </a:cubicBezTo>
                      <a:lnTo>
                        <a:pt x="1485304" y="0"/>
                      </a:lnTo>
                      <a:cubicBezTo>
                        <a:pt x="1576450" y="0"/>
                        <a:pt x="1650338" y="73888"/>
                        <a:pt x="1650338" y="165034"/>
                      </a:cubicBezTo>
                      <a:lnTo>
                        <a:pt x="1650338" y="2616453"/>
                      </a:lnTo>
                      <a:cubicBezTo>
                        <a:pt x="1650338" y="2707599"/>
                        <a:pt x="1576450" y="2781487"/>
                        <a:pt x="1485304" y="2781487"/>
                      </a:cubicBezTo>
                      <a:lnTo>
                        <a:pt x="165034" y="2781487"/>
                      </a:lnTo>
                      <a:cubicBezTo>
                        <a:pt x="73888" y="2781487"/>
                        <a:pt x="0" y="2707599"/>
                        <a:pt x="0" y="2616453"/>
                      </a:cubicBezTo>
                      <a:lnTo>
                        <a:pt x="0" y="165034"/>
                      </a:lnTo>
                      <a:close/>
                    </a:path>
                  </a:pathLst>
                </a:custGeom>
                <a:blipFill>
                  <a:blip r:embed="rId10"/>
                  <a:stretch>
                    <a:fillRect/>
                  </a:stretch>
                </a:blipFill>
                <a:ln>
                  <a:noFill/>
                </a:ln>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31517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(2)</a:t>
            </a:r>
          </a:p>
        </p:txBody>
      </p:sp>
      <p:sp>
        <p:nvSpPr>
          <p:cNvPr id="4" name="Text Placeholder 3">
            <a:extLst>
              <a:ext uri="{FF2B5EF4-FFF2-40B4-BE49-F238E27FC236}">
                <a16:creationId xmlns:a16="http://schemas.microsoft.com/office/drawing/2014/main" id="{610494C7-2141-D71E-C5EB-ADB0925833B5}"/>
              </a:ext>
            </a:extLst>
          </p:cNvPr>
          <p:cNvSpPr>
            <a:spLocks noGrp="1"/>
          </p:cNvSpPr>
          <p:nvPr>
            <p:ph type="body" sz="quarter" idx="18"/>
          </p:nvPr>
        </p:nvSpPr>
        <p:spPr/>
        <p:txBody>
          <a:bodyPr/>
          <a:lstStyle/>
          <a:p>
            <a:r>
              <a:rPr lang="en-AU" dirty="0">
                <a:latin typeface="+mj-lt"/>
              </a:rPr>
              <a:t>Definition of a rational number</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p:txBody>
              <a:bodyPr/>
              <a:lstStyle/>
              <a:p>
                <a:r>
                  <a:rPr lang="en-AU" dirty="0">
                    <a:effectLst/>
                    <a:latin typeface="+mn-lt"/>
                    <a:ea typeface="Calibri" panose="020F0502020204030204" pitchFamily="34" charset="0"/>
                  </a:rPr>
                  <a:t>A rational number is a number that can be written as a fraction with integers in the numerator and the denominator. The denominator </a:t>
                </a:r>
                <a:r>
                  <a:rPr lang="en-AU" dirty="0">
                    <a:latin typeface="+mn-lt"/>
                    <a:ea typeface="Calibri" panose="020F0502020204030204" pitchFamily="34" charset="0"/>
                  </a:rPr>
                  <a:t>must</a:t>
                </a:r>
                <a:r>
                  <a:rPr lang="en-AU" dirty="0">
                    <a:effectLst/>
                    <a:latin typeface="+mn-lt"/>
                    <a:ea typeface="Calibri" panose="020F0502020204030204" pitchFamily="34" charset="0"/>
                  </a:rPr>
                  <a:t> not be 0. </a:t>
                </a:r>
              </a:p>
              <a:p>
                <a:r>
                  <a:rPr lang="en-AU" dirty="0">
                    <a:latin typeface="+mn-lt"/>
                    <a:ea typeface="Calibri" panose="020F0502020204030204" pitchFamily="34" charset="0"/>
                  </a:rPr>
                  <a:t>For example,</a:t>
                </a:r>
              </a:p>
              <a:p>
                <a:pPr marL="342900" indent="-342900">
                  <a:buFont typeface="Arial" panose="020B0604020202020204" pitchFamily="34" charset="0"/>
                  <a:buChar char="•"/>
                </a:pP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oMath>
                </a14:m>
                <a:endParaRPr lang="en-AU" dirty="0">
                  <a:latin typeface="+mn-lt"/>
                </a:endParaRPr>
              </a:p>
              <a:p>
                <a:pPr marL="342900" indent="-342900">
                  <a:buFont typeface="Arial" panose="020B0604020202020204" pitchFamily="34" charset="0"/>
                  <a:buChar char="•"/>
                </a:pPr>
                <a14:m>
                  <m:oMath xmlns:m="http://schemas.openxmlformats.org/officeDocument/2006/math">
                    <m:r>
                      <a:rPr lang="en-AU" i="1" dirty="0" smtClean="0">
                        <a:latin typeface="Cambria Math" panose="02040503050406030204" pitchFamily="18" charset="0"/>
                      </a:rPr>
                      <m:t>0.123</m:t>
                    </m:r>
                    <m:r>
                      <a:rPr lang="en-AU" b="0" i="1" dirty="0" smtClean="0">
                        <a:latin typeface="Cambria Math" panose="02040503050406030204" pitchFamily="18" charset="0"/>
                      </a:rPr>
                      <m:t>= </m:t>
                    </m:r>
                    <m:box>
                      <m:boxPr>
                        <m:ctrlPr>
                          <a:rPr lang="en-AU" b="0" i="1" dirty="0" smtClean="0">
                            <a:latin typeface="Cambria Math" panose="02040503050406030204" pitchFamily="18" charset="0"/>
                          </a:rPr>
                        </m:ctrlPr>
                      </m:boxPr>
                      <m:e>
                        <m:argPr>
                          <m:argSz m:val="-1"/>
                        </m:argP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123</m:t>
                            </m:r>
                          </m:num>
                          <m:den>
                            <m:r>
                              <a:rPr lang="en-AU" b="0" i="1" dirty="0" smtClean="0">
                                <a:latin typeface="Cambria Math" panose="02040503050406030204" pitchFamily="18" charset="0"/>
                              </a:rPr>
                              <m:t>1000</m:t>
                            </m:r>
                          </m:den>
                        </m:f>
                      </m:e>
                    </m:box>
                  </m:oMath>
                </a14:m>
                <a:endParaRPr lang="en-AU" dirty="0">
                  <a:latin typeface="+mn-lt"/>
                </a:endParaRP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0.</m:t>
                    </m:r>
                    <m:acc>
                      <m:accPr>
                        <m:chr m:val="̇"/>
                        <m:ctrlPr>
                          <a:rPr lang="en-AU" b="0" i="1" smtClean="0">
                            <a:latin typeface="Cambria Math" panose="02040503050406030204" pitchFamily="18" charset="0"/>
                          </a:rPr>
                        </m:ctrlPr>
                      </m:accPr>
                      <m:e>
                        <m:r>
                          <a:rPr lang="en-US" b="0" i="1" smtClean="0">
                            <a:latin typeface="Cambria Math" panose="02040503050406030204" pitchFamily="18" charset="0"/>
                          </a:rPr>
                          <m:t>3</m:t>
                        </m:r>
                      </m:e>
                    </m:ac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endParaRPr lang="en-AU" dirty="0">
                  <a:latin typeface="+mn-lt"/>
                </a:endParaRPr>
              </a:p>
              <a:p>
                <a:r>
                  <a:rPr lang="en-AU" dirty="0">
                    <a:effectLst/>
                    <a:latin typeface="+mn-lt"/>
                    <a:ea typeface="Calibri" panose="020F0502020204030204" pitchFamily="34" charset="0"/>
                  </a:rPr>
                  <a:t>An irrational number is a number that cannot </a:t>
                </a:r>
                <a:r>
                  <a:rPr lang="en-US" dirty="0">
                    <a:effectLst/>
                    <a:latin typeface="+mn-lt"/>
                    <a:ea typeface="Calibri" panose="020F0502020204030204" pitchFamily="34" charset="0"/>
                  </a:rPr>
                  <a:t>be expressed as a fraction</a:t>
                </a:r>
                <a:r>
                  <a:rPr lang="en-AU" dirty="0">
                    <a:effectLst/>
                    <a:latin typeface="+mn-lt"/>
                    <a:ea typeface="Calibri" panose="020F0502020204030204" pitchFamily="34" charset="0"/>
                  </a:rPr>
                  <a:t>.</a:t>
                </a:r>
                <a:endParaRPr lang="en-AU" dirty="0">
                  <a:latin typeface="+mn-lt"/>
                </a:endParaRPr>
              </a:p>
              <a:p>
                <a:pPr marL="342900" indent="-342900">
                  <a:buFont typeface="Arial" panose="020B0604020202020204" pitchFamily="34" charset="0"/>
                  <a:buChar char="•"/>
                </a:pPr>
                <a:endParaRPr lang="en-AU" dirty="0">
                  <a:latin typeface="+mn-lt"/>
                </a:endParaRPr>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42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9979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17372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C9AFC12-7E18-9FB9-3268-7A9B02E02541}"/>
                  </a:ext>
                </a:extLst>
              </p:cNvPr>
              <p:cNvSpPr>
                <a:spLocks noGrp="1"/>
              </p:cNvSpPr>
              <p:nvPr>
                <p:ph type="body" sz="quarter" idx="17"/>
              </p:nvPr>
            </p:nvSpPr>
            <p:spPr>
              <a:xfrm>
                <a:off x="354000" y="1025083"/>
                <a:ext cx="11484000" cy="4807835"/>
              </a:xfrm>
            </p:spPr>
            <p:txBody>
              <a:bodyPr anchor="b"/>
              <a:lstStyle/>
              <a:p>
                <a:pPr/>
                <a14:m>
                  <m:oMathPara xmlns:m="http://schemas.openxmlformats.org/officeDocument/2006/math">
                    <m:oMathParaPr>
                      <m:jc m:val="centerGroup"/>
                    </m:oMathParaPr>
                    <m:oMath xmlns:m="http://schemas.openxmlformats.org/officeDocument/2006/math">
                      <m:f>
                        <m:fPr>
                          <m:ctrlPr>
                            <a:rPr lang="en-AU" sz="12500" i="1" smtClean="0">
                              <a:effectLst/>
                              <a:latin typeface="Cambria Math" panose="02040503050406030204" pitchFamily="18" charset="0"/>
                            </a:rPr>
                          </m:ctrlPr>
                        </m:fPr>
                        <m:num>
                          <m:r>
                            <a:rPr lang="en-AU" sz="12500" i="0">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12500" i="0">
                              <a:effectLst/>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AU" sz="12500" dirty="0"/>
              </a:p>
            </p:txBody>
          </p:sp>
        </mc:Choice>
        <mc:Fallback xmlns="">
          <p:sp>
            <p:nvSpPr>
              <p:cNvPr id="5" name="Text Placeholder 4">
                <a:extLst>
                  <a:ext uri="{FF2B5EF4-FFF2-40B4-BE49-F238E27FC236}">
                    <a16:creationId xmlns:a16="http://schemas.microsoft.com/office/drawing/2014/main" id="{5C9AFC12-7E18-9FB9-3268-7A9B02E02541}"/>
                  </a:ext>
                </a:extLst>
              </p:cNvPr>
              <p:cNvSpPr>
                <a:spLocks noGrp="1" noRot="1" noChangeAspect="1" noMove="1" noResize="1" noEditPoints="1" noAdjustHandles="1" noChangeArrowheads="1" noChangeShapeType="1" noTextEdit="1"/>
              </p:cNvSpPr>
              <p:nvPr>
                <p:ph type="body" sz="quarter" idx="17"/>
              </p:nvPr>
            </p:nvSpPr>
            <p:spPr>
              <a:xfrm>
                <a:off x="354000" y="1025083"/>
                <a:ext cx="11484000" cy="4807835"/>
              </a:xfr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6848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454F87-A34F-E0E8-23B1-F6B16D562A9D}"/>
                  </a:ext>
                </a:extLst>
              </p:cNvPr>
              <p:cNvSpPr txBox="1"/>
              <p:nvPr/>
            </p:nvSpPr>
            <p:spPr>
              <a:xfrm>
                <a:off x="3048719" y="1662715"/>
                <a:ext cx="6094562" cy="3532570"/>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ad>
                        <m:radPr>
                          <m:degHide m:val="on"/>
                          <m:ctrlPr>
                            <a:rPr lang="en-AU" sz="20000" i="1" smtClean="0">
                              <a:solidFill>
                                <a:schemeClr val="tx1"/>
                              </a:solidFill>
                              <a:latin typeface="Cambria Math" panose="02040503050406030204" pitchFamily="18" charset="0"/>
                            </a:rPr>
                          </m:ctrlPr>
                        </m:radPr>
                        <m:deg/>
                        <m:e>
                          <m:r>
                            <a:rPr lang="en-AU" sz="20000">
                              <a:solidFill>
                                <a:schemeClr val="tx1"/>
                              </a:solidFill>
                              <a:latin typeface="Cambria Math" panose="02040503050406030204" pitchFamily="18" charset="0"/>
                            </a:rPr>
                            <m:t>100</m:t>
                          </m:r>
                        </m:e>
                      </m:rad>
                    </m:oMath>
                  </m:oMathPara>
                </a14:m>
                <a:endParaRPr lang="en-AU" sz="20000" dirty="0"/>
              </a:p>
            </p:txBody>
          </p:sp>
        </mc:Choice>
        <mc:Fallback xmlns="">
          <p:sp>
            <p:nvSpPr>
              <p:cNvPr id="7" name="TextBox 6">
                <a:extLst>
                  <a:ext uri="{FF2B5EF4-FFF2-40B4-BE49-F238E27FC236}">
                    <a16:creationId xmlns:a16="http://schemas.microsoft.com/office/drawing/2014/main" id="{A3454F87-A34F-E0E8-23B1-F6B16D562A9D}"/>
                  </a:ext>
                </a:extLst>
              </p:cNvPr>
              <p:cNvSpPr txBox="1">
                <a:spLocks noRot="1" noChangeAspect="1" noMove="1" noResize="1" noEditPoints="1" noAdjustHandles="1" noChangeArrowheads="1" noChangeShapeType="1" noTextEdit="1"/>
              </p:cNvSpPr>
              <p:nvPr/>
            </p:nvSpPr>
            <p:spPr>
              <a:xfrm>
                <a:off x="3048719" y="1662715"/>
                <a:ext cx="6094562" cy="3532570"/>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57668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3096-9111-5FA8-DF67-064DBAA3B871}"/>
              </a:ext>
            </a:extLst>
          </p:cNvPr>
          <p:cNvSpPr>
            <a:spLocks noGrp="1"/>
          </p:cNvSpPr>
          <p:nvPr>
            <p:ph type="title"/>
          </p:nvPr>
        </p:nvSpPr>
        <p:spPr/>
        <p:txBody>
          <a:bodyPr/>
          <a:lstStyle/>
          <a:p>
            <a:r>
              <a:rPr lang="en-AU" dirty="0">
                <a:latin typeface="+mj-lt"/>
              </a:rPr>
              <a:t>Irrational numbers (5)</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F78595-D5CA-2E4D-430F-625E54624AB7}"/>
                  </a:ext>
                </a:extLst>
              </p:cNvPr>
              <p:cNvSpPr txBox="1"/>
              <p:nvPr/>
            </p:nvSpPr>
            <p:spPr>
              <a:xfrm>
                <a:off x="3048719" y="1785473"/>
                <a:ext cx="6094562" cy="3287054"/>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
                        <a:rPr lang="en-AU" sz="20000" smtClean="0">
                          <a:solidFill>
                            <a:schemeClr val="tx1"/>
                          </a:solidFill>
                          <a:latin typeface="Cambria Math" panose="02040503050406030204" pitchFamily="18" charset="0"/>
                        </a:rPr>
                        <m:t>0</m:t>
                      </m:r>
                      <m:r>
                        <a:rPr lang="en-AU" sz="20000" i="0">
                          <a:solidFill>
                            <a:schemeClr val="tx1"/>
                          </a:solidFill>
                          <a:latin typeface="Cambria Math" panose="02040503050406030204" pitchFamily="18" charset="0"/>
                        </a:rPr>
                        <m:t>.</m:t>
                      </m:r>
                      <m:acc>
                        <m:accPr>
                          <m:chr m:val="̇"/>
                          <m:ctrlPr>
                            <a:rPr lang="en-AU" sz="20000" i="1">
                              <a:solidFill>
                                <a:schemeClr val="tx1"/>
                              </a:solidFill>
                              <a:latin typeface="Cambria Math" panose="02040503050406030204" pitchFamily="18" charset="0"/>
                            </a:rPr>
                          </m:ctrlPr>
                        </m:accPr>
                        <m:e>
                          <m:r>
                            <a:rPr lang="en-AU" sz="20000" i="0">
                              <a:solidFill>
                                <a:schemeClr val="tx1"/>
                              </a:solidFill>
                              <a:latin typeface="Cambria Math" panose="02040503050406030204" pitchFamily="18" charset="0"/>
                            </a:rPr>
                            <m:t>8</m:t>
                          </m:r>
                        </m:e>
                      </m:acc>
                    </m:oMath>
                  </m:oMathPara>
                </a14:m>
                <a:endParaRPr lang="en-AU" sz="20000" dirty="0">
                  <a:solidFill>
                    <a:schemeClr val="tx1"/>
                  </a:solidFill>
                </a:endParaRPr>
              </a:p>
            </p:txBody>
          </p:sp>
        </mc:Choice>
        <mc:Fallback xmlns="">
          <p:sp>
            <p:nvSpPr>
              <p:cNvPr id="7" name="TextBox 6">
                <a:extLst>
                  <a:ext uri="{FF2B5EF4-FFF2-40B4-BE49-F238E27FC236}">
                    <a16:creationId xmlns:a16="http://schemas.microsoft.com/office/drawing/2014/main" id="{81F78595-D5CA-2E4D-430F-625E54624AB7}"/>
                  </a:ext>
                </a:extLst>
              </p:cNvPr>
              <p:cNvSpPr txBox="1">
                <a:spLocks noRot="1" noChangeAspect="1" noMove="1" noResize="1" noEditPoints="1" noAdjustHandles="1" noChangeArrowheads="1" noChangeShapeType="1" noTextEdit="1"/>
              </p:cNvSpPr>
              <p:nvPr/>
            </p:nvSpPr>
            <p:spPr>
              <a:xfrm>
                <a:off x="3048719" y="1785473"/>
                <a:ext cx="6094562" cy="3287054"/>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9D0C566-E900-CA71-B058-4735FFF74E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5780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564</Words>
  <Application>Microsoft Office PowerPoint</Application>
  <PresentationFormat>Widescreen</PresentationFormat>
  <Paragraphs>88</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Cambria Math</vt:lpstr>
      <vt:lpstr>Times New Roman</vt:lpstr>
      <vt:lpstr>Yu Mincho</vt:lpstr>
      <vt:lpstr>Arial</vt:lpstr>
      <vt:lpstr>Calibri</vt:lpstr>
      <vt:lpstr>Public Sans</vt:lpstr>
      <vt:lpstr>1_NSWG Corporate</vt:lpstr>
      <vt:lpstr>Irrational numbers</vt:lpstr>
      <vt:lpstr>Launch</vt:lpstr>
      <vt:lpstr>Irrational numbers (1)</vt:lpstr>
      <vt:lpstr>Explore</vt:lpstr>
      <vt:lpstr>Irrational numbers (2)</vt:lpstr>
      <vt:lpstr>Summarise</vt:lpstr>
      <vt:lpstr>Irrational numbers (3)</vt:lpstr>
      <vt:lpstr>Irrational numbers (4)</vt:lpstr>
      <vt:lpstr>Irrational numbers (5)</vt:lpstr>
      <vt:lpstr>Irrational numbers (6)</vt:lpstr>
      <vt:lpstr>Irrational numbers (7)</vt:lpstr>
      <vt:lpstr>Irrational numbers (8)</vt:lpstr>
      <vt:lpstr>Irrational numbers (9)</vt:lpstr>
      <vt:lpstr>Irrational numbers (10)</vt:lpstr>
      <vt:lpstr>Irrational numbers (11)</vt:lpstr>
      <vt:lpstr>Apply</vt:lpstr>
      <vt:lpstr>Irrational numbers (12)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Irrational numbers slide deck – Unit 15, Lesson 2</dc:title>
  <dc:creator>NSW Department of Education</dc:creator>
  <dcterms:created xsi:type="dcterms:W3CDTF">2025-02-10T04:02:09Z</dcterms:created>
  <dcterms:modified xsi:type="dcterms:W3CDTF">2025-02-10T04:02:56Z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2025-02-10T04:02:18Z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e23478c7-ccbc-4b33-a088-17868774db29</vt:lpwstr>
  </property>
  <property fmtid="{D5CDD505-2E9C-101B-9397-08002B2CF9AE}" pid="8" name="MSIP_Label_b603dfd7-d93a-4381-a340-2995d8282205_ContentBits">
    <vt:lpwstr>0</vt:lpwstr>
  </property>
</Properties>
</file>