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3"/>
  </p:notesMasterIdLst>
  <p:handoutMasterIdLst>
    <p:handoutMasterId r:id="rId14"/>
  </p:handoutMasterIdLst>
  <p:sldIdLst>
    <p:sldId id="266" r:id="rId2"/>
    <p:sldId id="271" r:id="rId3"/>
    <p:sldId id="289" r:id="rId4"/>
    <p:sldId id="26393" r:id="rId5"/>
    <p:sldId id="26394" r:id="rId6"/>
    <p:sldId id="26395" r:id="rId7"/>
    <p:sldId id="26396" r:id="rId8"/>
    <p:sldId id="26398" r:id="rId9"/>
    <p:sldId id="26399" r:id="rId10"/>
    <p:sldId id="26397"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AA3DA-75B9-EE4B-ABD5-006531EC0FD1}" v="1" dt="2024-11-25T04:12:52.00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p:restoredTop sz="94690"/>
  </p:normalViewPr>
  <p:slideViewPr>
    <p:cSldViewPr snapToGrid="0">
      <p:cViewPr varScale="1">
        <p:scale>
          <a:sx n="101" d="100"/>
          <a:sy n="101" d="100"/>
        </p:scale>
        <p:origin x="954" y="10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29/11/2024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29/11/2024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14344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93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255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56822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6902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081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90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1792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4051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893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0473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5270371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a:extLst>
              <a:ext uri="{FF2B5EF4-FFF2-40B4-BE49-F238E27FC236}">
                <a16:creationId xmlns:a16="http://schemas.microsoft.com/office/drawing/2014/main" id="{F37B61C4-EB59-EF08-1140-37E7416915DB}"/>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839" r="8951"/>
          <a:stretch/>
        </p:blipFill>
        <p:spPr>
          <a:xfrm>
            <a:off x="7128000" y="0"/>
            <a:ext cx="5064000" cy="6858000"/>
          </a:xfrm>
        </p:spPr>
      </p:pic>
      <p:sp>
        <p:nvSpPr>
          <p:cNvPr id="12" name="Title 2">
            <a:extLst>
              <a:ext uri="{FF2B5EF4-FFF2-40B4-BE49-F238E27FC236}">
                <a16:creationId xmlns:a16="http://schemas.microsoft.com/office/drawing/2014/main" id="{82D7AE49-DAFE-8361-E7DB-30D586EBD73A}"/>
              </a:ext>
            </a:extLst>
          </p:cNvPr>
          <p:cNvSpPr>
            <a:spLocks noGrp="1"/>
          </p:cNvSpPr>
          <p:nvPr>
            <p:ph type="ctrTitle"/>
          </p:nvPr>
        </p:nvSpPr>
        <p:spPr>
          <a:xfrm>
            <a:off x="539999" y="1530002"/>
            <a:ext cx="6255979" cy="2033997"/>
          </a:xfrm>
        </p:spPr>
        <p:txBody>
          <a:bodyPr anchor="b"/>
          <a:lstStyle/>
          <a:p>
            <a:r>
              <a:rPr lang="en-AU" dirty="0">
                <a:effectLst/>
                <a:latin typeface="+mj-lt"/>
                <a:ea typeface="Times New Roman" panose="02020603050405020304" pitchFamily="18" charset="0"/>
              </a:rPr>
              <a:t>Point of intersection</a:t>
            </a:r>
            <a:endParaRPr lang="en-AU" dirty="0">
              <a:latin typeface="+mj-lt"/>
            </a:endParaRPr>
          </a:p>
        </p:txBody>
      </p:sp>
      <p:sp>
        <p:nvSpPr>
          <p:cNvPr id="13" name="Text Placeholder 10">
            <a:extLst>
              <a:ext uri="{FF2B5EF4-FFF2-40B4-BE49-F238E27FC236}">
                <a16:creationId xmlns:a16="http://schemas.microsoft.com/office/drawing/2014/main" id="{4CB05D57-180C-E9A1-4D43-CEA1D44757EA}"/>
              </a:ext>
            </a:extLst>
          </p:cNvPr>
          <p:cNvSpPr>
            <a:spLocks noGrp="1"/>
          </p:cNvSpPr>
          <p:nvPr>
            <p:ph type="body" sz="quarter" idx="10"/>
          </p:nvPr>
        </p:nvSpPr>
        <p:spPr>
          <a:xfrm>
            <a:off x="539999" y="3624180"/>
            <a:ext cx="6255977" cy="1188000"/>
          </a:xfrm>
        </p:spPr>
        <p:txBody>
          <a:bodyPr/>
          <a:lstStyle/>
          <a:p>
            <a:r>
              <a:rPr lang="en-AU" dirty="0">
                <a:latin typeface="+mj-lt"/>
              </a:rPr>
              <a:t>Stage 4</a:t>
            </a:r>
          </a:p>
        </p:txBody>
      </p:sp>
      <p:sp>
        <p:nvSpPr>
          <p:cNvPr id="14" name="Text Placeholder 5">
            <a:extLst>
              <a:ext uri="{FF2B5EF4-FFF2-40B4-BE49-F238E27FC236}">
                <a16:creationId xmlns:a16="http://schemas.microsoft.com/office/drawing/2014/main" id="{1550EBAB-C227-EEA1-613E-A5BF7CF6B907}"/>
              </a:ext>
            </a:extLst>
          </p:cNvPr>
          <p:cNvSpPr>
            <a:spLocks noGrp="1"/>
          </p:cNvSpPr>
          <p:nvPr>
            <p:ph type="body" sz="quarter" idx="16"/>
          </p:nvPr>
        </p:nvSpPr>
        <p:spPr>
          <a:xfrm>
            <a:off x="540000" y="4925698"/>
            <a:ext cx="6255975" cy="360000"/>
          </a:xfrm>
        </p:spPr>
        <p:txBody>
          <a:bodyPr/>
          <a:lstStyle/>
          <a:p>
            <a:r>
              <a:rPr lang="en-AU" dirty="0"/>
              <a:t>Analysing patterns</a:t>
            </a:r>
          </a:p>
          <a:p>
            <a:endParaRPr lang="en-AU" dirty="0"/>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5BB2E-EB65-4825-4FDD-E0D689FD366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0F0D6A6-3839-C1A8-702F-8333274252CC}"/>
              </a:ext>
            </a:extLst>
          </p:cNvPr>
          <p:cNvSpPr>
            <a:spLocks noGrp="1"/>
          </p:cNvSpPr>
          <p:nvPr>
            <p:ph type="title"/>
          </p:nvPr>
        </p:nvSpPr>
        <p:spPr/>
        <p:txBody>
          <a:bodyPr/>
          <a:lstStyle/>
          <a:p>
            <a:r>
              <a:rPr lang="en-AU" dirty="0">
                <a:latin typeface="+mj-lt"/>
              </a:rPr>
              <a:t>Point of intersection (7)</a:t>
            </a:r>
          </a:p>
        </p:txBody>
      </p:sp>
      <p:sp>
        <p:nvSpPr>
          <p:cNvPr id="12" name="Text Placeholder 11">
            <a:extLst>
              <a:ext uri="{FF2B5EF4-FFF2-40B4-BE49-F238E27FC236}">
                <a16:creationId xmlns:a16="http://schemas.microsoft.com/office/drawing/2014/main" id="{EC09DEC7-2B52-5142-4D6A-028FFB746864}"/>
              </a:ext>
            </a:extLst>
          </p:cNvPr>
          <p:cNvSpPr>
            <a:spLocks noGrp="1"/>
          </p:cNvSpPr>
          <p:nvPr>
            <p:ph type="body" sz="quarter" idx="18"/>
          </p:nvPr>
        </p:nvSpPr>
        <p:spPr/>
        <p:txBody>
          <a:bodyPr/>
          <a:lstStyle/>
          <a:p>
            <a:r>
              <a:rPr lang="en-US" dirty="0">
                <a:latin typeface="+mj-lt"/>
              </a:rPr>
              <a:t>Golf membership</a:t>
            </a:r>
            <a:endParaRPr lang="en-AU" dirty="0">
              <a:latin typeface="+mj-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FC6C77-3513-5D74-373F-5372E1748DAF}"/>
                  </a:ext>
                </a:extLst>
              </p:cNvPr>
              <p:cNvSpPr txBox="1"/>
              <p:nvPr/>
            </p:nvSpPr>
            <p:spPr>
              <a:xfrm>
                <a:off x="359999" y="1547815"/>
                <a:ext cx="4685965" cy="1112549"/>
              </a:xfrm>
              <a:prstGeom prst="rect">
                <a:avLst/>
              </a:prstGeom>
              <a:noFill/>
            </p:spPr>
            <p:txBody>
              <a:bodyPr wrap="square">
                <a:spAutoFit/>
              </a:bodyPr>
              <a:lstStyle/>
              <a:p>
                <a:pPr>
                  <a:lnSpc>
                    <a:spcPct val="150000"/>
                  </a:lnSpc>
                  <a:spcAft>
                    <a:spcPts val="1200"/>
                  </a:spcAft>
                </a:pPr>
                <a:r>
                  <a:rPr lang="en-US" sz="2000" b="1" dirty="0"/>
                  <a:t>Option A </a:t>
                </a:r>
                <a:r>
                  <a:rPr lang="en-US" sz="2000" dirty="0"/>
                  <a:t>–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=800+10</m:t>
                    </m:r>
                    <m:r>
                      <a:rPr lang="en-US" sz="2000" b="0" i="1" smtClean="0">
                        <a:latin typeface="Cambria Math" panose="02040503050406030204" pitchFamily="18" charset="0"/>
                      </a:rPr>
                      <m:t>𝑥</m:t>
                    </m:r>
                  </m:oMath>
                </a14:m>
                <a:endParaRPr lang="en-US" sz="2000" b="0" dirty="0"/>
              </a:p>
              <a:p>
                <a:pPr>
                  <a:lnSpc>
                    <a:spcPct val="150000"/>
                  </a:lnSpc>
                  <a:spcAft>
                    <a:spcPts val="1200"/>
                  </a:spcAft>
                </a:pPr>
                <a:r>
                  <a:rPr lang="en-US" sz="2000" dirty="0"/>
                  <a:t>$800 upfront cost and $10 per game</a:t>
                </a:r>
                <a:endParaRPr lang="en-US" sz="2000" b="0" dirty="0"/>
              </a:p>
            </p:txBody>
          </p:sp>
        </mc:Choice>
        <mc:Fallback xmlns="">
          <p:sp>
            <p:nvSpPr>
              <p:cNvPr id="5" name="TextBox 4">
                <a:extLst>
                  <a:ext uri="{FF2B5EF4-FFF2-40B4-BE49-F238E27FC236}">
                    <a16:creationId xmlns:a16="http://schemas.microsoft.com/office/drawing/2014/main" id="{9AFC6C77-3513-5D74-373F-5372E1748DAF}"/>
                  </a:ext>
                </a:extLst>
              </p:cNvPr>
              <p:cNvSpPr txBox="1">
                <a:spLocks noRot="1" noChangeAspect="1" noMove="1" noResize="1" noEditPoints="1" noAdjustHandles="1" noChangeArrowheads="1" noChangeShapeType="1" noTextEdit="1"/>
              </p:cNvSpPr>
              <p:nvPr/>
            </p:nvSpPr>
            <p:spPr>
              <a:xfrm>
                <a:off x="359999" y="1547815"/>
                <a:ext cx="4685965" cy="1112549"/>
              </a:xfrm>
              <a:prstGeom prst="rect">
                <a:avLst/>
              </a:prstGeom>
              <a:blipFill>
                <a:blip r:embed="rId5"/>
                <a:stretch>
                  <a:fillRect l="-1300" b="-934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2" name="Table 1" descr="Table of x and y values">
                <a:extLst>
                  <a:ext uri="{FF2B5EF4-FFF2-40B4-BE49-F238E27FC236}">
                    <a16:creationId xmlns:a16="http://schemas.microsoft.com/office/drawing/2014/main" id="{C7EFDF45-95A6-52AE-1C98-96D8946153BF}"/>
                  </a:ext>
                </a:extLst>
              </p:cNvPr>
              <p:cNvGraphicFramePr>
                <a:graphicFrameLocks noGrp="1"/>
              </p:cNvGraphicFramePr>
              <p:nvPr>
                <p:extLst>
                  <p:ext uri="{D42A27DB-BD31-4B8C-83A1-F6EECF244321}">
                    <p14:modId xmlns:p14="http://schemas.microsoft.com/office/powerpoint/2010/main" val="2863805611"/>
                  </p:ext>
                </p:extLst>
              </p:nvPr>
            </p:nvGraphicFramePr>
            <p:xfrm>
              <a:off x="359999" y="2964370"/>
              <a:ext cx="4685966" cy="3296349"/>
            </p:xfrm>
            <a:graphic>
              <a:graphicData uri="http://schemas.openxmlformats.org/drawingml/2006/table">
                <a:tbl>
                  <a:tblPr firstRow="1" bandRow="1">
                    <a:tableStyleId>{6E25E649-3F16-4E02-A733-19D2CDBF48F0}</a:tableStyleId>
                  </a:tblPr>
                  <a:tblGrid>
                    <a:gridCol w="2342983">
                      <a:extLst>
                        <a:ext uri="{9D8B030D-6E8A-4147-A177-3AD203B41FA5}">
                          <a16:colId xmlns:a16="http://schemas.microsoft.com/office/drawing/2014/main" val="437853261"/>
                        </a:ext>
                      </a:extLst>
                    </a:gridCol>
                    <a:gridCol w="2342983">
                      <a:extLst>
                        <a:ext uri="{9D8B030D-6E8A-4147-A177-3AD203B41FA5}">
                          <a16:colId xmlns:a16="http://schemas.microsoft.com/office/drawing/2014/main" val="2841811287"/>
                        </a:ext>
                      </a:extLst>
                    </a:gridCol>
                  </a:tblGrid>
                  <a:tr h="370840">
                    <a:tc>
                      <a:txBody>
                        <a:bodyPr/>
                        <a:lstStyle/>
                        <a:p>
                          <a:pPr algn="ctr">
                            <a:lnSpc>
                              <a:spcPct val="150000"/>
                            </a:lnSpc>
                            <a:spcAft>
                              <a:spcPts val="1200"/>
                            </a:spcAft>
                          </a:pPr>
                          <a14:m>
                            <m:oMath xmlns:m="http://schemas.openxmlformats.org/officeDocument/2006/math">
                              <m:r>
                                <a:rPr lang="en-US" sz="2000" b="1" smtClean="0">
                                  <a:latin typeface="Cambria Math" panose="02040503050406030204" pitchFamily="18" charset="0"/>
                                </a:rPr>
                                <m:t>𝒙</m:t>
                              </m:r>
                            </m:oMath>
                          </a14:m>
                          <a:r>
                            <a:rPr lang="en-AU" sz="2000" dirty="0">
                              <a:latin typeface="+mj-lt"/>
                            </a:rPr>
                            <a:t> (games played)</a:t>
                          </a:r>
                        </a:p>
                      </a:txBody>
                      <a:tcPr/>
                    </a:tc>
                    <a:tc>
                      <a:txBody>
                        <a:bodyPr/>
                        <a:lstStyle/>
                        <a:p>
                          <a:pPr algn="ctr">
                            <a:lnSpc>
                              <a:spcPct val="150000"/>
                            </a:lnSpc>
                            <a:spcAft>
                              <a:spcPts val="1200"/>
                            </a:spcAft>
                          </a:pPr>
                          <a14:m>
                            <m:oMath xmlns:m="http://schemas.openxmlformats.org/officeDocument/2006/math">
                              <m:r>
                                <a:rPr lang="en-US" sz="2000" b="1" smtClean="0">
                                  <a:latin typeface="Cambria Math" panose="02040503050406030204" pitchFamily="18" charset="0"/>
                                </a:rPr>
                                <m:t>𝒚</m:t>
                              </m:r>
                            </m:oMath>
                          </a14:m>
                          <a:r>
                            <a:rPr lang="en-AU" sz="2000" dirty="0">
                              <a:latin typeface="+mj-lt"/>
                            </a:rPr>
                            <a:t> ($)</a:t>
                          </a:r>
                        </a:p>
                      </a:txBody>
                      <a:tcPr/>
                    </a:tc>
                    <a:extLst>
                      <a:ext uri="{0D108BD9-81ED-4DB2-BD59-A6C34878D82A}">
                        <a16:rowId xmlns:a16="http://schemas.microsoft.com/office/drawing/2014/main" val="3017386019"/>
                      </a:ext>
                    </a:extLst>
                  </a:tr>
                  <a:tr h="370840">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14</m:t>
                                </m:r>
                              </m:oMath>
                            </m:oMathPara>
                          </a14:m>
                          <a:endParaRPr lang="en-AU" sz="2000" dirty="0"/>
                        </a:p>
                      </a:txBody>
                      <a:tcPr/>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940</m:t>
                                </m:r>
                              </m:oMath>
                            </m:oMathPara>
                          </a14:m>
                          <a:endParaRPr lang="en-AU" sz="2000" dirty="0"/>
                        </a:p>
                      </a:txBody>
                      <a:tcPr/>
                    </a:tc>
                    <a:extLst>
                      <a:ext uri="{0D108BD9-81ED-4DB2-BD59-A6C34878D82A}">
                        <a16:rowId xmlns:a16="http://schemas.microsoft.com/office/drawing/2014/main" val="2374875293"/>
                      </a:ext>
                    </a:extLst>
                  </a:tr>
                  <a:tr h="370840">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15</m:t>
                                </m:r>
                              </m:oMath>
                            </m:oMathPara>
                          </a14:m>
                          <a:endParaRPr lang="en-AU" sz="2000" dirty="0"/>
                        </a:p>
                      </a:txBody>
                      <a:tcPr/>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950</m:t>
                                </m:r>
                              </m:oMath>
                            </m:oMathPara>
                          </a14:m>
                          <a:endParaRPr lang="en-AU" sz="2000" dirty="0"/>
                        </a:p>
                      </a:txBody>
                      <a:tcPr/>
                    </a:tc>
                    <a:extLst>
                      <a:ext uri="{0D108BD9-81ED-4DB2-BD59-A6C34878D82A}">
                        <a16:rowId xmlns:a16="http://schemas.microsoft.com/office/drawing/2014/main" val="1857357828"/>
                      </a:ext>
                    </a:extLst>
                  </a:tr>
                  <a:tr h="370840">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16</m:t>
                                </m:r>
                              </m:oMath>
                            </m:oMathPara>
                          </a14:m>
                          <a:endParaRPr lang="en-AU" sz="2000" dirty="0"/>
                        </a:p>
                      </a:txBody>
                      <a:tcPr/>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960</m:t>
                                </m:r>
                              </m:oMath>
                            </m:oMathPara>
                          </a14:m>
                          <a:endParaRPr lang="en-AU" sz="2000" dirty="0"/>
                        </a:p>
                      </a:txBody>
                      <a:tcPr/>
                    </a:tc>
                    <a:extLst>
                      <a:ext uri="{0D108BD9-81ED-4DB2-BD59-A6C34878D82A}">
                        <a16:rowId xmlns:a16="http://schemas.microsoft.com/office/drawing/2014/main" val="2199842691"/>
                      </a:ext>
                    </a:extLst>
                  </a:tr>
                  <a:tr h="370840">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17</m:t>
                                </m:r>
                              </m:oMath>
                            </m:oMathPara>
                          </a14:m>
                          <a:endParaRPr lang="en-AU" sz="2000" dirty="0"/>
                        </a:p>
                      </a:txBody>
                      <a:tcPr/>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970</m:t>
                                </m:r>
                              </m:oMath>
                            </m:oMathPara>
                          </a14:m>
                          <a:endParaRPr lang="en-AU" sz="2000" dirty="0"/>
                        </a:p>
                      </a:txBody>
                      <a:tcPr/>
                    </a:tc>
                    <a:extLst>
                      <a:ext uri="{0D108BD9-81ED-4DB2-BD59-A6C34878D82A}">
                        <a16:rowId xmlns:a16="http://schemas.microsoft.com/office/drawing/2014/main" val="2519642097"/>
                      </a:ext>
                    </a:extLst>
                  </a:tr>
                </a:tbl>
              </a:graphicData>
            </a:graphic>
          </p:graphicFrame>
        </mc:Choice>
        <mc:Fallback xmlns="">
          <p:graphicFrame>
            <p:nvGraphicFramePr>
              <p:cNvPr id="2" name="Table 1" descr="Table of x and y values">
                <a:extLst>
                  <a:ext uri="{FF2B5EF4-FFF2-40B4-BE49-F238E27FC236}">
                    <a16:creationId xmlns:a16="http://schemas.microsoft.com/office/drawing/2014/main" id="{C7EFDF45-95A6-52AE-1C98-96D8946153BF}"/>
                  </a:ext>
                </a:extLst>
              </p:cNvPr>
              <p:cNvGraphicFramePr>
                <a:graphicFrameLocks noGrp="1"/>
              </p:cNvGraphicFramePr>
              <p:nvPr>
                <p:extLst>
                  <p:ext uri="{D42A27DB-BD31-4B8C-83A1-F6EECF244321}">
                    <p14:modId xmlns:p14="http://schemas.microsoft.com/office/powerpoint/2010/main" val="2863805611"/>
                  </p:ext>
                </p:extLst>
              </p:nvPr>
            </p:nvGraphicFramePr>
            <p:xfrm>
              <a:off x="359999" y="2964370"/>
              <a:ext cx="4685966" cy="3296349"/>
            </p:xfrm>
            <a:graphic>
              <a:graphicData uri="http://schemas.openxmlformats.org/drawingml/2006/table">
                <a:tbl>
                  <a:tblPr firstRow="1" bandRow="1">
                    <a:tableStyleId>{6E25E649-3F16-4E02-A733-19D2CDBF48F0}</a:tableStyleId>
                  </a:tblPr>
                  <a:tblGrid>
                    <a:gridCol w="2342983">
                      <a:extLst>
                        <a:ext uri="{9D8B030D-6E8A-4147-A177-3AD203B41FA5}">
                          <a16:colId xmlns:a16="http://schemas.microsoft.com/office/drawing/2014/main" val="437853261"/>
                        </a:ext>
                      </a:extLst>
                    </a:gridCol>
                    <a:gridCol w="2342983">
                      <a:extLst>
                        <a:ext uri="{9D8B030D-6E8A-4147-A177-3AD203B41FA5}">
                          <a16:colId xmlns:a16="http://schemas.microsoft.com/office/drawing/2014/main" val="2841811287"/>
                        </a:ext>
                      </a:extLst>
                    </a:gridCol>
                  </a:tblGrid>
                  <a:tr h="492189">
                    <a:tc>
                      <a:txBody>
                        <a:bodyPr/>
                        <a:lstStyle/>
                        <a:p>
                          <a:endParaRPr lang="en-US"/>
                        </a:p>
                      </a:txBody>
                      <a:tcPr>
                        <a:blipFill>
                          <a:blip r:embed="rId2"/>
                          <a:stretch>
                            <a:fillRect t="-2469" r="-100260" b="-571605"/>
                          </a:stretch>
                        </a:blipFill>
                      </a:tcPr>
                    </a:tc>
                    <a:tc>
                      <a:txBody>
                        <a:bodyPr/>
                        <a:lstStyle/>
                        <a:p>
                          <a:endParaRPr lang="en-US"/>
                        </a:p>
                      </a:txBody>
                      <a:tcPr>
                        <a:blipFill>
                          <a:blip r:embed="rId2"/>
                          <a:stretch>
                            <a:fillRect l="-100260" t="-2469" r="-521" b="-571605"/>
                          </a:stretch>
                        </a:blipFill>
                      </a:tcPr>
                    </a:tc>
                    <a:extLst>
                      <a:ext uri="{0D108BD9-81ED-4DB2-BD59-A6C34878D82A}">
                        <a16:rowId xmlns:a16="http://schemas.microsoft.com/office/drawing/2014/main" val="3017386019"/>
                      </a:ext>
                    </a:extLst>
                  </a:tr>
                  <a:tr h="701040">
                    <a:tc>
                      <a:txBody>
                        <a:bodyPr/>
                        <a:lstStyle/>
                        <a:p>
                          <a:endParaRPr lang="en-US"/>
                        </a:p>
                      </a:txBody>
                      <a:tcPr>
                        <a:blipFill>
                          <a:blip r:embed="rId2"/>
                          <a:stretch>
                            <a:fillRect t="-72174" r="-100260" b="-302609"/>
                          </a:stretch>
                        </a:blipFill>
                      </a:tcPr>
                    </a:tc>
                    <a:tc>
                      <a:txBody>
                        <a:bodyPr/>
                        <a:lstStyle/>
                        <a:p>
                          <a:endParaRPr lang="en-US"/>
                        </a:p>
                      </a:txBody>
                      <a:tcPr>
                        <a:blipFill>
                          <a:blip r:embed="rId2"/>
                          <a:stretch>
                            <a:fillRect l="-100260" t="-72174" r="-521" b="-302609"/>
                          </a:stretch>
                        </a:blipFill>
                      </a:tcPr>
                    </a:tc>
                    <a:extLst>
                      <a:ext uri="{0D108BD9-81ED-4DB2-BD59-A6C34878D82A}">
                        <a16:rowId xmlns:a16="http://schemas.microsoft.com/office/drawing/2014/main" val="2374875293"/>
                      </a:ext>
                    </a:extLst>
                  </a:tr>
                  <a:tr h="701040">
                    <a:tc>
                      <a:txBody>
                        <a:bodyPr/>
                        <a:lstStyle/>
                        <a:p>
                          <a:endParaRPr lang="en-US"/>
                        </a:p>
                      </a:txBody>
                      <a:tcPr>
                        <a:blipFill>
                          <a:blip r:embed="rId2"/>
                          <a:stretch>
                            <a:fillRect t="-172174" r="-100260" b="-202609"/>
                          </a:stretch>
                        </a:blipFill>
                      </a:tcPr>
                    </a:tc>
                    <a:tc>
                      <a:txBody>
                        <a:bodyPr/>
                        <a:lstStyle/>
                        <a:p>
                          <a:endParaRPr lang="en-US"/>
                        </a:p>
                      </a:txBody>
                      <a:tcPr>
                        <a:blipFill>
                          <a:blip r:embed="rId2"/>
                          <a:stretch>
                            <a:fillRect l="-100260" t="-172174" r="-521" b="-202609"/>
                          </a:stretch>
                        </a:blipFill>
                      </a:tcPr>
                    </a:tc>
                    <a:extLst>
                      <a:ext uri="{0D108BD9-81ED-4DB2-BD59-A6C34878D82A}">
                        <a16:rowId xmlns:a16="http://schemas.microsoft.com/office/drawing/2014/main" val="1857357828"/>
                      </a:ext>
                    </a:extLst>
                  </a:tr>
                  <a:tr h="701040">
                    <a:tc>
                      <a:txBody>
                        <a:bodyPr/>
                        <a:lstStyle/>
                        <a:p>
                          <a:endParaRPr lang="en-US"/>
                        </a:p>
                      </a:txBody>
                      <a:tcPr>
                        <a:blipFill>
                          <a:blip r:embed="rId2"/>
                          <a:stretch>
                            <a:fillRect t="-269828" r="-100260" b="-100862"/>
                          </a:stretch>
                        </a:blipFill>
                      </a:tcPr>
                    </a:tc>
                    <a:tc>
                      <a:txBody>
                        <a:bodyPr/>
                        <a:lstStyle/>
                        <a:p>
                          <a:endParaRPr lang="en-US"/>
                        </a:p>
                      </a:txBody>
                      <a:tcPr>
                        <a:blipFill>
                          <a:blip r:embed="rId2"/>
                          <a:stretch>
                            <a:fillRect l="-100260" t="-269828" r="-521" b="-100862"/>
                          </a:stretch>
                        </a:blipFill>
                      </a:tcPr>
                    </a:tc>
                    <a:extLst>
                      <a:ext uri="{0D108BD9-81ED-4DB2-BD59-A6C34878D82A}">
                        <a16:rowId xmlns:a16="http://schemas.microsoft.com/office/drawing/2014/main" val="2199842691"/>
                      </a:ext>
                    </a:extLst>
                  </a:tr>
                  <a:tr h="701040">
                    <a:tc>
                      <a:txBody>
                        <a:bodyPr/>
                        <a:lstStyle/>
                        <a:p>
                          <a:endParaRPr lang="en-US"/>
                        </a:p>
                      </a:txBody>
                      <a:tcPr>
                        <a:blipFill>
                          <a:blip r:embed="rId2"/>
                          <a:stretch>
                            <a:fillRect t="-373043" r="-100260" b="-1739"/>
                          </a:stretch>
                        </a:blipFill>
                      </a:tcPr>
                    </a:tc>
                    <a:tc>
                      <a:txBody>
                        <a:bodyPr/>
                        <a:lstStyle/>
                        <a:p>
                          <a:endParaRPr lang="en-US"/>
                        </a:p>
                      </a:txBody>
                      <a:tcPr>
                        <a:blipFill>
                          <a:blip r:embed="rId2"/>
                          <a:stretch>
                            <a:fillRect l="-100260" t="-373043" r="-521" b="-1739"/>
                          </a:stretch>
                        </a:blipFill>
                      </a:tcPr>
                    </a:tc>
                    <a:extLst>
                      <a:ext uri="{0D108BD9-81ED-4DB2-BD59-A6C34878D82A}">
                        <a16:rowId xmlns:a16="http://schemas.microsoft.com/office/drawing/2014/main" val="2519642097"/>
                      </a:ext>
                    </a:extLst>
                  </a:tr>
                </a:tbl>
              </a:graphicData>
            </a:graphic>
          </p:graphicFrame>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4E6926E3-3859-95A6-E1D6-5554A3253B53}"/>
                  </a:ext>
                </a:extLst>
              </p:cNvPr>
              <p:cNvSpPr txBox="1">
                <a:spLocks/>
              </p:cNvSpPr>
              <p:nvPr/>
            </p:nvSpPr>
            <p:spPr>
              <a:xfrm>
                <a:off x="6801828" y="1547815"/>
                <a:ext cx="4613423" cy="113668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Option B </a:t>
                </a:r>
                <a:r>
                  <a:rPr lang="en-US" dirty="0">
                    <a:latin typeface="+mn-lt"/>
                  </a:rPr>
                  <a:t>– </a:t>
                </a:r>
                <a14:m>
                  <m:oMath xmlns:m="http://schemas.openxmlformats.org/officeDocument/2006/math">
                    <m:r>
                      <a:rPr lang="en-US" i="1" smtClean="0">
                        <a:latin typeface="Cambria Math" panose="02040503050406030204" pitchFamily="18" charset="0"/>
                      </a:rPr>
                      <m:t>𝑦</m:t>
                    </m:r>
                    <m:r>
                      <a:rPr lang="en-US" i="1" smtClean="0">
                        <a:latin typeface="Cambria Math" panose="02040503050406030204" pitchFamily="18" charset="0"/>
                      </a:rPr>
                      <m:t>=60</m:t>
                    </m:r>
                    <m:r>
                      <a:rPr lang="en-US" i="1" smtClean="0">
                        <a:latin typeface="Cambria Math" panose="02040503050406030204" pitchFamily="18" charset="0"/>
                      </a:rPr>
                      <m:t>𝑥</m:t>
                    </m:r>
                  </m:oMath>
                </a14:m>
                <a:endParaRPr lang="en-US" dirty="0">
                  <a:latin typeface="+mn-lt"/>
                </a:endParaRPr>
              </a:p>
              <a:p>
                <a:r>
                  <a:rPr lang="en-US" dirty="0">
                    <a:latin typeface="+mn-lt"/>
                  </a:rPr>
                  <a:t>$60 per game</a:t>
                </a:r>
                <a:endParaRPr lang="en-AU" dirty="0">
                  <a:latin typeface="+mn-lt"/>
                </a:endParaRPr>
              </a:p>
              <a:p>
                <a:endParaRPr lang="en-AU" dirty="0">
                  <a:latin typeface="+mn-lt"/>
                </a:endParaRPr>
              </a:p>
            </p:txBody>
          </p:sp>
        </mc:Choice>
        <mc:Fallback xmlns="">
          <p:sp>
            <p:nvSpPr>
              <p:cNvPr id="8" name="Text Placeholder 11">
                <a:extLst>
                  <a:ext uri="{FF2B5EF4-FFF2-40B4-BE49-F238E27FC236}">
                    <a16:creationId xmlns:a16="http://schemas.microsoft.com/office/drawing/2014/main" id="{4E6926E3-3859-95A6-E1D6-5554A3253B53}"/>
                  </a:ext>
                </a:extLst>
              </p:cNvPr>
              <p:cNvSpPr txBox="1">
                <a:spLocks noRot="1" noChangeAspect="1" noMove="1" noResize="1" noEditPoints="1" noAdjustHandles="1" noChangeArrowheads="1" noChangeShapeType="1" noTextEdit="1"/>
              </p:cNvSpPr>
              <p:nvPr/>
            </p:nvSpPr>
            <p:spPr>
              <a:xfrm>
                <a:off x="6801828" y="1547815"/>
                <a:ext cx="4613423" cy="1136688"/>
              </a:xfrm>
              <a:prstGeom prst="rect">
                <a:avLst/>
              </a:prstGeom>
              <a:blipFill>
                <a:blip r:embed="rId4"/>
                <a:stretch>
                  <a:fillRect l="-3435" b="-268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7" name="Table 6" descr="Table of x and y values">
                <a:extLst>
                  <a:ext uri="{FF2B5EF4-FFF2-40B4-BE49-F238E27FC236}">
                    <a16:creationId xmlns:a16="http://schemas.microsoft.com/office/drawing/2014/main" id="{C333D52D-561D-7485-1C06-D432BA97F54F}"/>
                  </a:ext>
                </a:extLst>
              </p:cNvPr>
              <p:cNvGraphicFramePr>
                <a:graphicFrameLocks noGrp="1"/>
              </p:cNvGraphicFramePr>
              <p:nvPr>
                <p:extLst>
                  <p:ext uri="{D42A27DB-BD31-4B8C-83A1-F6EECF244321}">
                    <p14:modId xmlns:p14="http://schemas.microsoft.com/office/powerpoint/2010/main" val="3482788695"/>
                  </p:ext>
                </p:extLst>
              </p:nvPr>
            </p:nvGraphicFramePr>
            <p:xfrm>
              <a:off x="6801828" y="2964370"/>
              <a:ext cx="4685966" cy="3296349"/>
            </p:xfrm>
            <a:graphic>
              <a:graphicData uri="http://schemas.openxmlformats.org/drawingml/2006/table">
                <a:tbl>
                  <a:tblPr firstRow="1" bandRow="1">
                    <a:tableStyleId>{6E25E649-3F16-4E02-A733-19D2CDBF48F0}</a:tableStyleId>
                  </a:tblPr>
                  <a:tblGrid>
                    <a:gridCol w="2342983">
                      <a:extLst>
                        <a:ext uri="{9D8B030D-6E8A-4147-A177-3AD203B41FA5}">
                          <a16:colId xmlns:a16="http://schemas.microsoft.com/office/drawing/2014/main" val="437853261"/>
                        </a:ext>
                      </a:extLst>
                    </a:gridCol>
                    <a:gridCol w="2342983">
                      <a:extLst>
                        <a:ext uri="{9D8B030D-6E8A-4147-A177-3AD203B41FA5}">
                          <a16:colId xmlns:a16="http://schemas.microsoft.com/office/drawing/2014/main" val="2841811287"/>
                        </a:ext>
                      </a:extLst>
                    </a:gridCol>
                  </a:tblGrid>
                  <a:tr h="370840">
                    <a:tc>
                      <a:txBody>
                        <a:bodyPr/>
                        <a:lstStyle/>
                        <a:p>
                          <a:pPr algn="ctr">
                            <a:lnSpc>
                              <a:spcPct val="150000"/>
                            </a:lnSpc>
                            <a:spcAft>
                              <a:spcPts val="1200"/>
                            </a:spcAft>
                          </a:pPr>
                          <a14:m>
                            <m:oMath xmlns:m="http://schemas.openxmlformats.org/officeDocument/2006/math">
                              <m:r>
                                <a:rPr lang="en-US" sz="2000" b="1" smtClean="0">
                                  <a:latin typeface="Cambria Math" panose="02040503050406030204" pitchFamily="18" charset="0"/>
                                </a:rPr>
                                <m:t>𝒙</m:t>
                              </m:r>
                            </m:oMath>
                          </a14:m>
                          <a:r>
                            <a:rPr lang="en-AU" sz="2000" dirty="0">
                              <a:latin typeface="+mj-lt"/>
                            </a:rPr>
                            <a:t> (games played)</a:t>
                          </a:r>
                        </a:p>
                      </a:txBody>
                      <a:tcPr/>
                    </a:tc>
                    <a:tc>
                      <a:txBody>
                        <a:bodyPr/>
                        <a:lstStyle/>
                        <a:p>
                          <a:pPr algn="ctr">
                            <a:lnSpc>
                              <a:spcPct val="150000"/>
                            </a:lnSpc>
                            <a:spcAft>
                              <a:spcPts val="1200"/>
                            </a:spcAft>
                          </a:pPr>
                          <a14:m>
                            <m:oMath xmlns:m="http://schemas.openxmlformats.org/officeDocument/2006/math">
                              <m:r>
                                <a:rPr lang="en-US" sz="2000" b="1" smtClean="0">
                                  <a:latin typeface="Cambria Math" panose="02040503050406030204" pitchFamily="18" charset="0"/>
                                </a:rPr>
                                <m:t>𝒚</m:t>
                              </m:r>
                            </m:oMath>
                          </a14:m>
                          <a:r>
                            <a:rPr lang="en-AU" sz="2000" dirty="0">
                              <a:latin typeface="+mj-lt"/>
                            </a:rPr>
                            <a:t> ($)</a:t>
                          </a:r>
                        </a:p>
                      </a:txBody>
                      <a:tcPr/>
                    </a:tc>
                    <a:extLst>
                      <a:ext uri="{0D108BD9-81ED-4DB2-BD59-A6C34878D82A}">
                        <a16:rowId xmlns:a16="http://schemas.microsoft.com/office/drawing/2014/main" val="3017386019"/>
                      </a:ext>
                    </a:extLst>
                  </a:tr>
                  <a:tr h="370840">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14</m:t>
                                </m:r>
                              </m:oMath>
                            </m:oMathPara>
                          </a14:m>
                          <a:endParaRPr lang="en-AU" sz="2000" dirty="0"/>
                        </a:p>
                      </a:txBody>
                      <a:tcPr/>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840</m:t>
                                </m:r>
                              </m:oMath>
                            </m:oMathPara>
                          </a14:m>
                          <a:endParaRPr lang="en-AU" sz="2000" dirty="0"/>
                        </a:p>
                      </a:txBody>
                      <a:tcPr/>
                    </a:tc>
                    <a:extLst>
                      <a:ext uri="{0D108BD9-81ED-4DB2-BD59-A6C34878D82A}">
                        <a16:rowId xmlns:a16="http://schemas.microsoft.com/office/drawing/2014/main" val="2374875293"/>
                      </a:ext>
                    </a:extLst>
                  </a:tr>
                  <a:tr h="370840">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15</m:t>
                                </m:r>
                              </m:oMath>
                            </m:oMathPara>
                          </a14:m>
                          <a:endParaRPr lang="en-AU" sz="2000" dirty="0"/>
                        </a:p>
                      </a:txBody>
                      <a:tcPr/>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900</m:t>
                                </m:r>
                              </m:oMath>
                            </m:oMathPara>
                          </a14:m>
                          <a:endParaRPr lang="en-AU" sz="2000" dirty="0"/>
                        </a:p>
                      </a:txBody>
                      <a:tcPr/>
                    </a:tc>
                    <a:extLst>
                      <a:ext uri="{0D108BD9-81ED-4DB2-BD59-A6C34878D82A}">
                        <a16:rowId xmlns:a16="http://schemas.microsoft.com/office/drawing/2014/main" val="1857357828"/>
                      </a:ext>
                    </a:extLst>
                  </a:tr>
                  <a:tr h="370840">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16</m:t>
                                </m:r>
                              </m:oMath>
                            </m:oMathPara>
                          </a14:m>
                          <a:endParaRPr lang="en-AU" sz="2000" dirty="0"/>
                        </a:p>
                      </a:txBody>
                      <a:tcPr/>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960</m:t>
                                </m:r>
                              </m:oMath>
                            </m:oMathPara>
                          </a14:m>
                          <a:endParaRPr lang="en-AU" sz="2000" dirty="0"/>
                        </a:p>
                      </a:txBody>
                      <a:tcPr/>
                    </a:tc>
                    <a:extLst>
                      <a:ext uri="{0D108BD9-81ED-4DB2-BD59-A6C34878D82A}">
                        <a16:rowId xmlns:a16="http://schemas.microsoft.com/office/drawing/2014/main" val="2199842691"/>
                      </a:ext>
                    </a:extLst>
                  </a:tr>
                  <a:tr h="370840">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17</m:t>
                                </m:r>
                              </m:oMath>
                            </m:oMathPara>
                          </a14:m>
                          <a:endParaRPr lang="en-AU" sz="2000" dirty="0"/>
                        </a:p>
                      </a:txBody>
                      <a:tcPr/>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1020</m:t>
                                </m:r>
                              </m:oMath>
                            </m:oMathPara>
                          </a14:m>
                          <a:endParaRPr lang="en-AU" sz="2000" dirty="0"/>
                        </a:p>
                      </a:txBody>
                      <a:tcPr/>
                    </a:tc>
                    <a:extLst>
                      <a:ext uri="{0D108BD9-81ED-4DB2-BD59-A6C34878D82A}">
                        <a16:rowId xmlns:a16="http://schemas.microsoft.com/office/drawing/2014/main" val="2519642097"/>
                      </a:ext>
                    </a:extLst>
                  </a:tr>
                </a:tbl>
              </a:graphicData>
            </a:graphic>
          </p:graphicFrame>
        </mc:Choice>
        <mc:Fallback xmlns="">
          <p:graphicFrame>
            <p:nvGraphicFramePr>
              <p:cNvPr id="7" name="Table 6" descr="Table of x and y values">
                <a:extLst>
                  <a:ext uri="{FF2B5EF4-FFF2-40B4-BE49-F238E27FC236}">
                    <a16:creationId xmlns:a16="http://schemas.microsoft.com/office/drawing/2014/main" id="{C333D52D-561D-7485-1C06-D432BA97F54F}"/>
                  </a:ext>
                </a:extLst>
              </p:cNvPr>
              <p:cNvGraphicFramePr>
                <a:graphicFrameLocks noGrp="1"/>
              </p:cNvGraphicFramePr>
              <p:nvPr>
                <p:extLst>
                  <p:ext uri="{D42A27DB-BD31-4B8C-83A1-F6EECF244321}">
                    <p14:modId xmlns:p14="http://schemas.microsoft.com/office/powerpoint/2010/main" val="3482788695"/>
                  </p:ext>
                </p:extLst>
              </p:nvPr>
            </p:nvGraphicFramePr>
            <p:xfrm>
              <a:off x="6801828" y="2964370"/>
              <a:ext cx="4685966" cy="3296349"/>
            </p:xfrm>
            <a:graphic>
              <a:graphicData uri="http://schemas.openxmlformats.org/drawingml/2006/table">
                <a:tbl>
                  <a:tblPr firstRow="1" bandRow="1">
                    <a:tableStyleId>{6E25E649-3F16-4E02-A733-19D2CDBF48F0}</a:tableStyleId>
                  </a:tblPr>
                  <a:tblGrid>
                    <a:gridCol w="2342983">
                      <a:extLst>
                        <a:ext uri="{9D8B030D-6E8A-4147-A177-3AD203B41FA5}">
                          <a16:colId xmlns:a16="http://schemas.microsoft.com/office/drawing/2014/main" val="437853261"/>
                        </a:ext>
                      </a:extLst>
                    </a:gridCol>
                    <a:gridCol w="2342983">
                      <a:extLst>
                        <a:ext uri="{9D8B030D-6E8A-4147-A177-3AD203B41FA5}">
                          <a16:colId xmlns:a16="http://schemas.microsoft.com/office/drawing/2014/main" val="2841811287"/>
                        </a:ext>
                      </a:extLst>
                    </a:gridCol>
                  </a:tblGrid>
                  <a:tr h="492189">
                    <a:tc>
                      <a:txBody>
                        <a:bodyPr/>
                        <a:lstStyle/>
                        <a:p>
                          <a:endParaRPr lang="en-US"/>
                        </a:p>
                      </a:txBody>
                      <a:tcPr>
                        <a:blipFill>
                          <a:blip r:embed="rId3"/>
                          <a:stretch>
                            <a:fillRect t="-2469" r="-100519" b="-571605"/>
                          </a:stretch>
                        </a:blipFill>
                      </a:tcPr>
                    </a:tc>
                    <a:tc>
                      <a:txBody>
                        <a:bodyPr/>
                        <a:lstStyle/>
                        <a:p>
                          <a:endParaRPr lang="en-US"/>
                        </a:p>
                      </a:txBody>
                      <a:tcPr>
                        <a:blipFill>
                          <a:blip r:embed="rId3"/>
                          <a:stretch>
                            <a:fillRect l="-100000" t="-2469" r="-519" b="-571605"/>
                          </a:stretch>
                        </a:blipFill>
                      </a:tcPr>
                    </a:tc>
                    <a:extLst>
                      <a:ext uri="{0D108BD9-81ED-4DB2-BD59-A6C34878D82A}">
                        <a16:rowId xmlns:a16="http://schemas.microsoft.com/office/drawing/2014/main" val="3017386019"/>
                      </a:ext>
                    </a:extLst>
                  </a:tr>
                  <a:tr h="701040">
                    <a:tc>
                      <a:txBody>
                        <a:bodyPr/>
                        <a:lstStyle/>
                        <a:p>
                          <a:endParaRPr lang="en-US"/>
                        </a:p>
                      </a:txBody>
                      <a:tcPr>
                        <a:blipFill>
                          <a:blip r:embed="rId3"/>
                          <a:stretch>
                            <a:fillRect t="-72174" r="-100519" b="-302609"/>
                          </a:stretch>
                        </a:blipFill>
                      </a:tcPr>
                    </a:tc>
                    <a:tc>
                      <a:txBody>
                        <a:bodyPr/>
                        <a:lstStyle/>
                        <a:p>
                          <a:endParaRPr lang="en-US"/>
                        </a:p>
                      </a:txBody>
                      <a:tcPr>
                        <a:blipFill>
                          <a:blip r:embed="rId3"/>
                          <a:stretch>
                            <a:fillRect l="-100000" t="-72174" r="-519" b="-302609"/>
                          </a:stretch>
                        </a:blipFill>
                      </a:tcPr>
                    </a:tc>
                    <a:extLst>
                      <a:ext uri="{0D108BD9-81ED-4DB2-BD59-A6C34878D82A}">
                        <a16:rowId xmlns:a16="http://schemas.microsoft.com/office/drawing/2014/main" val="2374875293"/>
                      </a:ext>
                    </a:extLst>
                  </a:tr>
                  <a:tr h="701040">
                    <a:tc>
                      <a:txBody>
                        <a:bodyPr/>
                        <a:lstStyle/>
                        <a:p>
                          <a:endParaRPr lang="en-US"/>
                        </a:p>
                      </a:txBody>
                      <a:tcPr>
                        <a:blipFill>
                          <a:blip r:embed="rId3"/>
                          <a:stretch>
                            <a:fillRect t="-172174" r="-100519" b="-202609"/>
                          </a:stretch>
                        </a:blipFill>
                      </a:tcPr>
                    </a:tc>
                    <a:tc>
                      <a:txBody>
                        <a:bodyPr/>
                        <a:lstStyle/>
                        <a:p>
                          <a:endParaRPr lang="en-US"/>
                        </a:p>
                      </a:txBody>
                      <a:tcPr>
                        <a:blipFill>
                          <a:blip r:embed="rId3"/>
                          <a:stretch>
                            <a:fillRect l="-100000" t="-172174" r="-519" b="-202609"/>
                          </a:stretch>
                        </a:blipFill>
                      </a:tcPr>
                    </a:tc>
                    <a:extLst>
                      <a:ext uri="{0D108BD9-81ED-4DB2-BD59-A6C34878D82A}">
                        <a16:rowId xmlns:a16="http://schemas.microsoft.com/office/drawing/2014/main" val="1857357828"/>
                      </a:ext>
                    </a:extLst>
                  </a:tr>
                  <a:tr h="701040">
                    <a:tc>
                      <a:txBody>
                        <a:bodyPr/>
                        <a:lstStyle/>
                        <a:p>
                          <a:endParaRPr lang="en-US"/>
                        </a:p>
                      </a:txBody>
                      <a:tcPr>
                        <a:blipFill>
                          <a:blip r:embed="rId3"/>
                          <a:stretch>
                            <a:fillRect t="-269828" r="-100519" b="-100862"/>
                          </a:stretch>
                        </a:blipFill>
                      </a:tcPr>
                    </a:tc>
                    <a:tc>
                      <a:txBody>
                        <a:bodyPr/>
                        <a:lstStyle/>
                        <a:p>
                          <a:endParaRPr lang="en-US"/>
                        </a:p>
                      </a:txBody>
                      <a:tcPr>
                        <a:blipFill>
                          <a:blip r:embed="rId3"/>
                          <a:stretch>
                            <a:fillRect l="-100000" t="-269828" r="-519" b="-100862"/>
                          </a:stretch>
                        </a:blipFill>
                      </a:tcPr>
                    </a:tc>
                    <a:extLst>
                      <a:ext uri="{0D108BD9-81ED-4DB2-BD59-A6C34878D82A}">
                        <a16:rowId xmlns:a16="http://schemas.microsoft.com/office/drawing/2014/main" val="2199842691"/>
                      </a:ext>
                    </a:extLst>
                  </a:tr>
                  <a:tr h="701040">
                    <a:tc>
                      <a:txBody>
                        <a:bodyPr/>
                        <a:lstStyle/>
                        <a:p>
                          <a:endParaRPr lang="en-US"/>
                        </a:p>
                      </a:txBody>
                      <a:tcPr>
                        <a:blipFill>
                          <a:blip r:embed="rId3"/>
                          <a:stretch>
                            <a:fillRect t="-373043" r="-100519" b="-1739"/>
                          </a:stretch>
                        </a:blipFill>
                      </a:tcPr>
                    </a:tc>
                    <a:tc>
                      <a:txBody>
                        <a:bodyPr/>
                        <a:lstStyle/>
                        <a:p>
                          <a:endParaRPr lang="en-US"/>
                        </a:p>
                      </a:txBody>
                      <a:tcPr>
                        <a:blipFill>
                          <a:blip r:embed="rId3"/>
                          <a:stretch>
                            <a:fillRect l="-100000" t="-373043" r="-519" b="-1739"/>
                          </a:stretch>
                        </a:blipFill>
                      </a:tcPr>
                    </a:tc>
                    <a:extLst>
                      <a:ext uri="{0D108BD9-81ED-4DB2-BD59-A6C34878D82A}">
                        <a16:rowId xmlns:a16="http://schemas.microsoft.com/office/drawing/2014/main" val="2519642097"/>
                      </a:ext>
                    </a:extLst>
                  </a:tr>
                </a:tbl>
              </a:graphicData>
            </a:graphic>
          </p:graphicFrame>
        </mc:Fallback>
      </mc:AlternateContent>
      <p:sp>
        <p:nvSpPr>
          <p:cNvPr id="3" name="Slide Number Placeholder 2">
            <a:extLst>
              <a:ext uri="{FF2B5EF4-FFF2-40B4-BE49-F238E27FC236}">
                <a16:creationId xmlns:a16="http://schemas.microsoft.com/office/drawing/2014/main" id="{300DA8D8-33C7-0DB2-38AE-AC0F7C85F6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70085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Explore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3582735" cy="1026348"/>
          </a:xfrm>
        </p:spPr>
        <p:txBody>
          <a:bodyPr/>
          <a:lstStyle/>
          <a:p>
            <a:r>
              <a:rPr lang="en-AU" dirty="0">
                <a:latin typeface="+mj-lt"/>
              </a:rPr>
              <a:t>Point of intersection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1592120"/>
            <a:ext cx="3582735" cy="310015"/>
          </a:xfrm>
        </p:spPr>
        <p:txBody>
          <a:bodyPr/>
          <a:lstStyle/>
          <a:p>
            <a:r>
              <a:rPr lang="en-US" dirty="0">
                <a:latin typeface="+mj-lt"/>
              </a:rPr>
              <a:t>Chloe (red) and Jennifer (pink)</a:t>
            </a:r>
            <a:endParaRPr lang="en-AU" dirty="0">
              <a:latin typeface="+mj-lt"/>
            </a:endParaRPr>
          </a:p>
        </p:txBody>
      </p:sp>
      <p:pic>
        <p:nvPicPr>
          <p:cNvPr id="4" name="Picture 3" descr="Graphs of y=8.63x+4.25 and y=7.96+11">
            <a:extLst>
              <a:ext uri="{FF2B5EF4-FFF2-40B4-BE49-F238E27FC236}">
                <a16:creationId xmlns:a16="http://schemas.microsoft.com/office/drawing/2014/main" id="{89756314-D547-2E68-CDD6-8F292DF8879E}"/>
              </a:ext>
            </a:extLst>
          </p:cNvPr>
          <p:cNvPicPr>
            <a:picLocks noChangeAspect="1"/>
          </p:cNvPicPr>
          <p:nvPr/>
        </p:nvPicPr>
        <p:blipFill>
          <a:blip r:embed="rId2"/>
          <a:stretch>
            <a:fillRect/>
          </a:stretch>
        </p:blipFill>
        <p:spPr>
          <a:xfrm>
            <a:off x="4143082" y="232539"/>
            <a:ext cx="7907818" cy="621292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ADA07-0DF7-3343-D86A-21BE05C0A35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9A267D5-15A0-BA7B-36D1-71911F8269D7}"/>
              </a:ext>
            </a:extLst>
          </p:cNvPr>
          <p:cNvSpPr>
            <a:spLocks noGrp="1"/>
          </p:cNvSpPr>
          <p:nvPr>
            <p:ph type="title"/>
          </p:nvPr>
        </p:nvSpPr>
        <p:spPr>
          <a:xfrm>
            <a:off x="360000" y="360000"/>
            <a:ext cx="3504077" cy="1006684"/>
          </a:xfrm>
        </p:spPr>
        <p:txBody>
          <a:bodyPr/>
          <a:lstStyle/>
          <a:p>
            <a:r>
              <a:rPr lang="en-AU" dirty="0">
                <a:latin typeface="+mj-lt"/>
              </a:rPr>
              <a:t>Point of intersection (2)</a:t>
            </a:r>
          </a:p>
        </p:txBody>
      </p:sp>
      <p:sp>
        <p:nvSpPr>
          <p:cNvPr id="13" name="Text Placeholder 12">
            <a:extLst>
              <a:ext uri="{FF2B5EF4-FFF2-40B4-BE49-F238E27FC236}">
                <a16:creationId xmlns:a16="http://schemas.microsoft.com/office/drawing/2014/main" id="{EA2C13EE-800F-6D95-2F88-95BC5A324CCB}"/>
              </a:ext>
            </a:extLst>
          </p:cNvPr>
          <p:cNvSpPr>
            <a:spLocks noGrp="1"/>
          </p:cNvSpPr>
          <p:nvPr>
            <p:ph type="body" sz="quarter" idx="18"/>
          </p:nvPr>
        </p:nvSpPr>
        <p:spPr>
          <a:xfrm>
            <a:off x="359999" y="1484671"/>
            <a:ext cx="3504077" cy="771425"/>
          </a:xfrm>
        </p:spPr>
        <p:txBody>
          <a:bodyPr/>
          <a:lstStyle/>
          <a:p>
            <a:r>
              <a:rPr lang="en-US" dirty="0">
                <a:latin typeface="+mj-lt"/>
              </a:rPr>
              <a:t>Chloe and Jennifer – point of intersection</a:t>
            </a:r>
            <a:endParaRPr lang="en-AU" dirty="0">
              <a:latin typeface="+mj-lt"/>
            </a:endParaRPr>
          </a:p>
        </p:txBody>
      </p:sp>
      <p:pic>
        <p:nvPicPr>
          <p:cNvPr id="9" name="Picture 8" descr="Graphs of y=8.63x+4.25 and y=7.96+11 with point of intersection labelled (10 5/67, 91 13/67).">
            <a:extLst>
              <a:ext uri="{FF2B5EF4-FFF2-40B4-BE49-F238E27FC236}">
                <a16:creationId xmlns:a16="http://schemas.microsoft.com/office/drawing/2014/main" id="{A4BD796C-5193-37E6-51FC-932077057B5B}"/>
              </a:ext>
            </a:extLst>
          </p:cNvPr>
          <p:cNvPicPr>
            <a:picLocks noChangeAspect="1"/>
          </p:cNvPicPr>
          <p:nvPr/>
        </p:nvPicPr>
        <p:blipFill>
          <a:blip r:embed="rId2"/>
          <a:stretch>
            <a:fillRect/>
          </a:stretch>
        </p:blipFill>
        <p:spPr>
          <a:xfrm>
            <a:off x="4046821" y="162000"/>
            <a:ext cx="7978070" cy="6280608"/>
          </a:xfrm>
          <a:prstGeom prst="rect">
            <a:avLst/>
          </a:prstGeom>
        </p:spPr>
      </p:pic>
      <p:sp>
        <p:nvSpPr>
          <p:cNvPr id="3" name="Slide Number Placeholder 2">
            <a:extLst>
              <a:ext uri="{FF2B5EF4-FFF2-40B4-BE49-F238E27FC236}">
                <a16:creationId xmlns:a16="http://schemas.microsoft.com/office/drawing/2014/main" id="{AF161FA7-828B-26A8-7B9B-CBB145C322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9875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4DDD1-32D5-9E04-F58C-A1DAF6116C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07F5121-E17C-F446-522C-C80147C9362E}"/>
              </a:ext>
            </a:extLst>
          </p:cNvPr>
          <p:cNvSpPr>
            <a:spLocks noGrp="1"/>
          </p:cNvSpPr>
          <p:nvPr>
            <p:ph type="ctrTitle"/>
          </p:nvPr>
        </p:nvSpPr>
        <p:spPr/>
        <p:txBody>
          <a:bodyPr/>
          <a:lstStyle/>
          <a:p>
            <a:r>
              <a:rPr lang="en-AU" dirty="0">
                <a:latin typeface="+mj-lt"/>
              </a:rPr>
              <a:t>Summarise</a:t>
            </a:r>
          </a:p>
        </p:txBody>
      </p:sp>
    </p:spTree>
    <p:extLst>
      <p:ext uri="{BB962C8B-B14F-4D97-AF65-F5344CB8AC3E}">
        <p14:creationId xmlns:p14="http://schemas.microsoft.com/office/powerpoint/2010/main" val="96005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BE363-F880-FDCA-D98C-4862305AFA0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B2D7924-F4FF-34B3-559D-C399C096657A}"/>
              </a:ext>
            </a:extLst>
          </p:cNvPr>
          <p:cNvSpPr>
            <a:spLocks noGrp="1"/>
          </p:cNvSpPr>
          <p:nvPr>
            <p:ph type="title"/>
          </p:nvPr>
        </p:nvSpPr>
        <p:spPr>
          <a:xfrm>
            <a:off x="360000" y="360000"/>
            <a:ext cx="11484000" cy="545601"/>
          </a:xfrm>
        </p:spPr>
        <p:txBody>
          <a:bodyPr/>
          <a:lstStyle/>
          <a:p>
            <a:r>
              <a:rPr lang="en-AU" dirty="0">
                <a:latin typeface="+mj-lt"/>
              </a:rPr>
              <a:t>Point of intersection (3)</a:t>
            </a:r>
          </a:p>
        </p:txBody>
      </p:sp>
      <p:sp>
        <p:nvSpPr>
          <p:cNvPr id="12" name="Text Placeholder 11">
            <a:extLst>
              <a:ext uri="{FF2B5EF4-FFF2-40B4-BE49-F238E27FC236}">
                <a16:creationId xmlns:a16="http://schemas.microsoft.com/office/drawing/2014/main" id="{55696605-82D0-BA67-9AD5-BE6E38BE6E47}"/>
              </a:ext>
            </a:extLst>
          </p:cNvPr>
          <p:cNvSpPr>
            <a:spLocks noGrp="1"/>
          </p:cNvSpPr>
          <p:nvPr>
            <p:ph type="body" sz="quarter" idx="18"/>
          </p:nvPr>
        </p:nvSpPr>
        <p:spPr>
          <a:xfrm>
            <a:off x="360000" y="982520"/>
            <a:ext cx="11484000" cy="310015"/>
          </a:xfrm>
        </p:spPr>
        <p:txBody>
          <a:bodyPr/>
          <a:lstStyle/>
          <a:p>
            <a:r>
              <a:rPr lang="en-US" dirty="0">
                <a:latin typeface="+mj-lt"/>
              </a:rPr>
              <a:t>Electric scooter rentals</a:t>
            </a:r>
            <a:endParaRPr lang="en-AU" dirty="0">
              <a:latin typeface="+mj-lt"/>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C35DE1-D276-2F90-90B2-C63D147AA834}"/>
                  </a:ext>
                </a:extLst>
              </p:cNvPr>
              <p:cNvSpPr txBox="1"/>
              <p:nvPr/>
            </p:nvSpPr>
            <p:spPr>
              <a:xfrm>
                <a:off x="360000" y="1937254"/>
                <a:ext cx="5136232" cy="3266985"/>
              </a:xfrm>
              <a:prstGeom prst="rect">
                <a:avLst/>
              </a:prstGeom>
              <a:noFill/>
            </p:spPr>
            <p:txBody>
              <a:bodyPr wrap="square">
                <a:spAutoFit/>
              </a:bodyPr>
              <a:lstStyle/>
              <a:p>
                <a:pPr>
                  <a:lnSpc>
                    <a:spcPct val="150000"/>
                  </a:lnSpc>
                  <a:spcAft>
                    <a:spcPts val="1200"/>
                  </a:spcAft>
                </a:pPr>
                <a:r>
                  <a:rPr lang="en-US" sz="2000" b="1" dirty="0"/>
                  <a:t>Company A </a:t>
                </a:r>
                <a:r>
                  <a:rPr lang="en-US" sz="2000" dirty="0"/>
                  <a:t>–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=0.30</m:t>
                    </m:r>
                    <m:r>
                      <a:rPr lang="en-US" sz="2000" b="0" i="1" smtClean="0">
                        <a:latin typeface="Cambria Math" panose="02040503050406030204" pitchFamily="18" charset="0"/>
                      </a:rPr>
                      <m:t>𝑥</m:t>
                    </m:r>
                    <m:r>
                      <a:rPr lang="en-US" sz="2000" b="0" i="1" smtClean="0">
                        <a:latin typeface="Cambria Math" panose="02040503050406030204" pitchFamily="18" charset="0"/>
                      </a:rPr>
                      <m:t>+2</m:t>
                    </m:r>
                  </m:oMath>
                </a14:m>
                <a:endParaRPr lang="en-AU" sz="2000" dirty="0"/>
              </a:p>
              <a:p>
                <a:pPr>
                  <a:lnSpc>
                    <a:spcPct val="150000"/>
                  </a:lnSpc>
                  <a:spcAft>
                    <a:spcPts val="1200"/>
                  </a:spcAft>
                </a:pPr>
                <a:r>
                  <a:rPr lang="en-US" sz="2000" dirty="0"/>
                  <a:t>Company A has an initial cost of $2 plus $0.30 for each minute.</a:t>
                </a:r>
                <a:endParaRPr lang="en-AU" sz="2000" dirty="0"/>
              </a:p>
              <a:p>
                <a:pPr>
                  <a:lnSpc>
                    <a:spcPct val="150000"/>
                  </a:lnSpc>
                  <a:spcAft>
                    <a:spcPts val="1200"/>
                  </a:spcAft>
                </a:pPr>
                <a:r>
                  <a:rPr lang="en-AU" sz="2000" b="1" dirty="0"/>
                  <a:t>Company B </a:t>
                </a:r>
                <a:r>
                  <a:rPr lang="en-AU" sz="2000" dirty="0"/>
                  <a:t>–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=0.50</m:t>
                    </m:r>
                    <m:r>
                      <a:rPr lang="en-US" sz="2000" b="0" i="1" smtClean="0">
                        <a:latin typeface="Cambria Math" panose="02040503050406030204" pitchFamily="18" charset="0"/>
                      </a:rPr>
                      <m:t>𝑥</m:t>
                    </m:r>
                    <m:r>
                      <a:rPr lang="en-US" sz="2000" b="0" i="1" smtClean="0">
                        <a:latin typeface="Cambria Math" panose="02040503050406030204" pitchFamily="18" charset="0"/>
                      </a:rPr>
                      <m:t>+1</m:t>
                    </m:r>
                  </m:oMath>
                </a14:m>
                <a:endParaRPr lang="en-US" sz="2000" b="0" dirty="0"/>
              </a:p>
              <a:p>
                <a:pPr>
                  <a:lnSpc>
                    <a:spcPct val="150000"/>
                  </a:lnSpc>
                  <a:spcAft>
                    <a:spcPts val="1200"/>
                  </a:spcAft>
                </a:pPr>
                <a:r>
                  <a:rPr lang="en-US" sz="2000" dirty="0"/>
                  <a:t>Company B has an initial cost of $1 plus $0.50 for each minute.</a:t>
                </a:r>
              </a:p>
            </p:txBody>
          </p:sp>
        </mc:Choice>
        <mc:Fallback xmlns="">
          <p:sp>
            <p:nvSpPr>
              <p:cNvPr id="4" name="TextBox 3">
                <a:extLst>
                  <a:ext uri="{FF2B5EF4-FFF2-40B4-BE49-F238E27FC236}">
                    <a16:creationId xmlns:a16="http://schemas.microsoft.com/office/drawing/2014/main" id="{88C35DE1-D276-2F90-90B2-C63D147AA834}"/>
                  </a:ext>
                </a:extLst>
              </p:cNvPr>
              <p:cNvSpPr txBox="1">
                <a:spLocks noRot="1" noChangeAspect="1" noMove="1" noResize="1" noEditPoints="1" noAdjustHandles="1" noChangeArrowheads="1" noChangeShapeType="1" noTextEdit="1"/>
              </p:cNvSpPr>
              <p:nvPr/>
            </p:nvSpPr>
            <p:spPr>
              <a:xfrm>
                <a:off x="360000" y="1937254"/>
                <a:ext cx="5136232" cy="3266985"/>
              </a:xfrm>
              <a:prstGeom prst="rect">
                <a:avLst/>
              </a:prstGeom>
              <a:blipFill>
                <a:blip r:embed="rId2"/>
                <a:stretch>
                  <a:fillRect l="-1186" b="-2425"/>
                </a:stretch>
              </a:blipFill>
            </p:spPr>
            <p:txBody>
              <a:bodyPr/>
              <a:lstStyle/>
              <a:p>
                <a:r>
                  <a:rPr lang="en-AU">
                    <a:noFill/>
                  </a:rPr>
                  <a:t> </a:t>
                </a:r>
              </a:p>
            </p:txBody>
          </p:sp>
        </mc:Fallback>
      </mc:AlternateContent>
      <p:pic>
        <p:nvPicPr>
          <p:cNvPr id="9" name="Picture 8" descr="graphs of y=0.50x+1 and y=0.30x+2">
            <a:extLst>
              <a:ext uri="{FF2B5EF4-FFF2-40B4-BE49-F238E27FC236}">
                <a16:creationId xmlns:a16="http://schemas.microsoft.com/office/drawing/2014/main" id="{4F122724-27E0-F616-926D-E4D7EC510916}"/>
              </a:ext>
            </a:extLst>
          </p:cNvPr>
          <p:cNvPicPr>
            <a:picLocks noChangeAspect="1"/>
          </p:cNvPicPr>
          <p:nvPr/>
        </p:nvPicPr>
        <p:blipFill>
          <a:blip r:embed="rId3"/>
          <a:stretch>
            <a:fillRect/>
          </a:stretch>
        </p:blipFill>
        <p:spPr>
          <a:xfrm>
            <a:off x="5966346" y="1937254"/>
            <a:ext cx="5721644" cy="3934027"/>
          </a:xfrm>
          <a:prstGeom prst="rect">
            <a:avLst/>
          </a:prstGeom>
        </p:spPr>
      </p:pic>
      <p:sp>
        <p:nvSpPr>
          <p:cNvPr id="3" name="Slide Number Placeholder 2">
            <a:extLst>
              <a:ext uri="{FF2B5EF4-FFF2-40B4-BE49-F238E27FC236}">
                <a16:creationId xmlns:a16="http://schemas.microsoft.com/office/drawing/2014/main" id="{4A4FEA04-3618-EA94-673D-4396342770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57273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B7E1B-A75B-87C5-5DD4-A021B39221B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171CBE9-0A3E-4AAA-D5E4-5B0BC1367708}"/>
              </a:ext>
            </a:extLst>
          </p:cNvPr>
          <p:cNvSpPr>
            <a:spLocks noGrp="1"/>
          </p:cNvSpPr>
          <p:nvPr>
            <p:ph type="title"/>
          </p:nvPr>
        </p:nvSpPr>
        <p:spPr/>
        <p:txBody>
          <a:bodyPr/>
          <a:lstStyle/>
          <a:p>
            <a:r>
              <a:rPr lang="en-AU" dirty="0">
                <a:latin typeface="+mj-lt"/>
              </a:rPr>
              <a:t>Point of intersection (4)</a:t>
            </a:r>
          </a:p>
        </p:txBody>
      </p:sp>
      <p:sp>
        <p:nvSpPr>
          <p:cNvPr id="12" name="Text Placeholder 11">
            <a:extLst>
              <a:ext uri="{FF2B5EF4-FFF2-40B4-BE49-F238E27FC236}">
                <a16:creationId xmlns:a16="http://schemas.microsoft.com/office/drawing/2014/main" id="{22D10F31-E466-60C6-A679-F8E33778750F}"/>
              </a:ext>
            </a:extLst>
          </p:cNvPr>
          <p:cNvSpPr>
            <a:spLocks noGrp="1"/>
          </p:cNvSpPr>
          <p:nvPr>
            <p:ph type="body" sz="quarter" idx="18"/>
          </p:nvPr>
        </p:nvSpPr>
        <p:spPr/>
        <p:txBody>
          <a:bodyPr/>
          <a:lstStyle/>
          <a:p>
            <a:r>
              <a:rPr lang="en-US" dirty="0">
                <a:latin typeface="+mj-lt"/>
              </a:rPr>
              <a:t>Cinema tickets</a:t>
            </a:r>
            <a:endParaRPr lang="en-AU" dirty="0">
              <a:latin typeface="+mj-lt"/>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824E80-E95F-67D0-CE0B-125D15206F18}"/>
                  </a:ext>
                </a:extLst>
              </p:cNvPr>
              <p:cNvSpPr txBox="1"/>
              <p:nvPr/>
            </p:nvSpPr>
            <p:spPr>
              <a:xfrm>
                <a:off x="360000" y="1934796"/>
                <a:ext cx="5254219" cy="3420873"/>
              </a:xfrm>
              <a:prstGeom prst="rect">
                <a:avLst/>
              </a:prstGeom>
              <a:noFill/>
            </p:spPr>
            <p:txBody>
              <a:bodyPr wrap="square">
                <a:spAutoFit/>
              </a:bodyPr>
              <a:lstStyle/>
              <a:p>
                <a:pPr>
                  <a:lnSpc>
                    <a:spcPct val="150000"/>
                  </a:lnSpc>
                  <a:spcAft>
                    <a:spcPts val="1200"/>
                  </a:spcAft>
                </a:pPr>
                <a:r>
                  <a:rPr lang="en-US" sz="2000" dirty="0"/>
                  <a:t>A cinema has 2 ways of purchasing tickets.</a:t>
                </a:r>
              </a:p>
              <a:p>
                <a:pPr>
                  <a:lnSpc>
                    <a:spcPct val="150000"/>
                  </a:lnSpc>
                  <a:spcAft>
                    <a:spcPts val="1200"/>
                  </a:spcAft>
                </a:pPr>
                <a:r>
                  <a:rPr lang="en-US" sz="2000" b="1" dirty="0"/>
                  <a:t>Option A</a:t>
                </a:r>
                <a:r>
                  <a:rPr lang="en-US" sz="2000" dirty="0"/>
                  <a:t> –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=10</m:t>
                    </m:r>
                    <m:r>
                      <a:rPr lang="en-US" sz="2000" b="0" i="1" smtClean="0">
                        <a:latin typeface="Cambria Math" panose="02040503050406030204" pitchFamily="18" charset="0"/>
                      </a:rPr>
                      <m:t>𝑥</m:t>
                    </m:r>
                  </m:oMath>
                </a14:m>
                <a:endParaRPr lang="en-AU" sz="2000" dirty="0"/>
              </a:p>
              <a:p>
                <a:pPr>
                  <a:lnSpc>
                    <a:spcPct val="150000"/>
                  </a:lnSpc>
                  <a:spcAft>
                    <a:spcPts val="1200"/>
                  </a:spcAft>
                </a:pPr>
                <a:r>
                  <a:rPr lang="en-US" sz="2000" dirty="0"/>
                  <a:t>Option A is a base price of $10 per ticket.</a:t>
                </a:r>
                <a:endParaRPr lang="en-AU" sz="2000" dirty="0"/>
              </a:p>
              <a:p>
                <a:pPr>
                  <a:lnSpc>
                    <a:spcPct val="150000"/>
                  </a:lnSpc>
                  <a:spcAft>
                    <a:spcPts val="1200"/>
                  </a:spcAft>
                </a:pPr>
                <a:r>
                  <a:rPr lang="en-AU" sz="2000" b="1" dirty="0"/>
                  <a:t>Option B</a:t>
                </a:r>
                <a:r>
                  <a:rPr lang="en-AU" sz="2000" dirty="0"/>
                  <a:t> –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=7</m:t>
                    </m:r>
                    <m:r>
                      <a:rPr lang="en-US" sz="2000" b="0" i="1" smtClean="0">
                        <a:latin typeface="Cambria Math" panose="02040503050406030204" pitchFamily="18" charset="0"/>
                      </a:rPr>
                      <m:t>𝑥</m:t>
                    </m:r>
                    <m:r>
                      <a:rPr lang="en-US" sz="2000" b="0" i="1" smtClean="0">
                        <a:latin typeface="Cambria Math" panose="02040503050406030204" pitchFamily="18" charset="0"/>
                      </a:rPr>
                      <m:t>+15</m:t>
                    </m:r>
                  </m:oMath>
                </a14:m>
                <a:endParaRPr lang="en-US" sz="2000" b="0" dirty="0"/>
              </a:p>
              <a:p>
                <a:pPr>
                  <a:lnSpc>
                    <a:spcPct val="150000"/>
                  </a:lnSpc>
                  <a:spcAft>
                    <a:spcPts val="1200"/>
                  </a:spcAft>
                </a:pPr>
                <a:r>
                  <a:rPr lang="en-AU" sz="2000" dirty="0"/>
                  <a:t>Option B is a subscription with an annual fee of $15 and a charge of $7 per ticket.</a:t>
                </a:r>
              </a:p>
            </p:txBody>
          </p:sp>
        </mc:Choice>
        <mc:Fallback xmlns="">
          <p:sp>
            <p:nvSpPr>
              <p:cNvPr id="4" name="TextBox 3">
                <a:extLst>
                  <a:ext uri="{FF2B5EF4-FFF2-40B4-BE49-F238E27FC236}">
                    <a16:creationId xmlns:a16="http://schemas.microsoft.com/office/drawing/2014/main" id="{A6824E80-E95F-67D0-CE0B-125D15206F18}"/>
                  </a:ext>
                </a:extLst>
              </p:cNvPr>
              <p:cNvSpPr txBox="1">
                <a:spLocks noRot="1" noChangeAspect="1" noMove="1" noResize="1" noEditPoints="1" noAdjustHandles="1" noChangeArrowheads="1" noChangeShapeType="1" noTextEdit="1"/>
              </p:cNvSpPr>
              <p:nvPr/>
            </p:nvSpPr>
            <p:spPr>
              <a:xfrm>
                <a:off x="360000" y="1934796"/>
                <a:ext cx="5254219" cy="3420873"/>
              </a:xfrm>
              <a:prstGeom prst="rect">
                <a:avLst/>
              </a:prstGeom>
              <a:blipFill>
                <a:blip r:embed="rId3"/>
                <a:stretch>
                  <a:fillRect l="-1160" r="-1392" b="-2135"/>
                </a:stretch>
              </a:blipFill>
            </p:spPr>
            <p:txBody>
              <a:bodyPr/>
              <a:lstStyle/>
              <a:p>
                <a:r>
                  <a:rPr lang="en-AU">
                    <a:noFill/>
                  </a:rPr>
                  <a:t> </a:t>
                </a:r>
              </a:p>
            </p:txBody>
          </p:sp>
        </mc:Fallback>
      </mc:AlternateContent>
      <p:pic>
        <p:nvPicPr>
          <p:cNvPr id="9" name="Picture 8" descr="graphs of y=10x and y=15+7x">
            <a:extLst>
              <a:ext uri="{FF2B5EF4-FFF2-40B4-BE49-F238E27FC236}">
                <a16:creationId xmlns:a16="http://schemas.microsoft.com/office/drawing/2014/main" id="{CD5F5AEA-96D0-530B-EF24-312F1A9DED43}"/>
              </a:ext>
            </a:extLst>
          </p:cNvPr>
          <p:cNvPicPr>
            <a:picLocks noChangeAspect="1"/>
          </p:cNvPicPr>
          <p:nvPr/>
        </p:nvPicPr>
        <p:blipFill>
          <a:blip r:embed="rId4"/>
          <a:stretch>
            <a:fillRect/>
          </a:stretch>
        </p:blipFill>
        <p:spPr>
          <a:xfrm>
            <a:off x="5930252" y="1934796"/>
            <a:ext cx="5721644" cy="3934027"/>
          </a:xfrm>
          <a:prstGeom prst="rect">
            <a:avLst/>
          </a:prstGeom>
        </p:spPr>
      </p:pic>
      <p:sp>
        <p:nvSpPr>
          <p:cNvPr id="3" name="Slide Number Placeholder 2">
            <a:extLst>
              <a:ext uri="{FF2B5EF4-FFF2-40B4-BE49-F238E27FC236}">
                <a16:creationId xmlns:a16="http://schemas.microsoft.com/office/drawing/2014/main" id="{D49CAACB-4F86-9B1B-CB4E-E96AEC8B550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10938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1F99C-9426-F76B-1C22-77A5DA9CDF8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0D466C9-49BC-19AA-A368-5FD3B5176DDA}"/>
              </a:ext>
            </a:extLst>
          </p:cNvPr>
          <p:cNvSpPr>
            <a:spLocks noGrp="1"/>
          </p:cNvSpPr>
          <p:nvPr>
            <p:ph type="title"/>
          </p:nvPr>
        </p:nvSpPr>
        <p:spPr>
          <a:xfrm>
            <a:off x="360000" y="360000"/>
            <a:ext cx="11484000" cy="545601"/>
          </a:xfrm>
        </p:spPr>
        <p:txBody>
          <a:bodyPr/>
          <a:lstStyle/>
          <a:p>
            <a:r>
              <a:rPr lang="en-AU" dirty="0">
                <a:latin typeface="+mj-lt"/>
              </a:rPr>
              <a:t>Point of intersection (5)</a:t>
            </a:r>
          </a:p>
        </p:txBody>
      </p:sp>
      <p:sp>
        <p:nvSpPr>
          <p:cNvPr id="12" name="Text Placeholder 11">
            <a:extLst>
              <a:ext uri="{FF2B5EF4-FFF2-40B4-BE49-F238E27FC236}">
                <a16:creationId xmlns:a16="http://schemas.microsoft.com/office/drawing/2014/main" id="{2066876A-3E99-67EF-08E0-B3C190365BA0}"/>
              </a:ext>
            </a:extLst>
          </p:cNvPr>
          <p:cNvSpPr>
            <a:spLocks noGrp="1"/>
          </p:cNvSpPr>
          <p:nvPr>
            <p:ph type="body" sz="quarter" idx="18"/>
          </p:nvPr>
        </p:nvSpPr>
        <p:spPr>
          <a:xfrm>
            <a:off x="360000" y="982520"/>
            <a:ext cx="11484000" cy="310015"/>
          </a:xfrm>
        </p:spPr>
        <p:txBody>
          <a:bodyPr/>
          <a:lstStyle/>
          <a:p>
            <a:r>
              <a:rPr lang="en-US" dirty="0">
                <a:latin typeface="+mj-lt"/>
              </a:rPr>
              <a:t>Gym membership</a:t>
            </a:r>
            <a:endParaRPr lang="en-AU" dirty="0">
              <a:latin typeface="+mj-lt"/>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27598F-EE10-CDF4-FE54-C5645C5C5086}"/>
                  </a:ext>
                </a:extLst>
              </p:cNvPr>
              <p:cNvSpPr txBox="1"/>
              <p:nvPr/>
            </p:nvSpPr>
            <p:spPr>
              <a:xfrm>
                <a:off x="360000" y="1937254"/>
                <a:ext cx="5028077" cy="3266985"/>
              </a:xfrm>
              <a:prstGeom prst="rect">
                <a:avLst/>
              </a:prstGeom>
              <a:noFill/>
            </p:spPr>
            <p:txBody>
              <a:bodyPr wrap="square">
                <a:spAutoFit/>
              </a:bodyPr>
              <a:lstStyle/>
              <a:p>
                <a:pPr>
                  <a:lnSpc>
                    <a:spcPct val="150000"/>
                  </a:lnSpc>
                  <a:spcAft>
                    <a:spcPts val="1200"/>
                  </a:spcAft>
                </a:pPr>
                <a:r>
                  <a:rPr lang="en-US" sz="2000" b="1" dirty="0"/>
                  <a:t>Gym A </a:t>
                </a:r>
                <a:r>
                  <a:rPr lang="en-US" sz="2000" dirty="0"/>
                  <a:t>–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=7</m:t>
                    </m:r>
                    <m:r>
                      <a:rPr lang="en-US" sz="2000" b="0" i="1" smtClean="0">
                        <a:latin typeface="Cambria Math" panose="02040503050406030204" pitchFamily="18" charset="0"/>
                      </a:rPr>
                      <m:t>𝑥</m:t>
                    </m:r>
                    <m:r>
                      <a:rPr lang="en-US" sz="2000" b="0" i="1" smtClean="0">
                        <a:latin typeface="Cambria Math" panose="02040503050406030204" pitchFamily="18" charset="0"/>
                      </a:rPr>
                      <m:t>+35</m:t>
                    </m:r>
                  </m:oMath>
                </a14:m>
                <a:endParaRPr lang="en-AU" sz="2000" dirty="0"/>
              </a:p>
              <a:p>
                <a:pPr>
                  <a:lnSpc>
                    <a:spcPct val="150000"/>
                  </a:lnSpc>
                  <a:spcAft>
                    <a:spcPts val="1200"/>
                  </a:spcAft>
                </a:pPr>
                <a:r>
                  <a:rPr lang="en-US" sz="2000" dirty="0"/>
                  <a:t>Charges an annual $35 upfront payment and $7 per class.</a:t>
                </a:r>
                <a:endParaRPr lang="en-AU" sz="2000" dirty="0"/>
              </a:p>
              <a:p>
                <a:pPr>
                  <a:lnSpc>
                    <a:spcPct val="150000"/>
                  </a:lnSpc>
                  <a:spcAft>
                    <a:spcPts val="1200"/>
                  </a:spcAft>
                </a:pPr>
                <a:r>
                  <a:rPr lang="en-AU" sz="2000" b="1" dirty="0"/>
                  <a:t>Gym B </a:t>
                </a:r>
                <a:r>
                  <a:rPr lang="en-AU" sz="2000" dirty="0"/>
                  <a:t>–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=9</m:t>
                    </m:r>
                    <m:r>
                      <a:rPr lang="en-US" sz="2000" b="0" i="1" smtClean="0">
                        <a:latin typeface="Cambria Math" panose="02040503050406030204" pitchFamily="18" charset="0"/>
                      </a:rPr>
                      <m:t>𝑥</m:t>
                    </m:r>
                    <m:r>
                      <a:rPr lang="en-US" sz="2000" b="0" i="1" smtClean="0">
                        <a:latin typeface="Cambria Math" panose="02040503050406030204" pitchFamily="18" charset="0"/>
                      </a:rPr>
                      <m:t>+20</m:t>
                    </m:r>
                  </m:oMath>
                </a14:m>
                <a:endParaRPr lang="en-AU" sz="2000" dirty="0"/>
              </a:p>
              <a:p>
                <a:pPr>
                  <a:lnSpc>
                    <a:spcPct val="150000"/>
                  </a:lnSpc>
                  <a:spcAft>
                    <a:spcPts val="1200"/>
                  </a:spcAft>
                </a:pPr>
                <a:r>
                  <a:rPr lang="en-US" sz="2000" dirty="0"/>
                  <a:t>Charges an annual $20 upfront payment and $9 per class.</a:t>
                </a:r>
                <a:endParaRPr lang="en-AU" sz="2000" dirty="0"/>
              </a:p>
            </p:txBody>
          </p:sp>
        </mc:Choice>
        <mc:Fallback xmlns="">
          <p:sp>
            <p:nvSpPr>
              <p:cNvPr id="4" name="TextBox 3">
                <a:extLst>
                  <a:ext uri="{FF2B5EF4-FFF2-40B4-BE49-F238E27FC236}">
                    <a16:creationId xmlns:a16="http://schemas.microsoft.com/office/drawing/2014/main" id="{BF27598F-EE10-CDF4-FE54-C5645C5C5086}"/>
                  </a:ext>
                </a:extLst>
              </p:cNvPr>
              <p:cNvSpPr txBox="1">
                <a:spLocks noRot="1" noChangeAspect="1" noMove="1" noResize="1" noEditPoints="1" noAdjustHandles="1" noChangeArrowheads="1" noChangeShapeType="1" noTextEdit="1"/>
              </p:cNvSpPr>
              <p:nvPr/>
            </p:nvSpPr>
            <p:spPr>
              <a:xfrm>
                <a:off x="360000" y="1937254"/>
                <a:ext cx="5028077" cy="3266985"/>
              </a:xfrm>
              <a:prstGeom prst="rect">
                <a:avLst/>
              </a:prstGeom>
              <a:blipFill>
                <a:blip r:embed="rId3"/>
                <a:stretch>
                  <a:fillRect l="-1212" b="-2425"/>
                </a:stretch>
              </a:blipFill>
            </p:spPr>
            <p:txBody>
              <a:bodyPr/>
              <a:lstStyle/>
              <a:p>
                <a:r>
                  <a:rPr lang="en-AU">
                    <a:noFill/>
                  </a:rPr>
                  <a:t> </a:t>
                </a:r>
              </a:p>
            </p:txBody>
          </p:sp>
        </mc:Fallback>
      </mc:AlternateContent>
      <p:pic>
        <p:nvPicPr>
          <p:cNvPr id="7" name="Picture 6" descr="graphs of y=9x+20 and y=7x+35">
            <a:extLst>
              <a:ext uri="{FF2B5EF4-FFF2-40B4-BE49-F238E27FC236}">
                <a16:creationId xmlns:a16="http://schemas.microsoft.com/office/drawing/2014/main" id="{1EB558AD-A104-0512-F8AA-CFE58EC72F77}"/>
              </a:ext>
            </a:extLst>
          </p:cNvPr>
          <p:cNvPicPr>
            <a:picLocks noChangeAspect="1"/>
          </p:cNvPicPr>
          <p:nvPr/>
        </p:nvPicPr>
        <p:blipFill>
          <a:blip r:embed="rId4"/>
          <a:stretch>
            <a:fillRect/>
          </a:stretch>
        </p:blipFill>
        <p:spPr>
          <a:xfrm>
            <a:off x="6096000" y="1937254"/>
            <a:ext cx="5721644" cy="3934027"/>
          </a:xfrm>
          <a:prstGeom prst="rect">
            <a:avLst/>
          </a:prstGeom>
        </p:spPr>
      </p:pic>
      <p:sp>
        <p:nvSpPr>
          <p:cNvPr id="3" name="Slide Number Placeholder 2">
            <a:extLst>
              <a:ext uri="{FF2B5EF4-FFF2-40B4-BE49-F238E27FC236}">
                <a16:creationId xmlns:a16="http://schemas.microsoft.com/office/drawing/2014/main" id="{52C2A8DF-F0C5-581E-6644-E20C24B991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92166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E70F-7415-8D77-88CB-54BAD7AAB3F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7442792-AE6C-9D03-E3FD-AAD916746F0D}"/>
              </a:ext>
            </a:extLst>
          </p:cNvPr>
          <p:cNvSpPr>
            <a:spLocks noGrp="1"/>
          </p:cNvSpPr>
          <p:nvPr>
            <p:ph type="title"/>
          </p:nvPr>
        </p:nvSpPr>
        <p:spPr>
          <a:xfrm>
            <a:off x="360000" y="360000"/>
            <a:ext cx="11484000" cy="545601"/>
          </a:xfrm>
        </p:spPr>
        <p:txBody>
          <a:bodyPr/>
          <a:lstStyle/>
          <a:p>
            <a:r>
              <a:rPr lang="en-AU" dirty="0">
                <a:latin typeface="+mj-lt"/>
              </a:rPr>
              <a:t>Point of intersection (6)</a:t>
            </a:r>
          </a:p>
        </p:txBody>
      </p:sp>
      <p:sp>
        <p:nvSpPr>
          <p:cNvPr id="12" name="Text Placeholder 11">
            <a:extLst>
              <a:ext uri="{FF2B5EF4-FFF2-40B4-BE49-F238E27FC236}">
                <a16:creationId xmlns:a16="http://schemas.microsoft.com/office/drawing/2014/main" id="{551D4251-A261-5C1D-F11B-8CF8757369DA}"/>
              </a:ext>
            </a:extLst>
          </p:cNvPr>
          <p:cNvSpPr>
            <a:spLocks noGrp="1"/>
          </p:cNvSpPr>
          <p:nvPr>
            <p:ph type="body" sz="quarter" idx="18"/>
          </p:nvPr>
        </p:nvSpPr>
        <p:spPr>
          <a:xfrm>
            <a:off x="360000" y="982520"/>
            <a:ext cx="11484000" cy="310015"/>
          </a:xfrm>
        </p:spPr>
        <p:txBody>
          <a:bodyPr/>
          <a:lstStyle/>
          <a:p>
            <a:r>
              <a:rPr lang="en-US" dirty="0">
                <a:latin typeface="+mj-lt"/>
              </a:rPr>
              <a:t>Tennis court hire</a:t>
            </a:r>
            <a:endParaRPr lang="en-AU" dirty="0">
              <a:latin typeface="+mj-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369B4F-E7AA-458C-1BD8-17FD1DF6ED5A}"/>
                  </a:ext>
                </a:extLst>
              </p:cNvPr>
              <p:cNvSpPr txBox="1"/>
              <p:nvPr/>
            </p:nvSpPr>
            <p:spPr>
              <a:xfrm>
                <a:off x="360000" y="1655222"/>
                <a:ext cx="5057574" cy="3882538"/>
              </a:xfrm>
              <a:prstGeom prst="rect">
                <a:avLst/>
              </a:prstGeom>
              <a:noFill/>
            </p:spPr>
            <p:txBody>
              <a:bodyPr wrap="square">
                <a:spAutoFit/>
              </a:bodyPr>
              <a:lstStyle/>
              <a:p>
                <a:pPr>
                  <a:lnSpc>
                    <a:spcPct val="150000"/>
                  </a:lnSpc>
                  <a:spcAft>
                    <a:spcPts val="1200"/>
                  </a:spcAft>
                </a:pPr>
                <a:r>
                  <a:rPr lang="en-US" sz="2000" dirty="0"/>
                  <a:t>A tennis club has 2 payment options for using its courts.</a:t>
                </a:r>
              </a:p>
              <a:p>
                <a:pPr>
                  <a:lnSpc>
                    <a:spcPct val="150000"/>
                  </a:lnSpc>
                  <a:spcAft>
                    <a:spcPts val="1200"/>
                  </a:spcAft>
                </a:pPr>
                <a:r>
                  <a:rPr lang="en-US" sz="2000" b="1" dirty="0"/>
                  <a:t>Option A </a:t>
                </a:r>
                <a:r>
                  <a:rPr lang="en-US" sz="2000" dirty="0"/>
                  <a:t>–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=15</m:t>
                    </m:r>
                    <m:r>
                      <a:rPr lang="en-US" sz="2000" b="0" i="1" smtClean="0">
                        <a:latin typeface="Cambria Math" panose="02040503050406030204" pitchFamily="18" charset="0"/>
                      </a:rPr>
                      <m:t>𝑥</m:t>
                    </m:r>
                  </m:oMath>
                </a14:m>
                <a:endParaRPr lang="en-US" sz="2000" b="0" dirty="0"/>
              </a:p>
              <a:p>
                <a:pPr>
                  <a:lnSpc>
                    <a:spcPct val="150000"/>
                  </a:lnSpc>
                  <a:spcAft>
                    <a:spcPts val="1200"/>
                  </a:spcAft>
                </a:pPr>
                <a:r>
                  <a:rPr lang="en-US" sz="2000" dirty="0"/>
                  <a:t>Pay $15 each time you rent a court.</a:t>
                </a:r>
                <a:endParaRPr lang="en-US" sz="2000" b="0" dirty="0"/>
              </a:p>
              <a:p>
                <a:pPr>
                  <a:lnSpc>
                    <a:spcPct val="150000"/>
                  </a:lnSpc>
                  <a:spcAft>
                    <a:spcPts val="1200"/>
                  </a:spcAft>
                </a:pPr>
                <a:r>
                  <a:rPr lang="en-AU" sz="2000" b="1" dirty="0"/>
                  <a:t>Option B </a:t>
                </a:r>
                <a:r>
                  <a:rPr lang="en-AU" sz="2000" dirty="0"/>
                  <a:t>–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=50</m:t>
                    </m:r>
                  </m:oMath>
                </a14:m>
                <a:endParaRPr lang="en-AU" sz="2000" dirty="0"/>
              </a:p>
              <a:p>
                <a:pPr>
                  <a:lnSpc>
                    <a:spcPct val="150000"/>
                  </a:lnSpc>
                  <a:spcAft>
                    <a:spcPts val="1200"/>
                  </a:spcAft>
                </a:pPr>
                <a:r>
                  <a:rPr lang="en-AU" sz="2000" dirty="0"/>
                  <a:t>Pay an annual cost of $50 to rent a court an unlimited number of times.</a:t>
                </a:r>
              </a:p>
            </p:txBody>
          </p:sp>
        </mc:Choice>
        <mc:Fallback xmlns="">
          <p:sp>
            <p:nvSpPr>
              <p:cNvPr id="5" name="TextBox 4">
                <a:extLst>
                  <a:ext uri="{FF2B5EF4-FFF2-40B4-BE49-F238E27FC236}">
                    <a16:creationId xmlns:a16="http://schemas.microsoft.com/office/drawing/2014/main" id="{52369B4F-E7AA-458C-1BD8-17FD1DF6ED5A}"/>
                  </a:ext>
                </a:extLst>
              </p:cNvPr>
              <p:cNvSpPr txBox="1">
                <a:spLocks noRot="1" noChangeAspect="1" noMove="1" noResize="1" noEditPoints="1" noAdjustHandles="1" noChangeArrowheads="1" noChangeShapeType="1" noTextEdit="1"/>
              </p:cNvSpPr>
              <p:nvPr/>
            </p:nvSpPr>
            <p:spPr>
              <a:xfrm>
                <a:off x="360000" y="1655222"/>
                <a:ext cx="5057574" cy="3882538"/>
              </a:xfrm>
              <a:prstGeom prst="rect">
                <a:avLst/>
              </a:prstGeom>
              <a:blipFill>
                <a:blip r:embed="rId3"/>
                <a:stretch>
                  <a:fillRect l="-1205" b="-2044"/>
                </a:stretch>
              </a:blipFill>
            </p:spPr>
            <p:txBody>
              <a:bodyPr/>
              <a:lstStyle/>
              <a:p>
                <a:r>
                  <a:rPr lang="en-AU">
                    <a:noFill/>
                  </a:rPr>
                  <a:t> </a:t>
                </a:r>
              </a:p>
            </p:txBody>
          </p:sp>
        </mc:Fallback>
      </mc:AlternateContent>
      <p:pic>
        <p:nvPicPr>
          <p:cNvPr id="4" name="Picture 3" descr="graphs of y=15x and y=60">
            <a:extLst>
              <a:ext uri="{FF2B5EF4-FFF2-40B4-BE49-F238E27FC236}">
                <a16:creationId xmlns:a16="http://schemas.microsoft.com/office/drawing/2014/main" id="{AC82793F-1561-5CAC-F2EB-312F0F7AFFA0}"/>
              </a:ext>
            </a:extLst>
          </p:cNvPr>
          <p:cNvPicPr>
            <a:picLocks noChangeAspect="1"/>
          </p:cNvPicPr>
          <p:nvPr/>
        </p:nvPicPr>
        <p:blipFill>
          <a:blip r:embed="rId4"/>
          <a:stretch>
            <a:fillRect/>
          </a:stretch>
        </p:blipFill>
        <p:spPr>
          <a:xfrm>
            <a:off x="5659306" y="1655222"/>
            <a:ext cx="6384389" cy="4389710"/>
          </a:xfrm>
          <a:prstGeom prst="rect">
            <a:avLst/>
          </a:prstGeom>
        </p:spPr>
      </p:pic>
      <p:sp>
        <p:nvSpPr>
          <p:cNvPr id="3" name="Slide Number Placeholder 2">
            <a:extLst>
              <a:ext uri="{FF2B5EF4-FFF2-40B4-BE49-F238E27FC236}">
                <a16:creationId xmlns:a16="http://schemas.microsoft.com/office/drawing/2014/main" id="{D2C9EEEB-7976-8992-983D-A7CAE74B51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269880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671</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Public Sans</vt:lpstr>
      <vt:lpstr>Times New Roman</vt:lpstr>
      <vt:lpstr>Cambria Math</vt:lpstr>
      <vt:lpstr>Arial</vt:lpstr>
      <vt:lpstr>1_NSWG Corporate</vt:lpstr>
      <vt:lpstr>Point of intersection</vt:lpstr>
      <vt:lpstr>Explore</vt:lpstr>
      <vt:lpstr>Point of intersection (1)</vt:lpstr>
      <vt:lpstr>Point of intersection (2)</vt:lpstr>
      <vt:lpstr>Summarise</vt:lpstr>
      <vt:lpstr>Point of intersection (3)</vt:lpstr>
      <vt:lpstr>Point of intersection (4)</vt:lpstr>
      <vt:lpstr>Point of intersection (5)</vt:lpstr>
      <vt:lpstr>Point of intersection (6)</vt:lpstr>
      <vt:lpstr>Point of intersection (7)</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intersection – Unit 14, Lesson 7 – Stage 4</dc:title>
  <dc:subject>Lesson 7 of the Analysing patterns unit</dc:subject>
  <dc:creator>NSW Department of Education</dc:creator>
  <dcterms:created xsi:type="dcterms:W3CDTF">2024-11-25T02:07:07Z</dcterms:created>
  <dcterms:modified xsi:type="dcterms:W3CDTF">2024-11-29T00:26:44Z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2024-11-25T02:07:26Z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e3f08cff-83df-449b-8bc2-409d181ed075</vt:lpwstr>
  </property>
  <property fmtid="{D5CDD505-2E9C-101B-9397-08002B2CF9AE}" pid="8" name="MSIP_Label_b603dfd7-d93a-4381-a340-2995d8282205_ContentBits">
    <vt:lpwstr>0</vt:lpwstr>
  </property>
</Properties>
</file>