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5"/>
  </p:notesMasterIdLst>
  <p:handoutMasterIdLst>
    <p:handoutMasterId r:id="rId16"/>
  </p:handoutMasterIdLst>
  <p:sldIdLst>
    <p:sldId id="257" r:id="rId2"/>
    <p:sldId id="375" r:id="rId3"/>
    <p:sldId id="385" r:id="rId4"/>
    <p:sldId id="399" r:id="rId5"/>
    <p:sldId id="387" r:id="rId6"/>
    <p:sldId id="392" r:id="rId7"/>
    <p:sldId id="400" r:id="rId8"/>
    <p:sldId id="401" r:id="rId9"/>
    <p:sldId id="402" r:id="rId10"/>
    <p:sldId id="403" r:id="rId11"/>
    <p:sldId id="404" r:id="rId12"/>
    <p:sldId id="405"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5D3C655-FA0C-37E3-0AF9-B42F82485347}" name="Lee Hyland" initials="LH" userId="S::LESLEE.HYLAND@det.nsw.edu.au::236b8219-96ed-46a5-92bf-a10e6892f95f" providerId="AD"/>
  <p188:author id="{0370C784-7104-4587-1C03-A4A0A6D07F3E}" name="Alyana Marave" initials="AM" userId="S::Alyana.Marave1@det.nsw.edu.au::dd6e8313-0bdf-4d22-8f0f-323573363137"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054"/>
    <a:srgbClr val="002160"/>
    <a:srgbClr val="CBEDFD"/>
    <a:srgbClr val="146CFD"/>
    <a:srgbClr val="CDD3D6"/>
    <a:srgbClr val="EBEBEB"/>
    <a:srgbClr val="FFFFFF"/>
    <a:srgbClr val="00296C"/>
    <a:srgbClr val="0070C0"/>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27A11-C57B-3B4A-893D-13CCEB4CE11D}" v="2" dt="2024-10-21T04:31:05.8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2" d="100"/>
          <a:sy n="92" d="100"/>
        </p:scale>
        <p:origin x="228" y="6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0094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061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036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8376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5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96470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1315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822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1975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4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969310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2A0918B-677D-AF93-DDCA-844396844B3D}"/>
              </a:ext>
            </a:extLst>
          </p:cNvPr>
          <p:cNvSpPr>
            <a:spLocks noGrp="1"/>
          </p:cNvSpPr>
          <p:nvPr>
            <p:ph type="ctrTitle"/>
          </p:nvPr>
        </p:nvSpPr>
        <p:spPr/>
        <p:txBody>
          <a:bodyPr/>
          <a:lstStyle/>
          <a:p>
            <a:r>
              <a:rPr lang="en-US" dirty="0">
                <a:latin typeface="+mj-lt"/>
              </a:rPr>
              <a:t>Unitary method</a:t>
            </a:r>
            <a:endParaRPr lang="en-AU" dirty="0">
              <a:latin typeface="+mj-lt"/>
            </a:endParaRPr>
          </a:p>
        </p:txBody>
      </p:sp>
      <p:sp>
        <p:nvSpPr>
          <p:cNvPr id="14" name="Text Placeholder 13">
            <a:extLst>
              <a:ext uri="{FF2B5EF4-FFF2-40B4-BE49-F238E27FC236}">
                <a16:creationId xmlns:a16="http://schemas.microsoft.com/office/drawing/2014/main" id="{C2DDFBC1-0951-93CD-C321-AFE1FEC7C002}"/>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18" name="Text Placeholder 17">
            <a:extLst>
              <a:ext uri="{FF2B5EF4-FFF2-40B4-BE49-F238E27FC236}">
                <a16:creationId xmlns:a16="http://schemas.microsoft.com/office/drawing/2014/main" id="{1DC20ADF-24EB-82C0-2F47-025303103561}"/>
              </a:ext>
            </a:extLst>
          </p:cNvPr>
          <p:cNvSpPr>
            <a:spLocks noGrp="1"/>
          </p:cNvSpPr>
          <p:nvPr>
            <p:ph type="body" sz="quarter" idx="16"/>
          </p:nvPr>
        </p:nvSpPr>
        <p:spPr/>
        <p:txBody>
          <a:bodyPr/>
          <a:lstStyle/>
          <a:p>
            <a:r>
              <a:rPr lang="en-US" dirty="0">
                <a:latin typeface="+mj-lt"/>
              </a:rPr>
              <a:t>Further multiplicative thinking</a:t>
            </a:r>
            <a:endParaRPr lang="en-AU" dirty="0">
              <a:latin typeface="+mj-lt"/>
            </a:endParaRPr>
          </a:p>
        </p:txBody>
      </p:sp>
      <p:pic>
        <p:nvPicPr>
          <p:cNvPr id="3" name="Picture Placeholder 2">
            <a:extLst>
              <a:ext uri="{FF2B5EF4-FFF2-40B4-BE49-F238E27FC236}">
                <a16:creationId xmlns:a16="http://schemas.microsoft.com/office/drawing/2014/main" id="{538DAFBF-D44D-ACC5-5387-CCAB8FE5392B}"/>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95" r="25395"/>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Unitary method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err="1">
                <a:latin typeface="+mj-lt"/>
              </a:rPr>
              <a:t>Polya’s</a:t>
            </a:r>
            <a:r>
              <a:rPr lang="en-AU" dirty="0">
                <a:latin typeface="+mj-lt"/>
              </a:rPr>
              <a:t> problem-solving process (3)</a:t>
            </a:r>
          </a:p>
        </p:txBody>
      </p:sp>
      <p:sp>
        <p:nvSpPr>
          <p:cNvPr id="7" name="Content Placeholder 6">
            <a:extLst>
              <a:ext uri="{FF2B5EF4-FFF2-40B4-BE49-F238E27FC236}">
                <a16:creationId xmlns:a16="http://schemas.microsoft.com/office/drawing/2014/main" id="{D2540E44-7108-63C8-48AF-B370A0FCAFCC}"/>
              </a:ext>
            </a:extLst>
          </p:cNvPr>
          <p:cNvSpPr>
            <a:spLocks noGrp="1"/>
          </p:cNvSpPr>
          <p:nvPr>
            <p:ph idx="4294967295"/>
          </p:nvPr>
        </p:nvSpPr>
        <p:spPr>
          <a:xfrm>
            <a:off x="360000" y="1619251"/>
            <a:ext cx="11483975" cy="1018910"/>
          </a:xfrm>
        </p:spPr>
        <p:txBody>
          <a:bodyPr/>
          <a:lstStyle/>
          <a:p>
            <a:r>
              <a:rPr lang="en-AU" dirty="0">
                <a:latin typeface="+mn-lt"/>
              </a:rPr>
              <a:t>When a farmer grows strawberries, the farmer finds 16% are unsuitable for sale. If 24 kg are unsuitable for sale, how many kilograms of strawberries does the farmer grow?   </a:t>
            </a:r>
          </a:p>
        </p:txBody>
      </p:sp>
      <p:pic>
        <p:nvPicPr>
          <p:cNvPr id="12" name="Picture 11" descr="A problem-solving mat. It has a table with 4 sections. A section to show what you understand from the problem, a section to plan your solution, a section to solve your question and a question to check your solution. ">
            <a:extLst>
              <a:ext uri="{FF2B5EF4-FFF2-40B4-BE49-F238E27FC236}">
                <a16:creationId xmlns:a16="http://schemas.microsoft.com/office/drawing/2014/main" id="{E09F1E81-4770-222E-65A3-145020BAD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76" y="2638160"/>
            <a:ext cx="7463049" cy="4048556"/>
          </a:xfrm>
          <a:prstGeom prst="rect">
            <a:avLst/>
          </a:prstGeom>
        </p:spPr>
      </p:pic>
      <p:sp>
        <p:nvSpPr>
          <p:cNvPr id="13" name="TextBox 12">
            <a:extLst>
              <a:ext uri="{FF2B5EF4-FFF2-40B4-BE49-F238E27FC236}">
                <a16:creationId xmlns:a16="http://schemas.microsoft.com/office/drawing/2014/main" id="{83249E91-9405-34B8-A629-3957C29DC28A}"/>
              </a:ext>
            </a:extLst>
          </p:cNvPr>
          <p:cNvSpPr txBox="1"/>
          <p:nvPr/>
        </p:nvSpPr>
        <p:spPr>
          <a:xfrm>
            <a:off x="2701020" y="3637046"/>
            <a:ext cx="2478024" cy="347472"/>
          </a:xfrm>
          <a:prstGeom prst="rect">
            <a:avLst/>
          </a:prstGeom>
          <a:noFill/>
        </p:spPr>
        <p:txBody>
          <a:bodyPr wrap="square" lIns="0" tIns="0" rIns="0" bIns="0" rtlCol="0">
            <a:noAutofit/>
          </a:bodyPr>
          <a:lstStyle/>
          <a:p>
            <a:pPr algn="l"/>
            <a:r>
              <a:rPr lang="en-US" sz="1800" dirty="0">
                <a:solidFill>
                  <a:srgbClr val="146CFD"/>
                </a:solidFill>
              </a:rPr>
              <a:t>1</a:t>
            </a:r>
            <a:r>
              <a:rPr lang="en-AU" sz="1800" dirty="0">
                <a:solidFill>
                  <a:srgbClr val="146CFD"/>
                </a:solidFill>
              </a:rPr>
              <a:t>6% = 24 kg</a:t>
            </a:r>
          </a:p>
        </p:txBody>
      </p:sp>
      <p:sp>
        <p:nvSpPr>
          <p:cNvPr id="14" name="TextBox 13">
            <a:extLst>
              <a:ext uri="{FF2B5EF4-FFF2-40B4-BE49-F238E27FC236}">
                <a16:creationId xmlns:a16="http://schemas.microsoft.com/office/drawing/2014/main" id="{DEE57D69-F6C8-6E69-CCC3-3F1205B47385}"/>
              </a:ext>
            </a:extLst>
          </p:cNvPr>
          <p:cNvSpPr txBox="1"/>
          <p:nvPr/>
        </p:nvSpPr>
        <p:spPr>
          <a:xfrm>
            <a:off x="2701020" y="4428733"/>
            <a:ext cx="2478024" cy="347472"/>
          </a:xfrm>
          <a:prstGeom prst="rect">
            <a:avLst/>
          </a:prstGeom>
          <a:noFill/>
        </p:spPr>
        <p:txBody>
          <a:bodyPr wrap="square" lIns="0" tIns="0" rIns="0" bIns="0" rtlCol="0">
            <a:noAutofit/>
          </a:bodyPr>
          <a:lstStyle/>
          <a:p>
            <a:pPr algn="l"/>
            <a:r>
              <a:rPr lang="en-US" sz="1800" dirty="0">
                <a:solidFill>
                  <a:srgbClr val="146CFD"/>
                </a:solidFill>
              </a:rPr>
              <a:t>What is 100%?</a:t>
            </a:r>
            <a:endParaRPr lang="en-AU" sz="1800" dirty="0">
              <a:solidFill>
                <a:srgbClr val="146CFD"/>
              </a:solidFill>
            </a:endParaRPr>
          </a:p>
        </p:txBody>
      </p:sp>
      <p:graphicFrame>
        <p:nvGraphicFramePr>
          <p:cNvPr id="10" name="Table 9">
            <a:extLst>
              <a:ext uri="{FF2B5EF4-FFF2-40B4-BE49-F238E27FC236}">
                <a16:creationId xmlns:a16="http://schemas.microsoft.com/office/drawing/2014/main" id="{5195B1DD-8DF3-E767-CABC-DE7779E50776}"/>
              </a:ext>
            </a:extLst>
          </p:cNvPr>
          <p:cNvGraphicFramePr>
            <a:graphicFrameLocks noGrp="1"/>
          </p:cNvGraphicFramePr>
          <p:nvPr>
            <p:extLst>
              <p:ext uri="{D42A27DB-BD31-4B8C-83A1-F6EECF244321}">
                <p14:modId xmlns:p14="http://schemas.microsoft.com/office/powerpoint/2010/main" val="2554173152"/>
              </p:ext>
            </p:extLst>
          </p:nvPr>
        </p:nvGraphicFramePr>
        <p:xfrm>
          <a:off x="6262460" y="3626253"/>
          <a:ext cx="2880000" cy="259080"/>
        </p:xfrm>
        <a:graphic>
          <a:graphicData uri="http://schemas.openxmlformats.org/drawingml/2006/table">
            <a:tbl>
              <a:tblPr firstRow="1" bandRow="1">
                <a:tableStyleId>{5A111915-BE36-4E01-A7E5-04B1672EAD32}</a:tableStyleId>
              </a:tblPr>
              <a:tblGrid>
                <a:gridCol w="460800">
                  <a:extLst>
                    <a:ext uri="{9D8B030D-6E8A-4147-A177-3AD203B41FA5}">
                      <a16:colId xmlns:a16="http://schemas.microsoft.com/office/drawing/2014/main" val="1850788077"/>
                    </a:ext>
                  </a:extLst>
                </a:gridCol>
                <a:gridCol w="2419200">
                  <a:extLst>
                    <a:ext uri="{9D8B030D-6E8A-4147-A177-3AD203B41FA5}">
                      <a16:colId xmlns:a16="http://schemas.microsoft.com/office/drawing/2014/main" val="2040046555"/>
                    </a:ext>
                  </a:extLst>
                </a:gridCol>
              </a:tblGrid>
              <a:tr h="188665">
                <a:tc>
                  <a:txBody>
                    <a:bodyPr/>
                    <a:lstStyle/>
                    <a:p>
                      <a:r>
                        <a:rPr lang="en-US" sz="900" dirty="0">
                          <a:solidFill>
                            <a:srgbClr val="002160"/>
                          </a:solidFill>
                        </a:rPr>
                        <a:t>24kg</a:t>
                      </a:r>
                      <a:endParaRPr lang="en-AU" sz="1100" dirty="0">
                        <a:solidFill>
                          <a:srgbClr val="002160"/>
                        </a:solidFill>
                      </a:endParaRPr>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solidFill>
                      <a:srgbClr val="CBEDFD"/>
                    </a:solidFill>
                  </a:tcPr>
                </a:tc>
                <a:tc>
                  <a:txBody>
                    <a:bodyPr/>
                    <a:lstStyle/>
                    <a:p>
                      <a:endParaRPr lang="en-AU" sz="1100" dirty="0"/>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noFill/>
                  </a:tcPr>
                </a:tc>
                <a:extLst>
                  <a:ext uri="{0D108BD9-81ED-4DB2-BD59-A6C34878D82A}">
                    <a16:rowId xmlns:a16="http://schemas.microsoft.com/office/drawing/2014/main" val="3677698616"/>
                  </a:ext>
                </a:extLst>
              </a:tr>
            </a:tbl>
          </a:graphicData>
        </a:graphic>
      </p:graphicFrame>
      <p:graphicFrame>
        <p:nvGraphicFramePr>
          <p:cNvPr id="11" name="Table 10">
            <a:extLst>
              <a:ext uri="{FF2B5EF4-FFF2-40B4-BE49-F238E27FC236}">
                <a16:creationId xmlns:a16="http://schemas.microsoft.com/office/drawing/2014/main" id="{EB3A184A-E55C-7ED4-C864-785B467B04B7}"/>
              </a:ext>
            </a:extLst>
          </p:cNvPr>
          <p:cNvGraphicFramePr>
            <a:graphicFrameLocks noGrp="1"/>
          </p:cNvGraphicFramePr>
          <p:nvPr>
            <p:extLst>
              <p:ext uri="{D42A27DB-BD31-4B8C-83A1-F6EECF244321}">
                <p14:modId xmlns:p14="http://schemas.microsoft.com/office/powerpoint/2010/main" val="1180391524"/>
              </p:ext>
            </p:extLst>
          </p:nvPr>
        </p:nvGraphicFramePr>
        <p:xfrm>
          <a:off x="6262459" y="4013498"/>
          <a:ext cx="2880000" cy="259080"/>
        </p:xfrm>
        <a:graphic>
          <a:graphicData uri="http://schemas.openxmlformats.org/drawingml/2006/table">
            <a:tbl>
              <a:tblPr firstRow="1" bandRow="1">
                <a:tableStyleId>{5A111915-BE36-4E01-A7E5-04B1672EAD32}</a:tableStyleId>
              </a:tblPr>
              <a:tblGrid>
                <a:gridCol w="460800">
                  <a:extLst>
                    <a:ext uri="{9D8B030D-6E8A-4147-A177-3AD203B41FA5}">
                      <a16:colId xmlns:a16="http://schemas.microsoft.com/office/drawing/2014/main" val="1850788077"/>
                    </a:ext>
                  </a:extLst>
                </a:gridCol>
                <a:gridCol w="2419200">
                  <a:extLst>
                    <a:ext uri="{9D8B030D-6E8A-4147-A177-3AD203B41FA5}">
                      <a16:colId xmlns:a16="http://schemas.microsoft.com/office/drawing/2014/main" val="2040046555"/>
                    </a:ext>
                  </a:extLst>
                </a:gridCol>
              </a:tblGrid>
              <a:tr h="188665">
                <a:tc>
                  <a:txBody>
                    <a:bodyPr/>
                    <a:lstStyle/>
                    <a:p>
                      <a:r>
                        <a:rPr lang="en-US" sz="900" dirty="0">
                          <a:solidFill>
                            <a:srgbClr val="002160"/>
                          </a:solidFill>
                        </a:rPr>
                        <a:t>16%</a:t>
                      </a:r>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solidFill>
                      <a:srgbClr val="CBEDFD"/>
                    </a:solidFill>
                  </a:tcPr>
                </a:tc>
                <a:tc>
                  <a:txBody>
                    <a:bodyPr/>
                    <a:lstStyle/>
                    <a:p>
                      <a:endParaRPr lang="en-AU" sz="1100" dirty="0"/>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noFill/>
                  </a:tcPr>
                </a:tc>
                <a:extLst>
                  <a:ext uri="{0D108BD9-81ED-4DB2-BD59-A6C34878D82A}">
                    <a16:rowId xmlns:a16="http://schemas.microsoft.com/office/drawing/2014/main" val="3677698616"/>
                  </a:ext>
                </a:extLst>
              </a:tr>
            </a:tbl>
          </a:graphicData>
        </a:graphic>
      </p:graphicFrame>
      <p:sp>
        <p:nvSpPr>
          <p:cNvPr id="9" name="TextBox 8">
            <a:extLst>
              <a:ext uri="{FF2B5EF4-FFF2-40B4-BE49-F238E27FC236}">
                <a16:creationId xmlns:a16="http://schemas.microsoft.com/office/drawing/2014/main" id="{CE299633-094C-F35F-042C-DEDDB3FB44F9}"/>
              </a:ext>
            </a:extLst>
          </p:cNvPr>
          <p:cNvSpPr txBox="1"/>
          <p:nvPr/>
        </p:nvSpPr>
        <p:spPr>
          <a:xfrm>
            <a:off x="6405716" y="4428733"/>
            <a:ext cx="2478024" cy="347472"/>
          </a:xfrm>
          <a:prstGeom prst="rect">
            <a:avLst/>
          </a:prstGeom>
          <a:noFill/>
        </p:spPr>
        <p:txBody>
          <a:bodyPr wrap="square" lIns="0" tIns="0" rIns="0" bIns="0" rtlCol="0">
            <a:noAutofit/>
          </a:bodyPr>
          <a:lstStyle/>
          <a:p>
            <a:pPr algn="l"/>
            <a:r>
              <a:rPr lang="en-US" sz="1800" dirty="0">
                <a:solidFill>
                  <a:srgbClr val="146CFD"/>
                </a:solidFill>
              </a:rPr>
              <a:t>The Unitary method.</a:t>
            </a:r>
            <a:endParaRPr lang="en-AU" sz="1800" dirty="0">
              <a:solidFill>
                <a:srgbClr val="146CFD"/>
              </a:solidFill>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97302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Unitary method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err="1">
                <a:latin typeface="+mj-lt"/>
              </a:rPr>
              <a:t>Polya’s</a:t>
            </a:r>
            <a:r>
              <a:rPr lang="en-AU" dirty="0">
                <a:latin typeface="+mj-lt"/>
              </a:rPr>
              <a:t> problem-solving process (4)</a:t>
            </a:r>
          </a:p>
        </p:txBody>
      </p:sp>
      <p:sp>
        <p:nvSpPr>
          <p:cNvPr id="7" name="Content Placeholder 6">
            <a:extLst>
              <a:ext uri="{FF2B5EF4-FFF2-40B4-BE49-F238E27FC236}">
                <a16:creationId xmlns:a16="http://schemas.microsoft.com/office/drawing/2014/main" id="{D2540E44-7108-63C8-48AF-B370A0FCAFCC}"/>
              </a:ext>
            </a:extLst>
          </p:cNvPr>
          <p:cNvSpPr>
            <a:spLocks noGrp="1"/>
          </p:cNvSpPr>
          <p:nvPr>
            <p:ph idx="4294967295"/>
          </p:nvPr>
        </p:nvSpPr>
        <p:spPr>
          <a:xfrm>
            <a:off x="360000" y="1619250"/>
            <a:ext cx="11483975" cy="1048623"/>
          </a:xfrm>
        </p:spPr>
        <p:txBody>
          <a:bodyPr/>
          <a:lstStyle/>
          <a:p>
            <a:r>
              <a:rPr lang="en-AU" dirty="0">
                <a:latin typeface="+mn-lt"/>
              </a:rPr>
              <a:t>When a farmer grows strawberries, the farmer finds 16% are unsuitable for sale. If 24 kg are unsuitable for sale, how many kilograms of strawberries does the farmer grow?   </a:t>
            </a:r>
          </a:p>
        </p:txBody>
      </p:sp>
      <p:pic>
        <p:nvPicPr>
          <p:cNvPr id="19" name="Picture 18" descr="A problem-solving mat. It has a table with 4 sections. A section to show what you understand from the problem, a section to plan your solution, a section to solve your question and a question to check your solution. ">
            <a:extLst>
              <a:ext uri="{FF2B5EF4-FFF2-40B4-BE49-F238E27FC236}">
                <a16:creationId xmlns:a16="http://schemas.microsoft.com/office/drawing/2014/main" id="{77B89E28-3120-5319-3D62-CAD86D341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76" y="2638160"/>
            <a:ext cx="7463049" cy="4048556"/>
          </a:xfrm>
          <a:prstGeom prst="rect">
            <a:avLst/>
          </a:prstGeom>
        </p:spPr>
      </p:pic>
      <p:sp>
        <p:nvSpPr>
          <p:cNvPr id="23" name="TextBox 22">
            <a:extLst>
              <a:ext uri="{FF2B5EF4-FFF2-40B4-BE49-F238E27FC236}">
                <a16:creationId xmlns:a16="http://schemas.microsoft.com/office/drawing/2014/main" id="{11CB1BE5-76AF-D339-2ED1-F64C587EB11C}"/>
              </a:ext>
            </a:extLst>
          </p:cNvPr>
          <p:cNvSpPr txBox="1"/>
          <p:nvPr/>
        </p:nvSpPr>
        <p:spPr>
          <a:xfrm>
            <a:off x="2701020" y="3637046"/>
            <a:ext cx="2478024" cy="347472"/>
          </a:xfrm>
          <a:prstGeom prst="rect">
            <a:avLst/>
          </a:prstGeom>
          <a:noFill/>
        </p:spPr>
        <p:txBody>
          <a:bodyPr wrap="square" lIns="0" tIns="0" rIns="0" bIns="0" rtlCol="0">
            <a:noAutofit/>
          </a:bodyPr>
          <a:lstStyle/>
          <a:p>
            <a:pPr algn="l"/>
            <a:r>
              <a:rPr lang="en-US" sz="1800" dirty="0">
                <a:solidFill>
                  <a:srgbClr val="146CFD"/>
                </a:solidFill>
              </a:rPr>
              <a:t>1</a:t>
            </a:r>
            <a:r>
              <a:rPr lang="en-AU" sz="1800" dirty="0">
                <a:solidFill>
                  <a:srgbClr val="146CFD"/>
                </a:solidFill>
              </a:rPr>
              <a:t>6% = 24 kg</a:t>
            </a:r>
          </a:p>
        </p:txBody>
      </p:sp>
      <p:sp>
        <p:nvSpPr>
          <p:cNvPr id="24" name="TextBox 23">
            <a:extLst>
              <a:ext uri="{FF2B5EF4-FFF2-40B4-BE49-F238E27FC236}">
                <a16:creationId xmlns:a16="http://schemas.microsoft.com/office/drawing/2014/main" id="{F6FCF925-5D0C-95EB-5933-7D7FA5E435BA}"/>
              </a:ext>
            </a:extLst>
          </p:cNvPr>
          <p:cNvSpPr txBox="1"/>
          <p:nvPr/>
        </p:nvSpPr>
        <p:spPr>
          <a:xfrm>
            <a:off x="2701020" y="4428733"/>
            <a:ext cx="2478024" cy="347472"/>
          </a:xfrm>
          <a:prstGeom prst="rect">
            <a:avLst/>
          </a:prstGeom>
          <a:noFill/>
        </p:spPr>
        <p:txBody>
          <a:bodyPr wrap="square" lIns="0" tIns="0" rIns="0" bIns="0" rtlCol="0">
            <a:noAutofit/>
          </a:bodyPr>
          <a:lstStyle/>
          <a:p>
            <a:pPr algn="l"/>
            <a:r>
              <a:rPr lang="en-US" sz="1800" dirty="0">
                <a:solidFill>
                  <a:srgbClr val="146CFD"/>
                </a:solidFill>
              </a:rPr>
              <a:t>What is 100%?</a:t>
            </a:r>
            <a:endParaRPr lang="en-AU" sz="1800" dirty="0">
              <a:solidFill>
                <a:srgbClr val="146CFD"/>
              </a:solidFill>
            </a:endParaRPr>
          </a:p>
        </p:txBody>
      </p:sp>
      <p:graphicFrame>
        <p:nvGraphicFramePr>
          <p:cNvPr id="21" name="Table 20">
            <a:extLst>
              <a:ext uri="{FF2B5EF4-FFF2-40B4-BE49-F238E27FC236}">
                <a16:creationId xmlns:a16="http://schemas.microsoft.com/office/drawing/2014/main" id="{35034B91-F8C0-5788-8361-8629D21B153F}"/>
              </a:ext>
            </a:extLst>
          </p:cNvPr>
          <p:cNvGraphicFramePr>
            <a:graphicFrameLocks noGrp="1"/>
          </p:cNvGraphicFramePr>
          <p:nvPr>
            <p:extLst>
              <p:ext uri="{D42A27DB-BD31-4B8C-83A1-F6EECF244321}">
                <p14:modId xmlns:p14="http://schemas.microsoft.com/office/powerpoint/2010/main" val="705604324"/>
              </p:ext>
            </p:extLst>
          </p:nvPr>
        </p:nvGraphicFramePr>
        <p:xfrm>
          <a:off x="6262460" y="3626253"/>
          <a:ext cx="2880000" cy="259080"/>
        </p:xfrm>
        <a:graphic>
          <a:graphicData uri="http://schemas.openxmlformats.org/drawingml/2006/table">
            <a:tbl>
              <a:tblPr firstRow="1" bandRow="1">
                <a:tableStyleId>{5A111915-BE36-4E01-A7E5-04B1672EAD32}</a:tableStyleId>
              </a:tblPr>
              <a:tblGrid>
                <a:gridCol w="460800">
                  <a:extLst>
                    <a:ext uri="{9D8B030D-6E8A-4147-A177-3AD203B41FA5}">
                      <a16:colId xmlns:a16="http://schemas.microsoft.com/office/drawing/2014/main" val="1850788077"/>
                    </a:ext>
                  </a:extLst>
                </a:gridCol>
                <a:gridCol w="2419200">
                  <a:extLst>
                    <a:ext uri="{9D8B030D-6E8A-4147-A177-3AD203B41FA5}">
                      <a16:colId xmlns:a16="http://schemas.microsoft.com/office/drawing/2014/main" val="2040046555"/>
                    </a:ext>
                  </a:extLst>
                </a:gridCol>
              </a:tblGrid>
              <a:tr h="188665">
                <a:tc>
                  <a:txBody>
                    <a:bodyPr/>
                    <a:lstStyle/>
                    <a:p>
                      <a:r>
                        <a:rPr lang="en-US" sz="900" dirty="0">
                          <a:solidFill>
                            <a:srgbClr val="002160"/>
                          </a:solidFill>
                        </a:rPr>
                        <a:t>24kg</a:t>
                      </a:r>
                      <a:endParaRPr lang="en-AU" sz="1100" dirty="0">
                        <a:solidFill>
                          <a:srgbClr val="002160"/>
                        </a:solidFill>
                      </a:endParaRPr>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solidFill>
                      <a:srgbClr val="CBEDFD"/>
                    </a:solidFill>
                  </a:tcPr>
                </a:tc>
                <a:tc>
                  <a:txBody>
                    <a:bodyPr/>
                    <a:lstStyle/>
                    <a:p>
                      <a:endParaRPr lang="en-AU" sz="1100" dirty="0"/>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noFill/>
                  </a:tcPr>
                </a:tc>
                <a:extLst>
                  <a:ext uri="{0D108BD9-81ED-4DB2-BD59-A6C34878D82A}">
                    <a16:rowId xmlns:a16="http://schemas.microsoft.com/office/drawing/2014/main" val="3677698616"/>
                  </a:ext>
                </a:extLst>
              </a:tr>
            </a:tbl>
          </a:graphicData>
        </a:graphic>
      </p:graphicFrame>
      <p:graphicFrame>
        <p:nvGraphicFramePr>
          <p:cNvPr id="22" name="Table 21">
            <a:extLst>
              <a:ext uri="{FF2B5EF4-FFF2-40B4-BE49-F238E27FC236}">
                <a16:creationId xmlns:a16="http://schemas.microsoft.com/office/drawing/2014/main" id="{DB09A495-D017-6421-C344-5B9F253589CC}"/>
              </a:ext>
            </a:extLst>
          </p:cNvPr>
          <p:cNvGraphicFramePr>
            <a:graphicFrameLocks noGrp="1"/>
          </p:cNvGraphicFramePr>
          <p:nvPr>
            <p:extLst>
              <p:ext uri="{D42A27DB-BD31-4B8C-83A1-F6EECF244321}">
                <p14:modId xmlns:p14="http://schemas.microsoft.com/office/powerpoint/2010/main" val="1785729352"/>
              </p:ext>
            </p:extLst>
          </p:nvPr>
        </p:nvGraphicFramePr>
        <p:xfrm>
          <a:off x="6262459" y="4013498"/>
          <a:ext cx="2880000" cy="259080"/>
        </p:xfrm>
        <a:graphic>
          <a:graphicData uri="http://schemas.openxmlformats.org/drawingml/2006/table">
            <a:tbl>
              <a:tblPr firstRow="1" bandRow="1">
                <a:tableStyleId>{5A111915-BE36-4E01-A7E5-04B1672EAD32}</a:tableStyleId>
              </a:tblPr>
              <a:tblGrid>
                <a:gridCol w="460800">
                  <a:extLst>
                    <a:ext uri="{9D8B030D-6E8A-4147-A177-3AD203B41FA5}">
                      <a16:colId xmlns:a16="http://schemas.microsoft.com/office/drawing/2014/main" val="1850788077"/>
                    </a:ext>
                  </a:extLst>
                </a:gridCol>
                <a:gridCol w="2419200">
                  <a:extLst>
                    <a:ext uri="{9D8B030D-6E8A-4147-A177-3AD203B41FA5}">
                      <a16:colId xmlns:a16="http://schemas.microsoft.com/office/drawing/2014/main" val="2040046555"/>
                    </a:ext>
                  </a:extLst>
                </a:gridCol>
              </a:tblGrid>
              <a:tr h="188665">
                <a:tc>
                  <a:txBody>
                    <a:bodyPr/>
                    <a:lstStyle/>
                    <a:p>
                      <a:r>
                        <a:rPr lang="en-US" sz="900" dirty="0">
                          <a:solidFill>
                            <a:srgbClr val="002160"/>
                          </a:solidFill>
                        </a:rPr>
                        <a:t>16%</a:t>
                      </a:r>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solidFill>
                      <a:srgbClr val="CBEDFD"/>
                    </a:solidFill>
                  </a:tcPr>
                </a:tc>
                <a:tc>
                  <a:txBody>
                    <a:bodyPr/>
                    <a:lstStyle/>
                    <a:p>
                      <a:endParaRPr lang="en-AU" sz="1100" dirty="0"/>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noFill/>
                  </a:tcPr>
                </a:tc>
                <a:extLst>
                  <a:ext uri="{0D108BD9-81ED-4DB2-BD59-A6C34878D82A}">
                    <a16:rowId xmlns:a16="http://schemas.microsoft.com/office/drawing/2014/main" val="3677698616"/>
                  </a:ext>
                </a:extLst>
              </a:tr>
            </a:tbl>
          </a:graphicData>
        </a:graphic>
      </p:graphicFrame>
      <p:sp>
        <p:nvSpPr>
          <p:cNvPr id="20" name="TextBox 19">
            <a:extLst>
              <a:ext uri="{FF2B5EF4-FFF2-40B4-BE49-F238E27FC236}">
                <a16:creationId xmlns:a16="http://schemas.microsoft.com/office/drawing/2014/main" id="{12CC0798-3C74-E5A4-087F-882732B320E3}"/>
              </a:ext>
            </a:extLst>
          </p:cNvPr>
          <p:cNvSpPr txBox="1"/>
          <p:nvPr/>
        </p:nvSpPr>
        <p:spPr>
          <a:xfrm>
            <a:off x="6405716" y="4428733"/>
            <a:ext cx="2478024" cy="347472"/>
          </a:xfrm>
          <a:prstGeom prst="rect">
            <a:avLst/>
          </a:prstGeom>
          <a:noFill/>
        </p:spPr>
        <p:txBody>
          <a:bodyPr wrap="square" lIns="0" tIns="0" rIns="0" bIns="0" rtlCol="0">
            <a:noAutofit/>
          </a:bodyPr>
          <a:lstStyle/>
          <a:p>
            <a:pPr algn="l"/>
            <a:r>
              <a:rPr lang="en-US" sz="1800" dirty="0">
                <a:solidFill>
                  <a:srgbClr val="146CFD"/>
                </a:solidFill>
              </a:rPr>
              <a:t>The Unitary method.</a:t>
            </a:r>
            <a:endParaRPr lang="en-AU" sz="1800" dirty="0">
              <a:solidFill>
                <a:srgbClr val="146CFD"/>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A65ADA-83FE-5898-2A88-A3C64198C4F3}"/>
                  </a:ext>
                </a:extLst>
              </p:cNvPr>
              <p:cNvSpPr txBox="1"/>
              <p:nvPr/>
            </p:nvSpPr>
            <p:spPr>
              <a:xfrm>
                <a:off x="2079339" y="5238750"/>
                <a:ext cx="2478024" cy="127725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US" sz="1600" i="1" dirty="0" smtClean="0">
                          <a:solidFill>
                            <a:srgbClr val="146CFD"/>
                          </a:solidFill>
                          <a:latin typeface="Cambria Math" panose="02040503050406030204" pitchFamily="18" charset="0"/>
                        </a:rPr>
                        <m:t>1</m:t>
                      </m:r>
                      <m:r>
                        <a:rPr lang="en-AU" sz="1600" i="1" dirty="0">
                          <a:solidFill>
                            <a:srgbClr val="146CFD"/>
                          </a:solidFill>
                          <a:latin typeface="Cambria Math" panose="02040503050406030204" pitchFamily="18" charset="0"/>
                        </a:rPr>
                        <m:t>6% = 24 </m:t>
                      </m:r>
                      <m:r>
                        <m:rPr>
                          <m:sty m:val="p"/>
                        </m:rPr>
                        <a:rPr lang="en-AU" sz="1600" i="0" dirty="0">
                          <a:solidFill>
                            <a:srgbClr val="146CFD"/>
                          </a:solidFill>
                          <a:latin typeface="Cambria Math" panose="02040503050406030204" pitchFamily="18" charset="0"/>
                        </a:rPr>
                        <m:t>kg</m:t>
                      </m:r>
                    </m:oMath>
                  </m:oMathPara>
                </a14:m>
                <a:endParaRPr lang="en-US" sz="1600" dirty="0">
                  <a:solidFill>
                    <a:srgbClr val="146CFD"/>
                  </a:solidFill>
                </a:endParaRPr>
              </a:p>
              <a:p>
                <a:pPr/>
                <a14:m>
                  <m:oMathPara xmlns:m="http://schemas.openxmlformats.org/officeDocument/2006/math">
                    <m:oMathParaPr>
                      <m:jc m:val="centerGroup"/>
                    </m:oMathParaPr>
                    <m:oMath xmlns:m="http://schemas.openxmlformats.org/officeDocument/2006/math">
                      <m:r>
                        <a:rPr lang="en-US" sz="1600" b="0" i="1" dirty="0" smtClean="0">
                          <a:solidFill>
                            <a:srgbClr val="495054"/>
                          </a:solidFill>
                          <a:latin typeface="Cambria Math" panose="02040503050406030204" pitchFamily="18" charset="0"/>
                        </a:rPr>
                        <m:t>÷16</m:t>
                      </m:r>
                      <m:r>
                        <a:rPr lang="en-AU" sz="1600" i="1" dirty="0" smtClean="0">
                          <a:solidFill>
                            <a:schemeClr val="bg1"/>
                          </a:solidFill>
                          <a:latin typeface="Cambria Math" panose="02040503050406030204" pitchFamily="18" charset="0"/>
                        </a:rPr>
                        <m:t>=</m:t>
                      </m:r>
                      <m:r>
                        <a:rPr lang="en-AU" sz="1600" i="1" dirty="0">
                          <a:solidFill>
                            <a:srgbClr val="146CFD"/>
                          </a:solidFill>
                          <a:latin typeface="Cambria Math" panose="02040503050406030204" pitchFamily="18" charset="0"/>
                        </a:rPr>
                        <m:t> </m:t>
                      </m:r>
                      <m:r>
                        <a:rPr lang="en-US" sz="1600" b="0" i="1" dirty="0" smtClean="0">
                          <a:solidFill>
                            <a:srgbClr val="495054"/>
                          </a:solidFill>
                          <a:latin typeface="Cambria Math" panose="02040503050406030204" pitchFamily="18" charset="0"/>
                        </a:rPr>
                        <m:t>÷16</m:t>
                      </m:r>
                    </m:oMath>
                  </m:oMathPara>
                </a14:m>
                <a:endParaRPr lang="en-AU" sz="1600" dirty="0">
                  <a:solidFill>
                    <a:srgbClr val="495054"/>
                  </a:solidFill>
                </a:endParaRPr>
              </a:p>
              <a:p>
                <a:pPr/>
                <a14:m>
                  <m:oMathPara xmlns:m="http://schemas.openxmlformats.org/officeDocument/2006/math">
                    <m:oMathParaPr>
                      <m:jc m:val="centerGroup"/>
                    </m:oMathParaPr>
                    <m:oMath xmlns:m="http://schemas.openxmlformats.org/officeDocument/2006/math">
                      <m:r>
                        <a:rPr lang="en-US" sz="1600" b="0" i="1" dirty="0" smtClean="0">
                          <a:solidFill>
                            <a:srgbClr val="146CFD"/>
                          </a:solidFill>
                          <a:latin typeface="Cambria Math" panose="02040503050406030204" pitchFamily="18" charset="0"/>
                        </a:rPr>
                        <m:t>   </m:t>
                      </m:r>
                      <m:r>
                        <a:rPr lang="en-US" sz="1600" i="1" dirty="0" smtClean="0">
                          <a:solidFill>
                            <a:srgbClr val="146CFD"/>
                          </a:solidFill>
                          <a:latin typeface="Cambria Math" panose="02040503050406030204" pitchFamily="18" charset="0"/>
                        </a:rPr>
                        <m:t>1</m:t>
                      </m:r>
                      <m:r>
                        <a:rPr lang="en-AU" sz="1600" i="1" dirty="0">
                          <a:solidFill>
                            <a:srgbClr val="146CFD"/>
                          </a:solidFill>
                          <a:latin typeface="Cambria Math" panose="02040503050406030204" pitchFamily="18" charset="0"/>
                        </a:rPr>
                        <m:t>% =</m:t>
                      </m:r>
                      <m:r>
                        <a:rPr lang="en-US" sz="1600" b="0" i="1" dirty="0" smtClean="0">
                          <a:solidFill>
                            <a:srgbClr val="146CFD"/>
                          </a:solidFill>
                          <a:latin typeface="Cambria Math" panose="02040503050406030204" pitchFamily="18" charset="0"/>
                        </a:rPr>
                        <m:t>1.5</m:t>
                      </m:r>
                      <m:r>
                        <a:rPr lang="en-AU" sz="1600" i="1" dirty="0">
                          <a:solidFill>
                            <a:srgbClr val="146CFD"/>
                          </a:solidFill>
                          <a:latin typeface="Cambria Math" panose="02040503050406030204" pitchFamily="18" charset="0"/>
                        </a:rPr>
                        <m:t> </m:t>
                      </m:r>
                      <m:r>
                        <m:rPr>
                          <m:sty m:val="p"/>
                        </m:rPr>
                        <a:rPr lang="en-AU" sz="1600" i="0" dirty="0">
                          <a:solidFill>
                            <a:srgbClr val="146CFD"/>
                          </a:solidFill>
                          <a:latin typeface="Cambria Math" panose="02040503050406030204" pitchFamily="18" charset="0"/>
                        </a:rPr>
                        <m:t>kg</m:t>
                      </m:r>
                    </m:oMath>
                  </m:oMathPara>
                </a14:m>
                <a:endParaRPr lang="en-AU" sz="1600" dirty="0">
                  <a:solidFill>
                    <a:srgbClr val="146CFD"/>
                  </a:solidFill>
                </a:endParaRPr>
              </a:p>
              <a:p>
                <a:pPr/>
                <a14:m>
                  <m:oMathPara xmlns:m="http://schemas.openxmlformats.org/officeDocument/2006/math">
                    <m:oMathParaPr>
                      <m:jc m:val="centerGroup"/>
                    </m:oMathParaPr>
                    <m:oMath xmlns:m="http://schemas.openxmlformats.org/officeDocument/2006/math">
                      <m:r>
                        <a:rPr lang="en-US" sz="1600" i="1" dirty="0" smtClean="0">
                          <a:solidFill>
                            <a:srgbClr val="495054"/>
                          </a:solidFill>
                          <a:latin typeface="Cambria Math" panose="02040503050406030204" pitchFamily="18" charset="0"/>
                        </a:rPr>
                        <m:t>×</m:t>
                      </m:r>
                      <m:r>
                        <a:rPr lang="en-US" sz="1600" b="0" i="1" dirty="0" smtClean="0">
                          <a:solidFill>
                            <a:srgbClr val="495054"/>
                          </a:solidFill>
                          <a:latin typeface="Cambria Math" panose="02040503050406030204" pitchFamily="18" charset="0"/>
                        </a:rPr>
                        <m:t>100</m:t>
                      </m:r>
                      <m:r>
                        <a:rPr lang="en-AU" sz="1600" i="1" dirty="0" smtClean="0">
                          <a:solidFill>
                            <a:schemeClr val="bg1"/>
                          </a:solidFill>
                          <a:latin typeface="Cambria Math" panose="02040503050406030204" pitchFamily="18" charset="0"/>
                        </a:rPr>
                        <m:t>=</m:t>
                      </m:r>
                      <m:r>
                        <a:rPr lang="en-AU" sz="1600" i="1" dirty="0">
                          <a:solidFill>
                            <a:srgbClr val="146CFD"/>
                          </a:solidFill>
                          <a:latin typeface="Cambria Math" panose="02040503050406030204" pitchFamily="18" charset="0"/>
                        </a:rPr>
                        <m:t> </m:t>
                      </m:r>
                      <m:r>
                        <a:rPr lang="en-US" sz="1600" b="0" i="1" dirty="0" smtClean="0">
                          <a:solidFill>
                            <a:srgbClr val="495054"/>
                          </a:solidFill>
                          <a:latin typeface="Cambria Math" panose="02040503050406030204" pitchFamily="18" charset="0"/>
                        </a:rPr>
                        <m:t>×100</m:t>
                      </m:r>
                    </m:oMath>
                  </m:oMathPara>
                </a14:m>
                <a:endParaRPr lang="en-AU" sz="1600" dirty="0">
                  <a:solidFill>
                    <a:srgbClr val="495054"/>
                  </a:solidFill>
                </a:endParaRPr>
              </a:p>
              <a:p>
                <a:pPr/>
                <a14:m>
                  <m:oMathPara xmlns:m="http://schemas.openxmlformats.org/officeDocument/2006/math">
                    <m:oMathParaPr>
                      <m:jc m:val="centerGroup"/>
                    </m:oMathParaPr>
                    <m:oMath xmlns:m="http://schemas.openxmlformats.org/officeDocument/2006/math">
                      <m:r>
                        <a:rPr lang="en-US" sz="1600" i="1" dirty="0" smtClean="0">
                          <a:solidFill>
                            <a:srgbClr val="146CFD"/>
                          </a:solidFill>
                          <a:latin typeface="Cambria Math" panose="02040503050406030204" pitchFamily="18" charset="0"/>
                        </a:rPr>
                        <m:t>1</m:t>
                      </m:r>
                      <m:r>
                        <a:rPr lang="en-US" sz="1600" b="0" i="1" dirty="0" smtClean="0">
                          <a:solidFill>
                            <a:srgbClr val="146CFD"/>
                          </a:solidFill>
                          <a:latin typeface="Cambria Math" panose="02040503050406030204" pitchFamily="18" charset="0"/>
                        </a:rPr>
                        <m:t>00</m:t>
                      </m:r>
                      <m:r>
                        <a:rPr lang="en-AU" sz="1600" i="1" dirty="0">
                          <a:solidFill>
                            <a:srgbClr val="146CFD"/>
                          </a:solidFill>
                          <a:latin typeface="Cambria Math" panose="02040503050406030204" pitchFamily="18" charset="0"/>
                        </a:rPr>
                        <m:t>% =</m:t>
                      </m:r>
                      <m:r>
                        <a:rPr lang="en-US" sz="1600" b="0" i="1" dirty="0" smtClean="0">
                          <a:solidFill>
                            <a:srgbClr val="146CFD"/>
                          </a:solidFill>
                          <a:latin typeface="Cambria Math" panose="02040503050406030204" pitchFamily="18" charset="0"/>
                        </a:rPr>
                        <m:t>150</m:t>
                      </m:r>
                      <m:r>
                        <a:rPr lang="en-AU" sz="1600" i="1" dirty="0">
                          <a:solidFill>
                            <a:srgbClr val="146CFD"/>
                          </a:solidFill>
                          <a:latin typeface="Cambria Math" panose="02040503050406030204" pitchFamily="18" charset="0"/>
                        </a:rPr>
                        <m:t> </m:t>
                      </m:r>
                      <m:r>
                        <m:rPr>
                          <m:sty m:val="p"/>
                        </m:rPr>
                        <a:rPr lang="en-AU" sz="1600" i="0" dirty="0">
                          <a:solidFill>
                            <a:srgbClr val="146CFD"/>
                          </a:solidFill>
                          <a:latin typeface="Cambria Math" panose="02040503050406030204" pitchFamily="18" charset="0"/>
                        </a:rPr>
                        <m:t>kg</m:t>
                      </m:r>
                    </m:oMath>
                  </m:oMathPara>
                </a14:m>
                <a:endParaRPr lang="en-AU" sz="1600" dirty="0">
                  <a:solidFill>
                    <a:srgbClr val="146CFD"/>
                  </a:solidFill>
                </a:endParaRPr>
              </a:p>
              <a:p>
                <a:pPr algn="l"/>
                <a:endParaRPr lang="en-AU" sz="1600" dirty="0">
                  <a:solidFill>
                    <a:srgbClr val="146CFD"/>
                  </a:solidFill>
                </a:endParaRPr>
              </a:p>
            </p:txBody>
          </p:sp>
        </mc:Choice>
        <mc:Fallback xmlns="">
          <p:sp>
            <p:nvSpPr>
              <p:cNvPr id="11" name="TextBox 10">
                <a:extLst>
                  <a:ext uri="{FF2B5EF4-FFF2-40B4-BE49-F238E27FC236}">
                    <a16:creationId xmlns:a16="http://schemas.microsoft.com/office/drawing/2014/main" id="{8BA65ADA-83FE-5898-2A88-A3C64198C4F3}"/>
                  </a:ext>
                </a:extLst>
              </p:cNvPr>
              <p:cNvSpPr txBox="1">
                <a:spLocks noRot="1" noChangeAspect="1" noMove="1" noResize="1" noEditPoints="1" noAdjustHandles="1" noChangeArrowheads="1" noChangeShapeType="1" noTextEdit="1"/>
              </p:cNvSpPr>
              <p:nvPr/>
            </p:nvSpPr>
            <p:spPr>
              <a:xfrm>
                <a:off x="2079339" y="5238750"/>
                <a:ext cx="2478024" cy="1277250"/>
              </a:xfrm>
              <a:prstGeom prst="rect">
                <a:avLst/>
              </a:prstGeom>
              <a:blipFill>
                <a:blip r:embed="rId3"/>
                <a:stretch>
                  <a:fillRect b="-238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02983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Unitary method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err="1">
                <a:latin typeface="+mj-lt"/>
              </a:rPr>
              <a:t>Polya’s</a:t>
            </a:r>
            <a:r>
              <a:rPr lang="en-AU" dirty="0">
                <a:latin typeface="+mj-lt"/>
              </a:rPr>
              <a:t> problem-solving process (5)</a:t>
            </a:r>
          </a:p>
        </p:txBody>
      </p:sp>
      <p:sp>
        <p:nvSpPr>
          <p:cNvPr id="7" name="Content Placeholder 6">
            <a:extLst>
              <a:ext uri="{FF2B5EF4-FFF2-40B4-BE49-F238E27FC236}">
                <a16:creationId xmlns:a16="http://schemas.microsoft.com/office/drawing/2014/main" id="{D2540E44-7108-63C8-48AF-B370A0FCAFCC}"/>
              </a:ext>
            </a:extLst>
          </p:cNvPr>
          <p:cNvSpPr>
            <a:spLocks noGrp="1"/>
          </p:cNvSpPr>
          <p:nvPr>
            <p:ph idx="4294967295"/>
          </p:nvPr>
        </p:nvSpPr>
        <p:spPr>
          <a:xfrm>
            <a:off x="708025" y="1619250"/>
            <a:ext cx="11483975" cy="4537075"/>
          </a:xfrm>
        </p:spPr>
        <p:txBody>
          <a:bodyPr/>
          <a:lstStyle/>
          <a:p>
            <a:r>
              <a:rPr lang="en-AU" dirty="0">
                <a:latin typeface="+mn-lt"/>
              </a:rPr>
              <a:t>When a farmer grows strawberries, the farmer finds 16% are unsuitable for sale. If 24 kg are unsuitable for sale, how many kilograms of strawberries does the farmer grow?   </a:t>
            </a:r>
          </a:p>
        </p:txBody>
      </p:sp>
      <p:pic>
        <p:nvPicPr>
          <p:cNvPr id="13" name="Picture 12" descr="A problem-solving mat. It has a table with 4 sections. A section to show what you understand from the problem, a section to plan your solution, a section to solve your question and a question to check your solution. ">
            <a:extLst>
              <a:ext uri="{FF2B5EF4-FFF2-40B4-BE49-F238E27FC236}">
                <a16:creationId xmlns:a16="http://schemas.microsoft.com/office/drawing/2014/main" id="{3643169E-7A7B-125B-EF06-D701B418B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76" y="2638160"/>
            <a:ext cx="7463049" cy="4048556"/>
          </a:xfrm>
          <a:prstGeom prst="rect">
            <a:avLst/>
          </a:prstGeom>
        </p:spPr>
      </p:pic>
      <p:sp>
        <p:nvSpPr>
          <p:cNvPr id="18" name="TextBox 17">
            <a:extLst>
              <a:ext uri="{FF2B5EF4-FFF2-40B4-BE49-F238E27FC236}">
                <a16:creationId xmlns:a16="http://schemas.microsoft.com/office/drawing/2014/main" id="{6002B425-7B91-B332-F458-2D3F99F4042B}"/>
              </a:ext>
            </a:extLst>
          </p:cNvPr>
          <p:cNvSpPr txBox="1"/>
          <p:nvPr/>
        </p:nvSpPr>
        <p:spPr>
          <a:xfrm>
            <a:off x="2701020" y="3637046"/>
            <a:ext cx="2478024" cy="347472"/>
          </a:xfrm>
          <a:prstGeom prst="rect">
            <a:avLst/>
          </a:prstGeom>
          <a:noFill/>
        </p:spPr>
        <p:txBody>
          <a:bodyPr wrap="square" lIns="0" tIns="0" rIns="0" bIns="0" rtlCol="0">
            <a:noAutofit/>
          </a:bodyPr>
          <a:lstStyle/>
          <a:p>
            <a:pPr algn="l"/>
            <a:r>
              <a:rPr lang="en-US" sz="1800" dirty="0">
                <a:solidFill>
                  <a:srgbClr val="146CFD"/>
                </a:solidFill>
              </a:rPr>
              <a:t>1</a:t>
            </a:r>
            <a:r>
              <a:rPr lang="en-AU" sz="1800" dirty="0">
                <a:solidFill>
                  <a:srgbClr val="146CFD"/>
                </a:solidFill>
              </a:rPr>
              <a:t>6% = 24 kg</a:t>
            </a:r>
          </a:p>
        </p:txBody>
      </p:sp>
      <p:sp>
        <p:nvSpPr>
          <p:cNvPr id="19" name="TextBox 18">
            <a:extLst>
              <a:ext uri="{FF2B5EF4-FFF2-40B4-BE49-F238E27FC236}">
                <a16:creationId xmlns:a16="http://schemas.microsoft.com/office/drawing/2014/main" id="{2C3E4262-BA5A-26A3-CA21-81A802758948}"/>
              </a:ext>
            </a:extLst>
          </p:cNvPr>
          <p:cNvSpPr txBox="1"/>
          <p:nvPr/>
        </p:nvSpPr>
        <p:spPr>
          <a:xfrm>
            <a:off x="2701020" y="4428733"/>
            <a:ext cx="2478024" cy="347472"/>
          </a:xfrm>
          <a:prstGeom prst="rect">
            <a:avLst/>
          </a:prstGeom>
          <a:noFill/>
        </p:spPr>
        <p:txBody>
          <a:bodyPr wrap="square" lIns="0" tIns="0" rIns="0" bIns="0" rtlCol="0">
            <a:noAutofit/>
          </a:bodyPr>
          <a:lstStyle/>
          <a:p>
            <a:pPr algn="l"/>
            <a:r>
              <a:rPr lang="en-US" sz="1800" dirty="0">
                <a:solidFill>
                  <a:srgbClr val="146CFD"/>
                </a:solidFill>
              </a:rPr>
              <a:t>What is 100%?</a:t>
            </a:r>
            <a:endParaRPr lang="en-AU" sz="1800" dirty="0">
              <a:solidFill>
                <a:srgbClr val="146CFD"/>
              </a:solidFill>
            </a:endParaRPr>
          </a:p>
        </p:txBody>
      </p:sp>
      <p:graphicFrame>
        <p:nvGraphicFramePr>
          <p:cNvPr id="16" name="Table 15">
            <a:extLst>
              <a:ext uri="{FF2B5EF4-FFF2-40B4-BE49-F238E27FC236}">
                <a16:creationId xmlns:a16="http://schemas.microsoft.com/office/drawing/2014/main" id="{38CE6EFB-47F4-3069-0CC1-BDCEB6BF682F}"/>
              </a:ext>
            </a:extLst>
          </p:cNvPr>
          <p:cNvGraphicFramePr>
            <a:graphicFrameLocks noGrp="1"/>
          </p:cNvGraphicFramePr>
          <p:nvPr>
            <p:extLst>
              <p:ext uri="{D42A27DB-BD31-4B8C-83A1-F6EECF244321}">
                <p14:modId xmlns:p14="http://schemas.microsoft.com/office/powerpoint/2010/main" val="475692646"/>
              </p:ext>
            </p:extLst>
          </p:nvPr>
        </p:nvGraphicFramePr>
        <p:xfrm>
          <a:off x="6262460" y="3626253"/>
          <a:ext cx="2880000" cy="259080"/>
        </p:xfrm>
        <a:graphic>
          <a:graphicData uri="http://schemas.openxmlformats.org/drawingml/2006/table">
            <a:tbl>
              <a:tblPr firstRow="1" bandRow="1">
                <a:tableStyleId>{5A111915-BE36-4E01-A7E5-04B1672EAD32}</a:tableStyleId>
              </a:tblPr>
              <a:tblGrid>
                <a:gridCol w="460800">
                  <a:extLst>
                    <a:ext uri="{9D8B030D-6E8A-4147-A177-3AD203B41FA5}">
                      <a16:colId xmlns:a16="http://schemas.microsoft.com/office/drawing/2014/main" val="1850788077"/>
                    </a:ext>
                  </a:extLst>
                </a:gridCol>
                <a:gridCol w="2419200">
                  <a:extLst>
                    <a:ext uri="{9D8B030D-6E8A-4147-A177-3AD203B41FA5}">
                      <a16:colId xmlns:a16="http://schemas.microsoft.com/office/drawing/2014/main" val="2040046555"/>
                    </a:ext>
                  </a:extLst>
                </a:gridCol>
              </a:tblGrid>
              <a:tr h="188665">
                <a:tc>
                  <a:txBody>
                    <a:bodyPr/>
                    <a:lstStyle/>
                    <a:p>
                      <a:r>
                        <a:rPr lang="en-US" sz="900" dirty="0">
                          <a:solidFill>
                            <a:srgbClr val="002160"/>
                          </a:solidFill>
                        </a:rPr>
                        <a:t>24kg</a:t>
                      </a:r>
                      <a:endParaRPr lang="en-AU" sz="1100" dirty="0">
                        <a:solidFill>
                          <a:srgbClr val="002160"/>
                        </a:solidFill>
                      </a:endParaRPr>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solidFill>
                      <a:srgbClr val="CBEDFD"/>
                    </a:solidFill>
                  </a:tcPr>
                </a:tc>
                <a:tc>
                  <a:txBody>
                    <a:bodyPr/>
                    <a:lstStyle/>
                    <a:p>
                      <a:endParaRPr lang="en-AU" sz="1100" dirty="0"/>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noFill/>
                  </a:tcPr>
                </a:tc>
                <a:extLst>
                  <a:ext uri="{0D108BD9-81ED-4DB2-BD59-A6C34878D82A}">
                    <a16:rowId xmlns:a16="http://schemas.microsoft.com/office/drawing/2014/main" val="3677698616"/>
                  </a:ext>
                </a:extLst>
              </a:tr>
            </a:tbl>
          </a:graphicData>
        </a:graphic>
      </p:graphicFrame>
      <p:graphicFrame>
        <p:nvGraphicFramePr>
          <p:cNvPr id="17" name="Table 16">
            <a:extLst>
              <a:ext uri="{FF2B5EF4-FFF2-40B4-BE49-F238E27FC236}">
                <a16:creationId xmlns:a16="http://schemas.microsoft.com/office/drawing/2014/main" id="{C679D7B5-D6B2-BE58-21FE-F95B0F868859}"/>
              </a:ext>
            </a:extLst>
          </p:cNvPr>
          <p:cNvGraphicFramePr>
            <a:graphicFrameLocks noGrp="1"/>
          </p:cNvGraphicFramePr>
          <p:nvPr>
            <p:extLst>
              <p:ext uri="{D42A27DB-BD31-4B8C-83A1-F6EECF244321}">
                <p14:modId xmlns:p14="http://schemas.microsoft.com/office/powerpoint/2010/main" val="4122573314"/>
              </p:ext>
            </p:extLst>
          </p:nvPr>
        </p:nvGraphicFramePr>
        <p:xfrm>
          <a:off x="6262459" y="4013498"/>
          <a:ext cx="2880000" cy="259080"/>
        </p:xfrm>
        <a:graphic>
          <a:graphicData uri="http://schemas.openxmlformats.org/drawingml/2006/table">
            <a:tbl>
              <a:tblPr firstRow="1" bandRow="1">
                <a:tableStyleId>{5A111915-BE36-4E01-A7E5-04B1672EAD32}</a:tableStyleId>
              </a:tblPr>
              <a:tblGrid>
                <a:gridCol w="460800">
                  <a:extLst>
                    <a:ext uri="{9D8B030D-6E8A-4147-A177-3AD203B41FA5}">
                      <a16:colId xmlns:a16="http://schemas.microsoft.com/office/drawing/2014/main" val="1850788077"/>
                    </a:ext>
                  </a:extLst>
                </a:gridCol>
                <a:gridCol w="2419200">
                  <a:extLst>
                    <a:ext uri="{9D8B030D-6E8A-4147-A177-3AD203B41FA5}">
                      <a16:colId xmlns:a16="http://schemas.microsoft.com/office/drawing/2014/main" val="2040046555"/>
                    </a:ext>
                  </a:extLst>
                </a:gridCol>
              </a:tblGrid>
              <a:tr h="188665">
                <a:tc>
                  <a:txBody>
                    <a:bodyPr/>
                    <a:lstStyle/>
                    <a:p>
                      <a:r>
                        <a:rPr lang="en-US" sz="900" dirty="0">
                          <a:solidFill>
                            <a:srgbClr val="002160"/>
                          </a:solidFill>
                        </a:rPr>
                        <a:t>16%</a:t>
                      </a:r>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solidFill>
                      <a:srgbClr val="CBEDFD"/>
                    </a:solidFill>
                  </a:tcPr>
                </a:tc>
                <a:tc>
                  <a:txBody>
                    <a:bodyPr/>
                    <a:lstStyle/>
                    <a:p>
                      <a:endParaRPr lang="en-AU" sz="1100" dirty="0"/>
                    </a:p>
                  </a:txBody>
                  <a:tcPr>
                    <a:lnL w="9525" cap="flat" cmpd="sng" algn="ctr">
                      <a:solidFill>
                        <a:srgbClr val="146CFD"/>
                      </a:solidFill>
                      <a:prstDash val="solid"/>
                      <a:round/>
                      <a:headEnd type="none" w="med" len="med"/>
                      <a:tailEnd type="none" w="med" len="med"/>
                    </a:lnL>
                    <a:lnR w="9525" cap="flat" cmpd="sng" algn="ctr">
                      <a:solidFill>
                        <a:srgbClr val="146CFD"/>
                      </a:solidFill>
                      <a:prstDash val="solid"/>
                      <a:round/>
                      <a:headEnd type="none" w="med" len="med"/>
                      <a:tailEnd type="none" w="med" len="med"/>
                    </a:lnR>
                    <a:lnT w="9525" cap="flat" cmpd="sng" algn="ctr">
                      <a:solidFill>
                        <a:srgbClr val="146CFD"/>
                      </a:solidFill>
                      <a:prstDash val="solid"/>
                      <a:round/>
                      <a:headEnd type="none" w="med" len="med"/>
                      <a:tailEnd type="none" w="med" len="med"/>
                    </a:lnT>
                    <a:lnB w="9525" cap="flat" cmpd="sng" algn="ctr">
                      <a:solidFill>
                        <a:srgbClr val="146CFD"/>
                      </a:solidFill>
                      <a:prstDash val="solid"/>
                      <a:round/>
                      <a:headEnd type="none" w="med" len="med"/>
                      <a:tailEnd type="none" w="med" len="med"/>
                    </a:lnB>
                    <a:noFill/>
                  </a:tcPr>
                </a:tc>
                <a:extLst>
                  <a:ext uri="{0D108BD9-81ED-4DB2-BD59-A6C34878D82A}">
                    <a16:rowId xmlns:a16="http://schemas.microsoft.com/office/drawing/2014/main" val="3677698616"/>
                  </a:ext>
                </a:extLst>
              </a:tr>
            </a:tbl>
          </a:graphicData>
        </a:graphic>
      </p:graphicFrame>
      <p:sp>
        <p:nvSpPr>
          <p:cNvPr id="14" name="TextBox 13">
            <a:extLst>
              <a:ext uri="{FF2B5EF4-FFF2-40B4-BE49-F238E27FC236}">
                <a16:creationId xmlns:a16="http://schemas.microsoft.com/office/drawing/2014/main" id="{57B8D9B2-DC92-3D46-6BC8-93655CAACF38}"/>
              </a:ext>
            </a:extLst>
          </p:cNvPr>
          <p:cNvSpPr txBox="1"/>
          <p:nvPr/>
        </p:nvSpPr>
        <p:spPr>
          <a:xfrm>
            <a:off x="6405716" y="4428733"/>
            <a:ext cx="2478024" cy="347472"/>
          </a:xfrm>
          <a:prstGeom prst="rect">
            <a:avLst/>
          </a:prstGeom>
          <a:noFill/>
        </p:spPr>
        <p:txBody>
          <a:bodyPr wrap="square" lIns="0" tIns="0" rIns="0" bIns="0" rtlCol="0">
            <a:noAutofit/>
          </a:bodyPr>
          <a:lstStyle/>
          <a:p>
            <a:pPr algn="l"/>
            <a:r>
              <a:rPr lang="en-US" sz="1800" dirty="0">
                <a:solidFill>
                  <a:srgbClr val="146CFD"/>
                </a:solidFill>
              </a:rPr>
              <a:t>The Unitary method.</a:t>
            </a:r>
            <a:endParaRPr lang="en-AU" sz="1800" dirty="0">
              <a:solidFill>
                <a:srgbClr val="146CFD"/>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F14C18F-F490-D707-50CB-3910E58FCFDB}"/>
                  </a:ext>
                </a:extLst>
              </p:cNvPr>
              <p:cNvSpPr txBox="1"/>
              <p:nvPr/>
            </p:nvSpPr>
            <p:spPr>
              <a:xfrm>
                <a:off x="2079339" y="5238750"/>
                <a:ext cx="2478024" cy="127725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US" sz="1600" i="1" dirty="0" smtClean="0">
                          <a:solidFill>
                            <a:srgbClr val="146CFD"/>
                          </a:solidFill>
                          <a:latin typeface="Cambria Math" panose="02040503050406030204" pitchFamily="18" charset="0"/>
                        </a:rPr>
                        <m:t>1</m:t>
                      </m:r>
                      <m:r>
                        <a:rPr lang="en-AU" sz="1600" i="1" dirty="0">
                          <a:solidFill>
                            <a:srgbClr val="146CFD"/>
                          </a:solidFill>
                          <a:latin typeface="Cambria Math" panose="02040503050406030204" pitchFamily="18" charset="0"/>
                        </a:rPr>
                        <m:t>6% = 24 </m:t>
                      </m:r>
                      <m:r>
                        <m:rPr>
                          <m:sty m:val="p"/>
                        </m:rPr>
                        <a:rPr lang="en-AU" sz="1600" i="0" dirty="0">
                          <a:solidFill>
                            <a:srgbClr val="146CFD"/>
                          </a:solidFill>
                          <a:latin typeface="Cambria Math" panose="02040503050406030204" pitchFamily="18" charset="0"/>
                        </a:rPr>
                        <m:t>kg</m:t>
                      </m:r>
                    </m:oMath>
                  </m:oMathPara>
                </a14:m>
                <a:endParaRPr lang="en-US" sz="1600" dirty="0">
                  <a:solidFill>
                    <a:srgbClr val="146CFD"/>
                  </a:solidFill>
                </a:endParaRPr>
              </a:p>
              <a:p>
                <a:pPr/>
                <a14:m>
                  <m:oMathPara xmlns:m="http://schemas.openxmlformats.org/officeDocument/2006/math">
                    <m:oMathParaPr>
                      <m:jc m:val="centerGroup"/>
                    </m:oMathParaPr>
                    <m:oMath xmlns:m="http://schemas.openxmlformats.org/officeDocument/2006/math">
                      <m:r>
                        <a:rPr lang="en-US" sz="1600" b="0" i="1" dirty="0" smtClean="0">
                          <a:solidFill>
                            <a:srgbClr val="495054"/>
                          </a:solidFill>
                          <a:latin typeface="Cambria Math" panose="02040503050406030204" pitchFamily="18" charset="0"/>
                        </a:rPr>
                        <m:t>÷16</m:t>
                      </m:r>
                      <m:r>
                        <a:rPr lang="en-AU" sz="1600" i="1" dirty="0" smtClean="0">
                          <a:solidFill>
                            <a:schemeClr val="bg1"/>
                          </a:solidFill>
                          <a:latin typeface="Cambria Math" panose="02040503050406030204" pitchFamily="18" charset="0"/>
                        </a:rPr>
                        <m:t>=</m:t>
                      </m:r>
                      <m:r>
                        <a:rPr lang="en-AU" sz="1600" i="1" dirty="0">
                          <a:solidFill>
                            <a:srgbClr val="146CFD"/>
                          </a:solidFill>
                          <a:latin typeface="Cambria Math" panose="02040503050406030204" pitchFamily="18" charset="0"/>
                        </a:rPr>
                        <m:t> </m:t>
                      </m:r>
                      <m:r>
                        <a:rPr lang="en-US" sz="1600" b="0" i="1" dirty="0" smtClean="0">
                          <a:solidFill>
                            <a:srgbClr val="495054"/>
                          </a:solidFill>
                          <a:latin typeface="Cambria Math" panose="02040503050406030204" pitchFamily="18" charset="0"/>
                        </a:rPr>
                        <m:t>÷16</m:t>
                      </m:r>
                    </m:oMath>
                  </m:oMathPara>
                </a14:m>
                <a:endParaRPr lang="en-AU" sz="1600" dirty="0">
                  <a:solidFill>
                    <a:srgbClr val="495054"/>
                  </a:solidFill>
                </a:endParaRPr>
              </a:p>
              <a:p>
                <a:pPr/>
                <a14:m>
                  <m:oMathPara xmlns:m="http://schemas.openxmlformats.org/officeDocument/2006/math">
                    <m:oMathParaPr>
                      <m:jc m:val="centerGroup"/>
                    </m:oMathParaPr>
                    <m:oMath xmlns:m="http://schemas.openxmlformats.org/officeDocument/2006/math">
                      <m:r>
                        <a:rPr lang="en-US" sz="1600" b="0" i="1" dirty="0" smtClean="0">
                          <a:solidFill>
                            <a:srgbClr val="146CFD"/>
                          </a:solidFill>
                          <a:latin typeface="Cambria Math" panose="02040503050406030204" pitchFamily="18" charset="0"/>
                        </a:rPr>
                        <m:t>   </m:t>
                      </m:r>
                      <m:r>
                        <a:rPr lang="en-US" sz="1600" i="1" dirty="0" smtClean="0">
                          <a:solidFill>
                            <a:srgbClr val="146CFD"/>
                          </a:solidFill>
                          <a:latin typeface="Cambria Math" panose="02040503050406030204" pitchFamily="18" charset="0"/>
                        </a:rPr>
                        <m:t>1</m:t>
                      </m:r>
                      <m:r>
                        <a:rPr lang="en-AU" sz="1600" i="1" dirty="0">
                          <a:solidFill>
                            <a:srgbClr val="146CFD"/>
                          </a:solidFill>
                          <a:latin typeface="Cambria Math" panose="02040503050406030204" pitchFamily="18" charset="0"/>
                        </a:rPr>
                        <m:t>% =</m:t>
                      </m:r>
                      <m:r>
                        <a:rPr lang="en-US" sz="1600" b="0" i="1" dirty="0" smtClean="0">
                          <a:solidFill>
                            <a:srgbClr val="146CFD"/>
                          </a:solidFill>
                          <a:latin typeface="Cambria Math" panose="02040503050406030204" pitchFamily="18" charset="0"/>
                        </a:rPr>
                        <m:t>1.5</m:t>
                      </m:r>
                      <m:r>
                        <a:rPr lang="en-AU" sz="1600" i="1" dirty="0">
                          <a:solidFill>
                            <a:srgbClr val="146CFD"/>
                          </a:solidFill>
                          <a:latin typeface="Cambria Math" panose="02040503050406030204" pitchFamily="18" charset="0"/>
                        </a:rPr>
                        <m:t> </m:t>
                      </m:r>
                      <m:r>
                        <m:rPr>
                          <m:sty m:val="p"/>
                        </m:rPr>
                        <a:rPr lang="en-AU" sz="1600" i="0" dirty="0">
                          <a:solidFill>
                            <a:srgbClr val="146CFD"/>
                          </a:solidFill>
                          <a:latin typeface="Cambria Math" panose="02040503050406030204" pitchFamily="18" charset="0"/>
                        </a:rPr>
                        <m:t>kg</m:t>
                      </m:r>
                    </m:oMath>
                  </m:oMathPara>
                </a14:m>
                <a:endParaRPr lang="en-AU" sz="1600" dirty="0">
                  <a:solidFill>
                    <a:srgbClr val="146CFD"/>
                  </a:solidFill>
                </a:endParaRPr>
              </a:p>
              <a:p>
                <a:pPr/>
                <a14:m>
                  <m:oMathPara xmlns:m="http://schemas.openxmlformats.org/officeDocument/2006/math">
                    <m:oMathParaPr>
                      <m:jc m:val="centerGroup"/>
                    </m:oMathParaPr>
                    <m:oMath xmlns:m="http://schemas.openxmlformats.org/officeDocument/2006/math">
                      <m:r>
                        <a:rPr lang="en-US" sz="1600" i="1" dirty="0" smtClean="0">
                          <a:solidFill>
                            <a:srgbClr val="495054"/>
                          </a:solidFill>
                          <a:latin typeface="Cambria Math" panose="02040503050406030204" pitchFamily="18" charset="0"/>
                        </a:rPr>
                        <m:t>×</m:t>
                      </m:r>
                      <m:r>
                        <a:rPr lang="en-US" sz="1600" b="0" i="1" dirty="0" smtClean="0">
                          <a:solidFill>
                            <a:srgbClr val="495054"/>
                          </a:solidFill>
                          <a:latin typeface="Cambria Math" panose="02040503050406030204" pitchFamily="18" charset="0"/>
                        </a:rPr>
                        <m:t>100</m:t>
                      </m:r>
                      <m:r>
                        <a:rPr lang="en-AU" sz="1600" i="1" dirty="0" smtClean="0">
                          <a:solidFill>
                            <a:schemeClr val="bg1"/>
                          </a:solidFill>
                          <a:latin typeface="Cambria Math" panose="02040503050406030204" pitchFamily="18" charset="0"/>
                        </a:rPr>
                        <m:t>=</m:t>
                      </m:r>
                      <m:r>
                        <a:rPr lang="en-AU" sz="1600" i="1" dirty="0">
                          <a:solidFill>
                            <a:srgbClr val="146CFD"/>
                          </a:solidFill>
                          <a:latin typeface="Cambria Math" panose="02040503050406030204" pitchFamily="18" charset="0"/>
                        </a:rPr>
                        <m:t> </m:t>
                      </m:r>
                      <m:r>
                        <a:rPr lang="en-US" sz="1600" b="0" i="1" dirty="0" smtClean="0">
                          <a:solidFill>
                            <a:srgbClr val="495054"/>
                          </a:solidFill>
                          <a:latin typeface="Cambria Math" panose="02040503050406030204" pitchFamily="18" charset="0"/>
                        </a:rPr>
                        <m:t>×100</m:t>
                      </m:r>
                    </m:oMath>
                  </m:oMathPara>
                </a14:m>
                <a:endParaRPr lang="en-AU" sz="1600" dirty="0">
                  <a:solidFill>
                    <a:srgbClr val="495054"/>
                  </a:solidFill>
                </a:endParaRPr>
              </a:p>
              <a:p>
                <a:pPr/>
                <a14:m>
                  <m:oMathPara xmlns:m="http://schemas.openxmlformats.org/officeDocument/2006/math">
                    <m:oMathParaPr>
                      <m:jc m:val="centerGroup"/>
                    </m:oMathParaPr>
                    <m:oMath xmlns:m="http://schemas.openxmlformats.org/officeDocument/2006/math">
                      <m:r>
                        <a:rPr lang="en-US" sz="1600" i="1" dirty="0" smtClean="0">
                          <a:solidFill>
                            <a:srgbClr val="146CFD"/>
                          </a:solidFill>
                          <a:latin typeface="Cambria Math" panose="02040503050406030204" pitchFamily="18" charset="0"/>
                        </a:rPr>
                        <m:t>1</m:t>
                      </m:r>
                      <m:r>
                        <a:rPr lang="en-US" sz="1600" b="0" i="1" dirty="0" smtClean="0">
                          <a:solidFill>
                            <a:srgbClr val="146CFD"/>
                          </a:solidFill>
                          <a:latin typeface="Cambria Math" panose="02040503050406030204" pitchFamily="18" charset="0"/>
                        </a:rPr>
                        <m:t>00</m:t>
                      </m:r>
                      <m:r>
                        <a:rPr lang="en-AU" sz="1600" i="1" dirty="0">
                          <a:solidFill>
                            <a:srgbClr val="146CFD"/>
                          </a:solidFill>
                          <a:latin typeface="Cambria Math" panose="02040503050406030204" pitchFamily="18" charset="0"/>
                        </a:rPr>
                        <m:t>% =</m:t>
                      </m:r>
                      <m:r>
                        <a:rPr lang="en-US" sz="1600" b="0" i="1" dirty="0" smtClean="0">
                          <a:solidFill>
                            <a:srgbClr val="146CFD"/>
                          </a:solidFill>
                          <a:latin typeface="Cambria Math" panose="02040503050406030204" pitchFamily="18" charset="0"/>
                        </a:rPr>
                        <m:t>150</m:t>
                      </m:r>
                      <m:r>
                        <a:rPr lang="en-AU" sz="1600" i="1" dirty="0">
                          <a:solidFill>
                            <a:srgbClr val="146CFD"/>
                          </a:solidFill>
                          <a:latin typeface="Cambria Math" panose="02040503050406030204" pitchFamily="18" charset="0"/>
                        </a:rPr>
                        <m:t> </m:t>
                      </m:r>
                      <m:r>
                        <m:rPr>
                          <m:sty m:val="p"/>
                        </m:rPr>
                        <a:rPr lang="en-AU" sz="1600" i="0" dirty="0">
                          <a:solidFill>
                            <a:srgbClr val="146CFD"/>
                          </a:solidFill>
                          <a:latin typeface="Cambria Math" panose="02040503050406030204" pitchFamily="18" charset="0"/>
                        </a:rPr>
                        <m:t>kg</m:t>
                      </m:r>
                    </m:oMath>
                  </m:oMathPara>
                </a14:m>
                <a:endParaRPr lang="en-AU" sz="1600" dirty="0">
                  <a:solidFill>
                    <a:srgbClr val="146CFD"/>
                  </a:solidFill>
                </a:endParaRPr>
              </a:p>
              <a:p>
                <a:pPr algn="l"/>
                <a:endParaRPr lang="en-AU" sz="1600" dirty="0">
                  <a:solidFill>
                    <a:srgbClr val="146CFD"/>
                  </a:solidFill>
                </a:endParaRPr>
              </a:p>
            </p:txBody>
          </p:sp>
        </mc:Choice>
        <mc:Fallback xmlns="">
          <p:sp>
            <p:nvSpPr>
              <p:cNvPr id="20" name="TextBox 19">
                <a:extLst>
                  <a:ext uri="{FF2B5EF4-FFF2-40B4-BE49-F238E27FC236}">
                    <a16:creationId xmlns:a16="http://schemas.microsoft.com/office/drawing/2014/main" id="{7F14C18F-F490-D707-50CB-3910E58FCFDB}"/>
                  </a:ext>
                </a:extLst>
              </p:cNvPr>
              <p:cNvSpPr txBox="1">
                <a:spLocks noRot="1" noChangeAspect="1" noMove="1" noResize="1" noEditPoints="1" noAdjustHandles="1" noChangeArrowheads="1" noChangeShapeType="1" noTextEdit="1"/>
              </p:cNvSpPr>
              <p:nvPr/>
            </p:nvSpPr>
            <p:spPr>
              <a:xfrm>
                <a:off x="2079339" y="5238750"/>
                <a:ext cx="2478024" cy="1277250"/>
              </a:xfrm>
              <a:prstGeom prst="rect">
                <a:avLst/>
              </a:prstGeom>
              <a:blipFill>
                <a:blip r:embed="rId3"/>
                <a:stretch>
                  <a:fillRect b="-2381"/>
                </a:stretch>
              </a:blipFill>
            </p:spPr>
            <p:txBody>
              <a:bodyPr/>
              <a:lstStyle/>
              <a:p>
                <a:r>
                  <a:rPr lang="en-AU">
                    <a:noFill/>
                  </a:rPr>
                  <a:t> </a:t>
                </a:r>
              </a:p>
            </p:txBody>
          </p:sp>
        </mc:Fallback>
      </mc:AlternateContent>
      <p:sp>
        <p:nvSpPr>
          <p:cNvPr id="12" name="TextBox 11">
            <a:extLst>
              <a:ext uri="{FF2B5EF4-FFF2-40B4-BE49-F238E27FC236}">
                <a16:creationId xmlns:a16="http://schemas.microsoft.com/office/drawing/2014/main" id="{0DE302FD-4776-A822-3896-E8E3B797113B}"/>
              </a:ext>
            </a:extLst>
          </p:cNvPr>
          <p:cNvSpPr txBox="1"/>
          <p:nvPr/>
        </p:nvSpPr>
        <p:spPr>
          <a:xfrm>
            <a:off x="6262459" y="5300444"/>
            <a:ext cx="3274831" cy="1182596"/>
          </a:xfrm>
          <a:prstGeom prst="rect">
            <a:avLst/>
          </a:prstGeom>
          <a:noFill/>
        </p:spPr>
        <p:txBody>
          <a:bodyPr wrap="square" lIns="0" tIns="0" rIns="0" bIns="0" rtlCol="0">
            <a:noAutofit/>
          </a:bodyPr>
          <a:lstStyle/>
          <a:p>
            <a:pPr algn="l">
              <a:lnSpc>
                <a:spcPct val="114000"/>
              </a:lnSpc>
            </a:pPr>
            <a:r>
              <a:rPr lang="en-US" sz="1600" dirty="0">
                <a:solidFill>
                  <a:srgbClr val="146CFD"/>
                </a:solidFill>
              </a:rPr>
              <a:t>150 kg is approximately 6 times bigger than 24. 16% x 6 = 96% which is close to 100%, so it seems reasonable.</a:t>
            </a:r>
            <a:endParaRPr lang="en-AU" sz="1600" dirty="0">
              <a:solidFill>
                <a:srgbClr val="146CFD"/>
              </a:solidFill>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3694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a:latin typeface="+mj-lt"/>
              </a:rPr>
              <a:t>Unitary method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786DFED-B0E7-BE56-F92F-5B841F78706E}"/>
                  </a:ext>
                </a:extLst>
              </p:cNvPr>
              <p:cNvSpPr>
                <a:spLocks noGrp="1"/>
              </p:cNvSpPr>
              <p:nvPr>
                <p:ph idx="4294967295"/>
              </p:nvPr>
            </p:nvSpPr>
            <p:spPr>
              <a:xfrm>
                <a:off x="360000" y="1619250"/>
                <a:ext cx="11483975" cy="4389438"/>
              </a:xfrm>
            </p:spPr>
            <p:txBody>
              <a:bodyPr/>
              <a:lstStyle/>
              <a:p>
                <a:r>
                  <a:rPr lang="en-AU" dirty="0">
                    <a:latin typeface="+mn-lt"/>
                  </a:rPr>
                  <a:t>17% of a quantity is 221. Calculate 100% of the quantity. </a:t>
                </a:r>
              </a:p>
              <a:p>
                <a:pPr marL="6286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17%</m:t>
                      </m:r>
                      <m:r>
                        <m:rPr>
                          <m:aln/>
                        </m:rPr>
                        <a:rPr lang="en-AU" b="0" i="1" smtClean="0">
                          <a:latin typeface="Cambria Math" panose="02040503050406030204" pitchFamily="18" charset="0"/>
                        </a:rPr>
                        <m:t>=</m:t>
                      </m:r>
                      <m:r>
                        <a:rPr lang="en-AU" b="0" i="1" smtClean="0">
                          <a:latin typeface="Cambria Math" panose="02040503050406030204" pitchFamily="18" charset="0"/>
                        </a:rPr>
                        <m:t>221</m:t>
                      </m:r>
                    </m:oMath>
                  </m:oMathPara>
                </a14:m>
                <a:endParaRPr lang="en-AU" b="0" dirty="0">
                  <a:latin typeface="+mn-lt"/>
                </a:endParaRPr>
              </a:p>
              <a:p>
                <a:pPr marL="541338"/>
                <a14:m>
                  <m:oMathPara xmlns:m="http://schemas.openxmlformats.org/officeDocument/2006/math">
                    <m:oMathParaPr>
                      <m:jc m:val="left"/>
                    </m:oMathParaPr>
                    <m:oMath xmlns:m="http://schemas.openxmlformats.org/officeDocument/2006/math">
                      <m:r>
                        <a:rPr lang="en-AU" b="0" i="1" smtClean="0">
                          <a:solidFill>
                            <a:srgbClr val="146CFD"/>
                          </a:solidFill>
                          <a:latin typeface="Cambria Math" panose="02040503050406030204" pitchFamily="18" charset="0"/>
                          <a:ea typeface="Cambria Math" panose="02040503050406030204" pitchFamily="18" charset="0"/>
                        </a:rPr>
                        <m:t>÷17</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 </m:t>
                      </m:r>
                      <m:r>
                        <a:rPr lang="en-AU" b="0" i="1" smtClean="0">
                          <a:solidFill>
                            <a:srgbClr val="146CFD"/>
                          </a:solidFill>
                          <a:latin typeface="Cambria Math" panose="02040503050406030204" pitchFamily="18" charset="0"/>
                          <a:ea typeface="Cambria Math" panose="02040503050406030204" pitchFamily="18" charset="0"/>
                        </a:rPr>
                        <m:t>÷17</m:t>
                      </m:r>
                    </m:oMath>
                  </m:oMathPara>
                </a14:m>
                <a:endParaRPr lang="en-AU" b="0" i="1" dirty="0">
                  <a:solidFill>
                    <a:srgbClr val="146CFD"/>
                  </a:solidFill>
                  <a:latin typeface="+mn-lt"/>
                  <a:ea typeface="Cambria Math" panose="02040503050406030204" pitchFamily="18" charset="0"/>
                </a:endParaRPr>
              </a:p>
              <a:p>
                <a:pPr marL="7858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13</m:t>
                      </m:r>
                    </m:oMath>
                  </m:oMathPara>
                </a14:m>
                <a:endParaRPr lang="en-AU" b="0" i="1" dirty="0">
                  <a:latin typeface="+mn-lt"/>
                </a:endParaRPr>
              </a:p>
              <a:p>
                <a:pPr marL="541338"/>
                <a14:m>
                  <m:oMathPara xmlns:m="http://schemas.openxmlformats.org/officeDocument/2006/math">
                    <m:oMathParaPr>
                      <m:jc m:val="left"/>
                    </m:oMathParaPr>
                    <m:oMath xmlns:m="http://schemas.openxmlformats.org/officeDocument/2006/math">
                      <m:r>
                        <a:rPr lang="en-AU" b="0" i="1" smtClean="0">
                          <a:solidFill>
                            <a:srgbClr val="146CFD"/>
                          </a:solidFill>
                          <a:latin typeface="Cambria Math" panose="02040503050406030204" pitchFamily="18" charset="0"/>
                        </a:rPr>
                        <m:t>×100</m:t>
                      </m:r>
                      <m:r>
                        <m:rPr>
                          <m:aln/>
                        </m:rPr>
                        <a:rPr lang="en-AU" b="0" i="1" smtClean="0">
                          <a:solidFill>
                            <a:schemeClr val="bg1"/>
                          </a:solidFill>
                          <a:latin typeface="Cambria Math" panose="02040503050406030204" pitchFamily="18" charset="0"/>
                        </a:rPr>
                        <m:t>=</m:t>
                      </m:r>
                      <m:r>
                        <a:rPr lang="en-AU" b="0" i="1" smtClean="0">
                          <a:latin typeface="Cambria Math" panose="02040503050406030204" pitchFamily="18" charset="0"/>
                        </a:rPr>
                        <m:t> </m:t>
                      </m:r>
                      <m:r>
                        <a:rPr lang="en-AU" b="0" i="1" smtClean="0">
                          <a:solidFill>
                            <a:srgbClr val="146CFD"/>
                          </a:solidFill>
                          <a:latin typeface="Cambria Math" panose="02040503050406030204" pitchFamily="18" charset="0"/>
                        </a:rPr>
                        <m:t>×100</m:t>
                      </m:r>
                    </m:oMath>
                  </m:oMathPara>
                </a14:m>
                <a:endParaRPr lang="en-AU" b="0" i="1" dirty="0">
                  <a:solidFill>
                    <a:srgbClr val="146CFD"/>
                  </a:solidFill>
                  <a:latin typeface="+mn-lt"/>
                </a:endParaRPr>
              </a:p>
              <a:p>
                <a:pPr marL="54133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100%</m:t>
                      </m:r>
                      <m:r>
                        <m:rPr>
                          <m:aln/>
                        </m:rPr>
                        <a:rPr lang="en-AU" b="0" i="1" smtClean="0">
                          <a:latin typeface="Cambria Math" panose="02040503050406030204" pitchFamily="18" charset="0"/>
                        </a:rPr>
                        <m:t>=</m:t>
                      </m:r>
                      <m:r>
                        <a:rPr lang="en-AU" b="0" i="1" smtClean="0">
                          <a:latin typeface="Cambria Math" panose="02040503050406030204" pitchFamily="18" charset="0"/>
                        </a:rPr>
                        <m:t>1 300 </m:t>
                      </m:r>
                    </m:oMath>
                  </m:oMathPara>
                </a14:m>
                <a:endParaRPr lang="en-AU" dirty="0">
                  <a:latin typeface="+mn-lt"/>
                </a:endParaRPr>
              </a:p>
            </p:txBody>
          </p:sp>
        </mc:Choice>
        <mc:Fallback xmlns="">
          <p:sp>
            <p:nvSpPr>
              <p:cNvPr id="7" name="Content Placeholder 6">
                <a:extLst>
                  <a:ext uri="{FF2B5EF4-FFF2-40B4-BE49-F238E27FC236}">
                    <a16:creationId xmlns:a16="http://schemas.microsoft.com/office/drawing/2014/main" id="{8786DFED-B0E7-BE56-F92F-5B841F78706E}"/>
                  </a:ext>
                </a:extLst>
              </p:cNvPr>
              <p:cNvSpPr>
                <a:spLocks noGrp="1" noRot="1" noChangeAspect="1" noMove="1" noResize="1" noEditPoints="1" noAdjustHandles="1" noChangeArrowheads="1" noChangeShapeType="1" noTextEdit="1"/>
              </p:cNvSpPr>
              <p:nvPr>
                <p:ph idx="4294967295"/>
              </p:nvPr>
            </p:nvSpPr>
            <p:spPr>
              <a:xfrm>
                <a:off x="360000" y="1619250"/>
                <a:ext cx="11483975" cy="4389438"/>
              </a:xfr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6903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Unitary method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latin typeface="+mj-lt"/>
              </a:rPr>
              <a:t>Self-explanation prompts</a:t>
            </a:r>
          </a:p>
        </p:txBody>
      </p:sp>
      <mc:AlternateContent xmlns:mc="http://schemas.openxmlformats.org/markup-compatibility/2006" xmlns:a14="http://schemas.microsoft.com/office/drawing/2010/main">
        <mc:Choice Requires="a14">
          <p:sp>
            <p:nvSpPr>
              <p:cNvPr id="5" name="Content Placeholder 6">
                <a:extLst>
                  <a:ext uri="{FF2B5EF4-FFF2-40B4-BE49-F238E27FC236}">
                    <a16:creationId xmlns:a16="http://schemas.microsoft.com/office/drawing/2014/main" id="{1206CF67-7C03-86A8-503F-CE7E7BC37E7C}"/>
                  </a:ext>
                </a:extLst>
              </p:cNvPr>
              <p:cNvSpPr txBox="1">
                <a:spLocks/>
              </p:cNvSpPr>
              <p:nvPr/>
            </p:nvSpPr>
            <p:spPr>
              <a:xfrm>
                <a:off x="360000" y="1619250"/>
                <a:ext cx="11483975" cy="43894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17% of a quantity is 221. Calculate 100% of the quantity. </a:t>
                </a:r>
              </a:p>
              <a:p>
                <a:pPr marL="628650"/>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17%</m:t>
                      </m:r>
                      <m:r>
                        <m:rPr>
                          <m:aln/>
                        </m:rPr>
                        <a:rPr lang="en-AU" i="1" smtClean="0">
                          <a:latin typeface="Cambria Math" panose="02040503050406030204" pitchFamily="18" charset="0"/>
                        </a:rPr>
                        <m:t>=</m:t>
                      </m:r>
                      <m:r>
                        <a:rPr lang="en-AU" i="1" smtClean="0">
                          <a:latin typeface="Cambria Math" panose="02040503050406030204" pitchFamily="18" charset="0"/>
                        </a:rPr>
                        <m:t>221</m:t>
                      </m:r>
                    </m:oMath>
                  </m:oMathPara>
                </a14:m>
                <a:endParaRPr lang="en-AU" dirty="0">
                  <a:latin typeface="+mn-lt"/>
                </a:endParaRPr>
              </a:p>
              <a:p>
                <a:pPr marL="541338"/>
                <a14:m>
                  <m:oMathPara xmlns:m="http://schemas.openxmlformats.org/officeDocument/2006/math">
                    <m:oMathParaPr>
                      <m:jc m:val="left"/>
                    </m:oMathParaPr>
                    <m:oMath xmlns:m="http://schemas.openxmlformats.org/officeDocument/2006/math">
                      <m:r>
                        <a:rPr lang="en-AU" i="1" smtClean="0">
                          <a:solidFill>
                            <a:srgbClr val="146CFD"/>
                          </a:solidFill>
                          <a:latin typeface="Cambria Math" panose="02040503050406030204" pitchFamily="18" charset="0"/>
                          <a:ea typeface="Cambria Math" panose="02040503050406030204" pitchFamily="18" charset="0"/>
                        </a:rPr>
                        <m:t>÷17</m:t>
                      </m:r>
                      <m:r>
                        <m:rPr>
                          <m:aln/>
                        </m:rPr>
                        <a:rPr lang="en-AU" i="1" smtClean="0">
                          <a:solidFill>
                            <a:schemeClr val="bg1"/>
                          </a:solidFill>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 </m:t>
                      </m:r>
                      <m:r>
                        <a:rPr lang="en-AU" i="1" smtClean="0">
                          <a:solidFill>
                            <a:srgbClr val="146CFD"/>
                          </a:solidFill>
                          <a:latin typeface="Cambria Math" panose="02040503050406030204" pitchFamily="18" charset="0"/>
                          <a:ea typeface="Cambria Math" panose="02040503050406030204" pitchFamily="18" charset="0"/>
                        </a:rPr>
                        <m:t>÷17</m:t>
                      </m:r>
                    </m:oMath>
                  </m:oMathPara>
                </a14:m>
                <a:endParaRPr lang="en-AU" i="1" dirty="0">
                  <a:solidFill>
                    <a:srgbClr val="146CFD"/>
                  </a:solidFill>
                  <a:latin typeface="+mn-lt"/>
                  <a:ea typeface="Cambria Math" panose="02040503050406030204" pitchFamily="18" charset="0"/>
                </a:endParaRPr>
              </a:p>
              <a:p>
                <a:pPr marL="785813"/>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1%</m:t>
                      </m:r>
                      <m:r>
                        <m:rPr>
                          <m:aln/>
                        </m:rPr>
                        <a:rPr lang="en-AU" i="1" smtClean="0">
                          <a:latin typeface="Cambria Math" panose="02040503050406030204" pitchFamily="18" charset="0"/>
                        </a:rPr>
                        <m:t>=</m:t>
                      </m:r>
                      <m:r>
                        <a:rPr lang="en-AU" i="1" smtClean="0">
                          <a:latin typeface="Cambria Math" panose="02040503050406030204" pitchFamily="18" charset="0"/>
                        </a:rPr>
                        <m:t>13</m:t>
                      </m:r>
                    </m:oMath>
                  </m:oMathPara>
                </a14:m>
                <a:endParaRPr lang="en-AU" i="1" dirty="0">
                  <a:latin typeface="+mn-lt"/>
                </a:endParaRPr>
              </a:p>
              <a:p>
                <a:pPr marL="541338"/>
                <a14:m>
                  <m:oMathPara xmlns:m="http://schemas.openxmlformats.org/officeDocument/2006/math">
                    <m:oMathParaPr>
                      <m:jc m:val="left"/>
                    </m:oMathParaPr>
                    <m:oMath xmlns:m="http://schemas.openxmlformats.org/officeDocument/2006/math">
                      <m:r>
                        <a:rPr lang="en-AU" i="1" smtClean="0">
                          <a:solidFill>
                            <a:srgbClr val="146CFD"/>
                          </a:solidFill>
                          <a:latin typeface="Cambria Math" panose="02040503050406030204" pitchFamily="18" charset="0"/>
                        </a:rPr>
                        <m:t>×100</m:t>
                      </m:r>
                      <m:r>
                        <m:rPr>
                          <m:aln/>
                        </m:rPr>
                        <a:rPr lang="en-AU" i="1" smtClean="0">
                          <a:solidFill>
                            <a:schemeClr val="bg1"/>
                          </a:solidFill>
                          <a:latin typeface="Cambria Math" panose="02040503050406030204" pitchFamily="18" charset="0"/>
                        </a:rPr>
                        <m:t>=</m:t>
                      </m:r>
                      <m:r>
                        <a:rPr lang="en-AU" i="1" smtClean="0">
                          <a:latin typeface="Cambria Math" panose="02040503050406030204" pitchFamily="18" charset="0"/>
                        </a:rPr>
                        <m:t> </m:t>
                      </m:r>
                      <m:r>
                        <a:rPr lang="en-AU" i="1" smtClean="0">
                          <a:solidFill>
                            <a:srgbClr val="146CFD"/>
                          </a:solidFill>
                          <a:latin typeface="Cambria Math" panose="02040503050406030204" pitchFamily="18" charset="0"/>
                        </a:rPr>
                        <m:t>×100</m:t>
                      </m:r>
                    </m:oMath>
                  </m:oMathPara>
                </a14:m>
                <a:endParaRPr lang="en-AU" i="1" dirty="0">
                  <a:solidFill>
                    <a:srgbClr val="146CFD"/>
                  </a:solidFill>
                  <a:latin typeface="+mn-lt"/>
                </a:endParaRPr>
              </a:p>
              <a:p>
                <a:pPr marL="541338"/>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100%</m:t>
                      </m:r>
                      <m:r>
                        <m:rPr>
                          <m:aln/>
                        </m:rPr>
                        <a:rPr lang="en-AU" i="1" smtClean="0">
                          <a:latin typeface="Cambria Math" panose="02040503050406030204" pitchFamily="18" charset="0"/>
                        </a:rPr>
                        <m:t>=</m:t>
                      </m:r>
                      <m:r>
                        <a:rPr lang="en-AU" i="1" smtClean="0">
                          <a:latin typeface="Cambria Math" panose="02040503050406030204" pitchFamily="18" charset="0"/>
                        </a:rPr>
                        <m:t>1 300 </m:t>
                      </m:r>
                    </m:oMath>
                  </m:oMathPara>
                </a14:m>
                <a:endParaRPr lang="en-AU" dirty="0">
                  <a:latin typeface="+mn-lt"/>
                </a:endParaRPr>
              </a:p>
            </p:txBody>
          </p:sp>
        </mc:Choice>
        <mc:Fallback xmlns="">
          <p:sp>
            <p:nvSpPr>
              <p:cNvPr id="5" name="Content Placeholder 6">
                <a:extLst>
                  <a:ext uri="{FF2B5EF4-FFF2-40B4-BE49-F238E27FC236}">
                    <a16:creationId xmlns:a16="http://schemas.microsoft.com/office/drawing/2014/main" id="{1206CF67-7C03-86A8-503F-CE7E7BC37E7C}"/>
                  </a:ext>
                </a:extLst>
              </p:cNvPr>
              <p:cNvSpPr txBox="1">
                <a:spLocks noRot="1" noChangeAspect="1" noMove="1" noResize="1" noEditPoints="1" noAdjustHandles="1" noChangeArrowheads="1" noChangeShapeType="1" noTextEdit="1"/>
              </p:cNvSpPr>
              <p:nvPr/>
            </p:nvSpPr>
            <p:spPr>
              <a:xfrm>
                <a:off x="360000" y="1619250"/>
                <a:ext cx="11483975" cy="4389438"/>
              </a:xfrm>
              <a:prstGeom prst="rect">
                <a:avLst/>
              </a:prstGeom>
              <a:blipFill>
                <a:blip r:embed="rId2"/>
                <a:stretch>
                  <a:fillRect l="-1327"/>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343F493E-C7CA-EC39-09DC-C0949DCE34E8}"/>
              </a:ext>
              <a:ext uri="{C183D7F6-B498-43B3-948B-1728B52AA6E4}">
                <adec:decorative xmlns:adec="http://schemas.microsoft.com/office/drawing/2017/decorative" val="0"/>
              </a:ext>
            </a:extLst>
          </p:cNvPr>
          <p:cNvSpPr/>
          <p:nvPr/>
        </p:nvSpPr>
        <p:spPr>
          <a:xfrm>
            <a:off x="4209769" y="2723535"/>
            <a:ext cx="3530607" cy="1090434"/>
          </a:xfrm>
          <a:prstGeom prst="wedgeRoundRectCallout">
            <a:avLst>
              <a:gd name="adj1" fmla="val -99422"/>
              <a:gd name="adj2" fmla="val -201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is the equation being divided by 17 and not 17%?</a:t>
            </a:r>
          </a:p>
        </p:txBody>
      </p:sp>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3A4C0654-5736-73F1-1043-2F82B0D01E2A}"/>
                  </a:ext>
                  <a:ext uri="{C183D7F6-B498-43B3-948B-1728B52AA6E4}">
                    <adec:decorative xmlns:adec="http://schemas.microsoft.com/office/drawing/2017/decorative" val="0"/>
                  </a:ext>
                </a:extLst>
              </p:cNvPr>
              <p:cNvSpPr/>
              <p:nvPr/>
            </p:nvSpPr>
            <p:spPr>
              <a:xfrm>
                <a:off x="4209769" y="3982065"/>
                <a:ext cx="2378765" cy="1018344"/>
              </a:xfrm>
              <a:prstGeom prst="wedgeRoundRectCallout">
                <a:avLst>
                  <a:gd name="adj1" fmla="val -111920"/>
                  <a:gd name="adj2" fmla="val -193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does </a:t>
                </a:r>
                <a14:m>
                  <m:oMath xmlns:m="http://schemas.openxmlformats.org/officeDocument/2006/math">
                    <m:r>
                      <a:rPr lang="en-AU" sz="2000" b="1" i="1" dirty="0" smtClean="0">
                        <a:latin typeface="Cambria Math" panose="02040503050406030204" pitchFamily="18" charset="0"/>
                      </a:rPr>
                      <m:t>×</m:t>
                    </m:r>
                    <m:r>
                      <a:rPr lang="en-AU" sz="2000" b="0" i="1" dirty="0" smtClean="0">
                        <a:latin typeface="Cambria Math" panose="02040503050406030204" pitchFamily="18" charset="0"/>
                      </a:rPr>
                      <m:t>100</m:t>
                    </m:r>
                  </m:oMath>
                </a14:m>
                <a:br>
                  <a:rPr lang="en-AU" sz="2000" dirty="0"/>
                </a:br>
                <a:r>
                  <a:rPr lang="en-AU" sz="2000" dirty="0"/>
                  <a:t>appear twice?</a:t>
                </a:r>
              </a:p>
            </p:txBody>
          </p:sp>
        </mc:Choice>
        <mc:Fallback xmlns="">
          <p:sp>
            <p:nvSpPr>
              <p:cNvPr id="3" name="Speech Bubble: Rectangle with Corners Rounded 2">
                <a:extLst>
                  <a:ext uri="{FF2B5EF4-FFF2-40B4-BE49-F238E27FC236}">
                    <a16:creationId xmlns:a16="http://schemas.microsoft.com/office/drawing/2014/main" id="{3A4C0654-5736-73F1-1043-2F82B0D01E2A}"/>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4209769" y="3982065"/>
                <a:ext cx="2378765" cy="1018344"/>
              </a:xfrm>
              <a:prstGeom prst="wedgeRoundRectCallout">
                <a:avLst>
                  <a:gd name="adj1" fmla="val -111920"/>
                  <a:gd name="adj2" fmla="val -19373"/>
                  <a:gd name="adj3" fmla="val 16667"/>
                </a:avLst>
              </a:prstGeom>
              <a:blipFill>
                <a:blip r:embed="rId3"/>
                <a:stretch>
                  <a:fillRect b="-7101"/>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22B8655E-CD73-5E63-EDD6-845390924E44}"/>
              </a:ext>
              <a:ext uri="{C183D7F6-B498-43B3-948B-1728B52AA6E4}">
                <adec:decorative xmlns:adec="http://schemas.microsoft.com/office/drawing/2017/decorative" val="0"/>
              </a:ext>
            </a:extLst>
          </p:cNvPr>
          <p:cNvSpPr/>
          <p:nvPr/>
        </p:nvSpPr>
        <p:spPr>
          <a:xfrm>
            <a:off x="4209769" y="5090210"/>
            <a:ext cx="3530607" cy="1018344"/>
          </a:xfrm>
          <a:prstGeom prst="wedgeRoundRectCallout">
            <a:avLst>
              <a:gd name="adj1" fmla="val -95801"/>
              <a:gd name="adj2" fmla="val -646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can you check if you are correct?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0212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dirty="0">
                <a:latin typeface="+mj-lt"/>
              </a:rPr>
              <a:t>Unitary method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a:latin typeface="+mj-lt"/>
              </a:rPr>
              <a:t>Your turn – question 1 </a:t>
            </a:r>
          </a:p>
        </p:txBody>
      </p:sp>
      <p:sp>
        <p:nvSpPr>
          <p:cNvPr id="7" name="Content Placeholder 6">
            <a:extLst>
              <a:ext uri="{FF2B5EF4-FFF2-40B4-BE49-F238E27FC236}">
                <a16:creationId xmlns:a16="http://schemas.microsoft.com/office/drawing/2014/main" id="{D2540E44-7108-63C8-48AF-B370A0FCAFCC}"/>
              </a:ext>
            </a:extLst>
          </p:cNvPr>
          <p:cNvSpPr>
            <a:spLocks noGrp="1"/>
          </p:cNvSpPr>
          <p:nvPr>
            <p:ph idx="4294967295"/>
          </p:nvPr>
        </p:nvSpPr>
        <p:spPr>
          <a:xfrm>
            <a:off x="360000" y="1619250"/>
            <a:ext cx="11483975" cy="4537075"/>
          </a:xfrm>
        </p:spPr>
        <p:txBody>
          <a:bodyPr vert="horz" lIns="0" tIns="0" rIns="0" bIns="0" rtlCol="0" anchor="t">
            <a:noAutofit/>
          </a:bodyPr>
          <a:lstStyle/>
          <a:p>
            <a:r>
              <a:rPr lang="en-AU" dirty="0">
                <a:latin typeface="+mn-lt"/>
              </a:rPr>
              <a:t>36% of a quantity is 54. Find 100% of the quantity.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212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a:latin typeface="+mj-lt"/>
              </a:rPr>
              <a:t>Unitary method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a:latin typeface="+mj-lt"/>
              </a:rPr>
              <a:t>Your turn – solutions 1</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42C6C857-F485-887C-54E5-1E71F6D580EF}"/>
                  </a:ext>
                </a:extLst>
              </p:cNvPr>
              <p:cNvSpPr>
                <a:spLocks noGrp="1"/>
              </p:cNvSpPr>
              <p:nvPr>
                <p:ph idx="4294967295"/>
              </p:nvPr>
            </p:nvSpPr>
            <p:spPr>
              <a:xfrm>
                <a:off x="360000" y="1619250"/>
                <a:ext cx="11483975" cy="4537075"/>
              </a:xfrm>
            </p:spPr>
            <p:txBody>
              <a:bodyPr/>
              <a:lstStyle/>
              <a:p>
                <a:r>
                  <a:rPr lang="en-AU" dirty="0">
                    <a:latin typeface="+mn-lt"/>
                  </a:rPr>
                  <a:t>36% of a quantity is 54. Find 100% of that quantity. </a:t>
                </a:r>
              </a:p>
              <a:p>
                <a:pPr marL="5016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36%=54</m:t>
                      </m:r>
                    </m:oMath>
                  </m:oMathPara>
                </a14:m>
                <a:endParaRPr lang="en-AU" b="0" dirty="0">
                  <a:latin typeface="+mn-lt"/>
                </a:endParaRPr>
              </a:p>
              <a:p>
                <a:pPr marL="354013"/>
                <a14:m>
                  <m:oMathPara xmlns:m="http://schemas.openxmlformats.org/officeDocument/2006/math">
                    <m:oMathParaPr>
                      <m:jc m:val="left"/>
                    </m:oMathParaPr>
                    <m:oMath xmlns:m="http://schemas.openxmlformats.org/officeDocument/2006/math">
                      <m:r>
                        <a:rPr lang="en-AU" b="0" i="1" smtClean="0">
                          <a:solidFill>
                            <a:srgbClr val="146CFD"/>
                          </a:solidFill>
                          <a:latin typeface="Cambria Math" panose="02040503050406030204" pitchFamily="18" charset="0"/>
                          <a:ea typeface="Cambria Math" panose="02040503050406030204" pitchFamily="18" charset="0"/>
                        </a:rPr>
                        <m:t>÷36</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 </m:t>
                      </m:r>
                      <m:r>
                        <a:rPr lang="en-AU" b="0" i="1" smtClean="0">
                          <a:solidFill>
                            <a:srgbClr val="146CFD"/>
                          </a:solidFill>
                          <a:latin typeface="Cambria Math" panose="02040503050406030204" pitchFamily="18" charset="0"/>
                          <a:ea typeface="Cambria Math" panose="02040503050406030204" pitchFamily="18" charset="0"/>
                        </a:rPr>
                        <m:t>÷36</m:t>
                      </m:r>
                    </m:oMath>
                  </m:oMathPara>
                </a14:m>
                <a:endParaRPr lang="en-AU" b="0" i="1" dirty="0">
                  <a:solidFill>
                    <a:srgbClr val="146CFD"/>
                  </a:solidFill>
                  <a:latin typeface="+mn-lt"/>
                  <a:ea typeface="Cambria Math" panose="02040503050406030204" pitchFamily="18" charset="0"/>
                </a:endParaRPr>
              </a:p>
              <a:p>
                <a:pPr marL="60007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1.5</m:t>
                      </m:r>
                    </m:oMath>
                  </m:oMathPara>
                </a14:m>
                <a:endParaRPr lang="en-AU" b="0" i="1" dirty="0">
                  <a:latin typeface="+mn-lt"/>
                </a:endParaRPr>
              </a:p>
              <a:p>
                <a:pPr marL="354013"/>
                <a14:m>
                  <m:oMathPara xmlns:m="http://schemas.openxmlformats.org/officeDocument/2006/math">
                    <m:oMathParaPr>
                      <m:jc m:val="left"/>
                    </m:oMathParaPr>
                    <m:oMath xmlns:m="http://schemas.openxmlformats.org/officeDocument/2006/math">
                      <m:r>
                        <a:rPr lang="en-AU" b="0" i="1" smtClean="0">
                          <a:solidFill>
                            <a:srgbClr val="146CFD"/>
                          </a:solidFill>
                          <a:latin typeface="Cambria Math" panose="02040503050406030204" pitchFamily="18" charset="0"/>
                        </a:rPr>
                        <m:t>×100</m:t>
                      </m:r>
                      <m:r>
                        <m:rPr>
                          <m:aln/>
                        </m:rPr>
                        <a:rPr lang="en-AU" b="0" i="1" smtClean="0">
                          <a:solidFill>
                            <a:schemeClr val="bg1"/>
                          </a:solidFill>
                          <a:latin typeface="Cambria Math" panose="02040503050406030204" pitchFamily="18" charset="0"/>
                        </a:rPr>
                        <m:t>=</m:t>
                      </m:r>
                      <m:r>
                        <a:rPr lang="en-AU" b="0" i="1" smtClean="0">
                          <a:latin typeface="Cambria Math" panose="02040503050406030204" pitchFamily="18" charset="0"/>
                        </a:rPr>
                        <m:t> </m:t>
                      </m:r>
                      <m:r>
                        <a:rPr lang="en-AU" b="0" i="1" smtClean="0">
                          <a:solidFill>
                            <a:srgbClr val="146CFD"/>
                          </a:solidFill>
                          <a:latin typeface="Cambria Math" panose="02040503050406030204" pitchFamily="18" charset="0"/>
                        </a:rPr>
                        <m:t>×100</m:t>
                      </m:r>
                    </m:oMath>
                  </m:oMathPara>
                </a14:m>
                <a:endParaRPr lang="en-AU" b="0" i="1" dirty="0">
                  <a:solidFill>
                    <a:srgbClr val="146CFD"/>
                  </a:solidFill>
                  <a:latin typeface="+mn-lt"/>
                </a:endParaRPr>
              </a:p>
              <a:p>
                <a:pPr marL="3540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100%</m:t>
                      </m:r>
                      <m:r>
                        <m:rPr>
                          <m:aln/>
                        </m:rPr>
                        <a:rPr lang="en-AU" b="0" i="1" smtClean="0">
                          <a:latin typeface="Cambria Math" panose="02040503050406030204" pitchFamily="18" charset="0"/>
                        </a:rPr>
                        <m:t>=</m:t>
                      </m:r>
                      <m:r>
                        <a:rPr lang="en-AU" b="0" i="1" smtClean="0">
                          <a:latin typeface="Cambria Math" panose="02040503050406030204" pitchFamily="18" charset="0"/>
                        </a:rPr>
                        <m:t>150</m:t>
                      </m:r>
                    </m:oMath>
                  </m:oMathPara>
                </a14:m>
                <a:endParaRPr lang="en-AU" dirty="0">
                  <a:latin typeface="+mn-lt"/>
                </a:endParaRPr>
              </a:p>
            </p:txBody>
          </p:sp>
        </mc:Choice>
        <mc:Fallback xmlns="">
          <p:sp>
            <p:nvSpPr>
              <p:cNvPr id="10" name="Content Placeholder 9">
                <a:extLst>
                  <a:ext uri="{FF2B5EF4-FFF2-40B4-BE49-F238E27FC236}">
                    <a16:creationId xmlns:a16="http://schemas.microsoft.com/office/drawing/2014/main" id="{42C6C857-F485-887C-54E5-1E71F6D580EF}"/>
                  </a:ext>
                </a:extLst>
              </p:cNvPr>
              <p:cNvSpPr>
                <a:spLocks noGrp="1" noRot="1" noChangeAspect="1" noMove="1" noResize="1" noEditPoints="1" noAdjustHandles="1" noChangeArrowheads="1" noChangeShapeType="1" noTextEdit="1"/>
              </p:cNvSpPr>
              <p:nvPr>
                <p:ph idx="4294967295"/>
              </p:nvPr>
            </p:nvSpPr>
            <p:spPr>
              <a:xfrm>
                <a:off x="360000" y="1619250"/>
                <a:ext cx="11483975" cy="4537075"/>
              </a:xfr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88041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Apply</a:t>
            </a:r>
          </a:p>
        </p:txBody>
      </p:sp>
    </p:spTree>
    <p:extLst>
      <p:ext uri="{BB962C8B-B14F-4D97-AF65-F5344CB8AC3E}">
        <p14:creationId xmlns:p14="http://schemas.microsoft.com/office/powerpoint/2010/main" val="271300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dirty="0">
                <a:latin typeface="+mj-lt"/>
              </a:rPr>
              <a:t>Unitary method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err="1">
                <a:latin typeface="+mj-lt"/>
              </a:rPr>
              <a:t>Polya’s</a:t>
            </a:r>
            <a:r>
              <a:rPr lang="en-AU" dirty="0">
                <a:latin typeface="+mj-lt"/>
              </a:rPr>
              <a:t> problem-solving process</a:t>
            </a:r>
          </a:p>
        </p:txBody>
      </p:sp>
      <p:sp>
        <p:nvSpPr>
          <p:cNvPr id="7" name="Content Placeholder 6">
            <a:extLst>
              <a:ext uri="{FF2B5EF4-FFF2-40B4-BE49-F238E27FC236}">
                <a16:creationId xmlns:a16="http://schemas.microsoft.com/office/drawing/2014/main" id="{D2540E44-7108-63C8-48AF-B370A0FCAFCC}"/>
              </a:ext>
            </a:extLst>
          </p:cNvPr>
          <p:cNvSpPr>
            <a:spLocks noGrp="1"/>
          </p:cNvSpPr>
          <p:nvPr>
            <p:ph idx="4294967295"/>
          </p:nvPr>
        </p:nvSpPr>
        <p:spPr>
          <a:xfrm>
            <a:off x="360000" y="1619251"/>
            <a:ext cx="11483975" cy="1018910"/>
          </a:xfrm>
        </p:spPr>
        <p:txBody>
          <a:bodyPr/>
          <a:lstStyle/>
          <a:p>
            <a:r>
              <a:rPr lang="en-AU" dirty="0">
                <a:latin typeface="+mn-lt"/>
              </a:rPr>
              <a:t>When a farmer grows strawberries, the farmer finds 16% are unsuitable for sale. If 24 kg are unsuitable for sale, how many kilograms of strawberries does the farmer grow?   </a:t>
            </a:r>
          </a:p>
        </p:txBody>
      </p:sp>
      <p:pic>
        <p:nvPicPr>
          <p:cNvPr id="5" name="Picture 4" descr="A problem-solving mat. It has a table with 4 sections. A section to show what you understand from the problem, a section to plan your solution, a section to solve your question and a question to check your solution.">
            <a:extLst>
              <a:ext uri="{FF2B5EF4-FFF2-40B4-BE49-F238E27FC236}">
                <a16:creationId xmlns:a16="http://schemas.microsoft.com/office/drawing/2014/main" id="{EB13CC45-FC9A-8615-D976-48981500C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76" y="2638160"/>
            <a:ext cx="7463049" cy="404855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8809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dirty="0">
                <a:latin typeface="+mj-lt"/>
              </a:rPr>
              <a:t>Unitary method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err="1">
                <a:latin typeface="+mj-lt"/>
              </a:rPr>
              <a:t>Polya’s</a:t>
            </a:r>
            <a:r>
              <a:rPr lang="en-AU" dirty="0">
                <a:latin typeface="+mj-lt"/>
              </a:rPr>
              <a:t> problem-solving process</a:t>
            </a:r>
          </a:p>
        </p:txBody>
      </p:sp>
      <p:sp>
        <p:nvSpPr>
          <p:cNvPr id="7" name="Content Placeholder 6">
            <a:extLst>
              <a:ext uri="{FF2B5EF4-FFF2-40B4-BE49-F238E27FC236}">
                <a16:creationId xmlns:a16="http://schemas.microsoft.com/office/drawing/2014/main" id="{D2540E44-7108-63C8-48AF-B370A0FCAFCC}"/>
              </a:ext>
            </a:extLst>
          </p:cNvPr>
          <p:cNvSpPr>
            <a:spLocks noGrp="1"/>
          </p:cNvSpPr>
          <p:nvPr>
            <p:ph idx="4294967295"/>
          </p:nvPr>
        </p:nvSpPr>
        <p:spPr>
          <a:xfrm>
            <a:off x="360000" y="1619251"/>
            <a:ext cx="11483975" cy="1018910"/>
          </a:xfrm>
        </p:spPr>
        <p:txBody>
          <a:bodyPr/>
          <a:lstStyle/>
          <a:p>
            <a:r>
              <a:rPr lang="en-AU" dirty="0">
                <a:latin typeface="+mn-lt"/>
              </a:rPr>
              <a:t>When a farmer grows strawberries, the farmer finds 16% are unsuitable for sale. If 24 kg are unsuitable for sale, how many kilograms of strawberries does the farmer grow?   </a:t>
            </a:r>
          </a:p>
        </p:txBody>
      </p:sp>
      <p:pic>
        <p:nvPicPr>
          <p:cNvPr id="9" name="Picture 8" descr="A problem-solving mat. It has a table with 4 sections. A section to show what you understand from the problem, a section to plan your solution, a section to solve your question and a question to check your solution. ">
            <a:extLst>
              <a:ext uri="{FF2B5EF4-FFF2-40B4-BE49-F238E27FC236}">
                <a16:creationId xmlns:a16="http://schemas.microsoft.com/office/drawing/2014/main" id="{E86CEC99-597F-2504-B9E2-317A83A32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76" y="2638160"/>
            <a:ext cx="7463049" cy="4048556"/>
          </a:xfrm>
          <a:prstGeom prst="rect">
            <a:avLst/>
          </a:prstGeom>
        </p:spPr>
      </p:pic>
      <p:sp>
        <p:nvSpPr>
          <p:cNvPr id="3" name="TextBox 2">
            <a:extLst>
              <a:ext uri="{FF2B5EF4-FFF2-40B4-BE49-F238E27FC236}">
                <a16:creationId xmlns:a16="http://schemas.microsoft.com/office/drawing/2014/main" id="{A3FA80AC-51A3-C9EE-BC4A-2FFA9459283A}"/>
              </a:ext>
            </a:extLst>
          </p:cNvPr>
          <p:cNvSpPr txBox="1"/>
          <p:nvPr/>
        </p:nvSpPr>
        <p:spPr>
          <a:xfrm>
            <a:off x="2701020" y="3637046"/>
            <a:ext cx="2478024" cy="347472"/>
          </a:xfrm>
          <a:prstGeom prst="rect">
            <a:avLst/>
          </a:prstGeom>
          <a:noFill/>
        </p:spPr>
        <p:txBody>
          <a:bodyPr wrap="square" lIns="0" tIns="0" rIns="0" bIns="0" rtlCol="0">
            <a:noAutofit/>
          </a:bodyPr>
          <a:lstStyle/>
          <a:p>
            <a:pPr algn="l"/>
            <a:r>
              <a:rPr lang="en-US" sz="1800" dirty="0">
                <a:solidFill>
                  <a:srgbClr val="146CFD"/>
                </a:solidFill>
              </a:rPr>
              <a:t>1</a:t>
            </a:r>
            <a:r>
              <a:rPr lang="en-AU" sz="1800" dirty="0">
                <a:solidFill>
                  <a:srgbClr val="146CFD"/>
                </a:solidFill>
              </a:rPr>
              <a:t>6% = 24 kg</a:t>
            </a:r>
          </a:p>
        </p:txBody>
      </p:sp>
      <p:sp>
        <p:nvSpPr>
          <p:cNvPr id="8" name="TextBox 7">
            <a:extLst>
              <a:ext uri="{FF2B5EF4-FFF2-40B4-BE49-F238E27FC236}">
                <a16:creationId xmlns:a16="http://schemas.microsoft.com/office/drawing/2014/main" id="{1CF564C9-13EA-030C-C43B-00F5CCC2A5D7}"/>
              </a:ext>
            </a:extLst>
          </p:cNvPr>
          <p:cNvSpPr txBox="1"/>
          <p:nvPr/>
        </p:nvSpPr>
        <p:spPr>
          <a:xfrm>
            <a:off x="2701020" y="4428733"/>
            <a:ext cx="2478024" cy="347472"/>
          </a:xfrm>
          <a:prstGeom prst="rect">
            <a:avLst/>
          </a:prstGeom>
          <a:noFill/>
        </p:spPr>
        <p:txBody>
          <a:bodyPr wrap="square" lIns="0" tIns="0" rIns="0" bIns="0" rtlCol="0">
            <a:noAutofit/>
          </a:bodyPr>
          <a:lstStyle/>
          <a:p>
            <a:pPr algn="l"/>
            <a:r>
              <a:rPr lang="en-US" sz="1800" dirty="0">
                <a:solidFill>
                  <a:srgbClr val="146CFD"/>
                </a:solidFill>
              </a:rPr>
              <a:t>What is 100%?</a:t>
            </a:r>
            <a:endParaRPr lang="en-AU" sz="1800" dirty="0">
              <a:solidFill>
                <a:srgbClr val="146CFD"/>
              </a:solidFill>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96570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887</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Cambria Math</vt:lpstr>
      <vt:lpstr>Arial</vt:lpstr>
      <vt:lpstr>Public Sans</vt:lpstr>
      <vt:lpstr>1_NSWG Corporate</vt:lpstr>
      <vt:lpstr>Unitary method</vt:lpstr>
      <vt:lpstr>Summarise</vt:lpstr>
      <vt:lpstr>Unitary method (1)</vt:lpstr>
      <vt:lpstr>Unitary method (2)</vt:lpstr>
      <vt:lpstr>Unitary method (3)</vt:lpstr>
      <vt:lpstr>Unitary method (4)</vt:lpstr>
      <vt:lpstr>Apply</vt:lpstr>
      <vt:lpstr>Unitary method (5)</vt:lpstr>
      <vt:lpstr>Unitary method (6)</vt:lpstr>
      <vt:lpstr>Unitary method (7)</vt:lpstr>
      <vt:lpstr>Unitary method (8)</vt:lpstr>
      <vt:lpstr>Unitary method (9)</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Unitary method – Unit 12, Lesson 9 – Stage 4</dc:title>
  <dc:creator>NSW Department of Education</dc:creator>
  <dcterms:created xsi:type="dcterms:W3CDTF">2024-10-21T01:28:44Z</dcterms:created>
  <dcterms:modified xsi:type="dcterms:W3CDTF">2024-10-24T01:55:07Z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2024-10-21T01:29:32Z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77dfc594-95d4-441b-9866-99b8341128b8</vt:lpwstr>
  </property>
  <property fmtid="{D5CDD505-2E9C-101B-9397-08002B2CF9AE}" pid="8" name="MSIP_Label_b603dfd7-d93a-4381-a340-2995d8282205_ContentBits">
    <vt:lpwstr>0</vt:lpwstr>
  </property>
</Properties>
</file>