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8"/>
  </p:notesMasterIdLst>
  <p:handoutMasterIdLst>
    <p:handoutMasterId r:id="rId9"/>
  </p:handoutMasterIdLst>
  <p:sldIdLst>
    <p:sldId id="257" r:id="rId2"/>
    <p:sldId id="375" r:id="rId3"/>
    <p:sldId id="366" r:id="rId4"/>
    <p:sldId id="392" r:id="rId5"/>
    <p:sldId id="393" r:id="rId6"/>
    <p:sldId id="361" r:id="rId7"/>
  </p:sldIdLst>
  <p:sldSz cx="12192000" cy="6858000"/>
  <p:notesSz cx="6858000" cy="9144000"/>
  <p:embeddedFontLst>
    <p:embeddedFont>
      <p:font typeface="Cambria Math" panose="02040503050406030204" pitchFamily="18" charset="0"/>
      <p:regular r:id="rId10"/>
    </p:embeddedFont>
    <p:embeddedFont>
      <p:font typeface="Public Sans" pitchFamily="2" charset="0"/>
      <p:regular r:id="rId11"/>
      <p:bold r:id="rId12"/>
      <p:italic r:id="rId13"/>
      <p:bold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15D3C655-FA0C-37E3-0AF9-B42F82485347}" name="Lee Hyland" initials="LH" userId="S::LESLEE.HYLAND@det.nsw.edu.au::236b8219-96ed-46a5-92bf-a10e6892f95f" providerId="AD"/>
  <p188:author id="{1B9AE479-94A8-1CA7-5801-61D0BC5792BC}" name="Sandrine Woo" initials="SW" userId="S::Sandrine.Woo@det.nsw.edu.au::54ed00b1-333b-4894-8cbd-7f4a7425a40f"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D3D6"/>
    <a:srgbClr val="EBEBEB"/>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3D4EE-4469-0843-ADD0-3C962EDB4905}" v="5" dt="2024-10-21T04:29:02.80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75" d="100"/>
          <a:sy n="75" d="100"/>
        </p:scale>
        <p:origin x="56" y="43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7449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373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25326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2652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31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069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435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6549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116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88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654803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54ACC6-3C10-90EB-14CF-AAD3FDD2D742}"/>
              </a:ext>
            </a:extLst>
          </p:cNvPr>
          <p:cNvSpPr>
            <a:spLocks noGrp="1"/>
          </p:cNvSpPr>
          <p:nvPr>
            <p:ph type="ctrTitle"/>
          </p:nvPr>
        </p:nvSpPr>
        <p:spPr/>
        <p:txBody>
          <a:bodyPr/>
          <a:lstStyle/>
          <a:p>
            <a:r>
              <a:rPr lang="en-US" dirty="0">
                <a:latin typeface="+mj-lt"/>
              </a:rPr>
              <a:t>Multiplicative index laws</a:t>
            </a:r>
            <a:endParaRPr lang="en-AU" dirty="0">
              <a:latin typeface="+mj-lt"/>
            </a:endParaRPr>
          </a:p>
        </p:txBody>
      </p:sp>
      <p:sp>
        <p:nvSpPr>
          <p:cNvPr id="14" name="Text Placeholder 13">
            <a:extLst>
              <a:ext uri="{FF2B5EF4-FFF2-40B4-BE49-F238E27FC236}">
                <a16:creationId xmlns:a16="http://schemas.microsoft.com/office/drawing/2014/main" id="{EAFE343E-4BD6-424E-001B-E77E31024386}"/>
              </a:ext>
            </a:extLst>
          </p:cNvPr>
          <p:cNvSpPr>
            <a:spLocks noGrp="1"/>
          </p:cNvSpPr>
          <p:nvPr>
            <p:ph type="body" sz="quarter" idx="10"/>
          </p:nvPr>
        </p:nvSpPr>
        <p:spPr/>
        <p:txBody>
          <a:bodyPr/>
          <a:lstStyle/>
          <a:p>
            <a:r>
              <a:rPr lang="en-US" dirty="0">
                <a:latin typeface="+mj-lt"/>
              </a:rPr>
              <a:t>Stage 4</a:t>
            </a:r>
            <a:endParaRPr lang="en-AU" dirty="0">
              <a:latin typeface="+mj-lt"/>
            </a:endParaRPr>
          </a:p>
        </p:txBody>
      </p:sp>
      <p:sp>
        <p:nvSpPr>
          <p:cNvPr id="18" name="Text Placeholder 17">
            <a:extLst>
              <a:ext uri="{FF2B5EF4-FFF2-40B4-BE49-F238E27FC236}">
                <a16:creationId xmlns:a16="http://schemas.microsoft.com/office/drawing/2014/main" id="{FFFE2A78-DA20-115C-7D82-8A3187419C10}"/>
              </a:ext>
            </a:extLst>
          </p:cNvPr>
          <p:cNvSpPr>
            <a:spLocks noGrp="1"/>
          </p:cNvSpPr>
          <p:nvPr>
            <p:ph type="body" sz="quarter" idx="16"/>
          </p:nvPr>
        </p:nvSpPr>
        <p:spPr/>
        <p:txBody>
          <a:bodyPr/>
          <a:lstStyle/>
          <a:p>
            <a:r>
              <a:rPr lang="en-US" dirty="0">
                <a:latin typeface="+mj-lt"/>
              </a:rPr>
              <a:t>Further multiplicative thinking</a:t>
            </a:r>
            <a:endParaRPr lang="en-AU" dirty="0">
              <a:latin typeface="+mj-lt"/>
            </a:endParaRPr>
          </a:p>
        </p:txBody>
      </p:sp>
      <p:pic>
        <p:nvPicPr>
          <p:cNvPr id="5" name="Picture Placeholder 4">
            <a:extLst>
              <a:ext uri="{FF2B5EF4-FFF2-40B4-BE49-F238E27FC236}">
                <a16:creationId xmlns:a16="http://schemas.microsoft.com/office/drawing/2014/main" id="{DE7BB001-5932-08BF-931A-20BD05226889}"/>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95" r="25395"/>
          <a:stretch>
            <a:fill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Multiplication with indices (1)</a:t>
            </a:r>
          </a:p>
        </p:txBody>
      </p:sp>
      <p:sp>
        <p:nvSpPr>
          <p:cNvPr id="8" name="Content Placeholder 7">
            <a:extLst>
              <a:ext uri="{FF2B5EF4-FFF2-40B4-BE49-F238E27FC236}">
                <a16:creationId xmlns:a16="http://schemas.microsoft.com/office/drawing/2014/main" id="{AB34C76D-533B-3694-77A2-D5CC0339FB87}"/>
              </a:ext>
            </a:extLst>
          </p:cNvPr>
          <p:cNvSpPr>
            <a:spLocks noGrp="1"/>
          </p:cNvSpPr>
          <p:nvPr>
            <p:ph type="body" sz="quarter" idx="18"/>
          </p:nvPr>
        </p:nvSpPr>
        <p:spPr/>
        <p:txBody>
          <a:bodyPr/>
          <a:lstStyle/>
          <a:p>
            <a:r>
              <a:rPr lang="en-US" dirty="0">
                <a:latin typeface="+mj-lt"/>
              </a:rPr>
              <a:t>Multiplicative index law</a:t>
            </a:r>
            <a:endParaRPr lang="en-AU" dirty="0">
              <a:latin typeface="+mj-lt"/>
            </a:endParaRPr>
          </a:p>
        </p:txBody>
      </p:sp>
      <mc:AlternateContent xmlns:mc="http://schemas.openxmlformats.org/markup-compatibility/2006" xmlns:a14="http://schemas.microsoft.com/office/drawing/2010/main">
        <mc:Choice Requires="a14">
          <p:sp>
            <p:nvSpPr>
              <p:cNvPr id="5" name="Text Placeholder 5">
                <a:extLst>
                  <a:ext uri="{FF2B5EF4-FFF2-40B4-BE49-F238E27FC236}">
                    <a16:creationId xmlns:a16="http://schemas.microsoft.com/office/drawing/2014/main" id="{6162CD90-6056-6018-F2E4-3EAF66A1C4E8}"/>
                  </a:ext>
                </a:extLst>
              </p:cNvPr>
              <p:cNvSpPr>
                <a:spLocks noGrp="1"/>
              </p:cNvSpPr>
              <p:nvPr>
                <p:ph type="body" sz="quarter" idx="17"/>
              </p:nvPr>
            </p:nvSpPr>
            <p:spPr>
              <a:xfrm>
                <a:off x="360000" y="1567086"/>
                <a:ext cx="2196387" cy="674669"/>
              </a:xfrm>
            </p:spPr>
            <p:txBody>
              <a:bodyPr/>
              <a:lstStyle/>
              <a:p>
                <a:r>
                  <a:rPr lang="en-AU" dirty="0">
                    <a:latin typeface="+mn-lt"/>
                  </a:rPr>
                  <a:t>Simplify </a:t>
                </a: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3</m:t>
                        </m:r>
                      </m:sup>
                    </m:sSup>
                    <m:r>
                      <a:rPr lang="en-AU" i="1" smtClean="0">
                        <a:latin typeface="Cambria Math" panose="02040503050406030204" pitchFamily="18" charset="0"/>
                        <a:ea typeface="Cambria Math" panose="02040503050406030204" pitchFamily="18" charset="0"/>
                      </a:rPr>
                      <m:t>×</m:t>
                    </m:r>
                    <m:sSup>
                      <m:sSupPr>
                        <m:ctrlPr>
                          <a:rPr lang="en-AU"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6</m:t>
                        </m:r>
                      </m:e>
                      <m:sup>
                        <m:r>
                          <a:rPr lang="en-AU" b="0" i="1" smtClean="0">
                            <a:latin typeface="Cambria Math" panose="02040503050406030204" pitchFamily="18" charset="0"/>
                            <a:ea typeface="Cambria Math" panose="02040503050406030204" pitchFamily="18" charset="0"/>
                          </a:rPr>
                          <m:t>4</m:t>
                        </m:r>
                      </m:sup>
                    </m:sSup>
                    <m:r>
                      <a:rPr lang="en-AU" b="0" i="1" smtClean="0">
                        <a:latin typeface="Cambria Math" panose="02040503050406030204" pitchFamily="18" charset="0"/>
                        <a:ea typeface="Cambria Math" panose="02040503050406030204" pitchFamily="18" charset="0"/>
                      </a:rPr>
                      <m:t>.</m:t>
                    </m:r>
                  </m:oMath>
                </a14:m>
                <a:endParaRPr lang="en-AU" dirty="0">
                  <a:latin typeface="+mn-lt"/>
                </a:endParaRPr>
              </a:p>
            </p:txBody>
          </p:sp>
        </mc:Choice>
        <mc:Fallback xmlns="">
          <p:sp>
            <p:nvSpPr>
              <p:cNvPr id="5" name="Text Placeholder 5">
                <a:extLst>
                  <a:ext uri="{FF2B5EF4-FFF2-40B4-BE49-F238E27FC236}">
                    <a16:creationId xmlns:a16="http://schemas.microsoft.com/office/drawing/2014/main" id="{6162CD90-6056-6018-F2E4-3EAF66A1C4E8}"/>
                  </a:ext>
                </a:extLst>
              </p:cNvPr>
              <p:cNvSpPr>
                <a:spLocks noGrp="1" noRot="1" noChangeAspect="1" noMove="1" noResize="1" noEditPoints="1" noAdjustHandles="1" noChangeArrowheads="1" noChangeShapeType="1" noTextEdit="1"/>
              </p:cNvSpPr>
              <p:nvPr>
                <p:ph type="body" sz="quarter" idx="17"/>
              </p:nvPr>
            </p:nvSpPr>
            <p:spPr>
              <a:xfrm>
                <a:off x="360000" y="1567086"/>
                <a:ext cx="2196387" cy="674669"/>
              </a:xfrm>
              <a:blipFill>
                <a:blip r:embed="rId2"/>
                <a:stretch>
                  <a:fillRect l="-69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D25E0D69-408B-27C7-5C4E-8F3BDF28A552}"/>
                  </a:ext>
                </a:extLst>
              </p:cNvPr>
              <p:cNvGraphicFramePr>
                <a:graphicFrameLocks noGrp="1"/>
              </p:cNvGraphicFramePr>
              <p:nvPr>
                <p:extLst>
                  <p:ext uri="{D42A27DB-BD31-4B8C-83A1-F6EECF244321}">
                    <p14:modId xmlns:p14="http://schemas.microsoft.com/office/powerpoint/2010/main" val="4163959485"/>
                  </p:ext>
                </p:extLst>
              </p:nvPr>
            </p:nvGraphicFramePr>
            <p:xfrm>
              <a:off x="2032000" y="2887279"/>
              <a:ext cx="8128000" cy="2558280"/>
            </p:xfrm>
            <a:graphic>
              <a:graphicData uri="http://schemas.openxmlformats.org/drawingml/2006/table">
                <a:tbl>
                  <a:tblPr firstRow="1" bandRow="1">
                    <a:tableStyleId>{69012ECD-51FC-41F1-AA8D-1B2483CD663E}</a:tableStyleId>
                  </a:tblPr>
                  <a:tblGrid>
                    <a:gridCol w="4047787">
                      <a:extLst>
                        <a:ext uri="{9D8B030D-6E8A-4147-A177-3AD203B41FA5}">
                          <a16:colId xmlns:a16="http://schemas.microsoft.com/office/drawing/2014/main" val="2263015235"/>
                        </a:ext>
                      </a:extLst>
                    </a:gridCol>
                    <a:gridCol w="4080213">
                      <a:extLst>
                        <a:ext uri="{9D8B030D-6E8A-4147-A177-3AD203B41FA5}">
                          <a16:colId xmlns:a16="http://schemas.microsoft.com/office/drawing/2014/main" val="99912288"/>
                        </a:ext>
                      </a:extLst>
                    </a:gridCol>
                  </a:tblGrid>
                  <a:tr h="1080000">
                    <a:tc>
                      <a:txBody>
                        <a:bodyPr/>
                        <a:lstStyle/>
                        <a:p>
                          <a:pPr algn="l">
                            <a:lnSpc>
                              <a:spcPct val="150000"/>
                            </a:lnSpc>
                            <a:spcAft>
                              <a:spcPts val="1200"/>
                            </a:spcAft>
                          </a:pPr>
                          <a:r>
                            <a:rPr lang="en-AU" dirty="0">
                              <a:latin typeface="+mj-lt"/>
                            </a:rPr>
                            <a:t>Solution 1 – expansion</a:t>
                          </a:r>
                        </a:p>
                      </a:txBody>
                      <a:tcPr anchor="ctr"/>
                    </a:tc>
                    <a:tc>
                      <a:txBody>
                        <a:bodyPr/>
                        <a:lstStyle/>
                        <a:p>
                          <a:pPr algn="l">
                            <a:lnSpc>
                              <a:spcPct val="150000"/>
                            </a:lnSpc>
                            <a:spcAft>
                              <a:spcPts val="1200"/>
                            </a:spcAft>
                          </a:pPr>
                          <a:r>
                            <a:rPr lang="en-AU" dirty="0">
                              <a:latin typeface="+mj-lt"/>
                            </a:rPr>
                            <a:t>Solution 2 – using index law</a:t>
                          </a:r>
                        </a:p>
                      </a:txBody>
                      <a:tcPr anchor="ctr"/>
                    </a:tc>
                    <a:extLst>
                      <a:ext uri="{0D108BD9-81ED-4DB2-BD59-A6C34878D82A}">
                        <a16:rowId xmlns:a16="http://schemas.microsoft.com/office/drawing/2014/main" val="3043228627"/>
                      </a:ext>
                    </a:extLst>
                  </a:tr>
                  <a:tr h="1080000">
                    <a:tc>
                      <a:txBody>
                        <a:bodyPr/>
                        <a:lstStyle/>
                        <a:p>
                          <a:pPr algn="l">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a:latin typeface="Cambria Math" panose="02040503050406030204" pitchFamily="18" charset="0"/>
                                      </a:rPr>
                                      <m:t>6</m:t>
                                    </m:r>
                                  </m:e>
                                  <m:sup>
                                    <m:r>
                                      <a:rPr lang="en-AU">
                                        <a:latin typeface="Cambria Math" panose="02040503050406030204" pitchFamily="18" charset="0"/>
                                      </a:rPr>
                                      <m:t>3</m:t>
                                    </m:r>
                                  </m:sup>
                                </m:sSup>
                                <m:r>
                                  <a:rPr lang="en-AU">
                                    <a:latin typeface="Cambria Math" panose="02040503050406030204" pitchFamily="18" charset="0"/>
                                  </a:rPr>
                                  <m:t>×</m:t>
                                </m:r>
                                <m:sSup>
                                  <m:sSupPr>
                                    <m:ctrlPr>
                                      <a:rPr lang="en-AU" i="1">
                                        <a:latin typeface="Cambria Math" panose="02040503050406030204" pitchFamily="18" charset="0"/>
                                      </a:rPr>
                                    </m:ctrlPr>
                                  </m:sSupPr>
                                  <m:e>
                                    <m:r>
                                      <a:rPr lang="en-AU">
                                        <a:latin typeface="Cambria Math" panose="02040503050406030204" pitchFamily="18" charset="0"/>
                                      </a:rPr>
                                      <m:t>6</m:t>
                                    </m:r>
                                  </m:e>
                                  <m:sup>
                                    <m:r>
                                      <a:rPr lang="en-AU">
                                        <a:latin typeface="Cambria Math" panose="02040503050406030204" pitchFamily="18" charset="0"/>
                                      </a:rPr>
                                      <m:t>4</m:t>
                                    </m:r>
                                  </m:sup>
                                </m:sSup>
                              </m:oMath>
                              <m:oMath xmlns:m="http://schemas.openxmlformats.org/officeDocument/2006/math">
                                <m:r>
                                  <m:rPr>
                                    <m:aln/>
                                  </m:rPr>
                                  <a:rPr lang="en-AU">
                                    <a:latin typeface="Cambria Math" panose="02040503050406030204" pitchFamily="18" charset="0"/>
                                  </a:rPr>
                                  <m:t>=</m:t>
                                </m:r>
                                <m:d>
                                  <m:dPr>
                                    <m:ctrlPr>
                                      <a:rPr lang="en-AU" i="1">
                                        <a:latin typeface="Cambria Math" panose="02040503050406030204" pitchFamily="18" charset="0"/>
                                      </a:rPr>
                                    </m:ctrlPr>
                                  </m:dPr>
                                  <m:e>
                                    <m:r>
                                      <a:rPr lang="en-AU">
                                        <a:latin typeface="Cambria Math" panose="02040503050406030204" pitchFamily="18" charset="0"/>
                                      </a:rPr>
                                      <m:t>6×6×6</m:t>
                                    </m:r>
                                  </m:e>
                                </m:d>
                                <m:r>
                                  <a:rPr lang="en-AU">
                                    <a:latin typeface="Cambria Math" panose="02040503050406030204" pitchFamily="18" charset="0"/>
                                  </a:rPr>
                                  <m:t>×</m:t>
                                </m:r>
                                <m:d>
                                  <m:dPr>
                                    <m:ctrlPr>
                                      <a:rPr lang="en-AU" i="1">
                                        <a:latin typeface="Cambria Math" panose="02040503050406030204" pitchFamily="18" charset="0"/>
                                      </a:rPr>
                                    </m:ctrlPr>
                                  </m:dPr>
                                  <m:e>
                                    <m:r>
                                      <a:rPr lang="en-AU">
                                        <a:latin typeface="Cambria Math" panose="02040503050406030204" pitchFamily="18" charset="0"/>
                                      </a:rPr>
                                      <m:t>6×6×6×6</m:t>
                                    </m:r>
                                  </m:e>
                                </m:d>
                              </m:oMath>
                              <m:oMath xmlns:m="http://schemas.openxmlformats.org/officeDocument/2006/math">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6</m:t>
                                    </m:r>
                                  </m:e>
                                  <m:sup>
                                    <m:r>
                                      <a:rPr lang="en-AU" b="0" smtClean="0">
                                        <a:latin typeface="Cambria Math" panose="02040503050406030204" pitchFamily="18" charset="0"/>
                                      </a:rPr>
                                      <m:t>7</m:t>
                                    </m:r>
                                  </m:sup>
                                </m:sSup>
                              </m:oMath>
                            </m:oMathPara>
                          </a14:m>
                          <a:endParaRPr lang="en-AU" dirty="0"/>
                        </a:p>
                      </a:txBody>
                      <a:tcPr/>
                    </a:tc>
                    <a:tc>
                      <a:txBody>
                        <a:bodyPr/>
                        <a:lstStyle/>
                        <a:p>
                          <a:pPr algn="l">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i="1" baseline="0" smtClean="0">
                                        <a:latin typeface="Cambria Math" panose="02040503050406030204" pitchFamily="18" charset="0"/>
                                      </a:rPr>
                                    </m:ctrlPr>
                                  </m:sSupPr>
                                  <m:e>
                                    <m:r>
                                      <a:rPr lang="en-AU" i="1" baseline="0">
                                        <a:latin typeface="Cambria Math" panose="02040503050406030204" pitchFamily="18" charset="0"/>
                                      </a:rPr>
                                      <m:t>6</m:t>
                                    </m:r>
                                  </m:e>
                                  <m:sup>
                                    <m:r>
                                      <a:rPr lang="en-AU" i="1" baseline="0">
                                        <a:latin typeface="Cambria Math" panose="02040503050406030204" pitchFamily="18" charset="0"/>
                                      </a:rPr>
                                      <m:t>3</m:t>
                                    </m:r>
                                  </m:sup>
                                </m:sSup>
                                <m:r>
                                  <a:rPr lang="en-AU" i="1" baseline="0">
                                    <a:latin typeface="Cambria Math" panose="02040503050406030204" pitchFamily="18" charset="0"/>
                                    <a:ea typeface="Cambria Math" panose="02040503050406030204" pitchFamily="18" charset="0"/>
                                  </a:rPr>
                                  <m:t>×</m:t>
                                </m:r>
                                <m:sSup>
                                  <m:sSupPr>
                                    <m:ctrlPr>
                                      <a:rPr lang="en-AU" i="1" baseline="0">
                                        <a:latin typeface="Cambria Math" panose="02040503050406030204" pitchFamily="18" charset="0"/>
                                        <a:ea typeface="Cambria Math" panose="02040503050406030204" pitchFamily="18" charset="0"/>
                                      </a:rPr>
                                    </m:ctrlPr>
                                  </m:sSupPr>
                                  <m:e>
                                    <m:r>
                                      <a:rPr lang="en-AU" i="1" baseline="0">
                                        <a:latin typeface="Cambria Math" panose="02040503050406030204" pitchFamily="18" charset="0"/>
                                        <a:ea typeface="Cambria Math" panose="02040503050406030204" pitchFamily="18" charset="0"/>
                                      </a:rPr>
                                      <m:t>6</m:t>
                                    </m:r>
                                  </m:e>
                                  <m:sup>
                                    <m:r>
                                      <a:rPr lang="en-AU" i="1" baseline="0">
                                        <a:latin typeface="Cambria Math" panose="02040503050406030204" pitchFamily="18" charset="0"/>
                                        <a:ea typeface="Cambria Math" panose="02040503050406030204" pitchFamily="18" charset="0"/>
                                      </a:rPr>
                                      <m:t>4</m:t>
                                    </m:r>
                                  </m:sup>
                                </m:sSup>
                              </m:oMath>
                              <m:oMath xmlns:m="http://schemas.openxmlformats.org/officeDocument/2006/math">
                                <m:r>
                                  <m:rPr>
                                    <m:aln/>
                                  </m:rPr>
                                  <a:rPr lang="en-AU" i="1" baseline="0">
                                    <a:latin typeface="Cambria Math" panose="02040503050406030204" pitchFamily="18" charset="0"/>
                                    <a:ea typeface="Cambria Math" panose="02040503050406030204" pitchFamily="18" charset="0"/>
                                  </a:rPr>
                                  <m:t>=</m:t>
                                </m:r>
                                <m:sSup>
                                  <m:sSupPr>
                                    <m:ctrlPr>
                                      <a:rPr lang="en-AU" i="1" baseline="0">
                                        <a:latin typeface="Cambria Math" panose="02040503050406030204" pitchFamily="18" charset="0"/>
                                        <a:ea typeface="Cambria Math" panose="02040503050406030204" pitchFamily="18" charset="0"/>
                                      </a:rPr>
                                    </m:ctrlPr>
                                  </m:sSupPr>
                                  <m:e>
                                    <m:r>
                                      <a:rPr lang="en-AU" i="1" baseline="0">
                                        <a:latin typeface="Cambria Math" panose="02040503050406030204" pitchFamily="18" charset="0"/>
                                        <a:ea typeface="Cambria Math" panose="02040503050406030204" pitchFamily="18" charset="0"/>
                                      </a:rPr>
                                      <m:t>6</m:t>
                                    </m:r>
                                  </m:e>
                                  <m:sup>
                                    <m:r>
                                      <a:rPr lang="en-AU" i="1" baseline="0">
                                        <a:latin typeface="Cambria Math" panose="02040503050406030204" pitchFamily="18" charset="0"/>
                                        <a:ea typeface="Cambria Math" panose="02040503050406030204" pitchFamily="18" charset="0"/>
                                      </a:rPr>
                                      <m:t>3+4</m:t>
                                    </m:r>
                                  </m:sup>
                                </m:sSup>
                              </m:oMath>
                              <m:oMath xmlns:m="http://schemas.openxmlformats.org/officeDocument/2006/math">
                                <m:r>
                                  <m:rPr>
                                    <m:aln/>
                                  </m:rPr>
                                  <a:rPr lang="en-AU" i="1" baseline="0">
                                    <a:latin typeface="Cambria Math" panose="02040503050406030204" pitchFamily="18" charset="0"/>
                                    <a:ea typeface="Cambria Math" panose="02040503050406030204" pitchFamily="18" charset="0"/>
                                  </a:rPr>
                                  <m:t>=</m:t>
                                </m:r>
                                <m:sSup>
                                  <m:sSupPr>
                                    <m:ctrlPr>
                                      <a:rPr lang="en-AU" i="1" baseline="0">
                                        <a:latin typeface="Cambria Math" panose="02040503050406030204" pitchFamily="18" charset="0"/>
                                        <a:ea typeface="Cambria Math" panose="02040503050406030204" pitchFamily="18" charset="0"/>
                                      </a:rPr>
                                    </m:ctrlPr>
                                  </m:sSupPr>
                                  <m:e>
                                    <m:r>
                                      <a:rPr lang="en-AU" i="1" baseline="0">
                                        <a:latin typeface="Cambria Math" panose="02040503050406030204" pitchFamily="18" charset="0"/>
                                        <a:ea typeface="Cambria Math" panose="02040503050406030204" pitchFamily="18" charset="0"/>
                                      </a:rPr>
                                      <m:t>6</m:t>
                                    </m:r>
                                  </m:e>
                                  <m:sup>
                                    <m:r>
                                      <a:rPr lang="en-AU" i="1" baseline="0">
                                        <a:latin typeface="Cambria Math" panose="02040503050406030204" pitchFamily="18" charset="0"/>
                                        <a:ea typeface="Cambria Math" panose="02040503050406030204" pitchFamily="18" charset="0"/>
                                      </a:rPr>
                                      <m:t>7</m:t>
                                    </m:r>
                                  </m:sup>
                                </m:sSup>
                              </m:oMath>
                            </m:oMathPara>
                          </a14:m>
                          <a:endParaRPr lang="en-AU" baseline="0" dirty="0"/>
                        </a:p>
                      </a:txBody>
                      <a:tcPr/>
                    </a:tc>
                    <a:extLst>
                      <a:ext uri="{0D108BD9-81ED-4DB2-BD59-A6C34878D82A}">
                        <a16:rowId xmlns:a16="http://schemas.microsoft.com/office/drawing/2014/main" val="746085339"/>
                      </a:ext>
                    </a:extLst>
                  </a:tr>
                </a:tbl>
              </a:graphicData>
            </a:graphic>
          </p:graphicFrame>
        </mc:Choice>
        <mc:Fallback xmlns="">
          <p:graphicFrame>
            <p:nvGraphicFramePr>
              <p:cNvPr id="7" name="Table 6">
                <a:extLst>
                  <a:ext uri="{FF2B5EF4-FFF2-40B4-BE49-F238E27FC236}">
                    <a16:creationId xmlns:a16="http://schemas.microsoft.com/office/drawing/2014/main" id="{D25E0D69-408B-27C7-5C4E-8F3BDF28A552}"/>
                  </a:ext>
                </a:extLst>
              </p:cNvPr>
              <p:cNvGraphicFramePr>
                <a:graphicFrameLocks noGrp="1"/>
              </p:cNvGraphicFramePr>
              <p:nvPr>
                <p:extLst>
                  <p:ext uri="{D42A27DB-BD31-4B8C-83A1-F6EECF244321}">
                    <p14:modId xmlns:p14="http://schemas.microsoft.com/office/powerpoint/2010/main" val="4163959485"/>
                  </p:ext>
                </p:extLst>
              </p:nvPr>
            </p:nvGraphicFramePr>
            <p:xfrm>
              <a:off x="2032000" y="2887279"/>
              <a:ext cx="8128000" cy="2558280"/>
            </p:xfrm>
            <a:graphic>
              <a:graphicData uri="http://schemas.openxmlformats.org/drawingml/2006/table">
                <a:tbl>
                  <a:tblPr firstRow="1" bandRow="1">
                    <a:tableStyleId>{69012ECD-51FC-41F1-AA8D-1B2483CD663E}</a:tableStyleId>
                  </a:tblPr>
                  <a:tblGrid>
                    <a:gridCol w="4047787">
                      <a:extLst>
                        <a:ext uri="{9D8B030D-6E8A-4147-A177-3AD203B41FA5}">
                          <a16:colId xmlns:a16="http://schemas.microsoft.com/office/drawing/2014/main" val="2263015235"/>
                        </a:ext>
                      </a:extLst>
                    </a:gridCol>
                    <a:gridCol w="4080213">
                      <a:extLst>
                        <a:ext uri="{9D8B030D-6E8A-4147-A177-3AD203B41FA5}">
                          <a16:colId xmlns:a16="http://schemas.microsoft.com/office/drawing/2014/main" val="99912288"/>
                        </a:ext>
                      </a:extLst>
                    </a:gridCol>
                  </a:tblGrid>
                  <a:tr h="1080000">
                    <a:tc>
                      <a:txBody>
                        <a:bodyPr/>
                        <a:lstStyle/>
                        <a:p>
                          <a:pPr algn="l">
                            <a:lnSpc>
                              <a:spcPct val="150000"/>
                            </a:lnSpc>
                            <a:spcAft>
                              <a:spcPts val="1200"/>
                            </a:spcAft>
                          </a:pPr>
                          <a:r>
                            <a:rPr lang="en-AU" dirty="0">
                              <a:latin typeface="+mj-lt"/>
                            </a:rPr>
                            <a:t>Solution 1 – expansion</a:t>
                          </a:r>
                        </a:p>
                      </a:txBody>
                      <a:tcPr anchor="ctr"/>
                    </a:tc>
                    <a:tc>
                      <a:txBody>
                        <a:bodyPr/>
                        <a:lstStyle/>
                        <a:p>
                          <a:pPr algn="l">
                            <a:lnSpc>
                              <a:spcPct val="150000"/>
                            </a:lnSpc>
                            <a:spcAft>
                              <a:spcPts val="1200"/>
                            </a:spcAft>
                          </a:pPr>
                          <a:r>
                            <a:rPr lang="en-AU" dirty="0">
                              <a:latin typeface="+mj-lt"/>
                            </a:rPr>
                            <a:t>Solution 2 – using index law</a:t>
                          </a:r>
                        </a:p>
                      </a:txBody>
                      <a:tcPr anchor="ctr"/>
                    </a:tc>
                    <a:extLst>
                      <a:ext uri="{0D108BD9-81ED-4DB2-BD59-A6C34878D82A}">
                        <a16:rowId xmlns:a16="http://schemas.microsoft.com/office/drawing/2014/main" val="3043228627"/>
                      </a:ext>
                    </a:extLst>
                  </a:tr>
                  <a:tr h="1478280">
                    <a:tc>
                      <a:txBody>
                        <a:bodyPr/>
                        <a:lstStyle/>
                        <a:p>
                          <a:endParaRPr lang="en-US"/>
                        </a:p>
                      </a:txBody>
                      <a:tcPr>
                        <a:blipFill>
                          <a:blip r:embed="rId3"/>
                          <a:stretch>
                            <a:fillRect l="-151" t="-73251" r="-101054" b="-412"/>
                          </a:stretch>
                        </a:blipFill>
                      </a:tcPr>
                    </a:tc>
                    <a:tc>
                      <a:txBody>
                        <a:bodyPr/>
                        <a:lstStyle/>
                        <a:p>
                          <a:endParaRPr lang="en-US"/>
                        </a:p>
                      </a:txBody>
                      <a:tcPr>
                        <a:blipFill>
                          <a:blip r:embed="rId3"/>
                          <a:stretch>
                            <a:fillRect l="-99254" t="-73251" r="-149" b="-412"/>
                          </a:stretch>
                        </a:blipFill>
                      </a:tcPr>
                    </a:tc>
                    <a:extLst>
                      <a:ext uri="{0D108BD9-81ED-4DB2-BD59-A6C34878D82A}">
                        <a16:rowId xmlns:a16="http://schemas.microsoft.com/office/drawing/2014/main" val="746085339"/>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latin typeface="+mj-lt"/>
              </a:rPr>
              <a:t>Multiplication with indices (2)</a:t>
            </a:r>
          </a:p>
        </p:txBody>
      </p:sp>
      <p:sp>
        <p:nvSpPr>
          <p:cNvPr id="5" name="Text Placeholder 4">
            <a:extLst>
              <a:ext uri="{FF2B5EF4-FFF2-40B4-BE49-F238E27FC236}">
                <a16:creationId xmlns:a16="http://schemas.microsoft.com/office/drawing/2014/main" id="{9AADD305-92CC-99DF-F7D6-E91A2E4F07D3}"/>
              </a:ext>
            </a:extLst>
          </p:cNvPr>
          <p:cNvSpPr>
            <a:spLocks noGrp="1"/>
          </p:cNvSpPr>
          <p:nvPr>
            <p:ph type="body" sz="quarter" idx="18"/>
          </p:nvPr>
        </p:nvSpPr>
        <p:spPr/>
        <p:txBody>
          <a:bodyPr/>
          <a:lstStyle/>
          <a:p>
            <a:r>
              <a:rPr lang="en-AU" dirty="0">
                <a:latin typeface="+mj-lt"/>
              </a:rPr>
              <a:t>Power of a power index law</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7"/>
              </p:nvPr>
            </p:nvSpPr>
            <p:spPr>
              <a:xfrm>
                <a:off x="360000" y="1567086"/>
                <a:ext cx="2275045" cy="753327"/>
              </a:xfrm>
            </p:spPr>
            <p:txBody>
              <a:bodyPr/>
              <a:lstStyle/>
              <a:p>
                <a:r>
                  <a:rPr lang="en-AU" dirty="0">
                    <a:latin typeface="+mn-lt"/>
                  </a:rPr>
                  <a:t>Simplify</a:t>
                </a:r>
                <a14:m>
                  <m:oMath xmlns:m="http://schemas.openxmlformats.org/officeDocument/2006/math">
                    <m:sSup>
                      <m:sSupPr>
                        <m:ctrlPr>
                          <a:rPr lang="en-AU" i="1">
                            <a:latin typeface="Cambria Math" panose="02040503050406030204" pitchFamily="18" charset="0"/>
                            <a:ea typeface="Cambria Math" panose="02040503050406030204" pitchFamily="18" charset="0"/>
                          </a:rPr>
                        </m:ctrlPr>
                      </m:sSupPr>
                      <m:e>
                        <m:d>
                          <m:dPr>
                            <m:ctrlPr>
                              <a:rPr lang="en-AU" i="1">
                                <a:latin typeface="Cambria Math" panose="02040503050406030204" pitchFamily="18" charset="0"/>
                                <a:ea typeface="Cambria Math" panose="02040503050406030204" pitchFamily="18" charset="0"/>
                              </a:rPr>
                            </m:ctrlPr>
                          </m:dPr>
                          <m:e>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4</m:t>
                                </m:r>
                              </m:e>
                              <m:sup>
                                <m:r>
                                  <a:rPr lang="en-AU" i="1">
                                    <a:latin typeface="Cambria Math" panose="02040503050406030204" pitchFamily="18" charset="0"/>
                                    <a:ea typeface="Cambria Math" panose="02040503050406030204" pitchFamily="18" charset="0"/>
                                  </a:rPr>
                                  <m:t>5</m:t>
                                </m:r>
                              </m:sup>
                            </m:sSup>
                          </m:e>
                        </m:d>
                      </m:e>
                      <m:sup>
                        <m:r>
                          <a:rPr lang="en-AU" i="1">
                            <a:latin typeface="Cambria Math" panose="02040503050406030204" pitchFamily="18" charset="0"/>
                            <a:ea typeface="Cambria Math" panose="02040503050406030204" pitchFamily="18" charset="0"/>
                          </a:rPr>
                          <m:t>3</m:t>
                        </m:r>
                      </m:sup>
                    </m:sSup>
                    <m:r>
                      <a:rPr lang="en-AU" i="1" smtClean="0">
                        <a:latin typeface="Cambria Math" panose="02040503050406030204" pitchFamily="18" charset="0"/>
                        <a:ea typeface="Cambria Math" panose="02040503050406030204" pitchFamily="18" charset="0"/>
                      </a:rPr>
                      <m:t>.</m:t>
                    </m:r>
                  </m:oMath>
                </a14:m>
                <a:endParaRPr lang="en-AU" dirty="0">
                  <a:latin typeface="+mn-lt"/>
                </a:endParaRPr>
              </a:p>
              <a:p>
                <a:endParaRPr lang="en-AU" dirty="0">
                  <a:latin typeface="+mn-lt"/>
                </a:endParaRPr>
              </a:p>
              <a:p>
                <a:endParaRPr lang="en-AU" dirty="0">
                  <a:latin typeface="+mn-lt"/>
                </a:endParaRPr>
              </a:p>
            </p:txBody>
          </p:sp>
        </mc:Choice>
        <mc:Fallback xmlns="">
          <p:sp>
            <p:nvSpPr>
              <p:cNvPr id="6" name="Text Placeholder 5">
                <a:extLst>
                  <a:ext uri="{FF2B5EF4-FFF2-40B4-BE49-F238E27FC236}">
                    <a16:creationId xmlns:a16="http://schemas.microsoft.com/office/drawing/2014/main" id="{027E436E-5887-14A6-5B79-9F65913CDAF8}"/>
                  </a:ext>
                </a:extLst>
              </p:cNvPr>
              <p:cNvSpPr>
                <a:spLocks noGrp="1" noRot="1" noChangeAspect="1" noMove="1" noResize="1" noEditPoints="1" noAdjustHandles="1" noChangeArrowheads="1" noChangeShapeType="1" noTextEdit="1"/>
              </p:cNvSpPr>
              <p:nvPr>
                <p:ph type="body" sz="quarter" idx="17"/>
              </p:nvPr>
            </p:nvSpPr>
            <p:spPr>
              <a:xfrm>
                <a:off x="360000" y="1567086"/>
                <a:ext cx="2275045" cy="753327"/>
              </a:xfrm>
              <a:blipFill>
                <a:blip r:embed="rId2"/>
                <a:stretch>
                  <a:fillRect l="-670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A72691E-66A3-F4B6-6DD0-25124B62E0D0}"/>
                  </a:ext>
                </a:extLst>
              </p:cNvPr>
              <p:cNvGraphicFramePr>
                <a:graphicFrameLocks noGrp="1"/>
              </p:cNvGraphicFramePr>
              <p:nvPr>
                <p:extLst>
                  <p:ext uri="{D42A27DB-BD31-4B8C-83A1-F6EECF244321}">
                    <p14:modId xmlns:p14="http://schemas.microsoft.com/office/powerpoint/2010/main" val="491692258"/>
                  </p:ext>
                </p:extLst>
              </p:nvPr>
            </p:nvGraphicFramePr>
            <p:xfrm>
              <a:off x="653374" y="2594964"/>
              <a:ext cx="10885251" cy="2983476"/>
            </p:xfrm>
            <a:graphic>
              <a:graphicData uri="http://schemas.openxmlformats.org/drawingml/2006/table">
                <a:tbl>
                  <a:tblPr firstRow="1" bandRow="1">
                    <a:tableStyleId>{B301B821-A1FF-4177-AEE7-76D212191A09}</a:tableStyleId>
                  </a:tblPr>
                  <a:tblGrid>
                    <a:gridCol w="7112324">
                      <a:extLst>
                        <a:ext uri="{9D8B030D-6E8A-4147-A177-3AD203B41FA5}">
                          <a16:colId xmlns:a16="http://schemas.microsoft.com/office/drawing/2014/main" val="3323963884"/>
                        </a:ext>
                      </a:extLst>
                    </a:gridCol>
                    <a:gridCol w="3772927">
                      <a:extLst>
                        <a:ext uri="{9D8B030D-6E8A-4147-A177-3AD203B41FA5}">
                          <a16:colId xmlns:a16="http://schemas.microsoft.com/office/drawing/2014/main" val="2596108863"/>
                        </a:ext>
                      </a:extLst>
                    </a:gridCol>
                  </a:tblGrid>
                  <a:tr h="1080000">
                    <a:tc>
                      <a:txBody>
                        <a:bodyPr/>
                        <a:lstStyle/>
                        <a:p>
                          <a:pPr algn="l">
                            <a:lnSpc>
                              <a:spcPct val="150000"/>
                            </a:lnSpc>
                            <a:spcAft>
                              <a:spcPts val="1200"/>
                            </a:spcAft>
                          </a:pPr>
                          <a:r>
                            <a:rPr lang="en-AU" dirty="0">
                              <a:latin typeface="+mj-lt"/>
                            </a:rPr>
                            <a:t>Solution 1 – expansion</a:t>
                          </a:r>
                        </a:p>
                      </a:txBody>
                      <a:tcPr anchor="ctr"/>
                    </a:tc>
                    <a:tc>
                      <a:txBody>
                        <a:bodyPr/>
                        <a:lstStyle/>
                        <a:p>
                          <a:pPr algn="l">
                            <a:lnSpc>
                              <a:spcPct val="150000"/>
                            </a:lnSpc>
                            <a:spcAft>
                              <a:spcPts val="1200"/>
                            </a:spcAft>
                          </a:pPr>
                          <a:r>
                            <a:rPr lang="en-AU" dirty="0">
                              <a:latin typeface="+mj-lt"/>
                            </a:rPr>
                            <a:t>Solution 2 – using index law</a:t>
                          </a:r>
                        </a:p>
                      </a:txBody>
                      <a:tcPr anchor="ctr"/>
                    </a:tc>
                    <a:extLst>
                      <a:ext uri="{0D108BD9-81ED-4DB2-BD59-A6C34878D82A}">
                        <a16:rowId xmlns:a16="http://schemas.microsoft.com/office/drawing/2014/main" val="3502986254"/>
                      </a:ext>
                    </a:extLst>
                  </a:tr>
                  <a:tr h="370840">
                    <a:tc>
                      <a:txBody>
                        <a:bodyPr/>
                        <a:lstStyle/>
                        <a:p>
                          <a:pPr>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sSup>
                                          <m:sSupPr>
                                            <m:ctrlPr>
                                              <a:rPr lang="en-AU"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5</m:t>
                                            </m:r>
                                          </m:sup>
                                        </m:sSup>
                                      </m:e>
                                    </m:d>
                                  </m:e>
                                  <m:sup>
                                    <m:r>
                                      <a:rPr lang="en-AU" b="0" smtClean="0">
                                        <a:latin typeface="Cambria Math" panose="02040503050406030204" pitchFamily="18" charset="0"/>
                                      </a:rPr>
                                      <m:t>3</m:t>
                                    </m:r>
                                  </m:sup>
                                </m:sSup>
                              </m:oMath>
                              <m:oMath xmlns:m="http://schemas.openxmlformats.org/officeDocument/2006/math">
                                <m:r>
                                  <m:rPr>
                                    <m:aln/>
                                  </m:rP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5</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5</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5</m:t>
                                    </m:r>
                                  </m:sup>
                                </m:sSup>
                              </m:oMath>
                              <m:oMath xmlns:m="http://schemas.openxmlformats.org/officeDocument/2006/math">
                                <m:r>
                                  <m:rPr>
                                    <m:aln/>
                                  </m:rPr>
                                  <a:rPr lang="en-AU" b="0" smtClean="0">
                                    <a:latin typeface="Cambria Math" panose="02040503050406030204" pitchFamily="18" charset="0"/>
                                  </a:rPr>
                                  <m:t>=</m:t>
                                </m:r>
                                <m:d>
                                  <m:dPr>
                                    <m:ctrlPr>
                                      <a:rPr lang="en-AU" b="0" i="1" smtClean="0">
                                        <a:latin typeface="Cambria Math" panose="02040503050406030204" pitchFamily="18" charset="0"/>
                                      </a:rPr>
                                    </m:ctrlPr>
                                  </m:dPr>
                                  <m:e>
                                    <m:r>
                                      <a:rPr lang="en-AU" b="0" smtClean="0">
                                        <a:latin typeface="Cambria Math" panose="02040503050406030204" pitchFamily="18" charset="0"/>
                                      </a:rPr>
                                      <m:t>4×4×4×4×4</m:t>
                                    </m:r>
                                  </m:e>
                                </m:d>
                                <m:r>
                                  <a:rPr lang="en-AU" b="0" smtClean="0">
                                    <a:latin typeface="Cambria Math" panose="02040503050406030204" pitchFamily="18" charset="0"/>
                                  </a:rPr>
                                  <m:t>×</m:t>
                                </m:r>
                                <m:d>
                                  <m:dPr>
                                    <m:ctrlPr>
                                      <a:rPr lang="en-AU" b="0" i="1" smtClean="0">
                                        <a:latin typeface="Cambria Math" panose="02040503050406030204" pitchFamily="18" charset="0"/>
                                      </a:rPr>
                                    </m:ctrlPr>
                                  </m:dPr>
                                  <m:e>
                                    <m:r>
                                      <a:rPr lang="en-AU" b="0" smtClean="0">
                                        <a:latin typeface="Cambria Math" panose="02040503050406030204" pitchFamily="18" charset="0"/>
                                      </a:rPr>
                                      <m:t>4×4×4×4×4</m:t>
                                    </m:r>
                                  </m:e>
                                </m:d>
                                <m:r>
                                  <a:rPr lang="en-AU" b="0" smtClean="0">
                                    <a:latin typeface="Cambria Math" panose="02040503050406030204" pitchFamily="18" charset="0"/>
                                  </a:rPr>
                                  <m:t>×</m:t>
                                </m:r>
                                <m:d>
                                  <m:dPr>
                                    <m:ctrlPr>
                                      <a:rPr lang="en-AU" b="0" i="1" smtClean="0">
                                        <a:latin typeface="Cambria Math" panose="02040503050406030204" pitchFamily="18" charset="0"/>
                                      </a:rPr>
                                    </m:ctrlPr>
                                  </m:dPr>
                                  <m:e>
                                    <m:r>
                                      <a:rPr lang="en-AU" b="0" smtClean="0">
                                        <a:latin typeface="Cambria Math" panose="02040503050406030204" pitchFamily="18" charset="0"/>
                                      </a:rPr>
                                      <m:t>4×4×4×4×4</m:t>
                                    </m:r>
                                  </m:e>
                                </m:d>
                              </m:oMath>
                              <m:oMath xmlns:m="http://schemas.openxmlformats.org/officeDocument/2006/math">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15</m:t>
                                    </m:r>
                                  </m:sup>
                                </m:sSup>
                              </m:oMath>
                            </m:oMathPara>
                          </a14:m>
                          <a:endParaRPr lang="en-AU" dirty="0"/>
                        </a:p>
                      </a:txBody>
                      <a:tcPr>
                        <a:solidFill>
                          <a:schemeClr val="bg1"/>
                        </a:solidFill>
                      </a:tcPr>
                    </a:tc>
                    <a:tc>
                      <a:txBody>
                        <a:bodyPr/>
                        <a:lstStyle/>
                        <a:p>
                          <a:pPr algn="l">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sSup>
                                          <m:sSupPr>
                                            <m:ctrlPr>
                                              <a:rPr lang="en-AU"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5</m:t>
                                            </m:r>
                                          </m:sup>
                                        </m:sSup>
                                      </m:e>
                                    </m:d>
                                  </m:e>
                                  <m:sup>
                                    <m:r>
                                      <a:rPr lang="en-AU" b="0" smtClean="0">
                                        <a:latin typeface="Cambria Math" panose="02040503050406030204" pitchFamily="18" charset="0"/>
                                      </a:rPr>
                                      <m:t>3</m:t>
                                    </m:r>
                                  </m:sup>
                                </m:sSup>
                              </m:oMath>
                            </m:oMathPara>
                          </a14:m>
                          <a:endParaRPr lang="en-AU" b="0" dirty="0"/>
                        </a:p>
                        <a:p>
                          <a:pPr algn="l">
                            <a:lnSpc>
                              <a:spcPct val="150000"/>
                            </a:lnSpc>
                            <a:spcAft>
                              <a:spcPts val="1200"/>
                            </a:spcAft>
                          </a:pPr>
                          <a14:m>
                            <m:oMathPara xmlns:m="http://schemas.openxmlformats.org/officeDocument/2006/math">
                              <m:oMathParaPr>
                                <m:jc m:val="left"/>
                              </m:oMathParaPr>
                              <m:oMath xmlns:m="http://schemas.openxmlformats.org/officeDocument/2006/math">
                                <m:r>
                                  <m:rPr>
                                    <m:aln/>
                                  </m:rP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5×3</m:t>
                                    </m:r>
                                  </m:sup>
                                </m:sSup>
                              </m:oMath>
                              <m:oMath xmlns:m="http://schemas.openxmlformats.org/officeDocument/2006/math">
                                <m:r>
                                  <m:rPr>
                                    <m:aln/>
                                  </m:rP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15</m:t>
                                    </m:r>
                                  </m:sup>
                                </m:sSup>
                              </m:oMath>
                            </m:oMathPara>
                          </a14:m>
                          <a:endParaRPr lang="en-AU" dirty="0"/>
                        </a:p>
                      </a:txBody>
                      <a:tcPr>
                        <a:solidFill>
                          <a:schemeClr val="bg1"/>
                        </a:solidFill>
                      </a:tcPr>
                    </a:tc>
                    <a:extLst>
                      <a:ext uri="{0D108BD9-81ED-4DB2-BD59-A6C34878D82A}">
                        <a16:rowId xmlns:a16="http://schemas.microsoft.com/office/drawing/2014/main" val="3462426124"/>
                      </a:ext>
                    </a:extLst>
                  </a:tr>
                </a:tbl>
              </a:graphicData>
            </a:graphic>
          </p:graphicFrame>
        </mc:Choice>
        <mc:Fallback xmlns="">
          <p:graphicFrame>
            <p:nvGraphicFramePr>
              <p:cNvPr id="7" name="Table 6">
                <a:extLst>
                  <a:ext uri="{FF2B5EF4-FFF2-40B4-BE49-F238E27FC236}">
                    <a16:creationId xmlns:a16="http://schemas.microsoft.com/office/drawing/2014/main" id="{1A72691E-66A3-F4B6-6DD0-25124B62E0D0}"/>
                  </a:ext>
                </a:extLst>
              </p:cNvPr>
              <p:cNvGraphicFramePr>
                <a:graphicFrameLocks noGrp="1"/>
              </p:cNvGraphicFramePr>
              <p:nvPr>
                <p:extLst>
                  <p:ext uri="{D42A27DB-BD31-4B8C-83A1-F6EECF244321}">
                    <p14:modId xmlns:p14="http://schemas.microsoft.com/office/powerpoint/2010/main" val="491692258"/>
                  </p:ext>
                </p:extLst>
              </p:nvPr>
            </p:nvGraphicFramePr>
            <p:xfrm>
              <a:off x="653374" y="2594964"/>
              <a:ext cx="10885251" cy="2983476"/>
            </p:xfrm>
            <a:graphic>
              <a:graphicData uri="http://schemas.openxmlformats.org/drawingml/2006/table">
                <a:tbl>
                  <a:tblPr firstRow="1" bandRow="1">
                    <a:tableStyleId>{B301B821-A1FF-4177-AEE7-76D212191A09}</a:tableStyleId>
                  </a:tblPr>
                  <a:tblGrid>
                    <a:gridCol w="7112324">
                      <a:extLst>
                        <a:ext uri="{9D8B030D-6E8A-4147-A177-3AD203B41FA5}">
                          <a16:colId xmlns:a16="http://schemas.microsoft.com/office/drawing/2014/main" val="3323963884"/>
                        </a:ext>
                      </a:extLst>
                    </a:gridCol>
                    <a:gridCol w="3772927">
                      <a:extLst>
                        <a:ext uri="{9D8B030D-6E8A-4147-A177-3AD203B41FA5}">
                          <a16:colId xmlns:a16="http://schemas.microsoft.com/office/drawing/2014/main" val="2596108863"/>
                        </a:ext>
                      </a:extLst>
                    </a:gridCol>
                  </a:tblGrid>
                  <a:tr h="1080000">
                    <a:tc>
                      <a:txBody>
                        <a:bodyPr/>
                        <a:lstStyle/>
                        <a:p>
                          <a:pPr algn="l">
                            <a:lnSpc>
                              <a:spcPct val="150000"/>
                            </a:lnSpc>
                            <a:spcAft>
                              <a:spcPts val="1200"/>
                            </a:spcAft>
                          </a:pPr>
                          <a:r>
                            <a:rPr lang="en-AU" dirty="0">
                              <a:latin typeface="+mj-lt"/>
                            </a:rPr>
                            <a:t>Solution 1 – expansion</a:t>
                          </a:r>
                        </a:p>
                      </a:txBody>
                      <a:tcPr anchor="ctr"/>
                    </a:tc>
                    <a:tc>
                      <a:txBody>
                        <a:bodyPr/>
                        <a:lstStyle/>
                        <a:p>
                          <a:pPr algn="l">
                            <a:lnSpc>
                              <a:spcPct val="150000"/>
                            </a:lnSpc>
                            <a:spcAft>
                              <a:spcPts val="1200"/>
                            </a:spcAft>
                          </a:pPr>
                          <a:r>
                            <a:rPr lang="en-AU" dirty="0">
                              <a:latin typeface="+mj-lt"/>
                            </a:rPr>
                            <a:t>Solution 2 – using index law</a:t>
                          </a:r>
                        </a:p>
                      </a:txBody>
                      <a:tcPr anchor="ctr"/>
                    </a:tc>
                    <a:extLst>
                      <a:ext uri="{0D108BD9-81ED-4DB2-BD59-A6C34878D82A}">
                        <a16:rowId xmlns:a16="http://schemas.microsoft.com/office/drawing/2014/main" val="3502986254"/>
                      </a:ext>
                    </a:extLst>
                  </a:tr>
                  <a:tr h="1903476">
                    <a:tc>
                      <a:txBody>
                        <a:bodyPr/>
                        <a:lstStyle/>
                        <a:p>
                          <a:endParaRPr lang="en-US"/>
                        </a:p>
                      </a:txBody>
                      <a:tcPr>
                        <a:blipFill>
                          <a:blip r:embed="rId3"/>
                          <a:stretch>
                            <a:fillRect l="-86" t="-57188" r="-53213" b="-639"/>
                          </a:stretch>
                        </a:blipFill>
                      </a:tcPr>
                    </a:tc>
                    <a:tc>
                      <a:txBody>
                        <a:bodyPr/>
                        <a:lstStyle/>
                        <a:p>
                          <a:endParaRPr lang="en-US"/>
                        </a:p>
                      </a:txBody>
                      <a:tcPr>
                        <a:blipFill>
                          <a:blip r:embed="rId3"/>
                          <a:stretch>
                            <a:fillRect l="-188691" t="-57188" r="-323" b="-639"/>
                          </a:stretch>
                        </a:blipFill>
                      </a:tcPr>
                    </a:tc>
                    <a:extLst>
                      <a:ext uri="{0D108BD9-81ED-4DB2-BD59-A6C34878D82A}">
                        <a16:rowId xmlns:a16="http://schemas.microsoft.com/office/drawing/2014/main" val="3462426124"/>
                      </a:ext>
                    </a:extLst>
                  </a:tr>
                </a:tbl>
              </a:graphicData>
            </a:graphic>
          </p:graphicFrame>
        </mc:Fallback>
      </mc:AlternateContent>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91875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E913-1369-9E03-F5C0-9858BA2333EF}"/>
              </a:ext>
            </a:extLst>
          </p:cNvPr>
          <p:cNvSpPr>
            <a:spLocks noGrp="1"/>
          </p:cNvSpPr>
          <p:nvPr>
            <p:ph type="title"/>
          </p:nvPr>
        </p:nvSpPr>
        <p:spPr/>
        <p:txBody>
          <a:bodyPr/>
          <a:lstStyle/>
          <a:p>
            <a:r>
              <a:rPr lang="en-AU" dirty="0"/>
              <a:t>Incorrect solutions </a:t>
            </a:r>
          </a:p>
        </p:txBody>
      </p:sp>
      <p:sp>
        <p:nvSpPr>
          <p:cNvPr id="3" name="Text Placeholder 2">
            <a:extLst>
              <a:ext uri="{FF2B5EF4-FFF2-40B4-BE49-F238E27FC236}">
                <a16:creationId xmlns:a16="http://schemas.microsoft.com/office/drawing/2014/main" id="{BD6FCBAB-D863-1050-56CB-FFF93EC3C922}"/>
              </a:ext>
            </a:extLst>
          </p:cNvPr>
          <p:cNvSpPr>
            <a:spLocks noGrp="1"/>
          </p:cNvSpPr>
          <p:nvPr>
            <p:ph type="body" sz="quarter" idx="18"/>
          </p:nvPr>
        </p:nvSpPr>
        <p:spPr/>
        <p:txBody>
          <a:bodyPr/>
          <a:lstStyle/>
          <a:p>
            <a:r>
              <a:rPr lang="en-AU" dirty="0"/>
              <a:t>Which one is incorrect and why? </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D47602BE-878F-2B9D-DCAF-5EA14416FC78}"/>
                  </a:ext>
                </a:extLst>
              </p:cNvPr>
              <p:cNvGraphicFramePr>
                <a:graphicFrameLocks noGrp="1"/>
              </p:cNvGraphicFramePr>
              <p:nvPr>
                <p:ph idx="4294967295"/>
                <p:extLst>
                  <p:ext uri="{D42A27DB-BD31-4B8C-83A1-F6EECF244321}">
                    <p14:modId xmlns:p14="http://schemas.microsoft.com/office/powerpoint/2010/main" val="2565054960"/>
                  </p:ext>
                </p:extLst>
              </p:nvPr>
            </p:nvGraphicFramePr>
            <p:xfrm>
              <a:off x="1690687" y="2630800"/>
              <a:ext cx="8810625" cy="2160000"/>
            </p:xfrm>
            <a:graphic>
              <a:graphicData uri="http://schemas.openxmlformats.org/drawingml/2006/table">
                <a:tbl>
                  <a:tblPr firstRow="1" bandRow="1">
                    <a:tableStyleId>{5940675A-B579-460E-94D1-54222C63F5DA}</a:tableStyleId>
                  </a:tblPr>
                  <a:tblGrid>
                    <a:gridCol w="998169">
                      <a:extLst>
                        <a:ext uri="{9D8B030D-6E8A-4147-A177-3AD203B41FA5}">
                          <a16:colId xmlns:a16="http://schemas.microsoft.com/office/drawing/2014/main" val="2637626617"/>
                        </a:ext>
                      </a:extLst>
                    </a:gridCol>
                    <a:gridCol w="3407144">
                      <a:extLst>
                        <a:ext uri="{9D8B030D-6E8A-4147-A177-3AD203B41FA5}">
                          <a16:colId xmlns:a16="http://schemas.microsoft.com/office/drawing/2014/main" val="418842902"/>
                        </a:ext>
                      </a:extLst>
                    </a:gridCol>
                    <a:gridCol w="903887">
                      <a:extLst>
                        <a:ext uri="{9D8B030D-6E8A-4147-A177-3AD203B41FA5}">
                          <a16:colId xmlns:a16="http://schemas.microsoft.com/office/drawing/2014/main" val="28163577"/>
                        </a:ext>
                      </a:extLst>
                    </a:gridCol>
                    <a:gridCol w="3501425">
                      <a:extLst>
                        <a:ext uri="{9D8B030D-6E8A-4147-A177-3AD203B41FA5}">
                          <a16:colId xmlns:a16="http://schemas.microsoft.com/office/drawing/2014/main" val="2800522353"/>
                        </a:ext>
                      </a:extLst>
                    </a:gridCol>
                  </a:tblGrid>
                  <a:tr h="1080000">
                    <a:tc>
                      <a:txBody>
                        <a:bodyPr/>
                        <a:lstStyle/>
                        <a:p>
                          <a:pPr algn="ctr">
                            <a:lnSpc>
                              <a:spcPct val="150000"/>
                            </a:lnSpc>
                            <a:spcAft>
                              <a:spcPts val="1200"/>
                            </a:spcAft>
                          </a:pPr>
                          <a:r>
                            <a:rPr lang="en-AU" b="1" dirty="0">
                              <a:solidFill>
                                <a:schemeClr val="bg1"/>
                              </a:solidFill>
                              <a:latin typeface="+mj-lt"/>
                            </a:rPr>
                            <a:t>1</a:t>
                          </a:r>
                        </a:p>
                      </a:txBody>
                      <a:tcPr anchor="ctr">
                        <a:solidFill>
                          <a:schemeClr val="accent1"/>
                        </a:solidFill>
                      </a:tcPr>
                    </a:tc>
                    <a:tc>
                      <a:txBody>
                        <a:bodyPr/>
                        <a:lstStyle/>
                        <a:p>
                          <a:pPr algn="ctr">
                            <a:lnSpc>
                              <a:spcPct val="150000"/>
                            </a:lnSpc>
                            <a:spcAft>
                              <a:spcPts val="12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3</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3</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6</m:t>
                                    </m:r>
                                  </m:sup>
                                </m:sSup>
                              </m:oMath>
                            </m:oMathPara>
                          </a14:m>
                          <a:endParaRPr lang="en-AU" b="0" dirty="0"/>
                        </a:p>
                      </a:txBody>
                      <a:tcPr anchor="ctr"/>
                    </a:tc>
                    <a:tc>
                      <a:txBody>
                        <a:bodyPr/>
                        <a:lstStyle/>
                        <a:p>
                          <a:pPr marL="0" algn="ctr" defTabSz="914377" rtl="0" eaLnBrk="1" latinLnBrk="0" hangingPunct="1">
                            <a:lnSpc>
                              <a:spcPct val="150000"/>
                            </a:lnSpc>
                            <a:spcAft>
                              <a:spcPts val="1200"/>
                            </a:spcAft>
                          </a:pPr>
                          <a:r>
                            <a:rPr lang="en-AU" sz="1800" b="1" kern="1200" dirty="0">
                              <a:solidFill>
                                <a:schemeClr val="bg1"/>
                              </a:solidFill>
                              <a:latin typeface="+mj-lt"/>
                              <a:ea typeface="+mn-ea"/>
                              <a:cs typeface="+mn-cs"/>
                            </a:rPr>
                            <a:t>2</a:t>
                          </a:r>
                        </a:p>
                      </a:txBody>
                      <a:tcPr anchor="ctr">
                        <a:solidFill>
                          <a:schemeClr val="accent1"/>
                        </a:solidFill>
                      </a:tcPr>
                    </a:tc>
                    <a:tc>
                      <a:txBody>
                        <a:bodyPr/>
                        <a:lstStyle/>
                        <a:p>
                          <a:pPr marL="0" marR="0" lvl="0" indent="0" algn="ctr" defTabSz="914377"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3</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3</m:t>
                                    </m:r>
                                  </m:sup>
                                </m:sSup>
                                <m:r>
                                  <a:rPr lang="en-AU" b="0" smtClean="0">
                                    <a:latin typeface="Cambria Math" panose="02040503050406030204" pitchFamily="18" charset="0"/>
                                  </a:rPr>
                                  <m:t>=</m:t>
                                </m:r>
                                <m:r>
                                  <a:rPr lang="en-AU" b="0" i="1" smtClean="0">
                                    <a:latin typeface="Cambria Math" panose="02040503050406030204" pitchFamily="18" charset="0"/>
                                  </a:rPr>
                                  <m:t>3</m:t>
                                </m:r>
                                <m:r>
                                  <a:rPr lang="en-AU" b="0" smtClean="0">
                                    <a:latin typeface="Cambria Math" panose="02040503050406030204" pitchFamily="18" charset="0"/>
                                  </a:rPr>
                                  <m:t>×</m:t>
                                </m:r>
                                <m:r>
                                  <a:rPr lang="en-AU" b="0" i="1" smtClean="0">
                                    <a:latin typeface="Cambria Math" panose="02040503050406030204" pitchFamily="18" charset="0"/>
                                  </a:rPr>
                                  <m:t>3</m:t>
                                </m:r>
                                <m:r>
                                  <a:rPr lang="en-AU" b="0" smtClean="0">
                                    <a:latin typeface="Cambria Math" panose="02040503050406030204" pitchFamily="18" charset="0"/>
                                  </a:rPr>
                                  <m:t>×</m:t>
                                </m:r>
                                <m:r>
                                  <a:rPr lang="en-AU" b="0" i="1" smtClean="0">
                                    <a:latin typeface="Cambria Math" panose="02040503050406030204" pitchFamily="18" charset="0"/>
                                  </a:rPr>
                                  <m:t>3</m:t>
                                </m:r>
                                <m:r>
                                  <a:rPr lang="en-AU" b="0" smtClean="0">
                                    <a:latin typeface="Cambria Math" panose="02040503050406030204" pitchFamily="18" charset="0"/>
                                  </a:rPr>
                                  <m:t>×</m:t>
                                </m:r>
                                <m:r>
                                  <a:rPr lang="en-AU" b="0" i="1" smtClean="0">
                                    <a:latin typeface="Cambria Math" panose="02040503050406030204" pitchFamily="18" charset="0"/>
                                  </a:rPr>
                                  <m:t>2</m:t>
                                </m:r>
                                <m:r>
                                  <a:rPr lang="en-AU" b="0" smtClean="0">
                                    <a:latin typeface="Cambria Math" panose="02040503050406030204" pitchFamily="18" charset="0"/>
                                  </a:rPr>
                                  <m:t>×</m:t>
                                </m:r>
                                <m:r>
                                  <a:rPr lang="en-AU" b="0" i="1" smtClean="0">
                                    <a:latin typeface="Cambria Math" panose="02040503050406030204" pitchFamily="18" charset="0"/>
                                  </a:rPr>
                                  <m:t>2</m:t>
                                </m:r>
                                <m:r>
                                  <a:rPr lang="en-AU" b="0" smtClean="0">
                                    <a:latin typeface="Cambria Math" panose="02040503050406030204" pitchFamily="18" charset="0"/>
                                  </a:rPr>
                                  <m:t>×</m:t>
                                </m:r>
                                <m:r>
                                  <a:rPr lang="en-AU" b="0" i="1" smtClean="0">
                                    <a:latin typeface="Cambria Math" panose="02040503050406030204" pitchFamily="18" charset="0"/>
                                  </a:rPr>
                                  <m:t>2</m:t>
                                </m:r>
                              </m:oMath>
                            </m:oMathPara>
                          </a14:m>
                          <a:endParaRPr lang="en-AU" b="0" dirty="0"/>
                        </a:p>
                      </a:txBody>
                      <a:tcPr anchor="ctr"/>
                    </a:tc>
                    <a:extLst>
                      <a:ext uri="{0D108BD9-81ED-4DB2-BD59-A6C34878D82A}">
                        <a16:rowId xmlns:a16="http://schemas.microsoft.com/office/drawing/2014/main" val="2788272579"/>
                      </a:ext>
                    </a:extLst>
                  </a:tr>
                  <a:tr h="1080000">
                    <a:tc>
                      <a:txBody>
                        <a:bodyPr/>
                        <a:lstStyle/>
                        <a:p>
                          <a:pPr marL="0" algn="ctr" defTabSz="914377" rtl="0" eaLnBrk="1" latinLnBrk="0" hangingPunct="1">
                            <a:lnSpc>
                              <a:spcPct val="150000"/>
                            </a:lnSpc>
                            <a:spcAft>
                              <a:spcPts val="1200"/>
                            </a:spcAft>
                          </a:pPr>
                          <a:r>
                            <a:rPr lang="en-AU" sz="1800" b="1" kern="1200" dirty="0">
                              <a:solidFill>
                                <a:schemeClr val="bg1"/>
                              </a:solidFill>
                              <a:latin typeface="+mj-lt"/>
                              <a:ea typeface="+mn-ea"/>
                              <a:cs typeface="+mn-cs"/>
                            </a:rPr>
                            <a:t>3</a:t>
                          </a:r>
                        </a:p>
                      </a:txBody>
                      <a:tcPr anchor="ctr">
                        <a:solidFill>
                          <a:schemeClr val="accent1"/>
                        </a:solidFill>
                      </a:tcPr>
                    </a:tc>
                    <a:tc>
                      <a:txBody>
                        <a:bodyPr/>
                        <a:lstStyle/>
                        <a:p>
                          <a:pPr algn="ctr">
                            <a:lnSpc>
                              <a:spcPct val="150000"/>
                            </a:lnSpc>
                            <a:spcAft>
                              <a:spcPts val="12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3</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3</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3</m:t>
                                    </m:r>
                                  </m:sup>
                                </m:sSup>
                              </m:oMath>
                            </m:oMathPara>
                          </a14:m>
                          <a:endParaRPr lang="en-AU" b="0" dirty="0"/>
                        </a:p>
                      </a:txBody>
                      <a:tcPr anchor="ctr"/>
                    </a:tc>
                    <a:tc>
                      <a:txBody>
                        <a:bodyPr/>
                        <a:lstStyle/>
                        <a:p>
                          <a:pPr marL="0" algn="ctr" defTabSz="914377" rtl="0" eaLnBrk="1" latinLnBrk="0" hangingPunct="1">
                            <a:lnSpc>
                              <a:spcPct val="150000"/>
                            </a:lnSpc>
                            <a:spcAft>
                              <a:spcPts val="1200"/>
                            </a:spcAft>
                          </a:pPr>
                          <a:r>
                            <a:rPr lang="en-AU" sz="1800" b="1" kern="1200" dirty="0">
                              <a:solidFill>
                                <a:schemeClr val="bg1"/>
                              </a:solidFill>
                              <a:latin typeface="+mj-lt"/>
                              <a:ea typeface="+mn-ea"/>
                              <a:cs typeface="+mn-cs"/>
                            </a:rPr>
                            <a:t>4</a:t>
                          </a:r>
                        </a:p>
                      </a:txBody>
                      <a:tcPr anchor="ctr">
                        <a:solidFill>
                          <a:schemeClr val="accent1"/>
                        </a:solidFill>
                      </a:tcPr>
                    </a:tc>
                    <a:tc>
                      <a:txBody>
                        <a:bodyPr/>
                        <a:lstStyle/>
                        <a:p>
                          <a:pPr algn="ctr">
                            <a:lnSpc>
                              <a:spcPct val="150000"/>
                            </a:lnSpc>
                            <a:spcAft>
                              <a:spcPts val="12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3</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3</m:t>
                                    </m:r>
                                  </m:sup>
                                </m:sSup>
                                <m:r>
                                  <a:rPr lang="en-AU" b="0"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0" smtClean="0">
                                            <a:latin typeface="Cambria Math" panose="02040503050406030204" pitchFamily="18" charset="0"/>
                                          </a:rPr>
                                          <m:t>3</m:t>
                                        </m:r>
                                        <m:r>
                                          <a:rPr lang="en-AU" b="0" i="1" smtClean="0">
                                            <a:latin typeface="Cambria Math" panose="02040503050406030204" pitchFamily="18" charset="0"/>
                                          </a:rPr>
                                          <m:t>×2</m:t>
                                        </m:r>
                                      </m:e>
                                    </m:d>
                                  </m:e>
                                  <m:sup>
                                    <m:r>
                                      <a:rPr lang="en-AU" b="0" i="1" smtClean="0">
                                        <a:latin typeface="Cambria Math" panose="02040503050406030204" pitchFamily="18" charset="0"/>
                                      </a:rPr>
                                      <m:t>3</m:t>
                                    </m:r>
                                  </m:sup>
                                </m:sSup>
                              </m:oMath>
                            </m:oMathPara>
                          </a14:m>
                          <a:endParaRPr lang="en-AU" b="0" dirty="0"/>
                        </a:p>
                      </a:txBody>
                      <a:tcPr anchor="ctr"/>
                    </a:tc>
                    <a:extLst>
                      <a:ext uri="{0D108BD9-81ED-4DB2-BD59-A6C34878D82A}">
                        <a16:rowId xmlns:a16="http://schemas.microsoft.com/office/drawing/2014/main" val="2888695681"/>
                      </a:ext>
                    </a:extLst>
                  </a:tr>
                </a:tbl>
              </a:graphicData>
            </a:graphic>
          </p:graphicFrame>
        </mc:Choice>
        <mc:Fallback xmlns="">
          <p:graphicFrame>
            <p:nvGraphicFramePr>
              <p:cNvPr id="6" name="Content Placeholder 5">
                <a:extLst>
                  <a:ext uri="{FF2B5EF4-FFF2-40B4-BE49-F238E27FC236}">
                    <a16:creationId xmlns:a16="http://schemas.microsoft.com/office/drawing/2014/main" id="{D47602BE-878F-2B9D-DCAF-5EA14416FC78}"/>
                  </a:ext>
                </a:extLst>
              </p:cNvPr>
              <p:cNvGraphicFramePr>
                <a:graphicFrameLocks noGrp="1"/>
              </p:cNvGraphicFramePr>
              <p:nvPr>
                <p:ph idx="4294967295"/>
                <p:extLst>
                  <p:ext uri="{D42A27DB-BD31-4B8C-83A1-F6EECF244321}">
                    <p14:modId xmlns:p14="http://schemas.microsoft.com/office/powerpoint/2010/main" val="2565054960"/>
                  </p:ext>
                </p:extLst>
              </p:nvPr>
            </p:nvGraphicFramePr>
            <p:xfrm>
              <a:off x="1690687" y="2630800"/>
              <a:ext cx="8810625" cy="2160000"/>
            </p:xfrm>
            <a:graphic>
              <a:graphicData uri="http://schemas.openxmlformats.org/drawingml/2006/table">
                <a:tbl>
                  <a:tblPr firstRow="1" bandRow="1">
                    <a:tableStyleId>{5940675A-B579-460E-94D1-54222C63F5DA}</a:tableStyleId>
                  </a:tblPr>
                  <a:tblGrid>
                    <a:gridCol w="998169">
                      <a:extLst>
                        <a:ext uri="{9D8B030D-6E8A-4147-A177-3AD203B41FA5}">
                          <a16:colId xmlns:a16="http://schemas.microsoft.com/office/drawing/2014/main" val="2637626617"/>
                        </a:ext>
                      </a:extLst>
                    </a:gridCol>
                    <a:gridCol w="3407144">
                      <a:extLst>
                        <a:ext uri="{9D8B030D-6E8A-4147-A177-3AD203B41FA5}">
                          <a16:colId xmlns:a16="http://schemas.microsoft.com/office/drawing/2014/main" val="418842902"/>
                        </a:ext>
                      </a:extLst>
                    </a:gridCol>
                    <a:gridCol w="903887">
                      <a:extLst>
                        <a:ext uri="{9D8B030D-6E8A-4147-A177-3AD203B41FA5}">
                          <a16:colId xmlns:a16="http://schemas.microsoft.com/office/drawing/2014/main" val="28163577"/>
                        </a:ext>
                      </a:extLst>
                    </a:gridCol>
                    <a:gridCol w="3501425">
                      <a:extLst>
                        <a:ext uri="{9D8B030D-6E8A-4147-A177-3AD203B41FA5}">
                          <a16:colId xmlns:a16="http://schemas.microsoft.com/office/drawing/2014/main" val="2800522353"/>
                        </a:ext>
                      </a:extLst>
                    </a:gridCol>
                  </a:tblGrid>
                  <a:tr h="1080000">
                    <a:tc>
                      <a:txBody>
                        <a:bodyPr/>
                        <a:lstStyle/>
                        <a:p>
                          <a:pPr algn="ctr">
                            <a:lnSpc>
                              <a:spcPct val="150000"/>
                            </a:lnSpc>
                            <a:spcAft>
                              <a:spcPts val="1200"/>
                            </a:spcAft>
                          </a:pPr>
                          <a:r>
                            <a:rPr lang="en-AU" b="1" dirty="0">
                              <a:solidFill>
                                <a:schemeClr val="bg1"/>
                              </a:solidFill>
                              <a:latin typeface="+mj-lt"/>
                            </a:rPr>
                            <a:t>1</a:t>
                          </a:r>
                        </a:p>
                      </a:txBody>
                      <a:tcPr anchor="ctr">
                        <a:solidFill>
                          <a:schemeClr val="accent1"/>
                        </a:solidFill>
                      </a:tcPr>
                    </a:tc>
                    <a:tc>
                      <a:txBody>
                        <a:bodyPr/>
                        <a:lstStyle/>
                        <a:p>
                          <a:endParaRPr lang="en-US"/>
                        </a:p>
                      </a:txBody>
                      <a:tcPr anchor="ctr">
                        <a:blipFill>
                          <a:blip r:embed="rId2"/>
                          <a:stretch>
                            <a:fillRect l="-29517" t="-562" r="-129696" b="-100562"/>
                          </a:stretch>
                        </a:blipFill>
                      </a:tcPr>
                    </a:tc>
                    <a:tc>
                      <a:txBody>
                        <a:bodyPr/>
                        <a:lstStyle/>
                        <a:p>
                          <a:pPr marL="0" algn="ctr" defTabSz="914377" rtl="0" eaLnBrk="1" latinLnBrk="0" hangingPunct="1">
                            <a:lnSpc>
                              <a:spcPct val="150000"/>
                            </a:lnSpc>
                            <a:spcAft>
                              <a:spcPts val="1200"/>
                            </a:spcAft>
                          </a:pPr>
                          <a:r>
                            <a:rPr lang="en-AU" sz="1800" b="1" kern="1200" dirty="0">
                              <a:solidFill>
                                <a:schemeClr val="bg1"/>
                              </a:solidFill>
                              <a:latin typeface="+mj-lt"/>
                              <a:ea typeface="+mn-ea"/>
                              <a:cs typeface="+mn-cs"/>
                            </a:rPr>
                            <a:t>2</a:t>
                          </a:r>
                        </a:p>
                      </a:txBody>
                      <a:tcPr anchor="ctr">
                        <a:solidFill>
                          <a:schemeClr val="accent1"/>
                        </a:solidFill>
                      </a:tcPr>
                    </a:tc>
                    <a:tc>
                      <a:txBody>
                        <a:bodyPr/>
                        <a:lstStyle/>
                        <a:p>
                          <a:endParaRPr lang="en-US"/>
                        </a:p>
                      </a:txBody>
                      <a:tcPr anchor="ctr">
                        <a:blipFill>
                          <a:blip r:embed="rId2"/>
                          <a:stretch>
                            <a:fillRect l="-151652" t="-562" r="-348" b="-100562"/>
                          </a:stretch>
                        </a:blipFill>
                      </a:tcPr>
                    </a:tc>
                    <a:extLst>
                      <a:ext uri="{0D108BD9-81ED-4DB2-BD59-A6C34878D82A}">
                        <a16:rowId xmlns:a16="http://schemas.microsoft.com/office/drawing/2014/main" val="2788272579"/>
                      </a:ext>
                    </a:extLst>
                  </a:tr>
                  <a:tr h="1080000">
                    <a:tc>
                      <a:txBody>
                        <a:bodyPr/>
                        <a:lstStyle/>
                        <a:p>
                          <a:pPr marL="0" algn="ctr" defTabSz="914377" rtl="0" eaLnBrk="1" latinLnBrk="0" hangingPunct="1">
                            <a:lnSpc>
                              <a:spcPct val="150000"/>
                            </a:lnSpc>
                            <a:spcAft>
                              <a:spcPts val="1200"/>
                            </a:spcAft>
                          </a:pPr>
                          <a:r>
                            <a:rPr lang="en-AU" sz="1800" b="1" kern="1200" dirty="0">
                              <a:solidFill>
                                <a:schemeClr val="bg1"/>
                              </a:solidFill>
                              <a:latin typeface="+mj-lt"/>
                              <a:ea typeface="+mn-ea"/>
                              <a:cs typeface="+mn-cs"/>
                            </a:rPr>
                            <a:t>3</a:t>
                          </a:r>
                        </a:p>
                      </a:txBody>
                      <a:tcPr anchor="ctr">
                        <a:solidFill>
                          <a:schemeClr val="accent1"/>
                        </a:solidFill>
                      </a:tcPr>
                    </a:tc>
                    <a:tc>
                      <a:txBody>
                        <a:bodyPr/>
                        <a:lstStyle/>
                        <a:p>
                          <a:endParaRPr lang="en-US"/>
                        </a:p>
                      </a:txBody>
                      <a:tcPr anchor="ctr">
                        <a:blipFill>
                          <a:blip r:embed="rId2"/>
                          <a:stretch>
                            <a:fillRect l="-29517" t="-101130" r="-129696" b="-1130"/>
                          </a:stretch>
                        </a:blipFill>
                      </a:tcPr>
                    </a:tc>
                    <a:tc>
                      <a:txBody>
                        <a:bodyPr/>
                        <a:lstStyle/>
                        <a:p>
                          <a:pPr marL="0" algn="ctr" defTabSz="914377" rtl="0" eaLnBrk="1" latinLnBrk="0" hangingPunct="1">
                            <a:lnSpc>
                              <a:spcPct val="150000"/>
                            </a:lnSpc>
                            <a:spcAft>
                              <a:spcPts val="1200"/>
                            </a:spcAft>
                          </a:pPr>
                          <a:r>
                            <a:rPr lang="en-AU" sz="1800" b="1" kern="1200" dirty="0">
                              <a:solidFill>
                                <a:schemeClr val="bg1"/>
                              </a:solidFill>
                              <a:latin typeface="+mj-lt"/>
                              <a:ea typeface="+mn-ea"/>
                              <a:cs typeface="+mn-cs"/>
                            </a:rPr>
                            <a:t>4</a:t>
                          </a:r>
                        </a:p>
                      </a:txBody>
                      <a:tcPr anchor="ctr">
                        <a:solidFill>
                          <a:schemeClr val="accent1"/>
                        </a:solidFill>
                      </a:tcPr>
                    </a:tc>
                    <a:tc>
                      <a:txBody>
                        <a:bodyPr/>
                        <a:lstStyle/>
                        <a:p>
                          <a:endParaRPr lang="en-US"/>
                        </a:p>
                      </a:txBody>
                      <a:tcPr anchor="ctr">
                        <a:blipFill>
                          <a:blip r:embed="rId2"/>
                          <a:stretch>
                            <a:fillRect l="-151652" t="-101130" r="-348" b="-1130"/>
                          </a:stretch>
                        </a:blipFill>
                      </a:tcPr>
                    </a:tc>
                    <a:extLst>
                      <a:ext uri="{0D108BD9-81ED-4DB2-BD59-A6C34878D82A}">
                        <a16:rowId xmlns:a16="http://schemas.microsoft.com/office/drawing/2014/main" val="2888695681"/>
                      </a:ext>
                    </a:extLst>
                  </a:tr>
                </a:tbl>
              </a:graphicData>
            </a:graphic>
          </p:graphicFrame>
        </mc:Fallback>
      </mc:AlternateContent>
      <p:sp>
        <p:nvSpPr>
          <p:cNvPr id="4" name="Slide Number Placeholder 3">
            <a:extLst>
              <a:ext uri="{FF2B5EF4-FFF2-40B4-BE49-F238E27FC236}">
                <a16:creationId xmlns:a16="http://schemas.microsoft.com/office/drawing/2014/main" id="{ABACDD80-ABB9-64F7-1A86-68C2324A8E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59925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2024</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1</TotalTime>
  <Words>461</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Times New Roman</vt:lpstr>
      <vt:lpstr>Cambria Math</vt:lpstr>
      <vt:lpstr>Public Sans</vt:lpstr>
      <vt:lpstr>Arial</vt:lpstr>
      <vt:lpstr>1_NSWG Corporate</vt:lpstr>
      <vt:lpstr>Multiplicative index laws</vt:lpstr>
      <vt:lpstr>Summarise</vt:lpstr>
      <vt:lpstr>Multiplication with indices (1)</vt:lpstr>
      <vt:lpstr>Multiplication with indices (2)</vt:lpstr>
      <vt:lpstr>Incorrect solutions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Multiplicative index laws – Unit 12, Lesson 1 – Stage 4</dc:title>
  <dc:creator>NSW Department of Education</dc:creator>
  <dcterms:created xsi:type="dcterms:W3CDTF">2024-10-20T23:01:59Z</dcterms:created>
  <dcterms:modified xsi:type="dcterms:W3CDTF">2024-10-23T23:25:32Z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2024-10-20T23:02:19Z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4f48cae4-6c47-4c2d-a3df-dbfaf758a096</vt:lpwstr>
  </property>
  <property fmtid="{D5CDD505-2E9C-101B-9397-08002B2CF9AE}" pid="8" name="MSIP_Label_b603dfd7-d93a-4381-a340-2995d8282205_ContentBits">
    <vt:lpwstr>0</vt:lpwstr>
  </property>
</Properties>
</file>