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9"/>
  </p:notesMasterIdLst>
  <p:handoutMasterIdLst>
    <p:handoutMasterId r:id="rId30"/>
  </p:handoutMasterIdLst>
  <p:sldIdLst>
    <p:sldId id="257" r:id="rId2"/>
    <p:sldId id="403" r:id="rId3"/>
    <p:sldId id="409" r:id="rId4"/>
    <p:sldId id="410" r:id="rId5"/>
    <p:sldId id="391" r:id="rId6"/>
    <p:sldId id="396" r:id="rId7"/>
    <p:sldId id="392" r:id="rId8"/>
    <p:sldId id="397" r:id="rId9"/>
    <p:sldId id="393" r:id="rId10"/>
    <p:sldId id="398" r:id="rId11"/>
    <p:sldId id="394" r:id="rId12"/>
    <p:sldId id="399" r:id="rId13"/>
    <p:sldId id="395" r:id="rId14"/>
    <p:sldId id="400" r:id="rId15"/>
    <p:sldId id="381" r:id="rId16"/>
    <p:sldId id="382" r:id="rId17"/>
    <p:sldId id="387" r:id="rId18"/>
    <p:sldId id="368" r:id="rId19"/>
    <p:sldId id="369" r:id="rId20"/>
    <p:sldId id="383" r:id="rId21"/>
    <p:sldId id="388" r:id="rId22"/>
    <p:sldId id="385" r:id="rId23"/>
    <p:sldId id="389" r:id="rId24"/>
    <p:sldId id="390" r:id="rId25"/>
    <p:sldId id="406" r:id="rId26"/>
    <p:sldId id="407" r:id="rId27"/>
    <p:sldId id="411" r:id="rId28"/>
  </p:sldIdLst>
  <p:sldSz cx="12192000" cy="6858000"/>
  <p:notesSz cx="6858000" cy="9144000"/>
  <p:embeddedFontLst>
    <p:embeddedFont>
      <p:font typeface="Cambria Math" panose="02040503050406030204" pitchFamily="18" charset="0"/>
      <p:regular r:id="rId31"/>
    </p:embeddedFont>
    <p:embeddedFont>
      <p:font typeface="Public Sans" pitchFamily="2" charset="0"/>
      <p:regular r:id="rId32"/>
      <p:bold r:id="rId33"/>
      <p:italic r:id="rId34"/>
      <p:boldItalic r:id="rId35"/>
    </p:embeddedFont>
    <p:embeddedFont>
      <p:font typeface="Public Sans Light" pitchFamily="2" charset="0"/>
      <p:regular r:id="rId36"/>
      <p:italic r:id="rId37"/>
    </p:embeddedFont>
    <p:embeddedFont>
      <p:font typeface="Public Sans SemiBold" pitchFamily="2" charset="0"/>
      <p:regular r:id="rId38"/>
      <p:bold r:id="rId39"/>
      <p:italic r:id="rId40"/>
      <p:boldItalic r:id="rId4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3C607E6-51AF-49F5-9C2D-C1C94399B444}">
          <p14:sldIdLst>
            <p14:sldId id="257"/>
            <p14:sldId id="403"/>
            <p14:sldId id="409"/>
            <p14:sldId id="410"/>
            <p14:sldId id="391"/>
            <p14:sldId id="396"/>
            <p14:sldId id="392"/>
            <p14:sldId id="397"/>
            <p14:sldId id="393"/>
            <p14:sldId id="398"/>
            <p14:sldId id="394"/>
            <p14:sldId id="399"/>
            <p14:sldId id="395"/>
            <p14:sldId id="400"/>
            <p14:sldId id="381"/>
            <p14:sldId id="382"/>
            <p14:sldId id="387"/>
            <p14:sldId id="368"/>
            <p14:sldId id="369"/>
            <p14:sldId id="383"/>
            <p14:sldId id="388"/>
            <p14:sldId id="385"/>
            <p14:sldId id="389"/>
            <p14:sldId id="390"/>
            <p14:sldId id="406"/>
            <p14:sldId id="407"/>
          </p14:sldIdLst>
        </p14:section>
        <p14:section name="Copyright" id="{D75882A1-0C53-456A-8128-233880CF9979}">
          <p14:sldIdLst>
            <p14:sldId id="41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0FEB50D-7B64-1DF8-ECC2-BA991BC254B9}" name="Corinne Towns" initials="" userId="S::corinne.vingerhoed1@det.nsw.edu.au::552e047b-3ad6-49ed-9d6e-f028379f5a0b" providerId="AD"/>
  <p188:author id="{07BE1E32-B1B9-C586-6223-7A9FA1A7B64E}" name="Colleen Worton" initials="CW" userId="S::Colleen.Worton1@det.nsw.edu.au::a6748734-c10b-4b5d-9295-d5dfe3f3f624" providerId="AD"/>
  <p188:author id="{15D3C655-FA0C-37E3-0AF9-B42F82485347}" name="Lee Hyland" initials="LH" userId="S::LESLEE.HYLAND@det.nsw.edu.au::236b8219-96ed-46a5-92bf-a10e6892f95f" providerId="AD"/>
  <p188:author id="{0370C784-7104-4587-1C03-A4A0A6D07F3E}" name="Alyana Marave" initials="AM" userId="S::Alyana.Marave1@det.nsw.edu.au::dd6e8313-0bdf-4d22-8f0f-323573363137" providerId="AD"/>
  <p188:author id="{C461638E-F1F5-7186-9758-0B4A52497F93}" name="Meagan Rodda" initials="MR" userId="S::Meagan.Rodda@det.nsw.edu.au::efecb8de-290d-42b5-96ee-00df0648c086" providerId="AD"/>
  <p188:author id="{F6A5708F-C57C-9878-4BD1-7490923A900F}" name="Colleen Worton" initials="CW" userId="S::colleen.worton1@det.nsw.edu.au::a6748734-c10b-4b5d-9295-d5dfe3f3f624" providerId="AD"/>
  <p188:author id="{C25A559F-B1DB-14E4-86C7-DB877BD15D7B}" name="Corinne Towns" initials="CT" userId="S::Corinne.Vingerhoed1@det.nsw.edu.au::552e047b-3ad6-49ed-9d6e-f028379f5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DFD"/>
    <a:srgbClr val="146CFD"/>
    <a:srgbClr val="F6ACB6"/>
    <a:srgbClr val="CDD3D6"/>
    <a:srgbClr val="EBEBEB"/>
    <a:srgbClr val="FFFFFF"/>
    <a:srgbClr val="00296C"/>
    <a:srgbClr val="0070C0"/>
    <a:srgbClr val="002664"/>
    <a:srgbClr val="004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0"/>
    <p:restoredTop sz="94690"/>
  </p:normalViewPr>
  <p:slideViewPr>
    <p:cSldViewPr snapToGrid="0">
      <p:cViewPr varScale="1">
        <p:scale>
          <a:sx n="76" d="100"/>
          <a:sy n="76" d="100"/>
        </p:scale>
        <p:origin x="51" y="63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presProps" Target="presProp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viewProps" Target="view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xhere.com/en/photo/775736" TargetMode="External"/><Relationship Id="rId2" Type="http://schemas.openxmlformats.org/officeDocument/2006/relationships/image" Target="../media/image24.png"/><Relationship Id="rId1" Type="http://schemas.openxmlformats.org/officeDocument/2006/relationships/slideLayout" Target="../slideLayouts/slideLayout14.xml"/><Relationship Id="rId4" Type="http://schemas.openxmlformats.org/officeDocument/2006/relationships/hyperlink" Target="https://creativecommons.org/publicdomai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UltramarFuelTruck.jpg" TargetMode="External"/><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hyperlink" Target="https://creativecommons.org/publicdomain/" TargetMode="External"/><Relationship Id="rId4" Type="http://schemas.openxmlformats.org/officeDocument/2006/relationships/hyperlink" Target="https://commons.wikimedia.org/wiki/User:Raysonho"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UltramarFuelTruck.jpg" TargetMode="External"/><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hyperlink" Target="https://creativecommons.org/publicdomain/" TargetMode="External"/><Relationship Id="rId4" Type="http://schemas.openxmlformats.org/officeDocument/2006/relationships/hyperlink" Target="https://commons.wikimedia.org/wiki/User:Raysonho"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rawpixel.com/search/oil%20tanker?page=1&amp;path=_topics&amp;sort=curated" TargetMode="External"/><Relationship Id="rId2" Type="http://schemas.openxmlformats.org/officeDocument/2006/relationships/image" Target="../media/image26.png"/><Relationship Id="rId1" Type="http://schemas.openxmlformats.org/officeDocument/2006/relationships/slideLayout" Target="../slideLayouts/slideLayout14.xml"/><Relationship Id="rId5" Type="http://schemas.openxmlformats.org/officeDocument/2006/relationships/hyperlink" Target="https://creativecommons.org/publicdomain/zero/1.0/" TargetMode="External"/><Relationship Id="rId4" Type="http://schemas.openxmlformats.org/officeDocument/2006/relationships/hyperlink" Target="https://www.rawpixel.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rawpixel.com/search/oil%20tanker?page=1&amp;path=_topics&amp;sort=curated" TargetMode="External"/><Relationship Id="rId2" Type="http://schemas.openxmlformats.org/officeDocument/2006/relationships/image" Target="../media/image26.png"/><Relationship Id="rId1" Type="http://schemas.openxmlformats.org/officeDocument/2006/relationships/slideLayout" Target="../slideLayouts/slideLayout14.xml"/><Relationship Id="rId5" Type="http://schemas.openxmlformats.org/officeDocument/2006/relationships/hyperlink" Target="https://creativecommons.org/publicdomain/zero/1.0/" TargetMode="External"/><Relationship Id="rId4" Type="http://schemas.openxmlformats.org/officeDocument/2006/relationships/hyperlink" Target="https://www.rawpixel.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0.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jacksnell707/3174791256" TargetMode="External"/><Relationship Id="rId2" Type="http://schemas.openxmlformats.org/officeDocument/2006/relationships/image" Target="../media/image22.png"/><Relationship Id="rId1" Type="http://schemas.openxmlformats.org/officeDocument/2006/relationships/slideLayout" Target="../slideLayouts/slideLayout14.xml"/><Relationship Id="rId5" Type="http://schemas.openxmlformats.org/officeDocument/2006/relationships/hyperlink" Target="https://creativecommons.org/licenses/by-nc-sa/2.0/" TargetMode="External"/><Relationship Id="rId4" Type="http://schemas.openxmlformats.org/officeDocument/2006/relationships/hyperlink" Target="https://www.flickr.com/photos/jacksnell707/"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jacksnell707/3174791256" TargetMode="External"/><Relationship Id="rId2" Type="http://schemas.openxmlformats.org/officeDocument/2006/relationships/image" Target="../media/image22.png"/><Relationship Id="rId1" Type="http://schemas.openxmlformats.org/officeDocument/2006/relationships/slideLayout" Target="../slideLayouts/slideLayout14.xml"/><Relationship Id="rId5" Type="http://schemas.openxmlformats.org/officeDocument/2006/relationships/hyperlink" Target="https://creativecommons.org/licenses/by-nc-sa/2.0/" TargetMode="External"/><Relationship Id="rId4" Type="http://schemas.openxmlformats.org/officeDocument/2006/relationships/hyperlink" Target="https://www.flickr.com/photos/jacksnell707/"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Scania_R440,_fuel_tank_truck.jpg" TargetMode="External"/><Relationship Id="rId2" Type="http://schemas.openxmlformats.org/officeDocument/2006/relationships/image" Target="../media/image23.png"/><Relationship Id="rId1" Type="http://schemas.openxmlformats.org/officeDocument/2006/relationships/slideLayout" Target="../slideLayouts/slideLayout14.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User:Cjp2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Scania_R440,_fuel_tank_truck.jpg" TargetMode="External"/><Relationship Id="rId2" Type="http://schemas.openxmlformats.org/officeDocument/2006/relationships/image" Target="../media/image23.png"/><Relationship Id="rId1" Type="http://schemas.openxmlformats.org/officeDocument/2006/relationships/slideLayout" Target="../slideLayouts/slideLayout14.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User:Cjp2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xhere.com/en/photo/775736" TargetMode="External"/><Relationship Id="rId2" Type="http://schemas.openxmlformats.org/officeDocument/2006/relationships/image" Target="../media/image24.png"/><Relationship Id="rId1" Type="http://schemas.openxmlformats.org/officeDocument/2006/relationships/slideLayout" Target="../slideLayouts/slideLayout14.xml"/><Relationship Id="rId4" Type="http://schemas.openxmlformats.org/officeDocument/2006/relationships/hyperlink" Target="https://creativecommons.org/publicdoma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Fuel</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t>Explicit teaching</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D3CDC-EFD8-0A00-BA13-0B2E9F444E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7DBD2E-AC30-AE6C-CD39-4F55AE09C0F7}"/>
              </a:ext>
            </a:extLst>
          </p:cNvPr>
          <p:cNvSpPr>
            <a:spLocks noGrp="1"/>
          </p:cNvSpPr>
          <p:nvPr>
            <p:ph type="title"/>
          </p:nvPr>
        </p:nvSpPr>
        <p:spPr/>
        <p:txBody>
          <a:bodyPr/>
          <a:lstStyle/>
          <a:p>
            <a:r>
              <a:rPr lang="en-AU" dirty="0"/>
              <a:t>How much fuel? (6)</a:t>
            </a:r>
          </a:p>
        </p:txBody>
      </p:sp>
      <p:sp>
        <p:nvSpPr>
          <p:cNvPr id="6" name="Text Placeholder 5">
            <a:extLst>
              <a:ext uri="{FF2B5EF4-FFF2-40B4-BE49-F238E27FC236}">
                <a16:creationId xmlns:a16="http://schemas.microsoft.com/office/drawing/2014/main" id="{0591517C-2851-9CFA-E177-12F84D733F61}"/>
              </a:ext>
            </a:extLst>
          </p:cNvPr>
          <p:cNvSpPr>
            <a:spLocks noGrp="1"/>
          </p:cNvSpPr>
          <p:nvPr>
            <p:ph type="body" sz="quarter" idx="18"/>
          </p:nvPr>
        </p:nvSpPr>
        <p:spPr/>
        <p:txBody>
          <a:bodyPr/>
          <a:lstStyle/>
          <a:p>
            <a:r>
              <a:rPr lang="en-AU" dirty="0"/>
              <a:t>Tanker 3</a:t>
            </a:r>
          </a:p>
        </p:txBody>
      </p:sp>
      <p:pic>
        <p:nvPicPr>
          <p:cNvPr id="8" name="Picture 7" descr="Trailer truck">
            <a:extLst>
              <a:ext uri="{FF2B5EF4-FFF2-40B4-BE49-F238E27FC236}">
                <a16:creationId xmlns:a16="http://schemas.microsoft.com/office/drawing/2014/main" id="{BC3D4449-318B-B511-5971-9784A1D404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00" y="1581190"/>
            <a:ext cx="7622712" cy="4269552"/>
          </a:xfrm>
          <a:prstGeom prst="rect">
            <a:avLst/>
          </a:prstGeom>
        </p:spPr>
      </p:pic>
      <p:sp>
        <p:nvSpPr>
          <p:cNvPr id="3" name="TextBox 2">
            <a:extLst>
              <a:ext uri="{FF2B5EF4-FFF2-40B4-BE49-F238E27FC236}">
                <a16:creationId xmlns:a16="http://schemas.microsoft.com/office/drawing/2014/main" id="{AE2E892B-579A-3D12-4CD3-3E098A68CED6}"/>
              </a:ext>
            </a:extLst>
          </p:cNvPr>
          <p:cNvSpPr txBox="1"/>
          <p:nvPr/>
        </p:nvSpPr>
        <p:spPr>
          <a:xfrm>
            <a:off x="348000" y="5910316"/>
            <a:ext cx="6062134" cy="311651"/>
          </a:xfrm>
          <a:prstGeom prst="rect">
            <a:avLst/>
          </a:prstGeom>
          <a:noFill/>
        </p:spPr>
        <p:txBody>
          <a:bodyPr wrap="square" lIns="0" tIns="0" rIns="0" bIns="0" rtlCol="0">
            <a:noAutofit/>
          </a:bodyPr>
          <a:lstStyle/>
          <a:p>
            <a:pPr algn="l"/>
            <a:r>
              <a:rPr lang="en-AU" sz="1800" dirty="0"/>
              <a:t> </a:t>
            </a:r>
            <a:r>
              <a:rPr lang="en-AU" sz="1400" dirty="0"/>
              <a:t>‘</a:t>
            </a:r>
            <a:r>
              <a:rPr lang="en-AU" sz="1400" dirty="0">
                <a:hlinkClick r:id="rId3"/>
              </a:rPr>
              <a:t>PxHere</a:t>
            </a:r>
            <a:r>
              <a:rPr lang="en-AU" sz="1400" dirty="0"/>
              <a:t>’ by unknown author is licenced under </a:t>
            </a:r>
            <a:r>
              <a:rPr lang="en-AU" sz="1400" dirty="0">
                <a:hlinkClick r:id="rId4"/>
              </a:rPr>
              <a:t>CC0 1.0 </a:t>
            </a:r>
            <a:endParaRPr lang="en-AU" sz="1400" dirty="0"/>
          </a:p>
        </p:txBody>
      </p:sp>
      <p:sp>
        <p:nvSpPr>
          <p:cNvPr id="7" name="TextBox 6">
            <a:extLst>
              <a:ext uri="{FF2B5EF4-FFF2-40B4-BE49-F238E27FC236}">
                <a16:creationId xmlns:a16="http://schemas.microsoft.com/office/drawing/2014/main" id="{E4384828-2CC5-FE67-3058-EB6C078C7E25}"/>
              </a:ext>
            </a:extLst>
          </p:cNvPr>
          <p:cNvSpPr txBox="1"/>
          <p:nvPr/>
        </p:nvSpPr>
        <p:spPr>
          <a:xfrm>
            <a:off x="9246777" y="3283772"/>
            <a:ext cx="2119215" cy="510988"/>
          </a:xfrm>
          <a:prstGeom prst="rect">
            <a:avLst/>
          </a:prstGeom>
          <a:noFill/>
        </p:spPr>
        <p:txBody>
          <a:bodyPr wrap="square" lIns="0" tIns="0" rIns="0" bIns="0" rtlCol="0">
            <a:noAutofit/>
          </a:bodyPr>
          <a:lstStyle/>
          <a:p>
            <a:pPr algn="l"/>
            <a:r>
              <a:rPr lang="en-AU" sz="4000" dirty="0"/>
              <a:t>98 .4 </a:t>
            </a:r>
            <a:r>
              <a:rPr lang="en-AU" sz="4000" dirty="0" err="1"/>
              <a:t>kL</a:t>
            </a:r>
            <a:endParaRPr lang="en-AU" sz="4000" dirty="0"/>
          </a:p>
        </p:txBody>
      </p:sp>
      <p:sp>
        <p:nvSpPr>
          <p:cNvPr id="2" name="Slide Number Placeholder 1">
            <a:extLst>
              <a:ext uri="{FF2B5EF4-FFF2-40B4-BE49-F238E27FC236}">
                <a16:creationId xmlns:a16="http://schemas.microsoft.com/office/drawing/2014/main" id="{11715791-C34E-329C-572C-2FC191C7466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5174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520F6-31C8-4986-FD75-D5CB8424CA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483538-8556-2E7D-94BC-E0BB1050F023}"/>
              </a:ext>
            </a:extLst>
          </p:cNvPr>
          <p:cNvSpPr>
            <a:spLocks noGrp="1"/>
          </p:cNvSpPr>
          <p:nvPr>
            <p:ph type="title"/>
          </p:nvPr>
        </p:nvSpPr>
        <p:spPr/>
        <p:txBody>
          <a:bodyPr/>
          <a:lstStyle/>
          <a:p>
            <a:r>
              <a:rPr lang="en-AU" dirty="0"/>
              <a:t>How much fuel? (7)</a:t>
            </a:r>
          </a:p>
        </p:txBody>
      </p:sp>
      <p:sp>
        <p:nvSpPr>
          <p:cNvPr id="6" name="Text Placeholder 5">
            <a:extLst>
              <a:ext uri="{FF2B5EF4-FFF2-40B4-BE49-F238E27FC236}">
                <a16:creationId xmlns:a16="http://schemas.microsoft.com/office/drawing/2014/main" id="{D1A5CA70-9764-9CCA-3715-BCB34ED5AFA0}"/>
              </a:ext>
            </a:extLst>
          </p:cNvPr>
          <p:cNvSpPr>
            <a:spLocks noGrp="1"/>
          </p:cNvSpPr>
          <p:nvPr>
            <p:ph type="body" sz="quarter" idx="18"/>
          </p:nvPr>
        </p:nvSpPr>
        <p:spPr/>
        <p:txBody>
          <a:bodyPr/>
          <a:lstStyle/>
          <a:p>
            <a:r>
              <a:rPr lang="en-AU" dirty="0"/>
              <a:t>Tanker 4</a:t>
            </a:r>
          </a:p>
        </p:txBody>
      </p:sp>
      <p:pic>
        <p:nvPicPr>
          <p:cNvPr id="8" name="Picture 7" descr="A blue and silver truck">
            <a:extLst>
              <a:ext uri="{FF2B5EF4-FFF2-40B4-BE49-F238E27FC236}">
                <a16:creationId xmlns:a16="http://schemas.microsoft.com/office/drawing/2014/main" id="{C29002FA-8F90-8104-90E9-4388DE1470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00" y="1527514"/>
            <a:ext cx="6527942" cy="4288070"/>
          </a:xfrm>
          <a:prstGeom prst="rect">
            <a:avLst/>
          </a:prstGeom>
        </p:spPr>
      </p:pic>
      <p:sp>
        <p:nvSpPr>
          <p:cNvPr id="9" name="TextBox 8">
            <a:extLst>
              <a:ext uri="{FF2B5EF4-FFF2-40B4-BE49-F238E27FC236}">
                <a16:creationId xmlns:a16="http://schemas.microsoft.com/office/drawing/2014/main" id="{DADB58EE-AA1C-012E-56B0-03051DCDF509}"/>
              </a:ext>
            </a:extLst>
          </p:cNvPr>
          <p:cNvSpPr txBox="1"/>
          <p:nvPr/>
        </p:nvSpPr>
        <p:spPr>
          <a:xfrm>
            <a:off x="360000" y="5940335"/>
            <a:ext cx="6088283" cy="265907"/>
          </a:xfrm>
          <a:prstGeom prst="rect">
            <a:avLst/>
          </a:prstGeom>
          <a:noFill/>
        </p:spPr>
        <p:txBody>
          <a:bodyPr wrap="square" lIns="0" tIns="0" rIns="0" bIns="0" rtlCol="0">
            <a:noAutofit/>
          </a:bodyPr>
          <a:lstStyle/>
          <a:p>
            <a:pPr algn="l"/>
            <a:r>
              <a:rPr lang="en-AU" sz="1400" dirty="0"/>
              <a:t>‘</a:t>
            </a:r>
            <a:r>
              <a:rPr lang="en-AU" sz="1400" dirty="0">
                <a:hlinkClick r:id="rId3"/>
              </a:rPr>
              <a:t>Ultramar Fuel Truck</a:t>
            </a:r>
            <a:r>
              <a:rPr lang="en-AU" sz="1400" dirty="0"/>
              <a:t>’ by </a:t>
            </a:r>
            <a:r>
              <a:rPr lang="en-AU" sz="1400" i="0" strike="noStrike" dirty="0" err="1">
                <a:effectLst/>
                <a:hlinkClick r:id="rId4" tooltip="User:Raysonho">
                  <a:extLst>
                    <a:ext uri="{A12FA001-AC4F-418D-AE19-62706E023703}">
                      <ahyp:hlinkClr xmlns:ahyp="http://schemas.microsoft.com/office/drawing/2018/hyperlinkcolor" val="tx"/>
                    </a:ext>
                  </a:extLst>
                </a:hlinkClick>
              </a:rPr>
              <a:t>Raysonho</a:t>
            </a:r>
            <a:r>
              <a:rPr lang="en-AU" sz="1400" i="0" strike="noStrike" dirty="0">
                <a:effectLst/>
                <a:hlinkClick r:id="rId4" tooltip="User:Raysonho">
                  <a:extLst>
                    <a:ext uri="{A12FA001-AC4F-418D-AE19-62706E023703}">
                      <ahyp:hlinkClr xmlns:ahyp="http://schemas.microsoft.com/office/drawing/2018/hyperlinkcolor" val="tx"/>
                    </a:ext>
                  </a:extLst>
                </a:hlinkClick>
              </a:rPr>
              <a:t> </a:t>
            </a:r>
            <a:r>
              <a:rPr lang="en-AU" sz="1400" i="0" strike="noStrike" dirty="0">
                <a:effectLst/>
              </a:rPr>
              <a:t>is licenced under </a:t>
            </a:r>
            <a:r>
              <a:rPr lang="en-AU" sz="1400" i="0" strike="noStrike" dirty="0">
                <a:effectLst/>
                <a:hlinkClick r:id="rId5"/>
              </a:rPr>
              <a:t>CC0 1.0</a:t>
            </a:r>
            <a:r>
              <a:rPr lang="en-AU" sz="1400" i="0" strike="noStrike" dirty="0">
                <a:effectLst/>
              </a:rPr>
              <a:t>.</a:t>
            </a:r>
            <a:endParaRPr lang="en-AU" sz="1400" dirty="0"/>
          </a:p>
        </p:txBody>
      </p:sp>
      <p:sp>
        <p:nvSpPr>
          <p:cNvPr id="2" name="Slide Number Placeholder 1">
            <a:extLst>
              <a:ext uri="{FF2B5EF4-FFF2-40B4-BE49-F238E27FC236}">
                <a16:creationId xmlns:a16="http://schemas.microsoft.com/office/drawing/2014/main" id="{E7BC1589-44AD-BC60-2294-5B520B1001F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162976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F9312-A2A4-B296-3D85-B923560C5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E9E55-F7A9-EC19-0E71-00A3A07B9F17}"/>
              </a:ext>
            </a:extLst>
          </p:cNvPr>
          <p:cNvSpPr>
            <a:spLocks noGrp="1"/>
          </p:cNvSpPr>
          <p:nvPr>
            <p:ph type="title"/>
          </p:nvPr>
        </p:nvSpPr>
        <p:spPr/>
        <p:txBody>
          <a:bodyPr/>
          <a:lstStyle/>
          <a:p>
            <a:r>
              <a:rPr lang="en-AU" dirty="0"/>
              <a:t>How much fuel? (8)</a:t>
            </a:r>
          </a:p>
        </p:txBody>
      </p:sp>
      <p:sp>
        <p:nvSpPr>
          <p:cNvPr id="6" name="Text Placeholder 5">
            <a:extLst>
              <a:ext uri="{FF2B5EF4-FFF2-40B4-BE49-F238E27FC236}">
                <a16:creationId xmlns:a16="http://schemas.microsoft.com/office/drawing/2014/main" id="{11B28A1F-2456-BA52-FF3B-F96EEB45B9AA}"/>
              </a:ext>
            </a:extLst>
          </p:cNvPr>
          <p:cNvSpPr>
            <a:spLocks noGrp="1"/>
          </p:cNvSpPr>
          <p:nvPr>
            <p:ph type="body" sz="quarter" idx="18"/>
          </p:nvPr>
        </p:nvSpPr>
        <p:spPr/>
        <p:txBody>
          <a:bodyPr/>
          <a:lstStyle/>
          <a:p>
            <a:r>
              <a:rPr lang="en-AU" dirty="0"/>
              <a:t>Tanker 4</a:t>
            </a:r>
          </a:p>
        </p:txBody>
      </p:sp>
      <p:pic>
        <p:nvPicPr>
          <p:cNvPr id="9" name="Picture 8" descr="A blue and silver truck">
            <a:extLst>
              <a:ext uri="{FF2B5EF4-FFF2-40B4-BE49-F238E27FC236}">
                <a16:creationId xmlns:a16="http://schemas.microsoft.com/office/drawing/2014/main" id="{F101C5C3-02B8-CF0E-2CF9-0B33811578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00" y="1527514"/>
            <a:ext cx="6527942" cy="4288070"/>
          </a:xfrm>
          <a:prstGeom prst="rect">
            <a:avLst/>
          </a:prstGeom>
        </p:spPr>
      </p:pic>
      <p:sp>
        <p:nvSpPr>
          <p:cNvPr id="7" name="TextBox 6">
            <a:extLst>
              <a:ext uri="{FF2B5EF4-FFF2-40B4-BE49-F238E27FC236}">
                <a16:creationId xmlns:a16="http://schemas.microsoft.com/office/drawing/2014/main" id="{E7CE53C0-CDED-B4AA-8164-F50763E89045}"/>
              </a:ext>
            </a:extLst>
          </p:cNvPr>
          <p:cNvSpPr txBox="1"/>
          <p:nvPr/>
        </p:nvSpPr>
        <p:spPr>
          <a:xfrm>
            <a:off x="360000" y="5940335"/>
            <a:ext cx="6088283" cy="265907"/>
          </a:xfrm>
          <a:prstGeom prst="rect">
            <a:avLst/>
          </a:prstGeom>
          <a:noFill/>
        </p:spPr>
        <p:txBody>
          <a:bodyPr wrap="square" lIns="0" tIns="0" rIns="0" bIns="0" rtlCol="0">
            <a:noAutofit/>
          </a:bodyPr>
          <a:lstStyle/>
          <a:p>
            <a:pPr algn="l"/>
            <a:r>
              <a:rPr lang="en-AU" sz="1400" dirty="0"/>
              <a:t>‘</a:t>
            </a:r>
            <a:r>
              <a:rPr lang="en-AU" sz="1400" dirty="0">
                <a:hlinkClick r:id="rId3"/>
              </a:rPr>
              <a:t>Ultramar Fuel Truck</a:t>
            </a:r>
            <a:r>
              <a:rPr lang="en-AU" sz="1400" dirty="0"/>
              <a:t>’ by </a:t>
            </a:r>
            <a:r>
              <a:rPr lang="en-AU" sz="1400" i="0" strike="noStrike" dirty="0" err="1">
                <a:effectLst/>
                <a:hlinkClick r:id="rId4" tooltip="User:Raysonho">
                  <a:extLst>
                    <a:ext uri="{A12FA001-AC4F-418D-AE19-62706E023703}">
                      <ahyp:hlinkClr xmlns:ahyp="http://schemas.microsoft.com/office/drawing/2018/hyperlinkcolor" val="tx"/>
                    </a:ext>
                  </a:extLst>
                </a:hlinkClick>
              </a:rPr>
              <a:t>Raysonho</a:t>
            </a:r>
            <a:r>
              <a:rPr lang="en-AU" sz="1400" i="0" strike="noStrike" dirty="0">
                <a:effectLst/>
                <a:hlinkClick r:id="rId4" tooltip="User:Raysonho">
                  <a:extLst>
                    <a:ext uri="{A12FA001-AC4F-418D-AE19-62706E023703}">
                      <ahyp:hlinkClr xmlns:ahyp="http://schemas.microsoft.com/office/drawing/2018/hyperlinkcolor" val="tx"/>
                    </a:ext>
                  </a:extLst>
                </a:hlinkClick>
              </a:rPr>
              <a:t> </a:t>
            </a:r>
            <a:r>
              <a:rPr lang="en-AU" sz="1400" i="0" strike="noStrike" dirty="0">
                <a:effectLst/>
              </a:rPr>
              <a:t>is licenced under </a:t>
            </a:r>
            <a:r>
              <a:rPr lang="en-AU" sz="1400" i="0" strike="noStrike" dirty="0">
                <a:effectLst/>
                <a:hlinkClick r:id="rId5"/>
              </a:rPr>
              <a:t>CC0 1.0</a:t>
            </a:r>
            <a:r>
              <a:rPr lang="en-AU" sz="1400" i="0" strike="noStrike" dirty="0">
                <a:effectLst/>
              </a:rPr>
              <a:t>.</a:t>
            </a:r>
            <a:endParaRPr lang="en-AU" sz="1400" dirty="0"/>
          </a:p>
        </p:txBody>
      </p:sp>
      <p:sp>
        <p:nvSpPr>
          <p:cNvPr id="3" name="TextBox 2">
            <a:extLst>
              <a:ext uri="{FF2B5EF4-FFF2-40B4-BE49-F238E27FC236}">
                <a16:creationId xmlns:a16="http://schemas.microsoft.com/office/drawing/2014/main" id="{A3722B33-6484-A5EA-4816-CFE4C5CD01AA}"/>
              </a:ext>
            </a:extLst>
          </p:cNvPr>
          <p:cNvSpPr txBox="1"/>
          <p:nvPr/>
        </p:nvSpPr>
        <p:spPr>
          <a:xfrm>
            <a:off x="8764987" y="3304056"/>
            <a:ext cx="1812173" cy="510988"/>
          </a:xfrm>
          <a:prstGeom prst="rect">
            <a:avLst/>
          </a:prstGeom>
          <a:noFill/>
        </p:spPr>
        <p:txBody>
          <a:bodyPr wrap="square" lIns="0" tIns="0" rIns="0" bIns="0" rtlCol="0">
            <a:noAutofit/>
          </a:bodyPr>
          <a:lstStyle/>
          <a:p>
            <a:pPr algn="l"/>
            <a:r>
              <a:rPr lang="en-AU" sz="4000" dirty="0"/>
              <a:t>15.8 </a:t>
            </a:r>
            <a:r>
              <a:rPr lang="en-AU" sz="4000" dirty="0" err="1"/>
              <a:t>kL</a:t>
            </a:r>
            <a:endParaRPr lang="en-AU" sz="4000" dirty="0"/>
          </a:p>
        </p:txBody>
      </p:sp>
      <p:sp>
        <p:nvSpPr>
          <p:cNvPr id="2" name="Slide Number Placeholder 1">
            <a:extLst>
              <a:ext uri="{FF2B5EF4-FFF2-40B4-BE49-F238E27FC236}">
                <a16:creationId xmlns:a16="http://schemas.microsoft.com/office/drawing/2014/main" id="{B101F6B1-99D6-A4AC-0E1D-270475A5FC9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158070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65052-392B-72B4-29EE-B59D9B273C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ACA4F4-CC8A-DA2A-78FA-14C95BBB81BF}"/>
              </a:ext>
            </a:extLst>
          </p:cNvPr>
          <p:cNvSpPr>
            <a:spLocks noGrp="1"/>
          </p:cNvSpPr>
          <p:nvPr>
            <p:ph type="title"/>
          </p:nvPr>
        </p:nvSpPr>
        <p:spPr/>
        <p:txBody>
          <a:bodyPr/>
          <a:lstStyle/>
          <a:p>
            <a:r>
              <a:rPr lang="en-AU" dirty="0"/>
              <a:t>How much fuel? (9)</a:t>
            </a:r>
          </a:p>
        </p:txBody>
      </p:sp>
      <p:sp>
        <p:nvSpPr>
          <p:cNvPr id="6" name="Text Placeholder 5">
            <a:extLst>
              <a:ext uri="{FF2B5EF4-FFF2-40B4-BE49-F238E27FC236}">
                <a16:creationId xmlns:a16="http://schemas.microsoft.com/office/drawing/2014/main" id="{A44156BD-4634-9E2A-6679-68D9C069C12C}"/>
              </a:ext>
            </a:extLst>
          </p:cNvPr>
          <p:cNvSpPr>
            <a:spLocks noGrp="1"/>
          </p:cNvSpPr>
          <p:nvPr>
            <p:ph type="body" sz="quarter" idx="18"/>
          </p:nvPr>
        </p:nvSpPr>
        <p:spPr/>
        <p:txBody>
          <a:bodyPr/>
          <a:lstStyle/>
          <a:p>
            <a:r>
              <a:rPr lang="en-AU" dirty="0"/>
              <a:t>Tanker 5</a:t>
            </a:r>
          </a:p>
        </p:txBody>
      </p:sp>
      <p:pic>
        <p:nvPicPr>
          <p:cNvPr id="9" name="Picture 8" descr="Oil Tanker">
            <a:extLst>
              <a:ext uri="{FF2B5EF4-FFF2-40B4-BE49-F238E27FC236}">
                <a16:creationId xmlns:a16="http://schemas.microsoft.com/office/drawing/2014/main" id="{F06EDA33-99E8-3DA6-4AB5-505360C11E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999" y="1538110"/>
            <a:ext cx="6459293" cy="4231753"/>
          </a:xfrm>
          <a:prstGeom prst="rect">
            <a:avLst/>
          </a:prstGeom>
        </p:spPr>
      </p:pic>
      <p:sp>
        <p:nvSpPr>
          <p:cNvPr id="8" name="TextBox 7">
            <a:extLst>
              <a:ext uri="{FF2B5EF4-FFF2-40B4-BE49-F238E27FC236}">
                <a16:creationId xmlns:a16="http://schemas.microsoft.com/office/drawing/2014/main" id="{6F43E44D-F221-2FC1-3EA1-C5B279D07B2A}"/>
              </a:ext>
            </a:extLst>
          </p:cNvPr>
          <p:cNvSpPr txBox="1"/>
          <p:nvPr/>
        </p:nvSpPr>
        <p:spPr>
          <a:xfrm>
            <a:off x="360000" y="5953073"/>
            <a:ext cx="6159829" cy="253169"/>
          </a:xfrm>
          <a:prstGeom prst="rect">
            <a:avLst/>
          </a:prstGeom>
          <a:noFill/>
        </p:spPr>
        <p:txBody>
          <a:bodyPr wrap="square" lIns="0" tIns="0" rIns="0" bIns="0" rtlCol="0">
            <a:noAutofit/>
          </a:bodyPr>
          <a:lstStyle/>
          <a:p>
            <a:pPr algn="l"/>
            <a:r>
              <a:rPr lang="en-AU" sz="1400" dirty="0"/>
              <a:t>‘</a:t>
            </a:r>
            <a:r>
              <a:rPr lang="en-AU" sz="1400" dirty="0">
                <a:hlinkClick r:id="rId3"/>
              </a:rPr>
              <a:t>Oil Tanker Image</a:t>
            </a:r>
            <a:r>
              <a:rPr lang="en-AU" sz="1400" dirty="0"/>
              <a:t>’ by </a:t>
            </a:r>
            <a:r>
              <a:rPr lang="en-AU" sz="1400" dirty="0" err="1">
                <a:hlinkClick r:id="rId4"/>
              </a:rPr>
              <a:t>rawpizel</a:t>
            </a:r>
            <a:r>
              <a:rPr lang="en-AU" sz="1400" dirty="0"/>
              <a:t> is licenced under </a:t>
            </a:r>
            <a:r>
              <a:rPr lang="en-AU" sz="1400" dirty="0">
                <a:hlinkClick r:id="rId5"/>
              </a:rPr>
              <a:t>CC0 1.0 Deed</a:t>
            </a:r>
            <a:r>
              <a:rPr lang="en-AU" sz="1400" dirty="0"/>
              <a:t>.</a:t>
            </a:r>
          </a:p>
        </p:txBody>
      </p:sp>
      <p:sp>
        <p:nvSpPr>
          <p:cNvPr id="2" name="Slide Number Placeholder 1">
            <a:extLst>
              <a:ext uri="{FF2B5EF4-FFF2-40B4-BE49-F238E27FC236}">
                <a16:creationId xmlns:a16="http://schemas.microsoft.com/office/drawing/2014/main" id="{63AA5A4C-2A51-31D5-2C56-F8F757F8128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288373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CCFDC-84CE-4B0D-2E3C-583443A65A3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BFC63A-C7AF-EB6F-0E0A-05C18D2EE07C}"/>
              </a:ext>
            </a:extLst>
          </p:cNvPr>
          <p:cNvSpPr>
            <a:spLocks noGrp="1"/>
          </p:cNvSpPr>
          <p:nvPr>
            <p:ph type="title"/>
          </p:nvPr>
        </p:nvSpPr>
        <p:spPr/>
        <p:txBody>
          <a:bodyPr/>
          <a:lstStyle/>
          <a:p>
            <a:r>
              <a:rPr lang="en-AU" dirty="0"/>
              <a:t>How much fuel? (10)</a:t>
            </a:r>
          </a:p>
        </p:txBody>
      </p:sp>
      <p:sp>
        <p:nvSpPr>
          <p:cNvPr id="6" name="Text Placeholder 5">
            <a:extLst>
              <a:ext uri="{FF2B5EF4-FFF2-40B4-BE49-F238E27FC236}">
                <a16:creationId xmlns:a16="http://schemas.microsoft.com/office/drawing/2014/main" id="{CC1AF7E4-F581-B812-DE97-8A7D5FA7229D}"/>
              </a:ext>
            </a:extLst>
          </p:cNvPr>
          <p:cNvSpPr>
            <a:spLocks noGrp="1"/>
          </p:cNvSpPr>
          <p:nvPr>
            <p:ph type="body" sz="quarter" idx="18"/>
          </p:nvPr>
        </p:nvSpPr>
        <p:spPr/>
        <p:txBody>
          <a:bodyPr/>
          <a:lstStyle/>
          <a:p>
            <a:r>
              <a:rPr lang="en-AU" dirty="0"/>
              <a:t>Tanker 5</a:t>
            </a:r>
          </a:p>
        </p:txBody>
      </p:sp>
      <p:pic>
        <p:nvPicPr>
          <p:cNvPr id="8" name="Picture 7" descr="Oil Tanker">
            <a:extLst>
              <a:ext uri="{FF2B5EF4-FFF2-40B4-BE49-F238E27FC236}">
                <a16:creationId xmlns:a16="http://schemas.microsoft.com/office/drawing/2014/main" id="{480C6077-6256-BAA3-B114-B9BE9D4165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999" y="1538110"/>
            <a:ext cx="6459293" cy="4231753"/>
          </a:xfrm>
          <a:prstGeom prst="rect">
            <a:avLst/>
          </a:prstGeom>
        </p:spPr>
      </p:pic>
      <p:sp>
        <p:nvSpPr>
          <p:cNvPr id="3" name="TextBox 2">
            <a:extLst>
              <a:ext uri="{FF2B5EF4-FFF2-40B4-BE49-F238E27FC236}">
                <a16:creationId xmlns:a16="http://schemas.microsoft.com/office/drawing/2014/main" id="{1E72D1DA-3992-96DE-BEDF-1D76F7DC6613}"/>
              </a:ext>
            </a:extLst>
          </p:cNvPr>
          <p:cNvSpPr txBox="1"/>
          <p:nvPr/>
        </p:nvSpPr>
        <p:spPr>
          <a:xfrm>
            <a:off x="360000" y="5953073"/>
            <a:ext cx="6159829" cy="253169"/>
          </a:xfrm>
          <a:prstGeom prst="rect">
            <a:avLst/>
          </a:prstGeom>
          <a:noFill/>
        </p:spPr>
        <p:txBody>
          <a:bodyPr wrap="square" lIns="0" tIns="0" rIns="0" bIns="0" rtlCol="0">
            <a:noAutofit/>
          </a:bodyPr>
          <a:lstStyle/>
          <a:p>
            <a:pPr algn="l"/>
            <a:r>
              <a:rPr lang="en-AU" sz="1400" dirty="0"/>
              <a:t>‘</a:t>
            </a:r>
            <a:r>
              <a:rPr lang="en-AU" sz="1400" dirty="0">
                <a:hlinkClick r:id="rId3"/>
              </a:rPr>
              <a:t>Oil Tanker Image</a:t>
            </a:r>
            <a:r>
              <a:rPr lang="en-AU" sz="1400" dirty="0"/>
              <a:t>’ by </a:t>
            </a:r>
            <a:r>
              <a:rPr lang="en-AU" sz="1400" dirty="0" err="1">
                <a:hlinkClick r:id="rId4"/>
              </a:rPr>
              <a:t>rawpizel</a:t>
            </a:r>
            <a:r>
              <a:rPr lang="en-AU" sz="1400" dirty="0"/>
              <a:t> is licenced under </a:t>
            </a:r>
            <a:r>
              <a:rPr lang="en-AU" sz="1400" dirty="0">
                <a:hlinkClick r:id="rId5"/>
              </a:rPr>
              <a:t>CC0 1.0 Deed</a:t>
            </a:r>
            <a:r>
              <a:rPr lang="en-AU" sz="1400" dirty="0"/>
              <a:t>.</a:t>
            </a:r>
          </a:p>
        </p:txBody>
      </p:sp>
      <p:sp>
        <p:nvSpPr>
          <p:cNvPr id="7" name="TextBox 6">
            <a:extLst>
              <a:ext uri="{FF2B5EF4-FFF2-40B4-BE49-F238E27FC236}">
                <a16:creationId xmlns:a16="http://schemas.microsoft.com/office/drawing/2014/main" id="{ECAD9840-FAA4-73F8-E997-5279DB3C9B95}"/>
              </a:ext>
            </a:extLst>
          </p:cNvPr>
          <p:cNvSpPr txBox="1"/>
          <p:nvPr/>
        </p:nvSpPr>
        <p:spPr>
          <a:xfrm>
            <a:off x="8664403" y="3398492"/>
            <a:ext cx="1979213" cy="510988"/>
          </a:xfrm>
          <a:prstGeom prst="rect">
            <a:avLst/>
          </a:prstGeom>
          <a:noFill/>
        </p:spPr>
        <p:txBody>
          <a:bodyPr wrap="square" lIns="0" tIns="0" rIns="0" bIns="0" rtlCol="0">
            <a:noAutofit/>
          </a:bodyPr>
          <a:lstStyle/>
          <a:p>
            <a:pPr algn="l"/>
            <a:r>
              <a:rPr lang="en-AU" sz="4000" dirty="0"/>
              <a:t>238 ML</a:t>
            </a:r>
          </a:p>
        </p:txBody>
      </p:sp>
      <p:sp>
        <p:nvSpPr>
          <p:cNvPr id="2" name="Slide Number Placeholder 1">
            <a:extLst>
              <a:ext uri="{FF2B5EF4-FFF2-40B4-BE49-F238E27FC236}">
                <a16:creationId xmlns:a16="http://schemas.microsoft.com/office/drawing/2014/main" id="{AC9FDC52-2DE7-E882-A70E-194B1BDEB52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196949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a:xfrm>
            <a:off x="450001" y="4084814"/>
            <a:ext cx="11291998" cy="800681"/>
          </a:xfrm>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96887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Conversion (3)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11484000" cy="4177296"/>
              </a:xfrm>
            </p:spPr>
            <p:txBody>
              <a:bodyPr/>
              <a:lstStyle/>
              <a:p>
                <a:r>
                  <a:rPr lang="en-AU" dirty="0"/>
                  <a:t>A jumbo jet has a fuel capacity of 17 500 000 L. </a:t>
                </a:r>
              </a:p>
              <a:p>
                <a:r>
                  <a:rPr lang="en-AU" dirty="0"/>
                  <a:t>a) How much is this in kilolitres?</a:t>
                </a:r>
              </a:p>
              <a:p>
                <a:r>
                  <a:rPr lang="en-AU" dirty="0"/>
                  <a:t>		        17 500 000 L = 17 500 000 </a:t>
                </a:r>
                <a14:m>
                  <m:oMath xmlns:m="http://schemas.openxmlformats.org/officeDocument/2006/math">
                    <m:r>
                      <a:rPr lang="en-AU" i="1" smtClean="0">
                        <a:latin typeface="Cambria Math" panose="02040503050406030204" pitchFamily="18" charset="0"/>
                        <a:ea typeface="Cambria Math" panose="02040503050406030204" pitchFamily="18" charset="0"/>
                      </a:rPr>
                      <m:t>÷</m:t>
                    </m:r>
                  </m:oMath>
                </a14:m>
                <a:r>
                  <a:rPr lang="en-AU" dirty="0"/>
                  <a:t> 1000 </a:t>
                </a:r>
                <a:r>
                  <a:rPr lang="en-AU" dirty="0" err="1"/>
                  <a:t>kL</a:t>
                </a:r>
                <a:endParaRPr lang="en-AU" dirty="0"/>
              </a:p>
              <a:p>
                <a:r>
                  <a:rPr lang="en-AU" dirty="0"/>
                  <a:t>		        		 = 17 500 </a:t>
                </a:r>
                <a:r>
                  <a:rPr lang="en-AU" dirty="0" err="1"/>
                  <a:t>kL</a:t>
                </a:r>
                <a:endParaRPr lang="en-AU" dirty="0"/>
              </a:p>
              <a:p>
                <a:r>
                  <a:rPr lang="en-AU" dirty="0"/>
                  <a:t>b) How much is this in megalitres? </a:t>
                </a:r>
              </a:p>
              <a:p>
                <a:r>
                  <a:rPr lang="en-AU" dirty="0"/>
                  <a:t>			17 500 </a:t>
                </a:r>
                <a:r>
                  <a:rPr lang="en-AU" dirty="0" err="1"/>
                  <a:t>kL</a:t>
                </a:r>
                <a:r>
                  <a:rPr lang="en-AU" dirty="0"/>
                  <a:t> = 17 500 </a:t>
                </a:r>
                <a14:m>
                  <m:oMath xmlns:m="http://schemas.openxmlformats.org/officeDocument/2006/math">
                    <m:r>
                      <a:rPr lang="en-AU" i="1" smtClean="0">
                        <a:latin typeface="Cambria Math" panose="02040503050406030204" pitchFamily="18" charset="0"/>
                        <a:ea typeface="Cambria Math" panose="02040503050406030204" pitchFamily="18" charset="0"/>
                      </a:rPr>
                      <m:t>÷</m:t>
                    </m:r>
                  </m:oMath>
                </a14:m>
                <a:r>
                  <a:rPr lang="en-AU" dirty="0"/>
                  <a:t> 1000 ML</a:t>
                </a:r>
              </a:p>
              <a:p>
                <a:r>
                  <a:rPr lang="en-AU" dirty="0"/>
                  <a:t>		        		   = 17.5 ML</a:t>
                </a:r>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620000"/>
                <a:ext cx="11484000" cy="4177296"/>
              </a:xfrm>
              <a:blipFill>
                <a:blip r:embed="rId2"/>
                <a:stretch>
                  <a:fillRect l="-1215"/>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380084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89506-25FD-1FBD-D047-E5B392D639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CBFAF8-1CF2-6263-3615-A9C80E9CC06F}"/>
              </a:ext>
            </a:extLst>
          </p:cNvPr>
          <p:cNvSpPr>
            <a:spLocks noGrp="1"/>
          </p:cNvSpPr>
          <p:nvPr>
            <p:ph type="title"/>
          </p:nvPr>
        </p:nvSpPr>
        <p:spPr/>
        <p:txBody>
          <a:bodyPr/>
          <a:lstStyle/>
          <a:p>
            <a:r>
              <a:rPr lang="en-AU" dirty="0"/>
              <a:t>Conversion (4)</a:t>
            </a:r>
          </a:p>
        </p:txBody>
      </p:sp>
      <p:sp>
        <p:nvSpPr>
          <p:cNvPr id="6" name="Text Placeholder 5">
            <a:extLst>
              <a:ext uri="{FF2B5EF4-FFF2-40B4-BE49-F238E27FC236}">
                <a16:creationId xmlns:a16="http://schemas.microsoft.com/office/drawing/2014/main" id="{8871461C-E2CA-A976-E069-C3E4B19597DC}"/>
              </a:ext>
            </a:extLst>
          </p:cNvPr>
          <p:cNvSpPr>
            <a:spLocks noGrp="1"/>
          </p:cNvSpPr>
          <p:nvPr>
            <p:ph type="body" sz="quarter" idx="18"/>
          </p:nvPr>
        </p:nvSpPr>
        <p:spPr/>
        <p:txBody>
          <a:bodyPr/>
          <a:lstStyle/>
          <a:p>
            <a:r>
              <a:rPr lang="en-AU" dirty="0"/>
              <a:t>Example 1 – self-explanation prompts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0F4B84D-93D2-0C1E-5FA9-2D202214476E}"/>
                  </a:ext>
                </a:extLst>
              </p:cNvPr>
              <p:cNvSpPr>
                <a:spLocks noGrp="1"/>
              </p:cNvSpPr>
              <p:nvPr>
                <p:ph idx="1"/>
              </p:nvPr>
            </p:nvSpPr>
            <p:spPr/>
            <p:txBody>
              <a:bodyPr/>
              <a:lstStyle/>
              <a:p>
                <a:r>
                  <a:rPr lang="en-AU" dirty="0"/>
                  <a:t>A jumbo jet has a fuel capacity of 17 500 000 L. </a:t>
                </a:r>
              </a:p>
              <a:p>
                <a:r>
                  <a:rPr lang="en-AU" dirty="0"/>
                  <a:t>a) How much is this in kilolitres?</a:t>
                </a:r>
              </a:p>
              <a:p>
                <a:r>
                  <a:rPr lang="en-AU" dirty="0"/>
                  <a:t>		        17 500 000 L = 17 500 000 </a:t>
                </a:r>
                <a14:m>
                  <m:oMath xmlns:m="http://schemas.openxmlformats.org/officeDocument/2006/math">
                    <m:r>
                      <a:rPr lang="en-AU" i="1" smtClean="0">
                        <a:latin typeface="Cambria Math" panose="02040503050406030204" pitchFamily="18" charset="0"/>
                        <a:ea typeface="Cambria Math" panose="02040503050406030204" pitchFamily="18" charset="0"/>
                      </a:rPr>
                      <m:t>÷</m:t>
                    </m:r>
                  </m:oMath>
                </a14:m>
                <a:r>
                  <a:rPr lang="en-AU" dirty="0"/>
                  <a:t> 1000 </a:t>
                </a:r>
                <a:r>
                  <a:rPr lang="en-AU" dirty="0" err="1"/>
                  <a:t>kL</a:t>
                </a:r>
                <a:endParaRPr lang="en-AU" dirty="0"/>
              </a:p>
              <a:p>
                <a:r>
                  <a:rPr lang="en-AU" dirty="0"/>
                  <a:t>		        		 = 17 500 </a:t>
                </a:r>
                <a:r>
                  <a:rPr lang="en-AU" dirty="0" err="1"/>
                  <a:t>kL</a:t>
                </a:r>
                <a:endParaRPr lang="en-AU" dirty="0"/>
              </a:p>
              <a:p>
                <a:r>
                  <a:rPr lang="en-AU" dirty="0"/>
                  <a:t>b) How much is this in megalitres? </a:t>
                </a:r>
              </a:p>
              <a:p>
                <a:r>
                  <a:rPr lang="en-AU" dirty="0"/>
                  <a:t>			17 500 </a:t>
                </a:r>
                <a:r>
                  <a:rPr lang="en-AU" dirty="0" err="1"/>
                  <a:t>kL</a:t>
                </a:r>
                <a:r>
                  <a:rPr lang="en-AU" dirty="0"/>
                  <a:t> = 17 500 </a:t>
                </a:r>
                <a14:m>
                  <m:oMath xmlns:m="http://schemas.openxmlformats.org/officeDocument/2006/math">
                    <m:r>
                      <a:rPr lang="en-AU" i="1" smtClean="0">
                        <a:latin typeface="Cambria Math" panose="02040503050406030204" pitchFamily="18" charset="0"/>
                        <a:ea typeface="Cambria Math" panose="02040503050406030204" pitchFamily="18" charset="0"/>
                      </a:rPr>
                      <m:t>÷</m:t>
                    </m:r>
                  </m:oMath>
                </a14:m>
                <a:r>
                  <a:rPr lang="en-AU" dirty="0"/>
                  <a:t> 1000 ML</a:t>
                </a:r>
              </a:p>
              <a:p>
                <a:r>
                  <a:rPr lang="en-AU" dirty="0"/>
                  <a:t>		        		   = 17.5 ML</a:t>
                </a:r>
              </a:p>
            </p:txBody>
          </p:sp>
        </mc:Choice>
        <mc:Fallback xmlns="">
          <p:sp>
            <p:nvSpPr>
              <p:cNvPr id="5" name="Content Placeholder 4">
                <a:extLst>
                  <a:ext uri="{FF2B5EF4-FFF2-40B4-BE49-F238E27FC236}">
                    <a16:creationId xmlns:a16="http://schemas.microsoft.com/office/drawing/2014/main" id="{F0F4B84D-93D2-0C1E-5FA9-2D202214476E}"/>
                  </a:ext>
                </a:extLst>
              </p:cNvPr>
              <p:cNvSpPr>
                <a:spLocks noGrp="1" noRot="1" noChangeAspect="1" noMove="1" noResize="1" noEditPoints="1" noAdjustHandles="1" noChangeArrowheads="1" noChangeShapeType="1" noTextEdit="1"/>
              </p:cNvSpPr>
              <p:nvPr>
                <p:ph idx="1"/>
              </p:nvPr>
            </p:nvSpPr>
            <p:spPr>
              <a:blipFill>
                <a:blip r:embed="rId3"/>
                <a:stretch>
                  <a:fillRect l="-1221"/>
                </a:stretch>
              </a:blipFill>
            </p:spPr>
            <p:txBody>
              <a:bodyPr/>
              <a:lstStyle/>
              <a:p>
                <a:r>
                  <a:rPr lang="en-US">
                    <a:noFill/>
                  </a:rPr>
                  <a:t> </a:t>
                </a:r>
              </a:p>
            </p:txBody>
          </p:sp>
        </mc:Fallback>
      </mc:AlternateContent>
      <p:sp>
        <p:nvSpPr>
          <p:cNvPr id="3" name="Speech Bubble: Oval 2">
            <a:extLst>
              <a:ext uri="{FF2B5EF4-FFF2-40B4-BE49-F238E27FC236}">
                <a16:creationId xmlns:a16="http://schemas.microsoft.com/office/drawing/2014/main" id="{77E5AFE1-C2E8-36E7-24C5-A67F486299EA}"/>
              </a:ext>
            </a:extLst>
          </p:cNvPr>
          <p:cNvSpPr/>
          <p:nvPr/>
        </p:nvSpPr>
        <p:spPr>
          <a:xfrm>
            <a:off x="7479026" y="2267712"/>
            <a:ext cx="3438910" cy="997005"/>
          </a:xfrm>
          <a:prstGeom prst="wedgeRoundRectCallout">
            <a:avLst>
              <a:gd name="adj1" fmla="val -78890"/>
              <a:gd name="adj2" fmla="val 18107"/>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800" dirty="0"/>
              <a:t>Why did we divide by 1000?</a:t>
            </a:r>
          </a:p>
        </p:txBody>
      </p:sp>
      <p:sp>
        <p:nvSpPr>
          <p:cNvPr id="7" name="Speech Bubble: Oval 6">
            <a:extLst>
              <a:ext uri="{FF2B5EF4-FFF2-40B4-BE49-F238E27FC236}">
                <a16:creationId xmlns:a16="http://schemas.microsoft.com/office/drawing/2014/main" id="{D2263880-9FB7-BBD4-8AD3-76444AD5B3CE}"/>
              </a:ext>
            </a:extLst>
          </p:cNvPr>
          <p:cNvSpPr/>
          <p:nvPr/>
        </p:nvSpPr>
        <p:spPr>
          <a:xfrm>
            <a:off x="7479026" y="3734091"/>
            <a:ext cx="3438910" cy="997005"/>
          </a:xfrm>
          <a:prstGeom prst="wedgeRoundRectCallout">
            <a:avLst>
              <a:gd name="adj1" fmla="val -107610"/>
              <a:gd name="adj2" fmla="val -64576"/>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800" dirty="0"/>
              <a:t>Can you think of a quick method of dividing by 1000? </a:t>
            </a:r>
          </a:p>
        </p:txBody>
      </p:sp>
      <p:sp>
        <p:nvSpPr>
          <p:cNvPr id="2" name="Slide Number Placeholder 1">
            <a:extLst>
              <a:ext uri="{FF2B5EF4-FFF2-40B4-BE49-F238E27FC236}">
                <a16:creationId xmlns:a16="http://schemas.microsoft.com/office/drawing/2014/main" id="{6AD5724D-87DE-3501-D5E5-65CDDBFEE4C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251449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Conversion (5)</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1</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70242"/>
            <a:ext cx="11484000" cy="4536000"/>
          </a:xfrm>
        </p:spPr>
        <p:txBody>
          <a:bodyPr/>
          <a:lstStyle/>
          <a:p>
            <a:r>
              <a:rPr lang="en-AU" dirty="0"/>
              <a:t>A large dam holds 14 670 000 L of water.</a:t>
            </a:r>
          </a:p>
          <a:p>
            <a:pPr marL="342900" indent="-342900">
              <a:buAutoNum type="alphaLcParenR"/>
            </a:pPr>
            <a:r>
              <a:rPr lang="en-AU" dirty="0"/>
              <a:t>How many kilolitres does the dam hold?</a:t>
            </a:r>
          </a:p>
          <a:p>
            <a:pPr marL="342900" indent="-342900">
              <a:buAutoNum type="alphaLcParenR"/>
            </a:pPr>
            <a:endParaRPr lang="en-AU" dirty="0"/>
          </a:p>
          <a:p>
            <a:pPr marL="342900" indent="-342900">
              <a:buAutoNum type="alphaLcParenR"/>
            </a:pPr>
            <a:endParaRPr lang="en-AU" dirty="0"/>
          </a:p>
          <a:p>
            <a:pPr marL="342900" indent="-342900">
              <a:buAutoNum type="alphaLcParenR"/>
            </a:pPr>
            <a:r>
              <a:rPr lang="en-AU" dirty="0"/>
              <a:t>How many megalitres does the dam hold? </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r>
              <a:rPr lang="en-AU" dirty="0"/>
              <a:t>…………………………………………………………………</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Conversion (6)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529564"/>
                <a:ext cx="11484000" cy="4536000"/>
              </a:xfrm>
            </p:spPr>
            <p:txBody>
              <a:bodyPr/>
              <a:lstStyle/>
              <a:p>
                <a:r>
                  <a:rPr lang="en-AU" dirty="0"/>
                  <a:t>A large dam holds 14 670 000 L of water.</a:t>
                </a:r>
              </a:p>
              <a:p>
                <a:r>
                  <a:rPr lang="en-AU" dirty="0"/>
                  <a:t>a) How many kilolitres does the dam hold?</a:t>
                </a:r>
              </a:p>
              <a:p>
                <a:r>
                  <a:rPr lang="en-AU" dirty="0"/>
                  <a:t>			          14 670 000 L = 14 670 000 </a:t>
                </a:r>
                <a14:m>
                  <m:oMath xmlns:m="http://schemas.openxmlformats.org/officeDocument/2006/math">
                    <m:r>
                      <a:rPr lang="en-AU" i="1" smtClean="0">
                        <a:latin typeface="Cambria Math" panose="02040503050406030204" pitchFamily="18" charset="0"/>
                        <a:ea typeface="Cambria Math" panose="02040503050406030204" pitchFamily="18" charset="0"/>
                      </a:rPr>
                      <m:t>÷</m:t>
                    </m:r>
                  </m:oMath>
                </a14:m>
                <a:r>
                  <a:rPr lang="en-AU" dirty="0"/>
                  <a:t> 1000 </a:t>
                </a:r>
                <a:r>
                  <a:rPr lang="en-AU" dirty="0" err="1"/>
                  <a:t>kL</a:t>
                </a:r>
                <a:endParaRPr lang="en-AU" dirty="0"/>
              </a:p>
              <a:p>
                <a:r>
                  <a:rPr lang="en-AU" dirty="0"/>
                  <a:t>		      			   = 14 670 </a:t>
                </a:r>
                <a:r>
                  <a:rPr lang="en-AU" dirty="0" err="1"/>
                  <a:t>kL</a:t>
                </a:r>
                <a:endParaRPr lang="en-AU" dirty="0"/>
              </a:p>
              <a:p>
                <a:r>
                  <a:rPr lang="en-AU" dirty="0"/>
                  <a:t>b) How many megalitres does the dam hold?</a:t>
                </a:r>
              </a:p>
              <a:p>
                <a:r>
                  <a:rPr lang="en-AU" dirty="0"/>
                  <a:t>				14 670 </a:t>
                </a:r>
                <a:r>
                  <a:rPr lang="en-AU" dirty="0" err="1"/>
                  <a:t>kL</a:t>
                </a:r>
                <a:r>
                  <a:rPr lang="en-AU" dirty="0"/>
                  <a:t> = 14 670 </a:t>
                </a:r>
                <a14:m>
                  <m:oMath xmlns:m="http://schemas.openxmlformats.org/officeDocument/2006/math">
                    <m:r>
                      <a:rPr lang="en-AU" i="1" smtClean="0">
                        <a:latin typeface="Cambria Math" panose="02040503050406030204" pitchFamily="18" charset="0"/>
                        <a:ea typeface="Cambria Math" panose="02040503050406030204" pitchFamily="18" charset="0"/>
                      </a:rPr>
                      <m:t>÷</m:t>
                    </m:r>
                  </m:oMath>
                </a14:m>
                <a:r>
                  <a:rPr lang="en-AU" dirty="0"/>
                  <a:t> 1000 ML</a:t>
                </a:r>
              </a:p>
              <a:p>
                <a:r>
                  <a:rPr lang="en-AU" dirty="0"/>
                  <a:t>					</a:t>
                </a:r>
                <a:r>
                  <a:rPr lang="en-AU" i="0" dirty="0">
                    <a:latin typeface="+mj-lt"/>
                  </a:rPr>
                  <a:t>   </a:t>
                </a:r>
                <a:r>
                  <a:rPr lang="en-AU" i="0" dirty="0"/>
                  <a:t>= 14.67 ML</a:t>
                </a:r>
              </a:p>
              <a:p>
                <a:endParaRPr lang="en-AU" dirty="0"/>
              </a:p>
              <a:p>
                <a:endParaRPr lang="en-AU" dirty="0"/>
              </a:p>
              <a:p>
                <a:r>
                  <a:rPr lang="en-AU" dirty="0"/>
                  <a:t>	</a:t>
                </a:r>
              </a:p>
              <a:p>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529564"/>
                <a:ext cx="11484000" cy="4536000"/>
              </a:xfrm>
              <a:blipFill>
                <a:blip r:embed="rId2"/>
                <a:stretch>
                  <a:fillRect l="-1215"/>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19</a:t>
            </a:fld>
            <a:endParaRPr lang="en-AU" dirty="0"/>
          </a:p>
        </p:txBody>
      </p:sp>
    </p:spTree>
    <p:extLst>
      <p:ext uri="{BB962C8B-B14F-4D97-AF65-F5344CB8AC3E}">
        <p14:creationId xmlns:p14="http://schemas.microsoft.com/office/powerpoint/2010/main" val="226774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C452C-7CAA-BDD8-864F-30EACC1CA64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A0D3B20-D3BC-943A-393A-A7DE9073F515}"/>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3A446481-055B-82AA-0D28-CB3D3C9E330F}"/>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93220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022E-E989-6CC1-E590-31AF0EB4DD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8A699B4-4936-DDE1-8B4C-0CB3A05AFF54}"/>
              </a:ext>
            </a:extLst>
          </p:cNvPr>
          <p:cNvSpPr>
            <a:spLocks noGrp="1"/>
          </p:cNvSpPr>
          <p:nvPr>
            <p:ph type="title"/>
          </p:nvPr>
        </p:nvSpPr>
        <p:spPr/>
        <p:txBody>
          <a:bodyPr/>
          <a:lstStyle/>
          <a:p>
            <a:r>
              <a:rPr lang="en-AU" dirty="0"/>
              <a:t>Conversion (7)</a:t>
            </a:r>
          </a:p>
        </p:txBody>
      </p:sp>
      <p:sp>
        <p:nvSpPr>
          <p:cNvPr id="6" name="Text Placeholder 5">
            <a:extLst>
              <a:ext uri="{FF2B5EF4-FFF2-40B4-BE49-F238E27FC236}">
                <a16:creationId xmlns:a16="http://schemas.microsoft.com/office/drawing/2014/main" id="{9B382664-1450-DFD1-2900-DB147976BDF8}"/>
              </a:ext>
            </a:extLst>
          </p:cNvPr>
          <p:cNvSpPr>
            <a:spLocks noGrp="1"/>
          </p:cNvSpPr>
          <p:nvPr>
            <p:ph type="body" sz="quarter" idx="18"/>
          </p:nvPr>
        </p:nvSpPr>
        <p:spPr/>
        <p:txBody>
          <a:bodyPr/>
          <a:lstStyle/>
          <a:p>
            <a:r>
              <a:rPr lang="en-AU" dirty="0"/>
              <a:t>Example 2</a:t>
            </a:r>
          </a:p>
        </p:txBody>
      </p:sp>
      <p:sp>
        <p:nvSpPr>
          <p:cNvPr id="5" name="Content Placeholder 4">
            <a:extLst>
              <a:ext uri="{FF2B5EF4-FFF2-40B4-BE49-F238E27FC236}">
                <a16:creationId xmlns:a16="http://schemas.microsoft.com/office/drawing/2014/main" id="{3B72DC2A-6E45-69C5-110C-86CD2C1DA226}"/>
              </a:ext>
            </a:extLst>
          </p:cNvPr>
          <p:cNvSpPr>
            <a:spLocks noGrp="1"/>
          </p:cNvSpPr>
          <p:nvPr>
            <p:ph idx="1"/>
          </p:nvPr>
        </p:nvSpPr>
        <p:spPr/>
        <p:txBody>
          <a:bodyPr/>
          <a:lstStyle/>
          <a:p>
            <a:r>
              <a:rPr lang="en-AU" dirty="0"/>
              <a:t>A jumbo jet has a fuel capacity of 0.98 ML.</a:t>
            </a:r>
          </a:p>
          <a:p>
            <a:r>
              <a:rPr lang="en-AU" dirty="0"/>
              <a:t>a) How many kilolitres of fuel does it hold?</a:t>
            </a:r>
          </a:p>
          <a:p>
            <a:r>
              <a:rPr lang="en-AU" dirty="0"/>
              <a:t>			 0.98 ML = 0.98 x 1000 </a:t>
            </a:r>
            <a:r>
              <a:rPr lang="en-AU" dirty="0" err="1"/>
              <a:t>kL</a:t>
            </a:r>
            <a:endParaRPr lang="en-AU" dirty="0"/>
          </a:p>
          <a:p>
            <a:r>
              <a:rPr lang="en-AU" dirty="0"/>
              <a:t>				 = 980 </a:t>
            </a:r>
            <a:r>
              <a:rPr lang="en-AU" dirty="0" err="1"/>
              <a:t>kL</a:t>
            </a:r>
            <a:endParaRPr lang="en-AU" dirty="0"/>
          </a:p>
          <a:p>
            <a:r>
              <a:rPr lang="en-AU" dirty="0"/>
              <a:t>b) How many litres of fuel does it hold? </a:t>
            </a:r>
          </a:p>
          <a:p>
            <a:r>
              <a:rPr lang="en-AU" dirty="0"/>
              <a:t>			980 </a:t>
            </a:r>
            <a:r>
              <a:rPr lang="en-AU" dirty="0" err="1"/>
              <a:t>kL</a:t>
            </a:r>
            <a:r>
              <a:rPr lang="en-AU" dirty="0"/>
              <a:t> = 980 x 1000 L</a:t>
            </a:r>
          </a:p>
          <a:p>
            <a:r>
              <a:rPr lang="en-AU" dirty="0"/>
              <a:t>			             = 980 000 L</a:t>
            </a:r>
          </a:p>
          <a:p>
            <a:r>
              <a:rPr lang="en-AU" dirty="0"/>
              <a:t>				</a:t>
            </a:r>
          </a:p>
        </p:txBody>
      </p:sp>
      <p:sp>
        <p:nvSpPr>
          <p:cNvPr id="2" name="Slide Number Placeholder 1">
            <a:extLst>
              <a:ext uri="{FF2B5EF4-FFF2-40B4-BE49-F238E27FC236}">
                <a16:creationId xmlns:a16="http://schemas.microsoft.com/office/drawing/2014/main" id="{68680F26-AD71-781D-71E9-4F531F4C9A9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20</a:t>
            </a:fld>
            <a:endParaRPr lang="en-AU" dirty="0"/>
          </a:p>
        </p:txBody>
      </p:sp>
    </p:spTree>
    <p:extLst>
      <p:ext uri="{BB962C8B-B14F-4D97-AF65-F5344CB8AC3E}">
        <p14:creationId xmlns:p14="http://schemas.microsoft.com/office/powerpoint/2010/main" val="49088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E1B3A-704E-06F3-B1D5-D79F3F542B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012F144-E603-C25D-E9B2-6F44676B79ED}"/>
              </a:ext>
            </a:extLst>
          </p:cNvPr>
          <p:cNvSpPr>
            <a:spLocks noGrp="1"/>
          </p:cNvSpPr>
          <p:nvPr>
            <p:ph type="title"/>
          </p:nvPr>
        </p:nvSpPr>
        <p:spPr/>
        <p:txBody>
          <a:bodyPr/>
          <a:lstStyle/>
          <a:p>
            <a:r>
              <a:rPr lang="en-AU" dirty="0"/>
              <a:t>Conversion (8)</a:t>
            </a:r>
          </a:p>
        </p:txBody>
      </p:sp>
      <p:sp>
        <p:nvSpPr>
          <p:cNvPr id="6" name="Text Placeholder 5">
            <a:extLst>
              <a:ext uri="{FF2B5EF4-FFF2-40B4-BE49-F238E27FC236}">
                <a16:creationId xmlns:a16="http://schemas.microsoft.com/office/drawing/2014/main" id="{76EB9A4F-9B87-0DD5-C18A-516D37CB4DD1}"/>
              </a:ext>
            </a:extLst>
          </p:cNvPr>
          <p:cNvSpPr>
            <a:spLocks noGrp="1"/>
          </p:cNvSpPr>
          <p:nvPr>
            <p:ph type="body" sz="quarter" idx="18"/>
          </p:nvPr>
        </p:nvSpPr>
        <p:spPr/>
        <p:txBody>
          <a:bodyPr/>
          <a:lstStyle/>
          <a:p>
            <a:r>
              <a:rPr lang="en-AU" dirty="0"/>
              <a:t>Example 2 – self-explanation prompts</a:t>
            </a:r>
          </a:p>
        </p:txBody>
      </p:sp>
      <p:sp>
        <p:nvSpPr>
          <p:cNvPr id="5" name="Content Placeholder 4">
            <a:extLst>
              <a:ext uri="{FF2B5EF4-FFF2-40B4-BE49-F238E27FC236}">
                <a16:creationId xmlns:a16="http://schemas.microsoft.com/office/drawing/2014/main" id="{9603BFA2-FFC7-D670-44A6-E0F91A27717B}"/>
              </a:ext>
            </a:extLst>
          </p:cNvPr>
          <p:cNvSpPr>
            <a:spLocks noGrp="1"/>
          </p:cNvSpPr>
          <p:nvPr>
            <p:ph idx="1"/>
          </p:nvPr>
        </p:nvSpPr>
        <p:spPr/>
        <p:txBody>
          <a:bodyPr/>
          <a:lstStyle/>
          <a:p>
            <a:r>
              <a:rPr lang="en-AU" dirty="0"/>
              <a:t>A jumbo jet has a fuel capacity of 0.98 ML.</a:t>
            </a:r>
          </a:p>
          <a:p>
            <a:r>
              <a:rPr lang="en-AU" dirty="0"/>
              <a:t>a) How many kilolitres of fuel does it hold?</a:t>
            </a:r>
          </a:p>
          <a:p>
            <a:r>
              <a:rPr lang="en-AU" dirty="0"/>
              <a:t>			 0.98 ML = 0.98 x 1000 </a:t>
            </a:r>
            <a:r>
              <a:rPr lang="en-AU" dirty="0" err="1"/>
              <a:t>kL</a:t>
            </a:r>
            <a:endParaRPr lang="en-AU" dirty="0"/>
          </a:p>
          <a:p>
            <a:r>
              <a:rPr lang="en-AU" dirty="0"/>
              <a:t>				 = 980 </a:t>
            </a:r>
            <a:r>
              <a:rPr lang="en-AU" dirty="0" err="1"/>
              <a:t>kL</a:t>
            </a:r>
            <a:endParaRPr lang="en-AU" dirty="0"/>
          </a:p>
          <a:p>
            <a:r>
              <a:rPr lang="en-AU" dirty="0"/>
              <a:t>b) How many litres of fuel does it hold? </a:t>
            </a:r>
          </a:p>
          <a:p>
            <a:r>
              <a:rPr lang="en-AU" dirty="0"/>
              <a:t>			980 </a:t>
            </a:r>
            <a:r>
              <a:rPr lang="en-AU" dirty="0" err="1"/>
              <a:t>kL</a:t>
            </a:r>
            <a:r>
              <a:rPr lang="en-AU" dirty="0"/>
              <a:t> = 980 x 1000 L</a:t>
            </a:r>
          </a:p>
          <a:p>
            <a:r>
              <a:rPr lang="en-AU" dirty="0"/>
              <a:t>			             = 980 000 L</a:t>
            </a:r>
          </a:p>
          <a:p>
            <a:r>
              <a:rPr lang="en-AU" dirty="0"/>
              <a:t>				</a:t>
            </a:r>
          </a:p>
        </p:txBody>
      </p:sp>
      <p:sp>
        <p:nvSpPr>
          <p:cNvPr id="3" name="Speech Bubble: Oval 2">
            <a:extLst>
              <a:ext uri="{FF2B5EF4-FFF2-40B4-BE49-F238E27FC236}">
                <a16:creationId xmlns:a16="http://schemas.microsoft.com/office/drawing/2014/main" id="{8D1D492C-980D-6075-DADC-CDC3C70DB6F7}"/>
              </a:ext>
            </a:extLst>
          </p:cNvPr>
          <p:cNvSpPr/>
          <p:nvPr/>
        </p:nvSpPr>
        <p:spPr>
          <a:xfrm>
            <a:off x="7234936" y="2587569"/>
            <a:ext cx="3710433" cy="841431"/>
          </a:xfrm>
          <a:prstGeom prst="wedgeRoundRectCallout">
            <a:avLst>
              <a:gd name="adj1" fmla="val -86081"/>
              <a:gd name="adj2" fmla="val -4136"/>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800" dirty="0"/>
              <a:t>Why did we multiply by 1000? </a:t>
            </a:r>
          </a:p>
        </p:txBody>
      </p:sp>
      <p:sp>
        <p:nvSpPr>
          <p:cNvPr id="7" name="Speech Bubble: Oval 6">
            <a:extLst>
              <a:ext uri="{FF2B5EF4-FFF2-40B4-BE49-F238E27FC236}">
                <a16:creationId xmlns:a16="http://schemas.microsoft.com/office/drawing/2014/main" id="{C304B7E2-973A-B7E7-6D46-DCAB0F24E027}"/>
              </a:ext>
            </a:extLst>
          </p:cNvPr>
          <p:cNvSpPr/>
          <p:nvPr/>
        </p:nvSpPr>
        <p:spPr>
          <a:xfrm>
            <a:off x="7234935" y="4297863"/>
            <a:ext cx="3710433" cy="940137"/>
          </a:xfrm>
          <a:prstGeom prst="wedgeRoundRectCallout">
            <a:avLst>
              <a:gd name="adj1" fmla="val -95841"/>
              <a:gd name="adj2" fmla="val -11677"/>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800" dirty="0"/>
              <a:t>Can you think of a quick method for multiplying by 1000? </a:t>
            </a:r>
          </a:p>
        </p:txBody>
      </p:sp>
      <p:sp>
        <p:nvSpPr>
          <p:cNvPr id="2" name="Slide Number Placeholder 1">
            <a:extLst>
              <a:ext uri="{FF2B5EF4-FFF2-40B4-BE49-F238E27FC236}">
                <a16:creationId xmlns:a16="http://schemas.microsoft.com/office/drawing/2014/main" id="{8DF37FE3-9328-6C57-EDF6-68DFB3B5EAE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21</a:t>
            </a:fld>
            <a:endParaRPr lang="en-AU" dirty="0"/>
          </a:p>
        </p:txBody>
      </p:sp>
    </p:spTree>
    <p:extLst>
      <p:ext uri="{BB962C8B-B14F-4D97-AF65-F5344CB8AC3E}">
        <p14:creationId xmlns:p14="http://schemas.microsoft.com/office/powerpoint/2010/main" val="366151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AFB11-C52E-A4C0-2558-ECB5FF41A3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A116DB-FDCF-672A-EFCA-CAC5D0553B91}"/>
              </a:ext>
            </a:extLst>
          </p:cNvPr>
          <p:cNvSpPr>
            <a:spLocks noGrp="1"/>
          </p:cNvSpPr>
          <p:nvPr>
            <p:ph type="title"/>
          </p:nvPr>
        </p:nvSpPr>
        <p:spPr/>
        <p:txBody>
          <a:bodyPr/>
          <a:lstStyle/>
          <a:p>
            <a:r>
              <a:rPr lang="en-AU" dirty="0"/>
              <a:t>Conversion (9)</a:t>
            </a:r>
          </a:p>
        </p:txBody>
      </p:sp>
      <p:sp>
        <p:nvSpPr>
          <p:cNvPr id="6" name="Text Placeholder 5">
            <a:extLst>
              <a:ext uri="{FF2B5EF4-FFF2-40B4-BE49-F238E27FC236}">
                <a16:creationId xmlns:a16="http://schemas.microsoft.com/office/drawing/2014/main" id="{086FA8E8-517C-64F5-081B-FE0B0984EA85}"/>
              </a:ext>
            </a:extLst>
          </p:cNvPr>
          <p:cNvSpPr>
            <a:spLocks noGrp="1"/>
          </p:cNvSpPr>
          <p:nvPr>
            <p:ph type="body" sz="quarter" idx="18"/>
          </p:nvPr>
        </p:nvSpPr>
        <p:spPr/>
        <p:txBody>
          <a:bodyPr/>
          <a:lstStyle/>
          <a:p>
            <a:r>
              <a:rPr lang="en-AU" dirty="0"/>
              <a:t>Your turn – question 2</a:t>
            </a:r>
          </a:p>
        </p:txBody>
      </p:sp>
      <p:sp>
        <p:nvSpPr>
          <p:cNvPr id="5" name="Content Placeholder 4">
            <a:extLst>
              <a:ext uri="{FF2B5EF4-FFF2-40B4-BE49-F238E27FC236}">
                <a16:creationId xmlns:a16="http://schemas.microsoft.com/office/drawing/2014/main" id="{C69DE3D0-AF08-B852-75D7-45A2C3D7B84A}"/>
              </a:ext>
            </a:extLst>
          </p:cNvPr>
          <p:cNvSpPr>
            <a:spLocks noGrp="1"/>
          </p:cNvSpPr>
          <p:nvPr>
            <p:ph idx="1"/>
          </p:nvPr>
        </p:nvSpPr>
        <p:spPr>
          <a:xfrm>
            <a:off x="360000" y="1670242"/>
            <a:ext cx="11484000" cy="4536000"/>
          </a:xfrm>
        </p:spPr>
        <p:txBody>
          <a:bodyPr/>
          <a:lstStyle/>
          <a:p>
            <a:r>
              <a:rPr lang="en-AU" dirty="0"/>
              <a:t>A large dam holds 3.75 ML of water. </a:t>
            </a:r>
          </a:p>
          <a:p>
            <a:pPr marL="342900" indent="-342900">
              <a:buAutoNum type="alphaLcParenR"/>
            </a:pPr>
            <a:r>
              <a:rPr lang="en-AU" dirty="0"/>
              <a:t>How many kilolitres does the dam hold?</a:t>
            </a:r>
          </a:p>
          <a:p>
            <a:pPr marL="342900" indent="-342900">
              <a:buAutoNum type="alphaLcParenR"/>
            </a:pPr>
            <a:endParaRPr lang="en-AU" dirty="0"/>
          </a:p>
          <a:p>
            <a:pPr marL="342900" indent="-342900">
              <a:buAutoNum type="alphaLcParenR"/>
            </a:pPr>
            <a:endParaRPr lang="en-AU" dirty="0"/>
          </a:p>
          <a:p>
            <a:pPr marL="342900" indent="-342900">
              <a:buAutoNum type="alphaLcParenR"/>
            </a:pPr>
            <a:r>
              <a:rPr lang="en-AU" dirty="0"/>
              <a:t>How many litres does the dam hold?</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r>
              <a:rPr lang="en-AU" dirty="0"/>
              <a:t>…………………………………………………………………</a:t>
            </a:r>
          </a:p>
        </p:txBody>
      </p:sp>
      <p:sp>
        <p:nvSpPr>
          <p:cNvPr id="2" name="Slide Number Placeholder 1">
            <a:extLst>
              <a:ext uri="{FF2B5EF4-FFF2-40B4-BE49-F238E27FC236}">
                <a16:creationId xmlns:a16="http://schemas.microsoft.com/office/drawing/2014/main" id="{2686A286-585F-2C43-9213-2D0C8947C24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22</a:t>
            </a:fld>
            <a:endParaRPr lang="en-AU" dirty="0"/>
          </a:p>
        </p:txBody>
      </p:sp>
    </p:spTree>
    <p:extLst>
      <p:ext uri="{BB962C8B-B14F-4D97-AF65-F5344CB8AC3E}">
        <p14:creationId xmlns:p14="http://schemas.microsoft.com/office/powerpoint/2010/main" val="178287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872E9-C9F5-D8E7-5A42-70EF8A9AD11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14638D-9064-83B5-1567-B93CD291A1D7}"/>
              </a:ext>
            </a:extLst>
          </p:cNvPr>
          <p:cNvSpPr>
            <a:spLocks noGrp="1"/>
          </p:cNvSpPr>
          <p:nvPr>
            <p:ph type="title"/>
          </p:nvPr>
        </p:nvSpPr>
        <p:spPr/>
        <p:txBody>
          <a:bodyPr/>
          <a:lstStyle/>
          <a:p>
            <a:r>
              <a:rPr lang="en-AU" dirty="0"/>
              <a:t>Conversion (10)</a:t>
            </a:r>
          </a:p>
        </p:txBody>
      </p:sp>
      <p:sp>
        <p:nvSpPr>
          <p:cNvPr id="6" name="Text Placeholder 5">
            <a:extLst>
              <a:ext uri="{FF2B5EF4-FFF2-40B4-BE49-F238E27FC236}">
                <a16:creationId xmlns:a16="http://schemas.microsoft.com/office/drawing/2014/main" id="{A3566B4A-5B8F-5618-9931-3950F12BE17A}"/>
              </a:ext>
            </a:extLst>
          </p:cNvPr>
          <p:cNvSpPr>
            <a:spLocks noGrp="1"/>
          </p:cNvSpPr>
          <p:nvPr>
            <p:ph type="body" sz="quarter" idx="18"/>
          </p:nvPr>
        </p:nvSpPr>
        <p:spPr/>
        <p:txBody>
          <a:bodyPr/>
          <a:lstStyle/>
          <a:p>
            <a:r>
              <a:rPr lang="en-AU" dirty="0"/>
              <a:t>Your turn – solution 2</a:t>
            </a:r>
          </a:p>
        </p:txBody>
      </p:sp>
      <p:sp>
        <p:nvSpPr>
          <p:cNvPr id="5" name="Content Placeholder 4">
            <a:extLst>
              <a:ext uri="{FF2B5EF4-FFF2-40B4-BE49-F238E27FC236}">
                <a16:creationId xmlns:a16="http://schemas.microsoft.com/office/drawing/2014/main" id="{ACF5C042-B48D-9BBD-1C4B-02329539C467}"/>
              </a:ext>
            </a:extLst>
          </p:cNvPr>
          <p:cNvSpPr>
            <a:spLocks noGrp="1"/>
          </p:cNvSpPr>
          <p:nvPr>
            <p:ph idx="1"/>
          </p:nvPr>
        </p:nvSpPr>
        <p:spPr>
          <a:xfrm>
            <a:off x="360000" y="1670242"/>
            <a:ext cx="11484000" cy="4536000"/>
          </a:xfrm>
        </p:spPr>
        <p:txBody>
          <a:bodyPr/>
          <a:lstStyle/>
          <a:p>
            <a:r>
              <a:rPr lang="en-AU" dirty="0"/>
              <a:t>A large dam holds 3.75 ML of water. </a:t>
            </a:r>
          </a:p>
          <a:p>
            <a:pPr marL="342900" indent="-342900">
              <a:buAutoNum type="alphaLcParenR"/>
            </a:pPr>
            <a:r>
              <a:rPr lang="en-AU" dirty="0"/>
              <a:t>How many kilolitres does the dam hold?</a:t>
            </a:r>
          </a:p>
          <a:p>
            <a:pPr lvl="6" indent="0">
              <a:lnSpc>
                <a:spcPct val="150000"/>
              </a:lnSpc>
              <a:buNone/>
            </a:pPr>
            <a:r>
              <a:rPr lang="en-AU" dirty="0"/>
              <a:t>3.75 ML = 3.75 x 1000 </a:t>
            </a:r>
            <a:r>
              <a:rPr lang="en-AU" dirty="0" err="1"/>
              <a:t>kL</a:t>
            </a:r>
            <a:endParaRPr lang="en-AU" dirty="0"/>
          </a:p>
          <a:p>
            <a:pPr lvl="6" indent="0">
              <a:lnSpc>
                <a:spcPct val="150000"/>
              </a:lnSpc>
              <a:buNone/>
            </a:pPr>
            <a:r>
              <a:rPr lang="en-AU" dirty="0"/>
              <a:t>	    = 3750 </a:t>
            </a:r>
            <a:r>
              <a:rPr lang="en-AU" dirty="0" err="1"/>
              <a:t>kL</a:t>
            </a:r>
            <a:endParaRPr lang="en-AU" dirty="0"/>
          </a:p>
          <a:p>
            <a:pPr lvl="6" indent="0">
              <a:lnSpc>
                <a:spcPct val="150000"/>
              </a:lnSpc>
              <a:buNone/>
            </a:pPr>
            <a:endParaRPr lang="en-AU" dirty="0"/>
          </a:p>
          <a:p>
            <a:pPr marL="342900" indent="-342900">
              <a:buAutoNum type="alphaLcParenR"/>
            </a:pPr>
            <a:r>
              <a:rPr lang="en-AU" dirty="0"/>
              <a:t>How many litres does the dam hold?</a:t>
            </a:r>
          </a:p>
          <a:p>
            <a:pPr lvl="6" indent="0">
              <a:lnSpc>
                <a:spcPct val="150000"/>
              </a:lnSpc>
              <a:buNone/>
            </a:pPr>
            <a:r>
              <a:rPr lang="en-AU" dirty="0"/>
              <a:t>3750 </a:t>
            </a:r>
            <a:r>
              <a:rPr lang="en-AU" dirty="0" err="1"/>
              <a:t>kL</a:t>
            </a:r>
            <a:r>
              <a:rPr lang="en-AU" dirty="0"/>
              <a:t> = 3750 x 1000 L</a:t>
            </a:r>
          </a:p>
          <a:p>
            <a:pPr lvl="6" indent="0">
              <a:lnSpc>
                <a:spcPct val="150000"/>
              </a:lnSpc>
              <a:buNone/>
            </a:pPr>
            <a:r>
              <a:rPr lang="en-AU" dirty="0"/>
              <a:t>	    = 3750 000 L</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r>
              <a:rPr lang="en-AU" dirty="0"/>
              <a:t>…………………………………………………………………</a:t>
            </a:r>
          </a:p>
        </p:txBody>
      </p:sp>
      <p:sp>
        <p:nvSpPr>
          <p:cNvPr id="2" name="Slide Number Placeholder 1">
            <a:extLst>
              <a:ext uri="{FF2B5EF4-FFF2-40B4-BE49-F238E27FC236}">
                <a16:creationId xmlns:a16="http://schemas.microsoft.com/office/drawing/2014/main" id="{B31503D7-8A29-D190-7D60-0BDAA4E0A4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23</a:t>
            </a:fld>
            <a:endParaRPr lang="en-AU" dirty="0"/>
          </a:p>
        </p:txBody>
      </p:sp>
    </p:spTree>
    <p:extLst>
      <p:ext uri="{BB962C8B-B14F-4D97-AF65-F5344CB8AC3E}">
        <p14:creationId xmlns:p14="http://schemas.microsoft.com/office/powerpoint/2010/main" val="367478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2D4DE-9B62-CBCA-D1D5-993CA81F174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85168D7-A3D9-21F2-EF07-F82083F52A2E}"/>
              </a:ext>
            </a:extLst>
          </p:cNvPr>
          <p:cNvSpPr>
            <a:spLocks noGrp="1"/>
          </p:cNvSpPr>
          <p:nvPr>
            <p:ph type="ctrTitle"/>
          </p:nvPr>
        </p:nvSpPr>
        <p:spPr>
          <a:xfrm>
            <a:off x="450001" y="4084814"/>
            <a:ext cx="11291998" cy="800681"/>
          </a:xfrm>
        </p:spPr>
        <p:txBody>
          <a:bodyPr/>
          <a:lstStyle/>
          <a:p>
            <a:r>
              <a:rPr lang="en-AU" dirty="0"/>
              <a:t>Apply </a:t>
            </a:r>
          </a:p>
        </p:txBody>
      </p:sp>
      <p:sp>
        <p:nvSpPr>
          <p:cNvPr id="2" name="Footer Placeholder 1">
            <a:extLst>
              <a:ext uri="{FF2B5EF4-FFF2-40B4-BE49-F238E27FC236}">
                <a16:creationId xmlns:a16="http://schemas.microsoft.com/office/drawing/2014/main" id="{C8238457-1AA4-9C27-EEC6-58EDC73DEFDE}"/>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26463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86F19-C76A-38E3-85AE-D4AC6E9038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BCFAE-58E6-220D-9856-9857633E2A19}"/>
              </a:ext>
            </a:extLst>
          </p:cNvPr>
          <p:cNvSpPr>
            <a:spLocks noGrp="1"/>
          </p:cNvSpPr>
          <p:nvPr>
            <p:ph type="title"/>
          </p:nvPr>
        </p:nvSpPr>
        <p:spPr/>
        <p:txBody>
          <a:bodyPr/>
          <a:lstStyle/>
          <a:p>
            <a:r>
              <a:rPr lang="en-AU" dirty="0"/>
              <a:t>Is it better to drive or fly? (1)</a:t>
            </a:r>
          </a:p>
        </p:txBody>
      </p:sp>
      <p:sp>
        <p:nvSpPr>
          <p:cNvPr id="5" name="Text Placeholder 4">
            <a:extLst>
              <a:ext uri="{FF2B5EF4-FFF2-40B4-BE49-F238E27FC236}">
                <a16:creationId xmlns:a16="http://schemas.microsoft.com/office/drawing/2014/main" id="{F8A6D68C-0D0F-A89B-DD66-9A5E90AE2E58}"/>
              </a:ext>
            </a:extLst>
          </p:cNvPr>
          <p:cNvSpPr>
            <a:spLocks noGrp="1"/>
          </p:cNvSpPr>
          <p:nvPr>
            <p:ph type="body" sz="quarter" idx="18"/>
          </p:nvPr>
        </p:nvSpPr>
        <p:spPr/>
        <p:txBody>
          <a:bodyPr/>
          <a:lstStyle/>
          <a:p>
            <a:r>
              <a:rPr lang="en-AU" dirty="0"/>
              <a:t>Scenario</a:t>
            </a:r>
          </a:p>
        </p:txBody>
      </p:sp>
      <p:sp>
        <p:nvSpPr>
          <p:cNvPr id="9" name="TextBox 8">
            <a:extLst>
              <a:ext uri="{FF2B5EF4-FFF2-40B4-BE49-F238E27FC236}">
                <a16:creationId xmlns:a16="http://schemas.microsoft.com/office/drawing/2014/main" id="{1E0D7ABA-3EAB-41F4-7501-033FFCD9C706}"/>
              </a:ext>
            </a:extLst>
          </p:cNvPr>
          <p:cNvSpPr txBox="1"/>
          <p:nvPr/>
        </p:nvSpPr>
        <p:spPr>
          <a:xfrm>
            <a:off x="360000" y="1791667"/>
            <a:ext cx="8482248" cy="1884701"/>
          </a:xfrm>
          <a:prstGeom prst="roundRect">
            <a:avLst/>
          </a:prstGeom>
          <a:solidFill>
            <a:srgbClr val="CBEDFD"/>
          </a:solidFill>
        </p:spPr>
        <p:txBody>
          <a:bodyPr wrap="square">
            <a:spAutoFit/>
          </a:bodyPr>
          <a:lstStyle/>
          <a:p>
            <a:pPr>
              <a:lnSpc>
                <a:spcPct val="150000"/>
              </a:lnSpc>
              <a:spcBef>
                <a:spcPts val="1200"/>
              </a:spcBef>
              <a:spcAft>
                <a:spcPts val="600"/>
              </a:spcAft>
            </a:pPr>
            <a:r>
              <a:rPr lang="en-AU" sz="1800" dirty="0">
                <a:solidFill>
                  <a:srgbClr val="000000"/>
                </a:solidFill>
                <a:effectLst/>
                <a:ea typeface="Calibri" panose="020F0502020204030204" pitchFamily="34" charset="0"/>
              </a:rPr>
              <a:t>Mr and Mrs Nguyen wish to get from Sydney to Perth. The distance between them is 3963 km.  They can drive their car which averages 1L fuel per 10km or they can fly on the Boeing 737. The aircraft averages 1L fuel per 20 0m or 5L per km. The aircraft carries 190 passengers.</a:t>
            </a:r>
            <a:endParaRPr lang="en-AU" sz="1800" dirty="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A7C5CD09-D882-9155-3F5A-291DE4D7062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25</a:t>
            </a:fld>
            <a:endParaRPr lang="en-AU" dirty="0"/>
          </a:p>
        </p:txBody>
      </p:sp>
    </p:spTree>
    <p:extLst>
      <p:ext uri="{BB962C8B-B14F-4D97-AF65-F5344CB8AC3E}">
        <p14:creationId xmlns:p14="http://schemas.microsoft.com/office/powerpoint/2010/main" val="224469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4E1EB-8915-BBED-8B10-81588D8631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C3864-CB90-3D86-CBFF-AF81FEA96E4D}"/>
              </a:ext>
            </a:extLst>
          </p:cNvPr>
          <p:cNvSpPr>
            <a:spLocks noGrp="1"/>
          </p:cNvSpPr>
          <p:nvPr>
            <p:ph type="title"/>
          </p:nvPr>
        </p:nvSpPr>
        <p:spPr/>
        <p:txBody>
          <a:bodyPr/>
          <a:lstStyle/>
          <a:p>
            <a:r>
              <a:rPr lang="en-AU" dirty="0"/>
              <a:t>Is it better to drive or fly? (2)</a:t>
            </a:r>
          </a:p>
        </p:txBody>
      </p:sp>
      <p:sp>
        <p:nvSpPr>
          <p:cNvPr id="5" name="Text Placeholder 4">
            <a:extLst>
              <a:ext uri="{FF2B5EF4-FFF2-40B4-BE49-F238E27FC236}">
                <a16:creationId xmlns:a16="http://schemas.microsoft.com/office/drawing/2014/main" id="{1322F68E-9847-202F-7DA3-8B368552C296}"/>
              </a:ext>
            </a:extLst>
          </p:cNvPr>
          <p:cNvSpPr>
            <a:spLocks noGrp="1"/>
          </p:cNvSpPr>
          <p:nvPr>
            <p:ph type="body" sz="quarter" idx="18"/>
          </p:nvPr>
        </p:nvSpPr>
        <p:spPr/>
        <p:txBody>
          <a:bodyPr/>
          <a:lstStyle/>
          <a:p>
            <a:r>
              <a:rPr lang="en-AU" dirty="0"/>
              <a:t>Suggested solution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ADC166E-B1F4-C634-2CBB-A50191BB8931}"/>
                  </a:ext>
                </a:extLst>
              </p:cNvPr>
              <p:cNvSpPr txBox="1"/>
              <p:nvPr/>
            </p:nvSpPr>
            <p:spPr>
              <a:xfrm>
                <a:off x="370600" y="1506615"/>
                <a:ext cx="3657600" cy="3906634"/>
              </a:xfrm>
              <a:prstGeom prst="rect">
                <a:avLst/>
              </a:prstGeom>
              <a:noFill/>
            </p:spPr>
            <p:txBody>
              <a:bodyPr wrap="square" lIns="0" tIns="0" rIns="0" bIns="0" rtlCol="0">
                <a:noAutofit/>
              </a:bodyPr>
              <a:lstStyle/>
              <a:p>
                <a:pPr algn="l">
                  <a:lnSpc>
                    <a:spcPct val="150000"/>
                  </a:lnSpc>
                </a:pPr>
                <a:r>
                  <a:rPr lang="en-AU" sz="2800" b="1" dirty="0"/>
                  <a:t>Drive</a:t>
                </a:r>
              </a:p>
              <a:p>
                <a:pPr algn="l">
                  <a:lnSpc>
                    <a:spcPct val="150000"/>
                  </a:lnSpc>
                </a:pPr>
                <a:r>
                  <a:rPr lang="en-AU" sz="1800" dirty="0"/>
                  <a:t>Fuel consumption for the trip</a:t>
                </a:r>
              </a:p>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3963</m:t>
                          </m:r>
                        </m:num>
                        <m:den>
                          <m:r>
                            <a:rPr lang="en-AU" sz="1800" b="0" i="1" smtClean="0">
                              <a:latin typeface="Cambria Math" panose="02040503050406030204" pitchFamily="18" charset="0"/>
                            </a:rPr>
                            <m:t>10</m:t>
                          </m:r>
                        </m:den>
                      </m:f>
                    </m:oMath>
                  </m:oMathPara>
                </a14:m>
                <a:endParaRPr lang="en-AU" sz="1800" b="0" dirty="0"/>
              </a:p>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=396.3 </m:t>
                      </m:r>
                      <m:r>
                        <a:rPr lang="en-AU" sz="1800" b="0" i="1" smtClean="0">
                          <a:latin typeface="Cambria Math" panose="02040503050406030204" pitchFamily="18" charset="0"/>
                        </a:rPr>
                        <m:t>𝐿</m:t>
                      </m:r>
                    </m:oMath>
                  </m:oMathPara>
                </a14:m>
                <a:endParaRPr lang="en-AU" sz="1800" b="0" dirty="0"/>
              </a:p>
              <a:p>
                <a:pPr algn="l">
                  <a:lnSpc>
                    <a:spcPct val="150000"/>
                  </a:lnSpc>
                </a:pPr>
                <a:r>
                  <a:rPr lang="en-AU" sz="1800" dirty="0"/>
                  <a:t>Fuel consumption per person</a:t>
                </a:r>
              </a:p>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396.3</m:t>
                          </m:r>
                        </m:num>
                        <m:den>
                          <m:r>
                            <a:rPr lang="en-AU" sz="1800" b="0" i="1" smtClean="0">
                              <a:latin typeface="Cambria Math" panose="02040503050406030204" pitchFamily="18" charset="0"/>
                            </a:rPr>
                            <m:t>2</m:t>
                          </m:r>
                        </m:den>
                      </m:f>
                    </m:oMath>
                  </m:oMathPara>
                </a14:m>
                <a:endParaRPr lang="en-AU" sz="1800" b="0" dirty="0"/>
              </a:p>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=198.15</m:t>
                      </m:r>
                      <m:r>
                        <a:rPr lang="en-AU" sz="1800" b="0" i="1" smtClean="0">
                          <a:latin typeface="Cambria Math" panose="02040503050406030204" pitchFamily="18" charset="0"/>
                        </a:rPr>
                        <m:t>𝐿</m:t>
                      </m:r>
                    </m:oMath>
                  </m:oMathPara>
                </a14:m>
                <a:endParaRPr lang="en-AU" sz="1800" b="0" dirty="0"/>
              </a:p>
              <a:p>
                <a:pPr algn="l">
                  <a:lnSpc>
                    <a:spcPct val="200000"/>
                  </a:lnSpc>
                </a:pPr>
                <a:endParaRPr lang="en-AU" sz="1800" dirty="0"/>
              </a:p>
              <a:p>
                <a:pPr algn="l"/>
                <a:endParaRPr lang="en-AU" sz="1800" b="0" dirty="0"/>
              </a:p>
              <a:p>
                <a:pPr algn="l"/>
                <a:endParaRPr lang="en-AU" sz="1800" b="0" dirty="0"/>
              </a:p>
              <a:p>
                <a:pPr algn="l"/>
                <a:endParaRPr lang="en-AU" sz="1800" dirty="0"/>
              </a:p>
            </p:txBody>
          </p:sp>
        </mc:Choice>
        <mc:Fallback xmlns="">
          <p:sp>
            <p:nvSpPr>
              <p:cNvPr id="3" name="TextBox 2">
                <a:extLst>
                  <a:ext uri="{FF2B5EF4-FFF2-40B4-BE49-F238E27FC236}">
                    <a16:creationId xmlns:a16="http://schemas.microsoft.com/office/drawing/2014/main" id="{BADC166E-B1F4-C634-2CBB-A50191BB8931}"/>
                  </a:ext>
                </a:extLst>
              </p:cNvPr>
              <p:cNvSpPr txBox="1">
                <a:spLocks noRot="1" noChangeAspect="1" noMove="1" noResize="1" noEditPoints="1" noAdjustHandles="1" noChangeArrowheads="1" noChangeShapeType="1" noTextEdit="1"/>
              </p:cNvSpPr>
              <p:nvPr/>
            </p:nvSpPr>
            <p:spPr>
              <a:xfrm>
                <a:off x="370600" y="1506615"/>
                <a:ext cx="3657600" cy="3906634"/>
              </a:xfrm>
              <a:prstGeom prst="rect">
                <a:avLst/>
              </a:prstGeom>
              <a:blipFill>
                <a:blip r:embed="rId2"/>
                <a:stretch>
                  <a:fillRect l="-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340AFA-BC8F-1A97-4291-157A712E2A32}"/>
                  </a:ext>
                </a:extLst>
              </p:cNvPr>
              <p:cNvSpPr txBox="1"/>
              <p:nvPr/>
            </p:nvSpPr>
            <p:spPr>
              <a:xfrm>
                <a:off x="5396214" y="1506613"/>
                <a:ext cx="3657600" cy="3906635"/>
              </a:xfrm>
              <a:prstGeom prst="rect">
                <a:avLst/>
              </a:prstGeom>
              <a:noFill/>
            </p:spPr>
            <p:txBody>
              <a:bodyPr wrap="square" lIns="0" tIns="0" rIns="0" bIns="0" rtlCol="0">
                <a:noAutofit/>
              </a:bodyPr>
              <a:lstStyle/>
              <a:p>
                <a:pPr algn="l">
                  <a:lnSpc>
                    <a:spcPct val="150000"/>
                  </a:lnSpc>
                </a:pPr>
                <a:r>
                  <a:rPr lang="en-AU" sz="2800" b="1" dirty="0"/>
                  <a:t>Fly</a:t>
                </a:r>
              </a:p>
              <a:p>
                <a:pPr algn="l">
                  <a:lnSpc>
                    <a:spcPct val="150000"/>
                  </a:lnSpc>
                </a:pPr>
                <a:r>
                  <a:rPr lang="en-AU" sz="1800" dirty="0"/>
                  <a:t>Fuel consumption for the trip</a:t>
                </a:r>
              </a:p>
              <a:p>
                <a:pPr algn="l">
                  <a:lnSpc>
                    <a:spcPct val="150000"/>
                  </a:lnSpc>
                </a:pPr>
                <a14:m>
                  <m:oMathPara xmlns:m="http://schemas.openxmlformats.org/officeDocument/2006/math">
                    <m:oMathParaPr>
                      <m:jc m:val="left"/>
                    </m:oMathParaPr>
                    <m:oMath xmlns:m="http://schemas.openxmlformats.org/officeDocument/2006/math">
                      <m:r>
                        <a:rPr lang="en-AU" sz="1800" b="0" i="0" smtClean="0">
                          <a:latin typeface="Cambria Math" panose="02040503050406030204" pitchFamily="18" charset="0"/>
                        </a:rPr>
                        <m:t>=3963 </m:t>
                      </m:r>
                      <m:r>
                        <a:rPr lang="en-AU" sz="1800" b="0" i="0" smtClean="0">
                          <a:latin typeface="Cambria Math" panose="02040503050406030204" pitchFamily="18" charset="0"/>
                          <a:ea typeface="Cambria Math" panose="02040503050406030204" pitchFamily="18" charset="0"/>
                        </a:rPr>
                        <m:t>×5</m:t>
                      </m:r>
                    </m:oMath>
                  </m:oMathPara>
                </a14:m>
                <a:endParaRPr lang="en-AU" sz="1800" b="0" dirty="0"/>
              </a:p>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=19815 </m:t>
                      </m:r>
                      <m:r>
                        <a:rPr lang="en-AU" sz="1800" b="0" i="1" smtClean="0">
                          <a:latin typeface="Cambria Math" panose="02040503050406030204" pitchFamily="18" charset="0"/>
                        </a:rPr>
                        <m:t>𝐿</m:t>
                      </m:r>
                    </m:oMath>
                  </m:oMathPara>
                </a14:m>
                <a:endParaRPr lang="en-AU" sz="1800" b="0" dirty="0"/>
              </a:p>
              <a:p>
                <a:pPr algn="l">
                  <a:lnSpc>
                    <a:spcPct val="150000"/>
                  </a:lnSpc>
                </a:pPr>
                <a:r>
                  <a:rPr lang="en-AU" sz="1800" dirty="0"/>
                  <a:t>Fuel consumption per person</a:t>
                </a:r>
              </a:p>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19815</m:t>
                          </m:r>
                        </m:num>
                        <m:den>
                          <m:r>
                            <a:rPr lang="en-AU" sz="1800" b="0" i="1" smtClean="0">
                              <a:latin typeface="Cambria Math" panose="02040503050406030204" pitchFamily="18" charset="0"/>
                            </a:rPr>
                            <m:t>190</m:t>
                          </m:r>
                        </m:den>
                      </m:f>
                    </m:oMath>
                  </m:oMathPara>
                </a14:m>
                <a:endParaRPr lang="en-AU" sz="1800" b="0" dirty="0"/>
              </a:p>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=220.2</m:t>
                      </m:r>
                      <m:r>
                        <a:rPr lang="en-AU" sz="1800" b="0" i="1" smtClean="0">
                          <a:latin typeface="Cambria Math" panose="02040503050406030204" pitchFamily="18" charset="0"/>
                        </a:rPr>
                        <m:t>𝐿</m:t>
                      </m:r>
                    </m:oMath>
                  </m:oMathPara>
                </a14:m>
                <a:endParaRPr lang="en-AU" sz="1800" b="0" dirty="0"/>
              </a:p>
              <a:p>
                <a:pPr algn="l">
                  <a:lnSpc>
                    <a:spcPct val="200000"/>
                  </a:lnSpc>
                </a:pPr>
                <a:endParaRPr lang="en-AU" sz="1800" dirty="0"/>
              </a:p>
              <a:p>
                <a:pPr algn="l"/>
                <a:endParaRPr lang="en-AU" sz="1800" b="0" dirty="0"/>
              </a:p>
              <a:p>
                <a:pPr algn="l"/>
                <a:endParaRPr lang="en-AU" sz="1800" b="0" dirty="0"/>
              </a:p>
              <a:p>
                <a:pPr algn="l"/>
                <a:endParaRPr lang="en-AU" sz="1800" dirty="0"/>
              </a:p>
            </p:txBody>
          </p:sp>
        </mc:Choice>
        <mc:Fallback xmlns="">
          <p:sp>
            <p:nvSpPr>
              <p:cNvPr id="6" name="TextBox 5">
                <a:extLst>
                  <a:ext uri="{FF2B5EF4-FFF2-40B4-BE49-F238E27FC236}">
                    <a16:creationId xmlns:a16="http://schemas.microsoft.com/office/drawing/2014/main" id="{45340AFA-BC8F-1A97-4291-157A712E2A32}"/>
                  </a:ext>
                </a:extLst>
              </p:cNvPr>
              <p:cNvSpPr txBox="1">
                <a:spLocks noRot="1" noChangeAspect="1" noMove="1" noResize="1" noEditPoints="1" noAdjustHandles="1" noChangeArrowheads="1" noChangeShapeType="1" noTextEdit="1"/>
              </p:cNvSpPr>
              <p:nvPr/>
            </p:nvSpPr>
            <p:spPr>
              <a:xfrm>
                <a:off x="5396214" y="1506613"/>
                <a:ext cx="3657600" cy="3906635"/>
              </a:xfrm>
              <a:prstGeom prst="rect">
                <a:avLst/>
              </a:prstGeom>
              <a:blipFill>
                <a:blip r:embed="rId3"/>
                <a:stretch>
                  <a:fillRect l="-588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ADE443E-4A52-5171-C95D-EEC813A6111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26</a:t>
            </a:fld>
            <a:endParaRPr lang="en-AU" dirty="0"/>
          </a:p>
        </p:txBody>
      </p:sp>
    </p:spTree>
    <p:extLst>
      <p:ext uri="{BB962C8B-B14F-4D97-AF65-F5344CB8AC3E}">
        <p14:creationId xmlns:p14="http://schemas.microsoft.com/office/powerpoint/2010/main" val="171437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38660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42AC-DFF5-2419-025F-120768C3E4BD}"/>
              </a:ext>
            </a:extLst>
          </p:cNvPr>
          <p:cNvSpPr>
            <a:spLocks noGrp="1"/>
          </p:cNvSpPr>
          <p:nvPr>
            <p:ph type="title"/>
          </p:nvPr>
        </p:nvSpPr>
        <p:spPr>
          <a:xfrm>
            <a:off x="360000" y="360000"/>
            <a:ext cx="4145759" cy="545601"/>
          </a:xfrm>
        </p:spPr>
        <p:txBody>
          <a:bodyPr/>
          <a:lstStyle/>
          <a:p>
            <a:r>
              <a:rPr lang="en-AU" dirty="0"/>
              <a:t>Conversions (1)</a:t>
            </a:r>
          </a:p>
        </p:txBody>
      </p:sp>
      <p:sp>
        <p:nvSpPr>
          <p:cNvPr id="5" name="Text Placeholder 4">
            <a:extLst>
              <a:ext uri="{FF2B5EF4-FFF2-40B4-BE49-F238E27FC236}">
                <a16:creationId xmlns:a16="http://schemas.microsoft.com/office/drawing/2014/main" id="{EEEFE4C6-7552-CAD6-4FCC-8A4159FBB20C}"/>
              </a:ext>
            </a:extLst>
          </p:cNvPr>
          <p:cNvSpPr>
            <a:spLocks noGrp="1"/>
          </p:cNvSpPr>
          <p:nvPr>
            <p:ph type="body" sz="quarter" idx="18"/>
          </p:nvPr>
        </p:nvSpPr>
        <p:spPr>
          <a:xfrm>
            <a:off x="360000" y="982520"/>
            <a:ext cx="4145759" cy="310015"/>
          </a:xfrm>
        </p:spPr>
        <p:txBody>
          <a:bodyPr/>
          <a:lstStyle/>
          <a:p>
            <a:r>
              <a:rPr lang="en-US" dirty="0"/>
              <a:t>mL to ML</a:t>
            </a:r>
            <a:endParaRPr lang="en-AU" dirty="0"/>
          </a:p>
        </p:txBody>
      </p:sp>
      <p:pic>
        <p:nvPicPr>
          <p:cNvPr id="7" name="Picture 6" descr="Cube 10 x 10 x 10 depicting 1 mL">
            <a:extLst>
              <a:ext uri="{FF2B5EF4-FFF2-40B4-BE49-F238E27FC236}">
                <a16:creationId xmlns:a16="http://schemas.microsoft.com/office/drawing/2014/main" id="{07C8E705-99E3-7032-BDCA-79519F380016}"/>
              </a:ext>
            </a:extLst>
          </p:cNvPr>
          <p:cNvPicPr>
            <a:picLocks noChangeAspect="1"/>
          </p:cNvPicPr>
          <p:nvPr/>
        </p:nvPicPr>
        <p:blipFill>
          <a:blip r:embed="rId2"/>
          <a:stretch>
            <a:fillRect/>
          </a:stretch>
        </p:blipFill>
        <p:spPr>
          <a:xfrm>
            <a:off x="410359" y="4208510"/>
            <a:ext cx="695422" cy="609685"/>
          </a:xfrm>
          <a:prstGeom prst="rect">
            <a:avLst/>
          </a:prstGeom>
        </p:spPr>
      </p:pic>
      <mc:AlternateContent xmlns:mc="http://schemas.openxmlformats.org/markup-compatibility/2006">
        <mc:Choice xmlns:a14="http://schemas.microsoft.com/office/drawing/2010/main" Requires="a14">
          <p:sp>
            <p:nvSpPr>
              <p:cNvPr id="9" name="Content Placeholder 14">
                <a:extLst>
                  <a:ext uri="{FF2B5EF4-FFF2-40B4-BE49-F238E27FC236}">
                    <a16:creationId xmlns:a16="http://schemas.microsoft.com/office/drawing/2014/main" id="{5DC42732-DDE5-CFDB-C02A-51C2437511F7}"/>
                  </a:ext>
                </a:extLst>
              </p:cNvPr>
              <p:cNvSpPr txBox="1">
                <a:spLocks/>
              </p:cNvSpPr>
              <p:nvPr/>
            </p:nvSpPr>
            <p:spPr>
              <a:xfrm>
                <a:off x="372285" y="4741276"/>
                <a:ext cx="771570" cy="5631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1 </m:t>
                      </m:r>
                      <m:r>
                        <a:rPr lang="en-US" i="1" smtClean="0">
                          <a:latin typeface="Cambria Math" panose="02040503050406030204" pitchFamily="18" charset="0"/>
                        </a:rPr>
                        <m:t>𝑚𝐿</m:t>
                      </m:r>
                    </m:oMath>
                  </m:oMathPara>
                </a14:m>
                <a:endParaRPr lang="en-AU" dirty="0"/>
              </a:p>
            </p:txBody>
          </p:sp>
        </mc:Choice>
        <mc:Fallback>
          <p:sp>
            <p:nvSpPr>
              <p:cNvPr id="9" name="Content Placeholder 14">
                <a:extLst>
                  <a:ext uri="{FF2B5EF4-FFF2-40B4-BE49-F238E27FC236}">
                    <a16:creationId xmlns:a16="http://schemas.microsoft.com/office/drawing/2014/main" id="{5DC42732-DDE5-CFDB-C02A-51C2437511F7}"/>
                  </a:ext>
                </a:extLst>
              </p:cNvPr>
              <p:cNvSpPr txBox="1">
                <a:spLocks noRot="1" noChangeAspect="1" noMove="1" noResize="1" noEditPoints="1" noAdjustHandles="1" noChangeArrowheads="1" noChangeShapeType="1" noTextEdit="1"/>
              </p:cNvSpPr>
              <p:nvPr/>
            </p:nvSpPr>
            <p:spPr>
              <a:xfrm>
                <a:off x="372285" y="4741276"/>
                <a:ext cx="771570" cy="563130"/>
              </a:xfrm>
              <a:prstGeom prst="rect">
                <a:avLst/>
              </a:prstGeom>
              <a:blipFill>
                <a:blip r:embed="rId3"/>
                <a:stretch>
                  <a:fillRect/>
                </a:stretch>
              </a:blipFill>
            </p:spPr>
            <p:txBody>
              <a:bodyPr/>
              <a:lstStyle/>
              <a:p>
                <a:r>
                  <a:rPr lang="en-AU">
                    <a:noFill/>
                  </a:rPr>
                  <a:t> </a:t>
                </a:r>
              </a:p>
            </p:txBody>
          </p:sp>
        </mc:Fallback>
      </mc:AlternateContent>
      <p:pic>
        <p:nvPicPr>
          <p:cNvPr id="13" name="Picture 12" descr="Cube 10 x 10 x 10 depicting 1000mL = 1 L">
            <a:extLst>
              <a:ext uri="{FF2B5EF4-FFF2-40B4-BE49-F238E27FC236}">
                <a16:creationId xmlns:a16="http://schemas.microsoft.com/office/drawing/2014/main" id="{B8B6801E-8063-AC28-7805-21534F4B44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1070" y="2831043"/>
            <a:ext cx="1990362" cy="1987152"/>
          </a:xfrm>
          <a:prstGeom prst="rect">
            <a:avLst/>
          </a:prstGeom>
        </p:spPr>
      </p:pic>
      <mc:AlternateContent xmlns:mc="http://schemas.openxmlformats.org/markup-compatibility/2006">
        <mc:Choice xmlns:a14="http://schemas.microsoft.com/office/drawing/2010/main" Requires="a14">
          <p:sp>
            <p:nvSpPr>
              <p:cNvPr id="15" name="Content Placeholder 14">
                <a:extLst>
                  <a:ext uri="{FF2B5EF4-FFF2-40B4-BE49-F238E27FC236}">
                    <a16:creationId xmlns:a16="http://schemas.microsoft.com/office/drawing/2014/main" id="{2BFF2AD9-A82C-2420-CD01-BBE50D85664C}"/>
                  </a:ext>
                </a:extLst>
              </p:cNvPr>
              <p:cNvSpPr txBox="1">
                <a:spLocks/>
              </p:cNvSpPr>
              <p:nvPr/>
            </p:nvSpPr>
            <p:spPr>
              <a:xfrm>
                <a:off x="1807713" y="4741276"/>
                <a:ext cx="1823719" cy="5631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1</m:t>
                      </m:r>
                      <m:r>
                        <a:rPr lang="en-US" b="0" i="1" smtClean="0">
                          <a:latin typeface="Cambria Math" panose="02040503050406030204" pitchFamily="18" charset="0"/>
                        </a:rPr>
                        <m:t>000</m:t>
                      </m:r>
                      <m:r>
                        <a:rPr lang="en-US" i="1" smtClean="0">
                          <a:latin typeface="Cambria Math" panose="02040503050406030204" pitchFamily="18" charset="0"/>
                        </a:rPr>
                        <m:t> </m:t>
                      </m:r>
                      <m:r>
                        <a:rPr lang="en-US" i="1" smtClean="0">
                          <a:latin typeface="Cambria Math" panose="02040503050406030204" pitchFamily="18" charset="0"/>
                        </a:rPr>
                        <m:t>𝑚𝐿</m:t>
                      </m:r>
                      <m:r>
                        <a:rPr lang="en-US" b="0" i="1" smtClean="0">
                          <a:latin typeface="Cambria Math" panose="02040503050406030204" pitchFamily="18" charset="0"/>
                        </a:rPr>
                        <m:t>=1 </m:t>
                      </m:r>
                      <m:r>
                        <a:rPr lang="en-US" b="0" i="1" smtClean="0">
                          <a:latin typeface="Cambria Math" panose="02040503050406030204" pitchFamily="18" charset="0"/>
                        </a:rPr>
                        <m:t>𝐿</m:t>
                      </m:r>
                    </m:oMath>
                  </m:oMathPara>
                </a14:m>
                <a:endParaRPr lang="en-AU" dirty="0"/>
              </a:p>
            </p:txBody>
          </p:sp>
        </mc:Choice>
        <mc:Fallback>
          <p:sp>
            <p:nvSpPr>
              <p:cNvPr id="15" name="Content Placeholder 14">
                <a:extLst>
                  <a:ext uri="{FF2B5EF4-FFF2-40B4-BE49-F238E27FC236}">
                    <a16:creationId xmlns:a16="http://schemas.microsoft.com/office/drawing/2014/main" id="{2BFF2AD9-A82C-2420-CD01-BBE50D85664C}"/>
                  </a:ext>
                </a:extLst>
              </p:cNvPr>
              <p:cNvSpPr txBox="1">
                <a:spLocks noRot="1" noChangeAspect="1" noMove="1" noResize="1" noEditPoints="1" noAdjustHandles="1" noChangeArrowheads="1" noChangeShapeType="1" noTextEdit="1"/>
              </p:cNvSpPr>
              <p:nvPr/>
            </p:nvSpPr>
            <p:spPr>
              <a:xfrm>
                <a:off x="1807713" y="4741276"/>
                <a:ext cx="1823719" cy="563130"/>
              </a:xfrm>
              <a:prstGeom prst="rect">
                <a:avLst/>
              </a:prstGeom>
              <a:blipFill>
                <a:blip r:embed="rId5"/>
                <a:stretch>
                  <a:fillRect/>
                </a:stretch>
              </a:blipFill>
            </p:spPr>
            <p:txBody>
              <a:bodyPr/>
              <a:lstStyle/>
              <a:p>
                <a:r>
                  <a:rPr lang="en-AU">
                    <a:noFill/>
                  </a:rPr>
                  <a:t> </a:t>
                </a:r>
              </a:p>
            </p:txBody>
          </p:sp>
        </mc:Fallback>
      </mc:AlternateContent>
      <p:pic>
        <p:nvPicPr>
          <p:cNvPr id="16" name="Picture 15" descr="Cube 10 x 10 x 10 depicting 1000L = 1 kL">
            <a:extLst>
              <a:ext uri="{FF2B5EF4-FFF2-40B4-BE49-F238E27FC236}">
                <a16:creationId xmlns:a16="http://schemas.microsoft.com/office/drawing/2014/main" id="{F286A05B-0575-9353-77AC-4A23E61973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05759" y="2170049"/>
            <a:ext cx="2380179" cy="2648146"/>
          </a:xfrm>
          <a:prstGeom prst="rect">
            <a:avLst/>
          </a:prstGeom>
        </p:spPr>
      </p:pic>
      <mc:AlternateContent xmlns:mc="http://schemas.openxmlformats.org/markup-compatibility/2006">
        <mc:Choice xmlns:a14="http://schemas.microsoft.com/office/drawing/2010/main" Requires="a14">
          <p:sp>
            <p:nvSpPr>
              <p:cNvPr id="18" name="Content Placeholder 14">
                <a:extLst>
                  <a:ext uri="{FF2B5EF4-FFF2-40B4-BE49-F238E27FC236}">
                    <a16:creationId xmlns:a16="http://schemas.microsoft.com/office/drawing/2014/main" id="{780376ED-3EBF-35B9-CD8D-94D3E726A6DF}"/>
                  </a:ext>
                </a:extLst>
              </p:cNvPr>
              <p:cNvSpPr txBox="1">
                <a:spLocks/>
              </p:cNvSpPr>
              <p:nvPr/>
            </p:nvSpPr>
            <p:spPr>
              <a:xfrm>
                <a:off x="4875509" y="4741276"/>
                <a:ext cx="1823719" cy="5631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1</m:t>
                      </m:r>
                      <m:r>
                        <a:rPr lang="en-US" b="0" i="1" smtClean="0">
                          <a:latin typeface="Cambria Math" panose="02040503050406030204" pitchFamily="18" charset="0"/>
                        </a:rPr>
                        <m:t>000</m:t>
                      </m:r>
                      <m:r>
                        <a:rPr lang="en-US" i="1" smtClean="0">
                          <a:latin typeface="Cambria Math" panose="02040503050406030204" pitchFamily="18" charset="0"/>
                        </a:rPr>
                        <m:t> </m:t>
                      </m:r>
                      <m:r>
                        <a:rPr lang="en-US" i="1" smtClean="0">
                          <a:latin typeface="Cambria Math" panose="02040503050406030204" pitchFamily="18" charset="0"/>
                        </a:rPr>
                        <m:t>𝐿</m:t>
                      </m:r>
                      <m:r>
                        <a:rPr lang="en-US" b="0" i="1" smtClean="0">
                          <a:latin typeface="Cambria Math" panose="02040503050406030204" pitchFamily="18" charset="0"/>
                        </a:rPr>
                        <m:t>=1 </m:t>
                      </m:r>
                      <m:r>
                        <a:rPr lang="en-US" b="0" i="1" smtClean="0">
                          <a:latin typeface="Cambria Math" panose="02040503050406030204" pitchFamily="18" charset="0"/>
                        </a:rPr>
                        <m:t>𝑘𝐿</m:t>
                      </m:r>
                    </m:oMath>
                  </m:oMathPara>
                </a14:m>
                <a:endParaRPr lang="en-AU" dirty="0"/>
              </a:p>
            </p:txBody>
          </p:sp>
        </mc:Choice>
        <mc:Fallback>
          <p:sp>
            <p:nvSpPr>
              <p:cNvPr id="18" name="Content Placeholder 14">
                <a:extLst>
                  <a:ext uri="{FF2B5EF4-FFF2-40B4-BE49-F238E27FC236}">
                    <a16:creationId xmlns:a16="http://schemas.microsoft.com/office/drawing/2014/main" id="{780376ED-3EBF-35B9-CD8D-94D3E726A6DF}"/>
                  </a:ext>
                </a:extLst>
              </p:cNvPr>
              <p:cNvSpPr txBox="1">
                <a:spLocks noRot="1" noChangeAspect="1" noMove="1" noResize="1" noEditPoints="1" noAdjustHandles="1" noChangeArrowheads="1" noChangeShapeType="1" noTextEdit="1"/>
              </p:cNvSpPr>
              <p:nvPr/>
            </p:nvSpPr>
            <p:spPr>
              <a:xfrm>
                <a:off x="4875509" y="4741276"/>
                <a:ext cx="1823719" cy="563130"/>
              </a:xfrm>
              <a:prstGeom prst="rect">
                <a:avLst/>
              </a:prstGeom>
              <a:blipFill>
                <a:blip r:embed="rId7"/>
                <a:stretch>
                  <a:fillRect/>
                </a:stretch>
              </a:blipFill>
            </p:spPr>
            <p:txBody>
              <a:bodyPr/>
              <a:lstStyle/>
              <a:p>
                <a:r>
                  <a:rPr lang="en-AU">
                    <a:noFill/>
                  </a:rPr>
                  <a:t> </a:t>
                </a:r>
              </a:p>
            </p:txBody>
          </p:sp>
        </mc:Fallback>
      </mc:AlternateContent>
      <p:pic>
        <p:nvPicPr>
          <p:cNvPr id="19" name="Picture 18" descr="Cube 10 x 10 x 10 depicting 1000kL = 1 ML">
            <a:extLst>
              <a:ext uri="{FF2B5EF4-FFF2-40B4-BE49-F238E27FC236}">
                <a16:creationId xmlns:a16="http://schemas.microsoft.com/office/drawing/2014/main" id="{EC22674A-DE59-5691-C583-DB2994A8C7D8}"/>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08021" y="1369454"/>
            <a:ext cx="3159991" cy="3448741"/>
          </a:xfrm>
          <a:prstGeom prst="rect">
            <a:avLst/>
          </a:prstGeom>
        </p:spPr>
      </p:pic>
      <mc:AlternateContent xmlns:mc="http://schemas.openxmlformats.org/markup-compatibility/2006">
        <mc:Choice xmlns:a14="http://schemas.microsoft.com/office/drawing/2010/main" Requires="a14">
          <p:sp>
            <p:nvSpPr>
              <p:cNvPr id="20" name="Content Placeholder 14">
                <a:extLst>
                  <a:ext uri="{FF2B5EF4-FFF2-40B4-BE49-F238E27FC236}">
                    <a16:creationId xmlns:a16="http://schemas.microsoft.com/office/drawing/2014/main" id="{26042C8A-61A1-528E-1949-8C1AA0DA3A49}"/>
                  </a:ext>
                </a:extLst>
              </p:cNvPr>
              <p:cNvSpPr txBox="1">
                <a:spLocks/>
              </p:cNvSpPr>
              <p:nvPr/>
            </p:nvSpPr>
            <p:spPr>
              <a:xfrm>
                <a:off x="8894668" y="4741276"/>
                <a:ext cx="1823719" cy="5631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1</m:t>
                      </m:r>
                      <m:r>
                        <a:rPr lang="en-US" b="0" i="1" smtClean="0">
                          <a:latin typeface="Cambria Math" panose="02040503050406030204" pitchFamily="18" charset="0"/>
                        </a:rPr>
                        <m:t>000</m:t>
                      </m:r>
                      <m:r>
                        <a:rPr lang="en-US" i="1" smtClean="0">
                          <a:latin typeface="Cambria Math" panose="02040503050406030204" pitchFamily="18" charset="0"/>
                        </a:rPr>
                        <m:t> </m:t>
                      </m:r>
                      <m:r>
                        <a:rPr lang="en-US" b="0" i="1" smtClean="0">
                          <a:latin typeface="Cambria Math" panose="02040503050406030204" pitchFamily="18" charset="0"/>
                        </a:rPr>
                        <m:t>𝑘</m:t>
                      </m:r>
                      <m:r>
                        <a:rPr lang="en-US" i="1" smtClean="0">
                          <a:latin typeface="Cambria Math" panose="02040503050406030204" pitchFamily="18" charset="0"/>
                        </a:rPr>
                        <m:t>𝐿</m:t>
                      </m:r>
                      <m:r>
                        <a:rPr lang="en-US" b="0" i="1" smtClean="0">
                          <a:latin typeface="Cambria Math" panose="02040503050406030204" pitchFamily="18" charset="0"/>
                        </a:rPr>
                        <m:t>=1 </m:t>
                      </m:r>
                      <m:r>
                        <a:rPr lang="en-US" b="0" i="1" smtClean="0">
                          <a:latin typeface="Cambria Math" panose="02040503050406030204" pitchFamily="18" charset="0"/>
                        </a:rPr>
                        <m:t>𝑀𝐿</m:t>
                      </m:r>
                    </m:oMath>
                  </m:oMathPara>
                </a14:m>
                <a:endParaRPr lang="en-AU" dirty="0"/>
              </a:p>
            </p:txBody>
          </p:sp>
        </mc:Choice>
        <mc:Fallback>
          <p:sp>
            <p:nvSpPr>
              <p:cNvPr id="20" name="Content Placeholder 14">
                <a:extLst>
                  <a:ext uri="{FF2B5EF4-FFF2-40B4-BE49-F238E27FC236}">
                    <a16:creationId xmlns:a16="http://schemas.microsoft.com/office/drawing/2014/main" id="{26042C8A-61A1-528E-1949-8C1AA0DA3A49}"/>
                  </a:ext>
                </a:extLst>
              </p:cNvPr>
              <p:cNvSpPr txBox="1">
                <a:spLocks noRot="1" noChangeAspect="1" noMove="1" noResize="1" noEditPoints="1" noAdjustHandles="1" noChangeArrowheads="1" noChangeShapeType="1" noTextEdit="1"/>
              </p:cNvSpPr>
              <p:nvPr/>
            </p:nvSpPr>
            <p:spPr>
              <a:xfrm>
                <a:off x="8894668" y="4741276"/>
                <a:ext cx="1823719" cy="563130"/>
              </a:xfrm>
              <a:prstGeom prst="rect">
                <a:avLst/>
              </a:prstGeom>
              <a:blipFill>
                <a:blip r:embed="rId9"/>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516AE119-C131-4343-F106-1CAFFBEEBBF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85301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42AC-DFF5-2419-025F-120768C3E4BD}"/>
              </a:ext>
            </a:extLst>
          </p:cNvPr>
          <p:cNvSpPr>
            <a:spLocks noGrp="1"/>
          </p:cNvSpPr>
          <p:nvPr>
            <p:ph type="title"/>
          </p:nvPr>
        </p:nvSpPr>
        <p:spPr/>
        <p:txBody>
          <a:bodyPr/>
          <a:lstStyle/>
          <a:p>
            <a:r>
              <a:rPr lang="en-AU" dirty="0"/>
              <a:t>Conversions (2)</a:t>
            </a:r>
          </a:p>
        </p:txBody>
      </p:sp>
      <p:sp>
        <p:nvSpPr>
          <p:cNvPr id="5" name="Text Placeholder 4">
            <a:extLst>
              <a:ext uri="{FF2B5EF4-FFF2-40B4-BE49-F238E27FC236}">
                <a16:creationId xmlns:a16="http://schemas.microsoft.com/office/drawing/2014/main" id="{EEEFE4C6-7552-CAD6-4FCC-8A4159FBB20C}"/>
              </a:ext>
            </a:extLst>
          </p:cNvPr>
          <p:cNvSpPr>
            <a:spLocks noGrp="1"/>
          </p:cNvSpPr>
          <p:nvPr>
            <p:ph type="body" sz="quarter" idx="18"/>
          </p:nvPr>
        </p:nvSpPr>
        <p:spPr/>
        <p:txBody>
          <a:bodyPr/>
          <a:lstStyle/>
          <a:p>
            <a:r>
              <a:rPr lang="en-US" dirty="0"/>
              <a:t>mL to ML</a:t>
            </a:r>
            <a:endParaRPr lang="en-AU" dirty="0"/>
          </a:p>
        </p:txBody>
      </p:sp>
      <p:pic>
        <p:nvPicPr>
          <p:cNvPr id="7" name="Picture 6" descr="Cube 10 x 10 x 10 depicting 1 mL">
            <a:extLst>
              <a:ext uri="{FF2B5EF4-FFF2-40B4-BE49-F238E27FC236}">
                <a16:creationId xmlns:a16="http://schemas.microsoft.com/office/drawing/2014/main" id="{F027DAFC-D080-2D20-8C7B-EA8F2DF29646}"/>
              </a:ext>
            </a:extLst>
          </p:cNvPr>
          <p:cNvPicPr>
            <a:picLocks noChangeAspect="1"/>
          </p:cNvPicPr>
          <p:nvPr/>
        </p:nvPicPr>
        <p:blipFill>
          <a:blip r:embed="rId2"/>
          <a:stretch>
            <a:fillRect/>
          </a:stretch>
        </p:blipFill>
        <p:spPr>
          <a:xfrm>
            <a:off x="410359" y="4208510"/>
            <a:ext cx="695422" cy="609685"/>
          </a:xfrm>
          <a:prstGeom prst="rect">
            <a:avLst/>
          </a:prstGeom>
        </p:spPr>
      </p:pic>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418D2F40-44BF-AFD1-70FF-96734489A021}"/>
                  </a:ext>
                </a:extLst>
              </p:cNvPr>
              <p:cNvSpPr>
                <a:spLocks noGrp="1"/>
              </p:cNvSpPr>
              <p:nvPr>
                <p:ph idx="1"/>
              </p:nvPr>
            </p:nvSpPr>
            <p:spPr>
              <a:xfrm>
                <a:off x="372285" y="4741276"/>
                <a:ext cx="771570" cy="563130"/>
              </a:xfrm>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1 </m:t>
                      </m:r>
                      <m:r>
                        <a:rPr lang="en-US" b="0" i="1" smtClean="0">
                          <a:latin typeface="Cambria Math" panose="02040503050406030204" pitchFamily="18" charset="0"/>
                        </a:rPr>
                        <m:t>𝑚𝐿</m:t>
                      </m:r>
                    </m:oMath>
                  </m:oMathPara>
                </a14:m>
                <a:endParaRPr lang="en-AU" dirty="0"/>
              </a:p>
            </p:txBody>
          </p:sp>
        </mc:Choice>
        <mc:Fallback xmlns="">
          <p:sp>
            <p:nvSpPr>
              <p:cNvPr id="15" name="Content Placeholder 14">
                <a:extLst>
                  <a:ext uri="{FF2B5EF4-FFF2-40B4-BE49-F238E27FC236}">
                    <a16:creationId xmlns:a16="http://schemas.microsoft.com/office/drawing/2014/main" id="{418D2F40-44BF-AFD1-70FF-96734489A021}"/>
                  </a:ext>
                </a:extLst>
              </p:cNvPr>
              <p:cNvSpPr>
                <a:spLocks noGrp="1" noRot="1" noChangeAspect="1" noMove="1" noResize="1" noEditPoints="1" noAdjustHandles="1" noChangeArrowheads="1" noChangeShapeType="1" noTextEdit="1"/>
              </p:cNvSpPr>
              <p:nvPr>
                <p:ph idx="1"/>
              </p:nvPr>
            </p:nvSpPr>
            <p:spPr>
              <a:xfrm>
                <a:off x="372285" y="4741276"/>
                <a:ext cx="771570" cy="563130"/>
              </a:xfrm>
              <a:blipFill>
                <a:blip r:embed="rId3"/>
                <a:stretch>
                  <a:fillRect/>
                </a:stretch>
              </a:blipFill>
            </p:spPr>
            <p:txBody>
              <a:bodyPr/>
              <a:lstStyle/>
              <a:p>
                <a:r>
                  <a:rPr lang="en-AU">
                    <a:noFill/>
                  </a:rPr>
                  <a:t> </a:t>
                </a:r>
              </a:p>
            </p:txBody>
          </p:sp>
        </mc:Fallback>
      </mc:AlternateContent>
      <p:pic>
        <p:nvPicPr>
          <p:cNvPr id="9" name="Picture 8" descr="Cube 10 x 10 x 10 depicting 1000mL = 1 L">
            <a:extLst>
              <a:ext uri="{FF2B5EF4-FFF2-40B4-BE49-F238E27FC236}">
                <a16:creationId xmlns:a16="http://schemas.microsoft.com/office/drawing/2014/main" id="{9AD94F92-D327-5FE5-57B6-EF3FF60F5B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1070" y="2831043"/>
            <a:ext cx="1990362" cy="1987152"/>
          </a:xfrm>
          <a:prstGeom prst="rect">
            <a:avLst/>
          </a:prstGeom>
        </p:spPr>
      </p:pic>
      <mc:AlternateContent xmlns:mc="http://schemas.openxmlformats.org/markup-compatibility/2006" xmlns:a14="http://schemas.microsoft.com/office/drawing/2010/main">
        <mc:Choice Requires="a14">
          <p:sp>
            <p:nvSpPr>
              <p:cNvPr id="16" name="Content Placeholder 14">
                <a:extLst>
                  <a:ext uri="{FF2B5EF4-FFF2-40B4-BE49-F238E27FC236}">
                    <a16:creationId xmlns:a16="http://schemas.microsoft.com/office/drawing/2014/main" id="{47B322B2-9B60-EE6A-4E01-058A0D7ED120}"/>
                  </a:ext>
                </a:extLst>
              </p:cNvPr>
              <p:cNvSpPr txBox="1">
                <a:spLocks/>
              </p:cNvSpPr>
              <p:nvPr/>
            </p:nvSpPr>
            <p:spPr>
              <a:xfrm>
                <a:off x="1807713" y="4741276"/>
                <a:ext cx="1823719" cy="5631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1</m:t>
                      </m:r>
                      <m:r>
                        <a:rPr lang="en-US" b="0" i="1" smtClean="0">
                          <a:latin typeface="Cambria Math" panose="02040503050406030204" pitchFamily="18" charset="0"/>
                        </a:rPr>
                        <m:t>000</m:t>
                      </m:r>
                      <m:r>
                        <a:rPr lang="en-US" i="1" smtClean="0">
                          <a:latin typeface="Cambria Math" panose="02040503050406030204" pitchFamily="18" charset="0"/>
                        </a:rPr>
                        <m:t> </m:t>
                      </m:r>
                      <m:r>
                        <a:rPr lang="en-US" i="1" smtClean="0">
                          <a:latin typeface="Cambria Math" panose="02040503050406030204" pitchFamily="18" charset="0"/>
                        </a:rPr>
                        <m:t>𝑚𝐿</m:t>
                      </m:r>
                      <m:r>
                        <a:rPr lang="en-US" b="0" i="1" smtClean="0">
                          <a:latin typeface="Cambria Math" panose="02040503050406030204" pitchFamily="18" charset="0"/>
                        </a:rPr>
                        <m:t>=1 </m:t>
                      </m:r>
                      <m:r>
                        <a:rPr lang="en-US" b="0" i="1" smtClean="0">
                          <a:latin typeface="Cambria Math" panose="02040503050406030204" pitchFamily="18" charset="0"/>
                        </a:rPr>
                        <m:t>𝐿</m:t>
                      </m:r>
                    </m:oMath>
                  </m:oMathPara>
                </a14:m>
                <a:endParaRPr lang="en-AU" dirty="0"/>
              </a:p>
            </p:txBody>
          </p:sp>
        </mc:Choice>
        <mc:Fallback xmlns="">
          <p:sp>
            <p:nvSpPr>
              <p:cNvPr id="16" name="Content Placeholder 14">
                <a:extLst>
                  <a:ext uri="{FF2B5EF4-FFF2-40B4-BE49-F238E27FC236}">
                    <a16:creationId xmlns:a16="http://schemas.microsoft.com/office/drawing/2014/main" id="{47B322B2-9B60-EE6A-4E01-058A0D7ED120}"/>
                  </a:ext>
                </a:extLst>
              </p:cNvPr>
              <p:cNvSpPr txBox="1">
                <a:spLocks noRot="1" noChangeAspect="1" noMove="1" noResize="1" noEditPoints="1" noAdjustHandles="1" noChangeArrowheads="1" noChangeShapeType="1" noTextEdit="1"/>
              </p:cNvSpPr>
              <p:nvPr/>
            </p:nvSpPr>
            <p:spPr>
              <a:xfrm>
                <a:off x="1807713" y="4741276"/>
                <a:ext cx="1823719" cy="563130"/>
              </a:xfrm>
              <a:prstGeom prst="rect">
                <a:avLst/>
              </a:prstGeom>
              <a:blipFill>
                <a:blip r:embed="rId5"/>
                <a:stretch>
                  <a:fillRect/>
                </a:stretch>
              </a:blipFill>
            </p:spPr>
            <p:txBody>
              <a:bodyPr/>
              <a:lstStyle/>
              <a:p>
                <a:r>
                  <a:rPr lang="en-AU">
                    <a:noFill/>
                  </a:rPr>
                  <a:t> </a:t>
                </a:r>
              </a:p>
            </p:txBody>
          </p:sp>
        </mc:Fallback>
      </mc:AlternateContent>
      <p:pic>
        <p:nvPicPr>
          <p:cNvPr id="13" name="Picture 12" descr="Cube 10 x 10 x 10 depicting 1000L = 1 kL">
            <a:extLst>
              <a:ext uri="{FF2B5EF4-FFF2-40B4-BE49-F238E27FC236}">
                <a16:creationId xmlns:a16="http://schemas.microsoft.com/office/drawing/2014/main" id="{F60F0FB5-5AED-44E2-D093-3290805E70B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05759" y="2170049"/>
            <a:ext cx="2380179" cy="2648146"/>
          </a:xfrm>
          <a:prstGeom prst="rect">
            <a:avLst/>
          </a:prstGeom>
        </p:spPr>
      </p:pic>
      <mc:AlternateContent xmlns:mc="http://schemas.openxmlformats.org/markup-compatibility/2006" xmlns:a14="http://schemas.microsoft.com/office/drawing/2010/main">
        <mc:Choice Requires="a14">
          <p:sp>
            <p:nvSpPr>
              <p:cNvPr id="19" name="Content Placeholder 14">
                <a:extLst>
                  <a:ext uri="{FF2B5EF4-FFF2-40B4-BE49-F238E27FC236}">
                    <a16:creationId xmlns:a16="http://schemas.microsoft.com/office/drawing/2014/main" id="{E0BB35C1-210D-6DD2-F39A-CE226EF27BA7}"/>
                  </a:ext>
                </a:extLst>
              </p:cNvPr>
              <p:cNvSpPr txBox="1">
                <a:spLocks/>
              </p:cNvSpPr>
              <p:nvPr/>
            </p:nvSpPr>
            <p:spPr>
              <a:xfrm>
                <a:off x="4875509" y="4741276"/>
                <a:ext cx="1823719" cy="5631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1</m:t>
                      </m:r>
                      <m:r>
                        <a:rPr lang="en-US" b="0" i="1" smtClean="0">
                          <a:latin typeface="Cambria Math" panose="02040503050406030204" pitchFamily="18" charset="0"/>
                        </a:rPr>
                        <m:t>000</m:t>
                      </m:r>
                      <m:r>
                        <a:rPr lang="en-US" i="1" smtClean="0">
                          <a:latin typeface="Cambria Math" panose="02040503050406030204" pitchFamily="18" charset="0"/>
                        </a:rPr>
                        <m:t> </m:t>
                      </m:r>
                      <m:r>
                        <a:rPr lang="en-US" i="1" smtClean="0">
                          <a:latin typeface="Cambria Math" panose="02040503050406030204" pitchFamily="18" charset="0"/>
                        </a:rPr>
                        <m:t>𝐿</m:t>
                      </m:r>
                      <m:r>
                        <a:rPr lang="en-US" b="0" i="1" smtClean="0">
                          <a:latin typeface="Cambria Math" panose="02040503050406030204" pitchFamily="18" charset="0"/>
                        </a:rPr>
                        <m:t>=1 </m:t>
                      </m:r>
                      <m:r>
                        <a:rPr lang="en-US" b="0" i="1" smtClean="0">
                          <a:latin typeface="Cambria Math" panose="02040503050406030204" pitchFamily="18" charset="0"/>
                        </a:rPr>
                        <m:t>𝑘𝐿</m:t>
                      </m:r>
                    </m:oMath>
                  </m:oMathPara>
                </a14:m>
                <a:endParaRPr lang="en-AU" dirty="0"/>
              </a:p>
            </p:txBody>
          </p:sp>
        </mc:Choice>
        <mc:Fallback xmlns="">
          <p:sp>
            <p:nvSpPr>
              <p:cNvPr id="19" name="Content Placeholder 14">
                <a:extLst>
                  <a:ext uri="{FF2B5EF4-FFF2-40B4-BE49-F238E27FC236}">
                    <a16:creationId xmlns:a16="http://schemas.microsoft.com/office/drawing/2014/main" id="{E0BB35C1-210D-6DD2-F39A-CE226EF27BA7}"/>
                  </a:ext>
                </a:extLst>
              </p:cNvPr>
              <p:cNvSpPr txBox="1">
                <a:spLocks noRot="1" noChangeAspect="1" noMove="1" noResize="1" noEditPoints="1" noAdjustHandles="1" noChangeArrowheads="1" noChangeShapeType="1" noTextEdit="1"/>
              </p:cNvSpPr>
              <p:nvPr/>
            </p:nvSpPr>
            <p:spPr>
              <a:xfrm>
                <a:off x="4875509" y="4741276"/>
                <a:ext cx="1823719" cy="563130"/>
              </a:xfrm>
              <a:prstGeom prst="rect">
                <a:avLst/>
              </a:prstGeom>
              <a:blipFill>
                <a:blip r:embed="rId7"/>
                <a:stretch>
                  <a:fillRect/>
                </a:stretch>
              </a:blipFill>
            </p:spPr>
            <p:txBody>
              <a:bodyPr/>
              <a:lstStyle/>
              <a:p>
                <a:r>
                  <a:rPr lang="en-AU">
                    <a:noFill/>
                  </a:rPr>
                  <a:t> </a:t>
                </a:r>
              </a:p>
            </p:txBody>
          </p:sp>
        </mc:Fallback>
      </mc:AlternateContent>
      <p:pic>
        <p:nvPicPr>
          <p:cNvPr id="18" name="Picture 17" descr="Cube 10 x 10 x 10 depicting 1000kL = 1 ML">
            <a:extLst>
              <a:ext uri="{FF2B5EF4-FFF2-40B4-BE49-F238E27FC236}">
                <a16:creationId xmlns:a16="http://schemas.microsoft.com/office/drawing/2014/main" id="{161A4597-93F8-3463-5543-D6CCB570FF22}"/>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08021" y="1369454"/>
            <a:ext cx="3159991" cy="3448741"/>
          </a:xfrm>
          <a:prstGeom prst="rect">
            <a:avLst/>
          </a:prstGeom>
        </p:spPr>
      </p:pic>
      <mc:AlternateContent xmlns:mc="http://schemas.openxmlformats.org/markup-compatibility/2006" xmlns:a14="http://schemas.microsoft.com/office/drawing/2010/main">
        <mc:Choice Requires="a14">
          <p:sp>
            <p:nvSpPr>
              <p:cNvPr id="20" name="Content Placeholder 14">
                <a:extLst>
                  <a:ext uri="{FF2B5EF4-FFF2-40B4-BE49-F238E27FC236}">
                    <a16:creationId xmlns:a16="http://schemas.microsoft.com/office/drawing/2014/main" id="{D1A4FE19-DCA1-2CAC-7BEE-4F80AD14C9C9}"/>
                  </a:ext>
                </a:extLst>
              </p:cNvPr>
              <p:cNvSpPr txBox="1">
                <a:spLocks/>
              </p:cNvSpPr>
              <p:nvPr/>
            </p:nvSpPr>
            <p:spPr>
              <a:xfrm>
                <a:off x="8894668" y="4741276"/>
                <a:ext cx="1823719" cy="5631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1</m:t>
                      </m:r>
                      <m:r>
                        <a:rPr lang="en-US" b="0" i="1" smtClean="0">
                          <a:latin typeface="Cambria Math" panose="02040503050406030204" pitchFamily="18" charset="0"/>
                        </a:rPr>
                        <m:t>000</m:t>
                      </m:r>
                      <m:r>
                        <a:rPr lang="en-US" i="1" smtClean="0">
                          <a:latin typeface="Cambria Math" panose="02040503050406030204" pitchFamily="18" charset="0"/>
                        </a:rPr>
                        <m:t> </m:t>
                      </m:r>
                      <m:r>
                        <a:rPr lang="en-US" b="0" i="1" smtClean="0">
                          <a:latin typeface="Cambria Math" panose="02040503050406030204" pitchFamily="18" charset="0"/>
                        </a:rPr>
                        <m:t>𝑘</m:t>
                      </m:r>
                      <m:r>
                        <a:rPr lang="en-US" i="1" smtClean="0">
                          <a:latin typeface="Cambria Math" panose="02040503050406030204" pitchFamily="18" charset="0"/>
                        </a:rPr>
                        <m:t>𝐿</m:t>
                      </m:r>
                      <m:r>
                        <a:rPr lang="en-US" b="0" i="1" smtClean="0">
                          <a:latin typeface="Cambria Math" panose="02040503050406030204" pitchFamily="18" charset="0"/>
                        </a:rPr>
                        <m:t>=1 </m:t>
                      </m:r>
                      <m:r>
                        <a:rPr lang="en-US" b="0" i="1" smtClean="0">
                          <a:latin typeface="Cambria Math" panose="02040503050406030204" pitchFamily="18" charset="0"/>
                        </a:rPr>
                        <m:t>𝑀𝐿</m:t>
                      </m:r>
                    </m:oMath>
                  </m:oMathPara>
                </a14:m>
                <a:endParaRPr lang="en-AU" dirty="0"/>
              </a:p>
            </p:txBody>
          </p:sp>
        </mc:Choice>
        <mc:Fallback xmlns="">
          <p:sp>
            <p:nvSpPr>
              <p:cNvPr id="20" name="Content Placeholder 14">
                <a:extLst>
                  <a:ext uri="{FF2B5EF4-FFF2-40B4-BE49-F238E27FC236}">
                    <a16:creationId xmlns:a16="http://schemas.microsoft.com/office/drawing/2014/main" id="{D1A4FE19-DCA1-2CAC-7BEE-4F80AD14C9C9}"/>
                  </a:ext>
                </a:extLst>
              </p:cNvPr>
              <p:cNvSpPr txBox="1">
                <a:spLocks noRot="1" noChangeAspect="1" noMove="1" noResize="1" noEditPoints="1" noAdjustHandles="1" noChangeArrowheads="1" noChangeShapeType="1" noTextEdit="1"/>
              </p:cNvSpPr>
              <p:nvPr/>
            </p:nvSpPr>
            <p:spPr>
              <a:xfrm>
                <a:off x="8894668" y="4741276"/>
                <a:ext cx="1823719" cy="563130"/>
              </a:xfrm>
              <a:prstGeom prst="rect">
                <a:avLst/>
              </a:prstGeom>
              <a:blipFill>
                <a:blip r:embed="rId9"/>
                <a:stretch>
                  <a:fillRect/>
                </a:stretch>
              </a:blipFill>
            </p:spPr>
            <p:txBody>
              <a:bodyPr/>
              <a:lstStyle/>
              <a:p>
                <a:r>
                  <a:rPr lang="en-AU">
                    <a:noFill/>
                  </a:rPr>
                  <a:t> </a:t>
                </a:r>
              </a:p>
            </p:txBody>
          </p:sp>
        </mc:Fallback>
      </mc:AlternateContent>
      <p:sp>
        <p:nvSpPr>
          <p:cNvPr id="8" name="Speech Bubble: Oval 7">
            <a:extLst>
              <a:ext uri="{FF2B5EF4-FFF2-40B4-BE49-F238E27FC236}">
                <a16:creationId xmlns:a16="http://schemas.microsoft.com/office/drawing/2014/main" id="{1D578E96-F0D3-AC97-6B1E-ACBBFEC21B2E}"/>
              </a:ext>
            </a:extLst>
          </p:cNvPr>
          <p:cNvSpPr/>
          <p:nvPr/>
        </p:nvSpPr>
        <p:spPr>
          <a:xfrm>
            <a:off x="1251370" y="5294303"/>
            <a:ext cx="2857397" cy="822508"/>
          </a:xfrm>
          <a:prstGeom prst="wedgeRoundRectCallout">
            <a:avLst>
              <a:gd name="adj1" fmla="val 21408"/>
              <a:gd name="adj2" fmla="val -72725"/>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r>
              <a:rPr lang="en-AU" sz="1600" dirty="0"/>
              <a:t>Explain why 1.5L is a larger number of ml?</a:t>
            </a:r>
          </a:p>
        </p:txBody>
      </p:sp>
      <p:sp>
        <p:nvSpPr>
          <p:cNvPr id="3" name="Speech Bubble: Oval 2">
            <a:extLst>
              <a:ext uri="{FF2B5EF4-FFF2-40B4-BE49-F238E27FC236}">
                <a16:creationId xmlns:a16="http://schemas.microsoft.com/office/drawing/2014/main" id="{716B4383-F9FE-2117-0469-83118C8C87CE}"/>
              </a:ext>
            </a:extLst>
          </p:cNvPr>
          <p:cNvSpPr/>
          <p:nvPr/>
        </p:nvSpPr>
        <p:spPr>
          <a:xfrm>
            <a:off x="7871034" y="5294303"/>
            <a:ext cx="3450754" cy="822508"/>
          </a:xfrm>
          <a:prstGeom prst="wedgeRoundRectCallout">
            <a:avLst>
              <a:gd name="adj1" fmla="val 23609"/>
              <a:gd name="adj2" fmla="val -66459"/>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r>
              <a:rPr lang="en-AU" sz="1600" dirty="0"/>
              <a:t>Explain why 100 </a:t>
            </a:r>
            <a:r>
              <a:rPr lang="en-AU" sz="1600" dirty="0" err="1"/>
              <a:t>kL</a:t>
            </a:r>
            <a:r>
              <a:rPr lang="en-AU" sz="1600" dirty="0"/>
              <a:t> is a smaller number of ML?</a:t>
            </a:r>
          </a:p>
        </p:txBody>
      </p:sp>
      <p:sp>
        <p:nvSpPr>
          <p:cNvPr id="4" name="Slide Number Placeholder 3">
            <a:extLst>
              <a:ext uri="{FF2B5EF4-FFF2-40B4-BE49-F238E27FC236}">
                <a16:creationId xmlns:a16="http://schemas.microsoft.com/office/drawing/2014/main" id="{516AE119-C131-4343-F106-1CAFFBEEBBF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684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866BD-4F45-CE3D-E0C7-5994DAFA893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5E2433-16DC-92DA-6375-C5551B5E70CD}"/>
              </a:ext>
            </a:extLst>
          </p:cNvPr>
          <p:cNvSpPr>
            <a:spLocks noGrp="1"/>
          </p:cNvSpPr>
          <p:nvPr>
            <p:ph type="title"/>
          </p:nvPr>
        </p:nvSpPr>
        <p:spPr>
          <a:xfrm>
            <a:off x="360000" y="360000"/>
            <a:ext cx="4423873" cy="545601"/>
          </a:xfrm>
        </p:spPr>
        <p:txBody>
          <a:bodyPr/>
          <a:lstStyle/>
          <a:p>
            <a:r>
              <a:rPr lang="en-AU" dirty="0"/>
              <a:t>How much fuel? (1)</a:t>
            </a:r>
          </a:p>
        </p:txBody>
      </p:sp>
      <p:sp>
        <p:nvSpPr>
          <p:cNvPr id="6" name="Text Placeholder 5">
            <a:extLst>
              <a:ext uri="{FF2B5EF4-FFF2-40B4-BE49-F238E27FC236}">
                <a16:creationId xmlns:a16="http://schemas.microsoft.com/office/drawing/2014/main" id="{1FC99075-D3EC-F7E0-A4E2-4F3B2B774BC5}"/>
              </a:ext>
            </a:extLst>
          </p:cNvPr>
          <p:cNvSpPr>
            <a:spLocks noGrp="1"/>
          </p:cNvSpPr>
          <p:nvPr>
            <p:ph type="body" sz="quarter" idx="18"/>
          </p:nvPr>
        </p:nvSpPr>
        <p:spPr/>
        <p:txBody>
          <a:bodyPr/>
          <a:lstStyle/>
          <a:p>
            <a:r>
              <a:rPr lang="en-AU" dirty="0"/>
              <a:t>Tanker 1</a:t>
            </a:r>
          </a:p>
        </p:txBody>
      </p:sp>
      <p:pic>
        <p:nvPicPr>
          <p:cNvPr id="8" name="Picture 7" descr="Union Pacific 63173 Freightliner FL80 Fuel Truck 2 | Flickr">
            <a:extLst>
              <a:ext uri="{FF2B5EF4-FFF2-40B4-BE49-F238E27FC236}">
                <a16:creationId xmlns:a16="http://schemas.microsoft.com/office/drawing/2014/main" id="{D101EF98-BF9F-2BEA-3298-FF05ADB401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00" y="1536956"/>
            <a:ext cx="5656752" cy="4218756"/>
          </a:xfrm>
          <a:prstGeom prst="rect">
            <a:avLst/>
          </a:prstGeom>
        </p:spPr>
      </p:pic>
      <p:sp>
        <p:nvSpPr>
          <p:cNvPr id="3" name="TextBox 2">
            <a:extLst>
              <a:ext uri="{FF2B5EF4-FFF2-40B4-BE49-F238E27FC236}">
                <a16:creationId xmlns:a16="http://schemas.microsoft.com/office/drawing/2014/main" id="{3051DDBD-D9F4-880E-9037-3BC772CBF3E1}"/>
              </a:ext>
            </a:extLst>
          </p:cNvPr>
          <p:cNvSpPr txBox="1"/>
          <p:nvPr/>
        </p:nvSpPr>
        <p:spPr>
          <a:xfrm>
            <a:off x="360000" y="5875480"/>
            <a:ext cx="8659707" cy="355623"/>
          </a:xfrm>
          <a:prstGeom prst="rect">
            <a:avLst/>
          </a:prstGeom>
          <a:noFill/>
        </p:spPr>
        <p:txBody>
          <a:bodyPr wrap="square" lIns="0" tIns="0" rIns="0" bIns="0" rtlCol="0">
            <a:noAutofit/>
          </a:bodyPr>
          <a:lstStyle/>
          <a:p>
            <a:r>
              <a:rPr lang="en-AU" sz="1800" dirty="0"/>
              <a:t>‘</a:t>
            </a:r>
            <a:r>
              <a:rPr lang="en-AU" sz="1400" dirty="0">
                <a:hlinkClick r:id="rId3"/>
              </a:rPr>
              <a:t>Union Pacific 63173 Freightliner FL80 Fuel Truck 2</a:t>
            </a:r>
            <a:r>
              <a:rPr lang="en-AU" sz="1400" dirty="0"/>
              <a:t>’ by </a:t>
            </a:r>
            <a:r>
              <a:rPr lang="en-AU" sz="1400" dirty="0">
                <a:hlinkClick r:id="rId4"/>
              </a:rPr>
              <a:t>Jack Snell </a:t>
            </a:r>
            <a:r>
              <a:rPr lang="en-AU" sz="1400" dirty="0"/>
              <a:t>is licenced under </a:t>
            </a:r>
            <a:r>
              <a:rPr lang="en-AU" sz="1400" i="0" cap="all" dirty="0">
                <a:solidFill>
                  <a:srgbClr val="000000"/>
                </a:solidFill>
                <a:effectLst/>
                <a:hlinkClick r:id="rId5"/>
              </a:rPr>
              <a:t>CC BY-NC-SA 2.0</a:t>
            </a:r>
            <a:r>
              <a:rPr lang="en-AU" sz="1400" i="0" cap="all" dirty="0">
                <a:solidFill>
                  <a:srgbClr val="000000"/>
                </a:solidFill>
                <a:effectLst/>
              </a:rPr>
              <a:t>.</a:t>
            </a:r>
          </a:p>
          <a:p>
            <a:pPr algn="l"/>
            <a:endParaRPr lang="en-AU" sz="1800" dirty="0"/>
          </a:p>
        </p:txBody>
      </p:sp>
      <p:sp>
        <p:nvSpPr>
          <p:cNvPr id="2" name="Slide Number Placeholder 1">
            <a:extLst>
              <a:ext uri="{FF2B5EF4-FFF2-40B4-BE49-F238E27FC236}">
                <a16:creationId xmlns:a16="http://schemas.microsoft.com/office/drawing/2014/main" id="{5F5A953C-97FF-CF66-275A-8C65E87C9EB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194197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B196F-FBAE-884E-7CFC-B99CAB72ADB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394C4F-6392-45D9-B425-29D1ACF7779F}"/>
              </a:ext>
            </a:extLst>
          </p:cNvPr>
          <p:cNvSpPr>
            <a:spLocks noGrp="1"/>
          </p:cNvSpPr>
          <p:nvPr>
            <p:ph type="title"/>
          </p:nvPr>
        </p:nvSpPr>
        <p:spPr/>
        <p:txBody>
          <a:bodyPr/>
          <a:lstStyle/>
          <a:p>
            <a:r>
              <a:rPr lang="en-AU" dirty="0"/>
              <a:t>How much fuel? (2)</a:t>
            </a:r>
          </a:p>
        </p:txBody>
      </p:sp>
      <p:sp>
        <p:nvSpPr>
          <p:cNvPr id="6" name="Text Placeholder 5">
            <a:extLst>
              <a:ext uri="{FF2B5EF4-FFF2-40B4-BE49-F238E27FC236}">
                <a16:creationId xmlns:a16="http://schemas.microsoft.com/office/drawing/2014/main" id="{F7C11BF9-818B-688B-CF09-C6BEBDA8AFF9}"/>
              </a:ext>
            </a:extLst>
          </p:cNvPr>
          <p:cNvSpPr>
            <a:spLocks noGrp="1"/>
          </p:cNvSpPr>
          <p:nvPr>
            <p:ph type="body" sz="quarter" idx="18"/>
          </p:nvPr>
        </p:nvSpPr>
        <p:spPr/>
        <p:txBody>
          <a:bodyPr/>
          <a:lstStyle/>
          <a:p>
            <a:r>
              <a:rPr lang="en-AU" dirty="0"/>
              <a:t>Tanker 1</a:t>
            </a:r>
          </a:p>
        </p:txBody>
      </p:sp>
      <p:pic>
        <p:nvPicPr>
          <p:cNvPr id="7" name="Picture 6" descr="Union Pacific 63173 Freightliner FL80 Fuel Truck 2 | Flickr">
            <a:extLst>
              <a:ext uri="{FF2B5EF4-FFF2-40B4-BE49-F238E27FC236}">
                <a16:creationId xmlns:a16="http://schemas.microsoft.com/office/drawing/2014/main" id="{4F23B927-7FA1-3B1B-BC93-FB366AB75A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00" y="1536956"/>
            <a:ext cx="5656752" cy="4218756"/>
          </a:xfrm>
          <a:prstGeom prst="rect">
            <a:avLst/>
          </a:prstGeom>
        </p:spPr>
      </p:pic>
      <p:sp>
        <p:nvSpPr>
          <p:cNvPr id="3" name="TextBox 2">
            <a:extLst>
              <a:ext uri="{FF2B5EF4-FFF2-40B4-BE49-F238E27FC236}">
                <a16:creationId xmlns:a16="http://schemas.microsoft.com/office/drawing/2014/main" id="{64CC458F-8AA3-67FD-2E06-9D776214CC3C}"/>
              </a:ext>
            </a:extLst>
          </p:cNvPr>
          <p:cNvSpPr txBox="1"/>
          <p:nvPr/>
        </p:nvSpPr>
        <p:spPr>
          <a:xfrm>
            <a:off x="360000" y="5875480"/>
            <a:ext cx="8659707" cy="355623"/>
          </a:xfrm>
          <a:prstGeom prst="rect">
            <a:avLst/>
          </a:prstGeom>
          <a:noFill/>
        </p:spPr>
        <p:txBody>
          <a:bodyPr wrap="square" lIns="0" tIns="0" rIns="0" bIns="0" rtlCol="0">
            <a:noAutofit/>
          </a:bodyPr>
          <a:lstStyle/>
          <a:p>
            <a:r>
              <a:rPr lang="en-AU" sz="1800" dirty="0"/>
              <a:t>‘</a:t>
            </a:r>
            <a:r>
              <a:rPr lang="en-AU" sz="1400" dirty="0">
                <a:hlinkClick r:id="rId3"/>
              </a:rPr>
              <a:t>Union Pacific 63173 Freightliner FL80 Fuel Truck 2</a:t>
            </a:r>
            <a:r>
              <a:rPr lang="en-AU" sz="1400" dirty="0"/>
              <a:t>’ by </a:t>
            </a:r>
            <a:r>
              <a:rPr lang="en-AU" sz="1400" dirty="0">
                <a:hlinkClick r:id="rId4"/>
              </a:rPr>
              <a:t>Jack Snell </a:t>
            </a:r>
            <a:r>
              <a:rPr lang="en-AU" sz="1400" dirty="0"/>
              <a:t>is licenced under </a:t>
            </a:r>
            <a:r>
              <a:rPr lang="en-AU" sz="1400" i="0" cap="all" dirty="0">
                <a:solidFill>
                  <a:srgbClr val="000000"/>
                </a:solidFill>
                <a:effectLst/>
                <a:hlinkClick r:id="rId5"/>
              </a:rPr>
              <a:t>CC BY-NC-SA 2.0</a:t>
            </a:r>
            <a:r>
              <a:rPr lang="en-AU" sz="1400" i="0" cap="all" dirty="0">
                <a:solidFill>
                  <a:srgbClr val="000000"/>
                </a:solidFill>
                <a:effectLst/>
              </a:rPr>
              <a:t>.</a:t>
            </a:r>
          </a:p>
          <a:p>
            <a:pPr algn="l"/>
            <a:endParaRPr lang="en-AU" sz="1800" dirty="0"/>
          </a:p>
        </p:txBody>
      </p:sp>
      <p:sp>
        <p:nvSpPr>
          <p:cNvPr id="8" name="TextBox 7">
            <a:extLst>
              <a:ext uri="{FF2B5EF4-FFF2-40B4-BE49-F238E27FC236}">
                <a16:creationId xmlns:a16="http://schemas.microsoft.com/office/drawing/2014/main" id="{3EB75612-FC97-1327-ACDA-A6598205A8F0}"/>
              </a:ext>
            </a:extLst>
          </p:cNvPr>
          <p:cNvSpPr txBox="1"/>
          <p:nvPr/>
        </p:nvSpPr>
        <p:spPr>
          <a:xfrm>
            <a:off x="8216347" y="3261873"/>
            <a:ext cx="1768901" cy="510988"/>
          </a:xfrm>
          <a:prstGeom prst="rect">
            <a:avLst/>
          </a:prstGeom>
          <a:noFill/>
        </p:spPr>
        <p:txBody>
          <a:bodyPr wrap="square" lIns="0" tIns="0" rIns="0" bIns="0" rtlCol="0">
            <a:noAutofit/>
          </a:bodyPr>
          <a:lstStyle/>
          <a:p>
            <a:pPr algn="l"/>
            <a:r>
              <a:rPr lang="en-AU" sz="4000" dirty="0"/>
              <a:t>3800 L</a:t>
            </a:r>
          </a:p>
        </p:txBody>
      </p:sp>
      <p:sp>
        <p:nvSpPr>
          <p:cNvPr id="2" name="Slide Number Placeholder 1">
            <a:extLst>
              <a:ext uri="{FF2B5EF4-FFF2-40B4-BE49-F238E27FC236}">
                <a16:creationId xmlns:a16="http://schemas.microsoft.com/office/drawing/2014/main" id="{535FA28B-E794-215A-4F82-A48EB0F5E2C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63407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41D83-346A-1331-1597-7FE60EBDA67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7E84B0-B6A5-E246-134D-8C3ADF36334A}"/>
              </a:ext>
            </a:extLst>
          </p:cNvPr>
          <p:cNvSpPr>
            <a:spLocks noGrp="1"/>
          </p:cNvSpPr>
          <p:nvPr>
            <p:ph type="title"/>
          </p:nvPr>
        </p:nvSpPr>
        <p:spPr/>
        <p:txBody>
          <a:bodyPr/>
          <a:lstStyle/>
          <a:p>
            <a:r>
              <a:rPr lang="en-AU" dirty="0"/>
              <a:t>How much fuel? (3)</a:t>
            </a:r>
          </a:p>
        </p:txBody>
      </p:sp>
      <p:sp>
        <p:nvSpPr>
          <p:cNvPr id="6" name="Text Placeholder 5">
            <a:extLst>
              <a:ext uri="{FF2B5EF4-FFF2-40B4-BE49-F238E27FC236}">
                <a16:creationId xmlns:a16="http://schemas.microsoft.com/office/drawing/2014/main" id="{2F6485ED-5FCC-A457-201B-4D32770B9EE6}"/>
              </a:ext>
            </a:extLst>
          </p:cNvPr>
          <p:cNvSpPr>
            <a:spLocks noGrp="1"/>
          </p:cNvSpPr>
          <p:nvPr>
            <p:ph type="body" sz="quarter" idx="18"/>
          </p:nvPr>
        </p:nvSpPr>
        <p:spPr/>
        <p:txBody>
          <a:bodyPr/>
          <a:lstStyle/>
          <a:p>
            <a:r>
              <a:rPr lang="en-AU" dirty="0"/>
              <a:t>Tanker 2</a:t>
            </a:r>
          </a:p>
        </p:txBody>
      </p:sp>
      <p:pic>
        <p:nvPicPr>
          <p:cNvPr id="9" name="Picture 8" descr="Fuel tank truck">
            <a:extLst>
              <a:ext uri="{FF2B5EF4-FFF2-40B4-BE49-F238E27FC236}">
                <a16:creationId xmlns:a16="http://schemas.microsoft.com/office/drawing/2014/main" id="{9CB3094A-8EA0-659A-10BF-243D3A502B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00" y="1534402"/>
            <a:ext cx="5656752" cy="4228327"/>
          </a:xfrm>
          <a:prstGeom prst="rect">
            <a:avLst/>
          </a:prstGeom>
        </p:spPr>
      </p:pic>
      <p:sp>
        <p:nvSpPr>
          <p:cNvPr id="8" name="TextBox 7">
            <a:extLst>
              <a:ext uri="{FF2B5EF4-FFF2-40B4-BE49-F238E27FC236}">
                <a16:creationId xmlns:a16="http://schemas.microsoft.com/office/drawing/2014/main" id="{A48D748E-906B-754D-E6F6-0580737C59F7}"/>
              </a:ext>
            </a:extLst>
          </p:cNvPr>
          <p:cNvSpPr txBox="1"/>
          <p:nvPr/>
        </p:nvSpPr>
        <p:spPr>
          <a:xfrm>
            <a:off x="348001" y="5929320"/>
            <a:ext cx="6061944" cy="287867"/>
          </a:xfrm>
          <a:prstGeom prst="rect">
            <a:avLst/>
          </a:prstGeom>
          <a:noFill/>
        </p:spPr>
        <p:txBody>
          <a:bodyPr wrap="square" lIns="0" tIns="0" rIns="0" bIns="0" rtlCol="0">
            <a:noAutofit/>
          </a:bodyPr>
          <a:lstStyle/>
          <a:p>
            <a:pPr algn="l"/>
            <a:r>
              <a:rPr lang="en-AU" sz="1400" dirty="0"/>
              <a:t>‘</a:t>
            </a:r>
            <a:r>
              <a:rPr lang="en-AU" sz="1400" dirty="0">
                <a:hlinkClick r:id="rId3"/>
              </a:rPr>
              <a:t>Scania R440, fuel tank truck</a:t>
            </a:r>
            <a:r>
              <a:rPr lang="en-AU" sz="1400" dirty="0"/>
              <a:t>’ by </a:t>
            </a:r>
            <a:r>
              <a:rPr lang="en-AU" sz="1400" dirty="0">
                <a:hlinkClick r:id="rId4"/>
              </a:rPr>
              <a:t>Cjp25</a:t>
            </a:r>
            <a:r>
              <a:rPr lang="en-AU" sz="1400" dirty="0"/>
              <a:t> is licenced under  </a:t>
            </a:r>
            <a:r>
              <a:rPr lang="en-AU" sz="1400" dirty="0">
                <a:hlinkClick r:id="rId5"/>
              </a:rPr>
              <a:t>CC BY-SA 4.0</a:t>
            </a:r>
            <a:r>
              <a:rPr lang="en-AU" sz="1400" dirty="0"/>
              <a:t>.</a:t>
            </a:r>
          </a:p>
        </p:txBody>
      </p:sp>
      <p:sp>
        <p:nvSpPr>
          <p:cNvPr id="2" name="Slide Number Placeholder 1">
            <a:extLst>
              <a:ext uri="{FF2B5EF4-FFF2-40B4-BE49-F238E27FC236}">
                <a16:creationId xmlns:a16="http://schemas.microsoft.com/office/drawing/2014/main" id="{59695D45-70F3-A522-C40A-BD5EC073762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4556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C5D47-4C63-4C6A-4057-E0AFFBA5A3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6A9BF94-D08F-DA1E-59D0-F9CF6C6E73C7}"/>
              </a:ext>
            </a:extLst>
          </p:cNvPr>
          <p:cNvSpPr>
            <a:spLocks noGrp="1"/>
          </p:cNvSpPr>
          <p:nvPr>
            <p:ph type="title"/>
          </p:nvPr>
        </p:nvSpPr>
        <p:spPr/>
        <p:txBody>
          <a:bodyPr/>
          <a:lstStyle/>
          <a:p>
            <a:r>
              <a:rPr lang="en-AU" dirty="0"/>
              <a:t>How much fuel? (4)</a:t>
            </a:r>
          </a:p>
        </p:txBody>
      </p:sp>
      <p:sp>
        <p:nvSpPr>
          <p:cNvPr id="6" name="Text Placeholder 5">
            <a:extLst>
              <a:ext uri="{FF2B5EF4-FFF2-40B4-BE49-F238E27FC236}">
                <a16:creationId xmlns:a16="http://schemas.microsoft.com/office/drawing/2014/main" id="{AC239DE1-FFBF-172F-0834-22DA748780F5}"/>
              </a:ext>
            </a:extLst>
          </p:cNvPr>
          <p:cNvSpPr>
            <a:spLocks noGrp="1"/>
          </p:cNvSpPr>
          <p:nvPr>
            <p:ph type="body" sz="quarter" idx="18"/>
          </p:nvPr>
        </p:nvSpPr>
        <p:spPr/>
        <p:txBody>
          <a:bodyPr/>
          <a:lstStyle/>
          <a:p>
            <a:r>
              <a:rPr lang="en-AU" dirty="0"/>
              <a:t>Tanker 2</a:t>
            </a:r>
          </a:p>
        </p:txBody>
      </p:sp>
      <p:pic>
        <p:nvPicPr>
          <p:cNvPr id="12" name="Picture 11" descr="Fuel tank truck">
            <a:extLst>
              <a:ext uri="{FF2B5EF4-FFF2-40B4-BE49-F238E27FC236}">
                <a16:creationId xmlns:a16="http://schemas.microsoft.com/office/drawing/2014/main" id="{0D5D45EC-B720-3639-6DA1-AA3DDA91B3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00" y="1534402"/>
            <a:ext cx="5656752" cy="4228327"/>
          </a:xfrm>
          <a:prstGeom prst="rect">
            <a:avLst/>
          </a:prstGeom>
        </p:spPr>
      </p:pic>
      <p:sp>
        <p:nvSpPr>
          <p:cNvPr id="11" name="TextBox 10">
            <a:extLst>
              <a:ext uri="{FF2B5EF4-FFF2-40B4-BE49-F238E27FC236}">
                <a16:creationId xmlns:a16="http://schemas.microsoft.com/office/drawing/2014/main" id="{1F2A81FA-09D7-1CB2-C11A-6C75B772604F}"/>
              </a:ext>
            </a:extLst>
          </p:cNvPr>
          <p:cNvSpPr txBox="1"/>
          <p:nvPr/>
        </p:nvSpPr>
        <p:spPr>
          <a:xfrm>
            <a:off x="348001" y="5929320"/>
            <a:ext cx="6061944" cy="287867"/>
          </a:xfrm>
          <a:prstGeom prst="rect">
            <a:avLst/>
          </a:prstGeom>
          <a:noFill/>
        </p:spPr>
        <p:txBody>
          <a:bodyPr wrap="square" lIns="0" tIns="0" rIns="0" bIns="0" rtlCol="0">
            <a:noAutofit/>
          </a:bodyPr>
          <a:lstStyle/>
          <a:p>
            <a:pPr algn="l"/>
            <a:r>
              <a:rPr lang="en-AU" sz="1400" dirty="0"/>
              <a:t>‘</a:t>
            </a:r>
            <a:r>
              <a:rPr lang="en-AU" sz="1400" dirty="0">
                <a:hlinkClick r:id="rId3"/>
              </a:rPr>
              <a:t>Scania R440, fuel tank truck</a:t>
            </a:r>
            <a:r>
              <a:rPr lang="en-AU" sz="1400" dirty="0"/>
              <a:t>’ by </a:t>
            </a:r>
            <a:r>
              <a:rPr lang="en-AU" sz="1400" dirty="0">
                <a:hlinkClick r:id="rId4"/>
              </a:rPr>
              <a:t>Cjp25</a:t>
            </a:r>
            <a:r>
              <a:rPr lang="en-AU" sz="1400" dirty="0"/>
              <a:t> is licenced under  </a:t>
            </a:r>
            <a:r>
              <a:rPr lang="en-AU" sz="1400" dirty="0">
                <a:hlinkClick r:id="rId5"/>
              </a:rPr>
              <a:t>CC BY-SA 4.0</a:t>
            </a:r>
            <a:r>
              <a:rPr lang="en-AU" sz="1400" dirty="0"/>
              <a:t>.</a:t>
            </a:r>
          </a:p>
        </p:txBody>
      </p:sp>
      <p:sp>
        <p:nvSpPr>
          <p:cNvPr id="3" name="TextBox 2">
            <a:extLst>
              <a:ext uri="{FF2B5EF4-FFF2-40B4-BE49-F238E27FC236}">
                <a16:creationId xmlns:a16="http://schemas.microsoft.com/office/drawing/2014/main" id="{C950AB9A-9328-BEFB-E39D-CF0A73792F58}"/>
              </a:ext>
            </a:extLst>
          </p:cNvPr>
          <p:cNvSpPr txBox="1"/>
          <p:nvPr/>
        </p:nvSpPr>
        <p:spPr>
          <a:xfrm>
            <a:off x="8106619" y="3173738"/>
            <a:ext cx="1933493" cy="510988"/>
          </a:xfrm>
          <a:prstGeom prst="rect">
            <a:avLst/>
          </a:prstGeom>
          <a:noFill/>
        </p:spPr>
        <p:txBody>
          <a:bodyPr wrap="square" lIns="0" tIns="0" rIns="0" bIns="0" rtlCol="0">
            <a:noAutofit/>
          </a:bodyPr>
          <a:lstStyle/>
          <a:p>
            <a:pPr algn="l"/>
            <a:r>
              <a:rPr lang="en-AU" sz="4000" dirty="0"/>
              <a:t>43.9 </a:t>
            </a:r>
            <a:r>
              <a:rPr lang="en-AU" sz="4000" dirty="0" err="1"/>
              <a:t>kL</a:t>
            </a:r>
            <a:endParaRPr lang="en-AU" sz="4000" dirty="0"/>
          </a:p>
        </p:txBody>
      </p:sp>
      <p:sp>
        <p:nvSpPr>
          <p:cNvPr id="2" name="Slide Number Placeholder 1">
            <a:extLst>
              <a:ext uri="{FF2B5EF4-FFF2-40B4-BE49-F238E27FC236}">
                <a16:creationId xmlns:a16="http://schemas.microsoft.com/office/drawing/2014/main" id="{EA786623-E27E-B134-934E-7A77DC0237A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339512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24BAD-613C-079C-55A3-0149531844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B1DBCE-9900-8270-D90E-B6B628986305}"/>
              </a:ext>
            </a:extLst>
          </p:cNvPr>
          <p:cNvSpPr>
            <a:spLocks noGrp="1"/>
          </p:cNvSpPr>
          <p:nvPr>
            <p:ph type="title"/>
          </p:nvPr>
        </p:nvSpPr>
        <p:spPr/>
        <p:txBody>
          <a:bodyPr/>
          <a:lstStyle/>
          <a:p>
            <a:r>
              <a:rPr lang="en-AU" dirty="0"/>
              <a:t>How much fuel? (5)</a:t>
            </a:r>
          </a:p>
        </p:txBody>
      </p:sp>
      <p:sp>
        <p:nvSpPr>
          <p:cNvPr id="6" name="Text Placeholder 5">
            <a:extLst>
              <a:ext uri="{FF2B5EF4-FFF2-40B4-BE49-F238E27FC236}">
                <a16:creationId xmlns:a16="http://schemas.microsoft.com/office/drawing/2014/main" id="{C06F8EFE-E1F1-826B-B245-29E8DE19399E}"/>
              </a:ext>
            </a:extLst>
          </p:cNvPr>
          <p:cNvSpPr>
            <a:spLocks noGrp="1"/>
          </p:cNvSpPr>
          <p:nvPr>
            <p:ph type="body" sz="quarter" idx="18"/>
          </p:nvPr>
        </p:nvSpPr>
        <p:spPr/>
        <p:txBody>
          <a:bodyPr/>
          <a:lstStyle/>
          <a:p>
            <a:r>
              <a:rPr lang="en-AU" dirty="0"/>
              <a:t>Tanker 3</a:t>
            </a:r>
          </a:p>
        </p:txBody>
      </p:sp>
      <p:pic>
        <p:nvPicPr>
          <p:cNvPr id="10" name="Picture 9" descr="Trailer truck">
            <a:extLst>
              <a:ext uri="{FF2B5EF4-FFF2-40B4-BE49-F238E27FC236}">
                <a16:creationId xmlns:a16="http://schemas.microsoft.com/office/drawing/2014/main" id="{113F604C-D933-5730-2BEE-D564FEE190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00" y="1581190"/>
            <a:ext cx="7622712" cy="4269552"/>
          </a:xfrm>
          <a:prstGeom prst="rect">
            <a:avLst/>
          </a:prstGeom>
        </p:spPr>
      </p:pic>
      <p:sp>
        <p:nvSpPr>
          <p:cNvPr id="8" name="TextBox 7">
            <a:extLst>
              <a:ext uri="{FF2B5EF4-FFF2-40B4-BE49-F238E27FC236}">
                <a16:creationId xmlns:a16="http://schemas.microsoft.com/office/drawing/2014/main" id="{1F2AD130-8D20-98D6-084F-49460D89B811}"/>
              </a:ext>
            </a:extLst>
          </p:cNvPr>
          <p:cNvSpPr txBox="1"/>
          <p:nvPr/>
        </p:nvSpPr>
        <p:spPr>
          <a:xfrm>
            <a:off x="348000" y="5910316"/>
            <a:ext cx="6062134" cy="311651"/>
          </a:xfrm>
          <a:prstGeom prst="rect">
            <a:avLst/>
          </a:prstGeom>
          <a:noFill/>
        </p:spPr>
        <p:txBody>
          <a:bodyPr wrap="square" lIns="0" tIns="0" rIns="0" bIns="0" rtlCol="0">
            <a:noAutofit/>
          </a:bodyPr>
          <a:lstStyle/>
          <a:p>
            <a:pPr algn="l"/>
            <a:r>
              <a:rPr lang="en-AU" sz="1800" dirty="0"/>
              <a:t> </a:t>
            </a:r>
            <a:r>
              <a:rPr lang="en-AU" sz="1400" dirty="0"/>
              <a:t>‘</a:t>
            </a:r>
            <a:r>
              <a:rPr lang="en-AU" sz="1400" dirty="0">
                <a:hlinkClick r:id="rId3"/>
              </a:rPr>
              <a:t>PxHere</a:t>
            </a:r>
            <a:r>
              <a:rPr lang="en-AU" sz="1400" dirty="0"/>
              <a:t>’ by unknown author is licenced under </a:t>
            </a:r>
            <a:r>
              <a:rPr lang="en-AU" sz="1400" dirty="0">
                <a:hlinkClick r:id="rId4"/>
              </a:rPr>
              <a:t>CC0 1.0 </a:t>
            </a:r>
            <a:endParaRPr lang="en-AU" sz="1400" dirty="0"/>
          </a:p>
        </p:txBody>
      </p:sp>
      <p:sp>
        <p:nvSpPr>
          <p:cNvPr id="2" name="Slide Number Placeholder 1">
            <a:extLst>
              <a:ext uri="{FF2B5EF4-FFF2-40B4-BE49-F238E27FC236}">
                <a16:creationId xmlns:a16="http://schemas.microsoft.com/office/drawing/2014/main" id="{DF044B02-7070-934D-EC5B-DD67CB3A45F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388565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2" ma:contentTypeDescription="Create a new document." ma:contentTypeScope="" ma:versionID="1b18cefd43c074e9079b0ab948cfa6b0">
  <xsd:schema xmlns:xsd="http://www.w3.org/2001/XMLSchema" xmlns:xs="http://www.w3.org/2001/XMLSchema" xmlns:p="http://schemas.microsoft.com/office/2006/metadata/properties" xmlns:ns2="98740c54-966f-451d-a76c-e38eb7fddd55" targetNamespace="http://schemas.microsoft.com/office/2006/metadata/properties" ma:root="true" ma:fieldsID="7b58a808f03ed71fdcb636b9c8fc90b2" ns2:_="">
    <xsd:import namespace="98740c54-966f-451d-a76c-e38eb7fddd5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35C55E-2093-4389-887B-EADA6364C5D2}"/>
</file>

<file path=customXml/itemProps2.xml><?xml version="1.0" encoding="utf-8"?>
<ds:datastoreItem xmlns:ds="http://schemas.openxmlformats.org/officeDocument/2006/customXml" ds:itemID="{9DD84464-6592-4899-BE85-8D4E73423DF8}"/>
</file>

<file path=customXml/itemProps3.xml><?xml version="1.0" encoding="utf-8"?>
<ds:datastoreItem xmlns:ds="http://schemas.openxmlformats.org/officeDocument/2006/customXml" ds:itemID="{C77C9DF8-2AB5-46F7-B9BC-DDB959C5ED84}"/>
</file>

<file path=docProps/app.xml><?xml version="1.0" encoding="utf-8"?>
<Properties xmlns="http://schemas.openxmlformats.org/officeDocument/2006/extended-properties" xmlns:vt="http://schemas.openxmlformats.org/officeDocument/2006/docPropsVTypes">
  <Template>curriculum-reform-template-2023</Template>
  <TotalTime>0</TotalTime>
  <Words>1407</Words>
  <Application>Microsoft Office PowerPoint</Application>
  <PresentationFormat>Widescreen</PresentationFormat>
  <Paragraphs>740</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Cambria Math</vt:lpstr>
      <vt:lpstr>Times New Roman</vt:lpstr>
      <vt:lpstr>Public Sans Light</vt:lpstr>
      <vt:lpstr>Calibri</vt:lpstr>
      <vt:lpstr>Public Sans SemiBold</vt:lpstr>
      <vt:lpstr>Public Sans</vt:lpstr>
      <vt:lpstr>Arial</vt:lpstr>
      <vt:lpstr>NSWG Corporate</vt:lpstr>
      <vt:lpstr>Fuel</vt:lpstr>
      <vt:lpstr>Explore</vt:lpstr>
      <vt:lpstr>Conversions (1)</vt:lpstr>
      <vt:lpstr>Conversions (2)</vt:lpstr>
      <vt:lpstr>How much fuel? (1)</vt:lpstr>
      <vt:lpstr>How much fuel? (2)</vt:lpstr>
      <vt:lpstr>How much fuel? (3)</vt:lpstr>
      <vt:lpstr>How much fuel? (4)</vt:lpstr>
      <vt:lpstr>How much fuel? (5)</vt:lpstr>
      <vt:lpstr>How much fuel? (6)</vt:lpstr>
      <vt:lpstr>How much fuel? (7)</vt:lpstr>
      <vt:lpstr>How much fuel? (8)</vt:lpstr>
      <vt:lpstr>How much fuel? (9)</vt:lpstr>
      <vt:lpstr>How much fuel? (10)</vt:lpstr>
      <vt:lpstr>Summarise</vt:lpstr>
      <vt:lpstr>Conversion (3)</vt:lpstr>
      <vt:lpstr>Conversion (4)</vt:lpstr>
      <vt:lpstr>Conversion (5)</vt:lpstr>
      <vt:lpstr>Conversion (6)</vt:lpstr>
      <vt:lpstr>Conversion (7)</vt:lpstr>
      <vt:lpstr>Conversion (8)</vt:lpstr>
      <vt:lpstr>Conversion (9)</vt:lpstr>
      <vt:lpstr>Conversion (10)</vt:lpstr>
      <vt:lpstr>Apply </vt:lpstr>
      <vt:lpstr>Is it better to drive or fly? (1)</vt:lpstr>
      <vt:lpstr>Is it better to drive or fly?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Fuel</dc:title>
  <dc:creator>NSW Department of Education</dc:creator>
  <dcterms:created xsi:type="dcterms:W3CDTF">2024-06-03T23:53:20Z</dcterms:created>
  <dcterms:modified xsi:type="dcterms:W3CDTF">2024-06-03T23:53:39Z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2024-06-03T23:53:38Z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b628f301-c806-4201-8fc5-89ca96a744a2</vt:lpwstr>
  </property>
  <property fmtid="{D5CDD505-2E9C-101B-9397-08002B2CF9AE}" pid="8" name="MSIP_Label_b603dfd7-d93a-4381-a340-2995d8282205_ContentBits">
    <vt:lpwstr>0</vt:lpwstr>
  </property>
  <property fmtid="{D5CDD505-2E9C-101B-9397-08002B2CF9AE}" pid="9" name="Order">
    <vt:r8>4471900</vt:r8>
  </property>
  <property fmtid="{D5CDD505-2E9C-101B-9397-08002B2CF9AE}" pid="10" name="MediaServiceImageTags">
    <vt:lpwstr/>
  </property>
  <property fmtid="{D5CDD505-2E9C-101B-9397-08002B2CF9AE}" pid="11" name="xd_ProgID">
    <vt:lpwstr/>
  </property>
  <property fmtid="{D5CDD505-2E9C-101B-9397-08002B2CF9AE}" pid="12" name="ContentTypeId">
    <vt:lpwstr>0x010100C6BC20BCFB223D4189F17F47419ECBA2</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ies>
</file>