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7" r:id="rId2"/>
    <p:sldId id="272" r:id="rId3"/>
    <p:sldId id="376" r:id="rId4"/>
    <p:sldId id="375" r:id="rId5"/>
    <p:sldId id="366" r:id="rId6"/>
    <p:sldId id="377" r:id="rId7"/>
    <p:sldId id="368" r:id="rId8"/>
    <p:sldId id="378" r:id="rId9"/>
    <p:sldId id="379" r:id="rId10"/>
    <p:sldId id="380" r:id="rId11"/>
    <p:sldId id="370" r:id="rId12"/>
    <p:sldId id="381" r:id="rId13"/>
    <p:sldId id="383" r:id="rId14"/>
    <p:sldId id="382" r:id="rId15"/>
    <p:sldId id="384" r:id="rId16"/>
  </p:sldIdLst>
  <p:sldSz cx="12192000" cy="6858000"/>
  <p:notesSz cx="6858000" cy="9144000"/>
  <p:embeddedFontLst>
    <p:embeddedFont>
      <p:font typeface="Cambria Math" panose="02040503050406030204" pitchFamily="18" charset="0"/>
      <p:regular r:id="rId19"/>
    </p:embeddedFont>
    <p:embeddedFont>
      <p:font typeface="Public Sans" pitchFamily="2" charset="0"/>
      <p:regular r:id="rId20"/>
      <p:bold r:id="rId21"/>
      <p:italic r:id="rId22"/>
      <p:boldItalic r:id="rId23"/>
    </p:embeddedFont>
    <p:embeddedFont>
      <p:font typeface="Public Sans Light" pitchFamily="2" charset="0"/>
      <p:regular r:id="rId24"/>
      <p:italic r:id="rId25"/>
    </p:embeddedFont>
    <p:embeddedFont>
      <p:font typeface="Public Sans SemiBold" pitchFamily="2" charset="0"/>
      <p:bold r:id="rId26"/>
      <p:boldItalic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23C607E6-51AF-49F5-9C2D-C1C94399B444}">
          <p14:sldIdLst>
            <p14:sldId id="257"/>
            <p14:sldId id="272"/>
            <p14:sldId id="376"/>
            <p14:sldId id="375"/>
            <p14:sldId id="366"/>
            <p14:sldId id="377"/>
            <p14:sldId id="368"/>
            <p14:sldId id="378"/>
            <p14:sldId id="379"/>
            <p14:sldId id="380"/>
            <p14:sldId id="370"/>
            <p14:sldId id="381"/>
            <p14:sldId id="383"/>
            <p14:sldId id="382"/>
          </p14:sldIdLst>
        </p14:section>
        <p14:section name="Copyright" id="{D75882A1-0C53-456A-8128-233880CF9979}">
          <p14:sldIdLst>
            <p14:sldId id="384"/>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C"/>
    <a:srgbClr val="CDD3D6"/>
    <a:srgbClr val="EBEBEB"/>
    <a:srgbClr val="FFFFFF"/>
    <a:srgbClr val="146CFD"/>
    <a:srgbClr val="0070C0"/>
    <a:srgbClr val="CBEDFD"/>
    <a:srgbClr val="002664"/>
    <a:srgbClr val="0046B8"/>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6B619A-AC20-4352-BD97-F5C2717F824A}" v="7" dt="2024-05-03T00:42:02.110"/>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6281" autoAdjust="0"/>
  </p:normalViewPr>
  <p:slideViewPr>
    <p:cSldViewPr snapToGrid="0">
      <p:cViewPr varScale="1">
        <p:scale>
          <a:sx n="75" d="100"/>
          <a:sy n="75" d="100"/>
        </p:scale>
        <p:origin x="48" y="777"/>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presProps" Target="presProps.xml"/><Relationship Id="rId36"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theme" Target="theme/theme1.xml"/><Relationship Id="rId35" Type="http://schemas.openxmlformats.org/officeDocument/2006/relationships/customXml" Target="../customXml/item2.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4/06/2024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4/06/2024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685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dirty="0"/>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34573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546842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62720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Tree>
    <p:extLst>
      <p:ext uri="{BB962C8B-B14F-4D97-AF65-F5344CB8AC3E}">
        <p14:creationId xmlns:p14="http://schemas.microsoft.com/office/powerpoint/2010/main" val="1193410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63389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US" dirty="0"/>
              <a:t>Click icon to add picture</a:t>
            </a:r>
            <a:endParaRPr lang="en-AU" dirty="0"/>
          </a:p>
        </p:txBody>
      </p:sp>
    </p:spTree>
    <p:extLst>
      <p:ext uri="{BB962C8B-B14F-4D97-AF65-F5344CB8AC3E}">
        <p14:creationId xmlns:p14="http://schemas.microsoft.com/office/powerpoint/2010/main" val="424927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414831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44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7178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7628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US"/>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401839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US"/>
              <a:t>Click to edit Master title style</a:t>
            </a:r>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3708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8210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US"/>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18935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12001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US" dirty="0"/>
              <a:t>Click icon to add picture</a:t>
            </a:r>
            <a:endParaRPr lang="en-AU" dirty="0"/>
          </a:p>
        </p:txBody>
      </p:sp>
    </p:spTree>
    <p:extLst>
      <p:ext uri="{BB962C8B-B14F-4D97-AF65-F5344CB8AC3E}">
        <p14:creationId xmlns:p14="http://schemas.microsoft.com/office/powerpoint/2010/main" val="375951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dirty="0"/>
              <a:t>Click icon to add picture</a:t>
            </a:r>
            <a:endParaRPr lang="en-AU" dirty="0"/>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US"/>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dirty="0"/>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dirty="0"/>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US"/>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dirty="0"/>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dirty="0"/>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dirty="0"/>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178705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2522913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8365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2221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chemeClr val="accent4"/>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US" dirty="0"/>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134780" y="359998"/>
            <a:ext cx="661191" cy="723198"/>
          </a:xfrm>
          <a:prstGeom prst="rect">
            <a:avLst/>
          </a:prstGeom>
        </p:spPr>
      </p:pic>
    </p:spTree>
    <p:extLst>
      <p:ext uri="{BB962C8B-B14F-4D97-AF65-F5344CB8AC3E}">
        <p14:creationId xmlns:p14="http://schemas.microsoft.com/office/powerpoint/2010/main" val="781487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0"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US"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728" r:id="rId4"/>
    <p:sldLayoutId id="2147483729" r:id="rId5"/>
    <p:sldLayoutId id="2147483731" r:id="rId6"/>
    <p:sldLayoutId id="2147483730" r:id="rId7"/>
    <p:sldLayoutId id="2147483732" r:id="rId8"/>
    <p:sldLayoutId id="2147483740" r:id="rId9"/>
    <p:sldLayoutId id="2147483715" r:id="rId10"/>
    <p:sldLayoutId id="2147483736" r:id="rId11"/>
    <p:sldLayoutId id="2147483737" r:id="rId12"/>
    <p:sldLayoutId id="2147483738" r:id="rId13"/>
    <p:sldLayoutId id="2147483716" r:id="rId14"/>
    <p:sldLayoutId id="2147483717" r:id="rId15"/>
    <p:sldLayoutId id="2147483718" r:id="rId16"/>
    <p:sldLayoutId id="2147483719" r:id="rId17"/>
    <p:sldLayoutId id="2147483742" r:id="rId18"/>
    <p:sldLayoutId id="2147483720" r:id="rId19"/>
    <p:sldLayoutId id="2147483733" r:id="rId20"/>
    <p:sldLayoutId id="2147483721" r:id="rId21"/>
    <p:sldLayoutId id="2147483734" r:id="rId22"/>
    <p:sldLayoutId id="2147483722" r:id="rId23"/>
    <p:sldLayoutId id="2147483735" r:id="rId24"/>
    <p:sldLayoutId id="2147483723" r:id="rId25"/>
    <p:sldLayoutId id="2147483724" r:id="rId26"/>
    <p:sldLayoutId id="2147483725" r:id="rId27"/>
    <p:sldLayoutId id="2147483744" r:id="rId2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ACA6DE-0425-8EF3-5209-66B57CD3D78E}"/>
              </a:ext>
            </a:extLst>
          </p:cNvPr>
          <p:cNvSpPr>
            <a:spLocks noGrp="1"/>
          </p:cNvSpPr>
          <p:nvPr>
            <p:ph type="ctrTitle"/>
          </p:nvPr>
        </p:nvSpPr>
        <p:spPr/>
        <p:txBody>
          <a:bodyPr/>
          <a:lstStyle/>
          <a:p>
            <a:r>
              <a:rPr lang="en-AU" dirty="0"/>
              <a:t>Volume and capacity</a:t>
            </a:r>
          </a:p>
        </p:txBody>
      </p:sp>
      <p:sp>
        <p:nvSpPr>
          <p:cNvPr id="10" name="Text Placeholder 9">
            <a:extLst>
              <a:ext uri="{FF2B5EF4-FFF2-40B4-BE49-F238E27FC236}">
                <a16:creationId xmlns:a16="http://schemas.microsoft.com/office/drawing/2014/main" id="{009E86FB-EA8A-0987-3DAA-0DB014323D7B}"/>
              </a:ext>
            </a:extLst>
          </p:cNvPr>
          <p:cNvSpPr>
            <a:spLocks noGrp="1"/>
          </p:cNvSpPr>
          <p:nvPr>
            <p:ph type="body" sz="quarter" idx="14"/>
          </p:nvPr>
        </p:nvSpPr>
        <p:spPr/>
        <p:txBody>
          <a:bodyPr/>
          <a:lstStyle/>
          <a:p>
            <a:r>
              <a:rPr lang="en-AU" dirty="0"/>
              <a:t>Explicit teaching</a:t>
            </a:r>
          </a:p>
        </p:txBody>
      </p:sp>
      <p:sp>
        <p:nvSpPr>
          <p:cNvPr id="9" name="Text Placeholder 8">
            <a:extLst>
              <a:ext uri="{FF2B5EF4-FFF2-40B4-BE49-F238E27FC236}">
                <a16:creationId xmlns:a16="http://schemas.microsoft.com/office/drawing/2014/main" id="{E5B907BD-A7A2-88F3-32C9-0E5F73D81F96}"/>
              </a:ext>
            </a:extLst>
          </p:cNvPr>
          <p:cNvSpPr>
            <a:spLocks noGrp="1"/>
          </p:cNvSpPr>
          <p:nvPr>
            <p:ph type="body" sz="quarter" idx="13"/>
          </p:nvPr>
        </p:nvSpPr>
        <p:spPr/>
        <p:txBody>
          <a:bodyPr/>
          <a:lstStyle/>
          <a:p>
            <a:endParaRPr lang="en-AU" dirty="0"/>
          </a:p>
        </p:txBody>
      </p:sp>
      <p:sp>
        <p:nvSpPr>
          <p:cNvPr id="3" name="Footer Placeholder 2">
            <a:extLst>
              <a:ext uri="{FF2B5EF4-FFF2-40B4-BE49-F238E27FC236}">
                <a16:creationId xmlns:a16="http://schemas.microsoft.com/office/drawing/2014/main" id="{8396F773-FCED-2CBE-9BE7-2C35CA2E1C29}"/>
              </a:ext>
            </a:extLst>
          </p:cNvPr>
          <p:cNvSpPr>
            <a:spLocks noGrp="1"/>
          </p:cNvSpPr>
          <p:nvPr>
            <p:ph type="ftr" sz="quarter" idx="3"/>
          </p:nvPr>
        </p:nvSpPr>
        <p:spPr/>
        <p:txBody>
          <a:bodyPr/>
          <a:lstStyle/>
          <a:p>
            <a:r>
              <a:rPr lang="en-US" dirty="0"/>
              <a:t>NSW Department of Education</a:t>
            </a:r>
            <a:endParaRPr lang="en-AU" dirty="0"/>
          </a:p>
        </p:txBody>
      </p:sp>
    </p:spTree>
    <p:extLst>
      <p:ext uri="{BB962C8B-B14F-4D97-AF65-F5344CB8AC3E}">
        <p14:creationId xmlns:p14="http://schemas.microsoft.com/office/powerpoint/2010/main" val="3180838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(7)</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 – self-explanation prompts</a:t>
            </a:r>
          </a:p>
        </p:txBody>
      </p:sp>
      <p:sp>
        <p:nvSpPr>
          <p:cNvPr id="16" name="Content Placeholder 4">
            <a:extLst>
              <a:ext uri="{FF2B5EF4-FFF2-40B4-BE49-F238E27FC236}">
                <a16:creationId xmlns:a16="http://schemas.microsoft.com/office/drawing/2014/main" id="{68138E4B-F7CF-5360-5726-4C74E6C23AAA}"/>
              </a:ext>
            </a:extLst>
          </p:cNvPr>
          <p:cNvSpPr>
            <a:spLocks noGrp="1"/>
          </p:cNvSpPr>
          <p:nvPr>
            <p:ph idx="1"/>
          </p:nvPr>
        </p:nvSpPr>
        <p:spPr>
          <a:xfrm>
            <a:off x="360000" y="1620000"/>
            <a:ext cx="6162098" cy="488718"/>
          </a:xfrm>
        </p:spPr>
        <p:txBody>
          <a:bodyPr/>
          <a:lstStyle/>
          <a:p>
            <a:r>
              <a:rPr lang="en-US" sz="1800" dirty="0"/>
              <a:t>Find the capacity, in litres, of the triangular prism shown.</a:t>
            </a:r>
          </a:p>
        </p:txBody>
      </p:sp>
      <p:pic>
        <p:nvPicPr>
          <p:cNvPr id="17" name="Picture 16" descr="Triangular prism with face height 50 cm and face length 120 cm, and prism height 100 cm.">
            <a:extLst>
              <a:ext uri="{FF2B5EF4-FFF2-40B4-BE49-F238E27FC236}">
                <a16:creationId xmlns:a16="http://schemas.microsoft.com/office/drawing/2014/main" id="{46570B7C-4ADE-398D-A3FC-E8FF9B702CF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8894" y="2813604"/>
            <a:ext cx="4747106" cy="2424396"/>
          </a:xfrm>
          <a:prstGeom prst="rect">
            <a:avLst/>
          </a:prstGeom>
        </p:spPr>
      </p:pic>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19B81EFF-F54B-24C4-0C01-992FDE66B167}"/>
                  </a:ext>
                </a:extLst>
              </p:cNvPr>
              <p:cNvSpPr/>
              <p:nvPr/>
            </p:nvSpPr>
            <p:spPr>
              <a:xfrm>
                <a:off x="4066006" y="4891512"/>
                <a:ext cx="3776136" cy="1105009"/>
              </a:xfrm>
              <a:prstGeom prst="wedgeRoundRectCallout">
                <a:avLst>
                  <a:gd name="adj1" fmla="val -30140"/>
                  <a:gd name="adj2" fmla="val -80179"/>
                  <a:gd name="adj3" fmla="val 16667"/>
                </a:avLst>
              </a:prstGeom>
              <a:solidFill>
                <a:srgbClr val="00296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t>What would change about the process if we converted </a:t>
                </a:r>
                <a14:m>
                  <m:oMath xmlns:m="http://schemas.openxmlformats.org/officeDocument/2006/math">
                    <m:r>
                      <a:rPr lang="en-US" sz="1800">
                        <a:latin typeface="Cambria Math" panose="02040503050406030204" pitchFamily="18" charset="0"/>
                      </a:rPr>
                      <m:t>𝑐𝑚</m:t>
                    </m:r>
                  </m:oMath>
                </a14:m>
                <a:r>
                  <a:rPr lang="en-AU" sz="1800" dirty="0"/>
                  <a:t> to </a:t>
                </a:r>
                <a14:m>
                  <m:oMath xmlns:m="http://schemas.openxmlformats.org/officeDocument/2006/math">
                    <m:r>
                      <a:rPr lang="en-US" sz="1800">
                        <a:latin typeface="Cambria Math" panose="02040503050406030204" pitchFamily="18" charset="0"/>
                      </a:rPr>
                      <m:t>𝑚</m:t>
                    </m:r>
                  </m:oMath>
                </a14:m>
                <a:r>
                  <a:rPr lang="en-AU" sz="1800" dirty="0"/>
                  <a:t> before finding the volume?</a:t>
                </a:r>
              </a:p>
            </p:txBody>
          </p:sp>
        </mc:Choice>
        <mc:Fallback xmlns="">
          <p:sp>
            <p:nvSpPr>
              <p:cNvPr id="3" name="Speech Bubble: Rectangle with Corners Rounded 2">
                <a:extLst>
                  <a:ext uri="{FF2B5EF4-FFF2-40B4-BE49-F238E27FC236}">
                    <a16:creationId xmlns:a16="http://schemas.microsoft.com/office/drawing/2014/main" id="{19B81EFF-F54B-24C4-0C01-992FDE66B167}"/>
                  </a:ext>
                </a:extLst>
              </p:cNvPr>
              <p:cNvSpPr>
                <a:spLocks noRot="1" noChangeAspect="1" noMove="1" noResize="1" noEditPoints="1" noAdjustHandles="1" noChangeArrowheads="1" noChangeShapeType="1" noTextEdit="1"/>
              </p:cNvSpPr>
              <p:nvPr/>
            </p:nvSpPr>
            <p:spPr>
              <a:xfrm>
                <a:off x="4066006" y="4891512"/>
                <a:ext cx="3776136" cy="1105009"/>
              </a:xfrm>
              <a:prstGeom prst="wedgeRoundRectCallout">
                <a:avLst>
                  <a:gd name="adj1" fmla="val -30140"/>
                  <a:gd name="adj2" fmla="val -80179"/>
                  <a:gd name="adj3" fmla="val 16667"/>
                </a:avLst>
              </a:prstGeom>
              <a:blipFill>
                <a:blip r:embed="rId3"/>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30202B41-67F0-142B-0194-84FCE0B5155A}"/>
                  </a:ext>
                </a:extLst>
              </p:cNvPr>
              <p:cNvSpPr txBox="1"/>
              <p:nvPr/>
            </p:nvSpPr>
            <p:spPr>
              <a:xfrm>
                <a:off x="7733915" y="1681473"/>
                <a:ext cx="2836598" cy="4143827"/>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m:oMath xmlns:m="http://schemas.openxmlformats.org/officeDocument/2006/math">
                      <m:r>
                        <a:rPr lang="en-US" sz="1800" b="0" i="1" smtClean="0">
                          <a:latin typeface="Cambria Math" panose="02040503050406030204" pitchFamily="18" charset="0"/>
                        </a:rPr>
                        <m:t>𝑉</m:t>
                      </m:r>
                      <m:r>
                        <m:rPr>
                          <m:aln/>
                        </m:rPr>
                        <a:rPr lang="en-US" sz="1800" b="0" i="1" smtClean="0">
                          <a:latin typeface="Cambria Math" panose="02040503050406030204" pitchFamily="18" charset="0"/>
                        </a:rPr>
                        <m:t>=</m:t>
                      </m:r>
                      <m:r>
                        <a:rPr lang="en-US" sz="1800" b="0" i="1" smtClean="0">
                          <a:latin typeface="Cambria Math" panose="02040503050406030204" pitchFamily="18" charset="0"/>
                        </a:rPr>
                        <m:t>𝐴h</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30 000 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3</m:t>
                          </m:r>
                        </m:sup>
                      </m:sSup>
                    </m:oMath>
                    <m:oMath xmlns:m="http://schemas.openxmlformats.org/officeDocument/2006/math">
                      <m:r>
                        <a:rPr lang="en-US" sz="1800" b="0" i="1" smtClean="0">
                          <a:latin typeface="Cambria Math" panose="02040503050406030204" pitchFamily="18" charset="0"/>
                        </a:rPr>
                        <m:t>𝐶</m:t>
                      </m:r>
                      <m:r>
                        <m:rPr>
                          <m:aln/>
                        </m:rPr>
                        <a:rPr lang="en-US" sz="1800" b="0" i="1" smtClean="0">
                          <a:latin typeface="Cambria Math" panose="02040503050406030204" pitchFamily="18" charset="0"/>
                        </a:rPr>
                        <m:t>=</m:t>
                      </m:r>
                      <m:r>
                        <a:rPr lang="en-US" sz="1800" b="0" i="1" smtClean="0">
                          <a:latin typeface="Cambria Math" panose="02040503050406030204" pitchFamily="18" charset="0"/>
                        </a:rPr>
                        <m:t>30 000 </m:t>
                      </m:r>
                      <m:r>
                        <a:rPr lang="en-US" sz="1800" b="0" i="1" smtClean="0">
                          <a:latin typeface="Cambria Math" panose="02040503050406030204" pitchFamily="18" charset="0"/>
                        </a:rPr>
                        <m:t>𝑚𝐿</m:t>
                      </m:r>
                    </m:oMath>
                    <m:oMath xmlns:m="http://schemas.openxmlformats.org/officeDocument/2006/math">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30 000</m:t>
                          </m:r>
                        </m:num>
                        <m:den>
                          <m:r>
                            <a:rPr lang="en-US" sz="1800" b="0" i="1" smtClean="0">
                              <a:latin typeface="Cambria Math" panose="02040503050406030204" pitchFamily="18" charset="0"/>
                            </a:rPr>
                            <m:t>1000</m:t>
                          </m:r>
                        </m:den>
                      </m:f>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30 </m:t>
                      </m:r>
                      <m:r>
                        <a:rPr lang="en-US" sz="1800" b="0" i="1" smtClean="0">
                          <a:latin typeface="Cambria Math" panose="02040503050406030204" pitchFamily="18" charset="0"/>
                        </a:rPr>
                        <m:t>𝐿</m:t>
                      </m:r>
                    </m:oMath>
                  </m:oMathPara>
                </a14:m>
                <a:endParaRPr lang="en-US" sz="1800" b="0" dirty="0"/>
              </a:p>
            </p:txBody>
          </p:sp>
        </mc:Choice>
        <mc:Fallback xmlns="">
          <p:sp>
            <p:nvSpPr>
              <p:cNvPr id="18" name="TextBox 17">
                <a:extLst>
                  <a:ext uri="{FF2B5EF4-FFF2-40B4-BE49-F238E27FC236}">
                    <a16:creationId xmlns:a16="http://schemas.microsoft.com/office/drawing/2014/main" id="{30202B41-67F0-142B-0194-84FCE0B5155A}"/>
                  </a:ext>
                </a:extLst>
              </p:cNvPr>
              <p:cNvSpPr txBox="1">
                <a:spLocks noRot="1" noChangeAspect="1" noMove="1" noResize="1" noEditPoints="1" noAdjustHandles="1" noChangeArrowheads="1" noChangeShapeType="1" noTextEdit="1"/>
              </p:cNvSpPr>
              <p:nvPr/>
            </p:nvSpPr>
            <p:spPr>
              <a:xfrm>
                <a:off x="7733915" y="1681473"/>
                <a:ext cx="2836598" cy="4143827"/>
              </a:xfrm>
              <a:prstGeom prst="rect">
                <a:avLst/>
              </a:prstGeom>
              <a:blipFill>
                <a:blip r:embed="rId4"/>
                <a:stretch>
                  <a:fillRect/>
                </a:stretch>
              </a:blipFill>
            </p:spPr>
            <p:txBody>
              <a:bodyPr/>
              <a:lstStyle/>
              <a:p>
                <a:r>
                  <a:rPr lang="en-AU">
                    <a:noFill/>
                  </a:rPr>
                  <a:t> </a:t>
                </a:r>
              </a:p>
            </p:txBody>
          </p:sp>
        </mc:Fallback>
      </mc:AlternateContent>
      <p:sp>
        <p:nvSpPr>
          <p:cNvPr id="7" name="Speech Bubble: Rectangle with Corners Rounded 6">
            <a:extLst>
              <a:ext uri="{FF2B5EF4-FFF2-40B4-BE49-F238E27FC236}">
                <a16:creationId xmlns:a16="http://schemas.microsoft.com/office/drawing/2014/main" id="{6EE46547-E3A0-AD1D-5547-88F9D0DFBD52}"/>
              </a:ext>
            </a:extLst>
          </p:cNvPr>
          <p:cNvSpPr/>
          <p:nvPr/>
        </p:nvSpPr>
        <p:spPr>
          <a:xfrm>
            <a:off x="9810470" y="5084248"/>
            <a:ext cx="2065272" cy="912273"/>
          </a:xfrm>
          <a:prstGeom prst="wedgeRoundRectCallout">
            <a:avLst>
              <a:gd name="adj1" fmla="val -61757"/>
              <a:gd name="adj2" fmla="val -57776"/>
              <a:gd name="adj3" fmla="val 16667"/>
            </a:avLst>
          </a:prstGeom>
          <a:solidFill>
            <a:srgbClr val="00296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t>Why did we divide by 1000?</a:t>
            </a:r>
            <a:endParaRPr lang="en-AU" sz="1800" dirty="0"/>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10</a:t>
            </a:fld>
            <a:endParaRPr lang="en-AU" dirty="0"/>
          </a:p>
        </p:txBody>
      </p:sp>
    </p:spTree>
    <p:extLst>
      <p:ext uri="{BB962C8B-B14F-4D97-AF65-F5344CB8AC3E}">
        <p14:creationId xmlns:p14="http://schemas.microsoft.com/office/powerpoint/2010/main" val="331698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(8)</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678474" cy="4536000"/>
          </a:xfrm>
        </p:spPr>
        <p:txBody>
          <a:bodyPr/>
          <a:lstStyle/>
          <a:p>
            <a:r>
              <a:rPr lang="en-US" sz="1800" dirty="0"/>
              <a:t>Find the capacity, in litres, of the triangular prism shown.</a:t>
            </a:r>
          </a:p>
          <a:p>
            <a:endParaRPr lang="en-AU" dirty="0"/>
          </a:p>
        </p:txBody>
      </p:sp>
      <p:pic>
        <p:nvPicPr>
          <p:cNvPr id="9" name="Picture 8" descr="Triangular prism with face height 50 cm and face length 40 cm, and prism height 80 cm.">
            <a:extLst>
              <a:ext uri="{FF2B5EF4-FFF2-40B4-BE49-F238E27FC236}">
                <a16:creationId xmlns:a16="http://schemas.microsoft.com/office/drawing/2014/main" id="{4ACE6B7F-93F7-C6A4-5112-E1163DE0C72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10403" y="2006934"/>
            <a:ext cx="3713597" cy="290697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11</a:t>
            </a:fld>
            <a:endParaRPr lang="en-AU" dirty="0"/>
          </a:p>
        </p:txBody>
      </p:sp>
    </p:spTree>
    <p:extLst>
      <p:ext uri="{BB962C8B-B14F-4D97-AF65-F5344CB8AC3E}">
        <p14:creationId xmlns:p14="http://schemas.microsoft.com/office/powerpoint/2010/main" val="383665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(9)</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470008" cy="554033"/>
          </a:xfrm>
        </p:spPr>
        <p:txBody>
          <a:bodyPr/>
          <a:lstStyle/>
          <a:p>
            <a:r>
              <a:rPr lang="en-US" sz="1800" dirty="0"/>
              <a:t>Find the capacity, in litres, of the triangular prism shown.</a:t>
            </a:r>
          </a:p>
          <a:p>
            <a:endParaRPr lang="en-AU"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48086EC2-7109-B29B-E752-A2D8D28034BD}"/>
                  </a:ext>
                </a:extLst>
              </p:cNvPr>
              <p:cNvSpPr txBox="1"/>
              <p:nvPr/>
            </p:nvSpPr>
            <p:spPr>
              <a:xfrm>
                <a:off x="4014358" y="2108719"/>
                <a:ext cx="2771283" cy="4143827"/>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40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1000 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m:oMath xmlns:m="http://schemas.openxmlformats.org/officeDocument/2006/math">
                      <m:r>
                        <a:rPr lang="en-US" sz="1800" b="0" i="1" smtClean="0">
                          <a:latin typeface="Cambria Math" panose="02040503050406030204" pitchFamily="18" charset="0"/>
                        </a:rPr>
                        <m:t>𝑉</m:t>
                      </m:r>
                      <m:r>
                        <m:rPr>
                          <m:aln/>
                        </m:rPr>
                        <a:rPr lang="en-US" sz="1800" b="0" i="1" smtClean="0">
                          <a:latin typeface="Cambria Math" panose="02040503050406030204" pitchFamily="18" charset="0"/>
                        </a:rPr>
                        <m:t>=</m:t>
                      </m:r>
                      <m:r>
                        <a:rPr lang="en-US" sz="1800" b="0" i="1" smtClean="0">
                          <a:latin typeface="Cambria Math" panose="02040503050406030204" pitchFamily="18" charset="0"/>
                        </a:rPr>
                        <m:t>𝐴h</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1000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80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80 000 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3</m:t>
                          </m:r>
                        </m:sup>
                      </m:sSup>
                    </m:oMath>
                    <m:oMath xmlns:m="http://schemas.openxmlformats.org/officeDocument/2006/math">
                      <m:r>
                        <a:rPr lang="en-US" sz="1800" b="0" i="1" smtClean="0">
                          <a:latin typeface="Cambria Math" panose="02040503050406030204" pitchFamily="18" charset="0"/>
                        </a:rPr>
                        <m:t>𝐶</m:t>
                      </m:r>
                      <m:r>
                        <m:rPr>
                          <m:aln/>
                        </m:rPr>
                        <a:rPr lang="en-US" sz="1800" b="0" i="1" smtClean="0">
                          <a:latin typeface="Cambria Math" panose="02040503050406030204" pitchFamily="18" charset="0"/>
                        </a:rPr>
                        <m:t>=</m:t>
                      </m:r>
                      <m:r>
                        <a:rPr lang="en-US" sz="1800" b="0" i="1" smtClean="0">
                          <a:latin typeface="Cambria Math" panose="02040503050406030204" pitchFamily="18" charset="0"/>
                        </a:rPr>
                        <m:t>80 000 </m:t>
                      </m:r>
                      <m:r>
                        <a:rPr lang="en-US" sz="1800" b="0" i="1" smtClean="0">
                          <a:latin typeface="Cambria Math" panose="02040503050406030204" pitchFamily="18" charset="0"/>
                        </a:rPr>
                        <m:t>𝑚𝐿</m:t>
                      </m:r>
                    </m:oMath>
                    <m:oMath xmlns:m="http://schemas.openxmlformats.org/officeDocument/2006/math">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80 000</m:t>
                          </m:r>
                        </m:num>
                        <m:den>
                          <m:r>
                            <a:rPr lang="en-US" sz="1800" b="0" i="1" smtClean="0">
                              <a:latin typeface="Cambria Math" panose="02040503050406030204" pitchFamily="18" charset="0"/>
                            </a:rPr>
                            <m:t>1000</m:t>
                          </m:r>
                        </m:den>
                      </m:f>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80 </m:t>
                      </m:r>
                      <m:r>
                        <a:rPr lang="en-US" sz="1800" b="0" i="1" smtClean="0">
                          <a:latin typeface="Cambria Math" panose="02040503050406030204" pitchFamily="18" charset="0"/>
                        </a:rPr>
                        <m:t>𝐿</m:t>
                      </m:r>
                    </m:oMath>
                  </m:oMathPara>
                </a14:m>
                <a:endParaRPr lang="en-US" sz="1800" b="0" dirty="0"/>
              </a:p>
            </p:txBody>
          </p:sp>
        </mc:Choice>
        <mc:Fallback xmlns="">
          <p:sp>
            <p:nvSpPr>
              <p:cNvPr id="7" name="TextBox 6">
                <a:extLst>
                  <a:ext uri="{FF2B5EF4-FFF2-40B4-BE49-F238E27FC236}">
                    <a16:creationId xmlns:a16="http://schemas.microsoft.com/office/drawing/2014/main" id="{48086EC2-7109-B29B-E752-A2D8D28034BD}"/>
                  </a:ext>
                </a:extLst>
              </p:cNvPr>
              <p:cNvSpPr txBox="1">
                <a:spLocks noRot="1" noChangeAspect="1" noMove="1" noResize="1" noEditPoints="1" noAdjustHandles="1" noChangeArrowheads="1" noChangeShapeType="1" noTextEdit="1"/>
              </p:cNvSpPr>
              <p:nvPr/>
            </p:nvSpPr>
            <p:spPr>
              <a:xfrm>
                <a:off x="4014358" y="2108719"/>
                <a:ext cx="2771283" cy="4143827"/>
              </a:xfrm>
              <a:prstGeom prst="rect">
                <a:avLst/>
              </a:prstGeom>
              <a:blipFill>
                <a:blip r:embed="rId2"/>
                <a:stretch>
                  <a:fillRect/>
                </a:stretch>
              </a:blipFill>
            </p:spPr>
            <p:txBody>
              <a:bodyPr/>
              <a:lstStyle/>
              <a:p>
                <a:r>
                  <a:rPr lang="en-AU">
                    <a:noFill/>
                  </a:rPr>
                  <a:t> </a:t>
                </a:r>
              </a:p>
            </p:txBody>
          </p:sp>
        </mc:Fallback>
      </mc:AlternateContent>
      <p:pic>
        <p:nvPicPr>
          <p:cNvPr id="9" name="Picture 8" descr="Triangular prism with face height 50 cm and face length 40 cm, and prism height 80 cm.">
            <a:extLst>
              <a:ext uri="{FF2B5EF4-FFF2-40B4-BE49-F238E27FC236}">
                <a16:creationId xmlns:a16="http://schemas.microsoft.com/office/drawing/2014/main" id="{4ACE6B7F-93F7-C6A4-5112-E1163DE0C7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10403" y="2006934"/>
            <a:ext cx="3713597" cy="2906977"/>
          </a:xfrm>
          <a:prstGeom prst="rect">
            <a:avLst/>
          </a:prstGeom>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12</a:t>
            </a:fld>
            <a:endParaRPr lang="en-AU" dirty="0"/>
          </a:p>
        </p:txBody>
      </p:sp>
    </p:spTree>
    <p:extLst>
      <p:ext uri="{BB962C8B-B14F-4D97-AF65-F5344CB8AC3E}">
        <p14:creationId xmlns:p14="http://schemas.microsoft.com/office/powerpoint/2010/main" val="56363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Apply</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3057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B9CF20-D8D2-9638-1608-F8A6FE1F8A01}"/>
              </a:ext>
            </a:extLst>
          </p:cNvPr>
          <p:cNvSpPr>
            <a:spLocks noGrp="1"/>
          </p:cNvSpPr>
          <p:nvPr>
            <p:ph type="title"/>
          </p:nvPr>
        </p:nvSpPr>
        <p:spPr/>
        <p:txBody>
          <a:bodyPr/>
          <a:lstStyle/>
          <a:p>
            <a:r>
              <a:rPr lang="en-AU" dirty="0"/>
              <a:t>Volume and capacity (10)</a:t>
            </a:r>
          </a:p>
        </p:txBody>
      </p:sp>
      <p:sp>
        <p:nvSpPr>
          <p:cNvPr id="4" name="Text Placeholder 3">
            <a:extLst>
              <a:ext uri="{FF2B5EF4-FFF2-40B4-BE49-F238E27FC236}">
                <a16:creationId xmlns:a16="http://schemas.microsoft.com/office/drawing/2014/main" id="{7506E8CE-14DC-FC5C-F7DF-4853578D7FE7}"/>
              </a:ext>
            </a:extLst>
          </p:cNvPr>
          <p:cNvSpPr>
            <a:spLocks noGrp="1"/>
          </p:cNvSpPr>
          <p:nvPr>
            <p:ph type="body" sz="quarter" idx="18"/>
          </p:nvPr>
        </p:nvSpPr>
        <p:spPr/>
        <p:txBody>
          <a:bodyPr/>
          <a:lstStyle/>
          <a:p>
            <a:r>
              <a:rPr lang="en-US" dirty="0"/>
              <a:t>Meal prep</a:t>
            </a:r>
            <a:endParaRPr lang="en-AU" dirty="0"/>
          </a:p>
        </p:txBody>
      </p:sp>
      <p:pic>
        <p:nvPicPr>
          <p:cNvPr id="5" name="Picture 4" descr="A clear plastic rectangular container with dimensions 4 cm, 15 cm and 10 cm.">
            <a:extLst>
              <a:ext uri="{FF2B5EF4-FFF2-40B4-BE49-F238E27FC236}">
                <a16:creationId xmlns:a16="http://schemas.microsoft.com/office/drawing/2014/main" id="{F3A9B41D-3683-6FC2-D797-5AEB2B1A20C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95751" y="1724417"/>
            <a:ext cx="6391099" cy="4284812"/>
          </a:xfrm>
          <a:prstGeom prst="rect">
            <a:avLst/>
          </a:prstGeom>
        </p:spPr>
      </p:pic>
      <p:sp>
        <p:nvSpPr>
          <p:cNvPr id="2" name="Slide Number Placeholder 1">
            <a:extLst>
              <a:ext uri="{FF2B5EF4-FFF2-40B4-BE49-F238E27FC236}">
                <a16:creationId xmlns:a16="http://schemas.microsoft.com/office/drawing/2014/main" id="{9BEF6EAE-A532-34F6-1878-7F512B7ED73A}"/>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14</a:t>
            </a:fld>
            <a:endParaRPr lang="en-AU" dirty="0"/>
          </a:p>
        </p:txBody>
      </p:sp>
    </p:spTree>
    <p:extLst>
      <p:ext uri="{BB962C8B-B14F-4D97-AF65-F5344CB8AC3E}">
        <p14:creationId xmlns:p14="http://schemas.microsoft.com/office/powerpoint/2010/main" val="737022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hlinkClick r:id="rId2">
                  <a:extLst>
                    <a:ext uri="{A12FA001-AC4F-418D-AE19-62706E023703}">
                      <ahyp:hlinkClr xmlns:ahyp="http://schemas.microsoft.com/office/drawing/2018/hyperlinkcolor" val="tx"/>
                    </a:ext>
                  </a:extLst>
                </a:hlinkClick>
              </a:rPr>
              <a:t>© State of New South Wales (Department of Education), 2024</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2024.</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12496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Explore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167763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nchor="t">
            <a:normAutofit/>
          </a:bodyPr>
          <a:lstStyle/>
          <a:p>
            <a:r>
              <a:rPr lang="en-AU" dirty="0"/>
              <a:t>Volume and capacity (1)</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nchor="b">
            <a:normAutofit/>
          </a:bodyPr>
          <a:lstStyle/>
          <a:p>
            <a:pPr>
              <a:lnSpc>
                <a:spcPct val="140000"/>
              </a:lnSpc>
            </a:pPr>
            <a:r>
              <a:rPr lang="en-US" sz="1600" dirty="0"/>
              <a:t>Converting volume and capacity</a:t>
            </a:r>
            <a:endParaRPr lang="en-AU" sz="1600" dirty="0"/>
          </a:p>
        </p:txBody>
      </p:sp>
      <mc:AlternateContent xmlns:mc="http://schemas.openxmlformats.org/markup-compatibility/2006" xmlns:a14="http://schemas.microsoft.com/office/drawing/2010/main">
        <mc:Choice Requires="a14">
          <p:graphicFrame>
            <p:nvGraphicFramePr>
              <p:cNvPr id="3" name="Content Placeholder 2" descr="A table with columns volume, visual representation, capacity. Rows 1 cm^3, 100cm^3, 1000cm^3.&#10;In the 1000cm^3 row there is an image of a cube with a volume of 1000 cubic units under the heading visual representation. And under the heading capacity is 1000 mL.">
                <a:extLst>
                  <a:ext uri="{FF2B5EF4-FFF2-40B4-BE49-F238E27FC236}">
                    <a16:creationId xmlns:a16="http://schemas.microsoft.com/office/drawing/2014/main" id="{EA349204-EE17-358E-98B2-A19673DC3243}"/>
                  </a:ext>
                </a:extLst>
              </p:cNvPr>
              <p:cNvGraphicFramePr>
                <a:graphicFrameLocks noGrp="1"/>
              </p:cNvGraphicFramePr>
              <p:nvPr>
                <p:ph idx="4294967295"/>
                <p:extLst>
                  <p:ext uri="{D42A27DB-BD31-4B8C-83A1-F6EECF244321}">
                    <p14:modId xmlns:p14="http://schemas.microsoft.com/office/powerpoint/2010/main" val="1233163559"/>
                  </p:ext>
                </p:extLst>
              </p:nvPr>
            </p:nvGraphicFramePr>
            <p:xfrm>
              <a:off x="1270863" y="1507957"/>
              <a:ext cx="9650273" cy="4253815"/>
            </p:xfrm>
            <a:graphic>
              <a:graphicData uri="http://schemas.openxmlformats.org/drawingml/2006/table">
                <a:tbl>
                  <a:tblPr firstRow="1" firstCol="1" bandRow="1">
                    <a:tableStyleId>{5940675A-B579-460E-94D1-54222C63F5DA}</a:tableStyleId>
                  </a:tblPr>
                  <a:tblGrid>
                    <a:gridCol w="2562225">
                      <a:extLst>
                        <a:ext uri="{9D8B030D-6E8A-4147-A177-3AD203B41FA5}">
                          <a16:colId xmlns:a16="http://schemas.microsoft.com/office/drawing/2014/main" val="4230058568"/>
                        </a:ext>
                      </a:extLst>
                    </a:gridCol>
                    <a:gridCol w="4247838">
                      <a:extLst>
                        <a:ext uri="{9D8B030D-6E8A-4147-A177-3AD203B41FA5}">
                          <a16:colId xmlns:a16="http://schemas.microsoft.com/office/drawing/2014/main" val="3554684232"/>
                        </a:ext>
                      </a:extLst>
                    </a:gridCol>
                    <a:gridCol w="2840210">
                      <a:extLst>
                        <a:ext uri="{9D8B030D-6E8A-4147-A177-3AD203B41FA5}">
                          <a16:colId xmlns:a16="http://schemas.microsoft.com/office/drawing/2014/main" val="223655315"/>
                        </a:ext>
                      </a:extLst>
                    </a:gridCol>
                  </a:tblGrid>
                  <a:tr h="1451131">
                    <a:tc>
                      <a:txBody>
                        <a:bodyPr/>
                        <a:lstStyle/>
                        <a:p>
                          <a:pPr algn="ctr">
                            <a:lnSpc>
                              <a:spcPct val="150000"/>
                            </a:lnSpc>
                            <a:spcBef>
                              <a:spcPts val="600"/>
                            </a:spcBef>
                            <a:spcAft>
                              <a:spcPts val="600"/>
                            </a:spcAft>
                          </a:pPr>
                          <a:r>
                            <a:rPr lang="en-AU" sz="2300" b="0" cap="none" spc="60" dirty="0">
                              <a:solidFill>
                                <a:schemeClr val="tx1"/>
                              </a:solidFill>
                              <a:effectLst/>
                            </a:rPr>
                            <a:t>Volume</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300" b="0" cap="none" spc="60" dirty="0">
                              <a:solidFill>
                                <a:schemeClr val="tx1"/>
                              </a:solidFill>
                              <a:effectLst/>
                            </a:rPr>
                            <a:t>Visual representation</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300" b="0" cap="none" spc="60" dirty="0">
                              <a:solidFill>
                                <a:schemeClr val="tx1"/>
                              </a:solidFill>
                              <a:effectLst/>
                            </a:rPr>
                            <a:t>Capacity</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166943550"/>
                      </a:ext>
                    </a:extLst>
                  </a:tr>
                  <a:tr h="934228">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1" cap="none" spc="0">
                                    <a:solidFill>
                                      <a:schemeClr val="tx1"/>
                                    </a:solidFill>
                                    <a:effectLst/>
                                    <a:latin typeface="Cambria Math" panose="02040503050406030204" pitchFamily="18" charset="0"/>
                                  </a:rPr>
                                  <m:t>1 </m:t>
                                </m:r>
                                <m:r>
                                  <a:rPr lang="en-AU" sz="2000" b="1" cap="none" spc="0">
                                    <a:solidFill>
                                      <a:schemeClr val="tx1"/>
                                    </a:solidFill>
                                    <a:effectLst/>
                                    <a:latin typeface="Cambria Math" panose="02040503050406030204" pitchFamily="18" charset="0"/>
                                  </a:rPr>
                                  <m:t>𝑐</m:t>
                                </m:r>
                                <m:sSup>
                                  <m:sSupPr>
                                    <m:ctrlPr>
                                      <a:rPr lang="en-AU" sz="2000" b="1" i="1" cap="none" spc="0">
                                        <a:solidFill>
                                          <a:schemeClr val="tx1"/>
                                        </a:solidFill>
                                        <a:effectLst/>
                                        <a:latin typeface="Cambria Math" panose="02040503050406030204" pitchFamily="18" charset="0"/>
                                      </a:rPr>
                                    </m:ctrlPr>
                                  </m:sSupPr>
                                  <m:e>
                                    <m:r>
                                      <a:rPr lang="en-AU" sz="2000" b="1" cap="none" spc="0">
                                        <a:solidFill>
                                          <a:schemeClr val="tx1"/>
                                        </a:solidFill>
                                        <a:effectLst/>
                                        <a:latin typeface="Cambria Math" panose="02040503050406030204" pitchFamily="18" charset="0"/>
                                      </a:rPr>
                                      <m:t>𝑚</m:t>
                                    </m:r>
                                  </m:e>
                                  <m:sup>
                                    <m:r>
                                      <a:rPr lang="en-AU" sz="2000" b="1" cap="none" spc="0">
                                        <a:solidFill>
                                          <a:schemeClr val="tx1"/>
                                        </a:solidFill>
                                        <a:effectLst/>
                                        <a:latin typeface="Cambria Math" panose="02040503050406030204" pitchFamily="18" charset="0"/>
                                      </a:rPr>
                                      <m:t>3</m:t>
                                    </m:r>
                                  </m:sup>
                                </m:sSup>
                              </m:oMath>
                            </m:oMathPara>
                          </a14:m>
                          <a:endParaRPr lang="en-AU" sz="20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2479064641"/>
                      </a:ext>
                    </a:extLst>
                  </a:tr>
                  <a:tr h="934228">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1" cap="none" spc="0">
                                    <a:solidFill>
                                      <a:schemeClr val="tx1"/>
                                    </a:solidFill>
                                    <a:effectLst/>
                                    <a:latin typeface="Cambria Math" panose="02040503050406030204" pitchFamily="18" charset="0"/>
                                  </a:rPr>
                                  <m:t>100 </m:t>
                                </m:r>
                                <m:r>
                                  <a:rPr lang="en-AU" sz="2000" b="1" cap="none" spc="0">
                                    <a:solidFill>
                                      <a:schemeClr val="tx1"/>
                                    </a:solidFill>
                                    <a:effectLst/>
                                    <a:latin typeface="Cambria Math" panose="02040503050406030204" pitchFamily="18" charset="0"/>
                                  </a:rPr>
                                  <m:t>𝑐</m:t>
                                </m:r>
                                <m:sSup>
                                  <m:sSupPr>
                                    <m:ctrlPr>
                                      <a:rPr lang="en-AU" sz="2000" b="1" i="1" cap="none" spc="0">
                                        <a:solidFill>
                                          <a:schemeClr val="tx1"/>
                                        </a:solidFill>
                                        <a:effectLst/>
                                        <a:latin typeface="Cambria Math" panose="02040503050406030204" pitchFamily="18" charset="0"/>
                                      </a:rPr>
                                    </m:ctrlPr>
                                  </m:sSupPr>
                                  <m:e>
                                    <m:r>
                                      <a:rPr lang="en-AU" sz="2000" b="1" cap="none" spc="0">
                                        <a:solidFill>
                                          <a:schemeClr val="tx1"/>
                                        </a:solidFill>
                                        <a:effectLst/>
                                        <a:latin typeface="Cambria Math" panose="02040503050406030204" pitchFamily="18" charset="0"/>
                                      </a:rPr>
                                      <m:t>𝑚</m:t>
                                    </m:r>
                                  </m:e>
                                  <m:sup>
                                    <m:r>
                                      <a:rPr lang="en-AU" sz="2000" b="1" cap="none" spc="0">
                                        <a:solidFill>
                                          <a:schemeClr val="tx1"/>
                                        </a:solidFill>
                                        <a:effectLst/>
                                        <a:latin typeface="Cambria Math" panose="02040503050406030204" pitchFamily="18" charset="0"/>
                                      </a:rPr>
                                      <m:t>3</m:t>
                                    </m:r>
                                  </m:sup>
                                </m:sSup>
                              </m:oMath>
                            </m:oMathPara>
                          </a14:m>
                          <a:endParaRPr lang="en-AU" sz="20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3479404865"/>
                      </a:ext>
                    </a:extLst>
                  </a:tr>
                  <a:tr h="934228">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b="1" cap="none" spc="0">
                                    <a:solidFill>
                                      <a:schemeClr val="tx1"/>
                                    </a:solidFill>
                                    <a:effectLst/>
                                    <a:latin typeface="Cambria Math" panose="02040503050406030204" pitchFamily="18" charset="0"/>
                                  </a:rPr>
                                  <m:t>1000 </m:t>
                                </m:r>
                                <m:r>
                                  <a:rPr lang="en-AU" sz="2000" b="1" cap="none" spc="0">
                                    <a:solidFill>
                                      <a:schemeClr val="tx1"/>
                                    </a:solidFill>
                                    <a:effectLst/>
                                    <a:latin typeface="Cambria Math" panose="02040503050406030204" pitchFamily="18" charset="0"/>
                                  </a:rPr>
                                  <m:t>𝑐</m:t>
                                </m:r>
                                <m:sSup>
                                  <m:sSupPr>
                                    <m:ctrlPr>
                                      <a:rPr lang="en-AU" sz="2000" b="1" i="1" cap="none" spc="0">
                                        <a:solidFill>
                                          <a:schemeClr val="tx1"/>
                                        </a:solidFill>
                                        <a:effectLst/>
                                        <a:latin typeface="Cambria Math" panose="02040503050406030204" pitchFamily="18" charset="0"/>
                                      </a:rPr>
                                    </m:ctrlPr>
                                  </m:sSupPr>
                                  <m:e>
                                    <m:r>
                                      <a:rPr lang="en-AU" sz="2000" b="1" cap="none" spc="0">
                                        <a:solidFill>
                                          <a:schemeClr val="tx1"/>
                                        </a:solidFill>
                                        <a:effectLst/>
                                        <a:latin typeface="Cambria Math" panose="02040503050406030204" pitchFamily="18" charset="0"/>
                                      </a:rPr>
                                      <m:t>𝑚</m:t>
                                    </m:r>
                                  </m:e>
                                  <m:sup>
                                    <m:r>
                                      <a:rPr lang="en-AU" sz="2000" b="1" cap="none" spc="0">
                                        <a:solidFill>
                                          <a:schemeClr val="tx1"/>
                                        </a:solidFill>
                                        <a:effectLst/>
                                        <a:latin typeface="Cambria Math" panose="02040503050406030204" pitchFamily="18" charset="0"/>
                                      </a:rPr>
                                      <m:t>3</m:t>
                                    </m:r>
                                  </m:sup>
                                </m:sSup>
                              </m:oMath>
                            </m:oMathPara>
                          </a14:m>
                          <a:endParaRPr lang="en-AU" sz="2000" b="1"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pPr algn="ctr">
                            <a:lnSpc>
                              <a:spcPct val="150000"/>
                            </a:lnSpc>
                            <a:spcBef>
                              <a:spcPts val="600"/>
                            </a:spcBef>
                            <a:spcAft>
                              <a:spcPts val="600"/>
                            </a:spcAft>
                          </a:pPr>
                          <a14:m>
                            <m:oMathPara xmlns:m="http://schemas.openxmlformats.org/officeDocument/2006/math">
                              <m:oMathParaPr>
                                <m:jc m:val="centerGroup"/>
                              </m:oMathParaPr>
                              <m:oMath xmlns:m="http://schemas.openxmlformats.org/officeDocument/2006/math">
                                <m:r>
                                  <a:rPr lang="en-AU" sz="2000" cap="none" spc="0">
                                    <a:solidFill>
                                      <a:schemeClr val="tx1"/>
                                    </a:solidFill>
                                    <a:effectLst/>
                                    <a:latin typeface="Cambria Math" panose="02040503050406030204" pitchFamily="18" charset="0"/>
                                  </a:rPr>
                                  <m:t>1000 </m:t>
                                </m:r>
                                <m:r>
                                  <a:rPr lang="en-AU" sz="2000" cap="none" spc="0">
                                    <a:solidFill>
                                      <a:schemeClr val="tx1"/>
                                    </a:solidFill>
                                    <a:effectLst/>
                                    <a:latin typeface="Cambria Math" panose="02040503050406030204" pitchFamily="18" charset="0"/>
                                  </a:rPr>
                                  <m:t>𝑚𝐿</m:t>
                                </m:r>
                              </m:oMath>
                            </m:oMathPara>
                          </a14:m>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3526565322"/>
                      </a:ext>
                    </a:extLst>
                  </a:tr>
                </a:tbl>
              </a:graphicData>
            </a:graphic>
          </p:graphicFrame>
        </mc:Choice>
        <mc:Fallback xmlns="">
          <p:graphicFrame>
            <p:nvGraphicFramePr>
              <p:cNvPr id="3" name="Content Placeholder 2" descr="A table with columns volume, visual representation, capacity. Rows 1 cm^3, 100cm^3, 1000cm^3.&#10;In the 1000cm^3 row there is an image of a cube with a volume of 1000 cubic units under the heading visual representation. And under the heading capacity is 1000 mL.">
                <a:extLst>
                  <a:ext uri="{FF2B5EF4-FFF2-40B4-BE49-F238E27FC236}">
                    <a16:creationId xmlns:a16="http://schemas.microsoft.com/office/drawing/2014/main" id="{EA349204-EE17-358E-98B2-A19673DC3243}"/>
                  </a:ext>
                </a:extLst>
              </p:cNvPr>
              <p:cNvGraphicFramePr>
                <a:graphicFrameLocks noGrp="1"/>
              </p:cNvGraphicFramePr>
              <p:nvPr>
                <p:ph idx="4294967295"/>
                <p:extLst>
                  <p:ext uri="{D42A27DB-BD31-4B8C-83A1-F6EECF244321}">
                    <p14:modId xmlns:p14="http://schemas.microsoft.com/office/powerpoint/2010/main" val="1233163559"/>
                  </p:ext>
                </p:extLst>
              </p:nvPr>
            </p:nvGraphicFramePr>
            <p:xfrm>
              <a:off x="1270863" y="1507957"/>
              <a:ext cx="9650273" cy="4253815"/>
            </p:xfrm>
            <a:graphic>
              <a:graphicData uri="http://schemas.openxmlformats.org/drawingml/2006/table">
                <a:tbl>
                  <a:tblPr firstRow="1" firstCol="1" bandRow="1">
                    <a:tableStyleId>{5940675A-B579-460E-94D1-54222C63F5DA}</a:tableStyleId>
                  </a:tblPr>
                  <a:tblGrid>
                    <a:gridCol w="2562225">
                      <a:extLst>
                        <a:ext uri="{9D8B030D-6E8A-4147-A177-3AD203B41FA5}">
                          <a16:colId xmlns:a16="http://schemas.microsoft.com/office/drawing/2014/main" val="4230058568"/>
                        </a:ext>
                      </a:extLst>
                    </a:gridCol>
                    <a:gridCol w="4247838">
                      <a:extLst>
                        <a:ext uri="{9D8B030D-6E8A-4147-A177-3AD203B41FA5}">
                          <a16:colId xmlns:a16="http://schemas.microsoft.com/office/drawing/2014/main" val="3554684232"/>
                        </a:ext>
                      </a:extLst>
                    </a:gridCol>
                    <a:gridCol w="2840210">
                      <a:extLst>
                        <a:ext uri="{9D8B030D-6E8A-4147-A177-3AD203B41FA5}">
                          <a16:colId xmlns:a16="http://schemas.microsoft.com/office/drawing/2014/main" val="223655315"/>
                        </a:ext>
                      </a:extLst>
                    </a:gridCol>
                  </a:tblGrid>
                  <a:tr h="1451131">
                    <a:tc>
                      <a:txBody>
                        <a:bodyPr/>
                        <a:lstStyle/>
                        <a:p>
                          <a:pPr algn="ctr">
                            <a:lnSpc>
                              <a:spcPct val="150000"/>
                            </a:lnSpc>
                            <a:spcBef>
                              <a:spcPts val="600"/>
                            </a:spcBef>
                            <a:spcAft>
                              <a:spcPts val="600"/>
                            </a:spcAft>
                          </a:pPr>
                          <a:r>
                            <a:rPr lang="en-AU" sz="2300" b="0" cap="none" spc="60" dirty="0">
                              <a:solidFill>
                                <a:schemeClr val="tx1"/>
                              </a:solidFill>
                              <a:effectLst/>
                            </a:rPr>
                            <a:t>Volume</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300" b="0" cap="none" spc="60" dirty="0">
                              <a:solidFill>
                                <a:schemeClr val="tx1"/>
                              </a:solidFill>
                              <a:effectLst/>
                            </a:rPr>
                            <a:t>Visual representation</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tc>
                      <a:txBody>
                        <a:bodyPr/>
                        <a:lstStyle/>
                        <a:p>
                          <a:pPr algn="ctr">
                            <a:lnSpc>
                              <a:spcPct val="150000"/>
                            </a:lnSpc>
                            <a:spcBef>
                              <a:spcPts val="600"/>
                            </a:spcBef>
                            <a:spcAft>
                              <a:spcPts val="600"/>
                            </a:spcAft>
                          </a:pPr>
                          <a:r>
                            <a:rPr lang="en-AU" sz="2300" b="0" cap="none" spc="60" dirty="0">
                              <a:solidFill>
                                <a:schemeClr val="tx1"/>
                              </a:solidFill>
                              <a:effectLst/>
                            </a:rPr>
                            <a:t>Capacity</a:t>
                          </a:r>
                          <a:endParaRPr lang="en-AU" sz="2300" b="0" cap="none" spc="6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166943550"/>
                      </a:ext>
                    </a:extLst>
                  </a:tr>
                  <a:tr h="934228">
                    <a:tc>
                      <a:txBody>
                        <a:bodyPr/>
                        <a:lstStyle/>
                        <a:p>
                          <a:endParaRPr lang="en-US"/>
                        </a:p>
                      </a:txBody>
                      <a:tcPr marL="100137" marR="100137" marT="133516" marB="0" anchor="ctr">
                        <a:blipFill>
                          <a:blip r:embed="rId2"/>
                          <a:stretch>
                            <a:fillRect l="-238" t="-155195" r="-276722" b="-200649"/>
                          </a:stretch>
                        </a:blipFill>
                      </a:tcPr>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2479064641"/>
                      </a:ext>
                    </a:extLst>
                  </a:tr>
                  <a:tr h="934228">
                    <a:tc>
                      <a:txBody>
                        <a:bodyPr/>
                        <a:lstStyle/>
                        <a:p>
                          <a:endParaRPr lang="en-US"/>
                        </a:p>
                      </a:txBody>
                      <a:tcPr marL="100137" marR="100137" marT="133516" marB="0" anchor="ctr">
                        <a:blipFill>
                          <a:blip r:embed="rId2"/>
                          <a:stretch>
                            <a:fillRect l="-238" t="-256863" r="-276722" b="-101961"/>
                          </a:stretch>
                        </a:blipFill>
                      </a:tcPr>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pPr algn="ctr">
                            <a:lnSpc>
                              <a:spcPct val="150000"/>
                            </a:lnSpc>
                            <a:spcBef>
                              <a:spcPts val="600"/>
                            </a:spcBef>
                            <a:spcAft>
                              <a:spcPts val="600"/>
                            </a:spcAft>
                          </a:pPr>
                          <a:r>
                            <a:rPr lang="en-AU" sz="2000" cap="none" spc="0" dirty="0">
                              <a:solidFill>
                                <a:schemeClr val="tx1"/>
                              </a:solidFill>
                              <a:effectLst/>
                            </a:rPr>
                            <a:t> </a:t>
                          </a: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nchor="ctr"/>
                    </a:tc>
                    <a:extLst>
                      <a:ext uri="{0D108BD9-81ED-4DB2-BD59-A6C34878D82A}">
                        <a16:rowId xmlns:a16="http://schemas.microsoft.com/office/drawing/2014/main" val="3479404865"/>
                      </a:ext>
                    </a:extLst>
                  </a:tr>
                  <a:tr h="934228">
                    <a:tc>
                      <a:txBody>
                        <a:bodyPr/>
                        <a:lstStyle/>
                        <a:p>
                          <a:endParaRPr lang="en-US"/>
                        </a:p>
                      </a:txBody>
                      <a:tcPr marL="100137" marR="100137" marT="133516" marB="0" anchor="ctr">
                        <a:blipFill>
                          <a:blip r:embed="rId2"/>
                          <a:stretch>
                            <a:fillRect l="-238" t="-354545" r="-276722" b="-1299"/>
                          </a:stretch>
                        </a:blipFill>
                      </a:tcPr>
                    </a:tc>
                    <a:tc>
                      <a:txBody>
                        <a:bodyPr/>
                        <a:lstStyle/>
                        <a:p>
                          <a:pPr algn="ctr">
                            <a:lnSpc>
                              <a:spcPct val="150000"/>
                            </a:lnSpc>
                            <a:spcBef>
                              <a:spcPts val="600"/>
                            </a:spcBef>
                            <a:spcAft>
                              <a:spcPts val="600"/>
                            </a:spcAft>
                          </a:pPr>
                          <a:endParaRPr lang="en-AU" sz="2000" cap="none" spc="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00137" marR="100137" marT="133516" marB="0"/>
                    </a:tc>
                    <a:tc>
                      <a:txBody>
                        <a:bodyPr/>
                        <a:lstStyle/>
                        <a:p>
                          <a:endParaRPr lang="en-US"/>
                        </a:p>
                      </a:txBody>
                      <a:tcPr marL="100137" marR="100137" marT="133516" marB="0" anchor="ctr">
                        <a:blipFill>
                          <a:blip r:embed="rId2"/>
                          <a:stretch>
                            <a:fillRect l="-240129" t="-354545" r="-429" b="-1299"/>
                          </a:stretch>
                        </a:blipFill>
                      </a:tcPr>
                    </a:tc>
                    <a:extLst>
                      <a:ext uri="{0D108BD9-81ED-4DB2-BD59-A6C34878D82A}">
                        <a16:rowId xmlns:a16="http://schemas.microsoft.com/office/drawing/2014/main" val="3526565322"/>
                      </a:ext>
                    </a:extLst>
                  </a:tr>
                </a:tbl>
              </a:graphicData>
            </a:graphic>
          </p:graphicFrame>
        </mc:Fallback>
      </mc:AlternateContent>
      <p:pic>
        <p:nvPicPr>
          <p:cNvPr id="1025" name="Picture 1" descr="A cube with a volume of 1000 cubic units.">
            <a:extLst>
              <a:ext uri="{FF2B5EF4-FFF2-40B4-BE49-F238E27FC236}">
                <a16:creationId xmlns:a16="http://schemas.microsoft.com/office/drawing/2014/main" id="{6F5AFA47-D9C5-21EF-1EAC-2F6B02B8A32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5722391" y="4943946"/>
            <a:ext cx="747218" cy="812194"/>
          </a:xfrm>
          <a:prstGeom prst="rect">
            <a:avLst/>
          </a:prstGeom>
          <a:solidFill>
            <a:srgbClr val="FFFFFF"/>
          </a:solidFill>
        </p:spPr>
      </p:pic>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2"/>
          </p:nvPr>
        </p:nvSpPr>
        <p:spPr/>
        <p:txBody>
          <a:bodyPr anchor="t">
            <a:normAutofit/>
          </a:bodyPr>
          <a:lstStyle/>
          <a:p>
            <a:pPr>
              <a:lnSpc>
                <a:spcPct val="90000"/>
              </a:lnSpc>
              <a:spcAft>
                <a:spcPts val="600"/>
              </a:spcAft>
            </a:pPr>
            <a:fld id="{10A01DC5-1685-4615-8240-15192985C6A2}" type="slidenum">
              <a:rPr lang="en-AU" smtClean="0"/>
              <a:pPr>
                <a:lnSpc>
                  <a:spcPct val="90000"/>
                </a:lnSpc>
                <a:spcAft>
                  <a:spcPts val="600"/>
                </a:spcAft>
              </a:pPr>
              <a:t>3</a:t>
            </a:fld>
            <a:endParaRPr lang="en-AU" dirty="0"/>
          </a:p>
        </p:txBody>
      </p:sp>
    </p:spTree>
    <p:extLst>
      <p:ext uri="{BB962C8B-B14F-4D97-AF65-F5344CB8AC3E}">
        <p14:creationId xmlns:p14="http://schemas.microsoft.com/office/powerpoint/2010/main" val="39348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E7BF6A-AB36-CA7B-C94E-7532E9A1E7C4}"/>
              </a:ext>
            </a:extLst>
          </p:cNvPr>
          <p:cNvSpPr>
            <a:spLocks noGrp="1"/>
          </p:cNvSpPr>
          <p:nvPr>
            <p:ph type="ctrTitle"/>
          </p:nvPr>
        </p:nvSpPr>
        <p:spPr/>
        <p:txBody>
          <a:bodyPr/>
          <a:lstStyle/>
          <a:p>
            <a:r>
              <a:rPr lang="en-AU" dirty="0"/>
              <a:t>Summarise</a:t>
            </a:r>
          </a:p>
        </p:txBody>
      </p:sp>
      <p:sp>
        <p:nvSpPr>
          <p:cNvPr id="2" name="Footer Placeholder 1">
            <a:extLst>
              <a:ext uri="{FF2B5EF4-FFF2-40B4-BE49-F238E27FC236}">
                <a16:creationId xmlns:a16="http://schemas.microsoft.com/office/drawing/2014/main" id="{B3064B89-FD5D-4106-EDB2-BE8E84902761}"/>
              </a:ext>
            </a:extLst>
          </p:cNvPr>
          <p:cNvSpPr>
            <a:spLocks noGrp="1"/>
          </p:cNvSpPr>
          <p:nvPr>
            <p:ph type="ftr" sz="quarter" idx="3"/>
          </p:nvPr>
        </p:nvSpPr>
        <p:spPr/>
        <p:txBody>
          <a:bodyPr/>
          <a:lstStyle/>
          <a:p>
            <a:r>
              <a:rPr lang="en-AU" dirty="0"/>
              <a:t>NSW Department of Education</a:t>
            </a:r>
          </a:p>
          <a:p>
            <a:endParaRPr lang="en-AU" dirty="0"/>
          </a:p>
        </p:txBody>
      </p:sp>
    </p:spTree>
    <p:extLst>
      <p:ext uri="{BB962C8B-B14F-4D97-AF65-F5344CB8AC3E}">
        <p14:creationId xmlns:p14="http://schemas.microsoft.com/office/powerpoint/2010/main" val="2972002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(2)</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2113200" y="1690927"/>
            <a:ext cx="8326800" cy="473976"/>
          </a:xfrm>
        </p:spPr>
        <p:txBody>
          <a:bodyPr/>
          <a:lstStyle/>
          <a:p>
            <a:r>
              <a:rPr lang="en-US" dirty="0"/>
              <a:t>Find the capacity of a rectangular prism with dimensions 7 cm, 9 cm and 4 cm.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1547CAD-820C-B01C-C40F-F9C242C3DD10}"/>
                  </a:ext>
                </a:extLst>
              </p:cNvPr>
              <p:cNvSpPr txBox="1"/>
              <p:nvPr/>
            </p:nvSpPr>
            <p:spPr>
              <a:xfrm>
                <a:off x="4279779" y="2387245"/>
                <a:ext cx="3957066"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m:rPr>
                          <m:aln/>
                        </m:rPr>
                        <a:rPr lang="en-US" sz="2400" b="0" i="1" smtClean="0">
                          <a:latin typeface="Cambria Math" panose="02040503050406030204" pitchFamily="18" charset="0"/>
                        </a:rPr>
                        <m:t>=</m:t>
                      </m:r>
                      <m:r>
                        <a:rPr lang="en-US" sz="2400" b="0" i="1" smtClean="0">
                          <a:latin typeface="Cambria Math" panose="02040503050406030204" pitchFamily="18" charset="0"/>
                        </a:rPr>
                        <m:t>7</m:t>
                      </m:r>
                      <m:r>
                        <a:rPr lang="en-US" sz="2400" i="1">
                          <a:latin typeface="Cambria Math" panose="02040503050406030204" pitchFamily="18" charset="0"/>
                          <a:ea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4</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252 </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=252 </m:t>
                      </m:r>
                      <m:r>
                        <a:rPr lang="en-US" sz="2400" b="0" i="1" smtClean="0">
                          <a:latin typeface="Cambria Math" panose="02040503050406030204" pitchFamily="18" charset="0"/>
                        </a:rPr>
                        <m:t>𝑚𝐿</m:t>
                      </m:r>
                    </m:oMath>
                  </m:oMathPara>
                </a14:m>
                <a:endParaRPr lang="en-AU" sz="2400" dirty="0"/>
              </a:p>
            </p:txBody>
          </p:sp>
        </mc:Choice>
        <mc:Fallback xmlns="">
          <p:sp>
            <p:nvSpPr>
              <p:cNvPr id="7" name="TextBox 6">
                <a:extLst>
                  <a:ext uri="{FF2B5EF4-FFF2-40B4-BE49-F238E27FC236}">
                    <a16:creationId xmlns:a16="http://schemas.microsoft.com/office/drawing/2014/main" id="{81547CAD-820C-B01C-C40F-F9C242C3DD10}"/>
                  </a:ext>
                </a:extLst>
              </p:cNvPr>
              <p:cNvSpPr txBox="1">
                <a:spLocks noRot="1" noChangeAspect="1" noMove="1" noResize="1" noEditPoints="1" noAdjustHandles="1" noChangeArrowheads="1" noChangeShapeType="1" noTextEdit="1"/>
              </p:cNvSpPr>
              <p:nvPr/>
            </p:nvSpPr>
            <p:spPr>
              <a:xfrm>
                <a:off x="4279779" y="2387245"/>
                <a:ext cx="3957066" cy="1754326"/>
              </a:xfrm>
              <a:prstGeom prst="rect">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5</a:t>
            </a:fld>
            <a:endParaRPr lang="en-AU" dirty="0"/>
          </a:p>
        </p:txBody>
      </p:sp>
    </p:spTree>
    <p:extLst>
      <p:ext uri="{BB962C8B-B14F-4D97-AF65-F5344CB8AC3E}">
        <p14:creationId xmlns:p14="http://schemas.microsoft.com/office/powerpoint/2010/main" val="191252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(3)</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1 – self-explanation prompts</a:t>
            </a:r>
          </a:p>
        </p:txBody>
      </p:sp>
      <p:sp>
        <p:nvSpPr>
          <p:cNvPr id="10" name="Content Placeholder 4">
            <a:extLst>
              <a:ext uri="{FF2B5EF4-FFF2-40B4-BE49-F238E27FC236}">
                <a16:creationId xmlns:a16="http://schemas.microsoft.com/office/drawing/2014/main" id="{AC7570BF-9E5A-344B-3409-DB1EA9C113CB}"/>
              </a:ext>
            </a:extLst>
          </p:cNvPr>
          <p:cNvSpPr>
            <a:spLocks noGrp="1"/>
          </p:cNvSpPr>
          <p:nvPr>
            <p:ph idx="1"/>
          </p:nvPr>
        </p:nvSpPr>
        <p:spPr>
          <a:xfrm>
            <a:off x="2113200" y="1690927"/>
            <a:ext cx="8326800" cy="473976"/>
          </a:xfrm>
        </p:spPr>
        <p:txBody>
          <a:bodyPr/>
          <a:lstStyle/>
          <a:p>
            <a:r>
              <a:rPr lang="en-US" dirty="0"/>
              <a:t>Find the capacity of a rectangular prism with dimensions 7 cm, 9 cm and 4 cm.</a:t>
            </a:r>
          </a:p>
        </p:txBody>
      </p:sp>
      <p:sp>
        <p:nvSpPr>
          <p:cNvPr id="7" name="Speech Bubble: Rectangle with Corners Rounded 6">
            <a:extLst>
              <a:ext uri="{FF2B5EF4-FFF2-40B4-BE49-F238E27FC236}">
                <a16:creationId xmlns:a16="http://schemas.microsoft.com/office/drawing/2014/main" id="{540BEEEB-54A3-C1F8-26FE-AF15EF27DCBD}"/>
              </a:ext>
            </a:extLst>
          </p:cNvPr>
          <p:cNvSpPr/>
          <p:nvPr/>
        </p:nvSpPr>
        <p:spPr>
          <a:xfrm>
            <a:off x="1464929" y="3905171"/>
            <a:ext cx="3250660" cy="787928"/>
          </a:xfrm>
          <a:prstGeom prst="wedgeRoundRectCallout">
            <a:avLst>
              <a:gd name="adj1" fmla="val 66088"/>
              <a:gd name="adj2" fmla="val -47644"/>
              <a:gd name="adj3" fmla="val 16667"/>
            </a:avLst>
          </a:prstGeom>
          <a:solidFill>
            <a:srgbClr val="00296C"/>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1800" dirty="0"/>
              <a:t>What if you needed to know the capacity in litres?</a:t>
            </a:r>
            <a:endParaRPr lang="en-AU" sz="1800" dirty="0"/>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0E6A298-EBC5-DD19-FE7F-EAFC6D329C6B}"/>
                  </a:ext>
                </a:extLst>
              </p:cNvPr>
              <p:cNvSpPr txBox="1"/>
              <p:nvPr/>
            </p:nvSpPr>
            <p:spPr>
              <a:xfrm>
                <a:off x="4279779" y="2387245"/>
                <a:ext cx="3957066"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m:rPr>
                          <m:aln/>
                        </m:rPr>
                        <a:rPr lang="en-US" sz="2400" b="0" i="1" smtClean="0">
                          <a:latin typeface="Cambria Math" panose="02040503050406030204" pitchFamily="18" charset="0"/>
                        </a:rPr>
                        <m:t>=</m:t>
                      </m:r>
                      <m:r>
                        <a:rPr lang="en-US" sz="2400" b="0" i="1" smtClean="0">
                          <a:latin typeface="Cambria Math" panose="02040503050406030204" pitchFamily="18" charset="0"/>
                        </a:rPr>
                        <m:t>7</m:t>
                      </m:r>
                      <m:r>
                        <a:rPr lang="en-US" sz="2400" i="1">
                          <a:latin typeface="Cambria Math" panose="02040503050406030204" pitchFamily="18" charset="0"/>
                          <a:ea typeface="Cambria Math" panose="02040503050406030204" pitchFamily="18" charset="0"/>
                        </a:rPr>
                        <m:t>×9×</m:t>
                      </m:r>
                      <m:r>
                        <a:rPr lang="en-US" sz="2400" b="0" i="1" smtClean="0">
                          <a:latin typeface="Cambria Math" panose="02040503050406030204" pitchFamily="18" charset="0"/>
                          <a:ea typeface="Cambria Math" panose="02040503050406030204" pitchFamily="18" charset="0"/>
                        </a:rPr>
                        <m:t>4</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252 </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=252 </m:t>
                      </m:r>
                      <m:r>
                        <a:rPr lang="en-US" sz="2400" b="0" i="1" smtClean="0">
                          <a:latin typeface="Cambria Math" panose="02040503050406030204" pitchFamily="18" charset="0"/>
                        </a:rPr>
                        <m:t>𝑚𝐿</m:t>
                      </m:r>
                    </m:oMath>
                  </m:oMathPara>
                </a14:m>
                <a:endParaRPr lang="en-AU" sz="2400" dirty="0"/>
              </a:p>
            </p:txBody>
          </p:sp>
        </mc:Choice>
        <mc:Fallback xmlns="">
          <p:sp>
            <p:nvSpPr>
              <p:cNvPr id="11" name="TextBox 10">
                <a:extLst>
                  <a:ext uri="{FF2B5EF4-FFF2-40B4-BE49-F238E27FC236}">
                    <a16:creationId xmlns:a16="http://schemas.microsoft.com/office/drawing/2014/main" id="{60E6A298-EBC5-DD19-FE7F-EAFC6D329C6B}"/>
                  </a:ext>
                </a:extLst>
              </p:cNvPr>
              <p:cNvSpPr txBox="1">
                <a:spLocks noRot="1" noChangeAspect="1" noMove="1" noResize="1" noEditPoints="1" noAdjustHandles="1" noChangeArrowheads="1" noChangeShapeType="1" noTextEdit="1"/>
              </p:cNvSpPr>
              <p:nvPr/>
            </p:nvSpPr>
            <p:spPr>
              <a:xfrm>
                <a:off x="4279779" y="2387245"/>
                <a:ext cx="3957066" cy="1754326"/>
              </a:xfrm>
              <a:prstGeom prst="rect">
                <a:avLst/>
              </a:pr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Speech Bubble: Rectangle with Corners Rounded 2">
                <a:extLst>
                  <a:ext uri="{FF2B5EF4-FFF2-40B4-BE49-F238E27FC236}">
                    <a16:creationId xmlns:a16="http://schemas.microsoft.com/office/drawing/2014/main" id="{D0A09C87-9346-260E-B487-8E71A0AC7544}"/>
                  </a:ext>
                </a:extLst>
              </p:cNvPr>
              <p:cNvSpPr/>
              <p:nvPr/>
            </p:nvSpPr>
            <p:spPr>
              <a:xfrm>
                <a:off x="7749048" y="3079537"/>
                <a:ext cx="2690952" cy="943823"/>
              </a:xfrm>
              <a:prstGeom prst="wedgeRoundRectCallout">
                <a:avLst>
                  <a:gd name="adj1" fmla="val -67576"/>
                  <a:gd name="adj2" fmla="val -22355"/>
                  <a:gd name="adj3" fmla="val 16667"/>
                </a:avLst>
              </a:prstGeom>
              <a:solidFill>
                <a:schemeClr val="accent1"/>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AU" sz="1800" dirty="0"/>
                  <a:t>Why is </a:t>
                </a:r>
                <a14:m>
                  <m:oMath xmlns:m="http://schemas.openxmlformats.org/officeDocument/2006/math">
                    <m:r>
                      <a:rPr lang="en-US" sz="1800" b="0" i="1" smtClean="0">
                        <a:latin typeface="Cambria Math" panose="02040503050406030204" pitchFamily="18" charset="0"/>
                      </a:rPr>
                      <m:t>252 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3</m:t>
                        </m:r>
                      </m:sup>
                    </m:sSup>
                  </m:oMath>
                </a14:m>
                <a:r>
                  <a:rPr lang="en-AU" sz="1800" dirty="0"/>
                  <a:t> not an acceptable answer?</a:t>
                </a:r>
              </a:p>
            </p:txBody>
          </p:sp>
        </mc:Choice>
        <mc:Fallback xmlns="">
          <p:sp>
            <p:nvSpPr>
              <p:cNvPr id="3" name="Speech Bubble: Rectangle with Corners Rounded 2">
                <a:extLst>
                  <a:ext uri="{FF2B5EF4-FFF2-40B4-BE49-F238E27FC236}">
                    <a16:creationId xmlns:a16="http://schemas.microsoft.com/office/drawing/2014/main" id="{D0A09C87-9346-260E-B487-8E71A0AC7544}"/>
                  </a:ext>
                </a:extLst>
              </p:cNvPr>
              <p:cNvSpPr>
                <a:spLocks noRot="1" noChangeAspect="1" noMove="1" noResize="1" noEditPoints="1" noAdjustHandles="1" noChangeArrowheads="1" noChangeShapeType="1" noTextEdit="1"/>
              </p:cNvSpPr>
              <p:nvPr/>
            </p:nvSpPr>
            <p:spPr>
              <a:xfrm>
                <a:off x="7749048" y="3079537"/>
                <a:ext cx="2690952" cy="943823"/>
              </a:xfrm>
              <a:prstGeom prst="wedgeRoundRectCallout">
                <a:avLst>
                  <a:gd name="adj1" fmla="val -67576"/>
                  <a:gd name="adj2" fmla="val -22355"/>
                  <a:gd name="adj3" fmla="val 16667"/>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6</a:t>
            </a:fld>
            <a:endParaRPr lang="en-AU" dirty="0"/>
          </a:p>
        </p:txBody>
      </p:sp>
    </p:spTree>
    <p:extLst>
      <p:ext uri="{BB962C8B-B14F-4D97-AF65-F5344CB8AC3E}">
        <p14:creationId xmlns:p14="http://schemas.microsoft.com/office/powerpoint/2010/main" val="3855015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(4)</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question 1</a:t>
            </a:r>
          </a:p>
        </p:txBody>
      </p:sp>
      <p:sp>
        <p:nvSpPr>
          <p:cNvPr id="11" name="Content Placeholder 4">
            <a:extLst>
              <a:ext uri="{FF2B5EF4-FFF2-40B4-BE49-F238E27FC236}">
                <a16:creationId xmlns:a16="http://schemas.microsoft.com/office/drawing/2014/main" id="{4193F5C9-8E6E-B3D6-80B5-71BD65107010}"/>
              </a:ext>
            </a:extLst>
          </p:cNvPr>
          <p:cNvSpPr>
            <a:spLocks noGrp="1"/>
          </p:cNvSpPr>
          <p:nvPr>
            <p:ph idx="1"/>
          </p:nvPr>
        </p:nvSpPr>
        <p:spPr>
          <a:xfrm>
            <a:off x="2047886" y="1973202"/>
            <a:ext cx="8392114" cy="516710"/>
          </a:xfrm>
        </p:spPr>
        <p:txBody>
          <a:bodyPr/>
          <a:lstStyle/>
          <a:p>
            <a:r>
              <a:rPr lang="en-US" dirty="0"/>
              <a:t>Find the capacity of a rectangular prism with dimensions 5 cm, 8 cm and 3 cm.</a:t>
            </a:r>
          </a:p>
        </p:txBody>
      </p:sp>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7</a:t>
            </a:fld>
            <a:endParaRPr lang="en-AU" dirty="0"/>
          </a:p>
        </p:txBody>
      </p:sp>
    </p:spTree>
    <p:extLst>
      <p:ext uri="{BB962C8B-B14F-4D97-AF65-F5344CB8AC3E}">
        <p14:creationId xmlns:p14="http://schemas.microsoft.com/office/powerpoint/2010/main" val="2085454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(5)</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Your turn – solution 1</a:t>
            </a:r>
          </a:p>
        </p:txBody>
      </p:sp>
      <p:sp>
        <p:nvSpPr>
          <p:cNvPr id="10" name="Content Placeholder 4">
            <a:extLst>
              <a:ext uri="{FF2B5EF4-FFF2-40B4-BE49-F238E27FC236}">
                <a16:creationId xmlns:a16="http://schemas.microsoft.com/office/drawing/2014/main" id="{982A3441-9759-57CB-73C6-E7D020795892}"/>
              </a:ext>
            </a:extLst>
          </p:cNvPr>
          <p:cNvSpPr>
            <a:spLocks noGrp="1"/>
          </p:cNvSpPr>
          <p:nvPr>
            <p:ph idx="1"/>
          </p:nvPr>
        </p:nvSpPr>
        <p:spPr>
          <a:xfrm>
            <a:off x="2047886" y="1973202"/>
            <a:ext cx="8392114" cy="516710"/>
          </a:xfrm>
        </p:spPr>
        <p:txBody>
          <a:bodyPr/>
          <a:lstStyle/>
          <a:p>
            <a:r>
              <a:rPr lang="en-US" dirty="0"/>
              <a:t>Find the capacity of a rectangular prism with dimensions 5 cm, 8 cm and 3 cm.</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BF239EC-98EF-17C2-2E9A-01D5322997B2}"/>
                  </a:ext>
                </a:extLst>
              </p:cNvPr>
              <p:cNvSpPr txBox="1"/>
              <p:nvPr/>
            </p:nvSpPr>
            <p:spPr>
              <a:xfrm>
                <a:off x="4901001" y="2857411"/>
                <a:ext cx="2389997" cy="1754326"/>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m:t>
                      </m:r>
                      <m:r>
                        <m:rPr>
                          <m:aln/>
                        </m:rPr>
                        <a:rPr lang="en-US" sz="2400" b="0" i="1" smtClean="0">
                          <a:latin typeface="Cambria Math" panose="02040503050406030204" pitchFamily="18" charset="0"/>
                        </a:rPr>
                        <m:t>=</m:t>
                      </m:r>
                      <m:r>
                        <a:rPr lang="en-US" sz="2400" b="0" i="1" smtClean="0">
                          <a:latin typeface="Cambria Math" panose="02040503050406030204" pitchFamily="18" charset="0"/>
                        </a:rPr>
                        <m:t>5</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8</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3</m:t>
                      </m:r>
                    </m:oMath>
                    <m:oMath xmlns:m="http://schemas.openxmlformats.org/officeDocument/2006/math">
                      <m:r>
                        <m:rPr>
                          <m:aln/>
                        </m:rPr>
                        <a:rPr lang="en-US" sz="2400" b="0" i="1" smtClean="0">
                          <a:latin typeface="Cambria Math" panose="02040503050406030204" pitchFamily="18" charset="0"/>
                        </a:rPr>
                        <m:t>=</m:t>
                      </m:r>
                      <m:r>
                        <a:rPr lang="en-US" sz="2400" b="0" i="1" smtClean="0">
                          <a:latin typeface="Cambria Math" panose="02040503050406030204" pitchFamily="18" charset="0"/>
                        </a:rPr>
                        <m:t>120 </m:t>
                      </m:r>
                      <m:r>
                        <a:rPr lang="en-US" sz="2400" b="0" i="1" smtClean="0">
                          <a:latin typeface="Cambria Math" panose="02040503050406030204" pitchFamily="18" charset="0"/>
                        </a:rPr>
                        <m:t>𝑐</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3</m:t>
                          </m:r>
                        </m:sup>
                      </m:sSup>
                    </m:oMath>
                    <m:oMath xmlns:m="http://schemas.openxmlformats.org/officeDocument/2006/math">
                      <m:r>
                        <a:rPr lang="en-US" sz="2400" b="0" i="1" smtClean="0">
                          <a:latin typeface="Cambria Math" panose="02040503050406030204" pitchFamily="18" charset="0"/>
                        </a:rPr>
                        <m:t>𝐶</m:t>
                      </m:r>
                      <m:r>
                        <a:rPr lang="en-US" sz="2400" b="0" i="1" smtClean="0">
                          <a:latin typeface="Cambria Math" panose="02040503050406030204" pitchFamily="18" charset="0"/>
                        </a:rPr>
                        <m:t>=120 </m:t>
                      </m:r>
                      <m:r>
                        <a:rPr lang="en-US" sz="2400" b="0" i="1" smtClean="0">
                          <a:latin typeface="Cambria Math" panose="02040503050406030204" pitchFamily="18" charset="0"/>
                        </a:rPr>
                        <m:t>𝑚𝐿</m:t>
                      </m:r>
                    </m:oMath>
                  </m:oMathPara>
                </a14:m>
                <a:endParaRPr lang="en-AU" sz="2400" dirty="0"/>
              </a:p>
            </p:txBody>
          </p:sp>
        </mc:Choice>
        <mc:Fallback xmlns="">
          <p:sp>
            <p:nvSpPr>
              <p:cNvPr id="7" name="TextBox 6">
                <a:extLst>
                  <a:ext uri="{FF2B5EF4-FFF2-40B4-BE49-F238E27FC236}">
                    <a16:creationId xmlns:a16="http://schemas.microsoft.com/office/drawing/2014/main" id="{2BF239EC-98EF-17C2-2E9A-01D5322997B2}"/>
                  </a:ext>
                </a:extLst>
              </p:cNvPr>
              <p:cNvSpPr txBox="1">
                <a:spLocks noRot="1" noChangeAspect="1" noMove="1" noResize="1" noEditPoints="1" noAdjustHandles="1" noChangeArrowheads="1" noChangeShapeType="1" noTextEdit="1"/>
              </p:cNvSpPr>
              <p:nvPr/>
            </p:nvSpPr>
            <p:spPr>
              <a:xfrm>
                <a:off x="4901001" y="2857411"/>
                <a:ext cx="2389997" cy="1754326"/>
              </a:xfrm>
              <a:prstGeom prst="rect">
                <a:avLst/>
              </a:prstGeom>
              <a:blipFill>
                <a:blip r:embed="rId2"/>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8</a:t>
            </a:fld>
            <a:endParaRPr lang="en-AU" dirty="0"/>
          </a:p>
        </p:txBody>
      </p:sp>
    </p:spTree>
    <p:extLst>
      <p:ext uri="{BB962C8B-B14F-4D97-AF65-F5344CB8AC3E}">
        <p14:creationId xmlns:p14="http://schemas.microsoft.com/office/powerpoint/2010/main" val="115611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0C0F84-C528-A726-6D08-0AF549433E03}"/>
              </a:ext>
            </a:extLst>
          </p:cNvPr>
          <p:cNvSpPr>
            <a:spLocks noGrp="1"/>
          </p:cNvSpPr>
          <p:nvPr>
            <p:ph type="title"/>
          </p:nvPr>
        </p:nvSpPr>
        <p:spPr/>
        <p:txBody>
          <a:bodyPr/>
          <a:lstStyle/>
          <a:p>
            <a:r>
              <a:rPr lang="en-AU" dirty="0"/>
              <a:t>Volume and capacity (6)</a:t>
            </a:r>
          </a:p>
        </p:txBody>
      </p:sp>
      <p:sp>
        <p:nvSpPr>
          <p:cNvPr id="6" name="Text Placeholder 5">
            <a:extLst>
              <a:ext uri="{FF2B5EF4-FFF2-40B4-BE49-F238E27FC236}">
                <a16:creationId xmlns:a16="http://schemas.microsoft.com/office/drawing/2014/main" id="{09E8F95C-E9B2-C872-3924-E38C255A662C}"/>
              </a:ext>
            </a:extLst>
          </p:cNvPr>
          <p:cNvSpPr>
            <a:spLocks noGrp="1"/>
          </p:cNvSpPr>
          <p:nvPr>
            <p:ph type="body" sz="quarter" idx="18"/>
          </p:nvPr>
        </p:nvSpPr>
        <p:spPr/>
        <p:txBody>
          <a:bodyPr/>
          <a:lstStyle/>
          <a:p>
            <a:r>
              <a:rPr lang="en-AU" dirty="0"/>
              <a:t>Example 2</a:t>
            </a:r>
          </a:p>
        </p:txBody>
      </p:sp>
      <p:sp>
        <p:nvSpPr>
          <p:cNvPr id="5" name="Content Placeholder 4">
            <a:extLst>
              <a:ext uri="{FF2B5EF4-FFF2-40B4-BE49-F238E27FC236}">
                <a16:creationId xmlns:a16="http://schemas.microsoft.com/office/drawing/2014/main" id="{A94E55D6-2F4E-BB7B-7428-674C32E4640D}"/>
              </a:ext>
            </a:extLst>
          </p:cNvPr>
          <p:cNvSpPr>
            <a:spLocks noGrp="1"/>
          </p:cNvSpPr>
          <p:nvPr>
            <p:ph idx="1"/>
          </p:nvPr>
        </p:nvSpPr>
        <p:spPr>
          <a:xfrm>
            <a:off x="360000" y="1620000"/>
            <a:ext cx="6162098" cy="488718"/>
          </a:xfrm>
        </p:spPr>
        <p:txBody>
          <a:bodyPr/>
          <a:lstStyle/>
          <a:p>
            <a:r>
              <a:rPr lang="en-US" sz="1800" dirty="0"/>
              <a:t>Find the capacity, in litres, of the triangular prism shown.</a:t>
            </a:r>
          </a:p>
        </p:txBody>
      </p:sp>
      <p:pic>
        <p:nvPicPr>
          <p:cNvPr id="8" name="Picture 7" descr="Triangular prism with face height 50 cm and face length 120 cm, and prism height 100 cm.">
            <a:extLst>
              <a:ext uri="{FF2B5EF4-FFF2-40B4-BE49-F238E27FC236}">
                <a16:creationId xmlns:a16="http://schemas.microsoft.com/office/drawing/2014/main" id="{34726E56-D7A5-7074-B88B-AFEE50937C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348894" y="2813604"/>
            <a:ext cx="4747106" cy="242439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5E9F0AE2-BEA9-5406-472C-842AAB9366B7}"/>
                  </a:ext>
                </a:extLst>
              </p:cNvPr>
              <p:cNvSpPr txBox="1"/>
              <p:nvPr/>
            </p:nvSpPr>
            <p:spPr>
              <a:xfrm>
                <a:off x="7733915" y="1681473"/>
                <a:ext cx="2836598" cy="4143827"/>
              </a:xfrm>
              <a:prstGeom prst="rect">
                <a:avLst/>
              </a:prstGeom>
              <a:noFill/>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𝐴</m:t>
                      </m:r>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r>
                        <a:rPr lang="en-US" sz="1800" i="1">
                          <a:latin typeface="Cambria Math" panose="02040503050406030204" pitchFamily="18" charset="0"/>
                          <a:ea typeface="Cambria Math" panose="02040503050406030204" pitchFamily="18" charset="0"/>
                        </a:rPr>
                        <m:t>×5</m:t>
                      </m:r>
                      <m:r>
                        <a:rPr lang="en-US" sz="1800" b="0" i="1" smtClean="0">
                          <a:latin typeface="Cambria Math" panose="02040503050406030204" pitchFamily="18" charset="0"/>
                          <a:ea typeface="Cambria Math" panose="02040503050406030204" pitchFamily="18" charset="0"/>
                        </a:rPr>
                        <m:t>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120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2</m:t>
                          </m:r>
                        </m:sup>
                      </m:sSup>
                    </m:oMath>
                    <m:oMath xmlns:m="http://schemas.openxmlformats.org/officeDocument/2006/math">
                      <m:r>
                        <a:rPr lang="en-US" sz="1800" b="0" i="1" smtClean="0">
                          <a:latin typeface="Cambria Math" panose="02040503050406030204" pitchFamily="18" charset="0"/>
                        </a:rPr>
                        <m:t>𝑉</m:t>
                      </m:r>
                      <m:r>
                        <m:rPr>
                          <m:aln/>
                        </m:rPr>
                        <a:rPr lang="en-US" sz="1800" b="0" i="1" smtClean="0">
                          <a:latin typeface="Cambria Math" panose="02040503050406030204" pitchFamily="18" charset="0"/>
                        </a:rPr>
                        <m:t>=</m:t>
                      </m:r>
                      <m:r>
                        <a:rPr lang="en-US" sz="1800" b="0" i="1" smtClean="0">
                          <a:latin typeface="Cambria Math" panose="02040503050406030204" pitchFamily="18" charset="0"/>
                        </a:rPr>
                        <m:t>𝐴h</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300</m:t>
                      </m:r>
                      <m:r>
                        <a:rPr lang="en-US" sz="1800" i="1">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100</m:t>
                      </m:r>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30 000 </m:t>
                      </m:r>
                      <m:r>
                        <a:rPr lang="en-US" sz="1800" b="0" i="1" smtClean="0">
                          <a:latin typeface="Cambria Math" panose="02040503050406030204" pitchFamily="18" charset="0"/>
                        </a:rPr>
                        <m:t>𝑐</m:t>
                      </m:r>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𝑚</m:t>
                          </m:r>
                        </m:e>
                        <m:sup>
                          <m:r>
                            <a:rPr lang="en-US" sz="1800" b="0" i="1" smtClean="0">
                              <a:latin typeface="Cambria Math" panose="02040503050406030204" pitchFamily="18" charset="0"/>
                            </a:rPr>
                            <m:t>3</m:t>
                          </m:r>
                        </m:sup>
                      </m:sSup>
                    </m:oMath>
                    <m:oMath xmlns:m="http://schemas.openxmlformats.org/officeDocument/2006/math">
                      <m:r>
                        <a:rPr lang="en-US" sz="1800" b="0" i="1" smtClean="0">
                          <a:latin typeface="Cambria Math" panose="02040503050406030204" pitchFamily="18" charset="0"/>
                        </a:rPr>
                        <m:t>𝐶</m:t>
                      </m:r>
                      <m:r>
                        <m:rPr>
                          <m:aln/>
                        </m:rPr>
                        <a:rPr lang="en-US" sz="1800" b="0" i="1" smtClean="0">
                          <a:latin typeface="Cambria Math" panose="02040503050406030204" pitchFamily="18" charset="0"/>
                        </a:rPr>
                        <m:t>=</m:t>
                      </m:r>
                      <m:r>
                        <a:rPr lang="en-US" sz="1800" b="0" i="1" smtClean="0">
                          <a:latin typeface="Cambria Math" panose="02040503050406030204" pitchFamily="18" charset="0"/>
                        </a:rPr>
                        <m:t>30 000 </m:t>
                      </m:r>
                      <m:r>
                        <a:rPr lang="en-US" sz="1800" b="0" i="1" smtClean="0">
                          <a:latin typeface="Cambria Math" panose="02040503050406030204" pitchFamily="18" charset="0"/>
                        </a:rPr>
                        <m:t>𝑚𝐿</m:t>
                      </m:r>
                    </m:oMath>
                    <m:oMath xmlns:m="http://schemas.openxmlformats.org/officeDocument/2006/math">
                      <m:r>
                        <m:rPr>
                          <m:aln/>
                        </m:rP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30 000</m:t>
                          </m:r>
                        </m:num>
                        <m:den>
                          <m:r>
                            <a:rPr lang="en-US" sz="1800" b="0" i="1" smtClean="0">
                              <a:latin typeface="Cambria Math" panose="02040503050406030204" pitchFamily="18" charset="0"/>
                            </a:rPr>
                            <m:t>1000</m:t>
                          </m:r>
                        </m:den>
                      </m:f>
                    </m:oMath>
                    <m:oMath xmlns:m="http://schemas.openxmlformats.org/officeDocument/2006/math">
                      <m:r>
                        <m:rPr>
                          <m:aln/>
                        </m:rPr>
                        <a:rPr lang="en-US" sz="1800" b="0" i="1" smtClean="0">
                          <a:latin typeface="Cambria Math" panose="02040503050406030204" pitchFamily="18" charset="0"/>
                        </a:rPr>
                        <m:t>=</m:t>
                      </m:r>
                      <m:r>
                        <a:rPr lang="en-US" sz="1800" b="0" i="1" smtClean="0">
                          <a:latin typeface="Cambria Math" panose="02040503050406030204" pitchFamily="18" charset="0"/>
                        </a:rPr>
                        <m:t>30 </m:t>
                      </m:r>
                      <m:r>
                        <a:rPr lang="en-US" sz="1800" b="0" i="1" smtClean="0">
                          <a:latin typeface="Cambria Math" panose="02040503050406030204" pitchFamily="18" charset="0"/>
                        </a:rPr>
                        <m:t>𝐿</m:t>
                      </m:r>
                    </m:oMath>
                  </m:oMathPara>
                </a14:m>
                <a:endParaRPr lang="en-US" sz="1800" b="0" dirty="0"/>
              </a:p>
            </p:txBody>
          </p:sp>
        </mc:Choice>
        <mc:Fallback xmlns="">
          <p:sp>
            <p:nvSpPr>
              <p:cNvPr id="7" name="TextBox 6">
                <a:extLst>
                  <a:ext uri="{FF2B5EF4-FFF2-40B4-BE49-F238E27FC236}">
                    <a16:creationId xmlns:a16="http://schemas.microsoft.com/office/drawing/2014/main" id="{5E9F0AE2-BEA9-5406-472C-842AAB9366B7}"/>
                  </a:ext>
                </a:extLst>
              </p:cNvPr>
              <p:cNvSpPr txBox="1">
                <a:spLocks noRot="1" noChangeAspect="1" noMove="1" noResize="1" noEditPoints="1" noAdjustHandles="1" noChangeArrowheads="1" noChangeShapeType="1" noTextEdit="1"/>
              </p:cNvSpPr>
              <p:nvPr/>
            </p:nvSpPr>
            <p:spPr>
              <a:xfrm>
                <a:off x="7733915" y="1681473"/>
                <a:ext cx="2836598" cy="4143827"/>
              </a:xfrm>
              <a:prstGeom prst="rect">
                <a:avLst/>
              </a:prstGeom>
              <a:blipFill>
                <a:blip r:embed="rId3"/>
                <a:stretch>
                  <a:fillRect/>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29442BF3-4F23-569D-9930-F15ECC563685}"/>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t>9</a:t>
            </a:fld>
            <a:endParaRPr lang="en-AU" dirty="0"/>
          </a:p>
        </p:txBody>
      </p:sp>
    </p:spTree>
    <p:extLst>
      <p:ext uri="{BB962C8B-B14F-4D97-AF65-F5344CB8AC3E}">
        <p14:creationId xmlns:p14="http://schemas.microsoft.com/office/powerpoint/2010/main" val="354353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2" ma:contentTypeDescription="Create a new document." ma:contentTypeScope="" ma:versionID="1b18cefd43c074e9079b0ab948cfa6b0">
  <xsd:schema xmlns:xsd="http://www.w3.org/2001/XMLSchema" xmlns:xs="http://www.w3.org/2001/XMLSchema" xmlns:p="http://schemas.microsoft.com/office/2006/metadata/properties" xmlns:ns2="98740c54-966f-451d-a76c-e38eb7fddd55" targetNamespace="http://schemas.microsoft.com/office/2006/metadata/properties" ma:root="true" ma:fieldsID="7b58a808f03ed71fdcb636b9c8fc90b2" ns2:_="">
    <xsd:import namespace="98740c54-966f-451d-a76c-e38eb7fddd5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DD13977-A125-4F43-8EE5-9C3407255562}"/>
</file>

<file path=customXml/itemProps2.xml><?xml version="1.0" encoding="utf-8"?>
<ds:datastoreItem xmlns:ds="http://schemas.openxmlformats.org/officeDocument/2006/customXml" ds:itemID="{65E65676-2514-40F6-A7A1-09755960F91B}"/>
</file>

<file path=customXml/itemProps3.xml><?xml version="1.0" encoding="utf-8"?>
<ds:datastoreItem xmlns:ds="http://schemas.openxmlformats.org/officeDocument/2006/customXml" ds:itemID="{5F820596-B74D-45DA-A3F8-EE1874E72A89}"/>
</file>

<file path=docProps/app.xml><?xml version="1.0" encoding="utf-8"?>
<Properties xmlns="http://schemas.openxmlformats.org/officeDocument/2006/extended-properties" xmlns:vt="http://schemas.openxmlformats.org/officeDocument/2006/docPropsVTypes">
  <Template>curriculum-reform-template-2023</Template>
  <TotalTime>0</TotalTime>
  <Words>796</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Public Sans Light</vt:lpstr>
      <vt:lpstr>Cambria Math</vt:lpstr>
      <vt:lpstr>Times New Roman</vt:lpstr>
      <vt:lpstr>Public Sans SemiBold</vt:lpstr>
      <vt:lpstr>Public Sans</vt:lpstr>
      <vt:lpstr>Arial</vt:lpstr>
      <vt:lpstr>NSWG Corporate</vt:lpstr>
      <vt:lpstr>Volume and capacity</vt:lpstr>
      <vt:lpstr>Explore</vt:lpstr>
      <vt:lpstr>Volume and capacity (1)</vt:lpstr>
      <vt:lpstr>Summarise</vt:lpstr>
      <vt:lpstr>Volume and capacity (2)</vt:lpstr>
      <vt:lpstr>Volume and capacity (3)</vt:lpstr>
      <vt:lpstr>Volume and capacity (4)</vt:lpstr>
      <vt:lpstr>Volume and capacity (5)</vt:lpstr>
      <vt:lpstr>Volume and capacity (6)</vt:lpstr>
      <vt:lpstr>Volume and capacity (7)</vt:lpstr>
      <vt:lpstr>Volume and capacity (8)</vt:lpstr>
      <vt:lpstr>Volume and capacity (9)</vt:lpstr>
      <vt:lpstr>Apply</vt:lpstr>
      <vt:lpstr>Volume and capacity (10)</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Volume and capacity</dc:title>
  <dc:subject/>
  <dc:creator>NSW Department of Education</dc:creator>
  <cp:keywords/>
  <dcterms:created xsi:type="dcterms:W3CDTF">2024-06-03T23:44:00Z</dcterms:created>
  <dcterms:modified xsi:type="dcterms:W3CDTF">2024-06-03T23:44:28Z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ContentTypeId">
    <vt:lpwstr>0x010100C6BC20BCFB223D4189F17F47419ECBA2</vt:lpwstr>
  </property>
  <property fmtid="{D5CDD505-2E9C-101B-9397-08002B2CF9AE}" pid="4" name="MSIP_Label_b603dfd7-d93a-4381-a340-2995d8282205_ContentBits">
    <vt:lpwstr>0</vt:lpwstr>
  </property>
  <property fmtid="{D5CDD505-2E9C-101B-9397-08002B2CF9AE}" pid="5" name="MSIP_Label_b603dfd7-d93a-4381-a340-2995d8282205_ActionId">
    <vt:lpwstr>bba14cf6-a73b-4868-bea6-934c16a919f1</vt:lpwstr>
  </property>
  <property fmtid="{D5CDD505-2E9C-101B-9397-08002B2CF9AE}" pid="6" name="MSIP_Label_b603dfd7-d93a-4381-a340-2995d8282205_SetDate">
    <vt:lpwstr>2024-05-21T01:10:31Z</vt:lpwstr>
  </property>
  <property fmtid="{D5CDD505-2E9C-101B-9397-08002B2CF9AE}" pid="7" name="MSIP_Label_b603dfd7-d93a-4381-a340-2995d8282205_Name">
    <vt:lpwstr>OFFICIAL</vt:lpwstr>
  </property>
  <property fmtid="{D5CDD505-2E9C-101B-9397-08002B2CF9AE}" pid="8" name="MSIP_Label_b603dfd7-d93a-4381-a340-2995d8282205_Method">
    <vt:lpwstr>Standard</vt:lpwstr>
  </property>
  <property fmtid="{D5CDD505-2E9C-101B-9397-08002B2CF9AE}" pid="9" name="MSIP_Label_b603dfd7-d93a-4381-a340-2995d8282205_SiteId">
    <vt:lpwstr>05a0e69a-418a-47c1-9c25-9387261bf991</vt:lpwstr>
  </property>
</Properties>
</file>