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7" r:id="rId2"/>
    <p:sldId id="375" r:id="rId3"/>
    <p:sldId id="367" r:id="rId4"/>
    <p:sldId id="369" r:id="rId5"/>
    <p:sldId id="382" r:id="rId6"/>
    <p:sldId id="383" r:id="rId7"/>
    <p:sldId id="378" r:id="rId8"/>
    <p:sldId id="379" r:id="rId9"/>
    <p:sldId id="380" r:id="rId10"/>
    <p:sldId id="387" r:id="rId11"/>
    <p:sldId id="370" r:id="rId12"/>
    <p:sldId id="371" r:id="rId13"/>
    <p:sldId id="372" r:id="rId14"/>
    <p:sldId id="373"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
      <p:font typeface="Public Sans Light" pitchFamily="2" charset="0"/>
      <p:regular r:id="rId24"/>
      <p:italic r:id="rId25"/>
    </p:embeddedFont>
    <p:embeddedFont>
      <p:font typeface="Public Sans SemiBold"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375"/>
            <p14:sldId id="367"/>
            <p14:sldId id="369"/>
            <p14:sldId id="382"/>
            <p14:sldId id="383"/>
            <p14:sldId id="378"/>
            <p14:sldId id="379"/>
            <p14:sldId id="380"/>
            <p14:sldId id="387"/>
            <p14:sldId id="370"/>
            <p14:sldId id="371"/>
            <p14:sldId id="372"/>
            <p14:sldId id="373"/>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5D3C655-FA0C-37E3-0AF9-B42F82485347}" name="Lee Hyland" initials="LH" userId="S::LESLEE.HYLAND@det.nsw.edu.au::236b8219-96ed-46a5-92bf-a10e6892f95f" providerId="AD"/>
  <p188:author id="{9E900F56-96F0-A2C5-2EC5-4A5CA6B1A37B}" name="Nadine Cannings" initials="NC" userId="S::Nadine.Cannings@det.nsw.edu.au::edc68fe4-7015-48b6-a6c0-a33df6c27bb6"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9DD3C-239B-8840-ADB1-49A0A5D18EA2}" v="22" dt="2024-05-21T04:58:39.37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94"/>
  </p:normalViewPr>
  <p:slideViewPr>
    <p:cSldViewPr snapToGrid="0">
      <p:cViewPr varScale="1">
        <p:scale>
          <a:sx n="94" d="100"/>
          <a:sy n="94" d="100"/>
        </p:scale>
        <p:origin x="75" y="243"/>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72923429@N00/4043831966" TargetMode="External"/><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hotos/72923429@N0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30478819@N08/48312995557" TargetMode="External"/><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hyperlink" Target="https://creativecommons.org/licenses/by/2.0/?ref=openverse" TargetMode="External"/><Relationship Id="rId5" Type="http://schemas.openxmlformats.org/officeDocument/2006/relationships/hyperlink" Target="https://linktr.ee/wuestenigel" TargetMode="External"/><Relationship Id="rId4" Type="http://schemas.openxmlformats.org/officeDocument/2006/relationships/hyperlink" Target="https://foto.wuestenigel.com/sliced-triangular-pieces-of-black-bread-on-a-white-tab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 loaf of bread</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 loaf of bread (</a:t>
            </a:r>
            <a:r>
              <a:rPr lang="en-AU" dirty="0"/>
              <a:t>7</a:t>
            </a:r>
            <a:r>
              <a:rPr lang="en-AU"/>
              <a:t>)</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solution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AU" dirty="0"/>
              <a:t>Find the volume of the pentagonal prism.</a:t>
            </a:r>
          </a:p>
          <a:p>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F8B54C-A728-89CF-EB7C-342E3B4DE03F}"/>
                  </a:ext>
                </a:extLst>
              </p:cNvPr>
              <p:cNvSpPr txBox="1"/>
              <p:nvPr/>
            </p:nvSpPr>
            <p:spPr>
              <a:xfrm>
                <a:off x="360000" y="3073938"/>
                <a:ext cx="2960974" cy="2471267"/>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=40×6</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The volume is </a:t>
                </a:r>
                <a14:m>
                  <m:oMath xmlns:m="http://schemas.openxmlformats.org/officeDocument/2006/math">
                    <m:r>
                      <a:rPr kumimoji="0" lang="en-AU" sz="18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24</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0 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7" name="TextBox 6">
                <a:extLst>
                  <a:ext uri="{FF2B5EF4-FFF2-40B4-BE49-F238E27FC236}">
                    <a16:creationId xmlns:a16="http://schemas.microsoft.com/office/drawing/2014/main" id="{84F8B54C-A728-89CF-EB7C-342E3B4DE03F}"/>
                  </a:ext>
                </a:extLst>
              </p:cNvPr>
              <p:cNvSpPr txBox="1">
                <a:spLocks noRot="1" noChangeAspect="1" noMove="1" noResize="1" noEditPoints="1" noAdjustHandles="1" noChangeArrowheads="1" noChangeShapeType="1" noTextEdit="1"/>
              </p:cNvSpPr>
              <p:nvPr/>
            </p:nvSpPr>
            <p:spPr>
              <a:xfrm>
                <a:off x="360000" y="3073938"/>
                <a:ext cx="2960974" cy="2471267"/>
              </a:xfrm>
              <a:prstGeom prst="rect">
                <a:avLst/>
              </a:prstGeom>
              <a:blipFill>
                <a:blip r:embed="rId2"/>
                <a:stretch>
                  <a:fillRect l="-4701"/>
                </a:stretch>
              </a:blipFill>
            </p:spPr>
            <p:txBody>
              <a:bodyPr/>
              <a:lstStyle/>
              <a:p>
                <a:r>
                  <a:rPr lang="en-US">
                    <a:noFill/>
                  </a:rPr>
                  <a:t> </a:t>
                </a:r>
              </a:p>
            </p:txBody>
          </p:sp>
        </mc:Fallback>
      </mc:AlternateContent>
      <p:pic>
        <p:nvPicPr>
          <p:cNvPr id="8" name="Picture 7" descr="A blue pentagonal prism with a blue shaded cross-section, that has an area of 40 square centimetres. The prism has a horizontal height of 6 centimetres.">
            <a:extLst>
              <a:ext uri="{FF2B5EF4-FFF2-40B4-BE49-F238E27FC236}">
                <a16:creationId xmlns:a16="http://schemas.microsoft.com/office/drawing/2014/main" id="{29A9E485-78E8-A641-E1D5-E36A85335876}"/>
              </a:ext>
            </a:extLst>
          </p:cNvPr>
          <p:cNvPicPr>
            <a:picLocks noChangeAspect="1"/>
          </p:cNvPicPr>
          <p:nvPr/>
        </p:nvPicPr>
        <p:blipFill>
          <a:blip r:embed="rId3"/>
          <a:stretch>
            <a:fillRect/>
          </a:stretch>
        </p:blipFill>
        <p:spPr>
          <a:xfrm>
            <a:off x="6918239" y="2006934"/>
            <a:ext cx="4913761" cy="353827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4062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A loaf of bread (</a:t>
            </a:r>
            <a:r>
              <a:rPr lang="en-AU" dirty="0"/>
              <a:t>8</a:t>
            </a:r>
            <a:r>
              <a:rPr lang="en-AU"/>
              <a:t>)</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Example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545601"/>
          </a:xfrm>
        </p:spPr>
        <p:txBody>
          <a:bodyPr/>
          <a:lstStyle/>
          <a:p>
            <a:r>
              <a:rPr lang="en-AU" dirty="0"/>
              <a:t>Find the volume of the triangular prism.</a:t>
            </a:r>
          </a:p>
        </p:txBody>
      </p:sp>
      <p:pic>
        <p:nvPicPr>
          <p:cNvPr id="8" name="Picture 7" descr="A green triangular prism with a blue face. It has a base length of 30 centimetres, a height of 15 centimetres and a depth of 18 centimetres.">
            <a:extLst>
              <a:ext uri="{FF2B5EF4-FFF2-40B4-BE49-F238E27FC236}">
                <a16:creationId xmlns:a16="http://schemas.microsoft.com/office/drawing/2014/main" id="{65DB1523-9C97-2BBB-1170-18FBE14151D9}"/>
              </a:ext>
            </a:extLst>
          </p:cNvPr>
          <p:cNvPicPr>
            <a:picLocks noChangeAspect="1"/>
          </p:cNvPicPr>
          <p:nvPr/>
        </p:nvPicPr>
        <p:blipFill>
          <a:blip r:embed="rId2"/>
          <a:stretch>
            <a:fillRect/>
          </a:stretch>
        </p:blipFill>
        <p:spPr>
          <a:xfrm>
            <a:off x="360000" y="2924918"/>
            <a:ext cx="4246582" cy="208468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3EF76C1-DA45-C7B7-E09E-C2527A6AFB6B}"/>
                  </a:ext>
                </a:extLst>
              </p:cNvPr>
              <p:cNvSpPr txBox="1"/>
              <p:nvPr/>
            </p:nvSpPr>
            <p:spPr>
              <a:xfrm>
                <a:off x="6863889" y="1653204"/>
                <a:ext cx="4003907" cy="2418508"/>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Area of </a:t>
                </a:r>
                <a:r>
                  <a:rPr lang="en-AU" sz="1800" i="1" dirty="0">
                    <a:solidFill>
                      <a:srgbClr val="22272B"/>
                    </a:solidFill>
                    <a:latin typeface="Cambria Math" panose="02040503050406030204" pitchFamily="18" charset="0"/>
                  </a:rPr>
                  <a:t>cross section</a:t>
                </a: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 (triangle):</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×30×15</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225</m:t>
                      </m:r>
                    </m:oMath>
                  </m:oMathPara>
                </a14:m>
                <a:endPar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endParaRPr>
              </a:p>
            </p:txBody>
          </p:sp>
        </mc:Choice>
        <mc:Fallback xmlns="">
          <p:sp>
            <p:nvSpPr>
              <p:cNvPr id="15" name="TextBox 14">
                <a:extLst>
                  <a:ext uri="{FF2B5EF4-FFF2-40B4-BE49-F238E27FC236}">
                    <a16:creationId xmlns:a16="http://schemas.microsoft.com/office/drawing/2014/main" id="{C3EF76C1-DA45-C7B7-E09E-C2527A6AFB6B}"/>
                  </a:ext>
                </a:extLst>
              </p:cNvPr>
              <p:cNvSpPr txBox="1">
                <a:spLocks noRot="1" noChangeAspect="1" noMove="1" noResize="1" noEditPoints="1" noAdjustHandles="1" noChangeArrowheads="1" noChangeShapeType="1" noTextEdit="1"/>
              </p:cNvSpPr>
              <p:nvPr/>
            </p:nvSpPr>
            <p:spPr>
              <a:xfrm>
                <a:off x="6863889" y="1653204"/>
                <a:ext cx="4003907" cy="2418508"/>
              </a:xfrm>
              <a:prstGeom prst="rect">
                <a:avLst/>
              </a:prstGeom>
              <a:blipFill>
                <a:blip r:embed="rId3"/>
                <a:stretch>
                  <a:fillRect l="-3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4E5EF7-49CF-2A2B-68BA-F55A342B42BF}"/>
                  </a:ext>
                </a:extLst>
              </p:cNvPr>
              <p:cNvSpPr txBox="1"/>
              <p:nvPr/>
            </p:nvSpPr>
            <p:spPr>
              <a:xfrm>
                <a:off x="6863889" y="4016691"/>
                <a:ext cx="2089231" cy="1754326"/>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Volume of prism:</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225×18</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4050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mc:Choice>
        <mc:Fallback xmlns="">
          <p:sp>
            <p:nvSpPr>
              <p:cNvPr id="7" name="TextBox 6">
                <a:extLst>
                  <a:ext uri="{FF2B5EF4-FFF2-40B4-BE49-F238E27FC236}">
                    <a16:creationId xmlns:a16="http://schemas.microsoft.com/office/drawing/2014/main" id="{C14E5EF7-49CF-2A2B-68BA-F55A342B42BF}"/>
                  </a:ext>
                </a:extLst>
              </p:cNvPr>
              <p:cNvSpPr txBox="1">
                <a:spLocks noRot="1" noChangeAspect="1" noMove="1" noResize="1" noEditPoints="1" noAdjustHandles="1" noChangeArrowheads="1" noChangeShapeType="1" noTextEdit="1"/>
              </p:cNvSpPr>
              <p:nvPr/>
            </p:nvSpPr>
            <p:spPr>
              <a:xfrm>
                <a:off x="6863889" y="4016691"/>
                <a:ext cx="2089231" cy="1754326"/>
              </a:xfrm>
              <a:prstGeom prst="rect">
                <a:avLst/>
              </a:prstGeom>
              <a:blipFill>
                <a:blip r:embed="rId4"/>
                <a:stretch>
                  <a:fillRect l="-6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5F5C4F-1EC5-30A5-4853-782D2BEE113C}"/>
                  </a:ext>
                </a:extLst>
              </p:cNvPr>
              <p:cNvSpPr txBox="1"/>
              <p:nvPr/>
            </p:nvSpPr>
            <p:spPr>
              <a:xfrm>
                <a:off x="6863889" y="5731458"/>
                <a:ext cx="6099858" cy="456792"/>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rPr>
                  <a:t>The volume is </a:t>
                </a:r>
                <a14:m>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4050 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3</m:t>
                        </m:r>
                      </m:sup>
                    </m:sSup>
                  </m:oMath>
                </a14:m>
                <a:r>
                  <a:rPr kumimoji="0" lang="en-AU" sz="1800" b="0" i="0" u="none" strike="noStrike" kern="1200" cap="none" spc="0" normalizeH="0" baseline="0" noProof="0" dirty="0">
                    <a:ln>
                      <a:noFill/>
                    </a:ln>
                    <a:solidFill>
                      <a:srgbClr val="22272B"/>
                    </a:solidFill>
                    <a:effectLst/>
                    <a:uLnTx/>
                    <a:uFillTx/>
                    <a:latin typeface="Public Sans Light"/>
                  </a:rPr>
                  <a:t>.</a:t>
                </a:r>
                <a:endParaRPr lang="en-US" sz="1800" dirty="0"/>
              </a:p>
            </p:txBody>
          </p:sp>
        </mc:Choice>
        <mc:Fallback xmlns="">
          <p:sp>
            <p:nvSpPr>
              <p:cNvPr id="10" name="TextBox 9">
                <a:extLst>
                  <a:ext uri="{FF2B5EF4-FFF2-40B4-BE49-F238E27FC236}">
                    <a16:creationId xmlns:a16="http://schemas.microsoft.com/office/drawing/2014/main" id="{235F5C4F-1EC5-30A5-4853-782D2BEE113C}"/>
                  </a:ext>
                </a:extLst>
              </p:cNvPr>
              <p:cNvSpPr txBox="1">
                <a:spLocks noRot="1" noChangeAspect="1" noMove="1" noResize="1" noEditPoints="1" noAdjustHandles="1" noChangeArrowheads="1" noChangeShapeType="1" noTextEdit="1"/>
              </p:cNvSpPr>
              <p:nvPr/>
            </p:nvSpPr>
            <p:spPr>
              <a:xfrm>
                <a:off x="6863889" y="5731458"/>
                <a:ext cx="6099858" cy="456792"/>
              </a:xfrm>
              <a:prstGeom prst="rect">
                <a:avLst/>
              </a:prstGeom>
              <a:blipFill>
                <a:blip r:embed="rId5"/>
                <a:stretch>
                  <a:fillRect l="-2287" b="-1621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self-explanation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968112" cy="455534"/>
          </a:xfrm>
        </p:spPr>
        <p:txBody>
          <a:bodyPr/>
          <a:lstStyle/>
          <a:p>
            <a:r>
              <a:rPr lang="en-AU" dirty="0"/>
              <a:t>Find the volume of the triangular prism.</a:t>
            </a:r>
          </a:p>
        </p:txBody>
      </p:sp>
      <p:pic>
        <p:nvPicPr>
          <p:cNvPr id="10" name="Picture 9" descr="A green triangular prism with a blue face. It has a base length of 30 centimetres, a height of 15 centimetres and a depth of 18 centimetres.">
            <a:extLst>
              <a:ext uri="{FF2B5EF4-FFF2-40B4-BE49-F238E27FC236}">
                <a16:creationId xmlns:a16="http://schemas.microsoft.com/office/drawing/2014/main" id="{290EEB65-D163-550E-E46D-22424D660743}"/>
              </a:ext>
            </a:extLst>
          </p:cNvPr>
          <p:cNvPicPr>
            <a:picLocks noChangeAspect="1"/>
          </p:cNvPicPr>
          <p:nvPr/>
        </p:nvPicPr>
        <p:blipFill>
          <a:blip r:embed="rId2"/>
          <a:stretch>
            <a:fillRect/>
          </a:stretch>
        </p:blipFill>
        <p:spPr>
          <a:xfrm>
            <a:off x="360000" y="2924918"/>
            <a:ext cx="4246582" cy="208468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301713-2928-9DDB-96DD-FC8920E71CBD}"/>
                  </a:ext>
                </a:extLst>
              </p:cNvPr>
              <p:cNvSpPr txBox="1"/>
              <p:nvPr/>
            </p:nvSpPr>
            <p:spPr>
              <a:xfrm>
                <a:off x="5880517" y="1653204"/>
                <a:ext cx="3214497" cy="2418508"/>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Area of </a:t>
                </a:r>
                <a:r>
                  <a:rPr lang="en-AU" sz="1800" i="1" dirty="0">
                    <a:solidFill>
                      <a:srgbClr val="22272B"/>
                    </a:solidFill>
                    <a:latin typeface="Cambria Math" panose="02040503050406030204" pitchFamily="18" charset="0"/>
                  </a:rPr>
                  <a:t>cross section</a:t>
                </a: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 (triangle):</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×30×15</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225</m:t>
                      </m:r>
                    </m:oMath>
                  </m:oMathPara>
                </a14:m>
                <a:endPar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endParaRPr>
              </a:p>
            </p:txBody>
          </p:sp>
        </mc:Choice>
        <mc:Fallback xmlns="">
          <p:sp>
            <p:nvSpPr>
              <p:cNvPr id="9" name="TextBox 8">
                <a:extLst>
                  <a:ext uri="{FF2B5EF4-FFF2-40B4-BE49-F238E27FC236}">
                    <a16:creationId xmlns:a16="http://schemas.microsoft.com/office/drawing/2014/main" id="{16301713-2928-9DDB-96DD-FC8920E71CBD}"/>
                  </a:ext>
                </a:extLst>
              </p:cNvPr>
              <p:cNvSpPr txBox="1">
                <a:spLocks noRot="1" noChangeAspect="1" noMove="1" noResize="1" noEditPoints="1" noAdjustHandles="1" noChangeArrowheads="1" noChangeShapeType="1" noTextEdit="1"/>
              </p:cNvSpPr>
              <p:nvPr/>
            </p:nvSpPr>
            <p:spPr>
              <a:xfrm>
                <a:off x="5880517" y="1653204"/>
                <a:ext cx="3214497" cy="2418508"/>
              </a:xfrm>
              <a:prstGeom prst="rect">
                <a:avLst/>
              </a:prstGeom>
              <a:blipFill>
                <a:blip r:embed="rId3"/>
                <a:stretch>
                  <a:fillRect l="-4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B63D16-F4A2-DE6D-0051-665BFC376ABB}"/>
                  </a:ext>
                </a:extLst>
              </p:cNvPr>
              <p:cNvSpPr txBox="1"/>
              <p:nvPr/>
            </p:nvSpPr>
            <p:spPr>
              <a:xfrm>
                <a:off x="5880517" y="4016691"/>
                <a:ext cx="2089231" cy="1754326"/>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Volume of prism:</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225×18</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4050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mc:Choice>
        <mc:Fallback xmlns="">
          <p:sp>
            <p:nvSpPr>
              <p:cNvPr id="12" name="TextBox 11">
                <a:extLst>
                  <a:ext uri="{FF2B5EF4-FFF2-40B4-BE49-F238E27FC236}">
                    <a16:creationId xmlns:a16="http://schemas.microsoft.com/office/drawing/2014/main" id="{A0B63D16-F4A2-DE6D-0051-665BFC376ABB}"/>
                  </a:ext>
                </a:extLst>
              </p:cNvPr>
              <p:cNvSpPr txBox="1">
                <a:spLocks noRot="1" noChangeAspect="1" noMove="1" noResize="1" noEditPoints="1" noAdjustHandles="1" noChangeArrowheads="1" noChangeShapeType="1" noTextEdit="1"/>
              </p:cNvSpPr>
              <p:nvPr/>
            </p:nvSpPr>
            <p:spPr>
              <a:xfrm>
                <a:off x="5880517" y="4016691"/>
                <a:ext cx="2089231" cy="1754326"/>
              </a:xfrm>
              <a:prstGeom prst="rect">
                <a:avLst/>
              </a:prstGeom>
              <a:blipFill>
                <a:blip r:embed="rId4"/>
                <a:stretch>
                  <a:fillRect l="-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F5D33E-AF49-50FC-C469-126922E70AA1}"/>
                  </a:ext>
                </a:extLst>
              </p:cNvPr>
              <p:cNvSpPr txBox="1"/>
              <p:nvPr/>
            </p:nvSpPr>
            <p:spPr>
              <a:xfrm>
                <a:off x="5880517" y="5731458"/>
                <a:ext cx="2737311" cy="456792"/>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rPr>
                  <a:t>The volume is </a:t>
                </a:r>
                <a14:m>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4050 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rPr>
                          <m:t>3</m:t>
                        </m:r>
                      </m:sup>
                    </m:sSup>
                  </m:oMath>
                </a14:m>
                <a:r>
                  <a:rPr kumimoji="0" lang="en-AU" sz="1800" b="0" i="0" u="none" strike="noStrike" kern="1200" cap="none" spc="0" normalizeH="0" baseline="0" noProof="0" dirty="0">
                    <a:ln>
                      <a:noFill/>
                    </a:ln>
                    <a:solidFill>
                      <a:srgbClr val="22272B"/>
                    </a:solidFill>
                    <a:effectLst/>
                    <a:uLnTx/>
                    <a:uFillTx/>
                    <a:latin typeface="Public Sans Light"/>
                  </a:rPr>
                  <a:t>.</a:t>
                </a:r>
                <a:endParaRPr lang="en-US" sz="1800" dirty="0"/>
              </a:p>
            </p:txBody>
          </p:sp>
        </mc:Choice>
        <mc:Fallback xmlns="">
          <p:sp>
            <p:nvSpPr>
              <p:cNvPr id="13" name="TextBox 12">
                <a:extLst>
                  <a:ext uri="{FF2B5EF4-FFF2-40B4-BE49-F238E27FC236}">
                    <a16:creationId xmlns:a16="http://schemas.microsoft.com/office/drawing/2014/main" id="{DAF5D33E-AF49-50FC-C469-126922E70AA1}"/>
                  </a:ext>
                </a:extLst>
              </p:cNvPr>
              <p:cNvSpPr txBox="1">
                <a:spLocks noRot="1" noChangeAspect="1" noMove="1" noResize="1" noEditPoints="1" noAdjustHandles="1" noChangeArrowheads="1" noChangeShapeType="1" noTextEdit="1"/>
              </p:cNvSpPr>
              <p:nvPr/>
            </p:nvSpPr>
            <p:spPr>
              <a:xfrm>
                <a:off x="5880517" y="5731458"/>
                <a:ext cx="2737311" cy="456792"/>
              </a:xfrm>
              <a:prstGeom prst="rect">
                <a:avLst/>
              </a:prstGeom>
              <a:blipFill>
                <a:blip r:embed="rId5"/>
                <a:stretch>
                  <a:fillRect l="-5556" b="-16216"/>
                </a:stretch>
              </a:blipFill>
            </p:spPr>
            <p:txBody>
              <a:bodyPr/>
              <a:lstStyle/>
              <a:p>
                <a:r>
                  <a:rPr lang="en-US">
                    <a:noFill/>
                  </a:rPr>
                  <a:t> </a:t>
                </a:r>
              </a:p>
            </p:txBody>
          </p:sp>
        </mc:Fallback>
      </mc:AlternateContent>
      <p:sp>
        <p:nvSpPr>
          <p:cNvPr id="7" name="Speech Bubble: Oval 6">
            <a:extLst>
              <a:ext uri="{FF2B5EF4-FFF2-40B4-BE49-F238E27FC236}">
                <a16:creationId xmlns:a16="http://schemas.microsoft.com/office/drawing/2014/main" id="{D2263880-9FB7-BBD4-8AD3-76444AD5B3CE}"/>
              </a:ext>
            </a:extLst>
          </p:cNvPr>
          <p:cNvSpPr/>
          <p:nvPr/>
        </p:nvSpPr>
        <p:spPr>
          <a:xfrm>
            <a:off x="8617828" y="2318469"/>
            <a:ext cx="2789590" cy="1110531"/>
          </a:xfrm>
          <a:prstGeom prst="wedgeRoundRectCallout">
            <a:avLst>
              <a:gd name="adj1" fmla="val -86391"/>
              <a:gd name="adj2" fmla="val 3603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5250"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Why is this calculation </a:t>
            </a:r>
            <a:r>
              <a:rPr lang="en-AU" sz="1800" dirty="0">
                <a:solidFill>
                  <a:srgbClr val="FFFFFF"/>
                </a:solidFill>
                <a:latin typeface="Public Sans Light"/>
              </a:rPr>
              <a:t>performed</a:t>
            </a: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 first?</a:t>
            </a:r>
          </a:p>
        </p:txBody>
      </p:sp>
      <p:sp>
        <p:nvSpPr>
          <p:cNvPr id="3" name="Speech Bubble: Oval 2">
            <a:extLst>
              <a:ext uri="{FF2B5EF4-FFF2-40B4-BE49-F238E27FC236}">
                <a16:creationId xmlns:a16="http://schemas.microsoft.com/office/drawing/2014/main" id="{77E5AFE1-C2E8-36E7-24C5-A67F486299EA}"/>
              </a:ext>
            </a:extLst>
          </p:cNvPr>
          <p:cNvSpPr/>
          <p:nvPr/>
        </p:nvSpPr>
        <p:spPr>
          <a:xfrm>
            <a:off x="8831202" y="4705525"/>
            <a:ext cx="2576216" cy="1025934"/>
          </a:xfrm>
          <a:prstGeom prst="wedgeRoundRectCallout">
            <a:avLst>
              <a:gd name="adj1" fmla="val -101962"/>
              <a:gd name="adj2" fmla="val -912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Where do these numbers come from?</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25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322343" cy="4255480"/>
          </a:xfrm>
        </p:spPr>
        <p:txBody>
          <a:bodyPr/>
          <a:lstStyle/>
          <a:p>
            <a:r>
              <a:rPr lang="en-AU" dirty="0"/>
              <a:t>Calculate the volume of the trapezoidal prism.</a:t>
            </a:r>
          </a:p>
        </p:txBody>
      </p:sp>
      <p:pic>
        <p:nvPicPr>
          <p:cNvPr id="9" name="Picture 8" descr="A green triangular prism with a blue face. It has a base length of 22 centimetres, a height of 20 centimetres and a depth of 24 centimetres.">
            <a:extLst>
              <a:ext uri="{FF2B5EF4-FFF2-40B4-BE49-F238E27FC236}">
                <a16:creationId xmlns:a16="http://schemas.microsoft.com/office/drawing/2014/main" id="{D56FECF9-6502-2347-96AE-3065E38ED769}"/>
              </a:ext>
            </a:extLst>
          </p:cNvPr>
          <p:cNvPicPr>
            <a:picLocks noChangeAspect="1"/>
          </p:cNvPicPr>
          <p:nvPr/>
        </p:nvPicPr>
        <p:blipFill>
          <a:blip r:embed="rId2"/>
          <a:stretch>
            <a:fillRect/>
          </a:stretch>
        </p:blipFill>
        <p:spPr>
          <a:xfrm>
            <a:off x="7124699" y="2042262"/>
            <a:ext cx="4707301" cy="296965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403986" cy="551700"/>
          </a:xfrm>
        </p:spPr>
        <p:txBody>
          <a:bodyPr/>
          <a:lstStyle/>
          <a:p>
            <a:r>
              <a:rPr lang="en-AU" dirty="0"/>
              <a:t>Calculate the volume of the trapezoidal prism.</a:t>
            </a:r>
            <a:endParaRPr lang="en-AU" b="0" dirty="0"/>
          </a:p>
          <a:p>
            <a:endParaRPr lang="en-AU" dirty="0"/>
          </a:p>
        </p:txBody>
      </p:sp>
      <p:pic>
        <p:nvPicPr>
          <p:cNvPr id="3" name="Picture 2" descr="A green triangular prism with a blue face. It has a base length of 22 centimetres, a height of 20 centimetres and a depth of 24 centimetres.">
            <a:extLst>
              <a:ext uri="{FF2B5EF4-FFF2-40B4-BE49-F238E27FC236}">
                <a16:creationId xmlns:a16="http://schemas.microsoft.com/office/drawing/2014/main" id="{74EB1A26-20B3-69AA-2E2C-EEC22AFD56FC}"/>
              </a:ext>
            </a:extLst>
          </p:cNvPr>
          <p:cNvPicPr>
            <a:picLocks noChangeAspect="1"/>
          </p:cNvPicPr>
          <p:nvPr/>
        </p:nvPicPr>
        <p:blipFill>
          <a:blip r:embed="rId2"/>
          <a:stretch>
            <a:fillRect/>
          </a:stretch>
        </p:blipFill>
        <p:spPr>
          <a:xfrm>
            <a:off x="360000" y="2717932"/>
            <a:ext cx="4707301" cy="296965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9ACA27-4C51-450E-E667-CE79EF7ADB09}"/>
                  </a:ext>
                </a:extLst>
              </p:cNvPr>
              <p:cNvSpPr txBox="1"/>
              <p:nvPr/>
            </p:nvSpPr>
            <p:spPr>
              <a:xfrm>
                <a:off x="8117496" y="1634374"/>
                <a:ext cx="3726504" cy="2349798"/>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Area of </a:t>
                </a:r>
                <a:r>
                  <a:rPr lang="en-AU" sz="1800" i="1" dirty="0">
                    <a:solidFill>
                      <a:srgbClr val="22272B"/>
                    </a:solidFill>
                    <a:latin typeface="Cambria Math" panose="02040503050406030204" pitchFamily="18" charset="0"/>
                  </a:rPr>
                  <a:t>cross section</a:t>
                </a: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 (triangle):</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𝑏h</m:t>
                      </m:r>
                    </m:oMath>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×22×20</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220</m:t>
                      </m:r>
                    </m:oMath>
                  </m:oMathPara>
                </a14:m>
                <a:endPar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endParaRPr>
              </a:p>
            </p:txBody>
          </p:sp>
        </mc:Choice>
        <mc:Fallback xmlns="">
          <p:sp>
            <p:nvSpPr>
              <p:cNvPr id="14" name="TextBox 13">
                <a:extLst>
                  <a:ext uri="{FF2B5EF4-FFF2-40B4-BE49-F238E27FC236}">
                    <a16:creationId xmlns:a16="http://schemas.microsoft.com/office/drawing/2014/main" id="{979ACA27-4C51-450E-E667-CE79EF7ADB09}"/>
                  </a:ext>
                </a:extLst>
              </p:cNvPr>
              <p:cNvSpPr txBox="1">
                <a:spLocks noRot="1" noChangeAspect="1" noMove="1" noResize="1" noEditPoints="1" noAdjustHandles="1" noChangeArrowheads="1" noChangeShapeType="1" noTextEdit="1"/>
              </p:cNvSpPr>
              <p:nvPr/>
            </p:nvSpPr>
            <p:spPr>
              <a:xfrm>
                <a:off x="8117496" y="1634374"/>
                <a:ext cx="3726504" cy="2349798"/>
              </a:xfrm>
              <a:prstGeom prst="rect">
                <a:avLst/>
              </a:prstGeom>
              <a:blipFill>
                <a:blip r:embed="rId3"/>
                <a:stretch>
                  <a:fillRect l="-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D8F499A-81C0-92A3-ED5A-F5E39FF873A6}"/>
                  </a:ext>
                </a:extLst>
              </p:cNvPr>
              <p:cNvSpPr txBox="1"/>
              <p:nvPr/>
            </p:nvSpPr>
            <p:spPr>
              <a:xfrm>
                <a:off x="8117496" y="3984172"/>
                <a:ext cx="2535010" cy="1754326"/>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22272B"/>
                    </a:solidFill>
                    <a:effectLst/>
                    <a:uLnTx/>
                    <a:uFillTx/>
                    <a:latin typeface="Cambria Math" panose="02040503050406030204" pitchFamily="18" charset="0"/>
                    <a:ea typeface="+mn-ea"/>
                    <a:cs typeface="+mn-cs"/>
                  </a:rPr>
                  <a:t>Volume of prism:</a:t>
                </a:r>
              </a:p>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220×24</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4050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mc:Choice>
        <mc:Fallback xmlns="">
          <p:sp>
            <p:nvSpPr>
              <p:cNvPr id="8" name="TextBox 7">
                <a:extLst>
                  <a:ext uri="{FF2B5EF4-FFF2-40B4-BE49-F238E27FC236}">
                    <a16:creationId xmlns:a16="http://schemas.microsoft.com/office/drawing/2014/main" id="{FD8F499A-81C0-92A3-ED5A-F5E39FF873A6}"/>
                  </a:ext>
                </a:extLst>
              </p:cNvPr>
              <p:cNvSpPr txBox="1">
                <a:spLocks noRot="1" noChangeAspect="1" noMove="1" noResize="1" noEditPoints="1" noAdjustHandles="1" noChangeArrowheads="1" noChangeShapeType="1" noTextEdit="1"/>
              </p:cNvSpPr>
              <p:nvPr/>
            </p:nvSpPr>
            <p:spPr>
              <a:xfrm>
                <a:off x="8117496" y="3984172"/>
                <a:ext cx="2535010" cy="1754326"/>
              </a:xfrm>
              <a:prstGeom prst="rect">
                <a:avLst/>
              </a:prstGeom>
              <a:blipFill>
                <a:blip r:embed="rId4"/>
                <a:stretch>
                  <a:fillRect l="-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19DE54-7621-3F1E-5569-BFB07D12989E}"/>
                  </a:ext>
                </a:extLst>
              </p:cNvPr>
              <p:cNvSpPr txBox="1"/>
              <p:nvPr/>
            </p:nvSpPr>
            <p:spPr>
              <a:xfrm>
                <a:off x="8117496" y="5738498"/>
                <a:ext cx="2855304" cy="456792"/>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The volume is </a:t>
                </a:r>
                <a14:m>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5280 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10" name="TextBox 9">
                <a:extLst>
                  <a:ext uri="{FF2B5EF4-FFF2-40B4-BE49-F238E27FC236}">
                    <a16:creationId xmlns:a16="http://schemas.microsoft.com/office/drawing/2014/main" id="{B819DE54-7621-3F1E-5569-BFB07D12989E}"/>
                  </a:ext>
                </a:extLst>
              </p:cNvPr>
              <p:cNvSpPr txBox="1">
                <a:spLocks noRot="1" noChangeAspect="1" noMove="1" noResize="1" noEditPoints="1" noAdjustHandles="1" noChangeArrowheads="1" noChangeShapeType="1" noTextEdit="1"/>
              </p:cNvSpPr>
              <p:nvPr/>
            </p:nvSpPr>
            <p:spPr>
              <a:xfrm>
                <a:off x="8117496" y="5738498"/>
                <a:ext cx="2855304" cy="456792"/>
              </a:xfrm>
              <a:prstGeom prst="rect">
                <a:avLst/>
              </a:prstGeom>
              <a:blipFill>
                <a:blip r:embed="rId5"/>
                <a:stretch>
                  <a:fillRect l="-5310" b="-1891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Slicing some bread</a:t>
            </a:r>
          </a:p>
        </p:txBody>
      </p:sp>
      <p:pic>
        <p:nvPicPr>
          <p:cNvPr id="8" name="Picture 7" descr="An unsliced loaf of oatmeal bread.">
            <a:extLst>
              <a:ext uri="{FF2B5EF4-FFF2-40B4-BE49-F238E27FC236}">
                <a16:creationId xmlns:a16="http://schemas.microsoft.com/office/drawing/2014/main" id="{6B666F9F-E0E2-1A0A-34A6-14594F34C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547710"/>
            <a:ext cx="6807584" cy="4535519"/>
          </a:xfrm>
          <a:prstGeom prst="rect">
            <a:avLst/>
          </a:prstGeom>
          <a:noFill/>
          <a:ln>
            <a:noFill/>
          </a:ln>
        </p:spPr>
      </p:pic>
      <p:sp>
        <p:nvSpPr>
          <p:cNvPr id="3" name="Speech Bubble: Oval 2">
            <a:extLst>
              <a:ext uri="{FF2B5EF4-FFF2-40B4-BE49-F238E27FC236}">
                <a16:creationId xmlns:a16="http://schemas.microsoft.com/office/drawing/2014/main" id="{77E5AFE1-C2E8-36E7-24C5-A67F486299EA}"/>
              </a:ext>
            </a:extLst>
          </p:cNvPr>
          <p:cNvSpPr/>
          <p:nvPr/>
        </p:nvSpPr>
        <p:spPr>
          <a:xfrm>
            <a:off x="7613816" y="2167645"/>
            <a:ext cx="2826184" cy="1261356"/>
          </a:xfrm>
          <a:prstGeom prst="wedgeRoundRectCallout">
            <a:avLst>
              <a:gd name="adj1" fmla="val -86551"/>
              <a:gd name="adj2" fmla="val 3932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4150">
              <a:lnSpc>
                <a:spcPct val="150000"/>
              </a:lnSpc>
            </a:pPr>
            <a:r>
              <a:rPr lang="en-AU" sz="1800" dirty="0"/>
              <a:t>How would you slice this loaf of bread?</a:t>
            </a:r>
          </a:p>
        </p:txBody>
      </p:sp>
      <p:sp>
        <p:nvSpPr>
          <p:cNvPr id="10" name="TextBox 9">
            <a:extLst>
              <a:ext uri="{FF2B5EF4-FFF2-40B4-BE49-F238E27FC236}">
                <a16:creationId xmlns:a16="http://schemas.microsoft.com/office/drawing/2014/main" id="{84A05845-DCBD-D84D-AC5B-74AA7AE6EFE1}"/>
              </a:ext>
            </a:extLst>
          </p:cNvPr>
          <p:cNvSpPr txBox="1"/>
          <p:nvPr/>
        </p:nvSpPr>
        <p:spPr>
          <a:xfrm>
            <a:off x="7334907" y="5875480"/>
            <a:ext cx="3985133" cy="253916"/>
          </a:xfrm>
          <a:prstGeom prst="rect">
            <a:avLst/>
          </a:prstGeom>
          <a:noFill/>
        </p:spPr>
        <p:txBody>
          <a:bodyPr wrap="square">
            <a:spAutoFit/>
          </a:bodyPr>
          <a:lstStyle/>
          <a:p>
            <a:r>
              <a:rPr lang="en-AU" sz="1050" u="sng" dirty="0">
                <a:solidFill>
                  <a:srgbClr val="0000FF"/>
                </a:solidFill>
                <a:ea typeface="Calibri" panose="020F0502020204030204" pitchFamily="34" charset="0"/>
                <a:cs typeface="Times New Roman" panose="02020603050405020304" pitchFamily="18" charset="0"/>
                <a:hlinkClick r:id="rId3"/>
              </a:rPr>
              <a:t>‘</a:t>
            </a:r>
            <a:r>
              <a:rPr lang="en-AU" sz="1050" u="sng" dirty="0">
                <a:solidFill>
                  <a:srgbClr val="0000FF"/>
                </a:solidFill>
                <a:effectLst/>
                <a:ea typeface="Calibri" panose="020F0502020204030204" pitchFamily="34" charset="0"/>
                <a:cs typeface="Times New Roman" panose="02020603050405020304" pitchFamily="18" charset="0"/>
                <a:hlinkClick r:id="rId3"/>
              </a:rPr>
              <a:t>Oatmeal bread</a:t>
            </a:r>
            <a:r>
              <a:rPr lang="en-AU" sz="1050" u="sng" dirty="0">
                <a:solidFill>
                  <a:srgbClr val="0000FF"/>
                </a:solidFill>
                <a:ea typeface="Calibri" panose="020F0502020204030204" pitchFamily="34" charset="0"/>
                <a:cs typeface="Times New Roman" panose="02020603050405020304" pitchFamily="18" charset="0"/>
              </a:rPr>
              <a:t>’</a:t>
            </a:r>
            <a:r>
              <a:rPr lang="en-AU" sz="1050" dirty="0">
                <a:effectLst/>
                <a:ea typeface="Calibri" panose="020F0502020204030204" pitchFamily="34" charset="0"/>
                <a:cs typeface="Times New Roman" panose="02020603050405020304" pitchFamily="18" charset="0"/>
              </a:rPr>
              <a:t> by </a:t>
            </a:r>
            <a:r>
              <a:rPr lang="en-AU" sz="1050" u="sng" dirty="0">
                <a:solidFill>
                  <a:srgbClr val="0000FF"/>
                </a:solidFill>
                <a:effectLst/>
                <a:ea typeface="Calibri" panose="020F0502020204030204" pitchFamily="34" charset="0"/>
                <a:cs typeface="Times New Roman" panose="02020603050405020304" pitchFamily="18" charset="0"/>
                <a:hlinkClick r:id="rId4"/>
              </a:rPr>
              <a:t>eddie.welker</a:t>
            </a:r>
            <a:r>
              <a:rPr lang="en-AU" sz="1050" dirty="0">
                <a:effectLst/>
                <a:ea typeface="Calibri" panose="020F0502020204030204" pitchFamily="34" charset="0"/>
                <a:cs typeface="Times New Roman" panose="02020603050405020304" pitchFamily="18" charset="0"/>
              </a:rPr>
              <a:t> is licensed under </a:t>
            </a:r>
            <a:r>
              <a:rPr lang="en-AU" sz="1050" u="sng" dirty="0">
                <a:solidFill>
                  <a:srgbClr val="0000FF"/>
                </a:solidFill>
                <a:effectLst/>
                <a:ea typeface="Calibri" panose="020F0502020204030204" pitchFamily="34" charset="0"/>
                <a:cs typeface="Times New Roman" panose="02020603050405020304" pitchFamily="18" charset="0"/>
                <a:hlinkClick r:id="rId5"/>
              </a:rPr>
              <a:t>CC BY 2.0</a:t>
            </a:r>
            <a:r>
              <a:rPr lang="en-AU" sz="1050" dirty="0">
                <a:effectLst/>
                <a:ea typeface="Calibri" panose="020F0502020204030204" pitchFamily="34" charset="0"/>
                <a:cs typeface="Times New Roman" panose="02020603050405020304" pitchFamily="18" charset="0"/>
              </a:rPr>
              <a:t>.</a:t>
            </a:r>
            <a:endParaRPr lang="en-AU" sz="105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79858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Sliced bread</a:t>
            </a:r>
          </a:p>
        </p:txBody>
      </p:sp>
      <p:pic>
        <p:nvPicPr>
          <p:cNvPr id="3" name="Picture 2" descr="Sliced triangular pieces of bread on a white table.">
            <a:extLst>
              <a:ext uri="{FF2B5EF4-FFF2-40B4-BE49-F238E27FC236}">
                <a16:creationId xmlns:a16="http://schemas.microsoft.com/office/drawing/2014/main" id="{36A419C8-255E-05B9-F750-B2770A87D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697289"/>
            <a:ext cx="6133637" cy="4093351"/>
          </a:xfrm>
          <a:prstGeom prst="rect">
            <a:avLst/>
          </a:prstGeom>
          <a:noFill/>
          <a:ln>
            <a:noFill/>
          </a:ln>
        </p:spPr>
      </p:pic>
      <p:sp>
        <p:nvSpPr>
          <p:cNvPr id="9" name="Speech Bubble: Oval 8">
            <a:extLst>
              <a:ext uri="{FF2B5EF4-FFF2-40B4-BE49-F238E27FC236}">
                <a16:creationId xmlns:a16="http://schemas.microsoft.com/office/drawing/2014/main" id="{013594AD-E5EE-D1A9-048B-A991EBBA4117}"/>
              </a:ext>
            </a:extLst>
          </p:cNvPr>
          <p:cNvSpPr/>
          <p:nvPr/>
        </p:nvSpPr>
        <p:spPr>
          <a:xfrm>
            <a:off x="7279392" y="2357488"/>
            <a:ext cx="2501216" cy="807584"/>
          </a:xfrm>
          <a:prstGeom prst="wedgeRoundRectCallout">
            <a:avLst>
              <a:gd name="adj1" fmla="val -68950"/>
              <a:gd name="adj2" fmla="val 6393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 you notice?</a:t>
            </a:r>
          </a:p>
        </p:txBody>
      </p:sp>
      <p:sp>
        <p:nvSpPr>
          <p:cNvPr id="5" name="Speech Bubble: Oval 8">
            <a:extLst>
              <a:ext uri="{FF2B5EF4-FFF2-40B4-BE49-F238E27FC236}">
                <a16:creationId xmlns:a16="http://schemas.microsoft.com/office/drawing/2014/main" id="{5A68CBFD-C2F0-06CD-6E80-12CCA67C1EEC}"/>
              </a:ext>
            </a:extLst>
          </p:cNvPr>
          <p:cNvSpPr/>
          <p:nvPr/>
        </p:nvSpPr>
        <p:spPr>
          <a:xfrm>
            <a:off x="7279392" y="4526555"/>
            <a:ext cx="2663261" cy="807584"/>
          </a:xfrm>
          <a:prstGeom prst="wedgeRoundRectCallout">
            <a:avLst>
              <a:gd name="adj1" fmla="val -69492"/>
              <a:gd name="adj2" fmla="val 660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 you wonder?</a:t>
            </a:r>
          </a:p>
        </p:txBody>
      </p:sp>
      <p:sp>
        <p:nvSpPr>
          <p:cNvPr id="8" name="TextBox 7">
            <a:extLst>
              <a:ext uri="{FF2B5EF4-FFF2-40B4-BE49-F238E27FC236}">
                <a16:creationId xmlns:a16="http://schemas.microsoft.com/office/drawing/2014/main" id="{9B482C13-234A-076F-8479-2A1F0680524D}"/>
              </a:ext>
            </a:extLst>
          </p:cNvPr>
          <p:cNvSpPr txBox="1"/>
          <p:nvPr/>
        </p:nvSpPr>
        <p:spPr>
          <a:xfrm>
            <a:off x="360000" y="5933784"/>
            <a:ext cx="7000779" cy="261610"/>
          </a:xfrm>
          <a:prstGeom prst="rect">
            <a:avLst/>
          </a:prstGeom>
          <a:noFill/>
        </p:spPr>
        <p:txBody>
          <a:bodyPr wrap="square" lIns="0" rIns="0">
            <a:spAutoFit/>
          </a:bodyPr>
          <a:lstStyle/>
          <a:p>
            <a:pPr>
              <a:spcBef>
                <a:spcPts val="1200"/>
              </a:spcBef>
            </a:pPr>
            <a:r>
              <a:rPr lang="en-AU" sz="1050" dirty="0">
                <a:effectLst/>
                <a:ea typeface="Calibri" panose="020F0502020204030204" pitchFamily="34" charset="0"/>
              </a:rPr>
              <a:t>‘</a:t>
            </a:r>
            <a:r>
              <a:rPr lang="en-AU" sz="1050" u="sng" dirty="0">
                <a:solidFill>
                  <a:srgbClr val="2F5496"/>
                </a:solidFill>
                <a:effectLst/>
                <a:ea typeface="Calibri" panose="020F0502020204030204" pitchFamily="34" charset="0"/>
                <a:hlinkClick r:id="rId3"/>
              </a:rPr>
              <a:t>Sliced triangular </a:t>
            </a:r>
            <a:r>
              <a:rPr lang="en-AU" sz="1050" u="sng" dirty="0">
                <a:solidFill>
                  <a:srgbClr val="2F5496"/>
                </a:solidFill>
                <a:effectLst/>
                <a:ea typeface="Calibri" panose="020F0502020204030204" pitchFamily="34" charset="0"/>
                <a:hlinkClick r:id="rId4"/>
              </a:rPr>
              <a:t>pieces of black bread on a white table</a:t>
            </a:r>
            <a:r>
              <a:rPr lang="en-AU" sz="1050" dirty="0">
                <a:effectLst/>
                <a:ea typeface="Calibri" panose="020F0502020204030204" pitchFamily="34" charset="0"/>
              </a:rPr>
              <a:t>’ by </a:t>
            </a:r>
            <a:r>
              <a:rPr lang="en-AU" sz="1050" u="sng" dirty="0">
                <a:solidFill>
                  <a:srgbClr val="2F5496"/>
                </a:solidFill>
                <a:effectLst/>
                <a:ea typeface="Calibri" panose="020F0502020204030204" pitchFamily="34" charset="0"/>
                <a:hlinkClick r:id="rId5"/>
              </a:rPr>
              <a:t>Marco </a:t>
            </a:r>
            <a:r>
              <a:rPr lang="en-AU" sz="1050" u="sng" dirty="0" err="1">
                <a:solidFill>
                  <a:srgbClr val="2F5496"/>
                </a:solidFill>
                <a:effectLst/>
                <a:ea typeface="Calibri" panose="020F0502020204030204" pitchFamily="34" charset="0"/>
                <a:hlinkClick r:id="rId5"/>
              </a:rPr>
              <a:t>Verch</a:t>
            </a:r>
            <a:r>
              <a:rPr lang="en-AU" sz="1050" dirty="0">
                <a:effectLst/>
                <a:ea typeface="Calibri" panose="020F0502020204030204" pitchFamily="34" charset="0"/>
              </a:rPr>
              <a:t> is licensed under </a:t>
            </a:r>
            <a:r>
              <a:rPr lang="en-AU" sz="1050" u="sng" dirty="0">
                <a:solidFill>
                  <a:srgbClr val="2F5496"/>
                </a:solidFill>
                <a:effectLst/>
                <a:ea typeface="Calibri" panose="020F0502020204030204" pitchFamily="34" charset="0"/>
                <a:hlinkClick r:id="rId6"/>
              </a:rPr>
              <a:t>CC BY 2.0</a:t>
            </a:r>
            <a:r>
              <a:rPr lang="en-AU" sz="105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A382-713F-F47E-CE46-0C1DE8FEDF3F}"/>
              </a:ext>
            </a:extLst>
          </p:cNvPr>
          <p:cNvSpPr>
            <a:spLocks noGrp="1"/>
          </p:cNvSpPr>
          <p:nvPr>
            <p:ph type="title"/>
          </p:nvPr>
        </p:nvSpPr>
        <p:spPr/>
        <p:txBody>
          <a:bodyPr/>
          <a:lstStyle/>
          <a:p>
            <a:r>
              <a:rPr lang="en-AU" dirty="0"/>
              <a:t>A loaf of bread (3)</a:t>
            </a:r>
          </a:p>
        </p:txBody>
      </p:sp>
      <p:sp>
        <p:nvSpPr>
          <p:cNvPr id="5" name="Text Placeholder 4">
            <a:extLst>
              <a:ext uri="{FF2B5EF4-FFF2-40B4-BE49-F238E27FC236}">
                <a16:creationId xmlns:a16="http://schemas.microsoft.com/office/drawing/2014/main" id="{160BD9EC-5F80-56FA-3A3C-C453083F489A}"/>
              </a:ext>
            </a:extLst>
          </p:cNvPr>
          <p:cNvSpPr>
            <a:spLocks noGrp="1"/>
          </p:cNvSpPr>
          <p:nvPr>
            <p:ph type="body" sz="quarter" idx="18"/>
          </p:nvPr>
        </p:nvSpPr>
        <p:spPr/>
        <p:txBody>
          <a:bodyPr/>
          <a:lstStyle/>
          <a:p>
            <a:r>
              <a:rPr lang="en-AU" dirty="0"/>
              <a:t>Hexagonal bread</a:t>
            </a:r>
          </a:p>
        </p:txBody>
      </p:sp>
      <p:pic>
        <p:nvPicPr>
          <p:cNvPr id="7" name="Picture 6" descr="A grey hexagonal prism with a cross-section area of 25 square centimetres and a horizontal height of 12 centimetres.">
            <a:extLst>
              <a:ext uri="{FF2B5EF4-FFF2-40B4-BE49-F238E27FC236}">
                <a16:creationId xmlns:a16="http://schemas.microsoft.com/office/drawing/2014/main" id="{E5354CF2-7633-AF42-1F2F-07AE4D1886DA}"/>
              </a:ext>
            </a:extLst>
          </p:cNvPr>
          <p:cNvPicPr>
            <a:picLocks noChangeAspect="1"/>
          </p:cNvPicPr>
          <p:nvPr/>
        </p:nvPicPr>
        <p:blipFill>
          <a:blip r:embed="rId2"/>
          <a:stretch>
            <a:fillRect/>
          </a:stretch>
        </p:blipFill>
        <p:spPr>
          <a:xfrm>
            <a:off x="360000" y="1825256"/>
            <a:ext cx="4616886" cy="4181136"/>
          </a:xfrm>
          <a:prstGeom prst="rect">
            <a:avLst/>
          </a:prstGeom>
        </p:spPr>
      </p:pic>
      <p:sp>
        <p:nvSpPr>
          <p:cNvPr id="4" name="Slide Number Placeholder 3">
            <a:extLst>
              <a:ext uri="{FF2B5EF4-FFF2-40B4-BE49-F238E27FC236}">
                <a16:creationId xmlns:a16="http://schemas.microsoft.com/office/drawing/2014/main" id="{E20A7C29-F4EC-7C10-65E5-3B4ABA487B4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7735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8498C-7E87-2000-7F75-18792262E7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E3D9AB-5081-FF39-5F1E-A8EC9A17122D}"/>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5BDA7407-CCF9-D1F6-4EB8-916B7321AD13}"/>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20870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5" name="Content Placeholder 4">
            <a:extLst>
              <a:ext uri="{FF2B5EF4-FFF2-40B4-BE49-F238E27FC236}">
                <a16:creationId xmlns:a16="http://schemas.microsoft.com/office/drawing/2014/main" id="{2FCC58BE-FDCD-6B25-00AA-327396903786}"/>
              </a:ext>
            </a:extLst>
          </p:cNvPr>
          <p:cNvSpPr>
            <a:spLocks noGrp="1"/>
          </p:cNvSpPr>
          <p:nvPr>
            <p:ph idx="1"/>
          </p:nvPr>
        </p:nvSpPr>
        <p:spPr>
          <a:xfrm>
            <a:off x="360000" y="1620000"/>
            <a:ext cx="11484000" cy="4472982"/>
          </a:xfrm>
        </p:spPr>
        <p:txBody>
          <a:bodyPr/>
          <a:lstStyle/>
          <a:p>
            <a:r>
              <a:rPr lang="en-AU" dirty="0"/>
              <a:t>Find the volume of the hexagonal prism.</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D87B7A-C325-14FE-4349-743EE8A49348}"/>
                  </a:ext>
                </a:extLst>
              </p:cNvPr>
              <p:cNvSpPr txBox="1"/>
              <p:nvPr/>
            </p:nvSpPr>
            <p:spPr>
              <a:xfrm>
                <a:off x="360000" y="2980299"/>
                <a:ext cx="2936063" cy="2471267"/>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75×7</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525</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ea typeface="+mn-ea"/>
                    <a:cs typeface="+mn-cs"/>
                  </a:rPr>
                  <a:t>The volume is </a:t>
                </a:r>
                <a14:m>
                  <m:oMath xmlns:m="http://schemas.openxmlformats.org/officeDocument/2006/math">
                    <m:r>
                      <a:rPr kumimoji="0" lang="en-AU" sz="18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5</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25 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14" name="TextBox 13">
                <a:extLst>
                  <a:ext uri="{FF2B5EF4-FFF2-40B4-BE49-F238E27FC236}">
                    <a16:creationId xmlns:a16="http://schemas.microsoft.com/office/drawing/2014/main" id="{F5D87B7A-C325-14FE-4349-743EE8A49348}"/>
                  </a:ext>
                </a:extLst>
              </p:cNvPr>
              <p:cNvSpPr txBox="1">
                <a:spLocks noRot="1" noChangeAspect="1" noMove="1" noResize="1" noEditPoints="1" noAdjustHandles="1" noChangeArrowheads="1" noChangeShapeType="1" noTextEdit="1"/>
              </p:cNvSpPr>
              <p:nvPr/>
            </p:nvSpPr>
            <p:spPr>
              <a:xfrm>
                <a:off x="360000" y="2980299"/>
                <a:ext cx="2936063" cy="2471267"/>
              </a:xfrm>
              <a:prstGeom prst="rect">
                <a:avLst/>
              </a:prstGeom>
              <a:blipFill>
                <a:blip r:embed="rId2"/>
                <a:stretch>
                  <a:fillRect l="-4741"/>
                </a:stretch>
              </a:blipFill>
            </p:spPr>
            <p:txBody>
              <a:bodyPr/>
              <a:lstStyle/>
              <a:p>
                <a:r>
                  <a:rPr lang="en-US">
                    <a:noFill/>
                  </a:rPr>
                  <a:t> </a:t>
                </a:r>
              </a:p>
            </p:txBody>
          </p:sp>
        </mc:Fallback>
      </mc:AlternateContent>
      <p:pic>
        <p:nvPicPr>
          <p:cNvPr id="7" name="Picture 6" descr="A black and blue hexagonal prism with a cross-section area of 75 square centimetres and a horizontal height of 7 centimetres.">
            <a:extLst>
              <a:ext uri="{FF2B5EF4-FFF2-40B4-BE49-F238E27FC236}">
                <a16:creationId xmlns:a16="http://schemas.microsoft.com/office/drawing/2014/main" id="{64A559A6-4CC4-CA0F-C4EA-037CF56A2A25}"/>
              </a:ext>
            </a:extLst>
          </p:cNvPr>
          <p:cNvPicPr>
            <a:picLocks noChangeAspect="1"/>
          </p:cNvPicPr>
          <p:nvPr/>
        </p:nvPicPr>
        <p:blipFill>
          <a:blip r:embed="rId3"/>
          <a:stretch>
            <a:fillRect/>
          </a:stretch>
        </p:blipFill>
        <p:spPr>
          <a:xfrm>
            <a:off x="6563289" y="2006934"/>
            <a:ext cx="5086148" cy="344463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6176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self-explanation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393069" cy="699989"/>
          </a:xfrm>
        </p:spPr>
        <p:txBody>
          <a:bodyPr/>
          <a:lstStyle/>
          <a:p>
            <a:r>
              <a:rPr lang="en-AU" dirty="0"/>
              <a:t>Find the volume of the hexagonal prism.</a:t>
            </a:r>
          </a:p>
          <a:p>
            <a:endParaRPr lang="en-AU"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0606BD-E17D-D283-221A-AA253F265579}"/>
                  </a:ext>
                </a:extLst>
              </p:cNvPr>
              <p:cNvSpPr txBox="1"/>
              <p:nvPr/>
            </p:nvSpPr>
            <p:spPr>
              <a:xfrm>
                <a:off x="360000" y="2980299"/>
                <a:ext cx="2936063" cy="2471267"/>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𝐴h</m:t>
                      </m:r>
                    </m:oMath>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𝑉</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75×7</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525</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The volume is </a:t>
                </a:r>
                <a14:m>
                  <m:oMath xmlns:m="http://schemas.openxmlformats.org/officeDocument/2006/math">
                    <m:r>
                      <a:rPr kumimoji="0" lang="en-AU" sz="18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5</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25 </m:t>
                    </m:r>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𝑐𝑚</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sup>
                    </m:sSup>
                  </m:oMath>
                </a14:m>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t>
                </a:r>
              </a:p>
            </p:txBody>
          </p:sp>
        </mc:Choice>
        <mc:Fallback xmlns="">
          <p:sp>
            <p:nvSpPr>
              <p:cNvPr id="10" name="TextBox 9">
                <a:extLst>
                  <a:ext uri="{FF2B5EF4-FFF2-40B4-BE49-F238E27FC236}">
                    <a16:creationId xmlns:a16="http://schemas.microsoft.com/office/drawing/2014/main" id="{290606BD-E17D-D283-221A-AA253F265579}"/>
                  </a:ext>
                </a:extLst>
              </p:cNvPr>
              <p:cNvSpPr txBox="1">
                <a:spLocks noRot="1" noChangeAspect="1" noMove="1" noResize="1" noEditPoints="1" noAdjustHandles="1" noChangeArrowheads="1" noChangeShapeType="1" noTextEdit="1"/>
              </p:cNvSpPr>
              <p:nvPr/>
            </p:nvSpPr>
            <p:spPr>
              <a:xfrm>
                <a:off x="360000" y="2980299"/>
                <a:ext cx="2936063" cy="2471267"/>
              </a:xfrm>
              <a:prstGeom prst="rect">
                <a:avLst/>
              </a:prstGeom>
              <a:blipFill>
                <a:blip r:embed="rId2"/>
                <a:stretch>
                  <a:fillRect l="-4741"/>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77E5AFE1-C2E8-36E7-24C5-A67F486299EA}"/>
              </a:ext>
            </a:extLst>
          </p:cNvPr>
          <p:cNvSpPr/>
          <p:nvPr/>
        </p:nvSpPr>
        <p:spPr>
          <a:xfrm>
            <a:off x="3777835" y="2358744"/>
            <a:ext cx="2960974" cy="1217834"/>
          </a:xfrm>
          <a:prstGeom prst="wedgeRoundRectCallout">
            <a:avLst>
              <a:gd name="adj1" fmla="val -117178"/>
              <a:gd name="adj2" fmla="val 5566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38113"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Where did these numbers come from?</a:t>
            </a:r>
          </a:p>
        </p:txBody>
      </p:sp>
      <p:sp>
        <p:nvSpPr>
          <p:cNvPr id="7" name="Speech Bubble: Oval 6">
            <a:extLst>
              <a:ext uri="{FF2B5EF4-FFF2-40B4-BE49-F238E27FC236}">
                <a16:creationId xmlns:a16="http://schemas.microsoft.com/office/drawing/2014/main" id="{D2263880-9FB7-BBD4-8AD3-76444AD5B3CE}"/>
              </a:ext>
            </a:extLst>
          </p:cNvPr>
          <p:cNvSpPr/>
          <p:nvPr/>
        </p:nvSpPr>
        <p:spPr>
          <a:xfrm>
            <a:off x="3733384" y="4033870"/>
            <a:ext cx="3000533" cy="1217834"/>
          </a:xfrm>
          <a:prstGeom prst="wedgeRoundRectCallout">
            <a:avLst>
              <a:gd name="adj1" fmla="val -75176"/>
              <a:gd name="adj2" fmla="val -1134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4150" marR="0" lvl="0" defTabSz="609585" rtl="0" eaLnBrk="1" fontAlgn="auto" latinLnBrk="0" hangingPunct="1">
              <a:lnSpc>
                <a:spcPct val="150000"/>
              </a:lnSpc>
              <a:spcBef>
                <a:spcPts val="0"/>
              </a:spcBef>
              <a:spcAft>
                <a:spcPts val="0"/>
              </a:spcAft>
              <a:buClrTx/>
              <a:buSzTx/>
              <a:buFontTx/>
              <a:buNone/>
              <a:defRPr/>
            </a:pPr>
            <a:r>
              <a:rPr kumimoji="0" lang="en-AU" sz="1800" b="0" i="0" u="none" strike="noStrike" kern="1200" cap="none" spc="0" normalizeH="0" baseline="0" noProof="0" dirty="0">
                <a:ln>
                  <a:noFill/>
                </a:ln>
                <a:solidFill>
                  <a:srgbClr val="FFFFFF"/>
                </a:solidFill>
                <a:effectLst/>
                <a:uLnTx/>
                <a:uFillTx/>
                <a:latin typeface="Public Sans Light"/>
                <a:ea typeface="+mn-ea"/>
                <a:cs typeface="+mn-cs"/>
              </a:rPr>
              <a:t>Why do we use cubic centimetres?</a:t>
            </a:r>
          </a:p>
        </p:txBody>
      </p:sp>
      <p:pic>
        <p:nvPicPr>
          <p:cNvPr id="9" name="Picture 8" descr="A black and blue hexagonal prism with a cross-section area of 75 square centimetres and a horizontal height of 7 centimetres.">
            <a:extLst>
              <a:ext uri="{FF2B5EF4-FFF2-40B4-BE49-F238E27FC236}">
                <a16:creationId xmlns:a16="http://schemas.microsoft.com/office/drawing/2014/main" id="{FEC54984-9A8D-D7F8-AF4F-894938600A4B}"/>
              </a:ext>
            </a:extLst>
          </p:cNvPr>
          <p:cNvPicPr>
            <a:picLocks noChangeAspect="1"/>
          </p:cNvPicPr>
          <p:nvPr/>
        </p:nvPicPr>
        <p:blipFill>
          <a:blip r:embed="rId3"/>
          <a:stretch>
            <a:fillRect/>
          </a:stretch>
        </p:blipFill>
        <p:spPr>
          <a:xfrm>
            <a:off x="7731848" y="2006934"/>
            <a:ext cx="4112151" cy="278498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53734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 loaf of bread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AU" dirty="0"/>
              <a:t>Find the volume of the pentagonal prism.</a:t>
            </a:r>
          </a:p>
          <a:p>
            <a:endParaRPr lang="en-AU" dirty="0"/>
          </a:p>
        </p:txBody>
      </p:sp>
      <p:pic>
        <p:nvPicPr>
          <p:cNvPr id="7" name="Picture 6" descr="A blue pentagonal prism with a blue shaded cross-section, that has an area of 40 square centimetres. The prism has a horizontal height of 6 centimetres.">
            <a:extLst>
              <a:ext uri="{FF2B5EF4-FFF2-40B4-BE49-F238E27FC236}">
                <a16:creationId xmlns:a16="http://schemas.microsoft.com/office/drawing/2014/main" id="{D00F0476-32EB-80DB-2FB6-6256F1774938}"/>
              </a:ext>
            </a:extLst>
          </p:cNvPr>
          <p:cNvPicPr>
            <a:picLocks noChangeAspect="1"/>
          </p:cNvPicPr>
          <p:nvPr/>
        </p:nvPicPr>
        <p:blipFill>
          <a:blip r:embed="rId2"/>
          <a:stretch>
            <a:fillRect/>
          </a:stretch>
        </p:blipFill>
        <p:spPr>
          <a:xfrm>
            <a:off x="6918239" y="2006934"/>
            <a:ext cx="4913761" cy="353827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445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243B75-19A9-4944-A78A-5D4EF7B6AD91}"/>
</file>

<file path=customXml/itemProps2.xml><?xml version="1.0" encoding="utf-8"?>
<ds:datastoreItem xmlns:ds="http://schemas.openxmlformats.org/officeDocument/2006/customXml" ds:itemID="{9041CD24-6AFD-472F-9391-DC046FD3C754}"/>
</file>

<file path=customXml/itemProps3.xml><?xml version="1.0" encoding="utf-8"?>
<ds:datastoreItem xmlns:ds="http://schemas.openxmlformats.org/officeDocument/2006/customXml" ds:itemID="{A4DD7B9F-ED31-4FD0-97D6-7A49B79784D2}"/>
</file>

<file path=docProps/app.xml><?xml version="1.0" encoding="utf-8"?>
<Properties xmlns="http://schemas.openxmlformats.org/officeDocument/2006/extended-properties" xmlns:vt="http://schemas.openxmlformats.org/officeDocument/2006/docPropsVTypes">
  <Template>curriculum-reform-template-2023</Template>
  <TotalTime>0</TotalTime>
  <Words>792</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Cambria Math</vt:lpstr>
      <vt:lpstr>Times New Roman</vt:lpstr>
      <vt:lpstr>Public Sans Light</vt:lpstr>
      <vt:lpstr>Public Sans</vt:lpstr>
      <vt:lpstr>Calibri</vt:lpstr>
      <vt:lpstr>Public Sans SemiBold</vt:lpstr>
      <vt:lpstr>Arial</vt:lpstr>
      <vt:lpstr>NSWG Corporate</vt:lpstr>
      <vt:lpstr>A loaf of bread</vt:lpstr>
      <vt:lpstr>Explore</vt:lpstr>
      <vt:lpstr>A loaf of bread (1)</vt:lpstr>
      <vt:lpstr>A loaf of bread (2)</vt:lpstr>
      <vt:lpstr>A loaf of bread (3)</vt:lpstr>
      <vt:lpstr>Summarise</vt:lpstr>
      <vt:lpstr>A loaf of bread (4)</vt:lpstr>
      <vt:lpstr>A loaf of bread (5)</vt:lpstr>
      <vt:lpstr>A loaf of bread (6)</vt:lpstr>
      <vt:lpstr>A loaf of bread (7)</vt:lpstr>
      <vt:lpstr>A loaf of bread (8)</vt:lpstr>
      <vt:lpstr>A loaf of bread (9)</vt:lpstr>
      <vt:lpstr>A loaf of bread (10)</vt:lpstr>
      <vt:lpstr>A loaf of bread (11)</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loaf of bread</dc:title>
  <dc:creator>NSW Department of Education</dc:creator>
  <cp:keywords/>
  <dc:description/>
  <dcterms:created xsi:type="dcterms:W3CDTF">2024-06-03T23:36:20Z</dcterms:created>
  <dcterms:modified xsi:type="dcterms:W3CDTF">2024-06-03T23:36:37Z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2024-06-03T23:36:36Z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f9696cc3-b0ec-4dca-9888-4f1f4292fefd</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