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5402" r:id="rId4"/>
    <p:sldMasterId id="2147485417" r:id="rId5"/>
  </p:sldMasterIdLst>
  <p:notesMasterIdLst>
    <p:notesMasterId r:id="rId71"/>
  </p:notesMasterIdLst>
  <p:sldIdLst>
    <p:sldId id="2147470072" r:id="rId6"/>
    <p:sldId id="2147470073" r:id="rId7"/>
    <p:sldId id="2147470074" r:id="rId8"/>
    <p:sldId id="257" r:id="rId9"/>
    <p:sldId id="258" r:id="rId10"/>
    <p:sldId id="259" r:id="rId11"/>
    <p:sldId id="339" r:id="rId12"/>
    <p:sldId id="2147470080" r:id="rId13"/>
    <p:sldId id="279" r:id="rId14"/>
    <p:sldId id="291" r:id="rId15"/>
    <p:sldId id="274" r:id="rId16"/>
    <p:sldId id="306" r:id="rId17"/>
    <p:sldId id="305" r:id="rId18"/>
    <p:sldId id="262" r:id="rId19"/>
    <p:sldId id="277" r:id="rId20"/>
    <p:sldId id="280" r:id="rId21"/>
    <p:sldId id="260" r:id="rId22"/>
    <p:sldId id="265" r:id="rId23"/>
    <p:sldId id="290" r:id="rId24"/>
    <p:sldId id="281" r:id="rId25"/>
    <p:sldId id="297" r:id="rId26"/>
    <p:sldId id="298" r:id="rId27"/>
    <p:sldId id="299" r:id="rId28"/>
    <p:sldId id="311" r:id="rId29"/>
    <p:sldId id="283" r:id="rId30"/>
    <p:sldId id="287" r:id="rId31"/>
    <p:sldId id="288" r:id="rId32"/>
    <p:sldId id="282" r:id="rId33"/>
    <p:sldId id="292" r:id="rId34"/>
    <p:sldId id="312" r:id="rId35"/>
    <p:sldId id="314" r:id="rId36"/>
    <p:sldId id="296" r:id="rId37"/>
    <p:sldId id="313" r:id="rId38"/>
    <p:sldId id="300" r:id="rId39"/>
    <p:sldId id="301" r:id="rId40"/>
    <p:sldId id="302" r:id="rId41"/>
    <p:sldId id="2147470075" r:id="rId42"/>
    <p:sldId id="2147470076" r:id="rId43"/>
    <p:sldId id="334" r:id="rId44"/>
    <p:sldId id="336" r:id="rId45"/>
    <p:sldId id="293" r:id="rId46"/>
    <p:sldId id="315" r:id="rId47"/>
    <p:sldId id="316" r:id="rId48"/>
    <p:sldId id="317" r:id="rId49"/>
    <p:sldId id="318" r:id="rId50"/>
    <p:sldId id="319" r:id="rId51"/>
    <p:sldId id="320" r:id="rId52"/>
    <p:sldId id="2147470077" r:id="rId53"/>
    <p:sldId id="2147470078" r:id="rId54"/>
    <p:sldId id="2147470079" r:id="rId55"/>
    <p:sldId id="333" r:id="rId56"/>
    <p:sldId id="335" r:id="rId57"/>
    <p:sldId id="294" r:id="rId58"/>
    <p:sldId id="324" r:id="rId59"/>
    <p:sldId id="325" r:id="rId60"/>
    <p:sldId id="326" r:id="rId61"/>
    <p:sldId id="327" r:id="rId62"/>
    <p:sldId id="328" r:id="rId63"/>
    <p:sldId id="329" r:id="rId64"/>
    <p:sldId id="330" r:id="rId65"/>
    <p:sldId id="331" r:id="rId66"/>
    <p:sldId id="332" r:id="rId67"/>
    <p:sldId id="271" r:id="rId68"/>
    <p:sldId id="337" r:id="rId69"/>
    <p:sldId id="272" r:id="rId70"/>
  </p:sldIdLst>
  <p:sldSz cx="12192000" cy="6858000"/>
  <p:notesSz cx="6858000" cy="9144000"/>
  <p:embeddedFontLst>
    <p:embeddedFont>
      <p:font typeface="Public Sans" pitchFamily="2" charset="0"/>
      <p:regular r:id="rId72"/>
      <p:bold r:id="rId73"/>
      <p:italic r:id="rId74"/>
      <p:boldItalic r:id="rId75"/>
    </p:embeddedFont>
    <p:embeddedFont>
      <p:font typeface="Public Sans Light" pitchFamily="2" charset="0"/>
      <p:regular r:id="rId76"/>
      <p:italic r:id="rId77"/>
    </p:embeddedFont>
    <p:embeddedFont>
      <p:font typeface="Segoe UI" panose="020B0502040204020203" pitchFamily="34" charset="0"/>
      <p:regular r:id="rId78"/>
      <p:bold r:id="rId79"/>
      <p:italic r:id="rId80"/>
      <p:boldItalic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3" userDrawn="1">
          <p15:clr>
            <a:srgbClr val="A4A3A4"/>
          </p15:clr>
        </p15:guide>
        <p15:guide id="2" pos="14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3A2A58-90C3-460C-9EEB-158204A91C17}" v="1" dt="2025-05-29T04:33:34.444"/>
    <p1510:client id="{E573AD39-FBA7-4E5B-9024-785AF4EE71D5}" v="88" dt="2025-05-29T00:50:41.833"/>
  </p1510:revLst>
</p1510:revInfo>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02" y="144"/>
      </p:cViewPr>
      <p:guideLst>
        <p:guide orient="horz" pos="3113"/>
        <p:guide pos="14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6.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4.fntdata"/><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5.fntdata"/><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8/10/relationships/authors" Target="authors.xml"/><Relationship Id="rId61" Type="http://schemas.openxmlformats.org/officeDocument/2006/relationships/slide" Target="slides/slide56.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2F6A4-F948-43B0-900D-9A7D1A403F7F}" type="doc">
      <dgm:prSet loTypeId="urn:microsoft.com/office/officeart/2005/8/layout/hProcess9" loCatId="process" qsTypeId="urn:microsoft.com/office/officeart/2005/8/quickstyle/simple1" qsCatId="simple" csTypeId="urn:microsoft.com/office/officeart/2005/8/colors/accent1_2" csCatId="accent1" phldr="1"/>
      <dgm:spPr/>
    </dgm:pt>
    <dgm:pt modelId="{3683FF6C-BA38-4102-9E09-C947170EBD4C}">
      <dgm:prSet phldrT="[Text]" custT="1"/>
      <dgm:spPr/>
      <dgm:t>
        <a:bodyPr/>
        <a:lstStyle/>
        <a:p>
          <a:pPr>
            <a:lnSpc>
              <a:spcPct val="120000"/>
            </a:lnSpc>
            <a:spcAft>
              <a:spcPts val="600"/>
            </a:spcAft>
          </a:pPr>
          <a:r>
            <a:rPr lang="en-AU" sz="1200"/>
            <a:t>1. Key focus areas</a:t>
          </a:r>
        </a:p>
      </dgm:t>
    </dgm:pt>
    <dgm:pt modelId="{ED3B91EF-AFDF-466A-9C2A-78879E98C940}" type="parTrans" cxnId="{0C8E1A69-1A3F-4919-9B50-3FB9F9CA0A1B}">
      <dgm:prSet/>
      <dgm:spPr/>
      <dgm:t>
        <a:bodyPr/>
        <a:lstStyle/>
        <a:p>
          <a:endParaRPr lang="en-AU"/>
        </a:p>
      </dgm:t>
    </dgm:pt>
    <dgm:pt modelId="{3B17C9AE-A1EB-465B-83DC-0DA09E937699}" type="sibTrans" cxnId="{0C8E1A69-1A3F-4919-9B50-3FB9F9CA0A1B}">
      <dgm:prSet/>
      <dgm:spPr/>
      <dgm:t>
        <a:bodyPr/>
        <a:lstStyle/>
        <a:p>
          <a:endParaRPr lang="en-AU"/>
        </a:p>
      </dgm:t>
    </dgm:pt>
    <dgm:pt modelId="{BA459618-564E-4DE8-AE3F-85D5363B29A4}">
      <dgm:prSet phldrT="[Text]" custT="1"/>
      <dgm:spPr/>
      <dgm:t>
        <a:bodyPr/>
        <a:lstStyle/>
        <a:p>
          <a:pPr>
            <a:lnSpc>
              <a:spcPct val="120000"/>
            </a:lnSpc>
            <a:spcAft>
              <a:spcPts val="600"/>
            </a:spcAft>
          </a:pPr>
          <a:r>
            <a:rPr lang="en-AU" sz="1200"/>
            <a:t>2. Reflection questions</a:t>
          </a:r>
        </a:p>
      </dgm:t>
    </dgm:pt>
    <dgm:pt modelId="{2D5FF931-C344-4472-B804-79204998EF4F}" type="parTrans" cxnId="{07E1788B-1CA4-454A-8D79-8CA330D50FD0}">
      <dgm:prSet/>
      <dgm:spPr/>
      <dgm:t>
        <a:bodyPr/>
        <a:lstStyle/>
        <a:p>
          <a:endParaRPr lang="en-AU"/>
        </a:p>
      </dgm:t>
    </dgm:pt>
    <dgm:pt modelId="{8193A8D7-E60E-4C48-BA99-7DDF9006014C}" type="sibTrans" cxnId="{07E1788B-1CA4-454A-8D79-8CA330D50FD0}">
      <dgm:prSet/>
      <dgm:spPr/>
      <dgm:t>
        <a:bodyPr/>
        <a:lstStyle/>
        <a:p>
          <a:endParaRPr lang="en-AU"/>
        </a:p>
      </dgm:t>
    </dgm:pt>
    <dgm:pt modelId="{98BC81D9-EE20-46CA-BA8D-8DA28FF1B1E8}">
      <dgm:prSet phldrT="[Text]" custT="1"/>
      <dgm:spPr>
        <a:solidFill>
          <a:schemeClr val="tx2"/>
        </a:solidFill>
      </dgm:spPr>
      <dgm:t>
        <a:bodyPr/>
        <a:lstStyle/>
        <a:p>
          <a:pPr>
            <a:lnSpc>
              <a:spcPct val="120000"/>
            </a:lnSpc>
            <a:spcAft>
              <a:spcPts val="600"/>
            </a:spcAft>
          </a:pPr>
          <a:r>
            <a:rPr lang="en-AU" sz="1200"/>
            <a:t>3. Collaborative planning and implementation </a:t>
          </a:r>
        </a:p>
      </dgm:t>
    </dgm:pt>
    <dgm:pt modelId="{CF4C4498-AB26-4868-959B-89292E80A186}" type="parTrans" cxnId="{786F9E01-6B3D-4081-B6A2-AD9AEB4F96DA}">
      <dgm:prSet/>
      <dgm:spPr/>
      <dgm:t>
        <a:bodyPr/>
        <a:lstStyle/>
        <a:p>
          <a:endParaRPr lang="en-AU"/>
        </a:p>
      </dgm:t>
    </dgm:pt>
    <dgm:pt modelId="{9143EC99-C9B6-4541-A1E7-C2387A0FF3FF}" type="sibTrans" cxnId="{786F9E01-6B3D-4081-B6A2-AD9AEB4F96DA}">
      <dgm:prSet/>
      <dgm:spPr/>
      <dgm:t>
        <a:bodyPr/>
        <a:lstStyle/>
        <a:p>
          <a:endParaRPr lang="en-AU"/>
        </a:p>
      </dgm:t>
    </dgm:pt>
    <dgm:pt modelId="{89F415E3-2960-496D-85C1-A3C17EA2BBCE}" type="pres">
      <dgm:prSet presAssocID="{7CF2F6A4-F948-43B0-900D-9A7D1A403F7F}" presName="CompostProcess" presStyleCnt="0">
        <dgm:presLayoutVars>
          <dgm:dir/>
          <dgm:resizeHandles val="exact"/>
        </dgm:presLayoutVars>
      </dgm:prSet>
      <dgm:spPr/>
    </dgm:pt>
    <dgm:pt modelId="{BD21A226-4A62-4455-BBD6-4755C3F7295B}" type="pres">
      <dgm:prSet presAssocID="{7CF2F6A4-F948-43B0-900D-9A7D1A403F7F}" presName="arrow" presStyleLbl="bgShp" presStyleIdx="0" presStyleCnt="1"/>
      <dgm:spPr/>
    </dgm:pt>
    <dgm:pt modelId="{1963C90D-ADD8-42CA-929A-3606D557579C}" type="pres">
      <dgm:prSet presAssocID="{7CF2F6A4-F948-43B0-900D-9A7D1A403F7F}" presName="linearProcess" presStyleCnt="0"/>
      <dgm:spPr/>
    </dgm:pt>
    <dgm:pt modelId="{0528FB0F-9E5E-4842-A5FB-2D27CC240712}" type="pres">
      <dgm:prSet presAssocID="{3683FF6C-BA38-4102-9E09-C947170EBD4C}" presName="textNode" presStyleLbl="node1" presStyleIdx="0" presStyleCnt="3">
        <dgm:presLayoutVars>
          <dgm:bulletEnabled val="1"/>
        </dgm:presLayoutVars>
      </dgm:prSet>
      <dgm:spPr/>
    </dgm:pt>
    <dgm:pt modelId="{9A92A02B-DE05-48AA-97DA-90F368D5457A}" type="pres">
      <dgm:prSet presAssocID="{3B17C9AE-A1EB-465B-83DC-0DA09E937699}" presName="sibTrans" presStyleCnt="0"/>
      <dgm:spPr/>
    </dgm:pt>
    <dgm:pt modelId="{E59112D7-F5F1-4C20-A371-8A255004D2D7}" type="pres">
      <dgm:prSet presAssocID="{BA459618-564E-4DE8-AE3F-85D5363B29A4}" presName="textNode" presStyleLbl="node1" presStyleIdx="1" presStyleCnt="3">
        <dgm:presLayoutVars>
          <dgm:bulletEnabled val="1"/>
        </dgm:presLayoutVars>
      </dgm:prSet>
      <dgm:spPr/>
    </dgm:pt>
    <dgm:pt modelId="{8DF1820D-10E5-4173-9CC1-CC5C8CEB78B6}" type="pres">
      <dgm:prSet presAssocID="{8193A8D7-E60E-4C48-BA99-7DDF9006014C}" presName="sibTrans" presStyleCnt="0"/>
      <dgm:spPr/>
    </dgm:pt>
    <dgm:pt modelId="{3A04DF69-431C-41F9-883D-8840D6EA2A63}" type="pres">
      <dgm:prSet presAssocID="{98BC81D9-EE20-46CA-BA8D-8DA28FF1B1E8}" presName="textNode" presStyleLbl="node1" presStyleIdx="2" presStyleCnt="3">
        <dgm:presLayoutVars>
          <dgm:bulletEnabled val="1"/>
        </dgm:presLayoutVars>
      </dgm:prSet>
      <dgm:spPr/>
    </dgm:pt>
  </dgm:ptLst>
  <dgm:cxnLst>
    <dgm:cxn modelId="{786F9E01-6B3D-4081-B6A2-AD9AEB4F96DA}" srcId="{7CF2F6A4-F948-43B0-900D-9A7D1A403F7F}" destId="{98BC81D9-EE20-46CA-BA8D-8DA28FF1B1E8}" srcOrd="2" destOrd="0" parTransId="{CF4C4498-AB26-4868-959B-89292E80A186}" sibTransId="{9143EC99-C9B6-4541-A1E7-C2387A0FF3FF}"/>
    <dgm:cxn modelId="{459EF83D-F174-447D-927C-C977FEC82D50}" type="presOf" srcId="{7CF2F6A4-F948-43B0-900D-9A7D1A403F7F}" destId="{89F415E3-2960-496D-85C1-A3C17EA2BBCE}" srcOrd="0" destOrd="0" presId="urn:microsoft.com/office/officeart/2005/8/layout/hProcess9"/>
    <dgm:cxn modelId="{0C8E1A69-1A3F-4919-9B50-3FB9F9CA0A1B}" srcId="{7CF2F6A4-F948-43B0-900D-9A7D1A403F7F}" destId="{3683FF6C-BA38-4102-9E09-C947170EBD4C}" srcOrd="0" destOrd="0" parTransId="{ED3B91EF-AFDF-466A-9C2A-78879E98C940}" sibTransId="{3B17C9AE-A1EB-465B-83DC-0DA09E937699}"/>
    <dgm:cxn modelId="{1B5A9F6C-559E-4970-A782-6EBEAD34A32F}" type="presOf" srcId="{BA459618-564E-4DE8-AE3F-85D5363B29A4}" destId="{E59112D7-F5F1-4C20-A371-8A255004D2D7}" srcOrd="0" destOrd="0" presId="urn:microsoft.com/office/officeart/2005/8/layout/hProcess9"/>
    <dgm:cxn modelId="{AB413D85-3F4C-4673-967F-D630210B31F2}" type="presOf" srcId="{98BC81D9-EE20-46CA-BA8D-8DA28FF1B1E8}" destId="{3A04DF69-431C-41F9-883D-8840D6EA2A63}" srcOrd="0" destOrd="0" presId="urn:microsoft.com/office/officeart/2005/8/layout/hProcess9"/>
    <dgm:cxn modelId="{07E1788B-1CA4-454A-8D79-8CA330D50FD0}" srcId="{7CF2F6A4-F948-43B0-900D-9A7D1A403F7F}" destId="{BA459618-564E-4DE8-AE3F-85D5363B29A4}" srcOrd="1" destOrd="0" parTransId="{2D5FF931-C344-4472-B804-79204998EF4F}" sibTransId="{8193A8D7-E60E-4C48-BA99-7DDF9006014C}"/>
    <dgm:cxn modelId="{96F5C3B8-9B12-4802-B1FD-DEC3F81360F8}" type="presOf" srcId="{3683FF6C-BA38-4102-9E09-C947170EBD4C}" destId="{0528FB0F-9E5E-4842-A5FB-2D27CC240712}" srcOrd="0" destOrd="0" presId="urn:microsoft.com/office/officeart/2005/8/layout/hProcess9"/>
    <dgm:cxn modelId="{73A5705C-17EA-445A-9A79-2BF7CF6ED7FA}" type="presParOf" srcId="{89F415E3-2960-496D-85C1-A3C17EA2BBCE}" destId="{BD21A226-4A62-4455-BBD6-4755C3F7295B}" srcOrd="0" destOrd="0" presId="urn:microsoft.com/office/officeart/2005/8/layout/hProcess9"/>
    <dgm:cxn modelId="{93BCC8C2-1ABE-4A7A-93F5-E473630F356D}" type="presParOf" srcId="{89F415E3-2960-496D-85C1-A3C17EA2BBCE}" destId="{1963C90D-ADD8-42CA-929A-3606D557579C}" srcOrd="1" destOrd="0" presId="urn:microsoft.com/office/officeart/2005/8/layout/hProcess9"/>
    <dgm:cxn modelId="{A456556F-DD61-45EE-97F0-D6DA85EDABB6}" type="presParOf" srcId="{1963C90D-ADD8-42CA-929A-3606D557579C}" destId="{0528FB0F-9E5E-4842-A5FB-2D27CC240712}" srcOrd="0" destOrd="0" presId="urn:microsoft.com/office/officeart/2005/8/layout/hProcess9"/>
    <dgm:cxn modelId="{DCAB791D-84FE-4CD2-877A-2A9CE8A92752}" type="presParOf" srcId="{1963C90D-ADD8-42CA-929A-3606D557579C}" destId="{9A92A02B-DE05-48AA-97DA-90F368D5457A}" srcOrd="1" destOrd="0" presId="urn:microsoft.com/office/officeart/2005/8/layout/hProcess9"/>
    <dgm:cxn modelId="{16C8E471-0128-4101-B590-180FADE9B555}" type="presParOf" srcId="{1963C90D-ADD8-42CA-929A-3606D557579C}" destId="{E59112D7-F5F1-4C20-A371-8A255004D2D7}" srcOrd="2" destOrd="0" presId="urn:microsoft.com/office/officeart/2005/8/layout/hProcess9"/>
    <dgm:cxn modelId="{629C4747-DA8C-4456-8503-9C14C8D39B3C}" type="presParOf" srcId="{1963C90D-ADD8-42CA-929A-3606D557579C}" destId="{8DF1820D-10E5-4173-9CC1-CC5C8CEB78B6}" srcOrd="3" destOrd="0" presId="urn:microsoft.com/office/officeart/2005/8/layout/hProcess9"/>
    <dgm:cxn modelId="{AAFE6612-7350-4A16-9FFC-DA14B0921EC3}" type="presParOf" srcId="{1963C90D-ADD8-42CA-929A-3606D557579C}" destId="{3A04DF69-431C-41F9-883D-8840D6EA2A63}" srcOrd="4" destOrd="0" presId="urn:microsoft.com/office/officeart/2005/8/layout/hProcess9"/>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1A226-4A62-4455-BBD6-4755C3F7295B}">
      <dsp:nvSpPr>
        <dsp:cNvPr id="0" name=""/>
        <dsp:cNvSpPr/>
      </dsp:nvSpPr>
      <dsp:spPr>
        <a:xfrm>
          <a:off x="333243" y="0"/>
          <a:ext cx="3776754" cy="183808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28FB0F-9E5E-4842-A5FB-2D27CC240712}">
      <dsp:nvSpPr>
        <dsp:cNvPr id="0" name=""/>
        <dsp:cNvSpPr/>
      </dsp:nvSpPr>
      <dsp:spPr>
        <a:xfrm>
          <a:off x="2122" y="551424"/>
          <a:ext cx="1378275" cy="7352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20000"/>
            </a:lnSpc>
            <a:spcBef>
              <a:spcPct val="0"/>
            </a:spcBef>
            <a:spcAft>
              <a:spcPts val="600"/>
            </a:spcAft>
            <a:buNone/>
          </a:pPr>
          <a:r>
            <a:rPr lang="en-AU" sz="1200" kern="1200"/>
            <a:t>1. Key focus areas</a:t>
          </a:r>
        </a:p>
      </dsp:txBody>
      <dsp:txXfrm>
        <a:off x="38013" y="587315"/>
        <a:ext cx="1306493" cy="663451"/>
      </dsp:txXfrm>
    </dsp:sp>
    <dsp:sp modelId="{E59112D7-F5F1-4C20-A371-8A255004D2D7}">
      <dsp:nvSpPr>
        <dsp:cNvPr id="0" name=""/>
        <dsp:cNvSpPr/>
      </dsp:nvSpPr>
      <dsp:spPr>
        <a:xfrm>
          <a:off x="1532482" y="551424"/>
          <a:ext cx="1378275" cy="7352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20000"/>
            </a:lnSpc>
            <a:spcBef>
              <a:spcPct val="0"/>
            </a:spcBef>
            <a:spcAft>
              <a:spcPts val="600"/>
            </a:spcAft>
            <a:buNone/>
          </a:pPr>
          <a:r>
            <a:rPr lang="en-AU" sz="1200" kern="1200"/>
            <a:t>2. Reflection questions</a:t>
          </a:r>
        </a:p>
      </dsp:txBody>
      <dsp:txXfrm>
        <a:off x="1568373" y="587315"/>
        <a:ext cx="1306493" cy="663451"/>
      </dsp:txXfrm>
    </dsp:sp>
    <dsp:sp modelId="{3A04DF69-431C-41F9-883D-8840D6EA2A63}">
      <dsp:nvSpPr>
        <dsp:cNvPr id="0" name=""/>
        <dsp:cNvSpPr/>
      </dsp:nvSpPr>
      <dsp:spPr>
        <a:xfrm>
          <a:off x="3062843" y="551424"/>
          <a:ext cx="1378275" cy="73523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20000"/>
            </a:lnSpc>
            <a:spcBef>
              <a:spcPct val="0"/>
            </a:spcBef>
            <a:spcAft>
              <a:spcPts val="600"/>
            </a:spcAft>
            <a:buNone/>
          </a:pPr>
          <a:r>
            <a:rPr lang="en-AU" sz="1200" kern="1200"/>
            <a:t>3. Collaborative planning and implementation </a:t>
          </a:r>
        </a:p>
      </dsp:txBody>
      <dsp:txXfrm>
        <a:off x="3098734" y="587315"/>
        <a:ext cx="1306493" cy="6634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E58CC-7C6E-46FE-B86F-650673C0AA7B}" type="datetimeFigureOut">
              <a:rPr lang="en-AU" smtClean="0"/>
              <a:t>29/05/2025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A3ADC-2907-4E8B-9C95-DEAD9AA722F4}" type="slidenum">
              <a:rPr lang="en-AU" smtClean="0"/>
              <a:t>‹#›</a:t>
            </a:fld>
            <a:endParaRPr lang="en-AU"/>
          </a:p>
        </p:txBody>
      </p:sp>
    </p:spTree>
    <p:extLst>
      <p:ext uri="{BB962C8B-B14F-4D97-AF65-F5344CB8AC3E}">
        <p14:creationId xmlns:p14="http://schemas.microsoft.com/office/powerpoint/2010/main" val="257758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school-excellence-and-accountability/media/documents/SEFImprovementModelInfographic_A4_size.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422222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C1F79-9F46-CEF2-B2B1-ABCE55F11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CFBCC-AE0D-2530-FDCB-C161AB859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61C3BF-37B3-679F-D0CB-1F56B34C89B8}"/>
              </a:ext>
            </a:extLst>
          </p:cNvPr>
          <p:cNvSpPr>
            <a:spLocks noGrp="1"/>
          </p:cNvSpPr>
          <p:nvPr>
            <p:ph type="body" idx="1"/>
          </p:nvPr>
        </p:nvSpPr>
        <p:spPr/>
        <p:txBody>
          <a:bodyPr/>
          <a:lstStyle/>
          <a:p>
            <a:pPr>
              <a:defRPr/>
            </a:pPr>
            <a:r>
              <a:rPr lang="en-AU" sz="1200" b="1">
                <a:solidFill>
                  <a:schemeClr val="tx1"/>
                </a:solidFill>
                <a:latin typeface="+mn-lt"/>
              </a:rPr>
              <a:t>Purpose:</a:t>
            </a:r>
            <a:r>
              <a:rPr lang="en-AU" sz="1200" b="1">
                <a:latin typeface="+mn-lt"/>
              </a:rPr>
              <a:t> </a:t>
            </a:r>
            <a:r>
              <a:rPr lang="en-AU" sz="1200" b="0">
                <a:latin typeface="+mn-lt"/>
              </a:rPr>
              <a:t>Introduce the Key alignments for continuous growth and improvement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2 </a:t>
            </a:r>
            <a:r>
              <a:rPr lang="en-AU"/>
              <a:t>minutes</a:t>
            </a:r>
          </a:p>
          <a:p>
            <a:pPr>
              <a:defRPr/>
            </a:pPr>
            <a:endParaRPr lang="en-AU" sz="1200" b="1">
              <a:solidFill>
                <a:schemeClr val="tx1"/>
              </a:solidFill>
              <a:latin typeface="+mn-lt"/>
            </a:endParaRPr>
          </a:p>
          <a:p>
            <a:r>
              <a:rPr lang="en-AU" b="1"/>
              <a:t>Suggested script:</a:t>
            </a:r>
          </a:p>
          <a:p>
            <a:pPr marL="171450" indent="-171450">
              <a:buFont typeface="Arial" panose="020B0604020202020204" pitchFamily="34" charset="0"/>
              <a:buChar char="•"/>
            </a:pPr>
            <a:r>
              <a:rPr lang="en-AU"/>
              <a:t>We’ll start this professional learning by highlighting how it aligns with relevant policies and frameworks. </a:t>
            </a:r>
          </a:p>
          <a:p>
            <a:pPr marL="171450" indent="-171450">
              <a:buFont typeface="Arial" panose="020B0604020202020204" pitchFamily="34" charset="0"/>
              <a:buChar char="•"/>
            </a:pPr>
            <a:r>
              <a:rPr lang="en-AU"/>
              <a:t>As mentioned earlier, this is a foundational step. It’s essential for us, as a team, to clearly understand how this work connects to these broader directions. </a:t>
            </a:r>
          </a:p>
          <a:p>
            <a:pPr marL="171450" indent="-171450">
              <a:buFont typeface="Arial" panose="020B0604020202020204" pitchFamily="34" charset="0"/>
              <a:buChar char="•"/>
            </a:pPr>
            <a:r>
              <a:rPr lang="en-AU"/>
              <a:t>These alignments are what help sustain the impact of what we’re doing.</a:t>
            </a:r>
          </a:p>
          <a:p>
            <a:pPr marL="171450" indent="-171450">
              <a:buFont typeface="Arial" panose="020B0604020202020204" pitchFamily="34" charset="0"/>
              <a:buChar char="•"/>
            </a:pPr>
            <a:r>
              <a:rPr lang="en-AU"/>
              <a:t>By establishing and referring back to these connections, we’re more likely to stay on track—especially during times when things feel unclear or overwhelming. </a:t>
            </a:r>
          </a:p>
          <a:p>
            <a:pPr marL="171450" indent="-171450">
              <a:buFont typeface="Arial" panose="020B0604020202020204" pitchFamily="34" charset="0"/>
              <a:buChar char="•"/>
            </a:pPr>
            <a:r>
              <a:rPr lang="en-AU"/>
              <a:t>Understanding these links strengthens our approach, brings greater clarity to our work, and reinforces the practices we’re aiming to embed.</a:t>
            </a:r>
          </a:p>
          <a:p>
            <a:pPr marL="171450" indent="-171450">
              <a:buFont typeface="Arial" panose="020B0604020202020204" pitchFamily="34" charset="0"/>
              <a:buChar char="•"/>
            </a:pPr>
            <a:r>
              <a:rPr lang="en-AU"/>
              <a:t>Ultimately, this part of the learning ensures that our efforts are purposeful, informed, and aligned with both our school priorities and the wider educational landscape.</a:t>
            </a:r>
          </a:p>
        </p:txBody>
      </p:sp>
      <p:sp>
        <p:nvSpPr>
          <p:cNvPr id="4" name="Slide Number Placeholder 3">
            <a:extLst>
              <a:ext uri="{FF2B5EF4-FFF2-40B4-BE49-F238E27FC236}">
                <a16:creationId xmlns:a16="http://schemas.microsoft.com/office/drawing/2014/main" id="{38DABF8C-515A-D5BF-2DFA-DCD452020AD5}"/>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62614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Purpose: </a:t>
            </a:r>
            <a:r>
              <a:rPr lang="en-AU" sz="1200" b="0">
                <a:latin typeface="+mn-lt"/>
              </a:rPr>
              <a:t>To showcase the alignment with the Plan for Public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2 </a:t>
            </a:r>
            <a:r>
              <a:rPr lang="en-AU"/>
              <a:t>minutes</a:t>
            </a:r>
          </a:p>
          <a:p>
            <a:endParaRPr lang="en-AU" sz="1200" b="0">
              <a:latin typeface="+mn-lt"/>
            </a:endParaRPr>
          </a:p>
          <a:p>
            <a:pPr marL="0" indent="0">
              <a:buFont typeface="Arial" panose="020B0604020202020204" pitchFamily="34" charset="0"/>
              <a:buNone/>
            </a:pPr>
            <a:r>
              <a:rPr lang="en-AU" b="1">
                <a:latin typeface="+mn-lt"/>
              </a:rPr>
              <a:t>Suggested script: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first document in this series is </a:t>
            </a:r>
            <a:r>
              <a:rPr lang="en-AU" i="1"/>
              <a:t>Our Plan for Public Education</a:t>
            </a:r>
            <a:r>
              <a:rPr lang="en-AU"/>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It sets </a:t>
            </a:r>
            <a:r>
              <a:rPr lang="en-AU" b="0" i="0">
                <a:solidFill>
                  <a:srgbClr val="0D0D0D"/>
                </a:solidFill>
                <a:effectLst/>
                <a:latin typeface="+mn-lt"/>
              </a:rPr>
              <a:t>the direction and priorities and harnesses the commitment of our teachers and schools to provide an outstanding education for every learner. It consists of six focus areas.</a:t>
            </a:r>
          </a:p>
          <a:p>
            <a:pPr marL="171450" indent="-171450">
              <a:buFont typeface="Arial" panose="020B0604020202020204" pitchFamily="34" charset="0"/>
              <a:buChar char="•"/>
            </a:pPr>
            <a:r>
              <a:rPr lang="en-AU">
                <a:latin typeface="+mn-lt"/>
              </a:rPr>
              <a:t>This professional learning (PL) aligns with the focus area of delivering outstanding leadership, teaching, and learning, and aims to:</a:t>
            </a:r>
          </a:p>
          <a:p>
            <a:pPr marL="628650" lvl="1" indent="-171450">
              <a:buFont typeface="Arial" panose="020B0604020202020204" pitchFamily="34" charset="0"/>
              <a:buChar char="•"/>
            </a:pPr>
            <a:r>
              <a:rPr lang="en-AU">
                <a:latin typeface="+mn-lt"/>
              </a:rPr>
              <a:t>support schools in delivering school excellence through continuous improvement</a:t>
            </a:r>
          </a:p>
          <a:p>
            <a:pPr marL="628650" lvl="1" indent="-171450">
              <a:buFont typeface="Arial" panose="020B0604020202020204" pitchFamily="34" charset="0"/>
              <a:buChar char="•"/>
            </a:pPr>
            <a:r>
              <a:rPr lang="en-AU">
                <a:latin typeface="+mn-lt"/>
              </a:rPr>
              <a:t>guide schools and the leadership teams in implementing effective teaching practices </a:t>
            </a:r>
          </a:p>
          <a:p>
            <a:pPr marL="628650" lvl="1" indent="-171450">
              <a:buFont typeface="Arial" panose="020B0604020202020204" pitchFamily="34" charset="0"/>
              <a:buChar char="•"/>
            </a:pPr>
            <a:r>
              <a:rPr lang="en-US">
                <a:latin typeface="+mn-lt"/>
              </a:rPr>
              <a:t>strengthen educational and instructional leadership</a:t>
            </a:r>
          </a:p>
          <a:p>
            <a:pPr marL="628650" lvl="1" indent="-171450">
              <a:buFont typeface="Arial" panose="020B0604020202020204" pitchFamily="34" charset="0"/>
              <a:buChar char="•"/>
            </a:pPr>
            <a:r>
              <a:rPr lang="en-US">
                <a:latin typeface="+mn-lt"/>
              </a:rPr>
              <a:t>improve how data is used to inform teaching</a:t>
            </a:r>
          </a:p>
          <a:p>
            <a:endParaRPr lang="en-US">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85252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88886-FE4C-1C90-4654-B905277E7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1EFB-8502-9130-0237-113B8AA00C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B7EC3-4B60-29C7-3CB3-66892FB38564}"/>
              </a:ext>
            </a:extLst>
          </p:cNvPr>
          <p:cNvSpPr>
            <a:spLocks noGrp="1"/>
          </p:cNvSpPr>
          <p:nvPr>
            <p:ph type="body" idx="1"/>
          </p:nvPr>
        </p:nvSpPr>
        <p:spPr/>
        <p:txBody>
          <a:bodyPr/>
          <a:lstStyle/>
          <a:p>
            <a:r>
              <a:rPr lang="en-AU" sz="1200" b="1">
                <a:solidFill>
                  <a:schemeClr val="tx1"/>
                </a:solidFill>
                <a:latin typeface="+mn-lt"/>
              </a:rPr>
              <a:t>Purpose: </a:t>
            </a:r>
            <a:r>
              <a:rPr lang="en-AU" sz="1200" b="0">
                <a:latin typeface="+mn-lt"/>
              </a:rPr>
              <a:t>To showcase the alignment with the </a:t>
            </a:r>
            <a:r>
              <a:rPr lang="en-AU" sz="1200" b="0">
                <a:solidFill>
                  <a:schemeClr val="tx1"/>
                </a:solidFill>
                <a:latin typeface="+mn-lt"/>
              </a:rPr>
              <a:t>principal role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5 </a:t>
            </a:r>
            <a:r>
              <a:rPr lang="en-AU"/>
              <a:t>minutes</a:t>
            </a:r>
          </a:p>
          <a:p>
            <a:endParaRPr lang="en-AU" sz="1200" b="1">
              <a:solidFill>
                <a:schemeClr val="tx1"/>
              </a:solidFill>
              <a:latin typeface="+mn-lt"/>
              <a:cs typeface="Calibri" panose="020F0502020204030204"/>
            </a:endParaRPr>
          </a:p>
          <a:p>
            <a:pPr marL="0" indent="0">
              <a:buFont typeface="Arial" panose="020B0604020202020204" pitchFamily="34" charset="0"/>
              <a:buNone/>
            </a:pPr>
            <a:r>
              <a:rPr lang="en-AU" b="1">
                <a:latin typeface="+mn-lt"/>
              </a:rPr>
              <a:t>Suggested script: </a:t>
            </a:r>
          </a:p>
          <a:p>
            <a:pPr marL="171450" indent="-171450">
              <a:buFont typeface="Arial" panose="020B0604020202020204" pitchFamily="34" charset="0"/>
              <a:buChar char="•"/>
            </a:pPr>
            <a:r>
              <a:rPr lang="en-AU" b="0">
                <a:latin typeface="+mn-lt"/>
              </a:rPr>
              <a:t>The last slide presented the strategic vision for the future of public education, aimed at improving student learning outcomes. Now, it is crucial to understand how this vision is implemented in schools. The School Leadership Institute has developed role statements for senior leaders, middle leaders, and classroom teachers. These statements provide a clear line of responsibility in achieving excellence, as outlined in the Plan for Public Education.</a:t>
            </a:r>
          </a:p>
          <a:p>
            <a:pPr marL="171450" indent="-171450">
              <a:buFont typeface="Arial" panose="020B0604020202020204" pitchFamily="34" charset="0"/>
              <a:buChar char="•"/>
            </a:pPr>
            <a:r>
              <a:rPr lang="en-AU" b="0">
                <a:latin typeface="+mn-lt"/>
              </a:rPr>
              <a:t>We will begin by reviewing specific sections of the Principal’s role description, followed by the Deputy Principal’s role description, and finally the Head Teacher’s role description. This will help us understand how senior leaders, middle leaders, and teachers all contribute to working toward a common vision. </a:t>
            </a:r>
          </a:p>
          <a:p>
            <a:pPr marL="171450" indent="-171450">
              <a:buFont typeface="Arial" panose="020B0604020202020204" pitchFamily="34" charset="0"/>
              <a:buChar char="•"/>
            </a:pPr>
            <a:r>
              <a:rPr lang="en-AU" b="0">
                <a:latin typeface="+mn-lt"/>
              </a:rPr>
              <a:t>Additionally, we’ll explore how this professional learning supports that work by equipping us with the tools and processes needed to lead excellence in our context.</a:t>
            </a:r>
          </a:p>
          <a:p>
            <a:pPr marL="0" indent="0">
              <a:buFont typeface="Arial" panose="020B0604020202020204" pitchFamily="34" charset="0"/>
              <a:buNone/>
            </a:pPr>
            <a:endParaRPr lang="en-AU" b="1" i="0">
              <a:solidFill>
                <a:srgbClr val="333333"/>
              </a:solidFill>
              <a:effectLst/>
              <a:latin typeface="+mn-lt"/>
            </a:endParaRPr>
          </a:p>
          <a:p>
            <a:pPr marL="0" indent="0">
              <a:buFont typeface="Arial" panose="020B0604020202020204" pitchFamily="34" charset="0"/>
              <a:buNone/>
            </a:pPr>
            <a:r>
              <a:rPr lang="en-AU" b="0" i="0">
                <a:solidFill>
                  <a:srgbClr val="333333"/>
                </a:solidFill>
                <a:effectLst/>
                <a:latin typeface="+mn-lt"/>
              </a:rPr>
              <a:t>The Principal Role Description developed by School Leadership Institute (SLI) highlights the key </a:t>
            </a:r>
            <a:r>
              <a:rPr lang="en-AU" b="0" i="0" err="1">
                <a:solidFill>
                  <a:srgbClr val="333333"/>
                </a:solidFill>
                <a:effectLst/>
                <a:latin typeface="+mn-lt"/>
              </a:rPr>
              <a:t>responsililities</a:t>
            </a:r>
            <a:r>
              <a:rPr lang="en-AU" b="0" i="0">
                <a:solidFill>
                  <a:srgbClr val="333333"/>
                </a:solidFill>
                <a:effectLst/>
                <a:latin typeface="+mn-lt"/>
              </a:rPr>
              <a:t> of a principal. </a:t>
            </a:r>
            <a:r>
              <a:rPr lang="en-AU"/>
              <a:t>This professional learning (PL), along with the strategic implementation process—which we will explore later in the session—is aligned with, and supports principals in meeting, their responsibilities in the areas shown on the screen and in the following ways:</a:t>
            </a:r>
          </a:p>
          <a:p>
            <a:pPr marL="628650" lvl="1" indent="-171450">
              <a:buFont typeface="Arial" panose="020B0604020202020204" pitchFamily="34" charset="0"/>
              <a:buChar char="•"/>
            </a:pPr>
            <a:r>
              <a:rPr lang="en-AU" b="0" i="0">
                <a:solidFill>
                  <a:srgbClr val="333333"/>
                </a:solidFill>
                <a:effectLst/>
                <a:latin typeface="+mn-lt"/>
              </a:rPr>
              <a:t>Principals are accountable for aligning the school’s strategic vision with department priorities, ensuring that excellence and equity are central to school culture and practice. </a:t>
            </a:r>
          </a:p>
          <a:p>
            <a:pPr marL="1085850" lvl="2" indent="-171450">
              <a:buFont typeface="Arial" panose="020B0604020202020204" pitchFamily="34" charset="0"/>
              <a:buChar char="•"/>
            </a:pPr>
            <a:r>
              <a:rPr lang="en-AU"/>
              <a:t>The PL provides principals with a process to develop a shared vision that fosters positive relationships across the school community.</a:t>
            </a:r>
          </a:p>
          <a:p>
            <a:pPr marL="628650" lvl="1" indent="-171450">
              <a:buFont typeface="Arial" panose="020B0604020202020204" pitchFamily="34" charset="0"/>
              <a:buChar char="•"/>
            </a:pPr>
            <a:r>
              <a:rPr lang="en-AU" b="0" i="0">
                <a:solidFill>
                  <a:srgbClr val="333333"/>
                </a:solidFill>
                <a:effectLst/>
                <a:latin typeface="+mn-lt"/>
              </a:rPr>
              <a:t>Principals lead with collaboration, collegiality, and empathy, ensuring that all staff are supported in their professional growth. </a:t>
            </a:r>
          </a:p>
          <a:p>
            <a:pPr marL="1085850" lvl="2" indent="-171450">
              <a:buFont typeface="Arial" panose="020B0604020202020204" pitchFamily="34" charset="0"/>
              <a:buChar char="•"/>
            </a:pPr>
            <a:r>
              <a:rPr lang="en-AU" b="0" i="0">
                <a:solidFill>
                  <a:srgbClr val="333333"/>
                </a:solidFill>
                <a:effectLst/>
                <a:latin typeface="+mn-lt"/>
              </a:rPr>
              <a:t>The PL offers a process and step-by-step guidance on how to create a culture of collaboration.</a:t>
            </a:r>
          </a:p>
          <a:p>
            <a:pPr marL="628650" lvl="1" indent="-171450">
              <a:buFont typeface="Arial" panose="020B0604020202020204" pitchFamily="34" charset="0"/>
              <a:buChar char="•"/>
            </a:pPr>
            <a:r>
              <a:rPr lang="en-AU" b="0" i="0">
                <a:solidFill>
                  <a:srgbClr val="333333"/>
                </a:solidFill>
                <a:effectLst/>
                <a:latin typeface="+mn-lt"/>
              </a:rPr>
              <a:t>As leaders of learning, principals are responsible for driving the quality of teaching, learning, and student wellbeing. </a:t>
            </a:r>
          </a:p>
          <a:p>
            <a:pPr marL="1085850" lvl="2" indent="-171450">
              <a:buFont typeface="Arial" panose="020B0604020202020204" pitchFamily="34" charset="0"/>
              <a:buChar char="•"/>
            </a:pPr>
            <a:r>
              <a:rPr lang="en-AU"/>
              <a:t>The PL supports principals in maintaining focus by narrowing down priorities through collaborative reflection and planning.</a:t>
            </a:r>
          </a:p>
          <a:p>
            <a:pPr marL="628650" lvl="1" indent="-171450">
              <a:buFont typeface="Arial" panose="020B0604020202020204" pitchFamily="34" charset="0"/>
              <a:buChar char="•"/>
            </a:pPr>
            <a:r>
              <a:rPr lang="en-AU" b="0" i="0">
                <a:solidFill>
                  <a:srgbClr val="333333"/>
                </a:solidFill>
                <a:effectLst/>
                <a:latin typeface="+mn-lt"/>
              </a:rPr>
              <a:t>Principal leadership is pivotal in ensuring sustained, positive impacts on teacher and student learning, as well as overall school improvement. </a:t>
            </a:r>
          </a:p>
          <a:p>
            <a:pPr marL="1085850" lvl="2" indent="-171450">
              <a:buFont typeface="Arial" panose="020B0604020202020204" pitchFamily="34" charset="0"/>
              <a:buChar char="•"/>
            </a:pPr>
            <a:r>
              <a:rPr lang="en-AU" b="0" i="0">
                <a:solidFill>
                  <a:srgbClr val="333333"/>
                </a:solidFill>
                <a:effectLst/>
                <a:latin typeface="+mn-lt"/>
              </a:rPr>
              <a:t>The PL provides principals with a strategic implementation process to drive systemic improvement across the school.</a:t>
            </a:r>
          </a:p>
          <a:p>
            <a:endParaRPr lang="en-AU" sz="1200" b="0" i="0">
              <a:solidFill>
                <a:srgbClr val="333333"/>
              </a:solidFill>
              <a:effectLst/>
              <a:latin typeface="+mn-lt"/>
              <a:cs typeface="Calibri" panose="020F0502020204030204"/>
            </a:endParaRPr>
          </a:p>
          <a:p>
            <a:pPr marL="0" indent="0">
              <a:buFont typeface="Wingdings" panose="05000000000000000000" pitchFamily="2" charset="2"/>
              <a:buNone/>
            </a:pPr>
            <a:r>
              <a:rPr lang="en-AU" sz="1200" b="1">
                <a:solidFill>
                  <a:schemeClr val="tx1"/>
                </a:solidFill>
                <a:latin typeface="+mn-lt"/>
              </a:rPr>
              <a:t>Resources: </a:t>
            </a:r>
          </a:p>
          <a:p>
            <a:pPr marL="171450" indent="-171450">
              <a:buFont typeface="Wingdings" panose="05000000000000000000" pitchFamily="2" charset="2"/>
              <a:buChar char="Ø"/>
            </a:pPr>
            <a:r>
              <a:rPr lang="en-AU" sz="1200" b="1">
                <a:solidFill>
                  <a:schemeClr val="tx1"/>
                </a:solidFill>
                <a:latin typeface="+mn-lt"/>
              </a:rPr>
              <a:t>Link: The role of principal- </a:t>
            </a:r>
            <a:r>
              <a:rPr lang="en-AU" sz="1200" b="0">
                <a:solidFill>
                  <a:schemeClr val="tx1"/>
                </a:solidFill>
                <a:latin typeface="+mn-lt"/>
              </a:rPr>
              <a:t>https://</a:t>
            </a:r>
            <a:r>
              <a:rPr lang="en-AU" sz="1200" b="0" err="1">
                <a:solidFill>
                  <a:schemeClr val="tx1"/>
                </a:solidFill>
                <a:latin typeface="+mn-lt"/>
              </a:rPr>
              <a:t>education.nsw.gov.au</a:t>
            </a:r>
            <a:r>
              <a:rPr lang="en-AU" sz="1200" b="0">
                <a:solidFill>
                  <a:schemeClr val="tx1"/>
                </a:solidFill>
                <a:latin typeface="+mn-lt"/>
              </a:rPr>
              <a:t>/leadership-pathways/principals/principal-role-description-2021 </a:t>
            </a:r>
            <a:endParaRPr lang="en-AU" sz="1200" b="0">
              <a:solidFill>
                <a:schemeClr val="tx1"/>
              </a:solidFill>
              <a:latin typeface="+mn-lt"/>
              <a:cs typeface="Calibri"/>
            </a:endParaRPr>
          </a:p>
          <a:p>
            <a:endParaRPr lang="en-AU" sz="1200" b="1">
              <a:solidFill>
                <a:schemeClr val="tx1"/>
              </a:solidFill>
              <a:latin typeface="+mn-lt"/>
            </a:endParaRPr>
          </a:p>
        </p:txBody>
      </p:sp>
      <p:sp>
        <p:nvSpPr>
          <p:cNvPr id="4" name="Slide Number Placeholder 3">
            <a:extLst>
              <a:ext uri="{FF2B5EF4-FFF2-40B4-BE49-F238E27FC236}">
                <a16:creationId xmlns:a16="http://schemas.microsoft.com/office/drawing/2014/main" id="{9938EB8F-B026-6EED-697A-2387BEF6A603}"/>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9767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078A0-84CC-F808-1AB1-801F68B21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FAC7D-90FD-A911-4FDA-B7C0D3E29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B8721-CE24-EA73-59C5-2F6F3DDD941D}"/>
              </a:ext>
            </a:extLst>
          </p:cNvPr>
          <p:cNvSpPr>
            <a:spLocks noGrp="1"/>
          </p:cNvSpPr>
          <p:nvPr>
            <p:ph type="body" idx="1"/>
          </p:nvPr>
        </p:nvSpPr>
        <p:spPr/>
        <p:txBody>
          <a:bodyPr/>
          <a:lstStyle/>
          <a:p>
            <a:r>
              <a:rPr lang="en-AU" sz="1200" b="1">
                <a:solidFill>
                  <a:schemeClr val="tx1"/>
                </a:solidFill>
                <a:latin typeface="+mn-lt"/>
              </a:rPr>
              <a:t>Purpose: </a:t>
            </a:r>
            <a:r>
              <a:rPr lang="en-AU" sz="1200" b="0">
                <a:latin typeface="+mn-lt"/>
              </a:rPr>
              <a:t>To showcase the alignment with the d</a:t>
            </a:r>
            <a:r>
              <a:rPr lang="en-AU" sz="1200" b="0">
                <a:solidFill>
                  <a:schemeClr val="tx1"/>
                </a:solidFill>
                <a:latin typeface="+mn-lt"/>
              </a:rPr>
              <a:t>eputy principal role 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5 </a:t>
            </a:r>
            <a:r>
              <a:rPr lang="en-AU"/>
              <a:t>minutes</a:t>
            </a:r>
          </a:p>
          <a:p>
            <a:endParaRPr lang="en-AU" sz="1200" b="0">
              <a:solidFill>
                <a:schemeClr val="tx1"/>
              </a:solidFill>
              <a:latin typeface="+mn-lt"/>
            </a:endParaRPr>
          </a:p>
          <a:p>
            <a:r>
              <a:rPr lang="en-AU" b="1">
                <a:latin typeface="+mn-lt"/>
              </a:rPr>
              <a:t>Suggested script: </a:t>
            </a:r>
          </a:p>
          <a:p>
            <a:pPr marL="171450" indent="-171450">
              <a:buFont typeface="Arial" panose="020B0604020202020204" pitchFamily="34" charset="0"/>
              <a:buChar char="•"/>
            </a:pPr>
            <a:r>
              <a:rPr lang="en-AU"/>
              <a:t>Building on the Principal role description, we now look at the key responsibilities outlined in the Deputy Principal role description, developed by the School Leadership Institute. These responsibilities align closely with the Principal role description, and this professional learning (PL) supports Deputy Principals in the following ways:</a:t>
            </a:r>
          </a:p>
          <a:p>
            <a:pPr marL="628650" lvl="1" indent="-171450">
              <a:buFont typeface="Arial" panose="020B0604020202020204" pitchFamily="34" charset="0"/>
              <a:buChar char="•"/>
            </a:pPr>
            <a:r>
              <a:rPr lang="en-AU"/>
              <a:t>Leading teaching and learning: The PL helps Deputy Principals build expertise by providing a process that fosters collaboration and capacity building in teaching and learning.</a:t>
            </a:r>
          </a:p>
          <a:p>
            <a:pPr marL="628650" lvl="1" indent="-171450">
              <a:buFont typeface="Arial" panose="020B0604020202020204" pitchFamily="34" charset="0"/>
              <a:buChar char="•"/>
            </a:pPr>
            <a:r>
              <a:rPr lang="en-AU"/>
              <a:t>Developing self and others: The PL provides evidence-based reflection and planning opportunities focused on improving teaching practices.</a:t>
            </a:r>
          </a:p>
          <a:p>
            <a:pPr marL="628650" lvl="1" indent="-171450">
              <a:buFont typeface="Arial" panose="020B0604020202020204" pitchFamily="34" charset="0"/>
              <a:buChar char="•"/>
            </a:pPr>
            <a:r>
              <a:rPr lang="en-AU"/>
              <a:t>Leading improvement, innovation, and change: The PL offers step-by-step guidance in narrowing the focus to key priorities, fostering continuous improvement and change.</a:t>
            </a:r>
          </a:p>
          <a:p>
            <a:pPr>
              <a:buFont typeface="+mj-lt"/>
              <a:buAutoNum type="arabicPeriod"/>
            </a:pPr>
            <a:endParaRPr lang="en-AU" sz="1200">
              <a:solidFill>
                <a:schemeClr val="tx1"/>
              </a:solidFill>
              <a:latin typeface="+mn-lt"/>
            </a:endParaRPr>
          </a:p>
          <a:p>
            <a:r>
              <a:rPr lang="en-AU" sz="1200">
                <a:solidFill>
                  <a:schemeClr val="tx1"/>
                </a:solidFill>
                <a:latin typeface="+mn-lt"/>
              </a:rPr>
              <a:t>In summary, this PL provides targeted support for both Deputy Principals and Principals, offering a strategic process, guidance, and tools necessary to lead, support, and improve teaching, learning, and overall school culture.</a:t>
            </a:r>
          </a:p>
          <a:p>
            <a:endParaRPr lang="en-AU" sz="1200" b="0">
              <a:solidFill>
                <a:schemeClr val="tx1"/>
              </a:solidFill>
              <a:latin typeface="+mn-lt"/>
              <a:cs typeface="Calibri" panose="020F0502020204030204"/>
            </a:endParaRPr>
          </a:p>
          <a:p>
            <a:pPr marL="0" indent="0">
              <a:buFont typeface="Wingdings" panose="05000000000000000000" pitchFamily="2" charset="2"/>
              <a:buNone/>
            </a:pPr>
            <a:r>
              <a:rPr lang="en-AU" sz="1200" b="1">
                <a:solidFill>
                  <a:schemeClr val="tx1"/>
                </a:solidFill>
                <a:latin typeface="+mn-lt"/>
              </a:rPr>
              <a:t>Resources</a:t>
            </a:r>
          </a:p>
          <a:p>
            <a:pPr marL="171450" indent="-171450">
              <a:buFont typeface="Wingdings" panose="05000000000000000000" pitchFamily="2" charset="2"/>
              <a:buChar char="Ø"/>
            </a:pPr>
            <a:r>
              <a:rPr lang="en-AU" sz="1200" b="1">
                <a:solidFill>
                  <a:schemeClr val="tx1"/>
                </a:solidFill>
                <a:latin typeface="+mn-lt"/>
              </a:rPr>
              <a:t>Link: School Leadership Institute resources: Deputy Principals - </a:t>
            </a:r>
            <a:r>
              <a:rPr lang="en-AU" sz="1200" b="0">
                <a:solidFill>
                  <a:schemeClr val="tx1"/>
                </a:solidFill>
                <a:latin typeface="+mn-lt"/>
              </a:rPr>
              <a:t>https://</a:t>
            </a:r>
            <a:r>
              <a:rPr lang="en-AU" sz="1200" b="0" err="1">
                <a:solidFill>
                  <a:schemeClr val="tx1"/>
                </a:solidFill>
                <a:latin typeface="+mn-lt"/>
              </a:rPr>
              <a:t>education.nsw.gov.au</a:t>
            </a:r>
            <a:r>
              <a:rPr lang="en-AU" sz="1200" b="0">
                <a:solidFill>
                  <a:schemeClr val="tx1"/>
                </a:solidFill>
                <a:latin typeface="+mn-lt"/>
              </a:rPr>
              <a:t>/leadership-pathways/deputy-principal</a:t>
            </a:r>
            <a:endParaRPr lang="en-AU" sz="1200" b="0">
              <a:solidFill>
                <a:schemeClr val="tx1"/>
              </a:solidFill>
              <a:latin typeface="+mn-lt"/>
              <a:cs typeface="Calibri"/>
            </a:endParaRPr>
          </a:p>
          <a:p>
            <a:endParaRPr lang="en-AU" sz="1200" b="1">
              <a:solidFill>
                <a:schemeClr val="tx1"/>
              </a:solidFill>
              <a:latin typeface="+mn-lt"/>
              <a:cs typeface="Calibri"/>
            </a:endParaRPr>
          </a:p>
          <a:p>
            <a:endParaRPr lang="en-AU" sz="1200" b="1">
              <a:solidFill>
                <a:schemeClr val="tx1"/>
              </a:solidFill>
              <a:latin typeface="+mn-lt"/>
            </a:endParaRPr>
          </a:p>
        </p:txBody>
      </p:sp>
      <p:sp>
        <p:nvSpPr>
          <p:cNvPr id="4" name="Slide Number Placeholder 3">
            <a:extLst>
              <a:ext uri="{FF2B5EF4-FFF2-40B4-BE49-F238E27FC236}">
                <a16:creationId xmlns:a16="http://schemas.microsoft.com/office/drawing/2014/main" id="{DAEA5BFA-2199-6A97-8014-A03FBD159DF5}"/>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359282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solidFill>
                  <a:schemeClr val="tx1"/>
                </a:solidFill>
                <a:latin typeface="+mn-lt"/>
              </a:rPr>
              <a:t>Purpose: </a:t>
            </a:r>
            <a:r>
              <a:rPr lang="en-AU" sz="1200" b="0">
                <a:latin typeface="+mn-lt"/>
              </a:rPr>
              <a:t>To showcase the alignment with the m</a:t>
            </a:r>
            <a:r>
              <a:rPr lang="en-AU" sz="1200" b="0">
                <a:solidFill>
                  <a:schemeClr val="tx1"/>
                </a:solidFill>
                <a:latin typeface="+mn-lt"/>
              </a:rPr>
              <a:t>iddle leader/ head teacher role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5 </a:t>
            </a:r>
            <a:r>
              <a:rPr lang="en-AU"/>
              <a:t>minutes</a:t>
            </a:r>
          </a:p>
          <a:p>
            <a:endParaRPr lang="en-AU" sz="1200" b="0" i="0">
              <a:solidFill>
                <a:schemeClr val="tx1"/>
              </a:solidFill>
              <a:effectLst/>
              <a:latin typeface="+mn-lt"/>
              <a:cs typeface="Calibri"/>
            </a:endParaRPr>
          </a:p>
          <a:p>
            <a:pPr marL="0" indent="0">
              <a:buFont typeface="Arial" panose="020B0604020202020204" pitchFamily="34" charset="0"/>
              <a:buNone/>
            </a:pPr>
            <a:r>
              <a:rPr lang="en-AU" b="1">
                <a:latin typeface="+mn-lt"/>
              </a:rPr>
              <a:t>Suggested script: </a:t>
            </a:r>
          </a:p>
          <a:p>
            <a:pPr marL="171450" indent="-171450">
              <a:buFont typeface="Arial" panose="020B0604020202020204" pitchFamily="34" charset="0"/>
              <a:buChar char="•"/>
              <a:defRPr/>
            </a:pPr>
            <a:r>
              <a:rPr lang="en-AU" sz="1200" b="0" i="0">
                <a:solidFill>
                  <a:schemeClr val="tx1"/>
                </a:solidFill>
                <a:effectLst/>
                <a:latin typeface="+mn-lt"/>
                <a:cs typeface="Calibri"/>
              </a:rPr>
              <a:t>Here is the Head Teacher / middle leaders role description developed by School Leadership Institute. </a:t>
            </a:r>
          </a:p>
          <a:p>
            <a:pPr marL="171450" indent="-171450">
              <a:buFont typeface="Arial" panose="020B0604020202020204" pitchFamily="34" charset="0"/>
              <a:buChar char="•"/>
              <a:defRPr/>
            </a:pPr>
            <a:r>
              <a:rPr lang="en-AU" sz="1200" b="0" i="0">
                <a:solidFill>
                  <a:schemeClr val="tx1"/>
                </a:solidFill>
                <a:effectLst/>
                <a:latin typeface="+mn-lt"/>
                <a:cs typeface="Calibri"/>
              </a:rPr>
              <a:t>It is important to note that the roles of the Principal, Deputy Principal, and Head Teacher are closely aligned in their shared responsibility for improving teaching, learning, and student outcomes. </a:t>
            </a:r>
          </a:p>
          <a:p>
            <a:pPr marL="171450" indent="-171450">
              <a:buFont typeface="Arial" panose="020B0604020202020204" pitchFamily="34" charset="0"/>
              <a:buChar char="•"/>
              <a:defRPr/>
            </a:pPr>
            <a:r>
              <a:rPr lang="en-AU" sz="1200" b="0" i="0">
                <a:solidFill>
                  <a:schemeClr val="tx1"/>
                </a:solidFill>
                <a:effectLst/>
                <a:latin typeface="+mn-lt"/>
                <a:cs typeface="Calibri"/>
              </a:rPr>
              <a:t>The PL provides a structured approach to support these leaders in developing distributed leadership, fostering collaboration, and using evidence-based practices to drive equity and excellence throughout the school.</a:t>
            </a:r>
          </a:p>
          <a:p>
            <a:pPr marL="171450" indent="-171450">
              <a:buFont typeface="Arial" panose="020B0604020202020204" pitchFamily="34" charset="0"/>
              <a:buChar char="•"/>
              <a:defRPr/>
            </a:pPr>
            <a:r>
              <a:rPr lang="en-AU" sz="1200" b="0" i="0">
                <a:solidFill>
                  <a:schemeClr val="tx1"/>
                </a:solidFill>
                <a:effectLst/>
                <a:latin typeface="+mn-lt"/>
                <a:cs typeface="Calibri"/>
              </a:rPr>
              <a:t>Information on these role descriptors can be found on the School Leadership Institute webpage.  </a:t>
            </a:r>
          </a:p>
          <a:p>
            <a:pPr marL="171450" indent="-171450">
              <a:buFont typeface="Arial" panose="020B0604020202020204" pitchFamily="34" charset="0"/>
              <a:buChar char="•"/>
              <a:defRPr/>
            </a:pPr>
            <a:endParaRPr lang="en-AU" sz="1200" b="0" i="0">
              <a:solidFill>
                <a:schemeClr val="tx1"/>
              </a:solidFill>
              <a:effectLst/>
              <a:latin typeface="+mn-lt"/>
              <a:cs typeface="Calibri"/>
            </a:endParaRPr>
          </a:p>
          <a:p>
            <a:pPr marL="0" indent="0">
              <a:buFont typeface="Wingdings" panose="05000000000000000000" pitchFamily="2" charset="2"/>
              <a:buNone/>
              <a:defRPr/>
            </a:pPr>
            <a:r>
              <a:rPr lang="en-AU" sz="1200" b="1" i="0">
                <a:solidFill>
                  <a:schemeClr val="tx1"/>
                </a:solidFill>
                <a:effectLst/>
                <a:latin typeface="+mn-lt"/>
                <a:cs typeface="Calibri"/>
              </a:rPr>
              <a:t>Resources</a:t>
            </a:r>
          </a:p>
          <a:p>
            <a:pPr marL="171450" indent="-171450">
              <a:buFont typeface="Wingdings" panose="05000000000000000000" pitchFamily="2" charset="2"/>
              <a:buChar char="Ø"/>
              <a:defRPr/>
            </a:pPr>
            <a:r>
              <a:rPr lang="en-AU" sz="1200" b="1" i="0">
                <a:solidFill>
                  <a:schemeClr val="tx1"/>
                </a:solidFill>
                <a:effectLst/>
                <a:latin typeface="+mn-lt"/>
                <a:cs typeface="Calibri"/>
              </a:rPr>
              <a:t>Link: School Leadership Institute resources: Middle Leaders- </a:t>
            </a:r>
            <a:r>
              <a:rPr lang="en-AU" sz="1200" b="0" i="0">
                <a:solidFill>
                  <a:schemeClr val="tx1"/>
                </a:solidFill>
                <a:effectLst/>
                <a:latin typeface="+mn-lt"/>
                <a:cs typeface="Calibri"/>
              </a:rPr>
              <a:t>https://education.nsw.gov.au/leadership-pathways/assistant-principals-and-head-teachers </a:t>
            </a:r>
          </a:p>
          <a:p>
            <a:pPr marL="171450" indent="-171450">
              <a:buFont typeface="Arial" panose="020B0604020202020204" pitchFamily="34" charset="0"/>
              <a:buChar char="•"/>
              <a:defRPr/>
            </a:pPr>
            <a:endParaRPr lang="en-AU" sz="1200" b="0" i="0">
              <a:solidFill>
                <a:schemeClr val="tx1"/>
              </a:solidFill>
              <a:effectLst/>
              <a:latin typeface="+mn-lt"/>
              <a:cs typeface="Calibri"/>
            </a:endParaRPr>
          </a:p>
          <a:p>
            <a:endParaRPr lang="en-AU" sz="1200" b="1">
              <a:solidFill>
                <a:schemeClr val="tx1"/>
              </a:solidFill>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862431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661AF-972D-1EEC-0A10-D21C2DA7A0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50BD0-885C-370C-069A-8215E7043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FBBE8-92F3-785E-EE0D-347E55CC8CEB}"/>
              </a:ext>
            </a:extLst>
          </p:cNvPr>
          <p:cNvSpPr>
            <a:spLocks noGrp="1"/>
          </p:cNvSpPr>
          <p:nvPr>
            <p:ph type="body" idx="1"/>
          </p:nvPr>
        </p:nvSpPr>
        <p:spPr>
          <a:xfrm>
            <a:off x="685800" y="4400550"/>
            <a:ext cx="5486400" cy="4000500"/>
          </a:xfrm>
        </p:spPr>
        <p:txBody>
          <a:bodyPr/>
          <a:lstStyle/>
          <a:p>
            <a:pPr>
              <a:defRPr/>
            </a:pPr>
            <a:r>
              <a:rPr lang="en-AU" b="1" i="0">
                <a:solidFill>
                  <a:srgbClr val="333333"/>
                </a:solidFill>
                <a:effectLst/>
                <a:latin typeface="+mn-lt"/>
              </a:rPr>
              <a:t>Purpose: </a:t>
            </a:r>
            <a:r>
              <a:rPr lang="en-AU" sz="1200" b="0">
                <a:latin typeface="+mn-lt"/>
              </a:rPr>
              <a:t>To showcase the alignment with the </a:t>
            </a:r>
            <a:r>
              <a:rPr lang="en-AU" sz="1200">
                <a:latin typeface="+mn-lt"/>
              </a:rPr>
              <a:t>School Excellence Framework as part of the School Excellence Cycle</a:t>
            </a:r>
            <a:endParaRPr lang="en-AU" sz="1200" b="1">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a:t>Suggested time: </a:t>
            </a:r>
            <a:r>
              <a:rPr lang="en-AU" b="0"/>
              <a:t>5 </a:t>
            </a:r>
            <a:r>
              <a:rPr lang="en-AU"/>
              <a:t>minutes</a:t>
            </a:r>
          </a:p>
          <a:p>
            <a:pPr marL="0" indent="0">
              <a:buFont typeface="Arial" panose="020B0604020202020204" pitchFamily="34" charset="0"/>
              <a:buNone/>
            </a:pPr>
            <a:endParaRPr lang="en-AU" b="0" i="0">
              <a:solidFill>
                <a:srgbClr val="333333"/>
              </a:solidFill>
              <a:effectLst/>
              <a:latin typeface="+mn-lt"/>
            </a:endParaRPr>
          </a:p>
          <a:p>
            <a:pPr marL="0" indent="0">
              <a:buFont typeface="Arial" panose="020B0604020202020204" pitchFamily="34" charset="0"/>
              <a:buNone/>
            </a:pPr>
            <a:r>
              <a:rPr lang="en-AU" b="1">
                <a:latin typeface="+mn-lt"/>
              </a:rPr>
              <a:t>Suggested script: </a:t>
            </a:r>
          </a:p>
          <a:p>
            <a:pPr marL="171450" indent="-171450">
              <a:buFont typeface="Arial" panose="020B0604020202020204" pitchFamily="34" charset="0"/>
              <a:buChar char="•"/>
            </a:pPr>
            <a:r>
              <a:rPr lang="en-AU" b="0">
                <a:latin typeface="+mn-lt"/>
              </a:rPr>
              <a:t>The next key framework that the professional learning draws from in the School Excellence Framework (SEF).</a:t>
            </a:r>
          </a:p>
          <a:p>
            <a:pPr marL="171450" indent="-171450">
              <a:buFont typeface="Arial" panose="020B0604020202020204" pitchFamily="34" charset="0"/>
              <a:buChar char="•"/>
            </a:pPr>
            <a:r>
              <a:rPr lang="en-AU"/>
              <a:t>This professional learning will help our team use the SEF to identify what excellence looks like in the areas of curriculum, teaching, and learning. We will then use this to identify focus areas and collaboratively plan the next steps to drive long-term improvement. </a:t>
            </a:r>
          </a:p>
          <a:p>
            <a:pPr marL="171450" indent="-171450">
              <a:buFont typeface="Arial" panose="020B0604020202020204" pitchFamily="34" charset="0"/>
              <a:buChar char="•"/>
            </a:pPr>
            <a:r>
              <a:rPr lang="en-AU"/>
              <a:t>The PL is designed to help develop effective leadership and teaching strategies that are grounded in research and evidence-based methods. It will also help us build a shared language for effective teaching, continuous growth, curriculum improvement, and enhanced student outcomes through shared leadership.</a:t>
            </a:r>
          </a:p>
          <a:p>
            <a:pPr marL="171450" indent="-171450">
              <a:buFont typeface="Arial" panose="020B0604020202020204" pitchFamily="34" charset="0"/>
              <a:buChar char="•"/>
            </a:pPr>
            <a:endParaRPr lang="en-AU" b="0" i="0">
              <a:solidFill>
                <a:srgbClr val="333333"/>
              </a:solidFill>
              <a:effectLst/>
              <a:latin typeface="+mn-lt"/>
            </a:endParaRPr>
          </a:p>
          <a:p>
            <a:pPr marL="0" indent="0">
              <a:buFont typeface="Arial" panose="020B0604020202020204" pitchFamily="34" charset="0"/>
              <a:buNone/>
            </a:pPr>
            <a:r>
              <a:rPr lang="en-AU" b="1">
                <a:latin typeface="+mn-lt"/>
              </a:rPr>
              <a:t>About SEF: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a:solidFill>
                  <a:srgbClr val="333333"/>
                </a:solidFill>
                <a:effectLst/>
                <a:latin typeface="+mn-lt"/>
              </a:rPr>
              <a:t>The SEF is a statement of what is valued as excellence for NSW public schools, both now and into the future.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a:solidFill>
                  <a:srgbClr val="333333"/>
                </a:solidFill>
                <a:effectLst/>
                <a:latin typeface="+mn-lt"/>
              </a:rPr>
              <a:t>The Framework identifies quality practice across the three key domains of education – learning, teaching and leading – to help schools plan and monitor strategies for ongoing improvement.</a:t>
            </a:r>
          </a:p>
          <a:p>
            <a:pPr marL="171450" indent="-171450">
              <a:buFont typeface="Arial" panose="020B0604020202020204" pitchFamily="34" charset="0"/>
              <a:buChar char="•"/>
            </a:pPr>
            <a:r>
              <a:rPr lang="en-AU" b="0" i="0">
                <a:solidFill>
                  <a:srgbClr val="333333"/>
                </a:solidFill>
                <a:effectLst/>
                <a:latin typeface="+mn-lt"/>
              </a:rPr>
              <a:t>The school planning and reporting approach is underpinned by the SEF.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latin typeface="+mn-lt"/>
              </a:rPr>
              <a:t>The SEF underpins the development of a shared language that supports a whole school approach to effective evidence-based teaching, mentoring and/or coaching and the evaluation of classroom practice to refine and improve curriculum implementation in schools. Refer to the key ‘excelling’ statements of the themes. </a:t>
            </a:r>
            <a:r>
              <a:rPr lang="en-US">
                <a:latin typeface="+mn-lt"/>
                <a:ea typeface="+mn-lt"/>
                <a:cs typeface="+mn-lt"/>
              </a:rPr>
              <a:t>The leading domain also maintains a focus on distributed instructional leadership to sustain a culture of effective, evidence-based teaching and ongoing improvement.  </a:t>
            </a:r>
          </a:p>
          <a:p>
            <a:pPr marL="171450" indent="-171450">
              <a:buFont typeface="Arial" panose="020B0604020202020204" pitchFamily="34" charset="0"/>
              <a:buChar char="•"/>
            </a:pPr>
            <a:r>
              <a:rPr lang="en-AU" b="0" i="0">
                <a:solidFill>
                  <a:srgbClr val="333333"/>
                </a:solidFill>
                <a:effectLst/>
                <a:latin typeface="+mn-lt"/>
              </a:rPr>
              <a:t>The SEF is evidence-based and identifies explicit school practices that directly relate to continuous, school-wide improvement and better student outcomes.</a:t>
            </a:r>
          </a:p>
          <a:p>
            <a:pPr marL="0" indent="0">
              <a:buFont typeface="Arial" panose="020B0604020202020204" pitchFamily="34" charset="0"/>
              <a:buNone/>
            </a:pPr>
            <a:endParaRPr lang="en-AU" b="1" i="0">
              <a:solidFill>
                <a:srgbClr val="333333"/>
              </a:solidFill>
              <a:effectLst/>
              <a:latin typeface="+mn-lt"/>
            </a:endParaRPr>
          </a:p>
          <a:p>
            <a:pPr marL="0" indent="0">
              <a:buFont typeface="Arial" panose="020B0604020202020204" pitchFamily="34" charset="0"/>
              <a:buNone/>
            </a:pPr>
            <a:r>
              <a:rPr lang="en-AU" b="1" i="0">
                <a:solidFill>
                  <a:srgbClr val="333333"/>
                </a:solidFill>
                <a:effectLst/>
                <a:latin typeface="+mn-lt"/>
              </a:rPr>
              <a:t>Resources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U" sz="1200" b="1">
                <a:latin typeface="+mn-lt"/>
              </a:rPr>
              <a:t>Link: School Excellence Framework (SEF) - </a:t>
            </a:r>
            <a:r>
              <a:rPr lang="en-AU" sz="1200" b="0">
                <a:latin typeface="+mn-lt"/>
              </a:rPr>
              <a:t>https://</a:t>
            </a:r>
            <a:r>
              <a:rPr lang="en-AU" sz="1200" b="0" err="1">
                <a:latin typeface="+mn-lt"/>
              </a:rPr>
              <a:t>education.nsw.gov.au</a:t>
            </a:r>
            <a:r>
              <a:rPr lang="en-AU" sz="1200" b="0">
                <a:latin typeface="+mn-lt"/>
              </a:rPr>
              <a:t>/about-us/strategies-and-reports/school-excellence-and-accountability/school-excellence/about-</a:t>
            </a:r>
            <a:r>
              <a:rPr lang="en-AU" sz="1200" b="0" err="1">
                <a:latin typeface="+mn-lt"/>
              </a:rPr>
              <a:t>sef</a:t>
            </a:r>
            <a:endParaRPr lang="en-AU" sz="1200" b="0">
              <a:latin typeface="+mn-lt"/>
            </a:endParaRPr>
          </a:p>
          <a:p>
            <a:pPr marL="0" indent="0">
              <a:buFont typeface="Arial" panose="020B0604020202020204" pitchFamily="34" charset="0"/>
              <a:buNone/>
            </a:pPr>
            <a:endParaRPr lang="en-US" sz="1200">
              <a:solidFill>
                <a:srgbClr val="333333"/>
              </a:solidFill>
              <a:latin typeface="Public Sans"/>
            </a:endParaRPr>
          </a:p>
        </p:txBody>
      </p:sp>
      <p:sp>
        <p:nvSpPr>
          <p:cNvPr id="4" name="Slide Number Placeholder 3">
            <a:extLst>
              <a:ext uri="{FF2B5EF4-FFF2-40B4-BE49-F238E27FC236}">
                <a16:creationId xmlns:a16="http://schemas.microsoft.com/office/drawing/2014/main" id="{3B8D5C31-B5DA-E113-5E03-71E87E210D93}"/>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656020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BD50D-939F-8293-00A4-2EF0D6B41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848A32-1E97-0C94-9240-999C386F0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8B185-1E37-778C-0734-E767112CC842}"/>
              </a:ext>
            </a:extLst>
          </p:cNvPr>
          <p:cNvSpPr>
            <a:spLocks noGrp="1"/>
          </p:cNvSpPr>
          <p:nvPr>
            <p:ph type="body" idx="1"/>
          </p:nvPr>
        </p:nvSpPr>
        <p:spPr/>
        <p:txBody>
          <a:bodyPr/>
          <a:lstStyle/>
          <a:p>
            <a:r>
              <a:rPr lang="en-AU" sz="1200" b="1">
                <a:latin typeface="+mn-lt"/>
              </a:rPr>
              <a:t>Purpose: </a:t>
            </a:r>
            <a:r>
              <a:rPr lang="en-AU" sz="1200" b="0">
                <a:latin typeface="+mn-lt"/>
              </a:rPr>
              <a:t>To showcase the alignment with the </a:t>
            </a:r>
            <a:r>
              <a:rPr lang="en-AU" sz="1200">
                <a:latin typeface="+mn-lt"/>
              </a:rPr>
              <a:t>School Excellence Framework (SEF) Improvement Model</a:t>
            </a:r>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5 </a:t>
            </a:r>
            <a:r>
              <a:rPr lang="en-AU"/>
              <a:t>minutes</a:t>
            </a:r>
          </a:p>
          <a:p>
            <a:endParaRPr lang="en-AU" sz="1200" b="1">
              <a:latin typeface="+mn-lt"/>
            </a:endParaRPr>
          </a:p>
          <a:p>
            <a:r>
              <a:rPr lang="en-AU" b="1"/>
              <a:t>Suggested script: </a:t>
            </a:r>
          </a:p>
          <a:p>
            <a:pPr marL="171450" indent="-171450">
              <a:buFont typeface="Arial" panose="020B0604020202020204" pitchFamily="34" charset="0"/>
              <a:buChar char="•"/>
            </a:pPr>
            <a:r>
              <a:rPr lang="en-AU"/>
              <a:t>The professional learning is closely aligned with the Effective Classroom Practice and Learning and Development elements in the Learning Domain, as well as Educational Leadership in the Leadership Domain. It is highlighted on the screen.</a:t>
            </a:r>
          </a:p>
          <a:p>
            <a:pPr marL="171450" indent="-171450">
              <a:buFont typeface="Arial" panose="020B0604020202020204" pitchFamily="34" charset="0"/>
              <a:buChar char="•"/>
            </a:pPr>
            <a:r>
              <a:rPr lang="en-AU"/>
              <a:t>By exploring the excellence statements of each element, along with the excellence statements within each theme, we will gain a clearer understanding of where our school currently stands and what excellence will look like moving forward.</a:t>
            </a:r>
          </a:p>
          <a:p>
            <a:pPr marL="171450" indent="-171450">
              <a:buFont typeface="Arial" panose="020B0604020202020204" pitchFamily="34" charset="0"/>
              <a:buChar char="•"/>
            </a:pPr>
            <a:r>
              <a:rPr lang="en-AU"/>
              <a:t>This will be one of the activities when we explore the rest of the professional learning, and the processes provided. For now, it is important to understand that:</a:t>
            </a:r>
          </a:p>
          <a:p>
            <a:pPr marL="628650" lvl="1" indent="-171450">
              <a:buFont typeface="Arial" panose="020B0604020202020204" pitchFamily="34" charset="0"/>
              <a:buChar char="•"/>
            </a:pPr>
            <a:r>
              <a:rPr lang="en-AU"/>
              <a:t>if we identify ourselves as excelling in these themes, our goal will be to plan initiatives that foster continuous improvement. </a:t>
            </a:r>
          </a:p>
          <a:p>
            <a:pPr marL="628650" lvl="1" indent="-171450">
              <a:buFont typeface="Arial" panose="020B0604020202020204" pitchFamily="34" charset="0"/>
              <a:buChar char="•"/>
            </a:pPr>
            <a:r>
              <a:rPr lang="en-AU"/>
              <a:t>on the other hand, if we identify ourselves as sustaining and growing or delivering, this reflection will guide us in planning targeted initiatives and narrowing our focus to ensure sustained growth and improvement.</a:t>
            </a:r>
          </a:p>
          <a:p>
            <a:pPr marL="0" indent="0">
              <a:buFont typeface="Arial" panose="020B0604020202020204" pitchFamily="34" charset="0"/>
              <a:buNone/>
            </a:pPr>
            <a:endParaRPr lang="en-AU" sz="1200" b="1">
              <a:latin typeface="+mn-lt"/>
            </a:endParaRPr>
          </a:p>
          <a:p>
            <a:r>
              <a:rPr lang="en-AU" sz="1200" b="1">
                <a:latin typeface="+mn-lt"/>
              </a:rPr>
              <a:t>About the SEF Improvement model:</a:t>
            </a:r>
          </a:p>
          <a:p>
            <a:pPr marL="171450" indent="-171450">
              <a:buFont typeface="Arial" panose="020B0604020202020204" pitchFamily="34" charset="0"/>
              <a:buChar char="•"/>
            </a:pPr>
            <a:r>
              <a:rPr lang="en-AU" b="0" i="0">
                <a:solidFill>
                  <a:srgbClr val="333333"/>
                </a:solidFill>
                <a:effectLst/>
                <a:latin typeface="+mn-lt"/>
              </a:rPr>
              <a:t>School Excellence is at the core of all work across NSW public schools, focusing on continuous school improvement. </a:t>
            </a:r>
          </a:p>
          <a:p>
            <a:pPr marL="171450" indent="-171450">
              <a:buFont typeface="Arial" panose="020B0604020202020204" pitchFamily="34" charset="0"/>
              <a:buChar char="•"/>
            </a:pPr>
            <a:r>
              <a:rPr lang="en-AU" b="0" i="0">
                <a:solidFill>
                  <a:srgbClr val="333333"/>
                </a:solidFill>
                <a:effectLst/>
                <a:latin typeface="+mn-lt"/>
              </a:rPr>
              <a:t>The approach to School Excellence is built on a single, integrated school plan and annual report that incorporates a strong self-assessment process.</a:t>
            </a:r>
            <a:endParaRPr lang="en-AU">
              <a:latin typeface="+mn-lt"/>
            </a:endParaRPr>
          </a:p>
          <a:p>
            <a:pPr marL="171450" indent="-171450">
              <a:buFont typeface="Arial" panose="020B0604020202020204" pitchFamily="34" charset="0"/>
              <a:buChar char="•"/>
            </a:pPr>
            <a:r>
              <a:rPr lang="en-AU">
                <a:latin typeface="+mn-lt"/>
              </a:rPr>
              <a:t>The School Excellence Framework (SEF) Improvement Model supports the School Excellence cycle in determining focus areas for improvement. </a:t>
            </a:r>
          </a:p>
          <a:p>
            <a:pPr marL="171450" indent="-171450">
              <a:buFont typeface="Arial" panose="020B0604020202020204" pitchFamily="34" charset="0"/>
              <a:buChar char="•"/>
            </a:pPr>
            <a:r>
              <a:rPr lang="en-AU">
                <a:latin typeface="+mn-lt"/>
              </a:rPr>
              <a:t>The model provides a visual of the SEF and shows how the elements and domains are related and interconnected</a:t>
            </a:r>
            <a:r>
              <a:rPr lang="en-AU" sz="1200" b="1">
                <a:latin typeface="+mn-lt"/>
              </a:rPr>
              <a:t>. </a:t>
            </a:r>
          </a:p>
          <a:p>
            <a:pPr marL="0" indent="0">
              <a:buFont typeface="Arial" panose="020B0604020202020204" pitchFamily="34" charset="0"/>
              <a:buNone/>
            </a:pPr>
            <a:endParaRPr lang="en-AU" sz="1200" b="1">
              <a:latin typeface="+mn-lt"/>
            </a:endParaRPr>
          </a:p>
          <a:p>
            <a:pPr marL="0" indent="0">
              <a:buFont typeface="Wingdings" panose="05000000000000000000" pitchFamily="2" charset="2"/>
              <a:buNone/>
            </a:pPr>
            <a:r>
              <a:rPr lang="en-AU" sz="1200" b="1">
                <a:latin typeface="+mn-lt"/>
              </a:rPr>
              <a:t>Resources</a:t>
            </a:r>
          </a:p>
          <a:p>
            <a:pPr marL="171450" indent="-171450">
              <a:buFont typeface="Wingdings" panose="05000000000000000000" pitchFamily="2" charset="2"/>
              <a:buChar char="Ø"/>
            </a:pPr>
            <a:r>
              <a:rPr lang="en-AU" sz="1200" b="1">
                <a:latin typeface="+mn-lt"/>
              </a:rPr>
              <a:t>Link: School Excellence - </a:t>
            </a:r>
            <a:r>
              <a:rPr lang="en-AU" sz="1200" b="0">
                <a:latin typeface="+mn-lt"/>
              </a:rPr>
              <a:t>https://education.nsw.gov.au/about-us/strategies-and-reports/school-excellence-and-accountability/school-excellence</a:t>
            </a:r>
          </a:p>
        </p:txBody>
      </p:sp>
      <p:sp>
        <p:nvSpPr>
          <p:cNvPr id="4" name="Slide Number Placeholder 3">
            <a:extLst>
              <a:ext uri="{FF2B5EF4-FFF2-40B4-BE49-F238E27FC236}">
                <a16:creationId xmlns:a16="http://schemas.microsoft.com/office/drawing/2014/main" id="{94497526-594A-942D-2068-96F9F9F9B075}"/>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67255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Purpose: </a:t>
            </a:r>
            <a:r>
              <a:rPr lang="en-AU" sz="1200" b="0">
                <a:latin typeface="+mn-lt"/>
              </a:rPr>
              <a:t>To showcase the alignment with the High Impact Professional Learning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5 </a:t>
            </a:r>
            <a:r>
              <a:rPr lang="en-AU"/>
              <a:t>minutes</a:t>
            </a:r>
          </a:p>
          <a:p>
            <a:endParaRPr lang="en-AU" sz="1200" b="1">
              <a:latin typeface="+mn-lt"/>
            </a:endParaRPr>
          </a:p>
          <a:p>
            <a:pPr marL="0" indent="0">
              <a:buFont typeface="Arial" panose="020B0604020202020204" pitchFamily="34" charset="0"/>
              <a:buNone/>
            </a:pPr>
            <a:r>
              <a:rPr lang="en-AU" b="1">
                <a:latin typeface="+mn-lt"/>
              </a:rPr>
              <a:t>Suggested script: </a:t>
            </a:r>
          </a:p>
          <a:p>
            <a:pPr marL="171450" indent="-171450">
              <a:buFont typeface="Arial" panose="020B0604020202020204" pitchFamily="34" charset="0"/>
              <a:buChar char="•"/>
            </a:pPr>
            <a:r>
              <a:rPr lang="en-AU"/>
              <a:t>The High Impact Professional Learning (HIPL) model forms the foundation of this professional learning, as it supports the leadership team in creating environments that build staff capacity while keeping student needs at the centre of the curriculum initiative.</a:t>
            </a:r>
          </a:p>
          <a:p>
            <a:pPr marL="171450" indent="-171450">
              <a:buFont typeface="Arial" panose="020B0604020202020204" pitchFamily="34" charset="0"/>
              <a:buChar char="•"/>
            </a:pPr>
            <a:r>
              <a:rPr lang="en-AU"/>
              <a:t>The five elements of HIPL will be explored and applied through the process we use to lead the initiative. It is important to understand that the HIPL model emphasises a continuous cycle of growth and implementation — a journey that mirrors our own commitment to ongoing improvement and development through capacity building.</a:t>
            </a:r>
          </a:p>
          <a:p>
            <a:pPr marL="171450" indent="-171450" algn="l">
              <a:buFont typeface="Arial" panose="020B0604020202020204" pitchFamily="34" charset="0"/>
              <a:buChar char="•"/>
            </a:pPr>
            <a:endParaRPr lang="en-AU" b="0" i="0">
              <a:solidFill>
                <a:srgbClr val="333333"/>
              </a:solidFill>
              <a:effectLst/>
              <a:latin typeface="+mn-lt"/>
            </a:endParaRPr>
          </a:p>
          <a:p>
            <a:pPr marL="0" indent="0" algn="l">
              <a:buFont typeface="Arial" panose="020B0604020202020204" pitchFamily="34" charset="0"/>
              <a:buNone/>
            </a:pPr>
            <a:r>
              <a:rPr lang="en-AU" b="1" i="0">
                <a:solidFill>
                  <a:srgbClr val="333333"/>
                </a:solidFill>
                <a:effectLst/>
                <a:latin typeface="+mn-lt"/>
              </a:rPr>
              <a:t>About HIPL model: </a:t>
            </a:r>
          </a:p>
          <a:p>
            <a:pPr marL="0" indent="0" algn="l">
              <a:buFont typeface="Arial" panose="020B0604020202020204" pitchFamily="34" charset="0"/>
              <a:buNone/>
            </a:pPr>
            <a:r>
              <a:rPr lang="en-AU" b="0" i="0">
                <a:solidFill>
                  <a:srgbClr val="333333"/>
                </a:solidFill>
                <a:effectLst/>
                <a:latin typeface="+mn-lt"/>
              </a:rPr>
              <a:t>The HIPL model is a set of 5 elements, informed by global research, that support the professional growth of all teaching staff to strengthen teaching practice to improve student growth and performance.</a:t>
            </a:r>
          </a:p>
          <a:p>
            <a:pPr marL="171450" indent="-171450" algn="l">
              <a:buFont typeface="Arial" panose="020B0604020202020204" pitchFamily="34" charset="0"/>
              <a:buChar char="•"/>
            </a:pPr>
            <a:r>
              <a:rPr lang="en-AU" b="0" i="0">
                <a:solidFill>
                  <a:srgbClr val="333333"/>
                </a:solidFill>
                <a:effectLst/>
                <a:latin typeface="+mn-lt"/>
              </a:rPr>
              <a:t>The diagram illustrates how the five elements of the HIPL model work together to support teaching and leading in schools:</a:t>
            </a:r>
          </a:p>
          <a:p>
            <a:pPr marL="628650" lvl="1" indent="-171450" algn="l">
              <a:spcBef>
                <a:spcPts val="1125"/>
              </a:spcBef>
              <a:buFont typeface="Arial" panose="020B0604020202020204" pitchFamily="34" charset="0"/>
              <a:buChar char="•"/>
            </a:pPr>
            <a:r>
              <a:rPr lang="en-AU" b="0" i="0">
                <a:solidFill>
                  <a:srgbClr val="333333"/>
                </a:solidFill>
                <a:effectLst/>
                <a:latin typeface="+mn-lt"/>
              </a:rPr>
              <a:t>Strengthening teaching quality to improve student growth and performance is at the centre of professional learning.</a:t>
            </a:r>
          </a:p>
          <a:p>
            <a:pPr marL="628650" lvl="1" indent="-171450" algn="l">
              <a:spcBef>
                <a:spcPts val="1125"/>
              </a:spcBef>
              <a:buFont typeface="Arial" panose="020B0604020202020204" pitchFamily="34" charset="0"/>
              <a:buChar char="•"/>
            </a:pPr>
            <a:r>
              <a:rPr lang="en-AU" b="0" i="0">
                <a:solidFill>
                  <a:srgbClr val="333333"/>
                </a:solidFill>
                <a:effectLst/>
                <a:latin typeface="+mn-lt"/>
              </a:rPr>
              <a:t>The three HIPL elements that describe the cycle of continuous professional learning surround this core purpose.</a:t>
            </a:r>
          </a:p>
          <a:p>
            <a:pPr marL="628650" lvl="1" indent="-171450" algn="l">
              <a:spcBef>
                <a:spcPts val="1125"/>
              </a:spcBef>
              <a:buFont typeface="Arial" panose="020B0604020202020204" pitchFamily="34" charset="0"/>
              <a:buChar char="•"/>
            </a:pPr>
            <a:r>
              <a:rPr lang="en-AU" b="0" i="0">
                <a:solidFill>
                  <a:srgbClr val="333333"/>
                </a:solidFill>
                <a:effectLst/>
                <a:latin typeface="+mn-lt"/>
              </a:rPr>
              <a:t>Supporting this cycle are the strategic actions of school leaders, focused on enabling continuous and coherent professional learning.</a:t>
            </a:r>
          </a:p>
          <a:p>
            <a:pPr marL="171450" lvl="0" indent="-171450" algn="l">
              <a:spcBef>
                <a:spcPts val="1125"/>
              </a:spcBef>
              <a:buFont typeface="Arial" panose="020B0604020202020204" pitchFamily="34" charset="0"/>
              <a:buChar char="•"/>
            </a:pPr>
            <a:endParaRPr lang="en-AU" sz="1200" b="1">
              <a:latin typeface="+mn-lt"/>
            </a:endParaRPr>
          </a:p>
          <a:p>
            <a:pPr marL="0" indent="0">
              <a:buFont typeface="Wingdings" panose="05000000000000000000" pitchFamily="2" charset="2"/>
              <a:buNone/>
            </a:pPr>
            <a:r>
              <a:rPr lang="en-AU" sz="1200" b="1">
                <a:latin typeface="+mn-lt"/>
              </a:rPr>
              <a:t>Resources</a:t>
            </a:r>
          </a:p>
          <a:p>
            <a:pPr marL="171450" indent="-171450">
              <a:buFont typeface="Wingdings" panose="05000000000000000000" pitchFamily="2" charset="2"/>
              <a:buChar char="Ø"/>
            </a:pPr>
            <a:r>
              <a:rPr lang="en-AU" sz="1200" b="1">
                <a:latin typeface="+mn-lt"/>
              </a:rPr>
              <a:t>Link: High Impact Professional Learning- </a:t>
            </a:r>
            <a:r>
              <a:rPr lang="en-AU" sz="1200" b="0">
                <a:latin typeface="+mn-lt"/>
              </a:rPr>
              <a:t>https://</a:t>
            </a:r>
            <a:r>
              <a:rPr lang="en-AU" sz="1200" b="0" err="1">
                <a:latin typeface="+mn-lt"/>
              </a:rPr>
              <a:t>education.nsw.gov.au</a:t>
            </a:r>
            <a:r>
              <a:rPr lang="en-AU" sz="1200" b="0">
                <a:latin typeface="+mn-lt"/>
              </a:rPr>
              <a:t>/teaching-and-learning/professional-learning/high-impact-professional-learning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499503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200" b="1">
                <a:solidFill>
                  <a:schemeClr val="tx1"/>
                </a:solidFill>
                <a:latin typeface="+mn-lt"/>
              </a:rPr>
              <a:t>Purpose:</a:t>
            </a:r>
            <a:r>
              <a:rPr lang="en-AU" sz="1200" b="1">
                <a:latin typeface="+mn-lt"/>
              </a:rPr>
              <a:t> </a:t>
            </a:r>
            <a:r>
              <a:rPr lang="en-AU" sz="1200" b="0">
                <a:latin typeface="+mn-lt"/>
              </a:rPr>
              <a:t>To bring it all together - t</a:t>
            </a:r>
            <a:r>
              <a:rPr lang="en-AU" sz="1200">
                <a:latin typeface="+mn-lt"/>
              </a:rPr>
              <a:t>he School Excellence Plan</a:t>
            </a:r>
            <a:endParaRPr lang="en-AU" sz="1200" b="1">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5 </a:t>
            </a:r>
            <a:r>
              <a:rPr lang="en-AU"/>
              <a:t>minutes</a:t>
            </a:r>
          </a:p>
          <a:p>
            <a:endParaRPr lang="en-AU" sz="1200" b="1">
              <a:solidFill>
                <a:schemeClr val="tx1"/>
              </a:solidFill>
              <a:latin typeface="+mn-lt"/>
            </a:endParaRPr>
          </a:p>
          <a:p>
            <a:pPr marL="0" indent="0">
              <a:buFont typeface="Arial" panose="020B0604020202020204" pitchFamily="34" charset="0"/>
              <a:buNone/>
            </a:pPr>
            <a:r>
              <a:rPr lang="en-AU" b="1">
                <a:latin typeface="+mn-lt"/>
              </a:rPr>
              <a:t>Suggested script: </a:t>
            </a:r>
          </a:p>
          <a:p>
            <a:pPr marL="171450" indent="-171450">
              <a:buFont typeface="Arial" panose="020B0604020202020204" pitchFamily="34" charset="0"/>
              <a:buChar char="•"/>
            </a:pPr>
            <a:r>
              <a:rPr lang="en-AU"/>
              <a:t>Finally, the School Excellence Plan (SEP) is a dynamic, working document that outlines the steps schools take to improve learning outcomes and support the achievement and growth of all students.</a:t>
            </a:r>
          </a:p>
          <a:p>
            <a:pPr marL="171450" indent="-171450">
              <a:buFont typeface="Arial" panose="020B0604020202020204" pitchFamily="34" charset="0"/>
              <a:buChar char="•"/>
            </a:pPr>
            <a:r>
              <a:rPr lang="en-AU"/>
              <a:t>This professional learning supports schools through their IPM and QDAI process.</a:t>
            </a:r>
          </a:p>
          <a:p>
            <a:pPr marL="171450" indent="-171450">
              <a:buFont typeface="Arial" panose="020B0604020202020204" pitchFamily="34" charset="0"/>
              <a:buChar char="•"/>
            </a:pPr>
            <a:r>
              <a:rPr lang="en-AU"/>
              <a:t>It assists in identifying priorities, narrowing the focus, and provides a practical example of how to design and implement initiatives that are strategic, follow a structured process, and remain centred on improving student learning.</a:t>
            </a:r>
          </a:p>
          <a:p>
            <a:r>
              <a:rPr lang="en-AU"/>
              <a:t>It does this by:</a:t>
            </a:r>
          </a:p>
          <a:p>
            <a:pPr marL="628650" lvl="1" indent="-171450">
              <a:buFont typeface="Arial" panose="020B0604020202020204" pitchFamily="34" charset="0"/>
              <a:buChar char="•"/>
            </a:pPr>
            <a:r>
              <a:rPr lang="en-AU"/>
              <a:t>analysing the school’s context,</a:t>
            </a:r>
          </a:p>
          <a:p>
            <a:pPr marL="628650" lvl="1" indent="-171450">
              <a:buFont typeface="Arial" panose="020B0604020202020204" pitchFamily="34" charset="0"/>
              <a:buChar char="•"/>
            </a:pPr>
            <a:r>
              <a:rPr lang="en-AU"/>
              <a:t>identifying key priorities, and</a:t>
            </a:r>
          </a:p>
          <a:p>
            <a:pPr marL="628650" lvl="1" indent="-171450">
              <a:buFont typeface="Arial" panose="020B0604020202020204" pitchFamily="34" charset="0"/>
              <a:buChar char="•"/>
            </a:pPr>
            <a:r>
              <a:rPr lang="en-AU"/>
              <a:t>leading the implementation of key drivers for targeted initiatives.</a:t>
            </a:r>
          </a:p>
          <a:p>
            <a:pPr marL="0" indent="0">
              <a:buFont typeface="Arial"/>
              <a:buNone/>
            </a:pPr>
            <a:endParaRPr lang="en-AU" b="0" i="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AU" b="1" i="0">
                <a:solidFill>
                  <a:srgbClr val="333333"/>
                </a:solidFill>
                <a:effectLst/>
                <a:latin typeface="+mn-lt"/>
              </a:rPr>
              <a:t>About SEP:</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AU" b="0" i="0">
                <a:solidFill>
                  <a:srgbClr val="333333"/>
                </a:solidFill>
                <a:effectLst/>
                <a:latin typeface="+mn-lt"/>
              </a:rPr>
              <a:t>To ensure continuous improvement, the SEP reflects where the school is at and how it will further improve learning, teaching and leading.</a:t>
            </a:r>
            <a:r>
              <a:rPr lang="en-AU" sz="1200">
                <a:latin typeface="+mn-lt"/>
              </a:rPr>
              <a:t> This is </a:t>
            </a:r>
            <a:r>
              <a:rPr lang="en-AU" b="0" i="0">
                <a:solidFill>
                  <a:srgbClr val="333333"/>
                </a:solidFill>
                <a:effectLst/>
                <a:latin typeface="+mn-lt"/>
              </a:rPr>
              <a:t>based on the analysis of the school's current situation and the School Excellence Framework.</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AU" sz="1200" b="0" i="0">
                <a:solidFill>
                  <a:srgbClr val="333333"/>
                </a:solidFill>
                <a:effectLst/>
                <a:latin typeface="+mn-lt"/>
              </a:rPr>
              <a:t>A school’s context and Our Plan for Public Education provide the direction for SEP.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AU" sz="1200" b="0" i="0">
                <a:solidFill>
                  <a:srgbClr val="333333"/>
                </a:solidFill>
                <a:effectLst/>
                <a:latin typeface="+mn-lt"/>
              </a:rPr>
              <a:t>HIPL underpins SEP, while the leadership role descriptions assist in identifying key accountabilities for leading and implementing initiatives that drive continuous growth and improvement.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lang="en-AU">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213253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F3C03-0CD7-FC50-649A-D2B929B6F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F1FB1-22EB-231D-1797-4AD2CCA280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44233-CB17-B5BB-9F8F-F7790F5B6791}"/>
              </a:ext>
            </a:extLst>
          </p:cNvPr>
          <p:cNvSpPr>
            <a:spLocks noGrp="1"/>
          </p:cNvSpPr>
          <p:nvPr>
            <p:ph type="body" idx="1"/>
          </p:nvPr>
        </p:nvSpPr>
        <p:spPr/>
        <p:txBody>
          <a:bodyPr/>
          <a:lstStyle/>
          <a:p>
            <a:pPr>
              <a:defRPr/>
            </a:pPr>
            <a:r>
              <a:rPr lang="en-AU" sz="1200" b="1">
                <a:solidFill>
                  <a:schemeClr val="tx1"/>
                </a:solidFill>
                <a:latin typeface="+mn-lt"/>
              </a:rPr>
              <a:t>Purpose:</a:t>
            </a:r>
            <a:r>
              <a:rPr lang="en-AU" sz="1200" b="1">
                <a:latin typeface="+mn-lt"/>
              </a:rPr>
              <a:t> </a:t>
            </a:r>
            <a:r>
              <a:rPr lang="en-AU" sz="1200" b="0">
                <a:latin typeface="+mn-lt"/>
              </a:rPr>
              <a:t>Introduction to the next section on Implementation journey – the 3 drivers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3 </a:t>
            </a:r>
            <a:r>
              <a:rPr lang="en-AU"/>
              <a:t>minutes</a:t>
            </a:r>
          </a:p>
          <a:p>
            <a:pPr>
              <a:defRPr/>
            </a:pPr>
            <a:endParaRPr lang="en-AU" sz="1200" b="1">
              <a:solidFill>
                <a:schemeClr val="tx1"/>
              </a:solidFill>
              <a:latin typeface="+mn-lt"/>
            </a:endParaRPr>
          </a:p>
          <a:p>
            <a:pPr algn="l" rtl="0" fontAlgn="base"/>
            <a:r>
              <a:rPr lang="en-AU" sz="1200" b="1" i="0">
                <a:solidFill>
                  <a:srgbClr val="444444"/>
                </a:solidFill>
                <a:effectLst/>
                <a:latin typeface="+mn-lt"/>
              </a:rPr>
              <a:t>Instructions for the facilitator/s: </a:t>
            </a:r>
          </a:p>
          <a:p>
            <a:pPr marL="171450" indent="-171450">
              <a:buFont typeface="Arial" panose="020B0604020202020204" pitchFamily="34" charset="0"/>
              <a:buChar char="•"/>
            </a:pPr>
            <a:r>
              <a:rPr lang="en-AU"/>
              <a:t>Informed by key policies and frameworks, the next two sections highlight the school’s professional learning journey to build staff capacity in formative assessment and explicit teaching at a whole-school level. This journey is presented through three key drivers, which are outlined in this section. The strategic implementation process for these drivers will be explored in Section 3.</a:t>
            </a:r>
          </a:p>
          <a:p>
            <a:pPr marL="171450" indent="-171450">
              <a:buFont typeface="Arial" panose="020B0604020202020204" pitchFamily="34" charset="0"/>
              <a:buChar char="•"/>
            </a:pPr>
            <a:r>
              <a:rPr lang="en-AU"/>
              <a:t>The following slides unpack what this journey entailed and how it supported continuous improvement across the school, as highlighted in the Illustration of Practice.</a:t>
            </a:r>
          </a:p>
          <a:p>
            <a:pPr marL="171450" indent="-171450">
              <a:buFont typeface="Arial" panose="020B0604020202020204" pitchFamily="34" charset="0"/>
              <a:buChar char="•"/>
            </a:pPr>
            <a:r>
              <a:rPr lang="en-AU"/>
              <a:t>The implementation journey has three key drivers:</a:t>
            </a:r>
          </a:p>
          <a:p>
            <a:pPr marL="628650" lvl="1" indent="-171450">
              <a:buFont typeface="Arial" panose="020B0604020202020204" pitchFamily="34" charset="0"/>
              <a:buChar char="•"/>
            </a:pPr>
            <a:r>
              <a:rPr lang="en-AU"/>
              <a:t>Contextual planning and strategic alignment</a:t>
            </a:r>
          </a:p>
          <a:p>
            <a:pPr marL="628650" lvl="1" indent="-171450">
              <a:buFont typeface="Arial" panose="020B0604020202020204" pitchFamily="34" charset="0"/>
              <a:buChar char="•"/>
            </a:pPr>
            <a:r>
              <a:rPr lang="en-AU"/>
              <a:t>From strategy to action – leading practices and processes</a:t>
            </a:r>
          </a:p>
          <a:p>
            <a:pPr marL="628650" lvl="1" indent="-171450">
              <a:buFont typeface="Arial" panose="020B0604020202020204" pitchFamily="34" charset="0"/>
              <a:buChar char="•"/>
            </a:pPr>
            <a:r>
              <a:rPr lang="en-AU"/>
              <a:t>Fostering collaboration for growth and improvement</a:t>
            </a:r>
          </a:p>
          <a:p>
            <a:pPr marL="171450" indent="-171450">
              <a:buFont typeface="Arial" panose="020B0604020202020204" pitchFamily="34" charset="0"/>
              <a:buChar char="•"/>
            </a:pPr>
            <a:r>
              <a:rPr lang="en-AU"/>
              <a:t>These drivers form the foundation of the strategic implementation process, which will be further examined in Section 3 through actionable steps and practical examples.</a:t>
            </a:r>
          </a:p>
          <a:p>
            <a:pPr marL="171450" indent="-171450">
              <a:buFont typeface="Arial" panose="020B0604020202020204" pitchFamily="34" charset="0"/>
              <a:buChar char="•"/>
            </a:pPr>
            <a:r>
              <a:rPr lang="en-AU"/>
              <a:t>As schools lead their own improvement journeys, they are encouraged to adopt, adapt and refine these approaches to suit their unique contexts and evolving needs.</a:t>
            </a:r>
          </a:p>
          <a:p>
            <a:endParaRPr lang="en-AU" sz="1200" b="1">
              <a:solidFill>
                <a:schemeClr val="tx1"/>
              </a:solidFill>
              <a:latin typeface="+mn-lt"/>
              <a:cs typeface="Calibri"/>
            </a:endParaRPr>
          </a:p>
        </p:txBody>
      </p:sp>
      <p:sp>
        <p:nvSpPr>
          <p:cNvPr id="4" name="Slide Number Placeholder 3">
            <a:extLst>
              <a:ext uri="{FF2B5EF4-FFF2-40B4-BE49-F238E27FC236}">
                <a16:creationId xmlns:a16="http://schemas.microsoft.com/office/drawing/2014/main" id="{F23BC294-9960-7E77-3B4C-3B4C3285185D}"/>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95442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98787-4800-796A-940D-53FA2FA202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C3477-68BA-D2D4-C719-4643AFE70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E05B5-4B7D-8D99-5DEC-4041CFEE063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71AB018-FF2A-B901-CB66-2A4D4761A24C}"/>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005567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7725B-DA8A-6F45-7684-5C1D90016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98E8E-0518-F25F-5CAF-123F79FC6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A9FF8-4B4E-A483-DEF5-544994C5EF29}"/>
              </a:ext>
            </a:extLst>
          </p:cNvPr>
          <p:cNvSpPr>
            <a:spLocks noGrp="1"/>
          </p:cNvSpPr>
          <p:nvPr>
            <p:ph type="body" idx="1"/>
          </p:nvPr>
        </p:nvSpPr>
        <p:spPr/>
        <p:txBody>
          <a:bodyPr/>
          <a:lstStyle/>
          <a:p>
            <a:r>
              <a:rPr lang="en-AU" sz="1200" b="1">
                <a:latin typeface="+mn-lt"/>
              </a:rPr>
              <a:t>Purpose: </a:t>
            </a:r>
            <a:r>
              <a:rPr lang="en-AU" sz="1200" b="0">
                <a:latin typeface="+mn-lt"/>
              </a:rPr>
              <a:t>Understanding School Excellence Journey and its three drivers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5 </a:t>
            </a:r>
            <a:r>
              <a:rPr lang="en-AU"/>
              <a:t>minutes</a:t>
            </a:r>
          </a:p>
          <a:p>
            <a:endParaRPr lang="en-AU" sz="1200" b="1">
              <a:latin typeface="+mn-lt"/>
            </a:endParaRPr>
          </a:p>
          <a:p>
            <a:pPr marL="0" indent="0">
              <a:buFont typeface="Arial" panose="020B0604020202020204" pitchFamily="34" charset="0"/>
              <a:buNone/>
            </a:pPr>
            <a:r>
              <a:rPr lang="en-AU" b="1">
                <a:latin typeface="+mn-lt"/>
              </a:rPr>
              <a:t>Suggested script: </a:t>
            </a:r>
          </a:p>
          <a:p>
            <a:pPr marL="171450" indent="-171450">
              <a:buFont typeface="Arial" panose="020B0604020202020204" pitchFamily="34" charset="0"/>
              <a:buChar char="•"/>
            </a:pPr>
            <a:r>
              <a:rPr lang="en-AU"/>
              <a:t>Guided by key policies and frameworks, this section takes us through the school’s professional learning journey—the one captured in the Illustration of Practice. We’ll look at what the school actually did to build staff capacity in formative assessment and explicit teaching across the whole school.</a:t>
            </a:r>
          </a:p>
          <a:p>
            <a:pPr marL="171450" indent="-171450">
              <a:buFont typeface="Arial" panose="020B0604020202020204" pitchFamily="34" charset="0"/>
              <a:buChar char="•"/>
            </a:pPr>
            <a:r>
              <a:rPr lang="en-AU"/>
              <a:t>That journey is organised around three key drivers, which we’ll explore in this section. Then in Section 3, we’ll take a closer look at how each of these drivers was implemented in practice.</a:t>
            </a:r>
          </a:p>
          <a:p>
            <a:pPr marL="171450" indent="-171450">
              <a:buFont typeface="Arial" panose="020B0604020202020204" pitchFamily="34" charset="0"/>
              <a:buChar char="•"/>
            </a:pPr>
            <a:r>
              <a:rPr lang="en-AU"/>
              <a:t>The key to successful implementation lies in adopting, adapting, and refining these approaches to suit our school’s unique context.</a:t>
            </a:r>
          </a:p>
          <a:p>
            <a:pPr marL="0" indent="0">
              <a:buFont typeface="Arial" panose="020B0604020202020204" pitchFamily="34" charset="0"/>
              <a:buNone/>
            </a:pPr>
            <a:endParaRPr lang="en-AU">
              <a:solidFill>
                <a:schemeClr val="tx1"/>
              </a:solidFill>
            </a:endParaRPr>
          </a:p>
          <a:p>
            <a:r>
              <a:rPr lang="en-AU"/>
              <a:t>So, what you see on the screen are the three key drivers of the implementation journey:</a:t>
            </a:r>
          </a:p>
          <a:p>
            <a:pPr marL="628650" lvl="1" indent="-171450">
              <a:buFont typeface="Arial" panose="020B0604020202020204" pitchFamily="34" charset="0"/>
              <a:buChar char="•"/>
            </a:pPr>
            <a:r>
              <a:rPr lang="en-AU" b="0"/>
              <a:t>Contextual planning and strategic alignment</a:t>
            </a:r>
          </a:p>
          <a:p>
            <a:pPr marL="628650" lvl="1" indent="-171450">
              <a:buFont typeface="Arial" panose="020B0604020202020204" pitchFamily="34" charset="0"/>
              <a:buChar char="•"/>
            </a:pPr>
            <a:r>
              <a:rPr lang="en-AU" b="0"/>
              <a:t>From strategy to action – leading processes and practices</a:t>
            </a:r>
          </a:p>
          <a:p>
            <a:pPr marL="628650" lvl="1" indent="-171450">
              <a:buFont typeface="Arial" panose="020B0604020202020204" pitchFamily="34" charset="0"/>
              <a:buChar char="•"/>
            </a:pPr>
            <a:r>
              <a:rPr lang="en-AU" b="0"/>
              <a:t>Fostering collaboration for growth and improvement</a:t>
            </a:r>
          </a:p>
          <a:p>
            <a:pPr marL="171450" indent="-171450">
              <a:buFont typeface="Arial" panose="020B0604020202020204" pitchFamily="34" charset="0"/>
              <a:buChar char="•"/>
            </a:pPr>
            <a:r>
              <a:rPr lang="en-AU"/>
              <a:t>To unpack each of these drivers, we are provided with a set of focus areas, reflection questions to prompt deeper thinking, and a five-step implementation process.</a:t>
            </a:r>
          </a:p>
          <a:p>
            <a:pPr marL="171450" indent="-171450">
              <a:buFont typeface="Arial" panose="020B0604020202020204" pitchFamily="34" charset="0"/>
              <a:buChar char="•"/>
            </a:pPr>
            <a:r>
              <a:rPr lang="en-AU"/>
              <a:t>All of this is designed to help us understand the process and to co-design a clear, actionable plan that’s tailored to our school’s context.</a:t>
            </a:r>
          </a:p>
          <a:p>
            <a:pPr marL="171450" indent="-171450">
              <a:buFont typeface="Arial" panose="020B0604020202020204" pitchFamily="34" charset="0"/>
              <a:buChar char="•"/>
            </a:pPr>
            <a:r>
              <a:rPr lang="en-AU"/>
              <a:t>This approach is intentionally collaborative, reflective, and grounded in evidence-informed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7532CD8-5435-7F21-2DBE-E3091AD157C3}"/>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324963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D594B-946B-D8D3-72A1-6BFB50650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628A3-F30A-891B-5D1D-39F5513C9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FF6B7-20B4-EC59-CF2C-42C4F6656BED}"/>
              </a:ext>
            </a:extLst>
          </p:cNvPr>
          <p:cNvSpPr>
            <a:spLocks noGrp="1"/>
          </p:cNvSpPr>
          <p:nvPr>
            <p:ph type="body" idx="1"/>
          </p:nvPr>
        </p:nvSpPr>
        <p:spPr/>
        <p:txBody>
          <a:bodyPr/>
          <a:lstStyle/>
          <a:p>
            <a:r>
              <a:rPr lang="en-AU" sz="1200" b="1">
                <a:latin typeface="+mn-lt"/>
              </a:rPr>
              <a:t>Purpose: </a:t>
            </a:r>
            <a:r>
              <a:rPr lang="en-AU" sz="1200" b="0">
                <a:latin typeface="+mn-lt"/>
              </a:rPr>
              <a:t>Identifying the purpose and outcome of Driver 1 – Contextual planning and strategic alignment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3 </a:t>
            </a:r>
            <a:r>
              <a:rPr lang="en-AU"/>
              <a:t>minutes</a:t>
            </a:r>
          </a:p>
          <a:p>
            <a:endParaRPr lang="en-AU" sz="1200" b="1">
              <a:latin typeface="+mn-lt"/>
            </a:endParaRPr>
          </a:p>
          <a:p>
            <a:pPr marL="0" indent="0">
              <a:buFont typeface="Arial" panose="020B0604020202020204" pitchFamily="34" charset="0"/>
              <a:buNone/>
            </a:pPr>
            <a:r>
              <a:rPr lang="en-AU" b="1">
                <a:latin typeface="+mn-lt"/>
              </a:rPr>
              <a:t>Suggested script: </a:t>
            </a:r>
          </a:p>
          <a:p>
            <a:pPr marL="171450" indent="-171450">
              <a:buFont typeface="Arial" panose="020B0604020202020204" pitchFamily="34" charset="0"/>
              <a:buChar char="•"/>
            </a:pPr>
            <a:r>
              <a:rPr lang="en-AU"/>
              <a:t>Let’s begin by looking at the first driver — Contextual planning and strategic alignment.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On the screen, you’ll see the purpose and intended outcomes of this driver.</a:t>
            </a:r>
          </a:p>
          <a:p>
            <a:pPr marL="171450" indent="-171450">
              <a:buFont typeface="Arial" panose="020B0604020202020204" pitchFamily="34" charset="0"/>
              <a:buChar char="•"/>
            </a:pPr>
            <a:r>
              <a:rPr lang="en-AU"/>
              <a:t>This is about understanding the unique needs of our school community, and making sure that our priorities, resources, and curriculum initiatives are all working together to support student learning and staff development.</a:t>
            </a:r>
          </a:p>
          <a:p>
            <a:pPr marL="171450" indent="-171450">
              <a:buFont typeface="Arial" panose="020B0604020202020204" pitchFamily="34" charset="0"/>
              <a:buChar char="•"/>
            </a:pPr>
            <a:r>
              <a:rPr lang="en-AU"/>
              <a:t>It’s the starting point of the implementation journey — and when it’s led and implemented well, it helps schools build a supportive, evidence-based environment that truly meets the needs of both students and staff.</a:t>
            </a:r>
          </a:p>
          <a:p>
            <a:pPr marL="171450" indent="-171450">
              <a:buFont typeface="Arial" panose="020B0604020202020204" pitchFamily="34" charset="0"/>
              <a:buChar char="•"/>
            </a:pPr>
            <a:r>
              <a:rPr lang="en-AU"/>
              <a:t>We’ll dive deeper into this driver in Section 4, where we’ll apply the Strategic Implementation Process to bring this work to life in our school context.</a:t>
            </a:r>
          </a:p>
          <a:p>
            <a:pPr marL="171450" indent="-171450">
              <a:buFont typeface="Arial" panose="020B0604020202020204" pitchFamily="34" charset="0"/>
              <a:buChar char="•"/>
            </a:pPr>
            <a:endParaRPr lang="en-AU" sz="1200" b="0">
              <a:latin typeface="+mn-lt"/>
            </a:endParaRPr>
          </a:p>
          <a:p>
            <a:pPr marL="0" indent="0">
              <a:buFont typeface="Arial" panose="020B0604020202020204" pitchFamily="34" charset="0"/>
              <a:buNone/>
            </a:pPr>
            <a:r>
              <a:rPr lang="en-AU" sz="1200" b="1">
                <a:latin typeface="+mn-lt"/>
              </a:rPr>
              <a:t>Resources to lead driver 1:</a:t>
            </a:r>
          </a:p>
          <a:p>
            <a:pPr marL="171450" indent="-171450">
              <a:buFont typeface="Arial" panose="020B0604020202020204" pitchFamily="34" charset="0"/>
              <a:buChar char="•"/>
            </a:pPr>
            <a:r>
              <a:rPr lang="en-AU" sz="1200" b="0">
                <a:latin typeface="+mn-lt"/>
              </a:rPr>
              <a:t>Illustration of practice 1 – contextual planning and strategic alignment</a:t>
            </a:r>
          </a:p>
          <a:p>
            <a:pPr marL="171450" indent="-171450">
              <a:buFont typeface="Arial" panose="020B0604020202020204" pitchFamily="34" charset="0"/>
              <a:buChar char="•"/>
            </a:pPr>
            <a:r>
              <a:rPr lang="en-AU" sz="1200" b="0">
                <a:latin typeface="+mn-lt"/>
              </a:rPr>
              <a:t>Driver 1 - reflection and implementation guide </a:t>
            </a:r>
          </a:p>
          <a:p>
            <a:pPr marL="0" indent="0">
              <a:buFont typeface="Arial" panose="020B0604020202020204" pitchFamily="34" charset="0"/>
              <a:buNone/>
            </a:pPr>
            <a:endParaRPr lang="en-AU" sz="1200" b="0">
              <a:latin typeface="+mn-lt"/>
            </a:endParaRPr>
          </a:p>
        </p:txBody>
      </p:sp>
      <p:sp>
        <p:nvSpPr>
          <p:cNvPr id="4" name="Slide Number Placeholder 3">
            <a:extLst>
              <a:ext uri="{FF2B5EF4-FFF2-40B4-BE49-F238E27FC236}">
                <a16:creationId xmlns:a16="http://schemas.microsoft.com/office/drawing/2014/main" id="{590F3FDA-C07F-11FF-32F1-AFAC38ACF39F}"/>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432607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FFE30-2B61-5C60-67F7-FF04B97BF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28D2C-1C48-F6F7-4CD3-E3A91294F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ADAB2-F139-CBBF-4BC3-5CF8B319AD33}"/>
              </a:ext>
            </a:extLst>
          </p:cNvPr>
          <p:cNvSpPr>
            <a:spLocks noGrp="1"/>
          </p:cNvSpPr>
          <p:nvPr>
            <p:ph type="body" idx="1"/>
          </p:nvPr>
        </p:nvSpPr>
        <p:spPr/>
        <p:txBody>
          <a:bodyPr/>
          <a:lstStyle/>
          <a:p>
            <a:r>
              <a:rPr lang="en-AU" sz="1200" b="1">
                <a:latin typeface="+mn-lt"/>
              </a:rPr>
              <a:t>Purpose: </a:t>
            </a:r>
            <a:r>
              <a:rPr lang="en-AU" sz="1200" b="0">
                <a:latin typeface="+mn-lt"/>
              </a:rPr>
              <a:t>Identifying the purpose and outcome of Driver 2 – From strategy to action – leading processes and practices </a:t>
            </a:r>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3 </a:t>
            </a:r>
            <a:r>
              <a:rPr lang="en-AU"/>
              <a:t>minutes</a:t>
            </a:r>
          </a:p>
          <a:p>
            <a:endParaRPr lang="en-AU" sz="1200" b="1">
              <a:latin typeface="+mn-lt"/>
            </a:endParaRPr>
          </a:p>
          <a:p>
            <a:pPr marL="0" indent="0">
              <a:buFont typeface="Arial" panose="020B0604020202020204" pitchFamily="34" charset="0"/>
              <a:buNone/>
            </a:pPr>
            <a:r>
              <a:rPr lang="en-AU" b="1">
                <a:latin typeface="+mn-lt"/>
              </a:rPr>
              <a:t>Suggested script: </a:t>
            </a:r>
          </a:p>
          <a:p>
            <a:pPr marL="171450" indent="-171450">
              <a:buFont typeface="Arial" panose="020B0604020202020204" pitchFamily="34" charset="0"/>
              <a:buChar char="•"/>
            </a:pPr>
            <a:r>
              <a:rPr lang="en-AU"/>
              <a:t>Now let’s move to the second driver — From Strategy to Action - leading Processes and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On the screen, you’ll see the purpose and intended outcomes of this driver.</a:t>
            </a:r>
          </a:p>
          <a:p>
            <a:pPr marL="171450" indent="-171450">
              <a:buFont typeface="Arial" panose="020B0604020202020204" pitchFamily="34" charset="0"/>
              <a:buChar char="•"/>
            </a:pPr>
            <a:r>
              <a:rPr lang="en-AU"/>
              <a:t>This driver is all about turning strategic goals into meaningful, practical actions.</a:t>
            </a:r>
          </a:p>
          <a:p>
            <a:pPr marL="171450" indent="-171450">
              <a:buFont typeface="Arial" panose="020B0604020202020204" pitchFamily="34" charset="0"/>
              <a:buChar char="•"/>
            </a:pPr>
            <a:r>
              <a:rPr lang="en-AU"/>
              <a:t>It’s about developing leadership processes and practices that are aligned with our school’s priorities and tailored to the contextual needs — ensuring that leadership strategies directly supports the school’s overarching goals.</a:t>
            </a:r>
          </a:p>
          <a:p>
            <a:pPr marL="171450" indent="-171450">
              <a:buFont typeface="Arial" panose="020B0604020202020204" pitchFamily="34" charset="0"/>
              <a:buChar char="•"/>
            </a:pPr>
            <a:r>
              <a:rPr lang="en-AU"/>
              <a:t>It also highlights the importance of collaboration and shared decision-making, creating a culture where the whole school community is empowered to contribute and work together towards common objectives.</a:t>
            </a:r>
          </a:p>
          <a:p>
            <a:endParaRPr lang="en-AU" sz="1200" b="0">
              <a:latin typeface="+mn-lt"/>
            </a:endParaRPr>
          </a:p>
          <a:p>
            <a:pPr marL="0" indent="0">
              <a:buFont typeface="Arial" panose="020B0604020202020204" pitchFamily="34" charset="0"/>
              <a:buNone/>
            </a:pPr>
            <a:r>
              <a:rPr lang="en-AU" sz="1200" b="1">
                <a:latin typeface="+mn-lt"/>
              </a:rPr>
              <a:t>Resources to lead driver 2:</a:t>
            </a:r>
          </a:p>
          <a:p>
            <a:pPr marL="171450" indent="-171450">
              <a:buFont typeface="Arial" panose="020B0604020202020204" pitchFamily="34" charset="0"/>
              <a:buChar char="•"/>
            </a:pPr>
            <a:r>
              <a:rPr lang="en-AU" sz="1200" b="0">
                <a:latin typeface="+mn-lt"/>
              </a:rPr>
              <a:t>Illustration of practice 2 – From strategy to action – leading processes and practices </a:t>
            </a:r>
          </a:p>
          <a:p>
            <a:pPr marL="171450" indent="-171450">
              <a:buFont typeface="Arial" panose="020B0604020202020204" pitchFamily="34" charset="0"/>
              <a:buChar char="•"/>
            </a:pPr>
            <a:r>
              <a:rPr lang="en-AU" sz="1200" b="0">
                <a:latin typeface="+mn-lt"/>
              </a:rPr>
              <a:t>Driver 2 - reflection and implementation guide</a:t>
            </a:r>
          </a:p>
          <a:p>
            <a:endParaRPr lang="en-AU" sz="1200" b="0">
              <a:latin typeface="+mn-lt"/>
            </a:endParaRPr>
          </a:p>
        </p:txBody>
      </p:sp>
      <p:sp>
        <p:nvSpPr>
          <p:cNvPr id="4" name="Slide Number Placeholder 3">
            <a:extLst>
              <a:ext uri="{FF2B5EF4-FFF2-40B4-BE49-F238E27FC236}">
                <a16:creationId xmlns:a16="http://schemas.microsoft.com/office/drawing/2014/main" id="{D168B145-FCBA-211E-2213-83BB215ED1F3}"/>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313770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E6B4E-314F-4A44-5966-90613AC6A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10707-5246-9478-3676-08013E671B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7D5B62-D91E-8D29-B253-85B62BCB67B5}"/>
              </a:ext>
            </a:extLst>
          </p:cNvPr>
          <p:cNvSpPr>
            <a:spLocks noGrp="1"/>
          </p:cNvSpPr>
          <p:nvPr>
            <p:ph type="body" idx="1"/>
          </p:nvPr>
        </p:nvSpPr>
        <p:spPr/>
        <p:txBody>
          <a:bodyPr/>
          <a:lstStyle/>
          <a:p>
            <a:r>
              <a:rPr lang="en-AU" sz="1200" b="1">
                <a:latin typeface="+mn-lt"/>
              </a:rPr>
              <a:t>Purpose: </a:t>
            </a:r>
            <a:r>
              <a:rPr lang="en-AU" sz="1200" b="0">
                <a:latin typeface="+mn-lt"/>
              </a:rPr>
              <a:t>Identifying the purpose and outcome of Driver 3 – Fostering collaboration for growth and improvement</a:t>
            </a:r>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3 </a:t>
            </a:r>
            <a:r>
              <a:rPr lang="en-AU"/>
              <a:t>minutes</a:t>
            </a:r>
          </a:p>
          <a:p>
            <a:endParaRPr lang="en-AU" sz="1200" b="1">
              <a:latin typeface="+mn-lt"/>
            </a:endParaRPr>
          </a:p>
          <a:p>
            <a:pPr marL="0" indent="0">
              <a:buFont typeface="Arial" panose="020B0604020202020204" pitchFamily="34" charset="0"/>
              <a:buNone/>
            </a:pPr>
            <a:r>
              <a:rPr lang="en-AU" b="1">
                <a:latin typeface="+mn-lt"/>
              </a:rPr>
              <a:t>Suggested script: </a:t>
            </a:r>
          </a:p>
          <a:p>
            <a:pPr marL="171450" indent="-171450">
              <a:buFont typeface="Arial" panose="020B0604020202020204" pitchFamily="34" charset="0"/>
              <a:buChar char="•"/>
            </a:pPr>
            <a:r>
              <a:rPr lang="en-AU"/>
              <a:t>Finally, let’s take a look at the third driver — Fostering Collaboration for Growth and Improvement.</a:t>
            </a:r>
          </a:p>
          <a:p>
            <a:pPr marL="171450" indent="-171450">
              <a:buFont typeface="Arial" panose="020B0604020202020204" pitchFamily="34" charset="0"/>
              <a:buChar char="•"/>
            </a:pPr>
            <a:r>
              <a:rPr lang="en-AU"/>
              <a:t>On the screen, you’ll see the purpose and intended outcomes of this driver.</a:t>
            </a:r>
          </a:p>
          <a:p>
            <a:pPr marL="171450" indent="-171450">
              <a:buFont typeface="Arial" panose="020B0604020202020204" pitchFamily="34" charset="0"/>
              <a:buChar char="•"/>
            </a:pPr>
            <a:r>
              <a:rPr lang="en-AU"/>
              <a:t>This driver is centred on building staff capacity at all levels, gathering timely and purposeful feedback from key stakeholders, and leveraging strategic partnerships to strengthen and refine your school’s strategies.</a:t>
            </a:r>
          </a:p>
          <a:p>
            <a:pPr marL="171450" indent="-171450">
              <a:buFont typeface="Arial" panose="020B0604020202020204" pitchFamily="34" charset="0"/>
              <a:buChar char="•"/>
            </a:pPr>
            <a:r>
              <a:rPr lang="en-AU"/>
              <a:t>It’s also about continually assessing the impact of collaboration — not just on teaching practices, but on student learning as well.</a:t>
            </a:r>
          </a:p>
          <a:p>
            <a:pPr marL="171450" indent="-171450">
              <a:buFont typeface="Arial" panose="020B0604020202020204" pitchFamily="34" charset="0"/>
              <a:buChar char="•"/>
            </a:pPr>
            <a:r>
              <a:rPr lang="en-AU"/>
              <a:t>The goal is long-term, sustainable improvement that genuinely adds value to our whole school community.</a:t>
            </a:r>
          </a:p>
          <a:p>
            <a:pPr marL="171450" indent="-171450">
              <a:buFont typeface="Arial" panose="020B0604020202020204" pitchFamily="34" charset="0"/>
              <a:buChar char="•"/>
            </a:pPr>
            <a:endParaRPr lang="en-AU" sz="1200" b="0">
              <a:solidFill>
                <a:schemeClr val="tx1"/>
              </a:solidFill>
              <a:latin typeface="+mn-lt"/>
            </a:endParaRPr>
          </a:p>
          <a:p>
            <a:pPr marL="0" indent="0">
              <a:buFont typeface="Arial" panose="020B0604020202020204" pitchFamily="34" charset="0"/>
              <a:buNone/>
            </a:pPr>
            <a:r>
              <a:rPr lang="en-AU" sz="1200" b="1">
                <a:latin typeface="+mn-lt"/>
              </a:rPr>
              <a:t>Resources to lead driver 3:</a:t>
            </a:r>
          </a:p>
          <a:p>
            <a:pPr marL="171450" indent="-171450">
              <a:buFont typeface="Arial" panose="020B0604020202020204" pitchFamily="34" charset="0"/>
              <a:buChar char="•"/>
            </a:pPr>
            <a:r>
              <a:rPr lang="en-AU" sz="1200" b="0">
                <a:latin typeface="+mn-lt"/>
              </a:rPr>
              <a:t>Illustration of practice 3 – Fostering collaboration for growth and improvement</a:t>
            </a:r>
          </a:p>
          <a:p>
            <a:pPr marL="171450" indent="-171450">
              <a:buFont typeface="Arial" panose="020B0604020202020204" pitchFamily="34" charset="0"/>
              <a:buChar char="•"/>
            </a:pPr>
            <a:r>
              <a:rPr lang="en-AU" sz="1200" b="0">
                <a:latin typeface="+mn-lt"/>
              </a:rPr>
              <a:t>Driver 3 - reflection and implementation guide </a:t>
            </a:r>
          </a:p>
          <a:p>
            <a:pPr marL="0" indent="0">
              <a:buFont typeface="Arial" panose="020B0604020202020204" pitchFamily="34" charset="0"/>
              <a:buNone/>
            </a:pPr>
            <a:endParaRPr lang="en-AU" sz="1200" b="0">
              <a:solidFill>
                <a:schemeClr val="tx1"/>
              </a:solidFill>
              <a:latin typeface="+mn-lt"/>
            </a:endParaRPr>
          </a:p>
        </p:txBody>
      </p:sp>
      <p:sp>
        <p:nvSpPr>
          <p:cNvPr id="4" name="Slide Number Placeholder 3">
            <a:extLst>
              <a:ext uri="{FF2B5EF4-FFF2-40B4-BE49-F238E27FC236}">
                <a16:creationId xmlns:a16="http://schemas.microsoft.com/office/drawing/2014/main" id="{665EB0D2-CE50-26B0-F599-94167F9FACBE}"/>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859638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816BA-7F98-0C86-2C12-C26FCA0CA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EDF89-904B-B004-C492-278572272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49436-42B4-CDC6-9F0E-F849AEE576F6}"/>
              </a:ext>
            </a:extLst>
          </p:cNvPr>
          <p:cNvSpPr>
            <a:spLocks noGrp="1"/>
          </p:cNvSpPr>
          <p:nvPr>
            <p:ph type="body" idx="1"/>
          </p:nvPr>
        </p:nvSpPr>
        <p:spPr/>
        <p:txBody>
          <a:bodyPr/>
          <a:lstStyle/>
          <a:p>
            <a:pPr>
              <a:defRPr/>
            </a:pPr>
            <a:r>
              <a:rPr lang="en-AU" sz="1200" b="1">
                <a:solidFill>
                  <a:schemeClr val="tx1"/>
                </a:solidFill>
                <a:latin typeface="+mn-lt"/>
              </a:rPr>
              <a:t>Purpose:</a:t>
            </a:r>
            <a:r>
              <a:rPr lang="en-AU" sz="1200" b="1">
                <a:latin typeface="+mn-lt"/>
              </a:rPr>
              <a:t> </a:t>
            </a:r>
            <a:r>
              <a:rPr lang="en-AU" sz="1200" b="0">
                <a:latin typeface="+mn-lt"/>
              </a:rPr>
              <a:t>Introduction to the next section, Strategic implementation process – the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2 </a:t>
            </a:r>
            <a:r>
              <a:rPr lang="en-AU"/>
              <a:t>minutes</a:t>
            </a:r>
          </a:p>
          <a:p>
            <a:pPr>
              <a:defRPr/>
            </a:pPr>
            <a:endParaRPr lang="en-AU" sz="1200" b="1">
              <a:solidFill>
                <a:schemeClr val="tx1"/>
              </a:solidFill>
              <a:latin typeface="+mn-lt"/>
            </a:endParaRPr>
          </a:p>
          <a:p>
            <a:pPr algn="l" rtl="0" fontAlgn="base"/>
            <a:r>
              <a:rPr lang="en-AU" sz="1200" b="1" i="0">
                <a:solidFill>
                  <a:srgbClr val="444444"/>
                </a:solidFill>
                <a:effectLst/>
                <a:latin typeface="+mn-lt"/>
              </a:rPr>
              <a:t>Instructions for the facilitator/s: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solidFill>
                  <a:schemeClr val="tx1"/>
                </a:solidFill>
                <a:latin typeface="+mn-lt"/>
                <a:cs typeface="Calibri"/>
              </a:rPr>
              <a:t>In this section, the Strategic implementation process – as </a:t>
            </a:r>
            <a:r>
              <a:rPr lang="en-AU"/>
              <a:t>highlighted in the </a:t>
            </a:r>
            <a:r>
              <a:rPr lang="en-AU" sz="1200" i="1">
                <a:effectLst/>
                <a:latin typeface="Public Sans" pitchFamily="2" charset="0"/>
                <a:ea typeface="Aptos" panose="020B0004020202020204" pitchFamily="34" charset="0"/>
                <a:cs typeface="Times New Roman" panose="02020603050405020304" pitchFamily="18" charset="0"/>
              </a:rPr>
              <a:t>Leading a whole school curriculum process- </a:t>
            </a:r>
            <a:r>
              <a:rPr lang="en-AU" i="1"/>
              <a:t>Illustration of practice </a:t>
            </a:r>
            <a:r>
              <a:rPr lang="en-AU"/>
              <a:t>- </a:t>
            </a:r>
            <a:r>
              <a:rPr lang="en-AU" sz="1200" b="0">
                <a:solidFill>
                  <a:schemeClr val="tx1"/>
                </a:solidFill>
                <a:latin typeface="+mn-lt"/>
                <a:cs typeface="Calibri"/>
              </a:rPr>
              <a:t>is unpacked.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solidFill>
                  <a:schemeClr val="tx1"/>
                </a:solidFill>
                <a:latin typeface="+mn-lt"/>
                <a:cs typeface="Calibri"/>
              </a:rPr>
              <a:t>It provides a structured approach for identifying school priorities, streamlining processes and translating priorities into effective actions. </a:t>
            </a:r>
          </a:p>
          <a:p>
            <a:pPr marL="171450" indent="-171450">
              <a:buFont typeface="Arial" panose="020B0604020202020204" pitchFamily="34" charset="0"/>
              <a:buChar char="•"/>
            </a:pPr>
            <a:r>
              <a:rPr lang="en-AU" sz="1200" b="0">
                <a:solidFill>
                  <a:schemeClr val="tx1"/>
                </a:solidFill>
                <a:latin typeface="+mn-lt"/>
                <a:cs typeface="Calibri"/>
              </a:rPr>
              <a:t>This approach ensures that leadership efforts are aligned with the key focus areas and lead to meaningful, sustainable change.</a:t>
            </a:r>
          </a:p>
          <a:p>
            <a:endParaRPr lang="en-AU" sz="1200" b="1">
              <a:solidFill>
                <a:schemeClr val="tx1"/>
              </a:solidFill>
              <a:latin typeface="+mn-lt"/>
              <a:cs typeface="Calibri"/>
            </a:endParaRPr>
          </a:p>
        </p:txBody>
      </p:sp>
      <p:sp>
        <p:nvSpPr>
          <p:cNvPr id="4" name="Slide Number Placeholder 3">
            <a:extLst>
              <a:ext uri="{FF2B5EF4-FFF2-40B4-BE49-F238E27FC236}">
                <a16:creationId xmlns:a16="http://schemas.microsoft.com/office/drawing/2014/main" id="{DE5CA8A5-1DDF-C56F-EE1C-19837DB5E6F0}"/>
              </a:ext>
            </a:extLst>
          </p:cNvPr>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613435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39DF4-3598-A834-FA06-99FAEF4C6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2625D-8F14-0F83-F0D6-6F79F5DBF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79551-64E0-F968-1FDB-CA7C1266E6B4}"/>
              </a:ext>
            </a:extLst>
          </p:cNvPr>
          <p:cNvSpPr>
            <a:spLocks noGrp="1"/>
          </p:cNvSpPr>
          <p:nvPr>
            <p:ph type="body" idx="1"/>
          </p:nvPr>
        </p:nvSpPr>
        <p:spPr/>
        <p:txBody>
          <a:bodyPr/>
          <a:lstStyle/>
          <a:p>
            <a:r>
              <a:rPr lang="en-AU" sz="1200" b="1">
                <a:latin typeface="+mn-lt"/>
              </a:rPr>
              <a:t>Purpose: </a:t>
            </a:r>
            <a:r>
              <a:rPr lang="en-AU"/>
              <a:t>To highlight the importance of, and unpack the process of, strategic implementation process</a:t>
            </a:r>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5 </a:t>
            </a:r>
            <a:r>
              <a:rPr lang="en-AU"/>
              <a:t>minutes</a:t>
            </a:r>
          </a:p>
          <a:p>
            <a:endParaRPr lang="en-AU" sz="1200" b="1">
              <a:latin typeface="+mn-lt"/>
            </a:endParaRPr>
          </a:p>
          <a:p>
            <a:pPr marL="0" indent="0">
              <a:buFont typeface="Arial" panose="020B0604020202020204" pitchFamily="34" charset="0"/>
              <a:buNone/>
            </a:pPr>
            <a:r>
              <a:rPr lang="en-AU" b="1">
                <a:latin typeface="+mn-lt"/>
              </a:rPr>
              <a:t>Suggested script: </a:t>
            </a:r>
          </a:p>
          <a:p>
            <a:pPr marL="171450" indent="-171450">
              <a:buFont typeface="Arial" panose="020B0604020202020204" pitchFamily="34" charset="0"/>
              <a:buChar char="•"/>
            </a:pPr>
            <a:r>
              <a:rPr lang="en-AU"/>
              <a:t>On the screen is a 3-step process, which is the strategic implementation process highlighted in the ‘</a:t>
            </a:r>
            <a:r>
              <a:rPr lang="en-AU" sz="1200">
                <a:effectLst/>
                <a:latin typeface="Public Sans" pitchFamily="2" charset="0"/>
                <a:ea typeface="Aptos" panose="020B0004020202020204" pitchFamily="34" charset="0"/>
                <a:cs typeface="Times New Roman" panose="02020603050405020304" pitchFamily="18" charset="0"/>
              </a:rPr>
              <a:t>Leading a whole school curriculum process- </a:t>
            </a:r>
            <a:r>
              <a:rPr lang="en-AU"/>
              <a:t>Illustration of practice’.</a:t>
            </a:r>
          </a:p>
          <a:p>
            <a:pPr marL="171450" indent="-171450">
              <a:buFont typeface="Arial" panose="020B0604020202020204" pitchFamily="34" charset="0"/>
              <a:buChar char="•"/>
            </a:pPr>
            <a:r>
              <a:rPr lang="en-AU"/>
              <a:t>This process provides a structured approach to implementing the key drivers for continuous improvement. </a:t>
            </a:r>
          </a:p>
          <a:p>
            <a:pPr marL="171450" indent="-171450">
              <a:buFont typeface="Arial" panose="020B0604020202020204" pitchFamily="34" charset="0"/>
              <a:buChar char="•"/>
            </a:pPr>
            <a:r>
              <a:rPr lang="en-AU"/>
              <a:t>The process unfolds in three steps:</a:t>
            </a:r>
          </a:p>
          <a:p>
            <a:pPr marL="628650" lvl="1" indent="-171450">
              <a:buFont typeface="Arial" panose="020B0604020202020204" pitchFamily="34" charset="0"/>
              <a:buChar char="•"/>
            </a:pPr>
            <a:r>
              <a:rPr lang="en-AU" b="0">
                <a:latin typeface="+mn-lt"/>
              </a:rPr>
              <a:t>key focus areas – supports the identification of key priorities within each driver.</a:t>
            </a:r>
          </a:p>
          <a:p>
            <a:pPr marL="628650" lvl="1" indent="-171450">
              <a:buFont typeface="Arial" panose="020B0604020202020204" pitchFamily="34" charset="0"/>
              <a:buChar char="•"/>
            </a:pPr>
            <a:r>
              <a:rPr lang="en-AU" b="0">
                <a:latin typeface="+mn-lt"/>
              </a:rPr>
              <a:t>reflection questions – a set of targeted questions designed to critically examine current practices, challenges, and opportunities within each focus area. This step also helps build clarity and refine the focus.</a:t>
            </a:r>
          </a:p>
          <a:p>
            <a:pPr marL="628650" lvl="1" indent="-171450">
              <a:buFont typeface="Arial" panose="020B0604020202020204" pitchFamily="34" charset="0"/>
              <a:buChar char="•"/>
            </a:pPr>
            <a:r>
              <a:rPr lang="en-AU" b="0">
                <a:latin typeface="+mn-lt"/>
              </a:rPr>
              <a:t>collaborative planning and implementation – </a:t>
            </a:r>
            <a:r>
              <a:rPr lang="en-AU"/>
              <a:t>This facilitates team-based discussions to develop actionable strategies, ensuring all staff are engaged in a shared and effective approach to implementation.</a:t>
            </a:r>
          </a:p>
          <a:p>
            <a:pPr marL="171450" lvl="0" indent="-171450">
              <a:buFont typeface="Arial" panose="020B0604020202020204" pitchFamily="34" charset="0"/>
              <a:buChar char="•"/>
            </a:pPr>
            <a:r>
              <a:rPr lang="en-AU" b="0">
                <a:latin typeface="+mn-lt"/>
              </a:rPr>
              <a:t>Each step will be unpacked in this section and applied as we lead Drivers 1, 2, and 3 in Sections 3–5.</a:t>
            </a:r>
            <a:endParaRPr lang="en-AU" sz="1200" b="1">
              <a:latin typeface="+mn-lt"/>
            </a:endParaRPr>
          </a:p>
        </p:txBody>
      </p:sp>
      <p:sp>
        <p:nvSpPr>
          <p:cNvPr id="4" name="Slide Number Placeholder 3">
            <a:extLst>
              <a:ext uri="{FF2B5EF4-FFF2-40B4-BE49-F238E27FC236}">
                <a16:creationId xmlns:a16="http://schemas.microsoft.com/office/drawing/2014/main" id="{7F486687-70E8-FF45-B7AA-3B9FE3AE8DA5}"/>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567602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FC7AB-BCAE-F6EC-BEF6-D617AC350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AEC2F-4A11-0CE7-E394-2E34A7CE9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3E361-A30E-B51D-D01E-559289BB92C5}"/>
              </a:ext>
            </a:extLst>
          </p:cNvPr>
          <p:cNvSpPr>
            <a:spLocks noGrp="1"/>
          </p:cNvSpPr>
          <p:nvPr>
            <p:ph type="body" idx="1"/>
          </p:nvPr>
        </p:nvSpPr>
        <p:spPr/>
        <p:txBody>
          <a:bodyPr/>
          <a:lstStyle/>
          <a:p>
            <a:r>
              <a:rPr lang="en-AU" sz="1200" b="1">
                <a:latin typeface="+mn-lt"/>
              </a:rPr>
              <a:t>Purpose: </a:t>
            </a:r>
            <a:r>
              <a:rPr lang="en-AU" sz="1200">
                <a:latin typeface="+mn-lt"/>
              </a:rPr>
              <a:t>To highlight the importance of, and unpack the process of, Key focus areas</a:t>
            </a:r>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3 </a:t>
            </a:r>
            <a:r>
              <a:rPr lang="en-AU"/>
              <a:t>minutes</a:t>
            </a:r>
          </a:p>
          <a:p>
            <a:endParaRPr lang="en-AU" sz="1200" b="1">
              <a:latin typeface="+mn-lt"/>
            </a:endParaRPr>
          </a:p>
          <a:p>
            <a:pPr marL="0" indent="0">
              <a:buFont typeface="Arial" panose="020B0604020202020204" pitchFamily="34" charset="0"/>
              <a:buNone/>
            </a:pPr>
            <a:r>
              <a:rPr lang="en-AU" b="1">
                <a:latin typeface="+mn-lt"/>
              </a:rPr>
              <a:t>Suggested script: </a:t>
            </a:r>
          </a:p>
          <a:p>
            <a:pPr marL="285750" indent="-285750">
              <a:buFont typeface="Arial" panose="020B0604020202020204" pitchFamily="34" charset="0"/>
              <a:buChar char="•"/>
            </a:pPr>
            <a:r>
              <a:rPr lang="en-AU" sz="1200">
                <a:effectLst/>
                <a:latin typeface="+mn-lt"/>
                <a:ea typeface="Calibri" panose="020F0502020204030204" pitchFamily="34" charset="0"/>
              </a:rPr>
              <a:t>Each driver is structured around five key focus areas, providing a clear and organised approach to identifying the most important aspects of each driver. These focus areas help schools to:</a:t>
            </a:r>
          </a:p>
          <a:p>
            <a:pPr marL="742950" lvl="1" indent="-285750">
              <a:buFont typeface="Arial" panose="020B0604020202020204" pitchFamily="34" charset="0"/>
              <a:buChar char="•"/>
            </a:pPr>
            <a:r>
              <a:rPr lang="en-AU" sz="1200">
                <a:effectLst/>
                <a:latin typeface="+mn-lt"/>
                <a:ea typeface="Calibri" panose="020F0502020204030204" pitchFamily="34" charset="0"/>
              </a:rPr>
              <a:t>Clarify priorities – ensuring leadership teams and staff have a shared understanding of what needs to be addressed.</a:t>
            </a:r>
          </a:p>
          <a:p>
            <a:pPr marL="742950" lvl="1" indent="-285750">
              <a:buFont typeface="Arial" panose="020B0604020202020204" pitchFamily="34" charset="0"/>
              <a:buChar char="•"/>
            </a:pPr>
            <a:r>
              <a:rPr lang="en-AU" sz="1200">
                <a:effectLst/>
                <a:latin typeface="+mn-lt"/>
                <a:ea typeface="Calibri" panose="020F0502020204030204" pitchFamily="34" charset="0"/>
              </a:rPr>
              <a:t>Take a targeted approach – focusing efforts on specific areas that drive the most impact.</a:t>
            </a:r>
          </a:p>
          <a:p>
            <a:pPr marL="742950" lvl="1" indent="-285750">
              <a:buFont typeface="Arial" panose="020B0604020202020204" pitchFamily="34" charset="0"/>
              <a:buChar char="•"/>
            </a:pPr>
            <a:r>
              <a:rPr lang="en-AU" sz="1200">
                <a:effectLst/>
                <a:latin typeface="+mn-lt"/>
                <a:ea typeface="Calibri" panose="020F0502020204030204" pitchFamily="34" charset="0"/>
              </a:rPr>
              <a:t>Identify strengths and areas for growth – recognising what is already working well and pinpointing aspects that need further development.</a:t>
            </a:r>
          </a:p>
          <a:p>
            <a:pPr marL="285750" indent="-285750">
              <a:buFont typeface="Arial" panose="020B0604020202020204" pitchFamily="34" charset="0"/>
              <a:buChar char="•"/>
            </a:pPr>
            <a:r>
              <a:rPr lang="en-AU" sz="1200">
                <a:effectLst/>
                <a:latin typeface="+mn-lt"/>
                <a:ea typeface="Calibri" panose="020F0502020204030204" pitchFamily="34" charset="0"/>
              </a:rPr>
              <a:t>By using these key focus areas alongside reflection questions, schools can strategically refine their focus and align their actions with improvement goals. This approach ensures consistency in reflection and data collection.</a:t>
            </a:r>
          </a:p>
          <a:p>
            <a:pPr marL="285750" indent="-285750">
              <a:buFont typeface="Arial" panose="020B0604020202020204" pitchFamily="34" charset="0"/>
              <a:buChar char="•"/>
            </a:pPr>
            <a:endParaRPr lang="en-AU" sz="1200" b="1">
              <a:effectLst/>
              <a:latin typeface="+mn-lt"/>
              <a:ea typeface="Calibri" panose="020F0502020204030204" pitchFamily="34" charset="0"/>
            </a:endParaRPr>
          </a:p>
          <a:p>
            <a:pPr marL="0" indent="0">
              <a:buFont typeface="Arial" panose="020B0604020202020204" pitchFamily="34" charset="0"/>
              <a:buNone/>
            </a:pPr>
            <a:r>
              <a:rPr lang="en-AU" sz="1200" b="1">
                <a:latin typeface="+mn-lt"/>
              </a:rPr>
              <a:t>Resources </a:t>
            </a:r>
          </a:p>
          <a:p>
            <a:pPr marL="0" indent="0">
              <a:buFont typeface="Arial" panose="020B0604020202020204" pitchFamily="34" charset="0"/>
              <a:buNone/>
            </a:pPr>
            <a:r>
              <a:rPr lang="en-AU" sz="1200" b="0">
                <a:latin typeface="+mn-lt"/>
              </a:rPr>
              <a:t>For Key focus areas, access: </a:t>
            </a:r>
          </a:p>
          <a:p>
            <a:pPr marL="171450" indent="-171450">
              <a:buFont typeface="Arial" panose="020B0604020202020204" pitchFamily="34" charset="0"/>
              <a:buChar char="•"/>
            </a:pPr>
            <a:r>
              <a:rPr lang="en-AU" sz="1200" b="0">
                <a:latin typeface="+mn-lt"/>
              </a:rPr>
              <a:t>Driver 1- Reflection and implementation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latin typeface="+mn-lt"/>
              </a:rPr>
              <a:t>Driver 2- Reflection and implementation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latin typeface="+mn-lt"/>
              </a:rPr>
              <a:t>Driver 3- Reflection and implementation guide</a:t>
            </a:r>
          </a:p>
          <a:p>
            <a:pPr marL="171450" indent="-171450">
              <a:buFont typeface="Arial" panose="020B0604020202020204" pitchFamily="34" charset="0"/>
              <a:buChar char="•"/>
            </a:pPr>
            <a:endParaRPr lang="en-AU" sz="1200" b="0">
              <a:latin typeface="+mn-lt"/>
            </a:endParaRPr>
          </a:p>
          <a:p>
            <a:pPr marL="0" indent="0">
              <a:buFont typeface="Arial" panose="020B0604020202020204" pitchFamily="34" charset="0"/>
              <a:buNone/>
            </a:pPr>
            <a:endParaRPr lang="en-AU" sz="1200" b="1">
              <a:latin typeface="+mn-lt"/>
            </a:endParaRPr>
          </a:p>
        </p:txBody>
      </p:sp>
      <p:sp>
        <p:nvSpPr>
          <p:cNvPr id="4" name="Slide Number Placeholder 3">
            <a:extLst>
              <a:ext uri="{FF2B5EF4-FFF2-40B4-BE49-F238E27FC236}">
                <a16:creationId xmlns:a16="http://schemas.microsoft.com/office/drawing/2014/main" id="{9132C7B2-1D37-5A88-96AB-5437F34B5928}"/>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791467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8839B-4824-8152-8377-99D6F0F8F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B98EE-1C92-6591-92B1-430349D32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D84E1-C242-626B-18F8-CE8283F2947C}"/>
              </a:ext>
            </a:extLst>
          </p:cNvPr>
          <p:cNvSpPr>
            <a:spLocks noGrp="1"/>
          </p:cNvSpPr>
          <p:nvPr>
            <p:ph type="body" idx="1"/>
          </p:nvPr>
        </p:nvSpPr>
        <p:spPr/>
        <p:txBody>
          <a:bodyPr/>
          <a:lstStyle/>
          <a:p>
            <a:r>
              <a:rPr lang="en-AU" sz="1200" b="1">
                <a:latin typeface="+mn-lt"/>
              </a:rPr>
              <a:t>Purpose: </a:t>
            </a:r>
            <a:r>
              <a:rPr lang="en-AU"/>
              <a:t>To highlight the importance of, and unpack the process of, Reflection questions</a:t>
            </a:r>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3 </a:t>
            </a:r>
            <a:r>
              <a:rPr lang="en-AU"/>
              <a:t>minutes</a:t>
            </a:r>
          </a:p>
          <a:p>
            <a:endParaRPr lang="en-AU" sz="1200" b="1">
              <a:latin typeface="+mn-lt"/>
            </a:endParaRPr>
          </a:p>
          <a:p>
            <a:pPr marL="0" indent="0">
              <a:buFont typeface="Arial" panose="020B0604020202020204" pitchFamily="34" charset="0"/>
              <a:buNone/>
            </a:pPr>
            <a:r>
              <a:rPr lang="en-AU" b="1">
                <a:latin typeface="+mn-lt"/>
              </a:rPr>
              <a:t>Suggested script: </a:t>
            </a:r>
          </a:p>
          <a:p>
            <a:pPr marL="171450" indent="-171450">
              <a:buFont typeface="Arial" panose="020B0604020202020204" pitchFamily="34" charset="0"/>
              <a:buChar char="•"/>
            </a:pPr>
            <a:r>
              <a:rPr lang="en-AU" sz="1200">
                <a:latin typeface="+mn-lt"/>
              </a:rPr>
              <a:t>The next part of the Strategic implementation process is the Reflection questions. </a:t>
            </a:r>
          </a:p>
          <a:p>
            <a:pPr marL="171450" indent="-171450">
              <a:buFont typeface="Arial" panose="020B0604020202020204" pitchFamily="34" charset="0"/>
              <a:buChar char="•"/>
            </a:pPr>
            <a:r>
              <a:rPr lang="en-AU" sz="1200">
                <a:latin typeface="+mn-lt"/>
              </a:rPr>
              <a:t>Each focus area is accompanied by reflection questions. </a:t>
            </a:r>
          </a:p>
          <a:p>
            <a:pPr marL="171450" indent="-171450">
              <a:buFont typeface="Arial" panose="020B0604020202020204" pitchFamily="34" charset="0"/>
              <a:buChar char="•"/>
            </a:pPr>
            <a:r>
              <a:rPr lang="en-AU" sz="1200">
                <a:latin typeface="+mn-lt"/>
              </a:rPr>
              <a:t>These questions play a vital role in collating baseline data through individual and collaborative reflection. </a:t>
            </a:r>
          </a:p>
          <a:p>
            <a:pPr marL="171450" indent="-171450">
              <a:buFont typeface="Arial" panose="020B0604020202020204" pitchFamily="34" charset="0"/>
              <a:buChar char="•"/>
            </a:pPr>
            <a:r>
              <a:rPr lang="en-AU" sz="1200">
                <a:latin typeface="+mn-lt"/>
              </a:rPr>
              <a:t>They challenge assumptions, clarify the purpose, narrow the focus, and refine personal thinking before individuals can move through the collaborative planning and implementation process.</a:t>
            </a:r>
          </a:p>
          <a:p>
            <a:pPr marL="171450" indent="-171450">
              <a:buFont typeface="Arial" panose="020B0604020202020204" pitchFamily="34" charset="0"/>
              <a:buChar char="•"/>
            </a:pPr>
            <a:endParaRPr lang="en-AU" sz="1200" b="0">
              <a:latin typeface="+mn-lt"/>
            </a:endParaRPr>
          </a:p>
          <a:p>
            <a:pPr marL="0" indent="0">
              <a:buFont typeface="Arial" panose="020B0604020202020204" pitchFamily="34" charset="0"/>
              <a:buNone/>
            </a:pPr>
            <a:r>
              <a:rPr lang="en-AU" sz="1200" b="1">
                <a:latin typeface="+mn-lt"/>
              </a:rPr>
              <a:t>Resources</a:t>
            </a:r>
          </a:p>
          <a:p>
            <a:pPr marL="0" indent="0">
              <a:buFont typeface="Arial" panose="020B0604020202020204" pitchFamily="34" charset="0"/>
              <a:buNone/>
            </a:pPr>
            <a:r>
              <a:rPr lang="en-AU" sz="1200" b="0">
                <a:latin typeface="+mn-lt"/>
              </a:rPr>
              <a:t>For Reflection questions, access: </a:t>
            </a:r>
          </a:p>
          <a:p>
            <a:pPr marL="171450" indent="-171450">
              <a:buFont typeface="Arial" panose="020B0604020202020204" pitchFamily="34" charset="0"/>
              <a:buChar char="•"/>
            </a:pPr>
            <a:r>
              <a:rPr lang="en-AU" sz="1200" b="0">
                <a:latin typeface="+mn-lt"/>
              </a:rPr>
              <a:t>Driver 1- Reflection and implementation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latin typeface="+mn-lt"/>
              </a:rPr>
              <a:t>Driver 2- Reflection and implementation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latin typeface="+mn-lt"/>
              </a:rPr>
              <a:t>Driver 3- Reflection and implementation guide</a:t>
            </a:r>
          </a:p>
        </p:txBody>
      </p:sp>
      <p:sp>
        <p:nvSpPr>
          <p:cNvPr id="4" name="Slide Number Placeholder 3">
            <a:extLst>
              <a:ext uri="{FF2B5EF4-FFF2-40B4-BE49-F238E27FC236}">
                <a16:creationId xmlns:a16="http://schemas.microsoft.com/office/drawing/2014/main" id="{3C0C96E2-C32A-B8F4-3520-7C07CACEDDB0}"/>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4002884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633EA-86B6-EBB8-EC9B-6E3F963AD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31463-29E5-4CBE-ADA3-B351CE857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F0BA2-C1EE-18AD-4777-FADEB3BD29EF}"/>
              </a:ext>
            </a:extLst>
          </p:cNvPr>
          <p:cNvSpPr>
            <a:spLocks noGrp="1"/>
          </p:cNvSpPr>
          <p:nvPr>
            <p:ph type="body" idx="1"/>
          </p:nvPr>
        </p:nvSpPr>
        <p:spPr/>
        <p:txBody>
          <a:bodyPr/>
          <a:lstStyle/>
          <a:p>
            <a:r>
              <a:rPr lang="en-AU" sz="1200" b="1">
                <a:latin typeface="+mn-lt"/>
              </a:rPr>
              <a:t>Purpose: </a:t>
            </a:r>
            <a:r>
              <a:rPr lang="en-AU"/>
              <a:t>To highlight the importance of, and unpack the process of, Collaborative planning and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5 </a:t>
            </a:r>
            <a:r>
              <a:rPr lang="en-AU"/>
              <a:t>minutes</a:t>
            </a:r>
          </a:p>
          <a:p>
            <a:endParaRPr lang="en-AU" sz="1200" b="1">
              <a:latin typeface="+mn-lt"/>
            </a:endParaRPr>
          </a:p>
          <a:p>
            <a:pPr marL="0" indent="0">
              <a:buFont typeface="Arial" panose="020B0604020202020204" pitchFamily="34" charset="0"/>
              <a:buNone/>
            </a:pPr>
            <a:r>
              <a:rPr lang="en-AU" b="1">
                <a:latin typeface="+mn-lt"/>
              </a:rPr>
              <a:t>Suggested script: </a:t>
            </a:r>
          </a:p>
          <a:p>
            <a:pPr marL="171450" indent="-171450">
              <a:buFont typeface="Arial" panose="020B0604020202020204" pitchFamily="34" charset="0"/>
              <a:buChar char="•"/>
            </a:pPr>
            <a:r>
              <a:rPr lang="en-AU"/>
              <a:t>The next step in the Strategic implementation process is Collaborative Planning and Implementation.</a:t>
            </a:r>
          </a:p>
          <a:p>
            <a:pPr marL="171450" indent="-171450">
              <a:buFont typeface="Arial" panose="020B0604020202020204" pitchFamily="34" charset="0"/>
              <a:buChar char="•"/>
            </a:pPr>
            <a:r>
              <a:rPr lang="en-AU"/>
              <a:t>Before we jump into this stage, it’s really important that we had the time to reflect individually—using the key focus areas and the reflection questions. Why? Because when we take the time to clarify our own thinking first, we bring more depth and clarity to the group conversation. It sets us up for more meaningful collaboration.</a:t>
            </a:r>
          </a:p>
          <a:p>
            <a:pPr marL="171450" indent="-171450">
              <a:buFont typeface="Arial" panose="020B0604020202020204" pitchFamily="34" charset="0"/>
              <a:buChar char="•"/>
            </a:pPr>
            <a:r>
              <a:rPr lang="en-AU"/>
              <a:t>So, what does Collaborative Planning and Implementation actually involve? It’s a structured approach where team members work together to design and carry out initiatives that improve practice and outcomes. Here’s how it works:</a:t>
            </a:r>
          </a:p>
          <a:p>
            <a:pPr marL="685800" lvl="1" indent="-228600">
              <a:buFont typeface="+mj-lt"/>
              <a:buAutoNum type="arabicPeriod"/>
            </a:pPr>
            <a:r>
              <a:rPr lang="en-AU"/>
              <a:t>Individual reflection – Each team member reflects on their current practice and experiences to identify areas for growth.</a:t>
            </a:r>
          </a:p>
          <a:p>
            <a:pPr marL="685800" lvl="1" indent="-228600">
              <a:buFont typeface="+mj-lt"/>
              <a:buAutoNum type="arabicPeriod"/>
            </a:pPr>
            <a:r>
              <a:rPr lang="en-AU"/>
              <a:t>Collaborative discussion – Everyone comes together to share their reflections, discuss ideas, and build a shared understanding.</a:t>
            </a:r>
          </a:p>
          <a:p>
            <a:pPr marL="685800" lvl="1" indent="-228600">
              <a:buFont typeface="+mj-lt"/>
              <a:buAutoNum type="arabicPeriod"/>
            </a:pPr>
            <a:r>
              <a:rPr lang="en-AU"/>
              <a:t>Identify challenges and opportunities – As a team, we pinpoint the things that could help or hinder the success of your plan.</a:t>
            </a:r>
          </a:p>
          <a:p>
            <a:pPr marL="685800" lvl="1" indent="-228600">
              <a:buFont typeface="+mj-lt"/>
              <a:buAutoNum type="arabicPeriod"/>
            </a:pPr>
            <a:r>
              <a:rPr lang="en-AU"/>
              <a:t>Develop a collaborative implementation plan – Together, we create a clear plan with actions, responsibilities, and timelines.</a:t>
            </a:r>
          </a:p>
          <a:p>
            <a:pPr marL="685800" lvl="1" indent="-228600">
              <a:buFont typeface="+mj-lt"/>
              <a:buAutoNum type="arabicPeriod"/>
            </a:pPr>
            <a:r>
              <a:rPr lang="en-AU"/>
              <a:t>Review and adjust – Finally, the team checks in regularly to review progress and make adjustments as needed to keep improving.</a:t>
            </a:r>
          </a:p>
          <a:p>
            <a:pPr marL="171450" indent="-171450">
              <a:buFont typeface="Arial" panose="020B0604020202020204" pitchFamily="34" charset="0"/>
              <a:buChar char="•"/>
            </a:pPr>
            <a:r>
              <a:rPr lang="en-AU"/>
              <a:t>This step is all about making sure the process is shared, strategic, and sustainable.</a:t>
            </a:r>
          </a:p>
          <a:p>
            <a:endParaRPr lang="en-AU" sz="1200" b="1">
              <a:latin typeface="+mn-lt"/>
            </a:endParaRPr>
          </a:p>
          <a:p>
            <a:pPr marL="0" indent="0">
              <a:buFont typeface="Arial" panose="020B0604020202020204" pitchFamily="34" charset="0"/>
              <a:buNone/>
            </a:pPr>
            <a:r>
              <a:rPr lang="en-AU" sz="1200" b="1">
                <a:latin typeface="+mn-lt"/>
              </a:rPr>
              <a:t>Resources</a:t>
            </a:r>
          </a:p>
          <a:p>
            <a:pPr marL="0" indent="0">
              <a:buFont typeface="Arial" panose="020B0604020202020204" pitchFamily="34" charset="0"/>
              <a:buNone/>
            </a:pPr>
            <a:r>
              <a:rPr lang="en-AU" sz="1200" b="0">
                <a:latin typeface="+mn-lt"/>
              </a:rPr>
              <a:t>For Collaborative planning and implementation process, access: </a:t>
            </a:r>
          </a:p>
          <a:p>
            <a:pPr marL="171450" indent="-171450">
              <a:buFont typeface="Arial" panose="020B0604020202020204" pitchFamily="34" charset="0"/>
              <a:buChar char="•"/>
            </a:pPr>
            <a:r>
              <a:rPr lang="en-AU" sz="1200" b="0">
                <a:latin typeface="+mn-lt"/>
              </a:rPr>
              <a:t>Driver 1- Reflection and implementation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latin typeface="+mn-lt"/>
              </a:rPr>
              <a:t>Driver 2- Reflection and implementation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latin typeface="+mn-lt"/>
              </a:rPr>
              <a:t>Driver 3- Reflection and implementation guide</a:t>
            </a:r>
          </a:p>
          <a:p>
            <a:pPr marL="0" indent="0">
              <a:buFont typeface="Arial" panose="020B0604020202020204" pitchFamily="34" charset="0"/>
              <a:buNone/>
            </a:pPr>
            <a:endParaRPr lang="en-AU" sz="1200" b="0">
              <a:latin typeface="+mn-lt"/>
            </a:endParaRPr>
          </a:p>
          <a:p>
            <a:pPr marL="0" indent="0">
              <a:buFont typeface="Arial" panose="020B0604020202020204" pitchFamily="34" charset="0"/>
              <a:buNone/>
            </a:pPr>
            <a:r>
              <a:rPr lang="en-AU" sz="1200" b="0">
                <a:latin typeface="+mn-lt"/>
              </a:rPr>
              <a:t>The following sections will explore practical applications of the Strategic Implementation process in leading the three drivers.</a:t>
            </a:r>
          </a:p>
        </p:txBody>
      </p:sp>
      <p:sp>
        <p:nvSpPr>
          <p:cNvPr id="4" name="Slide Number Placeholder 3">
            <a:extLst>
              <a:ext uri="{FF2B5EF4-FFF2-40B4-BE49-F238E27FC236}">
                <a16:creationId xmlns:a16="http://schemas.microsoft.com/office/drawing/2014/main" id="{610A9314-0E02-B18E-F2C1-AD3C115C9DD1}"/>
              </a:ext>
            </a:extLst>
          </p:cNvPr>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629668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D9E5F-FF5D-97B8-A660-7732AAA4E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9F615-487F-41BC-2B68-176E9C65C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3086C6-4287-F74D-0176-F6013D8A0977}"/>
              </a:ext>
            </a:extLst>
          </p:cNvPr>
          <p:cNvSpPr>
            <a:spLocks noGrp="1"/>
          </p:cNvSpPr>
          <p:nvPr>
            <p:ph type="body" idx="1"/>
          </p:nvPr>
        </p:nvSpPr>
        <p:spPr/>
        <p:txBody>
          <a:bodyPr/>
          <a:lstStyle/>
          <a:p>
            <a:pPr>
              <a:defRPr/>
            </a:pPr>
            <a:r>
              <a:rPr lang="en-AU" sz="1200" b="1">
                <a:solidFill>
                  <a:schemeClr val="tx1"/>
                </a:solidFill>
                <a:latin typeface="+mn-lt"/>
              </a:rPr>
              <a:t>Purpose:</a:t>
            </a:r>
            <a:r>
              <a:rPr lang="en-AU" sz="1200" b="1">
                <a:latin typeface="+mn-lt"/>
              </a:rPr>
              <a:t> </a:t>
            </a:r>
            <a:r>
              <a:rPr lang="en-AU" sz="1200" b="0">
                <a:latin typeface="+mn-lt"/>
              </a:rPr>
              <a:t>Introduction to Leading driver 1- applying the Strategic implementation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a:t>2 minutes</a:t>
            </a:r>
          </a:p>
          <a:p>
            <a:pPr>
              <a:defRPr/>
            </a:pPr>
            <a:endParaRPr lang="en-AU" sz="1200" b="1">
              <a:solidFill>
                <a:schemeClr val="tx1"/>
              </a:solidFill>
              <a:latin typeface="+mn-lt"/>
            </a:endParaRPr>
          </a:p>
          <a:p>
            <a:pPr algn="l" rtl="0" fontAlgn="base"/>
            <a:r>
              <a:rPr lang="en-AU" sz="1200" b="1" i="0">
                <a:solidFill>
                  <a:srgbClr val="444444"/>
                </a:solidFill>
                <a:effectLst/>
                <a:latin typeface="+mn-lt"/>
              </a:rPr>
              <a:t>Instructions for the facilitator: </a:t>
            </a:r>
          </a:p>
          <a:p>
            <a:pPr marL="171450" indent="-171450">
              <a:buFont typeface="Arial" panose="020B0604020202020204" pitchFamily="34" charset="0"/>
              <a:buChar char="•"/>
            </a:pPr>
            <a:r>
              <a:rPr lang="en-AU" sz="1200" b="0">
                <a:solidFill>
                  <a:schemeClr val="tx1"/>
                </a:solidFill>
                <a:latin typeface="+mn-lt"/>
                <a:cs typeface="Calibri"/>
              </a:rPr>
              <a:t>This section will support leadership teams in applying each stage of the Strategic Implementation process, providing a practical understanding of how to lead Driver 1 for continuous growth and improvement.</a:t>
            </a:r>
          </a:p>
        </p:txBody>
      </p:sp>
      <p:sp>
        <p:nvSpPr>
          <p:cNvPr id="4" name="Slide Number Placeholder 3">
            <a:extLst>
              <a:ext uri="{FF2B5EF4-FFF2-40B4-BE49-F238E27FC236}">
                <a16:creationId xmlns:a16="http://schemas.microsoft.com/office/drawing/2014/main" id="{789FEE80-5D0D-CBF5-D687-D9A72C0F6AFF}"/>
              </a:ext>
            </a:extLst>
          </p:cNvPr>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24189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8B547-8A56-750C-E449-A2E102428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6A1A83-7EF5-B756-AE1B-755EAA4FD4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F5B70-82FB-EB2C-D131-6BA44C134D7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6EDDE31-5455-CA88-1BC0-0BD7AF34F49B}"/>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629043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C055F-A250-2716-6E92-D0092CD08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4A043-20CA-38B7-F052-170E63E4C3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59467-5D45-FD3E-FE56-9A6BEC162E84}"/>
              </a:ext>
            </a:extLst>
          </p:cNvPr>
          <p:cNvSpPr>
            <a:spLocks noGrp="1"/>
          </p:cNvSpPr>
          <p:nvPr>
            <p:ph type="body" idx="1"/>
          </p:nvPr>
        </p:nvSpPr>
        <p:spPr/>
        <p:txBody>
          <a:bodyPr/>
          <a:lstStyle/>
          <a:p>
            <a:r>
              <a:rPr lang="en-AU" sz="1200" b="1">
                <a:latin typeface="+mn-lt"/>
              </a:rPr>
              <a:t>Purpose: </a:t>
            </a:r>
            <a:r>
              <a:rPr lang="en-AU"/>
              <a:t>To identify resources that will assist in leading driver 1</a:t>
            </a:r>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a:t>2 minutes</a:t>
            </a:r>
          </a:p>
          <a:p>
            <a:endParaRPr lang="en-AU" sz="1200" b="1">
              <a:latin typeface="+mn-lt"/>
            </a:endParaRPr>
          </a:p>
          <a:p>
            <a:pPr algn="l" rtl="0" fontAlgn="base"/>
            <a:r>
              <a:rPr lang="en-AU" sz="1200" b="1" i="0">
                <a:solidFill>
                  <a:srgbClr val="444444"/>
                </a:solidFill>
                <a:effectLst/>
                <a:latin typeface="+mn-lt"/>
              </a:rPr>
              <a:t>Instructions for the facilitator: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slide lists the resources used in this section.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Schools are encouraged to refer to their School Excellence Plan and student performance data to make the content relevant to their specific context and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effectLst/>
                <a:latin typeface="+mn-lt"/>
                <a:ea typeface="Calibri" panose="020F0502020204030204" pitchFamily="34" charset="0"/>
              </a:rPr>
              <a:t>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Illustration of practice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Driver 1 - reflection and </a:t>
            </a:r>
            <a:r>
              <a:rPr lang="en-AU" sz="1200" b="0" err="1">
                <a:effectLst/>
                <a:latin typeface="+mn-lt"/>
                <a:ea typeface="Calibri" panose="020F0502020204030204" pitchFamily="34" charset="0"/>
              </a:rPr>
              <a:t>implemation</a:t>
            </a:r>
            <a:r>
              <a:rPr lang="en-AU" sz="1200" b="0">
                <a:effectLst/>
                <a:latin typeface="+mn-lt"/>
                <a:ea typeface="Calibri" panose="020F0502020204030204" pitchFamily="34" charset="0"/>
              </a:rPr>
              <a:t>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copies of the </a:t>
            </a:r>
            <a:r>
              <a:rPr lang="en-AU" sz="1200" b="0" u="sng">
                <a:solidFill>
                  <a:srgbClr val="2F5496"/>
                </a:solidFill>
                <a:effectLst/>
                <a:latin typeface="+mn-lt"/>
                <a:ea typeface="Calibri" panose="020F0502020204030204" pitchFamily="34" charset="0"/>
                <a:hlinkClick r:id="rId3"/>
              </a:rPr>
              <a:t>School Excellence Framework (SEF) Improvement model</a:t>
            </a:r>
            <a:r>
              <a:rPr lang="en-AU" sz="1200" b="0">
                <a:effectLst/>
                <a:latin typeface="+mn-lt"/>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the School Excellence Plan (SEP)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a:effectLst/>
                <a:latin typeface="+mn-lt"/>
                <a:ea typeface="Calibri" panose="020F0502020204030204" pitchFamily="34" charset="0"/>
              </a:rPr>
              <a:t>Contextual data could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student performance data (such as assessments, attendance, engagement surveys)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demographic and community insights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staff professional learning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stakeholder feedback (for example, surveys, evaluation reports)</a:t>
            </a:r>
          </a:p>
          <a:p>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latin typeface="+mn-lt"/>
              </a:rPr>
              <a:t>Additional recourses on the second last slide of this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resources provided on this slide offer additional support for exploring Driver 1. </a:t>
            </a:r>
          </a:p>
          <a:p>
            <a:pPr marL="171450" indent="-171450">
              <a:buFont typeface="Arial" panose="020B0604020202020204" pitchFamily="34" charset="0"/>
              <a:buChar char="•"/>
            </a:pPr>
            <a:r>
              <a:rPr lang="en-AU"/>
              <a:t>The school leadership team may choose to engage with these resources as part of their inquiry.</a:t>
            </a:r>
          </a:p>
        </p:txBody>
      </p:sp>
      <p:sp>
        <p:nvSpPr>
          <p:cNvPr id="4" name="Slide Number Placeholder 3">
            <a:extLst>
              <a:ext uri="{FF2B5EF4-FFF2-40B4-BE49-F238E27FC236}">
                <a16:creationId xmlns:a16="http://schemas.microsoft.com/office/drawing/2014/main" id="{AFA0C71A-69BE-A210-E1D0-CA0C1BD7EBC6}"/>
              </a:ext>
            </a:extLst>
          </p:cNvPr>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847830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B62DC-ACA9-840B-5B39-7556AD0CF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086CA3-2CBA-05E5-4763-60A446D98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4BDE3-CD0C-E5C1-588C-B211C043164E}"/>
              </a:ext>
            </a:extLst>
          </p:cNvPr>
          <p:cNvSpPr>
            <a:spLocks noGrp="1"/>
          </p:cNvSpPr>
          <p:nvPr>
            <p:ph type="body" idx="1"/>
          </p:nvPr>
        </p:nvSpPr>
        <p:spPr/>
        <p:txBody>
          <a:bodyPr/>
          <a:lstStyle/>
          <a:p>
            <a:r>
              <a:rPr lang="en-AU" sz="1200" b="1">
                <a:latin typeface="+mn-lt"/>
              </a:rPr>
              <a:t>Purpose: </a:t>
            </a:r>
            <a:r>
              <a:rPr lang="en-AU" sz="1200" b="0">
                <a:latin typeface="+mn-lt"/>
              </a:rPr>
              <a:t>Overview of</a:t>
            </a:r>
            <a:r>
              <a:rPr lang="en-AU" b="0"/>
              <a:t> the process of leading driver 1</a:t>
            </a:r>
            <a:endParaRPr lang="en-AU" sz="1200" b="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a:t>2 minutes</a:t>
            </a:r>
          </a:p>
          <a:p>
            <a:endParaRPr lang="en-AU" sz="1200" b="1">
              <a:latin typeface="+mn-lt"/>
            </a:endParaRPr>
          </a:p>
          <a:p>
            <a:pPr algn="l" rtl="0" fontAlgn="base"/>
            <a:r>
              <a:rPr lang="en-AU" sz="1200" b="1" i="0">
                <a:solidFill>
                  <a:srgbClr val="444444"/>
                </a:solidFill>
                <a:effectLst/>
                <a:latin typeface="+mn-lt"/>
              </a:rPr>
              <a:t>Suggested script: </a:t>
            </a:r>
          </a:p>
          <a:p>
            <a:pPr marL="171450" indent="-171450">
              <a:buFont typeface="Arial" panose="020B0604020202020204" pitchFamily="34" charset="0"/>
              <a:buChar char="•"/>
            </a:pPr>
            <a:r>
              <a:rPr lang="en-AU"/>
              <a:t>On this slide, we're looking at the process for leading Driver 1 and working towards the outcomes we saw earlier on Slide 21.</a:t>
            </a:r>
          </a:p>
          <a:p>
            <a:pPr marL="171450" indent="-171450">
              <a:buFont typeface="Arial" panose="020B0604020202020204" pitchFamily="34" charset="0"/>
              <a:buChar char="•"/>
            </a:pPr>
            <a:r>
              <a:rPr lang="en-AU"/>
              <a:t>What we’re focusing on here is how to build and lead a curriculum initiative in a way that’s strategic and sustainable.</a:t>
            </a:r>
          </a:p>
          <a:p>
            <a:pPr marL="171450" indent="-171450">
              <a:buFont typeface="Arial" panose="020B0604020202020204" pitchFamily="34" charset="0"/>
              <a:buChar char="•"/>
            </a:pPr>
            <a:r>
              <a:rPr lang="en-AU"/>
              <a:t>We will be watching Illustration of Practice 1 (</a:t>
            </a:r>
            <a:r>
              <a:rPr lang="en-AU" err="1"/>
              <a:t>IoP</a:t>
            </a:r>
            <a:r>
              <a:rPr lang="en-AU"/>
              <a:t>)– Contextual Planning and Strategic Alignment as a practical example. This </a:t>
            </a:r>
            <a:r>
              <a:rPr lang="en-AU" err="1"/>
              <a:t>IoP</a:t>
            </a:r>
            <a:r>
              <a:rPr lang="en-AU"/>
              <a:t> will highlight what it looks like when Driver 1 is led well in a real school context.</a:t>
            </a:r>
          </a:p>
          <a:p>
            <a:pPr marL="171450" indent="-171450">
              <a:buFont typeface="Arial" panose="020B0604020202020204" pitchFamily="34" charset="0"/>
              <a:buChar char="•"/>
            </a:pPr>
            <a:r>
              <a:rPr lang="en-AU"/>
              <a:t>The three key steps in the strategic implementation process—outlined here in navy blue—give us a structured way forward. They help ensure that what we’re doing is clear, consistent, and has real purpose behind it.</a:t>
            </a:r>
          </a:p>
        </p:txBody>
      </p:sp>
      <p:sp>
        <p:nvSpPr>
          <p:cNvPr id="4" name="Slide Number Placeholder 3">
            <a:extLst>
              <a:ext uri="{FF2B5EF4-FFF2-40B4-BE49-F238E27FC236}">
                <a16:creationId xmlns:a16="http://schemas.microsoft.com/office/drawing/2014/main" id="{C1F6824F-E119-0CFD-8FDF-DDD34A6F013A}"/>
              </a:ext>
            </a:extLst>
          </p:cNvPr>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3080791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C5211-1E09-AE34-4B57-74A56B4F3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E6DD4-B214-195F-934F-AE8897407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46B95-AEE1-84E6-681B-6192392ABAB3}"/>
              </a:ext>
            </a:extLst>
          </p:cNvPr>
          <p:cNvSpPr>
            <a:spLocks noGrp="1"/>
          </p:cNvSpPr>
          <p:nvPr>
            <p:ph type="body" idx="1"/>
          </p:nvPr>
        </p:nvSpPr>
        <p:spPr/>
        <p:txBody>
          <a:bodyPr/>
          <a:lstStyle/>
          <a:p>
            <a:r>
              <a:rPr lang="en-AU" sz="1200" b="1">
                <a:latin typeface="+mn-lt"/>
              </a:rPr>
              <a:t>Purpose: </a:t>
            </a:r>
            <a:r>
              <a:rPr lang="en-AU" sz="1200" b="0">
                <a:latin typeface="+mn-lt"/>
              </a:rPr>
              <a:t>Reflecting on key focus areas to build contextual understanding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latin typeface="+mn-lt"/>
              </a:rPr>
              <a:t>Suggested time: </a:t>
            </a:r>
            <a:r>
              <a:rPr lang="en-AU" sz="1200" b="0">
                <a:latin typeface="+mn-lt"/>
              </a:rPr>
              <a:t>15 minutes</a:t>
            </a:r>
          </a:p>
          <a:p>
            <a:endParaRPr lang="en-AU" sz="1200" b="1">
              <a:latin typeface="+mn-lt"/>
            </a:endParaRPr>
          </a:p>
          <a:p>
            <a:pPr algn="l" rtl="0" fontAlgn="base"/>
            <a:r>
              <a:rPr lang="en-AU" sz="1200" b="1" i="0">
                <a:solidFill>
                  <a:srgbClr val="444444"/>
                </a:solidFill>
                <a:effectLst/>
                <a:latin typeface="+mn-lt"/>
              </a:rPr>
              <a:t>Suggested script:</a:t>
            </a:r>
          </a:p>
          <a:p>
            <a:pPr marL="171450" indent="-171450">
              <a:buFont typeface="Arial" panose="020B0604020202020204" pitchFamily="34" charset="0"/>
              <a:buChar char="•"/>
            </a:pPr>
            <a:r>
              <a:rPr lang="en-AU" sz="1200" b="0">
                <a:latin typeface="+mn-lt"/>
              </a:rPr>
              <a:t>Let’s move into the first step together.</a:t>
            </a:r>
          </a:p>
          <a:p>
            <a:pPr marL="171450" indent="-171450">
              <a:buFont typeface="Arial" panose="020B0604020202020204" pitchFamily="34" charset="0"/>
              <a:buChar char="•"/>
            </a:pPr>
            <a:r>
              <a:rPr lang="en-AU" sz="1200" b="0">
                <a:latin typeface="+mn-lt"/>
              </a:rPr>
              <a:t>We’re going to watch Illustration of Practice 1: Contextual Planning and Strategic Alignment — it runs for about four minutes. As you watch, keep in mind how the leaders in the clip builds clarity and aligns their approach with the school’s context and needs.</a:t>
            </a:r>
          </a:p>
          <a:p>
            <a:pPr marL="171450" indent="-171450">
              <a:buFont typeface="Arial" panose="020B0604020202020204" pitchFamily="34" charset="0"/>
              <a:buChar char="•"/>
            </a:pPr>
            <a:r>
              <a:rPr lang="en-AU" sz="1200" b="0">
                <a:latin typeface="+mn-lt"/>
              </a:rPr>
              <a:t>Play the video (3:56)</a:t>
            </a:r>
          </a:p>
          <a:p>
            <a:pPr marL="171450" indent="-171450">
              <a:buFont typeface="Arial" panose="020B0604020202020204" pitchFamily="34" charset="0"/>
              <a:buChar char="•"/>
            </a:pPr>
            <a:r>
              <a:rPr lang="en-AU" sz="1200" b="0">
                <a:latin typeface="+mn-lt"/>
              </a:rPr>
              <a:t>Now, I’d like you to turn to a partner and have a quick discussion. Use this guiding prompt to focus your conversation:</a:t>
            </a:r>
          </a:p>
          <a:p>
            <a:pPr marL="628650" lvl="1" indent="-171450">
              <a:buFont typeface="Arial" panose="020B0604020202020204" pitchFamily="34" charset="0"/>
              <a:buChar char="•"/>
            </a:pPr>
            <a:r>
              <a:rPr lang="en-AU" sz="1200" b="0">
                <a:latin typeface="+mn-lt"/>
              </a:rPr>
              <a:t>What are some key focus areas identified in the clip for building a consistent understanding of the school’s context and student needs?</a:t>
            </a:r>
          </a:p>
          <a:p>
            <a:pPr marL="171450" indent="-171450">
              <a:buFont typeface="Arial" panose="020B0604020202020204" pitchFamily="34" charset="0"/>
              <a:buChar char="•"/>
            </a:pPr>
            <a:r>
              <a:rPr lang="en-AU" sz="1200" b="0">
                <a:latin typeface="+mn-lt"/>
              </a:rPr>
              <a:t>After 5 minutes, we’ll come back together, and I’ll invite a few pairs to share their insights with the group.</a:t>
            </a:r>
          </a:p>
        </p:txBody>
      </p:sp>
      <p:sp>
        <p:nvSpPr>
          <p:cNvPr id="4" name="Slide Number Placeholder 3">
            <a:extLst>
              <a:ext uri="{FF2B5EF4-FFF2-40B4-BE49-F238E27FC236}">
                <a16:creationId xmlns:a16="http://schemas.microsoft.com/office/drawing/2014/main" id="{6FC0436E-ABB3-1018-DE17-76D5ED16DE53}"/>
              </a:ext>
            </a:extLst>
          </p:cNvPr>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1976059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0A2F9-BBDE-ACDA-7856-98727B7D7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98216-77ED-8071-60AC-3FD849AC41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DF1A9-4F30-92F9-7C9F-D54B94FF4E72}"/>
              </a:ext>
            </a:extLst>
          </p:cNvPr>
          <p:cNvSpPr>
            <a:spLocks noGrp="1"/>
          </p:cNvSpPr>
          <p:nvPr>
            <p:ph type="body" idx="1"/>
          </p:nvPr>
        </p:nvSpPr>
        <p:spPr/>
        <p:txBody>
          <a:bodyPr/>
          <a:lstStyle/>
          <a:p>
            <a:r>
              <a:rPr lang="en-AU" sz="1200" b="1">
                <a:latin typeface="+mn-lt"/>
              </a:rPr>
              <a:t>Purpose: </a:t>
            </a:r>
            <a:r>
              <a:rPr lang="en-AU" sz="1200" b="0">
                <a:latin typeface="+mn-lt"/>
              </a:rPr>
              <a:t>Refining understanding by using Reflection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10 </a:t>
            </a:r>
            <a:r>
              <a:rPr lang="en-AU"/>
              <a:t>minutes</a:t>
            </a:r>
          </a:p>
          <a:p>
            <a:endParaRPr lang="en-AU" sz="1200" b="1">
              <a:latin typeface="+mn-lt"/>
            </a:endParaRPr>
          </a:p>
          <a:p>
            <a:pPr algn="l" rtl="0" fontAlgn="base"/>
            <a:r>
              <a:rPr lang="en-AU" sz="1200" b="1" i="0">
                <a:solidFill>
                  <a:srgbClr val="444444"/>
                </a:solidFill>
                <a:effectLst/>
                <a:latin typeface="+mn-lt"/>
              </a:rPr>
              <a:t>Suggested script: </a:t>
            </a:r>
          </a:p>
          <a:p>
            <a:pPr marL="171450" indent="-171450" algn="l" rtl="0" fontAlgn="base">
              <a:buFont typeface="Arial" panose="020B0604020202020204" pitchFamily="34" charset="0"/>
              <a:buChar char="•"/>
            </a:pPr>
            <a:r>
              <a:rPr lang="en-AU" sz="1200" b="0" i="0">
                <a:solidFill>
                  <a:srgbClr val="444444"/>
                </a:solidFill>
                <a:effectLst/>
                <a:latin typeface="+mn-lt"/>
              </a:rPr>
              <a:t>Next, we’re going to use the ‘Part 1 – Focus areas and reflection Questions’ from the ‘Driver 1 – Reflection and Implementation Guide’.</a:t>
            </a:r>
          </a:p>
          <a:p>
            <a:pPr marL="171450" indent="-171450" algn="l" rtl="0" fontAlgn="base">
              <a:buFont typeface="Arial" panose="020B0604020202020204" pitchFamily="34" charset="0"/>
              <a:buChar char="•"/>
            </a:pPr>
            <a:r>
              <a:rPr lang="en-AU" sz="1200" b="0" i="0">
                <a:solidFill>
                  <a:srgbClr val="444444"/>
                </a:solidFill>
                <a:effectLst/>
                <a:latin typeface="+mn-lt"/>
              </a:rPr>
              <a:t>As a team, take some time to explore the five focus areas that have been identified. I’ll guide you through each of the reflection questions one by one.</a:t>
            </a:r>
          </a:p>
          <a:p>
            <a:pPr marL="171450" indent="-171450" algn="l" rtl="0" fontAlgn="base">
              <a:buFont typeface="Arial" panose="020B0604020202020204" pitchFamily="34" charset="0"/>
              <a:buChar char="•"/>
            </a:pPr>
            <a:r>
              <a:rPr lang="en-AU" sz="1200" b="0" i="0">
                <a:solidFill>
                  <a:srgbClr val="444444"/>
                </a:solidFill>
                <a:effectLst/>
                <a:latin typeface="+mn-lt"/>
              </a:rPr>
              <a:t>As you work through them, I’d like you to think carefully about our current practices in relation to each focus area.</a:t>
            </a:r>
          </a:p>
          <a:p>
            <a:pPr marL="171450" indent="-171450" algn="l" rtl="0" fontAlgn="base">
              <a:buFont typeface="Arial" panose="020B0604020202020204" pitchFamily="34" charset="0"/>
              <a:buChar char="•"/>
            </a:pPr>
            <a:r>
              <a:rPr lang="en-AU" sz="1200" b="0" i="0">
                <a:solidFill>
                  <a:srgbClr val="444444"/>
                </a:solidFill>
                <a:effectLst/>
                <a:latin typeface="+mn-lt"/>
              </a:rPr>
              <a:t>Here’s a guiding prompt to help shape your thinking:</a:t>
            </a:r>
          </a:p>
          <a:p>
            <a:pPr marL="628650" lvl="1" indent="-171450" algn="l" rtl="0" fontAlgn="base">
              <a:buFont typeface="Arial" panose="020B0604020202020204" pitchFamily="34" charset="0"/>
              <a:buChar char="•"/>
            </a:pPr>
            <a:r>
              <a:rPr lang="en-AU" sz="1200" b="0" i="0">
                <a:solidFill>
                  <a:srgbClr val="444444"/>
                </a:solidFill>
                <a:effectLst/>
                <a:latin typeface="+mn-lt"/>
              </a:rPr>
              <a:t>What are your insights into your school's current practices?</a:t>
            </a:r>
          </a:p>
          <a:p>
            <a:pPr marL="171450" indent="-171450" algn="l" rtl="0" fontAlgn="base">
              <a:buFont typeface="Arial" panose="020B0604020202020204" pitchFamily="34" charset="0"/>
              <a:buChar char="•"/>
            </a:pPr>
            <a:r>
              <a:rPr lang="en-AU" sz="1200" b="0" i="0">
                <a:solidFill>
                  <a:srgbClr val="444444"/>
                </a:solidFill>
                <a:effectLst/>
                <a:latin typeface="+mn-lt"/>
              </a:rPr>
              <a:t>This step is important. It’s designed to help us sharpen our perspective and build a clearer understanding of where we believe we’re currently at, before we move into the next stage — Individual Reflection — as part of the collaborative planning and implementation process.</a:t>
            </a:r>
            <a:endParaRPr lang="en-AU" sz="1200" b="1" i="0">
              <a:solidFill>
                <a:srgbClr val="444444"/>
              </a:solidFill>
              <a:effectLst/>
              <a:latin typeface="+mn-lt"/>
            </a:endParaRPr>
          </a:p>
        </p:txBody>
      </p:sp>
      <p:sp>
        <p:nvSpPr>
          <p:cNvPr id="4" name="Slide Number Placeholder 3">
            <a:extLst>
              <a:ext uri="{FF2B5EF4-FFF2-40B4-BE49-F238E27FC236}">
                <a16:creationId xmlns:a16="http://schemas.microsoft.com/office/drawing/2014/main" id="{ED39FEDB-1B93-EABA-14AD-7A5F7226146D}"/>
              </a:ext>
            </a:extLst>
          </p:cNvPr>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234341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952E1-BFDA-F139-7D26-0893C5410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530D2-4645-1712-4493-D0EDF31EC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BFE88-5C63-1367-E8A4-F5EC5CA5FE33}"/>
              </a:ext>
            </a:extLst>
          </p:cNvPr>
          <p:cNvSpPr>
            <a:spLocks noGrp="1"/>
          </p:cNvSpPr>
          <p:nvPr>
            <p:ph type="body" idx="1"/>
          </p:nvPr>
        </p:nvSpPr>
        <p:spPr/>
        <p:txBody>
          <a:bodyPr/>
          <a:lstStyle/>
          <a:p>
            <a:r>
              <a:rPr lang="en-AU" sz="1200" b="1">
                <a:latin typeface="+mn-lt"/>
              </a:rPr>
              <a:t>Purpose: </a:t>
            </a:r>
            <a:r>
              <a:rPr lang="en-AU" sz="1200" b="0">
                <a:latin typeface="+mn-lt"/>
              </a:rPr>
              <a:t>To guide participants in reflecting and allow them to prioritise key focus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a:latin typeface="+mn-lt"/>
              </a:rPr>
              <a:t>Suggested</a:t>
            </a:r>
            <a:r>
              <a:rPr lang="en-AU" sz="1000" b="0">
                <a:latin typeface="+mn-lt"/>
              </a:rPr>
              <a:t> </a:t>
            </a:r>
            <a:r>
              <a:rPr lang="en-AU" sz="1200" b="1">
                <a:effectLst/>
                <a:latin typeface="Arial" panose="020B0604020202020204" pitchFamily="34" charset="0"/>
                <a:ea typeface="Calibri" panose="020F0502020204030204" pitchFamily="34" charset="0"/>
              </a:rPr>
              <a:t>timeframe:</a:t>
            </a:r>
            <a:r>
              <a:rPr lang="en-AU" sz="1200">
                <a:effectLst/>
                <a:latin typeface="Arial" panose="020B0604020202020204" pitchFamily="34" charset="0"/>
                <a:ea typeface="Calibri" panose="020F0502020204030204" pitchFamily="34" charset="0"/>
              </a:rPr>
              <a:t> 15-20 minutes</a:t>
            </a:r>
          </a:p>
          <a:p>
            <a:endParaRPr lang="en-AU" sz="1200" b="0">
              <a:latin typeface="+mn-lt"/>
            </a:endParaRPr>
          </a:p>
          <a:p>
            <a:endParaRPr lang="en-AU" sz="1200" b="1">
              <a:latin typeface="+mn-lt"/>
            </a:endParaRPr>
          </a:p>
          <a:p>
            <a:pPr algn="l" rtl="0" fontAlgn="base"/>
            <a:r>
              <a:rPr lang="en-AU" sz="1200" b="1" i="0">
                <a:solidFill>
                  <a:srgbClr val="444444"/>
                </a:solidFill>
                <a:effectLst/>
                <a:latin typeface="+mn-lt"/>
              </a:rPr>
              <a:t>Suggested script: </a:t>
            </a:r>
          </a:p>
          <a:p>
            <a:pPr marL="171450" indent="-171450">
              <a:buFont typeface="Arial" panose="020B0604020202020204" pitchFamily="34" charset="0"/>
              <a:buChar char="•"/>
            </a:pPr>
            <a:r>
              <a:rPr lang="en-AU" b="0">
                <a:latin typeface="+mn-lt"/>
              </a:rPr>
              <a:t>Now we’re moving into Part 1 – Individual Reflection from the Driver 1 – Reflection and Implementation Guide.</a:t>
            </a:r>
          </a:p>
          <a:p>
            <a:pPr marL="171450" indent="-171450">
              <a:buFont typeface="Arial" panose="020B0604020202020204" pitchFamily="34" charset="0"/>
              <a:buChar char="•"/>
            </a:pPr>
            <a:r>
              <a:rPr lang="en-AU" b="0">
                <a:latin typeface="+mn-lt"/>
              </a:rPr>
              <a:t>I’d like you to take a few minutes to jot down your personal reflections and insights in Table 1 – Individual Reflection.</a:t>
            </a:r>
          </a:p>
          <a:p>
            <a:pPr marL="171450" indent="-171450">
              <a:buFont typeface="Arial" panose="020B0604020202020204" pitchFamily="34" charset="0"/>
              <a:buChar char="•"/>
            </a:pPr>
            <a:r>
              <a:rPr lang="en-AU" b="0">
                <a:latin typeface="+mn-lt"/>
              </a:rPr>
              <a:t>As you work through each of the five focus areas, think about your own experience and your school’s current practices.</a:t>
            </a:r>
          </a:p>
          <a:p>
            <a:pPr marL="171450" indent="-171450">
              <a:buFont typeface="Arial" panose="020B0604020202020204" pitchFamily="34" charset="0"/>
              <a:buChar char="•"/>
            </a:pPr>
            <a:r>
              <a:rPr lang="en-AU" b="0">
                <a:latin typeface="+mn-lt"/>
              </a:rPr>
              <a:t>Here are a few questions to guide your thinking:</a:t>
            </a:r>
          </a:p>
          <a:p>
            <a:pPr marL="628650" lvl="1" indent="-171450">
              <a:buFont typeface="Arial" panose="020B0604020202020204" pitchFamily="34" charset="0"/>
              <a:buChar char="•"/>
            </a:pPr>
            <a:r>
              <a:rPr lang="en-AU" b="0">
                <a:latin typeface="+mn-lt"/>
              </a:rPr>
              <a:t>Which areas offer the greatest opportunities for growth in planning whole-school curriculum initiatives?</a:t>
            </a:r>
          </a:p>
          <a:p>
            <a:pPr marL="628650" lvl="1" indent="-171450">
              <a:buFont typeface="Arial" panose="020B0604020202020204" pitchFamily="34" charset="0"/>
              <a:buChar char="•"/>
            </a:pPr>
            <a:r>
              <a:rPr lang="en-AU" b="0">
                <a:latin typeface="+mn-lt"/>
              </a:rPr>
              <a:t>How well is this area currently being addressed in our context?</a:t>
            </a:r>
          </a:p>
          <a:p>
            <a:pPr marL="628650" lvl="1" indent="-171450">
              <a:buFont typeface="Arial" panose="020B0604020202020204" pitchFamily="34" charset="0"/>
              <a:buChar char="•"/>
            </a:pPr>
            <a:r>
              <a:rPr lang="en-AU" b="0">
                <a:latin typeface="+mn-lt"/>
              </a:rPr>
              <a:t>What are the potential consequences of not prioritising this area for whole-school curriculum implementation?</a:t>
            </a:r>
          </a:p>
          <a:p>
            <a:pPr marL="171450" indent="-171450">
              <a:buFont typeface="Arial" panose="020B0604020202020204" pitchFamily="34" charset="0"/>
              <a:buChar char="•"/>
            </a:pPr>
            <a:r>
              <a:rPr lang="en-AU" b="0">
                <a:latin typeface="+mn-lt"/>
              </a:rPr>
              <a:t>Once you’ve reflected on each area, take a moment to rank them from high to low priority based on your insights.</a:t>
            </a:r>
          </a:p>
          <a:p>
            <a:pPr marL="171450" indent="-171450">
              <a:buFont typeface="Arial" panose="020B0604020202020204" pitchFamily="34" charset="0"/>
              <a:buChar char="•"/>
            </a:pPr>
            <a:r>
              <a:rPr lang="en-AU" b="0">
                <a:latin typeface="+mn-lt"/>
              </a:rPr>
              <a:t>I’ll give you some time to work through this before we move on to the next step.</a:t>
            </a:r>
          </a:p>
        </p:txBody>
      </p:sp>
      <p:sp>
        <p:nvSpPr>
          <p:cNvPr id="4" name="Slide Number Placeholder 3">
            <a:extLst>
              <a:ext uri="{FF2B5EF4-FFF2-40B4-BE49-F238E27FC236}">
                <a16:creationId xmlns:a16="http://schemas.microsoft.com/office/drawing/2014/main" id="{0D52CB80-5B2A-795C-283C-096049D086BE}"/>
              </a:ext>
            </a:extLst>
          </p:cNvPr>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3398560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D1A99-6945-1A2C-5F36-B2F240661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FC8CD-1531-0D21-3AE9-EBA5281290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8353F-F83E-74D6-6E8D-69D4B833B608}"/>
              </a:ext>
            </a:extLst>
          </p:cNvPr>
          <p:cNvSpPr>
            <a:spLocks noGrp="1"/>
          </p:cNvSpPr>
          <p:nvPr>
            <p:ph type="body" idx="1"/>
          </p:nvPr>
        </p:nvSpPr>
        <p:spPr/>
        <p:txBody>
          <a:bodyPr/>
          <a:lstStyle/>
          <a:p>
            <a:r>
              <a:rPr lang="en-AU" sz="1200" b="1">
                <a:latin typeface="+mn-lt"/>
              </a:rPr>
              <a:t>Purpose: </a:t>
            </a:r>
            <a:r>
              <a:rPr lang="en-AU" sz="1200" b="0">
                <a:latin typeface="+mn-lt"/>
              </a:rPr>
              <a:t>To</a:t>
            </a:r>
            <a:r>
              <a:rPr lang="en-AU" sz="1200" b="1">
                <a:latin typeface="+mn-lt"/>
              </a:rPr>
              <a:t> </a:t>
            </a:r>
            <a:r>
              <a:rPr lang="en-AU" sz="1200">
                <a:effectLst/>
                <a:latin typeface="+mn-lt"/>
                <a:ea typeface="Calibri" panose="020F0502020204030204" pitchFamily="34" charset="0"/>
              </a:rPr>
              <a:t>deepen understanding and alignment within the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a:latin typeface="+mn-lt"/>
              </a:rPr>
              <a:t>Suggested</a:t>
            </a:r>
            <a:r>
              <a:rPr lang="en-AU" sz="800" b="0">
                <a:latin typeface="+mn-lt"/>
              </a:rPr>
              <a:t> </a:t>
            </a:r>
            <a:r>
              <a:rPr lang="en-AU" sz="1000" b="1">
                <a:effectLst/>
                <a:latin typeface="Arial" panose="020B0604020202020204" pitchFamily="34" charset="0"/>
                <a:ea typeface="Calibri" panose="020F0502020204030204" pitchFamily="34" charset="0"/>
              </a:rPr>
              <a:t>time:</a:t>
            </a:r>
            <a:r>
              <a:rPr lang="en-AU" sz="1000">
                <a:effectLst/>
                <a:latin typeface="Arial" panose="020B0604020202020204" pitchFamily="34" charset="0"/>
                <a:ea typeface="Calibri" panose="020F0502020204030204" pitchFamily="34" charset="0"/>
              </a:rPr>
              <a:t> 30-45 minutes</a:t>
            </a:r>
          </a:p>
          <a:p>
            <a:endParaRPr lang="en-AU" sz="1200" b="1">
              <a:latin typeface="+mn-lt"/>
            </a:endParaRPr>
          </a:p>
          <a:p>
            <a:endParaRPr lang="en-AU" sz="1200" b="1">
              <a:latin typeface="+mn-lt"/>
            </a:endParaRPr>
          </a:p>
          <a:p>
            <a:pPr algn="l" rtl="0" fontAlgn="base"/>
            <a:r>
              <a:rPr lang="en-AU" sz="1200" b="1" i="0">
                <a:solidFill>
                  <a:srgbClr val="444444"/>
                </a:solidFill>
                <a:effectLst/>
                <a:latin typeface="+mn-lt"/>
              </a:rPr>
              <a:t>Suggested script: </a:t>
            </a:r>
          </a:p>
          <a:p>
            <a:pPr marL="171450" lvl="0" indent="-171450">
              <a:lnSpc>
                <a:spcPct val="150000"/>
              </a:lnSpc>
              <a:spcBef>
                <a:spcPts val="1200"/>
              </a:spcBef>
              <a:spcAft>
                <a:spcPts val="600"/>
              </a:spcAft>
              <a:buFont typeface="Arial" panose="020B0604020202020204" pitchFamily="34" charset="0"/>
              <a:buChar char="•"/>
              <a:tabLst>
                <a:tab pos="228600" algn="l"/>
              </a:tabLst>
            </a:pPr>
            <a:r>
              <a:rPr lang="en-AU" sz="1200" b="0">
                <a:effectLst/>
                <a:latin typeface="+mn-lt"/>
                <a:ea typeface="Calibri" panose="020F0502020204030204" pitchFamily="34" charset="0"/>
              </a:rPr>
              <a:t>Now let’s move into Step 2 – Collaborative Discussion from the Driver 1 – Reflection and Implementation Guide.</a:t>
            </a:r>
          </a:p>
          <a:p>
            <a:pPr marL="171450" lvl="0" indent="-171450">
              <a:lnSpc>
                <a:spcPct val="150000"/>
              </a:lnSpc>
              <a:spcBef>
                <a:spcPts val="1200"/>
              </a:spcBef>
              <a:spcAft>
                <a:spcPts val="600"/>
              </a:spcAft>
              <a:buFont typeface="Arial" panose="020B0604020202020204" pitchFamily="34" charset="0"/>
              <a:buChar char="•"/>
              <a:tabLst>
                <a:tab pos="228600" algn="l"/>
              </a:tabLst>
            </a:pPr>
            <a:r>
              <a:rPr lang="en-AU" sz="1200" b="0">
                <a:effectLst/>
                <a:latin typeface="+mn-lt"/>
                <a:ea typeface="Calibri" panose="020F0502020204030204" pitchFamily="34" charset="0"/>
              </a:rPr>
              <a:t>In your teams, take some time to discuss each of the reflection questions together.</a:t>
            </a:r>
          </a:p>
          <a:p>
            <a:pPr marL="171450" lvl="0" indent="-171450">
              <a:lnSpc>
                <a:spcPct val="150000"/>
              </a:lnSpc>
              <a:spcBef>
                <a:spcPts val="1200"/>
              </a:spcBef>
              <a:spcAft>
                <a:spcPts val="600"/>
              </a:spcAft>
              <a:buFont typeface="Arial" panose="020B0604020202020204" pitchFamily="34" charset="0"/>
              <a:buChar char="•"/>
              <a:tabLst>
                <a:tab pos="228600" algn="l"/>
              </a:tabLst>
            </a:pPr>
            <a:r>
              <a:rPr lang="en-AU" sz="1200" b="0">
                <a:effectLst/>
                <a:latin typeface="+mn-lt"/>
                <a:ea typeface="Calibri" panose="020F0502020204030204" pitchFamily="34" charset="0"/>
              </a:rPr>
              <a:t>You can record your team’s key insights either in a shared format or directly in Table 2 – Team Discussion from the guide.</a:t>
            </a:r>
          </a:p>
          <a:p>
            <a:pPr marL="171450" lvl="0" indent="-171450">
              <a:lnSpc>
                <a:spcPct val="150000"/>
              </a:lnSpc>
              <a:spcBef>
                <a:spcPts val="1200"/>
              </a:spcBef>
              <a:spcAft>
                <a:spcPts val="600"/>
              </a:spcAft>
              <a:buFont typeface="Arial" panose="020B0604020202020204" pitchFamily="34" charset="0"/>
              <a:buChar char="•"/>
              <a:tabLst>
                <a:tab pos="228600" algn="l"/>
              </a:tabLst>
            </a:pPr>
            <a:r>
              <a:rPr lang="en-AU" sz="1200" b="0">
                <a:effectLst/>
                <a:latin typeface="+mn-lt"/>
                <a:ea typeface="Calibri" panose="020F0502020204030204" pitchFamily="34" charset="0"/>
              </a:rPr>
              <a:t>Here are a couple of prompts to guide your conversation:</a:t>
            </a:r>
          </a:p>
          <a:p>
            <a:pPr marL="628650" lvl="1" indent="-171450">
              <a:lnSpc>
                <a:spcPct val="150000"/>
              </a:lnSpc>
              <a:spcBef>
                <a:spcPts val="1200"/>
              </a:spcBef>
              <a:spcAft>
                <a:spcPts val="600"/>
              </a:spcAft>
              <a:buFont typeface="Arial" panose="020B0604020202020204" pitchFamily="34" charset="0"/>
              <a:buChar char="•"/>
              <a:tabLst>
                <a:tab pos="228600" algn="l"/>
              </a:tabLst>
            </a:pPr>
            <a:r>
              <a:rPr lang="en-AU" sz="1200" b="0">
                <a:effectLst/>
                <a:latin typeface="+mn-lt"/>
                <a:ea typeface="Calibri" panose="020F0502020204030204" pitchFamily="34" charset="0"/>
              </a:rPr>
              <a:t>What patterns or recurring themes are emerging from your individual reflections?</a:t>
            </a:r>
          </a:p>
          <a:p>
            <a:pPr marL="628650" lvl="1" indent="-171450">
              <a:lnSpc>
                <a:spcPct val="150000"/>
              </a:lnSpc>
              <a:spcBef>
                <a:spcPts val="1200"/>
              </a:spcBef>
              <a:spcAft>
                <a:spcPts val="600"/>
              </a:spcAft>
              <a:buFont typeface="Arial" panose="020B0604020202020204" pitchFamily="34" charset="0"/>
              <a:buChar char="•"/>
              <a:tabLst>
                <a:tab pos="228600" algn="l"/>
              </a:tabLst>
            </a:pPr>
            <a:r>
              <a:rPr lang="en-AU" sz="1200" b="0">
                <a:effectLst/>
                <a:latin typeface="+mn-lt"/>
                <a:ea typeface="Calibri" panose="020F0502020204030204" pitchFamily="34" charset="0"/>
              </a:rPr>
              <a:t>Are there any areas where perspectives differ or even conflict?</a:t>
            </a:r>
          </a:p>
          <a:p>
            <a:pPr marL="628650" marR="0" lvl="1" indent="-171450" algn="l" defTabSz="914400" rtl="0" eaLnBrk="1" fontAlgn="auto" latinLnBrk="0" hangingPunct="1">
              <a:lnSpc>
                <a:spcPct val="150000"/>
              </a:lnSpc>
              <a:spcBef>
                <a:spcPts val="1200"/>
              </a:spcBef>
              <a:spcAft>
                <a:spcPts val="600"/>
              </a:spcAft>
              <a:buClrTx/>
              <a:buSzTx/>
              <a:buFont typeface="Arial" panose="020B0604020202020204" pitchFamily="34" charset="0"/>
              <a:buChar char="•"/>
              <a:tabLst>
                <a:tab pos="228600" algn="l"/>
              </a:tabLst>
              <a:defRPr/>
            </a:pPr>
            <a:r>
              <a:rPr lang="en-AU" sz="1800">
                <a:effectLst/>
                <a:latin typeface="Arial" panose="020B0604020202020204" pitchFamily="34" charset="0"/>
                <a:ea typeface="Calibri" panose="020F0502020204030204" pitchFamily="34" charset="0"/>
                <a:cs typeface="Times New Roman" panose="02020603050405020304" pitchFamily="18" charset="0"/>
              </a:rPr>
              <a:t>What evidence supports these observations and insights?</a:t>
            </a:r>
            <a:endParaRPr lang="en-AU" sz="1200" b="0">
              <a:effectLst/>
              <a:latin typeface="+mn-lt"/>
              <a:ea typeface="Calibri" panose="020F0502020204030204" pitchFamily="34" charset="0"/>
            </a:endParaRPr>
          </a:p>
          <a:p>
            <a:pPr marL="171450" lvl="0" indent="-171450">
              <a:lnSpc>
                <a:spcPct val="150000"/>
              </a:lnSpc>
              <a:spcBef>
                <a:spcPts val="1200"/>
              </a:spcBef>
              <a:spcAft>
                <a:spcPts val="600"/>
              </a:spcAft>
              <a:buFont typeface="Arial" panose="020B0604020202020204" pitchFamily="34" charset="0"/>
              <a:buChar char="•"/>
              <a:tabLst>
                <a:tab pos="228600" algn="l"/>
              </a:tabLst>
            </a:pPr>
            <a:r>
              <a:rPr lang="en-AU" sz="1200" b="0">
                <a:effectLst/>
                <a:latin typeface="+mn-lt"/>
                <a:ea typeface="Calibri" panose="020F0502020204030204" pitchFamily="34" charset="0"/>
              </a:rPr>
              <a:t>Make sure the discussion is open and inclusive—encourage everyone to share their thoughts.</a:t>
            </a:r>
          </a:p>
          <a:p>
            <a:pPr marL="171450" lvl="0" indent="-171450">
              <a:lnSpc>
                <a:spcPct val="150000"/>
              </a:lnSpc>
              <a:spcBef>
                <a:spcPts val="1200"/>
              </a:spcBef>
              <a:spcAft>
                <a:spcPts val="600"/>
              </a:spcAft>
              <a:buFont typeface="Arial" panose="020B0604020202020204" pitchFamily="34" charset="0"/>
              <a:buChar char="•"/>
              <a:tabLst>
                <a:tab pos="228600" algn="l"/>
              </a:tabLst>
            </a:pPr>
            <a:r>
              <a:rPr lang="en-AU" sz="1200" b="0">
                <a:effectLst/>
                <a:latin typeface="+mn-lt"/>
                <a:ea typeface="Calibri" panose="020F0502020204030204" pitchFamily="34" charset="0"/>
              </a:rPr>
              <a:t>Once your team has had a chance to talk through the questions, we’ll come back together, and I’ll ask a few groups to share a quick summary of the main insights or themes that came up in your discussions.</a:t>
            </a:r>
            <a:endParaRPr lang="en-AU" sz="1200" b="0">
              <a:latin typeface="+mn-lt"/>
            </a:endParaRPr>
          </a:p>
        </p:txBody>
      </p:sp>
      <p:sp>
        <p:nvSpPr>
          <p:cNvPr id="4" name="Slide Number Placeholder 3">
            <a:extLst>
              <a:ext uri="{FF2B5EF4-FFF2-40B4-BE49-F238E27FC236}">
                <a16:creationId xmlns:a16="http://schemas.microsoft.com/office/drawing/2014/main" id="{96F374BB-62E0-BAD4-8C59-CA2C01BABF00}"/>
              </a:ext>
            </a:extLst>
          </p:cNvPr>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2741604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A9D82-D2F1-2DD6-078A-F9F8EA94C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EB6B7-33D9-6DC4-64A0-FEC4BE1B1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65794-8C5F-84EA-DA82-ABFBB40A12A7}"/>
              </a:ext>
            </a:extLst>
          </p:cNvPr>
          <p:cNvSpPr>
            <a:spLocks noGrp="1"/>
          </p:cNvSpPr>
          <p:nvPr>
            <p:ph type="body" idx="1"/>
          </p:nvPr>
        </p:nvSpPr>
        <p:spPr/>
        <p:txBody>
          <a:bodyPr/>
          <a:lstStyle/>
          <a:p>
            <a:r>
              <a:rPr lang="en-AU" sz="1200" b="1">
                <a:latin typeface="+mn-lt"/>
              </a:rPr>
              <a:t>Purpose: </a:t>
            </a:r>
            <a:r>
              <a:rPr lang="en-AU" sz="1200">
                <a:effectLst/>
                <a:latin typeface="+mn-lt"/>
                <a:ea typeface="Calibri" panose="020F0502020204030204" pitchFamily="34" charset="0"/>
              </a:rPr>
              <a:t>To foster critical thinking and encourage actionable insights</a:t>
            </a:r>
          </a:p>
          <a:p>
            <a:r>
              <a:rPr lang="en-AU" sz="1200" b="1">
                <a:effectLst/>
                <a:latin typeface="+mn-lt"/>
                <a:ea typeface="Calibri" panose="020F0502020204030204" pitchFamily="34" charset="0"/>
              </a:rPr>
              <a:t>Suggested time: </a:t>
            </a:r>
            <a:r>
              <a:rPr lang="en-AU" sz="1200" b="0">
                <a:effectLst/>
                <a:latin typeface="+mn-lt"/>
                <a:ea typeface="Calibri" panose="020F0502020204030204" pitchFamily="34" charset="0"/>
              </a:rPr>
              <a:t>20-30 minutes</a:t>
            </a:r>
            <a:endParaRPr lang="en-AU" sz="1200" b="0">
              <a:latin typeface="+mn-lt"/>
            </a:endParaRPr>
          </a:p>
          <a:p>
            <a:endParaRPr lang="en-AU" sz="1200" b="1">
              <a:latin typeface="+mn-lt"/>
            </a:endParaRPr>
          </a:p>
          <a:p>
            <a:pPr algn="l" rtl="0" fontAlgn="base"/>
            <a:r>
              <a:rPr lang="en-AU" sz="1200" b="1" i="0">
                <a:solidFill>
                  <a:srgbClr val="444444"/>
                </a:solidFill>
                <a:effectLst/>
                <a:latin typeface="+mn-lt"/>
              </a:rPr>
              <a:t>Suggested script: </a:t>
            </a:r>
          </a:p>
          <a:p>
            <a:pPr marL="171450" indent="-171450" algn="l" rtl="0" fontAlgn="base">
              <a:buFont typeface="Arial" panose="020B0604020202020204" pitchFamily="34" charset="0"/>
              <a:buChar char="•"/>
            </a:pPr>
            <a:r>
              <a:rPr lang="en-AU" sz="1200" b="0" i="0">
                <a:solidFill>
                  <a:srgbClr val="444444"/>
                </a:solidFill>
                <a:effectLst/>
                <a:latin typeface="+mn-lt"/>
              </a:rPr>
              <a:t>We’re now moving into Step 3 – Identify Challenges and Opportunities from the Driver 1 – Reflection and Implementation Guide.</a:t>
            </a:r>
          </a:p>
          <a:p>
            <a:pPr marL="171450" indent="-171450" algn="l" rtl="0" fontAlgn="base">
              <a:buFont typeface="Arial" panose="020B0604020202020204" pitchFamily="34" charset="0"/>
              <a:buChar char="•"/>
            </a:pPr>
            <a:r>
              <a:rPr lang="en-AU" sz="1200" b="0" i="0">
                <a:solidFill>
                  <a:srgbClr val="444444"/>
                </a:solidFill>
                <a:effectLst/>
                <a:latin typeface="+mn-lt"/>
              </a:rPr>
              <a:t>As a team, take this time to reflect on the challenges that may be getting in the way of effective whole-school curriculum planning.</a:t>
            </a:r>
          </a:p>
          <a:p>
            <a:pPr marL="171450" indent="-171450" algn="l" rtl="0" fontAlgn="base">
              <a:buFont typeface="Arial" panose="020B0604020202020204" pitchFamily="34" charset="0"/>
              <a:buChar char="•"/>
            </a:pPr>
            <a:r>
              <a:rPr lang="en-AU" sz="1200" b="0" i="0">
                <a:solidFill>
                  <a:srgbClr val="444444"/>
                </a:solidFill>
                <a:effectLst/>
                <a:latin typeface="+mn-lt"/>
              </a:rPr>
              <a:t>Also, start identifying opportunities—where can we strengthen alignment, improve collaboration, or build greater inclusivity within our team or across the school?</a:t>
            </a:r>
          </a:p>
          <a:p>
            <a:pPr marL="171450" indent="-171450" algn="l" rtl="0" fontAlgn="base">
              <a:buFont typeface="Arial" panose="020B0604020202020204" pitchFamily="34" charset="0"/>
              <a:buChar char="•"/>
            </a:pPr>
            <a:r>
              <a:rPr lang="en-AU" sz="1200" b="0" i="0">
                <a:solidFill>
                  <a:srgbClr val="444444"/>
                </a:solidFill>
                <a:effectLst/>
                <a:latin typeface="+mn-lt"/>
              </a:rPr>
              <a:t>You can record your group’s insights in a shared format or use Table 3 – Identify Challenges and Opportunities from the guide.</a:t>
            </a:r>
          </a:p>
          <a:p>
            <a:pPr marL="171450" indent="-171450" algn="l" rtl="0" fontAlgn="base">
              <a:buFont typeface="Arial" panose="020B0604020202020204" pitchFamily="34" charset="0"/>
              <a:buChar char="•"/>
            </a:pPr>
            <a:r>
              <a:rPr lang="en-AU" sz="1200" b="0" i="0">
                <a:solidFill>
                  <a:srgbClr val="444444"/>
                </a:solidFill>
                <a:effectLst/>
                <a:latin typeface="+mn-lt"/>
              </a:rPr>
              <a:t>As you work through this, I encourage you to think critically about potential obstacles as well as areas for growth. What might be holding you back, and what could help move things forward? Here are some guiding prompts that are from the guide:</a:t>
            </a:r>
          </a:p>
          <a:p>
            <a:pPr marL="742950" lvl="1" indent="-285750">
              <a:lnSpc>
                <a:spcPct val="150000"/>
              </a:lnSpc>
              <a:spcBef>
                <a:spcPts val="1200"/>
              </a:spcBef>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cs typeface="Times New Roman" panose="02020603050405020304" pitchFamily="18" charset="0"/>
              </a:rPr>
              <a:t>what are the common challenges that hinder effective whole-school planning for curriculum implementation?</a:t>
            </a:r>
          </a:p>
          <a:p>
            <a:pPr marL="742950" lvl="1" indent="-285750">
              <a:lnSpc>
                <a:spcPct val="150000"/>
              </a:lnSpc>
              <a:spcBef>
                <a:spcPts val="1200"/>
              </a:spcBef>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cs typeface="Times New Roman" panose="02020603050405020304" pitchFamily="18" charset="0"/>
              </a:rPr>
              <a:t>where are the opportunities to improve alignment between planning and implementation? </a:t>
            </a:r>
          </a:p>
          <a:p>
            <a:pPr marL="742950" lvl="1" indent="-285750">
              <a:lnSpc>
                <a:spcPct val="150000"/>
              </a:lnSpc>
              <a:spcBef>
                <a:spcPts val="1200"/>
              </a:spcBef>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cs typeface="Times New Roman" panose="02020603050405020304" pitchFamily="18" charset="0"/>
              </a:rPr>
              <a:t>how can collaboration be strengthened to ensure that all voices are included, and the focus remains on improving whole-school curriculum implementation? </a:t>
            </a:r>
          </a:p>
          <a:p>
            <a:pPr marL="171450" indent="-171450" algn="l" rtl="0" fontAlgn="base">
              <a:buFont typeface="Arial" panose="020B0604020202020204" pitchFamily="34" charset="0"/>
              <a:buChar char="•"/>
            </a:pPr>
            <a:r>
              <a:rPr lang="en-AU" sz="1200" b="0" i="0">
                <a:solidFill>
                  <a:srgbClr val="444444"/>
                </a:solidFill>
                <a:effectLst/>
                <a:latin typeface="+mn-lt"/>
              </a:rPr>
              <a:t>I’ll give you some time now to discuss and capture your ideas before we move on.</a:t>
            </a:r>
          </a:p>
          <a:p>
            <a:pPr algn="l" rtl="0" fontAlgn="base"/>
            <a:endParaRPr lang="en-AU" sz="1200" b="1" i="0">
              <a:solidFill>
                <a:srgbClr val="444444"/>
              </a:solidFill>
              <a:effectLst/>
              <a:latin typeface="+mn-lt"/>
            </a:endParaRPr>
          </a:p>
        </p:txBody>
      </p:sp>
      <p:sp>
        <p:nvSpPr>
          <p:cNvPr id="4" name="Slide Number Placeholder 3">
            <a:extLst>
              <a:ext uri="{FF2B5EF4-FFF2-40B4-BE49-F238E27FC236}">
                <a16:creationId xmlns:a16="http://schemas.microsoft.com/office/drawing/2014/main" id="{E12108DE-C584-840C-9008-7235AC7F63EF}"/>
              </a:ext>
            </a:extLst>
          </p:cNvPr>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3444643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Purpose: </a:t>
            </a:r>
            <a:r>
              <a:rPr lang="en-AU" sz="1200" b="0">
                <a:latin typeface="+mn-lt"/>
              </a:rPr>
              <a:t>To collaboratively </a:t>
            </a:r>
            <a:r>
              <a:rPr lang="en-AU" sz="1200" b="0">
                <a:effectLst/>
                <a:latin typeface="+mn-lt"/>
                <a:ea typeface="Calibri" panose="020F0502020204030204" pitchFamily="34" charset="0"/>
              </a:rPr>
              <a:t>create an actionable plan that addresses key focus areas</a:t>
            </a:r>
            <a:endParaRPr lang="en-AU" sz="1200" b="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effectLst/>
                <a:latin typeface="+mn-lt"/>
                <a:ea typeface="Calibri" panose="020F0502020204030204" pitchFamily="34" charset="0"/>
              </a:rPr>
              <a:t>Suggested time: </a:t>
            </a:r>
            <a:r>
              <a:rPr lang="en-AU" sz="1200" b="0">
                <a:effectLst/>
                <a:latin typeface="+mn-lt"/>
                <a:ea typeface="Calibri" panose="020F0502020204030204" pitchFamily="34" charset="0"/>
              </a:rPr>
              <a:t>45-60 minutes</a:t>
            </a:r>
            <a:endParaRPr lang="en-AU" sz="1200" b="0">
              <a:latin typeface="+mn-lt"/>
            </a:endParaRPr>
          </a:p>
          <a:p>
            <a:endParaRPr lang="en-AU" sz="1200" b="1">
              <a:latin typeface="+mn-lt"/>
            </a:endParaRPr>
          </a:p>
          <a:p>
            <a:pPr algn="l" rtl="0" fontAlgn="base"/>
            <a:r>
              <a:rPr lang="en-AU" sz="1200" b="1" i="0">
                <a:solidFill>
                  <a:srgbClr val="444444"/>
                </a:solidFill>
                <a:effectLst/>
                <a:latin typeface="+mn-lt"/>
              </a:rPr>
              <a:t>Suggested script: </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a:t>Alright, let’s move into Step 4 – Develop a collaborative implementation plan, which you’ll find in the Driver 1 – Reflection and Implementation Guide.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a:t>At this stage, your role is to support your team in designing an action plan that targets the area or areas you’ve identified for improvement.</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a:t>You’ll want to help the team:</a:t>
            </a:r>
          </a:p>
          <a:p>
            <a:pPr marL="800100" lvl="1" indent="-342900">
              <a:lnSpc>
                <a:spcPct val="150000"/>
              </a:lnSpc>
              <a:spcBef>
                <a:spcPts val="1200"/>
              </a:spcBef>
              <a:spcAft>
                <a:spcPts val="600"/>
              </a:spcAft>
              <a:buFont typeface="Symbol" panose="05050102010706020507" pitchFamily="18" charset="2"/>
              <a:buChar char=""/>
              <a:tabLst>
                <a:tab pos="228600" algn="l"/>
              </a:tabLst>
            </a:pPr>
            <a:r>
              <a:rPr lang="en-AU"/>
              <a:t>Outline key actions they’ll take, assign responsibilities to team members, set realistic timelines, and establish clear success criteria for each action.</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a:t>Make sure you record all of this in Table 4 – Develop a collaborative implementation plan in the guide.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a:t>You can use these guiding prompts to keep the conversation focused:</a:t>
            </a:r>
          </a:p>
          <a:p>
            <a:pPr marL="628650" lvl="1" indent="-171450">
              <a:lnSpc>
                <a:spcPct val="150000"/>
              </a:lnSpc>
              <a:spcBef>
                <a:spcPts val="1200"/>
              </a:spcBef>
              <a:spcAft>
                <a:spcPts val="600"/>
              </a:spcAft>
              <a:buFont typeface="Arial" panose="020B0604020202020204" pitchFamily="34" charset="0"/>
              <a:buChar char="•"/>
            </a:pPr>
            <a:r>
              <a:rPr lang="en-AU"/>
              <a:t>what steps will be taken to address each challenge?</a:t>
            </a:r>
          </a:p>
          <a:p>
            <a:pPr marL="628650" lvl="1" indent="-171450">
              <a:lnSpc>
                <a:spcPct val="150000"/>
              </a:lnSpc>
              <a:spcBef>
                <a:spcPts val="1200"/>
              </a:spcBef>
              <a:spcAft>
                <a:spcPts val="600"/>
              </a:spcAft>
              <a:buFont typeface="Arial" panose="020B0604020202020204" pitchFamily="34" charset="0"/>
              <a:buChar char="•"/>
            </a:pPr>
            <a:r>
              <a:rPr lang="en-AU"/>
              <a:t>how will collaboration and shared ownership be promoted throughout the curriculum planning and implementation process?</a:t>
            </a:r>
          </a:p>
          <a:p>
            <a:pPr marL="628650" lvl="1" indent="-171450">
              <a:lnSpc>
                <a:spcPct val="150000"/>
              </a:lnSpc>
              <a:spcBef>
                <a:spcPts val="1200"/>
              </a:spcBef>
              <a:spcAft>
                <a:spcPts val="600"/>
              </a:spcAft>
              <a:buFont typeface="Arial" panose="020B0604020202020204" pitchFamily="34" charset="0"/>
              <a:buChar char="•"/>
            </a:pPr>
            <a:r>
              <a:rPr lang="en-AU"/>
              <a:t>how will the effectiveness of the changes in curriculum implementation be measured   ?</a:t>
            </a:r>
          </a:p>
          <a:p>
            <a:pPr marL="628650" lvl="1" indent="-171450">
              <a:lnSpc>
                <a:spcPct val="150000"/>
              </a:lnSpc>
              <a:spcBef>
                <a:spcPts val="1200"/>
              </a:spcBef>
              <a:spcAft>
                <a:spcPts val="600"/>
              </a:spcAft>
              <a:buFont typeface="Arial" panose="020B0604020202020204" pitchFamily="34" charset="0"/>
              <a:buChar char="•"/>
            </a:pPr>
            <a:r>
              <a:rPr lang="en-AU"/>
              <a:t>what will successful implementation look like and how will you know it?</a:t>
            </a:r>
          </a:p>
          <a:p>
            <a:pPr marL="628650" lvl="1" indent="-171450">
              <a:spcBef>
                <a:spcPts val="1200"/>
              </a:spcBef>
              <a:spcAft>
                <a:spcPts val="600"/>
              </a:spcAft>
              <a:buFont typeface="Arial" panose="020B0604020202020204" pitchFamily="34" charset="0"/>
              <a:buChar char="•"/>
            </a:pPr>
            <a:r>
              <a:rPr lang="en-AU"/>
              <a:t> What will successful implementation look like? How will you know?</a:t>
            </a:r>
          </a:p>
          <a:p>
            <a:pPr marL="285750" indent="-285750">
              <a:spcBef>
                <a:spcPts val="1200"/>
              </a:spcBef>
              <a:spcAft>
                <a:spcPts val="600"/>
              </a:spcAft>
              <a:buFont typeface="Arial" panose="020B0604020202020204" pitchFamily="34" charset="0"/>
              <a:buChar char="•"/>
            </a:pPr>
            <a:r>
              <a:rPr lang="en-AU"/>
              <a:t> And finally, remind participants to make sure their plan is practical, measurable, and genuinely developed together.</a:t>
            </a:r>
          </a:p>
          <a:p>
            <a:endParaRPr lang="en-US"/>
          </a:p>
        </p:txBody>
      </p:sp>
      <p:sp>
        <p:nvSpPr>
          <p:cNvPr id="4" name="Slide Number Placeholder 3"/>
          <p:cNvSpPr>
            <a:spLocks noGrp="1"/>
          </p:cNvSpPr>
          <p:nvPr>
            <p:ph type="sldNum" sz="quarter" idx="5"/>
          </p:nvPr>
        </p:nvSpPr>
        <p:spPr/>
        <p:txBody>
          <a:bodyPr/>
          <a:lstStyle/>
          <a:p>
            <a:fld id="{3BBA3ADC-2907-4E8B-9C95-DEAD9AA722F4}" type="slidenum">
              <a:rPr lang="en-AU" smtClean="0"/>
              <a:t>37</a:t>
            </a:fld>
            <a:endParaRPr lang="en-AU"/>
          </a:p>
        </p:txBody>
      </p:sp>
    </p:spTree>
    <p:extLst>
      <p:ext uri="{BB962C8B-B14F-4D97-AF65-F5344CB8AC3E}">
        <p14:creationId xmlns:p14="http://schemas.microsoft.com/office/powerpoint/2010/main" val="1426877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Purpose: </a:t>
            </a:r>
            <a:r>
              <a:rPr lang="en-AU" sz="1200" b="0">
                <a:latin typeface="+mn-lt"/>
              </a:rPr>
              <a:t>To establish a process for evaluating the success of the plan using evidence and feedback</a:t>
            </a:r>
            <a:endParaRPr lang="en-AU" sz="1200" b="0">
              <a:effectLst/>
              <a:latin typeface="+mn-lt"/>
              <a:ea typeface="Calibri" panose="020F0502020204030204" pitchFamily="34" charset="0"/>
            </a:endParaRPr>
          </a:p>
          <a:p>
            <a:r>
              <a:rPr lang="en-AU" sz="1200" b="1">
                <a:effectLst/>
                <a:latin typeface="+mn-lt"/>
                <a:ea typeface="Calibri" panose="020F0502020204030204" pitchFamily="34" charset="0"/>
              </a:rPr>
              <a:t>Timeframe: </a:t>
            </a:r>
            <a:r>
              <a:rPr lang="en-AU" sz="1800">
                <a:effectLst/>
                <a:latin typeface="Arial" panose="020B0604020202020204" pitchFamily="34" charset="0"/>
                <a:ea typeface="Calibri" panose="020F0502020204030204" pitchFamily="34" charset="0"/>
              </a:rPr>
              <a:t>schedule regular check-ins (e.g., monthly or quarterly)</a:t>
            </a:r>
          </a:p>
          <a:p>
            <a:endParaRPr lang="en-AU" sz="1200" b="1">
              <a:effectLst/>
              <a:latin typeface="+mn-lt"/>
              <a:ea typeface="Calibri" panose="020F0502020204030204" pitchFamily="34" charset="0"/>
            </a:endParaRPr>
          </a:p>
          <a:p>
            <a:pPr algn="l" rtl="0" fontAlgn="base"/>
            <a:r>
              <a:rPr lang="en-AU" sz="1200" b="1" i="0">
                <a:solidFill>
                  <a:srgbClr val="444444"/>
                </a:solidFill>
                <a:effectLst/>
                <a:latin typeface="+mn-lt"/>
              </a:rPr>
              <a:t>Suggested script: </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Now let’s move into Step 5 – Review and Adjust, which you’ll find in the Driver 1 – Reflection and Implementation Guide.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At this stage, think about how you’ll measure the effectiveness of your plan and make improvements over time.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Also, identify types of evidence you can use—this might include feedback from staff or students, classroom observations, or student outcomes.</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Think about:</a:t>
            </a:r>
          </a:p>
          <a:p>
            <a:pPr marL="628650" lvl="1" indent="-171450">
              <a:lnSpc>
                <a:spcPct val="150000"/>
              </a:lnSpc>
              <a:spcBef>
                <a:spcPts val="1200"/>
              </a:spcBef>
              <a:spcAft>
                <a:spcPts val="600"/>
              </a:spcAft>
              <a:buFont typeface="Arial" panose="020B0604020202020204" pitchFamily="34" charset="0"/>
              <a:buChar char="•"/>
              <a:tabLst>
                <a:tab pos="228600" algn="l"/>
              </a:tabLst>
            </a:pPr>
            <a:r>
              <a:rPr lang="en-AU" sz="1200" b="0">
                <a:effectLst/>
                <a:latin typeface="+mn-lt"/>
                <a:ea typeface="Calibri" panose="020F0502020204030204" pitchFamily="34" charset="0"/>
              </a:rPr>
              <a:t>How to plan regular review sessions,</a:t>
            </a:r>
          </a:p>
          <a:p>
            <a:pPr marL="628650" lvl="1" indent="-171450">
              <a:lnSpc>
                <a:spcPct val="150000"/>
              </a:lnSpc>
              <a:spcBef>
                <a:spcPts val="1200"/>
              </a:spcBef>
              <a:spcAft>
                <a:spcPts val="600"/>
              </a:spcAft>
              <a:buFont typeface="Arial" panose="020B0604020202020204" pitchFamily="34" charset="0"/>
              <a:buChar char="•"/>
              <a:tabLst>
                <a:tab pos="228600" algn="l"/>
              </a:tabLst>
            </a:pPr>
            <a:r>
              <a:rPr lang="en-AU" sz="1200" b="0">
                <a:effectLst/>
                <a:latin typeface="+mn-lt"/>
                <a:ea typeface="Calibri" panose="020F0502020204030204" pitchFamily="34" charset="0"/>
              </a:rPr>
              <a:t>Decide how evidence will be collected, and</a:t>
            </a:r>
          </a:p>
          <a:p>
            <a:pPr marL="628650" lvl="1" indent="-171450">
              <a:lnSpc>
                <a:spcPct val="150000"/>
              </a:lnSpc>
              <a:spcBef>
                <a:spcPts val="1200"/>
              </a:spcBef>
              <a:spcAft>
                <a:spcPts val="600"/>
              </a:spcAft>
              <a:buFont typeface="Arial" panose="020B0604020202020204" pitchFamily="34" charset="0"/>
              <a:buChar char="•"/>
              <a:tabLst>
                <a:tab pos="228600" algn="l"/>
              </a:tabLst>
            </a:pPr>
            <a:r>
              <a:rPr lang="en-AU" sz="1200" b="0">
                <a:effectLst/>
                <a:latin typeface="+mn-lt"/>
                <a:ea typeface="Calibri" panose="020F0502020204030204" pitchFamily="34" charset="0"/>
              </a:rPr>
              <a:t>Determine how you’ll evaluate what’s working and what needs adjusting.</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Record all of this in Table 5 – Review and Adjust in the guide.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Here are two guiding prompts to support the conversation:</a:t>
            </a:r>
          </a:p>
          <a:p>
            <a:pPr marL="800100" lvl="1"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What method will we use to collect evidence? (e.g., surveys, observations, data analysis)</a:t>
            </a:r>
          </a:p>
          <a:p>
            <a:pPr marL="800100" lvl="1"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How often will we review progress and adjust the plan if needed?</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The aim here is to build in a cycle of reflection and refinement—so the plan stays relevant and responsive.</a:t>
            </a:r>
            <a:endParaRPr lang="en-AU" sz="1200" b="1">
              <a:latin typeface="+mn-lt"/>
            </a:endParaRPr>
          </a:p>
          <a:p>
            <a:endParaRPr lang="en-US"/>
          </a:p>
        </p:txBody>
      </p:sp>
      <p:sp>
        <p:nvSpPr>
          <p:cNvPr id="4" name="Slide Number Placeholder 3"/>
          <p:cNvSpPr>
            <a:spLocks noGrp="1"/>
          </p:cNvSpPr>
          <p:nvPr>
            <p:ph type="sldNum" sz="quarter" idx="5"/>
          </p:nvPr>
        </p:nvSpPr>
        <p:spPr/>
        <p:txBody>
          <a:bodyPr/>
          <a:lstStyle/>
          <a:p>
            <a:fld id="{3BBA3ADC-2907-4E8B-9C95-DEAD9AA722F4}" type="slidenum">
              <a:rPr lang="en-AU" smtClean="0"/>
              <a:t>38</a:t>
            </a:fld>
            <a:endParaRPr lang="en-AU"/>
          </a:p>
        </p:txBody>
      </p:sp>
    </p:spTree>
    <p:extLst>
      <p:ext uri="{BB962C8B-B14F-4D97-AF65-F5344CB8AC3E}">
        <p14:creationId xmlns:p14="http://schemas.microsoft.com/office/powerpoint/2010/main" val="3247446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35A39-0E6B-1072-E117-6CA628AB33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887D5-915F-E784-E985-EB39DAC5A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9077C-04C0-BF9B-4443-FF830CB79A0D}"/>
              </a:ext>
            </a:extLst>
          </p:cNvPr>
          <p:cNvSpPr>
            <a:spLocks noGrp="1"/>
          </p:cNvSpPr>
          <p:nvPr>
            <p:ph type="body" idx="1"/>
          </p:nvPr>
        </p:nvSpPr>
        <p:spPr/>
        <p:txBody>
          <a:bodyPr/>
          <a:lstStyle/>
          <a:p>
            <a:r>
              <a:rPr lang="en-AU" b="1"/>
              <a:t>Purpose: </a:t>
            </a:r>
            <a:r>
              <a:rPr lang="en-AU"/>
              <a:t>To provide additional resources relevant to Driver 1 – Contextual planning and strategic alignment.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a:t>2 minutes</a:t>
            </a:r>
          </a:p>
          <a:p>
            <a:endParaRPr lang="en-AU"/>
          </a:p>
          <a:p>
            <a:pPr algn="l" rtl="0" fontAlgn="base"/>
            <a:r>
              <a:rPr lang="en-AU" sz="1200" b="1" i="0">
                <a:solidFill>
                  <a:srgbClr val="444444"/>
                </a:solidFill>
                <a:effectLst/>
                <a:latin typeface="+mn-lt"/>
              </a:rPr>
              <a:t>Suggested script: </a:t>
            </a:r>
          </a:p>
          <a:p>
            <a:pPr marL="171450" indent="-171450">
              <a:buFont typeface="Arial" panose="020B0604020202020204" pitchFamily="34" charset="0"/>
              <a:buChar char="•"/>
            </a:pPr>
            <a:r>
              <a:rPr lang="en-AU"/>
              <a:t>To wrap up, just a quick note on the additional resources provided.</a:t>
            </a:r>
          </a:p>
          <a:p>
            <a:pPr marL="171450" indent="-171450">
              <a:buFont typeface="Arial" panose="020B0604020202020204" pitchFamily="34" charset="0"/>
              <a:buChar char="•"/>
            </a:pPr>
            <a:r>
              <a:rPr lang="en-AU"/>
              <a:t>These are designed to support further exploration of the key driver we’ve focused on so far.</a:t>
            </a:r>
          </a:p>
          <a:p>
            <a:pPr marL="171450" indent="-171450">
              <a:buFont typeface="Arial" panose="020B0604020202020204" pitchFamily="34" charset="0"/>
              <a:buChar char="•"/>
            </a:pPr>
            <a:r>
              <a:rPr lang="en-AU"/>
              <a:t>You are encouraged to explore these resources at their own pace to further develop your leadership capacity.</a:t>
            </a:r>
          </a:p>
          <a:p>
            <a:pPr marL="171450" indent="-171450">
              <a:buFont typeface="Arial" panose="020B0604020202020204" pitchFamily="34" charset="0"/>
              <a:buChar char="•"/>
            </a:pPr>
            <a:r>
              <a:rPr lang="en-AU"/>
              <a:t>These resources can be a great starting point for deeper conversations or for our future planning sessions.</a:t>
            </a:r>
          </a:p>
        </p:txBody>
      </p:sp>
      <p:sp>
        <p:nvSpPr>
          <p:cNvPr id="4" name="Slide Number Placeholder 3">
            <a:extLst>
              <a:ext uri="{FF2B5EF4-FFF2-40B4-BE49-F238E27FC236}">
                <a16:creationId xmlns:a16="http://schemas.microsoft.com/office/drawing/2014/main" id="{23EBE022-CF45-EC1E-F0C5-F18514A7BDE8}"/>
              </a:ext>
            </a:extLst>
          </p:cNvPr>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225437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Purpose: </a:t>
            </a:r>
            <a:r>
              <a:rPr lang="en-AU" sz="1200" b="0">
                <a:latin typeface="+mn-lt"/>
              </a:rPr>
              <a:t>Introduction to the Leading strategic implementation process for continuous growth and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2 </a:t>
            </a:r>
            <a:r>
              <a:rPr lang="en-AU"/>
              <a:t>minutes</a:t>
            </a:r>
          </a:p>
          <a:p>
            <a:endParaRPr lang="en-AU" sz="1200" b="1">
              <a:latin typeface="+mn-lt"/>
            </a:endParaRPr>
          </a:p>
          <a:p>
            <a:pPr algn="l" rtl="0" fontAlgn="base"/>
            <a:r>
              <a:rPr lang="en-AU" sz="1200" b="1" i="0">
                <a:solidFill>
                  <a:srgbClr val="444444"/>
                </a:solidFill>
                <a:effectLst/>
                <a:latin typeface="+mn-lt"/>
              </a:rPr>
              <a:t>Instructions for the facilitator: </a:t>
            </a:r>
          </a:p>
          <a:p>
            <a:pPr marL="171450" indent="-171450">
              <a:buFont typeface="Arial" panose="020B0604020202020204" pitchFamily="34" charset="0"/>
              <a:buChar char="•"/>
            </a:pPr>
            <a:r>
              <a:rPr lang="en-AU" sz="1200" b="0">
                <a:latin typeface="+mn-lt"/>
              </a:rPr>
              <a:t>Write the school’s name, date, and the facilitator’s name.</a:t>
            </a:r>
          </a:p>
          <a:p>
            <a:pPr marL="171450" indent="-171450">
              <a:buFont typeface="Arial" panose="020B0604020202020204" pitchFamily="34" charset="0"/>
              <a:buChar char="•"/>
            </a:pPr>
            <a:r>
              <a:rPr lang="en-AU" sz="1200" b="0">
                <a:latin typeface="+mn-lt"/>
              </a:rPr>
              <a:t>The facilitator welcomes everyone and introduces the professional learning focus on strategic planning and implementation as the cornerstone of continuous growth and improvement.</a:t>
            </a:r>
          </a:p>
          <a:p>
            <a:pPr marL="171450" indent="-171450">
              <a:buFont typeface="Arial" panose="020B0604020202020204" pitchFamily="34" charset="0"/>
              <a:buChar char="•"/>
            </a:pPr>
            <a:r>
              <a:rPr lang="en-AU" sz="1200" b="0">
                <a:latin typeface="+mn-lt"/>
              </a:rPr>
              <a:t>Highlight that the session is led by school facilitators.</a:t>
            </a:r>
          </a:p>
          <a:p>
            <a:pPr marL="171450" indent="-171450">
              <a:buFont typeface="Arial" panose="020B0604020202020204" pitchFamily="34" charset="0"/>
              <a:buChar char="•"/>
            </a:pPr>
            <a:r>
              <a:rPr lang="en-AU" sz="1200" b="0">
                <a:latin typeface="+mn-lt"/>
              </a:rPr>
              <a:t>Encourage active participation, discussion, and idea-sharing throughout the professional learning.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a:latin typeface="+mn-lt"/>
              </a:rPr>
              <a:t>NOTE: </a:t>
            </a:r>
            <a:r>
              <a:rPr lang="en-AU"/>
              <a:t>The suggested time on each slide is indicative only and should be adjusted to suit the school’s context. </a:t>
            </a:r>
          </a:p>
          <a:p>
            <a:pPr marL="171450" indent="-171450">
              <a:buFont typeface="Arial" panose="020B0604020202020204" pitchFamily="34" charset="0"/>
              <a:buChar char="•"/>
            </a:pPr>
            <a:endParaRPr lang="en-AU" sz="1200" b="0">
              <a:latin typeface="+mn-lt"/>
            </a:endParaRPr>
          </a:p>
          <a:p>
            <a:pPr marL="0" indent="0">
              <a:buFont typeface="Arial" panose="020B0604020202020204" pitchFamily="34" charset="0"/>
              <a:buNone/>
            </a:pPr>
            <a:endParaRPr lang="en-AU" sz="1200" b="0">
              <a:latin typeface="+mn-lt"/>
            </a:endParaRPr>
          </a:p>
          <a:p>
            <a:pPr marL="0" indent="0">
              <a:buFont typeface="Arial" panose="020B0604020202020204" pitchFamily="34" charset="0"/>
              <a:buNone/>
            </a:pPr>
            <a:endParaRPr lang="en-AU" sz="1200" b="0">
              <a:latin typeface="+mn-lt"/>
            </a:endParaRPr>
          </a:p>
        </p:txBody>
      </p:sp>
      <p:sp>
        <p:nvSpPr>
          <p:cNvPr id="4" name="Slide Number Placeholder 3"/>
          <p:cNvSpPr>
            <a:spLocks noGrp="1"/>
          </p:cNvSpPr>
          <p:nvPr>
            <p:ph type="sldNum" sz="quarter" idx="5"/>
          </p:nvPr>
        </p:nvSpPr>
        <p:spPr/>
        <p:txBody>
          <a:bodyPr/>
          <a:lstStyle/>
          <a:p>
            <a:fld id="{D577C080-FA88-47A1-82F0-7982C51CBA20}" type="slidenum">
              <a:rPr lang="en-AU" smtClean="0"/>
              <a:t>4</a:t>
            </a:fld>
            <a:endParaRPr lang="en-AU"/>
          </a:p>
        </p:txBody>
      </p:sp>
    </p:spTree>
    <p:extLst>
      <p:ext uri="{BB962C8B-B14F-4D97-AF65-F5344CB8AC3E}">
        <p14:creationId xmlns:p14="http://schemas.microsoft.com/office/powerpoint/2010/main" val="1617753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D60DE-8A01-06A5-89A0-EF5655402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4BB6C-ED6F-7705-A4E0-4BA5B06D8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4AACB-24B7-8909-789E-37D650451B22}"/>
              </a:ext>
            </a:extLst>
          </p:cNvPr>
          <p:cNvSpPr>
            <a:spLocks noGrp="1"/>
          </p:cNvSpPr>
          <p:nvPr>
            <p:ph type="body" idx="1"/>
          </p:nvPr>
        </p:nvSpPr>
        <p:spPr/>
        <p:txBody>
          <a:bodyPr/>
          <a:lstStyle/>
          <a:p>
            <a:pPr algn="l" rtl="0" fontAlgn="base"/>
            <a:r>
              <a:rPr lang="en-AU" b="1" i="0" u="none" strike="noStrike">
                <a:solidFill>
                  <a:srgbClr val="000000"/>
                </a:solidFill>
                <a:effectLst/>
                <a:highlight>
                  <a:srgbClr val="F5F5F5"/>
                </a:highlight>
                <a:latin typeface="Public Sans" pitchFamily="2" charset="0"/>
              </a:rPr>
              <a:t>Purpose: </a:t>
            </a:r>
            <a:r>
              <a:rPr lang="en-AU" b="0" i="0" u="none" strike="noStrike">
                <a:solidFill>
                  <a:srgbClr val="000000"/>
                </a:solidFill>
                <a:effectLst/>
                <a:highlight>
                  <a:srgbClr val="F5F5F5"/>
                </a:highlight>
                <a:latin typeface="Public Sans" pitchFamily="2" charset="0"/>
              </a:rPr>
              <a:t>Feedback and further assistance</a:t>
            </a:r>
          </a:p>
          <a:p>
            <a:pPr marL="0" marR="0" lvl="0" indent="0" algn="l" defTabSz="914400" rtl="0" eaLnBrk="1" fontAlgn="base" latinLnBrk="0" hangingPunct="1">
              <a:lnSpc>
                <a:spcPct val="100000"/>
              </a:lnSpc>
              <a:spcBef>
                <a:spcPts val="0"/>
              </a:spcBef>
              <a:spcAft>
                <a:spcPts val="0"/>
              </a:spcAft>
              <a:buClrTx/>
              <a:buSzTx/>
              <a:buFontTx/>
              <a:buNone/>
              <a:tabLst/>
              <a:defRPr/>
            </a:pPr>
            <a:r>
              <a:rPr lang="en-AU" b="1"/>
              <a:t>Suggested time: </a:t>
            </a:r>
            <a:r>
              <a:rPr lang="en-AU"/>
              <a:t>2 minutes</a:t>
            </a:r>
          </a:p>
          <a:p>
            <a:pPr algn="l" rtl="0" fontAlgn="base"/>
            <a:endParaRPr lang="en-AU" b="1" i="0" u="none" strike="noStrike">
              <a:solidFill>
                <a:srgbClr val="000000"/>
              </a:solidFill>
              <a:effectLst/>
              <a:highlight>
                <a:srgbClr val="F5F5F5"/>
              </a:highlight>
              <a:latin typeface="Public Sans" pitchFamily="2" charset="0"/>
            </a:endParaRPr>
          </a:p>
          <a:p>
            <a:pPr algn="l" rtl="0" fontAlgn="base"/>
            <a:r>
              <a:rPr lang="en-AU" sz="1200" b="1" i="0">
                <a:solidFill>
                  <a:srgbClr val="444444"/>
                </a:solidFill>
                <a:effectLst/>
                <a:latin typeface="+mn-lt"/>
              </a:rPr>
              <a:t>Suggested script: </a:t>
            </a:r>
          </a:p>
          <a:p>
            <a:pPr marL="171450" indent="-171450" algn="l" rtl="0" fontAlgn="base">
              <a:buFont typeface="Arial" panose="020B0604020202020204" pitchFamily="34" charset="0"/>
              <a:buChar char="•"/>
            </a:pPr>
            <a:r>
              <a:rPr lang="en-AU" b="0" i="0" u="none" strike="noStrike">
                <a:solidFill>
                  <a:srgbClr val="000000"/>
                </a:solidFill>
                <a:effectLst/>
                <a:highlight>
                  <a:srgbClr val="F5F5F5"/>
                </a:highlight>
                <a:latin typeface="Public Sans" pitchFamily="2" charset="0"/>
              </a:rPr>
              <a:t>This concludes the section on building understanding and applying the Strategic implementation process to leading Driver 1.</a:t>
            </a:r>
          </a:p>
          <a:p>
            <a:pPr marL="171450" indent="-171450" algn="l" rtl="0" fontAlgn="base">
              <a:buFont typeface="Arial" panose="020B0604020202020204" pitchFamily="34" charset="0"/>
              <a:buChar char="•"/>
            </a:pPr>
            <a:r>
              <a:rPr lang="en-AU" b="0" i="0" u="none" strike="noStrike">
                <a:solidFill>
                  <a:srgbClr val="000000"/>
                </a:solidFill>
                <a:effectLst/>
                <a:highlight>
                  <a:srgbClr val="F5F5F5"/>
                </a:highlight>
                <a:latin typeface="Public Sans" pitchFamily="2" charset="0"/>
              </a:rPr>
              <a:t>Please ask the team to take a few moments to complete the survey.</a:t>
            </a:r>
          </a:p>
          <a:p>
            <a:pPr marL="171450" indent="-171450" algn="l" rtl="0" fontAlgn="base">
              <a:buFont typeface="Arial" panose="020B0604020202020204" pitchFamily="34" charset="0"/>
              <a:buChar char="•"/>
            </a:pPr>
            <a:r>
              <a:rPr lang="en-AU" b="0" i="0" u="none" strike="noStrike">
                <a:solidFill>
                  <a:srgbClr val="000000"/>
                </a:solidFill>
                <a:effectLst/>
                <a:highlight>
                  <a:srgbClr val="F5F5F5"/>
                </a:highlight>
                <a:latin typeface="Public Sans" pitchFamily="2" charset="0"/>
              </a:rPr>
              <a:t>Your feedback will help the Secondary Teaching and Learning team evaluate the learning resources, including the Illustration of practice 1, the Reflection and implementation guide 1, and the Strategic implementation process.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a:t>You are encouraged to join the Secondary Teaching and Learning Statewide Staffroom to collaborate with like-minded educators and leaders. Go to the link provided on the slide to register. </a:t>
            </a:r>
            <a:endParaRPr lang="en-AU" b="0" i="0" u="none" strike="noStrike">
              <a:solidFill>
                <a:srgbClr val="000000"/>
              </a:solidFill>
              <a:effectLst/>
              <a:highlight>
                <a:srgbClr val="F5F5F5"/>
              </a:highlight>
              <a:latin typeface="Public Sans" pitchFamily="2" charset="0"/>
            </a:endParaRPr>
          </a:p>
          <a:p>
            <a:pPr marL="171450" indent="-171450" algn="l" rtl="0" fontAlgn="base">
              <a:buFont typeface="Arial" panose="020B0604020202020204" pitchFamily="34" charset="0"/>
              <a:buChar char="•"/>
            </a:pPr>
            <a:r>
              <a:rPr lang="en-AU" b="0" i="0" u="none" strike="noStrike">
                <a:solidFill>
                  <a:srgbClr val="000000"/>
                </a:solidFill>
                <a:effectLst/>
                <a:highlight>
                  <a:srgbClr val="F5F5F5"/>
                </a:highlight>
                <a:latin typeface="Public Sans" pitchFamily="2" charset="0"/>
              </a:rPr>
              <a:t>The Secondary Teaching and Learning team can be contacted with any further questions using the email provided on the screen.</a:t>
            </a:r>
          </a:p>
        </p:txBody>
      </p:sp>
      <p:sp>
        <p:nvSpPr>
          <p:cNvPr id="4" name="Slide Number Placeholder 3">
            <a:extLst>
              <a:ext uri="{FF2B5EF4-FFF2-40B4-BE49-F238E27FC236}">
                <a16:creationId xmlns:a16="http://schemas.microsoft.com/office/drawing/2014/main" id="{22733B6E-A93C-D618-2623-67D16D3396DC}"/>
              </a:ext>
            </a:extLst>
          </p:cNvPr>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273212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AA8AE-6800-1977-AD9C-5911A9B5A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21EC9-05C0-EF3F-1482-86527D62D3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BA421-7D39-9E5C-3B7E-EC5F7C88D8BB}"/>
              </a:ext>
            </a:extLst>
          </p:cNvPr>
          <p:cNvSpPr>
            <a:spLocks noGrp="1"/>
          </p:cNvSpPr>
          <p:nvPr>
            <p:ph type="body" idx="1"/>
          </p:nvPr>
        </p:nvSpPr>
        <p:spPr/>
        <p:txBody>
          <a:bodyPr/>
          <a:lstStyle/>
          <a:p>
            <a:pPr>
              <a:defRPr/>
            </a:pPr>
            <a:r>
              <a:rPr lang="en-AU" sz="1200" b="1">
                <a:solidFill>
                  <a:schemeClr val="tx1"/>
                </a:solidFill>
                <a:latin typeface="+mn-lt"/>
              </a:rPr>
              <a:t>Purpose:</a:t>
            </a:r>
            <a:r>
              <a:rPr lang="en-AU" sz="1200" b="1">
                <a:latin typeface="+mn-lt"/>
              </a:rPr>
              <a:t> </a:t>
            </a:r>
            <a:r>
              <a:rPr lang="en-AU" sz="1200" b="0">
                <a:latin typeface="+mn-lt"/>
              </a:rPr>
              <a:t>Introduction to Leading driver 2- applying the Strategic implementation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a:t>2 minutes</a:t>
            </a:r>
          </a:p>
          <a:p>
            <a:pPr>
              <a:defRPr/>
            </a:pPr>
            <a:endParaRPr lang="en-AU" sz="1200" b="1">
              <a:solidFill>
                <a:schemeClr val="tx1"/>
              </a:solidFill>
              <a:latin typeface="+mn-lt"/>
            </a:endParaRPr>
          </a:p>
          <a:p>
            <a:pPr algn="l" rtl="0" fontAlgn="base"/>
            <a:r>
              <a:rPr lang="en-AU" sz="1200" b="1" i="0">
                <a:solidFill>
                  <a:srgbClr val="444444"/>
                </a:solidFill>
                <a:effectLst/>
                <a:latin typeface="+mn-lt"/>
              </a:rPr>
              <a:t>Instructions for the facilitator: </a:t>
            </a:r>
          </a:p>
          <a:p>
            <a:pPr marL="171450" indent="-171450">
              <a:buFont typeface="Arial" panose="020B0604020202020204" pitchFamily="34" charset="0"/>
              <a:buChar char="•"/>
            </a:pPr>
            <a:r>
              <a:rPr lang="en-AU" sz="1200" b="0">
                <a:solidFill>
                  <a:schemeClr val="tx1"/>
                </a:solidFill>
                <a:latin typeface="+mn-lt"/>
                <a:cs typeface="Calibri"/>
              </a:rPr>
              <a:t>This section will support leadership teams in applying each part of the Strategic implementation process, providing a practical understanding of how to lead Driver 2, from strategy to action – leading processes and practices, for continuous growth and improvement.</a:t>
            </a:r>
          </a:p>
          <a:p>
            <a:pPr marL="171450" indent="-171450">
              <a:buFont typeface="Arial" panose="020B0604020202020204" pitchFamily="34" charset="0"/>
              <a:buChar char="•"/>
            </a:pPr>
            <a:r>
              <a:rPr lang="en-AU" sz="1200">
                <a:effectLst/>
                <a:latin typeface="+mn-lt"/>
                <a:ea typeface="Calibri" panose="020F0502020204030204" pitchFamily="34" charset="0"/>
              </a:rPr>
              <a:t>Using the High Impact Professional Learning principles, the process supports evidence-based planning to align curriculum and professional learning initiatives with school goals and address staff and student needs.</a:t>
            </a:r>
            <a:endParaRPr lang="en-AU" sz="1200" b="0">
              <a:solidFill>
                <a:schemeClr val="tx1"/>
              </a:solidFill>
              <a:latin typeface="+mn-lt"/>
              <a:cs typeface="Calibri"/>
            </a:endParaRPr>
          </a:p>
        </p:txBody>
      </p:sp>
      <p:sp>
        <p:nvSpPr>
          <p:cNvPr id="4" name="Slide Number Placeholder 3">
            <a:extLst>
              <a:ext uri="{FF2B5EF4-FFF2-40B4-BE49-F238E27FC236}">
                <a16:creationId xmlns:a16="http://schemas.microsoft.com/office/drawing/2014/main" id="{5564734C-00C1-AD67-DD31-734F1615C9D5}"/>
              </a:ext>
            </a:extLst>
          </p:cNvPr>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3652546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DB1-3A8F-BA85-51FD-2B3B2C712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35926-38EA-B6FB-EF7F-9ACE32E31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576E0-3BAA-4AA5-F38D-A3EF8815C185}"/>
              </a:ext>
            </a:extLst>
          </p:cNvPr>
          <p:cNvSpPr>
            <a:spLocks noGrp="1"/>
          </p:cNvSpPr>
          <p:nvPr>
            <p:ph type="body" idx="1"/>
          </p:nvPr>
        </p:nvSpPr>
        <p:spPr/>
        <p:txBody>
          <a:bodyPr/>
          <a:lstStyle/>
          <a:p>
            <a:r>
              <a:rPr lang="en-AU" sz="1200" b="1">
                <a:latin typeface="+mn-lt"/>
              </a:rPr>
              <a:t>Purpose: </a:t>
            </a:r>
            <a:r>
              <a:rPr lang="en-AU"/>
              <a:t>To identify resources that will assist in leading driver 2</a:t>
            </a:r>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a:t>2 minutes</a:t>
            </a:r>
          </a:p>
          <a:p>
            <a:endParaRPr lang="en-AU" sz="1200" b="1">
              <a:latin typeface="+mn-lt"/>
            </a:endParaRPr>
          </a:p>
          <a:p>
            <a:pPr algn="l" rtl="0" fontAlgn="base"/>
            <a:r>
              <a:rPr lang="en-AU" sz="1200" b="1" i="0">
                <a:solidFill>
                  <a:srgbClr val="444444"/>
                </a:solidFill>
                <a:effectLst/>
                <a:latin typeface="+mn-lt"/>
              </a:rPr>
              <a:t>Instructions for the facilitator: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slide lists the resources used in this section.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Schools are encouraged to refer to their School Excellence Plan, High Impact Professional Learning model and staff professional learning plan/s to make the content relevant to their specific context and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effectLst/>
                <a:latin typeface="+mn-lt"/>
                <a:ea typeface="Calibri" panose="020F0502020204030204" pitchFamily="34" charset="0"/>
              </a:rPr>
              <a:t>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Driver 2 - reflection and </a:t>
            </a:r>
            <a:r>
              <a:rPr lang="en-AU"/>
              <a:t>implementation</a:t>
            </a:r>
            <a:r>
              <a:rPr lang="en-AU" sz="1200" b="0">
                <a:effectLst/>
                <a:latin typeface="+mn-lt"/>
                <a:ea typeface="Calibri" panose="020F0502020204030204" pitchFamily="34" charset="0"/>
              </a:rPr>
              <a:t>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Illustration of practice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u="none">
                <a:solidFill>
                  <a:srgbClr val="2F5496"/>
                </a:solidFill>
                <a:effectLst/>
                <a:latin typeface="+mn-lt"/>
                <a:ea typeface="Calibri" panose="020F0502020204030204" pitchFamily="34" charset="0"/>
              </a:rPr>
              <a:t>High Impact professional Learning (HIPL) model</a:t>
            </a:r>
            <a:endParaRPr lang="en-AU" sz="1200" b="0" u="none">
              <a:effectLst/>
              <a:latin typeface="+mn-lt"/>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School Excellence Plan (SEP)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a:effectLst/>
                <a:latin typeface="+mn-lt"/>
                <a:ea typeface="Calibri" panose="020F0502020204030204" pitchFamily="34" charset="0"/>
              </a:rPr>
              <a:t>Contextual data could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staff professional learning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student performance data (such as assessments, attendance, engagement surveys)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Arial" panose="020B0604020202020204" pitchFamily="34" charset="0"/>
                <a:ea typeface="Calibri" panose="020F0502020204030204" pitchFamily="34" charset="0"/>
              </a:rPr>
              <a:t>examples of evidence-based practices such as explicit teaching, formative assessment etc.</a:t>
            </a:r>
            <a:endParaRPr lang="en-AU" sz="1200" b="0">
              <a:effectLst/>
              <a:latin typeface="+mn-lt"/>
              <a:ea typeface="Calibri" panose="020F0502020204030204" pitchFamily="34" charset="0"/>
            </a:endParaRPr>
          </a:p>
          <a:p>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latin typeface="+mn-lt"/>
              </a:rPr>
              <a:t>Additional recourses on the second last slide of this section</a:t>
            </a:r>
          </a:p>
          <a:p>
            <a:pPr marL="171450" indent="-171450">
              <a:buFont typeface="Arial" panose="020B0604020202020204" pitchFamily="34" charset="0"/>
              <a:buChar char="•"/>
            </a:pPr>
            <a:r>
              <a:rPr lang="en-AU"/>
              <a:t>The resources provided support further exploration of the key driver.</a:t>
            </a:r>
          </a:p>
          <a:p>
            <a:pPr marL="171450" indent="-171450">
              <a:buFont typeface="Arial" panose="020B0604020202020204" pitchFamily="34" charset="0"/>
              <a:buChar char="•"/>
            </a:pPr>
            <a:r>
              <a:rPr lang="en-AU"/>
              <a:t>The school leadership team can choose to explore these resources as part of their professional learning journey.</a:t>
            </a:r>
          </a:p>
          <a:p>
            <a:endParaRPr lang="en-AU" sz="1200" b="1">
              <a:latin typeface="+mn-lt"/>
            </a:endParaRPr>
          </a:p>
        </p:txBody>
      </p:sp>
      <p:sp>
        <p:nvSpPr>
          <p:cNvPr id="4" name="Slide Number Placeholder 3">
            <a:extLst>
              <a:ext uri="{FF2B5EF4-FFF2-40B4-BE49-F238E27FC236}">
                <a16:creationId xmlns:a16="http://schemas.microsoft.com/office/drawing/2014/main" id="{20F6BCE8-966E-81EC-543B-27E927C2BA9C}"/>
              </a:ext>
            </a:extLst>
          </p:cNvPr>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715712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C3CFB-3D6D-7553-583A-9E203AA06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EC56A-B195-092B-33A1-4538D03CB6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C64DF-522C-F2E3-9C77-5EDB057BFC37}"/>
              </a:ext>
            </a:extLst>
          </p:cNvPr>
          <p:cNvSpPr>
            <a:spLocks noGrp="1"/>
          </p:cNvSpPr>
          <p:nvPr>
            <p:ph type="body" idx="1"/>
          </p:nvPr>
        </p:nvSpPr>
        <p:spPr/>
        <p:txBody>
          <a:bodyPr/>
          <a:lstStyle/>
          <a:p>
            <a:r>
              <a:rPr lang="en-AU" sz="1200" b="1">
                <a:latin typeface="+mn-lt"/>
              </a:rPr>
              <a:t>Purpose: </a:t>
            </a:r>
            <a:r>
              <a:rPr lang="en-AU" sz="1200" b="0">
                <a:latin typeface="+mn-lt"/>
              </a:rPr>
              <a:t>Overview of</a:t>
            </a:r>
            <a:r>
              <a:rPr lang="en-AU" b="0"/>
              <a:t> the process of leading driver 2</a:t>
            </a:r>
            <a:endParaRPr lang="en-AU" sz="1200" b="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a:t>2 minutes</a:t>
            </a:r>
          </a:p>
          <a:p>
            <a:endParaRPr lang="en-AU" sz="1200" b="1">
              <a:latin typeface="+mn-lt"/>
            </a:endParaRPr>
          </a:p>
          <a:p>
            <a:pPr algn="l" rtl="0" fontAlgn="base"/>
            <a:r>
              <a:rPr lang="en-AU" sz="1200" b="1" i="0">
                <a:solidFill>
                  <a:srgbClr val="444444"/>
                </a:solidFill>
                <a:effectLst/>
                <a:latin typeface="+mn-lt"/>
              </a:rPr>
              <a:t>Suggested script: </a:t>
            </a:r>
          </a:p>
          <a:p>
            <a:pPr marL="171450" indent="-171450">
              <a:buFont typeface="Arial" panose="020B0604020202020204" pitchFamily="34" charset="0"/>
              <a:buChar char="•"/>
            </a:pPr>
            <a:r>
              <a:rPr lang="en-AU" sz="1200" b="0">
                <a:latin typeface="+mn-lt"/>
              </a:rPr>
              <a:t>This slide introduces the process for achieving the outcomes linked to Driver 2.</a:t>
            </a:r>
          </a:p>
          <a:p>
            <a:pPr marL="171450" indent="-171450">
              <a:buFont typeface="Arial" panose="020B0604020202020204" pitchFamily="34" charset="0"/>
              <a:buChar char="•"/>
            </a:pPr>
            <a:r>
              <a:rPr lang="en-AU" sz="1200" b="0">
                <a:latin typeface="+mn-lt"/>
              </a:rPr>
              <a:t>The next few slides will walk us through how to build and lead an action plan to support this.</a:t>
            </a:r>
          </a:p>
          <a:p>
            <a:pPr marL="171450" indent="-171450">
              <a:buFont typeface="Arial" panose="020B0604020202020204" pitchFamily="34" charset="0"/>
              <a:buChar char="•"/>
            </a:pPr>
            <a:r>
              <a:rPr lang="en-AU" sz="1200" b="0">
                <a:latin typeface="+mn-lt"/>
              </a:rPr>
              <a:t>We'll be drawing on Illustration of Practice 2: From strategy to action – learning processes and practices, which provides a practical guide to leading Driver 2 in action.</a:t>
            </a:r>
          </a:p>
          <a:p>
            <a:pPr marL="171450" indent="-171450">
              <a:buFont typeface="Arial" panose="020B0604020202020204" pitchFamily="34" charset="0"/>
              <a:buChar char="•"/>
            </a:pPr>
            <a:r>
              <a:rPr lang="en-AU" sz="1200" b="0">
                <a:latin typeface="+mn-lt"/>
              </a:rPr>
              <a:t>The approach is grounded in the Strategic implementation .process, using three clear steps to bring consistency, clarity, and purpose to the implementation process</a:t>
            </a:r>
          </a:p>
        </p:txBody>
      </p:sp>
      <p:sp>
        <p:nvSpPr>
          <p:cNvPr id="4" name="Slide Number Placeholder 3">
            <a:extLst>
              <a:ext uri="{FF2B5EF4-FFF2-40B4-BE49-F238E27FC236}">
                <a16:creationId xmlns:a16="http://schemas.microsoft.com/office/drawing/2014/main" id="{7B9C91B5-FBCA-31AA-C531-39A00A7DBF8B}"/>
              </a:ext>
            </a:extLst>
          </p:cNvPr>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3488713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C649F-4558-8844-F18F-E4BFED3B6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9BE06-BDCB-8AF7-B468-DBA299C72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200C4-9C5B-3F20-771E-EB44BD16E3FA}"/>
              </a:ext>
            </a:extLst>
          </p:cNvPr>
          <p:cNvSpPr>
            <a:spLocks noGrp="1"/>
          </p:cNvSpPr>
          <p:nvPr>
            <p:ph type="body" idx="1"/>
          </p:nvPr>
        </p:nvSpPr>
        <p:spPr/>
        <p:txBody>
          <a:bodyPr/>
          <a:lstStyle/>
          <a:p>
            <a:r>
              <a:rPr lang="en-AU" sz="1200" b="1">
                <a:latin typeface="+mn-lt"/>
              </a:rPr>
              <a:t>Purpose: </a:t>
            </a:r>
            <a:r>
              <a:rPr lang="en-AU" sz="1200" b="0">
                <a:latin typeface="+mn-lt"/>
              </a:rPr>
              <a:t>Reflecting on key focus areas to build contextual understanding </a:t>
            </a:r>
          </a:p>
          <a:p>
            <a:r>
              <a:rPr lang="en-AU" sz="1200" b="1">
                <a:latin typeface="+mn-lt"/>
              </a:rPr>
              <a:t>Suggested time: </a:t>
            </a:r>
            <a:r>
              <a:rPr lang="en-AU" sz="1200" b="0">
                <a:latin typeface="+mn-lt"/>
              </a:rPr>
              <a:t>10 minutes</a:t>
            </a:r>
          </a:p>
          <a:p>
            <a:endParaRPr lang="en-AU" sz="1200" b="1">
              <a:latin typeface="+mn-lt"/>
            </a:endParaRPr>
          </a:p>
          <a:p>
            <a:pPr algn="l" rtl="0" fontAlgn="base"/>
            <a:r>
              <a:rPr lang="en-AU" sz="1200" b="1" i="0">
                <a:solidFill>
                  <a:srgbClr val="444444"/>
                </a:solidFill>
                <a:effectLst/>
                <a:latin typeface="+mn-lt"/>
              </a:rPr>
              <a:t>Suggested script: </a:t>
            </a:r>
          </a:p>
          <a:p>
            <a:pPr marL="171450" indent="-171450">
              <a:buFont typeface="Arial" panose="020B0604020202020204" pitchFamily="34" charset="0"/>
              <a:buChar char="•"/>
            </a:pPr>
            <a:r>
              <a:rPr lang="en-AU" sz="1200" b="0">
                <a:latin typeface="+mn-lt"/>
              </a:rPr>
              <a:t>Let’s move into the next part of the session.</a:t>
            </a:r>
          </a:p>
          <a:p>
            <a:pPr marL="171450" indent="-171450">
              <a:buFont typeface="Arial" panose="020B0604020202020204" pitchFamily="34" charset="0"/>
              <a:buChar char="•"/>
            </a:pPr>
            <a:r>
              <a:rPr lang="en-AU" sz="1200" b="0">
                <a:latin typeface="+mn-lt"/>
              </a:rPr>
              <a:t>We’re going to watch a short clip—Illustration of Practice 2: From strategy to action – learning processes and practices. It’s just under four minutes long.</a:t>
            </a:r>
          </a:p>
          <a:p>
            <a:pPr marL="171450" indent="-171450">
              <a:buFont typeface="Arial" panose="020B0604020202020204" pitchFamily="34" charset="0"/>
              <a:buChar char="•"/>
            </a:pPr>
            <a:r>
              <a:rPr lang="en-AU" sz="1200" b="0">
                <a:latin typeface="+mn-lt"/>
              </a:rPr>
              <a:t>After watching, I’d like you to turn to a partner and discuss some of the key insights that stood out to you.</a:t>
            </a:r>
          </a:p>
          <a:p>
            <a:pPr marL="171450" indent="-171450">
              <a:buFont typeface="Arial" panose="020B0604020202020204" pitchFamily="34" charset="0"/>
              <a:buChar char="•"/>
            </a:pPr>
            <a:r>
              <a:rPr lang="en-AU" sz="1200" b="0">
                <a:latin typeface="+mn-lt"/>
              </a:rPr>
              <a:t>You might use this prompt to guide your conversation:</a:t>
            </a:r>
          </a:p>
          <a:p>
            <a:pPr marL="628650" lvl="1" indent="-171450">
              <a:buFont typeface="Arial" panose="020B0604020202020204" pitchFamily="34" charset="0"/>
              <a:buChar char="•"/>
            </a:pPr>
            <a:r>
              <a:rPr lang="en-AU" sz="1200" b="0">
                <a:latin typeface="+mn-lt"/>
              </a:rPr>
              <a:t>What are some of the key focus areas highlighted in the clip for building staff capacity across the whole school?</a:t>
            </a:r>
          </a:p>
          <a:p>
            <a:pPr marL="171450" indent="-171450">
              <a:buFont typeface="Arial" panose="020B0604020202020204" pitchFamily="34" charset="0"/>
              <a:buChar char="•"/>
            </a:pPr>
            <a:r>
              <a:rPr lang="en-AU" sz="1200" b="0">
                <a:latin typeface="+mn-lt"/>
              </a:rPr>
              <a:t>Once you’ve had a few minutes to chat, we’ll come back together and share some of your insights with the group.</a:t>
            </a:r>
          </a:p>
        </p:txBody>
      </p:sp>
      <p:sp>
        <p:nvSpPr>
          <p:cNvPr id="4" name="Slide Number Placeholder 3">
            <a:extLst>
              <a:ext uri="{FF2B5EF4-FFF2-40B4-BE49-F238E27FC236}">
                <a16:creationId xmlns:a16="http://schemas.microsoft.com/office/drawing/2014/main" id="{4EB384CF-BC55-F9FD-E360-B56AF9239F28}"/>
              </a:ext>
            </a:extLst>
          </p:cNvPr>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755208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28C9F-3B32-B380-D5DA-A1AD35CC3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50D57-5072-A065-BF30-56D6E4659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76AE63-D0E7-C15E-1C9C-D4062C1AEFE9}"/>
              </a:ext>
            </a:extLst>
          </p:cNvPr>
          <p:cNvSpPr>
            <a:spLocks noGrp="1"/>
          </p:cNvSpPr>
          <p:nvPr>
            <p:ph type="body" idx="1"/>
          </p:nvPr>
        </p:nvSpPr>
        <p:spPr/>
        <p:txBody>
          <a:bodyPr/>
          <a:lstStyle/>
          <a:p>
            <a:r>
              <a:rPr lang="en-AU" sz="1200" b="1">
                <a:latin typeface="+mn-lt"/>
              </a:rPr>
              <a:t>Purpose: </a:t>
            </a:r>
            <a:r>
              <a:rPr lang="en-AU" sz="1200" b="0">
                <a:latin typeface="+mn-lt"/>
              </a:rPr>
              <a:t>Refining understanding by using Reflection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10 </a:t>
            </a:r>
            <a:r>
              <a:rPr lang="en-AU"/>
              <a:t>minutes</a:t>
            </a:r>
          </a:p>
          <a:p>
            <a:endParaRPr lang="en-AU" sz="1200" b="1">
              <a:latin typeface="+mn-lt"/>
            </a:endParaRPr>
          </a:p>
          <a:p>
            <a:pPr algn="l" rtl="0" fontAlgn="base"/>
            <a:r>
              <a:rPr lang="en-AU" sz="1200" b="1" i="0">
                <a:solidFill>
                  <a:srgbClr val="444444"/>
                </a:solidFill>
                <a:effectLst/>
                <a:latin typeface="+mn-lt"/>
              </a:rPr>
              <a:t>Suggested script: </a:t>
            </a:r>
          </a:p>
          <a:p>
            <a:pPr marL="171450" indent="-171450">
              <a:buFont typeface="Arial" panose="020B0604020202020204" pitchFamily="34" charset="0"/>
              <a:buChar char="•"/>
            </a:pPr>
            <a:r>
              <a:rPr lang="en-AU"/>
              <a:t>Now, let’s take a few minutes now for deeper </a:t>
            </a:r>
            <a:r>
              <a:rPr lang="en-AU" b="0"/>
              <a:t>individual reflection.</a:t>
            </a:r>
          </a:p>
          <a:p>
            <a:pPr marL="171450" indent="-171450">
              <a:buFont typeface="Arial" panose="020B0604020202020204" pitchFamily="34" charset="0"/>
              <a:buChar char="•"/>
            </a:pPr>
            <a:r>
              <a:rPr lang="en-AU"/>
              <a:t>I’d like you to use </a:t>
            </a:r>
            <a:r>
              <a:rPr lang="en-AU" b="0"/>
              <a:t>Part 1 – the reflection questions </a:t>
            </a:r>
            <a:r>
              <a:rPr lang="en-AU"/>
              <a:t>from the </a:t>
            </a:r>
            <a:r>
              <a:rPr lang="en-AU" i="1"/>
              <a:t>Driver 2 – Reflection and Implementation Guide</a:t>
            </a:r>
            <a:r>
              <a:rPr lang="en-AU"/>
              <a:t>. These questions are based around the five key focus areas we’ve been looking at.</a:t>
            </a:r>
          </a:p>
          <a:p>
            <a:pPr marL="171450" indent="-171450">
              <a:buFont typeface="Arial" panose="020B0604020202020204" pitchFamily="34" charset="0"/>
              <a:buChar char="•"/>
            </a:pPr>
            <a:r>
              <a:rPr lang="en-AU"/>
              <a:t>Take your time to go through each one and really think about how it connects with your own current practice.</a:t>
            </a:r>
          </a:p>
          <a:p>
            <a:pPr marL="171450" indent="-171450">
              <a:buFont typeface="Arial" panose="020B0604020202020204" pitchFamily="34" charset="0"/>
              <a:buChar char="•"/>
            </a:pPr>
            <a:r>
              <a:rPr lang="en-AU"/>
              <a:t>A prompt that might help as you're reflecting:</a:t>
            </a:r>
          </a:p>
          <a:p>
            <a:pPr marL="628650" lvl="1" indent="-171450">
              <a:buFont typeface="Arial" panose="020B0604020202020204" pitchFamily="34" charset="0"/>
              <a:buChar char="•"/>
            </a:pPr>
            <a:r>
              <a:rPr lang="en-AU" b="0"/>
              <a:t>How do your insights align with what’s currently happening at your school or in your faculty?</a:t>
            </a:r>
          </a:p>
          <a:p>
            <a:pPr marL="171450" indent="-171450">
              <a:buFont typeface="Arial" panose="020B0604020202020204" pitchFamily="34" charset="0"/>
              <a:buChar char="•"/>
            </a:pPr>
            <a:r>
              <a:rPr lang="en-AU"/>
              <a:t>This isn’t about finding the perfect answer – it’s about pausing to think deeply. This step is really important because it helps you sharpen your perspective before we move into the next phase of the collaborative planning and implementation process.</a:t>
            </a:r>
          </a:p>
        </p:txBody>
      </p:sp>
      <p:sp>
        <p:nvSpPr>
          <p:cNvPr id="4" name="Slide Number Placeholder 3">
            <a:extLst>
              <a:ext uri="{FF2B5EF4-FFF2-40B4-BE49-F238E27FC236}">
                <a16:creationId xmlns:a16="http://schemas.microsoft.com/office/drawing/2014/main" id="{E585D5D3-568C-6C94-D2DA-0C23CE0396DD}"/>
              </a:ext>
            </a:extLst>
          </p:cNvPr>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2955824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AA5C9-A9EB-4E56-3474-FEFABDAD4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24FE4-FC9C-4D75-265D-CA3203CF48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209AC6-0D02-AF93-A9AA-F3D69ECA6CD2}"/>
              </a:ext>
            </a:extLst>
          </p:cNvPr>
          <p:cNvSpPr>
            <a:spLocks noGrp="1"/>
          </p:cNvSpPr>
          <p:nvPr>
            <p:ph type="body" idx="1"/>
          </p:nvPr>
        </p:nvSpPr>
        <p:spPr/>
        <p:txBody>
          <a:bodyPr/>
          <a:lstStyle/>
          <a:p>
            <a:r>
              <a:rPr lang="en-AU" sz="1200" b="1">
                <a:latin typeface="+mn-lt"/>
              </a:rPr>
              <a:t>Purpose: </a:t>
            </a:r>
            <a:r>
              <a:rPr lang="en-AU" sz="1200" b="0">
                <a:latin typeface="+mn-lt"/>
              </a:rPr>
              <a:t>To guide participants in reflecting and allow them to prioritise key focus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a:latin typeface="+mn-lt"/>
              </a:rPr>
              <a:t>Suggested</a:t>
            </a:r>
            <a:r>
              <a:rPr lang="en-AU" sz="1000" b="0">
                <a:latin typeface="+mn-lt"/>
              </a:rPr>
              <a:t> </a:t>
            </a:r>
            <a:r>
              <a:rPr lang="en-AU" sz="1200" b="1">
                <a:effectLst/>
                <a:latin typeface="Arial" panose="020B0604020202020204" pitchFamily="34" charset="0"/>
                <a:ea typeface="Calibri" panose="020F0502020204030204" pitchFamily="34" charset="0"/>
              </a:rPr>
              <a:t>timeframe:</a:t>
            </a:r>
            <a:r>
              <a:rPr lang="en-AU" sz="1200">
                <a:effectLst/>
                <a:latin typeface="Arial" panose="020B0604020202020204" pitchFamily="34" charset="0"/>
                <a:ea typeface="Calibri" panose="020F0502020204030204" pitchFamily="34" charset="0"/>
              </a:rPr>
              <a:t> 15-20 minutes</a:t>
            </a:r>
          </a:p>
          <a:p>
            <a:endParaRPr lang="en-AU" sz="1200" b="0">
              <a:latin typeface="+mn-lt"/>
            </a:endParaRPr>
          </a:p>
          <a:p>
            <a:endParaRPr lang="en-AU" sz="1200" b="1">
              <a:latin typeface="+mn-lt"/>
            </a:endParaRPr>
          </a:p>
          <a:p>
            <a:pPr algn="l" rtl="0" fontAlgn="base"/>
            <a:r>
              <a:rPr lang="en-AU" sz="1200" b="1" i="0">
                <a:solidFill>
                  <a:srgbClr val="444444"/>
                </a:solidFill>
                <a:effectLst/>
                <a:latin typeface="+mn-lt"/>
              </a:rPr>
              <a:t>Suggested script: </a:t>
            </a:r>
          </a:p>
          <a:p>
            <a:pPr marL="171450" indent="-171450">
              <a:buFont typeface="Arial" panose="020B0604020202020204" pitchFamily="34" charset="0"/>
              <a:buChar char="•"/>
            </a:pPr>
            <a:r>
              <a:rPr lang="en-AU" b="0">
                <a:latin typeface="+mn-lt"/>
              </a:rPr>
              <a:t>Now, we’re going to spend some time on personal reflection using the insights from the previous part.</a:t>
            </a:r>
          </a:p>
          <a:p>
            <a:pPr marL="171450" indent="-171450">
              <a:buFont typeface="Arial" panose="020B0604020202020204" pitchFamily="34" charset="0"/>
              <a:buChar char="•"/>
            </a:pPr>
            <a:r>
              <a:rPr lang="en-AU" b="0">
                <a:latin typeface="+mn-lt"/>
              </a:rPr>
              <a:t>Please turn to Part 1 – the Reflection Questions in the Driver 2: reflection and implementation guide.</a:t>
            </a:r>
          </a:p>
          <a:p>
            <a:pPr marL="171450" indent="-171450">
              <a:buFont typeface="Arial" panose="020B0604020202020204" pitchFamily="34" charset="0"/>
              <a:buChar char="•"/>
            </a:pPr>
            <a:r>
              <a:rPr lang="en-AU" b="0">
                <a:latin typeface="+mn-lt"/>
              </a:rPr>
              <a:t>Take a few minutes to go through each of the reflection question and jot down your thoughts and insights in Table 1 – Individual reflection. Consider your own experiences and the context of your faculty/team/school as you respond.</a:t>
            </a:r>
          </a:p>
          <a:p>
            <a:pPr marL="171450" indent="-171450">
              <a:buFont typeface="Arial" panose="020B0604020202020204" pitchFamily="34" charset="0"/>
              <a:buChar char="•"/>
            </a:pPr>
            <a:r>
              <a:rPr lang="en-AU" b="0">
                <a:latin typeface="+mn-lt"/>
              </a:rPr>
              <a:t>As you work through each of the five focus areas, think about how they apply to your practice.</a:t>
            </a:r>
          </a:p>
          <a:p>
            <a:pPr marL="171450" indent="-171450">
              <a:buFont typeface="Arial" panose="020B0604020202020204" pitchFamily="34" charset="0"/>
              <a:buChar char="•"/>
            </a:pPr>
            <a:r>
              <a:rPr lang="en-AU" b="0">
                <a:latin typeface="+mn-lt"/>
              </a:rPr>
              <a:t>Once you’ve reflected, rank the focus areas from highest to lowest priority, based on what’s most relevant or pressing in your context.</a:t>
            </a:r>
          </a:p>
          <a:p>
            <a:pPr marL="171450" indent="-171450">
              <a:buFont typeface="Arial" panose="020B0604020202020204" pitchFamily="34" charset="0"/>
              <a:buChar char="•"/>
            </a:pPr>
            <a:r>
              <a:rPr lang="en-AU" b="0">
                <a:latin typeface="+mn-lt"/>
              </a:rPr>
              <a:t>I’ll give you some quiet time to complete this before we move on to the next step.</a:t>
            </a:r>
          </a:p>
        </p:txBody>
      </p:sp>
      <p:sp>
        <p:nvSpPr>
          <p:cNvPr id="4" name="Slide Number Placeholder 3">
            <a:extLst>
              <a:ext uri="{FF2B5EF4-FFF2-40B4-BE49-F238E27FC236}">
                <a16:creationId xmlns:a16="http://schemas.microsoft.com/office/drawing/2014/main" id="{3763F22C-15D4-93BB-3526-15C50BC72AAE}"/>
              </a:ext>
            </a:extLst>
          </p:cNvPr>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1096712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D6473-41AB-7EB1-14FE-7A76EFFE5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3AB97-4CEA-8862-741C-291D07098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458F1-DAAD-2DFB-50E9-08D1FAEFC115}"/>
              </a:ext>
            </a:extLst>
          </p:cNvPr>
          <p:cNvSpPr>
            <a:spLocks noGrp="1"/>
          </p:cNvSpPr>
          <p:nvPr>
            <p:ph type="body" idx="1"/>
          </p:nvPr>
        </p:nvSpPr>
        <p:spPr/>
        <p:txBody>
          <a:bodyPr/>
          <a:lstStyle/>
          <a:p>
            <a:r>
              <a:rPr lang="en-AU" sz="1200" b="1">
                <a:latin typeface="+mn-lt"/>
              </a:rPr>
              <a:t>Purpose: </a:t>
            </a:r>
            <a:r>
              <a:rPr lang="en-AU" sz="1200" b="0">
                <a:latin typeface="+mn-lt"/>
              </a:rPr>
              <a:t>To</a:t>
            </a:r>
            <a:r>
              <a:rPr lang="en-AU" sz="1200" b="1">
                <a:latin typeface="+mn-lt"/>
              </a:rPr>
              <a:t> </a:t>
            </a:r>
            <a:r>
              <a:rPr lang="en-AU" sz="1200">
                <a:effectLst/>
                <a:latin typeface="+mn-lt"/>
                <a:ea typeface="Calibri" panose="020F0502020204030204" pitchFamily="34" charset="0"/>
              </a:rPr>
              <a:t>deepen understanding and alignment within the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a:latin typeface="+mn-lt"/>
              </a:rPr>
              <a:t>Suggested</a:t>
            </a:r>
            <a:r>
              <a:rPr lang="en-AU" sz="800" b="0">
                <a:latin typeface="+mn-lt"/>
              </a:rPr>
              <a:t> </a:t>
            </a:r>
            <a:r>
              <a:rPr lang="en-AU" sz="1000" b="1">
                <a:effectLst/>
                <a:latin typeface="Arial" panose="020B0604020202020204" pitchFamily="34" charset="0"/>
                <a:ea typeface="Calibri" panose="020F0502020204030204" pitchFamily="34" charset="0"/>
              </a:rPr>
              <a:t>time:</a:t>
            </a:r>
            <a:r>
              <a:rPr lang="en-AU" sz="1000">
                <a:effectLst/>
                <a:latin typeface="Arial" panose="020B0604020202020204" pitchFamily="34" charset="0"/>
                <a:ea typeface="Calibri" panose="020F0502020204030204" pitchFamily="34" charset="0"/>
              </a:rPr>
              <a:t> 30-45 minutes</a:t>
            </a:r>
          </a:p>
          <a:p>
            <a:endParaRPr lang="en-AU" sz="1200" b="1">
              <a:latin typeface="+mn-lt"/>
            </a:endParaRPr>
          </a:p>
          <a:p>
            <a:pPr algn="l" rtl="0" fontAlgn="base"/>
            <a:r>
              <a:rPr lang="en-AU" sz="1200" b="1" i="0">
                <a:solidFill>
                  <a:srgbClr val="444444"/>
                </a:solidFill>
                <a:effectLst/>
                <a:latin typeface="+mn-lt"/>
              </a:rPr>
              <a:t>Suggested script: </a:t>
            </a:r>
          </a:p>
          <a:p>
            <a:pPr marL="171450" indent="-171450">
              <a:buFont typeface="Arial" panose="020B0604020202020204" pitchFamily="34" charset="0"/>
              <a:buChar char="•"/>
            </a:pPr>
            <a:r>
              <a:rPr lang="en-AU"/>
              <a:t>Now, let's move on to ‘Step 2 – Collaborative discussion’ from the ‘Driver 2 - reflection and implementation guide.’</a:t>
            </a:r>
          </a:p>
          <a:p>
            <a:pPr marL="171450" indent="-171450">
              <a:buFont typeface="Arial" panose="020B0604020202020204" pitchFamily="34" charset="0"/>
              <a:buChar char="•"/>
            </a:pPr>
            <a:r>
              <a:rPr lang="en-AU"/>
              <a:t>I’d like you to discuss each reflection question as a team. As you go through the discussion, make sure to capture your insights in a shared format, or you can use ‘Table 2 – Team discussion’ from the guide.</a:t>
            </a:r>
          </a:p>
          <a:p>
            <a:pPr marL="171450" indent="-171450">
              <a:buFont typeface="Arial" panose="020B0604020202020204" pitchFamily="34" charset="0"/>
              <a:buChar char="•"/>
            </a:pPr>
            <a:r>
              <a:rPr lang="en-AU"/>
              <a:t>Use the guiding prompts provided in the guide and focus on these key points:</a:t>
            </a:r>
          </a:p>
          <a:p>
            <a:pPr marL="628650" lvl="1" indent="-171450">
              <a:buFont typeface="Arial" panose="020B0604020202020204" pitchFamily="34" charset="0"/>
              <a:buChar char="•"/>
            </a:pPr>
            <a:r>
              <a:rPr lang="en-AU"/>
              <a:t>What patterns or recurring themes are coming up from everyone’s individual reflections?</a:t>
            </a:r>
          </a:p>
          <a:p>
            <a:pPr marL="628650" lvl="1" indent="-171450">
              <a:buFont typeface="Arial" panose="020B0604020202020204" pitchFamily="34" charset="0"/>
              <a:buChar char="•"/>
            </a:pPr>
            <a:r>
              <a:rPr lang="en-AU"/>
              <a:t>Are there areas where you see conflicting perspectives?</a:t>
            </a:r>
          </a:p>
          <a:p>
            <a:pPr marL="628650" lvl="1" indent="-171450">
              <a:buFont typeface="Arial" panose="020B0604020202020204" pitchFamily="34" charset="0"/>
              <a:buChar char="•"/>
            </a:pPr>
            <a:r>
              <a:rPr lang="en-AU" sz="1800">
                <a:effectLst/>
                <a:latin typeface="Arial" panose="020B0604020202020204" pitchFamily="34" charset="0"/>
                <a:ea typeface="Calibri" panose="020F0502020204030204" pitchFamily="34" charset="0"/>
              </a:rPr>
              <a:t>Which curriculum initiative could best address this high-priority area?</a:t>
            </a:r>
            <a:endParaRPr lang="en-AU"/>
          </a:p>
          <a:p>
            <a:pPr marL="171450" indent="-171450">
              <a:buFont typeface="Arial" panose="020B0604020202020204" pitchFamily="34" charset="0"/>
              <a:buChar char="•"/>
            </a:pPr>
            <a:r>
              <a:rPr lang="en-AU"/>
              <a:t>Remember, this is a space for open dialogue, so encourage everyone in your group to share their thoughts and make sure all voices are heard.</a:t>
            </a:r>
          </a:p>
          <a:p>
            <a:pPr marL="171450" indent="-171450">
              <a:buFont typeface="Arial" panose="020B0604020202020204" pitchFamily="34" charset="0"/>
              <a:buChar char="•"/>
            </a:pPr>
            <a:r>
              <a:rPr lang="en-AU"/>
              <a:t>Once the discussion is finished, I’ll ask you to summarise the main insights and themes that </a:t>
            </a:r>
            <a:r>
              <a:rPr lang="en-AU" err="1"/>
              <a:t>ca.me</a:t>
            </a:r>
            <a:r>
              <a:rPr lang="en-AU"/>
              <a:t> up. Let’s get started.</a:t>
            </a:r>
          </a:p>
        </p:txBody>
      </p:sp>
      <p:sp>
        <p:nvSpPr>
          <p:cNvPr id="4" name="Slide Number Placeholder 3">
            <a:extLst>
              <a:ext uri="{FF2B5EF4-FFF2-40B4-BE49-F238E27FC236}">
                <a16:creationId xmlns:a16="http://schemas.microsoft.com/office/drawing/2014/main" id="{312174AB-8334-E364-954C-6AE27367176D}"/>
              </a:ext>
            </a:extLst>
          </p:cNvPr>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852433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A2133-C8DC-47CC-2C99-1E7400233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8D1B7-E18C-D1CC-6673-11ADA109B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CF3B6-9AFA-D0B7-ABBE-3150A66A1208}"/>
              </a:ext>
            </a:extLst>
          </p:cNvPr>
          <p:cNvSpPr>
            <a:spLocks noGrp="1"/>
          </p:cNvSpPr>
          <p:nvPr>
            <p:ph type="body" idx="1"/>
          </p:nvPr>
        </p:nvSpPr>
        <p:spPr/>
        <p:txBody>
          <a:bodyPr/>
          <a:lstStyle/>
          <a:p>
            <a:r>
              <a:rPr lang="en-AU" sz="1200" b="1">
                <a:latin typeface="+mn-lt"/>
              </a:rPr>
              <a:t>Purpose: </a:t>
            </a:r>
            <a:r>
              <a:rPr lang="en-AU" sz="1200">
                <a:effectLst/>
                <a:latin typeface="+mn-lt"/>
                <a:ea typeface="Calibri" panose="020F0502020204030204" pitchFamily="34" charset="0"/>
              </a:rPr>
              <a:t>To foster critical thinking and encourage actionable insights</a:t>
            </a:r>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effectLst/>
                <a:latin typeface="+mn-lt"/>
                <a:ea typeface="Calibri" panose="020F0502020204030204" pitchFamily="34" charset="0"/>
              </a:rPr>
              <a:t>Suggested time: </a:t>
            </a:r>
            <a:r>
              <a:rPr lang="en-AU" sz="1200" b="0">
                <a:effectLst/>
                <a:latin typeface="+mn-lt"/>
                <a:ea typeface="Calibri" panose="020F0502020204030204" pitchFamily="34" charset="0"/>
              </a:rPr>
              <a:t>20-30 minutes</a:t>
            </a:r>
            <a:endParaRPr lang="en-AU" sz="1200" b="0">
              <a:latin typeface="+mn-lt"/>
            </a:endParaRPr>
          </a:p>
          <a:p>
            <a:endParaRPr lang="en-AU" sz="1200" b="1">
              <a:latin typeface="+mn-lt"/>
            </a:endParaRPr>
          </a:p>
          <a:p>
            <a:pPr algn="l" rtl="0" fontAlgn="base"/>
            <a:r>
              <a:rPr lang="en-AU" sz="1200" b="1" i="0">
                <a:solidFill>
                  <a:srgbClr val="444444"/>
                </a:solidFill>
                <a:effectLst/>
                <a:latin typeface="+mn-lt"/>
              </a:rPr>
              <a:t>Suggested script: </a:t>
            </a:r>
          </a:p>
          <a:p>
            <a:pPr marL="171450" indent="-171450">
              <a:buFont typeface="Arial" panose="020B0604020202020204" pitchFamily="34" charset="0"/>
              <a:buChar char="•"/>
            </a:pPr>
            <a:r>
              <a:rPr lang="en-AU" sz="1200">
                <a:solidFill>
                  <a:schemeClr val="tx1"/>
                </a:solidFill>
              </a:rPr>
              <a:t>Now, let’s move on to ‘Step 3 – Identify challenges and opportunities’ from the ‘Driver 2 - reflection and implementation guide.’</a:t>
            </a:r>
          </a:p>
          <a:p>
            <a:pPr marL="171450" indent="-171450">
              <a:buFont typeface="Arial" panose="020B0604020202020204" pitchFamily="34" charset="0"/>
              <a:buChar char="•"/>
            </a:pPr>
            <a:r>
              <a:rPr lang="en-AU" sz="1200">
                <a:solidFill>
                  <a:schemeClr val="tx1"/>
                </a:solidFill>
              </a:rPr>
              <a:t>In this step, I’ll help you identify the challenges that might be hindering effective planning. At the same time, we’ll highlight opportunities to strengthen alignment, collaboration, or inclusivity within your team or the broader school.</a:t>
            </a:r>
          </a:p>
          <a:p>
            <a:pPr marL="171450" indent="-171450">
              <a:buFont typeface="Arial" panose="020B0604020202020204" pitchFamily="34" charset="0"/>
              <a:buChar char="•"/>
            </a:pPr>
            <a:r>
              <a:rPr lang="en-AU" sz="1200">
                <a:solidFill>
                  <a:schemeClr val="tx1"/>
                </a:solidFill>
              </a:rPr>
              <a:t>Make sure you use the guiding prompts from the guide and record your group’s insights in a shared format, or you can use ‘Table 3 – Identify Challenges and Opportunities’ from the guide.</a:t>
            </a:r>
          </a:p>
          <a:p>
            <a:pPr marL="171450" indent="-171450">
              <a:buFont typeface="Arial" panose="020B0604020202020204" pitchFamily="34" charset="0"/>
              <a:buChar char="•"/>
            </a:pPr>
            <a:r>
              <a:rPr lang="en-AU" sz="1200">
                <a:solidFill>
                  <a:schemeClr val="tx1"/>
                </a:solidFill>
              </a:rPr>
              <a:t>I encourage you to think critically about any potential obstacles and areas where there’s room for growth.</a:t>
            </a:r>
          </a:p>
          <a:p>
            <a:pPr marL="171450" indent="-171450">
              <a:buFont typeface="Arial" panose="020B0604020202020204" pitchFamily="34" charset="0"/>
              <a:buChar char="•"/>
            </a:pPr>
            <a:r>
              <a:rPr lang="en-AU" sz="1200">
                <a:solidFill>
                  <a:schemeClr val="tx1"/>
                </a:solidFill>
              </a:rPr>
              <a:t>Take some time to discuss these points as a group and capture your ideas. Let’s dive in!</a:t>
            </a:r>
          </a:p>
          <a:p>
            <a:pPr algn="l" rtl="0" fontAlgn="base"/>
            <a:endParaRPr lang="en-AU" sz="1200" b="1" i="0">
              <a:solidFill>
                <a:srgbClr val="444444"/>
              </a:solidFill>
              <a:effectLst/>
              <a:latin typeface="+mn-lt"/>
            </a:endParaRPr>
          </a:p>
        </p:txBody>
      </p:sp>
      <p:sp>
        <p:nvSpPr>
          <p:cNvPr id="4" name="Slide Number Placeholder 3">
            <a:extLst>
              <a:ext uri="{FF2B5EF4-FFF2-40B4-BE49-F238E27FC236}">
                <a16:creationId xmlns:a16="http://schemas.microsoft.com/office/drawing/2014/main" id="{6C1AAB86-2675-DA2C-3136-9CE61066C095}"/>
              </a:ext>
            </a:extLst>
          </p:cNvPr>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3633363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39BCA-1D20-8B5A-3A6A-DC5127E05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DE4CB-ADC9-0013-FB80-3E7F43D09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0761E-14CE-6A82-644E-8B21873CD786}"/>
              </a:ext>
            </a:extLst>
          </p:cNvPr>
          <p:cNvSpPr>
            <a:spLocks noGrp="1"/>
          </p:cNvSpPr>
          <p:nvPr>
            <p:ph type="body" idx="1"/>
          </p:nvPr>
        </p:nvSpPr>
        <p:spPr/>
        <p:txBody>
          <a:bodyPr/>
          <a:lstStyle/>
          <a:p>
            <a:r>
              <a:rPr lang="en-AU" sz="1200" b="1">
                <a:latin typeface="+mn-lt"/>
              </a:rPr>
              <a:t>Purpose: </a:t>
            </a:r>
            <a:r>
              <a:rPr lang="en-AU" sz="1200" b="0">
                <a:latin typeface="+mn-lt"/>
              </a:rPr>
              <a:t>To collaboratively </a:t>
            </a:r>
            <a:r>
              <a:rPr lang="en-AU" sz="1200" b="0">
                <a:effectLst/>
                <a:latin typeface="+mn-lt"/>
                <a:ea typeface="Calibri" panose="020F0502020204030204" pitchFamily="34" charset="0"/>
              </a:rPr>
              <a:t>create an actionable plan that addresses key focus areas</a:t>
            </a:r>
            <a:endParaRPr lang="en-AU" sz="1200" b="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effectLst/>
                <a:latin typeface="+mn-lt"/>
                <a:ea typeface="Calibri" panose="020F0502020204030204" pitchFamily="34" charset="0"/>
              </a:rPr>
              <a:t>Suggested time: </a:t>
            </a:r>
            <a:r>
              <a:rPr lang="en-AU" sz="1200" b="0">
                <a:effectLst/>
                <a:latin typeface="+mn-lt"/>
                <a:ea typeface="Calibri" panose="020F0502020204030204" pitchFamily="34" charset="0"/>
              </a:rPr>
              <a:t>45-60 minutes</a:t>
            </a:r>
            <a:endParaRPr lang="en-AU" sz="1200" b="0">
              <a:latin typeface="+mn-lt"/>
            </a:endParaRPr>
          </a:p>
          <a:p>
            <a:endParaRPr lang="en-AU" sz="1200" b="1">
              <a:latin typeface="+mn-lt"/>
            </a:endParaRPr>
          </a:p>
          <a:p>
            <a:pPr algn="l" rtl="0" fontAlgn="base"/>
            <a:r>
              <a:rPr lang="en-AU" sz="1200" b="1" i="0">
                <a:solidFill>
                  <a:srgbClr val="444444"/>
                </a:solidFill>
                <a:effectLst/>
                <a:latin typeface="+mn-lt"/>
              </a:rPr>
              <a:t>Suggested script: </a:t>
            </a:r>
          </a:p>
          <a:p>
            <a:pPr marL="171450" indent="-171450" algn="l" rtl="0" fontAlgn="base">
              <a:buFont typeface="Arial" panose="020B0604020202020204" pitchFamily="34" charset="0"/>
              <a:buChar char="•"/>
            </a:pPr>
            <a:r>
              <a:rPr lang="en-AU" sz="1200" b="0" i="0">
                <a:solidFill>
                  <a:srgbClr val="444444"/>
                </a:solidFill>
                <a:effectLst/>
                <a:latin typeface="+mn-lt"/>
              </a:rPr>
              <a:t>Now, let’s move on to ‘Step 4 – Develop a collaborative plan’ from the ‘Driver 2 - reflection and implementation guide.’</a:t>
            </a:r>
          </a:p>
          <a:p>
            <a:pPr marL="171450" indent="-171450" algn="l" rtl="0" fontAlgn="base">
              <a:buFont typeface="Arial" panose="020B0604020202020204" pitchFamily="34" charset="0"/>
              <a:buChar char="•"/>
            </a:pPr>
            <a:r>
              <a:rPr lang="en-AU" sz="1200" b="0" i="0">
                <a:solidFill>
                  <a:srgbClr val="444444"/>
                </a:solidFill>
                <a:effectLst/>
                <a:latin typeface="+mn-lt"/>
              </a:rPr>
              <a:t>I’ll be guiding you through the process of designing an action plan focused on the area(s) you’ve chosen for improvement. Together, we’ll outline the key actions, assign responsibilities, set timelines, and determine success indicators for each action.</a:t>
            </a:r>
          </a:p>
          <a:p>
            <a:pPr marL="171450" indent="-171450" algn="l" rtl="0" fontAlgn="base">
              <a:buFont typeface="Arial" panose="020B0604020202020204" pitchFamily="34" charset="0"/>
              <a:buChar char="•"/>
            </a:pPr>
            <a:r>
              <a:rPr lang="en-AU" sz="1200" b="0" i="0">
                <a:solidFill>
                  <a:srgbClr val="444444"/>
                </a:solidFill>
                <a:effectLst/>
                <a:latin typeface="+mn-lt"/>
              </a:rPr>
              <a:t>Make sure to record your group’s insights in ‘Table 4 – Develop a collaborative plan’ from the guide.</a:t>
            </a:r>
          </a:p>
          <a:p>
            <a:pPr marL="171450" indent="-171450" algn="l" rtl="0" fontAlgn="base">
              <a:buFont typeface="Arial" panose="020B0604020202020204" pitchFamily="34" charset="0"/>
              <a:buChar char="•"/>
            </a:pPr>
            <a:r>
              <a:rPr lang="en-AU" sz="1200" b="0" i="0">
                <a:solidFill>
                  <a:srgbClr val="444444"/>
                </a:solidFill>
                <a:effectLst/>
                <a:latin typeface="+mn-lt"/>
              </a:rPr>
              <a:t>Use the guiding prompts from the guide and focus on:</a:t>
            </a:r>
          </a:p>
          <a:p>
            <a:pPr marL="628650" lvl="1" indent="-171450" algn="l" rtl="0" fontAlgn="base">
              <a:buFont typeface="Arial" panose="020B0604020202020204" pitchFamily="34" charset="0"/>
              <a:buChar char="•"/>
            </a:pPr>
            <a:r>
              <a:rPr lang="en-AU" sz="1200" b="0" i="0">
                <a:solidFill>
                  <a:srgbClr val="444444"/>
                </a:solidFill>
                <a:effectLst/>
                <a:latin typeface="+mn-lt"/>
              </a:rPr>
              <a:t>What steps will you take to address each challenge and promote collaboration?</a:t>
            </a:r>
          </a:p>
          <a:p>
            <a:pPr marL="628650" lvl="1" indent="-171450" algn="l" rtl="0" fontAlgn="base">
              <a:buFont typeface="Arial" panose="020B0604020202020204" pitchFamily="34" charset="0"/>
              <a:buChar char="•"/>
            </a:pPr>
            <a:r>
              <a:rPr lang="en-AU" sz="1200" b="0" i="0">
                <a:solidFill>
                  <a:srgbClr val="444444"/>
                </a:solidFill>
                <a:effectLst/>
                <a:latin typeface="+mn-lt"/>
              </a:rPr>
              <a:t>How will you measure the effectiveness of the changes and ensure shared ownership?</a:t>
            </a:r>
          </a:p>
          <a:p>
            <a:pPr marL="171450" indent="-171450" algn="l" rtl="0" fontAlgn="base">
              <a:buFont typeface="Arial" panose="020B0604020202020204" pitchFamily="34" charset="0"/>
              <a:buChar char="•"/>
            </a:pPr>
            <a:r>
              <a:rPr lang="en-AU" sz="1200" b="0" i="0">
                <a:solidFill>
                  <a:srgbClr val="444444"/>
                </a:solidFill>
                <a:effectLst/>
                <a:latin typeface="+mn-lt"/>
              </a:rPr>
              <a:t>As you create your plan, I encourage you to make sure it’s practical, measurable, and collaboratively owned. Let’s get started!</a:t>
            </a:r>
          </a:p>
        </p:txBody>
      </p:sp>
      <p:sp>
        <p:nvSpPr>
          <p:cNvPr id="4" name="Slide Number Placeholder 3">
            <a:extLst>
              <a:ext uri="{FF2B5EF4-FFF2-40B4-BE49-F238E27FC236}">
                <a16:creationId xmlns:a16="http://schemas.microsoft.com/office/drawing/2014/main" id="{CBAB82CA-97DE-D01B-4640-2DE174E3C2ED}"/>
              </a:ext>
            </a:extLst>
          </p:cNvPr>
          <p:cNvSpPr>
            <a:spLocks noGrp="1"/>
          </p:cNvSpPr>
          <p:nvPr>
            <p:ph type="sldNum" sz="quarter" idx="5"/>
          </p:nvPr>
        </p:nvSpPr>
        <p:spPr/>
        <p:txBody>
          <a:bodyPr/>
          <a:lstStyle/>
          <a:p>
            <a:fld id="{3BBA3ADC-2907-4E8B-9C95-DEAD9AA722F4}" type="slidenum">
              <a:rPr lang="en-AU" smtClean="0"/>
              <a:t>49</a:t>
            </a:fld>
            <a:endParaRPr lang="en-AU"/>
          </a:p>
        </p:txBody>
      </p:sp>
    </p:spTree>
    <p:extLst>
      <p:ext uri="{BB962C8B-B14F-4D97-AF65-F5344CB8AC3E}">
        <p14:creationId xmlns:p14="http://schemas.microsoft.com/office/powerpoint/2010/main" val="119829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rPr>
              <a:t>Purpose:</a:t>
            </a:r>
            <a:r>
              <a:rPr lang="en-US" sz="1200">
                <a:latin typeface="+mn-lt"/>
              </a:rPr>
              <a:t> Acknowledge of country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2 </a:t>
            </a:r>
            <a:r>
              <a:rPr lang="en-AU"/>
              <a:t>minutes</a:t>
            </a:r>
          </a:p>
          <a:p>
            <a:endParaRPr lang="en-US" sz="1200">
              <a:latin typeface="+mn-lt"/>
            </a:endParaRPr>
          </a:p>
          <a:p>
            <a:pPr algn="l" rtl="0" fontAlgn="base"/>
            <a:r>
              <a:rPr lang="en-AU" sz="1200" b="1" i="0">
                <a:solidFill>
                  <a:srgbClr val="444444"/>
                </a:solidFill>
                <a:effectLst/>
                <a:latin typeface="+mn-lt"/>
              </a:rPr>
              <a:t>Instructions for the facilitator: </a:t>
            </a:r>
          </a:p>
          <a:p>
            <a:pPr marL="171450" indent="-171450">
              <a:buFont typeface="Arial" panose="020B0604020202020204" pitchFamily="34" charset="0"/>
              <a:buChar char="•"/>
            </a:pPr>
            <a:r>
              <a:rPr lang="en-AU">
                <a:latin typeface="+mn-lt"/>
              </a:rPr>
              <a:t>Start the session by acknowledgement of country.</a:t>
            </a:r>
          </a:p>
          <a:p>
            <a:pPr marL="0" indent="0">
              <a:buFont typeface="Arial" panose="020B0604020202020204" pitchFamily="34" charset="0"/>
              <a:buNone/>
            </a:pPr>
            <a:endParaRPr lang="en-AU">
              <a:latin typeface="+mn-lt"/>
            </a:endParaRPr>
          </a:p>
          <a:p>
            <a:pPr marL="0" indent="0">
              <a:buFont typeface="Arial" panose="020B0604020202020204" pitchFamily="34" charset="0"/>
              <a:buNone/>
            </a:pPr>
            <a:r>
              <a:rPr lang="en-AU" b="1">
                <a:latin typeface="+mn-lt"/>
              </a:rPr>
              <a:t>Suggested script: </a:t>
            </a:r>
          </a:p>
          <a:p>
            <a:pPr marL="171450" indent="-171450">
              <a:buFont typeface="Arial" panose="020B0604020202020204" pitchFamily="34" charset="0"/>
              <a:buChar char="•"/>
            </a:pPr>
            <a:r>
              <a:rPr lang="en-AU">
                <a:latin typeface="+mn-lt"/>
              </a:rPr>
              <a:t>I recognise the Ongoing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endParaRPr lang="en-US" sz="1200">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0383667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C4ED0-3871-0ABF-25E5-3FF81637C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CFFCA-5620-AECB-3687-D8AB88D01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7A86D7-7462-4C37-7237-B52B410BDAAF}"/>
              </a:ext>
            </a:extLst>
          </p:cNvPr>
          <p:cNvSpPr>
            <a:spLocks noGrp="1"/>
          </p:cNvSpPr>
          <p:nvPr>
            <p:ph type="body" idx="1"/>
          </p:nvPr>
        </p:nvSpPr>
        <p:spPr/>
        <p:txBody>
          <a:bodyPr/>
          <a:lstStyle/>
          <a:p>
            <a:r>
              <a:rPr lang="en-AU" sz="1200" b="1">
                <a:latin typeface="+mn-lt"/>
              </a:rPr>
              <a:t>Purpose: </a:t>
            </a:r>
            <a:r>
              <a:rPr lang="en-AU" sz="1200" b="0">
                <a:latin typeface="+mn-lt"/>
              </a:rPr>
              <a:t>To establish a process for evaluating the success of the plan using evidence and feedback</a:t>
            </a:r>
            <a:endParaRPr lang="en-AU" sz="1200" b="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a:effectLst/>
                <a:latin typeface="+mn-lt"/>
                <a:ea typeface="Calibri" panose="020F0502020204030204" pitchFamily="34" charset="0"/>
              </a:rPr>
              <a:t>Timeframe: </a:t>
            </a:r>
            <a:r>
              <a:rPr lang="en-AU" sz="1200">
                <a:effectLst/>
                <a:latin typeface="Arial" panose="020B0604020202020204" pitchFamily="34" charset="0"/>
                <a:ea typeface="Calibri" panose="020F0502020204030204" pitchFamily="34" charset="0"/>
              </a:rPr>
              <a:t>schedule regular check-ins (e.g., monthly or quarterly)</a:t>
            </a:r>
          </a:p>
          <a:p>
            <a:endParaRPr lang="en-AU" sz="1200" b="1">
              <a:effectLst/>
              <a:latin typeface="+mn-lt"/>
              <a:ea typeface="Calibri" panose="020F0502020204030204" pitchFamily="34" charset="0"/>
            </a:endParaRPr>
          </a:p>
          <a:p>
            <a:pPr algn="l" rtl="0" fontAlgn="base"/>
            <a:r>
              <a:rPr lang="en-AU" sz="1200" b="1" i="0">
                <a:solidFill>
                  <a:srgbClr val="444444"/>
                </a:solidFill>
                <a:effectLst/>
                <a:latin typeface="+mn-lt"/>
              </a:rPr>
              <a:t>Suggested script: </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Let’s move into ‘Step 5 – Review and adjust’ from the ‘Driver 2 - reflection and implementation guide.’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At this stage, I’d like you to start thinking about how you’ll measure the effectiveness of your plan and make improvements over time.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Talk as a group about what kind of evidence you’ll use—this might include things like feedback from staff or students, classroom observations, or actual outcomes you’re seeing.</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Also, think about how often you’ll come back together to review your progress and make adjustments as needed. It’s really important to have a clear process for collecting and evaluating evidence so you can keep improving.</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You can use ‘Table 5 – Review and adjust’ from the guide to capture your team’s ideas.</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Use the guiding prompts from the guide for discussion and think about:</a:t>
            </a:r>
          </a:p>
          <a:p>
            <a:pPr marL="800100" lvl="1"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What methods will you use to collect evidence—surveys, observations, something else?</a:t>
            </a:r>
          </a:p>
          <a:p>
            <a:pPr marL="800100" lvl="1"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How often will you review your progress and make changes if needed?</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200" b="0">
                <a:effectLst/>
                <a:latin typeface="+mn-lt"/>
                <a:ea typeface="Calibri" panose="020F0502020204030204" pitchFamily="34" charset="0"/>
              </a:rPr>
              <a:t>Take a few minutes to work through this, and don’t forget to jot down your insights as you go.</a:t>
            </a:r>
            <a:endParaRPr lang="en-AU" sz="1200" b="1">
              <a:latin typeface="+mn-lt"/>
            </a:endParaRPr>
          </a:p>
          <a:p>
            <a:endParaRPr lang="en-US"/>
          </a:p>
        </p:txBody>
      </p:sp>
      <p:sp>
        <p:nvSpPr>
          <p:cNvPr id="4" name="Slide Number Placeholder 3">
            <a:extLst>
              <a:ext uri="{FF2B5EF4-FFF2-40B4-BE49-F238E27FC236}">
                <a16:creationId xmlns:a16="http://schemas.microsoft.com/office/drawing/2014/main" id="{F114E9DF-A579-41C3-6FA8-1BF1C5D1E4DC}"/>
              </a:ext>
            </a:extLst>
          </p:cNvPr>
          <p:cNvSpPr>
            <a:spLocks noGrp="1"/>
          </p:cNvSpPr>
          <p:nvPr>
            <p:ph type="sldNum" sz="quarter" idx="5"/>
          </p:nvPr>
        </p:nvSpPr>
        <p:spPr/>
        <p:txBody>
          <a:bodyPr/>
          <a:lstStyle/>
          <a:p>
            <a:fld id="{3BBA3ADC-2907-4E8B-9C95-DEAD9AA722F4}" type="slidenum">
              <a:rPr lang="en-AU" smtClean="0"/>
              <a:t>50</a:t>
            </a:fld>
            <a:endParaRPr lang="en-AU"/>
          </a:p>
        </p:txBody>
      </p:sp>
    </p:spTree>
    <p:extLst>
      <p:ext uri="{BB962C8B-B14F-4D97-AF65-F5344CB8AC3E}">
        <p14:creationId xmlns:p14="http://schemas.microsoft.com/office/powerpoint/2010/main" val="28526093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28B0C-AA51-2828-3335-45C81470E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F5187-E3E5-0264-1A3D-B70EB23B0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CA788-1504-99FB-22ED-9AFAC3CAC7A3}"/>
              </a:ext>
            </a:extLst>
          </p:cNvPr>
          <p:cNvSpPr>
            <a:spLocks noGrp="1"/>
          </p:cNvSpPr>
          <p:nvPr>
            <p:ph type="body" idx="1"/>
          </p:nvPr>
        </p:nvSpPr>
        <p:spPr/>
        <p:txBody>
          <a:bodyPr/>
          <a:lstStyle/>
          <a:p>
            <a:r>
              <a:rPr lang="en-AU" b="1"/>
              <a:t>Purpose: </a:t>
            </a:r>
            <a:r>
              <a:rPr lang="en-AU"/>
              <a:t>To provide additional resources relevant to Driver 2 – From strategy to action – leading practices and processes </a:t>
            </a:r>
          </a:p>
          <a:p>
            <a:r>
              <a:rPr lang="en-AU" b="1"/>
              <a:t>Suggested time: </a:t>
            </a:r>
            <a:r>
              <a:rPr lang="en-AU"/>
              <a:t>2 minutes</a:t>
            </a:r>
          </a:p>
          <a:p>
            <a:endParaRPr lang="en-AU"/>
          </a:p>
          <a:p>
            <a:pPr algn="l" rtl="0" fontAlgn="base"/>
            <a:r>
              <a:rPr lang="en-AU" sz="1200" b="1" i="0">
                <a:solidFill>
                  <a:srgbClr val="444444"/>
                </a:solidFill>
                <a:effectLst/>
                <a:latin typeface="+mn-lt"/>
              </a:rPr>
              <a:t>Suggested script: </a:t>
            </a:r>
          </a:p>
          <a:p>
            <a:pPr marL="171450" indent="-171450">
              <a:buFont typeface="Arial" panose="020B0604020202020204" pitchFamily="34" charset="0"/>
              <a:buChar char="•"/>
            </a:pPr>
            <a:r>
              <a:rPr lang="en-AU"/>
              <a:t>To wrap up, just a quick note on the additional resources provided.</a:t>
            </a:r>
          </a:p>
          <a:p>
            <a:pPr marL="171450" indent="-171450">
              <a:buFont typeface="Arial" panose="020B0604020202020204" pitchFamily="34" charset="0"/>
              <a:buChar char="•"/>
            </a:pPr>
            <a:r>
              <a:rPr lang="en-AU"/>
              <a:t>These are designed to support further exploration of the key driver we’ve focused on so far.</a:t>
            </a:r>
          </a:p>
          <a:p>
            <a:pPr marL="171450" indent="-171450">
              <a:buFont typeface="Arial" panose="020B0604020202020204" pitchFamily="34" charset="0"/>
              <a:buChar char="•"/>
            </a:pPr>
            <a:r>
              <a:rPr lang="en-AU"/>
              <a:t>You are encouraged to explore these resources at their own pace to further develop your leadership capacity.</a:t>
            </a:r>
          </a:p>
          <a:p>
            <a:pPr marL="171450" indent="-171450">
              <a:buFont typeface="Arial" panose="020B0604020202020204" pitchFamily="34" charset="0"/>
              <a:buChar char="•"/>
            </a:pPr>
            <a:r>
              <a:rPr lang="en-AU"/>
              <a:t>These resources can be a great starting point for deeper conversations or for our future planning sessions.</a:t>
            </a:r>
          </a:p>
          <a:p>
            <a:endParaRPr lang="en-AU"/>
          </a:p>
        </p:txBody>
      </p:sp>
      <p:sp>
        <p:nvSpPr>
          <p:cNvPr id="4" name="Slide Number Placeholder 3">
            <a:extLst>
              <a:ext uri="{FF2B5EF4-FFF2-40B4-BE49-F238E27FC236}">
                <a16:creationId xmlns:a16="http://schemas.microsoft.com/office/drawing/2014/main" id="{872B7F56-71F4-66CC-141F-4295151C1F94}"/>
              </a:ext>
            </a:extLst>
          </p:cNvPr>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22419334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b="1" i="0" u="none" strike="noStrike">
                <a:solidFill>
                  <a:srgbClr val="000000"/>
                </a:solidFill>
                <a:effectLst/>
                <a:highlight>
                  <a:srgbClr val="F5F5F5"/>
                </a:highlight>
                <a:latin typeface="Public Sans" pitchFamily="2" charset="0"/>
              </a:rPr>
              <a:t>Purpose: </a:t>
            </a:r>
            <a:r>
              <a:rPr lang="en-AU" b="0" i="0" u="none" strike="noStrike">
                <a:solidFill>
                  <a:srgbClr val="000000"/>
                </a:solidFill>
                <a:effectLst/>
                <a:highlight>
                  <a:srgbClr val="F5F5F5"/>
                </a:highlight>
                <a:latin typeface="Public Sans" pitchFamily="2" charset="0"/>
              </a:rPr>
              <a:t>Feedback and further assistance</a:t>
            </a:r>
          </a:p>
          <a:p>
            <a:pPr marL="0" marR="0" lvl="0" indent="0" algn="l" defTabSz="914400" rtl="0" eaLnBrk="1" fontAlgn="base" latinLnBrk="0" hangingPunct="1">
              <a:lnSpc>
                <a:spcPct val="100000"/>
              </a:lnSpc>
              <a:spcBef>
                <a:spcPts val="0"/>
              </a:spcBef>
              <a:spcAft>
                <a:spcPts val="0"/>
              </a:spcAft>
              <a:buClrTx/>
              <a:buSzTx/>
              <a:buFontTx/>
              <a:buNone/>
              <a:tabLst/>
              <a:defRPr/>
            </a:pPr>
            <a:r>
              <a:rPr lang="en-AU" b="1"/>
              <a:t>Suggested time: </a:t>
            </a:r>
            <a:r>
              <a:rPr lang="en-AU"/>
              <a:t>2 minutes</a:t>
            </a:r>
          </a:p>
          <a:p>
            <a:pPr algn="l" rtl="0" fontAlgn="base"/>
            <a:endParaRPr lang="en-AU" b="1" i="0" u="none" strike="noStrike">
              <a:solidFill>
                <a:srgbClr val="000000"/>
              </a:solidFill>
              <a:effectLst/>
              <a:highlight>
                <a:srgbClr val="F5F5F5"/>
              </a:highlight>
              <a:latin typeface="Public Sans" pitchFamily="2" charset="0"/>
            </a:endParaRPr>
          </a:p>
          <a:p>
            <a:pPr algn="l" rtl="0" fontAlgn="base"/>
            <a:r>
              <a:rPr lang="en-AU" sz="1200" b="1" i="0">
                <a:solidFill>
                  <a:srgbClr val="444444"/>
                </a:solidFill>
                <a:effectLst/>
                <a:latin typeface="+mn-lt"/>
              </a:rPr>
              <a:t>Suggested script: </a:t>
            </a:r>
          </a:p>
          <a:p>
            <a:pPr marL="171450" indent="-171450" algn="l" rtl="0" fontAlgn="base">
              <a:buFont typeface="Arial" panose="020B0604020202020204" pitchFamily="34" charset="0"/>
              <a:buChar char="•"/>
            </a:pPr>
            <a:r>
              <a:rPr lang="en-AU" b="0" i="0" u="none" strike="noStrike">
                <a:solidFill>
                  <a:srgbClr val="000000"/>
                </a:solidFill>
                <a:effectLst/>
                <a:highlight>
                  <a:srgbClr val="F5F5F5"/>
                </a:highlight>
                <a:latin typeface="Public Sans" pitchFamily="2" charset="0"/>
              </a:rPr>
              <a:t>This concludes the section on leading Driver 2- From strategy to action – leading processes and practices.</a:t>
            </a:r>
          </a:p>
          <a:p>
            <a:pPr marL="171450" indent="-171450" algn="l" rtl="0" fontAlgn="base">
              <a:buFont typeface="Arial" panose="020B0604020202020204" pitchFamily="34" charset="0"/>
              <a:buChar char="•"/>
            </a:pPr>
            <a:r>
              <a:rPr lang="en-AU" b="0" i="0" u="none" strike="noStrike">
                <a:solidFill>
                  <a:srgbClr val="000000"/>
                </a:solidFill>
                <a:effectLst/>
                <a:highlight>
                  <a:srgbClr val="F5F5F5"/>
                </a:highlight>
                <a:latin typeface="Public Sans" pitchFamily="2" charset="0"/>
              </a:rPr>
              <a:t>Please ask the team to take a few moments to complete the survey.</a:t>
            </a:r>
          </a:p>
          <a:p>
            <a:pPr marL="171450" indent="-171450" algn="l" rtl="0" fontAlgn="base">
              <a:buFont typeface="Arial" panose="020B0604020202020204" pitchFamily="34" charset="0"/>
              <a:buChar char="•"/>
            </a:pPr>
            <a:r>
              <a:rPr lang="en-AU" b="0" i="0" u="none" strike="noStrike">
                <a:solidFill>
                  <a:srgbClr val="000000"/>
                </a:solidFill>
                <a:effectLst/>
                <a:highlight>
                  <a:srgbClr val="F5F5F5"/>
                </a:highlight>
                <a:latin typeface="Public Sans" pitchFamily="2" charset="0"/>
              </a:rPr>
              <a:t>Your feedback will help the Secondary Teaching and Learning team evaluate the learning resources, including the Illustration of practice 2, the Reflection and implementation guide 2, and the Strategic implementation process.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a:t>You are encouraged to join the Secondary Teaching and Learning Statewide Staffroom to collaborate with like-minded educators and leaders. Go to the link provided on the slide to register. </a:t>
            </a:r>
            <a:endParaRPr lang="en-AU" b="0" i="0" u="none" strike="noStrike">
              <a:solidFill>
                <a:srgbClr val="000000"/>
              </a:solidFill>
              <a:effectLst/>
              <a:highlight>
                <a:srgbClr val="F5F5F5"/>
              </a:highlight>
              <a:latin typeface="Public Sans" pitchFamily="2" charset="0"/>
            </a:endParaRPr>
          </a:p>
          <a:p>
            <a:pPr marL="171450" indent="-171450" algn="l" rtl="0" fontAlgn="base">
              <a:buFont typeface="Arial" panose="020B0604020202020204" pitchFamily="34" charset="0"/>
              <a:buChar char="•"/>
            </a:pPr>
            <a:r>
              <a:rPr lang="en-AU" b="0" i="0" u="none" strike="noStrike">
                <a:solidFill>
                  <a:srgbClr val="000000"/>
                </a:solidFill>
                <a:effectLst/>
                <a:highlight>
                  <a:srgbClr val="F5F5F5"/>
                </a:highlight>
                <a:latin typeface="Public Sans" pitchFamily="2" charset="0"/>
              </a:rPr>
              <a:t>The Secondary Teaching and Learning team can be contacted with any further questions using the email provided on the screen.</a:t>
            </a:r>
          </a:p>
        </p:txBody>
      </p:sp>
      <p:sp>
        <p:nvSpPr>
          <p:cNvPr id="4" name="Slide Number Placeholder 3"/>
          <p:cNvSpPr>
            <a:spLocks noGrp="1"/>
          </p:cNvSpPr>
          <p:nvPr>
            <p:ph type="sldNum" sz="quarter" idx="5"/>
          </p:nvPr>
        </p:nvSpPr>
        <p:spPr/>
        <p:txBody>
          <a:bodyPr/>
          <a:lstStyle/>
          <a:p>
            <a:fld id="{B07158C4-A119-4B78-9DE8-A50001BC31DC}" type="slidenum">
              <a:rPr lang="en-AU" smtClean="0"/>
              <a:pPr/>
              <a:t>52</a:t>
            </a:fld>
            <a:endParaRPr lang="en-AU"/>
          </a:p>
        </p:txBody>
      </p:sp>
    </p:spTree>
    <p:extLst>
      <p:ext uri="{BB962C8B-B14F-4D97-AF65-F5344CB8AC3E}">
        <p14:creationId xmlns:p14="http://schemas.microsoft.com/office/powerpoint/2010/main" val="807364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FDEA2-7199-45F7-A210-09ACD919C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2E9EB-0520-EA8E-20D6-61EA37944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FA2515-4222-CDA0-9166-C1D9B8BF88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solidFill>
                  <a:schemeClr val="tx1"/>
                </a:solidFill>
                <a:latin typeface="+mn-lt"/>
              </a:rPr>
              <a:t>Purpose:</a:t>
            </a:r>
            <a:r>
              <a:rPr lang="en-AU" sz="1200" b="1">
                <a:latin typeface="+mn-lt"/>
              </a:rPr>
              <a:t> </a:t>
            </a:r>
            <a:r>
              <a:rPr lang="en-AU" sz="1200" b="0">
                <a:latin typeface="+mn-lt"/>
              </a:rPr>
              <a:t>Introduction to Leading driver 3- applying the Strategic implementation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a:t>2 minutes</a:t>
            </a:r>
          </a:p>
          <a:p>
            <a:pPr>
              <a:defRPr/>
            </a:pPr>
            <a:endParaRPr lang="en-AU" sz="1200">
              <a:latin typeface="+mn-lt"/>
            </a:endParaRPr>
          </a:p>
          <a:p>
            <a:pPr algn="l" rtl="0" fontAlgn="base"/>
            <a:r>
              <a:rPr lang="en-AU" sz="1200" b="1" i="0">
                <a:solidFill>
                  <a:srgbClr val="444444"/>
                </a:solidFill>
                <a:effectLst/>
                <a:latin typeface="+mn-lt"/>
              </a:rPr>
              <a:t>Instructions for the facilitator: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solidFill>
                  <a:schemeClr val="tx1"/>
                </a:solidFill>
                <a:latin typeface="+mn-lt"/>
                <a:cs typeface="Calibri"/>
              </a:rPr>
              <a:t>This section will support leadership teams in applying each stage of the Strategic implementation process, providing a practical understanding of how to lead Driver 3, </a:t>
            </a:r>
            <a:r>
              <a:rPr lang="en-US"/>
              <a:t>Fostering collaboration for growth and improvement, </a:t>
            </a:r>
            <a:r>
              <a:rPr lang="en-AU" sz="1200" b="0">
                <a:solidFill>
                  <a:schemeClr val="tx1"/>
                </a:solidFill>
                <a:latin typeface="+mn-lt"/>
                <a:cs typeface="Calibri"/>
              </a:rPr>
              <a:t>for achieving continuous growth and improvement.</a:t>
            </a:r>
          </a:p>
          <a:p>
            <a:pPr marL="171450" indent="-171450">
              <a:buFont typeface="Arial" panose="020B0604020202020204" pitchFamily="34" charset="0"/>
              <a:buChar char="•"/>
            </a:pPr>
            <a:r>
              <a:rPr lang="en-AU" sz="1800">
                <a:effectLst/>
                <a:latin typeface="Arial" panose="020B0604020202020204" pitchFamily="34" charset="0"/>
                <a:ea typeface="Calibri" panose="020F0502020204030204" pitchFamily="34" charset="0"/>
              </a:rPr>
              <a:t>The process will assist school teams to align efforts, identify action steps, and refine strategies to leverage collaboration and expertise within their school community.</a:t>
            </a:r>
          </a:p>
        </p:txBody>
      </p:sp>
      <p:sp>
        <p:nvSpPr>
          <p:cNvPr id="4" name="Slide Number Placeholder 3">
            <a:extLst>
              <a:ext uri="{FF2B5EF4-FFF2-40B4-BE49-F238E27FC236}">
                <a16:creationId xmlns:a16="http://schemas.microsoft.com/office/drawing/2014/main" id="{C065841F-8293-5C1D-86F5-A1F560325880}"/>
              </a:ext>
            </a:extLst>
          </p:cNvPr>
          <p:cNvSpPr>
            <a:spLocks noGrp="1"/>
          </p:cNvSpPr>
          <p:nvPr>
            <p:ph type="sldNum" sz="quarter" idx="5"/>
          </p:nvPr>
        </p:nvSpPr>
        <p:spPr/>
        <p:txBody>
          <a:bodyPr/>
          <a:lstStyle/>
          <a:p>
            <a:fld id="{B07158C4-A119-4B78-9DE8-A50001BC31DC}" type="slidenum">
              <a:rPr lang="en-AU" smtClean="0"/>
              <a:pPr/>
              <a:t>53</a:t>
            </a:fld>
            <a:endParaRPr lang="en-AU"/>
          </a:p>
        </p:txBody>
      </p:sp>
    </p:spTree>
    <p:extLst>
      <p:ext uri="{BB962C8B-B14F-4D97-AF65-F5344CB8AC3E}">
        <p14:creationId xmlns:p14="http://schemas.microsoft.com/office/powerpoint/2010/main" val="40348390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04124-0CB0-43E4-309F-AFD818A2C2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7FA37-2B56-A376-5186-F9F437B74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FAC951-9F19-E644-3E4A-7A9F076CABB8}"/>
              </a:ext>
            </a:extLst>
          </p:cNvPr>
          <p:cNvSpPr>
            <a:spLocks noGrp="1"/>
          </p:cNvSpPr>
          <p:nvPr>
            <p:ph type="body" idx="1"/>
          </p:nvPr>
        </p:nvSpPr>
        <p:spPr/>
        <p:txBody>
          <a:bodyPr/>
          <a:lstStyle/>
          <a:p>
            <a:r>
              <a:rPr lang="en-AU" sz="1200" b="1">
                <a:latin typeface="+mn-lt"/>
              </a:rPr>
              <a:t>Purpose: </a:t>
            </a:r>
            <a:r>
              <a:rPr lang="en-AU" sz="1200">
                <a:latin typeface="+mn-lt"/>
              </a:rPr>
              <a:t>To identify resources that will assist in leading driver 3</a:t>
            </a:r>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a:t>2 minutes</a:t>
            </a:r>
          </a:p>
          <a:p>
            <a:endParaRPr lang="en-AU" sz="1200" b="1">
              <a:latin typeface="+mn-lt"/>
            </a:endParaRPr>
          </a:p>
          <a:p>
            <a:pPr algn="l" rtl="0" fontAlgn="base"/>
            <a:r>
              <a:rPr lang="en-AU" sz="1200" b="1" i="0">
                <a:solidFill>
                  <a:srgbClr val="444444"/>
                </a:solidFill>
                <a:effectLst/>
                <a:latin typeface="+mn-lt"/>
              </a:rPr>
              <a:t>Instructions for the facilitator: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slide lists the resources used in this section.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Schools are encouraged to refer to their School Excellence Plan, examples of collaborative frameworks - quality teaching rounds, professional learning communities - to make the content relevant to their specific context and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effectLst/>
                <a:latin typeface="+mn-lt"/>
                <a:ea typeface="Calibri" panose="020F0502020204030204" pitchFamily="34" charset="0"/>
              </a:rPr>
              <a:t>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Driver 3 - reflection and </a:t>
            </a:r>
            <a:r>
              <a:rPr lang="en-AU"/>
              <a:t>implementation</a:t>
            </a:r>
            <a:r>
              <a:rPr lang="en-AU" sz="1200" b="0">
                <a:effectLst/>
                <a:latin typeface="+mn-lt"/>
                <a:ea typeface="Calibri" panose="020F0502020204030204" pitchFamily="34" charset="0"/>
              </a:rPr>
              <a:t>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Illustration of practice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effectLst/>
                <a:latin typeface="+mn-lt"/>
                <a:ea typeface="Calibri" panose="020F0502020204030204" pitchFamily="34" charset="0"/>
              </a:rPr>
              <a:t>the School Excellence Plan (SEP)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a:effectLst/>
                <a:latin typeface="+mn-lt"/>
                <a:ea typeface="Calibri" panose="020F0502020204030204" pitchFamily="34" charset="0"/>
              </a:rPr>
              <a:t>Contextual data could include: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effectLst/>
                <a:latin typeface="+mn-lt"/>
                <a:ea typeface="Calibri" panose="020F0502020204030204" pitchFamily="34" charset="0"/>
              </a:rPr>
              <a:t>examples of collaboration frameworks such as Quality teaching rounds, Professional learning communities (PLCs), team teaching, collaborative inquiry or any other. </a:t>
            </a:r>
            <a:endParaRPr lang="en-AU" sz="1200" b="0">
              <a:effectLst/>
              <a:latin typeface="+mn-lt"/>
              <a:ea typeface="Calibri" panose="020F0502020204030204" pitchFamily="34" charset="0"/>
            </a:endParaRPr>
          </a:p>
          <a:p>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latin typeface="+mn-lt"/>
              </a:rPr>
              <a:t>Additional recourses on the second last slide of this section</a:t>
            </a:r>
          </a:p>
          <a:p>
            <a:pPr marL="171450" indent="-171450">
              <a:buFont typeface="Arial" panose="020B0604020202020204" pitchFamily="34" charset="0"/>
              <a:buChar char="•"/>
            </a:pPr>
            <a:r>
              <a:rPr lang="en-AU"/>
              <a:t>The resources provided support further exploration of the key driver.</a:t>
            </a:r>
          </a:p>
          <a:p>
            <a:pPr marL="171450" indent="-171450">
              <a:buFont typeface="Arial" panose="020B0604020202020204" pitchFamily="34" charset="0"/>
              <a:buChar char="•"/>
            </a:pPr>
            <a:r>
              <a:rPr lang="en-AU"/>
              <a:t>The school leadership team can choose to explore these resources as part of their professional learning journey.</a:t>
            </a:r>
          </a:p>
          <a:p>
            <a:endParaRPr lang="en-AU" sz="1200" b="1">
              <a:latin typeface="+mn-lt"/>
            </a:endParaRPr>
          </a:p>
        </p:txBody>
      </p:sp>
      <p:sp>
        <p:nvSpPr>
          <p:cNvPr id="4" name="Slide Number Placeholder 3">
            <a:extLst>
              <a:ext uri="{FF2B5EF4-FFF2-40B4-BE49-F238E27FC236}">
                <a16:creationId xmlns:a16="http://schemas.microsoft.com/office/drawing/2014/main" id="{3726221C-B1FA-D723-A335-0BADA2BC471C}"/>
              </a:ext>
            </a:extLst>
          </p:cNvPr>
          <p:cNvSpPr>
            <a:spLocks noGrp="1"/>
          </p:cNvSpPr>
          <p:nvPr>
            <p:ph type="sldNum" sz="quarter" idx="5"/>
          </p:nvPr>
        </p:nvSpPr>
        <p:spPr/>
        <p:txBody>
          <a:bodyPr/>
          <a:lstStyle/>
          <a:p>
            <a:fld id="{B07158C4-A119-4B78-9DE8-A50001BC31DC}" type="slidenum">
              <a:rPr lang="en-AU" smtClean="0"/>
              <a:pPr/>
              <a:t>54</a:t>
            </a:fld>
            <a:endParaRPr lang="en-AU"/>
          </a:p>
        </p:txBody>
      </p:sp>
    </p:spTree>
    <p:extLst>
      <p:ext uri="{BB962C8B-B14F-4D97-AF65-F5344CB8AC3E}">
        <p14:creationId xmlns:p14="http://schemas.microsoft.com/office/powerpoint/2010/main" val="34411774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8858D-4A9E-E9CC-499E-98B7CBD70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F9361-1A54-DDF1-A19C-061C70012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38063-7C75-E125-2852-61A59C7D63FA}"/>
              </a:ext>
            </a:extLst>
          </p:cNvPr>
          <p:cNvSpPr>
            <a:spLocks noGrp="1"/>
          </p:cNvSpPr>
          <p:nvPr>
            <p:ph type="body" idx="1"/>
          </p:nvPr>
        </p:nvSpPr>
        <p:spPr/>
        <p:txBody>
          <a:bodyPr/>
          <a:lstStyle/>
          <a:p>
            <a:r>
              <a:rPr lang="en-AU" sz="1200" b="1">
                <a:latin typeface="+mn-lt"/>
              </a:rPr>
              <a:t>Purpose: </a:t>
            </a:r>
            <a:r>
              <a:rPr lang="en-AU" sz="1200" b="0">
                <a:latin typeface="+mn-lt"/>
              </a:rPr>
              <a:t>Overview of</a:t>
            </a:r>
            <a:r>
              <a:rPr lang="en-AU" b="0"/>
              <a:t> the process of leading driver 3</a:t>
            </a:r>
            <a:endParaRPr lang="en-AU" sz="1200" b="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a:t>2 minutes</a:t>
            </a:r>
          </a:p>
          <a:p>
            <a:endParaRPr lang="en-AU" sz="1200" b="1">
              <a:latin typeface="+mn-lt"/>
            </a:endParaRPr>
          </a:p>
          <a:p>
            <a:pPr algn="l" rtl="0" fontAlgn="base"/>
            <a:r>
              <a:rPr lang="en-AU" sz="1200" b="1" i="0">
                <a:solidFill>
                  <a:srgbClr val="444444"/>
                </a:solidFill>
                <a:effectLst/>
                <a:latin typeface="+mn-lt"/>
              </a:rPr>
              <a:t>Suggested script: </a:t>
            </a:r>
          </a:p>
          <a:p>
            <a:pPr marL="171450" indent="-171450">
              <a:buFont typeface="Arial" panose="020B0604020202020204" pitchFamily="34" charset="0"/>
              <a:buChar char="•"/>
            </a:pPr>
            <a:r>
              <a:rPr lang="en-AU" sz="1200" b="0">
                <a:latin typeface="+mn-lt"/>
              </a:rPr>
              <a:t>On this slide, you’ll see an overview of the process for achieving the outcomes of Driver 3—that’s what we’re focusing on here.</a:t>
            </a:r>
          </a:p>
          <a:p>
            <a:pPr marL="171450" indent="-171450">
              <a:buFont typeface="Arial" panose="020B0604020202020204" pitchFamily="34" charset="0"/>
              <a:buChar char="•"/>
            </a:pPr>
            <a:r>
              <a:rPr lang="en-AU" sz="1200" b="0">
                <a:latin typeface="+mn-lt"/>
              </a:rPr>
              <a:t>The next few slides will walk you through the steps to build and lead an action plan.</a:t>
            </a:r>
          </a:p>
          <a:p>
            <a:pPr marL="171450" indent="-171450">
              <a:buFont typeface="Arial" panose="020B0604020202020204" pitchFamily="34" charset="0"/>
              <a:buChar char="•"/>
            </a:pPr>
            <a:r>
              <a:rPr lang="en-AU" sz="1200" b="0">
                <a:latin typeface="+mn-lt"/>
              </a:rPr>
              <a:t>We’ll also be drawing on Illustration of Practice 3: Fostering collaboration for growth and improvement, which acts as a guide for how to lead this work effectively.</a:t>
            </a:r>
          </a:p>
          <a:p>
            <a:pPr marL="171450" indent="-171450">
              <a:buFont typeface="Arial" panose="020B0604020202020204" pitchFamily="34" charset="0"/>
              <a:buChar char="•"/>
            </a:pPr>
            <a:r>
              <a:rPr lang="en-AU" sz="1200" b="0">
                <a:latin typeface="+mn-lt"/>
              </a:rPr>
              <a:t>This structured approach, based on the three key steps of the Strategic implementation process, helps ensure clarity, consistency, and purposeful implementation across the team</a:t>
            </a:r>
          </a:p>
        </p:txBody>
      </p:sp>
      <p:sp>
        <p:nvSpPr>
          <p:cNvPr id="4" name="Slide Number Placeholder 3">
            <a:extLst>
              <a:ext uri="{FF2B5EF4-FFF2-40B4-BE49-F238E27FC236}">
                <a16:creationId xmlns:a16="http://schemas.microsoft.com/office/drawing/2014/main" id="{A1FF5352-C30B-A6BA-A785-5238340469B3}"/>
              </a:ext>
            </a:extLst>
          </p:cNvPr>
          <p:cNvSpPr>
            <a:spLocks noGrp="1"/>
          </p:cNvSpPr>
          <p:nvPr>
            <p:ph type="sldNum" sz="quarter" idx="5"/>
          </p:nvPr>
        </p:nvSpPr>
        <p:spPr/>
        <p:txBody>
          <a:bodyPr/>
          <a:lstStyle/>
          <a:p>
            <a:fld id="{B07158C4-A119-4B78-9DE8-A50001BC31DC}" type="slidenum">
              <a:rPr lang="en-AU" smtClean="0"/>
              <a:pPr/>
              <a:t>55</a:t>
            </a:fld>
            <a:endParaRPr lang="en-AU"/>
          </a:p>
        </p:txBody>
      </p:sp>
    </p:spTree>
    <p:extLst>
      <p:ext uri="{BB962C8B-B14F-4D97-AF65-F5344CB8AC3E}">
        <p14:creationId xmlns:p14="http://schemas.microsoft.com/office/powerpoint/2010/main" val="27066872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38001-FC36-4197-745C-A285F5233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F002E-A7AB-7078-97F2-B85C4F45A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D6CD4-DC0C-8AF3-47A5-48F7CA01306C}"/>
              </a:ext>
            </a:extLst>
          </p:cNvPr>
          <p:cNvSpPr>
            <a:spLocks noGrp="1"/>
          </p:cNvSpPr>
          <p:nvPr>
            <p:ph type="body" idx="1"/>
          </p:nvPr>
        </p:nvSpPr>
        <p:spPr/>
        <p:txBody>
          <a:bodyPr/>
          <a:lstStyle/>
          <a:p>
            <a:r>
              <a:rPr lang="en-AU" sz="1200" b="1">
                <a:latin typeface="+mn-lt"/>
              </a:rPr>
              <a:t>Purpose: </a:t>
            </a:r>
            <a:r>
              <a:rPr lang="en-AU" sz="1200" b="0">
                <a:latin typeface="+mn-lt"/>
              </a:rPr>
              <a:t>Reflecting on key focus areas to build contextual understanding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latin typeface="+mn-lt"/>
              </a:rPr>
              <a:t>Suggested time: </a:t>
            </a:r>
            <a:r>
              <a:rPr lang="en-AU" sz="1200" b="0">
                <a:latin typeface="+mn-lt"/>
              </a:rPr>
              <a:t>10 minutes</a:t>
            </a:r>
          </a:p>
          <a:p>
            <a:endParaRPr lang="en-AU" sz="1200" b="1">
              <a:latin typeface="+mn-lt"/>
            </a:endParaRPr>
          </a:p>
          <a:p>
            <a:pPr algn="l" rtl="0" fontAlgn="base"/>
            <a:r>
              <a:rPr lang="en-AU" sz="1200" b="1" i="0">
                <a:solidFill>
                  <a:srgbClr val="444444"/>
                </a:solidFill>
                <a:effectLst/>
                <a:latin typeface="+mn-lt"/>
              </a:rPr>
              <a:t>Suggested script: </a:t>
            </a:r>
          </a:p>
          <a:p>
            <a:pPr marL="171450" indent="-171450">
              <a:buFont typeface="Arial" panose="020B0604020202020204" pitchFamily="34" charset="0"/>
              <a:buChar char="•"/>
            </a:pPr>
            <a:r>
              <a:rPr lang="en-AU" sz="1200" b="0">
                <a:latin typeface="+mn-lt"/>
              </a:rPr>
              <a:t>We’re going to go through the next few steps together.</a:t>
            </a:r>
          </a:p>
          <a:p>
            <a:pPr marL="171450" indent="-171450">
              <a:buFont typeface="Arial" panose="020B0604020202020204" pitchFamily="34" charset="0"/>
              <a:buChar char="•"/>
            </a:pPr>
            <a:r>
              <a:rPr lang="en-AU" sz="1200" b="0">
                <a:latin typeface="+mn-lt"/>
              </a:rPr>
              <a:t>First, we’ll watch Illustration of Practice 3: Fostering collaboration for growth and improvement—it’s a short clip, just under four minutes.</a:t>
            </a:r>
          </a:p>
          <a:p>
            <a:pPr marL="171450" indent="-171450">
              <a:buFont typeface="Arial" panose="020B0604020202020204" pitchFamily="34" charset="0"/>
              <a:buChar char="•"/>
            </a:pPr>
            <a:r>
              <a:rPr lang="en-AU" sz="1200" b="0">
                <a:latin typeface="+mn-lt"/>
              </a:rPr>
              <a:t>After watching, I’d like you to turn to a partner and chat about the key insights that stood out to you.</a:t>
            </a:r>
          </a:p>
          <a:p>
            <a:pPr marL="171450" indent="-171450">
              <a:buFont typeface="Arial" panose="020B0604020202020204" pitchFamily="34" charset="0"/>
              <a:buChar char="•"/>
            </a:pPr>
            <a:r>
              <a:rPr lang="en-AU" sz="1200" b="0">
                <a:latin typeface="+mn-lt"/>
              </a:rPr>
              <a:t>Here’s a guiding question to help frame your discussion:</a:t>
            </a:r>
          </a:p>
          <a:p>
            <a:pPr marL="628650" lvl="1" indent="-171450">
              <a:buFont typeface="Arial" panose="020B0604020202020204" pitchFamily="34" charset="0"/>
              <a:buChar char="•"/>
            </a:pPr>
            <a:r>
              <a:rPr lang="en-AU" sz="1200" b="0">
                <a:latin typeface="+mn-lt"/>
              </a:rPr>
              <a:t>What are some key focus areas mentioned in the clip for building collaborative practices across the whole school?</a:t>
            </a:r>
          </a:p>
          <a:p>
            <a:pPr marL="171450" indent="-171450">
              <a:buFont typeface="Arial" panose="020B0604020202020204" pitchFamily="34" charset="0"/>
              <a:buChar char="•"/>
            </a:pPr>
            <a:r>
              <a:rPr lang="en-AU" sz="1200" b="0">
                <a:latin typeface="+mn-lt"/>
              </a:rPr>
              <a:t>Once you’ve had a few minutes to discuss in pairs, I’ll invite some of you to share your thoughts with the whole group. Let’s go ahead and watch the clip.</a:t>
            </a:r>
          </a:p>
        </p:txBody>
      </p:sp>
      <p:sp>
        <p:nvSpPr>
          <p:cNvPr id="4" name="Slide Number Placeholder 3">
            <a:extLst>
              <a:ext uri="{FF2B5EF4-FFF2-40B4-BE49-F238E27FC236}">
                <a16:creationId xmlns:a16="http://schemas.microsoft.com/office/drawing/2014/main" id="{27FE7468-2292-25C1-E78A-061EB8744EA6}"/>
              </a:ext>
            </a:extLst>
          </p:cNvPr>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41631267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63E5-60E9-A9D0-D54A-F3C6782197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9860B-337F-21E2-3B83-21F9906CB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C4EA6-366E-B98E-0456-BC10B9F85003}"/>
              </a:ext>
            </a:extLst>
          </p:cNvPr>
          <p:cNvSpPr>
            <a:spLocks noGrp="1"/>
          </p:cNvSpPr>
          <p:nvPr>
            <p:ph type="body" idx="1"/>
          </p:nvPr>
        </p:nvSpPr>
        <p:spPr/>
        <p:txBody>
          <a:bodyPr/>
          <a:lstStyle/>
          <a:p>
            <a:r>
              <a:rPr lang="en-AU" sz="1200" b="1">
                <a:latin typeface="+mn-lt"/>
              </a:rPr>
              <a:t>Purpose: </a:t>
            </a:r>
            <a:r>
              <a:rPr lang="en-AU" sz="1200" b="0">
                <a:latin typeface="+mn-lt"/>
              </a:rPr>
              <a:t>Refining understanding by using Reflection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10 </a:t>
            </a:r>
            <a:r>
              <a:rPr lang="en-AU"/>
              <a:t>minutes</a:t>
            </a:r>
          </a:p>
          <a:p>
            <a:endParaRPr lang="en-AU" sz="1200" b="1">
              <a:latin typeface="+mn-lt"/>
            </a:endParaRPr>
          </a:p>
          <a:p>
            <a:pPr algn="l" rtl="0" fontAlgn="base"/>
            <a:r>
              <a:rPr lang="en-AU" sz="1200" b="1" i="0">
                <a:solidFill>
                  <a:srgbClr val="444444"/>
                </a:solidFill>
                <a:effectLst/>
                <a:latin typeface="+mn-lt"/>
              </a:rPr>
              <a:t>Suggested script: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Now we’re going to take some time to reflect using Part 1 – reflection questions from the Driver 3 – reflection and implementation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I’d like each team to reflect on the five focus areas that have been identified. As you go through, take a moment to consider each question individually and think about how it connects to your current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A guiding prompt you might use 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How do your insights align with what’s currently happening at your team/school or within your faculty?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This step is really valuable—it’ll help you refine your perspective and get a clearer understanding before we move on to the next stage: Individual Reflection as part of the collaborative planning and implementation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Take your time with this one—let’s begin.</a:t>
            </a:r>
          </a:p>
        </p:txBody>
      </p:sp>
      <p:sp>
        <p:nvSpPr>
          <p:cNvPr id="4" name="Slide Number Placeholder 3">
            <a:extLst>
              <a:ext uri="{FF2B5EF4-FFF2-40B4-BE49-F238E27FC236}">
                <a16:creationId xmlns:a16="http://schemas.microsoft.com/office/drawing/2014/main" id="{105D7BD2-C5D3-003B-13C2-21DE1524A060}"/>
              </a:ext>
            </a:extLst>
          </p:cNvPr>
          <p:cNvSpPr>
            <a:spLocks noGrp="1"/>
          </p:cNvSpPr>
          <p:nvPr>
            <p:ph type="sldNum" sz="quarter" idx="5"/>
          </p:nvPr>
        </p:nvSpPr>
        <p:spPr/>
        <p:txBody>
          <a:bodyPr/>
          <a:lstStyle/>
          <a:p>
            <a:fld id="{B07158C4-A119-4B78-9DE8-A50001BC31DC}" type="slidenum">
              <a:rPr lang="en-AU" smtClean="0"/>
              <a:pPr/>
              <a:t>57</a:t>
            </a:fld>
            <a:endParaRPr lang="en-AU"/>
          </a:p>
        </p:txBody>
      </p:sp>
    </p:spTree>
    <p:extLst>
      <p:ext uri="{BB962C8B-B14F-4D97-AF65-F5344CB8AC3E}">
        <p14:creationId xmlns:p14="http://schemas.microsoft.com/office/powerpoint/2010/main" val="24594720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C6F99-ECD8-013B-6823-A19674263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979D9D-2CD0-07BD-B096-3F26A9DD5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7EB9A-80E0-6E7D-1CC3-99ABB1A4FA06}"/>
              </a:ext>
            </a:extLst>
          </p:cNvPr>
          <p:cNvSpPr>
            <a:spLocks noGrp="1"/>
          </p:cNvSpPr>
          <p:nvPr>
            <p:ph type="body" idx="1"/>
          </p:nvPr>
        </p:nvSpPr>
        <p:spPr/>
        <p:txBody>
          <a:bodyPr/>
          <a:lstStyle/>
          <a:p>
            <a:r>
              <a:rPr lang="en-AU" sz="1200" b="1">
                <a:latin typeface="+mn-lt"/>
              </a:rPr>
              <a:t>Purpose: </a:t>
            </a:r>
            <a:r>
              <a:rPr lang="en-AU" sz="1200" b="0">
                <a:latin typeface="+mn-lt"/>
              </a:rPr>
              <a:t>To guide participants in reflecting and allow them to prioritise key focus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latin typeface="+mn-lt"/>
              </a:rPr>
              <a:t>Suggested</a:t>
            </a:r>
            <a:r>
              <a:rPr lang="en-AU" sz="1200" b="0">
                <a:latin typeface="+mn-lt"/>
              </a:rPr>
              <a:t> </a:t>
            </a:r>
            <a:r>
              <a:rPr lang="en-AU" sz="1800" b="1">
                <a:effectLst/>
                <a:latin typeface="Arial" panose="020B0604020202020204" pitchFamily="34" charset="0"/>
                <a:ea typeface="Calibri" panose="020F0502020204030204" pitchFamily="34" charset="0"/>
              </a:rPr>
              <a:t>time:</a:t>
            </a:r>
            <a:r>
              <a:rPr lang="en-AU" sz="1800">
                <a:effectLst/>
                <a:latin typeface="Arial" panose="020B0604020202020204" pitchFamily="34" charset="0"/>
                <a:ea typeface="Calibri" panose="020F0502020204030204" pitchFamily="34" charset="0"/>
              </a:rPr>
              <a:t> 15-20 minutes</a:t>
            </a:r>
          </a:p>
          <a:p>
            <a:endParaRPr lang="en-AU" sz="1200" b="0">
              <a:latin typeface="+mn-lt"/>
            </a:endParaRPr>
          </a:p>
          <a:p>
            <a:endParaRPr lang="en-AU" sz="1200" b="1">
              <a:latin typeface="+mn-lt"/>
            </a:endParaRPr>
          </a:p>
          <a:p>
            <a:pPr algn="l" rtl="0" fontAlgn="base"/>
            <a:r>
              <a:rPr lang="en-AU" sz="1200" b="1" i="0">
                <a:solidFill>
                  <a:srgbClr val="444444"/>
                </a:solidFill>
                <a:effectLst/>
                <a:latin typeface="+mn-lt"/>
              </a:rPr>
              <a:t>Suggested script: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a:latin typeface="+mn-lt"/>
              </a:rPr>
              <a:t>Now we’re going to shift into some individual reflection.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a:latin typeface="+mn-lt"/>
              </a:rPr>
              <a:t>Please turn to Part 1 – Reflection questions in the Driver 3 – reflection and implementation guide. I’d like you to take a few minutes and go through the guiding prompts to write down your personal reflections and insights in Table 1 – Individual reflection, thinking about your own experiences and your school’s context.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a:latin typeface="+mn-lt"/>
              </a:rPr>
              <a:t>As you go through each of the five focus areas, consider how they apply to your own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a:latin typeface="+mn-lt"/>
              </a:rPr>
              <a:t>Once you’ve done that, have a go at ranking the focus areas—from highest to lowest priority—based on what feels most relevant or pressing for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a:latin typeface="+mn-lt"/>
              </a:rPr>
              <a:t>I’ll give you some quiet time now to work through this before we move on to the next step.</a:t>
            </a:r>
          </a:p>
        </p:txBody>
      </p:sp>
      <p:sp>
        <p:nvSpPr>
          <p:cNvPr id="4" name="Slide Number Placeholder 3">
            <a:extLst>
              <a:ext uri="{FF2B5EF4-FFF2-40B4-BE49-F238E27FC236}">
                <a16:creationId xmlns:a16="http://schemas.microsoft.com/office/drawing/2014/main" id="{58252FFE-429C-5F51-5272-97FDBA060BA2}"/>
              </a:ext>
            </a:extLst>
          </p:cNvPr>
          <p:cNvSpPr>
            <a:spLocks noGrp="1"/>
          </p:cNvSpPr>
          <p:nvPr>
            <p:ph type="sldNum" sz="quarter" idx="5"/>
          </p:nvPr>
        </p:nvSpPr>
        <p:spPr/>
        <p:txBody>
          <a:bodyPr/>
          <a:lstStyle/>
          <a:p>
            <a:fld id="{B07158C4-A119-4B78-9DE8-A50001BC31DC}" type="slidenum">
              <a:rPr lang="en-AU" smtClean="0"/>
              <a:pPr/>
              <a:t>58</a:t>
            </a:fld>
            <a:endParaRPr lang="en-AU"/>
          </a:p>
        </p:txBody>
      </p:sp>
    </p:spTree>
    <p:extLst>
      <p:ext uri="{BB962C8B-B14F-4D97-AF65-F5344CB8AC3E}">
        <p14:creationId xmlns:p14="http://schemas.microsoft.com/office/powerpoint/2010/main" val="21002061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92A75-5563-4363-0447-7A1FE60D1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AA594-A252-8989-2BFD-A27E7913D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99529-C662-5498-366F-4BD14E389BCD}"/>
              </a:ext>
            </a:extLst>
          </p:cNvPr>
          <p:cNvSpPr>
            <a:spLocks noGrp="1"/>
          </p:cNvSpPr>
          <p:nvPr>
            <p:ph type="body" idx="1"/>
          </p:nvPr>
        </p:nvSpPr>
        <p:spPr/>
        <p:txBody>
          <a:bodyPr/>
          <a:lstStyle/>
          <a:p>
            <a:r>
              <a:rPr lang="en-AU" sz="1200" b="1">
                <a:latin typeface="+mn-lt"/>
              </a:rPr>
              <a:t>Purpose: </a:t>
            </a:r>
            <a:r>
              <a:rPr lang="en-AU" sz="1200" b="0">
                <a:latin typeface="+mn-lt"/>
              </a:rPr>
              <a:t>To</a:t>
            </a:r>
            <a:r>
              <a:rPr lang="en-AU" sz="1200" b="1">
                <a:latin typeface="+mn-lt"/>
              </a:rPr>
              <a:t> </a:t>
            </a:r>
            <a:r>
              <a:rPr lang="en-AU" sz="1200">
                <a:effectLst/>
                <a:latin typeface="+mn-lt"/>
                <a:ea typeface="Calibri" panose="020F0502020204030204" pitchFamily="34" charset="0"/>
              </a:rPr>
              <a:t>deepen understanding and alignment within the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a:latin typeface="+mn-lt"/>
              </a:rPr>
              <a:t>Suggested</a:t>
            </a:r>
            <a:r>
              <a:rPr lang="en-AU" sz="1000" b="0">
                <a:latin typeface="+mn-lt"/>
              </a:rPr>
              <a:t> </a:t>
            </a:r>
            <a:r>
              <a:rPr lang="en-AU" sz="1200" b="1">
                <a:effectLst/>
                <a:latin typeface="Arial" panose="020B0604020202020204" pitchFamily="34" charset="0"/>
                <a:ea typeface="Calibri" panose="020F0502020204030204" pitchFamily="34" charset="0"/>
              </a:rPr>
              <a:t>time:</a:t>
            </a:r>
            <a:r>
              <a:rPr lang="en-AU" sz="1200">
                <a:effectLst/>
                <a:latin typeface="Arial" panose="020B0604020202020204" pitchFamily="34" charset="0"/>
                <a:ea typeface="Calibri" panose="020F0502020204030204" pitchFamily="34" charset="0"/>
              </a:rPr>
              <a:t> 30-45 minutes</a:t>
            </a:r>
          </a:p>
          <a:p>
            <a:endParaRPr lang="en-AU" sz="1200" b="1">
              <a:latin typeface="+mn-lt"/>
            </a:endParaRPr>
          </a:p>
          <a:p>
            <a:r>
              <a:rPr lang="en-AU" sz="1200" b="1">
                <a:latin typeface="+mn-lt"/>
              </a:rPr>
              <a:t>Suggested script: </a:t>
            </a:r>
          </a:p>
          <a:p>
            <a:pPr marL="342900" marR="0" lvl="0" indent="-342900" algn="l" defTabSz="914400" rtl="0" eaLnBrk="1" fontAlgn="auto" latinLnBrk="0" hangingPunct="1">
              <a:lnSpc>
                <a:spcPct val="150000"/>
              </a:lnSpc>
              <a:spcBef>
                <a:spcPts val="1200"/>
              </a:spcBef>
              <a:spcAft>
                <a:spcPts val="600"/>
              </a:spcAft>
              <a:buClrTx/>
              <a:buSzTx/>
              <a:buFont typeface="Symbol" panose="05050102010706020507" pitchFamily="18" charset="2"/>
              <a:buChar char=""/>
              <a:tabLst>
                <a:tab pos="228600" algn="l"/>
              </a:tabLst>
              <a:defRPr/>
            </a:pPr>
            <a:r>
              <a:rPr lang="en-AU" sz="1200" b="0">
                <a:effectLst/>
                <a:latin typeface="+mn-lt"/>
                <a:ea typeface="Calibri" panose="020F0502020204030204" pitchFamily="34" charset="0"/>
              </a:rPr>
              <a:t>Let’s move on to Step 2 – Collaborative discussion from the Driver 3 – reflection and implementation guide.</a:t>
            </a:r>
          </a:p>
          <a:p>
            <a:pPr marL="342900" marR="0" lvl="0" indent="-342900" algn="l" defTabSz="914400" rtl="0" eaLnBrk="1" fontAlgn="auto" latinLnBrk="0" hangingPunct="1">
              <a:lnSpc>
                <a:spcPct val="150000"/>
              </a:lnSpc>
              <a:spcBef>
                <a:spcPts val="1200"/>
              </a:spcBef>
              <a:spcAft>
                <a:spcPts val="600"/>
              </a:spcAft>
              <a:buClrTx/>
              <a:buSzTx/>
              <a:buFont typeface="Symbol" panose="05050102010706020507" pitchFamily="18" charset="2"/>
              <a:buChar char=""/>
              <a:tabLst>
                <a:tab pos="228600" algn="l"/>
              </a:tabLst>
              <a:defRPr/>
            </a:pPr>
            <a:r>
              <a:rPr lang="en-AU" sz="1200" b="0">
                <a:effectLst/>
                <a:latin typeface="+mn-lt"/>
                <a:ea typeface="Calibri" panose="020F0502020204030204" pitchFamily="34" charset="0"/>
              </a:rPr>
              <a:t>In your groups, I’d like you to talk through each of the reflection questions together. As you go, make sure someone’s capturing your group’s insights—either in a shared format or directly in Table 2 – Team discussion from the guide.</a:t>
            </a:r>
          </a:p>
          <a:p>
            <a:pPr marL="342900" marR="0" lvl="0" indent="-342900" algn="l" defTabSz="914400" rtl="0" eaLnBrk="1" fontAlgn="auto" latinLnBrk="0" hangingPunct="1">
              <a:lnSpc>
                <a:spcPct val="150000"/>
              </a:lnSpc>
              <a:spcBef>
                <a:spcPts val="1200"/>
              </a:spcBef>
              <a:spcAft>
                <a:spcPts val="600"/>
              </a:spcAft>
              <a:buClrTx/>
              <a:buSzTx/>
              <a:buFont typeface="Symbol" panose="05050102010706020507" pitchFamily="18" charset="2"/>
              <a:buChar char=""/>
              <a:tabLst>
                <a:tab pos="228600" algn="l"/>
              </a:tabLst>
              <a:defRPr/>
            </a:pPr>
            <a:r>
              <a:rPr lang="en-AU" sz="1200" b="0">
                <a:effectLst/>
                <a:latin typeface="+mn-lt"/>
                <a:ea typeface="Calibri" panose="020F0502020204030204" pitchFamily="34" charset="0"/>
              </a:rPr>
              <a:t>Use the guiding prompts from the guide to help your conversation:</a:t>
            </a:r>
          </a:p>
          <a:p>
            <a:pPr marL="342900" marR="0" lvl="0" indent="-342900" algn="l" defTabSz="914400" rtl="0" eaLnBrk="1" fontAlgn="auto" latinLnBrk="0" hangingPunct="1">
              <a:lnSpc>
                <a:spcPct val="150000"/>
              </a:lnSpc>
              <a:spcBef>
                <a:spcPts val="1200"/>
              </a:spcBef>
              <a:spcAft>
                <a:spcPts val="600"/>
              </a:spcAft>
              <a:buClrTx/>
              <a:buSzTx/>
              <a:buFont typeface="Symbol" panose="05050102010706020507" pitchFamily="18" charset="2"/>
              <a:buChar char=""/>
              <a:tabLst>
                <a:tab pos="228600" algn="l"/>
              </a:tabLst>
              <a:defRPr/>
            </a:pPr>
            <a:r>
              <a:rPr lang="en-AU" sz="1200" b="0">
                <a:effectLst/>
                <a:latin typeface="+mn-lt"/>
                <a:ea typeface="Calibri" panose="020F0502020204030204" pitchFamily="34" charset="0"/>
              </a:rPr>
              <a:t>This is a chance to have an open, honest conversation—so make sure everyone gets a chance to contribute.</a:t>
            </a:r>
          </a:p>
          <a:p>
            <a:pPr marL="342900" marR="0" lvl="0" indent="-342900" algn="l" defTabSz="914400" rtl="0" eaLnBrk="1" fontAlgn="auto" latinLnBrk="0" hangingPunct="1">
              <a:lnSpc>
                <a:spcPct val="150000"/>
              </a:lnSpc>
              <a:spcBef>
                <a:spcPts val="1200"/>
              </a:spcBef>
              <a:spcAft>
                <a:spcPts val="600"/>
              </a:spcAft>
              <a:buClrTx/>
              <a:buSzTx/>
              <a:buFont typeface="Symbol" panose="05050102010706020507" pitchFamily="18" charset="2"/>
              <a:buChar char=""/>
              <a:tabLst>
                <a:tab pos="228600" algn="l"/>
              </a:tabLst>
              <a:defRPr/>
            </a:pPr>
            <a:r>
              <a:rPr lang="en-AU" sz="1200" b="0">
                <a:effectLst/>
                <a:latin typeface="+mn-lt"/>
                <a:ea typeface="Calibri" panose="020F0502020204030204" pitchFamily="34" charset="0"/>
              </a:rPr>
              <a:t>Once you’ve had your discussion, I’ll ask each group to share a quick summary of the key themes or insights that came up. Let’s get started.</a:t>
            </a:r>
            <a:endParaRPr lang="en-AU" sz="1200" b="0">
              <a:latin typeface="+mn-lt"/>
            </a:endParaRPr>
          </a:p>
        </p:txBody>
      </p:sp>
      <p:sp>
        <p:nvSpPr>
          <p:cNvPr id="4" name="Slide Number Placeholder 3">
            <a:extLst>
              <a:ext uri="{FF2B5EF4-FFF2-40B4-BE49-F238E27FC236}">
                <a16:creationId xmlns:a16="http://schemas.microsoft.com/office/drawing/2014/main" id="{D396A30F-761A-D076-A555-32E47D62B2A8}"/>
              </a:ext>
            </a:extLst>
          </p:cNvPr>
          <p:cNvSpPr>
            <a:spLocks noGrp="1"/>
          </p:cNvSpPr>
          <p:nvPr>
            <p:ph type="sldNum" sz="quarter" idx="5"/>
          </p:nvPr>
        </p:nvSpPr>
        <p:spPr/>
        <p:txBody>
          <a:bodyPr/>
          <a:lstStyle/>
          <a:p>
            <a:fld id="{B07158C4-A119-4B78-9DE8-A50001BC31DC}" type="slidenum">
              <a:rPr lang="en-AU" smtClean="0"/>
              <a:pPr/>
              <a:t>59</a:t>
            </a:fld>
            <a:endParaRPr lang="en-AU"/>
          </a:p>
        </p:txBody>
      </p:sp>
    </p:spTree>
    <p:extLst>
      <p:ext uri="{BB962C8B-B14F-4D97-AF65-F5344CB8AC3E}">
        <p14:creationId xmlns:p14="http://schemas.microsoft.com/office/powerpoint/2010/main" val="7514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200" b="1" i="0" u="none" strike="noStrike">
                <a:solidFill>
                  <a:srgbClr val="000000"/>
                </a:solidFill>
                <a:effectLst/>
                <a:latin typeface="+mn-lt"/>
              </a:rPr>
              <a:t>Purpose: </a:t>
            </a:r>
            <a:r>
              <a:rPr lang="en-AU" sz="1200" b="0" i="0" u="none" strike="noStrike">
                <a:solidFill>
                  <a:srgbClr val="000000"/>
                </a:solidFill>
                <a:effectLst/>
                <a:latin typeface="+mn-lt"/>
              </a:rPr>
              <a:t>Introducing o</a:t>
            </a:r>
            <a:r>
              <a:rPr lang="en-AU" sz="1200" b="0">
                <a:latin typeface="+mn-lt"/>
              </a:rPr>
              <a:t>verview of the professional learning </a:t>
            </a:r>
          </a:p>
          <a:p>
            <a:pPr marL="0" marR="0" lvl="0" indent="0" algn="l" defTabSz="914400" rtl="0" eaLnBrk="1" fontAlgn="base" latinLnBrk="0" hangingPunct="1">
              <a:lnSpc>
                <a:spcPct val="100000"/>
              </a:lnSpc>
              <a:spcBef>
                <a:spcPts val="0"/>
              </a:spcBef>
              <a:spcAft>
                <a:spcPts val="0"/>
              </a:spcAft>
              <a:buClrTx/>
              <a:buSzTx/>
              <a:buFontTx/>
              <a:buNone/>
              <a:tabLst/>
              <a:defRPr/>
            </a:pPr>
            <a:r>
              <a:rPr lang="en-AU" b="1"/>
              <a:t>Suggested time: </a:t>
            </a:r>
            <a:r>
              <a:rPr lang="en-AU" b="0"/>
              <a:t>2 </a:t>
            </a:r>
            <a:r>
              <a:rPr lang="en-AU"/>
              <a:t>minutes</a:t>
            </a:r>
          </a:p>
          <a:p>
            <a:pPr algn="l" rtl="0" fontAlgn="base"/>
            <a:endParaRPr lang="en-AU" sz="1200" b="0" i="0">
              <a:solidFill>
                <a:srgbClr val="444444"/>
              </a:solidFill>
              <a:effectLst/>
              <a:latin typeface="+mn-lt"/>
            </a:endParaRPr>
          </a:p>
          <a:p>
            <a:pPr algn="l" rtl="0" fontAlgn="base"/>
            <a:r>
              <a:rPr lang="en-AU" sz="1200" b="1" i="0">
                <a:solidFill>
                  <a:srgbClr val="444444"/>
                </a:solidFill>
                <a:effectLst/>
                <a:latin typeface="+mn-lt"/>
              </a:rPr>
              <a:t>Instructions for the facilitator/s: </a:t>
            </a:r>
          </a:p>
          <a:p>
            <a:pPr marL="171450" indent="-171450">
              <a:buFont typeface="Arial" panose="020B0604020202020204" pitchFamily="34" charset="0"/>
              <a:buChar char="•"/>
            </a:pPr>
            <a:r>
              <a:rPr lang="en-AU">
                <a:latin typeface="+mn-lt"/>
              </a:rPr>
              <a:t>Outline that the professional learning is structured in two parts – Building knowledge and understanding and Leading the implementation. </a:t>
            </a:r>
          </a:p>
          <a:p>
            <a:pPr marL="171450" indent="-171450">
              <a:buFont typeface="Arial" panose="020B0604020202020204" pitchFamily="34" charset="0"/>
              <a:buChar char="•"/>
            </a:pPr>
            <a:endParaRPr lang="en-AU">
              <a:latin typeface="+mn-lt"/>
            </a:endParaRPr>
          </a:p>
          <a:p>
            <a:pPr marL="0" indent="0">
              <a:buFont typeface="Arial" panose="020B0604020202020204" pitchFamily="34" charset="0"/>
              <a:buNone/>
            </a:pPr>
            <a:r>
              <a:rPr lang="en-AU" b="1">
                <a:latin typeface="+mn-lt"/>
              </a:rPr>
              <a:t>Suggested script: </a:t>
            </a:r>
          </a:p>
          <a:p>
            <a:pPr marL="0" indent="0">
              <a:buFont typeface="Arial" panose="020B0604020202020204" pitchFamily="34" charset="0"/>
              <a:buNone/>
            </a:pPr>
            <a:r>
              <a:rPr lang="en-AU" sz="1200">
                <a:solidFill>
                  <a:schemeClr val="tx1"/>
                </a:solidFill>
              </a:rPr>
              <a:t>The professional learning is divided into two parts: </a:t>
            </a:r>
            <a:r>
              <a:rPr lang="en-AU" sz="1200" i="1">
                <a:solidFill>
                  <a:schemeClr val="tx1"/>
                </a:solidFill>
              </a:rPr>
              <a:t>Building knowledge and understanding</a:t>
            </a:r>
            <a:r>
              <a:rPr lang="en-AU" sz="1200">
                <a:solidFill>
                  <a:schemeClr val="tx1"/>
                </a:solidFill>
              </a:rPr>
              <a:t> and </a:t>
            </a:r>
            <a:r>
              <a:rPr lang="en-AU" sz="1200" i="1">
                <a:solidFill>
                  <a:schemeClr val="tx1"/>
                </a:solidFill>
              </a:rPr>
              <a:t>Leading the implementation</a:t>
            </a:r>
            <a:r>
              <a:rPr lang="en-AU" sz="1200">
                <a:solidFill>
                  <a:schemeClr val="tx1"/>
                </a:solidFill>
              </a:rPr>
              <a:t>. This distinction is visually represented on the slide through blue and red markers.</a:t>
            </a:r>
          </a:p>
          <a:p>
            <a:pPr marL="0" indent="0">
              <a:buFont typeface="Arial" panose="020B0604020202020204" pitchFamily="34" charset="0"/>
              <a:buNone/>
            </a:pPr>
            <a:endParaRPr lang="en-AU">
              <a:latin typeface="+mn-lt"/>
            </a:endParaRPr>
          </a:p>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3911907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1EFBF-C6C0-B8A3-773C-18958A6F0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9102A-E3C6-9072-EE63-7E90E7D34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32051-F098-75D9-E384-10BD0B60C1A3}"/>
              </a:ext>
            </a:extLst>
          </p:cNvPr>
          <p:cNvSpPr>
            <a:spLocks noGrp="1"/>
          </p:cNvSpPr>
          <p:nvPr>
            <p:ph type="body" idx="1"/>
          </p:nvPr>
        </p:nvSpPr>
        <p:spPr/>
        <p:txBody>
          <a:bodyPr/>
          <a:lstStyle/>
          <a:p>
            <a:r>
              <a:rPr lang="en-AU" sz="1200" b="1">
                <a:latin typeface="+mn-lt"/>
              </a:rPr>
              <a:t>Purpose: </a:t>
            </a:r>
            <a:r>
              <a:rPr lang="en-AU" sz="1200">
                <a:effectLst/>
                <a:latin typeface="+mn-lt"/>
                <a:ea typeface="Calibri" panose="020F0502020204030204" pitchFamily="34" charset="0"/>
              </a:rPr>
              <a:t>To foster critical thinking and encourage actionable insights</a:t>
            </a:r>
            <a:endParaRPr lang="en-AU" sz="1200"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effectLst/>
                <a:latin typeface="+mn-lt"/>
                <a:ea typeface="Calibri" panose="020F0502020204030204" pitchFamily="34" charset="0"/>
              </a:rPr>
              <a:t>Suggested time: </a:t>
            </a:r>
            <a:r>
              <a:rPr lang="en-AU" sz="1200" b="0">
                <a:effectLst/>
                <a:latin typeface="+mn-lt"/>
                <a:ea typeface="Calibri" panose="020F0502020204030204" pitchFamily="34" charset="0"/>
              </a:rPr>
              <a:t>20-30 minutes</a:t>
            </a:r>
            <a:endParaRPr lang="en-AU" sz="1200" b="0">
              <a:latin typeface="+mn-lt"/>
            </a:endParaRPr>
          </a:p>
          <a:p>
            <a:endParaRPr lang="en-AU" sz="1200" b="1">
              <a:latin typeface="+mn-lt"/>
            </a:endParaRPr>
          </a:p>
          <a:p>
            <a:pPr algn="l" rtl="0" fontAlgn="base"/>
            <a:r>
              <a:rPr lang="en-AU" sz="1200" b="1" i="0">
                <a:solidFill>
                  <a:srgbClr val="444444"/>
                </a:solidFill>
                <a:effectLst/>
                <a:latin typeface="+mn-lt"/>
              </a:rPr>
              <a:t>Suggested script: </a:t>
            </a:r>
          </a:p>
          <a:p>
            <a:pPr marL="285750" marR="0" lvl="0" indent="-285750" algn="l" defTabSz="914400" rtl="0" eaLnBrk="1" fontAlgn="auto" latinLnBrk="0" hangingPunct="1">
              <a:lnSpc>
                <a:spcPct val="150000"/>
              </a:lnSpc>
              <a:spcBef>
                <a:spcPts val="1200"/>
              </a:spcBef>
              <a:spcAft>
                <a:spcPts val="600"/>
              </a:spcAft>
              <a:buClrTx/>
              <a:buSzTx/>
              <a:buFont typeface="Arial" panose="020B0604020202020204" pitchFamily="34" charset="0"/>
              <a:buChar char="•"/>
              <a:tabLst/>
              <a:defRPr/>
            </a:pPr>
            <a:r>
              <a:rPr lang="en-AU" sz="1200">
                <a:effectLst/>
                <a:latin typeface="+mn-lt"/>
                <a:ea typeface="Calibri" panose="020F0502020204030204" pitchFamily="34" charset="0"/>
                <a:cs typeface="Times New Roman" panose="02020603050405020304" pitchFamily="18" charset="0"/>
              </a:rPr>
              <a:t>Let’s move into Step 3 – Identify challenges and opportunities from the Driver 3 – Reflection and implementation guide.</a:t>
            </a:r>
          </a:p>
          <a:p>
            <a:pPr marL="285750" marR="0" lvl="0" indent="-285750" algn="l" defTabSz="914400" rtl="0" eaLnBrk="1" fontAlgn="auto" latinLnBrk="0" hangingPunct="1">
              <a:lnSpc>
                <a:spcPct val="150000"/>
              </a:lnSpc>
              <a:spcBef>
                <a:spcPts val="1200"/>
              </a:spcBef>
              <a:spcAft>
                <a:spcPts val="600"/>
              </a:spcAft>
              <a:buClrTx/>
              <a:buSzTx/>
              <a:buFont typeface="Arial" panose="020B0604020202020204" pitchFamily="34" charset="0"/>
              <a:buChar char="•"/>
              <a:tabLst/>
              <a:defRPr/>
            </a:pPr>
            <a:r>
              <a:rPr lang="en-AU" sz="1200">
                <a:effectLst/>
                <a:latin typeface="+mn-lt"/>
                <a:ea typeface="Calibri" panose="020F0502020204030204" pitchFamily="34" charset="0"/>
                <a:cs typeface="Times New Roman" panose="02020603050405020304" pitchFamily="18" charset="0"/>
              </a:rPr>
              <a:t>As a group, I’d like you to take some time to identify any challenges that might be getting in the way of effective planning in your context. Then, think about the opportunities you have to strengthen things like alignment, collaboration, or inclusivity—either within your team or across the school.</a:t>
            </a:r>
          </a:p>
          <a:p>
            <a:pPr marL="285750" marR="0" lvl="0" indent="-285750" algn="l" defTabSz="914400" rtl="0" eaLnBrk="1" fontAlgn="auto" latinLnBrk="0" hangingPunct="1">
              <a:lnSpc>
                <a:spcPct val="150000"/>
              </a:lnSpc>
              <a:spcBef>
                <a:spcPts val="1200"/>
              </a:spcBef>
              <a:spcAft>
                <a:spcPts val="600"/>
              </a:spcAft>
              <a:buClrTx/>
              <a:buSzTx/>
              <a:buFont typeface="Arial" panose="020B0604020202020204" pitchFamily="34" charset="0"/>
              <a:buChar char="•"/>
              <a:tabLst/>
              <a:defRPr/>
            </a:pPr>
            <a:r>
              <a:rPr lang="en-AU" sz="1200">
                <a:effectLst/>
                <a:latin typeface="+mn-lt"/>
                <a:ea typeface="Calibri" panose="020F0502020204030204" pitchFamily="34" charset="0"/>
                <a:cs typeface="Times New Roman" panose="02020603050405020304" pitchFamily="18" charset="0"/>
              </a:rPr>
              <a:t>Use the guiding prompts from the guide and jot down your group’s insights in a shared format or use Table 3 – Identify challenges and opportunities from the guide.</a:t>
            </a:r>
          </a:p>
          <a:p>
            <a:pPr marL="285750" marR="0" lvl="0" indent="-285750" algn="l" defTabSz="914400" rtl="0" eaLnBrk="1" fontAlgn="auto" latinLnBrk="0" hangingPunct="1">
              <a:lnSpc>
                <a:spcPct val="150000"/>
              </a:lnSpc>
              <a:spcBef>
                <a:spcPts val="1200"/>
              </a:spcBef>
              <a:spcAft>
                <a:spcPts val="600"/>
              </a:spcAft>
              <a:buClrTx/>
              <a:buSzTx/>
              <a:buFont typeface="Arial" panose="020B0604020202020204" pitchFamily="34" charset="0"/>
              <a:buChar char="•"/>
              <a:tabLst/>
              <a:defRPr/>
            </a:pPr>
            <a:r>
              <a:rPr lang="en-AU" sz="1200">
                <a:effectLst/>
                <a:latin typeface="+mn-lt"/>
                <a:ea typeface="Calibri" panose="020F0502020204030204" pitchFamily="34" charset="0"/>
                <a:cs typeface="Times New Roman" panose="02020603050405020304" pitchFamily="18" charset="0"/>
              </a:rPr>
              <a:t>Take this time to really think critically about what might be holding things back, and where there’s room to grow. I’ll give you time now to discuss and capture your ideas before we move on.</a:t>
            </a:r>
            <a:endParaRPr lang="en-AU" sz="1200" b="1">
              <a:latin typeface="+mn-lt"/>
            </a:endParaRPr>
          </a:p>
        </p:txBody>
      </p:sp>
      <p:sp>
        <p:nvSpPr>
          <p:cNvPr id="4" name="Slide Number Placeholder 3">
            <a:extLst>
              <a:ext uri="{FF2B5EF4-FFF2-40B4-BE49-F238E27FC236}">
                <a16:creationId xmlns:a16="http://schemas.microsoft.com/office/drawing/2014/main" id="{68F4C5E7-EC7E-2AD1-C6A6-5DC3C4F40F85}"/>
              </a:ext>
            </a:extLst>
          </p:cNvPr>
          <p:cNvSpPr>
            <a:spLocks noGrp="1"/>
          </p:cNvSpPr>
          <p:nvPr>
            <p:ph type="sldNum" sz="quarter" idx="5"/>
          </p:nvPr>
        </p:nvSpPr>
        <p:spPr/>
        <p:txBody>
          <a:bodyPr/>
          <a:lstStyle/>
          <a:p>
            <a:fld id="{B07158C4-A119-4B78-9DE8-A50001BC31DC}" type="slidenum">
              <a:rPr lang="en-AU" smtClean="0"/>
              <a:pPr/>
              <a:t>60</a:t>
            </a:fld>
            <a:endParaRPr lang="en-AU"/>
          </a:p>
        </p:txBody>
      </p:sp>
    </p:spTree>
    <p:extLst>
      <p:ext uri="{BB962C8B-B14F-4D97-AF65-F5344CB8AC3E}">
        <p14:creationId xmlns:p14="http://schemas.microsoft.com/office/powerpoint/2010/main" val="28931358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48615-06B0-FD48-B149-8D5EDA994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FE8BC-358F-D95F-8245-2BE2F9A13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4F9D08-761B-F3E5-30C7-8B7517F86F54}"/>
              </a:ext>
            </a:extLst>
          </p:cNvPr>
          <p:cNvSpPr>
            <a:spLocks noGrp="1"/>
          </p:cNvSpPr>
          <p:nvPr>
            <p:ph type="body" idx="1"/>
          </p:nvPr>
        </p:nvSpPr>
        <p:spPr/>
        <p:txBody>
          <a:bodyPr/>
          <a:lstStyle/>
          <a:p>
            <a:r>
              <a:rPr lang="en-AU" sz="1200" b="1">
                <a:latin typeface="+mn-lt"/>
              </a:rPr>
              <a:t>Purpose: </a:t>
            </a:r>
            <a:r>
              <a:rPr lang="en-AU" sz="1200" b="0">
                <a:latin typeface="+mn-lt"/>
              </a:rPr>
              <a:t>To collaboratively </a:t>
            </a:r>
            <a:r>
              <a:rPr lang="en-AU" sz="1200" b="0">
                <a:effectLst/>
                <a:latin typeface="+mn-lt"/>
                <a:ea typeface="Calibri" panose="020F0502020204030204" pitchFamily="34" charset="0"/>
              </a:rPr>
              <a:t>create an actionable plan that addresses key focus areas</a:t>
            </a:r>
          </a:p>
          <a:p>
            <a:r>
              <a:rPr lang="en-AU" sz="1200" b="1">
                <a:effectLst/>
                <a:latin typeface="+mn-lt"/>
                <a:ea typeface="Calibri" panose="020F0502020204030204" pitchFamily="34" charset="0"/>
              </a:rPr>
              <a:t>Suggested time: </a:t>
            </a:r>
            <a:r>
              <a:rPr lang="en-AU" sz="1200" b="0">
                <a:effectLst/>
                <a:latin typeface="+mn-lt"/>
                <a:ea typeface="Calibri" panose="020F0502020204030204" pitchFamily="34" charset="0"/>
              </a:rPr>
              <a:t>45-60 minutes</a:t>
            </a:r>
            <a:endParaRPr lang="en-AU" sz="1200" b="0">
              <a:latin typeface="+mn-lt"/>
            </a:endParaRPr>
          </a:p>
          <a:p>
            <a:endParaRPr lang="en-AU" sz="1200" b="1">
              <a:latin typeface="+mn-lt"/>
            </a:endParaRPr>
          </a:p>
          <a:p>
            <a:pPr algn="l" rtl="0" fontAlgn="base"/>
            <a:r>
              <a:rPr lang="en-AU" sz="1200" b="1" i="0">
                <a:solidFill>
                  <a:srgbClr val="444444"/>
                </a:solidFill>
                <a:effectLst/>
                <a:latin typeface="+mn-lt"/>
              </a:rPr>
              <a:t>Suggested script: </a:t>
            </a:r>
          </a:p>
          <a:p>
            <a:pPr marL="342900" marR="0" lvl="0" indent="-342900" algn="l" defTabSz="914400" rtl="0" eaLnBrk="1" fontAlgn="auto" latinLnBrk="0" hangingPunct="1">
              <a:lnSpc>
                <a:spcPct val="150000"/>
              </a:lnSpc>
              <a:spcBef>
                <a:spcPts val="1200"/>
              </a:spcBef>
              <a:spcAft>
                <a:spcPts val="600"/>
              </a:spcAft>
              <a:buClrTx/>
              <a:buSzTx/>
              <a:buFont typeface="Symbol" panose="05050102010706020507" pitchFamily="18" charset="2"/>
              <a:buChar char=""/>
              <a:tabLst>
                <a:tab pos="228600" algn="l"/>
              </a:tabLst>
              <a:defRPr/>
            </a:pPr>
            <a:r>
              <a:rPr lang="en-AU" sz="1200" b="0">
                <a:effectLst/>
                <a:latin typeface="+mn-lt"/>
                <a:ea typeface="Calibri" panose="020F0502020204030204" pitchFamily="34" charset="0"/>
              </a:rPr>
              <a:t>Now let’s move into Step 4 – Develop a collaborative plan from the Driver 3 – Reflection and implementation guide.</a:t>
            </a:r>
          </a:p>
          <a:p>
            <a:pPr marL="342900" marR="0" lvl="0" indent="-342900" algn="l" defTabSz="914400" rtl="0" eaLnBrk="1" fontAlgn="auto" latinLnBrk="0" hangingPunct="1">
              <a:lnSpc>
                <a:spcPct val="150000"/>
              </a:lnSpc>
              <a:spcBef>
                <a:spcPts val="1200"/>
              </a:spcBef>
              <a:spcAft>
                <a:spcPts val="600"/>
              </a:spcAft>
              <a:buClrTx/>
              <a:buSzTx/>
              <a:buFont typeface="Symbol" panose="05050102010706020507" pitchFamily="18" charset="2"/>
              <a:buChar char=""/>
              <a:tabLst>
                <a:tab pos="228600" algn="l"/>
              </a:tabLst>
              <a:defRPr/>
            </a:pPr>
            <a:r>
              <a:rPr lang="en-AU" sz="1200" b="0">
                <a:effectLst/>
                <a:latin typeface="+mn-lt"/>
                <a:ea typeface="Calibri" panose="020F0502020204030204" pitchFamily="34" charset="0"/>
              </a:rPr>
              <a:t>As a team, you’re going to start designing an action plan that focuses on the area—or areas—you’ve identified for improvement.</a:t>
            </a:r>
          </a:p>
          <a:p>
            <a:pPr marL="342900" marR="0" lvl="0" indent="-342900" algn="l" defTabSz="914400" rtl="0" eaLnBrk="1" fontAlgn="auto" latinLnBrk="0" hangingPunct="1">
              <a:lnSpc>
                <a:spcPct val="150000"/>
              </a:lnSpc>
              <a:spcBef>
                <a:spcPts val="1200"/>
              </a:spcBef>
              <a:spcAft>
                <a:spcPts val="600"/>
              </a:spcAft>
              <a:buClrTx/>
              <a:buSzTx/>
              <a:buFont typeface="Symbol" panose="05050102010706020507" pitchFamily="18" charset="2"/>
              <a:buChar char=""/>
              <a:tabLst>
                <a:tab pos="228600" algn="l"/>
              </a:tabLst>
              <a:defRPr/>
            </a:pPr>
            <a:r>
              <a:rPr lang="en-AU" sz="1200" b="0">
                <a:effectLst/>
                <a:latin typeface="+mn-lt"/>
                <a:ea typeface="Calibri" panose="020F0502020204030204" pitchFamily="34" charset="0"/>
              </a:rPr>
              <a:t>Think about the key actions you'll need to take, who’s going to be responsible for each one, the timelines you’ll work within, and how you’ll measure success. You can record everything in Table 4 – Develop a collaborative plan from the guide.</a:t>
            </a:r>
          </a:p>
          <a:p>
            <a:pPr marL="342900" marR="0" lvl="0" indent="-342900" algn="l" defTabSz="914400" rtl="0" eaLnBrk="1" fontAlgn="auto" latinLnBrk="0" hangingPunct="1">
              <a:lnSpc>
                <a:spcPct val="150000"/>
              </a:lnSpc>
              <a:spcBef>
                <a:spcPts val="1200"/>
              </a:spcBef>
              <a:spcAft>
                <a:spcPts val="600"/>
              </a:spcAft>
              <a:buClrTx/>
              <a:buSzTx/>
              <a:buFont typeface="Symbol" panose="05050102010706020507" pitchFamily="18" charset="2"/>
              <a:buChar char=""/>
              <a:tabLst>
                <a:tab pos="228600" algn="l"/>
              </a:tabLst>
              <a:defRPr/>
            </a:pPr>
            <a:r>
              <a:rPr lang="en-AU" sz="1200" b="0">
                <a:effectLst/>
                <a:latin typeface="+mn-lt"/>
                <a:ea typeface="Calibri" panose="020F0502020204030204" pitchFamily="34" charset="0"/>
              </a:rPr>
              <a:t>Use the guiding prompts provided in the guide to help shape your thinking:</a:t>
            </a:r>
          </a:p>
          <a:p>
            <a:pPr marL="342900" marR="0" lvl="0" indent="-342900" algn="l" defTabSz="914400" rtl="0" eaLnBrk="1" fontAlgn="auto" latinLnBrk="0" hangingPunct="1">
              <a:lnSpc>
                <a:spcPct val="150000"/>
              </a:lnSpc>
              <a:spcBef>
                <a:spcPts val="1200"/>
              </a:spcBef>
              <a:spcAft>
                <a:spcPts val="600"/>
              </a:spcAft>
              <a:buClrTx/>
              <a:buSzTx/>
              <a:buFont typeface="Symbol" panose="05050102010706020507" pitchFamily="18" charset="2"/>
              <a:buChar char=""/>
              <a:tabLst>
                <a:tab pos="228600" algn="l"/>
              </a:tabLst>
              <a:defRPr/>
            </a:pPr>
            <a:r>
              <a:rPr lang="en-AU" sz="1200" b="0">
                <a:effectLst/>
                <a:latin typeface="+mn-lt"/>
                <a:ea typeface="Calibri" panose="020F0502020204030204" pitchFamily="34" charset="0"/>
              </a:rPr>
              <a:t>The goal here is to come up with something practical, measurable, and genuinely collaborative. Take your time, and when you’re ready, we’ll move to the final step.</a:t>
            </a:r>
            <a:endParaRPr lang="en-AU" sz="1200" b="0">
              <a:latin typeface="+mn-lt"/>
            </a:endParaRPr>
          </a:p>
        </p:txBody>
      </p:sp>
      <p:sp>
        <p:nvSpPr>
          <p:cNvPr id="4" name="Slide Number Placeholder 3">
            <a:extLst>
              <a:ext uri="{FF2B5EF4-FFF2-40B4-BE49-F238E27FC236}">
                <a16:creationId xmlns:a16="http://schemas.microsoft.com/office/drawing/2014/main" id="{1F6F6417-8D96-1EA9-B0DC-83EB3034D893}"/>
              </a:ext>
            </a:extLst>
          </p:cNvPr>
          <p:cNvSpPr>
            <a:spLocks noGrp="1"/>
          </p:cNvSpPr>
          <p:nvPr>
            <p:ph type="sldNum" sz="quarter" idx="5"/>
          </p:nvPr>
        </p:nvSpPr>
        <p:spPr/>
        <p:txBody>
          <a:bodyPr/>
          <a:lstStyle/>
          <a:p>
            <a:fld id="{B07158C4-A119-4B78-9DE8-A50001BC31DC}" type="slidenum">
              <a:rPr lang="en-AU" smtClean="0"/>
              <a:pPr/>
              <a:t>61</a:t>
            </a:fld>
            <a:endParaRPr lang="en-AU"/>
          </a:p>
        </p:txBody>
      </p:sp>
    </p:spTree>
    <p:extLst>
      <p:ext uri="{BB962C8B-B14F-4D97-AF65-F5344CB8AC3E}">
        <p14:creationId xmlns:p14="http://schemas.microsoft.com/office/powerpoint/2010/main" val="35538057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DC65D-B9F8-F2EE-D7A2-D4499208A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927DE-6BCB-84AE-9BE3-ABE83FCAF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FE14C-20D4-3D89-385A-219B1A13C521}"/>
              </a:ext>
            </a:extLst>
          </p:cNvPr>
          <p:cNvSpPr>
            <a:spLocks noGrp="1"/>
          </p:cNvSpPr>
          <p:nvPr>
            <p:ph type="body" idx="1"/>
          </p:nvPr>
        </p:nvSpPr>
        <p:spPr/>
        <p:txBody>
          <a:bodyPr/>
          <a:lstStyle/>
          <a:p>
            <a:r>
              <a:rPr lang="en-AU" sz="1200" b="1">
                <a:latin typeface="+mn-lt"/>
              </a:rPr>
              <a:t>Purpose: </a:t>
            </a:r>
            <a:r>
              <a:rPr lang="en-AU" sz="1200" b="0">
                <a:latin typeface="+mn-lt"/>
              </a:rPr>
              <a:t>To establish a process for evaluating the success of the plan using evidence and feedback</a:t>
            </a:r>
            <a:endParaRPr lang="en-AU" sz="1200" b="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a:effectLst/>
                <a:latin typeface="+mn-lt"/>
                <a:ea typeface="Calibri" panose="020F0502020204030204" pitchFamily="34" charset="0"/>
              </a:rPr>
              <a:t>Timeframe: </a:t>
            </a:r>
            <a:r>
              <a:rPr lang="en-AU" sz="1200">
                <a:effectLst/>
                <a:latin typeface="Arial" panose="020B0604020202020204" pitchFamily="34" charset="0"/>
                <a:ea typeface="Calibri" panose="020F0502020204030204" pitchFamily="34" charset="0"/>
              </a:rPr>
              <a:t>schedule regular check-ins (e.g., monthly or quarterly)</a:t>
            </a:r>
          </a:p>
          <a:p>
            <a:endParaRPr lang="en-AU" sz="1200" b="1">
              <a:effectLst/>
              <a:latin typeface="+mn-lt"/>
              <a:ea typeface="Calibri" panose="020F0502020204030204" pitchFamily="34" charset="0"/>
            </a:endParaRPr>
          </a:p>
          <a:p>
            <a:pPr algn="l" rtl="0" fontAlgn="base"/>
            <a:r>
              <a:rPr lang="en-AU" sz="1200" b="1" i="0">
                <a:solidFill>
                  <a:srgbClr val="444444"/>
                </a:solidFill>
                <a:effectLst/>
                <a:latin typeface="+mn-lt"/>
              </a:rPr>
              <a:t>Suggested script: </a:t>
            </a:r>
          </a:p>
          <a:p>
            <a:pPr marL="342900" marR="0" lvl="0" indent="-342900" algn="l" defTabSz="914400" rtl="0" eaLnBrk="1" fontAlgn="auto" latinLnBrk="0" hangingPunct="1">
              <a:lnSpc>
                <a:spcPct val="100000"/>
              </a:lnSpc>
              <a:spcBef>
                <a:spcPts val="1200"/>
              </a:spcBef>
              <a:spcAft>
                <a:spcPts val="600"/>
              </a:spcAft>
              <a:buClrTx/>
              <a:buSzTx/>
              <a:buFont typeface="Symbol" panose="05050102010706020507" pitchFamily="18" charset="2"/>
              <a:buChar char=""/>
              <a:tabLst>
                <a:tab pos="228600" algn="l"/>
              </a:tabLst>
              <a:defRPr/>
            </a:pPr>
            <a:r>
              <a:rPr lang="en-AU" sz="1200" b="0">
                <a:effectLst/>
                <a:ea typeface="Calibri" panose="020F0502020204030204" pitchFamily="34" charset="0"/>
              </a:rPr>
              <a:t>Let’s move into our final step—Step 5: Review and adjust from the Driver 3 – Reflection and implementation guide.</a:t>
            </a:r>
          </a:p>
          <a:p>
            <a:pPr marL="342900" marR="0" lvl="0" indent="-342900" algn="l" defTabSz="914400" rtl="0" eaLnBrk="1" fontAlgn="auto" latinLnBrk="0" hangingPunct="1">
              <a:lnSpc>
                <a:spcPct val="100000"/>
              </a:lnSpc>
              <a:spcBef>
                <a:spcPts val="1200"/>
              </a:spcBef>
              <a:spcAft>
                <a:spcPts val="600"/>
              </a:spcAft>
              <a:buClrTx/>
              <a:buSzTx/>
              <a:buFont typeface="Symbol" panose="05050102010706020507" pitchFamily="18" charset="2"/>
              <a:buChar char=""/>
              <a:tabLst>
                <a:tab pos="228600" algn="l"/>
              </a:tabLst>
              <a:defRPr/>
            </a:pPr>
            <a:r>
              <a:rPr lang="en-AU" sz="1200" b="0">
                <a:effectLst/>
                <a:ea typeface="Calibri" panose="020F0502020204030204" pitchFamily="34" charset="0"/>
              </a:rPr>
              <a:t>At this stage, I’d like you to think about how you’ll measure the effectiveness of your plan over time, and how you’ll make adjustments as needed.</a:t>
            </a:r>
          </a:p>
          <a:p>
            <a:pPr marL="342900" marR="0" lvl="0" indent="-342900" algn="l" defTabSz="914400" rtl="0" eaLnBrk="1" fontAlgn="auto" latinLnBrk="0" hangingPunct="1">
              <a:lnSpc>
                <a:spcPct val="100000"/>
              </a:lnSpc>
              <a:spcBef>
                <a:spcPts val="1200"/>
              </a:spcBef>
              <a:spcAft>
                <a:spcPts val="600"/>
              </a:spcAft>
              <a:buClrTx/>
              <a:buSzTx/>
              <a:buFont typeface="Symbol" panose="05050102010706020507" pitchFamily="18" charset="2"/>
              <a:buChar char=""/>
              <a:tabLst>
                <a:tab pos="228600" algn="l"/>
              </a:tabLst>
              <a:defRPr/>
            </a:pPr>
            <a:r>
              <a:rPr lang="en-AU" sz="1200" b="0">
                <a:effectLst/>
                <a:ea typeface="Calibri" panose="020F0502020204030204" pitchFamily="34" charset="0"/>
              </a:rPr>
              <a:t>What kind of evidence will you collect? This could be things like feedback from staff or students, classroom observations, or even outcome data. Also, think about how often you’ll review your progress and tweak the plan if needed.</a:t>
            </a:r>
          </a:p>
          <a:p>
            <a:pPr marL="342900" marR="0" lvl="0" indent="-342900" algn="l" defTabSz="914400" rtl="0" eaLnBrk="1" fontAlgn="auto" latinLnBrk="0" hangingPunct="1">
              <a:lnSpc>
                <a:spcPct val="100000"/>
              </a:lnSpc>
              <a:spcBef>
                <a:spcPts val="1200"/>
              </a:spcBef>
              <a:spcAft>
                <a:spcPts val="600"/>
              </a:spcAft>
              <a:buClrTx/>
              <a:buSzTx/>
              <a:buFont typeface="Symbol" panose="05050102010706020507" pitchFamily="18" charset="2"/>
              <a:buChar char=""/>
              <a:tabLst>
                <a:tab pos="228600" algn="l"/>
              </a:tabLst>
              <a:defRPr/>
            </a:pPr>
            <a:r>
              <a:rPr lang="en-AU" sz="1200" b="0">
                <a:effectLst/>
                <a:ea typeface="Calibri" panose="020F0502020204030204" pitchFamily="34" charset="0"/>
              </a:rPr>
              <a:t>You can use Table 5 – Review and adjust in the guide to capture your ideas.</a:t>
            </a:r>
          </a:p>
          <a:p>
            <a:pPr marL="342900" marR="0" lvl="0" indent="-342900" algn="l" defTabSz="914400" rtl="0" eaLnBrk="1" fontAlgn="auto" latinLnBrk="0" hangingPunct="1">
              <a:lnSpc>
                <a:spcPct val="100000"/>
              </a:lnSpc>
              <a:spcBef>
                <a:spcPts val="1200"/>
              </a:spcBef>
              <a:spcAft>
                <a:spcPts val="600"/>
              </a:spcAft>
              <a:buClrTx/>
              <a:buSzTx/>
              <a:buFont typeface="Symbol" panose="05050102010706020507" pitchFamily="18" charset="2"/>
              <a:buChar char=""/>
              <a:tabLst>
                <a:tab pos="228600" algn="l"/>
              </a:tabLst>
              <a:defRPr/>
            </a:pPr>
            <a:r>
              <a:rPr lang="en-AU" sz="1200" b="0">
                <a:effectLst/>
                <a:ea typeface="Calibri" panose="020F0502020204030204" pitchFamily="34" charset="0"/>
              </a:rPr>
              <a:t>This part of the guide includes some guiding prompts to assist your thinking and discussion:</a:t>
            </a:r>
          </a:p>
          <a:p>
            <a:pPr marL="342900" marR="0" lvl="0" indent="-342900" algn="l" defTabSz="914400" rtl="0" eaLnBrk="1" fontAlgn="auto" latinLnBrk="0" hangingPunct="1">
              <a:lnSpc>
                <a:spcPct val="100000"/>
              </a:lnSpc>
              <a:spcBef>
                <a:spcPts val="1200"/>
              </a:spcBef>
              <a:spcAft>
                <a:spcPts val="600"/>
              </a:spcAft>
              <a:buClrTx/>
              <a:buSzTx/>
              <a:buFont typeface="Symbol" panose="05050102010706020507" pitchFamily="18" charset="2"/>
              <a:buChar char=""/>
              <a:tabLst>
                <a:tab pos="228600" algn="l"/>
              </a:tabLst>
              <a:defRPr/>
            </a:pPr>
            <a:r>
              <a:rPr lang="en-AU" sz="1200" b="0">
                <a:effectLst/>
                <a:ea typeface="Calibri" panose="020F0502020204030204" pitchFamily="34" charset="0"/>
              </a:rPr>
              <a:t>Go ahead and discuss that as a group and take the time to record your thinking and action plan.</a:t>
            </a:r>
            <a:endParaRPr lang="en-AU" sz="1200" b="1">
              <a:latin typeface="+mn-lt"/>
            </a:endParaRPr>
          </a:p>
        </p:txBody>
      </p:sp>
      <p:sp>
        <p:nvSpPr>
          <p:cNvPr id="4" name="Slide Number Placeholder 3">
            <a:extLst>
              <a:ext uri="{FF2B5EF4-FFF2-40B4-BE49-F238E27FC236}">
                <a16:creationId xmlns:a16="http://schemas.microsoft.com/office/drawing/2014/main" id="{B8329B66-C15D-B55E-0449-E3EBABCFAEBF}"/>
              </a:ext>
            </a:extLst>
          </p:cNvPr>
          <p:cNvSpPr>
            <a:spLocks noGrp="1"/>
          </p:cNvSpPr>
          <p:nvPr>
            <p:ph type="sldNum" sz="quarter" idx="5"/>
          </p:nvPr>
        </p:nvSpPr>
        <p:spPr/>
        <p:txBody>
          <a:bodyPr/>
          <a:lstStyle/>
          <a:p>
            <a:fld id="{B07158C4-A119-4B78-9DE8-A50001BC31DC}" type="slidenum">
              <a:rPr lang="en-AU" smtClean="0"/>
              <a:pPr/>
              <a:t>62</a:t>
            </a:fld>
            <a:endParaRPr lang="en-AU"/>
          </a:p>
        </p:txBody>
      </p:sp>
    </p:spTree>
    <p:extLst>
      <p:ext uri="{BB962C8B-B14F-4D97-AF65-F5344CB8AC3E}">
        <p14:creationId xmlns:p14="http://schemas.microsoft.com/office/powerpoint/2010/main" val="24307552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a:t>
            </a:r>
            <a:r>
              <a:rPr lang="en-AU"/>
              <a:t>To provide additional resources relevant to Driver 3 – Fostering collaboration for growth and improvement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a:t>2 minutes</a:t>
            </a:r>
          </a:p>
          <a:p>
            <a:endParaRPr lang="en-AU"/>
          </a:p>
          <a:p>
            <a:pPr algn="l" rtl="0" fontAlgn="base"/>
            <a:r>
              <a:rPr lang="en-AU" sz="1200" b="1" i="0">
                <a:solidFill>
                  <a:srgbClr val="444444"/>
                </a:solidFill>
                <a:effectLst/>
                <a:latin typeface="+mn-lt"/>
              </a:rPr>
              <a:t>Suggested script: </a:t>
            </a:r>
          </a:p>
          <a:p>
            <a:pPr marL="171450" indent="-171450">
              <a:buFont typeface="Arial" panose="020B0604020202020204" pitchFamily="34" charset="0"/>
              <a:buChar char="•"/>
            </a:pPr>
            <a:r>
              <a:rPr lang="en-AU"/>
              <a:t>To wrap up, just a quick note on the additional resources provided.</a:t>
            </a:r>
          </a:p>
          <a:p>
            <a:pPr marL="171450" indent="-171450">
              <a:buFont typeface="Arial" panose="020B0604020202020204" pitchFamily="34" charset="0"/>
              <a:buChar char="•"/>
            </a:pPr>
            <a:r>
              <a:rPr lang="en-AU"/>
              <a:t>These are designed to support further exploration of the key driver we’ve focused on so far.</a:t>
            </a:r>
          </a:p>
          <a:p>
            <a:pPr marL="171450" indent="-171450">
              <a:buFont typeface="Arial" panose="020B0604020202020204" pitchFamily="34" charset="0"/>
              <a:buChar char="•"/>
            </a:pPr>
            <a:r>
              <a:rPr lang="en-AU"/>
              <a:t>You are encouraged to explore these resources at their own pace to further develop your leadership capacity.</a:t>
            </a:r>
          </a:p>
          <a:p>
            <a:pPr marL="171450" indent="-171450">
              <a:buFont typeface="Arial" panose="020B0604020202020204" pitchFamily="34" charset="0"/>
              <a:buChar char="•"/>
            </a:pPr>
            <a:r>
              <a:rPr lang="en-AU"/>
              <a:t>These resources can be a great starting point for deeper conversations or for our future planning sessions.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63</a:t>
            </a:fld>
            <a:endParaRPr lang="en-AU"/>
          </a:p>
        </p:txBody>
      </p:sp>
    </p:spTree>
    <p:extLst>
      <p:ext uri="{BB962C8B-B14F-4D97-AF65-F5344CB8AC3E}">
        <p14:creationId xmlns:p14="http://schemas.microsoft.com/office/powerpoint/2010/main" val="1182964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86827-6247-BEC9-30F8-DF0C1733A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B95D2-C7FF-A3A6-8725-1F41AB273F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1AEDD-7BFA-A207-880D-95E0E927B998}"/>
              </a:ext>
            </a:extLst>
          </p:cNvPr>
          <p:cNvSpPr>
            <a:spLocks noGrp="1"/>
          </p:cNvSpPr>
          <p:nvPr>
            <p:ph type="body" idx="1"/>
          </p:nvPr>
        </p:nvSpPr>
        <p:spPr/>
        <p:txBody>
          <a:bodyPr/>
          <a:lstStyle/>
          <a:p>
            <a:pPr algn="l" rtl="0" fontAlgn="base"/>
            <a:r>
              <a:rPr lang="en-AU" b="1" i="0" u="none" strike="noStrike">
                <a:solidFill>
                  <a:srgbClr val="000000"/>
                </a:solidFill>
                <a:effectLst/>
                <a:highlight>
                  <a:srgbClr val="F5F5F5"/>
                </a:highlight>
                <a:latin typeface="Public Sans" pitchFamily="2" charset="0"/>
              </a:rPr>
              <a:t>Purpose: </a:t>
            </a:r>
            <a:r>
              <a:rPr lang="en-AU" b="0" i="0" u="none" strike="noStrike">
                <a:solidFill>
                  <a:srgbClr val="000000"/>
                </a:solidFill>
                <a:effectLst/>
                <a:highlight>
                  <a:srgbClr val="F5F5F5"/>
                </a:highlight>
                <a:latin typeface="Public Sans" pitchFamily="2" charset="0"/>
              </a:rPr>
              <a:t>Feedback and further assistance</a:t>
            </a:r>
          </a:p>
          <a:p>
            <a:pPr marL="0" marR="0" lvl="0" indent="0" algn="l" defTabSz="914400" rtl="0" eaLnBrk="1" fontAlgn="base" latinLnBrk="0" hangingPunct="1">
              <a:lnSpc>
                <a:spcPct val="100000"/>
              </a:lnSpc>
              <a:spcBef>
                <a:spcPts val="0"/>
              </a:spcBef>
              <a:spcAft>
                <a:spcPts val="0"/>
              </a:spcAft>
              <a:buClrTx/>
              <a:buSzTx/>
              <a:buFontTx/>
              <a:buNone/>
              <a:tabLst/>
              <a:defRPr/>
            </a:pPr>
            <a:r>
              <a:rPr lang="en-AU" b="1"/>
              <a:t>Suggested time: </a:t>
            </a:r>
            <a:r>
              <a:rPr lang="en-AU"/>
              <a:t>2 minutes</a:t>
            </a:r>
          </a:p>
          <a:p>
            <a:pPr algn="l" rtl="0" fontAlgn="base"/>
            <a:endParaRPr lang="en-AU" b="1" i="0" u="none" strike="noStrike">
              <a:solidFill>
                <a:srgbClr val="000000"/>
              </a:solidFill>
              <a:effectLst/>
              <a:highlight>
                <a:srgbClr val="F5F5F5"/>
              </a:highlight>
              <a:latin typeface="Public Sans" pitchFamily="2" charset="0"/>
            </a:endParaRPr>
          </a:p>
          <a:p>
            <a:pPr algn="l" rtl="0" fontAlgn="base"/>
            <a:r>
              <a:rPr lang="en-AU" sz="1200" b="1" i="0">
                <a:solidFill>
                  <a:srgbClr val="444444"/>
                </a:solidFill>
                <a:effectLst/>
                <a:latin typeface="+mn-lt"/>
              </a:rPr>
              <a:t>Suggested script: </a:t>
            </a:r>
          </a:p>
          <a:p>
            <a:pPr marL="171450" indent="-171450" algn="l" rtl="0" fontAlgn="base">
              <a:buFont typeface="Arial" panose="020B0604020202020204" pitchFamily="34" charset="0"/>
              <a:buChar char="•"/>
            </a:pPr>
            <a:r>
              <a:rPr lang="en-AU" b="0" i="0" u="none" strike="noStrike">
                <a:solidFill>
                  <a:srgbClr val="000000"/>
                </a:solidFill>
                <a:effectLst/>
                <a:highlight>
                  <a:srgbClr val="F5F5F5"/>
                </a:highlight>
                <a:latin typeface="Public Sans" pitchFamily="2" charset="0"/>
              </a:rPr>
              <a:t>This concludes the section on leading Driver 3- Fostering collaboration for growth and improvement.</a:t>
            </a:r>
          </a:p>
          <a:p>
            <a:pPr marL="171450" indent="-171450" algn="l" rtl="0" fontAlgn="base">
              <a:buFont typeface="Arial" panose="020B0604020202020204" pitchFamily="34" charset="0"/>
              <a:buChar char="•"/>
            </a:pPr>
            <a:r>
              <a:rPr lang="en-AU" b="0" i="0" u="none" strike="noStrike">
                <a:solidFill>
                  <a:srgbClr val="000000"/>
                </a:solidFill>
                <a:effectLst/>
                <a:highlight>
                  <a:srgbClr val="F5F5F5"/>
                </a:highlight>
                <a:latin typeface="Public Sans" pitchFamily="2" charset="0"/>
              </a:rPr>
              <a:t>Please ask the team to take a few moments to complete the survey.</a:t>
            </a:r>
          </a:p>
          <a:p>
            <a:pPr marL="171450" indent="-171450" algn="l" rtl="0" fontAlgn="base">
              <a:buFont typeface="Arial" panose="020B0604020202020204" pitchFamily="34" charset="0"/>
              <a:buChar char="•"/>
            </a:pPr>
            <a:r>
              <a:rPr lang="en-AU" b="0" i="0" u="none" strike="noStrike">
                <a:solidFill>
                  <a:srgbClr val="000000"/>
                </a:solidFill>
                <a:effectLst/>
                <a:highlight>
                  <a:srgbClr val="F5F5F5"/>
                </a:highlight>
                <a:latin typeface="Public Sans" pitchFamily="2" charset="0"/>
              </a:rPr>
              <a:t>Your feedback will help the Secondary Teaching and Learning team evaluate the learning resources, including the Illustration of practice 3, the Reflection and implementation guide 3, and the Strategic implementation process.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a:t>You are encouraged to join the Secondary Teaching and Learning Statewide Staffroom to collaborate with like-minded educators and leaders. Go to the link provided on the slide to register. </a:t>
            </a:r>
            <a:endParaRPr lang="en-AU" b="0" i="0" u="none" strike="noStrike">
              <a:solidFill>
                <a:srgbClr val="000000"/>
              </a:solidFill>
              <a:effectLst/>
              <a:highlight>
                <a:srgbClr val="F5F5F5"/>
              </a:highlight>
              <a:latin typeface="Public Sans" pitchFamily="2" charset="0"/>
            </a:endParaRPr>
          </a:p>
          <a:p>
            <a:pPr marL="171450" indent="-171450" algn="l" rtl="0" fontAlgn="base">
              <a:buFont typeface="Arial" panose="020B0604020202020204" pitchFamily="34" charset="0"/>
              <a:buChar char="•"/>
            </a:pPr>
            <a:r>
              <a:rPr lang="en-AU" b="0" i="0" u="none" strike="noStrike">
                <a:solidFill>
                  <a:srgbClr val="000000"/>
                </a:solidFill>
                <a:effectLst/>
                <a:highlight>
                  <a:srgbClr val="F5F5F5"/>
                </a:highlight>
                <a:latin typeface="Public Sans" pitchFamily="2" charset="0"/>
              </a:rPr>
              <a:t>The Secondary Teaching and Learning team can be contacted with any further questions using the email provided on the screen.</a:t>
            </a:r>
          </a:p>
        </p:txBody>
      </p:sp>
      <p:sp>
        <p:nvSpPr>
          <p:cNvPr id="4" name="Slide Number Placeholder 3">
            <a:extLst>
              <a:ext uri="{FF2B5EF4-FFF2-40B4-BE49-F238E27FC236}">
                <a16:creationId xmlns:a16="http://schemas.microsoft.com/office/drawing/2014/main" id="{591B53D1-772D-9772-FF5F-C7C2728321EA}"/>
              </a:ext>
            </a:extLst>
          </p:cNvPr>
          <p:cNvSpPr>
            <a:spLocks noGrp="1"/>
          </p:cNvSpPr>
          <p:nvPr>
            <p:ph type="sldNum" sz="quarter" idx="5"/>
          </p:nvPr>
        </p:nvSpPr>
        <p:spPr/>
        <p:txBody>
          <a:bodyPr/>
          <a:lstStyle/>
          <a:p>
            <a:fld id="{B07158C4-A119-4B78-9DE8-A50001BC31DC}" type="slidenum">
              <a:rPr lang="en-AU" smtClean="0"/>
              <a:pPr/>
              <a:t>64</a:t>
            </a:fld>
            <a:endParaRPr lang="en-AU"/>
          </a:p>
        </p:txBody>
      </p:sp>
    </p:spTree>
    <p:extLst>
      <p:ext uri="{BB962C8B-B14F-4D97-AF65-F5344CB8AC3E}">
        <p14:creationId xmlns:p14="http://schemas.microsoft.com/office/powerpoint/2010/main" val="15725071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65</a:t>
            </a:fld>
            <a:endParaRPr lang="en-AU"/>
          </a:p>
        </p:txBody>
      </p:sp>
    </p:spTree>
    <p:extLst>
      <p:ext uri="{BB962C8B-B14F-4D97-AF65-F5344CB8AC3E}">
        <p14:creationId xmlns:p14="http://schemas.microsoft.com/office/powerpoint/2010/main" val="405219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5948C-954B-47B2-51B3-D159DDFB3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9DB73-DA23-A880-1C94-EC2EFE663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63AA4-EAC2-0630-AAEF-C947E34C1AA0}"/>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200" b="1" i="0" u="none" strike="noStrike">
                <a:solidFill>
                  <a:schemeClr val="tx1"/>
                </a:solidFill>
                <a:effectLst/>
                <a:latin typeface="+mn-lt"/>
              </a:rPr>
              <a:t>Purpose: </a:t>
            </a:r>
            <a:r>
              <a:rPr lang="en-AU" sz="1200" b="0" i="0" u="none" strike="noStrike">
                <a:solidFill>
                  <a:schemeClr val="tx1"/>
                </a:solidFill>
                <a:effectLst/>
                <a:latin typeface="+mn-lt"/>
              </a:rPr>
              <a:t>Introducing </a:t>
            </a:r>
            <a:r>
              <a:rPr lang="en-AU" sz="1200" b="0">
                <a:solidFill>
                  <a:schemeClr val="tx1"/>
                </a:solidFill>
                <a:latin typeface="+mn-lt"/>
              </a:rPr>
              <a:t>the first part of the professional learning – Building knowledge and understanding</a:t>
            </a:r>
          </a:p>
          <a:p>
            <a:pPr marL="0" marR="0" lvl="0" indent="0" algn="l" defTabSz="914400" rtl="0" eaLnBrk="1" fontAlgn="base" latinLnBrk="0" hangingPunct="1">
              <a:lnSpc>
                <a:spcPct val="100000"/>
              </a:lnSpc>
              <a:spcBef>
                <a:spcPts val="0"/>
              </a:spcBef>
              <a:spcAft>
                <a:spcPts val="0"/>
              </a:spcAft>
              <a:buClrTx/>
              <a:buSzTx/>
              <a:buFontTx/>
              <a:buNone/>
              <a:tabLst/>
              <a:defRPr/>
            </a:pPr>
            <a:r>
              <a:rPr lang="en-AU" b="1"/>
              <a:t>Suggested time: </a:t>
            </a:r>
            <a:r>
              <a:rPr lang="en-AU" b="0"/>
              <a:t>5 </a:t>
            </a:r>
            <a:r>
              <a:rPr lang="en-AU"/>
              <a:t>minutes</a:t>
            </a:r>
          </a:p>
          <a:p>
            <a:pPr algn="l" rtl="0" fontAlgn="base"/>
            <a:endParaRPr lang="en-AU" sz="1200" b="0" i="0">
              <a:solidFill>
                <a:schemeClr val="tx1"/>
              </a:solidFill>
              <a:effectLst/>
              <a:latin typeface="+mn-lt"/>
            </a:endParaRPr>
          </a:p>
          <a:p>
            <a:pPr algn="l" rtl="0" fontAlgn="base"/>
            <a:r>
              <a:rPr lang="en-AU" sz="1200" b="1" i="0">
                <a:solidFill>
                  <a:srgbClr val="444444"/>
                </a:solidFill>
                <a:effectLst/>
                <a:latin typeface="+mn-lt"/>
              </a:rPr>
              <a:t>Instructions for the facilitator/s: </a:t>
            </a:r>
          </a:p>
          <a:p>
            <a:pPr marL="171450" indent="-171450">
              <a:buFont typeface="Arial" panose="020B0604020202020204" pitchFamily="34" charset="0"/>
              <a:buChar char="•"/>
            </a:pPr>
            <a:r>
              <a:rPr lang="en-AU" sz="1200">
                <a:solidFill>
                  <a:schemeClr val="tx1"/>
                </a:solidFill>
                <a:latin typeface="+mn-lt"/>
              </a:rPr>
              <a:t>Emphasise the importance of building knowledge and understanding of the process before diving into the implementation stage.</a:t>
            </a:r>
          </a:p>
          <a:p>
            <a:pPr marL="171450" indent="-171450">
              <a:buFont typeface="Arial" panose="020B0604020202020204" pitchFamily="34" charset="0"/>
              <a:buChar char="•"/>
            </a:pPr>
            <a:endParaRPr lang="en-AU" sz="1200">
              <a:solidFill>
                <a:schemeClr val="tx1"/>
              </a:solidFill>
              <a:latin typeface="+mn-lt"/>
            </a:endParaRPr>
          </a:p>
          <a:p>
            <a:pPr marL="0" indent="0">
              <a:buFont typeface="Arial" panose="020B0604020202020204" pitchFamily="34" charset="0"/>
              <a:buNone/>
            </a:pPr>
            <a:r>
              <a:rPr lang="en-AU" sz="1200" b="1">
                <a:solidFill>
                  <a:schemeClr val="tx1"/>
                </a:solidFill>
                <a:latin typeface="+mn-lt"/>
              </a:rPr>
              <a:t>Suggested script: </a:t>
            </a:r>
          </a:p>
          <a:p>
            <a:pPr marL="171450" indent="-171450">
              <a:buFont typeface="Arial" panose="020B0604020202020204" pitchFamily="34" charset="0"/>
              <a:buChar char="•"/>
            </a:pPr>
            <a:r>
              <a:rPr lang="en-AU"/>
              <a:t>As shown on the slide, this part is divided into three sections—each designed to build our knowledge and understanding of the whole school curriculum implementation process that the school in the Illustration of practice followed. </a:t>
            </a:r>
          </a:p>
          <a:p>
            <a:pPr marL="171450" indent="-171450">
              <a:buFont typeface="Arial" panose="020B0604020202020204" pitchFamily="34" charset="0"/>
              <a:buChar char="•"/>
            </a:pPr>
            <a:r>
              <a:rPr lang="en-AU"/>
              <a:t>The first section focuses on key alignments, showing how the implementation process draws from a range of policies and frameworks. This alignment is what makes the process sustainable.</a:t>
            </a:r>
          </a:p>
          <a:p>
            <a:pPr marL="171450" indent="-171450">
              <a:buFont typeface="Arial" panose="020B0604020202020204" pitchFamily="34" charset="0"/>
              <a:buChar char="•"/>
            </a:pPr>
            <a:r>
              <a:rPr lang="en-AU"/>
              <a:t>Next, we’ll unpack the three key drivers of the curriculum implementation journey, followed by a deep dive into the strategic implementation process.</a:t>
            </a:r>
          </a:p>
          <a:p>
            <a:pPr marL="171450" indent="-171450">
              <a:buFont typeface="Arial" panose="020B0604020202020204" pitchFamily="34" charset="0"/>
              <a:buChar char="•"/>
            </a:pPr>
            <a:r>
              <a:rPr lang="en-AU"/>
              <a:t>Through this part we’ll build a solid understanding of the implementation process before we move into the next part—</a:t>
            </a:r>
            <a:r>
              <a:rPr lang="en-AU" b="0"/>
              <a:t>Leading the Implementation</a:t>
            </a:r>
            <a:r>
              <a:rPr lang="en-AU"/>
              <a:t>—where we start applying it to our own context.</a:t>
            </a:r>
          </a:p>
          <a:p>
            <a:pPr marL="171450" indent="-171450">
              <a:buFont typeface="Arial" panose="020B0604020202020204" pitchFamily="34" charset="0"/>
              <a:buChar char="•"/>
            </a:pPr>
            <a:r>
              <a:rPr lang="en-AU"/>
              <a:t>And finally, we’ll keep coming back to this whenever we need to clarify the purpose or intent behind specific steps in the implementation process.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912FD199-C714-673F-8D2E-3F97C859DD15}"/>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94933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A006C-19A9-DD2D-04DE-7D3299890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13B56-694C-1D03-7B4B-F4A31B040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8FEC1-7A19-4D8B-1ADA-94D4A54F710A}"/>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200" b="1" i="0" u="none" strike="noStrike">
                <a:solidFill>
                  <a:srgbClr val="000000"/>
                </a:solidFill>
                <a:effectLst/>
                <a:latin typeface="+mn-lt"/>
              </a:rPr>
              <a:t>Purpose: </a:t>
            </a:r>
            <a:r>
              <a:rPr lang="en-AU" sz="1200" b="0" i="0" u="none" strike="noStrike">
                <a:solidFill>
                  <a:srgbClr val="000000"/>
                </a:solidFill>
                <a:effectLst/>
                <a:latin typeface="+mn-lt"/>
              </a:rPr>
              <a:t>Introducing </a:t>
            </a:r>
            <a:r>
              <a:rPr lang="en-AU" sz="1200" b="0">
                <a:solidFill>
                  <a:schemeClr val="tx1"/>
                </a:solidFill>
                <a:latin typeface="+mn-lt"/>
              </a:rPr>
              <a:t>the second part of the professional learning – Leading the implementation </a:t>
            </a:r>
          </a:p>
          <a:p>
            <a:pPr marL="0" marR="0" lvl="0" indent="0" algn="l" defTabSz="914400" rtl="0" eaLnBrk="1" fontAlgn="base" latinLnBrk="0" hangingPunct="1">
              <a:lnSpc>
                <a:spcPct val="100000"/>
              </a:lnSpc>
              <a:spcBef>
                <a:spcPts val="0"/>
              </a:spcBef>
              <a:spcAft>
                <a:spcPts val="0"/>
              </a:spcAft>
              <a:buClrTx/>
              <a:buSzTx/>
              <a:buFontTx/>
              <a:buNone/>
              <a:tabLst/>
              <a:defRPr/>
            </a:pPr>
            <a:r>
              <a:rPr lang="en-AU" b="1"/>
              <a:t>Suggested time: </a:t>
            </a:r>
            <a:r>
              <a:rPr lang="en-AU" b="0"/>
              <a:t>5 </a:t>
            </a:r>
            <a:r>
              <a:rPr lang="en-AU"/>
              <a:t>minutes</a:t>
            </a:r>
          </a:p>
          <a:p>
            <a:pPr algn="l" rtl="0" fontAlgn="base"/>
            <a:endParaRPr lang="en-AU" sz="1200" b="0" i="0">
              <a:solidFill>
                <a:srgbClr val="444444"/>
              </a:solidFill>
              <a:effectLst/>
              <a:latin typeface="+mn-lt"/>
            </a:endParaRPr>
          </a:p>
          <a:p>
            <a:pPr algn="l" rtl="0" fontAlgn="base"/>
            <a:r>
              <a:rPr lang="en-AU" sz="1200" b="1" i="0">
                <a:solidFill>
                  <a:srgbClr val="444444"/>
                </a:solidFill>
                <a:effectLst/>
                <a:latin typeface="+mn-lt"/>
              </a:rPr>
              <a:t>Instructions for the facilitator/s: </a:t>
            </a:r>
          </a:p>
          <a:p>
            <a:pPr marL="171450" indent="-171450">
              <a:buFont typeface="Arial" panose="020B0604020202020204" pitchFamily="34" charset="0"/>
              <a:buChar char="•"/>
            </a:pPr>
            <a:r>
              <a:rPr lang="en-AU">
                <a:solidFill>
                  <a:schemeClr val="tx1"/>
                </a:solidFill>
              </a:rPr>
              <a:t>Emphasise that this next part of the professional learning focuses on putting knowledge into action through Leading the implementation.</a:t>
            </a:r>
          </a:p>
          <a:p>
            <a:pPr marL="171450" indent="-171450">
              <a:buFont typeface="Arial" panose="020B0604020202020204" pitchFamily="34" charset="0"/>
              <a:buChar char="•"/>
            </a:pPr>
            <a:r>
              <a:rPr lang="en-AU">
                <a:solidFill>
                  <a:schemeClr val="tx1"/>
                </a:solidFill>
              </a:rPr>
              <a:t>Leading the Strategic implementation process is a gradual and reflective journey.</a:t>
            </a:r>
          </a:p>
          <a:p>
            <a:pPr marL="628650" lvl="1" indent="-171450">
              <a:buFont typeface="Arial" panose="020B0604020202020204" pitchFamily="34" charset="0"/>
              <a:buChar char="•"/>
            </a:pPr>
            <a:r>
              <a:rPr lang="en-AU">
                <a:solidFill>
                  <a:schemeClr val="tx1"/>
                </a:solidFill>
              </a:rPr>
              <a:t>In many cases, this will span over a year to ensure deep understanding and effective application.</a:t>
            </a:r>
          </a:p>
          <a:p>
            <a:pPr marL="628650" lvl="1" indent="-171450">
              <a:buFont typeface="Arial" panose="020B0604020202020204" pitchFamily="34" charset="0"/>
              <a:buChar char="•"/>
            </a:pPr>
            <a:r>
              <a:rPr lang="en-AU">
                <a:solidFill>
                  <a:schemeClr val="tx1"/>
                </a:solidFill>
              </a:rPr>
              <a:t>Schools will need to align this process with the school’s excellence plan, adapt and contextualise the process to suit their unique needs and environments.</a:t>
            </a:r>
          </a:p>
          <a:p>
            <a:pPr marL="628650" lvl="1" indent="-171450">
              <a:buFont typeface="Arial" panose="020B0604020202020204" pitchFamily="34" charset="0"/>
              <a:buChar char="•"/>
            </a:pPr>
            <a:r>
              <a:rPr lang="en-AU">
                <a:solidFill>
                  <a:schemeClr val="tx1"/>
                </a:solidFill>
              </a:rPr>
              <a:t>The timeline should be flexible and responsive to maximise the impact of the professional learning.</a:t>
            </a:r>
          </a:p>
          <a:p>
            <a:pPr marL="171450" indent="-171450">
              <a:buFont typeface="Arial" panose="020B0604020202020204" pitchFamily="34" charset="0"/>
              <a:buChar char="•"/>
            </a:pPr>
            <a:r>
              <a:rPr lang="en-AU">
                <a:solidFill>
                  <a:schemeClr val="tx1"/>
                </a:solidFill>
              </a:rPr>
              <a:t>The goal is for the school to implement curriculum initiatives effectively by engaging with the process in a meaningful and strategic way.</a:t>
            </a:r>
          </a:p>
          <a:p>
            <a:pPr marL="171450" indent="-171450">
              <a:buFont typeface="Arial" panose="020B0604020202020204" pitchFamily="34" charset="0"/>
              <a:buChar char="•"/>
            </a:pPr>
            <a:r>
              <a:rPr lang="en-AU">
                <a:solidFill>
                  <a:schemeClr val="tx1"/>
                </a:solidFill>
              </a:rPr>
              <a:t>Ongoing collaboration, reflection, adaptation, and support are essential to success throughout this journey.</a:t>
            </a:r>
          </a:p>
          <a:p>
            <a:pPr marL="171450" indent="-171450">
              <a:buFont typeface="Arial" panose="020B0604020202020204" pitchFamily="34" charset="0"/>
              <a:buChar char="•"/>
            </a:pPr>
            <a:endParaRPr lang="en-AU">
              <a:latin typeface="+mn-lt"/>
            </a:endParaRPr>
          </a:p>
          <a:p>
            <a:pPr marL="171450" indent="-171450">
              <a:buFont typeface="Arial" panose="020B0604020202020204" pitchFamily="34" charset="0"/>
              <a:buChar char="•"/>
            </a:pPr>
            <a:endParaRPr lang="en-AU">
              <a:latin typeface="+mn-lt"/>
            </a:endParaRPr>
          </a:p>
          <a:p>
            <a:r>
              <a:rPr lang="en-AU" b="1"/>
              <a:t>Suggested script:</a:t>
            </a:r>
            <a:endParaRPr lang="en-AU"/>
          </a:p>
          <a:p>
            <a:pPr marL="171450" indent="-171450">
              <a:buFont typeface="Arial" panose="020B0604020202020204" pitchFamily="34" charset="0"/>
              <a:buChar char="•"/>
            </a:pPr>
            <a:r>
              <a:rPr lang="en-AU"/>
              <a:t>In the second part, we shift from building knowledge to applying it—using the three key drivers to lead a process of continuous growth and improvement.</a:t>
            </a:r>
          </a:p>
          <a:p>
            <a:pPr marL="171450" indent="-171450">
              <a:buFont typeface="Arial" panose="020B0604020202020204" pitchFamily="34" charset="0"/>
              <a:buChar char="•"/>
            </a:pPr>
            <a:r>
              <a:rPr lang="en-AU"/>
              <a:t>As we begin implementing each driver, our students’ needs and our school’s priorities will guide both the drivers we choose to focus on and the specific areas we address within each one.</a:t>
            </a:r>
          </a:p>
          <a:p>
            <a:pPr marL="171450" indent="-171450">
              <a:buFont typeface="Arial" panose="020B0604020202020204" pitchFamily="34" charset="0"/>
              <a:buChar char="•"/>
            </a:pPr>
            <a:r>
              <a:rPr lang="en-AU"/>
              <a:t>The timeline will also be tailored to reflect our school’s context and aligned with our School Excellence Plan.</a:t>
            </a:r>
          </a:p>
          <a:p>
            <a:pPr marL="171450" indent="-171450">
              <a:buFont typeface="Arial" panose="020B0604020202020204" pitchFamily="34" charset="0"/>
              <a:buChar char="•"/>
            </a:pPr>
            <a:r>
              <a:rPr lang="en-AU"/>
              <a:t>Our goal is to implement a curriculum initiative effectively—by engaging meaningfully and strategically, and by contextualising the process outlined in this presentation.</a:t>
            </a:r>
          </a:p>
          <a:p>
            <a:pPr marL="171450" indent="-171450">
              <a:buFont typeface="Arial" panose="020B0604020202020204" pitchFamily="34" charset="0"/>
              <a:buChar char="•"/>
            </a:pPr>
            <a:r>
              <a:rPr lang="en-AU"/>
              <a:t>Through ongoing collaboration, reflection, adaptation, and mutual support, we’ll set ourselves up for success throughout this learning journey.</a:t>
            </a:r>
          </a:p>
          <a:p>
            <a:pPr marL="171450" indent="-171450">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1470F33D-1C56-717D-F2C5-C19CE88FC3D4}"/>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774225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a:solidFill>
                  <a:schemeClr val="tx1"/>
                </a:solidFill>
                <a:latin typeface="+mn-lt"/>
              </a:rPr>
              <a:t>Purpose: </a:t>
            </a:r>
            <a:r>
              <a:rPr lang="en-AU" sz="1200" b="0">
                <a:solidFill>
                  <a:schemeClr val="tx1"/>
                </a:solidFill>
                <a:latin typeface="+mn-lt"/>
              </a:rPr>
              <a:t>Outline Purpose and Outcome of the professional learning</a:t>
            </a:r>
            <a:endParaRPr lang="en-AU" sz="1200" b="1">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t>Suggested time: </a:t>
            </a:r>
            <a:r>
              <a:rPr lang="en-AU" b="0"/>
              <a:t>2 </a:t>
            </a:r>
            <a:r>
              <a:rPr lang="en-AU"/>
              <a:t>minutes</a:t>
            </a:r>
          </a:p>
          <a:p>
            <a:endParaRPr lang="en-AU" sz="1200" b="1">
              <a:solidFill>
                <a:schemeClr val="tx1"/>
              </a:solidFill>
              <a:latin typeface="+mn-lt"/>
            </a:endParaRPr>
          </a:p>
          <a:p>
            <a:pPr algn="l" rtl="0" fontAlgn="base"/>
            <a:r>
              <a:rPr lang="en-AU" sz="1200" b="1" i="0">
                <a:solidFill>
                  <a:srgbClr val="444444"/>
                </a:solidFill>
                <a:effectLst/>
                <a:latin typeface="+mn-lt"/>
              </a:rPr>
              <a:t>Instructions for the facilitator/s: </a:t>
            </a:r>
          </a:p>
          <a:p>
            <a:pPr marL="171450" indent="-171450">
              <a:buFont typeface="Arial" panose="020B0604020202020204" pitchFamily="34" charset="0"/>
              <a:buChar char="•"/>
            </a:pPr>
            <a:r>
              <a:rPr lang="en-AU" sz="1200" kern="1200">
                <a:solidFill>
                  <a:schemeClr val="tx1"/>
                </a:solidFill>
                <a:effectLst/>
                <a:latin typeface="+mn-lt"/>
                <a:ea typeface="+mn-ea"/>
                <a:cs typeface="+mn-cs"/>
              </a:rPr>
              <a:t>Introduce the overall purpose and outcomes of the professional learning displayed on the slide.</a:t>
            </a:r>
          </a:p>
          <a:p>
            <a:pPr marL="171450" indent="-171450">
              <a:buFont typeface="Arial" panose="020B0604020202020204" pitchFamily="34" charset="0"/>
              <a:buChar char="•"/>
            </a:pPr>
            <a:r>
              <a:rPr lang="en-AU" sz="1200" kern="1200">
                <a:solidFill>
                  <a:schemeClr val="tx1"/>
                </a:solidFill>
                <a:effectLst/>
                <a:latin typeface="+mn-lt"/>
                <a:ea typeface="+mn-ea"/>
                <a:cs typeface="+mn-cs"/>
              </a:rPr>
              <a:t>The professional learning is aligned with Teacher Standard 6, emphasising collaboration with colleagues to plan, evaluate, and modify practice and student learning.</a:t>
            </a:r>
          </a:p>
          <a:p>
            <a:endParaRPr lang="en-AU" sz="1200" b="1">
              <a:latin typeface="+mn-lt"/>
              <a:cs typeface="Calibri" panose="020F0502020204030204"/>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50805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703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996815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55726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2966414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620970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13506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102460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2693623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4229545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702308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03607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292746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2516107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2502978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334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497255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981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025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244410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542464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249280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216614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806886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0856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55513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71802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06973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147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20275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60457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101297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888094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867368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2857665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640914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image" Target="../media/image1.pn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4146762"/>
      </p:ext>
    </p:extLst>
  </p:cSld>
  <p:clrMap bg1="lt1" tx1="dk1" bg2="lt2" tx2="dk2" accent1="accent1" accent2="accent2" accent3="accent3" accent4="accent4" accent5="accent5" accent6="accent6" hlink="hlink" folHlink="folHlink"/>
  <p:sldLayoutIdLst>
    <p:sldLayoutId id="2147483762" r:id="rId1"/>
    <p:sldLayoutId id="2147485416" r:id="rId2"/>
    <p:sldLayoutId id="2147483777" r:id="rId3"/>
    <p:sldLayoutId id="2147485412" r:id="rId4"/>
    <p:sldLayoutId id="2147485403" r:id="rId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781709619"/>
      </p:ext>
    </p:extLst>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 id="2147485427" r:id="rId10"/>
    <p:sldLayoutId id="2147485428" r:id="rId11"/>
    <p:sldLayoutId id="2147485429" r:id="rId12"/>
    <p:sldLayoutId id="2147485430" r:id="rId13"/>
    <p:sldLayoutId id="2147485431" r:id="rId14"/>
    <p:sldLayoutId id="2147485432" r:id="rId15"/>
    <p:sldLayoutId id="2147485433" r:id="rId16"/>
    <p:sldLayoutId id="2147485434" r:id="rId17"/>
    <p:sldLayoutId id="2147485435" r:id="rId18"/>
    <p:sldLayoutId id="2147485436" r:id="rId19"/>
    <p:sldLayoutId id="2147485437" r:id="rId20"/>
    <p:sldLayoutId id="2147485438" r:id="rId21"/>
    <p:sldLayoutId id="2147485439" r:id="rId22"/>
    <p:sldLayoutId id="2147485440" r:id="rId23"/>
    <p:sldLayoutId id="2147485441" r:id="rId24"/>
    <p:sldLayoutId id="2147485442" r:id="rId25"/>
    <p:sldLayoutId id="2147485443" r:id="rId26"/>
    <p:sldLayoutId id="2147485444" r:id="rId27"/>
    <p:sldLayoutId id="2147485445" r:id="rId28"/>
    <p:sldLayoutId id="2147485446" r:id="rId29"/>
    <p:sldLayoutId id="2147485447" r:id="rId3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hyperlink" Target="https://players.brightcove.net/6197335233001/default_default/index.html?videoId=6372551733112"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hyperlink" Target="https://players.brightcove.net/6197335233001/default_default/index.html?videoId=6372551733112"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8" Type="http://schemas.openxmlformats.org/officeDocument/2006/relationships/hyperlink" Target="https://education.nsw.gov.au/about-us/strategies-and-reports/school-excellence-and-accountability/school-excellence-in-action/strategic-improvement-plan" TargetMode="External"/><Relationship Id="rId13" Type="http://schemas.openxmlformats.org/officeDocument/2006/relationships/hyperlink" Target="https://education.nsw.gov.au/teaching-and-learning/curriculum/leading-curriculum-k-12/phases-of-curriculum-implementation/ht-c-i-journey" TargetMode="External"/><Relationship Id="rId3" Type="http://schemas.openxmlformats.org/officeDocument/2006/relationships/hyperlink" Target="https://education.nsw.gov.au/about-us/strategies-and-reports/plan-for-nsw-public-education" TargetMode="External"/><Relationship Id="rId7" Type="http://schemas.openxmlformats.org/officeDocument/2006/relationships/hyperlink" Target="https://education.nsw.gov.au/inside-the-department/directory-a-z/strategic-school-improvement/school-excellence-in-action-support/the-school-excellence-cycle" TargetMode="External"/><Relationship Id="rId12" Type="http://schemas.openxmlformats.org/officeDocument/2006/relationships/hyperlink" Target="https://education.nsw.gov.au/teaching-and-learning/curriculum/leading-curriculum-k-12/phases-of-curriculum-implementation/deputy-principal-curriculum-implementation-journey"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hyperlink" Target="https://education.nsw.gov.au/content/dam/main-education/teaching-and-learning/school-excellence-and-accountability/media/documents/SEFImprovementModelInfographic_A4_size.pdf" TargetMode="External"/><Relationship Id="rId11" Type="http://schemas.openxmlformats.org/officeDocument/2006/relationships/hyperlink" Target="https://education.nsw.gov.au/teaching-and-learning/curriculum/leading-curriculum-k-12/phases-of-curriculum-implementation/principal-c-i-journey" TargetMode="External"/><Relationship Id="rId5" Type="http://schemas.openxmlformats.org/officeDocument/2006/relationships/hyperlink" Target="https://education.nsw.gov.au/about-us/strategies-and-reports/school-excellence-and-accountability/school-excellence/about-sef" TargetMode="External"/><Relationship Id="rId10" Type="http://schemas.openxmlformats.org/officeDocument/2006/relationships/hyperlink" Target="https://education.nsw.gov.au/teaching-and-learning/curriculum/leading-curriculum-k-12/phases-of-curriculum-implementation" TargetMode="External"/><Relationship Id="rId4" Type="http://schemas.openxmlformats.org/officeDocument/2006/relationships/hyperlink" Target="https://education.nsw.gov.au/policy-library/policies/pd-2016-0468" TargetMode="External"/><Relationship Id="rId9" Type="http://schemas.openxmlformats.org/officeDocument/2006/relationships/hyperlink" Target="https://education.nsw.gov.au/teaching-and-learning/curriculum/leading-curriculum-k-12/support-for-school-planning" TargetMode="External"/><Relationship Id="rId14" Type="http://schemas.openxmlformats.org/officeDocument/2006/relationships/hyperlink" Target="https://education.nsw.gov.au/teaching-and-learning/school-leadership-institut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mailto:secondaryteachingandlearning@det.nsw.edu.au" TargetMode="External"/><Relationship Id="rId5" Type="http://schemas.openxmlformats.org/officeDocument/2006/relationships/hyperlink" Target="https://forms.office.com/r/yZTjnPKaGX" TargetMode="Externa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hyperlink" Target="https://players.brightcove.net/6197335233001/default_default/index.html?videoId=6372552030112"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hyperlink" Target="https://players.brightcove.net/6197335233001/default_default/index.html?videoId=6372552030112" TargetMode="External"/><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3.png"/><Relationship Id="rId7" Type="http://schemas.openxmlformats.org/officeDocument/2006/relationships/diagramColors" Target="../diagrams/colors1.xml"/><Relationship Id="rId2" Type="http://schemas.openxmlformats.org/officeDocument/2006/relationships/notesSlide" Target="../notesSlides/notesSlide45.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8" Type="http://schemas.openxmlformats.org/officeDocument/2006/relationships/hyperlink" Target="https://education.nsw.gov.au/teaching-and-learning/professional-learning/high-impact-professional-learning/research-on-professional-learning" TargetMode="External"/><Relationship Id="rId3" Type="http://schemas.openxmlformats.org/officeDocument/2006/relationships/hyperlink" Target="https://education.nsw.gov.au/teaching-and-learning/curriculum/explicit-teaching/about-explicit-teaching" TargetMode="External"/><Relationship Id="rId7" Type="http://schemas.openxmlformats.org/officeDocument/2006/relationships/hyperlink" Target="https://education.nsw.gov.au/teaching-and-learning/professional-learning/high-impact-professional-learning/resources/self-assessment-tool" TargetMode="External"/><Relationship Id="rId2" Type="http://schemas.openxmlformats.org/officeDocument/2006/relationships/notesSlide" Target="../notesSlides/notesSlide51.xml"/><Relationship Id="rId1" Type="http://schemas.openxmlformats.org/officeDocument/2006/relationships/slideLayout" Target="../slideLayouts/slideLayout19.xml"/><Relationship Id="rId6" Type="http://schemas.openxmlformats.org/officeDocument/2006/relationships/hyperlink" Target="https://education.nsw.gov.au/teaching-and-learning/curriculum/leading-curriculum-k-12/leading-curriculum-middle-leaders/leading-effective-curriculum-implementation" TargetMode="External"/><Relationship Id="rId5" Type="http://schemas.openxmlformats.org/officeDocument/2006/relationships/hyperlink" Target="https://education.nsw.gov.au/teaching-and-learning/professional-learning/high-impact-professional-learning/what-is-hipl" TargetMode="External"/><Relationship Id="rId4" Type="http://schemas.openxmlformats.org/officeDocument/2006/relationships/hyperlink" Target="https://education.nsw.gov.au/teaching-and-learning/assessment/strengthening-assessment/effective-assessment-practice" TargetMode="External"/><Relationship Id="rId9" Type="http://schemas.openxmlformats.org/officeDocument/2006/relationships/hyperlink" Target="https://education.nsw.gov.au/policy-library/policies/pd-2016-0468-06"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2.xml"/><Relationship Id="rId6" Type="http://schemas.openxmlformats.org/officeDocument/2006/relationships/hyperlink" Target="mailto:secondaryteachingandlearning@det.nsw.edu.au" TargetMode="External"/><Relationship Id="rId5" Type="http://schemas.openxmlformats.org/officeDocument/2006/relationships/hyperlink" Target="https://forms.office.com/r/yZTjnPKaGX" TargetMode="Externa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hyperlink" Target="https://players.brightcove.net/6197335233001/default_default/index.html?videoId=6372553002112" TargetMode="External"/><Relationship Id="rId2" Type="http://schemas.openxmlformats.org/officeDocument/2006/relationships/notesSlide" Target="../notesSlides/notesSlide55.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hyperlink" Target="https://players.brightcove.net/6197335233001/default_default/index.html?videoId=6372553002112" TargetMode="External"/><Relationship Id="rId2" Type="http://schemas.openxmlformats.org/officeDocument/2006/relationships/notesSlide" Target="../notesSlides/notesSlide56.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8" Type="http://schemas.openxmlformats.org/officeDocument/2006/relationships/hyperlink" Target="https://education.nsw.gov.au/teaching-and-learning/professional-learning/high-impact-professional-learning/research-on-professional-learning" TargetMode="External"/><Relationship Id="rId3" Type="http://schemas.openxmlformats.org/officeDocument/2006/relationships/hyperlink" Target="https://education.nsw.gov.au/teaching-and-learning/curriculum/leading-curriculum-k-12/support-for-school-planning" TargetMode="External"/><Relationship Id="rId7" Type="http://schemas.openxmlformats.org/officeDocument/2006/relationships/hyperlink" Target="https://education.nsw.gov.au/teaching-and-learning/curriculum/leading-curriculum-k-12/leading-curriculum-dels-principals/establishing-communities-of-practice" TargetMode="External"/><Relationship Id="rId2" Type="http://schemas.openxmlformats.org/officeDocument/2006/relationships/notesSlide" Target="../notesSlides/notesSlide63.xml"/><Relationship Id="rId1" Type="http://schemas.openxmlformats.org/officeDocument/2006/relationships/slideLayout" Target="../slideLayouts/slideLayout19.xml"/><Relationship Id="rId6" Type="http://schemas.openxmlformats.org/officeDocument/2006/relationships/hyperlink" Target="https://education.nsw.gov.au/teaching-and-learning/professional-learning/high-impact-professional-learning/professional-learning-that-builds-the-capability-of-all-school-s" TargetMode="External"/><Relationship Id="rId5" Type="http://schemas.openxmlformats.org/officeDocument/2006/relationships/hyperlink" Target="https://education.nsw.gov.au/teaching-and-learning/curriculum/statewide-staffrooms" TargetMode="External"/><Relationship Id="rId10" Type="http://schemas.openxmlformats.org/officeDocument/2006/relationships/hyperlink" Target="https://education.nsw.gov.au/teaching-and-learning/curriculum/literacy-and-numeracy/resources-for-schools/what-works-best" TargetMode="External"/><Relationship Id="rId4" Type="http://schemas.openxmlformats.org/officeDocument/2006/relationships/hyperlink" Target="https://education.nsw.gov.au/teaching-and-learning/curriculum/curriculum-networks/linking/curriculum-reform-communities" TargetMode="External"/><Relationship Id="rId9" Type="http://schemas.openxmlformats.org/officeDocument/2006/relationships/hyperlink" Target="https://www.aitsl.edu.au/docs/default-source/lead-develop/leading-for-impact-resources/leading-teaching-and-learning.pdf?sfvrsn=fbd8ff3c_2"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2.xml"/><Relationship Id="rId6" Type="http://schemas.openxmlformats.org/officeDocument/2006/relationships/hyperlink" Target="mailto:secondaryteachingandlearning@det.nsw.edu.au" TargetMode="External"/><Relationship Id="rId5" Type="http://schemas.openxmlformats.org/officeDocument/2006/relationships/hyperlink" Target="https://forms.office.com/r/yZTjnPKaGX" TargetMode="Externa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65.xml"/><Relationship Id="rId1" Type="http://schemas.openxmlformats.org/officeDocument/2006/relationships/slideLayout" Target="../slideLayouts/slideLayout35.xml"/><Relationship Id="rId4" Type="http://schemas.openxmlformats.org/officeDocument/2006/relationships/hyperlink" Target="https://creativecommons.org/licenses/by/4.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CDE3C6-1D64-A1A1-0FBD-00D98F093762}"/>
              </a:ext>
            </a:extLst>
          </p:cNvPr>
          <p:cNvSpPr>
            <a:spLocks noGrp="1"/>
          </p:cNvSpPr>
          <p:nvPr>
            <p:ph type="title"/>
          </p:nvPr>
        </p:nvSpPr>
        <p:spPr/>
        <p:txBody>
          <a:bodyPr/>
          <a:lstStyle/>
          <a:p>
            <a:r>
              <a:rPr lang="en-AU"/>
              <a:t>About this presentation – 1</a:t>
            </a:r>
          </a:p>
        </p:txBody>
      </p:sp>
      <p:sp>
        <p:nvSpPr>
          <p:cNvPr id="8" name="Text Placeholder 7">
            <a:extLst>
              <a:ext uri="{FF2B5EF4-FFF2-40B4-BE49-F238E27FC236}">
                <a16:creationId xmlns:a16="http://schemas.microsoft.com/office/drawing/2014/main" id="{C22F0C49-0778-E3D2-9BCB-793705A6B34A}"/>
              </a:ext>
            </a:extLst>
          </p:cNvPr>
          <p:cNvSpPr>
            <a:spLocks noGrp="1"/>
          </p:cNvSpPr>
          <p:nvPr>
            <p:ph type="body" sz="quarter" idx="18"/>
          </p:nvPr>
        </p:nvSpPr>
        <p:spPr/>
        <p:txBody>
          <a:bodyPr/>
          <a:lstStyle/>
          <a:p>
            <a:r>
              <a:rPr lang="en-AU"/>
              <a:t>Instructions for use </a:t>
            </a:r>
          </a:p>
        </p:txBody>
      </p:sp>
      <p:sp>
        <p:nvSpPr>
          <p:cNvPr id="9" name="Text Placeholder 8">
            <a:extLst>
              <a:ext uri="{FF2B5EF4-FFF2-40B4-BE49-F238E27FC236}">
                <a16:creationId xmlns:a16="http://schemas.microsoft.com/office/drawing/2014/main" id="{436577EB-674A-E723-5EDF-EFEA53B3D5C1}"/>
              </a:ext>
            </a:extLst>
          </p:cNvPr>
          <p:cNvSpPr>
            <a:spLocks noGrp="1"/>
          </p:cNvSpPr>
          <p:nvPr>
            <p:ph type="body" sz="quarter" idx="19"/>
          </p:nvPr>
        </p:nvSpPr>
        <p:spPr/>
        <p:txBody>
          <a:bodyPr vert="horz" lIns="0" tIns="0" rIns="0" bIns="0" rtlCol="0" anchor="t">
            <a:noAutofit/>
          </a:bodyPr>
          <a:lstStyle/>
          <a:p>
            <a:pPr>
              <a:spcAft>
                <a:spcPts val="600"/>
              </a:spcAft>
            </a:pPr>
            <a:r>
              <a:rPr lang="en-AU" sz="1800"/>
              <a:t>This resource is developed to support schools in building their knowledge and understanding of the curriculum implementation journey outlined in the ‘</a:t>
            </a:r>
            <a:r>
              <a:rPr lang="en-AU" sz="1800" b="1">
                <a:latin typeface="+mj-lt"/>
              </a:rPr>
              <a:t>Leading a whole-school curriculum process: Illustration of practice’ (</a:t>
            </a:r>
            <a:r>
              <a:rPr lang="en-AU" sz="1800" b="1" err="1">
                <a:latin typeface="+mj-lt"/>
              </a:rPr>
              <a:t>IoP</a:t>
            </a:r>
            <a:r>
              <a:rPr lang="en-AU" sz="1800" b="1">
                <a:latin typeface="+mj-lt"/>
              </a:rPr>
              <a:t>)</a:t>
            </a:r>
            <a:r>
              <a:rPr lang="en-AU" sz="1800"/>
              <a:t>. The resource: </a:t>
            </a:r>
          </a:p>
          <a:p>
            <a:pPr marL="342900" indent="-342900">
              <a:spcAft>
                <a:spcPts val="600"/>
              </a:spcAft>
              <a:buFont typeface="Arial" panose="020B0604020202020204" pitchFamily="34" charset="0"/>
              <a:buChar char="•"/>
            </a:pPr>
            <a:r>
              <a:rPr lang="en-AU" sz="1800"/>
              <a:t>provides a step-by-step guide illustrating how the school leadership team strategically developed staff capacity in a targeted curriculum area to support continuous growth and improvement. </a:t>
            </a:r>
          </a:p>
          <a:p>
            <a:pPr marL="342900" indent="-342900">
              <a:spcAft>
                <a:spcPts val="600"/>
              </a:spcAft>
              <a:buFont typeface="Arial" panose="020B0604020202020204" pitchFamily="34" charset="0"/>
              <a:buChar char="•"/>
            </a:pPr>
            <a:r>
              <a:rPr lang="en-AU" sz="1800"/>
              <a:t>is intended solely as an example to guide other schools looking to apply similar approaches in their own contexts.</a:t>
            </a:r>
          </a:p>
          <a:p>
            <a:pPr marL="342900" indent="-342900">
              <a:spcAft>
                <a:spcPts val="600"/>
              </a:spcAft>
              <a:buFont typeface="Arial" panose="020B0604020202020204" pitchFamily="34" charset="0"/>
              <a:buChar char="•"/>
            </a:pPr>
            <a:r>
              <a:rPr lang="en-AU" sz="1800"/>
              <a:t>is informed by, and may support, both the Implementation and Progress Monitoring (IPM) and the Question, Data, Analysis and Impact (QDAI) cycle of the School Excellence Plan (SEP).</a:t>
            </a:r>
          </a:p>
        </p:txBody>
      </p:sp>
      <p:sp>
        <p:nvSpPr>
          <p:cNvPr id="6" name="Slide Number Placeholder 5">
            <a:extLst>
              <a:ext uri="{FF2B5EF4-FFF2-40B4-BE49-F238E27FC236}">
                <a16:creationId xmlns:a16="http://schemas.microsoft.com/office/drawing/2014/main" id="{2017E2D4-19FB-4FBB-5354-C179EBC19D0C}"/>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49334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5140E-29CF-274D-0599-AE2FEAC76343}"/>
            </a:ext>
          </a:extLst>
        </p:cNvPr>
        <p:cNvGrpSpPr/>
        <p:nvPr/>
      </p:nvGrpSpPr>
      <p:grpSpPr>
        <a:xfrm>
          <a:off x="0" y="0"/>
          <a:ext cx="0" cy="0"/>
          <a:chOff x="0" y="0"/>
          <a:chExt cx="0" cy="0"/>
        </a:xfrm>
      </p:grpSpPr>
      <p:sp>
        <p:nvSpPr>
          <p:cNvPr id="35" name="Footer Placeholder 1">
            <a:extLst>
              <a:ext uri="{FF2B5EF4-FFF2-40B4-BE49-F238E27FC236}">
                <a16:creationId xmlns:a16="http://schemas.microsoft.com/office/drawing/2014/main" id="{1918E8AA-7E2F-73E2-FE89-6C0495B4775D}"/>
              </a:ext>
              <a:ext uri="{C183D7F6-B498-43B3-948B-1728B52AA6E4}">
                <adec:decorative xmlns:adec="http://schemas.microsoft.com/office/drawing/2017/decorative" val="1"/>
              </a:ext>
            </a:extLst>
          </p:cNvPr>
          <p:cNvSpPr>
            <a:spLocks noGrp="1"/>
          </p:cNvSpPr>
          <p:nvPr>
            <p:ph type="ftr" sz="quarter" idx="3"/>
          </p:nvPr>
        </p:nvSpPr>
        <p:spPr>
          <a:xfrm>
            <a:off x="540000" y="360000"/>
            <a:ext cx="7087434" cy="346661"/>
          </a:xfrm>
        </p:spPr>
        <p:txBody>
          <a:bodyPr/>
          <a:lstStyle/>
          <a:p>
            <a:pPr>
              <a:lnSpc>
                <a:spcPct val="130000"/>
              </a:lnSpc>
            </a:pPr>
            <a:r>
              <a:rPr lang="en-AU">
                <a:latin typeface="+mj-lt"/>
              </a:rPr>
              <a:t>Leading strategic implementation process for continuous growth and improvement </a:t>
            </a:r>
          </a:p>
        </p:txBody>
      </p:sp>
      <p:sp>
        <p:nvSpPr>
          <p:cNvPr id="28" name="Text Placeholder 27">
            <a:extLst>
              <a:ext uri="{FF2B5EF4-FFF2-40B4-BE49-F238E27FC236}">
                <a16:creationId xmlns:a16="http://schemas.microsoft.com/office/drawing/2014/main" id="{3C844E99-2990-AB60-B402-B46E060EB61D}"/>
              </a:ext>
            </a:extLst>
          </p:cNvPr>
          <p:cNvSpPr>
            <a:spLocks noGrp="1"/>
          </p:cNvSpPr>
          <p:nvPr>
            <p:ph type="body" sz="quarter" idx="11"/>
          </p:nvPr>
        </p:nvSpPr>
        <p:spPr/>
        <p:txBody>
          <a:bodyPr/>
          <a:lstStyle/>
          <a:p>
            <a:r>
              <a:rPr lang="en-US"/>
              <a:t>1</a:t>
            </a:r>
          </a:p>
        </p:txBody>
      </p:sp>
      <p:sp>
        <p:nvSpPr>
          <p:cNvPr id="30" name="Title 29">
            <a:extLst>
              <a:ext uri="{FF2B5EF4-FFF2-40B4-BE49-F238E27FC236}">
                <a16:creationId xmlns:a16="http://schemas.microsoft.com/office/drawing/2014/main" id="{815AF8F5-B5EF-5993-C53B-B9D0887D25B1}"/>
              </a:ext>
            </a:extLst>
          </p:cNvPr>
          <p:cNvSpPr>
            <a:spLocks noGrp="1"/>
          </p:cNvSpPr>
          <p:nvPr>
            <p:ph type="ctrTitle"/>
          </p:nvPr>
        </p:nvSpPr>
        <p:spPr>
          <a:xfrm>
            <a:off x="540000" y="4067881"/>
            <a:ext cx="4121210" cy="2098743"/>
          </a:xfrm>
        </p:spPr>
        <p:txBody>
          <a:bodyPr/>
          <a:lstStyle/>
          <a:p>
            <a:r>
              <a:rPr lang="en-AU"/>
              <a:t>Aligning key priorities</a:t>
            </a:r>
            <a:endParaRPr lang="en-US"/>
          </a:p>
        </p:txBody>
      </p:sp>
      <p:sp>
        <p:nvSpPr>
          <p:cNvPr id="20" name="Text Placeholder 4">
            <a:extLst>
              <a:ext uri="{FF2B5EF4-FFF2-40B4-BE49-F238E27FC236}">
                <a16:creationId xmlns:a16="http://schemas.microsoft.com/office/drawing/2014/main" id="{3195ED32-05AB-4D71-9F06-31159B773260}"/>
              </a:ext>
            </a:extLst>
          </p:cNvPr>
          <p:cNvSpPr txBox="1">
            <a:spLocks/>
          </p:cNvSpPr>
          <p:nvPr/>
        </p:nvSpPr>
        <p:spPr>
          <a:xfrm>
            <a:off x="503247" y="6166624"/>
            <a:ext cx="3243253" cy="433297"/>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Policies and frameworks</a:t>
            </a:r>
          </a:p>
        </p:txBody>
      </p:sp>
      <p:sp>
        <p:nvSpPr>
          <p:cNvPr id="34" name="TextBox 33">
            <a:extLst>
              <a:ext uri="{FF2B5EF4-FFF2-40B4-BE49-F238E27FC236}">
                <a16:creationId xmlns:a16="http://schemas.microsoft.com/office/drawing/2014/main" id="{7BA1FE99-9955-C1BD-5996-55E7A8A61580}"/>
              </a:ext>
            </a:extLst>
          </p:cNvPr>
          <p:cNvSpPr txBox="1"/>
          <p:nvPr/>
        </p:nvSpPr>
        <p:spPr>
          <a:xfrm>
            <a:off x="6846849" y="2525778"/>
            <a:ext cx="5088673" cy="4074143"/>
          </a:xfrm>
          <a:prstGeom prst="roundRect">
            <a:avLst>
              <a:gd name="adj" fmla="val 3600"/>
            </a:avLst>
          </a:prstGeom>
          <a:solidFill>
            <a:schemeClr val="accent1"/>
          </a:solidFill>
        </p:spPr>
        <p:txBody>
          <a:bodyPr wrap="square">
            <a:noAutofit/>
          </a:bodyPr>
          <a:lstStyle/>
          <a:p>
            <a:pPr marL="285750" indent="-285750">
              <a:lnSpc>
                <a:spcPct val="150000"/>
              </a:lnSpc>
              <a:spcAft>
                <a:spcPts val="600"/>
              </a:spcAft>
              <a:buFont typeface="Arial" panose="020B0604020202020204" pitchFamily="34" charset="0"/>
              <a:buChar char="•"/>
            </a:pPr>
            <a:r>
              <a:rPr lang="en-AU">
                <a:solidFill>
                  <a:schemeClr val="bg1"/>
                </a:solidFill>
              </a:rPr>
              <a:t>Our Plan for NSW Public Education</a:t>
            </a:r>
          </a:p>
          <a:p>
            <a:pPr marL="285750" indent="-285750">
              <a:lnSpc>
                <a:spcPct val="150000"/>
              </a:lnSpc>
              <a:spcAft>
                <a:spcPts val="600"/>
              </a:spcAft>
              <a:buFont typeface="Arial" panose="020B0604020202020204" pitchFamily="34" charset="0"/>
              <a:buChar char="•"/>
            </a:pPr>
            <a:r>
              <a:rPr lang="en-AU">
                <a:solidFill>
                  <a:schemeClr val="bg1"/>
                </a:solidFill>
              </a:rPr>
              <a:t>The role of principal</a:t>
            </a:r>
          </a:p>
          <a:p>
            <a:pPr marL="285750" indent="-285750">
              <a:lnSpc>
                <a:spcPct val="150000"/>
              </a:lnSpc>
              <a:spcAft>
                <a:spcPts val="600"/>
              </a:spcAft>
              <a:buFont typeface="Arial" panose="020B0604020202020204" pitchFamily="34" charset="0"/>
              <a:buChar char="•"/>
            </a:pPr>
            <a:r>
              <a:rPr lang="en-AU">
                <a:solidFill>
                  <a:schemeClr val="bg1"/>
                </a:solidFill>
              </a:rPr>
              <a:t>The role of deputy principal</a:t>
            </a:r>
          </a:p>
          <a:p>
            <a:pPr marL="285750" indent="-285750">
              <a:lnSpc>
                <a:spcPct val="150000"/>
              </a:lnSpc>
              <a:spcAft>
                <a:spcPts val="600"/>
              </a:spcAft>
              <a:buFont typeface="Arial" panose="020B0604020202020204" pitchFamily="34" charset="0"/>
              <a:buChar char="•"/>
            </a:pPr>
            <a:r>
              <a:rPr lang="en-AU">
                <a:solidFill>
                  <a:schemeClr val="bg1"/>
                </a:solidFill>
              </a:rPr>
              <a:t>The role of middle leaders</a:t>
            </a:r>
          </a:p>
          <a:p>
            <a:pPr marL="285750" indent="-285750">
              <a:lnSpc>
                <a:spcPct val="150000"/>
              </a:lnSpc>
              <a:spcAft>
                <a:spcPts val="600"/>
              </a:spcAft>
              <a:buFont typeface="Arial" panose="020B0604020202020204" pitchFamily="34" charset="0"/>
              <a:buChar char="•"/>
            </a:pPr>
            <a:r>
              <a:rPr lang="en-AU">
                <a:solidFill>
                  <a:schemeClr val="bg1"/>
                </a:solidFill>
              </a:rPr>
              <a:t>School Excellence Framework (SEF)</a:t>
            </a:r>
          </a:p>
          <a:p>
            <a:pPr marL="285750" indent="-285750">
              <a:lnSpc>
                <a:spcPct val="150000"/>
              </a:lnSpc>
              <a:spcAft>
                <a:spcPts val="600"/>
              </a:spcAft>
              <a:buFont typeface="Arial" panose="020B0604020202020204" pitchFamily="34" charset="0"/>
              <a:buChar char="•"/>
            </a:pPr>
            <a:r>
              <a:rPr lang="en-AU">
                <a:solidFill>
                  <a:schemeClr val="bg1"/>
                </a:solidFill>
              </a:rPr>
              <a:t>SEF Improvement Model</a:t>
            </a:r>
          </a:p>
          <a:p>
            <a:pPr marL="285750" indent="-285750">
              <a:lnSpc>
                <a:spcPct val="150000"/>
              </a:lnSpc>
              <a:spcAft>
                <a:spcPts val="600"/>
              </a:spcAft>
              <a:buFont typeface="Arial" panose="020B0604020202020204" pitchFamily="34" charset="0"/>
              <a:buChar char="•"/>
            </a:pPr>
            <a:r>
              <a:rPr lang="en-AU">
                <a:solidFill>
                  <a:schemeClr val="bg1"/>
                </a:solidFill>
              </a:rPr>
              <a:t>High Impact Professional Learning (HIPL)</a:t>
            </a:r>
          </a:p>
          <a:p>
            <a:pPr marL="285750" indent="-285750">
              <a:lnSpc>
                <a:spcPct val="150000"/>
              </a:lnSpc>
              <a:spcAft>
                <a:spcPts val="600"/>
              </a:spcAft>
              <a:buFont typeface="Arial" panose="020B0604020202020204" pitchFamily="34" charset="0"/>
              <a:buChar char="•"/>
            </a:pPr>
            <a:r>
              <a:rPr lang="en-AU">
                <a:solidFill>
                  <a:schemeClr val="bg1"/>
                </a:solidFill>
              </a:rPr>
              <a:t>School Excellence Plan (SEP)</a:t>
            </a:r>
          </a:p>
        </p:txBody>
      </p:sp>
    </p:spTree>
    <p:extLst>
      <p:ext uri="{BB962C8B-B14F-4D97-AF65-F5344CB8AC3E}">
        <p14:creationId xmlns:p14="http://schemas.microsoft.com/office/powerpoint/2010/main" val="285888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C081D-E6B3-03D2-C2F1-124F1C45DA3B}"/>
              </a:ext>
            </a:extLst>
          </p:cNvPr>
          <p:cNvSpPr>
            <a:spLocks noGrp="1"/>
          </p:cNvSpPr>
          <p:nvPr>
            <p:ph type="title"/>
          </p:nvPr>
        </p:nvSpPr>
        <p:spPr/>
        <p:txBody>
          <a:bodyPr anchor="t">
            <a:normAutofit/>
          </a:bodyPr>
          <a:lstStyle/>
          <a:p>
            <a:r>
              <a:rPr lang="en-US"/>
              <a:t>Plan for NSW Public Education </a:t>
            </a:r>
          </a:p>
        </p:txBody>
      </p:sp>
      <p:sp>
        <p:nvSpPr>
          <p:cNvPr id="19" name="Text Placeholder 7">
            <a:extLst>
              <a:ext uri="{FF2B5EF4-FFF2-40B4-BE49-F238E27FC236}">
                <a16:creationId xmlns:a16="http://schemas.microsoft.com/office/drawing/2014/main" id="{AE0A49B0-3773-2FD0-5794-09D9CD6EB048}"/>
              </a:ext>
            </a:extLst>
          </p:cNvPr>
          <p:cNvSpPr>
            <a:spLocks noGrp="1"/>
          </p:cNvSpPr>
          <p:nvPr>
            <p:ph type="body" sz="quarter" idx="18"/>
          </p:nvPr>
        </p:nvSpPr>
        <p:spPr>
          <a:xfrm>
            <a:off x="360000" y="905602"/>
            <a:ext cx="10080000" cy="684298"/>
          </a:xfrm>
        </p:spPr>
        <p:txBody>
          <a:bodyPr/>
          <a:lstStyle/>
          <a:p>
            <a:pPr>
              <a:lnSpc>
                <a:spcPct val="100000"/>
              </a:lnSpc>
            </a:pPr>
            <a:r>
              <a:rPr lang="en-US"/>
              <a:t>Our commitment: Every student learns, grows and belongs in an equitable and outstanding education system. </a:t>
            </a:r>
          </a:p>
        </p:txBody>
      </p:sp>
      <p:pic>
        <p:nvPicPr>
          <p:cNvPr id="8" name="Picture 7">
            <a:extLst>
              <a:ext uri="{FF2B5EF4-FFF2-40B4-BE49-F238E27FC236}">
                <a16:creationId xmlns:a16="http://schemas.microsoft.com/office/drawing/2014/main" id="{56CC9CF2-2090-4DBC-F324-4F42389B3D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a:srcRect t="863" b="59"/>
          <a:stretch/>
        </p:blipFill>
        <p:spPr>
          <a:xfrm>
            <a:off x="360000" y="1941099"/>
            <a:ext cx="6731750" cy="4556901"/>
          </a:xfrm>
          <a:prstGeom prst="rect">
            <a:avLst/>
          </a:prstGeom>
          <a:noFill/>
        </p:spPr>
      </p:pic>
      <p:sp>
        <p:nvSpPr>
          <p:cNvPr id="4" name="Rectangle 3">
            <a:extLst>
              <a:ext uri="{FF2B5EF4-FFF2-40B4-BE49-F238E27FC236}">
                <a16:creationId xmlns:a16="http://schemas.microsoft.com/office/drawing/2014/main" id="{9D93E157-AEF6-1DFA-DBB0-02525E0614C8}"/>
              </a:ext>
              <a:ext uri="{C183D7F6-B498-43B3-948B-1728B52AA6E4}">
                <adec:decorative xmlns:adec="http://schemas.microsoft.com/office/drawing/2017/decorative" val="1"/>
              </a:ext>
            </a:extLst>
          </p:cNvPr>
          <p:cNvSpPr/>
          <p:nvPr/>
        </p:nvSpPr>
        <p:spPr>
          <a:xfrm>
            <a:off x="3962400" y="3681393"/>
            <a:ext cx="1003300" cy="2465407"/>
          </a:xfrm>
          <a:prstGeom prst="rect">
            <a:avLst/>
          </a:prstGeom>
          <a:noFill/>
          <a:ln w="539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TextBox 33" descr="Advance equitable outcomes, opportunities and experiences">
            <a:extLst>
              <a:ext uri="{FF2B5EF4-FFF2-40B4-BE49-F238E27FC236}">
                <a16:creationId xmlns:a16="http://schemas.microsoft.com/office/drawing/2014/main" id="{3D96F721-B9BE-C59A-3B9C-8005F7B92CF4}"/>
              </a:ext>
            </a:extLst>
          </p:cNvPr>
          <p:cNvSpPr txBox="1"/>
          <p:nvPr/>
        </p:nvSpPr>
        <p:spPr>
          <a:xfrm>
            <a:off x="7416799" y="1941099"/>
            <a:ext cx="4220327" cy="1101600"/>
          </a:xfrm>
          <a:prstGeom prst="rect">
            <a:avLst/>
          </a:prstGeom>
          <a:solidFill>
            <a:srgbClr val="00296C"/>
          </a:solidFill>
          <a:ln w="19050">
            <a:noFill/>
          </a:ln>
        </p:spPr>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139700">
              <a:lnSpc>
                <a:spcPct val="150000"/>
              </a:lnSpc>
            </a:pPr>
            <a:r>
              <a:rPr lang="en-AU" sz="1800" b="1">
                <a:solidFill>
                  <a:schemeClr val="bg1"/>
                </a:solidFill>
                <a:latin typeface="+mj-lt"/>
              </a:rPr>
              <a:t>Deliver outstanding leadership, teaching and learning</a:t>
            </a:r>
            <a:endParaRPr lang="en-US" sz="1800" b="1">
              <a:latin typeface="+mj-lt"/>
            </a:endParaRPr>
          </a:p>
        </p:txBody>
      </p:sp>
      <p:sp>
        <p:nvSpPr>
          <p:cNvPr id="5" name="TextBox 33" descr="Advance equitable outcomes, opportunities and experiences">
            <a:extLst>
              <a:ext uri="{FF2B5EF4-FFF2-40B4-BE49-F238E27FC236}">
                <a16:creationId xmlns:a16="http://schemas.microsoft.com/office/drawing/2014/main" id="{E27041ED-C2F4-506E-5D96-B7E09B647D5A}"/>
              </a:ext>
            </a:extLst>
          </p:cNvPr>
          <p:cNvSpPr txBox="1"/>
          <p:nvPr/>
        </p:nvSpPr>
        <p:spPr>
          <a:xfrm>
            <a:off x="7416800" y="3681392"/>
            <a:ext cx="4220327" cy="1100469"/>
          </a:xfrm>
          <a:prstGeom prst="rect">
            <a:avLst/>
          </a:prstGeom>
          <a:solidFill>
            <a:schemeClr val="accent3"/>
          </a:solidFill>
          <a:ln w="19050">
            <a:noFill/>
          </a:ln>
        </p:spPr>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139700">
              <a:lnSpc>
                <a:spcPct val="150000"/>
              </a:lnSpc>
            </a:pPr>
            <a:r>
              <a:rPr lang="en-AU" sz="1800" b="1">
                <a:latin typeface="+mj-lt"/>
              </a:rPr>
              <a:t>Deliver effective teaching practices underpinned by high expectations </a:t>
            </a:r>
            <a:endParaRPr lang="en-US" sz="1800" b="1">
              <a:latin typeface="+mj-lt"/>
            </a:endParaRPr>
          </a:p>
        </p:txBody>
      </p:sp>
      <p:sp>
        <p:nvSpPr>
          <p:cNvPr id="10" name="TextBox 33" descr="Advance equitable outcomes, opportunities and experiences">
            <a:extLst>
              <a:ext uri="{FF2B5EF4-FFF2-40B4-BE49-F238E27FC236}">
                <a16:creationId xmlns:a16="http://schemas.microsoft.com/office/drawing/2014/main" id="{68DA9230-5F70-8F2B-8B17-2481F072CA47}"/>
              </a:ext>
            </a:extLst>
          </p:cNvPr>
          <p:cNvSpPr txBox="1"/>
          <p:nvPr/>
        </p:nvSpPr>
        <p:spPr>
          <a:xfrm>
            <a:off x="7416799" y="5372841"/>
            <a:ext cx="4220329" cy="1101600"/>
          </a:xfrm>
          <a:prstGeom prst="rect">
            <a:avLst/>
          </a:prstGeom>
          <a:solidFill>
            <a:schemeClr val="accent3"/>
          </a:solidFill>
          <a:ln w="19050">
            <a:noFill/>
          </a:ln>
        </p:spPr>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139700">
              <a:lnSpc>
                <a:spcPct val="150000"/>
              </a:lnSpc>
            </a:pPr>
            <a:r>
              <a:rPr lang="en-AU" sz="1800" b="1">
                <a:latin typeface="+mj-lt"/>
              </a:rPr>
              <a:t>Strengthen educational and instructional leadership</a:t>
            </a:r>
            <a:endParaRPr lang="en-US" sz="1800" b="1">
              <a:latin typeface="+mj-lt"/>
            </a:endParaRPr>
          </a:p>
        </p:txBody>
      </p:sp>
      <p:sp>
        <p:nvSpPr>
          <p:cNvPr id="2" name="Slide Number Placeholder 1">
            <a:extLst>
              <a:ext uri="{FF2B5EF4-FFF2-40B4-BE49-F238E27FC236}">
                <a16:creationId xmlns:a16="http://schemas.microsoft.com/office/drawing/2014/main" id="{6943883B-5A97-5A77-4D60-9FD528AA6C8F}"/>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79579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BCCA3-3898-B06C-14D8-C9E88FB94E4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51B2ECE-DB00-5752-BD76-6E555368008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7892" y="2047396"/>
            <a:ext cx="2851266" cy="3967387"/>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9648BC29-C31C-6F60-712A-09123EA3335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6467" y="1951087"/>
            <a:ext cx="3002691" cy="4045833"/>
          </a:xfrm>
          <a:prstGeom prst="rect">
            <a:avLst/>
          </a:prstGeom>
          <a:effectLst>
            <a:outerShdw blurRad="50800" dist="38100" dir="16200000" rotWithShape="0">
              <a:prstClr val="black">
                <a:alpha val="40000"/>
              </a:prstClr>
            </a:outerShdw>
          </a:effectLst>
        </p:spPr>
      </p:pic>
      <p:pic>
        <p:nvPicPr>
          <p:cNvPr id="3" name="Picture 2">
            <a:extLst>
              <a:ext uri="{FF2B5EF4-FFF2-40B4-BE49-F238E27FC236}">
                <a16:creationId xmlns:a16="http://schemas.microsoft.com/office/drawing/2014/main" id="{6585053E-32C7-F3D5-5FD3-415AC2F92CD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21303627">
            <a:off x="548866" y="2065199"/>
            <a:ext cx="2882056" cy="3931781"/>
          </a:xfrm>
          <a:prstGeom prst="rect">
            <a:avLst/>
          </a:prstGeom>
          <a:effectLst>
            <a:outerShdw blurRad="50800" dist="38100" dir="5400000" algn="t" rotWithShape="0">
              <a:prstClr val="black">
                <a:alpha val="40000"/>
              </a:prstClr>
            </a:outerShdw>
          </a:effectLst>
        </p:spPr>
      </p:pic>
      <p:sp>
        <p:nvSpPr>
          <p:cNvPr id="15" name="Title 14">
            <a:extLst>
              <a:ext uri="{FF2B5EF4-FFF2-40B4-BE49-F238E27FC236}">
                <a16:creationId xmlns:a16="http://schemas.microsoft.com/office/drawing/2014/main" id="{26B5166E-AE10-839E-A141-B44FB5393168}"/>
              </a:ext>
            </a:extLst>
          </p:cNvPr>
          <p:cNvSpPr>
            <a:spLocks noGrp="1"/>
          </p:cNvSpPr>
          <p:nvPr>
            <p:ph type="title"/>
          </p:nvPr>
        </p:nvSpPr>
        <p:spPr/>
        <p:txBody>
          <a:bodyPr/>
          <a:lstStyle/>
          <a:p>
            <a:r>
              <a:rPr lang="en-US"/>
              <a:t>The role of principal</a:t>
            </a:r>
          </a:p>
        </p:txBody>
      </p:sp>
      <p:sp>
        <p:nvSpPr>
          <p:cNvPr id="9" name="Text Placeholder 8">
            <a:extLst>
              <a:ext uri="{FF2B5EF4-FFF2-40B4-BE49-F238E27FC236}">
                <a16:creationId xmlns:a16="http://schemas.microsoft.com/office/drawing/2014/main" id="{2647D48E-CC0B-E90F-89CD-68BCF6A231FB}"/>
              </a:ext>
            </a:extLst>
          </p:cNvPr>
          <p:cNvSpPr>
            <a:spLocks noGrp="1"/>
          </p:cNvSpPr>
          <p:nvPr>
            <p:ph type="body" sz="quarter" idx="18"/>
          </p:nvPr>
        </p:nvSpPr>
        <p:spPr/>
        <p:txBody>
          <a:bodyPr/>
          <a:lstStyle/>
          <a:p>
            <a:r>
              <a:rPr lang="en-AU"/>
              <a:t>Achieving equity and excellence</a:t>
            </a:r>
          </a:p>
        </p:txBody>
      </p:sp>
      <p:sp>
        <p:nvSpPr>
          <p:cNvPr id="2" name="Content Placeholder 1">
            <a:extLst>
              <a:ext uri="{FF2B5EF4-FFF2-40B4-BE49-F238E27FC236}">
                <a16:creationId xmlns:a16="http://schemas.microsoft.com/office/drawing/2014/main" id="{029EB641-FE84-ED04-2516-B264EBB21D00}"/>
              </a:ext>
            </a:extLst>
          </p:cNvPr>
          <p:cNvSpPr>
            <a:spLocks noGrp="1"/>
          </p:cNvSpPr>
          <p:nvPr>
            <p:ph idx="1"/>
          </p:nvPr>
        </p:nvSpPr>
        <p:spPr>
          <a:xfrm>
            <a:off x="4301290" y="1620000"/>
            <a:ext cx="7542710" cy="4255480"/>
          </a:xfrm>
        </p:spPr>
        <p:txBody>
          <a:bodyPr/>
          <a:lstStyle/>
          <a:p>
            <a:pPr>
              <a:lnSpc>
                <a:spcPct val="130000"/>
              </a:lnSpc>
              <a:spcAft>
                <a:spcPts val="600"/>
              </a:spcAft>
            </a:pPr>
            <a:r>
              <a:rPr lang="en-AU" b="1">
                <a:latin typeface="+mj-lt"/>
                <a:cs typeface="Arial"/>
              </a:rPr>
              <a:t>Leading teaching and learning</a:t>
            </a:r>
          </a:p>
          <a:p>
            <a:pPr marL="342265" indent="-342900">
              <a:lnSpc>
                <a:spcPct val="130000"/>
              </a:lnSpc>
              <a:spcAft>
                <a:spcPts val="600"/>
              </a:spcAft>
              <a:buClr>
                <a:schemeClr val="tx1"/>
              </a:buClr>
              <a:buFont typeface="Wingdings" panose="05000000000000000000" pitchFamily="2" charset="2"/>
              <a:buChar char="ü"/>
            </a:pPr>
            <a:r>
              <a:rPr lang="en-AU"/>
              <a:t>Have high expectations and a sustained focus on improving student development, progress and achievement by seeking, reflecting and acting on evidence-informed leadership and pedagogical practices.</a:t>
            </a:r>
          </a:p>
          <a:p>
            <a:pPr>
              <a:lnSpc>
                <a:spcPct val="130000"/>
              </a:lnSpc>
              <a:spcAft>
                <a:spcPts val="600"/>
              </a:spcAft>
              <a:buClr>
                <a:schemeClr val="accent2"/>
              </a:buClr>
            </a:pPr>
            <a:r>
              <a:rPr lang="en-AU" b="1">
                <a:latin typeface="+mj-lt"/>
                <a:cs typeface="Arial"/>
              </a:rPr>
              <a:t>Developing self and others</a:t>
            </a:r>
          </a:p>
          <a:p>
            <a:pPr marL="342265" indent="-342900">
              <a:lnSpc>
                <a:spcPct val="130000"/>
              </a:lnSpc>
              <a:spcAft>
                <a:spcPts val="600"/>
              </a:spcAft>
              <a:buClr>
                <a:schemeClr val="tx1"/>
              </a:buClr>
              <a:buFont typeface="Wingdings" panose="05000000000000000000" pitchFamily="2" charset="2"/>
              <a:buChar char="ü"/>
            </a:pPr>
            <a:r>
              <a:rPr lang="en-AU">
                <a:solidFill>
                  <a:srgbClr val="333333"/>
                </a:solidFill>
              </a:rPr>
              <a:t>Lead whole-school evidence-informed professional learning that has a positive impact on staff performance and development, and therefore student progress and achievement.</a:t>
            </a:r>
          </a:p>
          <a:p>
            <a:pPr>
              <a:lnSpc>
                <a:spcPct val="130000"/>
              </a:lnSpc>
              <a:spcAft>
                <a:spcPts val="600"/>
              </a:spcAft>
            </a:pPr>
            <a:r>
              <a:rPr lang="en-AU" b="1">
                <a:latin typeface="+mj-lt"/>
                <a:cs typeface="Arial"/>
              </a:rPr>
              <a:t>Leading improvement, innovation and change</a:t>
            </a:r>
          </a:p>
          <a:p>
            <a:pPr marL="342265" indent="-342900" defTabSz="1219170">
              <a:lnSpc>
                <a:spcPct val="130000"/>
              </a:lnSpc>
              <a:spcAft>
                <a:spcPts val="600"/>
              </a:spcAft>
              <a:buClr>
                <a:schemeClr val="tx1"/>
              </a:buClr>
              <a:buFont typeface="Wingdings" panose="05000000000000000000" pitchFamily="2" charset="2"/>
              <a:buChar char="ü"/>
            </a:pPr>
            <a:r>
              <a:rPr lang="en-AU"/>
              <a:t>Embed a collaborative, consultative culture of continuous improvement which is research-based and evidence-informed.</a:t>
            </a:r>
            <a:endParaRPr lang="en-US"/>
          </a:p>
        </p:txBody>
      </p:sp>
      <p:sp>
        <p:nvSpPr>
          <p:cNvPr id="6" name="Slide Number Placeholder 5">
            <a:extLst>
              <a:ext uri="{FF2B5EF4-FFF2-40B4-BE49-F238E27FC236}">
                <a16:creationId xmlns:a16="http://schemas.microsoft.com/office/drawing/2014/main" id="{203DE8AD-C4A0-1E28-CB61-0830493BA19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273956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76A43-CD6A-819A-CB4F-2EA52337C4FA}"/>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A36477E5-FC6C-EDE9-56C9-BF34CAE813D7}"/>
              </a:ext>
            </a:extLst>
          </p:cNvPr>
          <p:cNvSpPr>
            <a:spLocks noGrp="1"/>
          </p:cNvSpPr>
          <p:nvPr>
            <p:ph type="title"/>
          </p:nvPr>
        </p:nvSpPr>
        <p:spPr/>
        <p:txBody>
          <a:bodyPr/>
          <a:lstStyle/>
          <a:p>
            <a:r>
              <a:rPr lang="en-US"/>
              <a:t>The role of deputy principal</a:t>
            </a:r>
          </a:p>
        </p:txBody>
      </p:sp>
      <p:sp>
        <p:nvSpPr>
          <p:cNvPr id="9" name="Text Placeholder 8">
            <a:extLst>
              <a:ext uri="{FF2B5EF4-FFF2-40B4-BE49-F238E27FC236}">
                <a16:creationId xmlns:a16="http://schemas.microsoft.com/office/drawing/2014/main" id="{E8E541E7-0DC8-02AC-E7B8-BB49AC646D86}"/>
              </a:ext>
            </a:extLst>
          </p:cNvPr>
          <p:cNvSpPr>
            <a:spLocks noGrp="1"/>
          </p:cNvSpPr>
          <p:nvPr>
            <p:ph type="body" sz="quarter" idx="18"/>
          </p:nvPr>
        </p:nvSpPr>
        <p:spPr/>
        <p:txBody>
          <a:bodyPr/>
          <a:lstStyle/>
          <a:p>
            <a:r>
              <a:rPr lang="en-AU"/>
              <a:t>Achieving equity and excellence</a:t>
            </a:r>
          </a:p>
        </p:txBody>
      </p:sp>
      <p:sp>
        <p:nvSpPr>
          <p:cNvPr id="17" name="TextBox 16">
            <a:extLst>
              <a:ext uri="{FF2B5EF4-FFF2-40B4-BE49-F238E27FC236}">
                <a16:creationId xmlns:a16="http://schemas.microsoft.com/office/drawing/2014/main" id="{AFE8FAFB-B530-E298-A126-8AA5859568FE}"/>
              </a:ext>
            </a:extLst>
          </p:cNvPr>
          <p:cNvSpPr txBox="1"/>
          <p:nvPr/>
        </p:nvSpPr>
        <p:spPr>
          <a:xfrm>
            <a:off x="3911600" y="1594013"/>
            <a:ext cx="7932399" cy="4717887"/>
          </a:xfrm>
          <a:prstGeom prst="rect">
            <a:avLst/>
          </a:prstGeom>
          <a:noFill/>
        </p:spPr>
        <p:txBody>
          <a:bodyPr wrap="square" lIns="0" tIns="0" rIns="0" bIns="0" rtlCol="0" anchor="t">
            <a:noAutofit/>
          </a:bodyPr>
          <a:lstStyle/>
          <a:p>
            <a:pPr>
              <a:lnSpc>
                <a:spcPct val="130000"/>
              </a:lnSpc>
              <a:spcAft>
                <a:spcPts val="600"/>
              </a:spcAft>
            </a:pPr>
            <a:r>
              <a:rPr lang="en-AU" b="1">
                <a:latin typeface="+mj-lt"/>
                <a:cs typeface="Arial"/>
              </a:rPr>
              <a:t>Leading teaching and learning</a:t>
            </a:r>
          </a:p>
          <a:p>
            <a:pPr marL="342265" indent="-342900">
              <a:lnSpc>
                <a:spcPct val="130000"/>
              </a:lnSpc>
              <a:spcAft>
                <a:spcPts val="600"/>
              </a:spcAft>
              <a:buClr>
                <a:schemeClr val="tx1"/>
              </a:buClr>
              <a:buFont typeface="Wingdings" panose="05000000000000000000" pitchFamily="2" charset="2"/>
              <a:buChar char="ü"/>
            </a:pPr>
            <a:r>
              <a:rPr lang="en-AU" b="0" i="0">
                <a:solidFill>
                  <a:srgbClr val="333333"/>
                </a:solidFill>
                <a:effectLst/>
              </a:rPr>
              <a:t>Lead collaborative planning, monitoring and review of the effectiveness of curriculum implementation; teaching and learning programs; and assessment of student achievement.</a:t>
            </a:r>
          </a:p>
          <a:p>
            <a:pPr>
              <a:lnSpc>
                <a:spcPct val="130000"/>
              </a:lnSpc>
              <a:spcAft>
                <a:spcPts val="600"/>
              </a:spcAft>
              <a:buClr>
                <a:schemeClr val="accent2"/>
              </a:buClr>
            </a:pPr>
            <a:r>
              <a:rPr lang="en-AU" b="1">
                <a:latin typeface="+mj-lt"/>
                <a:cs typeface="Arial"/>
              </a:rPr>
              <a:t>Developing self and others</a:t>
            </a:r>
          </a:p>
          <a:p>
            <a:pPr marL="342265" indent="-342900">
              <a:lnSpc>
                <a:spcPct val="130000"/>
              </a:lnSpc>
              <a:spcAft>
                <a:spcPts val="600"/>
              </a:spcAft>
              <a:buClr>
                <a:schemeClr val="tx1"/>
              </a:buClr>
              <a:buFont typeface="Wingdings" panose="05000000000000000000" pitchFamily="2" charset="2"/>
              <a:buChar char="ü"/>
            </a:pPr>
            <a:r>
              <a:rPr lang="en-AU" b="0" i="0">
                <a:solidFill>
                  <a:srgbClr val="333333"/>
                </a:solidFill>
                <a:effectLst/>
              </a:rPr>
              <a:t>Lead evidence-informed professional learning that has a positive impact on teacher development and therefore student improvement and achievement.</a:t>
            </a:r>
          </a:p>
          <a:p>
            <a:pPr>
              <a:lnSpc>
                <a:spcPct val="130000"/>
              </a:lnSpc>
              <a:spcAft>
                <a:spcPts val="600"/>
              </a:spcAft>
            </a:pPr>
            <a:r>
              <a:rPr lang="en-AU" b="1">
                <a:latin typeface="+mj-lt"/>
                <a:cs typeface="Arial"/>
              </a:rPr>
              <a:t>Leading improvement, innovation and change</a:t>
            </a:r>
          </a:p>
          <a:p>
            <a:pPr marL="342265" indent="-342900" defTabSz="1219170">
              <a:lnSpc>
                <a:spcPct val="130000"/>
              </a:lnSpc>
              <a:spcAft>
                <a:spcPts val="600"/>
              </a:spcAft>
              <a:buClr>
                <a:schemeClr val="tx1"/>
              </a:buClr>
              <a:buFont typeface="Wingdings" panose="05000000000000000000" pitchFamily="2" charset="2"/>
              <a:buChar char="ü"/>
            </a:pPr>
            <a:r>
              <a:rPr lang="en-AU" b="0" i="0">
                <a:solidFill>
                  <a:srgbClr val="333333"/>
                </a:solidFill>
                <a:effectLst/>
              </a:rPr>
              <a:t>Promote and strengthen a culture of high expectations to ensure that all staff focus on the improvement of teaching, assessment, reporting and wellbeing practices.</a:t>
            </a:r>
            <a:endParaRPr lang="en-US"/>
          </a:p>
        </p:txBody>
      </p:sp>
      <p:pic>
        <p:nvPicPr>
          <p:cNvPr id="10" name="Picture 9">
            <a:extLst>
              <a:ext uri="{FF2B5EF4-FFF2-40B4-BE49-F238E27FC236}">
                <a16:creationId xmlns:a16="http://schemas.microsoft.com/office/drawing/2014/main" id="{B8D38921-CDCB-0E69-AE54-088E3932AE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2505" y="1961711"/>
            <a:ext cx="2745245" cy="3931899"/>
          </a:xfrm>
          <a:prstGeom prst="rect">
            <a:avLst/>
          </a:prstGeom>
          <a:effectLst>
            <a:glow rad="63500">
              <a:schemeClr val="accent5">
                <a:satMod val="175000"/>
                <a:alpha val="40000"/>
              </a:schemeClr>
            </a:glow>
          </a:effectLst>
        </p:spPr>
      </p:pic>
      <p:pic>
        <p:nvPicPr>
          <p:cNvPr id="5" name="Picture 4">
            <a:extLst>
              <a:ext uri="{FF2B5EF4-FFF2-40B4-BE49-F238E27FC236}">
                <a16:creationId xmlns:a16="http://schemas.microsoft.com/office/drawing/2014/main" id="{ED5B6F21-52A9-C6B9-0451-9F5D765198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391004">
            <a:off x="476127" y="1974719"/>
            <a:ext cx="2737998" cy="3905881"/>
          </a:xfrm>
          <a:prstGeom prst="rect">
            <a:avLst/>
          </a:prstGeom>
          <a:effectLst>
            <a:glow rad="63500">
              <a:schemeClr val="accent5">
                <a:satMod val="175000"/>
                <a:alpha val="40000"/>
              </a:schemeClr>
            </a:glow>
          </a:effectLst>
        </p:spPr>
      </p:pic>
      <p:sp>
        <p:nvSpPr>
          <p:cNvPr id="6" name="Slide Number Placeholder 5">
            <a:extLst>
              <a:ext uri="{FF2B5EF4-FFF2-40B4-BE49-F238E27FC236}">
                <a16:creationId xmlns:a16="http://schemas.microsoft.com/office/drawing/2014/main" id="{C9515652-C1AF-C213-EBA1-F6DBD68C3D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412119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580FA21-4CDF-6D16-2308-5B6314C3281A}"/>
              </a:ext>
            </a:extLst>
          </p:cNvPr>
          <p:cNvSpPr>
            <a:spLocks noGrp="1"/>
          </p:cNvSpPr>
          <p:nvPr>
            <p:ph type="title"/>
          </p:nvPr>
        </p:nvSpPr>
        <p:spPr/>
        <p:txBody>
          <a:bodyPr/>
          <a:lstStyle/>
          <a:p>
            <a:r>
              <a:rPr lang="en-US"/>
              <a:t>The role of middle leaders I Head teachers</a:t>
            </a:r>
          </a:p>
        </p:txBody>
      </p:sp>
      <p:sp>
        <p:nvSpPr>
          <p:cNvPr id="9" name="Text Placeholder 8">
            <a:extLst>
              <a:ext uri="{FF2B5EF4-FFF2-40B4-BE49-F238E27FC236}">
                <a16:creationId xmlns:a16="http://schemas.microsoft.com/office/drawing/2014/main" id="{716D2B57-B3CA-1B69-DF6F-8703770B27D6}"/>
              </a:ext>
            </a:extLst>
          </p:cNvPr>
          <p:cNvSpPr>
            <a:spLocks noGrp="1"/>
          </p:cNvSpPr>
          <p:nvPr>
            <p:ph type="body" sz="quarter" idx="18"/>
          </p:nvPr>
        </p:nvSpPr>
        <p:spPr/>
        <p:txBody>
          <a:bodyPr/>
          <a:lstStyle/>
          <a:p>
            <a:r>
              <a:rPr lang="en-AU"/>
              <a:t>Achieving equity and excellence</a:t>
            </a:r>
          </a:p>
        </p:txBody>
      </p:sp>
      <p:grpSp>
        <p:nvGrpSpPr>
          <p:cNvPr id="2" name="Group 1">
            <a:extLst>
              <a:ext uri="{FF2B5EF4-FFF2-40B4-BE49-F238E27FC236}">
                <a16:creationId xmlns:a16="http://schemas.microsoft.com/office/drawing/2014/main" id="{B363A16F-3980-0581-41CC-A7BDC83EF6B7}"/>
              </a:ext>
              <a:ext uri="{C183D7F6-B498-43B3-948B-1728B52AA6E4}">
                <adec:decorative xmlns:adec="http://schemas.microsoft.com/office/drawing/2017/decorative" val="1"/>
              </a:ext>
            </a:extLst>
          </p:cNvPr>
          <p:cNvGrpSpPr/>
          <p:nvPr/>
        </p:nvGrpSpPr>
        <p:grpSpPr>
          <a:xfrm>
            <a:off x="683782" y="1967025"/>
            <a:ext cx="2890594" cy="3908132"/>
            <a:chOff x="719666" y="1926565"/>
            <a:chExt cx="2890594" cy="3908132"/>
          </a:xfrm>
        </p:grpSpPr>
        <p:pic>
          <p:nvPicPr>
            <p:cNvPr id="7" name="Picture 6">
              <a:extLst>
                <a:ext uri="{FF2B5EF4-FFF2-40B4-BE49-F238E27FC236}">
                  <a16:creationId xmlns:a16="http://schemas.microsoft.com/office/drawing/2014/main" id="{EBFEC3BF-6A7E-7CAF-4319-AF9CCD389A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329364">
              <a:off x="1288311" y="2051582"/>
              <a:ext cx="2321949" cy="3286812"/>
            </a:xfrm>
            <a:prstGeom prst="rect">
              <a:avLst/>
            </a:prstGeom>
            <a:ln w="76200">
              <a:solidFill>
                <a:schemeClr val="bg1"/>
              </a:solidFill>
            </a:ln>
            <a:effectLst>
              <a:outerShdw blurRad="292100" dist="139700" dir="2700000" algn="tl" rotWithShape="0">
                <a:schemeClr val="tx1">
                  <a:alpha val="31000"/>
                </a:schemeClr>
              </a:outerShdw>
            </a:effectLst>
          </p:spPr>
        </p:pic>
        <p:pic>
          <p:nvPicPr>
            <p:cNvPr id="3" name="Picture 2">
              <a:extLst>
                <a:ext uri="{FF2B5EF4-FFF2-40B4-BE49-F238E27FC236}">
                  <a16:creationId xmlns:a16="http://schemas.microsoft.com/office/drawing/2014/main" id="{A2336899-3AE9-088F-BE29-8245FD5813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1385422">
              <a:off x="719666" y="1926565"/>
              <a:ext cx="2748099" cy="3908132"/>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17" name="TextBox 16">
            <a:extLst>
              <a:ext uri="{FF2B5EF4-FFF2-40B4-BE49-F238E27FC236}">
                <a16:creationId xmlns:a16="http://schemas.microsoft.com/office/drawing/2014/main" id="{6888AA10-5F57-07D6-34C3-4351D2F4703D}"/>
              </a:ext>
            </a:extLst>
          </p:cNvPr>
          <p:cNvSpPr txBox="1"/>
          <p:nvPr/>
        </p:nvSpPr>
        <p:spPr>
          <a:xfrm>
            <a:off x="4412343" y="1747100"/>
            <a:ext cx="7431657" cy="4347982"/>
          </a:xfrm>
          <a:prstGeom prst="rect">
            <a:avLst/>
          </a:prstGeom>
          <a:noFill/>
        </p:spPr>
        <p:txBody>
          <a:bodyPr wrap="square" lIns="0" tIns="0" rIns="0" bIns="0" rtlCol="0" anchor="t">
            <a:noAutofit/>
          </a:bodyPr>
          <a:lstStyle/>
          <a:p>
            <a:pPr>
              <a:lnSpc>
                <a:spcPct val="130000"/>
              </a:lnSpc>
              <a:spcAft>
                <a:spcPts val="600"/>
              </a:spcAft>
            </a:pPr>
            <a:r>
              <a:rPr lang="en-AU" b="1">
                <a:latin typeface="+mj-lt"/>
                <a:cs typeface="Arial"/>
              </a:rPr>
              <a:t>Leading teaching and learning</a:t>
            </a:r>
          </a:p>
          <a:p>
            <a:pPr marL="342265" indent="-342900">
              <a:lnSpc>
                <a:spcPct val="130000"/>
              </a:lnSpc>
              <a:spcAft>
                <a:spcPts val="600"/>
              </a:spcAft>
              <a:buClr>
                <a:schemeClr val="tx1"/>
              </a:buClr>
              <a:buFont typeface="Wingdings" panose="05000000000000000000" pitchFamily="2" charset="2"/>
              <a:buChar char="ü"/>
            </a:pPr>
            <a:r>
              <a:rPr lang="en-AU" b="0" i="0">
                <a:solidFill>
                  <a:srgbClr val="333333"/>
                </a:solidFill>
                <a:effectLst/>
              </a:rPr>
              <a:t>Lead evaluation practices to improve teaching and learning.</a:t>
            </a:r>
          </a:p>
          <a:p>
            <a:pPr marL="342265" indent="-342900">
              <a:lnSpc>
                <a:spcPct val="130000"/>
              </a:lnSpc>
              <a:spcAft>
                <a:spcPts val="600"/>
              </a:spcAft>
              <a:buClr>
                <a:schemeClr val="tx1"/>
              </a:buClr>
              <a:buFont typeface="Wingdings" panose="05000000000000000000" pitchFamily="2" charset="2"/>
              <a:buChar char="ü"/>
            </a:pPr>
            <a:r>
              <a:rPr lang="en-AU" b="0" i="0">
                <a:solidFill>
                  <a:srgbClr val="333333"/>
                </a:solidFill>
                <a:effectLst/>
              </a:rPr>
              <a:t>Ensure evidence informed teaching strategies support individual student progress, achievement and wellbeing.</a:t>
            </a:r>
          </a:p>
          <a:p>
            <a:pPr lvl="0">
              <a:lnSpc>
                <a:spcPct val="130000"/>
              </a:lnSpc>
              <a:spcAft>
                <a:spcPts val="600"/>
              </a:spcAft>
            </a:pPr>
            <a:r>
              <a:rPr lang="en-AU" b="1">
                <a:latin typeface="+mj-lt"/>
                <a:cs typeface="Arial"/>
              </a:rPr>
              <a:t>Develop self and others</a:t>
            </a:r>
          </a:p>
          <a:p>
            <a:pPr marL="342265" indent="-342900">
              <a:lnSpc>
                <a:spcPct val="130000"/>
              </a:lnSpc>
              <a:spcAft>
                <a:spcPts val="600"/>
              </a:spcAft>
              <a:buClr>
                <a:schemeClr val="tx1"/>
              </a:buClr>
              <a:buFont typeface="Wingdings" panose="05000000000000000000" pitchFamily="2" charset="2"/>
              <a:buChar char="ü"/>
            </a:pPr>
            <a:r>
              <a:rPr lang="en-AU" b="0" i="0">
                <a:solidFill>
                  <a:srgbClr val="333333"/>
                </a:solidFill>
                <a:effectLst/>
              </a:rPr>
              <a:t>Demonstrate high levels of educational expertise in their leadership of quality teaching practices.</a:t>
            </a:r>
          </a:p>
          <a:p>
            <a:pPr marL="342265" indent="-342900">
              <a:lnSpc>
                <a:spcPct val="130000"/>
              </a:lnSpc>
              <a:spcAft>
                <a:spcPts val="600"/>
              </a:spcAft>
              <a:buClr>
                <a:schemeClr val="tx1"/>
              </a:buClr>
              <a:buFont typeface="Wingdings" panose="05000000000000000000" pitchFamily="2" charset="2"/>
              <a:buChar char="ü"/>
            </a:pPr>
            <a:r>
              <a:rPr lang="en-AU" b="0" i="0">
                <a:solidFill>
                  <a:srgbClr val="333333"/>
                </a:solidFill>
                <a:effectLst/>
              </a:rPr>
              <a:t>Foster and sustain a collaborative culture that enables complex problem solving and evidence-informed decisions.</a:t>
            </a:r>
          </a:p>
          <a:p>
            <a:pPr marL="342265" indent="-342900">
              <a:lnSpc>
                <a:spcPct val="130000"/>
              </a:lnSpc>
              <a:spcAft>
                <a:spcPts val="600"/>
              </a:spcAft>
              <a:buClr>
                <a:schemeClr val="tx1"/>
              </a:buClr>
              <a:buFont typeface="Wingdings" panose="05000000000000000000" pitchFamily="2" charset="2"/>
              <a:buChar char="ü"/>
            </a:pPr>
            <a:r>
              <a:rPr lang="en-AU" b="0" i="0">
                <a:solidFill>
                  <a:srgbClr val="333333"/>
                </a:solidFill>
                <a:effectLst/>
              </a:rPr>
              <a:t>Provide differentiated professional learning opportunities that support growth of teachers.</a:t>
            </a:r>
          </a:p>
        </p:txBody>
      </p:sp>
      <p:sp>
        <p:nvSpPr>
          <p:cNvPr id="6" name="Slide Number Placeholder 5">
            <a:extLst>
              <a:ext uri="{FF2B5EF4-FFF2-40B4-BE49-F238E27FC236}">
                <a16:creationId xmlns:a16="http://schemas.microsoft.com/office/drawing/2014/main" id="{38BDB709-2D97-B39B-09AA-546E8B726D0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4175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C5BB4-B041-075C-561D-355A7D60D3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1CC6D57-9E45-E98F-79BD-66CA33D940FD}"/>
              </a:ext>
            </a:extLst>
          </p:cNvPr>
          <p:cNvSpPr>
            <a:spLocks noGrp="1"/>
          </p:cNvSpPr>
          <p:nvPr>
            <p:ph type="title"/>
          </p:nvPr>
        </p:nvSpPr>
        <p:spPr/>
        <p:txBody>
          <a:bodyPr/>
          <a:lstStyle/>
          <a:p>
            <a:r>
              <a:rPr lang="en-AU">
                <a:solidFill>
                  <a:schemeClr val="accent1"/>
                </a:solidFill>
              </a:rPr>
              <a:t>School Excellence Framework </a:t>
            </a:r>
            <a:endParaRPr lang="en-AU"/>
          </a:p>
        </p:txBody>
      </p:sp>
      <p:sp>
        <p:nvSpPr>
          <p:cNvPr id="6" name="Text Placeholder 5">
            <a:extLst>
              <a:ext uri="{FF2B5EF4-FFF2-40B4-BE49-F238E27FC236}">
                <a16:creationId xmlns:a16="http://schemas.microsoft.com/office/drawing/2014/main" id="{EE5B75B2-545E-B2B9-2CEC-90BF916EFBD2}"/>
              </a:ext>
            </a:extLst>
          </p:cNvPr>
          <p:cNvSpPr>
            <a:spLocks noGrp="1"/>
          </p:cNvSpPr>
          <p:nvPr>
            <p:ph type="body" sz="quarter" idx="18"/>
          </p:nvPr>
        </p:nvSpPr>
        <p:spPr/>
        <p:txBody>
          <a:bodyPr/>
          <a:lstStyle/>
          <a:p>
            <a:r>
              <a:rPr lang="en-AU">
                <a:solidFill>
                  <a:srgbClr val="146CFD"/>
                </a:solidFill>
              </a:rPr>
              <a:t>Leaders' role in achieving school excellence </a:t>
            </a:r>
          </a:p>
        </p:txBody>
      </p:sp>
      <p:sp>
        <p:nvSpPr>
          <p:cNvPr id="3" name="Content Placeholder 2">
            <a:extLst>
              <a:ext uri="{FF2B5EF4-FFF2-40B4-BE49-F238E27FC236}">
                <a16:creationId xmlns:a16="http://schemas.microsoft.com/office/drawing/2014/main" id="{E762A48F-433C-146A-B6BE-B1FD38B02D34}"/>
              </a:ext>
            </a:extLst>
          </p:cNvPr>
          <p:cNvSpPr>
            <a:spLocks noGrp="1"/>
          </p:cNvSpPr>
          <p:nvPr>
            <p:ph idx="1"/>
          </p:nvPr>
        </p:nvSpPr>
        <p:spPr>
          <a:xfrm>
            <a:off x="360000" y="1620000"/>
            <a:ext cx="6091600" cy="4536000"/>
          </a:xfrm>
        </p:spPr>
        <p:txBody>
          <a:bodyPr/>
          <a:lstStyle/>
          <a:p>
            <a:pPr>
              <a:spcAft>
                <a:spcPts val="600"/>
              </a:spcAft>
              <a:buClr>
                <a:schemeClr val="accent2"/>
              </a:buClr>
            </a:pPr>
            <a:r>
              <a:rPr lang="en-AU" b="1">
                <a:solidFill>
                  <a:srgbClr val="333333"/>
                </a:solidFill>
                <a:latin typeface="Public Sans" pitchFamily="2" charset="0"/>
              </a:rPr>
              <a:t>The Framework:</a:t>
            </a:r>
          </a:p>
          <a:p>
            <a:pPr marL="342265" indent="-342900">
              <a:spcAft>
                <a:spcPts val="600"/>
              </a:spcAft>
              <a:buClr>
                <a:schemeClr val="tx1"/>
              </a:buClr>
              <a:buFont typeface="Wingdings" pitchFamily="2" charset="2"/>
              <a:buChar char="ü"/>
            </a:pPr>
            <a:r>
              <a:rPr lang="en-AU">
                <a:solidFill>
                  <a:srgbClr val="333333"/>
                </a:solidFill>
              </a:rPr>
              <a:t>is a statement of what is valued as excellence for NSW public schools, both now and into the future. </a:t>
            </a:r>
          </a:p>
          <a:p>
            <a:pPr>
              <a:spcAft>
                <a:spcPts val="600"/>
              </a:spcAft>
            </a:pPr>
            <a:endParaRPr lang="en-AU"/>
          </a:p>
          <a:p>
            <a:pPr>
              <a:spcAft>
                <a:spcPts val="600"/>
              </a:spcAft>
            </a:pPr>
            <a:r>
              <a:rPr lang="en-AU"/>
              <a:t>This professional learning:</a:t>
            </a:r>
          </a:p>
          <a:p>
            <a:pPr marL="285750" indent="-285750">
              <a:spcAft>
                <a:spcPts val="600"/>
              </a:spcAft>
              <a:buFont typeface="Arial" panose="020B0604020202020204" pitchFamily="34" charset="0"/>
              <a:buChar char="•"/>
            </a:pPr>
            <a:r>
              <a:rPr lang="en-AU"/>
              <a:t>assist schools in exploring what excellence looks like in curriculum teaching, and learning</a:t>
            </a:r>
          </a:p>
          <a:p>
            <a:pPr marL="285750" indent="-285750">
              <a:spcAft>
                <a:spcPts val="600"/>
              </a:spcAft>
              <a:buFont typeface="Arial" panose="020B0604020202020204" pitchFamily="34" charset="0"/>
              <a:buChar char="•"/>
            </a:pPr>
            <a:r>
              <a:rPr lang="en-AU"/>
              <a:t>builds processes of shared leadership</a:t>
            </a:r>
          </a:p>
          <a:p>
            <a:pPr marL="285750" indent="-285750">
              <a:spcAft>
                <a:spcPts val="600"/>
              </a:spcAft>
              <a:buFont typeface="Arial" panose="020B0604020202020204" pitchFamily="34" charset="0"/>
              <a:buChar char="•"/>
            </a:pPr>
            <a:r>
              <a:rPr lang="en-AU"/>
              <a:t>assists in developing an approach to implementing evidence-based strategies.</a:t>
            </a:r>
          </a:p>
        </p:txBody>
      </p:sp>
      <p:pic>
        <p:nvPicPr>
          <p:cNvPr id="11" name="Picture 10">
            <a:extLst>
              <a:ext uri="{FF2B5EF4-FFF2-40B4-BE49-F238E27FC236}">
                <a16:creationId xmlns:a16="http://schemas.microsoft.com/office/drawing/2014/main" id="{93CE366E-362D-E7CB-4C5F-8313D7D5FD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14865" y="1990520"/>
            <a:ext cx="4505370" cy="3173490"/>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ECE8BA5E-C930-51DC-EA78-F8B47DF490D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409546">
            <a:off x="7203099" y="2330562"/>
            <a:ext cx="4492394" cy="3173489"/>
          </a:xfrm>
          <a:prstGeom prst="rect">
            <a:avLst/>
          </a:prstGeom>
          <a:effectLst>
            <a:outerShdw blurRad="50800" dist="38100" dir="5400000" algn="t" rotWithShape="0">
              <a:prstClr val="black">
                <a:alpha val="40000"/>
              </a:prstClr>
            </a:outerShdw>
          </a:effectLst>
        </p:spPr>
      </p:pic>
      <p:sp>
        <p:nvSpPr>
          <p:cNvPr id="2" name="Slide Number Placeholder 1">
            <a:extLst>
              <a:ext uri="{FF2B5EF4-FFF2-40B4-BE49-F238E27FC236}">
                <a16:creationId xmlns:a16="http://schemas.microsoft.com/office/drawing/2014/main" id="{16BCA74C-BC7C-2EEC-8B72-4A2C3BEC35D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31756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95CBB-B5BC-EB91-5C9B-235C85DC82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A29FE80-A65D-3090-F3C0-FB0944E60791}"/>
              </a:ext>
            </a:extLst>
          </p:cNvPr>
          <p:cNvSpPr>
            <a:spLocks noGrp="1"/>
          </p:cNvSpPr>
          <p:nvPr>
            <p:ph type="title"/>
          </p:nvPr>
        </p:nvSpPr>
        <p:spPr/>
        <p:txBody>
          <a:bodyPr/>
          <a:lstStyle/>
          <a:p>
            <a:r>
              <a:rPr lang="en-AU"/>
              <a:t>SEF Improvement Model </a:t>
            </a:r>
          </a:p>
        </p:txBody>
      </p:sp>
      <p:sp>
        <p:nvSpPr>
          <p:cNvPr id="9" name="Text Placeholder 8">
            <a:extLst>
              <a:ext uri="{FF2B5EF4-FFF2-40B4-BE49-F238E27FC236}">
                <a16:creationId xmlns:a16="http://schemas.microsoft.com/office/drawing/2014/main" id="{D57C04FA-B134-E9F7-8F12-F3C9F78E70E0}"/>
              </a:ext>
            </a:extLst>
          </p:cNvPr>
          <p:cNvSpPr>
            <a:spLocks noGrp="1"/>
          </p:cNvSpPr>
          <p:nvPr>
            <p:ph type="body" sz="quarter" idx="18"/>
          </p:nvPr>
        </p:nvSpPr>
        <p:spPr/>
        <p:txBody>
          <a:bodyPr/>
          <a:lstStyle/>
          <a:p>
            <a:r>
              <a:rPr lang="en-US"/>
              <a:t>Achieving school excellence</a:t>
            </a:r>
          </a:p>
        </p:txBody>
      </p:sp>
      <p:sp>
        <p:nvSpPr>
          <p:cNvPr id="16" name="Content Placeholder 15">
            <a:extLst>
              <a:ext uri="{FF2B5EF4-FFF2-40B4-BE49-F238E27FC236}">
                <a16:creationId xmlns:a16="http://schemas.microsoft.com/office/drawing/2014/main" id="{D34263E4-AB47-41E0-4873-5537ED5B4C5C}"/>
              </a:ext>
            </a:extLst>
          </p:cNvPr>
          <p:cNvSpPr>
            <a:spLocks noGrp="1"/>
          </p:cNvSpPr>
          <p:nvPr>
            <p:ph idx="1"/>
          </p:nvPr>
        </p:nvSpPr>
        <p:spPr>
          <a:xfrm>
            <a:off x="360000" y="1620000"/>
            <a:ext cx="4466646" cy="4536000"/>
          </a:xfrm>
        </p:spPr>
        <p:txBody>
          <a:bodyPr/>
          <a:lstStyle/>
          <a:p>
            <a:r>
              <a:rPr lang="en-AU"/>
              <a:t>SEF elements:</a:t>
            </a:r>
          </a:p>
          <a:p>
            <a:pPr marL="285750" indent="-285750">
              <a:buFont typeface="Arial" panose="020B0604020202020204" pitchFamily="34" charset="0"/>
              <a:buChar char="•"/>
            </a:pPr>
            <a:r>
              <a:rPr lang="en-AU"/>
              <a:t>Effective classroom practice</a:t>
            </a:r>
          </a:p>
          <a:p>
            <a:pPr marL="285750" indent="-285750">
              <a:buFont typeface="Arial" panose="020B0604020202020204" pitchFamily="34" charset="0"/>
              <a:buChar char="•"/>
            </a:pPr>
            <a:r>
              <a:rPr lang="en-AU"/>
              <a:t>Learning and development</a:t>
            </a:r>
          </a:p>
          <a:p>
            <a:pPr marL="285750" indent="-285750">
              <a:buFont typeface="Arial" panose="020B0604020202020204" pitchFamily="34" charset="0"/>
              <a:buChar char="•"/>
            </a:pPr>
            <a:r>
              <a:rPr lang="en-AU"/>
              <a:t>Educational leadership</a:t>
            </a:r>
          </a:p>
        </p:txBody>
      </p:sp>
      <p:pic>
        <p:nvPicPr>
          <p:cNvPr id="10" name="Picture 9">
            <a:extLst>
              <a:ext uri="{FF2B5EF4-FFF2-40B4-BE49-F238E27FC236}">
                <a16:creationId xmlns:a16="http://schemas.microsoft.com/office/drawing/2014/main" id="{D2DECF43-FFE6-4F9A-985D-D5C251F4F8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03901" y="1480300"/>
            <a:ext cx="6028100" cy="4734892"/>
          </a:xfrm>
          <a:prstGeom prst="rect">
            <a:avLst/>
          </a:prstGeom>
        </p:spPr>
      </p:pic>
      <p:sp>
        <p:nvSpPr>
          <p:cNvPr id="12" name="Rectangle 11">
            <a:extLst>
              <a:ext uri="{FF2B5EF4-FFF2-40B4-BE49-F238E27FC236}">
                <a16:creationId xmlns:a16="http://schemas.microsoft.com/office/drawing/2014/main" id="{0078E27E-5FB8-323D-5B38-ACE0ADB77AED}"/>
              </a:ext>
              <a:ext uri="{C183D7F6-B498-43B3-948B-1728B52AA6E4}">
                <adec:decorative xmlns:adec="http://schemas.microsoft.com/office/drawing/2017/decorative" val="1"/>
              </a:ext>
            </a:extLst>
          </p:cNvPr>
          <p:cNvSpPr/>
          <p:nvPr/>
        </p:nvSpPr>
        <p:spPr>
          <a:xfrm rot="1440000">
            <a:off x="7728389" y="4859972"/>
            <a:ext cx="770559" cy="260672"/>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4A71D-176E-65F2-167C-E68AD315D035}"/>
              </a:ext>
              <a:ext uri="{C183D7F6-B498-43B3-948B-1728B52AA6E4}">
                <adec:decorative xmlns:adec="http://schemas.microsoft.com/office/drawing/2017/decorative" val="1"/>
              </a:ext>
            </a:extLst>
          </p:cNvPr>
          <p:cNvSpPr/>
          <p:nvPr/>
        </p:nvSpPr>
        <p:spPr>
          <a:xfrm rot="1440000">
            <a:off x="7396554" y="5137133"/>
            <a:ext cx="1162725" cy="21840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C32E56-ED5D-14D6-7BBF-5041860C6DB6}"/>
              </a:ext>
              <a:ext uri="{C183D7F6-B498-43B3-948B-1728B52AA6E4}">
                <adec:decorative xmlns:adec="http://schemas.microsoft.com/office/drawing/2017/decorative" val="1"/>
              </a:ext>
            </a:extLst>
          </p:cNvPr>
          <p:cNvSpPr/>
          <p:nvPr/>
        </p:nvSpPr>
        <p:spPr>
          <a:xfrm rot="-1440000">
            <a:off x="9917155" y="5182917"/>
            <a:ext cx="1162725" cy="223214"/>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0FC67-467A-69BD-89C4-5FEE051C0BEF}"/>
              </a:ext>
              <a:ext uri="{C183D7F6-B498-43B3-948B-1728B52AA6E4}">
                <adec:decorative xmlns:adec="http://schemas.microsoft.com/office/drawing/2017/decorative" val="1"/>
              </a:ext>
            </a:extLst>
          </p:cNvPr>
          <p:cNvSpPr/>
          <p:nvPr/>
        </p:nvSpPr>
        <p:spPr>
          <a:xfrm rot="1440000">
            <a:off x="8464456" y="2851890"/>
            <a:ext cx="706992" cy="223105"/>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7B72BBE1-A94B-B8BE-F04E-2A9C6628CC8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50986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DE08095-E2A5-5BF9-4B2A-946F82DCC85C}"/>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379" r="9340"/>
          <a:stretch>
            <a:fillRect/>
          </a:stretch>
        </p:blipFill>
        <p:spPr bwMode="auto">
          <a:xfrm>
            <a:off x="7424057" y="1800000"/>
            <a:ext cx="4517572"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58DA9183-0457-9885-21DD-DF1C8D359FF6}"/>
              </a:ext>
            </a:extLst>
          </p:cNvPr>
          <p:cNvSpPr>
            <a:spLocks noGrp="1"/>
          </p:cNvSpPr>
          <p:nvPr>
            <p:ph type="title"/>
          </p:nvPr>
        </p:nvSpPr>
        <p:spPr/>
        <p:txBody>
          <a:bodyPr/>
          <a:lstStyle/>
          <a:p>
            <a:r>
              <a:rPr lang="en-AU"/>
              <a:t>High Impact Professional Learning</a:t>
            </a:r>
          </a:p>
        </p:txBody>
      </p:sp>
      <p:sp>
        <p:nvSpPr>
          <p:cNvPr id="9" name="Text Placeholder 8">
            <a:extLst>
              <a:ext uri="{FF2B5EF4-FFF2-40B4-BE49-F238E27FC236}">
                <a16:creationId xmlns:a16="http://schemas.microsoft.com/office/drawing/2014/main" id="{716D2B57-B3CA-1B69-DF6F-8703770B27D6}"/>
              </a:ext>
            </a:extLst>
          </p:cNvPr>
          <p:cNvSpPr>
            <a:spLocks noGrp="1"/>
          </p:cNvSpPr>
          <p:nvPr>
            <p:ph type="body" sz="quarter" idx="18"/>
          </p:nvPr>
        </p:nvSpPr>
        <p:spPr/>
        <p:txBody>
          <a:bodyPr/>
          <a:lstStyle/>
          <a:p>
            <a:r>
              <a:rPr lang="en-US"/>
              <a:t>Principles of building capacity</a:t>
            </a:r>
          </a:p>
        </p:txBody>
      </p:sp>
      <p:sp>
        <p:nvSpPr>
          <p:cNvPr id="17" name="Content Placeholder 3">
            <a:extLst>
              <a:ext uri="{FF2B5EF4-FFF2-40B4-BE49-F238E27FC236}">
                <a16:creationId xmlns:a16="http://schemas.microsoft.com/office/drawing/2014/main" id="{FE1A9712-6A23-88A4-5FF1-CE7C7CC0709C}"/>
              </a:ext>
            </a:extLst>
          </p:cNvPr>
          <p:cNvSpPr txBox="1">
            <a:spLocks/>
          </p:cNvSpPr>
          <p:nvPr/>
        </p:nvSpPr>
        <p:spPr>
          <a:xfrm>
            <a:off x="359998" y="1618736"/>
            <a:ext cx="6966352" cy="3388162"/>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600"/>
              </a:spcAft>
            </a:pPr>
            <a:r>
              <a:rPr lang="en-AU" b="0" i="0">
                <a:solidFill>
                  <a:srgbClr val="333333"/>
                </a:solidFill>
                <a:effectLst/>
              </a:rPr>
              <a:t>Informed by global research, the model supports the professional growth of all teaching staff.</a:t>
            </a:r>
          </a:p>
          <a:p>
            <a:pPr algn="l">
              <a:spcAft>
                <a:spcPts val="600"/>
              </a:spcAft>
            </a:pPr>
            <a:r>
              <a:rPr lang="en-AU" b="0" i="0">
                <a:solidFill>
                  <a:srgbClr val="333333"/>
                </a:solidFill>
                <a:effectLst/>
              </a:rPr>
              <a:t>This professional learning is underpinned by HIPL principles. It:</a:t>
            </a:r>
          </a:p>
          <a:p>
            <a:pPr marL="285750" indent="-285750">
              <a:spcAft>
                <a:spcPts val="600"/>
              </a:spcAft>
              <a:buFont typeface="Arial" panose="020B0604020202020204" pitchFamily="34" charset="0"/>
              <a:buChar char="•"/>
            </a:pPr>
            <a:r>
              <a:rPr lang="en-AU">
                <a:solidFill>
                  <a:srgbClr val="333333"/>
                </a:solidFill>
              </a:rPr>
              <a:t>assists in maintaining a focus on student learning and growth</a:t>
            </a:r>
          </a:p>
          <a:p>
            <a:pPr marL="285750" indent="-285750" algn="l">
              <a:spcAft>
                <a:spcPts val="600"/>
              </a:spcAft>
              <a:buFont typeface="Arial" panose="020B0604020202020204" pitchFamily="34" charset="0"/>
              <a:buChar char="•"/>
            </a:pPr>
            <a:r>
              <a:rPr lang="en-AU" b="0" i="0">
                <a:solidFill>
                  <a:srgbClr val="333333"/>
                </a:solidFill>
                <a:effectLst/>
              </a:rPr>
              <a:t>builds teaching quality</a:t>
            </a:r>
          </a:p>
          <a:p>
            <a:pPr marL="285750" indent="-285750" algn="l">
              <a:spcAft>
                <a:spcPts val="600"/>
              </a:spcAft>
              <a:buFont typeface="Arial" panose="020B0604020202020204" pitchFamily="34" charset="0"/>
              <a:buChar char="•"/>
            </a:pPr>
            <a:r>
              <a:rPr lang="en-AU">
                <a:solidFill>
                  <a:srgbClr val="333333"/>
                </a:solidFill>
              </a:rPr>
              <a:t>provides strategies process to enable continuous growth.</a:t>
            </a:r>
            <a:endParaRPr lang="en-AU" b="0" i="0">
              <a:solidFill>
                <a:srgbClr val="333333"/>
              </a:solidFill>
              <a:effectLst/>
            </a:endParaRPr>
          </a:p>
        </p:txBody>
      </p:sp>
      <p:sp>
        <p:nvSpPr>
          <p:cNvPr id="6" name="Slide Number Placeholder 5">
            <a:extLst>
              <a:ext uri="{FF2B5EF4-FFF2-40B4-BE49-F238E27FC236}">
                <a16:creationId xmlns:a16="http://schemas.microsoft.com/office/drawing/2014/main" id="{38BDB709-2D97-B39B-09AA-546E8B726D0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00836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92C3-36EE-6ECD-9E2B-6DD265D0BEDA}"/>
              </a:ext>
            </a:extLst>
          </p:cNvPr>
          <p:cNvSpPr>
            <a:spLocks noGrp="1"/>
          </p:cNvSpPr>
          <p:nvPr>
            <p:ph type="title"/>
          </p:nvPr>
        </p:nvSpPr>
        <p:spPr>
          <a:xfrm>
            <a:off x="359999" y="360000"/>
            <a:ext cx="10367473" cy="545601"/>
          </a:xfrm>
        </p:spPr>
        <p:txBody>
          <a:bodyPr/>
          <a:lstStyle/>
          <a:p>
            <a:r>
              <a:rPr lang="en-US"/>
              <a:t>School Excellence Plan</a:t>
            </a:r>
          </a:p>
        </p:txBody>
      </p:sp>
      <p:sp>
        <p:nvSpPr>
          <p:cNvPr id="5" name="Text Placeholder 4">
            <a:extLst>
              <a:ext uri="{FF2B5EF4-FFF2-40B4-BE49-F238E27FC236}">
                <a16:creationId xmlns:a16="http://schemas.microsoft.com/office/drawing/2014/main" id="{2EB245A1-2960-4EF9-6E73-B587F9D074D3}"/>
              </a:ext>
            </a:extLst>
          </p:cNvPr>
          <p:cNvSpPr>
            <a:spLocks noGrp="1"/>
          </p:cNvSpPr>
          <p:nvPr>
            <p:ph type="body" sz="quarter" idx="18"/>
          </p:nvPr>
        </p:nvSpPr>
        <p:spPr/>
        <p:txBody>
          <a:bodyPr/>
          <a:lstStyle/>
          <a:p>
            <a:r>
              <a:rPr lang="en-AU" sz="2000"/>
              <a:t>Guiding you to the intended destination </a:t>
            </a:r>
          </a:p>
        </p:txBody>
      </p:sp>
      <p:sp>
        <p:nvSpPr>
          <p:cNvPr id="3" name="Content Placeholder 2">
            <a:extLst>
              <a:ext uri="{FF2B5EF4-FFF2-40B4-BE49-F238E27FC236}">
                <a16:creationId xmlns:a16="http://schemas.microsoft.com/office/drawing/2014/main" id="{7AF8DEAB-252D-DD82-FEE5-52760523D64E}"/>
              </a:ext>
            </a:extLst>
          </p:cNvPr>
          <p:cNvSpPr>
            <a:spLocks noGrp="1"/>
          </p:cNvSpPr>
          <p:nvPr>
            <p:ph idx="1"/>
          </p:nvPr>
        </p:nvSpPr>
        <p:spPr>
          <a:xfrm>
            <a:off x="360000" y="1620000"/>
            <a:ext cx="6642966" cy="4536000"/>
          </a:xfrm>
        </p:spPr>
        <p:txBody>
          <a:bodyPr vert="horz" lIns="0" tIns="0" rIns="0" bIns="0" numCol="1" rtlCol="0" anchor="t">
            <a:noAutofit/>
          </a:bodyPr>
          <a:lstStyle/>
          <a:p>
            <a:pPr>
              <a:spcAft>
                <a:spcPts val="600"/>
              </a:spcAft>
            </a:pPr>
            <a:r>
              <a:rPr lang="en-US"/>
              <a:t>A School Excellence Plan (SEP) reflects where the school is at and how it will further improve learning, teaching and leading.</a:t>
            </a:r>
          </a:p>
          <a:p>
            <a:pPr>
              <a:spcAft>
                <a:spcPts val="600"/>
              </a:spcAft>
            </a:pPr>
            <a:r>
              <a:rPr lang="en-AU">
                <a:solidFill>
                  <a:srgbClr val="333333"/>
                </a:solidFill>
              </a:rPr>
              <a:t>This professional learning:</a:t>
            </a:r>
          </a:p>
          <a:p>
            <a:pPr marL="285750" indent="-285750">
              <a:spcAft>
                <a:spcPts val="600"/>
              </a:spcAft>
              <a:buFont typeface="Arial" panose="020B0604020202020204" pitchFamily="34" charset="0"/>
              <a:buChar char="•"/>
            </a:pPr>
            <a:r>
              <a:rPr lang="en-AU">
                <a:solidFill>
                  <a:srgbClr val="333333"/>
                </a:solidFill>
              </a:rPr>
              <a:t>a</a:t>
            </a:r>
            <a:r>
              <a:rPr lang="en-AU" b="0" i="0">
                <a:solidFill>
                  <a:srgbClr val="333333"/>
                </a:solidFill>
                <a:effectLst/>
              </a:rPr>
              <a:t>ssists in analysing the school context</a:t>
            </a:r>
          </a:p>
          <a:p>
            <a:pPr marL="285750" indent="-285750">
              <a:spcAft>
                <a:spcPts val="600"/>
              </a:spcAft>
              <a:buFont typeface="Arial" panose="020B0604020202020204" pitchFamily="34" charset="0"/>
              <a:buChar char="•"/>
            </a:pPr>
            <a:r>
              <a:rPr lang="en-AU">
                <a:solidFill>
                  <a:srgbClr val="333333"/>
                </a:solidFill>
              </a:rPr>
              <a:t>identifies key priorities</a:t>
            </a:r>
          </a:p>
          <a:p>
            <a:pPr marL="285750" indent="-285750">
              <a:spcAft>
                <a:spcPts val="600"/>
              </a:spcAft>
              <a:buFont typeface="Arial" panose="020B0604020202020204" pitchFamily="34" charset="0"/>
              <a:buChar char="•"/>
            </a:pPr>
            <a:r>
              <a:rPr lang="en-AU">
                <a:solidFill>
                  <a:srgbClr val="333333"/>
                </a:solidFill>
              </a:rPr>
              <a:t>supports the design</a:t>
            </a:r>
            <a:r>
              <a:rPr lang="en-AU" b="0" i="0">
                <a:solidFill>
                  <a:srgbClr val="333333"/>
                </a:solidFill>
                <a:effectLst/>
              </a:rPr>
              <a:t> and implementation of strategic initiatives</a:t>
            </a:r>
          </a:p>
          <a:p>
            <a:pPr marL="285750" indent="-285750">
              <a:spcAft>
                <a:spcPts val="600"/>
              </a:spcAft>
              <a:buFont typeface="Arial" panose="020B0604020202020204" pitchFamily="34" charset="0"/>
              <a:buChar char="•"/>
            </a:pPr>
            <a:r>
              <a:rPr lang="en-AU">
                <a:solidFill>
                  <a:srgbClr val="333333"/>
                </a:solidFill>
              </a:rPr>
              <a:t>supports the Implementation and Progress Monitoring (IPM) and Question, Data, Analysis and Impact (QDAI) cycle.</a:t>
            </a:r>
            <a:endParaRPr lang="en-AU" b="0" i="0">
              <a:solidFill>
                <a:srgbClr val="333333"/>
              </a:solidFill>
              <a:effectLst/>
            </a:endParaRPr>
          </a:p>
        </p:txBody>
      </p:sp>
      <p:pic>
        <p:nvPicPr>
          <p:cNvPr id="6" name="Picture 2">
            <a:extLst>
              <a:ext uri="{FF2B5EF4-FFF2-40B4-BE49-F238E27FC236}">
                <a16:creationId xmlns:a16="http://schemas.microsoft.com/office/drawing/2014/main" id="{E40073AC-03A3-41E6-B993-6A1533231A28}"/>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7356823" y="1747876"/>
            <a:ext cx="4497479" cy="2438477"/>
          </a:xfrm>
          <a:prstGeom prst="rect">
            <a:avLst/>
          </a:prstGeom>
          <a:ln>
            <a:solidFill>
              <a:schemeClr val="accent5">
                <a:lumMod val="20000"/>
                <a:lumOff val="80000"/>
              </a:schemeClr>
            </a:solidFill>
          </a:ln>
          <a:effectLst/>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8BEC18DE-9C58-E574-0283-A6A9396DCC06}"/>
              </a:ext>
              <a:ext uri="{C183D7F6-B498-43B3-948B-1728B52AA6E4}">
                <adec:decorative xmlns:adec="http://schemas.microsoft.com/office/drawing/2017/decorative" val="1"/>
              </a:ext>
            </a:extLst>
          </p:cNvPr>
          <p:cNvSpPr txBox="1">
            <a:spLocks/>
          </p:cNvSpPr>
          <p:nvPr/>
        </p:nvSpPr>
        <p:spPr>
          <a:xfrm>
            <a:off x="7356823" y="4347012"/>
            <a:ext cx="4426387" cy="279451"/>
          </a:xfrm>
          <a:prstGeom prst="rect">
            <a:avLst/>
          </a:prstGeom>
        </p:spPr>
        <p:txBody>
          <a:bodyPr lIns="0" tIns="0" rIns="0" bIns="0"/>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a:t>School Excellence Plan (SEP)</a:t>
            </a:r>
          </a:p>
        </p:txBody>
      </p:sp>
      <p:sp>
        <p:nvSpPr>
          <p:cNvPr id="4" name="Slide Number Placeholder 3">
            <a:extLst>
              <a:ext uri="{FF2B5EF4-FFF2-40B4-BE49-F238E27FC236}">
                <a16:creationId xmlns:a16="http://schemas.microsoft.com/office/drawing/2014/main" id="{1C822F67-3011-5ECF-9A16-8F9B8EFB066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72565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786C3-47EB-EA47-445A-6022DD6DDCBD}"/>
            </a:ext>
          </a:extLst>
        </p:cNvPr>
        <p:cNvGrpSpPr/>
        <p:nvPr/>
      </p:nvGrpSpPr>
      <p:grpSpPr>
        <a:xfrm>
          <a:off x="0" y="0"/>
          <a:ext cx="0" cy="0"/>
          <a:chOff x="0" y="0"/>
          <a:chExt cx="0" cy="0"/>
        </a:xfrm>
      </p:grpSpPr>
      <p:sp>
        <p:nvSpPr>
          <p:cNvPr id="21" name="Footer Placeholder 1">
            <a:extLst>
              <a:ext uri="{FF2B5EF4-FFF2-40B4-BE49-F238E27FC236}">
                <a16:creationId xmlns:a16="http://schemas.microsoft.com/office/drawing/2014/main" id="{88CEEA3B-A1D7-22E9-D1B1-29BDBE1D3501}"/>
              </a:ext>
              <a:ext uri="{C183D7F6-B498-43B3-948B-1728B52AA6E4}">
                <adec:decorative xmlns:adec="http://schemas.microsoft.com/office/drawing/2017/decorative" val="1"/>
              </a:ext>
            </a:extLst>
          </p:cNvPr>
          <p:cNvSpPr>
            <a:spLocks noGrp="1"/>
          </p:cNvSpPr>
          <p:nvPr>
            <p:ph type="ftr" sz="quarter" idx="3"/>
          </p:nvPr>
        </p:nvSpPr>
        <p:spPr>
          <a:xfrm>
            <a:off x="540000" y="360000"/>
            <a:ext cx="7009376" cy="684000"/>
          </a:xfrm>
        </p:spPr>
        <p:txBody>
          <a:bodyPr/>
          <a:lstStyle/>
          <a:p>
            <a:pPr>
              <a:lnSpc>
                <a:spcPct val="130000"/>
              </a:lnSpc>
            </a:pPr>
            <a:r>
              <a:rPr lang="en-AU">
                <a:latin typeface="+mj-lt"/>
              </a:rPr>
              <a:t>Leading strategic implementation process for continuous growth and improvement </a:t>
            </a:r>
          </a:p>
        </p:txBody>
      </p:sp>
      <p:sp>
        <p:nvSpPr>
          <p:cNvPr id="11" name="Text Placeholder 10">
            <a:extLst>
              <a:ext uri="{FF2B5EF4-FFF2-40B4-BE49-F238E27FC236}">
                <a16:creationId xmlns:a16="http://schemas.microsoft.com/office/drawing/2014/main" id="{F87E56CA-2530-E889-15C1-479AA9AE0E22}"/>
              </a:ext>
            </a:extLst>
          </p:cNvPr>
          <p:cNvSpPr>
            <a:spLocks noGrp="1"/>
          </p:cNvSpPr>
          <p:nvPr>
            <p:ph type="body" sz="quarter" idx="11"/>
          </p:nvPr>
        </p:nvSpPr>
        <p:spPr/>
        <p:txBody>
          <a:bodyPr/>
          <a:lstStyle/>
          <a:p>
            <a:r>
              <a:rPr lang="en-US"/>
              <a:t>2</a:t>
            </a:r>
          </a:p>
        </p:txBody>
      </p:sp>
      <p:sp>
        <p:nvSpPr>
          <p:cNvPr id="10" name="Title 9">
            <a:extLst>
              <a:ext uri="{FF2B5EF4-FFF2-40B4-BE49-F238E27FC236}">
                <a16:creationId xmlns:a16="http://schemas.microsoft.com/office/drawing/2014/main" id="{5BA8AAA5-5BC2-1768-EB34-C11EDD4F532D}"/>
              </a:ext>
            </a:extLst>
          </p:cNvPr>
          <p:cNvSpPr>
            <a:spLocks noGrp="1"/>
          </p:cNvSpPr>
          <p:nvPr>
            <p:ph type="ctrTitle"/>
          </p:nvPr>
        </p:nvSpPr>
        <p:spPr>
          <a:xfrm>
            <a:off x="540000" y="4067881"/>
            <a:ext cx="6106127" cy="800681"/>
          </a:xfrm>
        </p:spPr>
        <p:txBody>
          <a:bodyPr/>
          <a:lstStyle/>
          <a:p>
            <a:r>
              <a:rPr lang="en-AU"/>
              <a:t>Implementation journey</a:t>
            </a:r>
            <a:endParaRPr lang="en-US"/>
          </a:p>
        </p:txBody>
      </p:sp>
      <p:grpSp>
        <p:nvGrpSpPr>
          <p:cNvPr id="2" name="Group 1">
            <a:extLst>
              <a:ext uri="{FF2B5EF4-FFF2-40B4-BE49-F238E27FC236}">
                <a16:creationId xmlns:a16="http://schemas.microsoft.com/office/drawing/2014/main" id="{83D8D60E-8FCD-8685-5A43-A8779D98F421}"/>
              </a:ext>
              <a:ext uri="{C183D7F6-B498-43B3-948B-1728B52AA6E4}">
                <adec:decorative xmlns:adec="http://schemas.microsoft.com/office/drawing/2017/decorative" val="1"/>
              </a:ext>
            </a:extLst>
          </p:cNvPr>
          <p:cNvGrpSpPr/>
          <p:nvPr/>
        </p:nvGrpSpPr>
        <p:grpSpPr>
          <a:xfrm>
            <a:off x="7414566" y="1948778"/>
            <a:ext cx="4258823" cy="4237973"/>
            <a:chOff x="7414566" y="1948778"/>
            <a:chExt cx="4258823" cy="4237973"/>
          </a:xfrm>
        </p:grpSpPr>
        <p:sp>
          <p:nvSpPr>
            <p:cNvPr id="3" name="Freeform: Shape 2">
              <a:extLst>
                <a:ext uri="{FF2B5EF4-FFF2-40B4-BE49-F238E27FC236}">
                  <a16:creationId xmlns:a16="http://schemas.microsoft.com/office/drawing/2014/main" id="{5927239D-0C1B-2750-D645-8EB10592BD59}"/>
                </a:ext>
              </a:extLst>
            </p:cNvPr>
            <p:cNvSpPr/>
            <p:nvPr/>
          </p:nvSpPr>
          <p:spPr>
            <a:xfrm>
              <a:off x="7791693" y="2193616"/>
              <a:ext cx="3655124" cy="3655124"/>
            </a:xfrm>
            <a:custGeom>
              <a:avLst/>
              <a:gdLst>
                <a:gd name="connsiteX0" fmla="*/ 1827562 w 3655124"/>
                <a:gd name="connsiteY0" fmla="*/ 0 h 3655124"/>
                <a:gd name="connsiteX1" fmla="*/ 3410277 w 3655124"/>
                <a:gd name="connsiteY1" fmla="*/ 913781 h 3655124"/>
                <a:gd name="connsiteX2" fmla="*/ 3410277 w 3655124"/>
                <a:gd name="connsiteY2" fmla="*/ 2741343 h 3655124"/>
                <a:gd name="connsiteX3" fmla="*/ 1827562 w 3655124"/>
                <a:gd name="connsiteY3" fmla="*/ 1827562 h 3655124"/>
                <a:gd name="connsiteX4" fmla="*/ 1827562 w 3655124"/>
                <a:gd name="connsiteY4" fmla="*/ 0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1827562" y="0"/>
                  </a:moveTo>
                  <a:cubicBezTo>
                    <a:pt x="2480487" y="0"/>
                    <a:pt x="3083815" y="348331"/>
                    <a:pt x="3410277" y="913781"/>
                  </a:cubicBezTo>
                  <a:cubicBezTo>
                    <a:pt x="3736740" y="1479231"/>
                    <a:pt x="3736740" y="2175893"/>
                    <a:pt x="3410277" y="2741343"/>
                  </a:cubicBezTo>
                  <a:lnTo>
                    <a:pt x="1827562" y="1827562"/>
                  </a:lnTo>
                  <a:lnTo>
                    <a:pt x="182756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1578" tIns="789778" rIns="438625" bIns="1807992" numCol="1" spcCol="1270" anchor="ctr" anchorCtr="0">
              <a:noAutofit/>
            </a:bodyPr>
            <a:lstStyle/>
            <a:p>
              <a:pPr marL="0" lvl="0" indent="0" algn="ctr" defTabSz="533400">
                <a:lnSpc>
                  <a:spcPct val="140000"/>
                </a:lnSpc>
                <a:spcBef>
                  <a:spcPct val="0"/>
                </a:spcBef>
                <a:spcAft>
                  <a:spcPts val="0"/>
                </a:spcAft>
                <a:buNone/>
              </a:pPr>
              <a:r>
                <a:rPr lang="en-AU" sz="1200" kern="1200">
                  <a:solidFill>
                    <a:schemeClr val="bg1"/>
                  </a:solidFill>
                </a:rPr>
                <a:t>From strategy to action -leading processes and practices</a:t>
              </a:r>
            </a:p>
          </p:txBody>
        </p:sp>
        <p:sp>
          <p:nvSpPr>
            <p:cNvPr id="4" name="Freeform: Shape 3">
              <a:extLst>
                <a:ext uri="{FF2B5EF4-FFF2-40B4-BE49-F238E27FC236}">
                  <a16:creationId xmlns:a16="http://schemas.microsoft.com/office/drawing/2014/main" id="{7B6E1C6A-95D3-2EB2-C078-69F05864EB5F}"/>
                </a:ext>
              </a:extLst>
            </p:cNvPr>
            <p:cNvSpPr/>
            <p:nvPr/>
          </p:nvSpPr>
          <p:spPr>
            <a:xfrm>
              <a:off x="7716415" y="2305588"/>
              <a:ext cx="3655124" cy="3655124"/>
            </a:xfrm>
            <a:custGeom>
              <a:avLst/>
              <a:gdLst>
                <a:gd name="connsiteX0" fmla="*/ 3410277 w 3655124"/>
                <a:gd name="connsiteY0" fmla="*/ 2741343 h 3655124"/>
                <a:gd name="connsiteX1" fmla="*/ 1827562 w 3655124"/>
                <a:gd name="connsiteY1" fmla="*/ 3655124 h 3655124"/>
                <a:gd name="connsiteX2" fmla="*/ 244847 w 3655124"/>
                <a:gd name="connsiteY2" fmla="*/ 2741343 h 3655124"/>
                <a:gd name="connsiteX3" fmla="*/ 1827562 w 3655124"/>
                <a:gd name="connsiteY3" fmla="*/ 1827562 h 3655124"/>
                <a:gd name="connsiteX4" fmla="*/ 341027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3410277" y="2741343"/>
                  </a:moveTo>
                  <a:cubicBezTo>
                    <a:pt x="3083814" y="3306793"/>
                    <a:pt x="2480487" y="3655124"/>
                    <a:pt x="1827562" y="3655124"/>
                  </a:cubicBezTo>
                  <a:cubicBezTo>
                    <a:pt x="1174637" y="3655124"/>
                    <a:pt x="571309" y="3306793"/>
                    <a:pt x="244847" y="2741343"/>
                  </a:cubicBezTo>
                  <a:lnTo>
                    <a:pt x="1827562" y="1827562"/>
                  </a:lnTo>
                  <a:lnTo>
                    <a:pt x="3410277" y="27413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5508" tIns="2386719" rIns="841994" bIns="341591" numCol="1" spcCol="1270" anchor="ctr" anchorCtr="0">
              <a:noAutofit/>
            </a:bodyPr>
            <a:lstStyle/>
            <a:p>
              <a:pPr marL="0" lvl="0" indent="0" algn="ctr" defTabSz="533400">
                <a:lnSpc>
                  <a:spcPct val="140000"/>
                </a:lnSpc>
                <a:spcBef>
                  <a:spcPct val="0"/>
                </a:spcBef>
                <a:spcAft>
                  <a:spcPts val="0"/>
                </a:spcAft>
                <a:buNone/>
              </a:pPr>
              <a:r>
                <a:rPr lang="en-AU" sz="1200" kern="1200"/>
                <a:t>Fostering collaboration for growth and improvement</a:t>
              </a:r>
              <a:endParaRPr lang="en-AU" sz="1200" kern="1200">
                <a:solidFill>
                  <a:sysClr val="windowText" lastClr="000000"/>
                </a:solidFill>
                <a:highlight>
                  <a:srgbClr val="FFFF00"/>
                </a:highlight>
              </a:endParaRPr>
            </a:p>
          </p:txBody>
        </p:sp>
        <p:sp>
          <p:nvSpPr>
            <p:cNvPr id="6" name="Freeform: Shape 5">
              <a:extLst>
                <a:ext uri="{FF2B5EF4-FFF2-40B4-BE49-F238E27FC236}">
                  <a16:creationId xmlns:a16="http://schemas.microsoft.com/office/drawing/2014/main" id="{BA30C90D-620F-CDAA-AC7B-4625A5784832}"/>
                </a:ext>
              </a:extLst>
            </p:cNvPr>
            <p:cNvSpPr/>
            <p:nvPr/>
          </p:nvSpPr>
          <p:spPr>
            <a:xfrm>
              <a:off x="7641137" y="2175048"/>
              <a:ext cx="3655124" cy="3655124"/>
            </a:xfrm>
            <a:custGeom>
              <a:avLst/>
              <a:gdLst>
                <a:gd name="connsiteX0" fmla="*/ 244847 w 3655124"/>
                <a:gd name="connsiteY0" fmla="*/ 2741343 h 3655124"/>
                <a:gd name="connsiteX1" fmla="*/ 244847 w 3655124"/>
                <a:gd name="connsiteY1" fmla="*/ 913781 h 3655124"/>
                <a:gd name="connsiteX2" fmla="*/ 1827562 w 3655124"/>
                <a:gd name="connsiteY2" fmla="*/ 0 h 3655124"/>
                <a:gd name="connsiteX3" fmla="*/ 1827562 w 3655124"/>
                <a:gd name="connsiteY3" fmla="*/ 1827562 h 3655124"/>
                <a:gd name="connsiteX4" fmla="*/ 24484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244847" y="2741343"/>
                  </a:moveTo>
                  <a:cubicBezTo>
                    <a:pt x="-81616" y="2175893"/>
                    <a:pt x="-81616" y="1479231"/>
                    <a:pt x="244847" y="913781"/>
                  </a:cubicBezTo>
                  <a:cubicBezTo>
                    <a:pt x="571310" y="348331"/>
                    <a:pt x="1174637" y="0"/>
                    <a:pt x="1827562" y="0"/>
                  </a:cubicBezTo>
                  <a:lnTo>
                    <a:pt x="1827562" y="1827562"/>
                  </a:lnTo>
                  <a:lnTo>
                    <a:pt x="244847" y="27413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8625" tIns="789778" rIns="1941578" bIns="1807992" numCol="1" spcCol="1270" anchor="ctr" anchorCtr="0">
              <a:noAutofit/>
            </a:bodyPr>
            <a:lstStyle/>
            <a:p>
              <a:pPr marL="0" lvl="0" indent="0" algn="ctr" defTabSz="533400">
                <a:lnSpc>
                  <a:spcPct val="130000"/>
                </a:lnSpc>
                <a:spcBef>
                  <a:spcPct val="0"/>
                </a:spcBef>
                <a:spcAft>
                  <a:spcPts val="600"/>
                </a:spcAft>
                <a:buNone/>
              </a:pPr>
              <a:r>
                <a:rPr lang="en-AU" sz="1200" kern="1200"/>
                <a:t>Contextual planning and strategic alignment</a:t>
              </a:r>
            </a:p>
          </p:txBody>
        </p:sp>
        <p:sp>
          <p:nvSpPr>
            <p:cNvPr id="7" name="Arrow: Circular 6">
              <a:extLst>
                <a:ext uri="{FF2B5EF4-FFF2-40B4-BE49-F238E27FC236}">
                  <a16:creationId xmlns:a16="http://schemas.microsoft.com/office/drawing/2014/main" id="{67D6C848-BD00-885C-6CF5-9D57736E7CE1}"/>
                </a:ext>
              </a:extLst>
            </p:cNvPr>
            <p:cNvSpPr/>
            <p:nvPr/>
          </p:nvSpPr>
          <p:spPr>
            <a:xfrm>
              <a:off x="7565725" y="1967346"/>
              <a:ext cx="4107664" cy="4107664"/>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8" name="Arrow: Circular 7">
              <a:extLst>
                <a:ext uri="{FF2B5EF4-FFF2-40B4-BE49-F238E27FC236}">
                  <a16:creationId xmlns:a16="http://schemas.microsoft.com/office/drawing/2014/main" id="{665B1072-1442-09D3-AD6D-977F38D655DD}"/>
                </a:ext>
              </a:extLst>
            </p:cNvPr>
            <p:cNvSpPr/>
            <p:nvPr/>
          </p:nvSpPr>
          <p:spPr>
            <a:xfrm>
              <a:off x="7490145" y="2079087"/>
              <a:ext cx="4107664" cy="4107664"/>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9" name="Arrow: Circular 8">
              <a:extLst>
                <a:ext uri="{FF2B5EF4-FFF2-40B4-BE49-F238E27FC236}">
                  <a16:creationId xmlns:a16="http://schemas.microsoft.com/office/drawing/2014/main" id="{36870F60-3586-C77C-233E-989EB6F05F8C}"/>
                </a:ext>
              </a:extLst>
            </p:cNvPr>
            <p:cNvSpPr/>
            <p:nvPr/>
          </p:nvSpPr>
          <p:spPr>
            <a:xfrm>
              <a:off x="7414566" y="1948778"/>
              <a:ext cx="4107664" cy="410766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grpSp>
      <p:sp>
        <p:nvSpPr>
          <p:cNvPr id="15" name="Footer Placeholder 1">
            <a:extLst>
              <a:ext uri="{FF2B5EF4-FFF2-40B4-BE49-F238E27FC236}">
                <a16:creationId xmlns:a16="http://schemas.microsoft.com/office/drawing/2014/main" id="{710BBD1B-B7E3-8E7D-31B5-AAA3488BB70C}"/>
              </a:ext>
            </a:extLst>
          </p:cNvPr>
          <p:cNvSpPr txBox="1">
            <a:spLocks/>
          </p:cNvSpPr>
          <p:nvPr/>
        </p:nvSpPr>
        <p:spPr>
          <a:xfrm>
            <a:off x="540000" y="6281023"/>
            <a:ext cx="1478371" cy="344746"/>
          </a:xfrm>
          <a:prstGeom prst="rect">
            <a:avLst/>
          </a:prstGeom>
        </p:spPr>
        <p:txBody>
          <a:bodyPr vert="horz" lIns="0" tIns="0" rIns="0" bIns="0" rtlCol="0" anchor="t">
            <a:noAutofit/>
          </a:bodyPr>
          <a:lstStyle>
            <a:defPPr>
              <a:defRPr lang="en-US"/>
            </a:defPPr>
            <a:lvl1pPr marL="0" algn="l" defTabSz="914400" rtl="0" eaLnBrk="1" latinLnBrk="0" hangingPunct="1">
              <a:defRPr sz="14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AU" sz="1800"/>
              <a:t>The 3 drivers</a:t>
            </a:r>
          </a:p>
        </p:txBody>
      </p:sp>
    </p:spTree>
    <p:extLst>
      <p:ext uri="{BB962C8B-B14F-4D97-AF65-F5344CB8AC3E}">
        <p14:creationId xmlns:p14="http://schemas.microsoft.com/office/powerpoint/2010/main" val="6452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4B17F-24C4-C2A8-AF38-8E9E52C199D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104BC2E-6981-800D-3B30-BA477A357CEE}"/>
              </a:ext>
            </a:extLst>
          </p:cNvPr>
          <p:cNvSpPr>
            <a:spLocks noGrp="1"/>
          </p:cNvSpPr>
          <p:nvPr>
            <p:ph type="title"/>
          </p:nvPr>
        </p:nvSpPr>
        <p:spPr/>
        <p:txBody>
          <a:bodyPr/>
          <a:lstStyle/>
          <a:p>
            <a:r>
              <a:rPr lang="en-AU"/>
              <a:t>About this presentation – 2</a:t>
            </a:r>
          </a:p>
        </p:txBody>
      </p:sp>
      <p:sp>
        <p:nvSpPr>
          <p:cNvPr id="8" name="Text Placeholder 7">
            <a:extLst>
              <a:ext uri="{FF2B5EF4-FFF2-40B4-BE49-F238E27FC236}">
                <a16:creationId xmlns:a16="http://schemas.microsoft.com/office/drawing/2014/main" id="{472C0FF0-EE46-DFAC-40BC-68AB1B07F4EE}"/>
              </a:ext>
            </a:extLst>
          </p:cNvPr>
          <p:cNvSpPr>
            <a:spLocks noGrp="1"/>
          </p:cNvSpPr>
          <p:nvPr>
            <p:ph type="body" sz="quarter" idx="18"/>
          </p:nvPr>
        </p:nvSpPr>
        <p:spPr/>
        <p:txBody>
          <a:bodyPr/>
          <a:lstStyle/>
          <a:p>
            <a:r>
              <a:rPr lang="en-AU"/>
              <a:t>Instructions for use</a:t>
            </a:r>
          </a:p>
        </p:txBody>
      </p:sp>
      <p:sp>
        <p:nvSpPr>
          <p:cNvPr id="9" name="Text Placeholder 8">
            <a:extLst>
              <a:ext uri="{FF2B5EF4-FFF2-40B4-BE49-F238E27FC236}">
                <a16:creationId xmlns:a16="http://schemas.microsoft.com/office/drawing/2014/main" id="{91A5E467-99F4-C83D-9100-50156EAC2D4F}"/>
              </a:ext>
            </a:extLst>
          </p:cNvPr>
          <p:cNvSpPr>
            <a:spLocks noGrp="1"/>
          </p:cNvSpPr>
          <p:nvPr>
            <p:ph type="body" sz="quarter" idx="19"/>
          </p:nvPr>
        </p:nvSpPr>
        <p:spPr/>
        <p:txBody>
          <a:bodyPr vert="horz" lIns="0" tIns="0" rIns="0" bIns="0" rtlCol="0" anchor="t">
            <a:noAutofit/>
          </a:bodyPr>
          <a:lstStyle/>
          <a:p>
            <a:pPr marL="0" indent="0">
              <a:spcAft>
                <a:spcPts val="600"/>
              </a:spcAft>
              <a:buFont typeface="Arial" panose="020B0604020202020204" pitchFamily="34" charset="0"/>
              <a:buNone/>
            </a:pPr>
            <a:r>
              <a:rPr lang="en-AU" sz="1800" b="1">
                <a:latin typeface="+mj-lt"/>
              </a:rPr>
              <a:t>How to use the resource</a:t>
            </a:r>
          </a:p>
          <a:p>
            <a:pPr marL="285750" indent="-285750">
              <a:spcAft>
                <a:spcPts val="600"/>
              </a:spcAft>
              <a:buFont typeface="Arial" panose="020B0604020202020204" pitchFamily="34" charset="0"/>
              <a:buChar char="•"/>
            </a:pPr>
            <a:r>
              <a:rPr lang="en-AU" sz="1800"/>
              <a:t>Slides 6–8 provides the overview and outlines</a:t>
            </a:r>
            <a:r>
              <a:rPr lang="en-AU" sz="1800" b="0"/>
              <a:t> the scope of the presentation. </a:t>
            </a:r>
          </a:p>
          <a:p>
            <a:pPr marL="285750" indent="-285750">
              <a:spcAft>
                <a:spcPts val="600"/>
              </a:spcAft>
              <a:buFont typeface="Arial" panose="020B0604020202020204" pitchFamily="34" charset="0"/>
              <a:buChar char="•"/>
            </a:pPr>
            <a:r>
              <a:rPr lang="en-AU" sz="1800" b="0"/>
              <a:t>Additionally, each slide includes a purpose statement in the notes section, instructions for the facilitator and/or a suggested script, and additional resources as required.</a:t>
            </a:r>
            <a:endParaRPr lang="en-AU" sz="1800"/>
          </a:p>
          <a:p>
            <a:pPr marL="285750" lvl="3" indent="-285750"/>
            <a:r>
              <a:rPr lang="en-AU"/>
              <a:t>Schools may adopt the presentation as-is, using the provided structure and resources.</a:t>
            </a:r>
          </a:p>
          <a:p>
            <a:pPr marL="285750" lvl="3" indent="-285750"/>
            <a:r>
              <a:rPr lang="en-AU"/>
              <a:t>Alternatively, schools may adapt the content to align with their specific context, priorities, and audience.</a:t>
            </a:r>
          </a:p>
          <a:p>
            <a:pPr marL="285750" indent="-285750">
              <a:spcAft>
                <a:spcPts val="600"/>
              </a:spcAft>
              <a:buFont typeface="Arial" panose="020B0604020202020204" pitchFamily="34" charset="0"/>
              <a:buChar char="•"/>
            </a:pPr>
            <a:r>
              <a:rPr lang="en-AU" sz="1800"/>
              <a:t>Importantly, the presentation is designed to be flexible—schools may choose to adopt or adapt one, two or all three drivers to suit their unique needs, school context and circumstances.</a:t>
            </a:r>
          </a:p>
        </p:txBody>
      </p:sp>
      <p:sp>
        <p:nvSpPr>
          <p:cNvPr id="6" name="Slide Number Placeholder 5">
            <a:extLst>
              <a:ext uri="{FF2B5EF4-FFF2-40B4-BE49-F238E27FC236}">
                <a16:creationId xmlns:a16="http://schemas.microsoft.com/office/drawing/2014/main" id="{A8E6797A-8062-FA4D-8C8F-9B876151AFA3}"/>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16025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11157-B97C-F97D-73A6-BCEE63AC46F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76504C0-AC99-B4D4-0498-F67098E21973}"/>
              </a:ext>
            </a:extLst>
          </p:cNvPr>
          <p:cNvSpPr>
            <a:spLocks noGrp="1"/>
          </p:cNvSpPr>
          <p:nvPr>
            <p:ph type="title"/>
          </p:nvPr>
        </p:nvSpPr>
        <p:spPr/>
        <p:txBody>
          <a:bodyPr/>
          <a:lstStyle/>
          <a:p>
            <a:r>
              <a:rPr lang="en-AU"/>
              <a:t>Implementation journey </a:t>
            </a:r>
            <a:r>
              <a:rPr lang="en-AU">
                <a:solidFill>
                  <a:schemeClr val="bg1"/>
                </a:solidFill>
              </a:rPr>
              <a:t>(1)</a:t>
            </a:r>
          </a:p>
        </p:txBody>
      </p:sp>
      <p:sp>
        <p:nvSpPr>
          <p:cNvPr id="9" name="Text Placeholder 8">
            <a:extLst>
              <a:ext uri="{FF2B5EF4-FFF2-40B4-BE49-F238E27FC236}">
                <a16:creationId xmlns:a16="http://schemas.microsoft.com/office/drawing/2014/main" id="{400BBF5C-C6BD-39E7-B824-730E2F6F659C}"/>
              </a:ext>
            </a:extLst>
          </p:cNvPr>
          <p:cNvSpPr>
            <a:spLocks noGrp="1"/>
          </p:cNvSpPr>
          <p:nvPr>
            <p:ph type="body" sz="quarter" idx="18"/>
          </p:nvPr>
        </p:nvSpPr>
        <p:spPr/>
        <p:txBody>
          <a:bodyPr/>
          <a:lstStyle/>
          <a:p>
            <a:r>
              <a:rPr lang="en-US"/>
              <a:t>Three drivers of continuous growth and improvement  </a:t>
            </a:r>
          </a:p>
        </p:txBody>
      </p:sp>
      <p:sp>
        <p:nvSpPr>
          <p:cNvPr id="5" name="Content Placeholder 4">
            <a:extLst>
              <a:ext uri="{FF2B5EF4-FFF2-40B4-BE49-F238E27FC236}">
                <a16:creationId xmlns:a16="http://schemas.microsoft.com/office/drawing/2014/main" id="{2938F62A-BD0F-0971-1AAE-F39BBD02E482}"/>
              </a:ext>
            </a:extLst>
          </p:cNvPr>
          <p:cNvSpPr>
            <a:spLocks noGrp="1"/>
          </p:cNvSpPr>
          <p:nvPr>
            <p:ph idx="1"/>
          </p:nvPr>
        </p:nvSpPr>
        <p:spPr>
          <a:xfrm>
            <a:off x="360000" y="1620000"/>
            <a:ext cx="6498000" cy="4623550"/>
          </a:xfrm>
        </p:spPr>
        <p:txBody>
          <a:bodyPr/>
          <a:lstStyle/>
          <a:p>
            <a:pPr>
              <a:spcAft>
                <a:spcPts val="600"/>
              </a:spcAft>
            </a:pPr>
            <a:r>
              <a:rPr lang="en-AU"/>
              <a:t>The drivers:</a:t>
            </a:r>
          </a:p>
          <a:p>
            <a:pPr marL="285750" indent="-285750">
              <a:spcAft>
                <a:spcPts val="600"/>
              </a:spcAft>
              <a:buFont typeface="Arial" panose="020B0604020202020204" pitchFamily="34" charset="0"/>
              <a:buChar char="•"/>
            </a:pPr>
            <a:r>
              <a:rPr lang="en-AU"/>
              <a:t>Contextual planning and strategic alignment.</a:t>
            </a:r>
          </a:p>
          <a:p>
            <a:pPr marL="285750" indent="-285750">
              <a:spcAft>
                <a:spcPts val="600"/>
              </a:spcAft>
              <a:buFont typeface="Arial" panose="020B0604020202020204" pitchFamily="34" charset="0"/>
              <a:buChar char="•"/>
            </a:pPr>
            <a:r>
              <a:rPr lang="en-AU"/>
              <a:t>From strategy to action – leading processes and practices.</a:t>
            </a:r>
          </a:p>
          <a:p>
            <a:pPr marL="285750" indent="-285750">
              <a:spcAft>
                <a:spcPts val="600"/>
              </a:spcAft>
              <a:buFont typeface="Arial" panose="020B0604020202020204" pitchFamily="34" charset="0"/>
              <a:buChar char="•"/>
            </a:pPr>
            <a:r>
              <a:rPr lang="en-AU"/>
              <a:t>Fostering collaboration for growth and improvement.</a:t>
            </a:r>
          </a:p>
          <a:p>
            <a:pPr>
              <a:spcAft>
                <a:spcPts val="600"/>
              </a:spcAft>
            </a:pPr>
            <a:endParaRPr lang="en-AU"/>
          </a:p>
          <a:p>
            <a:pPr>
              <a:spcAft>
                <a:spcPts val="600"/>
              </a:spcAft>
            </a:pPr>
            <a:r>
              <a:rPr lang="en-AU"/>
              <a:t>Each driver includes:</a:t>
            </a:r>
          </a:p>
          <a:p>
            <a:pPr marL="285750" indent="-285750">
              <a:spcAft>
                <a:spcPts val="600"/>
              </a:spcAft>
              <a:buFont typeface="Arial" panose="020B0604020202020204" pitchFamily="34" charset="0"/>
              <a:buChar char="•"/>
            </a:pPr>
            <a:r>
              <a:rPr lang="en-AU"/>
              <a:t>key focus areas</a:t>
            </a:r>
          </a:p>
          <a:p>
            <a:pPr marL="285750" indent="-285750">
              <a:spcAft>
                <a:spcPts val="600"/>
              </a:spcAft>
              <a:buFont typeface="Arial" panose="020B0604020202020204" pitchFamily="34" charset="0"/>
              <a:buChar char="•"/>
            </a:pPr>
            <a:r>
              <a:rPr lang="en-AU"/>
              <a:t>reflection questions</a:t>
            </a:r>
          </a:p>
          <a:p>
            <a:pPr marL="285750" indent="-285750">
              <a:spcAft>
                <a:spcPts val="600"/>
              </a:spcAft>
              <a:buFont typeface="Arial" panose="020B0604020202020204" pitchFamily="34" charset="0"/>
              <a:buChar char="•"/>
            </a:pPr>
            <a:r>
              <a:rPr lang="en-AU"/>
              <a:t>a collaborative planning and implementation process.</a:t>
            </a:r>
          </a:p>
        </p:txBody>
      </p:sp>
      <p:grpSp>
        <p:nvGrpSpPr>
          <p:cNvPr id="3" name="Group 2" descr="Diagram showing a circle broken into 3 parts: 1. Contextual planning and strategic alignment. 2. From strategy to action-leading processes and practices. 3. Fostering collaboration for growth and improvement.">
            <a:extLst>
              <a:ext uri="{FF2B5EF4-FFF2-40B4-BE49-F238E27FC236}">
                <a16:creationId xmlns:a16="http://schemas.microsoft.com/office/drawing/2014/main" id="{13DCC152-A85F-889A-0FD8-7E8BB9D32D90}"/>
              </a:ext>
            </a:extLst>
          </p:cNvPr>
          <p:cNvGrpSpPr/>
          <p:nvPr/>
        </p:nvGrpSpPr>
        <p:grpSpPr>
          <a:xfrm>
            <a:off x="7414566" y="1948778"/>
            <a:ext cx="4258823" cy="4237973"/>
            <a:chOff x="7414566" y="1948778"/>
            <a:chExt cx="4258823" cy="4237973"/>
          </a:xfrm>
        </p:grpSpPr>
        <p:sp>
          <p:nvSpPr>
            <p:cNvPr id="8" name="Freeform: Shape 7">
              <a:extLst>
                <a:ext uri="{FF2B5EF4-FFF2-40B4-BE49-F238E27FC236}">
                  <a16:creationId xmlns:a16="http://schemas.microsoft.com/office/drawing/2014/main" id="{6FB03F82-E856-577A-A3B5-01BB2B8C19D5}"/>
                </a:ext>
              </a:extLst>
            </p:cNvPr>
            <p:cNvSpPr/>
            <p:nvPr/>
          </p:nvSpPr>
          <p:spPr>
            <a:xfrm>
              <a:off x="7791693" y="2193616"/>
              <a:ext cx="3655124" cy="3655124"/>
            </a:xfrm>
            <a:custGeom>
              <a:avLst/>
              <a:gdLst>
                <a:gd name="connsiteX0" fmla="*/ 1827562 w 3655124"/>
                <a:gd name="connsiteY0" fmla="*/ 0 h 3655124"/>
                <a:gd name="connsiteX1" fmla="*/ 3410277 w 3655124"/>
                <a:gd name="connsiteY1" fmla="*/ 913781 h 3655124"/>
                <a:gd name="connsiteX2" fmla="*/ 3410277 w 3655124"/>
                <a:gd name="connsiteY2" fmla="*/ 2741343 h 3655124"/>
                <a:gd name="connsiteX3" fmla="*/ 1827562 w 3655124"/>
                <a:gd name="connsiteY3" fmla="*/ 1827562 h 3655124"/>
                <a:gd name="connsiteX4" fmla="*/ 1827562 w 3655124"/>
                <a:gd name="connsiteY4" fmla="*/ 0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1827562" y="0"/>
                  </a:moveTo>
                  <a:cubicBezTo>
                    <a:pt x="2480487" y="0"/>
                    <a:pt x="3083815" y="348331"/>
                    <a:pt x="3410277" y="913781"/>
                  </a:cubicBezTo>
                  <a:cubicBezTo>
                    <a:pt x="3736740" y="1479231"/>
                    <a:pt x="3736740" y="2175893"/>
                    <a:pt x="3410277" y="2741343"/>
                  </a:cubicBezTo>
                  <a:lnTo>
                    <a:pt x="1827562" y="1827562"/>
                  </a:lnTo>
                  <a:lnTo>
                    <a:pt x="182756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1578" tIns="789778" rIns="438625" bIns="1807992" numCol="1" spcCol="1270" anchor="ctr" anchorCtr="0">
              <a:noAutofit/>
            </a:bodyPr>
            <a:lstStyle/>
            <a:p>
              <a:pPr marL="0" lvl="0" indent="0" algn="ctr" defTabSz="533400">
                <a:lnSpc>
                  <a:spcPct val="140000"/>
                </a:lnSpc>
                <a:spcBef>
                  <a:spcPct val="0"/>
                </a:spcBef>
                <a:spcAft>
                  <a:spcPts val="0"/>
                </a:spcAft>
                <a:buNone/>
              </a:pPr>
              <a:r>
                <a:rPr lang="en-AU" sz="1200" kern="1200">
                  <a:solidFill>
                    <a:schemeClr val="bg1"/>
                  </a:solidFill>
                </a:rPr>
                <a:t>From strategy to action -leading processes and practices</a:t>
              </a:r>
            </a:p>
          </p:txBody>
        </p:sp>
        <p:sp>
          <p:nvSpPr>
            <p:cNvPr id="10" name="Freeform: Shape 9">
              <a:extLst>
                <a:ext uri="{FF2B5EF4-FFF2-40B4-BE49-F238E27FC236}">
                  <a16:creationId xmlns:a16="http://schemas.microsoft.com/office/drawing/2014/main" id="{1A4C90A4-890A-57BA-8D6B-A4EB8DA3D8CB}"/>
                </a:ext>
              </a:extLst>
            </p:cNvPr>
            <p:cNvSpPr/>
            <p:nvPr/>
          </p:nvSpPr>
          <p:spPr>
            <a:xfrm>
              <a:off x="7716415" y="2305588"/>
              <a:ext cx="3655124" cy="3655124"/>
            </a:xfrm>
            <a:custGeom>
              <a:avLst/>
              <a:gdLst>
                <a:gd name="connsiteX0" fmla="*/ 3410277 w 3655124"/>
                <a:gd name="connsiteY0" fmla="*/ 2741343 h 3655124"/>
                <a:gd name="connsiteX1" fmla="*/ 1827562 w 3655124"/>
                <a:gd name="connsiteY1" fmla="*/ 3655124 h 3655124"/>
                <a:gd name="connsiteX2" fmla="*/ 244847 w 3655124"/>
                <a:gd name="connsiteY2" fmla="*/ 2741343 h 3655124"/>
                <a:gd name="connsiteX3" fmla="*/ 1827562 w 3655124"/>
                <a:gd name="connsiteY3" fmla="*/ 1827562 h 3655124"/>
                <a:gd name="connsiteX4" fmla="*/ 341027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3410277" y="2741343"/>
                  </a:moveTo>
                  <a:cubicBezTo>
                    <a:pt x="3083814" y="3306793"/>
                    <a:pt x="2480487" y="3655124"/>
                    <a:pt x="1827562" y="3655124"/>
                  </a:cubicBezTo>
                  <a:cubicBezTo>
                    <a:pt x="1174637" y="3655124"/>
                    <a:pt x="571309" y="3306793"/>
                    <a:pt x="244847" y="2741343"/>
                  </a:cubicBezTo>
                  <a:lnTo>
                    <a:pt x="1827562" y="1827562"/>
                  </a:lnTo>
                  <a:lnTo>
                    <a:pt x="3410277" y="27413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5508" tIns="2386719" rIns="841994" bIns="341591" numCol="1" spcCol="1270" anchor="ctr" anchorCtr="0">
              <a:noAutofit/>
            </a:bodyPr>
            <a:lstStyle/>
            <a:p>
              <a:pPr marL="0" lvl="0" indent="0" algn="ctr" defTabSz="533400">
                <a:lnSpc>
                  <a:spcPct val="140000"/>
                </a:lnSpc>
                <a:spcBef>
                  <a:spcPct val="0"/>
                </a:spcBef>
                <a:spcAft>
                  <a:spcPts val="0"/>
                </a:spcAft>
                <a:buNone/>
              </a:pPr>
              <a:r>
                <a:rPr lang="en-AU" sz="1200" kern="1200"/>
                <a:t>Fostering collaboration for growth and improvement</a:t>
              </a:r>
              <a:endParaRPr lang="en-AU" sz="1200" kern="1200">
                <a:solidFill>
                  <a:sysClr val="windowText" lastClr="000000"/>
                </a:solidFill>
                <a:highlight>
                  <a:srgbClr val="FFFF00"/>
                </a:highlight>
              </a:endParaRPr>
            </a:p>
          </p:txBody>
        </p:sp>
        <p:sp>
          <p:nvSpPr>
            <p:cNvPr id="11" name="Freeform: Shape 10">
              <a:extLst>
                <a:ext uri="{FF2B5EF4-FFF2-40B4-BE49-F238E27FC236}">
                  <a16:creationId xmlns:a16="http://schemas.microsoft.com/office/drawing/2014/main" id="{90E4FB89-6673-7F0F-8054-555DFD5F485E}"/>
                </a:ext>
              </a:extLst>
            </p:cNvPr>
            <p:cNvSpPr/>
            <p:nvPr/>
          </p:nvSpPr>
          <p:spPr>
            <a:xfrm>
              <a:off x="7641137" y="2175048"/>
              <a:ext cx="3655124" cy="3655124"/>
            </a:xfrm>
            <a:custGeom>
              <a:avLst/>
              <a:gdLst>
                <a:gd name="connsiteX0" fmla="*/ 244847 w 3655124"/>
                <a:gd name="connsiteY0" fmla="*/ 2741343 h 3655124"/>
                <a:gd name="connsiteX1" fmla="*/ 244847 w 3655124"/>
                <a:gd name="connsiteY1" fmla="*/ 913781 h 3655124"/>
                <a:gd name="connsiteX2" fmla="*/ 1827562 w 3655124"/>
                <a:gd name="connsiteY2" fmla="*/ 0 h 3655124"/>
                <a:gd name="connsiteX3" fmla="*/ 1827562 w 3655124"/>
                <a:gd name="connsiteY3" fmla="*/ 1827562 h 3655124"/>
                <a:gd name="connsiteX4" fmla="*/ 24484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244847" y="2741343"/>
                  </a:moveTo>
                  <a:cubicBezTo>
                    <a:pt x="-81616" y="2175893"/>
                    <a:pt x="-81616" y="1479231"/>
                    <a:pt x="244847" y="913781"/>
                  </a:cubicBezTo>
                  <a:cubicBezTo>
                    <a:pt x="571310" y="348331"/>
                    <a:pt x="1174637" y="0"/>
                    <a:pt x="1827562" y="0"/>
                  </a:cubicBezTo>
                  <a:lnTo>
                    <a:pt x="1827562" y="1827562"/>
                  </a:lnTo>
                  <a:lnTo>
                    <a:pt x="244847" y="27413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8625" tIns="789778" rIns="1941578" bIns="1807992" numCol="1" spcCol="1270" anchor="ctr" anchorCtr="0">
              <a:noAutofit/>
            </a:bodyPr>
            <a:lstStyle/>
            <a:p>
              <a:pPr marL="0" lvl="0" indent="0" algn="ctr" defTabSz="533400">
                <a:lnSpc>
                  <a:spcPct val="130000"/>
                </a:lnSpc>
                <a:spcBef>
                  <a:spcPct val="0"/>
                </a:spcBef>
                <a:spcAft>
                  <a:spcPts val="600"/>
                </a:spcAft>
                <a:buNone/>
              </a:pPr>
              <a:r>
                <a:rPr lang="en-AU" sz="1200" kern="1200"/>
                <a:t>Contextual planning and strategic alignment</a:t>
              </a:r>
            </a:p>
          </p:txBody>
        </p:sp>
        <p:sp>
          <p:nvSpPr>
            <p:cNvPr id="12" name="Arrow: Circular 11">
              <a:extLst>
                <a:ext uri="{FF2B5EF4-FFF2-40B4-BE49-F238E27FC236}">
                  <a16:creationId xmlns:a16="http://schemas.microsoft.com/office/drawing/2014/main" id="{1081F9C7-91D5-347C-5ED3-9F1046E797D0}"/>
                </a:ext>
              </a:extLst>
            </p:cNvPr>
            <p:cNvSpPr/>
            <p:nvPr/>
          </p:nvSpPr>
          <p:spPr>
            <a:xfrm>
              <a:off x="7565725" y="1967346"/>
              <a:ext cx="4107664" cy="4107664"/>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13" name="Arrow: Circular 12">
              <a:extLst>
                <a:ext uri="{FF2B5EF4-FFF2-40B4-BE49-F238E27FC236}">
                  <a16:creationId xmlns:a16="http://schemas.microsoft.com/office/drawing/2014/main" id="{04B6F79D-7F2E-1C91-9BD2-788179C0531E}"/>
                </a:ext>
              </a:extLst>
            </p:cNvPr>
            <p:cNvSpPr/>
            <p:nvPr/>
          </p:nvSpPr>
          <p:spPr>
            <a:xfrm>
              <a:off x="7490145" y="2079087"/>
              <a:ext cx="4107664" cy="4107664"/>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14" name="Arrow: Circular 13">
              <a:extLst>
                <a:ext uri="{FF2B5EF4-FFF2-40B4-BE49-F238E27FC236}">
                  <a16:creationId xmlns:a16="http://schemas.microsoft.com/office/drawing/2014/main" id="{FBBDFF59-17D9-E284-FB8E-B132BB087EDF}"/>
                </a:ext>
              </a:extLst>
            </p:cNvPr>
            <p:cNvSpPr/>
            <p:nvPr/>
          </p:nvSpPr>
          <p:spPr>
            <a:xfrm>
              <a:off x="7414566" y="1948778"/>
              <a:ext cx="4107664" cy="410766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grpSp>
      <p:sp>
        <p:nvSpPr>
          <p:cNvPr id="6" name="Slide Number Placeholder 5">
            <a:extLst>
              <a:ext uri="{FF2B5EF4-FFF2-40B4-BE49-F238E27FC236}">
                <a16:creationId xmlns:a16="http://schemas.microsoft.com/office/drawing/2014/main" id="{5678662F-CA74-5E01-C66E-511DE9F04DA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239963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44029-037F-8EF9-DA20-48762BDDF9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B51DEC0-AFE0-5D9F-A03F-C60074C8EE03}"/>
              </a:ext>
            </a:extLst>
          </p:cNvPr>
          <p:cNvSpPr>
            <a:spLocks noGrp="1"/>
          </p:cNvSpPr>
          <p:nvPr>
            <p:ph type="title"/>
          </p:nvPr>
        </p:nvSpPr>
        <p:spPr/>
        <p:txBody>
          <a:bodyPr/>
          <a:lstStyle/>
          <a:p>
            <a:r>
              <a:rPr lang="en-AU"/>
              <a:t>Contextual planning and strategic alignment</a:t>
            </a:r>
          </a:p>
        </p:txBody>
      </p:sp>
      <p:sp>
        <p:nvSpPr>
          <p:cNvPr id="9" name="Text Placeholder 8">
            <a:extLst>
              <a:ext uri="{FF2B5EF4-FFF2-40B4-BE49-F238E27FC236}">
                <a16:creationId xmlns:a16="http://schemas.microsoft.com/office/drawing/2014/main" id="{9BD22D68-EE42-BEE9-1E66-00082DE10804}"/>
              </a:ext>
            </a:extLst>
          </p:cNvPr>
          <p:cNvSpPr>
            <a:spLocks noGrp="1"/>
          </p:cNvSpPr>
          <p:nvPr>
            <p:ph type="body" sz="quarter" idx="18"/>
          </p:nvPr>
        </p:nvSpPr>
        <p:spPr/>
        <p:txBody>
          <a:bodyPr/>
          <a:lstStyle/>
          <a:p>
            <a:r>
              <a:rPr lang="en-US"/>
              <a:t>Driver 1 - purpose and outcome</a:t>
            </a:r>
          </a:p>
        </p:txBody>
      </p:sp>
      <p:sp>
        <p:nvSpPr>
          <p:cNvPr id="4" name="Content Placeholder 3">
            <a:extLst>
              <a:ext uri="{FF2B5EF4-FFF2-40B4-BE49-F238E27FC236}">
                <a16:creationId xmlns:a16="http://schemas.microsoft.com/office/drawing/2014/main" id="{DD5E06C2-40EE-C157-284A-788314249F48}"/>
              </a:ext>
            </a:extLst>
          </p:cNvPr>
          <p:cNvSpPr>
            <a:spLocks noGrp="1"/>
          </p:cNvSpPr>
          <p:nvPr>
            <p:ph idx="1"/>
          </p:nvPr>
        </p:nvSpPr>
        <p:spPr>
          <a:xfrm>
            <a:off x="360000" y="1620000"/>
            <a:ext cx="6828597" cy="4536000"/>
          </a:xfrm>
        </p:spPr>
        <p:txBody>
          <a:bodyPr/>
          <a:lstStyle/>
          <a:p>
            <a:pPr>
              <a:spcAft>
                <a:spcPts val="600"/>
              </a:spcAft>
            </a:pPr>
            <a:r>
              <a:rPr lang="en-AU" b="1">
                <a:latin typeface="+mj-lt"/>
              </a:rPr>
              <a:t>Purpose</a:t>
            </a:r>
          </a:p>
          <a:p>
            <a:pPr marL="285750" indent="-285750">
              <a:spcAft>
                <a:spcPts val="600"/>
              </a:spcAft>
              <a:buFont typeface="Arial" panose="020B0604020202020204" pitchFamily="34" charset="0"/>
              <a:buChar char="•"/>
            </a:pPr>
            <a:r>
              <a:rPr lang="en-AU"/>
              <a:t>understanding the unique needs of the school community.</a:t>
            </a:r>
          </a:p>
          <a:p>
            <a:pPr marL="285750" indent="-285750">
              <a:spcAft>
                <a:spcPts val="600"/>
              </a:spcAft>
              <a:buFont typeface="Arial" panose="020B0604020202020204" pitchFamily="34" charset="0"/>
              <a:buChar char="•"/>
            </a:pPr>
            <a:r>
              <a:rPr lang="en-AU"/>
              <a:t>aligning curriculum initiatives and resources to support student learning.</a:t>
            </a:r>
          </a:p>
          <a:p>
            <a:pPr>
              <a:spcAft>
                <a:spcPts val="600"/>
              </a:spcAft>
            </a:pPr>
            <a:endParaRPr lang="en-AU" b="1">
              <a:latin typeface="+mj-lt"/>
            </a:endParaRPr>
          </a:p>
          <a:p>
            <a:pPr>
              <a:spcAft>
                <a:spcPts val="600"/>
              </a:spcAft>
            </a:pPr>
            <a:r>
              <a:rPr lang="en-AU" b="1">
                <a:latin typeface="+mj-lt"/>
              </a:rPr>
              <a:t>Outcome</a:t>
            </a:r>
          </a:p>
          <a:p>
            <a:pPr marL="285750" indent="-285750">
              <a:spcAft>
                <a:spcPts val="600"/>
              </a:spcAft>
              <a:buFont typeface="Arial" panose="020B0604020202020204" pitchFamily="34" charset="0"/>
              <a:buChar char="•"/>
            </a:pPr>
            <a:r>
              <a:rPr lang="en-AU"/>
              <a:t>curriculum initiative is well aligned with the school’s priorities.</a:t>
            </a:r>
          </a:p>
          <a:p>
            <a:pPr marL="285750" indent="-285750">
              <a:spcAft>
                <a:spcPts val="600"/>
              </a:spcAft>
              <a:buFont typeface="Arial" panose="020B0604020202020204" pitchFamily="34" charset="0"/>
              <a:buChar char="•"/>
            </a:pPr>
            <a:r>
              <a:rPr lang="en-AU"/>
              <a:t>staff development is effectively supported.</a:t>
            </a:r>
          </a:p>
          <a:p>
            <a:pPr marL="285750" indent="-285750">
              <a:spcAft>
                <a:spcPts val="600"/>
              </a:spcAft>
              <a:buFont typeface="Arial" panose="020B0604020202020204" pitchFamily="34" charset="0"/>
              <a:buChar char="•"/>
            </a:pPr>
            <a:r>
              <a:rPr lang="en-AU"/>
              <a:t>data and evidence are used to inform planning.</a:t>
            </a:r>
          </a:p>
        </p:txBody>
      </p:sp>
      <p:grpSp>
        <p:nvGrpSpPr>
          <p:cNvPr id="3" name="Group 2" descr="Diagram showing a circle broken into 3 parts: 1. Contextual planning and strategic alignment. 2. From strategy to action-leading processes and practices. 3. Fostering collaboration for growth and improvement.">
            <a:extLst>
              <a:ext uri="{FF2B5EF4-FFF2-40B4-BE49-F238E27FC236}">
                <a16:creationId xmlns:a16="http://schemas.microsoft.com/office/drawing/2014/main" id="{A2708FA0-B953-349C-B0C3-7FFA39A31C8E}"/>
              </a:ext>
            </a:extLst>
          </p:cNvPr>
          <p:cNvGrpSpPr/>
          <p:nvPr/>
        </p:nvGrpSpPr>
        <p:grpSpPr>
          <a:xfrm>
            <a:off x="7414566" y="1945777"/>
            <a:ext cx="4258823" cy="4237973"/>
            <a:chOff x="7414566" y="1945777"/>
            <a:chExt cx="4258823" cy="4237973"/>
          </a:xfrm>
        </p:grpSpPr>
        <p:sp>
          <p:nvSpPr>
            <p:cNvPr id="5" name="Freeform: Shape 4">
              <a:extLst>
                <a:ext uri="{FF2B5EF4-FFF2-40B4-BE49-F238E27FC236}">
                  <a16:creationId xmlns:a16="http://schemas.microsoft.com/office/drawing/2014/main" id="{3980C940-FA81-9DBB-1D3D-24EE1E42D6FF}"/>
                </a:ext>
              </a:extLst>
            </p:cNvPr>
            <p:cNvSpPr/>
            <p:nvPr/>
          </p:nvSpPr>
          <p:spPr>
            <a:xfrm>
              <a:off x="7791693" y="2190615"/>
              <a:ext cx="3655124" cy="3655124"/>
            </a:xfrm>
            <a:custGeom>
              <a:avLst/>
              <a:gdLst>
                <a:gd name="connsiteX0" fmla="*/ 1827562 w 3655124"/>
                <a:gd name="connsiteY0" fmla="*/ 0 h 3655124"/>
                <a:gd name="connsiteX1" fmla="*/ 3410277 w 3655124"/>
                <a:gd name="connsiteY1" fmla="*/ 913781 h 3655124"/>
                <a:gd name="connsiteX2" fmla="*/ 3410277 w 3655124"/>
                <a:gd name="connsiteY2" fmla="*/ 2741343 h 3655124"/>
                <a:gd name="connsiteX3" fmla="*/ 1827562 w 3655124"/>
                <a:gd name="connsiteY3" fmla="*/ 1827562 h 3655124"/>
                <a:gd name="connsiteX4" fmla="*/ 1827562 w 3655124"/>
                <a:gd name="connsiteY4" fmla="*/ 0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1827562" y="0"/>
                  </a:moveTo>
                  <a:cubicBezTo>
                    <a:pt x="2480487" y="0"/>
                    <a:pt x="3083815" y="348331"/>
                    <a:pt x="3410277" y="913781"/>
                  </a:cubicBezTo>
                  <a:cubicBezTo>
                    <a:pt x="3736740" y="1479231"/>
                    <a:pt x="3736740" y="2175893"/>
                    <a:pt x="3410277" y="2741343"/>
                  </a:cubicBezTo>
                  <a:lnTo>
                    <a:pt x="1827562" y="1827562"/>
                  </a:lnTo>
                  <a:lnTo>
                    <a:pt x="182756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1578" tIns="789778" rIns="438625" bIns="1807992" numCol="1" spcCol="1270" anchor="ctr" anchorCtr="0">
              <a:noAutofit/>
            </a:bodyPr>
            <a:lstStyle/>
            <a:p>
              <a:pPr marL="0" lvl="0" indent="0" algn="ctr" defTabSz="533400">
                <a:lnSpc>
                  <a:spcPct val="130000"/>
                </a:lnSpc>
                <a:spcBef>
                  <a:spcPct val="0"/>
                </a:spcBef>
                <a:spcAft>
                  <a:spcPts val="600"/>
                </a:spcAft>
                <a:buNone/>
              </a:pPr>
              <a:r>
                <a:rPr lang="en-AU" sz="1200" kern="1200">
                  <a:solidFill>
                    <a:schemeClr val="bg1"/>
                  </a:solidFill>
                </a:rPr>
                <a:t>From strategy to action -leading processes and practices</a:t>
              </a:r>
            </a:p>
          </p:txBody>
        </p:sp>
        <p:sp>
          <p:nvSpPr>
            <p:cNvPr id="8" name="Freeform: Shape 7">
              <a:extLst>
                <a:ext uri="{FF2B5EF4-FFF2-40B4-BE49-F238E27FC236}">
                  <a16:creationId xmlns:a16="http://schemas.microsoft.com/office/drawing/2014/main" id="{65F4797C-5CA6-983D-D0A2-8DF163FFF069}"/>
                </a:ext>
              </a:extLst>
            </p:cNvPr>
            <p:cNvSpPr/>
            <p:nvPr/>
          </p:nvSpPr>
          <p:spPr>
            <a:xfrm>
              <a:off x="7716415" y="2302587"/>
              <a:ext cx="3655124" cy="3655124"/>
            </a:xfrm>
            <a:custGeom>
              <a:avLst/>
              <a:gdLst>
                <a:gd name="connsiteX0" fmla="*/ 3410277 w 3655124"/>
                <a:gd name="connsiteY0" fmla="*/ 2741343 h 3655124"/>
                <a:gd name="connsiteX1" fmla="*/ 1827562 w 3655124"/>
                <a:gd name="connsiteY1" fmla="*/ 3655124 h 3655124"/>
                <a:gd name="connsiteX2" fmla="*/ 244847 w 3655124"/>
                <a:gd name="connsiteY2" fmla="*/ 2741343 h 3655124"/>
                <a:gd name="connsiteX3" fmla="*/ 1827562 w 3655124"/>
                <a:gd name="connsiteY3" fmla="*/ 1827562 h 3655124"/>
                <a:gd name="connsiteX4" fmla="*/ 341027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3410277" y="2741343"/>
                  </a:moveTo>
                  <a:cubicBezTo>
                    <a:pt x="3083814" y="3306793"/>
                    <a:pt x="2480487" y="3655124"/>
                    <a:pt x="1827562" y="3655124"/>
                  </a:cubicBezTo>
                  <a:cubicBezTo>
                    <a:pt x="1174637" y="3655124"/>
                    <a:pt x="571309" y="3306793"/>
                    <a:pt x="244847" y="2741343"/>
                  </a:cubicBezTo>
                  <a:lnTo>
                    <a:pt x="1827562" y="1827562"/>
                  </a:lnTo>
                  <a:lnTo>
                    <a:pt x="3410277" y="27413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5508" tIns="2386719" rIns="841994" bIns="341591" numCol="1" spcCol="1270" anchor="ctr" anchorCtr="0">
              <a:noAutofit/>
            </a:bodyPr>
            <a:lstStyle/>
            <a:p>
              <a:pPr marL="0" lvl="0" indent="0" algn="ctr" defTabSz="533400">
                <a:lnSpc>
                  <a:spcPct val="130000"/>
                </a:lnSpc>
                <a:spcBef>
                  <a:spcPct val="0"/>
                </a:spcBef>
                <a:spcAft>
                  <a:spcPts val="600"/>
                </a:spcAft>
                <a:buNone/>
              </a:pPr>
              <a:r>
                <a:rPr lang="en-AU" sz="1200" kern="1200"/>
                <a:t>Fostering collaboration for growth and improvement</a:t>
              </a:r>
              <a:endParaRPr lang="en-AU" sz="1200" kern="1200">
                <a:solidFill>
                  <a:sysClr val="windowText" lastClr="000000"/>
                </a:solidFill>
                <a:highlight>
                  <a:srgbClr val="FFFF00"/>
                </a:highlight>
              </a:endParaRPr>
            </a:p>
          </p:txBody>
        </p:sp>
        <p:sp>
          <p:nvSpPr>
            <p:cNvPr id="11" name="Freeform: Shape 10">
              <a:extLst>
                <a:ext uri="{FF2B5EF4-FFF2-40B4-BE49-F238E27FC236}">
                  <a16:creationId xmlns:a16="http://schemas.microsoft.com/office/drawing/2014/main" id="{065E82B1-4FCF-D461-C972-F6A848CFAB2F}"/>
                </a:ext>
              </a:extLst>
            </p:cNvPr>
            <p:cNvSpPr/>
            <p:nvPr/>
          </p:nvSpPr>
          <p:spPr>
            <a:xfrm>
              <a:off x="7641137" y="2172047"/>
              <a:ext cx="3655124" cy="3655124"/>
            </a:xfrm>
            <a:custGeom>
              <a:avLst/>
              <a:gdLst>
                <a:gd name="connsiteX0" fmla="*/ 244847 w 3655124"/>
                <a:gd name="connsiteY0" fmla="*/ 2741343 h 3655124"/>
                <a:gd name="connsiteX1" fmla="*/ 244847 w 3655124"/>
                <a:gd name="connsiteY1" fmla="*/ 913781 h 3655124"/>
                <a:gd name="connsiteX2" fmla="*/ 1827562 w 3655124"/>
                <a:gd name="connsiteY2" fmla="*/ 0 h 3655124"/>
                <a:gd name="connsiteX3" fmla="*/ 1827562 w 3655124"/>
                <a:gd name="connsiteY3" fmla="*/ 1827562 h 3655124"/>
                <a:gd name="connsiteX4" fmla="*/ 24484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244847" y="2741343"/>
                  </a:moveTo>
                  <a:cubicBezTo>
                    <a:pt x="-81616" y="2175893"/>
                    <a:pt x="-81616" y="1479231"/>
                    <a:pt x="244847" y="913781"/>
                  </a:cubicBezTo>
                  <a:cubicBezTo>
                    <a:pt x="571310" y="348331"/>
                    <a:pt x="1174637" y="0"/>
                    <a:pt x="1827562" y="0"/>
                  </a:cubicBezTo>
                  <a:lnTo>
                    <a:pt x="1827562" y="1827562"/>
                  </a:lnTo>
                  <a:lnTo>
                    <a:pt x="244847" y="2741343"/>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8625" tIns="789778" rIns="1941578" bIns="1807992" numCol="1" spcCol="1270" anchor="ctr" anchorCtr="0">
              <a:noAutofit/>
            </a:bodyPr>
            <a:lstStyle/>
            <a:p>
              <a:pPr marL="0" lvl="0" indent="0" algn="ctr" defTabSz="533400">
                <a:lnSpc>
                  <a:spcPct val="130000"/>
                </a:lnSpc>
                <a:spcBef>
                  <a:spcPct val="0"/>
                </a:spcBef>
                <a:spcAft>
                  <a:spcPts val="600"/>
                </a:spcAft>
                <a:buNone/>
              </a:pPr>
              <a:r>
                <a:rPr lang="en-AU" sz="1200" kern="1200"/>
                <a:t>Contextual planning and strategic alignment</a:t>
              </a:r>
            </a:p>
          </p:txBody>
        </p:sp>
        <p:sp>
          <p:nvSpPr>
            <p:cNvPr id="12" name="Arrow: Circular 11">
              <a:extLst>
                <a:ext uri="{FF2B5EF4-FFF2-40B4-BE49-F238E27FC236}">
                  <a16:creationId xmlns:a16="http://schemas.microsoft.com/office/drawing/2014/main" id="{B3989CEC-E996-1D21-2323-28ADD083619D}"/>
                </a:ext>
              </a:extLst>
            </p:cNvPr>
            <p:cNvSpPr/>
            <p:nvPr/>
          </p:nvSpPr>
          <p:spPr>
            <a:xfrm>
              <a:off x="7565725" y="1964345"/>
              <a:ext cx="4107664" cy="4107664"/>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13" name="Arrow: Circular 12">
              <a:extLst>
                <a:ext uri="{FF2B5EF4-FFF2-40B4-BE49-F238E27FC236}">
                  <a16:creationId xmlns:a16="http://schemas.microsoft.com/office/drawing/2014/main" id="{4B77F2F2-F5EE-ADF1-F900-F3C130907978}"/>
                </a:ext>
              </a:extLst>
            </p:cNvPr>
            <p:cNvSpPr/>
            <p:nvPr/>
          </p:nvSpPr>
          <p:spPr>
            <a:xfrm>
              <a:off x="7490145" y="2076086"/>
              <a:ext cx="4107664" cy="4107664"/>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14" name="Arrow: Circular 13">
              <a:extLst>
                <a:ext uri="{FF2B5EF4-FFF2-40B4-BE49-F238E27FC236}">
                  <a16:creationId xmlns:a16="http://schemas.microsoft.com/office/drawing/2014/main" id="{6AC5D826-7634-2481-0F4A-F1382BB74A18}"/>
                </a:ext>
              </a:extLst>
            </p:cNvPr>
            <p:cNvSpPr/>
            <p:nvPr/>
          </p:nvSpPr>
          <p:spPr>
            <a:xfrm>
              <a:off x="7414566" y="1945777"/>
              <a:ext cx="4107664" cy="410766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grpSp>
      <p:sp>
        <p:nvSpPr>
          <p:cNvPr id="6" name="Slide Number Placeholder 5">
            <a:extLst>
              <a:ext uri="{FF2B5EF4-FFF2-40B4-BE49-F238E27FC236}">
                <a16:creationId xmlns:a16="http://schemas.microsoft.com/office/drawing/2014/main" id="{5C8F64D1-8DEC-F6B9-29F0-EF7A8A40EAA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345167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ACBE3-AB92-811E-3BF7-FCDA7E49F57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9AFD755-40CB-B9F4-CE2F-61624E080CEA}"/>
              </a:ext>
            </a:extLst>
          </p:cNvPr>
          <p:cNvSpPr>
            <a:spLocks noGrp="1"/>
          </p:cNvSpPr>
          <p:nvPr>
            <p:ph type="title"/>
          </p:nvPr>
        </p:nvSpPr>
        <p:spPr>
          <a:xfrm>
            <a:off x="360000" y="360000"/>
            <a:ext cx="10612800" cy="545601"/>
          </a:xfrm>
        </p:spPr>
        <p:txBody>
          <a:bodyPr/>
          <a:lstStyle/>
          <a:p>
            <a:r>
              <a:rPr lang="en-AU" sz="3000"/>
              <a:t>From strategy to action – leading processes and practices</a:t>
            </a:r>
          </a:p>
        </p:txBody>
      </p:sp>
      <p:sp>
        <p:nvSpPr>
          <p:cNvPr id="8" name="Text Placeholder 7">
            <a:extLst>
              <a:ext uri="{FF2B5EF4-FFF2-40B4-BE49-F238E27FC236}">
                <a16:creationId xmlns:a16="http://schemas.microsoft.com/office/drawing/2014/main" id="{FB296E62-5B73-5379-DFD4-70C1CEF0319B}"/>
              </a:ext>
            </a:extLst>
          </p:cNvPr>
          <p:cNvSpPr>
            <a:spLocks noGrp="1"/>
          </p:cNvSpPr>
          <p:nvPr>
            <p:ph type="body" sz="quarter" idx="18"/>
          </p:nvPr>
        </p:nvSpPr>
        <p:spPr/>
        <p:txBody>
          <a:bodyPr/>
          <a:lstStyle/>
          <a:p>
            <a:r>
              <a:rPr lang="en-US"/>
              <a:t>Driver 2 – purpose and outcome</a:t>
            </a:r>
          </a:p>
        </p:txBody>
      </p:sp>
      <p:sp>
        <p:nvSpPr>
          <p:cNvPr id="5" name="Content Placeholder 4">
            <a:extLst>
              <a:ext uri="{FF2B5EF4-FFF2-40B4-BE49-F238E27FC236}">
                <a16:creationId xmlns:a16="http://schemas.microsoft.com/office/drawing/2014/main" id="{24CB3658-70DB-9AB9-8AEB-AECFE8E63A27}"/>
              </a:ext>
            </a:extLst>
          </p:cNvPr>
          <p:cNvSpPr>
            <a:spLocks noGrp="1"/>
          </p:cNvSpPr>
          <p:nvPr>
            <p:ph idx="1"/>
          </p:nvPr>
        </p:nvSpPr>
        <p:spPr>
          <a:xfrm>
            <a:off x="359999" y="1620000"/>
            <a:ext cx="7194105" cy="4536000"/>
          </a:xfrm>
        </p:spPr>
        <p:txBody>
          <a:bodyPr/>
          <a:lstStyle/>
          <a:p>
            <a:pPr>
              <a:spcAft>
                <a:spcPts val="600"/>
              </a:spcAft>
            </a:pPr>
            <a:r>
              <a:rPr lang="en-AU" b="1">
                <a:latin typeface="+mj-lt"/>
              </a:rPr>
              <a:t>Purpose</a:t>
            </a:r>
          </a:p>
          <a:p>
            <a:pPr marL="285750" indent="-285750">
              <a:spcAft>
                <a:spcPts val="600"/>
              </a:spcAft>
              <a:buFont typeface="Arial" panose="020B0604020202020204" pitchFamily="34" charset="0"/>
              <a:buChar char="•"/>
            </a:pPr>
            <a:r>
              <a:rPr lang="en-AU"/>
              <a:t>aligning leadership actions with school priorities and needs.</a:t>
            </a:r>
          </a:p>
          <a:p>
            <a:pPr marL="285750" indent="-285750">
              <a:spcAft>
                <a:spcPts val="600"/>
              </a:spcAft>
              <a:buFont typeface="Arial" panose="020B0604020202020204" pitchFamily="34" charset="0"/>
              <a:buChar char="•"/>
            </a:pPr>
            <a:r>
              <a:rPr lang="en-AU"/>
              <a:t>facilitating collaboration and shared decision-making.</a:t>
            </a:r>
          </a:p>
          <a:p>
            <a:pPr>
              <a:spcAft>
                <a:spcPts val="600"/>
              </a:spcAft>
            </a:pPr>
            <a:endParaRPr lang="en-AU" b="1">
              <a:latin typeface="+mj-lt"/>
            </a:endParaRPr>
          </a:p>
          <a:p>
            <a:pPr>
              <a:spcAft>
                <a:spcPts val="600"/>
              </a:spcAft>
            </a:pPr>
            <a:r>
              <a:rPr lang="en-AU" b="1">
                <a:latin typeface="+mj-lt"/>
              </a:rPr>
              <a:t>Outcome</a:t>
            </a:r>
          </a:p>
          <a:p>
            <a:pPr marL="285750" indent="-285750">
              <a:spcAft>
                <a:spcPts val="600"/>
              </a:spcAft>
              <a:buFont typeface="Arial" panose="020B0604020202020204" pitchFamily="34" charset="0"/>
              <a:buChar char="•"/>
            </a:pPr>
            <a:r>
              <a:rPr lang="en-AU"/>
              <a:t>translating curriculum initiatives into clear, actionable steps.</a:t>
            </a:r>
          </a:p>
          <a:p>
            <a:pPr marL="285750" indent="-285750">
              <a:spcAft>
                <a:spcPts val="600"/>
              </a:spcAft>
              <a:buFont typeface="Arial" panose="020B0604020202020204" pitchFamily="34" charset="0"/>
              <a:buChar char="•"/>
            </a:pPr>
            <a:r>
              <a:rPr lang="en-AU"/>
              <a:t>strengthening collaboration to support effective curriculum implementation.</a:t>
            </a:r>
          </a:p>
          <a:p>
            <a:pPr marL="285750" indent="-285750">
              <a:spcAft>
                <a:spcPts val="600"/>
              </a:spcAft>
              <a:buFont typeface="Arial" panose="020B0604020202020204" pitchFamily="34" charset="0"/>
              <a:buChar char="•"/>
            </a:pPr>
            <a:r>
              <a:rPr lang="en-AU"/>
              <a:t>building reflective practices and developing leadership capacity.</a:t>
            </a:r>
          </a:p>
          <a:p>
            <a:pPr>
              <a:spcAft>
                <a:spcPts val="600"/>
              </a:spcAft>
            </a:pPr>
            <a:endParaRPr lang="en-US"/>
          </a:p>
        </p:txBody>
      </p:sp>
      <p:grpSp>
        <p:nvGrpSpPr>
          <p:cNvPr id="3" name="Group 2">
            <a:extLst>
              <a:ext uri="{FF2B5EF4-FFF2-40B4-BE49-F238E27FC236}">
                <a16:creationId xmlns:a16="http://schemas.microsoft.com/office/drawing/2014/main" id="{BE1550D7-01D7-3802-AB00-ADD75AA55476}"/>
              </a:ext>
              <a:ext uri="{C183D7F6-B498-43B3-948B-1728B52AA6E4}">
                <adec:decorative xmlns:adec="http://schemas.microsoft.com/office/drawing/2017/decorative" val="1"/>
              </a:ext>
            </a:extLst>
          </p:cNvPr>
          <p:cNvGrpSpPr/>
          <p:nvPr/>
        </p:nvGrpSpPr>
        <p:grpSpPr>
          <a:xfrm>
            <a:off x="7403415" y="1956223"/>
            <a:ext cx="4258823" cy="4237973"/>
            <a:chOff x="7403415" y="1956223"/>
            <a:chExt cx="4258823" cy="4237973"/>
          </a:xfrm>
        </p:grpSpPr>
        <p:sp>
          <p:nvSpPr>
            <p:cNvPr id="4" name="Freeform: Shape 3">
              <a:extLst>
                <a:ext uri="{FF2B5EF4-FFF2-40B4-BE49-F238E27FC236}">
                  <a16:creationId xmlns:a16="http://schemas.microsoft.com/office/drawing/2014/main" id="{AC0DD4C0-28CF-9A3C-573C-E460FF58836E}"/>
                </a:ext>
              </a:extLst>
            </p:cNvPr>
            <p:cNvSpPr/>
            <p:nvPr/>
          </p:nvSpPr>
          <p:spPr>
            <a:xfrm>
              <a:off x="7780542" y="2201061"/>
              <a:ext cx="3655124" cy="3655124"/>
            </a:xfrm>
            <a:custGeom>
              <a:avLst/>
              <a:gdLst>
                <a:gd name="connsiteX0" fmla="*/ 1827562 w 3655124"/>
                <a:gd name="connsiteY0" fmla="*/ 0 h 3655124"/>
                <a:gd name="connsiteX1" fmla="*/ 3410277 w 3655124"/>
                <a:gd name="connsiteY1" fmla="*/ 913781 h 3655124"/>
                <a:gd name="connsiteX2" fmla="*/ 3410277 w 3655124"/>
                <a:gd name="connsiteY2" fmla="*/ 2741343 h 3655124"/>
                <a:gd name="connsiteX3" fmla="*/ 1827562 w 3655124"/>
                <a:gd name="connsiteY3" fmla="*/ 1827562 h 3655124"/>
                <a:gd name="connsiteX4" fmla="*/ 1827562 w 3655124"/>
                <a:gd name="connsiteY4" fmla="*/ 0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1827562" y="0"/>
                  </a:moveTo>
                  <a:cubicBezTo>
                    <a:pt x="2480487" y="0"/>
                    <a:pt x="3083815" y="348331"/>
                    <a:pt x="3410277" y="913781"/>
                  </a:cubicBezTo>
                  <a:cubicBezTo>
                    <a:pt x="3736740" y="1479231"/>
                    <a:pt x="3736740" y="2175893"/>
                    <a:pt x="3410277" y="2741343"/>
                  </a:cubicBezTo>
                  <a:lnTo>
                    <a:pt x="1827562" y="1827562"/>
                  </a:lnTo>
                  <a:lnTo>
                    <a:pt x="1827562"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41578" tIns="789778" rIns="438625" bIns="1807992" numCol="1" spcCol="1270" anchor="ctr" anchorCtr="0">
              <a:noAutofit/>
            </a:bodyPr>
            <a:lstStyle/>
            <a:p>
              <a:pPr marL="0" lvl="0" indent="0" algn="ctr" defTabSz="533400">
                <a:lnSpc>
                  <a:spcPct val="130000"/>
                </a:lnSpc>
                <a:spcBef>
                  <a:spcPct val="0"/>
                </a:spcBef>
                <a:spcAft>
                  <a:spcPts val="600"/>
                </a:spcAft>
                <a:buNone/>
              </a:pPr>
              <a:r>
                <a:rPr lang="en-AU" sz="1200" kern="1200">
                  <a:solidFill>
                    <a:schemeClr val="bg1"/>
                  </a:solidFill>
                </a:rPr>
                <a:t>From strategy to action -leading processes and practices</a:t>
              </a:r>
            </a:p>
          </p:txBody>
        </p:sp>
        <p:sp>
          <p:nvSpPr>
            <p:cNvPr id="9" name="Freeform: Shape 8">
              <a:extLst>
                <a:ext uri="{FF2B5EF4-FFF2-40B4-BE49-F238E27FC236}">
                  <a16:creationId xmlns:a16="http://schemas.microsoft.com/office/drawing/2014/main" id="{0D159BFC-703C-7391-1EA2-67C8A1FAFD8A}"/>
                </a:ext>
              </a:extLst>
            </p:cNvPr>
            <p:cNvSpPr/>
            <p:nvPr/>
          </p:nvSpPr>
          <p:spPr>
            <a:xfrm>
              <a:off x="7705264" y="2313033"/>
              <a:ext cx="3655124" cy="3655124"/>
            </a:xfrm>
            <a:custGeom>
              <a:avLst/>
              <a:gdLst>
                <a:gd name="connsiteX0" fmla="*/ 3410277 w 3655124"/>
                <a:gd name="connsiteY0" fmla="*/ 2741343 h 3655124"/>
                <a:gd name="connsiteX1" fmla="*/ 1827562 w 3655124"/>
                <a:gd name="connsiteY1" fmla="*/ 3655124 h 3655124"/>
                <a:gd name="connsiteX2" fmla="*/ 244847 w 3655124"/>
                <a:gd name="connsiteY2" fmla="*/ 2741343 h 3655124"/>
                <a:gd name="connsiteX3" fmla="*/ 1827562 w 3655124"/>
                <a:gd name="connsiteY3" fmla="*/ 1827562 h 3655124"/>
                <a:gd name="connsiteX4" fmla="*/ 341027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3410277" y="2741343"/>
                  </a:moveTo>
                  <a:cubicBezTo>
                    <a:pt x="3083814" y="3306793"/>
                    <a:pt x="2480487" y="3655124"/>
                    <a:pt x="1827562" y="3655124"/>
                  </a:cubicBezTo>
                  <a:cubicBezTo>
                    <a:pt x="1174637" y="3655124"/>
                    <a:pt x="571309" y="3306793"/>
                    <a:pt x="244847" y="2741343"/>
                  </a:cubicBezTo>
                  <a:lnTo>
                    <a:pt x="1827562" y="1827562"/>
                  </a:lnTo>
                  <a:lnTo>
                    <a:pt x="3410277" y="27413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5508" tIns="2386719" rIns="841994" bIns="341591" numCol="1" spcCol="1270" anchor="ctr" anchorCtr="0">
              <a:noAutofit/>
            </a:bodyPr>
            <a:lstStyle/>
            <a:p>
              <a:pPr marL="0" lvl="0" indent="0" algn="ctr" defTabSz="533400">
                <a:lnSpc>
                  <a:spcPct val="130000"/>
                </a:lnSpc>
                <a:spcBef>
                  <a:spcPct val="0"/>
                </a:spcBef>
                <a:spcAft>
                  <a:spcPts val="600"/>
                </a:spcAft>
                <a:buNone/>
              </a:pPr>
              <a:r>
                <a:rPr lang="en-AU" sz="1200" kern="1200"/>
                <a:t>Fostering collaboration for growth and improvement</a:t>
              </a:r>
              <a:endParaRPr lang="en-AU" sz="1200" kern="1200">
                <a:solidFill>
                  <a:sysClr val="windowText" lastClr="000000"/>
                </a:solidFill>
                <a:highlight>
                  <a:srgbClr val="FFFF00"/>
                </a:highlight>
              </a:endParaRPr>
            </a:p>
          </p:txBody>
        </p:sp>
        <p:sp>
          <p:nvSpPr>
            <p:cNvPr id="11" name="Freeform: Shape 10">
              <a:extLst>
                <a:ext uri="{FF2B5EF4-FFF2-40B4-BE49-F238E27FC236}">
                  <a16:creationId xmlns:a16="http://schemas.microsoft.com/office/drawing/2014/main" id="{C8026CD9-9AB5-D570-15EA-48F3382B300A}"/>
                </a:ext>
              </a:extLst>
            </p:cNvPr>
            <p:cNvSpPr/>
            <p:nvPr/>
          </p:nvSpPr>
          <p:spPr>
            <a:xfrm>
              <a:off x="7629986" y="2182493"/>
              <a:ext cx="3655124" cy="3655124"/>
            </a:xfrm>
            <a:custGeom>
              <a:avLst/>
              <a:gdLst>
                <a:gd name="connsiteX0" fmla="*/ 244847 w 3655124"/>
                <a:gd name="connsiteY0" fmla="*/ 2741343 h 3655124"/>
                <a:gd name="connsiteX1" fmla="*/ 244847 w 3655124"/>
                <a:gd name="connsiteY1" fmla="*/ 913781 h 3655124"/>
                <a:gd name="connsiteX2" fmla="*/ 1827562 w 3655124"/>
                <a:gd name="connsiteY2" fmla="*/ 0 h 3655124"/>
                <a:gd name="connsiteX3" fmla="*/ 1827562 w 3655124"/>
                <a:gd name="connsiteY3" fmla="*/ 1827562 h 3655124"/>
                <a:gd name="connsiteX4" fmla="*/ 24484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244847" y="2741343"/>
                  </a:moveTo>
                  <a:cubicBezTo>
                    <a:pt x="-81616" y="2175893"/>
                    <a:pt x="-81616" y="1479231"/>
                    <a:pt x="244847" y="913781"/>
                  </a:cubicBezTo>
                  <a:cubicBezTo>
                    <a:pt x="571310" y="348331"/>
                    <a:pt x="1174637" y="0"/>
                    <a:pt x="1827562" y="0"/>
                  </a:cubicBezTo>
                  <a:lnTo>
                    <a:pt x="1827562" y="1827562"/>
                  </a:lnTo>
                  <a:lnTo>
                    <a:pt x="244847" y="2741343"/>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8625" tIns="789778" rIns="1941578" bIns="1807992" numCol="1" spcCol="1270" anchor="ctr" anchorCtr="0">
              <a:noAutofit/>
            </a:bodyPr>
            <a:lstStyle/>
            <a:p>
              <a:pPr marL="0" lvl="0" indent="0" algn="ctr" defTabSz="533400">
                <a:lnSpc>
                  <a:spcPct val="130000"/>
                </a:lnSpc>
                <a:spcBef>
                  <a:spcPct val="0"/>
                </a:spcBef>
                <a:spcAft>
                  <a:spcPts val="600"/>
                </a:spcAft>
                <a:buNone/>
              </a:pPr>
              <a:r>
                <a:rPr lang="en-AU" sz="1200" kern="1200"/>
                <a:t>Contextual planning and strategic alignment</a:t>
              </a:r>
            </a:p>
          </p:txBody>
        </p:sp>
        <p:sp>
          <p:nvSpPr>
            <p:cNvPr id="12" name="Arrow: Circular 11">
              <a:extLst>
                <a:ext uri="{FF2B5EF4-FFF2-40B4-BE49-F238E27FC236}">
                  <a16:creationId xmlns:a16="http://schemas.microsoft.com/office/drawing/2014/main" id="{8F46E92C-4137-AC80-1897-03C6A3AB9EBC}"/>
                </a:ext>
              </a:extLst>
            </p:cNvPr>
            <p:cNvSpPr/>
            <p:nvPr/>
          </p:nvSpPr>
          <p:spPr>
            <a:xfrm>
              <a:off x="7554574" y="1974791"/>
              <a:ext cx="4107664" cy="4107664"/>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13" name="Arrow: Circular 12">
              <a:extLst>
                <a:ext uri="{FF2B5EF4-FFF2-40B4-BE49-F238E27FC236}">
                  <a16:creationId xmlns:a16="http://schemas.microsoft.com/office/drawing/2014/main" id="{7124E6FA-24D7-52BB-26BE-AB58D6436B66}"/>
                </a:ext>
              </a:extLst>
            </p:cNvPr>
            <p:cNvSpPr/>
            <p:nvPr/>
          </p:nvSpPr>
          <p:spPr>
            <a:xfrm>
              <a:off x="7478994" y="2086532"/>
              <a:ext cx="4107664" cy="4107664"/>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14" name="Arrow: Circular 13">
              <a:extLst>
                <a:ext uri="{FF2B5EF4-FFF2-40B4-BE49-F238E27FC236}">
                  <a16:creationId xmlns:a16="http://schemas.microsoft.com/office/drawing/2014/main" id="{036B0AA7-A941-CB52-2101-25F054371542}"/>
                </a:ext>
              </a:extLst>
            </p:cNvPr>
            <p:cNvSpPr/>
            <p:nvPr/>
          </p:nvSpPr>
          <p:spPr>
            <a:xfrm>
              <a:off x="7403415" y="1956223"/>
              <a:ext cx="4107664" cy="410766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grpSp>
      <p:sp>
        <p:nvSpPr>
          <p:cNvPr id="6" name="Slide Number Placeholder 5">
            <a:extLst>
              <a:ext uri="{FF2B5EF4-FFF2-40B4-BE49-F238E27FC236}">
                <a16:creationId xmlns:a16="http://schemas.microsoft.com/office/drawing/2014/main" id="{DB64CA06-A0AF-2CC3-A3ED-4E3861978E5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51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1808C-B04C-0EF3-AD4A-37684D90C9E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5177F14-7379-ACF7-93CD-9FE27360B0BB}"/>
              </a:ext>
            </a:extLst>
          </p:cNvPr>
          <p:cNvSpPr>
            <a:spLocks noGrp="1"/>
          </p:cNvSpPr>
          <p:nvPr>
            <p:ph type="title"/>
          </p:nvPr>
        </p:nvSpPr>
        <p:spPr/>
        <p:txBody>
          <a:bodyPr/>
          <a:lstStyle/>
          <a:p>
            <a:r>
              <a:rPr lang="en-AU" sz="3000"/>
              <a:t>Fostering collaboration for growth and improvement</a:t>
            </a:r>
          </a:p>
        </p:txBody>
      </p:sp>
      <p:sp>
        <p:nvSpPr>
          <p:cNvPr id="9" name="Text Placeholder 8">
            <a:extLst>
              <a:ext uri="{FF2B5EF4-FFF2-40B4-BE49-F238E27FC236}">
                <a16:creationId xmlns:a16="http://schemas.microsoft.com/office/drawing/2014/main" id="{9A882CBF-1CF5-CEB1-A67E-0B0E1E628AEF}"/>
              </a:ext>
            </a:extLst>
          </p:cNvPr>
          <p:cNvSpPr>
            <a:spLocks noGrp="1"/>
          </p:cNvSpPr>
          <p:nvPr>
            <p:ph type="body" sz="quarter" idx="18"/>
          </p:nvPr>
        </p:nvSpPr>
        <p:spPr/>
        <p:txBody>
          <a:bodyPr/>
          <a:lstStyle/>
          <a:p>
            <a:r>
              <a:rPr lang="en-US"/>
              <a:t>Driver 3 – purpose and outcome</a:t>
            </a:r>
          </a:p>
        </p:txBody>
      </p:sp>
      <p:sp>
        <p:nvSpPr>
          <p:cNvPr id="4" name="Content Placeholder 3">
            <a:extLst>
              <a:ext uri="{FF2B5EF4-FFF2-40B4-BE49-F238E27FC236}">
                <a16:creationId xmlns:a16="http://schemas.microsoft.com/office/drawing/2014/main" id="{3F7227C0-B47F-BAF4-AB62-538F5FD9A33A}"/>
              </a:ext>
            </a:extLst>
          </p:cNvPr>
          <p:cNvSpPr>
            <a:spLocks noGrp="1"/>
          </p:cNvSpPr>
          <p:nvPr>
            <p:ph idx="1"/>
          </p:nvPr>
        </p:nvSpPr>
        <p:spPr>
          <a:xfrm>
            <a:off x="359999" y="1620000"/>
            <a:ext cx="6970145" cy="4536000"/>
          </a:xfrm>
        </p:spPr>
        <p:txBody>
          <a:bodyPr/>
          <a:lstStyle/>
          <a:p>
            <a:pPr>
              <a:spcAft>
                <a:spcPts val="600"/>
              </a:spcAft>
            </a:pPr>
            <a:r>
              <a:rPr lang="en-AU" b="1">
                <a:latin typeface="+mj-lt"/>
              </a:rPr>
              <a:t>Purpose</a:t>
            </a:r>
          </a:p>
          <a:p>
            <a:pPr marL="285750" indent="-285750">
              <a:spcAft>
                <a:spcPts val="600"/>
              </a:spcAft>
              <a:buFont typeface="Arial" panose="020B0604020202020204" pitchFamily="34" charset="0"/>
              <a:buChar char="•"/>
            </a:pPr>
            <a:r>
              <a:rPr lang="en-AU"/>
              <a:t>building capacity among staff at all expertise levels.</a:t>
            </a:r>
          </a:p>
          <a:p>
            <a:pPr marL="285750" indent="-285750">
              <a:spcAft>
                <a:spcPts val="600"/>
              </a:spcAft>
              <a:buFont typeface="Arial" panose="020B0604020202020204" pitchFamily="34" charset="0"/>
              <a:buChar char="•"/>
            </a:pPr>
            <a:r>
              <a:rPr lang="en-AU"/>
              <a:t>leveraging partner input to refine strategies.</a:t>
            </a:r>
          </a:p>
          <a:p>
            <a:pPr marL="285750" indent="-285750">
              <a:spcAft>
                <a:spcPts val="600"/>
              </a:spcAft>
              <a:buFont typeface="Arial" panose="020B0604020202020204" pitchFamily="34" charset="0"/>
              <a:buChar char="•"/>
            </a:pPr>
            <a:r>
              <a:rPr lang="en-AU"/>
              <a:t>capturing timely insights from staff, students, and parents.</a:t>
            </a:r>
          </a:p>
          <a:p>
            <a:pPr>
              <a:spcAft>
                <a:spcPts val="600"/>
              </a:spcAft>
            </a:pPr>
            <a:endParaRPr lang="en-AU" b="1">
              <a:latin typeface="+mj-lt"/>
            </a:endParaRPr>
          </a:p>
          <a:p>
            <a:pPr>
              <a:spcAft>
                <a:spcPts val="600"/>
              </a:spcAft>
            </a:pPr>
            <a:r>
              <a:rPr lang="en-AU" b="1">
                <a:latin typeface="+mj-lt"/>
              </a:rPr>
              <a:t>Outcome</a:t>
            </a:r>
          </a:p>
          <a:p>
            <a:pPr marL="285750" indent="-285750">
              <a:spcAft>
                <a:spcPts val="600"/>
              </a:spcAft>
              <a:buFont typeface="Arial" panose="020B0604020202020204" pitchFamily="34" charset="0"/>
              <a:buChar char="•"/>
            </a:pPr>
            <a:r>
              <a:rPr lang="en-AU"/>
              <a:t>improved evaluative practices to assess impact of collaboration on teaching and learning.</a:t>
            </a:r>
          </a:p>
          <a:p>
            <a:pPr marL="285750" indent="-285750">
              <a:spcAft>
                <a:spcPts val="600"/>
              </a:spcAft>
              <a:buFont typeface="Arial" panose="020B0604020202020204" pitchFamily="34" charset="0"/>
              <a:buChar char="•"/>
            </a:pPr>
            <a:r>
              <a:rPr lang="en-AU"/>
              <a:t>sustainable, long-term value is ensured in whole-school curriculum initiatives.</a:t>
            </a:r>
          </a:p>
        </p:txBody>
      </p:sp>
      <p:grpSp>
        <p:nvGrpSpPr>
          <p:cNvPr id="3" name="Group 2" descr="Diagram showing a circle broken into 3 parts: 1. Contextual planning and strategic alignment. 2. From strategy to action-leading processes and practices. 3. Fostering collaboration for growth and improvement.">
            <a:extLst>
              <a:ext uri="{FF2B5EF4-FFF2-40B4-BE49-F238E27FC236}">
                <a16:creationId xmlns:a16="http://schemas.microsoft.com/office/drawing/2014/main" id="{6876B853-3B67-CE41-1874-2543878C60AE}"/>
              </a:ext>
            </a:extLst>
          </p:cNvPr>
          <p:cNvGrpSpPr/>
          <p:nvPr/>
        </p:nvGrpSpPr>
        <p:grpSpPr>
          <a:xfrm>
            <a:off x="7405724" y="1956928"/>
            <a:ext cx="4258823" cy="4237973"/>
            <a:chOff x="7405724" y="1956928"/>
            <a:chExt cx="4258823" cy="4237973"/>
          </a:xfrm>
        </p:grpSpPr>
        <p:sp>
          <p:nvSpPr>
            <p:cNvPr id="5" name="Freeform: Shape 4">
              <a:extLst>
                <a:ext uri="{FF2B5EF4-FFF2-40B4-BE49-F238E27FC236}">
                  <a16:creationId xmlns:a16="http://schemas.microsoft.com/office/drawing/2014/main" id="{1776F8E7-BB79-1AAA-9F20-F983CD6F1234}"/>
                </a:ext>
              </a:extLst>
            </p:cNvPr>
            <p:cNvSpPr/>
            <p:nvPr/>
          </p:nvSpPr>
          <p:spPr>
            <a:xfrm>
              <a:off x="7782851" y="2201766"/>
              <a:ext cx="3655124" cy="3655124"/>
            </a:xfrm>
            <a:custGeom>
              <a:avLst/>
              <a:gdLst>
                <a:gd name="connsiteX0" fmla="*/ 1827562 w 3655124"/>
                <a:gd name="connsiteY0" fmla="*/ 0 h 3655124"/>
                <a:gd name="connsiteX1" fmla="*/ 3410277 w 3655124"/>
                <a:gd name="connsiteY1" fmla="*/ 913781 h 3655124"/>
                <a:gd name="connsiteX2" fmla="*/ 3410277 w 3655124"/>
                <a:gd name="connsiteY2" fmla="*/ 2741343 h 3655124"/>
                <a:gd name="connsiteX3" fmla="*/ 1827562 w 3655124"/>
                <a:gd name="connsiteY3" fmla="*/ 1827562 h 3655124"/>
                <a:gd name="connsiteX4" fmla="*/ 1827562 w 3655124"/>
                <a:gd name="connsiteY4" fmla="*/ 0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1827562" y="0"/>
                  </a:moveTo>
                  <a:cubicBezTo>
                    <a:pt x="2480487" y="0"/>
                    <a:pt x="3083815" y="348331"/>
                    <a:pt x="3410277" y="913781"/>
                  </a:cubicBezTo>
                  <a:cubicBezTo>
                    <a:pt x="3736740" y="1479231"/>
                    <a:pt x="3736740" y="2175893"/>
                    <a:pt x="3410277" y="2741343"/>
                  </a:cubicBezTo>
                  <a:lnTo>
                    <a:pt x="1827562" y="1827562"/>
                  </a:lnTo>
                  <a:lnTo>
                    <a:pt x="1827562"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41578" tIns="789778" rIns="438625" bIns="1807992" numCol="1" spcCol="1270" anchor="ctr" anchorCtr="0">
              <a:noAutofit/>
            </a:bodyPr>
            <a:lstStyle/>
            <a:p>
              <a:pPr marL="0" lvl="0" indent="0" algn="ctr" defTabSz="533400">
                <a:lnSpc>
                  <a:spcPct val="130000"/>
                </a:lnSpc>
                <a:spcBef>
                  <a:spcPct val="0"/>
                </a:spcBef>
                <a:spcAft>
                  <a:spcPts val="600"/>
                </a:spcAft>
                <a:buNone/>
              </a:pPr>
              <a:r>
                <a:rPr lang="en-AU" sz="1200" kern="1200">
                  <a:solidFill>
                    <a:schemeClr val="bg1"/>
                  </a:solidFill>
                </a:rPr>
                <a:t>From strategy to action -leading processes and practices</a:t>
              </a:r>
            </a:p>
          </p:txBody>
        </p:sp>
        <p:sp>
          <p:nvSpPr>
            <p:cNvPr id="8" name="Freeform: Shape 7">
              <a:extLst>
                <a:ext uri="{FF2B5EF4-FFF2-40B4-BE49-F238E27FC236}">
                  <a16:creationId xmlns:a16="http://schemas.microsoft.com/office/drawing/2014/main" id="{02009457-492F-7262-968C-9BC5E13BBFA4}"/>
                </a:ext>
              </a:extLst>
            </p:cNvPr>
            <p:cNvSpPr/>
            <p:nvPr/>
          </p:nvSpPr>
          <p:spPr>
            <a:xfrm>
              <a:off x="7707573" y="2313738"/>
              <a:ext cx="3655124" cy="3655124"/>
            </a:xfrm>
            <a:custGeom>
              <a:avLst/>
              <a:gdLst>
                <a:gd name="connsiteX0" fmla="*/ 3410277 w 3655124"/>
                <a:gd name="connsiteY0" fmla="*/ 2741343 h 3655124"/>
                <a:gd name="connsiteX1" fmla="*/ 1827562 w 3655124"/>
                <a:gd name="connsiteY1" fmla="*/ 3655124 h 3655124"/>
                <a:gd name="connsiteX2" fmla="*/ 244847 w 3655124"/>
                <a:gd name="connsiteY2" fmla="*/ 2741343 h 3655124"/>
                <a:gd name="connsiteX3" fmla="*/ 1827562 w 3655124"/>
                <a:gd name="connsiteY3" fmla="*/ 1827562 h 3655124"/>
                <a:gd name="connsiteX4" fmla="*/ 341027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3410277" y="2741343"/>
                  </a:moveTo>
                  <a:cubicBezTo>
                    <a:pt x="3083814" y="3306793"/>
                    <a:pt x="2480487" y="3655124"/>
                    <a:pt x="1827562" y="3655124"/>
                  </a:cubicBezTo>
                  <a:cubicBezTo>
                    <a:pt x="1174637" y="3655124"/>
                    <a:pt x="571309" y="3306793"/>
                    <a:pt x="244847" y="2741343"/>
                  </a:cubicBezTo>
                  <a:lnTo>
                    <a:pt x="1827562" y="1827562"/>
                  </a:lnTo>
                  <a:lnTo>
                    <a:pt x="3410277" y="2741343"/>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5508" tIns="2386719" rIns="841994" bIns="341591" numCol="1" spcCol="1270" anchor="ctr" anchorCtr="0">
              <a:noAutofit/>
            </a:bodyPr>
            <a:lstStyle/>
            <a:p>
              <a:pPr marL="0" lvl="0" indent="0" algn="ctr" defTabSz="533400">
                <a:lnSpc>
                  <a:spcPct val="130000"/>
                </a:lnSpc>
                <a:spcBef>
                  <a:spcPct val="0"/>
                </a:spcBef>
                <a:spcAft>
                  <a:spcPts val="600"/>
                </a:spcAft>
                <a:buNone/>
              </a:pPr>
              <a:r>
                <a:rPr lang="en-AU" sz="1200" kern="1200"/>
                <a:t>Fostering collaboration for growth and improvement</a:t>
              </a:r>
              <a:endParaRPr lang="en-AU" sz="1200" kern="1200">
                <a:solidFill>
                  <a:sysClr val="windowText" lastClr="000000"/>
                </a:solidFill>
                <a:highlight>
                  <a:srgbClr val="FFFF00"/>
                </a:highlight>
              </a:endParaRPr>
            </a:p>
          </p:txBody>
        </p:sp>
        <p:sp>
          <p:nvSpPr>
            <p:cNvPr id="11" name="Freeform: Shape 10">
              <a:extLst>
                <a:ext uri="{FF2B5EF4-FFF2-40B4-BE49-F238E27FC236}">
                  <a16:creationId xmlns:a16="http://schemas.microsoft.com/office/drawing/2014/main" id="{7DE215FD-5A22-18E7-638E-EF32B0082985}"/>
                </a:ext>
              </a:extLst>
            </p:cNvPr>
            <p:cNvSpPr/>
            <p:nvPr/>
          </p:nvSpPr>
          <p:spPr>
            <a:xfrm>
              <a:off x="7632295" y="2183198"/>
              <a:ext cx="3655124" cy="3655124"/>
            </a:xfrm>
            <a:custGeom>
              <a:avLst/>
              <a:gdLst>
                <a:gd name="connsiteX0" fmla="*/ 244847 w 3655124"/>
                <a:gd name="connsiteY0" fmla="*/ 2741343 h 3655124"/>
                <a:gd name="connsiteX1" fmla="*/ 244847 w 3655124"/>
                <a:gd name="connsiteY1" fmla="*/ 913781 h 3655124"/>
                <a:gd name="connsiteX2" fmla="*/ 1827562 w 3655124"/>
                <a:gd name="connsiteY2" fmla="*/ 0 h 3655124"/>
                <a:gd name="connsiteX3" fmla="*/ 1827562 w 3655124"/>
                <a:gd name="connsiteY3" fmla="*/ 1827562 h 3655124"/>
                <a:gd name="connsiteX4" fmla="*/ 24484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244847" y="2741343"/>
                  </a:moveTo>
                  <a:cubicBezTo>
                    <a:pt x="-81616" y="2175893"/>
                    <a:pt x="-81616" y="1479231"/>
                    <a:pt x="244847" y="913781"/>
                  </a:cubicBezTo>
                  <a:cubicBezTo>
                    <a:pt x="571310" y="348331"/>
                    <a:pt x="1174637" y="0"/>
                    <a:pt x="1827562" y="0"/>
                  </a:cubicBezTo>
                  <a:lnTo>
                    <a:pt x="1827562" y="1827562"/>
                  </a:lnTo>
                  <a:lnTo>
                    <a:pt x="244847" y="2741343"/>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8625" tIns="789778" rIns="1941578" bIns="1807992" numCol="1" spcCol="1270" anchor="ctr" anchorCtr="0">
              <a:noAutofit/>
            </a:bodyPr>
            <a:lstStyle/>
            <a:p>
              <a:pPr marL="0" lvl="0" indent="0" algn="ctr" defTabSz="533400">
                <a:lnSpc>
                  <a:spcPct val="130000"/>
                </a:lnSpc>
                <a:spcBef>
                  <a:spcPct val="0"/>
                </a:spcBef>
                <a:spcAft>
                  <a:spcPts val="600"/>
                </a:spcAft>
                <a:buNone/>
              </a:pPr>
              <a:r>
                <a:rPr lang="en-AU" sz="1200" kern="1200"/>
                <a:t>Contextual planning and strategic alignment</a:t>
              </a:r>
            </a:p>
          </p:txBody>
        </p:sp>
        <p:sp>
          <p:nvSpPr>
            <p:cNvPr id="12" name="Arrow: Circular 11">
              <a:extLst>
                <a:ext uri="{FF2B5EF4-FFF2-40B4-BE49-F238E27FC236}">
                  <a16:creationId xmlns:a16="http://schemas.microsoft.com/office/drawing/2014/main" id="{13997DEA-23B5-A693-5204-82D0223D1E1C}"/>
                </a:ext>
              </a:extLst>
            </p:cNvPr>
            <p:cNvSpPr/>
            <p:nvPr/>
          </p:nvSpPr>
          <p:spPr>
            <a:xfrm>
              <a:off x="7556883" y="1975496"/>
              <a:ext cx="4107664" cy="4107664"/>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13" name="Arrow: Circular 12">
              <a:extLst>
                <a:ext uri="{FF2B5EF4-FFF2-40B4-BE49-F238E27FC236}">
                  <a16:creationId xmlns:a16="http://schemas.microsoft.com/office/drawing/2014/main" id="{045F9C5B-339E-8434-0EA1-97475B78FBAD}"/>
                </a:ext>
              </a:extLst>
            </p:cNvPr>
            <p:cNvSpPr/>
            <p:nvPr/>
          </p:nvSpPr>
          <p:spPr>
            <a:xfrm>
              <a:off x="7481303" y="2087237"/>
              <a:ext cx="4107664" cy="4107664"/>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14" name="Arrow: Circular 13">
              <a:extLst>
                <a:ext uri="{FF2B5EF4-FFF2-40B4-BE49-F238E27FC236}">
                  <a16:creationId xmlns:a16="http://schemas.microsoft.com/office/drawing/2014/main" id="{2BC107C6-52B5-4F24-DD50-6AE69BA5665F}"/>
                </a:ext>
              </a:extLst>
            </p:cNvPr>
            <p:cNvSpPr/>
            <p:nvPr/>
          </p:nvSpPr>
          <p:spPr>
            <a:xfrm>
              <a:off x="7405724" y="1956928"/>
              <a:ext cx="4107664" cy="410766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grpSp>
      <p:sp>
        <p:nvSpPr>
          <p:cNvPr id="6" name="Slide Number Placeholder 5">
            <a:extLst>
              <a:ext uri="{FF2B5EF4-FFF2-40B4-BE49-F238E27FC236}">
                <a16:creationId xmlns:a16="http://schemas.microsoft.com/office/drawing/2014/main" id="{9113540B-0AA7-6596-F59C-2058E600D44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218616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AAB6-F346-BFF3-AD88-A34C73C7F2B6}"/>
            </a:ext>
          </a:extLst>
        </p:cNvPr>
        <p:cNvGrpSpPr/>
        <p:nvPr/>
      </p:nvGrpSpPr>
      <p:grpSpPr>
        <a:xfrm>
          <a:off x="0" y="0"/>
          <a:ext cx="0" cy="0"/>
          <a:chOff x="0" y="0"/>
          <a:chExt cx="0" cy="0"/>
        </a:xfrm>
      </p:grpSpPr>
      <p:sp>
        <p:nvSpPr>
          <p:cNvPr id="21" name="Footer Placeholder 1">
            <a:extLst>
              <a:ext uri="{FF2B5EF4-FFF2-40B4-BE49-F238E27FC236}">
                <a16:creationId xmlns:a16="http://schemas.microsoft.com/office/drawing/2014/main" id="{D8D3541A-1D90-79A0-5F01-DC5A3EF302FD}"/>
              </a:ext>
              <a:ext uri="{C183D7F6-B498-43B3-948B-1728B52AA6E4}">
                <adec:decorative xmlns:adec="http://schemas.microsoft.com/office/drawing/2017/decorative" val="1"/>
              </a:ext>
            </a:extLst>
          </p:cNvPr>
          <p:cNvSpPr>
            <a:spLocks noGrp="1"/>
          </p:cNvSpPr>
          <p:nvPr>
            <p:ph type="ftr" sz="quarter" idx="3"/>
          </p:nvPr>
        </p:nvSpPr>
        <p:spPr>
          <a:xfrm>
            <a:off x="539999" y="360000"/>
            <a:ext cx="6995863" cy="342527"/>
          </a:xfrm>
        </p:spPr>
        <p:txBody>
          <a:bodyPr/>
          <a:lstStyle/>
          <a:p>
            <a:r>
              <a:rPr lang="en-AU"/>
              <a:t>Leading strategic implementation process for continuous growth and improvement </a:t>
            </a:r>
          </a:p>
        </p:txBody>
      </p:sp>
      <p:sp>
        <p:nvSpPr>
          <p:cNvPr id="23" name="Text Placeholder 3">
            <a:extLst>
              <a:ext uri="{FF2B5EF4-FFF2-40B4-BE49-F238E27FC236}">
                <a16:creationId xmlns:a16="http://schemas.microsoft.com/office/drawing/2014/main" id="{123ABBE5-FB9B-DCAE-2BCC-BAE90ADA151E}"/>
              </a:ext>
            </a:extLst>
          </p:cNvPr>
          <p:cNvSpPr>
            <a:spLocks noGrp="1"/>
          </p:cNvSpPr>
          <p:nvPr>
            <p:ph type="body" sz="quarter" idx="11"/>
          </p:nvPr>
        </p:nvSpPr>
        <p:spPr/>
        <p:txBody>
          <a:bodyPr/>
          <a:lstStyle/>
          <a:p>
            <a:r>
              <a:rPr lang="en-US"/>
              <a:t>3</a:t>
            </a:r>
          </a:p>
        </p:txBody>
      </p:sp>
      <p:sp>
        <p:nvSpPr>
          <p:cNvPr id="8" name="Title 7">
            <a:extLst>
              <a:ext uri="{FF2B5EF4-FFF2-40B4-BE49-F238E27FC236}">
                <a16:creationId xmlns:a16="http://schemas.microsoft.com/office/drawing/2014/main" id="{97FC8C25-7ACC-B3CA-74DD-06E85F3BB573}"/>
              </a:ext>
            </a:extLst>
          </p:cNvPr>
          <p:cNvSpPr>
            <a:spLocks noGrp="1"/>
          </p:cNvSpPr>
          <p:nvPr>
            <p:ph type="ctrTitle"/>
          </p:nvPr>
        </p:nvSpPr>
        <p:spPr>
          <a:xfrm>
            <a:off x="540000" y="4067881"/>
            <a:ext cx="7372100" cy="1990019"/>
          </a:xfrm>
        </p:spPr>
        <p:txBody>
          <a:bodyPr/>
          <a:lstStyle/>
          <a:p>
            <a:r>
              <a:rPr lang="en-AU"/>
              <a:t>Strategic implementation process</a:t>
            </a:r>
            <a:endParaRPr lang="en-US"/>
          </a:p>
        </p:txBody>
      </p:sp>
      <p:sp>
        <p:nvSpPr>
          <p:cNvPr id="11" name="Footer Placeholder 1">
            <a:extLst>
              <a:ext uri="{FF2B5EF4-FFF2-40B4-BE49-F238E27FC236}">
                <a16:creationId xmlns:a16="http://schemas.microsoft.com/office/drawing/2014/main" id="{30160A57-51A0-9C45-19E3-F66B4F49E20A}"/>
              </a:ext>
            </a:extLst>
          </p:cNvPr>
          <p:cNvSpPr txBox="1">
            <a:spLocks/>
          </p:cNvSpPr>
          <p:nvPr/>
        </p:nvSpPr>
        <p:spPr>
          <a:xfrm>
            <a:off x="540000" y="6281023"/>
            <a:ext cx="1478371" cy="344746"/>
          </a:xfrm>
          <a:prstGeom prst="rect">
            <a:avLst/>
          </a:prstGeom>
        </p:spPr>
        <p:txBody>
          <a:bodyPr vert="horz" lIns="0" tIns="0" rIns="0" bIns="0" rtlCol="0" anchor="t">
            <a:noAutofit/>
          </a:bodyPr>
          <a:lstStyle>
            <a:defPPr>
              <a:defRPr lang="en-US"/>
            </a:defPPr>
            <a:lvl1pPr marL="0" algn="l" defTabSz="914400" rtl="0" eaLnBrk="1" latinLnBrk="0" hangingPunct="1">
              <a:defRPr sz="14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AU" sz="1800"/>
              <a:t>The process</a:t>
            </a:r>
          </a:p>
        </p:txBody>
      </p:sp>
      <p:grpSp>
        <p:nvGrpSpPr>
          <p:cNvPr id="2" name="Group 1" descr="1. Key focus areas&#10;2. Reflection questions&#10;3. Collaborative planning and implementation">
            <a:extLst>
              <a:ext uri="{FF2B5EF4-FFF2-40B4-BE49-F238E27FC236}">
                <a16:creationId xmlns:a16="http://schemas.microsoft.com/office/drawing/2014/main" id="{4FE58781-B134-F5F3-19C2-4C9B8C287AC3}"/>
              </a:ext>
            </a:extLst>
          </p:cNvPr>
          <p:cNvGrpSpPr/>
          <p:nvPr/>
        </p:nvGrpSpPr>
        <p:grpSpPr>
          <a:xfrm>
            <a:off x="5488348" y="1790699"/>
            <a:ext cx="6343650" cy="2368550"/>
            <a:chOff x="5488348" y="1790699"/>
            <a:chExt cx="6343650" cy="2368550"/>
          </a:xfrm>
        </p:grpSpPr>
        <p:sp>
          <p:nvSpPr>
            <p:cNvPr id="3" name="Arrow: Right 2">
              <a:extLst>
                <a:ext uri="{FF2B5EF4-FFF2-40B4-BE49-F238E27FC236}">
                  <a16:creationId xmlns:a16="http://schemas.microsoft.com/office/drawing/2014/main" id="{44B42B10-E729-1340-BCAB-3CA1DF9CBE89}"/>
                </a:ext>
              </a:extLst>
            </p:cNvPr>
            <p:cNvSpPr/>
            <p:nvPr/>
          </p:nvSpPr>
          <p:spPr>
            <a:xfrm>
              <a:off x="5964121" y="1790699"/>
              <a:ext cx="5392102" cy="236855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4" name="Freeform: Shape 3">
              <a:extLst>
                <a:ext uri="{FF2B5EF4-FFF2-40B4-BE49-F238E27FC236}">
                  <a16:creationId xmlns:a16="http://schemas.microsoft.com/office/drawing/2014/main" id="{A52824CB-F003-5B79-3272-CA6F78E5998A}"/>
                </a:ext>
              </a:extLst>
            </p:cNvPr>
            <p:cNvSpPr/>
            <p:nvPr/>
          </p:nvSpPr>
          <p:spPr>
            <a:xfrm>
              <a:off x="5488348" y="2501263"/>
              <a:ext cx="1903095" cy="947420"/>
            </a:xfrm>
            <a:custGeom>
              <a:avLst/>
              <a:gdLst>
                <a:gd name="connsiteX0" fmla="*/ 0 w 1903095"/>
                <a:gd name="connsiteY0" fmla="*/ 157906 h 947420"/>
                <a:gd name="connsiteX1" fmla="*/ 157906 w 1903095"/>
                <a:gd name="connsiteY1" fmla="*/ 0 h 947420"/>
                <a:gd name="connsiteX2" fmla="*/ 1745189 w 1903095"/>
                <a:gd name="connsiteY2" fmla="*/ 0 h 947420"/>
                <a:gd name="connsiteX3" fmla="*/ 1903095 w 1903095"/>
                <a:gd name="connsiteY3" fmla="*/ 157906 h 947420"/>
                <a:gd name="connsiteX4" fmla="*/ 1903095 w 1903095"/>
                <a:gd name="connsiteY4" fmla="*/ 789514 h 947420"/>
                <a:gd name="connsiteX5" fmla="*/ 1745189 w 1903095"/>
                <a:gd name="connsiteY5" fmla="*/ 947420 h 947420"/>
                <a:gd name="connsiteX6" fmla="*/ 157906 w 1903095"/>
                <a:gd name="connsiteY6" fmla="*/ 947420 h 947420"/>
                <a:gd name="connsiteX7" fmla="*/ 0 w 1903095"/>
                <a:gd name="connsiteY7" fmla="*/ 789514 h 947420"/>
                <a:gd name="connsiteX8" fmla="*/ 0 w 1903095"/>
                <a:gd name="connsiteY8" fmla="*/ 157906 h 94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3095" h="947420">
                  <a:moveTo>
                    <a:pt x="0" y="157906"/>
                  </a:moveTo>
                  <a:cubicBezTo>
                    <a:pt x="0" y="70697"/>
                    <a:pt x="70697" y="0"/>
                    <a:pt x="157906" y="0"/>
                  </a:cubicBezTo>
                  <a:lnTo>
                    <a:pt x="1745189" y="0"/>
                  </a:lnTo>
                  <a:cubicBezTo>
                    <a:pt x="1832398" y="0"/>
                    <a:pt x="1903095" y="70697"/>
                    <a:pt x="1903095" y="157906"/>
                  </a:cubicBezTo>
                  <a:lnTo>
                    <a:pt x="1903095" y="789514"/>
                  </a:lnTo>
                  <a:cubicBezTo>
                    <a:pt x="1903095" y="876723"/>
                    <a:pt x="1832398" y="947420"/>
                    <a:pt x="1745189" y="947420"/>
                  </a:cubicBezTo>
                  <a:lnTo>
                    <a:pt x="157906" y="947420"/>
                  </a:lnTo>
                  <a:cubicBezTo>
                    <a:pt x="70697" y="947420"/>
                    <a:pt x="0" y="876723"/>
                    <a:pt x="0" y="789514"/>
                  </a:cubicBezTo>
                  <a:lnTo>
                    <a:pt x="0" y="1579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89" tIns="99589" rIns="99589" bIns="99589" numCol="1" spcCol="1270" anchor="ctr" anchorCtr="0">
              <a:noAutofit/>
            </a:bodyPr>
            <a:lstStyle/>
            <a:p>
              <a:pPr marL="0" lvl="0" indent="0" algn="ctr" defTabSz="622300">
                <a:lnSpc>
                  <a:spcPct val="130000"/>
                </a:lnSpc>
                <a:spcBef>
                  <a:spcPct val="0"/>
                </a:spcBef>
                <a:spcAft>
                  <a:spcPts val="600"/>
                </a:spcAft>
                <a:buNone/>
              </a:pPr>
              <a:r>
                <a:rPr lang="en-AU" sz="1400" kern="1200"/>
                <a:t>Key focus areas</a:t>
              </a:r>
            </a:p>
          </p:txBody>
        </p:sp>
        <p:sp>
          <p:nvSpPr>
            <p:cNvPr id="6" name="Freeform: Shape 5">
              <a:extLst>
                <a:ext uri="{FF2B5EF4-FFF2-40B4-BE49-F238E27FC236}">
                  <a16:creationId xmlns:a16="http://schemas.microsoft.com/office/drawing/2014/main" id="{5D66651B-C481-5724-D25A-89A735985423}"/>
                </a:ext>
              </a:extLst>
            </p:cNvPr>
            <p:cNvSpPr/>
            <p:nvPr/>
          </p:nvSpPr>
          <p:spPr>
            <a:xfrm>
              <a:off x="7708625" y="2501263"/>
              <a:ext cx="1903095" cy="947420"/>
            </a:xfrm>
            <a:custGeom>
              <a:avLst/>
              <a:gdLst>
                <a:gd name="connsiteX0" fmla="*/ 0 w 1903095"/>
                <a:gd name="connsiteY0" fmla="*/ 157906 h 947420"/>
                <a:gd name="connsiteX1" fmla="*/ 157906 w 1903095"/>
                <a:gd name="connsiteY1" fmla="*/ 0 h 947420"/>
                <a:gd name="connsiteX2" fmla="*/ 1745189 w 1903095"/>
                <a:gd name="connsiteY2" fmla="*/ 0 h 947420"/>
                <a:gd name="connsiteX3" fmla="*/ 1903095 w 1903095"/>
                <a:gd name="connsiteY3" fmla="*/ 157906 h 947420"/>
                <a:gd name="connsiteX4" fmla="*/ 1903095 w 1903095"/>
                <a:gd name="connsiteY4" fmla="*/ 789514 h 947420"/>
                <a:gd name="connsiteX5" fmla="*/ 1745189 w 1903095"/>
                <a:gd name="connsiteY5" fmla="*/ 947420 h 947420"/>
                <a:gd name="connsiteX6" fmla="*/ 157906 w 1903095"/>
                <a:gd name="connsiteY6" fmla="*/ 947420 h 947420"/>
                <a:gd name="connsiteX7" fmla="*/ 0 w 1903095"/>
                <a:gd name="connsiteY7" fmla="*/ 789514 h 947420"/>
                <a:gd name="connsiteX8" fmla="*/ 0 w 1903095"/>
                <a:gd name="connsiteY8" fmla="*/ 157906 h 94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3095" h="947420">
                  <a:moveTo>
                    <a:pt x="0" y="157906"/>
                  </a:moveTo>
                  <a:cubicBezTo>
                    <a:pt x="0" y="70697"/>
                    <a:pt x="70697" y="0"/>
                    <a:pt x="157906" y="0"/>
                  </a:cubicBezTo>
                  <a:lnTo>
                    <a:pt x="1745189" y="0"/>
                  </a:lnTo>
                  <a:cubicBezTo>
                    <a:pt x="1832398" y="0"/>
                    <a:pt x="1903095" y="70697"/>
                    <a:pt x="1903095" y="157906"/>
                  </a:cubicBezTo>
                  <a:lnTo>
                    <a:pt x="1903095" y="789514"/>
                  </a:lnTo>
                  <a:cubicBezTo>
                    <a:pt x="1903095" y="876723"/>
                    <a:pt x="1832398" y="947420"/>
                    <a:pt x="1745189" y="947420"/>
                  </a:cubicBezTo>
                  <a:lnTo>
                    <a:pt x="157906" y="947420"/>
                  </a:lnTo>
                  <a:cubicBezTo>
                    <a:pt x="70697" y="947420"/>
                    <a:pt x="0" y="876723"/>
                    <a:pt x="0" y="789514"/>
                  </a:cubicBezTo>
                  <a:lnTo>
                    <a:pt x="0" y="1579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89" tIns="99589" rIns="99589" bIns="99589" numCol="1" spcCol="1270" anchor="ctr" anchorCtr="0">
              <a:noAutofit/>
            </a:bodyPr>
            <a:lstStyle/>
            <a:p>
              <a:pPr marL="0" lvl="0" indent="0" algn="ctr" defTabSz="622300">
                <a:lnSpc>
                  <a:spcPct val="130000"/>
                </a:lnSpc>
                <a:spcBef>
                  <a:spcPct val="0"/>
                </a:spcBef>
                <a:spcAft>
                  <a:spcPts val="600"/>
                </a:spcAft>
                <a:buNone/>
              </a:pPr>
              <a:r>
                <a:rPr lang="en-AU" sz="1400" kern="1200"/>
                <a:t>Reflection questions</a:t>
              </a:r>
            </a:p>
          </p:txBody>
        </p:sp>
        <p:sp>
          <p:nvSpPr>
            <p:cNvPr id="7" name="Freeform: Shape 6">
              <a:extLst>
                <a:ext uri="{FF2B5EF4-FFF2-40B4-BE49-F238E27FC236}">
                  <a16:creationId xmlns:a16="http://schemas.microsoft.com/office/drawing/2014/main" id="{023A6A0E-B678-45C4-9F0F-D60EEDF6BDFF}"/>
                </a:ext>
              </a:extLst>
            </p:cNvPr>
            <p:cNvSpPr/>
            <p:nvPr/>
          </p:nvSpPr>
          <p:spPr>
            <a:xfrm>
              <a:off x="9928903" y="2501263"/>
              <a:ext cx="1903095" cy="947420"/>
            </a:xfrm>
            <a:custGeom>
              <a:avLst/>
              <a:gdLst>
                <a:gd name="connsiteX0" fmla="*/ 0 w 1903095"/>
                <a:gd name="connsiteY0" fmla="*/ 157906 h 947420"/>
                <a:gd name="connsiteX1" fmla="*/ 157906 w 1903095"/>
                <a:gd name="connsiteY1" fmla="*/ 0 h 947420"/>
                <a:gd name="connsiteX2" fmla="*/ 1745189 w 1903095"/>
                <a:gd name="connsiteY2" fmla="*/ 0 h 947420"/>
                <a:gd name="connsiteX3" fmla="*/ 1903095 w 1903095"/>
                <a:gd name="connsiteY3" fmla="*/ 157906 h 947420"/>
                <a:gd name="connsiteX4" fmla="*/ 1903095 w 1903095"/>
                <a:gd name="connsiteY4" fmla="*/ 789514 h 947420"/>
                <a:gd name="connsiteX5" fmla="*/ 1745189 w 1903095"/>
                <a:gd name="connsiteY5" fmla="*/ 947420 h 947420"/>
                <a:gd name="connsiteX6" fmla="*/ 157906 w 1903095"/>
                <a:gd name="connsiteY6" fmla="*/ 947420 h 947420"/>
                <a:gd name="connsiteX7" fmla="*/ 0 w 1903095"/>
                <a:gd name="connsiteY7" fmla="*/ 789514 h 947420"/>
                <a:gd name="connsiteX8" fmla="*/ 0 w 1903095"/>
                <a:gd name="connsiteY8" fmla="*/ 157906 h 94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3095" h="947420">
                  <a:moveTo>
                    <a:pt x="0" y="157906"/>
                  </a:moveTo>
                  <a:cubicBezTo>
                    <a:pt x="0" y="70697"/>
                    <a:pt x="70697" y="0"/>
                    <a:pt x="157906" y="0"/>
                  </a:cubicBezTo>
                  <a:lnTo>
                    <a:pt x="1745189" y="0"/>
                  </a:lnTo>
                  <a:cubicBezTo>
                    <a:pt x="1832398" y="0"/>
                    <a:pt x="1903095" y="70697"/>
                    <a:pt x="1903095" y="157906"/>
                  </a:cubicBezTo>
                  <a:lnTo>
                    <a:pt x="1903095" y="789514"/>
                  </a:lnTo>
                  <a:cubicBezTo>
                    <a:pt x="1903095" y="876723"/>
                    <a:pt x="1832398" y="947420"/>
                    <a:pt x="1745189" y="947420"/>
                  </a:cubicBezTo>
                  <a:lnTo>
                    <a:pt x="157906" y="947420"/>
                  </a:lnTo>
                  <a:cubicBezTo>
                    <a:pt x="70697" y="947420"/>
                    <a:pt x="0" y="876723"/>
                    <a:pt x="0" y="789514"/>
                  </a:cubicBezTo>
                  <a:lnTo>
                    <a:pt x="0" y="1579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89" tIns="99589" rIns="99589" bIns="99589" numCol="1" spcCol="1270" anchor="ctr" anchorCtr="0">
              <a:noAutofit/>
            </a:bodyPr>
            <a:lstStyle/>
            <a:p>
              <a:pPr marL="0" lvl="0" indent="0" algn="ctr" defTabSz="622300">
                <a:lnSpc>
                  <a:spcPct val="130000"/>
                </a:lnSpc>
                <a:spcBef>
                  <a:spcPct val="0"/>
                </a:spcBef>
                <a:spcAft>
                  <a:spcPts val="600"/>
                </a:spcAft>
                <a:buNone/>
              </a:pPr>
              <a:r>
                <a:rPr lang="en-AU" sz="1400" kern="1200"/>
                <a:t>Collaborative planning and implementation </a:t>
              </a:r>
            </a:p>
          </p:txBody>
        </p:sp>
      </p:grpSp>
    </p:spTree>
    <p:extLst>
      <p:ext uri="{BB962C8B-B14F-4D97-AF65-F5344CB8AC3E}">
        <p14:creationId xmlns:p14="http://schemas.microsoft.com/office/powerpoint/2010/main" val="164910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31F4F-0283-3FCD-054E-1D96A5DF295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AFC8BDB-0456-2FB4-85CE-1148755F9D16}"/>
              </a:ext>
            </a:extLst>
          </p:cNvPr>
          <p:cNvSpPr>
            <a:spLocks noGrp="1"/>
          </p:cNvSpPr>
          <p:nvPr>
            <p:ph type="title"/>
          </p:nvPr>
        </p:nvSpPr>
        <p:spPr/>
        <p:txBody>
          <a:bodyPr/>
          <a:lstStyle/>
          <a:p>
            <a:r>
              <a:rPr lang="en-AU"/>
              <a:t>Strategic implementation process  </a:t>
            </a:r>
          </a:p>
        </p:txBody>
      </p:sp>
      <p:sp>
        <p:nvSpPr>
          <p:cNvPr id="9" name="Text Placeholder 8">
            <a:extLst>
              <a:ext uri="{FF2B5EF4-FFF2-40B4-BE49-F238E27FC236}">
                <a16:creationId xmlns:a16="http://schemas.microsoft.com/office/drawing/2014/main" id="{EB31CF41-B376-4FD5-7FF9-9B71F3C6B9CD}"/>
              </a:ext>
            </a:extLst>
          </p:cNvPr>
          <p:cNvSpPr>
            <a:spLocks noGrp="1"/>
          </p:cNvSpPr>
          <p:nvPr>
            <p:ph type="body" sz="quarter" idx="18"/>
          </p:nvPr>
        </p:nvSpPr>
        <p:spPr/>
        <p:txBody>
          <a:bodyPr/>
          <a:lstStyle/>
          <a:p>
            <a:r>
              <a:rPr lang="en-US"/>
              <a:t>Process for leading the 3 drivers</a:t>
            </a:r>
          </a:p>
        </p:txBody>
      </p:sp>
      <p:grpSp>
        <p:nvGrpSpPr>
          <p:cNvPr id="5" name="Group 4" descr="A diagram that illustrates a 3-step process for implementing the drivers: 1. Key focus areas&#10;2. Reflection questions&#10;3. Collaborative planning and implementation">
            <a:extLst>
              <a:ext uri="{FF2B5EF4-FFF2-40B4-BE49-F238E27FC236}">
                <a16:creationId xmlns:a16="http://schemas.microsoft.com/office/drawing/2014/main" id="{C952AFA4-F987-5FFC-57FE-7DA076824702}"/>
              </a:ext>
            </a:extLst>
          </p:cNvPr>
          <p:cNvGrpSpPr/>
          <p:nvPr/>
        </p:nvGrpSpPr>
        <p:grpSpPr>
          <a:xfrm>
            <a:off x="3005536" y="1882375"/>
            <a:ext cx="5736000" cy="3281365"/>
            <a:chOff x="3005536" y="1882375"/>
            <a:chExt cx="5736000" cy="3281365"/>
          </a:xfrm>
        </p:grpSpPr>
        <p:sp>
          <p:nvSpPr>
            <p:cNvPr id="8" name="Arrow: Right 7">
              <a:extLst>
                <a:ext uri="{FF2B5EF4-FFF2-40B4-BE49-F238E27FC236}">
                  <a16:creationId xmlns:a16="http://schemas.microsoft.com/office/drawing/2014/main" id="{42778818-756A-614F-AA79-18F20287B552}"/>
                </a:ext>
              </a:extLst>
            </p:cNvPr>
            <p:cNvSpPr/>
            <p:nvPr/>
          </p:nvSpPr>
          <p:spPr>
            <a:xfrm>
              <a:off x="3435736" y="1882375"/>
              <a:ext cx="4875600" cy="3281365"/>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0" name="Freeform: Shape 9">
              <a:extLst>
                <a:ext uri="{FF2B5EF4-FFF2-40B4-BE49-F238E27FC236}">
                  <a16:creationId xmlns:a16="http://schemas.microsoft.com/office/drawing/2014/main" id="{286D95A6-544F-6771-92E1-1BE325C76CEB}"/>
                </a:ext>
              </a:extLst>
            </p:cNvPr>
            <p:cNvSpPr/>
            <p:nvPr/>
          </p:nvSpPr>
          <p:spPr>
            <a:xfrm>
              <a:off x="3005536" y="2866784"/>
              <a:ext cx="1720800" cy="1312546"/>
            </a:xfrm>
            <a:custGeom>
              <a:avLst/>
              <a:gdLst>
                <a:gd name="connsiteX0" fmla="*/ 0 w 1720800"/>
                <a:gd name="connsiteY0" fmla="*/ 218762 h 1312546"/>
                <a:gd name="connsiteX1" fmla="*/ 218762 w 1720800"/>
                <a:gd name="connsiteY1" fmla="*/ 0 h 1312546"/>
                <a:gd name="connsiteX2" fmla="*/ 1502038 w 1720800"/>
                <a:gd name="connsiteY2" fmla="*/ 0 h 1312546"/>
                <a:gd name="connsiteX3" fmla="*/ 1720800 w 1720800"/>
                <a:gd name="connsiteY3" fmla="*/ 218762 h 1312546"/>
                <a:gd name="connsiteX4" fmla="*/ 1720800 w 1720800"/>
                <a:gd name="connsiteY4" fmla="*/ 1093784 h 1312546"/>
                <a:gd name="connsiteX5" fmla="*/ 1502038 w 1720800"/>
                <a:gd name="connsiteY5" fmla="*/ 1312546 h 1312546"/>
                <a:gd name="connsiteX6" fmla="*/ 218762 w 1720800"/>
                <a:gd name="connsiteY6" fmla="*/ 1312546 h 1312546"/>
                <a:gd name="connsiteX7" fmla="*/ 0 w 1720800"/>
                <a:gd name="connsiteY7" fmla="*/ 1093784 h 1312546"/>
                <a:gd name="connsiteX8" fmla="*/ 0 w 1720800"/>
                <a:gd name="connsiteY8" fmla="*/ 218762 h 131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0800" h="1312546">
                  <a:moveTo>
                    <a:pt x="0" y="218762"/>
                  </a:moveTo>
                  <a:cubicBezTo>
                    <a:pt x="0" y="97943"/>
                    <a:pt x="97943" y="0"/>
                    <a:pt x="218762" y="0"/>
                  </a:cubicBezTo>
                  <a:lnTo>
                    <a:pt x="1502038" y="0"/>
                  </a:lnTo>
                  <a:cubicBezTo>
                    <a:pt x="1622857" y="0"/>
                    <a:pt x="1720800" y="97943"/>
                    <a:pt x="1720800" y="218762"/>
                  </a:cubicBezTo>
                  <a:lnTo>
                    <a:pt x="1720800" y="1093784"/>
                  </a:lnTo>
                  <a:cubicBezTo>
                    <a:pt x="1720800" y="1214603"/>
                    <a:pt x="1622857" y="1312546"/>
                    <a:pt x="1502038" y="1312546"/>
                  </a:cubicBezTo>
                  <a:lnTo>
                    <a:pt x="218762" y="1312546"/>
                  </a:lnTo>
                  <a:cubicBezTo>
                    <a:pt x="97943" y="1312546"/>
                    <a:pt x="0" y="1214603"/>
                    <a:pt x="0" y="1093784"/>
                  </a:cubicBezTo>
                  <a:lnTo>
                    <a:pt x="0" y="2187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413" tIns="117413" rIns="117413" bIns="117413" numCol="1" spcCol="1270" anchor="ctr" anchorCtr="0">
              <a:noAutofit/>
            </a:bodyPr>
            <a:lstStyle/>
            <a:p>
              <a:pPr marL="0" lvl="0" indent="0" algn="l" defTabSz="622300">
                <a:lnSpc>
                  <a:spcPct val="150000"/>
                </a:lnSpc>
                <a:spcBef>
                  <a:spcPct val="0"/>
                </a:spcBef>
                <a:spcAft>
                  <a:spcPct val="35000"/>
                </a:spcAft>
                <a:buNone/>
              </a:pPr>
              <a:r>
                <a:rPr lang="en-AU" sz="1400" kern="1200"/>
                <a:t>1. Key focus areas</a:t>
              </a:r>
            </a:p>
          </p:txBody>
        </p:sp>
        <p:sp>
          <p:nvSpPr>
            <p:cNvPr id="11" name="Freeform: Shape 10">
              <a:extLst>
                <a:ext uri="{FF2B5EF4-FFF2-40B4-BE49-F238E27FC236}">
                  <a16:creationId xmlns:a16="http://schemas.microsoft.com/office/drawing/2014/main" id="{04652591-15C2-F228-5DEA-7E4177288CF7}"/>
                </a:ext>
              </a:extLst>
            </p:cNvPr>
            <p:cNvSpPr/>
            <p:nvPr/>
          </p:nvSpPr>
          <p:spPr>
            <a:xfrm>
              <a:off x="5013136" y="2866784"/>
              <a:ext cx="1720800" cy="1312546"/>
            </a:xfrm>
            <a:custGeom>
              <a:avLst/>
              <a:gdLst>
                <a:gd name="connsiteX0" fmla="*/ 0 w 1720800"/>
                <a:gd name="connsiteY0" fmla="*/ 218762 h 1312546"/>
                <a:gd name="connsiteX1" fmla="*/ 218762 w 1720800"/>
                <a:gd name="connsiteY1" fmla="*/ 0 h 1312546"/>
                <a:gd name="connsiteX2" fmla="*/ 1502038 w 1720800"/>
                <a:gd name="connsiteY2" fmla="*/ 0 h 1312546"/>
                <a:gd name="connsiteX3" fmla="*/ 1720800 w 1720800"/>
                <a:gd name="connsiteY3" fmla="*/ 218762 h 1312546"/>
                <a:gd name="connsiteX4" fmla="*/ 1720800 w 1720800"/>
                <a:gd name="connsiteY4" fmla="*/ 1093784 h 1312546"/>
                <a:gd name="connsiteX5" fmla="*/ 1502038 w 1720800"/>
                <a:gd name="connsiteY5" fmla="*/ 1312546 h 1312546"/>
                <a:gd name="connsiteX6" fmla="*/ 218762 w 1720800"/>
                <a:gd name="connsiteY6" fmla="*/ 1312546 h 1312546"/>
                <a:gd name="connsiteX7" fmla="*/ 0 w 1720800"/>
                <a:gd name="connsiteY7" fmla="*/ 1093784 h 1312546"/>
                <a:gd name="connsiteX8" fmla="*/ 0 w 1720800"/>
                <a:gd name="connsiteY8" fmla="*/ 218762 h 131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0800" h="1312546">
                  <a:moveTo>
                    <a:pt x="0" y="218762"/>
                  </a:moveTo>
                  <a:cubicBezTo>
                    <a:pt x="0" y="97943"/>
                    <a:pt x="97943" y="0"/>
                    <a:pt x="218762" y="0"/>
                  </a:cubicBezTo>
                  <a:lnTo>
                    <a:pt x="1502038" y="0"/>
                  </a:lnTo>
                  <a:cubicBezTo>
                    <a:pt x="1622857" y="0"/>
                    <a:pt x="1720800" y="97943"/>
                    <a:pt x="1720800" y="218762"/>
                  </a:cubicBezTo>
                  <a:lnTo>
                    <a:pt x="1720800" y="1093784"/>
                  </a:lnTo>
                  <a:cubicBezTo>
                    <a:pt x="1720800" y="1214603"/>
                    <a:pt x="1622857" y="1312546"/>
                    <a:pt x="1502038" y="1312546"/>
                  </a:cubicBezTo>
                  <a:lnTo>
                    <a:pt x="218762" y="1312546"/>
                  </a:lnTo>
                  <a:cubicBezTo>
                    <a:pt x="97943" y="1312546"/>
                    <a:pt x="0" y="1214603"/>
                    <a:pt x="0" y="1093784"/>
                  </a:cubicBezTo>
                  <a:lnTo>
                    <a:pt x="0" y="2187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413" tIns="117413" rIns="117413" bIns="117413" numCol="1" spcCol="1270" anchor="ctr" anchorCtr="0">
              <a:noAutofit/>
            </a:bodyPr>
            <a:lstStyle/>
            <a:p>
              <a:pPr marL="0" lvl="0" indent="0" algn="l" defTabSz="622300">
                <a:lnSpc>
                  <a:spcPct val="150000"/>
                </a:lnSpc>
                <a:spcBef>
                  <a:spcPct val="0"/>
                </a:spcBef>
                <a:spcAft>
                  <a:spcPct val="35000"/>
                </a:spcAft>
                <a:buNone/>
              </a:pPr>
              <a:r>
                <a:rPr lang="en-AU" sz="1400" kern="1200"/>
                <a:t>2. Reflection questions</a:t>
              </a:r>
            </a:p>
          </p:txBody>
        </p:sp>
        <p:sp>
          <p:nvSpPr>
            <p:cNvPr id="12" name="Freeform: Shape 11">
              <a:extLst>
                <a:ext uri="{FF2B5EF4-FFF2-40B4-BE49-F238E27FC236}">
                  <a16:creationId xmlns:a16="http://schemas.microsoft.com/office/drawing/2014/main" id="{EA3E2BBA-3307-15EC-0AA2-AFC6E95B6825}"/>
                </a:ext>
              </a:extLst>
            </p:cNvPr>
            <p:cNvSpPr/>
            <p:nvPr/>
          </p:nvSpPr>
          <p:spPr>
            <a:xfrm>
              <a:off x="7020736" y="2866784"/>
              <a:ext cx="1720800" cy="1312546"/>
            </a:xfrm>
            <a:custGeom>
              <a:avLst/>
              <a:gdLst>
                <a:gd name="connsiteX0" fmla="*/ 0 w 1720800"/>
                <a:gd name="connsiteY0" fmla="*/ 218762 h 1312546"/>
                <a:gd name="connsiteX1" fmla="*/ 218762 w 1720800"/>
                <a:gd name="connsiteY1" fmla="*/ 0 h 1312546"/>
                <a:gd name="connsiteX2" fmla="*/ 1502038 w 1720800"/>
                <a:gd name="connsiteY2" fmla="*/ 0 h 1312546"/>
                <a:gd name="connsiteX3" fmla="*/ 1720800 w 1720800"/>
                <a:gd name="connsiteY3" fmla="*/ 218762 h 1312546"/>
                <a:gd name="connsiteX4" fmla="*/ 1720800 w 1720800"/>
                <a:gd name="connsiteY4" fmla="*/ 1093784 h 1312546"/>
                <a:gd name="connsiteX5" fmla="*/ 1502038 w 1720800"/>
                <a:gd name="connsiteY5" fmla="*/ 1312546 h 1312546"/>
                <a:gd name="connsiteX6" fmla="*/ 218762 w 1720800"/>
                <a:gd name="connsiteY6" fmla="*/ 1312546 h 1312546"/>
                <a:gd name="connsiteX7" fmla="*/ 0 w 1720800"/>
                <a:gd name="connsiteY7" fmla="*/ 1093784 h 1312546"/>
                <a:gd name="connsiteX8" fmla="*/ 0 w 1720800"/>
                <a:gd name="connsiteY8" fmla="*/ 218762 h 131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0800" h="1312546">
                  <a:moveTo>
                    <a:pt x="0" y="218762"/>
                  </a:moveTo>
                  <a:cubicBezTo>
                    <a:pt x="0" y="97943"/>
                    <a:pt x="97943" y="0"/>
                    <a:pt x="218762" y="0"/>
                  </a:cubicBezTo>
                  <a:lnTo>
                    <a:pt x="1502038" y="0"/>
                  </a:lnTo>
                  <a:cubicBezTo>
                    <a:pt x="1622857" y="0"/>
                    <a:pt x="1720800" y="97943"/>
                    <a:pt x="1720800" y="218762"/>
                  </a:cubicBezTo>
                  <a:lnTo>
                    <a:pt x="1720800" y="1093784"/>
                  </a:lnTo>
                  <a:cubicBezTo>
                    <a:pt x="1720800" y="1214603"/>
                    <a:pt x="1622857" y="1312546"/>
                    <a:pt x="1502038" y="1312546"/>
                  </a:cubicBezTo>
                  <a:lnTo>
                    <a:pt x="218762" y="1312546"/>
                  </a:lnTo>
                  <a:cubicBezTo>
                    <a:pt x="97943" y="1312546"/>
                    <a:pt x="0" y="1214603"/>
                    <a:pt x="0" y="1093784"/>
                  </a:cubicBezTo>
                  <a:lnTo>
                    <a:pt x="0" y="2187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413" tIns="117413" rIns="117413" bIns="117413" numCol="1" spcCol="1270" anchor="ctr" anchorCtr="0">
              <a:noAutofit/>
            </a:bodyPr>
            <a:lstStyle/>
            <a:p>
              <a:pPr marL="0" lvl="0" indent="0" algn="l" defTabSz="622300">
                <a:lnSpc>
                  <a:spcPct val="150000"/>
                </a:lnSpc>
                <a:spcBef>
                  <a:spcPct val="0"/>
                </a:spcBef>
                <a:spcAft>
                  <a:spcPct val="35000"/>
                </a:spcAft>
                <a:buNone/>
              </a:pPr>
              <a:r>
                <a:rPr lang="en-AU" sz="1400" kern="1200"/>
                <a:t>3. Collaborative planning and implementation </a:t>
              </a:r>
            </a:p>
          </p:txBody>
        </p:sp>
      </p:grpSp>
      <p:sp>
        <p:nvSpPr>
          <p:cNvPr id="3" name="Content Placeholder 3">
            <a:extLst>
              <a:ext uri="{FF2B5EF4-FFF2-40B4-BE49-F238E27FC236}">
                <a16:creationId xmlns:a16="http://schemas.microsoft.com/office/drawing/2014/main" id="{CCA2A2D8-5796-9FB6-CBB1-920F004D18FE}"/>
              </a:ext>
            </a:extLst>
          </p:cNvPr>
          <p:cNvSpPr txBox="1">
            <a:spLocks/>
          </p:cNvSpPr>
          <p:nvPr/>
        </p:nvSpPr>
        <p:spPr>
          <a:xfrm>
            <a:off x="360000" y="5485735"/>
            <a:ext cx="11484000" cy="572165"/>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1125"/>
              </a:spcBef>
            </a:pPr>
            <a:r>
              <a:rPr lang="en-AU"/>
              <a:t>A 3-step process for </a:t>
            </a:r>
            <a:r>
              <a:rPr lang="en-AU" b="0"/>
              <a:t>implementing the drivers</a:t>
            </a:r>
            <a:endParaRPr lang="en-AU" b="0" i="0">
              <a:effectLst/>
            </a:endParaRPr>
          </a:p>
        </p:txBody>
      </p:sp>
      <p:sp>
        <p:nvSpPr>
          <p:cNvPr id="6" name="Slide Number Placeholder 5">
            <a:extLst>
              <a:ext uri="{FF2B5EF4-FFF2-40B4-BE49-F238E27FC236}">
                <a16:creationId xmlns:a16="http://schemas.microsoft.com/office/drawing/2014/main" id="{B8D258D9-E61D-4EA9-831E-A069886B5CC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300632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28B94-A99E-1668-27E8-686A3BE120F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0B1CEC3-DEC0-1290-21FA-6B357AA892D2}"/>
              </a:ext>
            </a:extLst>
          </p:cNvPr>
          <p:cNvSpPr>
            <a:spLocks noGrp="1"/>
          </p:cNvSpPr>
          <p:nvPr>
            <p:ph type="title"/>
          </p:nvPr>
        </p:nvSpPr>
        <p:spPr/>
        <p:txBody>
          <a:bodyPr/>
          <a:lstStyle/>
          <a:p>
            <a:r>
              <a:rPr lang="en-AU"/>
              <a:t>1. Key focus areas </a:t>
            </a:r>
            <a:r>
              <a:rPr lang="en-AU">
                <a:solidFill>
                  <a:schemeClr val="bg1"/>
                </a:solidFill>
              </a:rPr>
              <a:t>(1)</a:t>
            </a:r>
          </a:p>
        </p:txBody>
      </p:sp>
      <p:sp>
        <p:nvSpPr>
          <p:cNvPr id="9" name="Text Placeholder 8">
            <a:extLst>
              <a:ext uri="{FF2B5EF4-FFF2-40B4-BE49-F238E27FC236}">
                <a16:creationId xmlns:a16="http://schemas.microsoft.com/office/drawing/2014/main" id="{F55F6836-A881-7F77-B935-F52514694785}"/>
              </a:ext>
            </a:extLst>
          </p:cNvPr>
          <p:cNvSpPr>
            <a:spLocks noGrp="1"/>
          </p:cNvSpPr>
          <p:nvPr>
            <p:ph type="body" sz="quarter" idx="18"/>
          </p:nvPr>
        </p:nvSpPr>
        <p:spPr/>
        <p:txBody>
          <a:bodyPr/>
          <a:lstStyle/>
          <a:p>
            <a:r>
              <a:rPr lang="en-US"/>
              <a:t>Step 1 of the Strategic implementation process</a:t>
            </a:r>
          </a:p>
        </p:txBody>
      </p:sp>
      <p:sp>
        <p:nvSpPr>
          <p:cNvPr id="2" name="Content Placeholder 1">
            <a:extLst>
              <a:ext uri="{FF2B5EF4-FFF2-40B4-BE49-F238E27FC236}">
                <a16:creationId xmlns:a16="http://schemas.microsoft.com/office/drawing/2014/main" id="{20F0695B-CC40-8DE1-F55B-5B299F1CFD31}"/>
              </a:ext>
            </a:extLst>
          </p:cNvPr>
          <p:cNvSpPr>
            <a:spLocks noGrp="1"/>
          </p:cNvSpPr>
          <p:nvPr>
            <p:ph idx="1"/>
          </p:nvPr>
        </p:nvSpPr>
        <p:spPr>
          <a:xfrm>
            <a:off x="360000" y="1620000"/>
            <a:ext cx="6764700" cy="4536000"/>
          </a:xfrm>
        </p:spPr>
        <p:txBody>
          <a:bodyPr/>
          <a:lstStyle/>
          <a:p>
            <a:pPr>
              <a:spcAft>
                <a:spcPts val="600"/>
              </a:spcAft>
            </a:pPr>
            <a:r>
              <a:rPr lang="en-AU"/>
              <a:t>Each driver is built around five key focus areas to help schools:</a:t>
            </a:r>
          </a:p>
          <a:p>
            <a:pPr marL="285750" indent="-285750">
              <a:spcAft>
                <a:spcPts val="600"/>
              </a:spcAft>
              <a:buFont typeface="Arial" panose="020B0604020202020204" pitchFamily="34" charset="0"/>
              <a:buChar char="•"/>
            </a:pPr>
            <a:r>
              <a:rPr lang="en-AU"/>
              <a:t>clarify priorities</a:t>
            </a:r>
          </a:p>
          <a:p>
            <a:pPr marL="285750" indent="-285750">
              <a:spcAft>
                <a:spcPts val="600"/>
              </a:spcAft>
              <a:buFont typeface="Arial" panose="020B0604020202020204" pitchFamily="34" charset="0"/>
              <a:buChar char="•"/>
            </a:pPr>
            <a:r>
              <a:rPr lang="en-AU"/>
              <a:t>enable a shared understanding</a:t>
            </a:r>
          </a:p>
          <a:p>
            <a:pPr marL="285750" indent="-285750">
              <a:spcAft>
                <a:spcPts val="600"/>
              </a:spcAft>
              <a:buFont typeface="Arial" panose="020B0604020202020204" pitchFamily="34" charset="0"/>
              <a:buChar char="•"/>
            </a:pPr>
            <a:r>
              <a:rPr lang="en-AU"/>
              <a:t>ensuring a targeted approach</a:t>
            </a:r>
          </a:p>
          <a:p>
            <a:pPr marL="285750" indent="-285750">
              <a:spcAft>
                <a:spcPts val="600"/>
              </a:spcAft>
              <a:buFont typeface="Arial" panose="020B0604020202020204" pitchFamily="34" charset="0"/>
              <a:buChar char="•"/>
            </a:pPr>
            <a:r>
              <a:rPr lang="en-AU"/>
              <a:t>identify strengths and areas for growth.</a:t>
            </a:r>
          </a:p>
        </p:txBody>
      </p:sp>
      <p:grpSp>
        <p:nvGrpSpPr>
          <p:cNvPr id="3" name="Group 2" descr="A diagram that illustrates a 3-step process for implementing the drivers: 1. Key focus areas&#10;2. Reflection questions&#10;3. Collaborative planning and implementation">
            <a:extLst>
              <a:ext uri="{FF2B5EF4-FFF2-40B4-BE49-F238E27FC236}">
                <a16:creationId xmlns:a16="http://schemas.microsoft.com/office/drawing/2014/main" id="{7D56C9F1-39CA-31AE-743D-BBE989C6EC85}"/>
              </a:ext>
            </a:extLst>
          </p:cNvPr>
          <p:cNvGrpSpPr/>
          <p:nvPr/>
        </p:nvGrpSpPr>
        <p:grpSpPr>
          <a:xfrm>
            <a:off x="7083761" y="2544519"/>
            <a:ext cx="4748238" cy="3003496"/>
            <a:chOff x="7083761" y="2544519"/>
            <a:chExt cx="4748238" cy="3003496"/>
          </a:xfrm>
        </p:grpSpPr>
        <p:sp>
          <p:nvSpPr>
            <p:cNvPr id="5" name="Arrow: Right 4">
              <a:extLst>
                <a:ext uri="{FF2B5EF4-FFF2-40B4-BE49-F238E27FC236}">
                  <a16:creationId xmlns:a16="http://schemas.microsoft.com/office/drawing/2014/main" id="{E626EABF-4CC1-FBE6-25B9-EB9CA4C54D8E}"/>
                </a:ext>
              </a:extLst>
            </p:cNvPr>
            <p:cNvSpPr/>
            <p:nvPr/>
          </p:nvSpPr>
          <p:spPr>
            <a:xfrm>
              <a:off x="7439878" y="2544519"/>
              <a:ext cx="4036003" cy="3003496"/>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8" name="Freeform: Shape 7">
              <a:extLst>
                <a:ext uri="{FF2B5EF4-FFF2-40B4-BE49-F238E27FC236}">
                  <a16:creationId xmlns:a16="http://schemas.microsoft.com/office/drawing/2014/main" id="{39285DF0-2351-BB19-E30F-DEC7071A6094}"/>
                </a:ext>
              </a:extLst>
            </p:cNvPr>
            <p:cNvSpPr/>
            <p:nvPr/>
          </p:nvSpPr>
          <p:spPr>
            <a:xfrm>
              <a:off x="7083761" y="3445567"/>
              <a:ext cx="1424471" cy="1201398"/>
            </a:xfrm>
            <a:custGeom>
              <a:avLst/>
              <a:gdLst>
                <a:gd name="connsiteX0" fmla="*/ 0 w 1424471"/>
                <a:gd name="connsiteY0" fmla="*/ 200237 h 1201398"/>
                <a:gd name="connsiteX1" fmla="*/ 200237 w 1424471"/>
                <a:gd name="connsiteY1" fmla="*/ 0 h 1201398"/>
                <a:gd name="connsiteX2" fmla="*/ 1224234 w 1424471"/>
                <a:gd name="connsiteY2" fmla="*/ 0 h 1201398"/>
                <a:gd name="connsiteX3" fmla="*/ 1424471 w 1424471"/>
                <a:gd name="connsiteY3" fmla="*/ 200237 h 1201398"/>
                <a:gd name="connsiteX4" fmla="*/ 1424471 w 1424471"/>
                <a:gd name="connsiteY4" fmla="*/ 1001161 h 1201398"/>
                <a:gd name="connsiteX5" fmla="*/ 1224234 w 1424471"/>
                <a:gd name="connsiteY5" fmla="*/ 1201398 h 1201398"/>
                <a:gd name="connsiteX6" fmla="*/ 200237 w 1424471"/>
                <a:gd name="connsiteY6" fmla="*/ 1201398 h 1201398"/>
                <a:gd name="connsiteX7" fmla="*/ 0 w 1424471"/>
                <a:gd name="connsiteY7" fmla="*/ 1001161 h 1201398"/>
                <a:gd name="connsiteX8" fmla="*/ 0 w 1424471"/>
                <a:gd name="connsiteY8" fmla="*/ 200237 h 120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4471" h="1201398">
                  <a:moveTo>
                    <a:pt x="0" y="200237"/>
                  </a:moveTo>
                  <a:cubicBezTo>
                    <a:pt x="0" y="89649"/>
                    <a:pt x="89649" y="0"/>
                    <a:pt x="200237" y="0"/>
                  </a:cubicBezTo>
                  <a:lnTo>
                    <a:pt x="1224234" y="0"/>
                  </a:lnTo>
                  <a:cubicBezTo>
                    <a:pt x="1334822" y="0"/>
                    <a:pt x="1424471" y="89649"/>
                    <a:pt x="1424471" y="200237"/>
                  </a:cubicBezTo>
                  <a:lnTo>
                    <a:pt x="1424471" y="1001161"/>
                  </a:lnTo>
                  <a:cubicBezTo>
                    <a:pt x="1424471" y="1111749"/>
                    <a:pt x="1334822" y="1201398"/>
                    <a:pt x="1224234" y="1201398"/>
                  </a:cubicBezTo>
                  <a:lnTo>
                    <a:pt x="200237" y="1201398"/>
                  </a:lnTo>
                  <a:cubicBezTo>
                    <a:pt x="89649" y="1201398"/>
                    <a:pt x="0" y="1111749"/>
                    <a:pt x="0" y="1001161"/>
                  </a:cubicBezTo>
                  <a:lnTo>
                    <a:pt x="0" y="200237"/>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4367" tIns="104367" rIns="104367" bIns="104367" numCol="1" spcCol="1270" anchor="ctr" anchorCtr="0">
              <a:noAutofit/>
            </a:bodyPr>
            <a:lstStyle/>
            <a:p>
              <a:pPr marL="0" lvl="0" indent="0" algn="ctr" defTabSz="533400">
                <a:lnSpc>
                  <a:spcPct val="150000"/>
                </a:lnSpc>
                <a:spcBef>
                  <a:spcPct val="0"/>
                </a:spcBef>
                <a:spcAft>
                  <a:spcPct val="35000"/>
                </a:spcAft>
                <a:buNone/>
              </a:pPr>
              <a:r>
                <a:rPr lang="en-AU" sz="1200" kern="1200"/>
                <a:t>1. Key focus areas</a:t>
              </a:r>
            </a:p>
          </p:txBody>
        </p:sp>
        <p:sp>
          <p:nvSpPr>
            <p:cNvPr id="10" name="Freeform: Shape 9">
              <a:extLst>
                <a:ext uri="{FF2B5EF4-FFF2-40B4-BE49-F238E27FC236}">
                  <a16:creationId xmlns:a16="http://schemas.microsoft.com/office/drawing/2014/main" id="{4E6B4A8B-FD21-2A3D-BF49-93669E448F14}"/>
                </a:ext>
              </a:extLst>
            </p:cNvPr>
            <p:cNvSpPr/>
            <p:nvPr/>
          </p:nvSpPr>
          <p:spPr>
            <a:xfrm>
              <a:off x="8745644" y="3445567"/>
              <a:ext cx="1424471" cy="1201398"/>
            </a:xfrm>
            <a:custGeom>
              <a:avLst/>
              <a:gdLst>
                <a:gd name="connsiteX0" fmla="*/ 0 w 1424471"/>
                <a:gd name="connsiteY0" fmla="*/ 200237 h 1201398"/>
                <a:gd name="connsiteX1" fmla="*/ 200237 w 1424471"/>
                <a:gd name="connsiteY1" fmla="*/ 0 h 1201398"/>
                <a:gd name="connsiteX2" fmla="*/ 1224234 w 1424471"/>
                <a:gd name="connsiteY2" fmla="*/ 0 h 1201398"/>
                <a:gd name="connsiteX3" fmla="*/ 1424471 w 1424471"/>
                <a:gd name="connsiteY3" fmla="*/ 200237 h 1201398"/>
                <a:gd name="connsiteX4" fmla="*/ 1424471 w 1424471"/>
                <a:gd name="connsiteY4" fmla="*/ 1001161 h 1201398"/>
                <a:gd name="connsiteX5" fmla="*/ 1224234 w 1424471"/>
                <a:gd name="connsiteY5" fmla="*/ 1201398 h 1201398"/>
                <a:gd name="connsiteX6" fmla="*/ 200237 w 1424471"/>
                <a:gd name="connsiteY6" fmla="*/ 1201398 h 1201398"/>
                <a:gd name="connsiteX7" fmla="*/ 0 w 1424471"/>
                <a:gd name="connsiteY7" fmla="*/ 1001161 h 1201398"/>
                <a:gd name="connsiteX8" fmla="*/ 0 w 1424471"/>
                <a:gd name="connsiteY8" fmla="*/ 200237 h 120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4471" h="1201398">
                  <a:moveTo>
                    <a:pt x="0" y="200237"/>
                  </a:moveTo>
                  <a:cubicBezTo>
                    <a:pt x="0" y="89649"/>
                    <a:pt x="89649" y="0"/>
                    <a:pt x="200237" y="0"/>
                  </a:cubicBezTo>
                  <a:lnTo>
                    <a:pt x="1224234" y="0"/>
                  </a:lnTo>
                  <a:cubicBezTo>
                    <a:pt x="1334822" y="0"/>
                    <a:pt x="1424471" y="89649"/>
                    <a:pt x="1424471" y="200237"/>
                  </a:cubicBezTo>
                  <a:lnTo>
                    <a:pt x="1424471" y="1001161"/>
                  </a:lnTo>
                  <a:cubicBezTo>
                    <a:pt x="1424471" y="1111749"/>
                    <a:pt x="1334822" y="1201398"/>
                    <a:pt x="1224234" y="1201398"/>
                  </a:cubicBezTo>
                  <a:lnTo>
                    <a:pt x="200237" y="1201398"/>
                  </a:lnTo>
                  <a:cubicBezTo>
                    <a:pt x="89649" y="1201398"/>
                    <a:pt x="0" y="1111749"/>
                    <a:pt x="0" y="1001161"/>
                  </a:cubicBezTo>
                  <a:lnTo>
                    <a:pt x="0" y="2002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367" tIns="104367" rIns="104367" bIns="104367" numCol="1" spcCol="1270" anchor="ctr" anchorCtr="0">
              <a:noAutofit/>
            </a:bodyPr>
            <a:lstStyle/>
            <a:p>
              <a:pPr marL="0" lvl="0" indent="0" algn="ctr" defTabSz="533400">
                <a:lnSpc>
                  <a:spcPct val="150000"/>
                </a:lnSpc>
                <a:spcBef>
                  <a:spcPct val="0"/>
                </a:spcBef>
                <a:spcAft>
                  <a:spcPct val="35000"/>
                </a:spcAft>
                <a:buNone/>
              </a:pPr>
              <a:r>
                <a:rPr lang="en-AU" sz="1200" kern="1200"/>
                <a:t>2. Reflection questions</a:t>
              </a:r>
            </a:p>
          </p:txBody>
        </p:sp>
        <p:sp>
          <p:nvSpPr>
            <p:cNvPr id="11" name="Freeform: Shape 10">
              <a:extLst>
                <a:ext uri="{FF2B5EF4-FFF2-40B4-BE49-F238E27FC236}">
                  <a16:creationId xmlns:a16="http://schemas.microsoft.com/office/drawing/2014/main" id="{954DB347-374E-ED7A-F127-1396F34E7A90}"/>
                </a:ext>
              </a:extLst>
            </p:cNvPr>
            <p:cNvSpPr/>
            <p:nvPr/>
          </p:nvSpPr>
          <p:spPr>
            <a:xfrm>
              <a:off x="10407528" y="3445567"/>
              <a:ext cx="1424471" cy="1201398"/>
            </a:xfrm>
            <a:custGeom>
              <a:avLst/>
              <a:gdLst>
                <a:gd name="connsiteX0" fmla="*/ 0 w 1424471"/>
                <a:gd name="connsiteY0" fmla="*/ 200237 h 1201398"/>
                <a:gd name="connsiteX1" fmla="*/ 200237 w 1424471"/>
                <a:gd name="connsiteY1" fmla="*/ 0 h 1201398"/>
                <a:gd name="connsiteX2" fmla="*/ 1224234 w 1424471"/>
                <a:gd name="connsiteY2" fmla="*/ 0 h 1201398"/>
                <a:gd name="connsiteX3" fmla="*/ 1424471 w 1424471"/>
                <a:gd name="connsiteY3" fmla="*/ 200237 h 1201398"/>
                <a:gd name="connsiteX4" fmla="*/ 1424471 w 1424471"/>
                <a:gd name="connsiteY4" fmla="*/ 1001161 h 1201398"/>
                <a:gd name="connsiteX5" fmla="*/ 1224234 w 1424471"/>
                <a:gd name="connsiteY5" fmla="*/ 1201398 h 1201398"/>
                <a:gd name="connsiteX6" fmla="*/ 200237 w 1424471"/>
                <a:gd name="connsiteY6" fmla="*/ 1201398 h 1201398"/>
                <a:gd name="connsiteX7" fmla="*/ 0 w 1424471"/>
                <a:gd name="connsiteY7" fmla="*/ 1001161 h 1201398"/>
                <a:gd name="connsiteX8" fmla="*/ 0 w 1424471"/>
                <a:gd name="connsiteY8" fmla="*/ 200237 h 120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4471" h="1201398">
                  <a:moveTo>
                    <a:pt x="0" y="200237"/>
                  </a:moveTo>
                  <a:cubicBezTo>
                    <a:pt x="0" y="89649"/>
                    <a:pt x="89649" y="0"/>
                    <a:pt x="200237" y="0"/>
                  </a:cubicBezTo>
                  <a:lnTo>
                    <a:pt x="1224234" y="0"/>
                  </a:lnTo>
                  <a:cubicBezTo>
                    <a:pt x="1334822" y="0"/>
                    <a:pt x="1424471" y="89649"/>
                    <a:pt x="1424471" y="200237"/>
                  </a:cubicBezTo>
                  <a:lnTo>
                    <a:pt x="1424471" y="1001161"/>
                  </a:lnTo>
                  <a:cubicBezTo>
                    <a:pt x="1424471" y="1111749"/>
                    <a:pt x="1334822" y="1201398"/>
                    <a:pt x="1224234" y="1201398"/>
                  </a:cubicBezTo>
                  <a:lnTo>
                    <a:pt x="200237" y="1201398"/>
                  </a:lnTo>
                  <a:cubicBezTo>
                    <a:pt x="89649" y="1201398"/>
                    <a:pt x="0" y="1111749"/>
                    <a:pt x="0" y="1001161"/>
                  </a:cubicBezTo>
                  <a:lnTo>
                    <a:pt x="0" y="2002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367" tIns="104367" rIns="104367" bIns="104367" numCol="1" spcCol="1270" anchor="ctr" anchorCtr="0">
              <a:noAutofit/>
            </a:bodyPr>
            <a:lstStyle/>
            <a:p>
              <a:pPr marL="0" lvl="0" indent="0" algn="ctr" defTabSz="533400">
                <a:lnSpc>
                  <a:spcPct val="150000"/>
                </a:lnSpc>
                <a:spcBef>
                  <a:spcPct val="0"/>
                </a:spcBef>
                <a:spcAft>
                  <a:spcPct val="35000"/>
                </a:spcAft>
                <a:buNone/>
              </a:pPr>
              <a:r>
                <a:rPr lang="en-AU" sz="1200" kern="1200"/>
                <a:t>3. Collaborative planning and implementation </a:t>
              </a:r>
            </a:p>
          </p:txBody>
        </p:sp>
      </p:grpSp>
      <p:sp>
        <p:nvSpPr>
          <p:cNvPr id="6" name="Slide Number Placeholder 5">
            <a:extLst>
              <a:ext uri="{FF2B5EF4-FFF2-40B4-BE49-F238E27FC236}">
                <a16:creationId xmlns:a16="http://schemas.microsoft.com/office/drawing/2014/main" id="{7442DF80-19C2-B71A-73E6-FFB50438650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202887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05BBE-B834-284A-38C9-289D34D634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CEC7E95-1E63-7996-3F21-9A796C9F48FB}"/>
              </a:ext>
            </a:extLst>
          </p:cNvPr>
          <p:cNvSpPr>
            <a:spLocks noGrp="1"/>
          </p:cNvSpPr>
          <p:nvPr>
            <p:ph type="title"/>
          </p:nvPr>
        </p:nvSpPr>
        <p:spPr/>
        <p:txBody>
          <a:bodyPr/>
          <a:lstStyle/>
          <a:p>
            <a:r>
              <a:rPr lang="en-AU"/>
              <a:t>2. Reflection questions </a:t>
            </a:r>
            <a:r>
              <a:rPr lang="en-AU">
                <a:solidFill>
                  <a:schemeClr val="bg1"/>
                </a:solidFill>
              </a:rPr>
              <a:t>(1)</a:t>
            </a:r>
          </a:p>
        </p:txBody>
      </p:sp>
      <p:sp>
        <p:nvSpPr>
          <p:cNvPr id="9" name="Text Placeholder 8">
            <a:extLst>
              <a:ext uri="{FF2B5EF4-FFF2-40B4-BE49-F238E27FC236}">
                <a16:creationId xmlns:a16="http://schemas.microsoft.com/office/drawing/2014/main" id="{B2F45E97-4B3C-B0FD-2C15-AB44EFDB1EA0}"/>
              </a:ext>
            </a:extLst>
          </p:cNvPr>
          <p:cNvSpPr>
            <a:spLocks noGrp="1"/>
          </p:cNvSpPr>
          <p:nvPr>
            <p:ph type="body" sz="quarter" idx="18"/>
          </p:nvPr>
        </p:nvSpPr>
        <p:spPr/>
        <p:txBody>
          <a:bodyPr/>
          <a:lstStyle/>
          <a:p>
            <a:r>
              <a:rPr lang="en-US"/>
              <a:t>Step 2 of the Strategic implementation process</a:t>
            </a:r>
          </a:p>
        </p:txBody>
      </p:sp>
      <p:sp>
        <p:nvSpPr>
          <p:cNvPr id="10" name="Content Placeholder 9">
            <a:extLst>
              <a:ext uri="{FF2B5EF4-FFF2-40B4-BE49-F238E27FC236}">
                <a16:creationId xmlns:a16="http://schemas.microsoft.com/office/drawing/2014/main" id="{341F4B69-9DED-375D-726B-F8C4895D8810}"/>
              </a:ext>
            </a:extLst>
          </p:cNvPr>
          <p:cNvSpPr>
            <a:spLocks noGrp="1"/>
          </p:cNvSpPr>
          <p:nvPr>
            <p:ph idx="1"/>
          </p:nvPr>
        </p:nvSpPr>
        <p:spPr>
          <a:xfrm>
            <a:off x="360000" y="1620000"/>
            <a:ext cx="5736000" cy="4536000"/>
          </a:xfrm>
        </p:spPr>
        <p:txBody>
          <a:bodyPr/>
          <a:lstStyle/>
          <a:p>
            <a:pPr>
              <a:spcAft>
                <a:spcPts val="600"/>
              </a:spcAft>
            </a:pPr>
            <a:r>
              <a:rPr lang="en-AU"/>
              <a:t>Each focus area is accompanied by reflection questions. These questions help to:</a:t>
            </a:r>
          </a:p>
          <a:p>
            <a:pPr marL="285750" indent="-285750">
              <a:spcAft>
                <a:spcPts val="600"/>
              </a:spcAft>
              <a:buFont typeface="Arial" panose="020B0604020202020204" pitchFamily="34" charset="0"/>
              <a:buChar char="•"/>
            </a:pPr>
            <a:r>
              <a:rPr lang="en-AU"/>
              <a:t>refine thinking </a:t>
            </a:r>
          </a:p>
          <a:p>
            <a:pPr marL="285750" indent="-285750">
              <a:spcAft>
                <a:spcPts val="600"/>
              </a:spcAft>
              <a:buFont typeface="Arial" panose="020B0604020202020204" pitchFamily="34" charset="0"/>
              <a:buChar char="•"/>
            </a:pPr>
            <a:r>
              <a:rPr lang="en-AU"/>
              <a:t>assist teams in assessing their current practices and processes</a:t>
            </a:r>
          </a:p>
          <a:p>
            <a:pPr marL="285750" indent="-285750">
              <a:spcAft>
                <a:spcPts val="600"/>
              </a:spcAft>
              <a:buFont typeface="Arial" panose="020B0604020202020204" pitchFamily="34" charset="0"/>
              <a:buChar char="•"/>
            </a:pPr>
            <a:r>
              <a:rPr lang="en-AU"/>
              <a:t>support the collection of baseline data </a:t>
            </a:r>
          </a:p>
          <a:p>
            <a:pPr marL="285750" indent="-285750">
              <a:spcAft>
                <a:spcPts val="600"/>
              </a:spcAft>
              <a:buFont typeface="Arial" panose="020B0604020202020204" pitchFamily="34" charset="0"/>
              <a:buChar char="•"/>
            </a:pPr>
            <a:r>
              <a:rPr lang="en-AU"/>
              <a:t>explore one or more focus areas in greater depth.</a:t>
            </a:r>
            <a:endParaRPr lang="en-AU" b="1"/>
          </a:p>
        </p:txBody>
      </p:sp>
      <p:grpSp>
        <p:nvGrpSpPr>
          <p:cNvPr id="3" name="Group 2" descr="A diagram that illustrates a 3-step process for implementing the drivers: 1. Key focus areas&#10;2. Reflection questions&#10;3. Collaborative planning and implementation">
            <a:extLst>
              <a:ext uri="{FF2B5EF4-FFF2-40B4-BE49-F238E27FC236}">
                <a16:creationId xmlns:a16="http://schemas.microsoft.com/office/drawing/2014/main" id="{CE9704CE-78B3-D1EE-A6A4-7F777738919E}"/>
              </a:ext>
            </a:extLst>
          </p:cNvPr>
          <p:cNvGrpSpPr/>
          <p:nvPr/>
        </p:nvGrpSpPr>
        <p:grpSpPr>
          <a:xfrm>
            <a:off x="7083761" y="2544519"/>
            <a:ext cx="4748238" cy="3003496"/>
            <a:chOff x="7083761" y="2544519"/>
            <a:chExt cx="4748238" cy="3003496"/>
          </a:xfrm>
        </p:grpSpPr>
        <p:sp>
          <p:nvSpPr>
            <p:cNvPr id="4" name="Arrow: Right 3">
              <a:extLst>
                <a:ext uri="{FF2B5EF4-FFF2-40B4-BE49-F238E27FC236}">
                  <a16:creationId xmlns:a16="http://schemas.microsoft.com/office/drawing/2014/main" id="{5920E89C-B398-E306-5D6D-646D3C310842}"/>
                </a:ext>
              </a:extLst>
            </p:cNvPr>
            <p:cNvSpPr/>
            <p:nvPr/>
          </p:nvSpPr>
          <p:spPr>
            <a:xfrm>
              <a:off x="7439878" y="2544519"/>
              <a:ext cx="4036003" cy="3003496"/>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8" name="Freeform: Shape 7">
              <a:extLst>
                <a:ext uri="{FF2B5EF4-FFF2-40B4-BE49-F238E27FC236}">
                  <a16:creationId xmlns:a16="http://schemas.microsoft.com/office/drawing/2014/main" id="{B47A8C57-8485-6331-16A6-2EB62C87C0E9}"/>
                </a:ext>
              </a:extLst>
            </p:cNvPr>
            <p:cNvSpPr/>
            <p:nvPr/>
          </p:nvSpPr>
          <p:spPr>
            <a:xfrm>
              <a:off x="7083761" y="3445567"/>
              <a:ext cx="1424471" cy="1201398"/>
            </a:xfrm>
            <a:custGeom>
              <a:avLst/>
              <a:gdLst>
                <a:gd name="connsiteX0" fmla="*/ 0 w 1424471"/>
                <a:gd name="connsiteY0" fmla="*/ 200237 h 1201398"/>
                <a:gd name="connsiteX1" fmla="*/ 200237 w 1424471"/>
                <a:gd name="connsiteY1" fmla="*/ 0 h 1201398"/>
                <a:gd name="connsiteX2" fmla="*/ 1224234 w 1424471"/>
                <a:gd name="connsiteY2" fmla="*/ 0 h 1201398"/>
                <a:gd name="connsiteX3" fmla="*/ 1424471 w 1424471"/>
                <a:gd name="connsiteY3" fmla="*/ 200237 h 1201398"/>
                <a:gd name="connsiteX4" fmla="*/ 1424471 w 1424471"/>
                <a:gd name="connsiteY4" fmla="*/ 1001161 h 1201398"/>
                <a:gd name="connsiteX5" fmla="*/ 1224234 w 1424471"/>
                <a:gd name="connsiteY5" fmla="*/ 1201398 h 1201398"/>
                <a:gd name="connsiteX6" fmla="*/ 200237 w 1424471"/>
                <a:gd name="connsiteY6" fmla="*/ 1201398 h 1201398"/>
                <a:gd name="connsiteX7" fmla="*/ 0 w 1424471"/>
                <a:gd name="connsiteY7" fmla="*/ 1001161 h 1201398"/>
                <a:gd name="connsiteX8" fmla="*/ 0 w 1424471"/>
                <a:gd name="connsiteY8" fmla="*/ 200237 h 120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4471" h="1201398">
                  <a:moveTo>
                    <a:pt x="0" y="200237"/>
                  </a:moveTo>
                  <a:cubicBezTo>
                    <a:pt x="0" y="89649"/>
                    <a:pt x="89649" y="0"/>
                    <a:pt x="200237" y="0"/>
                  </a:cubicBezTo>
                  <a:lnTo>
                    <a:pt x="1224234" y="0"/>
                  </a:lnTo>
                  <a:cubicBezTo>
                    <a:pt x="1334822" y="0"/>
                    <a:pt x="1424471" y="89649"/>
                    <a:pt x="1424471" y="200237"/>
                  </a:cubicBezTo>
                  <a:lnTo>
                    <a:pt x="1424471" y="1001161"/>
                  </a:lnTo>
                  <a:cubicBezTo>
                    <a:pt x="1424471" y="1111749"/>
                    <a:pt x="1334822" y="1201398"/>
                    <a:pt x="1224234" y="1201398"/>
                  </a:cubicBezTo>
                  <a:lnTo>
                    <a:pt x="200237" y="1201398"/>
                  </a:lnTo>
                  <a:cubicBezTo>
                    <a:pt x="89649" y="1201398"/>
                    <a:pt x="0" y="1111749"/>
                    <a:pt x="0" y="1001161"/>
                  </a:cubicBezTo>
                  <a:lnTo>
                    <a:pt x="0" y="200237"/>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4367" tIns="104367" rIns="104367" bIns="104367" numCol="1" spcCol="1270" anchor="ctr" anchorCtr="0">
              <a:noAutofit/>
            </a:bodyPr>
            <a:lstStyle/>
            <a:p>
              <a:pPr marL="0" lvl="0" indent="0" algn="ctr" defTabSz="533400">
                <a:lnSpc>
                  <a:spcPct val="150000"/>
                </a:lnSpc>
                <a:spcBef>
                  <a:spcPct val="0"/>
                </a:spcBef>
                <a:spcAft>
                  <a:spcPct val="35000"/>
                </a:spcAft>
                <a:buNone/>
              </a:pPr>
              <a:r>
                <a:rPr lang="en-AU" sz="1200" kern="1200"/>
                <a:t>1. Key focus areas</a:t>
              </a:r>
            </a:p>
          </p:txBody>
        </p:sp>
        <p:sp>
          <p:nvSpPr>
            <p:cNvPr id="11" name="Freeform: Shape 10">
              <a:extLst>
                <a:ext uri="{FF2B5EF4-FFF2-40B4-BE49-F238E27FC236}">
                  <a16:creationId xmlns:a16="http://schemas.microsoft.com/office/drawing/2014/main" id="{E91979FD-20E3-994F-3DB9-38BDB1DD2594}"/>
                </a:ext>
              </a:extLst>
            </p:cNvPr>
            <p:cNvSpPr/>
            <p:nvPr/>
          </p:nvSpPr>
          <p:spPr>
            <a:xfrm>
              <a:off x="8745644" y="3445567"/>
              <a:ext cx="1424471" cy="1201398"/>
            </a:xfrm>
            <a:custGeom>
              <a:avLst/>
              <a:gdLst>
                <a:gd name="connsiteX0" fmla="*/ 0 w 1424471"/>
                <a:gd name="connsiteY0" fmla="*/ 200237 h 1201398"/>
                <a:gd name="connsiteX1" fmla="*/ 200237 w 1424471"/>
                <a:gd name="connsiteY1" fmla="*/ 0 h 1201398"/>
                <a:gd name="connsiteX2" fmla="*/ 1224234 w 1424471"/>
                <a:gd name="connsiteY2" fmla="*/ 0 h 1201398"/>
                <a:gd name="connsiteX3" fmla="*/ 1424471 w 1424471"/>
                <a:gd name="connsiteY3" fmla="*/ 200237 h 1201398"/>
                <a:gd name="connsiteX4" fmla="*/ 1424471 w 1424471"/>
                <a:gd name="connsiteY4" fmla="*/ 1001161 h 1201398"/>
                <a:gd name="connsiteX5" fmla="*/ 1224234 w 1424471"/>
                <a:gd name="connsiteY5" fmla="*/ 1201398 h 1201398"/>
                <a:gd name="connsiteX6" fmla="*/ 200237 w 1424471"/>
                <a:gd name="connsiteY6" fmla="*/ 1201398 h 1201398"/>
                <a:gd name="connsiteX7" fmla="*/ 0 w 1424471"/>
                <a:gd name="connsiteY7" fmla="*/ 1001161 h 1201398"/>
                <a:gd name="connsiteX8" fmla="*/ 0 w 1424471"/>
                <a:gd name="connsiteY8" fmla="*/ 200237 h 120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4471" h="1201398">
                  <a:moveTo>
                    <a:pt x="0" y="200237"/>
                  </a:moveTo>
                  <a:cubicBezTo>
                    <a:pt x="0" y="89649"/>
                    <a:pt x="89649" y="0"/>
                    <a:pt x="200237" y="0"/>
                  </a:cubicBezTo>
                  <a:lnTo>
                    <a:pt x="1224234" y="0"/>
                  </a:lnTo>
                  <a:cubicBezTo>
                    <a:pt x="1334822" y="0"/>
                    <a:pt x="1424471" y="89649"/>
                    <a:pt x="1424471" y="200237"/>
                  </a:cubicBezTo>
                  <a:lnTo>
                    <a:pt x="1424471" y="1001161"/>
                  </a:lnTo>
                  <a:cubicBezTo>
                    <a:pt x="1424471" y="1111749"/>
                    <a:pt x="1334822" y="1201398"/>
                    <a:pt x="1224234" y="1201398"/>
                  </a:cubicBezTo>
                  <a:lnTo>
                    <a:pt x="200237" y="1201398"/>
                  </a:lnTo>
                  <a:cubicBezTo>
                    <a:pt x="89649" y="1201398"/>
                    <a:pt x="0" y="1111749"/>
                    <a:pt x="0" y="1001161"/>
                  </a:cubicBezTo>
                  <a:lnTo>
                    <a:pt x="0" y="200237"/>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4367" tIns="104367" rIns="104367" bIns="104367" numCol="1" spcCol="1270" anchor="ctr" anchorCtr="0">
              <a:noAutofit/>
            </a:bodyPr>
            <a:lstStyle/>
            <a:p>
              <a:pPr marL="0" lvl="0" indent="0" algn="ctr" defTabSz="533400">
                <a:lnSpc>
                  <a:spcPct val="150000"/>
                </a:lnSpc>
                <a:spcBef>
                  <a:spcPct val="0"/>
                </a:spcBef>
                <a:spcAft>
                  <a:spcPct val="35000"/>
                </a:spcAft>
                <a:buNone/>
              </a:pPr>
              <a:r>
                <a:rPr lang="en-AU" sz="1200" kern="1200"/>
                <a:t>2. Reflection questions</a:t>
              </a:r>
            </a:p>
          </p:txBody>
        </p:sp>
        <p:sp>
          <p:nvSpPr>
            <p:cNvPr id="12" name="Freeform: Shape 11">
              <a:extLst>
                <a:ext uri="{FF2B5EF4-FFF2-40B4-BE49-F238E27FC236}">
                  <a16:creationId xmlns:a16="http://schemas.microsoft.com/office/drawing/2014/main" id="{03A61286-8584-E67C-39D8-8029ADB444E0}"/>
                </a:ext>
              </a:extLst>
            </p:cNvPr>
            <p:cNvSpPr/>
            <p:nvPr/>
          </p:nvSpPr>
          <p:spPr>
            <a:xfrm>
              <a:off x="10407528" y="3445567"/>
              <a:ext cx="1424471" cy="1201398"/>
            </a:xfrm>
            <a:custGeom>
              <a:avLst/>
              <a:gdLst>
                <a:gd name="connsiteX0" fmla="*/ 0 w 1424471"/>
                <a:gd name="connsiteY0" fmla="*/ 200237 h 1201398"/>
                <a:gd name="connsiteX1" fmla="*/ 200237 w 1424471"/>
                <a:gd name="connsiteY1" fmla="*/ 0 h 1201398"/>
                <a:gd name="connsiteX2" fmla="*/ 1224234 w 1424471"/>
                <a:gd name="connsiteY2" fmla="*/ 0 h 1201398"/>
                <a:gd name="connsiteX3" fmla="*/ 1424471 w 1424471"/>
                <a:gd name="connsiteY3" fmla="*/ 200237 h 1201398"/>
                <a:gd name="connsiteX4" fmla="*/ 1424471 w 1424471"/>
                <a:gd name="connsiteY4" fmla="*/ 1001161 h 1201398"/>
                <a:gd name="connsiteX5" fmla="*/ 1224234 w 1424471"/>
                <a:gd name="connsiteY5" fmla="*/ 1201398 h 1201398"/>
                <a:gd name="connsiteX6" fmla="*/ 200237 w 1424471"/>
                <a:gd name="connsiteY6" fmla="*/ 1201398 h 1201398"/>
                <a:gd name="connsiteX7" fmla="*/ 0 w 1424471"/>
                <a:gd name="connsiteY7" fmla="*/ 1001161 h 1201398"/>
                <a:gd name="connsiteX8" fmla="*/ 0 w 1424471"/>
                <a:gd name="connsiteY8" fmla="*/ 200237 h 120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4471" h="1201398">
                  <a:moveTo>
                    <a:pt x="0" y="200237"/>
                  </a:moveTo>
                  <a:cubicBezTo>
                    <a:pt x="0" y="89649"/>
                    <a:pt x="89649" y="0"/>
                    <a:pt x="200237" y="0"/>
                  </a:cubicBezTo>
                  <a:lnTo>
                    <a:pt x="1224234" y="0"/>
                  </a:lnTo>
                  <a:cubicBezTo>
                    <a:pt x="1334822" y="0"/>
                    <a:pt x="1424471" y="89649"/>
                    <a:pt x="1424471" y="200237"/>
                  </a:cubicBezTo>
                  <a:lnTo>
                    <a:pt x="1424471" y="1001161"/>
                  </a:lnTo>
                  <a:cubicBezTo>
                    <a:pt x="1424471" y="1111749"/>
                    <a:pt x="1334822" y="1201398"/>
                    <a:pt x="1224234" y="1201398"/>
                  </a:cubicBezTo>
                  <a:lnTo>
                    <a:pt x="200237" y="1201398"/>
                  </a:lnTo>
                  <a:cubicBezTo>
                    <a:pt x="89649" y="1201398"/>
                    <a:pt x="0" y="1111749"/>
                    <a:pt x="0" y="1001161"/>
                  </a:cubicBezTo>
                  <a:lnTo>
                    <a:pt x="0" y="2002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367" tIns="104367" rIns="104367" bIns="104367" numCol="1" spcCol="1270" anchor="ctr" anchorCtr="0">
              <a:noAutofit/>
            </a:bodyPr>
            <a:lstStyle/>
            <a:p>
              <a:pPr marL="0" lvl="0" indent="0" algn="ctr" defTabSz="533400">
                <a:lnSpc>
                  <a:spcPct val="150000"/>
                </a:lnSpc>
                <a:spcBef>
                  <a:spcPct val="0"/>
                </a:spcBef>
                <a:spcAft>
                  <a:spcPct val="35000"/>
                </a:spcAft>
                <a:buNone/>
              </a:pPr>
              <a:r>
                <a:rPr lang="en-AU" sz="1200" kern="1200"/>
                <a:t>3. Collaborative planning and implementation </a:t>
              </a:r>
            </a:p>
          </p:txBody>
        </p:sp>
      </p:grpSp>
      <p:sp>
        <p:nvSpPr>
          <p:cNvPr id="6" name="Slide Number Placeholder 5">
            <a:extLst>
              <a:ext uri="{FF2B5EF4-FFF2-40B4-BE49-F238E27FC236}">
                <a16:creationId xmlns:a16="http://schemas.microsoft.com/office/drawing/2014/main" id="{AC365CB3-2067-B02F-1409-A9311A632C4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271683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19762-DDB8-AA01-4C55-6BCAF3EAA6B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7171636-FB74-A26B-FF21-06E649A47E40}"/>
              </a:ext>
            </a:extLst>
          </p:cNvPr>
          <p:cNvSpPr>
            <a:spLocks noGrp="1"/>
          </p:cNvSpPr>
          <p:nvPr>
            <p:ph type="title"/>
          </p:nvPr>
        </p:nvSpPr>
        <p:spPr/>
        <p:txBody>
          <a:bodyPr/>
          <a:lstStyle/>
          <a:p>
            <a:r>
              <a:rPr lang="en-AU"/>
              <a:t>3. Collaborative planning and implementation </a:t>
            </a:r>
            <a:r>
              <a:rPr lang="en-AU">
                <a:solidFill>
                  <a:schemeClr val="bg1"/>
                </a:solidFill>
              </a:rPr>
              <a:t>(1)</a:t>
            </a:r>
          </a:p>
        </p:txBody>
      </p:sp>
      <p:sp>
        <p:nvSpPr>
          <p:cNvPr id="9" name="Text Placeholder 8">
            <a:extLst>
              <a:ext uri="{FF2B5EF4-FFF2-40B4-BE49-F238E27FC236}">
                <a16:creationId xmlns:a16="http://schemas.microsoft.com/office/drawing/2014/main" id="{DE28C4A2-206C-065A-21F9-5831B0CCF8BC}"/>
              </a:ext>
            </a:extLst>
          </p:cNvPr>
          <p:cNvSpPr>
            <a:spLocks noGrp="1"/>
          </p:cNvSpPr>
          <p:nvPr>
            <p:ph type="body" sz="quarter" idx="18"/>
          </p:nvPr>
        </p:nvSpPr>
        <p:spPr/>
        <p:txBody>
          <a:bodyPr/>
          <a:lstStyle/>
          <a:p>
            <a:r>
              <a:rPr lang="en-US"/>
              <a:t>Step 3 of the Strategic implementation process </a:t>
            </a:r>
          </a:p>
        </p:txBody>
      </p:sp>
      <p:grpSp>
        <p:nvGrpSpPr>
          <p:cNvPr id="4" name="Group 3">
            <a:extLst>
              <a:ext uri="{FF2B5EF4-FFF2-40B4-BE49-F238E27FC236}">
                <a16:creationId xmlns:a16="http://schemas.microsoft.com/office/drawing/2014/main" id="{572641C7-A34D-142A-1D92-5A64AA43614C}"/>
              </a:ext>
              <a:ext uri="{C183D7F6-B498-43B3-948B-1728B52AA6E4}">
                <adec:decorative xmlns:adec="http://schemas.microsoft.com/office/drawing/2017/decorative" val="1"/>
              </a:ext>
            </a:extLst>
          </p:cNvPr>
          <p:cNvGrpSpPr/>
          <p:nvPr/>
        </p:nvGrpSpPr>
        <p:grpSpPr>
          <a:xfrm>
            <a:off x="190861" y="1537978"/>
            <a:ext cx="6282954" cy="4566819"/>
            <a:chOff x="190861" y="1537978"/>
            <a:chExt cx="6282954" cy="4566819"/>
          </a:xfrm>
        </p:grpSpPr>
        <p:sp>
          <p:nvSpPr>
            <p:cNvPr id="5" name="Arrow: Circular 4">
              <a:extLst>
                <a:ext uri="{FF2B5EF4-FFF2-40B4-BE49-F238E27FC236}">
                  <a16:creationId xmlns:a16="http://schemas.microsoft.com/office/drawing/2014/main" id="{2E9D5BE8-4092-809E-DAE7-5277DB889B85}"/>
                </a:ext>
              </a:extLst>
            </p:cNvPr>
            <p:cNvSpPr/>
            <p:nvPr/>
          </p:nvSpPr>
          <p:spPr>
            <a:xfrm>
              <a:off x="1120313" y="1537978"/>
              <a:ext cx="4487480" cy="4487480"/>
            </a:xfrm>
            <a:prstGeom prst="circularArrow">
              <a:avLst>
                <a:gd name="adj1" fmla="val 5544"/>
                <a:gd name="adj2" fmla="val 330680"/>
                <a:gd name="adj3" fmla="val 13724621"/>
                <a:gd name="adj4" fmla="val 17417267"/>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8" name="Freeform: Shape 7">
              <a:extLst>
                <a:ext uri="{FF2B5EF4-FFF2-40B4-BE49-F238E27FC236}">
                  <a16:creationId xmlns:a16="http://schemas.microsoft.com/office/drawing/2014/main" id="{E326CAA9-62EB-B101-851C-878663B2FE0F}"/>
                </a:ext>
              </a:extLst>
            </p:cNvPr>
            <p:cNvSpPr/>
            <p:nvPr/>
          </p:nvSpPr>
          <p:spPr>
            <a:xfrm>
              <a:off x="2290234" y="1569176"/>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759" tIns="105759" rIns="105759" bIns="105759" numCol="1" spcCol="1270" anchor="ctr" anchorCtr="0">
              <a:noAutofit/>
            </a:bodyPr>
            <a:lstStyle/>
            <a:p>
              <a:pPr marL="0" lvl="0" indent="0" algn="ctr" defTabSz="622300">
                <a:lnSpc>
                  <a:spcPct val="150000"/>
                </a:lnSpc>
                <a:spcBef>
                  <a:spcPct val="0"/>
                </a:spcBef>
                <a:spcAft>
                  <a:spcPct val="35000"/>
                </a:spcAft>
                <a:buNone/>
              </a:pPr>
              <a:r>
                <a:rPr lang="en-AU" sz="1400" kern="1200"/>
                <a:t>Individual reflection</a:t>
              </a:r>
            </a:p>
          </p:txBody>
        </p:sp>
        <p:sp>
          <p:nvSpPr>
            <p:cNvPr id="10" name="Freeform: Shape 9">
              <a:extLst>
                <a:ext uri="{FF2B5EF4-FFF2-40B4-BE49-F238E27FC236}">
                  <a16:creationId xmlns:a16="http://schemas.microsoft.com/office/drawing/2014/main" id="{40542868-B389-FD9C-B094-C84FC379D98E}"/>
                </a:ext>
              </a:extLst>
            </p:cNvPr>
            <p:cNvSpPr/>
            <p:nvPr/>
          </p:nvSpPr>
          <p:spPr>
            <a:xfrm>
              <a:off x="4326178" y="2891479"/>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759" tIns="105759" rIns="105759" bIns="105759" numCol="1" spcCol="1270" anchor="ctr" anchorCtr="0">
              <a:noAutofit/>
            </a:bodyPr>
            <a:lstStyle/>
            <a:p>
              <a:pPr marL="0" lvl="0" indent="0" algn="ctr" defTabSz="622300">
                <a:lnSpc>
                  <a:spcPct val="150000"/>
                </a:lnSpc>
                <a:spcBef>
                  <a:spcPct val="0"/>
                </a:spcBef>
                <a:spcAft>
                  <a:spcPct val="35000"/>
                </a:spcAft>
                <a:buNone/>
              </a:pPr>
              <a:r>
                <a:rPr lang="en-AU" sz="1400" kern="1200"/>
                <a:t>Collaborative discussion</a:t>
              </a:r>
            </a:p>
          </p:txBody>
        </p:sp>
        <p:sp>
          <p:nvSpPr>
            <p:cNvPr id="11" name="Freeform: Shape 10">
              <a:extLst>
                <a:ext uri="{FF2B5EF4-FFF2-40B4-BE49-F238E27FC236}">
                  <a16:creationId xmlns:a16="http://schemas.microsoft.com/office/drawing/2014/main" id="{765C59AA-328B-3557-4774-6D86822AA0D4}"/>
                </a:ext>
              </a:extLst>
            </p:cNvPr>
            <p:cNvSpPr/>
            <p:nvPr/>
          </p:nvSpPr>
          <p:spPr>
            <a:xfrm>
              <a:off x="3415042" y="5030979"/>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759" tIns="105759" rIns="105759" bIns="105759" numCol="1" spcCol="1270" anchor="ctr" anchorCtr="0">
              <a:noAutofit/>
            </a:bodyPr>
            <a:lstStyle/>
            <a:p>
              <a:pPr marL="0" lvl="0" indent="0" algn="ctr" defTabSz="622300">
                <a:lnSpc>
                  <a:spcPct val="150000"/>
                </a:lnSpc>
                <a:spcBef>
                  <a:spcPct val="0"/>
                </a:spcBef>
                <a:spcAft>
                  <a:spcPct val="35000"/>
                </a:spcAft>
                <a:buNone/>
              </a:pPr>
              <a:r>
                <a:rPr lang="en-AU" sz="1400" kern="1200"/>
                <a:t>Identify challenges and opportunities</a:t>
              </a:r>
            </a:p>
          </p:txBody>
        </p:sp>
        <p:sp>
          <p:nvSpPr>
            <p:cNvPr id="13" name="Freeform: Shape 12">
              <a:extLst>
                <a:ext uri="{FF2B5EF4-FFF2-40B4-BE49-F238E27FC236}">
                  <a16:creationId xmlns:a16="http://schemas.microsoft.com/office/drawing/2014/main" id="{FE043333-E30A-5256-912B-84AF3C193D54}"/>
                </a:ext>
              </a:extLst>
            </p:cNvPr>
            <p:cNvSpPr/>
            <p:nvPr/>
          </p:nvSpPr>
          <p:spPr>
            <a:xfrm>
              <a:off x="1165426" y="5030979"/>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759" tIns="105759" rIns="105759" bIns="105759" numCol="1" spcCol="1270" anchor="ctr" anchorCtr="0">
              <a:noAutofit/>
            </a:bodyPr>
            <a:lstStyle/>
            <a:p>
              <a:pPr marL="0" lvl="0" indent="0" algn="ctr" defTabSz="622300">
                <a:lnSpc>
                  <a:spcPct val="150000"/>
                </a:lnSpc>
                <a:spcBef>
                  <a:spcPct val="0"/>
                </a:spcBef>
                <a:spcAft>
                  <a:spcPct val="35000"/>
                </a:spcAft>
                <a:buNone/>
              </a:pPr>
              <a:r>
                <a:rPr lang="en-AU" sz="1400" kern="1200"/>
                <a:t>Develop collaborative  implementation plan</a:t>
              </a:r>
            </a:p>
          </p:txBody>
        </p:sp>
        <p:sp>
          <p:nvSpPr>
            <p:cNvPr id="14" name="Freeform: Shape 13">
              <a:extLst>
                <a:ext uri="{FF2B5EF4-FFF2-40B4-BE49-F238E27FC236}">
                  <a16:creationId xmlns:a16="http://schemas.microsoft.com/office/drawing/2014/main" id="{8DC47205-5494-6F73-1C5F-82ED54B86C5D}"/>
                </a:ext>
              </a:extLst>
            </p:cNvPr>
            <p:cNvSpPr/>
            <p:nvPr/>
          </p:nvSpPr>
          <p:spPr>
            <a:xfrm>
              <a:off x="190861" y="2891465"/>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759" tIns="105759" rIns="105759" bIns="105759" numCol="1" spcCol="1270" anchor="ctr" anchorCtr="0">
              <a:noAutofit/>
            </a:bodyPr>
            <a:lstStyle/>
            <a:p>
              <a:pPr marL="0" lvl="0" indent="0" algn="ctr" defTabSz="622300">
                <a:lnSpc>
                  <a:spcPct val="150000"/>
                </a:lnSpc>
                <a:spcBef>
                  <a:spcPct val="0"/>
                </a:spcBef>
                <a:spcAft>
                  <a:spcPct val="35000"/>
                </a:spcAft>
                <a:buNone/>
              </a:pPr>
              <a:r>
                <a:rPr lang="en-AU" sz="1400" kern="1200"/>
                <a:t>Review and adjust</a:t>
              </a:r>
            </a:p>
          </p:txBody>
        </p:sp>
      </p:grpSp>
      <p:sp>
        <p:nvSpPr>
          <p:cNvPr id="16" name="Rectangle: Rounded Corners 15">
            <a:extLst>
              <a:ext uri="{FF2B5EF4-FFF2-40B4-BE49-F238E27FC236}">
                <a16:creationId xmlns:a16="http://schemas.microsoft.com/office/drawing/2014/main" id="{3D723707-629A-AC5D-0EF3-CADBA942B03E}"/>
              </a:ext>
            </a:extLst>
          </p:cNvPr>
          <p:cNvSpPr/>
          <p:nvPr/>
        </p:nvSpPr>
        <p:spPr>
          <a:xfrm>
            <a:off x="2564808" y="3228682"/>
            <a:ext cx="1547689" cy="1279818"/>
          </a:xfrm>
          <a:prstGeom prst="roundRect">
            <a:avLst>
              <a:gd name="adj" fmla="val 7272"/>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nSpc>
                <a:spcPct val="130000"/>
              </a:lnSpc>
            </a:pPr>
            <a:r>
              <a:rPr lang="en-AU" sz="1400"/>
              <a:t>Collaborative planning and implementation process </a:t>
            </a:r>
          </a:p>
          <a:p>
            <a:endParaRPr lang="en-AU" sz="1200"/>
          </a:p>
        </p:txBody>
      </p:sp>
      <p:grpSp>
        <p:nvGrpSpPr>
          <p:cNvPr id="15" name="Group 14" descr="A diagram that illustrates a 3-step process for implementing the drivers: 1. Key focus areas&#10;2. Reflection questions&#10;3. Collaborative planning and implementation">
            <a:extLst>
              <a:ext uri="{FF2B5EF4-FFF2-40B4-BE49-F238E27FC236}">
                <a16:creationId xmlns:a16="http://schemas.microsoft.com/office/drawing/2014/main" id="{B3BE1390-4998-0C6A-D06E-3A3CEDE7ADE7}"/>
              </a:ext>
            </a:extLst>
          </p:cNvPr>
          <p:cNvGrpSpPr/>
          <p:nvPr/>
        </p:nvGrpSpPr>
        <p:grpSpPr>
          <a:xfrm>
            <a:off x="7083761" y="2544519"/>
            <a:ext cx="4748238" cy="3003496"/>
            <a:chOff x="7083761" y="2544519"/>
            <a:chExt cx="4748238" cy="3003496"/>
          </a:xfrm>
        </p:grpSpPr>
        <p:sp>
          <p:nvSpPr>
            <p:cNvPr id="17" name="Arrow: Right 16">
              <a:extLst>
                <a:ext uri="{FF2B5EF4-FFF2-40B4-BE49-F238E27FC236}">
                  <a16:creationId xmlns:a16="http://schemas.microsoft.com/office/drawing/2014/main" id="{1A98D8B9-C9DB-E319-5D9A-BCF604F0FC80}"/>
                </a:ext>
              </a:extLst>
            </p:cNvPr>
            <p:cNvSpPr/>
            <p:nvPr/>
          </p:nvSpPr>
          <p:spPr>
            <a:xfrm>
              <a:off x="7439878" y="2544519"/>
              <a:ext cx="4036003" cy="3003496"/>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8" name="Freeform: Shape 17">
              <a:extLst>
                <a:ext uri="{FF2B5EF4-FFF2-40B4-BE49-F238E27FC236}">
                  <a16:creationId xmlns:a16="http://schemas.microsoft.com/office/drawing/2014/main" id="{27563FB7-5B97-4948-94A3-80DCA5D90423}"/>
                </a:ext>
              </a:extLst>
            </p:cNvPr>
            <p:cNvSpPr/>
            <p:nvPr/>
          </p:nvSpPr>
          <p:spPr>
            <a:xfrm>
              <a:off x="7083761" y="3445567"/>
              <a:ext cx="1424471" cy="1201398"/>
            </a:xfrm>
            <a:custGeom>
              <a:avLst/>
              <a:gdLst>
                <a:gd name="connsiteX0" fmla="*/ 0 w 1424471"/>
                <a:gd name="connsiteY0" fmla="*/ 200237 h 1201398"/>
                <a:gd name="connsiteX1" fmla="*/ 200237 w 1424471"/>
                <a:gd name="connsiteY1" fmla="*/ 0 h 1201398"/>
                <a:gd name="connsiteX2" fmla="*/ 1224234 w 1424471"/>
                <a:gd name="connsiteY2" fmla="*/ 0 h 1201398"/>
                <a:gd name="connsiteX3" fmla="*/ 1424471 w 1424471"/>
                <a:gd name="connsiteY3" fmla="*/ 200237 h 1201398"/>
                <a:gd name="connsiteX4" fmla="*/ 1424471 w 1424471"/>
                <a:gd name="connsiteY4" fmla="*/ 1001161 h 1201398"/>
                <a:gd name="connsiteX5" fmla="*/ 1224234 w 1424471"/>
                <a:gd name="connsiteY5" fmla="*/ 1201398 h 1201398"/>
                <a:gd name="connsiteX6" fmla="*/ 200237 w 1424471"/>
                <a:gd name="connsiteY6" fmla="*/ 1201398 h 1201398"/>
                <a:gd name="connsiteX7" fmla="*/ 0 w 1424471"/>
                <a:gd name="connsiteY7" fmla="*/ 1001161 h 1201398"/>
                <a:gd name="connsiteX8" fmla="*/ 0 w 1424471"/>
                <a:gd name="connsiteY8" fmla="*/ 200237 h 120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4471" h="1201398">
                  <a:moveTo>
                    <a:pt x="0" y="200237"/>
                  </a:moveTo>
                  <a:cubicBezTo>
                    <a:pt x="0" y="89649"/>
                    <a:pt x="89649" y="0"/>
                    <a:pt x="200237" y="0"/>
                  </a:cubicBezTo>
                  <a:lnTo>
                    <a:pt x="1224234" y="0"/>
                  </a:lnTo>
                  <a:cubicBezTo>
                    <a:pt x="1334822" y="0"/>
                    <a:pt x="1424471" y="89649"/>
                    <a:pt x="1424471" y="200237"/>
                  </a:cubicBezTo>
                  <a:lnTo>
                    <a:pt x="1424471" y="1001161"/>
                  </a:lnTo>
                  <a:cubicBezTo>
                    <a:pt x="1424471" y="1111749"/>
                    <a:pt x="1334822" y="1201398"/>
                    <a:pt x="1224234" y="1201398"/>
                  </a:cubicBezTo>
                  <a:lnTo>
                    <a:pt x="200237" y="1201398"/>
                  </a:lnTo>
                  <a:cubicBezTo>
                    <a:pt x="89649" y="1201398"/>
                    <a:pt x="0" y="1111749"/>
                    <a:pt x="0" y="1001161"/>
                  </a:cubicBezTo>
                  <a:lnTo>
                    <a:pt x="0" y="200237"/>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4367" tIns="104367" rIns="104367" bIns="104367" numCol="1" spcCol="1270" anchor="ctr" anchorCtr="0">
              <a:noAutofit/>
            </a:bodyPr>
            <a:lstStyle/>
            <a:p>
              <a:pPr marL="0" lvl="0" indent="0" algn="ctr" defTabSz="533400">
                <a:lnSpc>
                  <a:spcPct val="150000"/>
                </a:lnSpc>
                <a:spcBef>
                  <a:spcPct val="0"/>
                </a:spcBef>
                <a:spcAft>
                  <a:spcPct val="35000"/>
                </a:spcAft>
                <a:buNone/>
              </a:pPr>
              <a:r>
                <a:rPr lang="en-AU" sz="1200" kern="1200"/>
                <a:t>1. Key focus areas</a:t>
              </a:r>
            </a:p>
          </p:txBody>
        </p:sp>
        <p:sp>
          <p:nvSpPr>
            <p:cNvPr id="19" name="Freeform: Shape 18">
              <a:extLst>
                <a:ext uri="{FF2B5EF4-FFF2-40B4-BE49-F238E27FC236}">
                  <a16:creationId xmlns:a16="http://schemas.microsoft.com/office/drawing/2014/main" id="{FD00F520-1172-61AC-750B-43E1008886D2}"/>
                </a:ext>
              </a:extLst>
            </p:cNvPr>
            <p:cNvSpPr/>
            <p:nvPr/>
          </p:nvSpPr>
          <p:spPr>
            <a:xfrm>
              <a:off x="8745644" y="3445567"/>
              <a:ext cx="1424471" cy="1201398"/>
            </a:xfrm>
            <a:custGeom>
              <a:avLst/>
              <a:gdLst>
                <a:gd name="connsiteX0" fmla="*/ 0 w 1424471"/>
                <a:gd name="connsiteY0" fmla="*/ 200237 h 1201398"/>
                <a:gd name="connsiteX1" fmla="*/ 200237 w 1424471"/>
                <a:gd name="connsiteY1" fmla="*/ 0 h 1201398"/>
                <a:gd name="connsiteX2" fmla="*/ 1224234 w 1424471"/>
                <a:gd name="connsiteY2" fmla="*/ 0 h 1201398"/>
                <a:gd name="connsiteX3" fmla="*/ 1424471 w 1424471"/>
                <a:gd name="connsiteY3" fmla="*/ 200237 h 1201398"/>
                <a:gd name="connsiteX4" fmla="*/ 1424471 w 1424471"/>
                <a:gd name="connsiteY4" fmla="*/ 1001161 h 1201398"/>
                <a:gd name="connsiteX5" fmla="*/ 1224234 w 1424471"/>
                <a:gd name="connsiteY5" fmla="*/ 1201398 h 1201398"/>
                <a:gd name="connsiteX6" fmla="*/ 200237 w 1424471"/>
                <a:gd name="connsiteY6" fmla="*/ 1201398 h 1201398"/>
                <a:gd name="connsiteX7" fmla="*/ 0 w 1424471"/>
                <a:gd name="connsiteY7" fmla="*/ 1001161 h 1201398"/>
                <a:gd name="connsiteX8" fmla="*/ 0 w 1424471"/>
                <a:gd name="connsiteY8" fmla="*/ 200237 h 120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4471" h="1201398">
                  <a:moveTo>
                    <a:pt x="0" y="200237"/>
                  </a:moveTo>
                  <a:cubicBezTo>
                    <a:pt x="0" y="89649"/>
                    <a:pt x="89649" y="0"/>
                    <a:pt x="200237" y="0"/>
                  </a:cubicBezTo>
                  <a:lnTo>
                    <a:pt x="1224234" y="0"/>
                  </a:lnTo>
                  <a:cubicBezTo>
                    <a:pt x="1334822" y="0"/>
                    <a:pt x="1424471" y="89649"/>
                    <a:pt x="1424471" y="200237"/>
                  </a:cubicBezTo>
                  <a:lnTo>
                    <a:pt x="1424471" y="1001161"/>
                  </a:lnTo>
                  <a:cubicBezTo>
                    <a:pt x="1424471" y="1111749"/>
                    <a:pt x="1334822" y="1201398"/>
                    <a:pt x="1224234" y="1201398"/>
                  </a:cubicBezTo>
                  <a:lnTo>
                    <a:pt x="200237" y="1201398"/>
                  </a:lnTo>
                  <a:cubicBezTo>
                    <a:pt x="89649" y="1201398"/>
                    <a:pt x="0" y="1111749"/>
                    <a:pt x="0" y="1001161"/>
                  </a:cubicBezTo>
                  <a:lnTo>
                    <a:pt x="0" y="200237"/>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4367" tIns="104367" rIns="104367" bIns="104367" numCol="1" spcCol="1270" anchor="ctr" anchorCtr="0">
              <a:noAutofit/>
            </a:bodyPr>
            <a:lstStyle/>
            <a:p>
              <a:pPr marL="0" lvl="0" indent="0" algn="ctr" defTabSz="533400">
                <a:lnSpc>
                  <a:spcPct val="150000"/>
                </a:lnSpc>
                <a:spcBef>
                  <a:spcPct val="0"/>
                </a:spcBef>
                <a:spcAft>
                  <a:spcPct val="35000"/>
                </a:spcAft>
                <a:buNone/>
              </a:pPr>
              <a:r>
                <a:rPr lang="en-AU" sz="1200" kern="1200"/>
                <a:t>2. Reflection questions</a:t>
              </a:r>
            </a:p>
          </p:txBody>
        </p:sp>
        <p:sp>
          <p:nvSpPr>
            <p:cNvPr id="20" name="Freeform: Shape 19">
              <a:extLst>
                <a:ext uri="{FF2B5EF4-FFF2-40B4-BE49-F238E27FC236}">
                  <a16:creationId xmlns:a16="http://schemas.microsoft.com/office/drawing/2014/main" id="{E9A0C048-2E25-DDBF-B280-A4C9E9805F3E}"/>
                </a:ext>
              </a:extLst>
            </p:cNvPr>
            <p:cNvSpPr/>
            <p:nvPr/>
          </p:nvSpPr>
          <p:spPr>
            <a:xfrm>
              <a:off x="10407528" y="3445567"/>
              <a:ext cx="1424471" cy="1201398"/>
            </a:xfrm>
            <a:custGeom>
              <a:avLst/>
              <a:gdLst>
                <a:gd name="connsiteX0" fmla="*/ 0 w 1424471"/>
                <a:gd name="connsiteY0" fmla="*/ 200237 h 1201398"/>
                <a:gd name="connsiteX1" fmla="*/ 200237 w 1424471"/>
                <a:gd name="connsiteY1" fmla="*/ 0 h 1201398"/>
                <a:gd name="connsiteX2" fmla="*/ 1224234 w 1424471"/>
                <a:gd name="connsiteY2" fmla="*/ 0 h 1201398"/>
                <a:gd name="connsiteX3" fmla="*/ 1424471 w 1424471"/>
                <a:gd name="connsiteY3" fmla="*/ 200237 h 1201398"/>
                <a:gd name="connsiteX4" fmla="*/ 1424471 w 1424471"/>
                <a:gd name="connsiteY4" fmla="*/ 1001161 h 1201398"/>
                <a:gd name="connsiteX5" fmla="*/ 1224234 w 1424471"/>
                <a:gd name="connsiteY5" fmla="*/ 1201398 h 1201398"/>
                <a:gd name="connsiteX6" fmla="*/ 200237 w 1424471"/>
                <a:gd name="connsiteY6" fmla="*/ 1201398 h 1201398"/>
                <a:gd name="connsiteX7" fmla="*/ 0 w 1424471"/>
                <a:gd name="connsiteY7" fmla="*/ 1001161 h 1201398"/>
                <a:gd name="connsiteX8" fmla="*/ 0 w 1424471"/>
                <a:gd name="connsiteY8" fmla="*/ 200237 h 120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4471" h="1201398">
                  <a:moveTo>
                    <a:pt x="0" y="200237"/>
                  </a:moveTo>
                  <a:cubicBezTo>
                    <a:pt x="0" y="89649"/>
                    <a:pt x="89649" y="0"/>
                    <a:pt x="200237" y="0"/>
                  </a:cubicBezTo>
                  <a:lnTo>
                    <a:pt x="1224234" y="0"/>
                  </a:lnTo>
                  <a:cubicBezTo>
                    <a:pt x="1334822" y="0"/>
                    <a:pt x="1424471" y="89649"/>
                    <a:pt x="1424471" y="200237"/>
                  </a:cubicBezTo>
                  <a:lnTo>
                    <a:pt x="1424471" y="1001161"/>
                  </a:lnTo>
                  <a:cubicBezTo>
                    <a:pt x="1424471" y="1111749"/>
                    <a:pt x="1334822" y="1201398"/>
                    <a:pt x="1224234" y="1201398"/>
                  </a:cubicBezTo>
                  <a:lnTo>
                    <a:pt x="200237" y="1201398"/>
                  </a:lnTo>
                  <a:cubicBezTo>
                    <a:pt x="89649" y="1201398"/>
                    <a:pt x="0" y="1111749"/>
                    <a:pt x="0" y="1001161"/>
                  </a:cubicBezTo>
                  <a:lnTo>
                    <a:pt x="0" y="200237"/>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4367" tIns="104367" rIns="104367" bIns="104367" numCol="1" spcCol="1270" anchor="ctr" anchorCtr="0">
              <a:noAutofit/>
            </a:bodyPr>
            <a:lstStyle/>
            <a:p>
              <a:pPr marL="0" lvl="0" indent="0" algn="ctr" defTabSz="533400">
                <a:lnSpc>
                  <a:spcPct val="150000"/>
                </a:lnSpc>
                <a:spcBef>
                  <a:spcPct val="0"/>
                </a:spcBef>
                <a:spcAft>
                  <a:spcPct val="35000"/>
                </a:spcAft>
                <a:buNone/>
              </a:pPr>
              <a:r>
                <a:rPr lang="en-AU" sz="1200" kern="1200"/>
                <a:t>3. Collaborative planning and implementation </a:t>
              </a:r>
            </a:p>
          </p:txBody>
        </p:sp>
      </p:grpSp>
      <p:sp>
        <p:nvSpPr>
          <p:cNvPr id="6" name="Slide Number Placeholder 5">
            <a:extLst>
              <a:ext uri="{FF2B5EF4-FFF2-40B4-BE49-F238E27FC236}">
                <a16:creationId xmlns:a16="http://schemas.microsoft.com/office/drawing/2014/main" id="{33D8FC35-6F28-D082-6D51-93C552ACD73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316478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6A0F9-7040-0774-5F3C-09B856E2E3F7}"/>
            </a:ext>
          </a:extLst>
        </p:cNvPr>
        <p:cNvGrpSpPr/>
        <p:nvPr/>
      </p:nvGrpSpPr>
      <p:grpSpPr>
        <a:xfrm>
          <a:off x="0" y="0"/>
          <a:ext cx="0" cy="0"/>
          <a:chOff x="0" y="0"/>
          <a:chExt cx="0" cy="0"/>
        </a:xfrm>
      </p:grpSpPr>
      <p:sp>
        <p:nvSpPr>
          <p:cNvPr id="21" name="Footer Placeholder 1">
            <a:extLst>
              <a:ext uri="{FF2B5EF4-FFF2-40B4-BE49-F238E27FC236}">
                <a16:creationId xmlns:a16="http://schemas.microsoft.com/office/drawing/2014/main" id="{3C8E6457-E86F-7268-0513-CAFB0E79EA6E}"/>
              </a:ext>
              <a:ext uri="{C183D7F6-B498-43B3-948B-1728B52AA6E4}">
                <adec:decorative xmlns:adec="http://schemas.microsoft.com/office/drawing/2017/decorative" val="1"/>
              </a:ext>
            </a:extLst>
          </p:cNvPr>
          <p:cNvSpPr>
            <a:spLocks noGrp="1"/>
          </p:cNvSpPr>
          <p:nvPr>
            <p:ph type="ftr" sz="quarter" idx="3"/>
          </p:nvPr>
        </p:nvSpPr>
        <p:spPr>
          <a:xfrm>
            <a:off x="540000" y="360000"/>
            <a:ext cx="6978400" cy="430858"/>
          </a:xfrm>
        </p:spPr>
        <p:txBody>
          <a:bodyPr/>
          <a:lstStyle/>
          <a:p>
            <a:r>
              <a:rPr lang="en-AU"/>
              <a:t>Leading strategic implementation process for continuous growth and improvement</a:t>
            </a:r>
          </a:p>
        </p:txBody>
      </p:sp>
      <p:sp>
        <p:nvSpPr>
          <p:cNvPr id="23" name="Text Placeholder 3">
            <a:extLst>
              <a:ext uri="{FF2B5EF4-FFF2-40B4-BE49-F238E27FC236}">
                <a16:creationId xmlns:a16="http://schemas.microsoft.com/office/drawing/2014/main" id="{CBE78D23-56F9-6D69-C3D5-D0ECB4CD7251}"/>
              </a:ext>
            </a:extLst>
          </p:cNvPr>
          <p:cNvSpPr>
            <a:spLocks noGrp="1"/>
          </p:cNvSpPr>
          <p:nvPr>
            <p:ph type="body" sz="quarter" idx="11"/>
          </p:nvPr>
        </p:nvSpPr>
        <p:spPr/>
        <p:txBody>
          <a:bodyPr/>
          <a:lstStyle/>
          <a:p>
            <a:r>
              <a:rPr lang="en-US"/>
              <a:t>4</a:t>
            </a:r>
          </a:p>
        </p:txBody>
      </p:sp>
      <p:sp>
        <p:nvSpPr>
          <p:cNvPr id="11" name="Title 10">
            <a:extLst>
              <a:ext uri="{FF2B5EF4-FFF2-40B4-BE49-F238E27FC236}">
                <a16:creationId xmlns:a16="http://schemas.microsoft.com/office/drawing/2014/main" id="{9272B2FD-682A-5F26-93A4-5F1147617E2F}"/>
              </a:ext>
            </a:extLst>
          </p:cNvPr>
          <p:cNvSpPr>
            <a:spLocks noGrp="1"/>
          </p:cNvSpPr>
          <p:nvPr>
            <p:ph type="ctrTitle"/>
          </p:nvPr>
        </p:nvSpPr>
        <p:spPr>
          <a:xfrm>
            <a:off x="540000" y="4067881"/>
            <a:ext cx="5060201" cy="800681"/>
          </a:xfrm>
        </p:spPr>
        <p:txBody>
          <a:bodyPr/>
          <a:lstStyle/>
          <a:p>
            <a:r>
              <a:rPr lang="en-US"/>
              <a:t>Leading driver 1</a:t>
            </a:r>
          </a:p>
        </p:txBody>
      </p:sp>
      <p:sp>
        <p:nvSpPr>
          <p:cNvPr id="14" name="Footer Placeholder 1">
            <a:extLst>
              <a:ext uri="{FF2B5EF4-FFF2-40B4-BE49-F238E27FC236}">
                <a16:creationId xmlns:a16="http://schemas.microsoft.com/office/drawing/2014/main" id="{43A9E49D-B3D8-C4CC-086E-176104056B3A}"/>
              </a:ext>
            </a:extLst>
          </p:cNvPr>
          <p:cNvSpPr txBox="1">
            <a:spLocks/>
          </p:cNvSpPr>
          <p:nvPr/>
        </p:nvSpPr>
        <p:spPr>
          <a:xfrm>
            <a:off x="540000" y="6281023"/>
            <a:ext cx="5990278" cy="344746"/>
          </a:xfrm>
          <a:prstGeom prst="rect">
            <a:avLst/>
          </a:prstGeom>
        </p:spPr>
        <p:txBody>
          <a:bodyPr vert="horz" lIns="0" tIns="0" rIns="0" bIns="0" rtlCol="0" anchor="t">
            <a:noAutofit/>
          </a:bodyPr>
          <a:lstStyle>
            <a:defPPr>
              <a:defRPr lang="en-US"/>
            </a:defPPr>
            <a:lvl1pPr marL="0" algn="l" defTabSz="914400" rtl="0" eaLnBrk="1" latinLnBrk="0" hangingPunct="1">
              <a:defRPr sz="14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800"/>
              <a:t>Contextual planning and strategic alignment</a:t>
            </a:r>
          </a:p>
        </p:txBody>
      </p:sp>
      <p:grpSp>
        <p:nvGrpSpPr>
          <p:cNvPr id="2" name="Group 1">
            <a:extLst>
              <a:ext uri="{FF2B5EF4-FFF2-40B4-BE49-F238E27FC236}">
                <a16:creationId xmlns:a16="http://schemas.microsoft.com/office/drawing/2014/main" id="{A5E260E4-8AAC-E604-B3AB-432878EF9AFB}"/>
              </a:ext>
              <a:ext uri="{C183D7F6-B498-43B3-948B-1728B52AA6E4}">
                <adec:decorative xmlns:adec="http://schemas.microsoft.com/office/drawing/2017/decorative" val="1"/>
              </a:ext>
            </a:extLst>
          </p:cNvPr>
          <p:cNvGrpSpPr/>
          <p:nvPr/>
        </p:nvGrpSpPr>
        <p:grpSpPr>
          <a:xfrm>
            <a:off x="7414566" y="1945777"/>
            <a:ext cx="4258823" cy="4237973"/>
            <a:chOff x="7414566" y="1945777"/>
            <a:chExt cx="4258823" cy="4237973"/>
          </a:xfrm>
        </p:grpSpPr>
        <p:sp>
          <p:nvSpPr>
            <p:cNvPr id="3" name="Freeform: Shape 2">
              <a:extLst>
                <a:ext uri="{FF2B5EF4-FFF2-40B4-BE49-F238E27FC236}">
                  <a16:creationId xmlns:a16="http://schemas.microsoft.com/office/drawing/2014/main" id="{2C800BC7-DFA5-B99F-FF31-AF29200B2587}"/>
                </a:ext>
              </a:extLst>
            </p:cNvPr>
            <p:cNvSpPr/>
            <p:nvPr/>
          </p:nvSpPr>
          <p:spPr>
            <a:xfrm>
              <a:off x="7791693" y="2190615"/>
              <a:ext cx="3655124" cy="3655124"/>
            </a:xfrm>
            <a:custGeom>
              <a:avLst/>
              <a:gdLst>
                <a:gd name="connsiteX0" fmla="*/ 1827562 w 3655124"/>
                <a:gd name="connsiteY0" fmla="*/ 0 h 3655124"/>
                <a:gd name="connsiteX1" fmla="*/ 3410277 w 3655124"/>
                <a:gd name="connsiteY1" fmla="*/ 913781 h 3655124"/>
                <a:gd name="connsiteX2" fmla="*/ 3410277 w 3655124"/>
                <a:gd name="connsiteY2" fmla="*/ 2741343 h 3655124"/>
                <a:gd name="connsiteX3" fmla="*/ 1827562 w 3655124"/>
                <a:gd name="connsiteY3" fmla="*/ 1827562 h 3655124"/>
                <a:gd name="connsiteX4" fmla="*/ 1827562 w 3655124"/>
                <a:gd name="connsiteY4" fmla="*/ 0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1827562" y="0"/>
                  </a:moveTo>
                  <a:cubicBezTo>
                    <a:pt x="2480487" y="0"/>
                    <a:pt x="3083815" y="348331"/>
                    <a:pt x="3410277" y="913781"/>
                  </a:cubicBezTo>
                  <a:cubicBezTo>
                    <a:pt x="3736740" y="1479231"/>
                    <a:pt x="3736740" y="2175893"/>
                    <a:pt x="3410277" y="2741343"/>
                  </a:cubicBezTo>
                  <a:lnTo>
                    <a:pt x="1827562" y="1827562"/>
                  </a:lnTo>
                  <a:lnTo>
                    <a:pt x="182756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1578" tIns="789778" rIns="438625" bIns="1807992" numCol="1" spcCol="1270" anchor="ctr" anchorCtr="0">
              <a:noAutofit/>
            </a:bodyPr>
            <a:lstStyle/>
            <a:p>
              <a:pPr marL="0" lvl="0" indent="0" algn="ctr" defTabSz="533400">
                <a:lnSpc>
                  <a:spcPct val="130000"/>
                </a:lnSpc>
                <a:spcBef>
                  <a:spcPct val="0"/>
                </a:spcBef>
                <a:spcAft>
                  <a:spcPts val="600"/>
                </a:spcAft>
                <a:buNone/>
              </a:pPr>
              <a:r>
                <a:rPr lang="en-AU" sz="1200" kern="1200">
                  <a:solidFill>
                    <a:schemeClr val="bg1"/>
                  </a:solidFill>
                </a:rPr>
                <a:t>From strategy to action -leading processes and practices</a:t>
              </a:r>
            </a:p>
          </p:txBody>
        </p:sp>
        <p:sp>
          <p:nvSpPr>
            <p:cNvPr id="4" name="Freeform: Shape 3">
              <a:extLst>
                <a:ext uri="{FF2B5EF4-FFF2-40B4-BE49-F238E27FC236}">
                  <a16:creationId xmlns:a16="http://schemas.microsoft.com/office/drawing/2014/main" id="{8CD3D3DF-92E8-B83F-12A4-AAA26F73918E}"/>
                </a:ext>
              </a:extLst>
            </p:cNvPr>
            <p:cNvSpPr/>
            <p:nvPr/>
          </p:nvSpPr>
          <p:spPr>
            <a:xfrm>
              <a:off x="7716415" y="2302587"/>
              <a:ext cx="3655124" cy="3655124"/>
            </a:xfrm>
            <a:custGeom>
              <a:avLst/>
              <a:gdLst>
                <a:gd name="connsiteX0" fmla="*/ 3410277 w 3655124"/>
                <a:gd name="connsiteY0" fmla="*/ 2741343 h 3655124"/>
                <a:gd name="connsiteX1" fmla="*/ 1827562 w 3655124"/>
                <a:gd name="connsiteY1" fmla="*/ 3655124 h 3655124"/>
                <a:gd name="connsiteX2" fmla="*/ 244847 w 3655124"/>
                <a:gd name="connsiteY2" fmla="*/ 2741343 h 3655124"/>
                <a:gd name="connsiteX3" fmla="*/ 1827562 w 3655124"/>
                <a:gd name="connsiteY3" fmla="*/ 1827562 h 3655124"/>
                <a:gd name="connsiteX4" fmla="*/ 341027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3410277" y="2741343"/>
                  </a:moveTo>
                  <a:cubicBezTo>
                    <a:pt x="3083814" y="3306793"/>
                    <a:pt x="2480487" y="3655124"/>
                    <a:pt x="1827562" y="3655124"/>
                  </a:cubicBezTo>
                  <a:cubicBezTo>
                    <a:pt x="1174637" y="3655124"/>
                    <a:pt x="571309" y="3306793"/>
                    <a:pt x="244847" y="2741343"/>
                  </a:cubicBezTo>
                  <a:lnTo>
                    <a:pt x="1827562" y="1827562"/>
                  </a:lnTo>
                  <a:lnTo>
                    <a:pt x="3410277" y="27413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5508" tIns="2386719" rIns="841994" bIns="341591" numCol="1" spcCol="1270" anchor="ctr" anchorCtr="0">
              <a:noAutofit/>
            </a:bodyPr>
            <a:lstStyle/>
            <a:p>
              <a:pPr marL="0" lvl="0" indent="0" algn="ctr" defTabSz="533400">
                <a:lnSpc>
                  <a:spcPct val="130000"/>
                </a:lnSpc>
                <a:spcBef>
                  <a:spcPct val="0"/>
                </a:spcBef>
                <a:spcAft>
                  <a:spcPts val="600"/>
                </a:spcAft>
                <a:buNone/>
              </a:pPr>
              <a:r>
                <a:rPr lang="en-AU" sz="1200" kern="1200"/>
                <a:t>Fostering collaboration for growth and improvement</a:t>
              </a:r>
              <a:endParaRPr lang="en-AU" sz="1200" kern="1200">
                <a:solidFill>
                  <a:sysClr val="windowText" lastClr="000000"/>
                </a:solidFill>
                <a:highlight>
                  <a:srgbClr val="FFFF00"/>
                </a:highlight>
              </a:endParaRPr>
            </a:p>
          </p:txBody>
        </p:sp>
        <p:sp>
          <p:nvSpPr>
            <p:cNvPr id="5" name="Freeform: Shape 4">
              <a:extLst>
                <a:ext uri="{FF2B5EF4-FFF2-40B4-BE49-F238E27FC236}">
                  <a16:creationId xmlns:a16="http://schemas.microsoft.com/office/drawing/2014/main" id="{2D572A9B-F729-BDE6-B8F5-F1463B73F347}"/>
                </a:ext>
              </a:extLst>
            </p:cNvPr>
            <p:cNvSpPr/>
            <p:nvPr/>
          </p:nvSpPr>
          <p:spPr>
            <a:xfrm>
              <a:off x="7641137" y="2172047"/>
              <a:ext cx="3655124" cy="3655124"/>
            </a:xfrm>
            <a:custGeom>
              <a:avLst/>
              <a:gdLst>
                <a:gd name="connsiteX0" fmla="*/ 244847 w 3655124"/>
                <a:gd name="connsiteY0" fmla="*/ 2741343 h 3655124"/>
                <a:gd name="connsiteX1" fmla="*/ 244847 w 3655124"/>
                <a:gd name="connsiteY1" fmla="*/ 913781 h 3655124"/>
                <a:gd name="connsiteX2" fmla="*/ 1827562 w 3655124"/>
                <a:gd name="connsiteY2" fmla="*/ 0 h 3655124"/>
                <a:gd name="connsiteX3" fmla="*/ 1827562 w 3655124"/>
                <a:gd name="connsiteY3" fmla="*/ 1827562 h 3655124"/>
                <a:gd name="connsiteX4" fmla="*/ 24484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244847" y="2741343"/>
                  </a:moveTo>
                  <a:cubicBezTo>
                    <a:pt x="-81616" y="2175893"/>
                    <a:pt x="-81616" y="1479231"/>
                    <a:pt x="244847" y="913781"/>
                  </a:cubicBezTo>
                  <a:cubicBezTo>
                    <a:pt x="571310" y="348331"/>
                    <a:pt x="1174637" y="0"/>
                    <a:pt x="1827562" y="0"/>
                  </a:cubicBezTo>
                  <a:lnTo>
                    <a:pt x="1827562" y="1827562"/>
                  </a:lnTo>
                  <a:lnTo>
                    <a:pt x="244847" y="2741343"/>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8625" tIns="789778" rIns="1941578" bIns="1807992" numCol="1" spcCol="1270" anchor="ctr" anchorCtr="0">
              <a:noAutofit/>
            </a:bodyPr>
            <a:lstStyle/>
            <a:p>
              <a:pPr marL="0" lvl="0" indent="0" algn="ctr" defTabSz="533400">
                <a:lnSpc>
                  <a:spcPct val="130000"/>
                </a:lnSpc>
                <a:spcBef>
                  <a:spcPct val="0"/>
                </a:spcBef>
                <a:spcAft>
                  <a:spcPts val="600"/>
                </a:spcAft>
                <a:buNone/>
              </a:pPr>
              <a:r>
                <a:rPr lang="en-AU" sz="1200" kern="1200"/>
                <a:t>Contextual planning and strategic alignment</a:t>
              </a:r>
            </a:p>
          </p:txBody>
        </p:sp>
        <p:sp>
          <p:nvSpPr>
            <p:cNvPr id="7" name="Arrow: Circular 6">
              <a:extLst>
                <a:ext uri="{FF2B5EF4-FFF2-40B4-BE49-F238E27FC236}">
                  <a16:creationId xmlns:a16="http://schemas.microsoft.com/office/drawing/2014/main" id="{5E5B9194-BC83-F84C-C647-2A1B70C7E942}"/>
                </a:ext>
              </a:extLst>
            </p:cNvPr>
            <p:cNvSpPr/>
            <p:nvPr/>
          </p:nvSpPr>
          <p:spPr>
            <a:xfrm>
              <a:off x="7565725" y="1964345"/>
              <a:ext cx="4107664" cy="4107664"/>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8" name="Arrow: Circular 7">
              <a:extLst>
                <a:ext uri="{FF2B5EF4-FFF2-40B4-BE49-F238E27FC236}">
                  <a16:creationId xmlns:a16="http://schemas.microsoft.com/office/drawing/2014/main" id="{251C8940-4872-A492-7F19-5E1CF3A407C6}"/>
                </a:ext>
              </a:extLst>
            </p:cNvPr>
            <p:cNvSpPr/>
            <p:nvPr/>
          </p:nvSpPr>
          <p:spPr>
            <a:xfrm>
              <a:off x="7490145" y="2076086"/>
              <a:ext cx="4107664" cy="4107664"/>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9" name="Arrow: Circular 8">
              <a:extLst>
                <a:ext uri="{FF2B5EF4-FFF2-40B4-BE49-F238E27FC236}">
                  <a16:creationId xmlns:a16="http://schemas.microsoft.com/office/drawing/2014/main" id="{17EB2A22-AADE-0AC6-AC30-B2B6E524DFC8}"/>
                </a:ext>
              </a:extLst>
            </p:cNvPr>
            <p:cNvSpPr/>
            <p:nvPr/>
          </p:nvSpPr>
          <p:spPr>
            <a:xfrm>
              <a:off x="7414566" y="1945777"/>
              <a:ext cx="4107664" cy="410766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grpSp>
    </p:spTree>
    <p:extLst>
      <p:ext uri="{BB962C8B-B14F-4D97-AF65-F5344CB8AC3E}">
        <p14:creationId xmlns:p14="http://schemas.microsoft.com/office/powerpoint/2010/main" val="310433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FE4B3-8093-3550-2469-FAB3626C3C7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A3E436E-B73A-0AC6-C30B-BE287FB1BB95}"/>
              </a:ext>
            </a:extLst>
          </p:cNvPr>
          <p:cNvSpPr>
            <a:spLocks noGrp="1"/>
          </p:cNvSpPr>
          <p:nvPr>
            <p:ph type="title"/>
          </p:nvPr>
        </p:nvSpPr>
        <p:spPr/>
        <p:txBody>
          <a:bodyPr/>
          <a:lstStyle/>
          <a:p>
            <a:r>
              <a:rPr lang="en-AU"/>
              <a:t>About this presentation – 3</a:t>
            </a:r>
          </a:p>
        </p:txBody>
      </p:sp>
      <p:sp>
        <p:nvSpPr>
          <p:cNvPr id="8" name="Text Placeholder 7">
            <a:extLst>
              <a:ext uri="{FF2B5EF4-FFF2-40B4-BE49-F238E27FC236}">
                <a16:creationId xmlns:a16="http://schemas.microsoft.com/office/drawing/2014/main" id="{CBD40EC6-018B-1641-A348-BC07BC20B8D2}"/>
              </a:ext>
            </a:extLst>
          </p:cNvPr>
          <p:cNvSpPr>
            <a:spLocks noGrp="1"/>
          </p:cNvSpPr>
          <p:nvPr>
            <p:ph type="body" sz="quarter" idx="18"/>
          </p:nvPr>
        </p:nvSpPr>
        <p:spPr/>
        <p:txBody>
          <a:bodyPr/>
          <a:lstStyle/>
          <a:p>
            <a:r>
              <a:rPr lang="en-AU"/>
              <a:t>Instructions for use</a:t>
            </a:r>
          </a:p>
        </p:txBody>
      </p:sp>
      <p:sp>
        <p:nvSpPr>
          <p:cNvPr id="9" name="Text Placeholder 8">
            <a:extLst>
              <a:ext uri="{FF2B5EF4-FFF2-40B4-BE49-F238E27FC236}">
                <a16:creationId xmlns:a16="http://schemas.microsoft.com/office/drawing/2014/main" id="{628F5314-BD4B-AE8D-9C23-A6C28EFAB276}"/>
              </a:ext>
            </a:extLst>
          </p:cNvPr>
          <p:cNvSpPr>
            <a:spLocks noGrp="1"/>
          </p:cNvSpPr>
          <p:nvPr>
            <p:ph type="body" sz="quarter" idx="19"/>
          </p:nvPr>
        </p:nvSpPr>
        <p:spPr>
          <a:xfrm>
            <a:off x="360000" y="1862942"/>
            <a:ext cx="11354922" cy="4491058"/>
          </a:xfrm>
        </p:spPr>
        <p:txBody>
          <a:bodyPr vert="horz" lIns="0" tIns="0" rIns="0" bIns="0" rtlCol="0" anchor="t">
            <a:noAutofit/>
          </a:bodyPr>
          <a:lstStyle/>
          <a:p>
            <a:pPr lvl="3" indent="0">
              <a:buNone/>
            </a:pPr>
            <a:r>
              <a:rPr lang="en-AU" b="1">
                <a:latin typeface="+mj-lt"/>
              </a:rPr>
              <a:t>Timeframe for implementation</a:t>
            </a:r>
          </a:p>
          <a:p>
            <a:pPr marL="342900" indent="-342900">
              <a:spcAft>
                <a:spcPts val="600"/>
              </a:spcAft>
              <a:buFont typeface="Arial" panose="020B0604020202020204" pitchFamily="34" charset="0"/>
              <a:buChar char="•"/>
            </a:pPr>
            <a:r>
              <a:rPr lang="en-AU" sz="1800"/>
              <a:t>There is extensive information in this resource. There is no expectation that this will all be achieved in a specific timeframe. The suggested time on each slide is indicative only.</a:t>
            </a:r>
          </a:p>
          <a:p>
            <a:pPr marL="342900" indent="-342900">
              <a:spcAft>
                <a:spcPts val="600"/>
              </a:spcAft>
              <a:buFont typeface="Arial" panose="020B0604020202020204" pitchFamily="34" charset="0"/>
              <a:buChar char="•"/>
            </a:pPr>
            <a:r>
              <a:rPr lang="en-AU" sz="1800"/>
              <a:t>Each school may determine a timeframe that reflects its context and specific needs.</a:t>
            </a:r>
          </a:p>
          <a:p>
            <a:pPr marL="0" indent="0">
              <a:spcAft>
                <a:spcPts val="600"/>
              </a:spcAft>
              <a:buFont typeface="Arial" panose="020B0604020202020204" pitchFamily="34" charset="0"/>
              <a:buNone/>
            </a:pPr>
            <a:r>
              <a:rPr lang="en-AU" sz="1800" b="1">
                <a:latin typeface="+mj-lt"/>
              </a:rPr>
              <a:t>Intended audience</a:t>
            </a:r>
          </a:p>
          <a:p>
            <a:pPr marL="342900" indent="-342900">
              <a:spcAft>
                <a:spcPts val="600"/>
              </a:spcAft>
              <a:buFont typeface="Arial" panose="020B0604020202020204" pitchFamily="34" charset="0"/>
              <a:buChar char="•"/>
            </a:pPr>
            <a:r>
              <a:rPr lang="en-AU" sz="1800"/>
              <a:t>The primary audience for this resource is secondary school senior leadership teams, executive teams and school staff.</a:t>
            </a:r>
          </a:p>
          <a:p>
            <a:pPr marL="342900" indent="-342900">
              <a:spcAft>
                <a:spcPts val="600"/>
              </a:spcAft>
              <a:buFont typeface="Arial" panose="020B0604020202020204" pitchFamily="34" charset="0"/>
              <a:buChar char="•"/>
            </a:pPr>
            <a:r>
              <a:rPr lang="en-AU" sz="1800"/>
              <a:t>It may also be used by Directors, Educational Leadership (DELs), Principals School Leadership (PSLs), Principal Coach Mentors (PCMs) and other Education support staff.</a:t>
            </a:r>
          </a:p>
        </p:txBody>
      </p:sp>
      <p:sp>
        <p:nvSpPr>
          <p:cNvPr id="6" name="Slide Number Placeholder 5">
            <a:extLst>
              <a:ext uri="{FF2B5EF4-FFF2-40B4-BE49-F238E27FC236}">
                <a16:creationId xmlns:a16="http://schemas.microsoft.com/office/drawing/2014/main" id="{40BE8AF7-D268-5FA2-466F-100A53095274}"/>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88703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B5CEB-2560-3491-FCDD-DBD886FD0DD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C27FE8D-C5AB-5B5B-65A8-820D0C3F8D56}"/>
              </a:ext>
            </a:extLst>
          </p:cNvPr>
          <p:cNvSpPr>
            <a:spLocks noGrp="1"/>
          </p:cNvSpPr>
          <p:nvPr>
            <p:ph type="title"/>
          </p:nvPr>
        </p:nvSpPr>
        <p:spPr/>
        <p:txBody>
          <a:bodyPr/>
          <a:lstStyle/>
          <a:p>
            <a:r>
              <a:rPr lang="en-AU"/>
              <a:t>Resources for leading driver 1</a:t>
            </a:r>
          </a:p>
        </p:txBody>
      </p:sp>
      <p:sp>
        <p:nvSpPr>
          <p:cNvPr id="9" name="Text Placeholder 8">
            <a:extLst>
              <a:ext uri="{FF2B5EF4-FFF2-40B4-BE49-F238E27FC236}">
                <a16:creationId xmlns:a16="http://schemas.microsoft.com/office/drawing/2014/main" id="{BE1FDBCB-06FC-783A-F098-A7D248B63604}"/>
              </a:ext>
            </a:extLst>
          </p:cNvPr>
          <p:cNvSpPr>
            <a:spLocks noGrp="1"/>
          </p:cNvSpPr>
          <p:nvPr>
            <p:ph type="body" sz="quarter" idx="18"/>
          </p:nvPr>
        </p:nvSpPr>
        <p:spPr/>
        <p:txBody>
          <a:bodyPr/>
          <a:lstStyle/>
          <a:p>
            <a:r>
              <a:rPr lang="en-AU"/>
              <a:t>Contextual planning and strategic alignment</a:t>
            </a:r>
            <a:endParaRPr lang="en-US"/>
          </a:p>
        </p:txBody>
      </p:sp>
      <p:sp>
        <p:nvSpPr>
          <p:cNvPr id="5" name="Content Placeholder 4">
            <a:extLst>
              <a:ext uri="{FF2B5EF4-FFF2-40B4-BE49-F238E27FC236}">
                <a16:creationId xmlns:a16="http://schemas.microsoft.com/office/drawing/2014/main" id="{FC58C394-AB77-75D8-FDC6-D041039FDE4F}"/>
              </a:ext>
            </a:extLst>
          </p:cNvPr>
          <p:cNvSpPr>
            <a:spLocks noGrp="1"/>
          </p:cNvSpPr>
          <p:nvPr>
            <p:ph idx="1"/>
          </p:nvPr>
        </p:nvSpPr>
        <p:spPr>
          <a:xfrm>
            <a:off x="360000" y="1620000"/>
            <a:ext cx="5360113" cy="4536000"/>
          </a:xfrm>
        </p:spPr>
        <p:txBody>
          <a:bodyPr/>
          <a:lstStyle/>
          <a:p>
            <a:pPr>
              <a:spcAft>
                <a:spcPts val="600"/>
              </a:spcAft>
            </a:pPr>
            <a:r>
              <a:rPr lang="en-AU">
                <a:solidFill>
                  <a:srgbClr val="333333"/>
                </a:solidFill>
              </a:rPr>
              <a:t>Resources used in this section:</a:t>
            </a:r>
          </a:p>
          <a:p>
            <a:pPr marL="285750" indent="-285750">
              <a:spcAft>
                <a:spcPts val="600"/>
              </a:spcAft>
              <a:buFont typeface="Arial" panose="020B0604020202020204" pitchFamily="34" charset="0"/>
              <a:buChar char="•"/>
            </a:pPr>
            <a:r>
              <a:rPr lang="en-AU">
                <a:solidFill>
                  <a:srgbClr val="333333"/>
                </a:solidFill>
              </a:rPr>
              <a:t>Illustration of practice 1</a:t>
            </a:r>
          </a:p>
          <a:p>
            <a:pPr marL="285750" indent="-285750">
              <a:spcAft>
                <a:spcPts val="600"/>
              </a:spcAft>
              <a:buFont typeface="Arial" panose="020B0604020202020204" pitchFamily="34" charset="0"/>
              <a:buChar char="•"/>
            </a:pPr>
            <a:r>
              <a:rPr lang="en-AU">
                <a:solidFill>
                  <a:srgbClr val="333333"/>
                </a:solidFill>
              </a:rPr>
              <a:t>Driver 1 – reflection and implementation guide</a:t>
            </a:r>
          </a:p>
          <a:p>
            <a:pPr marL="285750" indent="-285750">
              <a:spcAft>
                <a:spcPts val="600"/>
              </a:spcAft>
              <a:buFont typeface="Arial" panose="020B0604020202020204" pitchFamily="34" charset="0"/>
              <a:buChar char="•"/>
            </a:pPr>
            <a:r>
              <a:rPr lang="en-AU">
                <a:solidFill>
                  <a:srgbClr val="333333"/>
                </a:solidFill>
              </a:rPr>
              <a:t>SEF Improvement model </a:t>
            </a:r>
          </a:p>
          <a:p>
            <a:pPr marL="285750" indent="-285750">
              <a:spcAft>
                <a:spcPts val="600"/>
              </a:spcAft>
              <a:buFont typeface="Arial" panose="020B0604020202020204" pitchFamily="34" charset="0"/>
              <a:buChar char="•"/>
            </a:pPr>
            <a:r>
              <a:rPr lang="en-AU">
                <a:solidFill>
                  <a:srgbClr val="333333"/>
                </a:solidFill>
              </a:rPr>
              <a:t>School Excellence Plan</a:t>
            </a:r>
          </a:p>
          <a:p>
            <a:pPr marL="285750" indent="-285750">
              <a:spcAft>
                <a:spcPts val="600"/>
              </a:spcAft>
              <a:buFont typeface="Arial" panose="020B0604020202020204" pitchFamily="34" charset="0"/>
              <a:buChar char="•"/>
            </a:pPr>
            <a:r>
              <a:rPr lang="en-AU">
                <a:solidFill>
                  <a:srgbClr val="333333"/>
                </a:solidFill>
              </a:rPr>
              <a:t>Contextual data (student performance data)</a:t>
            </a:r>
          </a:p>
        </p:txBody>
      </p:sp>
      <p:grpSp>
        <p:nvGrpSpPr>
          <p:cNvPr id="3" name="Group 2">
            <a:extLst>
              <a:ext uri="{FF2B5EF4-FFF2-40B4-BE49-F238E27FC236}">
                <a16:creationId xmlns:a16="http://schemas.microsoft.com/office/drawing/2014/main" id="{26548A3A-FE26-E4F6-ED25-82328378D91C}"/>
              </a:ext>
              <a:ext uri="{C183D7F6-B498-43B3-948B-1728B52AA6E4}">
                <adec:decorative xmlns:adec="http://schemas.microsoft.com/office/drawing/2017/decorative" val="1"/>
              </a:ext>
            </a:extLst>
          </p:cNvPr>
          <p:cNvGrpSpPr/>
          <p:nvPr/>
        </p:nvGrpSpPr>
        <p:grpSpPr>
          <a:xfrm>
            <a:off x="6197016" y="1851939"/>
            <a:ext cx="5634984" cy="4166966"/>
            <a:chOff x="6197016" y="1851939"/>
            <a:chExt cx="5634984" cy="4166966"/>
          </a:xfrm>
        </p:grpSpPr>
        <p:pic>
          <p:nvPicPr>
            <p:cNvPr id="4" name="Picture 3">
              <a:extLst>
                <a:ext uri="{FF2B5EF4-FFF2-40B4-BE49-F238E27FC236}">
                  <a16:creationId xmlns:a16="http://schemas.microsoft.com/office/drawing/2014/main" id="{821135AF-7687-79A8-24A1-5D36C3B949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56269" y="1851939"/>
              <a:ext cx="4475731" cy="3515553"/>
            </a:xfrm>
            <a:prstGeom prst="rect">
              <a:avLst/>
            </a:prstGeom>
            <a:effectLst>
              <a:outerShdw blurRad="50800" dist="38100" dir="10800000" algn="r" rotWithShape="0">
                <a:prstClr val="black">
                  <a:alpha val="40000"/>
                </a:prstClr>
              </a:outerShdw>
            </a:effectLst>
          </p:spPr>
        </p:pic>
        <p:pic>
          <p:nvPicPr>
            <p:cNvPr id="11" name="Picture 10">
              <a:extLst>
                <a:ext uri="{FF2B5EF4-FFF2-40B4-BE49-F238E27FC236}">
                  <a16:creationId xmlns:a16="http://schemas.microsoft.com/office/drawing/2014/main" id="{983610B3-C02C-C936-1C2F-6AB5E44AA7B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71889" y="2581576"/>
              <a:ext cx="4311415" cy="3020808"/>
            </a:xfrm>
            <a:prstGeom prst="rect">
              <a:avLst/>
            </a:prstGeom>
            <a:ln>
              <a:solidFill>
                <a:schemeClr val="tx1">
                  <a:lumMod val="10000"/>
                  <a:lumOff val="90000"/>
                </a:schemeClr>
              </a:solidFill>
            </a:ln>
            <a:effectLst>
              <a:outerShdw blurRad="50800" dist="38100" dir="13500000" algn="br" rotWithShape="0">
                <a:prstClr val="black">
                  <a:alpha val="40000"/>
                </a:prstClr>
              </a:outerShdw>
            </a:effectLst>
          </p:spPr>
        </p:pic>
        <p:pic>
          <p:nvPicPr>
            <p:cNvPr id="8" name="Picture 7">
              <a:extLst>
                <a:ext uri="{FF2B5EF4-FFF2-40B4-BE49-F238E27FC236}">
                  <a16:creationId xmlns:a16="http://schemas.microsoft.com/office/drawing/2014/main" id="{6071C7A3-412B-3F2D-5BAE-35AE8D1B308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21352084">
              <a:off x="6197016" y="3059423"/>
              <a:ext cx="4311415" cy="2959482"/>
            </a:xfrm>
            <a:prstGeom prst="rect">
              <a:avLst/>
            </a:prstGeom>
            <a:effectLst>
              <a:outerShdw blurRad="50800" dist="38100" dir="5400000" algn="t" rotWithShape="0">
                <a:prstClr val="black">
                  <a:alpha val="40000"/>
                </a:prstClr>
              </a:outerShdw>
            </a:effectLst>
          </p:spPr>
        </p:pic>
      </p:grpSp>
      <p:sp>
        <p:nvSpPr>
          <p:cNvPr id="6" name="Slide Number Placeholder 5">
            <a:extLst>
              <a:ext uri="{FF2B5EF4-FFF2-40B4-BE49-F238E27FC236}">
                <a16:creationId xmlns:a16="http://schemas.microsoft.com/office/drawing/2014/main" id="{DBB10DC1-C40E-2443-DD4B-FAEBA1669AD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87534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40C11-0F14-A5F2-3D9C-85C0DE6A0B4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65EDFB7-2220-EFF9-32C3-B11FADD7523E}"/>
              </a:ext>
            </a:extLst>
          </p:cNvPr>
          <p:cNvSpPr>
            <a:spLocks noGrp="1"/>
          </p:cNvSpPr>
          <p:nvPr>
            <p:ph type="title"/>
          </p:nvPr>
        </p:nvSpPr>
        <p:spPr/>
        <p:txBody>
          <a:bodyPr/>
          <a:lstStyle/>
          <a:p>
            <a:r>
              <a:rPr lang="en-AU"/>
              <a:t>Process for leading driver 1</a:t>
            </a:r>
          </a:p>
        </p:txBody>
      </p:sp>
      <p:sp>
        <p:nvSpPr>
          <p:cNvPr id="9" name="Text Placeholder 8">
            <a:extLst>
              <a:ext uri="{FF2B5EF4-FFF2-40B4-BE49-F238E27FC236}">
                <a16:creationId xmlns:a16="http://schemas.microsoft.com/office/drawing/2014/main" id="{5D7AE3F8-D1F4-899B-A2A4-7DC53641B918}"/>
              </a:ext>
            </a:extLst>
          </p:cNvPr>
          <p:cNvSpPr>
            <a:spLocks noGrp="1"/>
          </p:cNvSpPr>
          <p:nvPr>
            <p:ph type="body" sz="quarter" idx="18"/>
          </p:nvPr>
        </p:nvSpPr>
        <p:spPr/>
        <p:txBody>
          <a:bodyPr/>
          <a:lstStyle/>
          <a:p>
            <a:r>
              <a:rPr lang="en-AU"/>
              <a:t>Contextual planning and strategic alignment </a:t>
            </a:r>
            <a:endParaRPr lang="en-US"/>
          </a:p>
        </p:txBody>
      </p:sp>
      <p:sp>
        <p:nvSpPr>
          <p:cNvPr id="3" name="Content Placeholder 2">
            <a:extLst>
              <a:ext uri="{FF2B5EF4-FFF2-40B4-BE49-F238E27FC236}">
                <a16:creationId xmlns:a16="http://schemas.microsoft.com/office/drawing/2014/main" id="{2A7339B8-4E41-4EE5-B036-07E03E2241D6}"/>
              </a:ext>
            </a:extLst>
          </p:cNvPr>
          <p:cNvSpPr>
            <a:spLocks noGrp="1"/>
          </p:cNvSpPr>
          <p:nvPr>
            <p:ph idx="1"/>
          </p:nvPr>
        </p:nvSpPr>
        <p:spPr>
          <a:xfrm>
            <a:off x="360000" y="1620000"/>
            <a:ext cx="5736000" cy="4536000"/>
          </a:xfrm>
        </p:spPr>
        <p:txBody>
          <a:bodyPr/>
          <a:lstStyle/>
          <a:p>
            <a:pPr>
              <a:spcAft>
                <a:spcPts val="600"/>
              </a:spcAft>
            </a:pPr>
            <a:r>
              <a:rPr lang="en-AU"/>
              <a:t>Use the illustration of practice 1 ‘Contextual planning and strategic alignment’, and apply the 3 key steps of the strategic implementation process for a structured approach to:</a:t>
            </a:r>
          </a:p>
          <a:p>
            <a:pPr marL="285750" indent="-285750">
              <a:spcAft>
                <a:spcPts val="600"/>
              </a:spcAft>
              <a:buFont typeface="Arial" panose="020B0604020202020204" pitchFamily="34" charset="0"/>
              <a:buChar char="•"/>
            </a:pPr>
            <a:r>
              <a:rPr lang="en-AU"/>
              <a:t>analyse school context</a:t>
            </a:r>
          </a:p>
          <a:p>
            <a:pPr marL="285750" indent="-285750">
              <a:spcAft>
                <a:spcPts val="600"/>
              </a:spcAft>
              <a:buFont typeface="Arial" panose="020B0604020202020204" pitchFamily="34" charset="0"/>
              <a:buChar char="•"/>
            </a:pPr>
            <a:r>
              <a:rPr lang="en-AU"/>
              <a:t>align curriculum initiatives</a:t>
            </a:r>
          </a:p>
          <a:p>
            <a:pPr marL="285750" indent="-285750">
              <a:spcAft>
                <a:spcPts val="600"/>
              </a:spcAft>
              <a:buFont typeface="Arial" panose="020B0604020202020204" pitchFamily="34" charset="0"/>
              <a:buChar char="•"/>
            </a:pPr>
            <a:r>
              <a:rPr lang="en-AU"/>
              <a:t>develop an implementation plan.</a:t>
            </a:r>
            <a:endParaRPr lang="en-AU">
              <a:solidFill>
                <a:srgbClr val="333333"/>
              </a:solidFill>
            </a:endParaRPr>
          </a:p>
        </p:txBody>
      </p:sp>
      <p:pic>
        <p:nvPicPr>
          <p:cNvPr id="13" name="Picture 12">
            <a:hlinkClick r:id="rId3"/>
            <a:extLst>
              <a:ext uri="{FF2B5EF4-FFF2-40B4-BE49-F238E27FC236}">
                <a16:creationId xmlns:a16="http://schemas.microsoft.com/office/drawing/2014/main" id="{1D948319-35D4-7BC6-7994-793DAEE3A3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31048" y="1620000"/>
            <a:ext cx="4522798" cy="2544074"/>
          </a:xfrm>
          <a:prstGeom prst="rect">
            <a:avLst/>
          </a:prstGeom>
          <a:effectLst/>
        </p:spPr>
      </p:pic>
      <p:grpSp>
        <p:nvGrpSpPr>
          <p:cNvPr id="5" name="Group 4" descr="A diagram that illustrates a 3-step process for implementing the drivers: 1. Key focus areas&#10;2. Reflection questions&#10;3. Collaborative planning and implementation">
            <a:extLst>
              <a:ext uri="{FF2B5EF4-FFF2-40B4-BE49-F238E27FC236}">
                <a16:creationId xmlns:a16="http://schemas.microsoft.com/office/drawing/2014/main" id="{7C59A43D-8949-BAEC-53E0-81B74BC89CAA}"/>
              </a:ext>
            </a:extLst>
          </p:cNvPr>
          <p:cNvGrpSpPr/>
          <p:nvPr/>
        </p:nvGrpSpPr>
        <p:grpSpPr>
          <a:xfrm>
            <a:off x="7171070" y="4317917"/>
            <a:ext cx="4442752" cy="1838083"/>
            <a:chOff x="7171070" y="4317917"/>
            <a:chExt cx="4442752" cy="1838083"/>
          </a:xfrm>
        </p:grpSpPr>
        <p:sp>
          <p:nvSpPr>
            <p:cNvPr id="8" name="Arrow: Right 7">
              <a:extLst>
                <a:ext uri="{FF2B5EF4-FFF2-40B4-BE49-F238E27FC236}">
                  <a16:creationId xmlns:a16="http://schemas.microsoft.com/office/drawing/2014/main" id="{47A8B452-1335-70FA-387D-DB1E5E1C45B4}"/>
                </a:ext>
              </a:extLst>
            </p:cNvPr>
            <p:cNvSpPr/>
            <p:nvPr/>
          </p:nvSpPr>
          <p:spPr>
            <a:xfrm>
              <a:off x="7504069" y="4317917"/>
              <a:ext cx="3776754" cy="183808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0" name="Freeform: Shape 9">
              <a:extLst>
                <a:ext uri="{FF2B5EF4-FFF2-40B4-BE49-F238E27FC236}">
                  <a16:creationId xmlns:a16="http://schemas.microsoft.com/office/drawing/2014/main" id="{BE9E5C0A-2489-4883-5725-E656F89374BE}"/>
                </a:ext>
              </a:extLst>
            </p:cNvPr>
            <p:cNvSpPr/>
            <p:nvPr/>
          </p:nvSpPr>
          <p:spPr>
            <a:xfrm>
              <a:off x="7171070" y="4869341"/>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1. Key focus areas</a:t>
              </a:r>
            </a:p>
          </p:txBody>
        </p:sp>
        <p:sp>
          <p:nvSpPr>
            <p:cNvPr id="11" name="Freeform: Shape 10">
              <a:extLst>
                <a:ext uri="{FF2B5EF4-FFF2-40B4-BE49-F238E27FC236}">
                  <a16:creationId xmlns:a16="http://schemas.microsoft.com/office/drawing/2014/main" id="{B6F4F58B-693F-AC44-E164-FB37B7319117}"/>
                </a:ext>
              </a:extLst>
            </p:cNvPr>
            <p:cNvSpPr/>
            <p:nvPr/>
          </p:nvSpPr>
          <p:spPr>
            <a:xfrm>
              <a:off x="8710637" y="4869341"/>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2. Reflection questions</a:t>
              </a:r>
            </a:p>
          </p:txBody>
        </p:sp>
        <p:sp>
          <p:nvSpPr>
            <p:cNvPr id="12" name="Freeform: Shape 11">
              <a:extLst>
                <a:ext uri="{FF2B5EF4-FFF2-40B4-BE49-F238E27FC236}">
                  <a16:creationId xmlns:a16="http://schemas.microsoft.com/office/drawing/2014/main" id="{35589E45-30E7-CF12-1C73-DACAF445D3FD}"/>
                </a:ext>
              </a:extLst>
            </p:cNvPr>
            <p:cNvSpPr/>
            <p:nvPr/>
          </p:nvSpPr>
          <p:spPr>
            <a:xfrm>
              <a:off x="10250205" y="4869341"/>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3. Collaborative planning and implementation </a:t>
              </a:r>
            </a:p>
          </p:txBody>
        </p:sp>
      </p:grpSp>
      <p:sp>
        <p:nvSpPr>
          <p:cNvPr id="6" name="Slide Number Placeholder 5">
            <a:extLst>
              <a:ext uri="{FF2B5EF4-FFF2-40B4-BE49-F238E27FC236}">
                <a16:creationId xmlns:a16="http://schemas.microsoft.com/office/drawing/2014/main" id="{823DB656-8EBA-35B6-6844-42027D7E22D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31</a:t>
            </a:fld>
            <a:endParaRPr lang="en-AU"/>
          </a:p>
        </p:txBody>
      </p:sp>
      <p:sp>
        <p:nvSpPr>
          <p:cNvPr id="2" name="TextBox 1">
            <a:extLst>
              <a:ext uri="{FF2B5EF4-FFF2-40B4-BE49-F238E27FC236}">
                <a16:creationId xmlns:a16="http://schemas.microsoft.com/office/drawing/2014/main" id="{9F94BBCC-99A3-39AF-C1D1-72FD8A23E843}"/>
              </a:ext>
              <a:ext uri="{C183D7F6-B498-43B3-948B-1728B52AA6E4}">
                <adec:decorative xmlns:adec="http://schemas.microsoft.com/office/drawing/2017/decorative" val="1"/>
              </a:ext>
            </a:extLst>
          </p:cNvPr>
          <p:cNvSpPr txBox="1"/>
          <p:nvPr/>
        </p:nvSpPr>
        <p:spPr>
          <a:xfrm>
            <a:off x="13887450" y="-1900238"/>
            <a:ext cx="0" cy="0"/>
          </a:xfrm>
          <a:prstGeom prst="rect">
            <a:avLst/>
          </a:prstGeom>
          <a:noFill/>
        </p:spPr>
        <p:txBody>
          <a:bodyPr wrap="none" lIns="0" tIns="0" rIns="0" bIns="0" rtlCol="0">
            <a:noAutofit/>
          </a:bodyPr>
          <a:lstStyle/>
          <a:p>
            <a:pPr algn="l"/>
            <a:endParaRPr lang="en-US" sz="1800"/>
          </a:p>
        </p:txBody>
      </p:sp>
    </p:spTree>
    <p:extLst>
      <p:ext uri="{BB962C8B-B14F-4D97-AF65-F5344CB8AC3E}">
        <p14:creationId xmlns:p14="http://schemas.microsoft.com/office/powerpoint/2010/main" val="198545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ADE2B-F262-E08D-709E-71B734AC12F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98C84DA-4A2F-1C27-5F23-1732C2180092}"/>
              </a:ext>
            </a:extLst>
          </p:cNvPr>
          <p:cNvSpPr>
            <a:spLocks noGrp="1"/>
          </p:cNvSpPr>
          <p:nvPr>
            <p:ph type="title"/>
          </p:nvPr>
        </p:nvSpPr>
        <p:spPr/>
        <p:txBody>
          <a:bodyPr/>
          <a:lstStyle/>
          <a:p>
            <a:r>
              <a:rPr lang="en-AU"/>
              <a:t>1. Key focus areas </a:t>
            </a:r>
            <a:r>
              <a:rPr lang="en-AU">
                <a:solidFill>
                  <a:schemeClr val="bg1"/>
                </a:solidFill>
              </a:rPr>
              <a:t>(2)</a:t>
            </a:r>
          </a:p>
        </p:txBody>
      </p:sp>
      <p:sp>
        <p:nvSpPr>
          <p:cNvPr id="9" name="Text Placeholder 8">
            <a:extLst>
              <a:ext uri="{FF2B5EF4-FFF2-40B4-BE49-F238E27FC236}">
                <a16:creationId xmlns:a16="http://schemas.microsoft.com/office/drawing/2014/main" id="{DAC105A8-761C-B613-2E3B-0EFD8410169C}"/>
              </a:ext>
            </a:extLst>
          </p:cNvPr>
          <p:cNvSpPr>
            <a:spLocks noGrp="1"/>
          </p:cNvSpPr>
          <p:nvPr>
            <p:ph type="body" sz="quarter" idx="18"/>
          </p:nvPr>
        </p:nvSpPr>
        <p:spPr/>
        <p:txBody>
          <a:bodyPr/>
          <a:lstStyle/>
          <a:p>
            <a:r>
              <a:rPr lang="en-AU"/>
              <a:t>Applying strategic implementation framework </a:t>
            </a:r>
            <a:endParaRPr lang="en-US"/>
          </a:p>
        </p:txBody>
      </p:sp>
      <p:sp>
        <p:nvSpPr>
          <p:cNvPr id="11" name="Content Placeholder 10">
            <a:extLst>
              <a:ext uri="{FF2B5EF4-FFF2-40B4-BE49-F238E27FC236}">
                <a16:creationId xmlns:a16="http://schemas.microsoft.com/office/drawing/2014/main" id="{5A3904C9-7BB4-B440-5821-825020FC707F}"/>
              </a:ext>
            </a:extLst>
          </p:cNvPr>
          <p:cNvSpPr>
            <a:spLocks noGrp="1"/>
          </p:cNvSpPr>
          <p:nvPr>
            <p:ph idx="1"/>
          </p:nvPr>
        </p:nvSpPr>
        <p:spPr>
          <a:xfrm>
            <a:off x="360000" y="1620000"/>
            <a:ext cx="6091600" cy="4536000"/>
          </a:xfrm>
        </p:spPr>
        <p:txBody>
          <a:bodyPr/>
          <a:lstStyle/>
          <a:p>
            <a:pPr>
              <a:spcAft>
                <a:spcPts val="600"/>
              </a:spcAft>
            </a:pPr>
            <a:r>
              <a:rPr lang="en-AU"/>
              <a:t>Watch the illustration of practice 1 ‘Contextual planning and strategic alignment’ (3:56).</a:t>
            </a:r>
          </a:p>
          <a:p>
            <a:pPr>
              <a:spcAft>
                <a:spcPts val="600"/>
              </a:spcAft>
            </a:pPr>
            <a:endParaRPr lang="en-AU"/>
          </a:p>
          <a:p>
            <a:pPr>
              <a:spcAft>
                <a:spcPts val="600"/>
              </a:spcAft>
            </a:pPr>
            <a:r>
              <a:rPr lang="en-AU" b="1">
                <a:latin typeface="+mj-lt"/>
              </a:rPr>
              <a:t>Activity:</a:t>
            </a:r>
          </a:p>
          <a:p>
            <a:pPr marL="285750" indent="-285750">
              <a:spcAft>
                <a:spcPts val="600"/>
              </a:spcAft>
              <a:buFont typeface="Arial" panose="020B0604020202020204" pitchFamily="34" charset="0"/>
              <a:buChar char="•"/>
            </a:pPr>
            <a:r>
              <a:rPr lang="en-AU"/>
              <a:t>discuss in pairs </a:t>
            </a:r>
            <a:r>
              <a:rPr lang="en-AU">
                <a:solidFill>
                  <a:srgbClr val="333333"/>
                </a:solidFill>
              </a:rPr>
              <a:t>the key insights from the clip.</a:t>
            </a:r>
          </a:p>
          <a:p>
            <a:pPr>
              <a:spcAft>
                <a:spcPts val="600"/>
              </a:spcAft>
            </a:pPr>
            <a:endParaRPr lang="en-AU" b="1">
              <a:solidFill>
                <a:srgbClr val="333333"/>
              </a:solidFill>
              <a:latin typeface="+mj-lt"/>
            </a:endParaRPr>
          </a:p>
          <a:p>
            <a:pPr>
              <a:spcAft>
                <a:spcPts val="600"/>
              </a:spcAft>
            </a:pPr>
            <a:r>
              <a:rPr lang="en-AU" b="1">
                <a:solidFill>
                  <a:srgbClr val="333333"/>
                </a:solidFill>
                <a:latin typeface="+mj-lt"/>
              </a:rPr>
              <a:t>Guiding prompt:  </a:t>
            </a:r>
          </a:p>
          <a:p>
            <a:pPr marL="285750" indent="-285750">
              <a:spcAft>
                <a:spcPts val="600"/>
              </a:spcAft>
              <a:buFont typeface="Arial" panose="020B0604020202020204" pitchFamily="34" charset="0"/>
              <a:buChar char="•"/>
            </a:pPr>
            <a:r>
              <a:rPr lang="en-AU">
                <a:solidFill>
                  <a:srgbClr val="333333"/>
                </a:solidFill>
              </a:rPr>
              <a:t>what are some key focus areas identified in the clip for building a consistent understanding of the school's context and student needs?</a:t>
            </a:r>
          </a:p>
        </p:txBody>
      </p:sp>
      <p:pic>
        <p:nvPicPr>
          <p:cNvPr id="5" name="Picture 4">
            <a:hlinkClick r:id="rId3"/>
            <a:extLst>
              <a:ext uri="{FF2B5EF4-FFF2-40B4-BE49-F238E27FC236}">
                <a16:creationId xmlns:a16="http://schemas.microsoft.com/office/drawing/2014/main" id="{AF7C71B4-94BE-5F19-B577-E1FEB5B52BA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31046" y="1640949"/>
            <a:ext cx="4522798" cy="2544074"/>
          </a:xfrm>
          <a:prstGeom prst="rect">
            <a:avLst/>
          </a:prstGeom>
          <a:effectLst/>
        </p:spPr>
      </p:pic>
      <p:grpSp>
        <p:nvGrpSpPr>
          <p:cNvPr id="3" name="Group 2" descr="A diagram that illustrates a 3-step process for implementing the drivers: 1. Key focus areas&#10;2. Reflection questions&#10;3. Collaborative planning and implementation">
            <a:extLst>
              <a:ext uri="{FF2B5EF4-FFF2-40B4-BE49-F238E27FC236}">
                <a16:creationId xmlns:a16="http://schemas.microsoft.com/office/drawing/2014/main" id="{3AC805F3-7BA6-F0AC-F35C-C863FC5FC471}"/>
              </a:ext>
            </a:extLst>
          </p:cNvPr>
          <p:cNvGrpSpPr/>
          <p:nvPr/>
        </p:nvGrpSpPr>
        <p:grpSpPr>
          <a:xfrm>
            <a:off x="7171070" y="4317917"/>
            <a:ext cx="4442752" cy="1838083"/>
            <a:chOff x="7171070" y="4317917"/>
            <a:chExt cx="4442752" cy="1838083"/>
          </a:xfrm>
        </p:grpSpPr>
        <p:sp>
          <p:nvSpPr>
            <p:cNvPr id="4" name="Arrow: Right 3">
              <a:extLst>
                <a:ext uri="{FF2B5EF4-FFF2-40B4-BE49-F238E27FC236}">
                  <a16:creationId xmlns:a16="http://schemas.microsoft.com/office/drawing/2014/main" id="{2B57494E-B427-84E6-BDB0-9E8369386315}"/>
                </a:ext>
              </a:extLst>
            </p:cNvPr>
            <p:cNvSpPr/>
            <p:nvPr/>
          </p:nvSpPr>
          <p:spPr>
            <a:xfrm>
              <a:off x="7504069" y="4317917"/>
              <a:ext cx="3776754" cy="183808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0" name="Freeform: Shape 9">
              <a:extLst>
                <a:ext uri="{FF2B5EF4-FFF2-40B4-BE49-F238E27FC236}">
                  <a16:creationId xmlns:a16="http://schemas.microsoft.com/office/drawing/2014/main" id="{56365CA2-9A59-FD39-6B34-FB6AC64EE8A5}"/>
                </a:ext>
              </a:extLst>
            </p:cNvPr>
            <p:cNvSpPr/>
            <p:nvPr/>
          </p:nvSpPr>
          <p:spPr>
            <a:xfrm>
              <a:off x="7171070" y="4869341"/>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1. Key focus areas</a:t>
              </a:r>
            </a:p>
          </p:txBody>
        </p:sp>
        <p:sp>
          <p:nvSpPr>
            <p:cNvPr id="12" name="Freeform: Shape 11">
              <a:extLst>
                <a:ext uri="{FF2B5EF4-FFF2-40B4-BE49-F238E27FC236}">
                  <a16:creationId xmlns:a16="http://schemas.microsoft.com/office/drawing/2014/main" id="{F24F9B02-95AB-5602-993B-4D7D03AE4829}"/>
                </a:ext>
              </a:extLst>
            </p:cNvPr>
            <p:cNvSpPr/>
            <p:nvPr/>
          </p:nvSpPr>
          <p:spPr>
            <a:xfrm>
              <a:off x="8710637" y="4869341"/>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2. Reflection questions</a:t>
              </a:r>
            </a:p>
          </p:txBody>
        </p:sp>
        <p:sp>
          <p:nvSpPr>
            <p:cNvPr id="13" name="Freeform: Shape 12">
              <a:extLst>
                <a:ext uri="{FF2B5EF4-FFF2-40B4-BE49-F238E27FC236}">
                  <a16:creationId xmlns:a16="http://schemas.microsoft.com/office/drawing/2014/main" id="{CB9B4FE9-DB37-B2C0-4841-7F018341007F}"/>
                </a:ext>
              </a:extLst>
            </p:cNvPr>
            <p:cNvSpPr/>
            <p:nvPr/>
          </p:nvSpPr>
          <p:spPr>
            <a:xfrm>
              <a:off x="10250205" y="4869341"/>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3. Collaborative planning and implementation </a:t>
              </a:r>
            </a:p>
          </p:txBody>
        </p:sp>
      </p:grpSp>
      <p:sp>
        <p:nvSpPr>
          <p:cNvPr id="6" name="Slide Number Placeholder 5">
            <a:extLst>
              <a:ext uri="{FF2B5EF4-FFF2-40B4-BE49-F238E27FC236}">
                <a16:creationId xmlns:a16="http://schemas.microsoft.com/office/drawing/2014/main" id="{EC0F8448-8ACE-55EA-991B-A77B08F5470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113194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9F986-4B2E-652B-685B-B47D55D02EB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8C0B625-565E-BF46-1FD0-ECEA881F8336}"/>
              </a:ext>
            </a:extLst>
          </p:cNvPr>
          <p:cNvSpPr>
            <a:spLocks noGrp="1"/>
          </p:cNvSpPr>
          <p:nvPr>
            <p:ph type="title"/>
          </p:nvPr>
        </p:nvSpPr>
        <p:spPr/>
        <p:txBody>
          <a:bodyPr/>
          <a:lstStyle/>
          <a:p>
            <a:r>
              <a:rPr lang="en-AU"/>
              <a:t>2. Reflection questions </a:t>
            </a:r>
            <a:r>
              <a:rPr lang="en-AU">
                <a:solidFill>
                  <a:schemeClr val="bg1"/>
                </a:solidFill>
              </a:rPr>
              <a:t>(2)</a:t>
            </a:r>
          </a:p>
        </p:txBody>
      </p:sp>
      <p:sp>
        <p:nvSpPr>
          <p:cNvPr id="9" name="Text Placeholder 8">
            <a:extLst>
              <a:ext uri="{FF2B5EF4-FFF2-40B4-BE49-F238E27FC236}">
                <a16:creationId xmlns:a16="http://schemas.microsoft.com/office/drawing/2014/main" id="{6C12EE02-CB41-9EB6-C842-E3F703CF6C85}"/>
              </a:ext>
            </a:extLst>
          </p:cNvPr>
          <p:cNvSpPr>
            <a:spLocks noGrp="1"/>
          </p:cNvSpPr>
          <p:nvPr>
            <p:ph type="body" sz="quarter" idx="18"/>
          </p:nvPr>
        </p:nvSpPr>
        <p:spPr/>
        <p:txBody>
          <a:bodyPr/>
          <a:lstStyle/>
          <a:p>
            <a:r>
              <a:rPr lang="en-US"/>
              <a:t>Deepen your understanding</a:t>
            </a:r>
          </a:p>
        </p:txBody>
      </p:sp>
      <p:sp>
        <p:nvSpPr>
          <p:cNvPr id="5" name="Content Placeholder 4">
            <a:extLst>
              <a:ext uri="{FF2B5EF4-FFF2-40B4-BE49-F238E27FC236}">
                <a16:creationId xmlns:a16="http://schemas.microsoft.com/office/drawing/2014/main" id="{4C089CDE-30D9-069B-0DE4-0485F815C090}"/>
              </a:ext>
            </a:extLst>
          </p:cNvPr>
          <p:cNvSpPr>
            <a:spLocks noGrp="1"/>
          </p:cNvSpPr>
          <p:nvPr>
            <p:ph idx="1"/>
          </p:nvPr>
        </p:nvSpPr>
        <p:spPr>
          <a:xfrm>
            <a:off x="360000" y="1620000"/>
            <a:ext cx="6672625" cy="4536000"/>
          </a:xfrm>
        </p:spPr>
        <p:txBody>
          <a:bodyPr/>
          <a:lstStyle/>
          <a:p>
            <a:pPr>
              <a:spcAft>
                <a:spcPts val="600"/>
              </a:spcAft>
            </a:pPr>
            <a:r>
              <a:rPr lang="en-AU"/>
              <a:t>Use the ‘Part 1 – focus areas and reflection questions’ from the ‘</a:t>
            </a:r>
            <a:r>
              <a:rPr lang="en-AU">
                <a:ea typeface="Calibri" panose="020F0502020204030204" pitchFamily="34" charset="0"/>
              </a:rPr>
              <a:t>Driver 1 – reflection and </a:t>
            </a:r>
            <a:r>
              <a:rPr lang="en-AU"/>
              <a:t>implementation</a:t>
            </a:r>
            <a:r>
              <a:rPr lang="en-AU">
                <a:ea typeface="Calibri" panose="020F0502020204030204" pitchFamily="34" charset="0"/>
              </a:rPr>
              <a:t> guide</a:t>
            </a:r>
            <a:r>
              <a:rPr lang="en-AU"/>
              <a:t>’. </a:t>
            </a:r>
          </a:p>
          <a:p>
            <a:pPr>
              <a:spcAft>
                <a:spcPts val="600"/>
              </a:spcAft>
            </a:pPr>
            <a:endParaRPr lang="en-AU"/>
          </a:p>
          <a:p>
            <a:pPr>
              <a:spcAft>
                <a:spcPts val="600"/>
              </a:spcAft>
            </a:pPr>
            <a:r>
              <a:rPr lang="en-AU" b="1">
                <a:latin typeface="+mj-lt"/>
              </a:rPr>
              <a:t>Activity:</a:t>
            </a:r>
          </a:p>
          <a:p>
            <a:pPr marL="285750" indent="-285750">
              <a:spcAft>
                <a:spcPts val="600"/>
              </a:spcAft>
              <a:buFont typeface="Arial" panose="020B0604020202020204" pitchFamily="34" charset="0"/>
              <a:buChar char="•"/>
            </a:pPr>
            <a:r>
              <a:rPr lang="en-AU"/>
              <a:t>reflect on the 5 focus areas identified and consider each of the reflection questions individually.</a:t>
            </a:r>
          </a:p>
          <a:p>
            <a:pPr>
              <a:spcAft>
                <a:spcPts val="600"/>
              </a:spcAft>
            </a:pPr>
            <a:endParaRPr lang="en-AU"/>
          </a:p>
          <a:p>
            <a:pPr>
              <a:spcAft>
                <a:spcPts val="600"/>
              </a:spcAft>
            </a:pPr>
            <a:r>
              <a:rPr lang="en-AU" b="1">
                <a:latin typeface="+mj-lt"/>
              </a:rPr>
              <a:t>Guiding prompt: </a:t>
            </a:r>
          </a:p>
          <a:p>
            <a:pPr marL="285750" indent="-285750">
              <a:spcAft>
                <a:spcPts val="600"/>
              </a:spcAft>
              <a:buFont typeface="Arial" panose="020B0604020202020204" pitchFamily="34" charset="0"/>
              <a:buChar char="•"/>
            </a:pPr>
            <a:r>
              <a:rPr lang="en-AU"/>
              <a:t>what are your insights into our school’s current practices?</a:t>
            </a:r>
          </a:p>
        </p:txBody>
      </p:sp>
      <p:pic>
        <p:nvPicPr>
          <p:cNvPr id="8" name="Picture 7">
            <a:extLst>
              <a:ext uri="{FF2B5EF4-FFF2-40B4-BE49-F238E27FC236}">
                <a16:creationId xmlns:a16="http://schemas.microsoft.com/office/drawing/2014/main" id="{83A34308-65CE-0E73-A8EF-AC29F40BC5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81989" y="1792245"/>
            <a:ext cx="4050011" cy="2773607"/>
          </a:xfrm>
          <a:prstGeom prst="rect">
            <a:avLst/>
          </a:prstGeom>
          <a:ln>
            <a:solidFill>
              <a:schemeClr val="bg2">
                <a:lumMod val="90000"/>
              </a:schemeClr>
            </a:solidFill>
          </a:ln>
          <a:effectLst/>
        </p:spPr>
      </p:pic>
      <p:grpSp>
        <p:nvGrpSpPr>
          <p:cNvPr id="2" name="Group 1" descr="A diagram that illustrates a 3-step process for implementing the drivers: 1. Key focus areas&#10;2. Reflection questions&#10;3. Collaborative planning and implementation">
            <a:extLst>
              <a:ext uri="{FF2B5EF4-FFF2-40B4-BE49-F238E27FC236}">
                <a16:creationId xmlns:a16="http://schemas.microsoft.com/office/drawing/2014/main" id="{3BA13470-A2E0-F9EB-D5D5-0128483A0509}"/>
              </a:ext>
            </a:extLst>
          </p:cNvPr>
          <p:cNvGrpSpPr/>
          <p:nvPr/>
        </p:nvGrpSpPr>
        <p:grpSpPr>
          <a:xfrm>
            <a:off x="7171070" y="4317917"/>
            <a:ext cx="4442752" cy="1838083"/>
            <a:chOff x="7171070" y="4317917"/>
            <a:chExt cx="4442752" cy="1838083"/>
          </a:xfrm>
        </p:grpSpPr>
        <p:sp>
          <p:nvSpPr>
            <p:cNvPr id="3" name="Arrow: Right 2">
              <a:extLst>
                <a:ext uri="{FF2B5EF4-FFF2-40B4-BE49-F238E27FC236}">
                  <a16:creationId xmlns:a16="http://schemas.microsoft.com/office/drawing/2014/main" id="{8CB15B39-1F5A-DEDB-BC98-09C7D70E9CD2}"/>
                </a:ext>
              </a:extLst>
            </p:cNvPr>
            <p:cNvSpPr/>
            <p:nvPr/>
          </p:nvSpPr>
          <p:spPr>
            <a:xfrm>
              <a:off x="7504069" y="4317917"/>
              <a:ext cx="3776754" cy="183808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4" name="Freeform: Shape 3">
              <a:extLst>
                <a:ext uri="{FF2B5EF4-FFF2-40B4-BE49-F238E27FC236}">
                  <a16:creationId xmlns:a16="http://schemas.microsoft.com/office/drawing/2014/main" id="{82541C8C-68C9-1E70-D92D-7E4E55C1918C}"/>
                </a:ext>
              </a:extLst>
            </p:cNvPr>
            <p:cNvSpPr/>
            <p:nvPr/>
          </p:nvSpPr>
          <p:spPr>
            <a:xfrm>
              <a:off x="7171070" y="4869341"/>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1. Key focus areas</a:t>
              </a:r>
            </a:p>
          </p:txBody>
        </p:sp>
        <p:sp>
          <p:nvSpPr>
            <p:cNvPr id="10" name="Freeform: Shape 9">
              <a:extLst>
                <a:ext uri="{FF2B5EF4-FFF2-40B4-BE49-F238E27FC236}">
                  <a16:creationId xmlns:a16="http://schemas.microsoft.com/office/drawing/2014/main" id="{1AA1CC94-04EF-4874-3BD9-0F861BBA1B81}"/>
                </a:ext>
              </a:extLst>
            </p:cNvPr>
            <p:cNvSpPr/>
            <p:nvPr/>
          </p:nvSpPr>
          <p:spPr>
            <a:xfrm>
              <a:off x="8710637" y="4869341"/>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2. Reflection questions</a:t>
              </a:r>
            </a:p>
          </p:txBody>
        </p:sp>
        <p:sp>
          <p:nvSpPr>
            <p:cNvPr id="12" name="Freeform: Shape 11">
              <a:extLst>
                <a:ext uri="{FF2B5EF4-FFF2-40B4-BE49-F238E27FC236}">
                  <a16:creationId xmlns:a16="http://schemas.microsoft.com/office/drawing/2014/main" id="{DAD03E83-8FD1-B48B-B383-AE0470DBEA7E}"/>
                </a:ext>
              </a:extLst>
            </p:cNvPr>
            <p:cNvSpPr/>
            <p:nvPr/>
          </p:nvSpPr>
          <p:spPr>
            <a:xfrm>
              <a:off x="10250205" y="4869341"/>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3. Collaborative planning and implementation </a:t>
              </a:r>
            </a:p>
          </p:txBody>
        </p:sp>
      </p:grpSp>
      <p:sp>
        <p:nvSpPr>
          <p:cNvPr id="6" name="Slide Number Placeholder 5">
            <a:extLst>
              <a:ext uri="{FF2B5EF4-FFF2-40B4-BE49-F238E27FC236}">
                <a16:creationId xmlns:a16="http://schemas.microsoft.com/office/drawing/2014/main" id="{527FB5BF-8897-2642-4B1D-46B3B4D0602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103065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D6FA2-7535-8ACB-3627-41654EC76E5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DE4EB1E-195E-40B5-D115-03CA81357AC9}"/>
              </a:ext>
            </a:extLst>
          </p:cNvPr>
          <p:cNvSpPr>
            <a:spLocks noGrp="1"/>
          </p:cNvSpPr>
          <p:nvPr>
            <p:ph type="title"/>
          </p:nvPr>
        </p:nvSpPr>
        <p:spPr/>
        <p:txBody>
          <a:bodyPr/>
          <a:lstStyle/>
          <a:p>
            <a:r>
              <a:rPr lang="en-AU"/>
              <a:t>3. Collaborative planning and implementation </a:t>
            </a:r>
            <a:r>
              <a:rPr lang="en-AU">
                <a:solidFill>
                  <a:schemeClr val="bg1"/>
                </a:solidFill>
              </a:rPr>
              <a:t>(2)</a:t>
            </a:r>
          </a:p>
        </p:txBody>
      </p:sp>
      <p:sp>
        <p:nvSpPr>
          <p:cNvPr id="9" name="Text Placeholder 8">
            <a:extLst>
              <a:ext uri="{FF2B5EF4-FFF2-40B4-BE49-F238E27FC236}">
                <a16:creationId xmlns:a16="http://schemas.microsoft.com/office/drawing/2014/main" id="{0E26269A-4414-268F-7E86-1BCDCFF1A0D5}"/>
              </a:ext>
            </a:extLst>
          </p:cNvPr>
          <p:cNvSpPr>
            <a:spLocks noGrp="1"/>
          </p:cNvSpPr>
          <p:nvPr>
            <p:ph type="body" sz="quarter" idx="18"/>
          </p:nvPr>
        </p:nvSpPr>
        <p:spPr/>
        <p:txBody>
          <a:bodyPr/>
          <a:lstStyle/>
          <a:p>
            <a:r>
              <a:rPr lang="en-US"/>
              <a:t>Individual reflections</a:t>
            </a:r>
          </a:p>
        </p:txBody>
      </p:sp>
      <p:sp>
        <p:nvSpPr>
          <p:cNvPr id="3" name="Content Placeholder 3">
            <a:extLst>
              <a:ext uri="{FF2B5EF4-FFF2-40B4-BE49-F238E27FC236}">
                <a16:creationId xmlns:a16="http://schemas.microsoft.com/office/drawing/2014/main" id="{8530C69C-39CB-8F0B-5637-DF3FC5552BC1}"/>
              </a:ext>
            </a:extLst>
          </p:cNvPr>
          <p:cNvSpPr txBox="1">
            <a:spLocks/>
          </p:cNvSpPr>
          <p:nvPr/>
        </p:nvSpPr>
        <p:spPr>
          <a:xfrm>
            <a:off x="360000" y="1800000"/>
            <a:ext cx="6218600" cy="4351339"/>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a:t>Use the ‘Part 1 – reflection questions’ from the ‘</a:t>
            </a:r>
            <a:r>
              <a:rPr lang="en-AU" sz="1800" b="0">
                <a:effectLst/>
                <a:latin typeface="+mn-lt"/>
                <a:ea typeface="Calibri" panose="020F0502020204030204" pitchFamily="34" charset="0"/>
              </a:rPr>
              <a:t>Driver 1 – reflection and </a:t>
            </a:r>
            <a:r>
              <a:rPr lang="en-AU"/>
              <a:t>implementation</a:t>
            </a:r>
            <a:r>
              <a:rPr lang="en-AU" sz="1800" b="0">
                <a:effectLst/>
                <a:latin typeface="+mn-lt"/>
                <a:ea typeface="Calibri" panose="020F0502020204030204" pitchFamily="34" charset="0"/>
              </a:rPr>
              <a:t> guide</a:t>
            </a:r>
            <a:r>
              <a:rPr lang="en-AU"/>
              <a:t>’. </a:t>
            </a:r>
          </a:p>
          <a:p>
            <a:pPr>
              <a:spcAft>
                <a:spcPts val="600"/>
              </a:spcAft>
            </a:pPr>
            <a:endParaRPr lang="en-AU"/>
          </a:p>
          <a:p>
            <a:pPr>
              <a:spcAft>
                <a:spcPts val="600"/>
              </a:spcAft>
            </a:pPr>
            <a:r>
              <a:rPr lang="en-AU" b="1">
                <a:latin typeface="+mj-lt"/>
              </a:rPr>
              <a:t>Activity</a:t>
            </a:r>
          </a:p>
          <a:p>
            <a:pPr>
              <a:spcAft>
                <a:spcPts val="600"/>
              </a:spcAft>
            </a:pPr>
            <a:r>
              <a:rPr lang="en-AU"/>
              <a:t>Use the guiding prompts from the guide to:</a:t>
            </a:r>
          </a:p>
          <a:p>
            <a:pPr marL="285750" indent="-285750" algn="l">
              <a:spcAft>
                <a:spcPts val="600"/>
              </a:spcAft>
              <a:buFont typeface="Arial" panose="020B0604020202020204" pitchFamily="34" charset="0"/>
              <a:buChar char="•"/>
            </a:pPr>
            <a:r>
              <a:rPr lang="en-AU"/>
              <a:t>write your personal reflections and insights based on your experience in ‘Table 1 – individual reflection’</a:t>
            </a:r>
          </a:p>
          <a:p>
            <a:pPr marL="285750" indent="-285750" algn="l">
              <a:spcAft>
                <a:spcPts val="600"/>
              </a:spcAft>
              <a:buFont typeface="Arial" panose="020B0604020202020204" pitchFamily="34" charset="0"/>
              <a:buChar char="•"/>
            </a:pPr>
            <a:r>
              <a:rPr lang="en-AU"/>
              <a:t>r</a:t>
            </a:r>
            <a:r>
              <a:rPr lang="en-AU" i="0">
                <a:effectLst/>
              </a:rPr>
              <a:t>ank the focus areas in terms of high to low priority.</a:t>
            </a:r>
          </a:p>
        </p:txBody>
      </p:sp>
      <p:grpSp>
        <p:nvGrpSpPr>
          <p:cNvPr id="16" name="Group 15">
            <a:extLst>
              <a:ext uri="{FF2B5EF4-FFF2-40B4-BE49-F238E27FC236}">
                <a16:creationId xmlns:a16="http://schemas.microsoft.com/office/drawing/2014/main" id="{41C54667-05DD-7D3B-99F2-59211E070025}"/>
              </a:ext>
              <a:ext uri="{C183D7F6-B498-43B3-948B-1728B52AA6E4}">
                <adec:decorative xmlns:adec="http://schemas.microsoft.com/office/drawing/2017/decorative" val="1"/>
              </a:ext>
            </a:extLst>
          </p:cNvPr>
          <p:cNvGrpSpPr/>
          <p:nvPr/>
        </p:nvGrpSpPr>
        <p:grpSpPr>
          <a:xfrm>
            <a:off x="7171070" y="1824623"/>
            <a:ext cx="4442752" cy="1838083"/>
            <a:chOff x="7171070" y="1824623"/>
            <a:chExt cx="4442752" cy="1838083"/>
          </a:xfrm>
        </p:grpSpPr>
        <p:sp>
          <p:nvSpPr>
            <p:cNvPr id="17" name="Arrow: Right 16">
              <a:extLst>
                <a:ext uri="{FF2B5EF4-FFF2-40B4-BE49-F238E27FC236}">
                  <a16:creationId xmlns:a16="http://schemas.microsoft.com/office/drawing/2014/main" id="{74876A27-1F8F-685A-E444-1425FC66302A}"/>
                </a:ext>
              </a:extLst>
            </p:cNvPr>
            <p:cNvSpPr/>
            <p:nvPr/>
          </p:nvSpPr>
          <p:spPr>
            <a:xfrm>
              <a:off x="7504069" y="1824623"/>
              <a:ext cx="3776754" cy="183808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8" name="Freeform: Shape 17">
              <a:extLst>
                <a:ext uri="{FF2B5EF4-FFF2-40B4-BE49-F238E27FC236}">
                  <a16:creationId xmlns:a16="http://schemas.microsoft.com/office/drawing/2014/main" id="{AFA38B70-7EBF-8711-C606-24CBEB6E519A}"/>
                </a:ext>
              </a:extLst>
            </p:cNvPr>
            <p:cNvSpPr/>
            <p:nvPr/>
          </p:nvSpPr>
          <p:spPr>
            <a:xfrm>
              <a:off x="7171070" y="2376047"/>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1. Key focus areas</a:t>
              </a:r>
            </a:p>
          </p:txBody>
        </p:sp>
        <p:sp>
          <p:nvSpPr>
            <p:cNvPr id="19" name="Freeform: Shape 18">
              <a:extLst>
                <a:ext uri="{FF2B5EF4-FFF2-40B4-BE49-F238E27FC236}">
                  <a16:creationId xmlns:a16="http://schemas.microsoft.com/office/drawing/2014/main" id="{4F050408-E0DB-1C33-7B51-258AEA1B2CF1}"/>
                </a:ext>
              </a:extLst>
            </p:cNvPr>
            <p:cNvSpPr/>
            <p:nvPr/>
          </p:nvSpPr>
          <p:spPr>
            <a:xfrm>
              <a:off x="8710637" y="2376047"/>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2. Reflection questions</a:t>
              </a:r>
            </a:p>
          </p:txBody>
        </p:sp>
        <p:sp>
          <p:nvSpPr>
            <p:cNvPr id="20" name="Freeform: Shape 19">
              <a:extLst>
                <a:ext uri="{FF2B5EF4-FFF2-40B4-BE49-F238E27FC236}">
                  <a16:creationId xmlns:a16="http://schemas.microsoft.com/office/drawing/2014/main" id="{9B550080-1C3D-009E-8B7E-B1E906B87684}"/>
                </a:ext>
              </a:extLst>
            </p:cNvPr>
            <p:cNvSpPr/>
            <p:nvPr/>
          </p:nvSpPr>
          <p:spPr>
            <a:xfrm>
              <a:off x="10250205" y="2376047"/>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3. Collaborative planning and implementation </a:t>
              </a:r>
            </a:p>
          </p:txBody>
        </p:sp>
      </p:grpSp>
      <p:sp>
        <p:nvSpPr>
          <p:cNvPr id="10" name="Arrow: Curved Left 9">
            <a:extLst>
              <a:ext uri="{FF2B5EF4-FFF2-40B4-BE49-F238E27FC236}">
                <a16:creationId xmlns:a16="http://schemas.microsoft.com/office/drawing/2014/main" id="{767B3A7D-835D-0F7F-1F51-A72B60CBC097}"/>
              </a:ext>
              <a:ext uri="{C183D7F6-B498-43B3-948B-1728B52AA6E4}">
                <adec:decorative xmlns:adec="http://schemas.microsoft.com/office/drawing/2017/decorative" val="1"/>
              </a:ext>
            </a:extLst>
          </p:cNvPr>
          <p:cNvSpPr/>
          <p:nvPr/>
        </p:nvSpPr>
        <p:spPr>
          <a:xfrm rot="1205775">
            <a:off x="10914991" y="3319793"/>
            <a:ext cx="410308" cy="996462"/>
          </a:xfrm>
          <a:prstGeom prst="curved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nvGrpSpPr>
          <p:cNvPr id="4" name="Group 3">
            <a:extLst>
              <a:ext uri="{FF2B5EF4-FFF2-40B4-BE49-F238E27FC236}">
                <a16:creationId xmlns:a16="http://schemas.microsoft.com/office/drawing/2014/main" id="{D515E08F-BA1B-416C-208A-417BE2C4C129}"/>
              </a:ext>
              <a:ext uri="{C183D7F6-B498-43B3-948B-1728B52AA6E4}">
                <adec:decorative xmlns:adec="http://schemas.microsoft.com/office/drawing/2017/decorative" val="1"/>
              </a:ext>
            </a:extLst>
          </p:cNvPr>
          <p:cNvGrpSpPr/>
          <p:nvPr/>
        </p:nvGrpSpPr>
        <p:grpSpPr>
          <a:xfrm>
            <a:off x="8091207" y="3960797"/>
            <a:ext cx="2830742" cy="2244462"/>
            <a:chOff x="8091207" y="3960797"/>
            <a:chExt cx="2830742" cy="2244462"/>
          </a:xfrm>
        </p:grpSpPr>
        <p:sp>
          <p:nvSpPr>
            <p:cNvPr id="8" name="Arrow: Circular 7">
              <a:extLst>
                <a:ext uri="{FF2B5EF4-FFF2-40B4-BE49-F238E27FC236}">
                  <a16:creationId xmlns:a16="http://schemas.microsoft.com/office/drawing/2014/main" id="{BA6A761A-207F-5E5E-2791-9529868B8F2C}"/>
                </a:ext>
              </a:extLst>
            </p:cNvPr>
            <p:cNvSpPr/>
            <p:nvPr/>
          </p:nvSpPr>
          <p:spPr>
            <a:xfrm>
              <a:off x="8390816" y="3960797"/>
              <a:ext cx="2231524" cy="2231524"/>
            </a:xfrm>
            <a:prstGeom prst="circularArrow">
              <a:avLst>
                <a:gd name="adj1" fmla="val 5544"/>
                <a:gd name="adj2" fmla="val 330680"/>
                <a:gd name="adj3" fmla="val 13829547"/>
                <a:gd name="adj4" fmla="val 17353416"/>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1" name="Freeform: Shape 10">
              <a:extLst>
                <a:ext uri="{FF2B5EF4-FFF2-40B4-BE49-F238E27FC236}">
                  <a16:creationId xmlns:a16="http://schemas.microsoft.com/office/drawing/2014/main" id="{A1A4D7DD-04B0-1FAA-6594-F3A5C222484C}"/>
                </a:ext>
              </a:extLst>
            </p:cNvPr>
            <p:cNvSpPr/>
            <p:nvPr/>
          </p:nvSpPr>
          <p:spPr>
            <a:xfrm>
              <a:off x="8996242" y="3973445"/>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Individual reflection</a:t>
              </a:r>
            </a:p>
          </p:txBody>
        </p:sp>
        <p:sp>
          <p:nvSpPr>
            <p:cNvPr id="12" name="Freeform: Shape 11">
              <a:extLst>
                <a:ext uri="{FF2B5EF4-FFF2-40B4-BE49-F238E27FC236}">
                  <a16:creationId xmlns:a16="http://schemas.microsoft.com/office/drawing/2014/main" id="{952BF901-C213-EC22-EB74-1C51D23BD69A}"/>
                </a:ext>
              </a:extLst>
            </p:cNvPr>
            <p:cNvSpPr/>
            <p:nvPr/>
          </p:nvSpPr>
          <p:spPr>
            <a:xfrm>
              <a:off x="9901276" y="4630991"/>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Collaborative discussion</a:t>
              </a:r>
            </a:p>
          </p:txBody>
        </p:sp>
        <p:sp>
          <p:nvSpPr>
            <p:cNvPr id="13" name="Freeform: Shape 12">
              <a:extLst>
                <a:ext uri="{FF2B5EF4-FFF2-40B4-BE49-F238E27FC236}">
                  <a16:creationId xmlns:a16="http://schemas.microsoft.com/office/drawing/2014/main" id="{B5679B83-3B83-42BA-FF83-A3473152DB4C}"/>
                </a:ext>
              </a:extLst>
            </p:cNvPr>
            <p:cNvSpPr/>
            <p:nvPr/>
          </p:nvSpPr>
          <p:spPr>
            <a:xfrm>
              <a:off x="9555584" y="5694923"/>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Identify challenges and opportunities</a:t>
              </a:r>
            </a:p>
          </p:txBody>
        </p:sp>
        <p:sp>
          <p:nvSpPr>
            <p:cNvPr id="14" name="Freeform: Shape 13">
              <a:extLst>
                <a:ext uri="{FF2B5EF4-FFF2-40B4-BE49-F238E27FC236}">
                  <a16:creationId xmlns:a16="http://schemas.microsoft.com/office/drawing/2014/main" id="{9E1D479A-616E-9E42-B066-742A50388175}"/>
                </a:ext>
              </a:extLst>
            </p:cNvPr>
            <p:cNvSpPr/>
            <p:nvPr/>
          </p:nvSpPr>
          <p:spPr>
            <a:xfrm>
              <a:off x="8436899" y="5694923"/>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Develop collaborative  implementation plan</a:t>
              </a:r>
            </a:p>
          </p:txBody>
        </p:sp>
        <p:sp>
          <p:nvSpPr>
            <p:cNvPr id="15" name="Freeform: Shape 14">
              <a:extLst>
                <a:ext uri="{FF2B5EF4-FFF2-40B4-BE49-F238E27FC236}">
                  <a16:creationId xmlns:a16="http://schemas.microsoft.com/office/drawing/2014/main" id="{5B03E45E-D9BC-8033-0EBA-ACD288371EC0}"/>
                </a:ext>
              </a:extLst>
            </p:cNvPr>
            <p:cNvSpPr/>
            <p:nvPr/>
          </p:nvSpPr>
          <p:spPr>
            <a:xfrm>
              <a:off x="8091207" y="4630991"/>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Review and adjust</a:t>
              </a:r>
            </a:p>
          </p:txBody>
        </p:sp>
      </p:grpSp>
      <p:sp>
        <p:nvSpPr>
          <p:cNvPr id="6" name="Slide Number Placeholder 5">
            <a:extLst>
              <a:ext uri="{FF2B5EF4-FFF2-40B4-BE49-F238E27FC236}">
                <a16:creationId xmlns:a16="http://schemas.microsoft.com/office/drawing/2014/main" id="{276B6CC4-1B7B-11D0-DE12-0F4999D8AB0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73850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8DEE0-2726-A70D-3D69-629D62F3B5B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EA0C21-2923-AC07-1DBF-4D535F8E8C8E}"/>
              </a:ext>
            </a:extLst>
          </p:cNvPr>
          <p:cNvSpPr>
            <a:spLocks noGrp="1"/>
          </p:cNvSpPr>
          <p:nvPr>
            <p:ph type="title"/>
          </p:nvPr>
        </p:nvSpPr>
        <p:spPr/>
        <p:txBody>
          <a:bodyPr/>
          <a:lstStyle/>
          <a:p>
            <a:r>
              <a:rPr lang="en-AU"/>
              <a:t>3. Collaborative planning and implementation </a:t>
            </a:r>
            <a:r>
              <a:rPr lang="en-AU">
                <a:solidFill>
                  <a:schemeClr val="bg1"/>
                </a:solidFill>
              </a:rPr>
              <a:t>(3)</a:t>
            </a:r>
          </a:p>
        </p:txBody>
      </p:sp>
      <p:sp>
        <p:nvSpPr>
          <p:cNvPr id="9" name="Text Placeholder 8">
            <a:extLst>
              <a:ext uri="{FF2B5EF4-FFF2-40B4-BE49-F238E27FC236}">
                <a16:creationId xmlns:a16="http://schemas.microsoft.com/office/drawing/2014/main" id="{344C5B5C-B9FD-D0B4-BEE1-A744A1C32F1F}"/>
              </a:ext>
            </a:extLst>
          </p:cNvPr>
          <p:cNvSpPr>
            <a:spLocks noGrp="1"/>
          </p:cNvSpPr>
          <p:nvPr>
            <p:ph type="body" sz="quarter" idx="18"/>
          </p:nvPr>
        </p:nvSpPr>
        <p:spPr/>
        <p:txBody>
          <a:bodyPr/>
          <a:lstStyle/>
          <a:p>
            <a:r>
              <a:rPr lang="en-US"/>
              <a:t>Collaborative discussion </a:t>
            </a:r>
          </a:p>
        </p:txBody>
      </p:sp>
      <p:sp>
        <p:nvSpPr>
          <p:cNvPr id="3" name="Content Placeholder 3">
            <a:extLst>
              <a:ext uri="{FF2B5EF4-FFF2-40B4-BE49-F238E27FC236}">
                <a16:creationId xmlns:a16="http://schemas.microsoft.com/office/drawing/2014/main" id="{A5D696B0-AF64-CBF3-8379-552A5D29B8AF}"/>
              </a:ext>
            </a:extLst>
          </p:cNvPr>
          <p:cNvSpPr txBox="1">
            <a:spLocks/>
          </p:cNvSpPr>
          <p:nvPr/>
        </p:nvSpPr>
        <p:spPr>
          <a:xfrm>
            <a:off x="360000" y="1792286"/>
            <a:ext cx="5513537" cy="4351339"/>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a:t>Use the ‘Step 2 – collaborative discussion’ from the ‘</a:t>
            </a:r>
            <a:r>
              <a:rPr lang="en-AU">
                <a:ea typeface="Calibri" panose="020F0502020204030204" pitchFamily="34" charset="0"/>
              </a:rPr>
              <a:t>Driver 1 – reflection and </a:t>
            </a:r>
            <a:r>
              <a:rPr lang="en-AU"/>
              <a:t>implementation</a:t>
            </a:r>
            <a:r>
              <a:rPr lang="en-AU">
                <a:ea typeface="Calibri" panose="020F0502020204030204" pitchFamily="34" charset="0"/>
              </a:rPr>
              <a:t> guide</a:t>
            </a:r>
            <a:r>
              <a:rPr lang="en-AU"/>
              <a:t>’. </a:t>
            </a:r>
          </a:p>
          <a:p>
            <a:pPr>
              <a:spcAft>
                <a:spcPts val="600"/>
              </a:spcAft>
            </a:pPr>
            <a:endParaRPr lang="en-AU" b="1"/>
          </a:p>
          <a:p>
            <a:pPr>
              <a:spcAft>
                <a:spcPts val="600"/>
              </a:spcAft>
            </a:pPr>
            <a:r>
              <a:rPr lang="en-AU" b="1"/>
              <a:t>Activity</a:t>
            </a:r>
            <a:r>
              <a:rPr lang="en-AU" u="sng"/>
              <a:t> </a:t>
            </a:r>
          </a:p>
          <a:p>
            <a:pPr>
              <a:spcAft>
                <a:spcPts val="600"/>
              </a:spcAft>
            </a:pPr>
            <a:r>
              <a:rPr lang="en-AU"/>
              <a:t>Use the guiding prompts from the guide to:</a:t>
            </a:r>
          </a:p>
          <a:p>
            <a:pPr marL="285750" indent="-285750">
              <a:spcAft>
                <a:spcPts val="600"/>
              </a:spcAft>
              <a:buFont typeface="Arial" panose="020B0604020202020204" pitchFamily="34" charset="0"/>
              <a:buChar char="•"/>
            </a:pPr>
            <a:r>
              <a:rPr lang="en-AU"/>
              <a:t>discuss each question as a team</a:t>
            </a:r>
          </a:p>
          <a:p>
            <a:pPr marL="285750" indent="-285750">
              <a:spcAft>
                <a:spcPts val="600"/>
              </a:spcAft>
              <a:buFont typeface="Arial" panose="020B0604020202020204" pitchFamily="34" charset="0"/>
              <a:buChar char="•"/>
            </a:pPr>
            <a:r>
              <a:rPr lang="en-AU"/>
              <a:t>record the insight in a shared format or use ‘Table 2 – team discussion’ from the guide.</a:t>
            </a:r>
          </a:p>
        </p:txBody>
      </p:sp>
      <p:grpSp>
        <p:nvGrpSpPr>
          <p:cNvPr id="4" name="Group 3">
            <a:extLst>
              <a:ext uri="{FF2B5EF4-FFF2-40B4-BE49-F238E27FC236}">
                <a16:creationId xmlns:a16="http://schemas.microsoft.com/office/drawing/2014/main" id="{12A291DB-8E0F-885C-BAC6-2B73DA5D0B18}"/>
              </a:ext>
              <a:ext uri="{C183D7F6-B498-43B3-948B-1728B52AA6E4}">
                <adec:decorative xmlns:adec="http://schemas.microsoft.com/office/drawing/2017/decorative" val="1"/>
              </a:ext>
            </a:extLst>
          </p:cNvPr>
          <p:cNvGrpSpPr/>
          <p:nvPr/>
        </p:nvGrpSpPr>
        <p:grpSpPr>
          <a:xfrm>
            <a:off x="6104723" y="1576078"/>
            <a:ext cx="5787592" cy="4566819"/>
            <a:chOff x="6104723" y="1576078"/>
            <a:chExt cx="5787592" cy="4566819"/>
          </a:xfrm>
        </p:grpSpPr>
        <p:sp>
          <p:nvSpPr>
            <p:cNvPr id="5" name="Arrow: Circular 4">
              <a:extLst>
                <a:ext uri="{FF2B5EF4-FFF2-40B4-BE49-F238E27FC236}">
                  <a16:creationId xmlns:a16="http://schemas.microsoft.com/office/drawing/2014/main" id="{1A5DE4E4-3C66-D509-9E8F-BD47ED590920}"/>
                </a:ext>
              </a:extLst>
            </p:cNvPr>
            <p:cNvSpPr/>
            <p:nvPr/>
          </p:nvSpPr>
          <p:spPr>
            <a:xfrm>
              <a:off x="6754779" y="1576078"/>
              <a:ext cx="4487480" cy="4487480"/>
            </a:xfrm>
            <a:prstGeom prst="circularArrow">
              <a:avLst>
                <a:gd name="adj1" fmla="val 5544"/>
                <a:gd name="adj2" fmla="val 330680"/>
                <a:gd name="adj3" fmla="val 13724621"/>
                <a:gd name="adj4" fmla="val 17417267"/>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8" name="Freeform: Shape 7">
              <a:extLst>
                <a:ext uri="{FF2B5EF4-FFF2-40B4-BE49-F238E27FC236}">
                  <a16:creationId xmlns:a16="http://schemas.microsoft.com/office/drawing/2014/main" id="{09E5DE7F-66A7-46CF-9623-47F5FD52659B}"/>
                </a:ext>
              </a:extLst>
            </p:cNvPr>
            <p:cNvSpPr/>
            <p:nvPr/>
          </p:nvSpPr>
          <p:spPr>
            <a:xfrm>
              <a:off x="7924700" y="1607276"/>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7189" tIns="117189" rIns="117189" bIns="117189" numCol="1" spcCol="1270" anchor="ctr" anchorCtr="0">
              <a:noAutofit/>
            </a:bodyPr>
            <a:lstStyle/>
            <a:p>
              <a:pPr marL="0" lvl="0" indent="0" algn="ctr" defTabSz="755650">
                <a:lnSpc>
                  <a:spcPct val="130000"/>
                </a:lnSpc>
                <a:spcBef>
                  <a:spcPct val="0"/>
                </a:spcBef>
                <a:spcAft>
                  <a:spcPts val="600"/>
                </a:spcAft>
                <a:buNone/>
              </a:pPr>
              <a:r>
                <a:rPr lang="en-AU" sz="1400" kern="1200"/>
                <a:t>Individual reflection</a:t>
              </a:r>
            </a:p>
          </p:txBody>
        </p:sp>
        <p:sp>
          <p:nvSpPr>
            <p:cNvPr id="11" name="Freeform: Shape 10">
              <a:extLst>
                <a:ext uri="{FF2B5EF4-FFF2-40B4-BE49-F238E27FC236}">
                  <a16:creationId xmlns:a16="http://schemas.microsoft.com/office/drawing/2014/main" id="{60556D72-8717-AD17-6F8B-A005113DF2C3}"/>
                </a:ext>
              </a:extLst>
            </p:cNvPr>
            <p:cNvSpPr/>
            <p:nvPr/>
          </p:nvSpPr>
          <p:spPr>
            <a:xfrm>
              <a:off x="9744678" y="2929567"/>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7189" tIns="117189" rIns="117189" bIns="117189" numCol="1" spcCol="1270" anchor="ctr" anchorCtr="0">
              <a:noAutofit/>
            </a:bodyPr>
            <a:lstStyle/>
            <a:p>
              <a:pPr marL="0" lvl="0" indent="0" algn="ctr" defTabSz="755650">
                <a:lnSpc>
                  <a:spcPct val="130000"/>
                </a:lnSpc>
                <a:spcBef>
                  <a:spcPct val="0"/>
                </a:spcBef>
                <a:spcAft>
                  <a:spcPts val="600"/>
                </a:spcAft>
                <a:buNone/>
              </a:pPr>
              <a:r>
                <a:rPr lang="en-AU" sz="1400" kern="1200"/>
                <a:t>Collaborative discussion</a:t>
              </a:r>
            </a:p>
          </p:txBody>
        </p:sp>
        <p:sp>
          <p:nvSpPr>
            <p:cNvPr id="12" name="Freeform: Shape 11">
              <a:extLst>
                <a:ext uri="{FF2B5EF4-FFF2-40B4-BE49-F238E27FC236}">
                  <a16:creationId xmlns:a16="http://schemas.microsoft.com/office/drawing/2014/main" id="{66D9764C-160F-9294-37F8-AEF9CA766421}"/>
                </a:ext>
              </a:extLst>
            </p:cNvPr>
            <p:cNvSpPr/>
            <p:nvPr/>
          </p:nvSpPr>
          <p:spPr>
            <a:xfrm>
              <a:off x="9049508" y="5069079"/>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89" tIns="117189" rIns="117189" bIns="117189" numCol="1" spcCol="1270" anchor="ctr" anchorCtr="0">
              <a:noAutofit/>
            </a:bodyPr>
            <a:lstStyle/>
            <a:p>
              <a:pPr marL="0" lvl="0" indent="0" algn="ctr" defTabSz="755650">
                <a:lnSpc>
                  <a:spcPct val="130000"/>
                </a:lnSpc>
                <a:spcBef>
                  <a:spcPct val="0"/>
                </a:spcBef>
                <a:spcAft>
                  <a:spcPts val="600"/>
                </a:spcAft>
                <a:buNone/>
              </a:pPr>
              <a:r>
                <a:rPr lang="en-AU" sz="1400" kern="1200"/>
                <a:t>Identify challenges and opportunities</a:t>
              </a:r>
            </a:p>
          </p:txBody>
        </p:sp>
        <p:sp>
          <p:nvSpPr>
            <p:cNvPr id="13" name="Freeform: Shape 12">
              <a:extLst>
                <a:ext uri="{FF2B5EF4-FFF2-40B4-BE49-F238E27FC236}">
                  <a16:creationId xmlns:a16="http://schemas.microsoft.com/office/drawing/2014/main" id="{94DD1B82-ADD9-93C0-E10B-98D4932AE3C1}"/>
                </a:ext>
              </a:extLst>
            </p:cNvPr>
            <p:cNvSpPr/>
            <p:nvPr/>
          </p:nvSpPr>
          <p:spPr>
            <a:xfrm>
              <a:off x="6799892" y="5069079"/>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89" tIns="117189" rIns="117189" bIns="117189" numCol="1" spcCol="1270" anchor="ctr" anchorCtr="0">
              <a:noAutofit/>
            </a:bodyPr>
            <a:lstStyle/>
            <a:p>
              <a:pPr marL="0" lvl="0" indent="0" algn="ctr" defTabSz="755650">
                <a:lnSpc>
                  <a:spcPct val="130000"/>
                </a:lnSpc>
                <a:spcBef>
                  <a:spcPct val="0"/>
                </a:spcBef>
                <a:spcAft>
                  <a:spcPts val="600"/>
                </a:spcAft>
                <a:buNone/>
              </a:pPr>
              <a:r>
                <a:rPr lang="en-AU" sz="1400" kern="1200"/>
                <a:t>Develop collaborative  implementation plan</a:t>
              </a:r>
            </a:p>
          </p:txBody>
        </p:sp>
        <p:sp>
          <p:nvSpPr>
            <p:cNvPr id="14" name="Freeform: Shape 13">
              <a:extLst>
                <a:ext uri="{FF2B5EF4-FFF2-40B4-BE49-F238E27FC236}">
                  <a16:creationId xmlns:a16="http://schemas.microsoft.com/office/drawing/2014/main" id="{C1BBA2E7-F42D-5689-BD7C-7FC80B3E92E5}"/>
                </a:ext>
              </a:extLst>
            </p:cNvPr>
            <p:cNvSpPr/>
            <p:nvPr/>
          </p:nvSpPr>
          <p:spPr>
            <a:xfrm>
              <a:off x="6104723" y="2929567"/>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89" tIns="117189" rIns="117189" bIns="117189" numCol="1" spcCol="1270" anchor="ctr" anchorCtr="0">
              <a:noAutofit/>
            </a:bodyPr>
            <a:lstStyle/>
            <a:p>
              <a:pPr marL="0" lvl="0" indent="0" algn="ctr" defTabSz="755650">
                <a:lnSpc>
                  <a:spcPct val="130000"/>
                </a:lnSpc>
                <a:spcBef>
                  <a:spcPct val="0"/>
                </a:spcBef>
                <a:spcAft>
                  <a:spcPts val="600"/>
                </a:spcAft>
                <a:buNone/>
              </a:pPr>
              <a:r>
                <a:rPr lang="en-AU" sz="1400" kern="1200"/>
                <a:t>Review and adjust</a:t>
              </a:r>
            </a:p>
          </p:txBody>
        </p:sp>
      </p:grpSp>
      <p:sp>
        <p:nvSpPr>
          <p:cNvPr id="6" name="Slide Number Placeholder 5">
            <a:extLst>
              <a:ext uri="{FF2B5EF4-FFF2-40B4-BE49-F238E27FC236}">
                <a16:creationId xmlns:a16="http://schemas.microsoft.com/office/drawing/2014/main" id="{69320AC3-0043-04BF-4CB7-E8E703221C7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106076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940E7-C0D3-A036-DAF8-C7AF3A1722F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09678E9-155F-492A-1D95-17C3074AFC97}"/>
              </a:ext>
            </a:extLst>
          </p:cNvPr>
          <p:cNvSpPr>
            <a:spLocks noGrp="1"/>
          </p:cNvSpPr>
          <p:nvPr>
            <p:ph type="title"/>
          </p:nvPr>
        </p:nvSpPr>
        <p:spPr/>
        <p:txBody>
          <a:bodyPr/>
          <a:lstStyle/>
          <a:p>
            <a:r>
              <a:rPr lang="en-AU"/>
              <a:t>3. Collaborative planning and implementation </a:t>
            </a:r>
            <a:r>
              <a:rPr lang="en-AU">
                <a:solidFill>
                  <a:schemeClr val="bg1"/>
                </a:solidFill>
              </a:rPr>
              <a:t>(4)</a:t>
            </a:r>
          </a:p>
        </p:txBody>
      </p:sp>
      <p:sp>
        <p:nvSpPr>
          <p:cNvPr id="9" name="Text Placeholder 8">
            <a:extLst>
              <a:ext uri="{FF2B5EF4-FFF2-40B4-BE49-F238E27FC236}">
                <a16:creationId xmlns:a16="http://schemas.microsoft.com/office/drawing/2014/main" id="{D8C35715-014A-BA11-EB63-5AEA502E593F}"/>
              </a:ext>
            </a:extLst>
          </p:cNvPr>
          <p:cNvSpPr>
            <a:spLocks noGrp="1"/>
          </p:cNvSpPr>
          <p:nvPr>
            <p:ph type="body" sz="quarter" idx="18"/>
          </p:nvPr>
        </p:nvSpPr>
        <p:spPr/>
        <p:txBody>
          <a:bodyPr/>
          <a:lstStyle/>
          <a:p>
            <a:r>
              <a:rPr lang="en-US"/>
              <a:t>Identify challenges and opportunities</a:t>
            </a:r>
          </a:p>
        </p:txBody>
      </p:sp>
      <p:sp>
        <p:nvSpPr>
          <p:cNvPr id="5" name="Content Placeholder 3">
            <a:extLst>
              <a:ext uri="{FF2B5EF4-FFF2-40B4-BE49-F238E27FC236}">
                <a16:creationId xmlns:a16="http://schemas.microsoft.com/office/drawing/2014/main" id="{F55E0DD9-D816-F76B-DDFB-2C2893AAE221}"/>
              </a:ext>
            </a:extLst>
          </p:cNvPr>
          <p:cNvSpPr txBox="1">
            <a:spLocks/>
          </p:cNvSpPr>
          <p:nvPr/>
        </p:nvSpPr>
        <p:spPr>
          <a:xfrm>
            <a:off x="360000" y="1670307"/>
            <a:ext cx="10764000" cy="386935"/>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125"/>
              </a:spcBef>
              <a:spcAft>
                <a:spcPts val="600"/>
              </a:spcAft>
            </a:pPr>
            <a:r>
              <a:rPr lang="en-AU"/>
              <a:t>Use the ‘Step 3 – identify challenges and opportunities’ from the ‘</a:t>
            </a:r>
            <a:r>
              <a:rPr lang="en-AU" sz="1800" b="0">
                <a:effectLst/>
                <a:latin typeface="+mn-lt"/>
                <a:ea typeface="Calibri" panose="020F0502020204030204" pitchFamily="34" charset="0"/>
              </a:rPr>
              <a:t>Driver 1 – reflection and </a:t>
            </a:r>
            <a:r>
              <a:rPr lang="en-AU"/>
              <a:t>implementation</a:t>
            </a:r>
            <a:r>
              <a:rPr lang="en-AU" sz="1800" b="0">
                <a:effectLst/>
                <a:latin typeface="+mn-lt"/>
                <a:ea typeface="Calibri" panose="020F0502020204030204" pitchFamily="34" charset="0"/>
              </a:rPr>
              <a:t> guide</a:t>
            </a:r>
            <a:r>
              <a:rPr lang="en-AU"/>
              <a:t>’.</a:t>
            </a:r>
            <a:endParaRPr lang="en-AU" sz="1800">
              <a:effectLst/>
              <a:ea typeface="Calibri" panose="020F0502020204030204" pitchFamily="34" charset="0"/>
              <a:cs typeface="Times New Roman" panose="02020603050405020304" pitchFamily="18" charset="0"/>
            </a:endParaRPr>
          </a:p>
          <a:p>
            <a:pPr algn="l">
              <a:spcBef>
                <a:spcPts val="1125"/>
              </a:spcBef>
              <a:spcAft>
                <a:spcPts val="600"/>
              </a:spcAft>
            </a:pPr>
            <a:endParaRPr lang="en-AU"/>
          </a:p>
        </p:txBody>
      </p:sp>
      <p:sp>
        <p:nvSpPr>
          <p:cNvPr id="3" name="Content Placeholder 3">
            <a:extLst>
              <a:ext uri="{FF2B5EF4-FFF2-40B4-BE49-F238E27FC236}">
                <a16:creationId xmlns:a16="http://schemas.microsoft.com/office/drawing/2014/main" id="{0333F0D4-190F-C3ED-AAB5-B501CB01FA25}"/>
              </a:ext>
            </a:extLst>
          </p:cNvPr>
          <p:cNvSpPr txBox="1">
            <a:spLocks/>
          </p:cNvSpPr>
          <p:nvPr/>
        </p:nvSpPr>
        <p:spPr>
          <a:xfrm>
            <a:off x="360001" y="2642588"/>
            <a:ext cx="6141160" cy="3621272"/>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125"/>
              </a:spcBef>
              <a:spcAft>
                <a:spcPts val="600"/>
              </a:spcAft>
            </a:pPr>
            <a:r>
              <a:rPr lang="en-AU" b="1">
                <a:latin typeface="+mj-lt"/>
              </a:rPr>
              <a:t>Activity</a:t>
            </a:r>
          </a:p>
          <a:p>
            <a:pPr>
              <a:spcAft>
                <a:spcPts val="600"/>
              </a:spcAft>
            </a:pPr>
            <a:r>
              <a:rPr lang="en-AU"/>
              <a:t>Use the guiding prompts from the guide to:</a:t>
            </a:r>
          </a:p>
          <a:p>
            <a:pPr marL="285750" lvl="0" indent="-285750">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identify challenges that hinder effective planning and implementation of curriculum initiatives</a:t>
            </a:r>
          </a:p>
          <a:p>
            <a:pPr marL="285750" indent="-285750">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highlight opportunities to strengthen alignment, collaboration, or inclusivity</a:t>
            </a:r>
          </a:p>
          <a:p>
            <a:pPr marL="285750" indent="-285750">
              <a:spcAft>
                <a:spcPts val="600"/>
              </a:spcAft>
              <a:buFont typeface="Arial" panose="020B0604020202020204" pitchFamily="34" charset="0"/>
              <a:buChar char="•"/>
            </a:pPr>
            <a:r>
              <a:rPr lang="en-AU"/>
              <a:t>record the insight in a shared format or use ‘Table 3 – identify challenges and opportunities’ from the guide.</a:t>
            </a:r>
          </a:p>
        </p:txBody>
      </p:sp>
      <p:grpSp>
        <p:nvGrpSpPr>
          <p:cNvPr id="2" name="Group 1">
            <a:extLst>
              <a:ext uri="{FF2B5EF4-FFF2-40B4-BE49-F238E27FC236}">
                <a16:creationId xmlns:a16="http://schemas.microsoft.com/office/drawing/2014/main" id="{8136674D-F44E-2B90-13C5-733DC308540F}"/>
              </a:ext>
              <a:ext uri="{C183D7F6-B498-43B3-948B-1728B52AA6E4}">
                <adec:decorative xmlns:adec="http://schemas.microsoft.com/office/drawing/2017/decorative" val="1"/>
              </a:ext>
            </a:extLst>
          </p:cNvPr>
          <p:cNvGrpSpPr/>
          <p:nvPr/>
        </p:nvGrpSpPr>
        <p:grpSpPr>
          <a:xfrm>
            <a:off x="7177791" y="2413024"/>
            <a:ext cx="4634579" cy="3661240"/>
            <a:chOff x="7177791" y="2413024"/>
            <a:chExt cx="4634579" cy="3661240"/>
          </a:xfrm>
        </p:grpSpPr>
        <p:sp>
          <p:nvSpPr>
            <p:cNvPr id="4" name="Arrow: Circular 3">
              <a:extLst>
                <a:ext uri="{FF2B5EF4-FFF2-40B4-BE49-F238E27FC236}">
                  <a16:creationId xmlns:a16="http://schemas.microsoft.com/office/drawing/2014/main" id="{4300E3B2-7106-DF00-7C67-0AA962B1CB83}"/>
                </a:ext>
              </a:extLst>
            </p:cNvPr>
            <p:cNvSpPr/>
            <p:nvPr/>
          </p:nvSpPr>
          <p:spPr>
            <a:xfrm>
              <a:off x="7690927" y="2413024"/>
              <a:ext cx="3608308" cy="3608308"/>
            </a:xfrm>
            <a:prstGeom prst="circularArrow">
              <a:avLst>
                <a:gd name="adj1" fmla="val 5544"/>
                <a:gd name="adj2" fmla="val 330680"/>
                <a:gd name="adj3" fmla="val 13751024"/>
                <a:gd name="adj4" fmla="val 17401137"/>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0" name="Freeform: Shape 9">
              <a:extLst>
                <a:ext uri="{FF2B5EF4-FFF2-40B4-BE49-F238E27FC236}">
                  <a16:creationId xmlns:a16="http://schemas.microsoft.com/office/drawing/2014/main" id="{9C6A04D3-C9C5-101A-D5C7-A52D4D867DD3}"/>
                </a:ext>
              </a:extLst>
            </p:cNvPr>
            <p:cNvSpPr/>
            <p:nvPr/>
          </p:nvSpPr>
          <p:spPr>
            <a:xfrm>
              <a:off x="8641205" y="2436810"/>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Individual reflection</a:t>
              </a:r>
            </a:p>
          </p:txBody>
        </p:sp>
        <p:sp>
          <p:nvSpPr>
            <p:cNvPr id="11" name="Freeform: Shape 10">
              <a:extLst>
                <a:ext uri="{FF2B5EF4-FFF2-40B4-BE49-F238E27FC236}">
                  <a16:creationId xmlns:a16="http://schemas.microsoft.com/office/drawing/2014/main" id="{0C8CD6FF-FFF2-04AE-8DB4-E49D59F4B405}"/>
                </a:ext>
              </a:extLst>
            </p:cNvPr>
            <p:cNvSpPr/>
            <p:nvPr/>
          </p:nvSpPr>
          <p:spPr>
            <a:xfrm>
              <a:off x="10104619" y="3500043"/>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Collaborative discussion</a:t>
              </a:r>
            </a:p>
          </p:txBody>
        </p:sp>
        <p:sp>
          <p:nvSpPr>
            <p:cNvPr id="13" name="Freeform: Shape 12">
              <a:extLst>
                <a:ext uri="{FF2B5EF4-FFF2-40B4-BE49-F238E27FC236}">
                  <a16:creationId xmlns:a16="http://schemas.microsoft.com/office/drawing/2014/main" id="{851B5BDA-9DE5-21CB-A718-18203B3952B2}"/>
                </a:ext>
              </a:extLst>
            </p:cNvPr>
            <p:cNvSpPr/>
            <p:nvPr/>
          </p:nvSpPr>
          <p:spPr>
            <a:xfrm>
              <a:off x="9545645" y="5220389"/>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Identify challenges and opportunities</a:t>
              </a:r>
            </a:p>
          </p:txBody>
        </p:sp>
        <p:sp>
          <p:nvSpPr>
            <p:cNvPr id="14" name="Freeform: Shape 13">
              <a:extLst>
                <a:ext uri="{FF2B5EF4-FFF2-40B4-BE49-F238E27FC236}">
                  <a16:creationId xmlns:a16="http://schemas.microsoft.com/office/drawing/2014/main" id="{9D730A80-C3C8-C9B8-BB22-54B5386B7C29}"/>
                </a:ext>
              </a:extLst>
            </p:cNvPr>
            <p:cNvSpPr/>
            <p:nvPr/>
          </p:nvSpPr>
          <p:spPr>
            <a:xfrm>
              <a:off x="7736766" y="5220389"/>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Develop collaborative  implementation plan</a:t>
              </a:r>
            </a:p>
          </p:txBody>
        </p:sp>
        <p:sp>
          <p:nvSpPr>
            <p:cNvPr id="15" name="Freeform: Shape 14">
              <a:extLst>
                <a:ext uri="{FF2B5EF4-FFF2-40B4-BE49-F238E27FC236}">
                  <a16:creationId xmlns:a16="http://schemas.microsoft.com/office/drawing/2014/main" id="{A1A630AC-51F1-FF08-3652-7076DBD14EEB}"/>
                </a:ext>
              </a:extLst>
            </p:cNvPr>
            <p:cNvSpPr/>
            <p:nvPr/>
          </p:nvSpPr>
          <p:spPr>
            <a:xfrm>
              <a:off x="7177791" y="3500043"/>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Review and adjust</a:t>
              </a:r>
            </a:p>
          </p:txBody>
        </p:sp>
      </p:grpSp>
      <p:sp>
        <p:nvSpPr>
          <p:cNvPr id="6" name="Slide Number Placeholder 5">
            <a:extLst>
              <a:ext uri="{FF2B5EF4-FFF2-40B4-BE49-F238E27FC236}">
                <a16:creationId xmlns:a16="http://schemas.microsoft.com/office/drawing/2014/main" id="{9981F9E3-53FF-C3AA-5CA6-2A3D121C7F3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36</a:t>
            </a:fld>
            <a:endParaRPr lang="en-AU"/>
          </a:p>
        </p:txBody>
      </p:sp>
    </p:spTree>
    <p:extLst>
      <p:ext uri="{BB962C8B-B14F-4D97-AF65-F5344CB8AC3E}">
        <p14:creationId xmlns:p14="http://schemas.microsoft.com/office/powerpoint/2010/main" val="237795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4486CD9C-480F-16E0-B9B4-71A04A19E3C1}"/>
              </a:ext>
            </a:extLst>
          </p:cNvPr>
          <p:cNvSpPr>
            <a:spLocks noGrp="1"/>
          </p:cNvSpPr>
          <p:nvPr>
            <p:ph type="title"/>
          </p:nvPr>
        </p:nvSpPr>
        <p:spPr>
          <a:xfrm>
            <a:off x="360000" y="360000"/>
            <a:ext cx="10080000" cy="545601"/>
          </a:xfrm>
        </p:spPr>
        <p:txBody>
          <a:bodyPr/>
          <a:lstStyle/>
          <a:p>
            <a:r>
              <a:rPr lang="en-AU"/>
              <a:t>3. Collaborative planning and implementation </a:t>
            </a:r>
            <a:r>
              <a:rPr lang="en-AU">
                <a:solidFill>
                  <a:schemeClr val="bg1"/>
                </a:solidFill>
              </a:rPr>
              <a:t>(5)</a:t>
            </a:r>
          </a:p>
        </p:txBody>
      </p:sp>
      <p:sp>
        <p:nvSpPr>
          <p:cNvPr id="7" name="Text Placeholder 8">
            <a:extLst>
              <a:ext uri="{FF2B5EF4-FFF2-40B4-BE49-F238E27FC236}">
                <a16:creationId xmlns:a16="http://schemas.microsoft.com/office/drawing/2014/main" id="{5B14D670-2EC3-68BF-9A59-1029992DFDF2}"/>
              </a:ext>
            </a:extLst>
          </p:cNvPr>
          <p:cNvSpPr>
            <a:spLocks noGrp="1"/>
          </p:cNvSpPr>
          <p:nvPr>
            <p:ph type="body" sz="quarter" idx="18"/>
          </p:nvPr>
        </p:nvSpPr>
        <p:spPr>
          <a:xfrm>
            <a:off x="360000" y="982520"/>
            <a:ext cx="10080000" cy="310015"/>
          </a:xfrm>
        </p:spPr>
        <p:txBody>
          <a:bodyPr/>
          <a:lstStyle/>
          <a:p>
            <a:r>
              <a:rPr lang="en-US"/>
              <a:t>Develop a collaborative implementation plan</a:t>
            </a:r>
          </a:p>
        </p:txBody>
      </p:sp>
      <p:sp>
        <p:nvSpPr>
          <p:cNvPr id="8" name="Content Placeholder 3">
            <a:extLst>
              <a:ext uri="{FF2B5EF4-FFF2-40B4-BE49-F238E27FC236}">
                <a16:creationId xmlns:a16="http://schemas.microsoft.com/office/drawing/2014/main" id="{C4A851C0-2009-3059-1D5E-4D62CEEDA078}"/>
              </a:ext>
            </a:extLst>
          </p:cNvPr>
          <p:cNvSpPr txBox="1">
            <a:spLocks/>
          </p:cNvSpPr>
          <p:nvPr/>
        </p:nvSpPr>
        <p:spPr>
          <a:xfrm>
            <a:off x="360000" y="1670307"/>
            <a:ext cx="11597538" cy="386935"/>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125"/>
              </a:spcBef>
            </a:pPr>
            <a:r>
              <a:rPr lang="en-AU"/>
              <a:t>Use the ‘Step 4 – develop a collaborative plan’ from the ‘</a:t>
            </a:r>
            <a:r>
              <a:rPr lang="en-AU">
                <a:ea typeface="Calibri" panose="020F0502020204030204" pitchFamily="34" charset="0"/>
              </a:rPr>
              <a:t>Driver 1 – reflection and </a:t>
            </a:r>
            <a:r>
              <a:rPr lang="en-AU"/>
              <a:t>implementation</a:t>
            </a:r>
            <a:r>
              <a:rPr lang="en-AU">
                <a:ea typeface="Calibri" panose="020F0502020204030204" pitchFamily="34" charset="0"/>
              </a:rPr>
              <a:t> guide</a:t>
            </a:r>
            <a:r>
              <a:rPr lang="en-AU"/>
              <a:t>’.</a:t>
            </a:r>
          </a:p>
        </p:txBody>
      </p:sp>
      <p:sp>
        <p:nvSpPr>
          <p:cNvPr id="10" name="Content Placeholder 3">
            <a:extLst>
              <a:ext uri="{FF2B5EF4-FFF2-40B4-BE49-F238E27FC236}">
                <a16:creationId xmlns:a16="http://schemas.microsoft.com/office/drawing/2014/main" id="{F538E61F-1957-3102-EA01-3D3AEE1FAC6B}"/>
              </a:ext>
            </a:extLst>
          </p:cNvPr>
          <p:cNvSpPr txBox="1">
            <a:spLocks/>
          </p:cNvSpPr>
          <p:nvPr/>
        </p:nvSpPr>
        <p:spPr>
          <a:xfrm>
            <a:off x="360000" y="2185388"/>
            <a:ext cx="6002699" cy="3621272"/>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a:latin typeface="+mj-lt"/>
              </a:rPr>
              <a:t>Activity</a:t>
            </a:r>
          </a:p>
          <a:p>
            <a:pPr>
              <a:spcAft>
                <a:spcPts val="600"/>
              </a:spcAft>
            </a:pPr>
            <a:r>
              <a:rPr lang="en-AU"/>
              <a:t>Use the guiding prompts from the guide to:</a:t>
            </a:r>
          </a:p>
          <a:p>
            <a:pPr marL="285750" lvl="0" indent="-285750">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design an action plan focusing on the chosen area/s</a:t>
            </a:r>
          </a:p>
          <a:p>
            <a:pPr marL="285750" lvl="0" indent="-285750">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outline key actions, assigning responsibilities, set timelines and establishing success indicators</a:t>
            </a:r>
          </a:p>
          <a:p>
            <a:pPr marL="285750" indent="-285750">
              <a:spcAft>
                <a:spcPts val="600"/>
              </a:spcAft>
              <a:buFont typeface="Arial" panose="020B0604020202020204" pitchFamily="34" charset="0"/>
              <a:buChar char="•"/>
            </a:pPr>
            <a:r>
              <a:rPr lang="en-AU"/>
              <a:t>record the insight in ‘Table 4 – develop a collaborative implementation plan’ from the guide.</a:t>
            </a:r>
          </a:p>
        </p:txBody>
      </p:sp>
      <p:grpSp>
        <p:nvGrpSpPr>
          <p:cNvPr id="2" name="Group 1">
            <a:extLst>
              <a:ext uri="{FF2B5EF4-FFF2-40B4-BE49-F238E27FC236}">
                <a16:creationId xmlns:a16="http://schemas.microsoft.com/office/drawing/2014/main" id="{A3FD02D2-8430-A9F9-1264-90F24ABF1016}"/>
              </a:ext>
              <a:ext uri="{C183D7F6-B498-43B3-948B-1728B52AA6E4}">
                <adec:decorative xmlns:adec="http://schemas.microsoft.com/office/drawing/2017/decorative" val="1"/>
              </a:ext>
            </a:extLst>
          </p:cNvPr>
          <p:cNvGrpSpPr/>
          <p:nvPr/>
        </p:nvGrpSpPr>
        <p:grpSpPr>
          <a:xfrm>
            <a:off x="7177791" y="2413024"/>
            <a:ext cx="4634579" cy="3661240"/>
            <a:chOff x="7177791" y="2413024"/>
            <a:chExt cx="4634579" cy="3661240"/>
          </a:xfrm>
        </p:grpSpPr>
        <p:sp>
          <p:nvSpPr>
            <p:cNvPr id="3" name="Arrow: Circular 2">
              <a:extLst>
                <a:ext uri="{FF2B5EF4-FFF2-40B4-BE49-F238E27FC236}">
                  <a16:creationId xmlns:a16="http://schemas.microsoft.com/office/drawing/2014/main" id="{82A748EF-5BB4-40DE-B78E-CD6FE8ABBE0B}"/>
                </a:ext>
              </a:extLst>
            </p:cNvPr>
            <p:cNvSpPr/>
            <p:nvPr/>
          </p:nvSpPr>
          <p:spPr>
            <a:xfrm>
              <a:off x="7690927" y="2413024"/>
              <a:ext cx="3608308" cy="3608308"/>
            </a:xfrm>
            <a:prstGeom prst="circularArrow">
              <a:avLst>
                <a:gd name="adj1" fmla="val 5544"/>
                <a:gd name="adj2" fmla="val 330680"/>
                <a:gd name="adj3" fmla="val 13751024"/>
                <a:gd name="adj4" fmla="val 17401137"/>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5" name="Freeform: Shape 4">
              <a:extLst>
                <a:ext uri="{FF2B5EF4-FFF2-40B4-BE49-F238E27FC236}">
                  <a16:creationId xmlns:a16="http://schemas.microsoft.com/office/drawing/2014/main" id="{876A5D63-F4D6-42E8-E90E-5F3BEB5E7D77}"/>
                </a:ext>
              </a:extLst>
            </p:cNvPr>
            <p:cNvSpPr/>
            <p:nvPr/>
          </p:nvSpPr>
          <p:spPr>
            <a:xfrm>
              <a:off x="8641205" y="2436810"/>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Individual reflection</a:t>
              </a:r>
            </a:p>
          </p:txBody>
        </p:sp>
        <p:sp>
          <p:nvSpPr>
            <p:cNvPr id="11" name="Freeform: Shape 10">
              <a:extLst>
                <a:ext uri="{FF2B5EF4-FFF2-40B4-BE49-F238E27FC236}">
                  <a16:creationId xmlns:a16="http://schemas.microsoft.com/office/drawing/2014/main" id="{3ABA65A8-F81E-5DE6-E872-33729BB129D1}"/>
                </a:ext>
              </a:extLst>
            </p:cNvPr>
            <p:cNvSpPr/>
            <p:nvPr/>
          </p:nvSpPr>
          <p:spPr>
            <a:xfrm>
              <a:off x="10104619" y="3500043"/>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Collaborative discussion</a:t>
              </a:r>
            </a:p>
          </p:txBody>
        </p:sp>
        <p:sp>
          <p:nvSpPr>
            <p:cNvPr id="12" name="Freeform: Shape 11">
              <a:extLst>
                <a:ext uri="{FF2B5EF4-FFF2-40B4-BE49-F238E27FC236}">
                  <a16:creationId xmlns:a16="http://schemas.microsoft.com/office/drawing/2014/main" id="{F305158B-FA7D-7FB8-A588-09A24109CBBC}"/>
                </a:ext>
              </a:extLst>
            </p:cNvPr>
            <p:cNvSpPr/>
            <p:nvPr/>
          </p:nvSpPr>
          <p:spPr>
            <a:xfrm>
              <a:off x="9545645" y="5220389"/>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Identify challenges and opportunities</a:t>
              </a:r>
            </a:p>
          </p:txBody>
        </p:sp>
        <p:sp>
          <p:nvSpPr>
            <p:cNvPr id="13" name="Freeform: Shape 12">
              <a:extLst>
                <a:ext uri="{FF2B5EF4-FFF2-40B4-BE49-F238E27FC236}">
                  <a16:creationId xmlns:a16="http://schemas.microsoft.com/office/drawing/2014/main" id="{CE5065A6-A158-0B72-F2FA-049CA4666E14}"/>
                </a:ext>
              </a:extLst>
            </p:cNvPr>
            <p:cNvSpPr/>
            <p:nvPr/>
          </p:nvSpPr>
          <p:spPr>
            <a:xfrm>
              <a:off x="7736766" y="5220389"/>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Develop collaborative  implementation plan</a:t>
              </a:r>
            </a:p>
          </p:txBody>
        </p:sp>
        <p:sp>
          <p:nvSpPr>
            <p:cNvPr id="14" name="Freeform: Shape 13">
              <a:extLst>
                <a:ext uri="{FF2B5EF4-FFF2-40B4-BE49-F238E27FC236}">
                  <a16:creationId xmlns:a16="http://schemas.microsoft.com/office/drawing/2014/main" id="{8EB724B0-4A24-D4C1-DB18-AEA8AEF7AEB0}"/>
                </a:ext>
              </a:extLst>
            </p:cNvPr>
            <p:cNvSpPr/>
            <p:nvPr/>
          </p:nvSpPr>
          <p:spPr>
            <a:xfrm>
              <a:off x="7177791" y="3500043"/>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Review and adjust</a:t>
              </a:r>
            </a:p>
          </p:txBody>
        </p:sp>
      </p:grpSp>
      <p:sp>
        <p:nvSpPr>
          <p:cNvPr id="4" name="Slide Number Placeholder 3">
            <a:extLst>
              <a:ext uri="{FF2B5EF4-FFF2-40B4-BE49-F238E27FC236}">
                <a16:creationId xmlns:a16="http://schemas.microsoft.com/office/drawing/2014/main" id="{77963E7C-BB85-6FCF-779F-21466AF19ED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207905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A9BA3-7A5B-14E7-5D51-D862E578FB70}"/>
              </a:ext>
            </a:extLst>
          </p:cNvPr>
          <p:cNvSpPr>
            <a:spLocks noGrp="1"/>
          </p:cNvSpPr>
          <p:nvPr>
            <p:ph type="title"/>
          </p:nvPr>
        </p:nvSpPr>
        <p:spPr/>
        <p:txBody>
          <a:bodyPr/>
          <a:lstStyle/>
          <a:p>
            <a:r>
              <a:rPr lang="en-AU"/>
              <a:t>3. Collaborative planning and implementation </a:t>
            </a:r>
            <a:r>
              <a:rPr lang="en-AU">
                <a:solidFill>
                  <a:schemeClr val="bg1"/>
                </a:solidFill>
              </a:rPr>
              <a:t>(6)</a:t>
            </a:r>
            <a:endParaRPr lang="en-US">
              <a:solidFill>
                <a:schemeClr val="bg1"/>
              </a:solidFill>
            </a:endParaRPr>
          </a:p>
        </p:txBody>
      </p:sp>
      <p:sp>
        <p:nvSpPr>
          <p:cNvPr id="5" name="Text Placeholder 4">
            <a:extLst>
              <a:ext uri="{FF2B5EF4-FFF2-40B4-BE49-F238E27FC236}">
                <a16:creationId xmlns:a16="http://schemas.microsoft.com/office/drawing/2014/main" id="{EA1A8CAB-1211-18AD-DBA3-8095D7DD8FB3}"/>
              </a:ext>
            </a:extLst>
          </p:cNvPr>
          <p:cNvSpPr>
            <a:spLocks noGrp="1"/>
          </p:cNvSpPr>
          <p:nvPr>
            <p:ph type="body" sz="quarter" idx="18"/>
          </p:nvPr>
        </p:nvSpPr>
        <p:spPr/>
        <p:txBody>
          <a:bodyPr/>
          <a:lstStyle/>
          <a:p>
            <a:r>
              <a:rPr lang="en-US"/>
              <a:t>Review and adjust</a:t>
            </a:r>
          </a:p>
        </p:txBody>
      </p:sp>
      <p:sp>
        <p:nvSpPr>
          <p:cNvPr id="6" name="Content Placeholder 3">
            <a:extLst>
              <a:ext uri="{FF2B5EF4-FFF2-40B4-BE49-F238E27FC236}">
                <a16:creationId xmlns:a16="http://schemas.microsoft.com/office/drawing/2014/main" id="{4F719558-F8DE-7A12-C2BA-7BBFF31FFCB2}"/>
              </a:ext>
            </a:extLst>
          </p:cNvPr>
          <p:cNvSpPr txBox="1">
            <a:spLocks/>
          </p:cNvSpPr>
          <p:nvPr/>
        </p:nvSpPr>
        <p:spPr>
          <a:xfrm>
            <a:off x="360000" y="1670307"/>
            <a:ext cx="11597538" cy="386935"/>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125"/>
              </a:spcBef>
            </a:pPr>
            <a:r>
              <a:rPr lang="en-AU"/>
              <a:t>Use ‘Step 5 – review and adjust’ from the ‘</a:t>
            </a:r>
            <a:r>
              <a:rPr lang="en-AU">
                <a:ea typeface="Calibri" panose="020F0502020204030204" pitchFamily="34" charset="0"/>
              </a:rPr>
              <a:t>Driver 1 – reflection and </a:t>
            </a:r>
            <a:r>
              <a:rPr lang="en-AU"/>
              <a:t>implementation</a:t>
            </a:r>
            <a:r>
              <a:rPr lang="en-AU">
                <a:ea typeface="Calibri" panose="020F0502020204030204" pitchFamily="34" charset="0"/>
              </a:rPr>
              <a:t> guide</a:t>
            </a:r>
            <a:r>
              <a:rPr lang="en-AU"/>
              <a:t>’. </a:t>
            </a:r>
          </a:p>
        </p:txBody>
      </p:sp>
      <p:sp>
        <p:nvSpPr>
          <p:cNvPr id="8" name="Content Placeholder 3">
            <a:extLst>
              <a:ext uri="{FF2B5EF4-FFF2-40B4-BE49-F238E27FC236}">
                <a16:creationId xmlns:a16="http://schemas.microsoft.com/office/drawing/2014/main" id="{8D85527E-8B36-2E9E-12E0-EF61932F442F}"/>
              </a:ext>
            </a:extLst>
          </p:cNvPr>
          <p:cNvSpPr txBox="1">
            <a:spLocks/>
          </p:cNvSpPr>
          <p:nvPr/>
        </p:nvSpPr>
        <p:spPr>
          <a:xfrm>
            <a:off x="360001" y="2185388"/>
            <a:ext cx="5736000" cy="3621272"/>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a:latin typeface="+mj-lt"/>
              </a:rPr>
              <a:t>Activity </a:t>
            </a:r>
          </a:p>
          <a:p>
            <a:pPr>
              <a:spcAft>
                <a:spcPts val="600"/>
              </a:spcAft>
            </a:pPr>
            <a:r>
              <a:rPr lang="en-AU"/>
              <a:t>Use the guiding prompts from the guide to:</a:t>
            </a:r>
          </a:p>
          <a:p>
            <a:pPr marL="285750" lvl="0" indent="-285750">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plan for ongoing review sessions and establish methods for evidence collection and evaluation</a:t>
            </a:r>
          </a:p>
          <a:p>
            <a:pPr marL="285750" indent="-285750">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identify evidence such as feedback, observations, and outcomes to evaluate success</a:t>
            </a:r>
          </a:p>
          <a:p>
            <a:pPr marL="285750" indent="-285750">
              <a:spcAft>
                <a:spcPts val="600"/>
              </a:spcAft>
              <a:buFont typeface="Arial" panose="020B0604020202020204" pitchFamily="34" charset="0"/>
              <a:buChar char="•"/>
            </a:pPr>
            <a:r>
              <a:rPr lang="en-AU"/>
              <a:t>record the insight in ‘Table 5 – review and adjust’ from the guide.</a:t>
            </a:r>
          </a:p>
          <a:p>
            <a:pPr marL="285750" indent="-285750">
              <a:spcAft>
                <a:spcPts val="600"/>
              </a:spcAft>
              <a:buFont typeface="Arial" panose="020B0604020202020204" pitchFamily="34" charset="0"/>
              <a:buChar char="•"/>
            </a:pPr>
            <a:endParaRPr lang="en-AU">
              <a:ea typeface="Calibri" panose="020F0502020204030204" pitchFamily="34" charset="0"/>
              <a:cs typeface="Times New Roman" panose="02020603050405020304" pitchFamily="18" charset="0"/>
            </a:endParaRPr>
          </a:p>
          <a:p>
            <a:pPr marL="285750" lvl="0" indent="-285750">
              <a:spcAft>
                <a:spcPts val="600"/>
              </a:spcAft>
              <a:buFont typeface="Arial" panose="020B0604020202020204" pitchFamily="34" charset="0"/>
              <a:buChar char="•"/>
            </a:pPr>
            <a:endParaRPr lang="en-AU">
              <a:ea typeface="Calibri" panose="020F0502020204030204" pitchFamily="34" charset="0"/>
              <a:cs typeface="Times New Roman" panose="02020603050405020304" pitchFamily="18" charset="0"/>
            </a:endParaRPr>
          </a:p>
          <a:p>
            <a:pPr>
              <a:spcAft>
                <a:spcPts val="600"/>
              </a:spcAft>
            </a:pPr>
            <a:endParaRPr lang="en-AU"/>
          </a:p>
        </p:txBody>
      </p:sp>
      <p:grpSp>
        <p:nvGrpSpPr>
          <p:cNvPr id="3" name="Group 2">
            <a:extLst>
              <a:ext uri="{FF2B5EF4-FFF2-40B4-BE49-F238E27FC236}">
                <a16:creationId xmlns:a16="http://schemas.microsoft.com/office/drawing/2014/main" id="{74887736-3777-5FB4-3F26-91E60FF8756A}"/>
              </a:ext>
              <a:ext uri="{C183D7F6-B498-43B3-948B-1728B52AA6E4}">
                <adec:decorative xmlns:adec="http://schemas.microsoft.com/office/drawing/2017/decorative" val="1"/>
              </a:ext>
            </a:extLst>
          </p:cNvPr>
          <p:cNvGrpSpPr/>
          <p:nvPr/>
        </p:nvGrpSpPr>
        <p:grpSpPr>
          <a:xfrm>
            <a:off x="7177791" y="2413024"/>
            <a:ext cx="4634579" cy="3661240"/>
            <a:chOff x="7177791" y="2413024"/>
            <a:chExt cx="4634579" cy="3661240"/>
          </a:xfrm>
        </p:grpSpPr>
        <p:sp>
          <p:nvSpPr>
            <p:cNvPr id="9" name="Arrow: Circular 8">
              <a:extLst>
                <a:ext uri="{FF2B5EF4-FFF2-40B4-BE49-F238E27FC236}">
                  <a16:creationId xmlns:a16="http://schemas.microsoft.com/office/drawing/2014/main" id="{76F4B29F-06ED-C393-7CF8-33C3ABBCE857}"/>
                </a:ext>
              </a:extLst>
            </p:cNvPr>
            <p:cNvSpPr/>
            <p:nvPr/>
          </p:nvSpPr>
          <p:spPr>
            <a:xfrm>
              <a:off x="7690927" y="2413024"/>
              <a:ext cx="3608308" cy="3608308"/>
            </a:xfrm>
            <a:prstGeom prst="circularArrow">
              <a:avLst>
                <a:gd name="adj1" fmla="val 5544"/>
                <a:gd name="adj2" fmla="val 330680"/>
                <a:gd name="adj3" fmla="val 13751024"/>
                <a:gd name="adj4" fmla="val 17401137"/>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0" name="Freeform: Shape 9">
              <a:extLst>
                <a:ext uri="{FF2B5EF4-FFF2-40B4-BE49-F238E27FC236}">
                  <a16:creationId xmlns:a16="http://schemas.microsoft.com/office/drawing/2014/main" id="{01E9EF26-D9E4-5185-A667-4E712AB5F0FF}"/>
                </a:ext>
              </a:extLst>
            </p:cNvPr>
            <p:cNvSpPr/>
            <p:nvPr/>
          </p:nvSpPr>
          <p:spPr>
            <a:xfrm>
              <a:off x="8641205" y="2436810"/>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Individual reflection</a:t>
              </a:r>
            </a:p>
          </p:txBody>
        </p:sp>
        <p:sp>
          <p:nvSpPr>
            <p:cNvPr id="11" name="Freeform: Shape 10">
              <a:extLst>
                <a:ext uri="{FF2B5EF4-FFF2-40B4-BE49-F238E27FC236}">
                  <a16:creationId xmlns:a16="http://schemas.microsoft.com/office/drawing/2014/main" id="{15F1514C-F4BD-97F7-34F4-CFFF8230D141}"/>
                </a:ext>
              </a:extLst>
            </p:cNvPr>
            <p:cNvSpPr/>
            <p:nvPr/>
          </p:nvSpPr>
          <p:spPr>
            <a:xfrm>
              <a:off x="10104619" y="3500043"/>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Collaborative discussion</a:t>
              </a:r>
            </a:p>
          </p:txBody>
        </p:sp>
        <p:sp>
          <p:nvSpPr>
            <p:cNvPr id="12" name="Freeform: Shape 11">
              <a:extLst>
                <a:ext uri="{FF2B5EF4-FFF2-40B4-BE49-F238E27FC236}">
                  <a16:creationId xmlns:a16="http://schemas.microsoft.com/office/drawing/2014/main" id="{11F16DDF-F9F9-09D8-65EE-F5852E8EFF78}"/>
                </a:ext>
              </a:extLst>
            </p:cNvPr>
            <p:cNvSpPr/>
            <p:nvPr/>
          </p:nvSpPr>
          <p:spPr>
            <a:xfrm>
              <a:off x="9545645" y="5220389"/>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Identify challenges and opportunities</a:t>
              </a:r>
            </a:p>
          </p:txBody>
        </p:sp>
        <p:sp>
          <p:nvSpPr>
            <p:cNvPr id="13" name="Freeform: Shape 12">
              <a:extLst>
                <a:ext uri="{FF2B5EF4-FFF2-40B4-BE49-F238E27FC236}">
                  <a16:creationId xmlns:a16="http://schemas.microsoft.com/office/drawing/2014/main" id="{C0643734-0779-FB8E-5EF0-A8B0B9D521B1}"/>
                </a:ext>
              </a:extLst>
            </p:cNvPr>
            <p:cNvSpPr/>
            <p:nvPr/>
          </p:nvSpPr>
          <p:spPr>
            <a:xfrm>
              <a:off x="7736766" y="5220389"/>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Develop collaborative  implementation plan</a:t>
              </a:r>
            </a:p>
          </p:txBody>
        </p:sp>
        <p:sp>
          <p:nvSpPr>
            <p:cNvPr id="14" name="Freeform: Shape 13">
              <a:extLst>
                <a:ext uri="{FF2B5EF4-FFF2-40B4-BE49-F238E27FC236}">
                  <a16:creationId xmlns:a16="http://schemas.microsoft.com/office/drawing/2014/main" id="{36893A35-E0A7-DDC6-88BE-63C2EF81FCF5}"/>
                </a:ext>
              </a:extLst>
            </p:cNvPr>
            <p:cNvSpPr/>
            <p:nvPr/>
          </p:nvSpPr>
          <p:spPr>
            <a:xfrm>
              <a:off x="7177791" y="3500043"/>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Review and adjust</a:t>
              </a:r>
            </a:p>
          </p:txBody>
        </p:sp>
      </p:grpSp>
      <p:sp>
        <p:nvSpPr>
          <p:cNvPr id="4" name="Slide Number Placeholder 3">
            <a:extLst>
              <a:ext uri="{FF2B5EF4-FFF2-40B4-BE49-F238E27FC236}">
                <a16:creationId xmlns:a16="http://schemas.microsoft.com/office/drawing/2014/main" id="{B69D8539-CE51-63C4-A3AA-D55CF45AC0F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172249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409BA-1200-13B3-0BC5-21E9AC26123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B53FC5-8B72-3DD6-9AD6-B7E1ED6AA1EA}"/>
              </a:ext>
            </a:extLst>
          </p:cNvPr>
          <p:cNvSpPr>
            <a:spLocks noGrp="1"/>
          </p:cNvSpPr>
          <p:nvPr>
            <p:ph type="title"/>
          </p:nvPr>
        </p:nvSpPr>
        <p:spPr/>
        <p:txBody>
          <a:bodyPr/>
          <a:lstStyle/>
          <a:p>
            <a:r>
              <a:rPr lang="en-AU"/>
              <a:t>Additional resources – further reading</a:t>
            </a:r>
          </a:p>
        </p:txBody>
      </p:sp>
      <p:sp>
        <p:nvSpPr>
          <p:cNvPr id="5" name="Text Placeholder 8">
            <a:extLst>
              <a:ext uri="{FF2B5EF4-FFF2-40B4-BE49-F238E27FC236}">
                <a16:creationId xmlns:a16="http://schemas.microsoft.com/office/drawing/2014/main" id="{E8DF94F3-2DF8-AE7C-1285-0F1BFB8B8510}"/>
              </a:ext>
            </a:extLst>
          </p:cNvPr>
          <p:cNvSpPr>
            <a:spLocks noGrp="1"/>
          </p:cNvSpPr>
          <p:nvPr>
            <p:ph type="body" sz="quarter" idx="18"/>
          </p:nvPr>
        </p:nvSpPr>
        <p:spPr/>
        <p:txBody>
          <a:bodyPr/>
          <a:lstStyle/>
          <a:p>
            <a:r>
              <a:rPr lang="en-US"/>
              <a:t>Driver 1 – contextual planning and strategic alignment   </a:t>
            </a:r>
          </a:p>
        </p:txBody>
      </p:sp>
      <p:sp>
        <p:nvSpPr>
          <p:cNvPr id="6" name="Content Placeholder 5">
            <a:extLst>
              <a:ext uri="{FF2B5EF4-FFF2-40B4-BE49-F238E27FC236}">
                <a16:creationId xmlns:a16="http://schemas.microsoft.com/office/drawing/2014/main" id="{8FE7E1DF-9DDC-C714-F401-C0614FA44A9F}"/>
              </a:ext>
            </a:extLst>
          </p:cNvPr>
          <p:cNvSpPr>
            <a:spLocks noGrp="1"/>
          </p:cNvSpPr>
          <p:nvPr>
            <p:ph idx="1"/>
          </p:nvPr>
        </p:nvSpPr>
        <p:spPr/>
        <p:txBody>
          <a:bodyPr numCol="2" spcCol="1080000"/>
          <a:lstStyle/>
          <a:p>
            <a:pPr marL="285750" lvl="0" indent="-285750">
              <a:spcAft>
                <a:spcPts val="600"/>
              </a:spcAft>
              <a:buFont typeface="Arial" panose="020B0604020202020204" pitchFamily="34" charset="0"/>
              <a:buChar char="•"/>
              <a:tabLst>
                <a:tab pos="228600" algn="l"/>
              </a:tabLst>
            </a:pPr>
            <a:r>
              <a:rPr lang="en-AU" u="sng">
                <a:solidFill>
                  <a:srgbClr val="2F5496"/>
                </a:solidFill>
                <a:ea typeface="Calibri" panose="020F0502020204030204" pitchFamily="34" charset="0"/>
                <a:hlinkClick r:id="rId3"/>
              </a:rPr>
              <a:t>Our Plan for NSW Public Education</a:t>
            </a:r>
            <a:r>
              <a:rPr lang="en-AU">
                <a:ea typeface="Calibri" panose="020F0502020204030204" pitchFamily="34" charset="0"/>
              </a:rPr>
              <a:t> </a:t>
            </a:r>
          </a:p>
          <a:p>
            <a:pPr marL="285750" lvl="0" indent="-285750">
              <a:spcAft>
                <a:spcPts val="600"/>
              </a:spcAft>
              <a:buFont typeface="Arial" panose="020B0604020202020204" pitchFamily="34" charset="0"/>
              <a:buChar char="•"/>
              <a:tabLst>
                <a:tab pos="228600" algn="l"/>
              </a:tabLst>
            </a:pPr>
            <a:r>
              <a:rPr lang="en-AU" u="sng">
                <a:solidFill>
                  <a:srgbClr val="2F5496"/>
                </a:solidFill>
                <a:ea typeface="Calibri" panose="020F0502020204030204" pitchFamily="34" charset="0"/>
                <a:hlinkClick r:id="rId4"/>
              </a:rPr>
              <a:t>School Excellence Policy</a:t>
            </a:r>
            <a:endParaRPr lang="en-AU" u="sng">
              <a:solidFill>
                <a:srgbClr val="2F5496"/>
              </a:solidFill>
              <a:ea typeface="Calibri" panose="020F0502020204030204" pitchFamily="34" charset="0"/>
            </a:endParaRPr>
          </a:p>
          <a:p>
            <a:pPr marL="285750" indent="-285750">
              <a:spcAft>
                <a:spcPts val="600"/>
              </a:spcAft>
              <a:buFont typeface="Arial" panose="020B0604020202020204" pitchFamily="34" charset="0"/>
              <a:buChar char="•"/>
              <a:tabLst>
                <a:tab pos="228600" algn="l"/>
              </a:tabLst>
            </a:pPr>
            <a:r>
              <a:rPr lang="en-AU" u="sng">
                <a:solidFill>
                  <a:srgbClr val="2F5496"/>
                </a:solidFill>
                <a:ea typeface="Calibri" panose="020F0502020204030204" pitchFamily="34" charset="0"/>
                <a:hlinkClick r:id="rId5"/>
              </a:rPr>
              <a:t>School Excellence Framework</a:t>
            </a:r>
            <a:r>
              <a:rPr lang="en-AU">
                <a:ea typeface="Calibri" panose="020F0502020204030204" pitchFamily="34" charset="0"/>
              </a:rPr>
              <a:t> </a:t>
            </a:r>
          </a:p>
          <a:p>
            <a:pPr marL="285750" indent="-285750">
              <a:spcAft>
                <a:spcPts val="600"/>
              </a:spcAft>
              <a:buFont typeface="Arial" panose="020B0604020202020204" pitchFamily="34" charset="0"/>
              <a:buChar char="•"/>
              <a:tabLst>
                <a:tab pos="228600" algn="l"/>
              </a:tabLst>
            </a:pPr>
            <a:r>
              <a:rPr lang="en-AU" u="sng">
                <a:solidFill>
                  <a:srgbClr val="2F5496"/>
                </a:solidFill>
                <a:ea typeface="Calibri" panose="020F0502020204030204" pitchFamily="34" charset="0"/>
                <a:hlinkClick r:id="rId6"/>
              </a:rPr>
              <a:t>School Excellence Framework Improvement Model</a:t>
            </a:r>
            <a:r>
              <a:rPr lang="en-AU">
                <a:ea typeface="Calibri" panose="020F0502020204030204" pitchFamily="34" charset="0"/>
              </a:rPr>
              <a:t> </a:t>
            </a:r>
          </a:p>
          <a:p>
            <a:pPr marL="285750" lvl="0" indent="-285750">
              <a:spcAft>
                <a:spcPts val="600"/>
              </a:spcAft>
              <a:buFont typeface="Arial" panose="020B0604020202020204" pitchFamily="34" charset="0"/>
              <a:buChar char="•"/>
              <a:tabLst>
                <a:tab pos="228600" algn="l"/>
              </a:tabLst>
            </a:pPr>
            <a:r>
              <a:rPr lang="en-AU" u="sng">
                <a:solidFill>
                  <a:srgbClr val="2F5496"/>
                </a:solidFill>
                <a:ea typeface="Calibri" panose="020F0502020204030204" pitchFamily="34" charset="0"/>
                <a:hlinkClick r:id="rId7"/>
              </a:rPr>
              <a:t>School Excellence Cycle</a:t>
            </a:r>
            <a:r>
              <a:rPr lang="en-AU">
                <a:ea typeface="Calibri" panose="020F0502020204030204" pitchFamily="34" charset="0"/>
              </a:rPr>
              <a:t> </a:t>
            </a:r>
          </a:p>
          <a:p>
            <a:pPr marL="285750" lvl="0" indent="-285750">
              <a:spcAft>
                <a:spcPts val="600"/>
              </a:spcAft>
              <a:buFont typeface="Arial" panose="020B0604020202020204" pitchFamily="34" charset="0"/>
              <a:buChar char="•"/>
              <a:tabLst>
                <a:tab pos="228600" algn="l"/>
              </a:tabLst>
            </a:pPr>
            <a:r>
              <a:rPr lang="en-AU" u="sng">
                <a:solidFill>
                  <a:srgbClr val="2F5496"/>
                </a:solidFill>
                <a:ea typeface="Calibri" panose="020F0502020204030204" pitchFamily="34" charset="0"/>
                <a:hlinkClick r:id="rId8"/>
              </a:rPr>
              <a:t>School Excellence Plan</a:t>
            </a:r>
            <a:r>
              <a:rPr lang="en-AU">
                <a:ea typeface="Calibri" panose="020F0502020204030204" pitchFamily="34" charset="0"/>
              </a:rPr>
              <a:t> </a:t>
            </a:r>
          </a:p>
          <a:p>
            <a:pPr marL="285750" indent="-285750">
              <a:spcAft>
                <a:spcPts val="600"/>
              </a:spcAft>
              <a:buFont typeface="Arial" panose="020B0604020202020204" pitchFamily="34" charset="0"/>
              <a:buChar char="•"/>
              <a:tabLst>
                <a:tab pos="228600" algn="l"/>
              </a:tabLst>
            </a:pPr>
            <a:r>
              <a:rPr lang="en-US" u="sng">
                <a:solidFill>
                  <a:srgbClr val="2F5496"/>
                </a:solidFill>
                <a:ea typeface="Calibri" panose="020F0502020204030204" pitchFamily="34" charset="0"/>
                <a:hlinkClick r:id="rId9"/>
              </a:rPr>
              <a:t>School planning for curriculum implementation</a:t>
            </a:r>
            <a:endParaRPr lang="en-US" u="sng">
              <a:solidFill>
                <a:srgbClr val="2F5496"/>
              </a:solidFill>
              <a:ea typeface="Calibri" panose="020F0502020204030204" pitchFamily="34" charset="0"/>
            </a:endParaRPr>
          </a:p>
          <a:p>
            <a:pPr marL="285750" lvl="0" indent="-285750">
              <a:spcAft>
                <a:spcPts val="600"/>
              </a:spcAft>
              <a:buFont typeface="Arial" panose="020B0604020202020204" pitchFamily="34" charset="0"/>
              <a:buChar char="•"/>
            </a:pPr>
            <a:r>
              <a:rPr lang="en-AU" u="sng">
                <a:solidFill>
                  <a:srgbClr val="2F5496"/>
                </a:solidFill>
                <a:ea typeface="Calibri" panose="020F0502020204030204" pitchFamily="34" charset="0"/>
                <a:hlinkClick r:id="rId10"/>
              </a:rPr>
              <a:t>Phases of curriculum implementation </a:t>
            </a:r>
            <a:endParaRPr lang="en-AU">
              <a:ea typeface="Calibri" panose="020F0502020204030204" pitchFamily="34" charset="0"/>
            </a:endParaRPr>
          </a:p>
          <a:p>
            <a:pPr marL="285750" lvl="0" indent="-285750">
              <a:spcAft>
                <a:spcPts val="600"/>
              </a:spcAft>
              <a:buFont typeface="Arial" panose="020B0604020202020204" pitchFamily="34" charset="0"/>
              <a:buChar char="•"/>
            </a:pPr>
            <a:r>
              <a:rPr lang="en-AU" u="sng">
                <a:solidFill>
                  <a:srgbClr val="2F5496"/>
                </a:solidFill>
                <a:ea typeface="Calibri" panose="020F0502020204030204" pitchFamily="34" charset="0"/>
                <a:hlinkClick r:id="rId11"/>
              </a:rPr>
              <a:t>Curriculum implementation journey - principal</a:t>
            </a:r>
            <a:endParaRPr lang="en-AU">
              <a:ea typeface="Calibri" panose="020F0502020204030204" pitchFamily="34" charset="0"/>
            </a:endParaRPr>
          </a:p>
          <a:p>
            <a:pPr marL="285750" lvl="0" indent="-285750">
              <a:spcAft>
                <a:spcPts val="600"/>
              </a:spcAft>
              <a:buFont typeface="Arial" panose="020B0604020202020204" pitchFamily="34" charset="0"/>
              <a:buChar char="•"/>
            </a:pPr>
            <a:r>
              <a:rPr lang="en-AU" u="sng">
                <a:solidFill>
                  <a:srgbClr val="2F5496"/>
                </a:solidFill>
                <a:ea typeface="Calibri" panose="020F0502020204030204" pitchFamily="34" charset="0"/>
                <a:hlinkClick r:id="rId12"/>
              </a:rPr>
              <a:t>Curriculum implementation journey – deputy principal</a:t>
            </a:r>
            <a:endParaRPr lang="en-AU">
              <a:ea typeface="Calibri" panose="020F0502020204030204" pitchFamily="34" charset="0"/>
            </a:endParaRPr>
          </a:p>
          <a:p>
            <a:pPr marL="285750" lvl="0" indent="-285750">
              <a:spcAft>
                <a:spcPts val="600"/>
              </a:spcAft>
              <a:buFont typeface="Arial" panose="020B0604020202020204" pitchFamily="34" charset="0"/>
              <a:buChar char="•"/>
            </a:pPr>
            <a:r>
              <a:rPr lang="en-AU" u="sng">
                <a:solidFill>
                  <a:srgbClr val="2F5496"/>
                </a:solidFill>
                <a:ea typeface="Calibri" panose="020F0502020204030204" pitchFamily="34" charset="0"/>
                <a:hlinkClick r:id="rId13"/>
              </a:rPr>
              <a:t>Curriculum implementation journey – head teacher</a:t>
            </a:r>
            <a:r>
              <a:rPr lang="en-AU">
                <a:ea typeface="Calibri" panose="020F0502020204030204" pitchFamily="34" charset="0"/>
              </a:rPr>
              <a:t> </a:t>
            </a:r>
          </a:p>
          <a:p>
            <a:pPr marL="285750" lvl="0" indent="-285750">
              <a:spcAft>
                <a:spcPts val="600"/>
              </a:spcAft>
              <a:buFont typeface="Arial" panose="020B0604020202020204" pitchFamily="34" charset="0"/>
              <a:buChar char="•"/>
              <a:tabLst>
                <a:tab pos="228600" algn="l"/>
              </a:tabLst>
            </a:pPr>
            <a:r>
              <a:rPr lang="en-AU">
                <a:ea typeface="Calibri" panose="020F0502020204030204" pitchFamily="34" charset="0"/>
                <a:hlinkClick r:id="rId14"/>
              </a:rPr>
              <a:t>School Leadership Institute</a:t>
            </a:r>
            <a:endParaRPr lang="en-US"/>
          </a:p>
        </p:txBody>
      </p:sp>
      <p:sp>
        <p:nvSpPr>
          <p:cNvPr id="2" name="Slide Number Placeholder 1">
            <a:extLst>
              <a:ext uri="{FF2B5EF4-FFF2-40B4-BE49-F238E27FC236}">
                <a16:creationId xmlns:a16="http://schemas.microsoft.com/office/drawing/2014/main" id="{8EB5367F-F9D5-AD1F-1689-B089651C713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39</a:t>
            </a:fld>
            <a:endParaRPr lang="en-AU"/>
          </a:p>
        </p:txBody>
      </p:sp>
    </p:spTree>
    <p:extLst>
      <p:ext uri="{BB962C8B-B14F-4D97-AF65-F5344CB8AC3E}">
        <p14:creationId xmlns:p14="http://schemas.microsoft.com/office/powerpoint/2010/main" val="247365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a:t>Leading strategic implementation process for continuous growth and improvement</a:t>
            </a:r>
          </a:p>
        </p:txBody>
      </p:sp>
      <p:sp>
        <p:nvSpPr>
          <p:cNvPr id="5" name="Text Placeholder 4">
            <a:extLst>
              <a:ext uri="{FF2B5EF4-FFF2-40B4-BE49-F238E27FC236}">
                <a16:creationId xmlns:a16="http://schemas.microsoft.com/office/drawing/2014/main" id="{1FE798FA-FF8E-3E2C-B2FE-30F7CB93A776}"/>
              </a:ext>
            </a:extLst>
          </p:cNvPr>
          <p:cNvSpPr>
            <a:spLocks noGrp="1"/>
          </p:cNvSpPr>
          <p:nvPr>
            <p:ph type="body" sz="quarter" idx="14"/>
          </p:nvPr>
        </p:nvSpPr>
        <p:spPr/>
        <p:txBody>
          <a:bodyPr/>
          <a:lstStyle/>
          <a:p>
            <a:r>
              <a:rPr lang="en-US"/>
              <a:t>XXX School leadership team</a:t>
            </a:r>
            <a:endParaRPr lang="en-AU"/>
          </a:p>
        </p:txBody>
      </p:sp>
      <p:sp>
        <p:nvSpPr>
          <p:cNvPr id="9" name="Text Placeholder 8">
            <a:extLst>
              <a:ext uri="{FF2B5EF4-FFF2-40B4-BE49-F238E27FC236}">
                <a16:creationId xmlns:a16="http://schemas.microsoft.com/office/drawing/2014/main" id="{E5B907BD-A7A2-88F3-32C9-0E5F73D81F96}"/>
              </a:ext>
            </a:extLst>
          </p:cNvPr>
          <p:cNvSpPr>
            <a:spLocks noGrp="1"/>
          </p:cNvSpPr>
          <p:nvPr>
            <p:ph type="body" sz="quarter" idx="13"/>
          </p:nvPr>
        </p:nvSpPr>
        <p:spPr/>
        <p:txBody>
          <a:bodyPr/>
          <a:lstStyle/>
          <a:p>
            <a:r>
              <a:rPr lang="en-AU"/>
              <a:t>Date: </a:t>
            </a:r>
          </a:p>
        </p:txBody>
      </p:sp>
      <p:sp>
        <p:nvSpPr>
          <p:cNvPr id="4" name="Text Placeholder 3">
            <a:extLst>
              <a:ext uri="{FF2B5EF4-FFF2-40B4-BE49-F238E27FC236}">
                <a16:creationId xmlns:a16="http://schemas.microsoft.com/office/drawing/2014/main" id="{B057EACE-3099-10A0-9CFC-55D7B477C4E2}"/>
              </a:ext>
            </a:extLst>
          </p:cNvPr>
          <p:cNvSpPr>
            <a:spLocks noGrp="1"/>
          </p:cNvSpPr>
          <p:nvPr>
            <p:ph type="body" sz="quarter" idx="12"/>
          </p:nvPr>
        </p:nvSpPr>
        <p:spPr/>
        <p:txBody>
          <a:bodyPr/>
          <a:lstStyle/>
          <a:p>
            <a:r>
              <a:rPr lang="en-AU"/>
              <a:t>Name of the facilitator: </a:t>
            </a:r>
          </a:p>
        </p:txBody>
      </p:sp>
      <p:sp>
        <p:nvSpPr>
          <p:cNvPr id="2" name="Footer Placeholder 1">
            <a:extLst>
              <a:ext uri="{FF2B5EF4-FFF2-40B4-BE49-F238E27FC236}">
                <a16:creationId xmlns:a16="http://schemas.microsoft.com/office/drawing/2014/main" id="{33FA1894-2201-17D3-0ED0-3B264C4461F3}"/>
              </a:ext>
            </a:extLst>
          </p:cNvPr>
          <p:cNvSpPr>
            <a:spLocks noGrp="1"/>
          </p:cNvSpPr>
          <p:nvPr>
            <p:ph type="ftr" sz="quarter" idx="3"/>
          </p:nvPr>
        </p:nvSpPr>
        <p:spPr/>
        <p:txBody>
          <a:bodyPr/>
          <a:lstStyle/>
          <a:p>
            <a:r>
              <a:rPr lang="en-US">
                <a:latin typeface="+mn-lt"/>
              </a:rPr>
              <a:t>NSW Department of Education</a:t>
            </a:r>
            <a:endParaRPr lang="en-AU">
              <a:latin typeface="+mn-lt"/>
            </a:endParaRPr>
          </a:p>
        </p:txBody>
      </p:sp>
    </p:spTree>
    <p:extLst>
      <p:ext uri="{BB962C8B-B14F-4D97-AF65-F5344CB8AC3E}">
        <p14:creationId xmlns:p14="http://schemas.microsoft.com/office/powerpoint/2010/main" val="169577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6578E-8AC5-59D8-7899-0DD5D25B83B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0218652-F5F8-70FE-37B2-FF476C5001B2}"/>
              </a:ext>
            </a:extLst>
          </p:cNvPr>
          <p:cNvSpPr>
            <a:spLocks noGrp="1"/>
          </p:cNvSpPr>
          <p:nvPr>
            <p:ph type="title"/>
          </p:nvPr>
        </p:nvSpPr>
        <p:spPr/>
        <p:txBody>
          <a:bodyPr/>
          <a:lstStyle/>
          <a:p>
            <a:r>
              <a:rPr lang="en-AU"/>
              <a:t>Further support </a:t>
            </a:r>
            <a:r>
              <a:rPr lang="en-AU">
                <a:solidFill>
                  <a:schemeClr val="bg1"/>
                </a:solidFill>
              </a:rPr>
              <a:t>(1)</a:t>
            </a:r>
          </a:p>
        </p:txBody>
      </p:sp>
      <p:sp>
        <p:nvSpPr>
          <p:cNvPr id="9" name="Text Placeholder 8">
            <a:extLst>
              <a:ext uri="{FF2B5EF4-FFF2-40B4-BE49-F238E27FC236}">
                <a16:creationId xmlns:a16="http://schemas.microsoft.com/office/drawing/2014/main" id="{8DE7B5C6-E9B4-52AC-81C6-49B9FC346780}"/>
              </a:ext>
            </a:extLst>
          </p:cNvPr>
          <p:cNvSpPr>
            <a:spLocks noGrp="1"/>
          </p:cNvSpPr>
          <p:nvPr>
            <p:ph type="body" sz="quarter" idx="18"/>
          </p:nvPr>
        </p:nvSpPr>
        <p:spPr/>
        <p:txBody>
          <a:bodyPr/>
          <a:lstStyle/>
          <a:p>
            <a:r>
              <a:rPr lang="en-AU"/>
              <a:t>Evaluation and contact</a:t>
            </a:r>
          </a:p>
        </p:txBody>
      </p:sp>
      <p:pic>
        <p:nvPicPr>
          <p:cNvPr id="1030" name="Picture 6">
            <a:extLst>
              <a:ext uri="{FF2B5EF4-FFF2-40B4-BE49-F238E27FC236}">
                <a16:creationId xmlns:a16="http://schemas.microsoft.com/office/drawing/2014/main" id="{9313CDCA-6A41-2E8A-8CDE-E99B982BD58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11" y="1761469"/>
            <a:ext cx="4114011" cy="4114011"/>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a:extLst>
              <a:ext uri="{FF2B5EF4-FFF2-40B4-BE49-F238E27FC236}">
                <a16:creationId xmlns:a16="http://schemas.microsoft.com/office/drawing/2014/main" id="{27C6FFA9-A449-7CE6-130D-26DC516C5A5A}"/>
              </a:ext>
              <a:ext uri="{C183D7F6-B498-43B3-948B-1728B52AA6E4}">
                <adec:decorative xmlns:adec="http://schemas.microsoft.com/office/drawing/2017/decorative" val="1"/>
              </a:ext>
            </a:extLst>
          </p:cNvPr>
          <p:cNvPicPr>
            <a:picLocks noGrp="1" noChangeAspect="1"/>
          </p:cNvPicPr>
          <p:nvPr>
            <p:ph sz="half" idx="19"/>
          </p:nvPr>
        </p:nvPicPr>
        <p:blipFill>
          <a:blip r:embed="rId4"/>
          <a:stretch>
            <a:fillRect/>
          </a:stretch>
        </p:blipFill>
        <p:spPr>
          <a:xfrm>
            <a:off x="6616880" y="1820744"/>
            <a:ext cx="1904400" cy="1904400"/>
          </a:xfrm>
          <a:prstGeom prst="rect">
            <a:avLst/>
          </a:prstGeom>
        </p:spPr>
      </p:pic>
      <p:sp>
        <p:nvSpPr>
          <p:cNvPr id="13" name="TextBox 12">
            <a:extLst>
              <a:ext uri="{FF2B5EF4-FFF2-40B4-BE49-F238E27FC236}">
                <a16:creationId xmlns:a16="http://schemas.microsoft.com/office/drawing/2014/main" id="{B186564D-A6D7-36AC-A9F7-18741DF5B064}"/>
              </a:ext>
            </a:extLst>
          </p:cNvPr>
          <p:cNvSpPr txBox="1"/>
          <p:nvPr/>
        </p:nvSpPr>
        <p:spPr>
          <a:xfrm>
            <a:off x="6466410" y="3911600"/>
            <a:ext cx="5254779" cy="2009717"/>
          </a:xfrm>
          <a:prstGeom prst="rect">
            <a:avLst/>
          </a:prstGeom>
          <a:noFill/>
        </p:spPr>
        <p:txBody>
          <a:bodyPr wrap="square">
            <a:spAutoFit/>
          </a:bodyPr>
          <a:lstStyle/>
          <a:p>
            <a:pPr>
              <a:lnSpc>
                <a:spcPct val="130000"/>
              </a:lnSpc>
              <a:spcAft>
                <a:spcPts val="600"/>
              </a:spcAft>
            </a:pPr>
            <a:r>
              <a:rPr lang="en-AU" sz="1800"/>
              <a:t>Join T and L statewide staffroom</a:t>
            </a:r>
          </a:p>
          <a:p>
            <a:pPr>
              <a:lnSpc>
                <a:spcPct val="130000"/>
              </a:lnSpc>
              <a:spcAft>
                <a:spcPts val="600"/>
              </a:spcAft>
            </a:pPr>
            <a:r>
              <a:rPr lang="en-AU" sz="1800">
                <a:solidFill>
                  <a:srgbClr val="146CFD"/>
                </a:solidFill>
                <a:hlinkClick r:id="rId5">
                  <a:extLst>
                    <a:ext uri="{A12FA001-AC4F-418D-AE19-62706E023703}">
                      <ahyp:hlinkClr xmlns:ahyp="http://schemas.microsoft.com/office/drawing/2018/hyperlinkcolor" val="tx"/>
                    </a:ext>
                  </a:extLst>
                </a:hlinkClick>
              </a:rPr>
              <a:t>Teaching and Learning 7–12 team </a:t>
            </a:r>
            <a:br>
              <a:rPr lang="en-AU" sz="1800">
                <a:solidFill>
                  <a:srgbClr val="146CFD"/>
                </a:solidFill>
              </a:rPr>
            </a:br>
            <a:endParaRPr lang="en-AU" sz="1800"/>
          </a:p>
          <a:p>
            <a:pPr>
              <a:lnSpc>
                <a:spcPct val="130000"/>
              </a:lnSpc>
              <a:spcAft>
                <a:spcPts val="600"/>
              </a:spcAft>
            </a:pPr>
            <a:r>
              <a:rPr lang="en-AU" sz="1800"/>
              <a:t>Contact email: </a:t>
            </a:r>
            <a:r>
              <a:rPr lang="en-AU" sz="1800">
                <a:solidFill>
                  <a:srgbClr val="146CFD"/>
                </a:solidFill>
                <a:hlinkClick r:id="rId6">
                  <a:extLst>
                    <a:ext uri="{A12FA001-AC4F-418D-AE19-62706E023703}">
                      <ahyp:hlinkClr xmlns:ahyp="http://schemas.microsoft.com/office/drawing/2018/hyperlinkcolor" val="tx"/>
                    </a:ext>
                  </a:extLst>
                </a:hlinkClick>
              </a:rPr>
              <a:t>secondaryteachingandlearning@det.nsw.edu.au</a:t>
            </a:r>
            <a:r>
              <a:rPr lang="en-AU" sz="1800"/>
              <a:t>  </a:t>
            </a:r>
          </a:p>
        </p:txBody>
      </p:sp>
      <p:sp>
        <p:nvSpPr>
          <p:cNvPr id="4" name="Slide Number Placeholder 3">
            <a:extLst>
              <a:ext uri="{FF2B5EF4-FFF2-40B4-BE49-F238E27FC236}">
                <a16:creationId xmlns:a16="http://schemas.microsoft.com/office/drawing/2014/main" id="{216DB6C3-95F4-613A-8461-2104564C37B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12538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8FFF1-9FB6-95C5-999D-89E6D660DF5A}"/>
            </a:ext>
          </a:extLst>
        </p:cNvPr>
        <p:cNvGrpSpPr/>
        <p:nvPr/>
      </p:nvGrpSpPr>
      <p:grpSpPr>
        <a:xfrm>
          <a:off x="0" y="0"/>
          <a:ext cx="0" cy="0"/>
          <a:chOff x="0" y="0"/>
          <a:chExt cx="0" cy="0"/>
        </a:xfrm>
      </p:grpSpPr>
      <p:sp>
        <p:nvSpPr>
          <p:cNvPr id="6" name="Footer Placeholder 1">
            <a:extLst>
              <a:ext uri="{FF2B5EF4-FFF2-40B4-BE49-F238E27FC236}">
                <a16:creationId xmlns:a16="http://schemas.microsoft.com/office/drawing/2014/main" id="{5BC74B9B-72CF-7D3D-7922-3B9ECA771930}"/>
              </a:ext>
              <a:ext uri="{C183D7F6-B498-43B3-948B-1728B52AA6E4}">
                <adec:decorative xmlns:adec="http://schemas.microsoft.com/office/drawing/2017/decorative" val="1"/>
              </a:ext>
            </a:extLst>
          </p:cNvPr>
          <p:cNvSpPr>
            <a:spLocks noGrp="1"/>
          </p:cNvSpPr>
          <p:nvPr>
            <p:ph type="ftr" sz="quarter" idx="3"/>
          </p:nvPr>
        </p:nvSpPr>
        <p:spPr>
          <a:xfrm>
            <a:off x="540000" y="360000"/>
            <a:ext cx="8070600" cy="684000"/>
          </a:xfrm>
        </p:spPr>
        <p:txBody>
          <a:bodyPr/>
          <a:lstStyle/>
          <a:p>
            <a:r>
              <a:rPr lang="en-AU"/>
              <a:t>Leading strategic implementation process for continuous growth and improvement</a:t>
            </a:r>
          </a:p>
        </p:txBody>
      </p:sp>
      <p:sp>
        <p:nvSpPr>
          <p:cNvPr id="12" name="Text Placeholder 11">
            <a:extLst>
              <a:ext uri="{FF2B5EF4-FFF2-40B4-BE49-F238E27FC236}">
                <a16:creationId xmlns:a16="http://schemas.microsoft.com/office/drawing/2014/main" id="{E05719D5-2D13-71A3-9028-4C22F42284DB}"/>
              </a:ext>
            </a:extLst>
          </p:cNvPr>
          <p:cNvSpPr>
            <a:spLocks noGrp="1"/>
          </p:cNvSpPr>
          <p:nvPr>
            <p:ph type="body" sz="quarter" idx="11"/>
          </p:nvPr>
        </p:nvSpPr>
        <p:spPr/>
        <p:txBody>
          <a:bodyPr/>
          <a:lstStyle/>
          <a:p>
            <a:r>
              <a:rPr lang="en-US"/>
              <a:t>5</a:t>
            </a:r>
          </a:p>
        </p:txBody>
      </p:sp>
      <p:sp>
        <p:nvSpPr>
          <p:cNvPr id="11" name="Title 10">
            <a:extLst>
              <a:ext uri="{FF2B5EF4-FFF2-40B4-BE49-F238E27FC236}">
                <a16:creationId xmlns:a16="http://schemas.microsoft.com/office/drawing/2014/main" id="{5AA2D536-87E2-86FD-52EF-0435749A045D}"/>
              </a:ext>
            </a:extLst>
          </p:cNvPr>
          <p:cNvSpPr>
            <a:spLocks noGrp="1"/>
          </p:cNvSpPr>
          <p:nvPr>
            <p:ph type="ctrTitle"/>
          </p:nvPr>
        </p:nvSpPr>
        <p:spPr>
          <a:xfrm>
            <a:off x="540000" y="4067881"/>
            <a:ext cx="5121723" cy="800681"/>
          </a:xfrm>
        </p:spPr>
        <p:txBody>
          <a:bodyPr/>
          <a:lstStyle/>
          <a:p>
            <a:r>
              <a:rPr lang="en-US"/>
              <a:t>Leading driver 2</a:t>
            </a:r>
          </a:p>
        </p:txBody>
      </p:sp>
      <p:sp>
        <p:nvSpPr>
          <p:cNvPr id="10" name="Footer Placeholder 1">
            <a:extLst>
              <a:ext uri="{FF2B5EF4-FFF2-40B4-BE49-F238E27FC236}">
                <a16:creationId xmlns:a16="http://schemas.microsoft.com/office/drawing/2014/main" id="{3EF80F6B-FCF9-1497-8308-E768D7CA6550}"/>
              </a:ext>
            </a:extLst>
          </p:cNvPr>
          <p:cNvSpPr txBox="1">
            <a:spLocks/>
          </p:cNvSpPr>
          <p:nvPr/>
        </p:nvSpPr>
        <p:spPr>
          <a:xfrm>
            <a:off x="540000" y="6281023"/>
            <a:ext cx="7156200" cy="344746"/>
          </a:xfrm>
          <a:prstGeom prst="rect">
            <a:avLst/>
          </a:prstGeom>
        </p:spPr>
        <p:txBody>
          <a:bodyPr vert="horz" lIns="0" tIns="0" rIns="0" bIns="0" rtlCol="0" anchor="t">
            <a:noAutofit/>
          </a:bodyPr>
          <a:lstStyle>
            <a:defPPr>
              <a:defRPr lang="en-US"/>
            </a:defPPr>
            <a:lvl1pPr marL="0" algn="l" defTabSz="914400" rtl="0" eaLnBrk="1" latinLnBrk="0" hangingPunct="1">
              <a:defRPr sz="14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t>From strategy to action – leaning processes and practices</a:t>
            </a:r>
          </a:p>
        </p:txBody>
      </p:sp>
      <p:grpSp>
        <p:nvGrpSpPr>
          <p:cNvPr id="2" name="Group 1">
            <a:extLst>
              <a:ext uri="{FF2B5EF4-FFF2-40B4-BE49-F238E27FC236}">
                <a16:creationId xmlns:a16="http://schemas.microsoft.com/office/drawing/2014/main" id="{F2319356-C7BC-8EE0-8FB9-2DD447D02E81}"/>
              </a:ext>
              <a:ext uri="{C183D7F6-B498-43B3-948B-1728B52AA6E4}">
                <adec:decorative xmlns:adec="http://schemas.microsoft.com/office/drawing/2017/decorative" val="1"/>
              </a:ext>
            </a:extLst>
          </p:cNvPr>
          <p:cNvGrpSpPr/>
          <p:nvPr/>
        </p:nvGrpSpPr>
        <p:grpSpPr>
          <a:xfrm>
            <a:off x="7414566" y="1945777"/>
            <a:ext cx="4258823" cy="4237973"/>
            <a:chOff x="7414566" y="1945777"/>
            <a:chExt cx="4258823" cy="4237973"/>
          </a:xfrm>
        </p:grpSpPr>
        <p:sp>
          <p:nvSpPr>
            <p:cNvPr id="3" name="Freeform: Shape 2">
              <a:extLst>
                <a:ext uri="{FF2B5EF4-FFF2-40B4-BE49-F238E27FC236}">
                  <a16:creationId xmlns:a16="http://schemas.microsoft.com/office/drawing/2014/main" id="{46AD8381-4E48-8464-8D2F-419406630986}"/>
                </a:ext>
              </a:extLst>
            </p:cNvPr>
            <p:cNvSpPr/>
            <p:nvPr/>
          </p:nvSpPr>
          <p:spPr>
            <a:xfrm>
              <a:off x="7791693" y="2190615"/>
              <a:ext cx="3655124" cy="3655124"/>
            </a:xfrm>
            <a:custGeom>
              <a:avLst/>
              <a:gdLst>
                <a:gd name="connsiteX0" fmla="*/ 1827562 w 3655124"/>
                <a:gd name="connsiteY0" fmla="*/ 0 h 3655124"/>
                <a:gd name="connsiteX1" fmla="*/ 3410277 w 3655124"/>
                <a:gd name="connsiteY1" fmla="*/ 913781 h 3655124"/>
                <a:gd name="connsiteX2" fmla="*/ 3410277 w 3655124"/>
                <a:gd name="connsiteY2" fmla="*/ 2741343 h 3655124"/>
                <a:gd name="connsiteX3" fmla="*/ 1827562 w 3655124"/>
                <a:gd name="connsiteY3" fmla="*/ 1827562 h 3655124"/>
                <a:gd name="connsiteX4" fmla="*/ 1827562 w 3655124"/>
                <a:gd name="connsiteY4" fmla="*/ 0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1827562" y="0"/>
                  </a:moveTo>
                  <a:cubicBezTo>
                    <a:pt x="2480487" y="0"/>
                    <a:pt x="3083815" y="348331"/>
                    <a:pt x="3410277" y="913781"/>
                  </a:cubicBezTo>
                  <a:cubicBezTo>
                    <a:pt x="3736740" y="1479231"/>
                    <a:pt x="3736740" y="2175893"/>
                    <a:pt x="3410277" y="2741343"/>
                  </a:cubicBezTo>
                  <a:lnTo>
                    <a:pt x="1827562" y="1827562"/>
                  </a:lnTo>
                  <a:lnTo>
                    <a:pt x="1827562"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41578" tIns="789778" rIns="438625" bIns="1807992" numCol="1" spcCol="1270" anchor="ctr" anchorCtr="0">
              <a:noAutofit/>
            </a:bodyPr>
            <a:lstStyle/>
            <a:p>
              <a:pPr marL="0" lvl="0" indent="0" algn="ctr" defTabSz="533400">
                <a:lnSpc>
                  <a:spcPct val="130000"/>
                </a:lnSpc>
                <a:spcBef>
                  <a:spcPct val="0"/>
                </a:spcBef>
                <a:spcAft>
                  <a:spcPts val="600"/>
                </a:spcAft>
                <a:buNone/>
              </a:pPr>
              <a:r>
                <a:rPr lang="en-AU" sz="1200" kern="1200">
                  <a:solidFill>
                    <a:schemeClr val="bg1"/>
                  </a:solidFill>
                </a:rPr>
                <a:t>From strategy to action -leading processes and practices</a:t>
              </a:r>
            </a:p>
          </p:txBody>
        </p:sp>
        <p:sp>
          <p:nvSpPr>
            <p:cNvPr id="4" name="Freeform: Shape 3">
              <a:extLst>
                <a:ext uri="{FF2B5EF4-FFF2-40B4-BE49-F238E27FC236}">
                  <a16:creationId xmlns:a16="http://schemas.microsoft.com/office/drawing/2014/main" id="{8738CE72-261A-5E48-37F5-95DB0FD8CF2D}"/>
                </a:ext>
              </a:extLst>
            </p:cNvPr>
            <p:cNvSpPr/>
            <p:nvPr/>
          </p:nvSpPr>
          <p:spPr>
            <a:xfrm>
              <a:off x="7716415" y="2302587"/>
              <a:ext cx="3655124" cy="3655124"/>
            </a:xfrm>
            <a:custGeom>
              <a:avLst/>
              <a:gdLst>
                <a:gd name="connsiteX0" fmla="*/ 3410277 w 3655124"/>
                <a:gd name="connsiteY0" fmla="*/ 2741343 h 3655124"/>
                <a:gd name="connsiteX1" fmla="*/ 1827562 w 3655124"/>
                <a:gd name="connsiteY1" fmla="*/ 3655124 h 3655124"/>
                <a:gd name="connsiteX2" fmla="*/ 244847 w 3655124"/>
                <a:gd name="connsiteY2" fmla="*/ 2741343 h 3655124"/>
                <a:gd name="connsiteX3" fmla="*/ 1827562 w 3655124"/>
                <a:gd name="connsiteY3" fmla="*/ 1827562 h 3655124"/>
                <a:gd name="connsiteX4" fmla="*/ 341027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3410277" y="2741343"/>
                  </a:moveTo>
                  <a:cubicBezTo>
                    <a:pt x="3083814" y="3306793"/>
                    <a:pt x="2480487" y="3655124"/>
                    <a:pt x="1827562" y="3655124"/>
                  </a:cubicBezTo>
                  <a:cubicBezTo>
                    <a:pt x="1174637" y="3655124"/>
                    <a:pt x="571309" y="3306793"/>
                    <a:pt x="244847" y="2741343"/>
                  </a:cubicBezTo>
                  <a:lnTo>
                    <a:pt x="1827562" y="1827562"/>
                  </a:lnTo>
                  <a:lnTo>
                    <a:pt x="3410277" y="27413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5508" tIns="2386719" rIns="841994" bIns="341591" numCol="1" spcCol="1270" anchor="ctr" anchorCtr="0">
              <a:noAutofit/>
            </a:bodyPr>
            <a:lstStyle/>
            <a:p>
              <a:pPr marL="0" lvl="0" indent="0" algn="ctr" defTabSz="533400">
                <a:lnSpc>
                  <a:spcPct val="130000"/>
                </a:lnSpc>
                <a:spcBef>
                  <a:spcPct val="0"/>
                </a:spcBef>
                <a:spcAft>
                  <a:spcPts val="600"/>
                </a:spcAft>
                <a:buNone/>
              </a:pPr>
              <a:r>
                <a:rPr lang="en-AU" sz="1200" kern="1200"/>
                <a:t>Fostering collaboration for growth and improvement</a:t>
              </a:r>
              <a:endParaRPr lang="en-AU" sz="1200" kern="1200">
                <a:solidFill>
                  <a:sysClr val="windowText" lastClr="000000"/>
                </a:solidFill>
                <a:highlight>
                  <a:srgbClr val="FFFF00"/>
                </a:highlight>
              </a:endParaRPr>
            </a:p>
          </p:txBody>
        </p:sp>
        <p:sp>
          <p:nvSpPr>
            <p:cNvPr id="5" name="Freeform: Shape 4">
              <a:extLst>
                <a:ext uri="{FF2B5EF4-FFF2-40B4-BE49-F238E27FC236}">
                  <a16:creationId xmlns:a16="http://schemas.microsoft.com/office/drawing/2014/main" id="{213D74FE-530A-DAD7-4F25-E61986080EE6}"/>
                </a:ext>
              </a:extLst>
            </p:cNvPr>
            <p:cNvSpPr/>
            <p:nvPr/>
          </p:nvSpPr>
          <p:spPr>
            <a:xfrm>
              <a:off x="7641137" y="2172047"/>
              <a:ext cx="3655124" cy="3655124"/>
            </a:xfrm>
            <a:custGeom>
              <a:avLst/>
              <a:gdLst>
                <a:gd name="connsiteX0" fmla="*/ 244847 w 3655124"/>
                <a:gd name="connsiteY0" fmla="*/ 2741343 h 3655124"/>
                <a:gd name="connsiteX1" fmla="*/ 244847 w 3655124"/>
                <a:gd name="connsiteY1" fmla="*/ 913781 h 3655124"/>
                <a:gd name="connsiteX2" fmla="*/ 1827562 w 3655124"/>
                <a:gd name="connsiteY2" fmla="*/ 0 h 3655124"/>
                <a:gd name="connsiteX3" fmla="*/ 1827562 w 3655124"/>
                <a:gd name="connsiteY3" fmla="*/ 1827562 h 3655124"/>
                <a:gd name="connsiteX4" fmla="*/ 24484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244847" y="2741343"/>
                  </a:moveTo>
                  <a:cubicBezTo>
                    <a:pt x="-81616" y="2175893"/>
                    <a:pt x="-81616" y="1479231"/>
                    <a:pt x="244847" y="913781"/>
                  </a:cubicBezTo>
                  <a:cubicBezTo>
                    <a:pt x="571310" y="348331"/>
                    <a:pt x="1174637" y="0"/>
                    <a:pt x="1827562" y="0"/>
                  </a:cubicBezTo>
                  <a:lnTo>
                    <a:pt x="1827562" y="1827562"/>
                  </a:lnTo>
                  <a:lnTo>
                    <a:pt x="244847" y="2741343"/>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8625" tIns="789778" rIns="1941578" bIns="1807992" numCol="1" spcCol="1270" anchor="ctr" anchorCtr="0">
              <a:noAutofit/>
            </a:bodyPr>
            <a:lstStyle/>
            <a:p>
              <a:pPr marL="0" lvl="0" indent="0" algn="ctr" defTabSz="533400">
                <a:lnSpc>
                  <a:spcPct val="130000"/>
                </a:lnSpc>
                <a:spcBef>
                  <a:spcPct val="0"/>
                </a:spcBef>
                <a:spcAft>
                  <a:spcPts val="600"/>
                </a:spcAft>
                <a:buNone/>
              </a:pPr>
              <a:r>
                <a:rPr lang="en-AU" sz="1200" kern="1200"/>
                <a:t>Contextual planning and strategic alignment</a:t>
              </a:r>
            </a:p>
          </p:txBody>
        </p:sp>
        <p:sp>
          <p:nvSpPr>
            <p:cNvPr id="7" name="Arrow: Circular 6">
              <a:extLst>
                <a:ext uri="{FF2B5EF4-FFF2-40B4-BE49-F238E27FC236}">
                  <a16:creationId xmlns:a16="http://schemas.microsoft.com/office/drawing/2014/main" id="{32C0E506-51D2-B137-DFD1-D5A0DC54ECB3}"/>
                </a:ext>
              </a:extLst>
            </p:cNvPr>
            <p:cNvSpPr/>
            <p:nvPr/>
          </p:nvSpPr>
          <p:spPr>
            <a:xfrm>
              <a:off x="7565725" y="1964345"/>
              <a:ext cx="4107664" cy="4107664"/>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8" name="Arrow: Circular 7">
              <a:extLst>
                <a:ext uri="{FF2B5EF4-FFF2-40B4-BE49-F238E27FC236}">
                  <a16:creationId xmlns:a16="http://schemas.microsoft.com/office/drawing/2014/main" id="{0287E050-3F65-40C3-40A4-276AFC7A8C77}"/>
                </a:ext>
              </a:extLst>
            </p:cNvPr>
            <p:cNvSpPr/>
            <p:nvPr/>
          </p:nvSpPr>
          <p:spPr>
            <a:xfrm>
              <a:off x="7490145" y="2076086"/>
              <a:ext cx="4107664" cy="4107664"/>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13" name="Arrow: Circular 12">
              <a:extLst>
                <a:ext uri="{FF2B5EF4-FFF2-40B4-BE49-F238E27FC236}">
                  <a16:creationId xmlns:a16="http://schemas.microsoft.com/office/drawing/2014/main" id="{69D0F527-A261-D34D-08AF-E138C9602CBC}"/>
                </a:ext>
              </a:extLst>
            </p:cNvPr>
            <p:cNvSpPr/>
            <p:nvPr/>
          </p:nvSpPr>
          <p:spPr>
            <a:xfrm>
              <a:off x="7414566" y="1945777"/>
              <a:ext cx="4107664" cy="410766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grpSp>
    </p:spTree>
    <p:extLst>
      <p:ext uri="{BB962C8B-B14F-4D97-AF65-F5344CB8AC3E}">
        <p14:creationId xmlns:p14="http://schemas.microsoft.com/office/powerpoint/2010/main" val="141387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6884-D7E8-6277-C2A3-A67636CB0C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52A1BC5-6A0D-F775-03C0-73F8580D52E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79" r="9340"/>
          <a:stretch>
            <a:fillRect/>
          </a:stretch>
        </p:blipFill>
        <p:spPr bwMode="auto">
          <a:xfrm>
            <a:off x="8909593" y="1620000"/>
            <a:ext cx="2934407" cy="282642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3596989D-3863-85A2-F457-4FF8781E61BF}"/>
              </a:ext>
            </a:extLst>
          </p:cNvPr>
          <p:cNvSpPr>
            <a:spLocks noGrp="1"/>
          </p:cNvSpPr>
          <p:nvPr>
            <p:ph type="title"/>
          </p:nvPr>
        </p:nvSpPr>
        <p:spPr/>
        <p:txBody>
          <a:bodyPr/>
          <a:lstStyle/>
          <a:p>
            <a:r>
              <a:rPr lang="en-AU"/>
              <a:t>Resources for leading driver 2</a:t>
            </a:r>
          </a:p>
        </p:txBody>
      </p:sp>
      <p:sp>
        <p:nvSpPr>
          <p:cNvPr id="9" name="Text Placeholder 8">
            <a:extLst>
              <a:ext uri="{FF2B5EF4-FFF2-40B4-BE49-F238E27FC236}">
                <a16:creationId xmlns:a16="http://schemas.microsoft.com/office/drawing/2014/main" id="{35709513-86B9-1DDC-AF94-E6A8CFCBACFB}"/>
              </a:ext>
            </a:extLst>
          </p:cNvPr>
          <p:cNvSpPr>
            <a:spLocks noGrp="1"/>
          </p:cNvSpPr>
          <p:nvPr>
            <p:ph type="body" sz="quarter" idx="18"/>
          </p:nvPr>
        </p:nvSpPr>
        <p:spPr/>
        <p:txBody>
          <a:bodyPr/>
          <a:lstStyle/>
          <a:p>
            <a:r>
              <a:rPr lang="en-US"/>
              <a:t>From strategy to action – leaning processes and practices</a:t>
            </a:r>
          </a:p>
        </p:txBody>
      </p:sp>
      <p:sp>
        <p:nvSpPr>
          <p:cNvPr id="3" name="Content Placeholder 3">
            <a:extLst>
              <a:ext uri="{FF2B5EF4-FFF2-40B4-BE49-F238E27FC236}">
                <a16:creationId xmlns:a16="http://schemas.microsoft.com/office/drawing/2014/main" id="{2A22981A-0BA7-64EA-A286-0A83A7D4AEB8}"/>
              </a:ext>
            </a:extLst>
          </p:cNvPr>
          <p:cNvSpPr txBox="1">
            <a:spLocks/>
          </p:cNvSpPr>
          <p:nvPr/>
        </p:nvSpPr>
        <p:spPr>
          <a:xfrm>
            <a:off x="360000" y="1683009"/>
            <a:ext cx="6027399" cy="4731354"/>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600"/>
              </a:spcAft>
            </a:pPr>
            <a:r>
              <a:rPr lang="en-AU">
                <a:solidFill>
                  <a:srgbClr val="333333"/>
                </a:solidFill>
              </a:rPr>
              <a:t>Resources:</a:t>
            </a:r>
          </a:p>
          <a:p>
            <a:pPr marL="285750" indent="-285750" algn="l">
              <a:spcAft>
                <a:spcPts val="600"/>
              </a:spcAft>
              <a:buFont typeface="Arial" panose="020B0604020202020204" pitchFamily="34" charset="0"/>
              <a:buChar char="•"/>
            </a:pPr>
            <a:r>
              <a:rPr lang="en-AU">
                <a:solidFill>
                  <a:srgbClr val="333333"/>
                </a:solidFill>
              </a:rPr>
              <a:t>Driver 2 – r</a:t>
            </a:r>
            <a:r>
              <a:rPr lang="en-AU" b="0">
                <a:solidFill>
                  <a:srgbClr val="333333"/>
                </a:solidFill>
              </a:rPr>
              <a:t>eflection and implementation guide </a:t>
            </a:r>
          </a:p>
          <a:p>
            <a:pPr marL="285750" indent="-285750" algn="l">
              <a:spcAft>
                <a:spcPts val="600"/>
              </a:spcAft>
              <a:buFont typeface="Arial" panose="020B0604020202020204" pitchFamily="34" charset="0"/>
              <a:buChar char="•"/>
            </a:pPr>
            <a:r>
              <a:rPr lang="en-AU" b="0">
                <a:solidFill>
                  <a:srgbClr val="333333"/>
                </a:solidFill>
              </a:rPr>
              <a:t>Illustration of practice 2</a:t>
            </a:r>
          </a:p>
          <a:p>
            <a:pPr marL="285750" indent="-285750" algn="l">
              <a:spcAft>
                <a:spcPts val="600"/>
              </a:spcAft>
              <a:buFont typeface="Arial" panose="020B0604020202020204" pitchFamily="34" charset="0"/>
              <a:buChar char="•"/>
            </a:pPr>
            <a:r>
              <a:rPr lang="en-AU" i="0">
                <a:solidFill>
                  <a:srgbClr val="333333"/>
                </a:solidFill>
                <a:effectLst/>
              </a:rPr>
              <a:t>School Excellence Plan</a:t>
            </a:r>
          </a:p>
          <a:p>
            <a:pPr marL="285750" indent="-285750" algn="l">
              <a:spcAft>
                <a:spcPts val="600"/>
              </a:spcAft>
              <a:buFont typeface="Arial" panose="020B0604020202020204" pitchFamily="34" charset="0"/>
              <a:buChar char="•"/>
            </a:pPr>
            <a:r>
              <a:rPr lang="en-AU">
                <a:solidFill>
                  <a:srgbClr val="333333"/>
                </a:solidFill>
              </a:rPr>
              <a:t>High Impact Professional Learning model</a:t>
            </a:r>
          </a:p>
          <a:p>
            <a:pPr marL="285750" indent="-285750" algn="l">
              <a:spcAft>
                <a:spcPts val="600"/>
              </a:spcAft>
              <a:buFont typeface="Arial" panose="020B0604020202020204" pitchFamily="34" charset="0"/>
              <a:buChar char="•"/>
            </a:pPr>
            <a:r>
              <a:rPr lang="en-AU">
                <a:solidFill>
                  <a:srgbClr val="333333"/>
                </a:solidFill>
              </a:rPr>
              <a:t>s</a:t>
            </a:r>
            <a:r>
              <a:rPr lang="en-AU" b="0">
                <a:solidFill>
                  <a:srgbClr val="333333"/>
                </a:solidFill>
              </a:rPr>
              <a:t>taff professional learning plan/s</a:t>
            </a:r>
            <a:endParaRPr lang="en-AU" b="0" i="0">
              <a:solidFill>
                <a:srgbClr val="333333"/>
              </a:solidFill>
              <a:effectLst/>
            </a:endParaRPr>
          </a:p>
        </p:txBody>
      </p:sp>
      <p:pic>
        <p:nvPicPr>
          <p:cNvPr id="14" name="Picture 13">
            <a:extLst>
              <a:ext uri="{FF2B5EF4-FFF2-40B4-BE49-F238E27FC236}">
                <a16:creationId xmlns:a16="http://schemas.microsoft.com/office/drawing/2014/main" id="{38DFF061-6E44-5A60-FD25-7A18E49B15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78517" y="2478993"/>
            <a:ext cx="4645483" cy="3275748"/>
          </a:xfrm>
          <a:prstGeom prst="rect">
            <a:avLst/>
          </a:prstGeom>
          <a:ln>
            <a:solidFill>
              <a:schemeClr val="bg2">
                <a:lumMod val="90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2A17CA1F-F169-DFA8-6345-652B3C3300C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21336527">
            <a:off x="6307967" y="2783862"/>
            <a:ext cx="4501697" cy="3072955"/>
          </a:xfrm>
          <a:prstGeom prst="rect">
            <a:avLst/>
          </a:prstGeom>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id="{D4FDD381-86F5-C916-BFDF-12E7E5CBCF8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34992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32579-ADBC-F6C0-6583-01E87085176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01B95DF-99EC-2074-E2FC-334181CD1C8B}"/>
              </a:ext>
            </a:extLst>
          </p:cNvPr>
          <p:cNvSpPr>
            <a:spLocks noGrp="1"/>
          </p:cNvSpPr>
          <p:nvPr>
            <p:ph type="title"/>
          </p:nvPr>
        </p:nvSpPr>
        <p:spPr/>
        <p:txBody>
          <a:bodyPr/>
          <a:lstStyle/>
          <a:p>
            <a:r>
              <a:rPr lang="en-AU"/>
              <a:t>Process for leading driver 2</a:t>
            </a:r>
          </a:p>
        </p:txBody>
      </p:sp>
      <p:sp>
        <p:nvSpPr>
          <p:cNvPr id="6" name="Slide Number Placeholder 5">
            <a:extLst>
              <a:ext uri="{FF2B5EF4-FFF2-40B4-BE49-F238E27FC236}">
                <a16:creationId xmlns:a16="http://schemas.microsoft.com/office/drawing/2014/main" id="{ACC78267-E165-A79B-2D81-E976B4B2943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43</a:t>
            </a:fld>
            <a:endParaRPr lang="en-AU"/>
          </a:p>
        </p:txBody>
      </p:sp>
      <p:sp>
        <p:nvSpPr>
          <p:cNvPr id="9" name="Text Placeholder 8">
            <a:extLst>
              <a:ext uri="{FF2B5EF4-FFF2-40B4-BE49-F238E27FC236}">
                <a16:creationId xmlns:a16="http://schemas.microsoft.com/office/drawing/2014/main" id="{B8E9A042-70F6-9680-5643-E120029A4EF6}"/>
              </a:ext>
            </a:extLst>
          </p:cNvPr>
          <p:cNvSpPr>
            <a:spLocks noGrp="1"/>
          </p:cNvSpPr>
          <p:nvPr>
            <p:ph type="body" sz="quarter" idx="18"/>
          </p:nvPr>
        </p:nvSpPr>
        <p:spPr/>
        <p:txBody>
          <a:bodyPr/>
          <a:lstStyle/>
          <a:p>
            <a:r>
              <a:rPr lang="en-US"/>
              <a:t>From strategy to action – leaning processes and practices</a:t>
            </a:r>
          </a:p>
        </p:txBody>
      </p:sp>
      <p:sp>
        <p:nvSpPr>
          <p:cNvPr id="8" name="Content Placeholder 3">
            <a:extLst>
              <a:ext uri="{FF2B5EF4-FFF2-40B4-BE49-F238E27FC236}">
                <a16:creationId xmlns:a16="http://schemas.microsoft.com/office/drawing/2014/main" id="{A7D84029-9E4B-13A2-1B90-3DB056CA4DA0}"/>
              </a:ext>
            </a:extLst>
          </p:cNvPr>
          <p:cNvSpPr txBox="1">
            <a:spLocks/>
          </p:cNvSpPr>
          <p:nvPr/>
        </p:nvSpPr>
        <p:spPr>
          <a:xfrm>
            <a:off x="371098" y="1736804"/>
            <a:ext cx="5736000" cy="4351339"/>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a:t>Use the illustration of practice 2 ‘</a:t>
            </a:r>
            <a:r>
              <a:rPr lang="en-US"/>
              <a:t>From strategy to action – leaning processes and practices</a:t>
            </a:r>
            <a:r>
              <a:rPr lang="en-AU" b="0">
                <a:latin typeface="+mn-lt"/>
              </a:rPr>
              <a:t>’, and apply the 3 key steps of the strategic implementation </a:t>
            </a:r>
            <a:r>
              <a:rPr lang="en-AU"/>
              <a:t>process</a:t>
            </a:r>
            <a:r>
              <a:rPr lang="en-AU" b="0">
                <a:latin typeface="+mn-lt"/>
              </a:rPr>
              <a:t> for a structured approach to:</a:t>
            </a:r>
          </a:p>
          <a:p>
            <a:pPr marL="285750" indent="-285750">
              <a:spcAft>
                <a:spcPts val="600"/>
              </a:spcAft>
              <a:buFont typeface="Arial" panose="020B0604020202020204" pitchFamily="34" charset="0"/>
              <a:buChar char="•"/>
            </a:pPr>
            <a:r>
              <a:rPr lang="en-AU" b="0">
                <a:latin typeface="+mn-lt"/>
              </a:rPr>
              <a:t>align curriculum initiatives and professional learning needs</a:t>
            </a:r>
          </a:p>
          <a:p>
            <a:pPr marL="285750" indent="-285750">
              <a:spcAft>
                <a:spcPts val="600"/>
              </a:spcAft>
              <a:buFont typeface="Arial" panose="020B0604020202020204" pitchFamily="34" charset="0"/>
              <a:buChar char="•"/>
            </a:pPr>
            <a:r>
              <a:rPr lang="en-AU" b="0">
                <a:latin typeface="+mn-lt"/>
              </a:rPr>
              <a:t>strengthen reflective practices </a:t>
            </a:r>
          </a:p>
          <a:p>
            <a:pPr marL="285750" indent="-285750">
              <a:spcAft>
                <a:spcPts val="600"/>
              </a:spcAft>
              <a:buFont typeface="Arial" panose="020B0604020202020204" pitchFamily="34" charset="0"/>
              <a:buChar char="•"/>
            </a:pPr>
            <a:r>
              <a:rPr lang="en-AU">
                <a:solidFill>
                  <a:srgbClr val="333333"/>
                </a:solidFill>
              </a:rPr>
              <a:t>e</a:t>
            </a:r>
            <a:r>
              <a:rPr lang="en-AU" i="0">
                <a:solidFill>
                  <a:srgbClr val="333333"/>
                </a:solidFill>
                <a:effectLst/>
              </a:rPr>
              <a:t>valuate curriculum impact on teaching and learning.</a:t>
            </a:r>
            <a:endParaRPr lang="en-AU" b="0" i="0">
              <a:solidFill>
                <a:srgbClr val="333333"/>
              </a:solidFill>
              <a:effectLst/>
            </a:endParaRPr>
          </a:p>
        </p:txBody>
      </p:sp>
      <p:pic>
        <p:nvPicPr>
          <p:cNvPr id="5" name="Picture 4">
            <a:hlinkClick r:id="rId3"/>
            <a:extLst>
              <a:ext uri="{FF2B5EF4-FFF2-40B4-BE49-F238E27FC236}">
                <a16:creationId xmlns:a16="http://schemas.microsoft.com/office/drawing/2014/main" id="{10DD1AF5-E8BB-3785-BE96-E2897DE6370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67608" y="1692001"/>
            <a:ext cx="4618538" cy="2597928"/>
          </a:xfrm>
          <a:prstGeom prst="rect">
            <a:avLst/>
          </a:prstGeom>
        </p:spPr>
      </p:pic>
      <p:grpSp>
        <p:nvGrpSpPr>
          <p:cNvPr id="3" name="Group 2">
            <a:extLst>
              <a:ext uri="{FF2B5EF4-FFF2-40B4-BE49-F238E27FC236}">
                <a16:creationId xmlns:a16="http://schemas.microsoft.com/office/drawing/2014/main" id="{663D88A2-D61B-6B88-6E27-EF54BABEA597}"/>
              </a:ext>
              <a:ext uri="{C183D7F6-B498-43B3-948B-1728B52AA6E4}">
                <adec:decorative xmlns:adec="http://schemas.microsoft.com/office/drawing/2017/decorative" val="1"/>
              </a:ext>
            </a:extLst>
          </p:cNvPr>
          <p:cNvGrpSpPr/>
          <p:nvPr/>
        </p:nvGrpSpPr>
        <p:grpSpPr>
          <a:xfrm>
            <a:off x="7171070" y="4417752"/>
            <a:ext cx="4442752" cy="1838083"/>
            <a:chOff x="7171070" y="4417752"/>
            <a:chExt cx="4442752" cy="1838083"/>
          </a:xfrm>
        </p:grpSpPr>
        <p:sp>
          <p:nvSpPr>
            <p:cNvPr id="4" name="Arrow: Right 3">
              <a:extLst>
                <a:ext uri="{FF2B5EF4-FFF2-40B4-BE49-F238E27FC236}">
                  <a16:creationId xmlns:a16="http://schemas.microsoft.com/office/drawing/2014/main" id="{34BDD2CC-C5E7-F2C7-6389-100D30C09719}"/>
                </a:ext>
              </a:extLst>
            </p:cNvPr>
            <p:cNvSpPr/>
            <p:nvPr/>
          </p:nvSpPr>
          <p:spPr>
            <a:xfrm>
              <a:off x="7504069" y="4417752"/>
              <a:ext cx="3776754" cy="183808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1" name="Freeform: Shape 10">
              <a:extLst>
                <a:ext uri="{FF2B5EF4-FFF2-40B4-BE49-F238E27FC236}">
                  <a16:creationId xmlns:a16="http://schemas.microsoft.com/office/drawing/2014/main" id="{46D70CEA-6E8A-6548-29CF-B350B7F0E5FE}"/>
                </a:ext>
              </a:extLst>
            </p:cNvPr>
            <p:cNvSpPr/>
            <p:nvPr/>
          </p:nvSpPr>
          <p:spPr>
            <a:xfrm>
              <a:off x="7171070"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1. Key focus areas</a:t>
              </a:r>
            </a:p>
          </p:txBody>
        </p:sp>
        <p:sp>
          <p:nvSpPr>
            <p:cNvPr id="12" name="Freeform: Shape 11">
              <a:extLst>
                <a:ext uri="{FF2B5EF4-FFF2-40B4-BE49-F238E27FC236}">
                  <a16:creationId xmlns:a16="http://schemas.microsoft.com/office/drawing/2014/main" id="{9F6CA06F-AF22-03D9-253D-9A695343E806}"/>
                </a:ext>
              </a:extLst>
            </p:cNvPr>
            <p:cNvSpPr/>
            <p:nvPr/>
          </p:nvSpPr>
          <p:spPr>
            <a:xfrm>
              <a:off x="8710637"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2. Reflection questions</a:t>
              </a:r>
            </a:p>
          </p:txBody>
        </p:sp>
        <p:sp>
          <p:nvSpPr>
            <p:cNvPr id="13" name="Freeform: Shape 12">
              <a:extLst>
                <a:ext uri="{FF2B5EF4-FFF2-40B4-BE49-F238E27FC236}">
                  <a16:creationId xmlns:a16="http://schemas.microsoft.com/office/drawing/2014/main" id="{C1B31F77-E810-784B-407A-3D8678D8B67F}"/>
                </a:ext>
              </a:extLst>
            </p:cNvPr>
            <p:cNvSpPr/>
            <p:nvPr/>
          </p:nvSpPr>
          <p:spPr>
            <a:xfrm>
              <a:off x="10250205"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3. Collaborative planning and implementation </a:t>
              </a:r>
            </a:p>
          </p:txBody>
        </p:sp>
      </p:grpSp>
    </p:spTree>
    <p:extLst>
      <p:ext uri="{BB962C8B-B14F-4D97-AF65-F5344CB8AC3E}">
        <p14:creationId xmlns:p14="http://schemas.microsoft.com/office/powerpoint/2010/main" val="69264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CCF98-112F-B3AE-7A24-03E39A047B7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7B4376E-C062-DCD8-2EDB-87682B5E082C}"/>
              </a:ext>
            </a:extLst>
          </p:cNvPr>
          <p:cNvSpPr>
            <a:spLocks noGrp="1"/>
          </p:cNvSpPr>
          <p:nvPr>
            <p:ph type="title"/>
          </p:nvPr>
        </p:nvSpPr>
        <p:spPr/>
        <p:txBody>
          <a:bodyPr/>
          <a:lstStyle/>
          <a:p>
            <a:r>
              <a:rPr lang="en-AU"/>
              <a:t>1. Key focus areas </a:t>
            </a:r>
            <a:r>
              <a:rPr lang="en-AU">
                <a:solidFill>
                  <a:schemeClr val="bg1"/>
                </a:solidFill>
              </a:rPr>
              <a:t>(3)</a:t>
            </a:r>
          </a:p>
        </p:txBody>
      </p:sp>
      <p:sp>
        <p:nvSpPr>
          <p:cNvPr id="6" name="Slide Number Placeholder 5">
            <a:extLst>
              <a:ext uri="{FF2B5EF4-FFF2-40B4-BE49-F238E27FC236}">
                <a16:creationId xmlns:a16="http://schemas.microsoft.com/office/drawing/2014/main" id="{3E46AA3B-B58C-84A7-7694-8DC42625D63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44</a:t>
            </a:fld>
            <a:endParaRPr lang="en-AU"/>
          </a:p>
        </p:txBody>
      </p:sp>
      <p:sp>
        <p:nvSpPr>
          <p:cNvPr id="9" name="Text Placeholder 8">
            <a:extLst>
              <a:ext uri="{FF2B5EF4-FFF2-40B4-BE49-F238E27FC236}">
                <a16:creationId xmlns:a16="http://schemas.microsoft.com/office/drawing/2014/main" id="{7F6B501F-9EC6-D30E-D1A4-E30726387470}"/>
              </a:ext>
            </a:extLst>
          </p:cNvPr>
          <p:cNvSpPr>
            <a:spLocks noGrp="1"/>
          </p:cNvSpPr>
          <p:nvPr>
            <p:ph type="body" sz="quarter" idx="18"/>
          </p:nvPr>
        </p:nvSpPr>
        <p:spPr/>
        <p:txBody>
          <a:bodyPr/>
          <a:lstStyle/>
          <a:p>
            <a:r>
              <a:rPr lang="en-AU"/>
              <a:t>Applying strategic implementation framework </a:t>
            </a:r>
            <a:endParaRPr lang="en-US"/>
          </a:p>
        </p:txBody>
      </p:sp>
      <p:sp>
        <p:nvSpPr>
          <p:cNvPr id="3" name="Content Placeholder 3">
            <a:extLst>
              <a:ext uri="{FF2B5EF4-FFF2-40B4-BE49-F238E27FC236}">
                <a16:creationId xmlns:a16="http://schemas.microsoft.com/office/drawing/2014/main" id="{AD24F378-BF7C-32C2-D064-D283D9AFCE99}"/>
              </a:ext>
            </a:extLst>
          </p:cNvPr>
          <p:cNvSpPr txBox="1">
            <a:spLocks/>
          </p:cNvSpPr>
          <p:nvPr/>
        </p:nvSpPr>
        <p:spPr>
          <a:xfrm>
            <a:off x="360000" y="1800000"/>
            <a:ext cx="6188476" cy="4480879"/>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600"/>
              </a:spcAft>
            </a:pPr>
            <a:r>
              <a:rPr lang="en-AU"/>
              <a:t>Watch the illustration of practice 2 ‘</a:t>
            </a:r>
            <a:r>
              <a:rPr lang="en-US"/>
              <a:t>From strategy to action – leaning processes and practices</a:t>
            </a:r>
            <a:r>
              <a:rPr lang="en-AU" b="0">
                <a:latin typeface="+mn-lt"/>
              </a:rPr>
              <a:t>’ (3:39).</a:t>
            </a:r>
          </a:p>
          <a:p>
            <a:pPr algn="l">
              <a:spcAft>
                <a:spcPts val="600"/>
              </a:spcAft>
            </a:pPr>
            <a:endParaRPr lang="en-AU" b="0">
              <a:latin typeface="+mn-lt"/>
            </a:endParaRPr>
          </a:p>
          <a:p>
            <a:pPr algn="l">
              <a:spcAft>
                <a:spcPts val="600"/>
              </a:spcAft>
            </a:pPr>
            <a:r>
              <a:rPr lang="en-AU" b="1">
                <a:latin typeface="+mj-lt"/>
              </a:rPr>
              <a:t>Activity:</a:t>
            </a:r>
          </a:p>
          <a:p>
            <a:pPr marL="285750" indent="-285750" algn="l">
              <a:spcAft>
                <a:spcPts val="600"/>
              </a:spcAft>
              <a:buFont typeface="Arial" panose="020B0604020202020204" pitchFamily="34" charset="0"/>
              <a:buChar char="•"/>
            </a:pPr>
            <a:r>
              <a:rPr lang="en-AU"/>
              <a:t>discuss in pairs </a:t>
            </a:r>
            <a:r>
              <a:rPr lang="en-AU">
                <a:solidFill>
                  <a:srgbClr val="333333"/>
                </a:solidFill>
              </a:rPr>
              <a:t>the</a:t>
            </a:r>
            <a:r>
              <a:rPr lang="en-AU" i="0">
                <a:solidFill>
                  <a:srgbClr val="333333"/>
                </a:solidFill>
                <a:effectLst/>
              </a:rPr>
              <a:t> key insights from the clip.</a:t>
            </a:r>
            <a:endParaRPr lang="en-AU">
              <a:solidFill>
                <a:srgbClr val="333333"/>
              </a:solidFill>
            </a:endParaRPr>
          </a:p>
          <a:p>
            <a:pPr algn="l">
              <a:spcAft>
                <a:spcPts val="600"/>
              </a:spcAft>
            </a:pPr>
            <a:endParaRPr lang="en-AU" i="0">
              <a:solidFill>
                <a:srgbClr val="333333"/>
              </a:solidFill>
              <a:effectLst/>
            </a:endParaRPr>
          </a:p>
          <a:p>
            <a:pPr algn="l">
              <a:spcAft>
                <a:spcPts val="600"/>
              </a:spcAft>
            </a:pPr>
            <a:r>
              <a:rPr lang="en-AU" b="1" i="0">
                <a:solidFill>
                  <a:srgbClr val="333333"/>
                </a:solidFill>
                <a:effectLst/>
                <a:latin typeface="+mj-lt"/>
              </a:rPr>
              <a:t>Guiding prompt:  </a:t>
            </a:r>
          </a:p>
          <a:p>
            <a:pPr marL="285750" indent="-285750" algn="l">
              <a:spcAft>
                <a:spcPts val="600"/>
              </a:spcAft>
              <a:buFont typeface="Arial" panose="020B0604020202020204" pitchFamily="34" charset="0"/>
              <a:buChar char="•"/>
            </a:pPr>
            <a:r>
              <a:rPr lang="en-AU">
                <a:solidFill>
                  <a:srgbClr val="333333"/>
                </a:solidFill>
              </a:rPr>
              <a:t>what are some key focus areas identified in the clip for building staff capacity across the whole school? </a:t>
            </a:r>
            <a:endParaRPr lang="en-AU" b="0" i="0">
              <a:solidFill>
                <a:srgbClr val="333333"/>
              </a:solidFill>
              <a:effectLst/>
            </a:endParaRPr>
          </a:p>
        </p:txBody>
      </p:sp>
      <p:pic>
        <p:nvPicPr>
          <p:cNvPr id="8" name="Picture 7">
            <a:hlinkClick r:id="rId3"/>
            <a:extLst>
              <a:ext uri="{FF2B5EF4-FFF2-40B4-BE49-F238E27FC236}">
                <a16:creationId xmlns:a16="http://schemas.microsoft.com/office/drawing/2014/main" id="{DCE2E2E6-BF72-E23E-1CAD-523B011451E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67608" y="1692001"/>
            <a:ext cx="4618538" cy="2597928"/>
          </a:xfrm>
          <a:prstGeom prst="rect">
            <a:avLst/>
          </a:prstGeom>
        </p:spPr>
      </p:pic>
      <p:grpSp>
        <p:nvGrpSpPr>
          <p:cNvPr id="4" name="Group 3">
            <a:extLst>
              <a:ext uri="{FF2B5EF4-FFF2-40B4-BE49-F238E27FC236}">
                <a16:creationId xmlns:a16="http://schemas.microsoft.com/office/drawing/2014/main" id="{7F02A220-4AA1-34B6-49BB-DE368F88F988}"/>
              </a:ext>
              <a:ext uri="{C183D7F6-B498-43B3-948B-1728B52AA6E4}">
                <adec:decorative xmlns:adec="http://schemas.microsoft.com/office/drawing/2017/decorative" val="1"/>
              </a:ext>
            </a:extLst>
          </p:cNvPr>
          <p:cNvGrpSpPr/>
          <p:nvPr/>
        </p:nvGrpSpPr>
        <p:grpSpPr>
          <a:xfrm>
            <a:off x="7171070" y="4417752"/>
            <a:ext cx="4442752" cy="1838083"/>
            <a:chOff x="7171070" y="4417752"/>
            <a:chExt cx="4442752" cy="1838083"/>
          </a:xfrm>
        </p:grpSpPr>
        <p:sp>
          <p:nvSpPr>
            <p:cNvPr id="5" name="Arrow: Right 4">
              <a:extLst>
                <a:ext uri="{FF2B5EF4-FFF2-40B4-BE49-F238E27FC236}">
                  <a16:creationId xmlns:a16="http://schemas.microsoft.com/office/drawing/2014/main" id="{B8A2B643-C650-14D9-9472-5058EF58A7C9}"/>
                </a:ext>
              </a:extLst>
            </p:cNvPr>
            <p:cNvSpPr/>
            <p:nvPr/>
          </p:nvSpPr>
          <p:spPr>
            <a:xfrm>
              <a:off x="7504069" y="4417752"/>
              <a:ext cx="3776754" cy="183808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1" name="Freeform: Shape 10">
              <a:extLst>
                <a:ext uri="{FF2B5EF4-FFF2-40B4-BE49-F238E27FC236}">
                  <a16:creationId xmlns:a16="http://schemas.microsoft.com/office/drawing/2014/main" id="{7752D9D7-38EB-106C-3D6A-CD735B3D3EAF}"/>
                </a:ext>
              </a:extLst>
            </p:cNvPr>
            <p:cNvSpPr/>
            <p:nvPr/>
          </p:nvSpPr>
          <p:spPr>
            <a:xfrm>
              <a:off x="7171070"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1. Key focus areas</a:t>
              </a:r>
            </a:p>
          </p:txBody>
        </p:sp>
        <p:sp>
          <p:nvSpPr>
            <p:cNvPr id="12" name="Freeform: Shape 11">
              <a:extLst>
                <a:ext uri="{FF2B5EF4-FFF2-40B4-BE49-F238E27FC236}">
                  <a16:creationId xmlns:a16="http://schemas.microsoft.com/office/drawing/2014/main" id="{A3C4F345-BC28-4DBE-E969-49504766E52D}"/>
                </a:ext>
              </a:extLst>
            </p:cNvPr>
            <p:cNvSpPr/>
            <p:nvPr/>
          </p:nvSpPr>
          <p:spPr>
            <a:xfrm>
              <a:off x="8710637"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2. Reflection questions</a:t>
              </a:r>
            </a:p>
          </p:txBody>
        </p:sp>
        <p:sp>
          <p:nvSpPr>
            <p:cNvPr id="13" name="Freeform: Shape 12">
              <a:extLst>
                <a:ext uri="{FF2B5EF4-FFF2-40B4-BE49-F238E27FC236}">
                  <a16:creationId xmlns:a16="http://schemas.microsoft.com/office/drawing/2014/main" id="{4146AB09-074A-CCDC-F46E-8976750D3A18}"/>
                </a:ext>
              </a:extLst>
            </p:cNvPr>
            <p:cNvSpPr/>
            <p:nvPr/>
          </p:nvSpPr>
          <p:spPr>
            <a:xfrm>
              <a:off x="10250205"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3. Collaborative planning and implementation </a:t>
              </a:r>
            </a:p>
          </p:txBody>
        </p:sp>
      </p:grpSp>
    </p:spTree>
    <p:extLst>
      <p:ext uri="{BB962C8B-B14F-4D97-AF65-F5344CB8AC3E}">
        <p14:creationId xmlns:p14="http://schemas.microsoft.com/office/powerpoint/2010/main" val="61240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404E0-EDF5-5ACC-E7C1-1022628B9F4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851D3D-FDE4-6A99-A4BC-9777E09C89A4}"/>
              </a:ext>
            </a:extLst>
          </p:cNvPr>
          <p:cNvSpPr>
            <a:spLocks noGrp="1"/>
          </p:cNvSpPr>
          <p:nvPr>
            <p:ph type="title"/>
          </p:nvPr>
        </p:nvSpPr>
        <p:spPr/>
        <p:txBody>
          <a:bodyPr/>
          <a:lstStyle/>
          <a:p>
            <a:r>
              <a:rPr lang="en-AU"/>
              <a:t>2. Reflection questions </a:t>
            </a:r>
            <a:r>
              <a:rPr lang="en-AU">
                <a:solidFill>
                  <a:schemeClr val="bg1"/>
                </a:solidFill>
              </a:rPr>
              <a:t>(3)</a:t>
            </a:r>
          </a:p>
        </p:txBody>
      </p:sp>
      <p:sp>
        <p:nvSpPr>
          <p:cNvPr id="9" name="Text Placeholder 8">
            <a:extLst>
              <a:ext uri="{FF2B5EF4-FFF2-40B4-BE49-F238E27FC236}">
                <a16:creationId xmlns:a16="http://schemas.microsoft.com/office/drawing/2014/main" id="{A6C9DBA0-D6E5-208B-4400-D044C240CECB}"/>
              </a:ext>
            </a:extLst>
          </p:cNvPr>
          <p:cNvSpPr>
            <a:spLocks noGrp="1"/>
          </p:cNvSpPr>
          <p:nvPr>
            <p:ph type="body" sz="quarter" idx="18"/>
          </p:nvPr>
        </p:nvSpPr>
        <p:spPr/>
        <p:txBody>
          <a:bodyPr/>
          <a:lstStyle/>
          <a:p>
            <a:r>
              <a:rPr lang="en-US"/>
              <a:t>Deepen your understanding</a:t>
            </a:r>
          </a:p>
        </p:txBody>
      </p:sp>
      <p:sp>
        <p:nvSpPr>
          <p:cNvPr id="10" name="Content Placeholder 9">
            <a:extLst>
              <a:ext uri="{FF2B5EF4-FFF2-40B4-BE49-F238E27FC236}">
                <a16:creationId xmlns:a16="http://schemas.microsoft.com/office/drawing/2014/main" id="{462B9B31-559C-E5A3-EF11-64D3A276ADA2}"/>
              </a:ext>
            </a:extLst>
          </p:cNvPr>
          <p:cNvSpPr>
            <a:spLocks noGrp="1"/>
          </p:cNvSpPr>
          <p:nvPr>
            <p:ph idx="1"/>
          </p:nvPr>
        </p:nvSpPr>
        <p:spPr>
          <a:xfrm>
            <a:off x="360000" y="1620000"/>
            <a:ext cx="6002216" cy="4536000"/>
          </a:xfrm>
        </p:spPr>
        <p:txBody>
          <a:bodyPr/>
          <a:lstStyle/>
          <a:p>
            <a:pPr>
              <a:spcAft>
                <a:spcPts val="600"/>
              </a:spcAft>
            </a:pPr>
            <a:r>
              <a:rPr lang="en-AU"/>
              <a:t>Use the ‘Part 1 – reflection questions’ from the ‘Reflection and implementation guide 2’. </a:t>
            </a:r>
          </a:p>
          <a:p>
            <a:pPr>
              <a:spcAft>
                <a:spcPts val="600"/>
              </a:spcAft>
            </a:pPr>
            <a:endParaRPr lang="en-AU"/>
          </a:p>
          <a:p>
            <a:pPr>
              <a:spcAft>
                <a:spcPts val="600"/>
              </a:spcAft>
            </a:pPr>
            <a:r>
              <a:rPr lang="en-AU" b="1">
                <a:latin typeface="+mj-lt"/>
              </a:rPr>
              <a:t>Activity:</a:t>
            </a:r>
          </a:p>
          <a:p>
            <a:pPr marL="285750" indent="-285750">
              <a:spcAft>
                <a:spcPts val="600"/>
              </a:spcAft>
              <a:buFont typeface="Arial" panose="020B0604020202020204" pitchFamily="34" charset="0"/>
              <a:buChar char="•"/>
            </a:pPr>
            <a:r>
              <a:rPr lang="en-AU"/>
              <a:t>reflect on the 5 focus areas identified and consider each of the reflection questions individually.</a:t>
            </a:r>
          </a:p>
          <a:p>
            <a:pPr>
              <a:spcAft>
                <a:spcPts val="600"/>
              </a:spcAft>
            </a:pPr>
            <a:endParaRPr lang="en-AU">
              <a:latin typeface="+mj-lt"/>
            </a:endParaRPr>
          </a:p>
          <a:p>
            <a:pPr>
              <a:spcAft>
                <a:spcPts val="600"/>
              </a:spcAft>
            </a:pPr>
            <a:r>
              <a:rPr lang="en-AU" b="1">
                <a:latin typeface="+mj-lt"/>
              </a:rPr>
              <a:t>Guiding prompt: </a:t>
            </a:r>
          </a:p>
          <a:p>
            <a:pPr marL="285750" indent="-285750">
              <a:spcAft>
                <a:spcPts val="600"/>
              </a:spcAft>
              <a:buFont typeface="Arial" panose="020B0604020202020204" pitchFamily="34" charset="0"/>
              <a:buChar char="•"/>
            </a:pPr>
            <a:r>
              <a:rPr lang="en-AU"/>
              <a:t>how do your insights align with the current practices/process at school or at your faculty level?</a:t>
            </a:r>
          </a:p>
        </p:txBody>
      </p:sp>
      <p:pic>
        <p:nvPicPr>
          <p:cNvPr id="8" name="Picture 7">
            <a:extLst>
              <a:ext uri="{FF2B5EF4-FFF2-40B4-BE49-F238E27FC236}">
                <a16:creationId xmlns:a16="http://schemas.microsoft.com/office/drawing/2014/main" id="{4438FBA1-4C1F-180D-331C-9250CCD108E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65839" y="1800000"/>
            <a:ext cx="4048228" cy="2716692"/>
          </a:xfrm>
          <a:prstGeom prst="rect">
            <a:avLst/>
          </a:prstGeom>
          <a:ln>
            <a:solidFill>
              <a:schemeClr val="bg2">
                <a:lumMod val="90000"/>
              </a:schemeClr>
            </a:solidFill>
          </a:ln>
          <a:effectLst/>
        </p:spPr>
      </p:pic>
      <p:graphicFrame>
        <p:nvGraphicFramePr>
          <p:cNvPr id="5" name="Diagram 4">
            <a:extLst>
              <a:ext uri="{FF2B5EF4-FFF2-40B4-BE49-F238E27FC236}">
                <a16:creationId xmlns:a16="http://schemas.microsoft.com/office/drawing/2014/main" id="{5E677553-1A0B-4427-93C6-2CDB9D88400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8536341"/>
              </p:ext>
            </p:extLst>
          </p:nvPr>
        </p:nvGraphicFramePr>
        <p:xfrm>
          <a:off x="7170826" y="4317917"/>
          <a:ext cx="4443241" cy="1838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BF93854B-CBD1-1E5A-BE61-9A9C9A5E1EA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45</a:t>
            </a:fld>
            <a:endParaRPr lang="en-AU"/>
          </a:p>
        </p:txBody>
      </p:sp>
    </p:spTree>
    <p:extLst>
      <p:ext uri="{BB962C8B-B14F-4D97-AF65-F5344CB8AC3E}">
        <p14:creationId xmlns:p14="http://schemas.microsoft.com/office/powerpoint/2010/main" val="397637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54DD9-7612-F332-1985-EF283A52594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4CBE787-C027-06E2-C7EF-1A2AF08C2F8E}"/>
              </a:ext>
            </a:extLst>
          </p:cNvPr>
          <p:cNvSpPr>
            <a:spLocks noGrp="1"/>
          </p:cNvSpPr>
          <p:nvPr>
            <p:ph type="title"/>
          </p:nvPr>
        </p:nvSpPr>
        <p:spPr/>
        <p:txBody>
          <a:bodyPr/>
          <a:lstStyle/>
          <a:p>
            <a:r>
              <a:rPr lang="en-AU"/>
              <a:t>3. Collaborative planning and implementation </a:t>
            </a:r>
            <a:r>
              <a:rPr lang="en-AU">
                <a:solidFill>
                  <a:schemeClr val="bg1"/>
                </a:solidFill>
              </a:rPr>
              <a:t>(7)</a:t>
            </a:r>
          </a:p>
        </p:txBody>
      </p:sp>
      <p:sp>
        <p:nvSpPr>
          <p:cNvPr id="6" name="Slide Number Placeholder 5">
            <a:extLst>
              <a:ext uri="{FF2B5EF4-FFF2-40B4-BE49-F238E27FC236}">
                <a16:creationId xmlns:a16="http://schemas.microsoft.com/office/drawing/2014/main" id="{B18C4289-3E35-F02D-6AF0-875401522E0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46</a:t>
            </a:fld>
            <a:endParaRPr lang="en-AU"/>
          </a:p>
        </p:txBody>
      </p:sp>
      <p:sp>
        <p:nvSpPr>
          <p:cNvPr id="9" name="Text Placeholder 8">
            <a:extLst>
              <a:ext uri="{FF2B5EF4-FFF2-40B4-BE49-F238E27FC236}">
                <a16:creationId xmlns:a16="http://schemas.microsoft.com/office/drawing/2014/main" id="{DF47EE72-0ED9-E66F-6F01-3B499EBCE975}"/>
              </a:ext>
            </a:extLst>
          </p:cNvPr>
          <p:cNvSpPr>
            <a:spLocks noGrp="1"/>
          </p:cNvSpPr>
          <p:nvPr>
            <p:ph type="body" sz="quarter" idx="18"/>
          </p:nvPr>
        </p:nvSpPr>
        <p:spPr/>
        <p:txBody>
          <a:bodyPr/>
          <a:lstStyle/>
          <a:p>
            <a:r>
              <a:rPr lang="en-US"/>
              <a:t>Individual reflections</a:t>
            </a:r>
          </a:p>
        </p:txBody>
      </p:sp>
      <p:sp>
        <p:nvSpPr>
          <p:cNvPr id="3" name="Content Placeholder 3">
            <a:extLst>
              <a:ext uri="{FF2B5EF4-FFF2-40B4-BE49-F238E27FC236}">
                <a16:creationId xmlns:a16="http://schemas.microsoft.com/office/drawing/2014/main" id="{F363D6FA-991F-7F64-335F-F6DB3BCF0AC0}"/>
              </a:ext>
            </a:extLst>
          </p:cNvPr>
          <p:cNvSpPr txBox="1">
            <a:spLocks/>
          </p:cNvSpPr>
          <p:nvPr/>
        </p:nvSpPr>
        <p:spPr>
          <a:xfrm>
            <a:off x="360000" y="1800000"/>
            <a:ext cx="5736000" cy="4351339"/>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600"/>
              </a:spcAft>
            </a:pPr>
            <a:r>
              <a:rPr lang="en-AU"/>
              <a:t>Use the ‘Part 1 – reflection questions’ from the ‘Driver 2 – reflection and implementation guide’. </a:t>
            </a:r>
          </a:p>
          <a:p>
            <a:pPr algn="l">
              <a:spcAft>
                <a:spcPts val="600"/>
              </a:spcAft>
            </a:pPr>
            <a:endParaRPr lang="en-AU"/>
          </a:p>
          <a:p>
            <a:pPr>
              <a:spcAft>
                <a:spcPts val="600"/>
              </a:spcAft>
            </a:pPr>
            <a:r>
              <a:rPr lang="en-AU" b="1">
                <a:latin typeface="+mj-lt"/>
              </a:rPr>
              <a:t>Activity</a:t>
            </a:r>
          </a:p>
          <a:p>
            <a:pPr>
              <a:spcAft>
                <a:spcPts val="600"/>
              </a:spcAft>
            </a:pPr>
            <a:r>
              <a:rPr lang="en-AU"/>
              <a:t>Use the guiding prompts from the guide to:</a:t>
            </a:r>
          </a:p>
          <a:p>
            <a:pPr marL="285750" indent="-285750">
              <a:spcAft>
                <a:spcPts val="600"/>
              </a:spcAft>
              <a:buFont typeface="Arial" panose="020B0604020202020204" pitchFamily="34" charset="0"/>
              <a:buChar char="•"/>
            </a:pPr>
            <a:r>
              <a:rPr lang="en-AU"/>
              <a:t>write your personal reflections and insights based on your experience and your school’s context in ‘Table 1 – individual reflection’</a:t>
            </a:r>
          </a:p>
          <a:p>
            <a:pPr marL="285750" indent="-285750" algn="l">
              <a:spcAft>
                <a:spcPts val="600"/>
              </a:spcAft>
              <a:buFont typeface="Arial" panose="020B0604020202020204" pitchFamily="34" charset="0"/>
              <a:buChar char="•"/>
            </a:pPr>
            <a:r>
              <a:rPr lang="en-AU"/>
              <a:t>r</a:t>
            </a:r>
            <a:r>
              <a:rPr lang="en-AU" i="0">
                <a:effectLst/>
              </a:rPr>
              <a:t>ank the focus areas in terms of high to low priority.</a:t>
            </a:r>
          </a:p>
        </p:txBody>
      </p:sp>
      <p:grpSp>
        <p:nvGrpSpPr>
          <p:cNvPr id="16" name="Group 15">
            <a:extLst>
              <a:ext uri="{FF2B5EF4-FFF2-40B4-BE49-F238E27FC236}">
                <a16:creationId xmlns:a16="http://schemas.microsoft.com/office/drawing/2014/main" id="{FDBCFE91-3ED2-0C7E-CCF9-20181A9B9788}"/>
              </a:ext>
              <a:ext uri="{C183D7F6-B498-43B3-948B-1728B52AA6E4}">
                <adec:decorative xmlns:adec="http://schemas.microsoft.com/office/drawing/2017/decorative" val="1"/>
              </a:ext>
            </a:extLst>
          </p:cNvPr>
          <p:cNvGrpSpPr/>
          <p:nvPr/>
        </p:nvGrpSpPr>
        <p:grpSpPr>
          <a:xfrm>
            <a:off x="7171070" y="1824623"/>
            <a:ext cx="4442752" cy="1838083"/>
            <a:chOff x="7171070" y="1824623"/>
            <a:chExt cx="4442752" cy="1838083"/>
          </a:xfrm>
        </p:grpSpPr>
        <p:sp>
          <p:nvSpPr>
            <p:cNvPr id="17" name="Arrow: Right 16">
              <a:extLst>
                <a:ext uri="{FF2B5EF4-FFF2-40B4-BE49-F238E27FC236}">
                  <a16:creationId xmlns:a16="http://schemas.microsoft.com/office/drawing/2014/main" id="{64DDC907-082F-F2DE-60DD-67FDAA10C97B}"/>
                </a:ext>
              </a:extLst>
            </p:cNvPr>
            <p:cNvSpPr/>
            <p:nvPr/>
          </p:nvSpPr>
          <p:spPr>
            <a:xfrm>
              <a:off x="7504069" y="1824623"/>
              <a:ext cx="3776754" cy="183808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8" name="Freeform: Shape 17">
              <a:extLst>
                <a:ext uri="{FF2B5EF4-FFF2-40B4-BE49-F238E27FC236}">
                  <a16:creationId xmlns:a16="http://schemas.microsoft.com/office/drawing/2014/main" id="{BB3FC94C-8AE7-D424-9CE6-838BEB39ACA8}"/>
                </a:ext>
              </a:extLst>
            </p:cNvPr>
            <p:cNvSpPr/>
            <p:nvPr/>
          </p:nvSpPr>
          <p:spPr>
            <a:xfrm>
              <a:off x="7171070" y="2376047"/>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1. Key focus areas</a:t>
              </a:r>
            </a:p>
          </p:txBody>
        </p:sp>
        <p:sp>
          <p:nvSpPr>
            <p:cNvPr id="19" name="Freeform: Shape 18">
              <a:extLst>
                <a:ext uri="{FF2B5EF4-FFF2-40B4-BE49-F238E27FC236}">
                  <a16:creationId xmlns:a16="http://schemas.microsoft.com/office/drawing/2014/main" id="{2A2B4170-ADE2-3D25-DC0D-B7F385546423}"/>
                </a:ext>
              </a:extLst>
            </p:cNvPr>
            <p:cNvSpPr/>
            <p:nvPr/>
          </p:nvSpPr>
          <p:spPr>
            <a:xfrm>
              <a:off x="8710637" y="2376047"/>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2. Reflection questions</a:t>
              </a:r>
            </a:p>
          </p:txBody>
        </p:sp>
        <p:sp>
          <p:nvSpPr>
            <p:cNvPr id="20" name="Freeform: Shape 19">
              <a:extLst>
                <a:ext uri="{FF2B5EF4-FFF2-40B4-BE49-F238E27FC236}">
                  <a16:creationId xmlns:a16="http://schemas.microsoft.com/office/drawing/2014/main" id="{3C4F983C-1665-1894-C488-1E460A1821C8}"/>
                </a:ext>
              </a:extLst>
            </p:cNvPr>
            <p:cNvSpPr/>
            <p:nvPr/>
          </p:nvSpPr>
          <p:spPr>
            <a:xfrm>
              <a:off x="10250205" y="2376047"/>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3. Collaborative planning and implementation </a:t>
              </a:r>
            </a:p>
          </p:txBody>
        </p:sp>
      </p:grpSp>
      <p:sp>
        <p:nvSpPr>
          <p:cNvPr id="12" name="Arrow: Curved Left 9">
            <a:extLst>
              <a:ext uri="{FF2B5EF4-FFF2-40B4-BE49-F238E27FC236}">
                <a16:creationId xmlns:a16="http://schemas.microsoft.com/office/drawing/2014/main" id="{D7E32D3E-88F5-C0A7-8587-B83EDFC9CB92}"/>
              </a:ext>
              <a:ext uri="{C183D7F6-B498-43B3-948B-1728B52AA6E4}">
                <adec:decorative xmlns:adec="http://schemas.microsoft.com/office/drawing/2017/decorative" val="1"/>
              </a:ext>
            </a:extLst>
          </p:cNvPr>
          <p:cNvSpPr/>
          <p:nvPr/>
        </p:nvSpPr>
        <p:spPr>
          <a:xfrm rot="1205775">
            <a:off x="10914991" y="3319793"/>
            <a:ext cx="410308" cy="996462"/>
          </a:xfrm>
          <a:prstGeom prst="curved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nvGrpSpPr>
          <p:cNvPr id="2" name="Group 1">
            <a:extLst>
              <a:ext uri="{FF2B5EF4-FFF2-40B4-BE49-F238E27FC236}">
                <a16:creationId xmlns:a16="http://schemas.microsoft.com/office/drawing/2014/main" id="{118E6B18-9233-9D17-2FDD-AC5B4C251D85}"/>
              </a:ext>
              <a:ext uri="{C183D7F6-B498-43B3-948B-1728B52AA6E4}">
                <adec:decorative xmlns:adec="http://schemas.microsoft.com/office/drawing/2017/decorative" val="1"/>
              </a:ext>
            </a:extLst>
          </p:cNvPr>
          <p:cNvGrpSpPr/>
          <p:nvPr/>
        </p:nvGrpSpPr>
        <p:grpSpPr>
          <a:xfrm>
            <a:off x="8091207" y="3960797"/>
            <a:ext cx="2830742" cy="2244462"/>
            <a:chOff x="8091207" y="3960797"/>
            <a:chExt cx="2830742" cy="2244462"/>
          </a:xfrm>
        </p:grpSpPr>
        <p:sp>
          <p:nvSpPr>
            <p:cNvPr id="4" name="Arrow: Circular 3">
              <a:extLst>
                <a:ext uri="{FF2B5EF4-FFF2-40B4-BE49-F238E27FC236}">
                  <a16:creationId xmlns:a16="http://schemas.microsoft.com/office/drawing/2014/main" id="{C8680F52-73BF-15BF-7048-CD8C7DE21CD1}"/>
                </a:ext>
              </a:extLst>
            </p:cNvPr>
            <p:cNvSpPr/>
            <p:nvPr/>
          </p:nvSpPr>
          <p:spPr>
            <a:xfrm>
              <a:off x="8390816" y="3960797"/>
              <a:ext cx="2231524" cy="2231524"/>
            </a:xfrm>
            <a:prstGeom prst="circularArrow">
              <a:avLst>
                <a:gd name="adj1" fmla="val 5544"/>
                <a:gd name="adj2" fmla="val 330680"/>
                <a:gd name="adj3" fmla="val 13829547"/>
                <a:gd name="adj4" fmla="val 17353416"/>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5" name="Freeform: Shape 4">
              <a:extLst>
                <a:ext uri="{FF2B5EF4-FFF2-40B4-BE49-F238E27FC236}">
                  <a16:creationId xmlns:a16="http://schemas.microsoft.com/office/drawing/2014/main" id="{89B29099-2B97-5447-9C34-F6ACE9BC2E47}"/>
                </a:ext>
              </a:extLst>
            </p:cNvPr>
            <p:cNvSpPr/>
            <p:nvPr/>
          </p:nvSpPr>
          <p:spPr>
            <a:xfrm>
              <a:off x="8996242" y="3973445"/>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Individual reflection</a:t>
              </a:r>
            </a:p>
          </p:txBody>
        </p:sp>
        <p:sp>
          <p:nvSpPr>
            <p:cNvPr id="8" name="Freeform: Shape 7">
              <a:extLst>
                <a:ext uri="{FF2B5EF4-FFF2-40B4-BE49-F238E27FC236}">
                  <a16:creationId xmlns:a16="http://schemas.microsoft.com/office/drawing/2014/main" id="{BF1D3FF9-359B-C62F-85DF-F4A3B845D0AE}"/>
                </a:ext>
              </a:extLst>
            </p:cNvPr>
            <p:cNvSpPr/>
            <p:nvPr/>
          </p:nvSpPr>
          <p:spPr>
            <a:xfrm>
              <a:off x="9901276" y="4630991"/>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Collaborative discussion</a:t>
              </a:r>
            </a:p>
          </p:txBody>
        </p:sp>
        <p:sp>
          <p:nvSpPr>
            <p:cNvPr id="10" name="Freeform: Shape 9">
              <a:extLst>
                <a:ext uri="{FF2B5EF4-FFF2-40B4-BE49-F238E27FC236}">
                  <a16:creationId xmlns:a16="http://schemas.microsoft.com/office/drawing/2014/main" id="{6F2355E6-AF53-737E-FCBF-3C6F4EB6888A}"/>
                </a:ext>
              </a:extLst>
            </p:cNvPr>
            <p:cNvSpPr/>
            <p:nvPr/>
          </p:nvSpPr>
          <p:spPr>
            <a:xfrm>
              <a:off x="9555584" y="5694923"/>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Identify challenges and opportunities</a:t>
              </a:r>
            </a:p>
          </p:txBody>
        </p:sp>
        <p:sp>
          <p:nvSpPr>
            <p:cNvPr id="14" name="Freeform: Shape 13">
              <a:extLst>
                <a:ext uri="{FF2B5EF4-FFF2-40B4-BE49-F238E27FC236}">
                  <a16:creationId xmlns:a16="http://schemas.microsoft.com/office/drawing/2014/main" id="{5F5071F9-DA27-EC0F-2664-42B53C1D62BA}"/>
                </a:ext>
              </a:extLst>
            </p:cNvPr>
            <p:cNvSpPr/>
            <p:nvPr/>
          </p:nvSpPr>
          <p:spPr>
            <a:xfrm>
              <a:off x="8436899" y="5694923"/>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Develop collaborative  implementation plan</a:t>
              </a:r>
            </a:p>
          </p:txBody>
        </p:sp>
        <p:sp>
          <p:nvSpPr>
            <p:cNvPr id="15" name="Freeform: Shape 14">
              <a:extLst>
                <a:ext uri="{FF2B5EF4-FFF2-40B4-BE49-F238E27FC236}">
                  <a16:creationId xmlns:a16="http://schemas.microsoft.com/office/drawing/2014/main" id="{8F419FDE-AD5A-3B25-EAF1-6039FDA8B81B}"/>
                </a:ext>
              </a:extLst>
            </p:cNvPr>
            <p:cNvSpPr/>
            <p:nvPr/>
          </p:nvSpPr>
          <p:spPr>
            <a:xfrm>
              <a:off x="8091207" y="4630991"/>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Review and adjust</a:t>
              </a:r>
            </a:p>
          </p:txBody>
        </p:sp>
      </p:grpSp>
    </p:spTree>
    <p:extLst>
      <p:ext uri="{BB962C8B-B14F-4D97-AF65-F5344CB8AC3E}">
        <p14:creationId xmlns:p14="http://schemas.microsoft.com/office/powerpoint/2010/main" val="61232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1924B-43DB-E151-1EA9-10C069194B2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B751865-0440-AB0D-EDF3-2F9DA251F400}"/>
              </a:ext>
            </a:extLst>
          </p:cNvPr>
          <p:cNvSpPr>
            <a:spLocks noGrp="1"/>
          </p:cNvSpPr>
          <p:nvPr>
            <p:ph type="title"/>
          </p:nvPr>
        </p:nvSpPr>
        <p:spPr/>
        <p:txBody>
          <a:bodyPr/>
          <a:lstStyle/>
          <a:p>
            <a:r>
              <a:rPr lang="en-AU"/>
              <a:t>3. Collaborative planning and implementation </a:t>
            </a:r>
            <a:r>
              <a:rPr lang="en-AU">
                <a:solidFill>
                  <a:schemeClr val="bg1"/>
                </a:solidFill>
              </a:rPr>
              <a:t>(8)</a:t>
            </a:r>
          </a:p>
        </p:txBody>
      </p:sp>
      <p:sp>
        <p:nvSpPr>
          <p:cNvPr id="9" name="Text Placeholder 8">
            <a:extLst>
              <a:ext uri="{FF2B5EF4-FFF2-40B4-BE49-F238E27FC236}">
                <a16:creationId xmlns:a16="http://schemas.microsoft.com/office/drawing/2014/main" id="{B71D4F33-980C-C243-19FA-79AD0D3833B2}"/>
              </a:ext>
            </a:extLst>
          </p:cNvPr>
          <p:cNvSpPr>
            <a:spLocks noGrp="1"/>
          </p:cNvSpPr>
          <p:nvPr>
            <p:ph type="body" sz="quarter" idx="18"/>
          </p:nvPr>
        </p:nvSpPr>
        <p:spPr/>
        <p:txBody>
          <a:bodyPr/>
          <a:lstStyle/>
          <a:p>
            <a:r>
              <a:rPr lang="en-US"/>
              <a:t>Collaborative discussion </a:t>
            </a:r>
          </a:p>
        </p:txBody>
      </p:sp>
      <p:sp>
        <p:nvSpPr>
          <p:cNvPr id="5" name="Content Placeholder 3">
            <a:extLst>
              <a:ext uri="{FF2B5EF4-FFF2-40B4-BE49-F238E27FC236}">
                <a16:creationId xmlns:a16="http://schemas.microsoft.com/office/drawing/2014/main" id="{A4C17D25-FC9E-B32C-A88F-01503B63048A}"/>
              </a:ext>
            </a:extLst>
          </p:cNvPr>
          <p:cNvSpPr txBox="1">
            <a:spLocks/>
          </p:cNvSpPr>
          <p:nvPr/>
        </p:nvSpPr>
        <p:spPr>
          <a:xfrm>
            <a:off x="360000" y="1714500"/>
            <a:ext cx="5513537" cy="4435291"/>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600"/>
              </a:spcAft>
            </a:pPr>
            <a:r>
              <a:rPr lang="en-AU"/>
              <a:t>Use the ‘Step 2 – collaborative discussion’ from the ‘Driver 2 – reflection and implementation guide’. </a:t>
            </a:r>
          </a:p>
          <a:p>
            <a:pPr algn="l">
              <a:spcAft>
                <a:spcPts val="600"/>
              </a:spcAft>
            </a:pPr>
            <a:endParaRPr lang="en-AU" b="1">
              <a:latin typeface="+mj-lt"/>
            </a:endParaRPr>
          </a:p>
          <a:p>
            <a:pPr algn="l">
              <a:spcAft>
                <a:spcPts val="600"/>
              </a:spcAft>
            </a:pPr>
            <a:r>
              <a:rPr lang="en-AU" b="1">
                <a:latin typeface="+mj-lt"/>
              </a:rPr>
              <a:t>Activity</a:t>
            </a:r>
          </a:p>
          <a:p>
            <a:pPr algn="l">
              <a:spcAft>
                <a:spcPts val="600"/>
              </a:spcAft>
            </a:pPr>
            <a:r>
              <a:rPr lang="en-AU"/>
              <a:t>Use the guiding prompts from the guide to:</a:t>
            </a:r>
          </a:p>
          <a:p>
            <a:pPr marL="285750" indent="-285750" algn="l">
              <a:spcAft>
                <a:spcPts val="600"/>
              </a:spcAft>
              <a:buFont typeface="Arial" panose="020B0604020202020204" pitchFamily="34" charset="0"/>
              <a:buChar char="•"/>
            </a:pPr>
            <a:r>
              <a:rPr lang="en-AU"/>
              <a:t>discuss each question as a team</a:t>
            </a:r>
          </a:p>
          <a:p>
            <a:pPr marL="285750" indent="-285750" algn="l">
              <a:spcAft>
                <a:spcPts val="600"/>
              </a:spcAft>
              <a:buFont typeface="Arial" panose="020B0604020202020204" pitchFamily="34" charset="0"/>
              <a:buChar char="•"/>
            </a:pPr>
            <a:r>
              <a:rPr lang="en-AU"/>
              <a:t>record the insight in a shared format or use ‘Table 2 – team discussion’ from the guide.</a:t>
            </a:r>
          </a:p>
        </p:txBody>
      </p:sp>
      <p:grpSp>
        <p:nvGrpSpPr>
          <p:cNvPr id="3" name="Group 2">
            <a:extLst>
              <a:ext uri="{FF2B5EF4-FFF2-40B4-BE49-F238E27FC236}">
                <a16:creationId xmlns:a16="http://schemas.microsoft.com/office/drawing/2014/main" id="{6FB83F7E-3B06-B28C-2F8C-8F400BF2E3BA}"/>
              </a:ext>
              <a:ext uri="{C183D7F6-B498-43B3-948B-1728B52AA6E4}">
                <adec:decorative xmlns:adec="http://schemas.microsoft.com/office/drawing/2017/decorative" val="1"/>
              </a:ext>
            </a:extLst>
          </p:cNvPr>
          <p:cNvGrpSpPr/>
          <p:nvPr/>
        </p:nvGrpSpPr>
        <p:grpSpPr>
          <a:xfrm>
            <a:off x="6104723" y="1576078"/>
            <a:ext cx="5787592" cy="4566819"/>
            <a:chOff x="6104723" y="1576078"/>
            <a:chExt cx="5787592" cy="4566819"/>
          </a:xfrm>
        </p:grpSpPr>
        <p:sp>
          <p:nvSpPr>
            <p:cNvPr id="4" name="Arrow: Circular 3">
              <a:extLst>
                <a:ext uri="{FF2B5EF4-FFF2-40B4-BE49-F238E27FC236}">
                  <a16:creationId xmlns:a16="http://schemas.microsoft.com/office/drawing/2014/main" id="{B9E44BD9-8A66-2923-5332-6280C7F6EC5C}"/>
                </a:ext>
              </a:extLst>
            </p:cNvPr>
            <p:cNvSpPr/>
            <p:nvPr/>
          </p:nvSpPr>
          <p:spPr>
            <a:xfrm>
              <a:off x="6754779" y="1576078"/>
              <a:ext cx="4487480" cy="4487480"/>
            </a:xfrm>
            <a:prstGeom prst="circularArrow">
              <a:avLst>
                <a:gd name="adj1" fmla="val 5544"/>
                <a:gd name="adj2" fmla="val 330680"/>
                <a:gd name="adj3" fmla="val 13724621"/>
                <a:gd name="adj4" fmla="val 17417267"/>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0" name="Freeform: Shape 9">
              <a:extLst>
                <a:ext uri="{FF2B5EF4-FFF2-40B4-BE49-F238E27FC236}">
                  <a16:creationId xmlns:a16="http://schemas.microsoft.com/office/drawing/2014/main" id="{07E4A7BB-8222-12E5-A9E3-8D8FB5421C63}"/>
                </a:ext>
              </a:extLst>
            </p:cNvPr>
            <p:cNvSpPr/>
            <p:nvPr/>
          </p:nvSpPr>
          <p:spPr>
            <a:xfrm>
              <a:off x="7924700" y="1607276"/>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7189" tIns="117189" rIns="117189" bIns="117189" numCol="1" spcCol="1270" anchor="ctr" anchorCtr="0">
              <a:noAutofit/>
            </a:bodyPr>
            <a:lstStyle/>
            <a:p>
              <a:pPr marL="0" lvl="0" indent="0" algn="ctr" defTabSz="755650">
                <a:lnSpc>
                  <a:spcPct val="130000"/>
                </a:lnSpc>
                <a:spcBef>
                  <a:spcPct val="0"/>
                </a:spcBef>
                <a:spcAft>
                  <a:spcPts val="600"/>
                </a:spcAft>
                <a:buNone/>
              </a:pPr>
              <a:r>
                <a:rPr lang="en-AU" sz="1200" kern="1200"/>
                <a:t>Individual reflection</a:t>
              </a:r>
            </a:p>
          </p:txBody>
        </p:sp>
        <p:sp>
          <p:nvSpPr>
            <p:cNvPr id="11" name="Freeform: Shape 10">
              <a:extLst>
                <a:ext uri="{FF2B5EF4-FFF2-40B4-BE49-F238E27FC236}">
                  <a16:creationId xmlns:a16="http://schemas.microsoft.com/office/drawing/2014/main" id="{A0566417-7966-0806-8586-2C6C6F922AFD}"/>
                </a:ext>
              </a:extLst>
            </p:cNvPr>
            <p:cNvSpPr/>
            <p:nvPr/>
          </p:nvSpPr>
          <p:spPr>
            <a:xfrm>
              <a:off x="9744678" y="2929567"/>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7189" tIns="117189" rIns="117189" bIns="117189" numCol="1" spcCol="1270" anchor="ctr" anchorCtr="0">
              <a:noAutofit/>
            </a:bodyPr>
            <a:lstStyle/>
            <a:p>
              <a:pPr marL="0" lvl="0" indent="0" algn="ctr" defTabSz="755650">
                <a:lnSpc>
                  <a:spcPct val="130000"/>
                </a:lnSpc>
                <a:spcBef>
                  <a:spcPct val="0"/>
                </a:spcBef>
                <a:spcAft>
                  <a:spcPts val="600"/>
                </a:spcAft>
                <a:buNone/>
              </a:pPr>
              <a:r>
                <a:rPr lang="en-AU" sz="1200" kern="1200"/>
                <a:t>Collaborative discussion</a:t>
              </a:r>
            </a:p>
          </p:txBody>
        </p:sp>
        <p:sp>
          <p:nvSpPr>
            <p:cNvPr id="12" name="Freeform: Shape 11">
              <a:extLst>
                <a:ext uri="{FF2B5EF4-FFF2-40B4-BE49-F238E27FC236}">
                  <a16:creationId xmlns:a16="http://schemas.microsoft.com/office/drawing/2014/main" id="{3E31D2FF-5944-5F11-2ED4-3247F43753E9}"/>
                </a:ext>
              </a:extLst>
            </p:cNvPr>
            <p:cNvSpPr/>
            <p:nvPr/>
          </p:nvSpPr>
          <p:spPr>
            <a:xfrm>
              <a:off x="9049508" y="5069079"/>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89" tIns="117189" rIns="117189" bIns="117189" numCol="1" spcCol="1270" anchor="ctr" anchorCtr="0">
              <a:noAutofit/>
            </a:bodyPr>
            <a:lstStyle/>
            <a:p>
              <a:pPr marL="0" lvl="0" indent="0" algn="ctr" defTabSz="755650">
                <a:lnSpc>
                  <a:spcPct val="130000"/>
                </a:lnSpc>
                <a:spcBef>
                  <a:spcPct val="0"/>
                </a:spcBef>
                <a:spcAft>
                  <a:spcPts val="600"/>
                </a:spcAft>
                <a:buNone/>
              </a:pPr>
              <a:r>
                <a:rPr lang="en-AU" sz="1200" kern="1200"/>
                <a:t>Identify challenges and opportunities</a:t>
              </a:r>
            </a:p>
          </p:txBody>
        </p:sp>
        <p:sp>
          <p:nvSpPr>
            <p:cNvPr id="13" name="Freeform: Shape 12">
              <a:extLst>
                <a:ext uri="{FF2B5EF4-FFF2-40B4-BE49-F238E27FC236}">
                  <a16:creationId xmlns:a16="http://schemas.microsoft.com/office/drawing/2014/main" id="{DCAE15D9-C07D-0E4D-4895-0FB99E32A2E5}"/>
                </a:ext>
              </a:extLst>
            </p:cNvPr>
            <p:cNvSpPr/>
            <p:nvPr/>
          </p:nvSpPr>
          <p:spPr>
            <a:xfrm>
              <a:off x="6799892" y="5069079"/>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89" tIns="117189" rIns="117189" bIns="117189" numCol="1" spcCol="1270" anchor="ctr" anchorCtr="0">
              <a:noAutofit/>
            </a:bodyPr>
            <a:lstStyle/>
            <a:p>
              <a:pPr marL="0" lvl="0" indent="0" algn="ctr" defTabSz="755650">
                <a:lnSpc>
                  <a:spcPct val="130000"/>
                </a:lnSpc>
                <a:spcBef>
                  <a:spcPct val="0"/>
                </a:spcBef>
                <a:spcAft>
                  <a:spcPts val="600"/>
                </a:spcAft>
                <a:buNone/>
              </a:pPr>
              <a:r>
                <a:rPr lang="en-AU" sz="1200" kern="1200"/>
                <a:t>Develop collaborative  implementation plan</a:t>
              </a:r>
            </a:p>
          </p:txBody>
        </p:sp>
        <p:sp>
          <p:nvSpPr>
            <p:cNvPr id="14" name="Freeform: Shape 13">
              <a:extLst>
                <a:ext uri="{FF2B5EF4-FFF2-40B4-BE49-F238E27FC236}">
                  <a16:creationId xmlns:a16="http://schemas.microsoft.com/office/drawing/2014/main" id="{DF1EE407-9E74-B9AC-D69B-4D73E9D791F5}"/>
                </a:ext>
              </a:extLst>
            </p:cNvPr>
            <p:cNvSpPr/>
            <p:nvPr/>
          </p:nvSpPr>
          <p:spPr>
            <a:xfrm>
              <a:off x="6104723" y="2929567"/>
              <a:ext cx="2147637" cy="1073818"/>
            </a:xfrm>
            <a:custGeom>
              <a:avLst/>
              <a:gdLst>
                <a:gd name="connsiteX0" fmla="*/ 0 w 2147637"/>
                <a:gd name="connsiteY0" fmla="*/ 178973 h 1073818"/>
                <a:gd name="connsiteX1" fmla="*/ 178973 w 2147637"/>
                <a:gd name="connsiteY1" fmla="*/ 0 h 1073818"/>
                <a:gd name="connsiteX2" fmla="*/ 1968664 w 2147637"/>
                <a:gd name="connsiteY2" fmla="*/ 0 h 1073818"/>
                <a:gd name="connsiteX3" fmla="*/ 2147637 w 2147637"/>
                <a:gd name="connsiteY3" fmla="*/ 178973 h 1073818"/>
                <a:gd name="connsiteX4" fmla="*/ 2147637 w 2147637"/>
                <a:gd name="connsiteY4" fmla="*/ 894845 h 1073818"/>
                <a:gd name="connsiteX5" fmla="*/ 1968664 w 2147637"/>
                <a:gd name="connsiteY5" fmla="*/ 1073818 h 1073818"/>
                <a:gd name="connsiteX6" fmla="*/ 178973 w 2147637"/>
                <a:gd name="connsiteY6" fmla="*/ 1073818 h 1073818"/>
                <a:gd name="connsiteX7" fmla="*/ 0 w 2147637"/>
                <a:gd name="connsiteY7" fmla="*/ 894845 h 1073818"/>
                <a:gd name="connsiteX8" fmla="*/ 0 w 2147637"/>
                <a:gd name="connsiteY8" fmla="*/ 178973 h 10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637" h="1073818">
                  <a:moveTo>
                    <a:pt x="0" y="178973"/>
                  </a:moveTo>
                  <a:cubicBezTo>
                    <a:pt x="0" y="80129"/>
                    <a:pt x="80129" y="0"/>
                    <a:pt x="178973" y="0"/>
                  </a:cubicBezTo>
                  <a:lnTo>
                    <a:pt x="1968664" y="0"/>
                  </a:lnTo>
                  <a:cubicBezTo>
                    <a:pt x="2067508" y="0"/>
                    <a:pt x="2147637" y="80129"/>
                    <a:pt x="2147637" y="178973"/>
                  </a:cubicBezTo>
                  <a:lnTo>
                    <a:pt x="2147637" y="894845"/>
                  </a:lnTo>
                  <a:cubicBezTo>
                    <a:pt x="2147637" y="993689"/>
                    <a:pt x="2067508" y="1073818"/>
                    <a:pt x="1968664" y="1073818"/>
                  </a:cubicBezTo>
                  <a:lnTo>
                    <a:pt x="178973" y="1073818"/>
                  </a:lnTo>
                  <a:cubicBezTo>
                    <a:pt x="80129" y="1073818"/>
                    <a:pt x="0" y="993689"/>
                    <a:pt x="0" y="894845"/>
                  </a:cubicBezTo>
                  <a:lnTo>
                    <a:pt x="0" y="178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89" tIns="117189" rIns="117189" bIns="117189" numCol="1" spcCol="1270" anchor="ctr" anchorCtr="0">
              <a:noAutofit/>
            </a:bodyPr>
            <a:lstStyle/>
            <a:p>
              <a:pPr marL="0" lvl="0" indent="0" algn="ctr" defTabSz="755650">
                <a:lnSpc>
                  <a:spcPct val="130000"/>
                </a:lnSpc>
                <a:spcBef>
                  <a:spcPct val="0"/>
                </a:spcBef>
                <a:spcAft>
                  <a:spcPts val="600"/>
                </a:spcAft>
                <a:buNone/>
              </a:pPr>
              <a:r>
                <a:rPr lang="en-AU" sz="1200" kern="1200"/>
                <a:t>Review and adjust</a:t>
              </a:r>
            </a:p>
          </p:txBody>
        </p:sp>
      </p:grpSp>
      <p:sp>
        <p:nvSpPr>
          <p:cNvPr id="6" name="Slide Number Placeholder 5">
            <a:extLst>
              <a:ext uri="{FF2B5EF4-FFF2-40B4-BE49-F238E27FC236}">
                <a16:creationId xmlns:a16="http://schemas.microsoft.com/office/drawing/2014/main" id="{5384C0B2-AB5F-E267-9032-A28616C557F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47</a:t>
            </a:fld>
            <a:endParaRPr lang="en-AU"/>
          </a:p>
        </p:txBody>
      </p:sp>
    </p:spTree>
    <p:extLst>
      <p:ext uri="{BB962C8B-B14F-4D97-AF65-F5344CB8AC3E}">
        <p14:creationId xmlns:p14="http://schemas.microsoft.com/office/powerpoint/2010/main" val="371720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50D51-C36E-32EA-F54D-64BAFE54AEF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8330C1D-887D-0C5B-73E7-BDCA18FE47B8}"/>
              </a:ext>
            </a:extLst>
          </p:cNvPr>
          <p:cNvSpPr>
            <a:spLocks noGrp="1"/>
          </p:cNvSpPr>
          <p:nvPr>
            <p:ph type="title"/>
          </p:nvPr>
        </p:nvSpPr>
        <p:spPr/>
        <p:txBody>
          <a:bodyPr/>
          <a:lstStyle/>
          <a:p>
            <a:r>
              <a:rPr lang="en-AU"/>
              <a:t>3. Collaborative planning and implementation </a:t>
            </a:r>
            <a:r>
              <a:rPr lang="en-AU">
                <a:solidFill>
                  <a:schemeClr val="bg1"/>
                </a:solidFill>
              </a:rPr>
              <a:t>(9)</a:t>
            </a:r>
          </a:p>
        </p:txBody>
      </p:sp>
      <p:sp>
        <p:nvSpPr>
          <p:cNvPr id="6" name="Slide Number Placeholder 5">
            <a:extLst>
              <a:ext uri="{FF2B5EF4-FFF2-40B4-BE49-F238E27FC236}">
                <a16:creationId xmlns:a16="http://schemas.microsoft.com/office/drawing/2014/main" id="{B9694FE2-4FDC-2B4F-C030-B92E57BC3DE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48</a:t>
            </a:fld>
            <a:endParaRPr lang="en-AU"/>
          </a:p>
        </p:txBody>
      </p:sp>
      <p:sp>
        <p:nvSpPr>
          <p:cNvPr id="9" name="Text Placeholder 8">
            <a:extLst>
              <a:ext uri="{FF2B5EF4-FFF2-40B4-BE49-F238E27FC236}">
                <a16:creationId xmlns:a16="http://schemas.microsoft.com/office/drawing/2014/main" id="{B9753726-414E-2C4F-2685-15ADC6272A3B}"/>
              </a:ext>
            </a:extLst>
          </p:cNvPr>
          <p:cNvSpPr>
            <a:spLocks noGrp="1"/>
          </p:cNvSpPr>
          <p:nvPr>
            <p:ph type="body" sz="quarter" idx="18"/>
          </p:nvPr>
        </p:nvSpPr>
        <p:spPr/>
        <p:txBody>
          <a:bodyPr/>
          <a:lstStyle/>
          <a:p>
            <a:r>
              <a:rPr lang="en-US"/>
              <a:t>Identify challenges and opportunities</a:t>
            </a:r>
          </a:p>
        </p:txBody>
      </p:sp>
      <p:sp>
        <p:nvSpPr>
          <p:cNvPr id="5" name="Content Placeholder 3">
            <a:extLst>
              <a:ext uri="{FF2B5EF4-FFF2-40B4-BE49-F238E27FC236}">
                <a16:creationId xmlns:a16="http://schemas.microsoft.com/office/drawing/2014/main" id="{A550BA54-87EF-B750-7CC7-728587B7E98F}"/>
              </a:ext>
            </a:extLst>
          </p:cNvPr>
          <p:cNvSpPr txBox="1">
            <a:spLocks/>
          </p:cNvSpPr>
          <p:nvPr/>
        </p:nvSpPr>
        <p:spPr>
          <a:xfrm>
            <a:off x="360000" y="1670307"/>
            <a:ext cx="7992263" cy="842146"/>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125"/>
              </a:spcBef>
            </a:pPr>
            <a:r>
              <a:rPr lang="en-AU"/>
              <a:t>Use the ‘Step 3 – identify challenges and opportunities’ from the ‘Driver 2 – reflection and implementation guide’.</a:t>
            </a:r>
          </a:p>
        </p:txBody>
      </p:sp>
      <p:sp>
        <p:nvSpPr>
          <p:cNvPr id="3" name="Content Placeholder 3">
            <a:extLst>
              <a:ext uri="{FF2B5EF4-FFF2-40B4-BE49-F238E27FC236}">
                <a16:creationId xmlns:a16="http://schemas.microsoft.com/office/drawing/2014/main" id="{6BA06E3A-858B-BAED-02E6-16ADEF5DEBBA}"/>
              </a:ext>
            </a:extLst>
          </p:cNvPr>
          <p:cNvSpPr txBox="1">
            <a:spLocks/>
          </p:cNvSpPr>
          <p:nvPr/>
        </p:nvSpPr>
        <p:spPr>
          <a:xfrm>
            <a:off x="360001" y="2565385"/>
            <a:ext cx="5973892" cy="3621272"/>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a:latin typeface="+mj-lt"/>
              </a:rPr>
              <a:t>Activity</a:t>
            </a:r>
          </a:p>
          <a:p>
            <a:pPr>
              <a:spcAft>
                <a:spcPts val="600"/>
              </a:spcAft>
            </a:pPr>
            <a:r>
              <a:rPr lang="en-AU"/>
              <a:t>Use the guiding prompts from the guide to:</a:t>
            </a:r>
          </a:p>
          <a:p>
            <a:pPr marL="285750" lvl="0" indent="-285750">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identify challenges that hinder effective planning</a:t>
            </a:r>
          </a:p>
          <a:p>
            <a:pPr marL="285750" indent="-285750">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highlight opportunities to strengthen alignment and collaboration</a:t>
            </a:r>
          </a:p>
          <a:p>
            <a:pPr marL="285750" indent="-285750">
              <a:spcAft>
                <a:spcPts val="600"/>
              </a:spcAft>
              <a:buFont typeface="Arial" panose="020B0604020202020204" pitchFamily="34" charset="0"/>
              <a:buChar char="•"/>
            </a:pPr>
            <a:r>
              <a:rPr lang="en-AU"/>
              <a:t>record insights in a shared format or use ‘Table 3 – identify challenges and opportunities’ from the guide.</a:t>
            </a:r>
          </a:p>
        </p:txBody>
      </p:sp>
      <p:grpSp>
        <p:nvGrpSpPr>
          <p:cNvPr id="2" name="Group 1">
            <a:extLst>
              <a:ext uri="{FF2B5EF4-FFF2-40B4-BE49-F238E27FC236}">
                <a16:creationId xmlns:a16="http://schemas.microsoft.com/office/drawing/2014/main" id="{BD40A396-C8CE-88E0-3907-3FA11D056687}"/>
              </a:ext>
              <a:ext uri="{C183D7F6-B498-43B3-948B-1728B52AA6E4}">
                <adec:decorative xmlns:adec="http://schemas.microsoft.com/office/drawing/2017/decorative" val="1"/>
              </a:ext>
            </a:extLst>
          </p:cNvPr>
          <p:cNvGrpSpPr/>
          <p:nvPr/>
        </p:nvGrpSpPr>
        <p:grpSpPr>
          <a:xfrm>
            <a:off x="7177791" y="2413024"/>
            <a:ext cx="4634579" cy="3661240"/>
            <a:chOff x="7177791" y="2413024"/>
            <a:chExt cx="4634579" cy="3661240"/>
          </a:xfrm>
        </p:grpSpPr>
        <p:sp>
          <p:nvSpPr>
            <p:cNvPr id="4" name="Arrow: Circular 3">
              <a:extLst>
                <a:ext uri="{FF2B5EF4-FFF2-40B4-BE49-F238E27FC236}">
                  <a16:creationId xmlns:a16="http://schemas.microsoft.com/office/drawing/2014/main" id="{5C8C98D4-6BD4-AEDE-05AD-25F52BFA558F}"/>
                </a:ext>
              </a:extLst>
            </p:cNvPr>
            <p:cNvSpPr/>
            <p:nvPr/>
          </p:nvSpPr>
          <p:spPr>
            <a:xfrm>
              <a:off x="7690927" y="2413024"/>
              <a:ext cx="3608308" cy="3608308"/>
            </a:xfrm>
            <a:prstGeom prst="circularArrow">
              <a:avLst>
                <a:gd name="adj1" fmla="val 5544"/>
                <a:gd name="adj2" fmla="val 330680"/>
                <a:gd name="adj3" fmla="val 13751024"/>
                <a:gd name="adj4" fmla="val 17401137"/>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0" name="Freeform: Shape 9">
              <a:extLst>
                <a:ext uri="{FF2B5EF4-FFF2-40B4-BE49-F238E27FC236}">
                  <a16:creationId xmlns:a16="http://schemas.microsoft.com/office/drawing/2014/main" id="{1CA1EE5F-2DCC-F4A7-470A-F402885C2D6F}"/>
                </a:ext>
              </a:extLst>
            </p:cNvPr>
            <p:cNvSpPr/>
            <p:nvPr/>
          </p:nvSpPr>
          <p:spPr>
            <a:xfrm>
              <a:off x="8641205" y="2436810"/>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Individual reflection</a:t>
              </a:r>
            </a:p>
          </p:txBody>
        </p:sp>
        <p:sp>
          <p:nvSpPr>
            <p:cNvPr id="11" name="Freeform: Shape 10">
              <a:extLst>
                <a:ext uri="{FF2B5EF4-FFF2-40B4-BE49-F238E27FC236}">
                  <a16:creationId xmlns:a16="http://schemas.microsoft.com/office/drawing/2014/main" id="{69699D24-1819-BF67-B02E-4B4577415E55}"/>
                </a:ext>
              </a:extLst>
            </p:cNvPr>
            <p:cNvSpPr/>
            <p:nvPr/>
          </p:nvSpPr>
          <p:spPr>
            <a:xfrm>
              <a:off x="10104619" y="3500043"/>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Collaborative discussion</a:t>
              </a:r>
            </a:p>
          </p:txBody>
        </p:sp>
        <p:sp>
          <p:nvSpPr>
            <p:cNvPr id="13" name="Freeform: Shape 12">
              <a:extLst>
                <a:ext uri="{FF2B5EF4-FFF2-40B4-BE49-F238E27FC236}">
                  <a16:creationId xmlns:a16="http://schemas.microsoft.com/office/drawing/2014/main" id="{D619779C-920C-6372-D0FA-A350A8B2FC7B}"/>
                </a:ext>
              </a:extLst>
            </p:cNvPr>
            <p:cNvSpPr/>
            <p:nvPr/>
          </p:nvSpPr>
          <p:spPr>
            <a:xfrm>
              <a:off x="9545645" y="5220389"/>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Identify challenges and opportunities</a:t>
              </a:r>
            </a:p>
          </p:txBody>
        </p:sp>
        <p:sp>
          <p:nvSpPr>
            <p:cNvPr id="14" name="Freeform: Shape 13">
              <a:extLst>
                <a:ext uri="{FF2B5EF4-FFF2-40B4-BE49-F238E27FC236}">
                  <a16:creationId xmlns:a16="http://schemas.microsoft.com/office/drawing/2014/main" id="{ADADD360-2C2E-2024-22B8-9B2EEA807DDC}"/>
                </a:ext>
              </a:extLst>
            </p:cNvPr>
            <p:cNvSpPr/>
            <p:nvPr/>
          </p:nvSpPr>
          <p:spPr>
            <a:xfrm>
              <a:off x="7736766" y="5220389"/>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Develop collaborative  implementation plan</a:t>
              </a:r>
            </a:p>
          </p:txBody>
        </p:sp>
        <p:sp>
          <p:nvSpPr>
            <p:cNvPr id="15" name="Freeform: Shape 14">
              <a:extLst>
                <a:ext uri="{FF2B5EF4-FFF2-40B4-BE49-F238E27FC236}">
                  <a16:creationId xmlns:a16="http://schemas.microsoft.com/office/drawing/2014/main" id="{D97A22F6-9FBD-4B71-C8E6-18A0870C6B16}"/>
                </a:ext>
              </a:extLst>
            </p:cNvPr>
            <p:cNvSpPr/>
            <p:nvPr/>
          </p:nvSpPr>
          <p:spPr>
            <a:xfrm>
              <a:off x="7177791" y="3500043"/>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Review and adjust</a:t>
              </a:r>
            </a:p>
          </p:txBody>
        </p:sp>
      </p:grpSp>
    </p:spTree>
    <p:extLst>
      <p:ext uri="{BB962C8B-B14F-4D97-AF65-F5344CB8AC3E}">
        <p14:creationId xmlns:p14="http://schemas.microsoft.com/office/powerpoint/2010/main" val="222166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A6199-D888-7C1B-BF00-A1F725EF44DE}"/>
            </a:ext>
          </a:extLst>
        </p:cNvPr>
        <p:cNvGrpSpPr/>
        <p:nvPr/>
      </p:nvGrpSpPr>
      <p:grpSpPr>
        <a:xfrm>
          <a:off x="0" y="0"/>
          <a:ext cx="0" cy="0"/>
          <a:chOff x="0" y="0"/>
          <a:chExt cx="0" cy="0"/>
        </a:xfrm>
      </p:grpSpPr>
      <p:sp>
        <p:nvSpPr>
          <p:cNvPr id="6" name="Title 6">
            <a:extLst>
              <a:ext uri="{FF2B5EF4-FFF2-40B4-BE49-F238E27FC236}">
                <a16:creationId xmlns:a16="http://schemas.microsoft.com/office/drawing/2014/main" id="{0ADD0006-F1D5-8BF8-74A3-CE5A792049FA}"/>
              </a:ext>
            </a:extLst>
          </p:cNvPr>
          <p:cNvSpPr>
            <a:spLocks noGrp="1"/>
          </p:cNvSpPr>
          <p:nvPr>
            <p:ph type="title"/>
          </p:nvPr>
        </p:nvSpPr>
        <p:spPr/>
        <p:txBody>
          <a:bodyPr/>
          <a:lstStyle/>
          <a:p>
            <a:r>
              <a:rPr lang="en-AU"/>
              <a:t>3. Collaborative planning and implementation</a:t>
            </a:r>
            <a:r>
              <a:rPr lang="en-AU">
                <a:solidFill>
                  <a:schemeClr val="bg1"/>
                </a:solidFill>
              </a:rPr>
              <a:t> (10)</a:t>
            </a:r>
          </a:p>
        </p:txBody>
      </p:sp>
      <p:sp>
        <p:nvSpPr>
          <p:cNvPr id="4" name="Slide Number Placeholder 3">
            <a:extLst>
              <a:ext uri="{FF2B5EF4-FFF2-40B4-BE49-F238E27FC236}">
                <a16:creationId xmlns:a16="http://schemas.microsoft.com/office/drawing/2014/main" id="{0A3CFA38-C83A-FDF7-259C-D8102A2EDA6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49</a:t>
            </a:fld>
            <a:endParaRPr lang="en-AU"/>
          </a:p>
        </p:txBody>
      </p:sp>
      <p:sp>
        <p:nvSpPr>
          <p:cNvPr id="7" name="Text Placeholder 8">
            <a:extLst>
              <a:ext uri="{FF2B5EF4-FFF2-40B4-BE49-F238E27FC236}">
                <a16:creationId xmlns:a16="http://schemas.microsoft.com/office/drawing/2014/main" id="{1FE62760-651C-1108-0D65-3B3C95780898}"/>
              </a:ext>
            </a:extLst>
          </p:cNvPr>
          <p:cNvSpPr>
            <a:spLocks noGrp="1"/>
          </p:cNvSpPr>
          <p:nvPr>
            <p:ph type="body" sz="quarter" idx="18"/>
          </p:nvPr>
        </p:nvSpPr>
        <p:spPr/>
        <p:txBody>
          <a:bodyPr/>
          <a:lstStyle/>
          <a:p>
            <a:r>
              <a:rPr lang="en-US"/>
              <a:t>Develop a collaborative plan</a:t>
            </a:r>
          </a:p>
        </p:txBody>
      </p:sp>
      <p:sp>
        <p:nvSpPr>
          <p:cNvPr id="8" name="Content Placeholder 3">
            <a:extLst>
              <a:ext uri="{FF2B5EF4-FFF2-40B4-BE49-F238E27FC236}">
                <a16:creationId xmlns:a16="http://schemas.microsoft.com/office/drawing/2014/main" id="{5049D3BA-CD75-D6A2-8F75-C10C396C8F64}"/>
              </a:ext>
            </a:extLst>
          </p:cNvPr>
          <p:cNvSpPr txBox="1">
            <a:spLocks/>
          </p:cNvSpPr>
          <p:nvPr/>
        </p:nvSpPr>
        <p:spPr>
          <a:xfrm>
            <a:off x="360000" y="1670307"/>
            <a:ext cx="11597538" cy="386935"/>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125"/>
              </a:spcBef>
            </a:pPr>
            <a:r>
              <a:rPr lang="en-AU"/>
              <a:t>Use the ‘Step 4 – develop a collaborative plan’ from the ‘Driver 2 – reflection and implementation guide’. </a:t>
            </a:r>
          </a:p>
        </p:txBody>
      </p:sp>
      <p:sp>
        <p:nvSpPr>
          <p:cNvPr id="10" name="Content Placeholder 3">
            <a:extLst>
              <a:ext uri="{FF2B5EF4-FFF2-40B4-BE49-F238E27FC236}">
                <a16:creationId xmlns:a16="http://schemas.microsoft.com/office/drawing/2014/main" id="{48912B04-0AB0-5BF5-1298-C451D9534035}"/>
              </a:ext>
            </a:extLst>
          </p:cNvPr>
          <p:cNvSpPr txBox="1">
            <a:spLocks/>
          </p:cNvSpPr>
          <p:nvPr/>
        </p:nvSpPr>
        <p:spPr>
          <a:xfrm>
            <a:off x="360000" y="2185388"/>
            <a:ext cx="6002699" cy="3621272"/>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a:latin typeface="+mj-lt"/>
              </a:rPr>
              <a:t>Activity</a:t>
            </a:r>
          </a:p>
          <a:p>
            <a:pPr>
              <a:spcAft>
                <a:spcPts val="600"/>
              </a:spcAft>
            </a:pPr>
            <a:r>
              <a:rPr lang="en-AU"/>
              <a:t>Use the guiding prompts from the guide to:</a:t>
            </a:r>
          </a:p>
          <a:p>
            <a:pPr marL="285750" lvl="0" indent="-285750">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design an action plan focusing on the chosen area/s</a:t>
            </a:r>
          </a:p>
          <a:p>
            <a:pPr marL="285750" lvl="0" indent="-285750">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outline key actions, assigning responsibilities, set timelines and establishing success indicators</a:t>
            </a:r>
          </a:p>
          <a:p>
            <a:pPr marL="285750" indent="-285750">
              <a:spcAft>
                <a:spcPts val="600"/>
              </a:spcAft>
              <a:buFont typeface="Arial" panose="020B0604020202020204" pitchFamily="34" charset="0"/>
              <a:buChar char="•"/>
            </a:pPr>
            <a:r>
              <a:rPr lang="en-AU"/>
              <a:t>record the insight in ‘Table 4 – develop a collaborative implementation plan’ from the guide.</a:t>
            </a:r>
          </a:p>
        </p:txBody>
      </p:sp>
      <p:grpSp>
        <p:nvGrpSpPr>
          <p:cNvPr id="2" name="Group 1">
            <a:extLst>
              <a:ext uri="{FF2B5EF4-FFF2-40B4-BE49-F238E27FC236}">
                <a16:creationId xmlns:a16="http://schemas.microsoft.com/office/drawing/2014/main" id="{BD744870-D554-A43D-B4EA-71313A6756A7}"/>
              </a:ext>
              <a:ext uri="{C183D7F6-B498-43B3-948B-1728B52AA6E4}">
                <adec:decorative xmlns:adec="http://schemas.microsoft.com/office/drawing/2017/decorative" val="1"/>
              </a:ext>
            </a:extLst>
          </p:cNvPr>
          <p:cNvGrpSpPr/>
          <p:nvPr/>
        </p:nvGrpSpPr>
        <p:grpSpPr>
          <a:xfrm>
            <a:off x="7177791" y="2413024"/>
            <a:ext cx="4634579" cy="3661240"/>
            <a:chOff x="7177791" y="2413024"/>
            <a:chExt cx="4634579" cy="3661240"/>
          </a:xfrm>
        </p:grpSpPr>
        <p:sp>
          <p:nvSpPr>
            <p:cNvPr id="3" name="Arrow: Circular 2">
              <a:extLst>
                <a:ext uri="{FF2B5EF4-FFF2-40B4-BE49-F238E27FC236}">
                  <a16:creationId xmlns:a16="http://schemas.microsoft.com/office/drawing/2014/main" id="{7C6067F0-5A82-1766-5C2B-E97D8F68E7C3}"/>
                </a:ext>
              </a:extLst>
            </p:cNvPr>
            <p:cNvSpPr/>
            <p:nvPr/>
          </p:nvSpPr>
          <p:spPr>
            <a:xfrm>
              <a:off x="7690927" y="2413024"/>
              <a:ext cx="3608308" cy="3608308"/>
            </a:xfrm>
            <a:prstGeom prst="circularArrow">
              <a:avLst>
                <a:gd name="adj1" fmla="val 5544"/>
                <a:gd name="adj2" fmla="val 330680"/>
                <a:gd name="adj3" fmla="val 13751024"/>
                <a:gd name="adj4" fmla="val 17401137"/>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5" name="Freeform: Shape 4">
              <a:extLst>
                <a:ext uri="{FF2B5EF4-FFF2-40B4-BE49-F238E27FC236}">
                  <a16:creationId xmlns:a16="http://schemas.microsoft.com/office/drawing/2014/main" id="{4C7018D9-23FF-391C-76E8-490FF5B91989}"/>
                </a:ext>
              </a:extLst>
            </p:cNvPr>
            <p:cNvSpPr/>
            <p:nvPr/>
          </p:nvSpPr>
          <p:spPr>
            <a:xfrm>
              <a:off x="8641205" y="2436810"/>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Individual reflection</a:t>
              </a:r>
            </a:p>
          </p:txBody>
        </p:sp>
        <p:sp>
          <p:nvSpPr>
            <p:cNvPr id="11" name="Freeform: Shape 10">
              <a:extLst>
                <a:ext uri="{FF2B5EF4-FFF2-40B4-BE49-F238E27FC236}">
                  <a16:creationId xmlns:a16="http://schemas.microsoft.com/office/drawing/2014/main" id="{E5FC934F-BD94-0879-BC29-3D535B922795}"/>
                </a:ext>
              </a:extLst>
            </p:cNvPr>
            <p:cNvSpPr/>
            <p:nvPr/>
          </p:nvSpPr>
          <p:spPr>
            <a:xfrm>
              <a:off x="10104619" y="3500043"/>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Collaborative discussion</a:t>
              </a:r>
            </a:p>
          </p:txBody>
        </p:sp>
        <p:sp>
          <p:nvSpPr>
            <p:cNvPr id="12" name="Freeform: Shape 11">
              <a:extLst>
                <a:ext uri="{FF2B5EF4-FFF2-40B4-BE49-F238E27FC236}">
                  <a16:creationId xmlns:a16="http://schemas.microsoft.com/office/drawing/2014/main" id="{C6B385B9-8B82-D5E9-E24B-0AB0458A8F38}"/>
                </a:ext>
              </a:extLst>
            </p:cNvPr>
            <p:cNvSpPr/>
            <p:nvPr/>
          </p:nvSpPr>
          <p:spPr>
            <a:xfrm>
              <a:off x="9545645" y="5220389"/>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Identify challenges and opportunities</a:t>
              </a:r>
            </a:p>
          </p:txBody>
        </p:sp>
        <p:sp>
          <p:nvSpPr>
            <p:cNvPr id="13" name="Freeform: Shape 12">
              <a:extLst>
                <a:ext uri="{FF2B5EF4-FFF2-40B4-BE49-F238E27FC236}">
                  <a16:creationId xmlns:a16="http://schemas.microsoft.com/office/drawing/2014/main" id="{3C1631D9-8470-DBF0-5E4C-DDCECB9A2E54}"/>
                </a:ext>
              </a:extLst>
            </p:cNvPr>
            <p:cNvSpPr/>
            <p:nvPr/>
          </p:nvSpPr>
          <p:spPr>
            <a:xfrm>
              <a:off x="7736766" y="5220389"/>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Develop collaborative  implementation plan</a:t>
              </a:r>
            </a:p>
          </p:txBody>
        </p:sp>
        <p:sp>
          <p:nvSpPr>
            <p:cNvPr id="14" name="Freeform: Shape 13">
              <a:extLst>
                <a:ext uri="{FF2B5EF4-FFF2-40B4-BE49-F238E27FC236}">
                  <a16:creationId xmlns:a16="http://schemas.microsoft.com/office/drawing/2014/main" id="{13D0ACB5-5727-5D4B-A067-57C232B63883}"/>
                </a:ext>
              </a:extLst>
            </p:cNvPr>
            <p:cNvSpPr/>
            <p:nvPr/>
          </p:nvSpPr>
          <p:spPr>
            <a:xfrm>
              <a:off x="7177791" y="3500043"/>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Review and adjust</a:t>
              </a:r>
            </a:p>
          </p:txBody>
        </p:sp>
      </p:grpSp>
    </p:spTree>
    <p:extLst>
      <p:ext uri="{BB962C8B-B14F-4D97-AF65-F5344CB8AC3E}">
        <p14:creationId xmlns:p14="http://schemas.microsoft.com/office/powerpoint/2010/main" val="418462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a:xfrm>
            <a:off x="5400000" y="1800225"/>
            <a:ext cx="6408000" cy="3447636"/>
          </a:xfrm>
        </p:spPr>
        <p:txBody>
          <a:bodyPr/>
          <a:lstStyle/>
          <a:p>
            <a:r>
              <a:rPr lang="en-AU"/>
              <a:t>We recognise the Ongoing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p:txBody>
          <a:bodyPr/>
          <a:lstStyle/>
          <a:p>
            <a:pPr>
              <a:lnSpc>
                <a:spcPct val="150000"/>
              </a:lnSpc>
              <a:spcAft>
                <a:spcPts val="600"/>
              </a:spcAft>
            </a:pPr>
            <a:r>
              <a:rPr lang="en-AU"/>
              <a:t>‘Gaawaa’ created by Finley Andrews from John Palmer Public School on Dharug Country as part of the 2022 Schools Reconciliation Challenge.</a:t>
            </a:r>
          </a:p>
        </p:txBody>
      </p:sp>
      <p:pic>
        <p:nvPicPr>
          <p:cNvPr id="14" name="Picture Placeholder 13">
            <a:extLst>
              <a:ext uri="{FF2B5EF4-FFF2-40B4-BE49-F238E27FC236}">
                <a16:creationId xmlns:a16="http://schemas.microsoft.com/office/drawing/2014/main" id="{4D157353-6B65-9578-B703-54C84DE5E061}"/>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07" b="107"/>
          <a:stretch/>
        </p:blipFill>
        <p:spPr/>
      </p:pic>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29537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73A99-1929-8603-4CFB-777E0C44A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FE7AB-6ABD-1DE1-37E9-4EEDAA4FF8FF}"/>
              </a:ext>
            </a:extLst>
          </p:cNvPr>
          <p:cNvSpPr>
            <a:spLocks noGrp="1"/>
          </p:cNvSpPr>
          <p:nvPr>
            <p:ph type="title"/>
          </p:nvPr>
        </p:nvSpPr>
        <p:spPr/>
        <p:txBody>
          <a:bodyPr/>
          <a:lstStyle/>
          <a:p>
            <a:r>
              <a:rPr lang="en-AU"/>
              <a:t>3. Collaborative planning and implementation </a:t>
            </a:r>
            <a:r>
              <a:rPr lang="en-AU">
                <a:solidFill>
                  <a:schemeClr val="bg1"/>
                </a:solidFill>
              </a:rPr>
              <a:t>(11)</a:t>
            </a:r>
            <a:endParaRPr lang="en-US">
              <a:solidFill>
                <a:schemeClr val="bg1"/>
              </a:solidFill>
            </a:endParaRPr>
          </a:p>
        </p:txBody>
      </p:sp>
      <p:sp>
        <p:nvSpPr>
          <p:cNvPr id="4" name="Slide Number Placeholder 3">
            <a:extLst>
              <a:ext uri="{FF2B5EF4-FFF2-40B4-BE49-F238E27FC236}">
                <a16:creationId xmlns:a16="http://schemas.microsoft.com/office/drawing/2014/main" id="{B592A329-8635-1109-D1DA-CC5B8912920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50</a:t>
            </a:fld>
            <a:endParaRPr lang="en-AU"/>
          </a:p>
        </p:txBody>
      </p:sp>
      <p:sp>
        <p:nvSpPr>
          <p:cNvPr id="5" name="Text Placeholder 4">
            <a:extLst>
              <a:ext uri="{FF2B5EF4-FFF2-40B4-BE49-F238E27FC236}">
                <a16:creationId xmlns:a16="http://schemas.microsoft.com/office/drawing/2014/main" id="{44B0BFEA-46C9-3BF8-E25D-5B095528007A}"/>
              </a:ext>
            </a:extLst>
          </p:cNvPr>
          <p:cNvSpPr>
            <a:spLocks noGrp="1"/>
          </p:cNvSpPr>
          <p:nvPr>
            <p:ph type="body" sz="quarter" idx="18"/>
          </p:nvPr>
        </p:nvSpPr>
        <p:spPr/>
        <p:txBody>
          <a:bodyPr/>
          <a:lstStyle/>
          <a:p>
            <a:r>
              <a:rPr lang="en-US"/>
              <a:t>Review and adjust</a:t>
            </a:r>
          </a:p>
        </p:txBody>
      </p:sp>
      <p:sp>
        <p:nvSpPr>
          <p:cNvPr id="6" name="Content Placeholder 3">
            <a:extLst>
              <a:ext uri="{FF2B5EF4-FFF2-40B4-BE49-F238E27FC236}">
                <a16:creationId xmlns:a16="http://schemas.microsoft.com/office/drawing/2014/main" id="{667388C8-E26A-7BD3-78A3-D59EB38BC759}"/>
              </a:ext>
            </a:extLst>
          </p:cNvPr>
          <p:cNvSpPr txBox="1">
            <a:spLocks/>
          </p:cNvSpPr>
          <p:nvPr/>
        </p:nvSpPr>
        <p:spPr>
          <a:xfrm>
            <a:off x="360000" y="1670307"/>
            <a:ext cx="11597538" cy="386935"/>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125"/>
              </a:spcBef>
            </a:pPr>
            <a:r>
              <a:rPr lang="en-AU"/>
              <a:t>Use ‘Step 5 – review and adjust’ from the ‘Driver 2 – reflection and implementation guide’. </a:t>
            </a:r>
          </a:p>
        </p:txBody>
      </p:sp>
      <p:sp>
        <p:nvSpPr>
          <p:cNvPr id="8" name="Content Placeholder 3">
            <a:extLst>
              <a:ext uri="{FF2B5EF4-FFF2-40B4-BE49-F238E27FC236}">
                <a16:creationId xmlns:a16="http://schemas.microsoft.com/office/drawing/2014/main" id="{B6030647-F4A6-7DFE-1FB4-F7CD5F052D1D}"/>
              </a:ext>
            </a:extLst>
          </p:cNvPr>
          <p:cNvSpPr txBox="1">
            <a:spLocks/>
          </p:cNvSpPr>
          <p:nvPr/>
        </p:nvSpPr>
        <p:spPr>
          <a:xfrm>
            <a:off x="360001" y="2185388"/>
            <a:ext cx="5736000" cy="3621272"/>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a:latin typeface="+mj-lt"/>
              </a:rPr>
              <a:t>Activity </a:t>
            </a:r>
          </a:p>
          <a:p>
            <a:pPr>
              <a:spcAft>
                <a:spcPts val="600"/>
              </a:spcAft>
            </a:pPr>
            <a:r>
              <a:rPr lang="en-AU"/>
              <a:t>Use the guiding prompts from the guide to:</a:t>
            </a:r>
          </a:p>
          <a:p>
            <a:pPr marL="285750" lvl="0" indent="-285750">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plan for ongoing review sessions and establish methods for evidence collection and evaluation</a:t>
            </a:r>
          </a:p>
          <a:p>
            <a:pPr marL="285750" indent="-285750">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identify evidence such as feedback, observations, and outcomes to evaluate success</a:t>
            </a:r>
          </a:p>
          <a:p>
            <a:pPr marL="285750" indent="-285750">
              <a:spcAft>
                <a:spcPts val="600"/>
              </a:spcAft>
              <a:buFont typeface="Arial" panose="020B0604020202020204" pitchFamily="34" charset="0"/>
              <a:buChar char="•"/>
            </a:pPr>
            <a:r>
              <a:rPr lang="en-AU"/>
              <a:t>record the insight in ‘Table 5 – review and adjust’ from the guide.</a:t>
            </a:r>
          </a:p>
        </p:txBody>
      </p:sp>
      <p:grpSp>
        <p:nvGrpSpPr>
          <p:cNvPr id="3" name="Group 2">
            <a:extLst>
              <a:ext uri="{FF2B5EF4-FFF2-40B4-BE49-F238E27FC236}">
                <a16:creationId xmlns:a16="http://schemas.microsoft.com/office/drawing/2014/main" id="{38E2A2B7-8B3C-3539-69E9-827AD45F3B11}"/>
              </a:ext>
              <a:ext uri="{C183D7F6-B498-43B3-948B-1728B52AA6E4}">
                <adec:decorative xmlns:adec="http://schemas.microsoft.com/office/drawing/2017/decorative" val="1"/>
              </a:ext>
            </a:extLst>
          </p:cNvPr>
          <p:cNvGrpSpPr/>
          <p:nvPr/>
        </p:nvGrpSpPr>
        <p:grpSpPr>
          <a:xfrm>
            <a:off x="7177791" y="2413024"/>
            <a:ext cx="4634579" cy="3661240"/>
            <a:chOff x="7177791" y="2413024"/>
            <a:chExt cx="4634579" cy="3661240"/>
          </a:xfrm>
        </p:grpSpPr>
        <p:sp>
          <p:nvSpPr>
            <p:cNvPr id="9" name="Arrow: Circular 8">
              <a:extLst>
                <a:ext uri="{FF2B5EF4-FFF2-40B4-BE49-F238E27FC236}">
                  <a16:creationId xmlns:a16="http://schemas.microsoft.com/office/drawing/2014/main" id="{398506FB-AC70-7739-7B4A-5EE9F6CABFD8}"/>
                </a:ext>
              </a:extLst>
            </p:cNvPr>
            <p:cNvSpPr/>
            <p:nvPr/>
          </p:nvSpPr>
          <p:spPr>
            <a:xfrm>
              <a:off x="7690927" y="2413024"/>
              <a:ext cx="3608308" cy="3608308"/>
            </a:xfrm>
            <a:prstGeom prst="circularArrow">
              <a:avLst>
                <a:gd name="adj1" fmla="val 5544"/>
                <a:gd name="adj2" fmla="val 330680"/>
                <a:gd name="adj3" fmla="val 13751024"/>
                <a:gd name="adj4" fmla="val 17401137"/>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0" name="Freeform: Shape 9">
              <a:extLst>
                <a:ext uri="{FF2B5EF4-FFF2-40B4-BE49-F238E27FC236}">
                  <a16:creationId xmlns:a16="http://schemas.microsoft.com/office/drawing/2014/main" id="{A73C580D-5A42-8C4F-0783-98A5545F6CE7}"/>
                </a:ext>
              </a:extLst>
            </p:cNvPr>
            <p:cNvSpPr/>
            <p:nvPr/>
          </p:nvSpPr>
          <p:spPr>
            <a:xfrm>
              <a:off x="8641205" y="2436810"/>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Individual reflection</a:t>
              </a:r>
            </a:p>
          </p:txBody>
        </p:sp>
        <p:sp>
          <p:nvSpPr>
            <p:cNvPr id="11" name="Freeform: Shape 10">
              <a:extLst>
                <a:ext uri="{FF2B5EF4-FFF2-40B4-BE49-F238E27FC236}">
                  <a16:creationId xmlns:a16="http://schemas.microsoft.com/office/drawing/2014/main" id="{27AE1600-D248-DA7B-B3AC-A8AD80E4D0CE}"/>
                </a:ext>
              </a:extLst>
            </p:cNvPr>
            <p:cNvSpPr/>
            <p:nvPr/>
          </p:nvSpPr>
          <p:spPr>
            <a:xfrm>
              <a:off x="10104619" y="3500043"/>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Collaborative discussion</a:t>
              </a:r>
            </a:p>
          </p:txBody>
        </p:sp>
        <p:sp>
          <p:nvSpPr>
            <p:cNvPr id="12" name="Freeform: Shape 11">
              <a:extLst>
                <a:ext uri="{FF2B5EF4-FFF2-40B4-BE49-F238E27FC236}">
                  <a16:creationId xmlns:a16="http://schemas.microsoft.com/office/drawing/2014/main" id="{893B5D64-3D92-F4F1-2373-51B727A39C7A}"/>
                </a:ext>
              </a:extLst>
            </p:cNvPr>
            <p:cNvSpPr/>
            <p:nvPr/>
          </p:nvSpPr>
          <p:spPr>
            <a:xfrm>
              <a:off x="9545645" y="5220389"/>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Identify challenges and opportunities</a:t>
              </a:r>
            </a:p>
          </p:txBody>
        </p:sp>
        <p:sp>
          <p:nvSpPr>
            <p:cNvPr id="13" name="Freeform: Shape 12">
              <a:extLst>
                <a:ext uri="{FF2B5EF4-FFF2-40B4-BE49-F238E27FC236}">
                  <a16:creationId xmlns:a16="http://schemas.microsoft.com/office/drawing/2014/main" id="{914ED461-279F-A7A3-3F8D-93381B75D018}"/>
                </a:ext>
              </a:extLst>
            </p:cNvPr>
            <p:cNvSpPr/>
            <p:nvPr/>
          </p:nvSpPr>
          <p:spPr>
            <a:xfrm>
              <a:off x="7736766" y="5220389"/>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Develop collaborative  implementation plan</a:t>
              </a:r>
            </a:p>
          </p:txBody>
        </p:sp>
        <p:sp>
          <p:nvSpPr>
            <p:cNvPr id="14" name="Freeform: Shape 13">
              <a:extLst>
                <a:ext uri="{FF2B5EF4-FFF2-40B4-BE49-F238E27FC236}">
                  <a16:creationId xmlns:a16="http://schemas.microsoft.com/office/drawing/2014/main" id="{213893C5-27AE-DE32-D1DA-FE5571870F38}"/>
                </a:ext>
              </a:extLst>
            </p:cNvPr>
            <p:cNvSpPr/>
            <p:nvPr/>
          </p:nvSpPr>
          <p:spPr>
            <a:xfrm>
              <a:off x="7177791" y="3500043"/>
              <a:ext cx="1707751" cy="853875"/>
            </a:xfrm>
            <a:custGeom>
              <a:avLst/>
              <a:gdLst>
                <a:gd name="connsiteX0" fmla="*/ 0 w 1707751"/>
                <a:gd name="connsiteY0" fmla="*/ 142315 h 853875"/>
                <a:gd name="connsiteX1" fmla="*/ 142315 w 1707751"/>
                <a:gd name="connsiteY1" fmla="*/ 0 h 853875"/>
                <a:gd name="connsiteX2" fmla="*/ 1565436 w 1707751"/>
                <a:gd name="connsiteY2" fmla="*/ 0 h 853875"/>
                <a:gd name="connsiteX3" fmla="*/ 1707751 w 1707751"/>
                <a:gd name="connsiteY3" fmla="*/ 142315 h 853875"/>
                <a:gd name="connsiteX4" fmla="*/ 1707751 w 1707751"/>
                <a:gd name="connsiteY4" fmla="*/ 711560 h 853875"/>
                <a:gd name="connsiteX5" fmla="*/ 1565436 w 1707751"/>
                <a:gd name="connsiteY5" fmla="*/ 853875 h 853875"/>
                <a:gd name="connsiteX6" fmla="*/ 142315 w 1707751"/>
                <a:gd name="connsiteY6" fmla="*/ 853875 h 853875"/>
                <a:gd name="connsiteX7" fmla="*/ 0 w 1707751"/>
                <a:gd name="connsiteY7" fmla="*/ 711560 h 853875"/>
                <a:gd name="connsiteX8" fmla="*/ 0 w 1707751"/>
                <a:gd name="connsiteY8" fmla="*/ 142315 h 85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751" h="853875">
                  <a:moveTo>
                    <a:pt x="0" y="142315"/>
                  </a:moveTo>
                  <a:cubicBezTo>
                    <a:pt x="0" y="63717"/>
                    <a:pt x="63717" y="0"/>
                    <a:pt x="142315" y="0"/>
                  </a:cubicBezTo>
                  <a:lnTo>
                    <a:pt x="1565436" y="0"/>
                  </a:lnTo>
                  <a:cubicBezTo>
                    <a:pt x="1644034" y="0"/>
                    <a:pt x="1707751" y="63717"/>
                    <a:pt x="1707751" y="142315"/>
                  </a:cubicBezTo>
                  <a:lnTo>
                    <a:pt x="1707751" y="711560"/>
                  </a:lnTo>
                  <a:cubicBezTo>
                    <a:pt x="1707751" y="790158"/>
                    <a:pt x="1644034" y="853875"/>
                    <a:pt x="1565436" y="853875"/>
                  </a:cubicBezTo>
                  <a:lnTo>
                    <a:pt x="142315" y="853875"/>
                  </a:lnTo>
                  <a:cubicBezTo>
                    <a:pt x="63717" y="853875"/>
                    <a:pt x="0" y="790158"/>
                    <a:pt x="0" y="711560"/>
                  </a:cubicBezTo>
                  <a:lnTo>
                    <a:pt x="0" y="142315"/>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213" tIns="91213" rIns="91213" bIns="91213" numCol="1" spcCol="1270" anchor="ctr" anchorCtr="0">
              <a:noAutofit/>
            </a:bodyPr>
            <a:lstStyle/>
            <a:p>
              <a:pPr marL="0" lvl="0" indent="0" algn="ctr" defTabSz="577850">
                <a:lnSpc>
                  <a:spcPct val="130000"/>
                </a:lnSpc>
                <a:spcBef>
                  <a:spcPct val="0"/>
                </a:spcBef>
                <a:spcAft>
                  <a:spcPts val="600"/>
                </a:spcAft>
                <a:buNone/>
              </a:pPr>
              <a:r>
                <a:rPr lang="en-AU" sz="1200" kern="1200"/>
                <a:t>Review and adjust</a:t>
              </a:r>
            </a:p>
          </p:txBody>
        </p:sp>
      </p:grpSp>
    </p:spTree>
    <p:extLst>
      <p:ext uri="{BB962C8B-B14F-4D97-AF65-F5344CB8AC3E}">
        <p14:creationId xmlns:p14="http://schemas.microsoft.com/office/powerpoint/2010/main" val="14806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F13CC-1C03-4E55-8976-C7C740A1016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B9B26E4-1E58-8B1B-5C08-CA8E6E2B2290}"/>
              </a:ext>
            </a:extLst>
          </p:cNvPr>
          <p:cNvSpPr>
            <a:spLocks noGrp="1"/>
          </p:cNvSpPr>
          <p:nvPr>
            <p:ph type="title"/>
          </p:nvPr>
        </p:nvSpPr>
        <p:spPr/>
        <p:txBody>
          <a:bodyPr/>
          <a:lstStyle/>
          <a:p>
            <a:r>
              <a:rPr lang="en-AU"/>
              <a:t>Additional resources – further reading </a:t>
            </a:r>
            <a:r>
              <a:rPr lang="en-AU">
                <a:solidFill>
                  <a:schemeClr val="bg1"/>
                </a:solidFill>
              </a:rPr>
              <a:t>(2)</a:t>
            </a:r>
          </a:p>
        </p:txBody>
      </p:sp>
      <p:sp>
        <p:nvSpPr>
          <p:cNvPr id="5" name="Text Placeholder 8">
            <a:extLst>
              <a:ext uri="{FF2B5EF4-FFF2-40B4-BE49-F238E27FC236}">
                <a16:creationId xmlns:a16="http://schemas.microsoft.com/office/drawing/2014/main" id="{91D678ED-2341-9203-0FDA-874461E8E843}"/>
              </a:ext>
            </a:extLst>
          </p:cNvPr>
          <p:cNvSpPr>
            <a:spLocks noGrp="1"/>
          </p:cNvSpPr>
          <p:nvPr>
            <p:ph type="body" sz="quarter" idx="18"/>
          </p:nvPr>
        </p:nvSpPr>
        <p:spPr/>
        <p:txBody>
          <a:bodyPr/>
          <a:lstStyle/>
          <a:p>
            <a:r>
              <a:rPr lang="en-US"/>
              <a:t>Driver 2 – from strategy to action – leading practices and processes  </a:t>
            </a:r>
          </a:p>
        </p:txBody>
      </p:sp>
      <p:sp>
        <p:nvSpPr>
          <p:cNvPr id="3" name="Content Placeholder 2">
            <a:extLst>
              <a:ext uri="{FF2B5EF4-FFF2-40B4-BE49-F238E27FC236}">
                <a16:creationId xmlns:a16="http://schemas.microsoft.com/office/drawing/2014/main" id="{826D5126-9CC0-617B-F554-F946550B6B53}"/>
              </a:ext>
            </a:extLst>
          </p:cNvPr>
          <p:cNvSpPr>
            <a:spLocks noGrp="1"/>
          </p:cNvSpPr>
          <p:nvPr>
            <p:ph idx="1"/>
          </p:nvPr>
        </p:nvSpPr>
        <p:spPr/>
        <p:txBody>
          <a:bodyPr/>
          <a:lstStyle/>
          <a:p>
            <a:pPr marL="285750" lvl="0" indent="-285750">
              <a:spcAft>
                <a:spcPts val="600"/>
              </a:spcAft>
              <a:buFont typeface="Arial" panose="020B0604020202020204" pitchFamily="34" charset="0"/>
              <a:buChar char="•"/>
            </a:pPr>
            <a:r>
              <a:rPr lang="en-AU">
                <a:ea typeface="Calibri" panose="020F0502020204030204" pitchFamily="34" charset="0"/>
              </a:rPr>
              <a:t>Evidence-based teaching practices: </a:t>
            </a:r>
            <a:r>
              <a:rPr lang="en-AU" u="sng">
                <a:solidFill>
                  <a:srgbClr val="2F5496"/>
                </a:solidFill>
                <a:ea typeface="Calibri" panose="020F0502020204030204" pitchFamily="34" charset="0"/>
                <a:hlinkClick r:id="rId3"/>
              </a:rPr>
              <a:t>Explicit teaching</a:t>
            </a:r>
            <a:r>
              <a:rPr lang="en-AU">
                <a:ea typeface="Calibri" panose="020F0502020204030204" pitchFamily="34" charset="0"/>
              </a:rPr>
              <a:t> and </a:t>
            </a:r>
            <a:r>
              <a:rPr lang="en-US" u="sng">
                <a:solidFill>
                  <a:srgbClr val="2F5496"/>
                </a:solidFill>
                <a:ea typeface="Calibri" panose="020F0502020204030204" pitchFamily="34" charset="0"/>
                <a:hlinkClick r:id="rId4"/>
              </a:rPr>
              <a:t>Effective assessment practices</a:t>
            </a:r>
            <a:endParaRPr lang="en-AU">
              <a:ea typeface="Calibri" panose="020F0502020204030204" pitchFamily="34" charset="0"/>
            </a:endParaRPr>
          </a:p>
          <a:p>
            <a:pPr marL="285750" lvl="0" indent="-285750">
              <a:spcAft>
                <a:spcPts val="600"/>
              </a:spcAft>
              <a:buFont typeface="Arial" panose="020B0604020202020204" pitchFamily="34" charset="0"/>
              <a:buChar char="•"/>
            </a:pPr>
            <a:r>
              <a:rPr lang="en-US" u="sng">
                <a:solidFill>
                  <a:srgbClr val="2F5496"/>
                </a:solidFill>
                <a:ea typeface="Calibri" panose="020F0502020204030204" pitchFamily="34" charset="0"/>
                <a:hlinkClick r:id="rId5"/>
              </a:rPr>
              <a:t>High impact professional learning</a:t>
            </a:r>
            <a:r>
              <a:rPr lang="en-AU">
                <a:ea typeface="Calibri" panose="020F0502020204030204" pitchFamily="34" charset="0"/>
              </a:rPr>
              <a:t> </a:t>
            </a:r>
          </a:p>
          <a:p>
            <a:pPr marL="285750" lvl="0" indent="-285750">
              <a:spcAft>
                <a:spcPts val="600"/>
              </a:spcAft>
              <a:buFont typeface="Arial" panose="020B0604020202020204" pitchFamily="34" charset="0"/>
              <a:buChar char="•"/>
            </a:pPr>
            <a:r>
              <a:rPr lang="en-US" u="sng">
                <a:solidFill>
                  <a:srgbClr val="2F5496"/>
                </a:solidFill>
                <a:ea typeface="Calibri" panose="020F0502020204030204" pitchFamily="34" charset="0"/>
                <a:hlinkClick r:id="rId6"/>
              </a:rPr>
              <a:t>Leading effective curriculum implementation</a:t>
            </a:r>
            <a:r>
              <a:rPr lang="en-AU">
                <a:ea typeface="Calibri" panose="020F0502020204030204" pitchFamily="34" charset="0"/>
              </a:rPr>
              <a:t> </a:t>
            </a:r>
          </a:p>
          <a:p>
            <a:pPr marL="285750" lvl="0" indent="-285750">
              <a:spcAft>
                <a:spcPts val="600"/>
              </a:spcAft>
              <a:buFont typeface="Arial" panose="020B0604020202020204" pitchFamily="34" charset="0"/>
              <a:buChar char="•"/>
            </a:pPr>
            <a:r>
              <a:rPr lang="en-US" u="sng">
                <a:solidFill>
                  <a:srgbClr val="2F5496"/>
                </a:solidFill>
                <a:ea typeface="Calibri" panose="020F0502020204030204" pitchFamily="34" charset="0"/>
                <a:hlinkClick r:id="rId7"/>
              </a:rPr>
              <a:t>School professional learning self-assessment tool</a:t>
            </a:r>
            <a:endParaRPr lang="en-US" u="sng">
              <a:solidFill>
                <a:srgbClr val="2F5496"/>
              </a:solidFill>
              <a:ea typeface="Calibri" panose="020F0502020204030204" pitchFamily="34" charset="0"/>
            </a:endParaRPr>
          </a:p>
          <a:p>
            <a:pPr marL="285750" lvl="0" indent="-285750">
              <a:spcAft>
                <a:spcPts val="600"/>
              </a:spcAft>
              <a:buFont typeface="Arial" panose="020B0604020202020204" pitchFamily="34" charset="0"/>
              <a:buChar char="•"/>
            </a:pPr>
            <a:r>
              <a:rPr lang="en-AU" u="sng">
                <a:solidFill>
                  <a:srgbClr val="2F5496"/>
                </a:solidFill>
                <a:ea typeface="Calibri" panose="020F0502020204030204" pitchFamily="34" charset="0"/>
                <a:hlinkClick r:id="rId8"/>
              </a:rPr>
              <a:t>Research on professional learning (nsw.gov.au)</a:t>
            </a:r>
            <a:endParaRPr lang="en-AU">
              <a:ea typeface="Calibri" panose="020F0502020204030204" pitchFamily="34" charset="0"/>
            </a:endParaRPr>
          </a:p>
          <a:p>
            <a:pPr marL="285750" lvl="0" indent="-285750">
              <a:spcAft>
                <a:spcPts val="600"/>
              </a:spcAft>
              <a:buFont typeface="Arial" panose="020B0604020202020204" pitchFamily="34" charset="0"/>
              <a:buChar char="•"/>
            </a:pPr>
            <a:r>
              <a:rPr lang="en-US" u="sng">
                <a:solidFill>
                  <a:srgbClr val="2F5496"/>
                </a:solidFill>
                <a:ea typeface="Calibri" panose="020F0502020204030204" pitchFamily="34" charset="0"/>
                <a:hlinkClick r:id="rId9"/>
              </a:rPr>
              <a:t>Professional learning for teachers and school staff</a:t>
            </a:r>
            <a:r>
              <a:rPr lang="en-US">
                <a:solidFill>
                  <a:srgbClr val="2F5496"/>
                </a:solidFill>
                <a:ea typeface="Calibri" panose="020F0502020204030204" pitchFamily="34" charset="0"/>
                <a:hlinkClick r:id="rId9"/>
              </a:rPr>
              <a:t> </a:t>
            </a:r>
            <a:r>
              <a:rPr lang="en-US">
                <a:ea typeface="Calibri" panose="020F0502020204030204" pitchFamily="34" charset="0"/>
                <a:hlinkClick r:id="rId9"/>
              </a:rPr>
              <a:t>policy</a:t>
            </a:r>
            <a:endParaRPr lang="en-AU">
              <a:ea typeface="Calibri" panose="020F0502020204030204" pitchFamily="34" charset="0"/>
            </a:endParaRPr>
          </a:p>
        </p:txBody>
      </p:sp>
      <p:sp>
        <p:nvSpPr>
          <p:cNvPr id="2" name="Slide Number Placeholder 1">
            <a:extLst>
              <a:ext uri="{FF2B5EF4-FFF2-40B4-BE49-F238E27FC236}">
                <a16:creationId xmlns:a16="http://schemas.microsoft.com/office/drawing/2014/main" id="{779D612D-DF03-D808-AA51-3E8FCB9578B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51</a:t>
            </a:fld>
            <a:endParaRPr lang="en-AU"/>
          </a:p>
        </p:txBody>
      </p:sp>
    </p:spTree>
    <p:extLst>
      <p:ext uri="{BB962C8B-B14F-4D97-AF65-F5344CB8AC3E}">
        <p14:creationId xmlns:p14="http://schemas.microsoft.com/office/powerpoint/2010/main" val="39834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5A0E5F-5B9E-D50A-040A-78352205134D}"/>
              </a:ext>
            </a:extLst>
          </p:cNvPr>
          <p:cNvSpPr>
            <a:spLocks noGrp="1"/>
          </p:cNvSpPr>
          <p:nvPr>
            <p:ph type="title"/>
          </p:nvPr>
        </p:nvSpPr>
        <p:spPr/>
        <p:txBody>
          <a:bodyPr/>
          <a:lstStyle/>
          <a:p>
            <a:r>
              <a:rPr lang="en-AU"/>
              <a:t>Further support </a:t>
            </a:r>
            <a:r>
              <a:rPr lang="en-AU">
                <a:solidFill>
                  <a:schemeClr val="bg1"/>
                </a:solidFill>
              </a:rPr>
              <a:t>(2)</a:t>
            </a:r>
          </a:p>
        </p:txBody>
      </p:sp>
      <p:sp>
        <p:nvSpPr>
          <p:cNvPr id="4" name="Slide Number Placeholder 3">
            <a:extLst>
              <a:ext uri="{FF2B5EF4-FFF2-40B4-BE49-F238E27FC236}">
                <a16:creationId xmlns:a16="http://schemas.microsoft.com/office/drawing/2014/main" id="{5F9DB713-B30A-B3F4-F1E7-C26BCE3CBCC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52</a:t>
            </a:fld>
            <a:endParaRPr lang="en-AU"/>
          </a:p>
        </p:txBody>
      </p:sp>
      <p:sp>
        <p:nvSpPr>
          <p:cNvPr id="9" name="Text Placeholder 8">
            <a:extLst>
              <a:ext uri="{FF2B5EF4-FFF2-40B4-BE49-F238E27FC236}">
                <a16:creationId xmlns:a16="http://schemas.microsoft.com/office/drawing/2014/main" id="{59E6AD8A-9CA7-7FE9-08BB-2F24EB29230C}"/>
              </a:ext>
            </a:extLst>
          </p:cNvPr>
          <p:cNvSpPr>
            <a:spLocks noGrp="1"/>
          </p:cNvSpPr>
          <p:nvPr>
            <p:ph type="body" sz="quarter" idx="18"/>
          </p:nvPr>
        </p:nvSpPr>
        <p:spPr/>
        <p:txBody>
          <a:bodyPr/>
          <a:lstStyle/>
          <a:p>
            <a:r>
              <a:rPr lang="en-AU"/>
              <a:t>Evaluation and contact</a:t>
            </a:r>
          </a:p>
        </p:txBody>
      </p:sp>
      <p:pic>
        <p:nvPicPr>
          <p:cNvPr id="6" name="Picture 5">
            <a:extLst>
              <a:ext uri="{FF2B5EF4-FFF2-40B4-BE49-F238E27FC236}">
                <a16:creationId xmlns:a16="http://schemas.microsoft.com/office/drawing/2014/main" id="{F298D021-C2B5-29E4-B9E1-9E6DF289AF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1708030"/>
            <a:ext cx="4218672" cy="4218672"/>
          </a:xfrm>
          <a:prstGeom prst="rect">
            <a:avLst/>
          </a:prstGeom>
        </p:spPr>
      </p:pic>
      <p:pic>
        <p:nvPicPr>
          <p:cNvPr id="5" name="Content Placeholder 10">
            <a:extLst>
              <a:ext uri="{FF2B5EF4-FFF2-40B4-BE49-F238E27FC236}">
                <a16:creationId xmlns:a16="http://schemas.microsoft.com/office/drawing/2014/main" id="{CC85D047-4A10-A1DE-E7C4-E769E4F5AA0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16880" y="1820744"/>
            <a:ext cx="1904400" cy="1904400"/>
          </a:xfrm>
          <a:prstGeom prst="rect">
            <a:avLst/>
          </a:prstGeom>
        </p:spPr>
      </p:pic>
      <p:sp>
        <p:nvSpPr>
          <p:cNvPr id="8" name="TextBox 7">
            <a:extLst>
              <a:ext uri="{FF2B5EF4-FFF2-40B4-BE49-F238E27FC236}">
                <a16:creationId xmlns:a16="http://schemas.microsoft.com/office/drawing/2014/main" id="{38666627-4110-8F96-7C48-E8B35ED9E99E}"/>
              </a:ext>
            </a:extLst>
          </p:cNvPr>
          <p:cNvSpPr txBox="1"/>
          <p:nvPr/>
        </p:nvSpPr>
        <p:spPr>
          <a:xfrm>
            <a:off x="6466410" y="3911600"/>
            <a:ext cx="5254779" cy="2009717"/>
          </a:xfrm>
          <a:prstGeom prst="rect">
            <a:avLst/>
          </a:prstGeom>
          <a:noFill/>
        </p:spPr>
        <p:txBody>
          <a:bodyPr wrap="square">
            <a:spAutoFit/>
          </a:bodyPr>
          <a:lstStyle/>
          <a:p>
            <a:pPr>
              <a:lnSpc>
                <a:spcPct val="130000"/>
              </a:lnSpc>
              <a:spcAft>
                <a:spcPts val="600"/>
              </a:spcAft>
            </a:pPr>
            <a:r>
              <a:rPr lang="en-AU" sz="1800"/>
              <a:t>Join T and L statewide staffroom</a:t>
            </a:r>
          </a:p>
          <a:p>
            <a:pPr>
              <a:lnSpc>
                <a:spcPct val="130000"/>
              </a:lnSpc>
              <a:spcAft>
                <a:spcPts val="600"/>
              </a:spcAft>
            </a:pPr>
            <a:r>
              <a:rPr lang="en-AU" sz="1800">
                <a:solidFill>
                  <a:srgbClr val="146CFD"/>
                </a:solidFill>
                <a:hlinkClick r:id="rId5">
                  <a:extLst>
                    <a:ext uri="{A12FA001-AC4F-418D-AE19-62706E023703}">
                      <ahyp:hlinkClr xmlns:ahyp="http://schemas.microsoft.com/office/drawing/2018/hyperlinkcolor" val="tx"/>
                    </a:ext>
                  </a:extLst>
                </a:hlinkClick>
              </a:rPr>
              <a:t>Teaching and Learning 7–12 team </a:t>
            </a:r>
            <a:br>
              <a:rPr lang="en-AU" sz="1800">
                <a:solidFill>
                  <a:srgbClr val="146CFD"/>
                </a:solidFill>
              </a:rPr>
            </a:br>
            <a:endParaRPr lang="en-AU" sz="1800"/>
          </a:p>
          <a:p>
            <a:pPr>
              <a:lnSpc>
                <a:spcPct val="130000"/>
              </a:lnSpc>
              <a:spcAft>
                <a:spcPts val="600"/>
              </a:spcAft>
            </a:pPr>
            <a:r>
              <a:rPr lang="en-AU" sz="1800"/>
              <a:t>Contact email: </a:t>
            </a:r>
            <a:r>
              <a:rPr lang="en-AU" sz="1800">
                <a:solidFill>
                  <a:srgbClr val="146CFD"/>
                </a:solidFill>
                <a:hlinkClick r:id="rId6">
                  <a:extLst>
                    <a:ext uri="{A12FA001-AC4F-418D-AE19-62706E023703}">
                      <ahyp:hlinkClr xmlns:ahyp="http://schemas.microsoft.com/office/drawing/2018/hyperlinkcolor" val="tx"/>
                    </a:ext>
                  </a:extLst>
                </a:hlinkClick>
              </a:rPr>
              <a:t>secondaryteachingandlearning@det.nsw.edu.au</a:t>
            </a:r>
            <a:r>
              <a:rPr lang="en-AU" sz="1800"/>
              <a:t>  </a:t>
            </a:r>
          </a:p>
        </p:txBody>
      </p:sp>
    </p:spTree>
    <p:extLst>
      <p:ext uri="{BB962C8B-B14F-4D97-AF65-F5344CB8AC3E}">
        <p14:creationId xmlns:p14="http://schemas.microsoft.com/office/powerpoint/2010/main" val="258089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85A52-4B6D-A7F1-7B32-A39B70B4E666}"/>
            </a:ext>
          </a:extLst>
        </p:cNvPr>
        <p:cNvGrpSpPr/>
        <p:nvPr/>
      </p:nvGrpSpPr>
      <p:grpSpPr>
        <a:xfrm>
          <a:off x="0" y="0"/>
          <a:ext cx="0" cy="0"/>
          <a:chOff x="0" y="0"/>
          <a:chExt cx="0" cy="0"/>
        </a:xfrm>
      </p:grpSpPr>
      <p:sp>
        <p:nvSpPr>
          <p:cNvPr id="21" name="Footer Placeholder 1">
            <a:extLst>
              <a:ext uri="{FF2B5EF4-FFF2-40B4-BE49-F238E27FC236}">
                <a16:creationId xmlns:a16="http://schemas.microsoft.com/office/drawing/2014/main" id="{1050AB1D-3687-C5B9-FF2F-A2C748A09358}"/>
              </a:ext>
              <a:ext uri="{C183D7F6-B498-43B3-948B-1728B52AA6E4}">
                <adec:decorative xmlns:adec="http://schemas.microsoft.com/office/drawing/2017/decorative" val="1"/>
              </a:ext>
            </a:extLst>
          </p:cNvPr>
          <p:cNvSpPr>
            <a:spLocks noGrp="1"/>
          </p:cNvSpPr>
          <p:nvPr>
            <p:ph type="ftr" sz="quarter" idx="3"/>
          </p:nvPr>
        </p:nvSpPr>
        <p:spPr>
          <a:xfrm>
            <a:off x="540000" y="360000"/>
            <a:ext cx="8007100" cy="684000"/>
          </a:xfrm>
        </p:spPr>
        <p:txBody>
          <a:bodyPr/>
          <a:lstStyle/>
          <a:p>
            <a:r>
              <a:rPr lang="en-AU"/>
              <a:t>Leading strategic implementation process for continuous growth and improvement</a:t>
            </a:r>
          </a:p>
        </p:txBody>
      </p:sp>
      <p:sp>
        <p:nvSpPr>
          <p:cNvPr id="11" name="Text Placeholder 10">
            <a:extLst>
              <a:ext uri="{FF2B5EF4-FFF2-40B4-BE49-F238E27FC236}">
                <a16:creationId xmlns:a16="http://schemas.microsoft.com/office/drawing/2014/main" id="{F1CEB933-1CB9-C795-3DBD-418B2FD6C081}"/>
              </a:ext>
            </a:extLst>
          </p:cNvPr>
          <p:cNvSpPr>
            <a:spLocks noGrp="1"/>
          </p:cNvSpPr>
          <p:nvPr>
            <p:ph type="body" sz="quarter" idx="11"/>
          </p:nvPr>
        </p:nvSpPr>
        <p:spPr/>
        <p:txBody>
          <a:bodyPr/>
          <a:lstStyle/>
          <a:p>
            <a:r>
              <a:rPr lang="en-US"/>
              <a:t>6</a:t>
            </a:r>
          </a:p>
        </p:txBody>
      </p:sp>
      <p:sp>
        <p:nvSpPr>
          <p:cNvPr id="10" name="Title 9">
            <a:extLst>
              <a:ext uri="{FF2B5EF4-FFF2-40B4-BE49-F238E27FC236}">
                <a16:creationId xmlns:a16="http://schemas.microsoft.com/office/drawing/2014/main" id="{440DA041-0CF7-4BD2-4380-B619E7C392B2}"/>
              </a:ext>
            </a:extLst>
          </p:cNvPr>
          <p:cNvSpPr>
            <a:spLocks noGrp="1"/>
          </p:cNvSpPr>
          <p:nvPr>
            <p:ph type="ctrTitle"/>
          </p:nvPr>
        </p:nvSpPr>
        <p:spPr>
          <a:xfrm>
            <a:off x="540000" y="4067881"/>
            <a:ext cx="5556000" cy="800681"/>
          </a:xfrm>
        </p:spPr>
        <p:txBody>
          <a:bodyPr/>
          <a:lstStyle/>
          <a:p>
            <a:r>
              <a:rPr lang="en-AU"/>
              <a:t>Leading driver 3</a:t>
            </a:r>
            <a:endParaRPr lang="en-US"/>
          </a:p>
        </p:txBody>
      </p:sp>
      <p:grpSp>
        <p:nvGrpSpPr>
          <p:cNvPr id="2" name="Group 1">
            <a:extLst>
              <a:ext uri="{FF2B5EF4-FFF2-40B4-BE49-F238E27FC236}">
                <a16:creationId xmlns:a16="http://schemas.microsoft.com/office/drawing/2014/main" id="{7D85FE53-B975-E959-5FC9-6C87A4E9A2C4}"/>
              </a:ext>
              <a:ext uri="{C183D7F6-B498-43B3-948B-1728B52AA6E4}">
                <adec:decorative xmlns:adec="http://schemas.microsoft.com/office/drawing/2017/decorative" val="1"/>
              </a:ext>
            </a:extLst>
          </p:cNvPr>
          <p:cNvGrpSpPr/>
          <p:nvPr/>
        </p:nvGrpSpPr>
        <p:grpSpPr>
          <a:xfrm>
            <a:off x="7414566" y="1945777"/>
            <a:ext cx="4258823" cy="4237973"/>
            <a:chOff x="7414566" y="1945777"/>
            <a:chExt cx="4258823" cy="4237973"/>
          </a:xfrm>
        </p:grpSpPr>
        <p:sp>
          <p:nvSpPr>
            <p:cNvPr id="3" name="Freeform: Shape 2">
              <a:extLst>
                <a:ext uri="{FF2B5EF4-FFF2-40B4-BE49-F238E27FC236}">
                  <a16:creationId xmlns:a16="http://schemas.microsoft.com/office/drawing/2014/main" id="{AEC19895-E0F8-5559-A160-0AAF584F9EC5}"/>
                </a:ext>
              </a:extLst>
            </p:cNvPr>
            <p:cNvSpPr/>
            <p:nvPr/>
          </p:nvSpPr>
          <p:spPr>
            <a:xfrm>
              <a:off x="7791693" y="2190615"/>
              <a:ext cx="3655124" cy="3655124"/>
            </a:xfrm>
            <a:custGeom>
              <a:avLst/>
              <a:gdLst>
                <a:gd name="connsiteX0" fmla="*/ 1827562 w 3655124"/>
                <a:gd name="connsiteY0" fmla="*/ 0 h 3655124"/>
                <a:gd name="connsiteX1" fmla="*/ 3410277 w 3655124"/>
                <a:gd name="connsiteY1" fmla="*/ 913781 h 3655124"/>
                <a:gd name="connsiteX2" fmla="*/ 3410277 w 3655124"/>
                <a:gd name="connsiteY2" fmla="*/ 2741343 h 3655124"/>
                <a:gd name="connsiteX3" fmla="*/ 1827562 w 3655124"/>
                <a:gd name="connsiteY3" fmla="*/ 1827562 h 3655124"/>
                <a:gd name="connsiteX4" fmla="*/ 1827562 w 3655124"/>
                <a:gd name="connsiteY4" fmla="*/ 0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1827562" y="0"/>
                  </a:moveTo>
                  <a:cubicBezTo>
                    <a:pt x="2480487" y="0"/>
                    <a:pt x="3083815" y="348331"/>
                    <a:pt x="3410277" y="913781"/>
                  </a:cubicBezTo>
                  <a:cubicBezTo>
                    <a:pt x="3736740" y="1479231"/>
                    <a:pt x="3736740" y="2175893"/>
                    <a:pt x="3410277" y="2741343"/>
                  </a:cubicBezTo>
                  <a:lnTo>
                    <a:pt x="1827562" y="1827562"/>
                  </a:lnTo>
                  <a:lnTo>
                    <a:pt x="182756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1578" tIns="789778" rIns="438625" bIns="1807992" numCol="1" spcCol="1270" anchor="ctr" anchorCtr="0">
              <a:noAutofit/>
            </a:bodyPr>
            <a:lstStyle/>
            <a:p>
              <a:pPr marL="0" lvl="0" indent="0" algn="ctr" defTabSz="533400">
                <a:lnSpc>
                  <a:spcPct val="130000"/>
                </a:lnSpc>
                <a:spcBef>
                  <a:spcPct val="0"/>
                </a:spcBef>
                <a:spcAft>
                  <a:spcPts val="600"/>
                </a:spcAft>
                <a:buNone/>
              </a:pPr>
              <a:r>
                <a:rPr lang="en-AU" sz="1200" kern="1200">
                  <a:solidFill>
                    <a:schemeClr val="bg1"/>
                  </a:solidFill>
                </a:rPr>
                <a:t>From strategy to action -leading processes and practices</a:t>
              </a:r>
            </a:p>
          </p:txBody>
        </p:sp>
        <p:sp>
          <p:nvSpPr>
            <p:cNvPr id="4" name="Freeform: Shape 3">
              <a:extLst>
                <a:ext uri="{FF2B5EF4-FFF2-40B4-BE49-F238E27FC236}">
                  <a16:creationId xmlns:a16="http://schemas.microsoft.com/office/drawing/2014/main" id="{6F5EBF95-8540-E2C3-A0C1-F07AB0E5D455}"/>
                </a:ext>
              </a:extLst>
            </p:cNvPr>
            <p:cNvSpPr/>
            <p:nvPr/>
          </p:nvSpPr>
          <p:spPr>
            <a:xfrm>
              <a:off x="7716415" y="2302587"/>
              <a:ext cx="3655124" cy="3655124"/>
            </a:xfrm>
            <a:custGeom>
              <a:avLst/>
              <a:gdLst>
                <a:gd name="connsiteX0" fmla="*/ 3410277 w 3655124"/>
                <a:gd name="connsiteY0" fmla="*/ 2741343 h 3655124"/>
                <a:gd name="connsiteX1" fmla="*/ 1827562 w 3655124"/>
                <a:gd name="connsiteY1" fmla="*/ 3655124 h 3655124"/>
                <a:gd name="connsiteX2" fmla="*/ 244847 w 3655124"/>
                <a:gd name="connsiteY2" fmla="*/ 2741343 h 3655124"/>
                <a:gd name="connsiteX3" fmla="*/ 1827562 w 3655124"/>
                <a:gd name="connsiteY3" fmla="*/ 1827562 h 3655124"/>
                <a:gd name="connsiteX4" fmla="*/ 341027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3410277" y="2741343"/>
                  </a:moveTo>
                  <a:cubicBezTo>
                    <a:pt x="3083814" y="3306793"/>
                    <a:pt x="2480487" y="3655124"/>
                    <a:pt x="1827562" y="3655124"/>
                  </a:cubicBezTo>
                  <a:cubicBezTo>
                    <a:pt x="1174637" y="3655124"/>
                    <a:pt x="571309" y="3306793"/>
                    <a:pt x="244847" y="2741343"/>
                  </a:cubicBezTo>
                  <a:lnTo>
                    <a:pt x="1827562" y="1827562"/>
                  </a:lnTo>
                  <a:lnTo>
                    <a:pt x="3410277" y="2741343"/>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5508" tIns="2386719" rIns="841994" bIns="341591" numCol="1" spcCol="1270" anchor="ctr" anchorCtr="0">
              <a:noAutofit/>
            </a:bodyPr>
            <a:lstStyle/>
            <a:p>
              <a:pPr marL="0" lvl="0" indent="0" algn="ctr" defTabSz="533400">
                <a:lnSpc>
                  <a:spcPct val="130000"/>
                </a:lnSpc>
                <a:spcBef>
                  <a:spcPct val="0"/>
                </a:spcBef>
                <a:spcAft>
                  <a:spcPts val="600"/>
                </a:spcAft>
                <a:buNone/>
              </a:pPr>
              <a:r>
                <a:rPr lang="en-AU" sz="1200" kern="1200"/>
                <a:t>Fostering collaboration for growth and improvement</a:t>
              </a:r>
              <a:endParaRPr lang="en-AU" sz="1200" kern="1200">
                <a:solidFill>
                  <a:sysClr val="windowText" lastClr="000000"/>
                </a:solidFill>
                <a:highlight>
                  <a:srgbClr val="FFFF00"/>
                </a:highlight>
              </a:endParaRPr>
            </a:p>
          </p:txBody>
        </p:sp>
        <p:sp>
          <p:nvSpPr>
            <p:cNvPr id="5" name="Freeform: Shape 4">
              <a:extLst>
                <a:ext uri="{FF2B5EF4-FFF2-40B4-BE49-F238E27FC236}">
                  <a16:creationId xmlns:a16="http://schemas.microsoft.com/office/drawing/2014/main" id="{D0B0CFB9-B50A-4961-8522-8CF8F9DEFAA7}"/>
                </a:ext>
              </a:extLst>
            </p:cNvPr>
            <p:cNvSpPr/>
            <p:nvPr/>
          </p:nvSpPr>
          <p:spPr>
            <a:xfrm>
              <a:off x="7641137" y="2172047"/>
              <a:ext cx="3655124" cy="3655124"/>
            </a:xfrm>
            <a:custGeom>
              <a:avLst/>
              <a:gdLst>
                <a:gd name="connsiteX0" fmla="*/ 244847 w 3655124"/>
                <a:gd name="connsiteY0" fmla="*/ 2741343 h 3655124"/>
                <a:gd name="connsiteX1" fmla="*/ 244847 w 3655124"/>
                <a:gd name="connsiteY1" fmla="*/ 913781 h 3655124"/>
                <a:gd name="connsiteX2" fmla="*/ 1827562 w 3655124"/>
                <a:gd name="connsiteY2" fmla="*/ 0 h 3655124"/>
                <a:gd name="connsiteX3" fmla="*/ 1827562 w 3655124"/>
                <a:gd name="connsiteY3" fmla="*/ 1827562 h 3655124"/>
                <a:gd name="connsiteX4" fmla="*/ 244847 w 3655124"/>
                <a:gd name="connsiteY4" fmla="*/ 2741343 h 36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124" h="3655124">
                  <a:moveTo>
                    <a:pt x="244847" y="2741343"/>
                  </a:moveTo>
                  <a:cubicBezTo>
                    <a:pt x="-81616" y="2175893"/>
                    <a:pt x="-81616" y="1479231"/>
                    <a:pt x="244847" y="913781"/>
                  </a:cubicBezTo>
                  <a:cubicBezTo>
                    <a:pt x="571310" y="348331"/>
                    <a:pt x="1174637" y="0"/>
                    <a:pt x="1827562" y="0"/>
                  </a:cubicBezTo>
                  <a:lnTo>
                    <a:pt x="1827562" y="1827562"/>
                  </a:lnTo>
                  <a:lnTo>
                    <a:pt x="244847" y="2741343"/>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8625" tIns="789778" rIns="1941578" bIns="1807992" numCol="1" spcCol="1270" anchor="ctr" anchorCtr="0">
              <a:noAutofit/>
            </a:bodyPr>
            <a:lstStyle/>
            <a:p>
              <a:pPr marL="0" lvl="0" indent="0" algn="ctr" defTabSz="533400">
                <a:lnSpc>
                  <a:spcPct val="130000"/>
                </a:lnSpc>
                <a:spcBef>
                  <a:spcPct val="0"/>
                </a:spcBef>
                <a:spcAft>
                  <a:spcPts val="600"/>
                </a:spcAft>
                <a:buNone/>
              </a:pPr>
              <a:r>
                <a:rPr lang="en-AU" sz="1200" kern="1200"/>
                <a:t>Contextual planning and strategic alignment</a:t>
              </a:r>
            </a:p>
          </p:txBody>
        </p:sp>
        <p:sp>
          <p:nvSpPr>
            <p:cNvPr id="6" name="Arrow: Circular 5">
              <a:extLst>
                <a:ext uri="{FF2B5EF4-FFF2-40B4-BE49-F238E27FC236}">
                  <a16:creationId xmlns:a16="http://schemas.microsoft.com/office/drawing/2014/main" id="{0743ECD3-8DE3-CB9D-F6B4-245C8CA86CB4}"/>
                </a:ext>
              </a:extLst>
            </p:cNvPr>
            <p:cNvSpPr/>
            <p:nvPr/>
          </p:nvSpPr>
          <p:spPr>
            <a:xfrm>
              <a:off x="7565725" y="1964345"/>
              <a:ext cx="4107664" cy="4107664"/>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7" name="Arrow: Circular 6">
              <a:extLst>
                <a:ext uri="{FF2B5EF4-FFF2-40B4-BE49-F238E27FC236}">
                  <a16:creationId xmlns:a16="http://schemas.microsoft.com/office/drawing/2014/main" id="{91E59A11-AD54-F1F7-0198-310B8A24525D}"/>
                </a:ext>
              </a:extLst>
            </p:cNvPr>
            <p:cNvSpPr/>
            <p:nvPr/>
          </p:nvSpPr>
          <p:spPr>
            <a:xfrm>
              <a:off x="7490145" y="2076086"/>
              <a:ext cx="4107664" cy="4107664"/>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8" name="Arrow: Circular 7">
              <a:extLst>
                <a:ext uri="{FF2B5EF4-FFF2-40B4-BE49-F238E27FC236}">
                  <a16:creationId xmlns:a16="http://schemas.microsoft.com/office/drawing/2014/main" id="{E776B13A-463D-FA3A-A1F8-CF7ABC163530}"/>
                </a:ext>
              </a:extLst>
            </p:cNvPr>
            <p:cNvSpPr/>
            <p:nvPr/>
          </p:nvSpPr>
          <p:spPr>
            <a:xfrm>
              <a:off x="7414566" y="1945777"/>
              <a:ext cx="4107664" cy="410766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grpSp>
      <p:sp>
        <p:nvSpPr>
          <p:cNvPr id="15" name="Footer Placeholder 1">
            <a:extLst>
              <a:ext uri="{FF2B5EF4-FFF2-40B4-BE49-F238E27FC236}">
                <a16:creationId xmlns:a16="http://schemas.microsoft.com/office/drawing/2014/main" id="{5BDA6992-13B9-1A2B-0F9B-52FDECA45D2D}"/>
              </a:ext>
            </a:extLst>
          </p:cNvPr>
          <p:cNvSpPr txBox="1">
            <a:spLocks/>
          </p:cNvSpPr>
          <p:nvPr/>
        </p:nvSpPr>
        <p:spPr>
          <a:xfrm>
            <a:off x="540000" y="6281023"/>
            <a:ext cx="5990278" cy="344746"/>
          </a:xfrm>
          <a:prstGeom prst="rect">
            <a:avLst/>
          </a:prstGeom>
        </p:spPr>
        <p:txBody>
          <a:bodyPr vert="horz" lIns="0" tIns="0" rIns="0" bIns="0" rtlCol="0" anchor="t">
            <a:noAutofit/>
          </a:bodyPr>
          <a:lstStyle>
            <a:defPPr>
              <a:defRPr lang="en-US"/>
            </a:defPPr>
            <a:lvl1pPr marL="0" algn="l" defTabSz="914400" rtl="0" eaLnBrk="1" latinLnBrk="0" hangingPunct="1">
              <a:defRPr sz="14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t>Fostering collaboration for growth and improvement</a:t>
            </a:r>
          </a:p>
        </p:txBody>
      </p:sp>
    </p:spTree>
    <p:extLst>
      <p:ext uri="{BB962C8B-B14F-4D97-AF65-F5344CB8AC3E}">
        <p14:creationId xmlns:p14="http://schemas.microsoft.com/office/powerpoint/2010/main" val="36275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C54C3-98B3-EF44-1905-5AABC34C8D2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6F153F0-8AF8-5FB5-3737-4567193D2DD7}"/>
              </a:ext>
            </a:extLst>
          </p:cNvPr>
          <p:cNvSpPr>
            <a:spLocks noGrp="1"/>
          </p:cNvSpPr>
          <p:nvPr>
            <p:ph type="title"/>
          </p:nvPr>
        </p:nvSpPr>
        <p:spPr/>
        <p:txBody>
          <a:bodyPr/>
          <a:lstStyle/>
          <a:p>
            <a:r>
              <a:rPr lang="en-AU"/>
              <a:t>Resources for leading driver 3</a:t>
            </a:r>
          </a:p>
        </p:txBody>
      </p:sp>
      <p:sp>
        <p:nvSpPr>
          <p:cNvPr id="9" name="Text Placeholder 8">
            <a:extLst>
              <a:ext uri="{FF2B5EF4-FFF2-40B4-BE49-F238E27FC236}">
                <a16:creationId xmlns:a16="http://schemas.microsoft.com/office/drawing/2014/main" id="{8EF61352-9528-4C0F-253B-1FED7F3D8E16}"/>
              </a:ext>
            </a:extLst>
          </p:cNvPr>
          <p:cNvSpPr>
            <a:spLocks noGrp="1"/>
          </p:cNvSpPr>
          <p:nvPr>
            <p:ph type="body" sz="quarter" idx="18"/>
          </p:nvPr>
        </p:nvSpPr>
        <p:spPr/>
        <p:txBody>
          <a:bodyPr/>
          <a:lstStyle/>
          <a:p>
            <a:r>
              <a:rPr lang="en-US"/>
              <a:t>Fostering collaboration for growth and improvement</a:t>
            </a:r>
          </a:p>
        </p:txBody>
      </p:sp>
      <p:sp>
        <p:nvSpPr>
          <p:cNvPr id="4" name="Content Placeholder 3">
            <a:extLst>
              <a:ext uri="{FF2B5EF4-FFF2-40B4-BE49-F238E27FC236}">
                <a16:creationId xmlns:a16="http://schemas.microsoft.com/office/drawing/2014/main" id="{6A75ABD2-6293-2548-AF43-DB6CD8BEA53C}"/>
              </a:ext>
            </a:extLst>
          </p:cNvPr>
          <p:cNvSpPr>
            <a:spLocks noGrp="1"/>
          </p:cNvSpPr>
          <p:nvPr>
            <p:ph idx="1"/>
          </p:nvPr>
        </p:nvSpPr>
        <p:spPr>
          <a:xfrm>
            <a:off x="360000" y="1620000"/>
            <a:ext cx="5736000" cy="4536000"/>
          </a:xfrm>
        </p:spPr>
        <p:txBody>
          <a:bodyPr/>
          <a:lstStyle/>
          <a:p>
            <a:pPr>
              <a:spcAft>
                <a:spcPts val="600"/>
              </a:spcAft>
            </a:pPr>
            <a:r>
              <a:rPr lang="en-AU">
                <a:solidFill>
                  <a:srgbClr val="333333"/>
                </a:solidFill>
              </a:rPr>
              <a:t>Resources:</a:t>
            </a:r>
          </a:p>
          <a:p>
            <a:pPr marL="285750" indent="-285750">
              <a:spcAft>
                <a:spcPts val="600"/>
              </a:spcAft>
              <a:buFont typeface="Arial" panose="020B0604020202020204" pitchFamily="34" charset="0"/>
              <a:buChar char="•"/>
            </a:pPr>
            <a:r>
              <a:rPr lang="en-AU">
                <a:solidFill>
                  <a:srgbClr val="333333"/>
                </a:solidFill>
              </a:rPr>
              <a:t>Driver 3 – reflection and implementation guide </a:t>
            </a:r>
          </a:p>
          <a:p>
            <a:pPr marL="285750" indent="-285750">
              <a:spcAft>
                <a:spcPts val="600"/>
              </a:spcAft>
              <a:buFont typeface="Arial" panose="020B0604020202020204" pitchFamily="34" charset="0"/>
              <a:buChar char="•"/>
            </a:pPr>
            <a:r>
              <a:rPr lang="en-AU">
                <a:solidFill>
                  <a:srgbClr val="333333"/>
                </a:solidFill>
              </a:rPr>
              <a:t>Illustration of practice 3</a:t>
            </a:r>
          </a:p>
          <a:p>
            <a:pPr marL="285750" indent="-285750">
              <a:spcAft>
                <a:spcPts val="600"/>
              </a:spcAft>
              <a:buFont typeface="Arial" panose="020B0604020202020204" pitchFamily="34" charset="0"/>
              <a:buChar char="•"/>
            </a:pPr>
            <a:r>
              <a:rPr lang="en-AU">
                <a:solidFill>
                  <a:srgbClr val="333333"/>
                </a:solidFill>
              </a:rPr>
              <a:t>School Excellence Plan</a:t>
            </a:r>
          </a:p>
          <a:p>
            <a:pPr marL="285750" indent="-285750">
              <a:spcAft>
                <a:spcPts val="600"/>
              </a:spcAft>
              <a:buFont typeface="Arial" panose="020B0604020202020204" pitchFamily="34" charset="0"/>
              <a:buChar char="•"/>
            </a:pPr>
            <a:r>
              <a:rPr lang="en-AU">
                <a:solidFill>
                  <a:srgbClr val="333333"/>
                </a:solidFill>
              </a:rPr>
              <a:t>any examples of collaboration frameworks: quality teaching rounds, professional learning communities or any other</a:t>
            </a:r>
          </a:p>
        </p:txBody>
      </p:sp>
      <p:grpSp>
        <p:nvGrpSpPr>
          <p:cNvPr id="3" name="Group 2">
            <a:extLst>
              <a:ext uri="{FF2B5EF4-FFF2-40B4-BE49-F238E27FC236}">
                <a16:creationId xmlns:a16="http://schemas.microsoft.com/office/drawing/2014/main" id="{7844A2FF-645B-E0FD-4D2A-A670D8DE2C63}"/>
              </a:ext>
              <a:ext uri="{C183D7F6-B498-43B3-948B-1728B52AA6E4}">
                <adec:decorative xmlns:adec="http://schemas.microsoft.com/office/drawing/2017/decorative" val="1"/>
              </a:ext>
            </a:extLst>
          </p:cNvPr>
          <p:cNvGrpSpPr/>
          <p:nvPr/>
        </p:nvGrpSpPr>
        <p:grpSpPr>
          <a:xfrm>
            <a:off x="6833992" y="2130259"/>
            <a:ext cx="4802332" cy="3705754"/>
            <a:chOff x="6833992" y="2130259"/>
            <a:chExt cx="4802332" cy="3705754"/>
          </a:xfrm>
        </p:grpSpPr>
        <p:pic>
          <p:nvPicPr>
            <p:cNvPr id="11" name="Picture 10">
              <a:extLst>
                <a:ext uri="{FF2B5EF4-FFF2-40B4-BE49-F238E27FC236}">
                  <a16:creationId xmlns:a16="http://schemas.microsoft.com/office/drawing/2014/main" id="{50DC6078-D518-3EE4-6218-A928223CD30C}"/>
                </a:ext>
              </a:extLst>
            </p:cNvPr>
            <p:cNvPicPr>
              <a:picLocks noChangeAspect="1"/>
            </p:cNvPicPr>
            <p:nvPr/>
          </p:nvPicPr>
          <p:blipFill>
            <a:blip r:embed="rId3"/>
            <a:stretch>
              <a:fillRect/>
            </a:stretch>
          </p:blipFill>
          <p:spPr>
            <a:xfrm>
              <a:off x="6833992" y="2130259"/>
              <a:ext cx="4660871" cy="3187568"/>
            </a:xfrm>
            <a:prstGeom prst="rect">
              <a:avLst/>
            </a:prstGeom>
            <a:ln>
              <a:solidFill>
                <a:schemeClr val="bg2">
                  <a:lumMod val="9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AD986C3-768F-3728-4937-A396A0A12CA4}"/>
                </a:ext>
              </a:extLst>
            </p:cNvPr>
            <p:cNvPicPr>
              <a:picLocks noChangeAspect="1"/>
            </p:cNvPicPr>
            <p:nvPr/>
          </p:nvPicPr>
          <p:blipFill>
            <a:blip r:embed="rId4"/>
            <a:stretch>
              <a:fillRect/>
            </a:stretch>
          </p:blipFill>
          <p:spPr>
            <a:xfrm>
              <a:off x="7195279" y="2810246"/>
              <a:ext cx="4441045" cy="3025767"/>
            </a:xfrm>
            <a:prstGeom prst="rect">
              <a:avLst/>
            </a:prstGeom>
            <a:ln>
              <a:solidFill>
                <a:schemeClr val="bg2">
                  <a:lumMod val="90000"/>
                </a:schemeClr>
              </a:solidFill>
            </a:ln>
            <a:effectLst>
              <a:outerShdw blurRad="50800" dist="38100" dir="2700000" algn="tl" rotWithShape="0">
                <a:prstClr val="black">
                  <a:alpha val="40000"/>
                </a:prstClr>
              </a:outerShdw>
            </a:effectLst>
          </p:spPr>
        </p:pic>
      </p:grpSp>
      <p:sp>
        <p:nvSpPr>
          <p:cNvPr id="6" name="Slide Number Placeholder 5">
            <a:extLst>
              <a:ext uri="{FF2B5EF4-FFF2-40B4-BE49-F238E27FC236}">
                <a16:creationId xmlns:a16="http://schemas.microsoft.com/office/drawing/2014/main" id="{1F6A6D69-344F-8735-CF6F-CC6E52332A1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54</a:t>
            </a:fld>
            <a:endParaRPr lang="en-AU"/>
          </a:p>
        </p:txBody>
      </p:sp>
    </p:spTree>
    <p:extLst>
      <p:ext uri="{BB962C8B-B14F-4D97-AF65-F5344CB8AC3E}">
        <p14:creationId xmlns:p14="http://schemas.microsoft.com/office/powerpoint/2010/main" val="197413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29114-8C69-A821-9124-B9CD7AACF89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584086B-186D-E8AE-259B-D9A5BC3FC3F0}"/>
              </a:ext>
            </a:extLst>
          </p:cNvPr>
          <p:cNvSpPr>
            <a:spLocks noGrp="1"/>
          </p:cNvSpPr>
          <p:nvPr>
            <p:ph type="title"/>
          </p:nvPr>
        </p:nvSpPr>
        <p:spPr/>
        <p:txBody>
          <a:bodyPr/>
          <a:lstStyle/>
          <a:p>
            <a:r>
              <a:rPr lang="en-AU"/>
              <a:t>Process for leading driver 2 </a:t>
            </a:r>
            <a:r>
              <a:rPr lang="en-AU">
                <a:solidFill>
                  <a:schemeClr val="bg1"/>
                </a:solidFill>
              </a:rPr>
              <a:t>(2)</a:t>
            </a:r>
          </a:p>
        </p:txBody>
      </p:sp>
      <p:sp>
        <p:nvSpPr>
          <p:cNvPr id="9" name="Text Placeholder 8">
            <a:extLst>
              <a:ext uri="{FF2B5EF4-FFF2-40B4-BE49-F238E27FC236}">
                <a16:creationId xmlns:a16="http://schemas.microsoft.com/office/drawing/2014/main" id="{82FE64F6-ECFB-00A3-0954-9BCCBD09B26E}"/>
              </a:ext>
            </a:extLst>
          </p:cNvPr>
          <p:cNvSpPr>
            <a:spLocks noGrp="1"/>
          </p:cNvSpPr>
          <p:nvPr>
            <p:ph type="body" sz="quarter" idx="18"/>
          </p:nvPr>
        </p:nvSpPr>
        <p:spPr/>
        <p:txBody>
          <a:bodyPr/>
          <a:lstStyle/>
          <a:p>
            <a:r>
              <a:rPr lang="en-US"/>
              <a:t>Fostering collaboration for growth and improvement</a:t>
            </a:r>
          </a:p>
        </p:txBody>
      </p:sp>
      <p:sp>
        <p:nvSpPr>
          <p:cNvPr id="5" name="Content Placeholder 4">
            <a:extLst>
              <a:ext uri="{FF2B5EF4-FFF2-40B4-BE49-F238E27FC236}">
                <a16:creationId xmlns:a16="http://schemas.microsoft.com/office/drawing/2014/main" id="{584B77DA-1877-ACA5-F35D-DE598E9FCB41}"/>
              </a:ext>
            </a:extLst>
          </p:cNvPr>
          <p:cNvSpPr>
            <a:spLocks noGrp="1"/>
          </p:cNvSpPr>
          <p:nvPr>
            <p:ph idx="1"/>
          </p:nvPr>
        </p:nvSpPr>
        <p:spPr>
          <a:xfrm>
            <a:off x="360000" y="1620000"/>
            <a:ext cx="5990000" cy="4536000"/>
          </a:xfrm>
        </p:spPr>
        <p:txBody>
          <a:bodyPr/>
          <a:lstStyle/>
          <a:p>
            <a:pPr>
              <a:spcAft>
                <a:spcPts val="600"/>
              </a:spcAft>
            </a:pPr>
            <a:r>
              <a:rPr lang="en-AU"/>
              <a:t>Use the illustration of practice 3 ‘</a:t>
            </a:r>
            <a:r>
              <a:rPr lang="en-US"/>
              <a:t>Fostering collaboration for growth and improvement</a:t>
            </a:r>
            <a:r>
              <a:rPr lang="en-AU"/>
              <a:t>’, and apply the 3 key steps of the strategic implementation process for a structured approach to:</a:t>
            </a:r>
          </a:p>
          <a:p>
            <a:pPr marL="285750" indent="-285750">
              <a:spcAft>
                <a:spcPts val="600"/>
              </a:spcAft>
              <a:buFont typeface="Arial" panose="020B0604020202020204" pitchFamily="34" charset="0"/>
              <a:buChar char="•"/>
            </a:pPr>
            <a:r>
              <a:rPr lang="en-AU"/>
              <a:t>building collaborative practices to lead curriculum initiate across the whole school</a:t>
            </a:r>
          </a:p>
          <a:p>
            <a:pPr marL="285750" indent="-285750">
              <a:spcAft>
                <a:spcPts val="600"/>
              </a:spcAft>
              <a:buFont typeface="Arial" panose="020B0604020202020204" pitchFamily="34" charset="0"/>
              <a:buChar char="•"/>
            </a:pPr>
            <a:r>
              <a:rPr lang="en-AU"/>
              <a:t>developing teaching and leading capacity at all levels of expertise.</a:t>
            </a:r>
            <a:endParaRPr lang="en-AU">
              <a:solidFill>
                <a:srgbClr val="333333"/>
              </a:solidFill>
            </a:endParaRPr>
          </a:p>
          <a:p>
            <a:pPr>
              <a:spcAft>
                <a:spcPts val="600"/>
              </a:spcAft>
            </a:pPr>
            <a:endParaRPr lang="en-US"/>
          </a:p>
        </p:txBody>
      </p:sp>
      <p:pic>
        <p:nvPicPr>
          <p:cNvPr id="10" name="Picture 9">
            <a:hlinkClick r:id="rId3"/>
            <a:extLst>
              <a:ext uri="{FF2B5EF4-FFF2-40B4-BE49-F238E27FC236}">
                <a16:creationId xmlns:a16="http://schemas.microsoft.com/office/drawing/2014/main" id="{A7BB03BC-E152-1735-7D27-A77E368EA4E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02573" y="1692001"/>
            <a:ext cx="4555553" cy="2562499"/>
          </a:xfrm>
          <a:prstGeom prst="rect">
            <a:avLst/>
          </a:prstGeom>
        </p:spPr>
      </p:pic>
      <p:grpSp>
        <p:nvGrpSpPr>
          <p:cNvPr id="2" name="Group 1">
            <a:extLst>
              <a:ext uri="{FF2B5EF4-FFF2-40B4-BE49-F238E27FC236}">
                <a16:creationId xmlns:a16="http://schemas.microsoft.com/office/drawing/2014/main" id="{E5214927-61CC-5BF8-8586-FFA895F95385}"/>
              </a:ext>
              <a:ext uri="{C183D7F6-B498-43B3-948B-1728B52AA6E4}">
                <adec:decorative xmlns:adec="http://schemas.microsoft.com/office/drawing/2017/decorative" val="1"/>
              </a:ext>
            </a:extLst>
          </p:cNvPr>
          <p:cNvGrpSpPr/>
          <p:nvPr/>
        </p:nvGrpSpPr>
        <p:grpSpPr>
          <a:xfrm>
            <a:off x="7171070" y="4417752"/>
            <a:ext cx="4442752" cy="1838083"/>
            <a:chOff x="7171070" y="4417752"/>
            <a:chExt cx="4442752" cy="1838083"/>
          </a:xfrm>
        </p:grpSpPr>
        <p:sp>
          <p:nvSpPr>
            <p:cNvPr id="4" name="Arrow: Right 3">
              <a:extLst>
                <a:ext uri="{FF2B5EF4-FFF2-40B4-BE49-F238E27FC236}">
                  <a16:creationId xmlns:a16="http://schemas.microsoft.com/office/drawing/2014/main" id="{CBC2EF4E-9709-AE5B-3632-84BC8D0ED275}"/>
                </a:ext>
              </a:extLst>
            </p:cNvPr>
            <p:cNvSpPr/>
            <p:nvPr/>
          </p:nvSpPr>
          <p:spPr>
            <a:xfrm>
              <a:off x="7504069" y="4417752"/>
              <a:ext cx="3776754" cy="183808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8" name="Freeform: Shape 7">
              <a:extLst>
                <a:ext uri="{FF2B5EF4-FFF2-40B4-BE49-F238E27FC236}">
                  <a16:creationId xmlns:a16="http://schemas.microsoft.com/office/drawing/2014/main" id="{3E2E85AD-5ADB-805B-BBA5-6FD9A133DA0A}"/>
                </a:ext>
              </a:extLst>
            </p:cNvPr>
            <p:cNvSpPr/>
            <p:nvPr/>
          </p:nvSpPr>
          <p:spPr>
            <a:xfrm>
              <a:off x="7171070"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1. Key focus areas</a:t>
              </a:r>
            </a:p>
          </p:txBody>
        </p:sp>
        <p:sp>
          <p:nvSpPr>
            <p:cNvPr id="11" name="Freeform: Shape 10">
              <a:extLst>
                <a:ext uri="{FF2B5EF4-FFF2-40B4-BE49-F238E27FC236}">
                  <a16:creationId xmlns:a16="http://schemas.microsoft.com/office/drawing/2014/main" id="{39DD45C5-3F63-2557-1074-2184A7AAE9AA}"/>
                </a:ext>
              </a:extLst>
            </p:cNvPr>
            <p:cNvSpPr/>
            <p:nvPr/>
          </p:nvSpPr>
          <p:spPr>
            <a:xfrm>
              <a:off x="8710637"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2. Reflection questions</a:t>
              </a:r>
            </a:p>
          </p:txBody>
        </p:sp>
        <p:sp>
          <p:nvSpPr>
            <p:cNvPr id="12" name="Freeform: Shape 11">
              <a:extLst>
                <a:ext uri="{FF2B5EF4-FFF2-40B4-BE49-F238E27FC236}">
                  <a16:creationId xmlns:a16="http://schemas.microsoft.com/office/drawing/2014/main" id="{8F1CD29B-02B4-3833-CCBB-56F66E088F61}"/>
                </a:ext>
              </a:extLst>
            </p:cNvPr>
            <p:cNvSpPr/>
            <p:nvPr/>
          </p:nvSpPr>
          <p:spPr>
            <a:xfrm>
              <a:off x="10250205"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3. Collaborative planning and implementation </a:t>
              </a:r>
            </a:p>
          </p:txBody>
        </p:sp>
      </p:grpSp>
      <p:sp>
        <p:nvSpPr>
          <p:cNvPr id="6" name="Slide Number Placeholder 5">
            <a:extLst>
              <a:ext uri="{FF2B5EF4-FFF2-40B4-BE49-F238E27FC236}">
                <a16:creationId xmlns:a16="http://schemas.microsoft.com/office/drawing/2014/main" id="{15C96F7C-2898-92B9-DD37-B1FD1E7762A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55</a:t>
            </a:fld>
            <a:endParaRPr lang="en-AU"/>
          </a:p>
        </p:txBody>
      </p:sp>
    </p:spTree>
    <p:extLst>
      <p:ext uri="{BB962C8B-B14F-4D97-AF65-F5344CB8AC3E}">
        <p14:creationId xmlns:p14="http://schemas.microsoft.com/office/powerpoint/2010/main" val="92821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72630-890E-0793-3616-C2E76C20611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23C6280-58AE-301B-0EDD-14B77BE0A743}"/>
              </a:ext>
            </a:extLst>
          </p:cNvPr>
          <p:cNvSpPr>
            <a:spLocks noGrp="1"/>
          </p:cNvSpPr>
          <p:nvPr>
            <p:ph type="title"/>
          </p:nvPr>
        </p:nvSpPr>
        <p:spPr/>
        <p:txBody>
          <a:bodyPr/>
          <a:lstStyle/>
          <a:p>
            <a:r>
              <a:rPr lang="en-AU"/>
              <a:t>1. Key focus areas </a:t>
            </a:r>
            <a:r>
              <a:rPr lang="en-AU">
                <a:solidFill>
                  <a:schemeClr val="bg1"/>
                </a:solidFill>
              </a:rPr>
              <a:t>(4)</a:t>
            </a:r>
          </a:p>
        </p:txBody>
      </p:sp>
      <p:sp>
        <p:nvSpPr>
          <p:cNvPr id="9" name="Text Placeholder 8">
            <a:extLst>
              <a:ext uri="{FF2B5EF4-FFF2-40B4-BE49-F238E27FC236}">
                <a16:creationId xmlns:a16="http://schemas.microsoft.com/office/drawing/2014/main" id="{05CBEA5D-5789-46CE-EBE9-CFF6CF1226AF}"/>
              </a:ext>
            </a:extLst>
          </p:cNvPr>
          <p:cNvSpPr>
            <a:spLocks noGrp="1"/>
          </p:cNvSpPr>
          <p:nvPr>
            <p:ph type="body" sz="quarter" idx="18"/>
          </p:nvPr>
        </p:nvSpPr>
        <p:spPr/>
        <p:txBody>
          <a:bodyPr/>
          <a:lstStyle/>
          <a:p>
            <a:r>
              <a:rPr lang="en-AU"/>
              <a:t>Applying strategic implementation framework </a:t>
            </a:r>
            <a:endParaRPr lang="en-US"/>
          </a:p>
        </p:txBody>
      </p:sp>
      <p:sp>
        <p:nvSpPr>
          <p:cNvPr id="11" name="Content Placeholder 10">
            <a:extLst>
              <a:ext uri="{FF2B5EF4-FFF2-40B4-BE49-F238E27FC236}">
                <a16:creationId xmlns:a16="http://schemas.microsoft.com/office/drawing/2014/main" id="{B8DB15F6-7B5A-521F-75A5-9B31FA1EE9ED}"/>
              </a:ext>
            </a:extLst>
          </p:cNvPr>
          <p:cNvSpPr>
            <a:spLocks noGrp="1"/>
          </p:cNvSpPr>
          <p:nvPr>
            <p:ph idx="1"/>
          </p:nvPr>
        </p:nvSpPr>
        <p:spPr>
          <a:xfrm>
            <a:off x="359999" y="1620000"/>
            <a:ext cx="6326677" cy="4536000"/>
          </a:xfrm>
        </p:spPr>
        <p:txBody>
          <a:bodyPr/>
          <a:lstStyle/>
          <a:p>
            <a:pPr>
              <a:spcAft>
                <a:spcPts val="600"/>
              </a:spcAft>
            </a:pPr>
            <a:r>
              <a:rPr lang="en-AU"/>
              <a:t>Watch the illustration of practice 3 ‘</a:t>
            </a:r>
            <a:r>
              <a:rPr lang="en-US"/>
              <a:t>Fostering collaboration for growth and improvement</a:t>
            </a:r>
            <a:r>
              <a:rPr lang="en-AU"/>
              <a:t>’ (3:56).</a:t>
            </a:r>
          </a:p>
          <a:p>
            <a:pPr>
              <a:spcAft>
                <a:spcPts val="600"/>
              </a:spcAft>
            </a:pPr>
            <a:endParaRPr lang="en-AU"/>
          </a:p>
          <a:p>
            <a:pPr>
              <a:spcAft>
                <a:spcPts val="600"/>
              </a:spcAft>
            </a:pPr>
            <a:r>
              <a:rPr lang="en-AU" b="1">
                <a:latin typeface="+mj-lt"/>
              </a:rPr>
              <a:t>Activity:</a:t>
            </a:r>
          </a:p>
          <a:p>
            <a:pPr marL="285750" indent="-285750">
              <a:spcAft>
                <a:spcPts val="600"/>
              </a:spcAft>
              <a:buFont typeface="Arial" panose="020B0604020202020204" pitchFamily="34" charset="0"/>
              <a:buChar char="•"/>
            </a:pPr>
            <a:r>
              <a:rPr lang="en-AU"/>
              <a:t>discuss in pairs </a:t>
            </a:r>
            <a:r>
              <a:rPr lang="en-AU">
                <a:solidFill>
                  <a:srgbClr val="333333"/>
                </a:solidFill>
              </a:rPr>
              <a:t>the key insights from the clip.</a:t>
            </a:r>
          </a:p>
          <a:p>
            <a:pPr>
              <a:spcAft>
                <a:spcPts val="600"/>
              </a:spcAft>
            </a:pPr>
            <a:endParaRPr lang="en-AU">
              <a:solidFill>
                <a:srgbClr val="333333"/>
              </a:solidFill>
            </a:endParaRPr>
          </a:p>
          <a:p>
            <a:pPr>
              <a:spcAft>
                <a:spcPts val="600"/>
              </a:spcAft>
            </a:pPr>
            <a:r>
              <a:rPr lang="en-AU" b="1">
                <a:solidFill>
                  <a:srgbClr val="333333"/>
                </a:solidFill>
                <a:latin typeface="+mj-lt"/>
              </a:rPr>
              <a:t>Guiding prompt:  </a:t>
            </a:r>
          </a:p>
          <a:p>
            <a:pPr marL="285750" indent="-285750">
              <a:spcAft>
                <a:spcPts val="600"/>
              </a:spcAft>
              <a:buFont typeface="Arial" panose="020B0604020202020204" pitchFamily="34" charset="0"/>
              <a:buChar char="•"/>
            </a:pPr>
            <a:r>
              <a:rPr lang="en-AU">
                <a:solidFill>
                  <a:srgbClr val="333333"/>
                </a:solidFill>
              </a:rPr>
              <a:t>what are some key focus areas identified in the clip for building collaborative practices across the whole school? </a:t>
            </a:r>
          </a:p>
          <a:p>
            <a:pPr>
              <a:spcAft>
                <a:spcPts val="600"/>
              </a:spcAft>
            </a:pPr>
            <a:endParaRPr lang="en-US"/>
          </a:p>
        </p:txBody>
      </p:sp>
      <p:pic>
        <p:nvPicPr>
          <p:cNvPr id="5" name="Picture 4">
            <a:hlinkClick r:id="rId3"/>
            <a:extLst>
              <a:ext uri="{FF2B5EF4-FFF2-40B4-BE49-F238E27FC236}">
                <a16:creationId xmlns:a16="http://schemas.microsoft.com/office/drawing/2014/main" id="{299519B7-374F-E21C-CF44-17CD2A9B44B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02573" y="1692001"/>
            <a:ext cx="4555553" cy="2562499"/>
          </a:xfrm>
          <a:prstGeom prst="rect">
            <a:avLst/>
          </a:prstGeom>
        </p:spPr>
      </p:pic>
      <p:grpSp>
        <p:nvGrpSpPr>
          <p:cNvPr id="3" name="Group 2">
            <a:extLst>
              <a:ext uri="{FF2B5EF4-FFF2-40B4-BE49-F238E27FC236}">
                <a16:creationId xmlns:a16="http://schemas.microsoft.com/office/drawing/2014/main" id="{71046DBE-01D2-B62D-0CCB-781C888FE1EF}"/>
              </a:ext>
              <a:ext uri="{C183D7F6-B498-43B3-948B-1728B52AA6E4}">
                <adec:decorative xmlns:adec="http://schemas.microsoft.com/office/drawing/2017/decorative" val="1"/>
              </a:ext>
            </a:extLst>
          </p:cNvPr>
          <p:cNvGrpSpPr/>
          <p:nvPr/>
        </p:nvGrpSpPr>
        <p:grpSpPr>
          <a:xfrm>
            <a:off x="7171070" y="4417752"/>
            <a:ext cx="4442752" cy="1838083"/>
            <a:chOff x="7171070" y="4417752"/>
            <a:chExt cx="4442752" cy="1838083"/>
          </a:xfrm>
        </p:grpSpPr>
        <p:sp>
          <p:nvSpPr>
            <p:cNvPr id="4" name="Arrow: Right 3">
              <a:extLst>
                <a:ext uri="{FF2B5EF4-FFF2-40B4-BE49-F238E27FC236}">
                  <a16:creationId xmlns:a16="http://schemas.microsoft.com/office/drawing/2014/main" id="{DDB96CDF-EEF3-591A-2236-8D6631C537DF}"/>
                </a:ext>
              </a:extLst>
            </p:cNvPr>
            <p:cNvSpPr/>
            <p:nvPr/>
          </p:nvSpPr>
          <p:spPr>
            <a:xfrm>
              <a:off x="7504069" y="4417752"/>
              <a:ext cx="3776754" cy="183808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8" name="Freeform: Shape 7">
              <a:extLst>
                <a:ext uri="{FF2B5EF4-FFF2-40B4-BE49-F238E27FC236}">
                  <a16:creationId xmlns:a16="http://schemas.microsoft.com/office/drawing/2014/main" id="{F072DD08-4A22-42CE-D56A-0E62C58526C5}"/>
                </a:ext>
              </a:extLst>
            </p:cNvPr>
            <p:cNvSpPr/>
            <p:nvPr/>
          </p:nvSpPr>
          <p:spPr>
            <a:xfrm>
              <a:off x="7171070"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1. Key focus areas</a:t>
              </a:r>
            </a:p>
          </p:txBody>
        </p:sp>
        <p:sp>
          <p:nvSpPr>
            <p:cNvPr id="12" name="Freeform: Shape 11">
              <a:extLst>
                <a:ext uri="{FF2B5EF4-FFF2-40B4-BE49-F238E27FC236}">
                  <a16:creationId xmlns:a16="http://schemas.microsoft.com/office/drawing/2014/main" id="{52129BE2-4B29-6BDA-0432-56F7DEE20185}"/>
                </a:ext>
              </a:extLst>
            </p:cNvPr>
            <p:cNvSpPr/>
            <p:nvPr/>
          </p:nvSpPr>
          <p:spPr>
            <a:xfrm>
              <a:off x="8710637"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2. Reflection questions</a:t>
              </a:r>
            </a:p>
          </p:txBody>
        </p:sp>
        <p:sp>
          <p:nvSpPr>
            <p:cNvPr id="13" name="Freeform: Shape 12">
              <a:extLst>
                <a:ext uri="{FF2B5EF4-FFF2-40B4-BE49-F238E27FC236}">
                  <a16:creationId xmlns:a16="http://schemas.microsoft.com/office/drawing/2014/main" id="{03A262CB-3538-E4A1-9ADE-F0F8B69AC0E1}"/>
                </a:ext>
              </a:extLst>
            </p:cNvPr>
            <p:cNvSpPr/>
            <p:nvPr/>
          </p:nvSpPr>
          <p:spPr>
            <a:xfrm>
              <a:off x="10250205"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3. Collaborative planning and implementation </a:t>
              </a:r>
            </a:p>
          </p:txBody>
        </p:sp>
      </p:grpSp>
      <p:sp>
        <p:nvSpPr>
          <p:cNvPr id="6" name="Slide Number Placeholder 5">
            <a:extLst>
              <a:ext uri="{FF2B5EF4-FFF2-40B4-BE49-F238E27FC236}">
                <a16:creationId xmlns:a16="http://schemas.microsoft.com/office/drawing/2014/main" id="{DCC15D9D-76CC-727B-6F51-A407A8AC3D7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56</a:t>
            </a:fld>
            <a:endParaRPr lang="en-AU"/>
          </a:p>
        </p:txBody>
      </p:sp>
    </p:spTree>
    <p:extLst>
      <p:ext uri="{BB962C8B-B14F-4D97-AF65-F5344CB8AC3E}">
        <p14:creationId xmlns:p14="http://schemas.microsoft.com/office/powerpoint/2010/main" val="332569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38A1A-D755-00FD-C051-76C80232142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BD0094D-1A52-72AD-0BD8-1E3388E7D73E}"/>
              </a:ext>
            </a:extLst>
          </p:cNvPr>
          <p:cNvSpPr>
            <a:spLocks noGrp="1"/>
          </p:cNvSpPr>
          <p:nvPr>
            <p:ph type="title"/>
          </p:nvPr>
        </p:nvSpPr>
        <p:spPr/>
        <p:txBody>
          <a:bodyPr/>
          <a:lstStyle/>
          <a:p>
            <a:r>
              <a:rPr lang="en-AU"/>
              <a:t>2. Reflection questions </a:t>
            </a:r>
            <a:r>
              <a:rPr lang="en-AU">
                <a:solidFill>
                  <a:schemeClr val="bg1"/>
                </a:solidFill>
              </a:rPr>
              <a:t>(4)</a:t>
            </a:r>
          </a:p>
        </p:txBody>
      </p:sp>
      <p:sp>
        <p:nvSpPr>
          <p:cNvPr id="9" name="Text Placeholder 8">
            <a:extLst>
              <a:ext uri="{FF2B5EF4-FFF2-40B4-BE49-F238E27FC236}">
                <a16:creationId xmlns:a16="http://schemas.microsoft.com/office/drawing/2014/main" id="{976ABE70-2A37-219C-9297-868409EC397D}"/>
              </a:ext>
            </a:extLst>
          </p:cNvPr>
          <p:cNvSpPr>
            <a:spLocks noGrp="1"/>
          </p:cNvSpPr>
          <p:nvPr>
            <p:ph type="body" sz="quarter" idx="18"/>
          </p:nvPr>
        </p:nvSpPr>
        <p:spPr/>
        <p:txBody>
          <a:bodyPr/>
          <a:lstStyle/>
          <a:p>
            <a:r>
              <a:rPr lang="en-US"/>
              <a:t>Deepen your understanding</a:t>
            </a:r>
          </a:p>
        </p:txBody>
      </p:sp>
      <p:sp>
        <p:nvSpPr>
          <p:cNvPr id="11" name="Content Placeholder 10">
            <a:extLst>
              <a:ext uri="{FF2B5EF4-FFF2-40B4-BE49-F238E27FC236}">
                <a16:creationId xmlns:a16="http://schemas.microsoft.com/office/drawing/2014/main" id="{6FB4C1E1-2505-E2B8-E75F-4E597091DBB9}"/>
              </a:ext>
            </a:extLst>
          </p:cNvPr>
          <p:cNvSpPr>
            <a:spLocks noGrp="1"/>
          </p:cNvSpPr>
          <p:nvPr>
            <p:ph idx="1"/>
          </p:nvPr>
        </p:nvSpPr>
        <p:spPr>
          <a:xfrm>
            <a:off x="360000" y="1620000"/>
            <a:ext cx="6142400" cy="4536000"/>
          </a:xfrm>
        </p:spPr>
        <p:txBody>
          <a:bodyPr/>
          <a:lstStyle/>
          <a:p>
            <a:pPr>
              <a:spcAft>
                <a:spcPts val="600"/>
              </a:spcAft>
            </a:pPr>
            <a:r>
              <a:rPr lang="en-AU"/>
              <a:t>Use the ‘Part 1 – reflection questions’ from the ‘</a:t>
            </a:r>
            <a:r>
              <a:rPr lang="en-AU">
                <a:ea typeface="Calibri" panose="020F0502020204030204" pitchFamily="34" charset="0"/>
              </a:rPr>
              <a:t>Driver 3 – reflection and </a:t>
            </a:r>
            <a:r>
              <a:rPr lang="en-AU"/>
              <a:t>implementation</a:t>
            </a:r>
            <a:r>
              <a:rPr lang="en-AU">
                <a:ea typeface="Calibri" panose="020F0502020204030204" pitchFamily="34" charset="0"/>
              </a:rPr>
              <a:t> guide</a:t>
            </a:r>
            <a:r>
              <a:rPr lang="en-AU"/>
              <a:t>’. </a:t>
            </a:r>
          </a:p>
          <a:p>
            <a:pPr>
              <a:spcAft>
                <a:spcPts val="600"/>
              </a:spcAft>
            </a:pPr>
            <a:endParaRPr lang="en-AU"/>
          </a:p>
          <a:p>
            <a:pPr>
              <a:spcAft>
                <a:spcPts val="600"/>
              </a:spcAft>
            </a:pPr>
            <a:r>
              <a:rPr lang="en-AU" b="1">
                <a:latin typeface="+mj-lt"/>
              </a:rPr>
              <a:t>Activity:</a:t>
            </a:r>
          </a:p>
          <a:p>
            <a:pPr marL="285750" indent="-285750">
              <a:spcAft>
                <a:spcPts val="600"/>
              </a:spcAft>
              <a:buFont typeface="Arial" panose="020B0604020202020204" pitchFamily="34" charset="0"/>
              <a:buChar char="•"/>
            </a:pPr>
            <a:r>
              <a:rPr lang="en-AU"/>
              <a:t>reflect on the 5 focus areas identified and consider each of the reflective questions individually.</a:t>
            </a:r>
          </a:p>
          <a:p>
            <a:pPr>
              <a:spcAft>
                <a:spcPts val="600"/>
              </a:spcAft>
            </a:pPr>
            <a:endParaRPr lang="en-AU"/>
          </a:p>
          <a:p>
            <a:pPr>
              <a:spcAft>
                <a:spcPts val="600"/>
              </a:spcAft>
            </a:pPr>
            <a:r>
              <a:rPr lang="en-AU" b="1">
                <a:latin typeface="+mj-lt"/>
              </a:rPr>
              <a:t>Guiding Prompt: </a:t>
            </a:r>
          </a:p>
          <a:p>
            <a:pPr marL="285750" indent="-285750">
              <a:spcAft>
                <a:spcPts val="600"/>
              </a:spcAft>
              <a:buFont typeface="Arial" panose="020B0604020202020204" pitchFamily="34" charset="0"/>
              <a:buChar char="•"/>
            </a:pPr>
            <a:r>
              <a:rPr lang="en-AU"/>
              <a:t>how do your insights align with the current practices/process at school or at your faculty level?</a:t>
            </a:r>
          </a:p>
        </p:txBody>
      </p:sp>
      <p:pic>
        <p:nvPicPr>
          <p:cNvPr id="5" name="Picture 4">
            <a:extLst>
              <a:ext uri="{FF2B5EF4-FFF2-40B4-BE49-F238E27FC236}">
                <a16:creationId xmlns:a16="http://schemas.microsoft.com/office/drawing/2014/main" id="{1AF00778-4C71-8A43-29C3-D94BEC8DA9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80103" y="1800000"/>
            <a:ext cx="4003897" cy="2738264"/>
          </a:xfrm>
          <a:prstGeom prst="rect">
            <a:avLst/>
          </a:prstGeom>
          <a:ln>
            <a:solidFill>
              <a:schemeClr val="bg2">
                <a:lumMod val="90000"/>
              </a:schemeClr>
            </a:solidFill>
          </a:ln>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CCF12FFF-E89E-CFC5-8C50-685704F89240}"/>
              </a:ext>
              <a:ext uri="{C183D7F6-B498-43B3-948B-1728B52AA6E4}">
                <adec:decorative xmlns:adec="http://schemas.microsoft.com/office/drawing/2017/decorative" val="1"/>
              </a:ext>
            </a:extLst>
          </p:cNvPr>
          <p:cNvGrpSpPr/>
          <p:nvPr/>
        </p:nvGrpSpPr>
        <p:grpSpPr>
          <a:xfrm>
            <a:off x="7171070" y="4417752"/>
            <a:ext cx="4442752" cy="1838083"/>
            <a:chOff x="7171070" y="4417752"/>
            <a:chExt cx="4442752" cy="1838083"/>
          </a:xfrm>
        </p:grpSpPr>
        <p:sp>
          <p:nvSpPr>
            <p:cNvPr id="3" name="Arrow: Right 2">
              <a:extLst>
                <a:ext uri="{FF2B5EF4-FFF2-40B4-BE49-F238E27FC236}">
                  <a16:creationId xmlns:a16="http://schemas.microsoft.com/office/drawing/2014/main" id="{5C58E117-B0D6-1BBB-FE84-0EF88B9F0D43}"/>
                </a:ext>
              </a:extLst>
            </p:cNvPr>
            <p:cNvSpPr/>
            <p:nvPr/>
          </p:nvSpPr>
          <p:spPr>
            <a:xfrm>
              <a:off x="7504069" y="4417752"/>
              <a:ext cx="3776754" cy="183808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4" name="Freeform: Shape 3">
              <a:extLst>
                <a:ext uri="{FF2B5EF4-FFF2-40B4-BE49-F238E27FC236}">
                  <a16:creationId xmlns:a16="http://schemas.microsoft.com/office/drawing/2014/main" id="{5B88172D-EC6E-C5D0-8424-5AE7228C2B96}"/>
                </a:ext>
              </a:extLst>
            </p:cNvPr>
            <p:cNvSpPr/>
            <p:nvPr/>
          </p:nvSpPr>
          <p:spPr>
            <a:xfrm>
              <a:off x="7171070"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1. Key focus areas</a:t>
              </a:r>
            </a:p>
          </p:txBody>
        </p:sp>
        <p:sp>
          <p:nvSpPr>
            <p:cNvPr id="8" name="Freeform: Shape 7">
              <a:extLst>
                <a:ext uri="{FF2B5EF4-FFF2-40B4-BE49-F238E27FC236}">
                  <a16:creationId xmlns:a16="http://schemas.microsoft.com/office/drawing/2014/main" id="{41BA5D0A-F788-BE48-67C4-DD7CCDFE3B03}"/>
                </a:ext>
              </a:extLst>
            </p:cNvPr>
            <p:cNvSpPr/>
            <p:nvPr/>
          </p:nvSpPr>
          <p:spPr>
            <a:xfrm>
              <a:off x="8710637"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2. Reflection questions</a:t>
              </a:r>
            </a:p>
          </p:txBody>
        </p:sp>
        <p:sp>
          <p:nvSpPr>
            <p:cNvPr id="12" name="Freeform: Shape 11">
              <a:extLst>
                <a:ext uri="{FF2B5EF4-FFF2-40B4-BE49-F238E27FC236}">
                  <a16:creationId xmlns:a16="http://schemas.microsoft.com/office/drawing/2014/main" id="{EB3C7502-F706-B7A6-D98B-872F77E042DC}"/>
                </a:ext>
              </a:extLst>
            </p:cNvPr>
            <p:cNvSpPr/>
            <p:nvPr/>
          </p:nvSpPr>
          <p:spPr>
            <a:xfrm>
              <a:off x="10250205" y="4969176"/>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3. Collaborative planning and implementation </a:t>
              </a:r>
            </a:p>
          </p:txBody>
        </p:sp>
      </p:grpSp>
      <p:sp>
        <p:nvSpPr>
          <p:cNvPr id="6" name="Slide Number Placeholder 5">
            <a:extLst>
              <a:ext uri="{FF2B5EF4-FFF2-40B4-BE49-F238E27FC236}">
                <a16:creationId xmlns:a16="http://schemas.microsoft.com/office/drawing/2014/main" id="{DD58DD72-6D4E-237D-3930-2F23BD83936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57</a:t>
            </a:fld>
            <a:endParaRPr lang="en-AU"/>
          </a:p>
        </p:txBody>
      </p:sp>
    </p:spTree>
    <p:extLst>
      <p:ext uri="{BB962C8B-B14F-4D97-AF65-F5344CB8AC3E}">
        <p14:creationId xmlns:p14="http://schemas.microsoft.com/office/powerpoint/2010/main" val="2393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4F098-3C96-987B-1C73-5707D9660B1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4377951-88F9-F087-956E-0E5A3D2FF2FA}"/>
              </a:ext>
            </a:extLst>
          </p:cNvPr>
          <p:cNvSpPr>
            <a:spLocks noGrp="1"/>
          </p:cNvSpPr>
          <p:nvPr>
            <p:ph type="title"/>
          </p:nvPr>
        </p:nvSpPr>
        <p:spPr/>
        <p:txBody>
          <a:bodyPr/>
          <a:lstStyle/>
          <a:p>
            <a:r>
              <a:rPr lang="en-AU"/>
              <a:t>3. Collaborative planning and implementation </a:t>
            </a:r>
            <a:r>
              <a:rPr lang="en-AU">
                <a:solidFill>
                  <a:schemeClr val="bg1"/>
                </a:solidFill>
              </a:rPr>
              <a:t>(12)</a:t>
            </a:r>
          </a:p>
        </p:txBody>
      </p:sp>
      <p:sp>
        <p:nvSpPr>
          <p:cNvPr id="9" name="Text Placeholder 8">
            <a:extLst>
              <a:ext uri="{FF2B5EF4-FFF2-40B4-BE49-F238E27FC236}">
                <a16:creationId xmlns:a16="http://schemas.microsoft.com/office/drawing/2014/main" id="{74B0BF63-CB3C-8CD2-BE9E-CE42991E6103}"/>
              </a:ext>
            </a:extLst>
          </p:cNvPr>
          <p:cNvSpPr>
            <a:spLocks noGrp="1"/>
          </p:cNvSpPr>
          <p:nvPr>
            <p:ph type="body" sz="quarter" idx="18"/>
          </p:nvPr>
        </p:nvSpPr>
        <p:spPr/>
        <p:txBody>
          <a:bodyPr/>
          <a:lstStyle/>
          <a:p>
            <a:r>
              <a:rPr lang="en-US"/>
              <a:t>Individual reflections</a:t>
            </a:r>
          </a:p>
        </p:txBody>
      </p:sp>
      <p:sp>
        <p:nvSpPr>
          <p:cNvPr id="4" name="Content Placeholder 3">
            <a:extLst>
              <a:ext uri="{FF2B5EF4-FFF2-40B4-BE49-F238E27FC236}">
                <a16:creationId xmlns:a16="http://schemas.microsoft.com/office/drawing/2014/main" id="{569D8F82-8C67-F9B5-FE62-93B64C1F5B08}"/>
              </a:ext>
            </a:extLst>
          </p:cNvPr>
          <p:cNvSpPr>
            <a:spLocks noGrp="1"/>
          </p:cNvSpPr>
          <p:nvPr>
            <p:ph idx="1"/>
          </p:nvPr>
        </p:nvSpPr>
        <p:spPr>
          <a:xfrm>
            <a:off x="360001" y="1620000"/>
            <a:ext cx="6208068" cy="4536000"/>
          </a:xfrm>
        </p:spPr>
        <p:txBody>
          <a:bodyPr/>
          <a:lstStyle/>
          <a:p>
            <a:pPr>
              <a:spcAft>
                <a:spcPts val="600"/>
              </a:spcAft>
            </a:pPr>
            <a:r>
              <a:rPr lang="en-AU"/>
              <a:t>Use the ‘Part 1 – reflection questions’ from the ‘</a:t>
            </a:r>
            <a:r>
              <a:rPr lang="en-AU">
                <a:ea typeface="Calibri" panose="020F0502020204030204" pitchFamily="34" charset="0"/>
              </a:rPr>
              <a:t>Driver 3 – reflection and </a:t>
            </a:r>
            <a:r>
              <a:rPr lang="en-AU"/>
              <a:t>implementation</a:t>
            </a:r>
            <a:r>
              <a:rPr lang="en-AU">
                <a:ea typeface="Calibri" panose="020F0502020204030204" pitchFamily="34" charset="0"/>
              </a:rPr>
              <a:t> guide</a:t>
            </a:r>
            <a:r>
              <a:rPr lang="en-AU"/>
              <a:t>’. </a:t>
            </a:r>
          </a:p>
          <a:p>
            <a:pPr>
              <a:spcAft>
                <a:spcPts val="600"/>
              </a:spcAft>
            </a:pPr>
            <a:endParaRPr lang="en-AU" b="1">
              <a:latin typeface="+mj-lt"/>
            </a:endParaRPr>
          </a:p>
          <a:p>
            <a:pPr>
              <a:spcAft>
                <a:spcPts val="600"/>
              </a:spcAft>
            </a:pPr>
            <a:r>
              <a:rPr lang="en-AU" b="1">
                <a:latin typeface="+mj-lt"/>
              </a:rPr>
              <a:t>Activity</a:t>
            </a:r>
          </a:p>
          <a:p>
            <a:pPr>
              <a:spcAft>
                <a:spcPts val="600"/>
              </a:spcAft>
            </a:pPr>
            <a:r>
              <a:rPr lang="en-AU"/>
              <a:t>Use the guiding prompts from the guide to:</a:t>
            </a:r>
          </a:p>
          <a:p>
            <a:pPr marL="285750" indent="-285750">
              <a:spcAft>
                <a:spcPts val="600"/>
              </a:spcAft>
              <a:buFont typeface="Arial" panose="020B0604020202020204" pitchFamily="34" charset="0"/>
              <a:buChar char="•"/>
            </a:pPr>
            <a:r>
              <a:rPr lang="en-AU"/>
              <a:t>write your personal reflections and insights based on your experience and your school’s context in ‘Table 1 – individual reflection’</a:t>
            </a:r>
          </a:p>
          <a:p>
            <a:pPr marL="285750" indent="-285750">
              <a:spcAft>
                <a:spcPts val="600"/>
              </a:spcAft>
              <a:buFont typeface="Arial" panose="020B0604020202020204" pitchFamily="34" charset="0"/>
              <a:buChar char="•"/>
            </a:pPr>
            <a:r>
              <a:rPr lang="en-AU"/>
              <a:t>rank the focus areas in terms of high to low priority.</a:t>
            </a:r>
          </a:p>
        </p:txBody>
      </p:sp>
      <p:grpSp>
        <p:nvGrpSpPr>
          <p:cNvPr id="16" name="Group 15">
            <a:extLst>
              <a:ext uri="{FF2B5EF4-FFF2-40B4-BE49-F238E27FC236}">
                <a16:creationId xmlns:a16="http://schemas.microsoft.com/office/drawing/2014/main" id="{7706A217-D1A5-847F-C473-E5337736CEAA}"/>
              </a:ext>
              <a:ext uri="{C183D7F6-B498-43B3-948B-1728B52AA6E4}">
                <adec:decorative xmlns:adec="http://schemas.microsoft.com/office/drawing/2017/decorative" val="1"/>
              </a:ext>
            </a:extLst>
          </p:cNvPr>
          <p:cNvGrpSpPr/>
          <p:nvPr/>
        </p:nvGrpSpPr>
        <p:grpSpPr>
          <a:xfrm>
            <a:off x="7171070" y="1824623"/>
            <a:ext cx="4442752" cy="1838083"/>
            <a:chOff x="7171070" y="1824623"/>
            <a:chExt cx="4442752" cy="1838083"/>
          </a:xfrm>
        </p:grpSpPr>
        <p:sp>
          <p:nvSpPr>
            <p:cNvPr id="17" name="Arrow: Right 16">
              <a:extLst>
                <a:ext uri="{FF2B5EF4-FFF2-40B4-BE49-F238E27FC236}">
                  <a16:creationId xmlns:a16="http://schemas.microsoft.com/office/drawing/2014/main" id="{C944DC3D-C13C-134A-C2CF-AAE6A7491CF3}"/>
                </a:ext>
              </a:extLst>
            </p:cNvPr>
            <p:cNvSpPr/>
            <p:nvPr/>
          </p:nvSpPr>
          <p:spPr>
            <a:xfrm>
              <a:off x="7504069" y="1824623"/>
              <a:ext cx="3776754" cy="183808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8" name="Freeform: Shape 17">
              <a:extLst>
                <a:ext uri="{FF2B5EF4-FFF2-40B4-BE49-F238E27FC236}">
                  <a16:creationId xmlns:a16="http://schemas.microsoft.com/office/drawing/2014/main" id="{6B4DD563-4A0D-C6EB-343D-CB22207E8824}"/>
                </a:ext>
              </a:extLst>
            </p:cNvPr>
            <p:cNvSpPr/>
            <p:nvPr/>
          </p:nvSpPr>
          <p:spPr>
            <a:xfrm>
              <a:off x="7171070" y="2376047"/>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1. Key focus areas</a:t>
              </a:r>
            </a:p>
          </p:txBody>
        </p:sp>
        <p:sp>
          <p:nvSpPr>
            <p:cNvPr id="19" name="Freeform: Shape 18">
              <a:extLst>
                <a:ext uri="{FF2B5EF4-FFF2-40B4-BE49-F238E27FC236}">
                  <a16:creationId xmlns:a16="http://schemas.microsoft.com/office/drawing/2014/main" id="{18D40948-5E6E-9261-38D3-D222EB32D694}"/>
                </a:ext>
              </a:extLst>
            </p:cNvPr>
            <p:cNvSpPr/>
            <p:nvPr/>
          </p:nvSpPr>
          <p:spPr>
            <a:xfrm>
              <a:off x="8710637" y="2376047"/>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2. Reflection questions</a:t>
              </a:r>
            </a:p>
          </p:txBody>
        </p:sp>
        <p:sp>
          <p:nvSpPr>
            <p:cNvPr id="20" name="Freeform: Shape 19">
              <a:extLst>
                <a:ext uri="{FF2B5EF4-FFF2-40B4-BE49-F238E27FC236}">
                  <a16:creationId xmlns:a16="http://schemas.microsoft.com/office/drawing/2014/main" id="{31AAD1FF-9EBB-1A0A-BE1A-85434AA6535A}"/>
                </a:ext>
              </a:extLst>
            </p:cNvPr>
            <p:cNvSpPr/>
            <p:nvPr/>
          </p:nvSpPr>
          <p:spPr>
            <a:xfrm>
              <a:off x="10250205" y="2376047"/>
              <a:ext cx="1363617" cy="735233"/>
            </a:xfrm>
            <a:custGeom>
              <a:avLst/>
              <a:gdLst>
                <a:gd name="connsiteX0" fmla="*/ 0 w 1363617"/>
                <a:gd name="connsiteY0" fmla="*/ 122541 h 735233"/>
                <a:gd name="connsiteX1" fmla="*/ 122541 w 1363617"/>
                <a:gd name="connsiteY1" fmla="*/ 0 h 735233"/>
                <a:gd name="connsiteX2" fmla="*/ 1241076 w 1363617"/>
                <a:gd name="connsiteY2" fmla="*/ 0 h 735233"/>
                <a:gd name="connsiteX3" fmla="*/ 1363617 w 1363617"/>
                <a:gd name="connsiteY3" fmla="*/ 122541 h 735233"/>
                <a:gd name="connsiteX4" fmla="*/ 1363617 w 1363617"/>
                <a:gd name="connsiteY4" fmla="*/ 612692 h 735233"/>
                <a:gd name="connsiteX5" fmla="*/ 1241076 w 1363617"/>
                <a:gd name="connsiteY5" fmla="*/ 735233 h 735233"/>
                <a:gd name="connsiteX6" fmla="*/ 122541 w 1363617"/>
                <a:gd name="connsiteY6" fmla="*/ 735233 h 735233"/>
                <a:gd name="connsiteX7" fmla="*/ 0 w 1363617"/>
                <a:gd name="connsiteY7" fmla="*/ 612692 h 735233"/>
                <a:gd name="connsiteX8" fmla="*/ 0 w 1363617"/>
                <a:gd name="connsiteY8" fmla="*/ 122541 h 73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17" h="735233">
                  <a:moveTo>
                    <a:pt x="0" y="122541"/>
                  </a:moveTo>
                  <a:cubicBezTo>
                    <a:pt x="0" y="54863"/>
                    <a:pt x="54863" y="0"/>
                    <a:pt x="122541" y="0"/>
                  </a:cubicBezTo>
                  <a:lnTo>
                    <a:pt x="1241076" y="0"/>
                  </a:lnTo>
                  <a:cubicBezTo>
                    <a:pt x="1308754" y="0"/>
                    <a:pt x="1363617" y="54863"/>
                    <a:pt x="1363617" y="122541"/>
                  </a:cubicBezTo>
                  <a:lnTo>
                    <a:pt x="1363617" y="612692"/>
                  </a:lnTo>
                  <a:cubicBezTo>
                    <a:pt x="1363617" y="680370"/>
                    <a:pt x="1308754" y="735233"/>
                    <a:pt x="1241076" y="735233"/>
                  </a:cubicBezTo>
                  <a:lnTo>
                    <a:pt x="122541" y="735233"/>
                  </a:lnTo>
                  <a:cubicBezTo>
                    <a:pt x="54863" y="735233"/>
                    <a:pt x="0" y="680370"/>
                    <a:pt x="0" y="612692"/>
                  </a:cubicBezTo>
                  <a:lnTo>
                    <a:pt x="0" y="122541"/>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611" tIns="81611" rIns="81611" bIns="81611" numCol="1" spcCol="1270" anchor="ctr" anchorCtr="0">
              <a:noAutofit/>
            </a:bodyPr>
            <a:lstStyle/>
            <a:p>
              <a:pPr marL="0" lvl="0" indent="0" algn="ctr" defTabSz="533400">
                <a:lnSpc>
                  <a:spcPct val="120000"/>
                </a:lnSpc>
                <a:spcBef>
                  <a:spcPct val="0"/>
                </a:spcBef>
                <a:spcAft>
                  <a:spcPts val="600"/>
                </a:spcAft>
                <a:buNone/>
              </a:pPr>
              <a:r>
                <a:rPr lang="en-AU" sz="1200" kern="1200"/>
                <a:t>3. Collaborative planning and implementation </a:t>
              </a:r>
            </a:p>
          </p:txBody>
        </p:sp>
      </p:grpSp>
      <p:grpSp>
        <p:nvGrpSpPr>
          <p:cNvPr id="2" name="Group 1">
            <a:extLst>
              <a:ext uri="{FF2B5EF4-FFF2-40B4-BE49-F238E27FC236}">
                <a16:creationId xmlns:a16="http://schemas.microsoft.com/office/drawing/2014/main" id="{B19162CA-8C40-874B-4C79-EE4DFBBF8BFC}"/>
              </a:ext>
              <a:ext uri="{C183D7F6-B498-43B3-948B-1728B52AA6E4}">
                <adec:decorative xmlns:adec="http://schemas.microsoft.com/office/drawing/2017/decorative" val="1"/>
              </a:ext>
            </a:extLst>
          </p:cNvPr>
          <p:cNvGrpSpPr/>
          <p:nvPr/>
        </p:nvGrpSpPr>
        <p:grpSpPr>
          <a:xfrm>
            <a:off x="8091207" y="3960797"/>
            <a:ext cx="2830742" cy="2244462"/>
            <a:chOff x="8091207" y="3960797"/>
            <a:chExt cx="2830742" cy="2244462"/>
          </a:xfrm>
        </p:grpSpPr>
        <p:sp>
          <p:nvSpPr>
            <p:cNvPr id="3" name="Arrow: Circular 2">
              <a:extLst>
                <a:ext uri="{FF2B5EF4-FFF2-40B4-BE49-F238E27FC236}">
                  <a16:creationId xmlns:a16="http://schemas.microsoft.com/office/drawing/2014/main" id="{143F7929-8270-9779-8F65-00D2212E37E0}"/>
                </a:ext>
              </a:extLst>
            </p:cNvPr>
            <p:cNvSpPr/>
            <p:nvPr/>
          </p:nvSpPr>
          <p:spPr>
            <a:xfrm>
              <a:off x="8390816" y="3960797"/>
              <a:ext cx="2231524" cy="2231524"/>
            </a:xfrm>
            <a:prstGeom prst="circularArrow">
              <a:avLst>
                <a:gd name="adj1" fmla="val 5544"/>
                <a:gd name="adj2" fmla="val 330680"/>
                <a:gd name="adj3" fmla="val 13829547"/>
                <a:gd name="adj4" fmla="val 17353416"/>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5" name="Freeform: Shape 4">
              <a:extLst>
                <a:ext uri="{FF2B5EF4-FFF2-40B4-BE49-F238E27FC236}">
                  <a16:creationId xmlns:a16="http://schemas.microsoft.com/office/drawing/2014/main" id="{A0037F8B-04F8-0BE9-54B4-EE412256C55E}"/>
                </a:ext>
              </a:extLst>
            </p:cNvPr>
            <p:cNvSpPr/>
            <p:nvPr/>
          </p:nvSpPr>
          <p:spPr>
            <a:xfrm>
              <a:off x="8996242" y="3973445"/>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Individual reflection</a:t>
              </a:r>
            </a:p>
          </p:txBody>
        </p:sp>
        <p:sp>
          <p:nvSpPr>
            <p:cNvPr id="8" name="Freeform: Shape 7">
              <a:extLst>
                <a:ext uri="{FF2B5EF4-FFF2-40B4-BE49-F238E27FC236}">
                  <a16:creationId xmlns:a16="http://schemas.microsoft.com/office/drawing/2014/main" id="{211700CA-4B4F-2A3A-4684-D834153F23FB}"/>
                </a:ext>
              </a:extLst>
            </p:cNvPr>
            <p:cNvSpPr/>
            <p:nvPr/>
          </p:nvSpPr>
          <p:spPr>
            <a:xfrm>
              <a:off x="9901276" y="4630991"/>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Collaborative discussion</a:t>
              </a:r>
            </a:p>
          </p:txBody>
        </p:sp>
        <p:sp>
          <p:nvSpPr>
            <p:cNvPr id="10" name="Freeform: Shape 9">
              <a:extLst>
                <a:ext uri="{FF2B5EF4-FFF2-40B4-BE49-F238E27FC236}">
                  <a16:creationId xmlns:a16="http://schemas.microsoft.com/office/drawing/2014/main" id="{E7F78D44-EF9E-FE67-D1EF-6278F37EFD3C}"/>
                </a:ext>
              </a:extLst>
            </p:cNvPr>
            <p:cNvSpPr/>
            <p:nvPr/>
          </p:nvSpPr>
          <p:spPr>
            <a:xfrm>
              <a:off x="9555584" y="5694923"/>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Identify challenges and opportunities</a:t>
              </a:r>
            </a:p>
          </p:txBody>
        </p:sp>
        <p:sp>
          <p:nvSpPr>
            <p:cNvPr id="14" name="Freeform: Shape 13">
              <a:extLst>
                <a:ext uri="{FF2B5EF4-FFF2-40B4-BE49-F238E27FC236}">
                  <a16:creationId xmlns:a16="http://schemas.microsoft.com/office/drawing/2014/main" id="{26CF6E08-8613-CC71-CA78-C7CEE2A1DEE7}"/>
                </a:ext>
              </a:extLst>
            </p:cNvPr>
            <p:cNvSpPr/>
            <p:nvPr/>
          </p:nvSpPr>
          <p:spPr>
            <a:xfrm>
              <a:off x="8436899" y="5694923"/>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Develop collaborative  implementation plan</a:t>
              </a:r>
            </a:p>
          </p:txBody>
        </p:sp>
        <p:sp>
          <p:nvSpPr>
            <p:cNvPr id="15" name="Freeform: Shape 14">
              <a:extLst>
                <a:ext uri="{FF2B5EF4-FFF2-40B4-BE49-F238E27FC236}">
                  <a16:creationId xmlns:a16="http://schemas.microsoft.com/office/drawing/2014/main" id="{9D2C3C2C-B8BA-A6BC-B4F6-5CA7382604EA}"/>
                </a:ext>
              </a:extLst>
            </p:cNvPr>
            <p:cNvSpPr/>
            <p:nvPr/>
          </p:nvSpPr>
          <p:spPr>
            <a:xfrm>
              <a:off x="8091207" y="4630991"/>
              <a:ext cx="1020673" cy="510336"/>
            </a:xfrm>
            <a:custGeom>
              <a:avLst/>
              <a:gdLst>
                <a:gd name="connsiteX0" fmla="*/ 0 w 1020673"/>
                <a:gd name="connsiteY0" fmla="*/ 85058 h 510336"/>
                <a:gd name="connsiteX1" fmla="*/ 85058 w 1020673"/>
                <a:gd name="connsiteY1" fmla="*/ 0 h 510336"/>
                <a:gd name="connsiteX2" fmla="*/ 935615 w 1020673"/>
                <a:gd name="connsiteY2" fmla="*/ 0 h 510336"/>
                <a:gd name="connsiteX3" fmla="*/ 1020673 w 1020673"/>
                <a:gd name="connsiteY3" fmla="*/ 85058 h 510336"/>
                <a:gd name="connsiteX4" fmla="*/ 1020673 w 1020673"/>
                <a:gd name="connsiteY4" fmla="*/ 425278 h 510336"/>
                <a:gd name="connsiteX5" fmla="*/ 935615 w 1020673"/>
                <a:gd name="connsiteY5" fmla="*/ 510336 h 510336"/>
                <a:gd name="connsiteX6" fmla="*/ 85058 w 1020673"/>
                <a:gd name="connsiteY6" fmla="*/ 510336 h 510336"/>
                <a:gd name="connsiteX7" fmla="*/ 0 w 1020673"/>
                <a:gd name="connsiteY7" fmla="*/ 425278 h 510336"/>
                <a:gd name="connsiteX8" fmla="*/ 0 w 1020673"/>
                <a:gd name="connsiteY8" fmla="*/ 85058 h 5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73" h="510336">
                  <a:moveTo>
                    <a:pt x="0" y="85058"/>
                  </a:moveTo>
                  <a:cubicBezTo>
                    <a:pt x="0" y="38082"/>
                    <a:pt x="38082" y="0"/>
                    <a:pt x="85058" y="0"/>
                  </a:cubicBezTo>
                  <a:lnTo>
                    <a:pt x="935615" y="0"/>
                  </a:lnTo>
                  <a:cubicBezTo>
                    <a:pt x="982591" y="0"/>
                    <a:pt x="1020673" y="38082"/>
                    <a:pt x="1020673" y="85058"/>
                  </a:cubicBezTo>
                  <a:lnTo>
                    <a:pt x="1020673" y="425278"/>
                  </a:lnTo>
                  <a:cubicBezTo>
                    <a:pt x="1020673" y="472254"/>
                    <a:pt x="982591" y="510336"/>
                    <a:pt x="935615" y="510336"/>
                  </a:cubicBezTo>
                  <a:lnTo>
                    <a:pt x="85058" y="510336"/>
                  </a:lnTo>
                  <a:cubicBezTo>
                    <a:pt x="38082" y="510336"/>
                    <a:pt x="0" y="472254"/>
                    <a:pt x="0" y="425278"/>
                  </a:cubicBezTo>
                  <a:lnTo>
                    <a:pt x="0" y="850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393" tIns="55393" rIns="55393" bIns="55393" numCol="1" spcCol="1270" anchor="ctr" anchorCtr="0">
              <a:noAutofit/>
            </a:bodyPr>
            <a:lstStyle/>
            <a:p>
              <a:pPr marL="0" lvl="0" indent="0" algn="ctr" defTabSz="355600">
                <a:lnSpc>
                  <a:spcPct val="120000"/>
                </a:lnSpc>
                <a:spcBef>
                  <a:spcPct val="0"/>
                </a:spcBef>
                <a:spcAft>
                  <a:spcPts val="600"/>
                </a:spcAft>
                <a:buNone/>
              </a:pPr>
              <a:r>
                <a:rPr lang="en-AU" sz="700" kern="1200"/>
                <a:t>Review and adjust</a:t>
              </a:r>
            </a:p>
          </p:txBody>
        </p:sp>
      </p:grpSp>
      <p:sp>
        <p:nvSpPr>
          <p:cNvPr id="12" name="Arrow: Curved Left 9">
            <a:extLst>
              <a:ext uri="{FF2B5EF4-FFF2-40B4-BE49-F238E27FC236}">
                <a16:creationId xmlns:a16="http://schemas.microsoft.com/office/drawing/2014/main" id="{C344E134-8D16-1370-DB12-710A2F6E834E}"/>
              </a:ext>
              <a:ext uri="{C183D7F6-B498-43B3-948B-1728B52AA6E4}">
                <adec:decorative xmlns:adec="http://schemas.microsoft.com/office/drawing/2017/decorative" val="1"/>
              </a:ext>
            </a:extLst>
          </p:cNvPr>
          <p:cNvSpPr/>
          <p:nvPr/>
        </p:nvSpPr>
        <p:spPr>
          <a:xfrm rot="1205775">
            <a:off x="10914991" y="3319793"/>
            <a:ext cx="410308" cy="996462"/>
          </a:xfrm>
          <a:prstGeom prst="curved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 name="Slide Number Placeholder 5">
            <a:extLst>
              <a:ext uri="{FF2B5EF4-FFF2-40B4-BE49-F238E27FC236}">
                <a16:creationId xmlns:a16="http://schemas.microsoft.com/office/drawing/2014/main" id="{BA9B1801-C3D1-2AE5-70A6-0914C7BDB23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58</a:t>
            </a:fld>
            <a:endParaRPr lang="en-AU"/>
          </a:p>
        </p:txBody>
      </p:sp>
    </p:spTree>
    <p:extLst>
      <p:ext uri="{BB962C8B-B14F-4D97-AF65-F5344CB8AC3E}">
        <p14:creationId xmlns:p14="http://schemas.microsoft.com/office/powerpoint/2010/main" val="11466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5E738-2E17-7209-A446-7E8DCA5457D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6DFDF32-879E-E801-E581-010EFDD951C7}"/>
              </a:ext>
            </a:extLst>
          </p:cNvPr>
          <p:cNvSpPr>
            <a:spLocks noGrp="1"/>
          </p:cNvSpPr>
          <p:nvPr>
            <p:ph type="title"/>
          </p:nvPr>
        </p:nvSpPr>
        <p:spPr/>
        <p:txBody>
          <a:bodyPr/>
          <a:lstStyle/>
          <a:p>
            <a:r>
              <a:rPr lang="en-AU"/>
              <a:t>3. Collaborative planning and implementation </a:t>
            </a:r>
            <a:r>
              <a:rPr lang="en-AU">
                <a:solidFill>
                  <a:schemeClr val="bg1"/>
                </a:solidFill>
              </a:rPr>
              <a:t>(13)</a:t>
            </a:r>
          </a:p>
        </p:txBody>
      </p:sp>
      <p:sp>
        <p:nvSpPr>
          <p:cNvPr id="9" name="Text Placeholder 8">
            <a:extLst>
              <a:ext uri="{FF2B5EF4-FFF2-40B4-BE49-F238E27FC236}">
                <a16:creationId xmlns:a16="http://schemas.microsoft.com/office/drawing/2014/main" id="{2AE8934F-761F-33C2-E6CD-C9BAFD219E54}"/>
              </a:ext>
            </a:extLst>
          </p:cNvPr>
          <p:cNvSpPr>
            <a:spLocks noGrp="1"/>
          </p:cNvSpPr>
          <p:nvPr>
            <p:ph type="body" sz="quarter" idx="18"/>
          </p:nvPr>
        </p:nvSpPr>
        <p:spPr/>
        <p:txBody>
          <a:bodyPr/>
          <a:lstStyle/>
          <a:p>
            <a:r>
              <a:rPr lang="en-US"/>
              <a:t>Collaborative discussion </a:t>
            </a:r>
          </a:p>
        </p:txBody>
      </p:sp>
      <p:sp>
        <p:nvSpPr>
          <p:cNvPr id="4" name="Content Placeholder 3">
            <a:extLst>
              <a:ext uri="{FF2B5EF4-FFF2-40B4-BE49-F238E27FC236}">
                <a16:creationId xmlns:a16="http://schemas.microsoft.com/office/drawing/2014/main" id="{16E4FEF7-F491-63F6-3C1F-59EE76A6AAC7}"/>
              </a:ext>
            </a:extLst>
          </p:cNvPr>
          <p:cNvSpPr>
            <a:spLocks noGrp="1"/>
          </p:cNvSpPr>
          <p:nvPr>
            <p:ph idx="1"/>
          </p:nvPr>
        </p:nvSpPr>
        <p:spPr>
          <a:xfrm>
            <a:off x="360000" y="1620000"/>
            <a:ext cx="11483999" cy="434535"/>
          </a:xfrm>
        </p:spPr>
        <p:txBody>
          <a:bodyPr/>
          <a:lstStyle/>
          <a:p>
            <a:pPr>
              <a:spcAft>
                <a:spcPts val="600"/>
              </a:spcAft>
            </a:pPr>
            <a:r>
              <a:rPr lang="en-AU"/>
              <a:t>Use the ‘Step 2 – collaborative discussion’ from the ‘</a:t>
            </a:r>
            <a:r>
              <a:rPr lang="en-AU">
                <a:ea typeface="Calibri" panose="020F0502020204030204" pitchFamily="34" charset="0"/>
              </a:rPr>
              <a:t>Driver 3 – reflection and </a:t>
            </a:r>
            <a:r>
              <a:rPr lang="en-AU"/>
              <a:t>implementation</a:t>
            </a:r>
            <a:r>
              <a:rPr lang="en-AU">
                <a:ea typeface="Calibri" panose="020F0502020204030204" pitchFamily="34" charset="0"/>
              </a:rPr>
              <a:t> guide</a:t>
            </a:r>
            <a:r>
              <a:rPr lang="en-AU"/>
              <a:t>’.</a:t>
            </a:r>
          </a:p>
        </p:txBody>
      </p:sp>
      <p:sp>
        <p:nvSpPr>
          <p:cNvPr id="8" name="Content Placeholder 3">
            <a:extLst>
              <a:ext uri="{FF2B5EF4-FFF2-40B4-BE49-F238E27FC236}">
                <a16:creationId xmlns:a16="http://schemas.microsoft.com/office/drawing/2014/main" id="{9D71B3BB-F5F7-3C18-1D49-32ED6BE6FF18}"/>
              </a:ext>
            </a:extLst>
          </p:cNvPr>
          <p:cNvSpPr txBox="1">
            <a:spLocks/>
          </p:cNvSpPr>
          <p:nvPr/>
        </p:nvSpPr>
        <p:spPr>
          <a:xfrm>
            <a:off x="360001" y="2400585"/>
            <a:ext cx="5182155" cy="37325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a:latin typeface="+mj-lt"/>
              </a:rPr>
              <a:t>Activity</a:t>
            </a:r>
          </a:p>
          <a:p>
            <a:pPr>
              <a:spcAft>
                <a:spcPts val="600"/>
              </a:spcAft>
            </a:pPr>
            <a:r>
              <a:rPr lang="en-AU"/>
              <a:t>Use the guiding prompts from the guide to:</a:t>
            </a:r>
          </a:p>
          <a:p>
            <a:pPr marL="285750" indent="-285750">
              <a:spcAft>
                <a:spcPts val="600"/>
              </a:spcAft>
              <a:buFont typeface="Arial" panose="020B0604020202020204" pitchFamily="34" charset="0"/>
              <a:buChar char="•"/>
            </a:pPr>
            <a:r>
              <a:rPr lang="en-AU"/>
              <a:t>discuss each question as a team</a:t>
            </a:r>
          </a:p>
          <a:p>
            <a:pPr marL="285750" indent="-285750">
              <a:spcAft>
                <a:spcPts val="600"/>
              </a:spcAft>
              <a:buFont typeface="Arial" panose="020B0604020202020204" pitchFamily="34" charset="0"/>
              <a:buChar char="•"/>
            </a:pPr>
            <a:r>
              <a:rPr lang="en-AU"/>
              <a:t>record the insight in a shared format or use ‘Table 2 – team discussion’ from the guide.</a:t>
            </a:r>
          </a:p>
        </p:txBody>
      </p:sp>
      <p:grpSp>
        <p:nvGrpSpPr>
          <p:cNvPr id="3" name="Group 2">
            <a:extLst>
              <a:ext uri="{FF2B5EF4-FFF2-40B4-BE49-F238E27FC236}">
                <a16:creationId xmlns:a16="http://schemas.microsoft.com/office/drawing/2014/main" id="{A43168E2-0777-90EB-BE8E-255A127426A5}"/>
              </a:ext>
              <a:ext uri="{C183D7F6-B498-43B3-948B-1728B52AA6E4}">
                <adec:decorative xmlns:adec="http://schemas.microsoft.com/office/drawing/2017/decorative" val="1"/>
              </a:ext>
            </a:extLst>
          </p:cNvPr>
          <p:cNvGrpSpPr/>
          <p:nvPr/>
        </p:nvGrpSpPr>
        <p:grpSpPr>
          <a:xfrm>
            <a:off x="6806410" y="2248110"/>
            <a:ext cx="4930251" cy="3893346"/>
            <a:chOff x="6806410" y="2248110"/>
            <a:chExt cx="4930251" cy="3893346"/>
          </a:xfrm>
        </p:grpSpPr>
        <p:sp>
          <p:nvSpPr>
            <p:cNvPr id="5" name="Arrow: Circular 4">
              <a:extLst>
                <a:ext uri="{FF2B5EF4-FFF2-40B4-BE49-F238E27FC236}">
                  <a16:creationId xmlns:a16="http://schemas.microsoft.com/office/drawing/2014/main" id="{585E84DA-8096-7712-9AD0-9E755E69F241}"/>
                </a:ext>
              </a:extLst>
            </p:cNvPr>
            <p:cNvSpPr/>
            <p:nvPr/>
          </p:nvSpPr>
          <p:spPr>
            <a:xfrm>
              <a:off x="7354838" y="2248110"/>
              <a:ext cx="3833395" cy="3833395"/>
            </a:xfrm>
            <a:prstGeom prst="circularArrow">
              <a:avLst>
                <a:gd name="adj1" fmla="val 5544"/>
                <a:gd name="adj2" fmla="val 330680"/>
                <a:gd name="adj3" fmla="val 13742504"/>
                <a:gd name="adj4" fmla="val 17406338"/>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0" name="Freeform: Shape 9">
              <a:extLst>
                <a:ext uri="{FF2B5EF4-FFF2-40B4-BE49-F238E27FC236}">
                  <a16:creationId xmlns:a16="http://schemas.microsoft.com/office/drawing/2014/main" id="{7EB19917-8416-16CD-53FB-270845BAB081}"/>
                </a:ext>
              </a:extLst>
            </p:cNvPr>
            <p:cNvSpPr/>
            <p:nvPr/>
          </p:nvSpPr>
          <p:spPr>
            <a:xfrm>
              <a:off x="8361112" y="2273815"/>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Individual reflection</a:t>
              </a:r>
            </a:p>
          </p:txBody>
        </p:sp>
        <p:sp>
          <p:nvSpPr>
            <p:cNvPr id="12" name="Freeform: Shape 11">
              <a:extLst>
                <a:ext uri="{FF2B5EF4-FFF2-40B4-BE49-F238E27FC236}">
                  <a16:creationId xmlns:a16="http://schemas.microsoft.com/office/drawing/2014/main" id="{64C8C8BE-0994-F249-7E29-657E42132A74}"/>
                </a:ext>
              </a:extLst>
            </p:cNvPr>
            <p:cNvSpPr/>
            <p:nvPr/>
          </p:nvSpPr>
          <p:spPr>
            <a:xfrm>
              <a:off x="9915814" y="3403372"/>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Collaborative discussion</a:t>
              </a:r>
            </a:p>
          </p:txBody>
        </p:sp>
        <p:sp>
          <p:nvSpPr>
            <p:cNvPr id="13" name="Freeform: Shape 12">
              <a:extLst>
                <a:ext uri="{FF2B5EF4-FFF2-40B4-BE49-F238E27FC236}">
                  <a16:creationId xmlns:a16="http://schemas.microsoft.com/office/drawing/2014/main" id="{FCF14E61-FA37-9F19-A6CC-A6CD45A44A67}"/>
                </a:ext>
              </a:extLst>
            </p:cNvPr>
            <p:cNvSpPr/>
            <p:nvPr/>
          </p:nvSpPr>
          <p:spPr>
            <a:xfrm>
              <a:off x="9321970" y="5231033"/>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Identify challenges and opportunities</a:t>
              </a:r>
            </a:p>
          </p:txBody>
        </p:sp>
        <p:sp>
          <p:nvSpPr>
            <p:cNvPr id="14" name="Freeform: Shape 13">
              <a:extLst>
                <a:ext uri="{FF2B5EF4-FFF2-40B4-BE49-F238E27FC236}">
                  <a16:creationId xmlns:a16="http://schemas.microsoft.com/office/drawing/2014/main" id="{AE6D05E7-BB72-6F21-33D3-285EC012F03D}"/>
                </a:ext>
              </a:extLst>
            </p:cNvPr>
            <p:cNvSpPr/>
            <p:nvPr/>
          </p:nvSpPr>
          <p:spPr>
            <a:xfrm>
              <a:off x="7400253" y="5231033"/>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Develop collaborative  implementation plan</a:t>
              </a:r>
            </a:p>
          </p:txBody>
        </p:sp>
        <p:sp>
          <p:nvSpPr>
            <p:cNvPr id="15" name="Freeform: Shape 14">
              <a:extLst>
                <a:ext uri="{FF2B5EF4-FFF2-40B4-BE49-F238E27FC236}">
                  <a16:creationId xmlns:a16="http://schemas.microsoft.com/office/drawing/2014/main" id="{17ABF728-A8AE-C0E2-6B94-B5DA5971FC39}"/>
                </a:ext>
              </a:extLst>
            </p:cNvPr>
            <p:cNvSpPr/>
            <p:nvPr/>
          </p:nvSpPr>
          <p:spPr>
            <a:xfrm>
              <a:off x="6806410" y="3403372"/>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Review and adjust</a:t>
              </a:r>
            </a:p>
          </p:txBody>
        </p:sp>
      </p:grpSp>
      <p:sp>
        <p:nvSpPr>
          <p:cNvPr id="6" name="Slide Number Placeholder 5">
            <a:extLst>
              <a:ext uri="{FF2B5EF4-FFF2-40B4-BE49-F238E27FC236}">
                <a16:creationId xmlns:a16="http://schemas.microsoft.com/office/drawing/2014/main" id="{5DCF94C4-078A-FBC7-072F-F34AC2FFD16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59</a:t>
            </a:fld>
            <a:endParaRPr lang="en-AU"/>
          </a:p>
        </p:txBody>
      </p:sp>
    </p:spTree>
    <p:extLst>
      <p:ext uri="{BB962C8B-B14F-4D97-AF65-F5344CB8AC3E}">
        <p14:creationId xmlns:p14="http://schemas.microsoft.com/office/powerpoint/2010/main" val="163106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776AFC-90F7-9DC5-C1B8-DB9F7E017D95}"/>
              </a:ext>
            </a:extLst>
          </p:cNvPr>
          <p:cNvSpPr>
            <a:spLocks noGrp="1"/>
          </p:cNvSpPr>
          <p:nvPr>
            <p:ph type="title"/>
          </p:nvPr>
        </p:nvSpPr>
        <p:spPr/>
        <p:txBody>
          <a:bodyPr/>
          <a:lstStyle/>
          <a:p>
            <a:r>
              <a:rPr lang="en-AU"/>
              <a:t>Overview </a:t>
            </a:r>
            <a:r>
              <a:rPr lang="en-AU">
                <a:solidFill>
                  <a:schemeClr val="bg1"/>
                </a:solidFill>
              </a:rPr>
              <a:t>(1)</a:t>
            </a:r>
          </a:p>
        </p:txBody>
      </p:sp>
      <p:sp>
        <p:nvSpPr>
          <p:cNvPr id="3" name="Text Placeholder 2">
            <a:extLst>
              <a:ext uri="{FF2B5EF4-FFF2-40B4-BE49-F238E27FC236}">
                <a16:creationId xmlns:a16="http://schemas.microsoft.com/office/drawing/2014/main" id="{482161FC-B793-02D8-C57D-86266AC38D6A}"/>
              </a:ext>
            </a:extLst>
          </p:cNvPr>
          <p:cNvSpPr>
            <a:spLocks noGrp="1"/>
          </p:cNvSpPr>
          <p:nvPr>
            <p:ph type="body" sz="quarter" idx="18"/>
          </p:nvPr>
        </p:nvSpPr>
        <p:spPr/>
        <p:txBody>
          <a:bodyPr/>
          <a:lstStyle/>
          <a:p>
            <a:r>
              <a:rPr lang="en-AU"/>
              <a:t>Leading strategic implementation process for continuous growth and improvement</a:t>
            </a:r>
            <a:endParaRPr lang="en-US" sz="2400">
              <a:solidFill>
                <a:srgbClr val="146CFD"/>
              </a:solidFill>
            </a:endParaRPr>
          </a:p>
        </p:txBody>
      </p:sp>
      <p:graphicFrame>
        <p:nvGraphicFramePr>
          <p:cNvPr id="9" name="Table 9">
            <a:extLst>
              <a:ext uri="{FF2B5EF4-FFF2-40B4-BE49-F238E27FC236}">
                <a16:creationId xmlns:a16="http://schemas.microsoft.com/office/drawing/2014/main" id="{0204663B-E060-F0C6-347A-D1903E3B5A43}"/>
              </a:ext>
            </a:extLst>
          </p:cNvPr>
          <p:cNvGraphicFramePr>
            <a:graphicFrameLocks noGrp="1"/>
          </p:cNvGraphicFramePr>
          <p:nvPr>
            <p:extLst>
              <p:ext uri="{D42A27DB-BD31-4B8C-83A1-F6EECF244321}">
                <p14:modId xmlns:p14="http://schemas.microsoft.com/office/powerpoint/2010/main" val="3776272374"/>
              </p:ext>
            </p:extLst>
          </p:nvPr>
        </p:nvGraphicFramePr>
        <p:xfrm>
          <a:off x="341065" y="1475470"/>
          <a:ext cx="11499492" cy="4904884"/>
        </p:xfrm>
        <a:graphic>
          <a:graphicData uri="http://schemas.openxmlformats.org/drawingml/2006/table">
            <a:tbl>
              <a:tblPr firstRow="1" bandRow="1" bandCol="1">
                <a:tableStyleId>{69012ECD-51FC-41F1-AA8D-1B2483CD663E}</a:tableStyleId>
              </a:tblPr>
              <a:tblGrid>
                <a:gridCol w="369574">
                  <a:extLst>
                    <a:ext uri="{9D8B030D-6E8A-4147-A177-3AD203B41FA5}">
                      <a16:colId xmlns:a16="http://schemas.microsoft.com/office/drawing/2014/main" val="278706534"/>
                    </a:ext>
                  </a:extLst>
                </a:gridCol>
                <a:gridCol w="1264596">
                  <a:extLst>
                    <a:ext uri="{9D8B030D-6E8A-4147-A177-3AD203B41FA5}">
                      <a16:colId xmlns:a16="http://schemas.microsoft.com/office/drawing/2014/main" val="218377879"/>
                    </a:ext>
                  </a:extLst>
                </a:gridCol>
                <a:gridCol w="8679513">
                  <a:extLst>
                    <a:ext uri="{9D8B030D-6E8A-4147-A177-3AD203B41FA5}">
                      <a16:colId xmlns:a16="http://schemas.microsoft.com/office/drawing/2014/main" val="2604381424"/>
                    </a:ext>
                  </a:extLst>
                </a:gridCol>
                <a:gridCol w="1185809">
                  <a:extLst>
                    <a:ext uri="{9D8B030D-6E8A-4147-A177-3AD203B41FA5}">
                      <a16:colId xmlns:a16="http://schemas.microsoft.com/office/drawing/2014/main" val="1087846312"/>
                    </a:ext>
                  </a:extLst>
                </a:gridCol>
              </a:tblGrid>
              <a:tr h="380740">
                <a:tc>
                  <a:txBody>
                    <a:bodyPr/>
                    <a:lstStyle/>
                    <a:p>
                      <a:endParaRPr lang="en-AU">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t>Section </a:t>
                      </a:r>
                      <a:endParaRPr lang="en-AU">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1" kern="1200">
                          <a:solidFill>
                            <a:schemeClr val="bg1"/>
                          </a:solidFill>
                        </a:rPr>
                        <a:t>Item</a:t>
                      </a:r>
                      <a:endParaRPr lang="en-AU">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t>Slides</a:t>
                      </a:r>
                      <a:endParaRPr lang="en-AU">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1636544"/>
                  </a:ext>
                </a:extLst>
              </a:tr>
              <a:tr h="868347">
                <a:tc gridSpan="2">
                  <a:txBody>
                    <a:bodyPr/>
                    <a:lstStyle/>
                    <a:p>
                      <a:pPr>
                        <a:lnSpc>
                          <a:spcPct val="150000"/>
                        </a:lnSpc>
                      </a:pPr>
                      <a:endParaRPr lang="en-AU" sz="1800" b="0" u="none" strike="noStrike" noProof="0">
                        <a:solidFill>
                          <a:srgbClr val="22272B"/>
                        </a:solidFill>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50000"/>
                        </a:lnSpc>
                      </a:pPr>
                      <a:endParaRPr lang="en-AU" sz="1800" b="0" u="none" strike="noStrike" noProof="0">
                        <a:solidFill>
                          <a:srgbClr val="22272B"/>
                        </a:solidFill>
                        <a:latin typeface="+mn-lt"/>
                      </a:endParaRPr>
                    </a:p>
                  </a:txBody>
                  <a:tcPr>
                    <a:lnL w="12700" cap="flat" cmpd="sng" algn="ctr">
                      <a:solidFill>
                        <a:schemeClr val="accent5">
                          <a:lumMod val="40000"/>
                          <a:lumOff val="60000"/>
                        </a:schemeClr>
                      </a:solidFill>
                      <a:prstDash val="solid"/>
                      <a:round/>
                      <a:headEnd type="none" w="med" len="med"/>
                      <a:tailEnd type="none" w="med" len="med"/>
                    </a:lnL>
                    <a:lnT w="12700" cap="flat" cmpd="sng" algn="ctr">
                      <a:solidFill>
                        <a:schemeClr val="accent5">
                          <a:lumMod val="40000"/>
                          <a:lumOff val="60000"/>
                        </a:schemeClr>
                      </a:solidFill>
                      <a:prstDash val="solid"/>
                      <a:round/>
                      <a:headEnd type="none" w="med" len="med"/>
                      <a:tailEnd type="none" w="med" len="med"/>
                    </a:lnT>
                  </a:tcPr>
                </a:tc>
                <a:tc>
                  <a:txBody>
                    <a:bodyPr/>
                    <a:lstStyle/>
                    <a:p>
                      <a:pPr>
                        <a:lnSpc>
                          <a:spcPct val="150000"/>
                        </a:lnSpc>
                      </a:pPr>
                      <a:r>
                        <a:rPr lang="en-AU" sz="1800"/>
                        <a:t>Welcome</a:t>
                      </a:r>
                      <a:endParaRPr lang="en-US" sz="1800" b="0" u="none" strike="noStrike" noProof="0">
                        <a:solidFill>
                          <a:srgbClr val="22272B"/>
                        </a:solidFill>
                      </a:endParaRPr>
                    </a:p>
                    <a:p>
                      <a:pPr marL="285750" lvl="0" indent="-285750" algn="l">
                        <a:lnSpc>
                          <a:spcPct val="150000"/>
                        </a:lnSpc>
                        <a:buFont typeface="Arial" panose="020B0604020202020204" pitchFamily="34" charset="0"/>
                        <a:buChar char="•"/>
                      </a:pPr>
                      <a:r>
                        <a:rPr lang="en-AU" sz="1800" b="0" u="none" strike="noStrike" noProof="0">
                          <a:solidFill>
                            <a:srgbClr val="22272B"/>
                          </a:solidFill>
                        </a:rPr>
                        <a:t>Acknowledgement of Country</a:t>
                      </a:r>
                    </a:p>
                    <a:p>
                      <a:pPr marL="285750" lvl="0" indent="-285750" algn="l">
                        <a:lnSpc>
                          <a:spcPct val="150000"/>
                        </a:lnSpc>
                        <a:buFont typeface="Arial" panose="020B0604020202020204" pitchFamily="34" charset="0"/>
                        <a:buChar char="•"/>
                      </a:pPr>
                      <a:r>
                        <a:rPr lang="en-AU" sz="1800" b="0" u="none" strike="noStrike" noProof="0">
                          <a:solidFill>
                            <a:srgbClr val="22272B"/>
                          </a:solidFill>
                        </a:rPr>
                        <a:t>Overview</a:t>
                      </a:r>
                    </a:p>
                    <a:p>
                      <a:pPr marL="285750" marR="0" lvl="0"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a:t>Purpose and outcome</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pPr>
                      <a:r>
                        <a:rPr lang="en-AU" sz="1800"/>
                        <a:t>4–9</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3684091"/>
                  </a:ext>
                </a:extLst>
              </a:tr>
              <a:tr h="493148">
                <a:tc rowSpan="3">
                  <a:txBody>
                    <a:bodyPr/>
                    <a:lstStyle/>
                    <a:p>
                      <a:pPr lvl="0" algn="ctr">
                        <a:lnSpc>
                          <a:spcPct val="100000"/>
                        </a:lnSpc>
                        <a:buNone/>
                      </a:pPr>
                      <a:r>
                        <a:rPr lang="en-AU" sz="1000" b="0">
                          <a:solidFill>
                            <a:schemeClr val="bg1"/>
                          </a:solidFill>
                        </a:rPr>
                        <a:t>Building</a:t>
                      </a:r>
                      <a:r>
                        <a:rPr lang="en-AU" sz="1000" b="0"/>
                        <a:t> </a:t>
                      </a:r>
                      <a:r>
                        <a:rPr lang="en-AU" sz="1000" b="0">
                          <a:solidFill>
                            <a:schemeClr val="bg1"/>
                          </a:solidFill>
                        </a:rPr>
                        <a:t>knowledge</a:t>
                      </a:r>
                      <a:r>
                        <a:rPr lang="en-AU" sz="1000" b="0"/>
                        <a:t> </a:t>
                      </a:r>
                      <a:r>
                        <a:rPr lang="en-AU" sz="1000" b="0">
                          <a:solidFill>
                            <a:schemeClr val="bg1"/>
                          </a:solidFill>
                        </a:rPr>
                        <a:t>and</a:t>
                      </a:r>
                      <a:r>
                        <a:rPr lang="en-AU" sz="1000" b="0"/>
                        <a:t> </a:t>
                      </a:r>
                      <a:r>
                        <a:rPr lang="en-AU" sz="1000" b="0">
                          <a:solidFill>
                            <a:schemeClr val="bg1"/>
                          </a:solidFill>
                        </a:rPr>
                        <a:t>understanding</a:t>
                      </a:r>
                      <a:endParaRPr lang="en-AU" sz="1000" b="0">
                        <a:solidFill>
                          <a:schemeClr val="bg1"/>
                        </a:solidFill>
                        <a:latin typeface="+mj-lt"/>
                      </a:endParaRP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nSpc>
                          <a:spcPct val="150000"/>
                        </a:lnSpc>
                        <a:buNone/>
                      </a:pPr>
                      <a:r>
                        <a:rPr lang="en-AU" sz="1800" b="0"/>
                        <a:t>Section 1</a:t>
                      </a:r>
                      <a:endParaRPr lang="en-AU" sz="1800" b="0">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377" rtl="0" eaLnBrk="1" fontAlgn="auto" latinLnBrk="0" hangingPunct="1">
                        <a:lnSpc>
                          <a:spcPct val="150000"/>
                        </a:lnSpc>
                        <a:spcBef>
                          <a:spcPts val="0"/>
                        </a:spcBef>
                        <a:spcAft>
                          <a:spcPts val="0"/>
                        </a:spcAft>
                        <a:buClrTx/>
                        <a:buSzTx/>
                        <a:buFont typeface="Arial" panose="020B0604020202020204" pitchFamily="34" charset="0"/>
                        <a:buNone/>
                        <a:tabLst/>
                        <a:defRPr/>
                      </a:pPr>
                      <a:r>
                        <a:rPr lang="en-AU" sz="1800"/>
                        <a:t>Aligning key priorities – policies and frameworks</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lvl="0" algn="l">
                        <a:lnSpc>
                          <a:spcPct val="150000"/>
                        </a:lnSpc>
                        <a:buNone/>
                      </a:pPr>
                      <a:r>
                        <a:rPr lang="en-AU" sz="1800"/>
                        <a:t>10–18</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400386671"/>
                  </a:ext>
                </a:extLst>
              </a:tr>
              <a:tr h="246574">
                <a:tc vMerge="1">
                  <a:txBody>
                    <a:bodyPr/>
                    <a:lstStyle/>
                    <a:p>
                      <a:endParaRPr/>
                    </a:p>
                  </a:txBody>
                  <a:tcPr/>
                </a:tc>
                <a:tc>
                  <a:txBody>
                    <a:bodyPr/>
                    <a:lstStyle/>
                    <a:p>
                      <a:pPr lvl="0">
                        <a:lnSpc>
                          <a:spcPct val="150000"/>
                        </a:lnSpc>
                        <a:buNone/>
                      </a:pPr>
                      <a:r>
                        <a:rPr lang="en-AU" sz="1800" b="0"/>
                        <a:t>Section 2</a:t>
                      </a:r>
                      <a:endParaRPr lang="en-AU" sz="1800" b="0">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377" rtl="0" eaLnBrk="1" fontAlgn="auto" latinLnBrk="0" hangingPunct="1">
                        <a:lnSpc>
                          <a:spcPct val="150000"/>
                        </a:lnSpc>
                        <a:spcBef>
                          <a:spcPts val="0"/>
                        </a:spcBef>
                        <a:spcAft>
                          <a:spcPts val="0"/>
                        </a:spcAft>
                        <a:buClrTx/>
                        <a:buSzTx/>
                        <a:buFont typeface="Arial" panose="020B0604020202020204" pitchFamily="34" charset="0"/>
                        <a:buNone/>
                        <a:tabLst/>
                        <a:defRPr/>
                      </a:pPr>
                      <a:r>
                        <a:rPr lang="en-AU" sz="1800"/>
                        <a:t>Implementation journey – the 3 drivers</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lvl="0" algn="l">
                        <a:lnSpc>
                          <a:spcPct val="150000"/>
                        </a:lnSpc>
                        <a:buNone/>
                      </a:pPr>
                      <a:r>
                        <a:rPr lang="en-AU" sz="1800"/>
                        <a:t>19–23</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523434473"/>
                  </a:ext>
                </a:extLst>
              </a:tr>
              <a:tr h="246574">
                <a:tc vMerge="1">
                  <a:txBody>
                    <a:bodyPr/>
                    <a:lstStyle/>
                    <a:p>
                      <a:endParaRPr/>
                    </a:p>
                  </a:txBody>
                  <a:tcPr/>
                </a:tc>
                <a:tc>
                  <a:txBody>
                    <a:bodyPr/>
                    <a:lstStyle/>
                    <a:p>
                      <a:pPr lvl="0">
                        <a:lnSpc>
                          <a:spcPct val="150000"/>
                        </a:lnSpc>
                        <a:buNone/>
                      </a:pPr>
                      <a:r>
                        <a:rPr lang="en-AU" sz="1800" b="0"/>
                        <a:t>Section 3</a:t>
                      </a:r>
                      <a:endParaRPr lang="en-AU" sz="1800" b="0">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377" rtl="0" eaLnBrk="1" fontAlgn="auto" latinLnBrk="0" hangingPunct="1">
                        <a:lnSpc>
                          <a:spcPct val="150000"/>
                        </a:lnSpc>
                        <a:spcBef>
                          <a:spcPts val="0"/>
                        </a:spcBef>
                        <a:spcAft>
                          <a:spcPts val="0"/>
                        </a:spcAft>
                        <a:buClrTx/>
                        <a:buSzTx/>
                        <a:buFont typeface="Arial" panose="020B0604020202020204" pitchFamily="34" charset="0"/>
                        <a:buNone/>
                        <a:tabLst/>
                        <a:defRPr/>
                      </a:pPr>
                      <a:r>
                        <a:rPr lang="en-AU" sz="1800"/>
                        <a:t>Strategic implementation process</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lvl="0" algn="l">
                        <a:lnSpc>
                          <a:spcPct val="150000"/>
                        </a:lnSpc>
                        <a:buNone/>
                      </a:pPr>
                      <a:r>
                        <a:rPr lang="en-AU" sz="1800"/>
                        <a:t>24–28 </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654759997"/>
                  </a:ext>
                </a:extLst>
              </a:tr>
              <a:tr h="493148">
                <a:tc rowSpan="3">
                  <a:txBody>
                    <a:bodyPr/>
                    <a:lstStyle/>
                    <a:p>
                      <a:pPr lvl="0" algn="ctr">
                        <a:lnSpc>
                          <a:spcPct val="100000"/>
                        </a:lnSpc>
                        <a:buNone/>
                      </a:pPr>
                      <a:r>
                        <a:rPr lang="en-AU" sz="1000" b="0">
                          <a:solidFill>
                            <a:schemeClr val="bg1"/>
                          </a:solidFill>
                        </a:rPr>
                        <a:t>Leading</a:t>
                      </a:r>
                      <a:r>
                        <a:rPr lang="en-AU" sz="1000" b="0"/>
                        <a:t> </a:t>
                      </a:r>
                      <a:r>
                        <a:rPr lang="en-AU" sz="1000" b="0">
                          <a:solidFill>
                            <a:schemeClr val="bg1"/>
                          </a:solidFill>
                        </a:rPr>
                        <a:t>the</a:t>
                      </a:r>
                      <a:r>
                        <a:rPr lang="en-AU" sz="1000" b="0"/>
                        <a:t> </a:t>
                      </a:r>
                      <a:r>
                        <a:rPr lang="en-AU" sz="1000" b="0">
                          <a:solidFill>
                            <a:schemeClr val="bg1"/>
                          </a:solidFill>
                        </a:rPr>
                        <a:t>implementation</a:t>
                      </a:r>
                      <a:endParaRPr lang="en-AU" sz="1000" b="0">
                        <a:solidFill>
                          <a:schemeClr val="bg1"/>
                        </a:solidFill>
                        <a:latin typeface="+mj-lt"/>
                      </a:endParaRP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lvl="0">
                        <a:lnSpc>
                          <a:spcPct val="150000"/>
                        </a:lnSpc>
                        <a:buNone/>
                      </a:pPr>
                      <a:r>
                        <a:rPr lang="en-AU" sz="1800" b="0"/>
                        <a:t>Section 4</a:t>
                      </a:r>
                      <a:endParaRPr lang="en-AU" sz="1800" b="0">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a:t>Leading driver 1 – contextual planning and strategic alignment</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lvl="0" algn="l">
                        <a:lnSpc>
                          <a:spcPct val="150000"/>
                        </a:lnSpc>
                        <a:buNone/>
                      </a:pPr>
                      <a:r>
                        <a:rPr lang="en-AU" sz="1800"/>
                        <a:t>29–40</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5873747"/>
                  </a:ext>
                </a:extLst>
              </a:tr>
              <a:tr h="493148">
                <a:tc vMerge="1">
                  <a:txBody>
                    <a:bodyPr/>
                    <a:lstStyle/>
                    <a:p>
                      <a:endParaRPr/>
                    </a:p>
                  </a:txBody>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b="0"/>
                        <a:t>Section 5</a:t>
                      </a:r>
                      <a:endParaRPr lang="en-AU" sz="1800" b="0">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a:t>Leading driver 2 – </a:t>
                      </a:r>
                      <a:r>
                        <a:rPr lang="en-AU" sz="1800" b="0" kern="1200">
                          <a:solidFill>
                            <a:schemeClr val="tx1"/>
                          </a:solidFill>
                          <a:effectLst/>
                        </a:rPr>
                        <a:t>from strategy to action – leading processes and practices</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lvl="0">
                        <a:lnSpc>
                          <a:spcPct val="150000"/>
                        </a:lnSpc>
                        <a:buNone/>
                      </a:pPr>
                      <a:r>
                        <a:rPr lang="en-US" sz="1800">
                          <a:latin typeface="+mn-lt"/>
                        </a:rPr>
                        <a:t>41</a:t>
                      </a:r>
                      <a:r>
                        <a:rPr lang="en-AU" sz="1800"/>
                        <a:t>–52</a:t>
                      </a:r>
                      <a:endParaRPr lang="en-US"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116677639"/>
                  </a:ext>
                </a:extLst>
              </a:tr>
              <a:tr h="118232">
                <a:tc vMerge="1">
                  <a:txBody>
                    <a:bodyPr/>
                    <a:lstStyle/>
                    <a:p>
                      <a:endParaRPr/>
                    </a:p>
                  </a:txBody>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b="0"/>
                        <a:t>Section 6</a:t>
                      </a:r>
                      <a:endParaRPr lang="en-AU" sz="1800" b="0">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a:t>Leading driver 3 – </a:t>
                      </a:r>
                      <a:r>
                        <a:rPr lang="en-AU" sz="1800" b="0" kern="1200">
                          <a:solidFill>
                            <a:schemeClr val="tx1"/>
                          </a:solidFill>
                          <a:effectLst/>
                        </a:rPr>
                        <a:t>fostering collaboration for growth and improvement</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lvl="0">
                        <a:lnSpc>
                          <a:spcPct val="150000"/>
                        </a:lnSpc>
                        <a:buNone/>
                      </a:pPr>
                      <a:r>
                        <a:rPr lang="en-US" sz="1800">
                          <a:latin typeface="+mn-lt"/>
                        </a:rPr>
                        <a:t>53</a:t>
                      </a:r>
                      <a:r>
                        <a:rPr lang="en-AU" sz="1800"/>
                        <a:t>–</a:t>
                      </a:r>
                      <a:r>
                        <a:rPr lang="en-US" sz="1800">
                          <a:latin typeface="+mn-lt"/>
                        </a:rPr>
                        <a:t>64</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0683931"/>
                  </a:ext>
                </a:extLst>
              </a:tr>
            </a:tbl>
          </a:graphicData>
        </a:graphic>
      </p:graphicFrame>
      <p:sp>
        <p:nvSpPr>
          <p:cNvPr id="6" name="Slide Number Placeholder 5">
            <a:extLst>
              <a:ext uri="{FF2B5EF4-FFF2-40B4-BE49-F238E27FC236}">
                <a16:creationId xmlns:a16="http://schemas.microsoft.com/office/drawing/2014/main" id="{130D6D7A-F50E-26FE-B05B-FD6CF23C50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41044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0FB8B-7203-5379-534B-61BBD090B93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A5A4976-8CB2-C811-B940-F2D5E38DA982}"/>
              </a:ext>
            </a:extLst>
          </p:cNvPr>
          <p:cNvSpPr>
            <a:spLocks noGrp="1"/>
          </p:cNvSpPr>
          <p:nvPr>
            <p:ph type="title"/>
          </p:nvPr>
        </p:nvSpPr>
        <p:spPr/>
        <p:txBody>
          <a:bodyPr/>
          <a:lstStyle/>
          <a:p>
            <a:r>
              <a:rPr lang="en-AU"/>
              <a:t>3. Collaborative planning and implementation </a:t>
            </a:r>
            <a:r>
              <a:rPr lang="en-AU">
                <a:solidFill>
                  <a:schemeClr val="bg1"/>
                </a:solidFill>
              </a:rPr>
              <a:t>(14)</a:t>
            </a:r>
          </a:p>
        </p:txBody>
      </p:sp>
      <p:sp>
        <p:nvSpPr>
          <p:cNvPr id="9" name="Text Placeholder 8">
            <a:extLst>
              <a:ext uri="{FF2B5EF4-FFF2-40B4-BE49-F238E27FC236}">
                <a16:creationId xmlns:a16="http://schemas.microsoft.com/office/drawing/2014/main" id="{E59917E5-1346-92C6-5680-F60265FB548F}"/>
              </a:ext>
            </a:extLst>
          </p:cNvPr>
          <p:cNvSpPr>
            <a:spLocks noGrp="1"/>
          </p:cNvSpPr>
          <p:nvPr>
            <p:ph type="body" sz="quarter" idx="18"/>
          </p:nvPr>
        </p:nvSpPr>
        <p:spPr/>
        <p:txBody>
          <a:bodyPr/>
          <a:lstStyle/>
          <a:p>
            <a:r>
              <a:rPr lang="en-US"/>
              <a:t>Identify challenges and opportunities</a:t>
            </a:r>
          </a:p>
        </p:txBody>
      </p:sp>
      <p:sp>
        <p:nvSpPr>
          <p:cNvPr id="10" name="Content Placeholder 9">
            <a:extLst>
              <a:ext uri="{FF2B5EF4-FFF2-40B4-BE49-F238E27FC236}">
                <a16:creationId xmlns:a16="http://schemas.microsoft.com/office/drawing/2014/main" id="{F6635ECC-4739-8993-748E-715760534897}"/>
              </a:ext>
            </a:extLst>
          </p:cNvPr>
          <p:cNvSpPr>
            <a:spLocks noGrp="1"/>
          </p:cNvSpPr>
          <p:nvPr>
            <p:ph idx="1"/>
          </p:nvPr>
        </p:nvSpPr>
        <p:spPr>
          <a:xfrm>
            <a:off x="359999" y="1620000"/>
            <a:ext cx="9821959" cy="866134"/>
          </a:xfrm>
        </p:spPr>
        <p:txBody>
          <a:bodyPr/>
          <a:lstStyle/>
          <a:p>
            <a:pPr>
              <a:spcAft>
                <a:spcPts val="600"/>
              </a:spcAft>
            </a:pPr>
            <a:r>
              <a:rPr lang="en-AU"/>
              <a:t>Use the ‘Step 3 – identify challenges and opportunities’ from the ‘</a:t>
            </a:r>
            <a:r>
              <a:rPr lang="en-AU">
                <a:ea typeface="Calibri" panose="020F0502020204030204" pitchFamily="34" charset="0"/>
              </a:rPr>
              <a:t>Driver 3 – reflection and </a:t>
            </a:r>
            <a:r>
              <a:rPr lang="en-AU"/>
              <a:t>implementation</a:t>
            </a:r>
            <a:r>
              <a:rPr lang="en-AU">
                <a:ea typeface="Calibri" panose="020F0502020204030204" pitchFamily="34" charset="0"/>
              </a:rPr>
              <a:t> guide</a:t>
            </a:r>
            <a:r>
              <a:rPr lang="en-AU"/>
              <a:t>’. </a:t>
            </a:r>
          </a:p>
          <a:p>
            <a:endParaRPr lang="en-US"/>
          </a:p>
        </p:txBody>
      </p:sp>
      <p:sp>
        <p:nvSpPr>
          <p:cNvPr id="5" name="Content Placeholder 3">
            <a:extLst>
              <a:ext uri="{FF2B5EF4-FFF2-40B4-BE49-F238E27FC236}">
                <a16:creationId xmlns:a16="http://schemas.microsoft.com/office/drawing/2014/main" id="{380EAFBA-24D9-A493-49CB-A5154FC0FA60}"/>
              </a:ext>
            </a:extLst>
          </p:cNvPr>
          <p:cNvSpPr txBox="1">
            <a:spLocks/>
          </p:cNvSpPr>
          <p:nvPr/>
        </p:nvSpPr>
        <p:spPr>
          <a:xfrm>
            <a:off x="360000" y="2841963"/>
            <a:ext cx="6085770" cy="3301661"/>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a:latin typeface="+mj-lt"/>
              </a:rPr>
              <a:t>Activity</a:t>
            </a:r>
          </a:p>
          <a:p>
            <a:pPr>
              <a:spcAft>
                <a:spcPts val="600"/>
              </a:spcAft>
            </a:pPr>
            <a:r>
              <a:rPr lang="en-AU"/>
              <a:t>Use the guiding prompts from the guide to:</a:t>
            </a:r>
          </a:p>
          <a:p>
            <a:pPr marL="285750" lvl="0" indent="-285750">
              <a:lnSpc>
                <a:spcPct val="150000"/>
              </a:lnSpc>
              <a:spcAft>
                <a:spcPts val="600"/>
              </a:spcAft>
              <a:buFont typeface="Arial" panose="020B0604020202020204" pitchFamily="34" charset="0"/>
              <a:buChar char="•"/>
            </a:pPr>
            <a:r>
              <a:rPr lang="en-AU" sz="1800">
                <a:effectLst/>
                <a:ea typeface="Calibri" panose="020F0502020204030204" pitchFamily="34" charset="0"/>
                <a:cs typeface="Times New Roman" panose="02020603050405020304" pitchFamily="18" charset="0"/>
              </a:rPr>
              <a:t>identify challenges that hinder effective planning</a:t>
            </a:r>
          </a:p>
          <a:p>
            <a:pPr marL="285750" indent="-285750">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highlight opportunities to strengthen alignment and collaboration</a:t>
            </a:r>
          </a:p>
          <a:p>
            <a:pPr marL="285750" indent="-285750">
              <a:spcAft>
                <a:spcPts val="600"/>
              </a:spcAft>
              <a:buFont typeface="Arial" panose="020B0604020202020204" pitchFamily="34" charset="0"/>
              <a:buChar char="•"/>
            </a:pPr>
            <a:r>
              <a:rPr lang="en-AU"/>
              <a:t>record the insight in a shared format or use ‘Table 3 – identify challenges and opportunities’ from the guide.</a:t>
            </a:r>
          </a:p>
          <a:p>
            <a:pPr>
              <a:spcAft>
                <a:spcPts val="600"/>
              </a:spcAft>
            </a:pPr>
            <a:endParaRPr lang="en-AU"/>
          </a:p>
          <a:p>
            <a:pPr marL="342900" lvl="0" indent="-342900">
              <a:lnSpc>
                <a:spcPct val="150000"/>
              </a:lnSpc>
              <a:spcAft>
                <a:spcPts val="600"/>
              </a:spcAft>
              <a:buFont typeface="Arial" panose="020B0604020202020204" pitchFamily="34" charset="0"/>
              <a:buChar char="•"/>
            </a:pPr>
            <a:endParaRPr lang="en-AU" sz="1800">
              <a:effectLst/>
              <a:ea typeface="Calibri" panose="020F0502020204030204" pitchFamily="34" charset="0"/>
              <a:cs typeface="Times New Roman" panose="02020603050405020304" pitchFamily="18" charset="0"/>
            </a:endParaRPr>
          </a:p>
          <a:p>
            <a:pPr algn="l">
              <a:spcAft>
                <a:spcPts val="600"/>
              </a:spcAft>
            </a:pPr>
            <a:endParaRPr lang="en-AU"/>
          </a:p>
        </p:txBody>
      </p:sp>
      <p:grpSp>
        <p:nvGrpSpPr>
          <p:cNvPr id="3" name="Group 2">
            <a:extLst>
              <a:ext uri="{FF2B5EF4-FFF2-40B4-BE49-F238E27FC236}">
                <a16:creationId xmlns:a16="http://schemas.microsoft.com/office/drawing/2014/main" id="{FE78A7A1-75CA-4265-78EF-9353B8B65B77}"/>
              </a:ext>
              <a:ext uri="{C183D7F6-B498-43B3-948B-1728B52AA6E4}">
                <adec:decorative xmlns:adec="http://schemas.microsoft.com/office/drawing/2017/decorative" val="1"/>
              </a:ext>
            </a:extLst>
          </p:cNvPr>
          <p:cNvGrpSpPr/>
          <p:nvPr/>
        </p:nvGrpSpPr>
        <p:grpSpPr>
          <a:xfrm>
            <a:off x="6806410" y="2248110"/>
            <a:ext cx="4930251" cy="3893346"/>
            <a:chOff x="6806410" y="2248110"/>
            <a:chExt cx="4930251" cy="3893346"/>
          </a:xfrm>
        </p:grpSpPr>
        <p:sp>
          <p:nvSpPr>
            <p:cNvPr id="4" name="Arrow: Circular 3">
              <a:extLst>
                <a:ext uri="{FF2B5EF4-FFF2-40B4-BE49-F238E27FC236}">
                  <a16:creationId xmlns:a16="http://schemas.microsoft.com/office/drawing/2014/main" id="{B5D373F9-5475-EBBF-1045-C3DD8DD8D59C}"/>
                </a:ext>
              </a:extLst>
            </p:cNvPr>
            <p:cNvSpPr/>
            <p:nvPr/>
          </p:nvSpPr>
          <p:spPr>
            <a:xfrm>
              <a:off x="7354838" y="2248110"/>
              <a:ext cx="3833395" cy="3833395"/>
            </a:xfrm>
            <a:prstGeom prst="circularArrow">
              <a:avLst>
                <a:gd name="adj1" fmla="val 5544"/>
                <a:gd name="adj2" fmla="val 330680"/>
                <a:gd name="adj3" fmla="val 13742504"/>
                <a:gd name="adj4" fmla="val 17406338"/>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8" name="Freeform: Shape 7">
              <a:extLst>
                <a:ext uri="{FF2B5EF4-FFF2-40B4-BE49-F238E27FC236}">
                  <a16:creationId xmlns:a16="http://schemas.microsoft.com/office/drawing/2014/main" id="{85B924D1-E63E-24B2-DFF9-981EE6B207BC}"/>
                </a:ext>
              </a:extLst>
            </p:cNvPr>
            <p:cNvSpPr/>
            <p:nvPr/>
          </p:nvSpPr>
          <p:spPr>
            <a:xfrm>
              <a:off x="8361112" y="2273815"/>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Individual reflection</a:t>
              </a:r>
            </a:p>
          </p:txBody>
        </p:sp>
        <p:sp>
          <p:nvSpPr>
            <p:cNvPr id="12" name="Freeform: Shape 11">
              <a:extLst>
                <a:ext uri="{FF2B5EF4-FFF2-40B4-BE49-F238E27FC236}">
                  <a16:creationId xmlns:a16="http://schemas.microsoft.com/office/drawing/2014/main" id="{452EDBD4-AD85-E3CC-E08F-0266CCE33ED1}"/>
                </a:ext>
              </a:extLst>
            </p:cNvPr>
            <p:cNvSpPr/>
            <p:nvPr/>
          </p:nvSpPr>
          <p:spPr>
            <a:xfrm>
              <a:off x="9915814" y="3403372"/>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Collaborative discussion</a:t>
              </a:r>
            </a:p>
          </p:txBody>
        </p:sp>
        <p:sp>
          <p:nvSpPr>
            <p:cNvPr id="13" name="Freeform: Shape 12">
              <a:extLst>
                <a:ext uri="{FF2B5EF4-FFF2-40B4-BE49-F238E27FC236}">
                  <a16:creationId xmlns:a16="http://schemas.microsoft.com/office/drawing/2014/main" id="{488EE435-3CE7-2C14-0DCB-641B28C91025}"/>
                </a:ext>
              </a:extLst>
            </p:cNvPr>
            <p:cNvSpPr/>
            <p:nvPr/>
          </p:nvSpPr>
          <p:spPr>
            <a:xfrm>
              <a:off x="9321970" y="5231033"/>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Identify challenges and opportunities</a:t>
              </a:r>
            </a:p>
          </p:txBody>
        </p:sp>
        <p:sp>
          <p:nvSpPr>
            <p:cNvPr id="14" name="Freeform: Shape 13">
              <a:extLst>
                <a:ext uri="{FF2B5EF4-FFF2-40B4-BE49-F238E27FC236}">
                  <a16:creationId xmlns:a16="http://schemas.microsoft.com/office/drawing/2014/main" id="{5AEED0D4-7933-10BA-77F9-6077114EEBA9}"/>
                </a:ext>
              </a:extLst>
            </p:cNvPr>
            <p:cNvSpPr/>
            <p:nvPr/>
          </p:nvSpPr>
          <p:spPr>
            <a:xfrm>
              <a:off x="7400253" y="5231033"/>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Develop collaborative  implementation plan</a:t>
              </a:r>
            </a:p>
          </p:txBody>
        </p:sp>
        <p:sp>
          <p:nvSpPr>
            <p:cNvPr id="15" name="Freeform: Shape 14">
              <a:extLst>
                <a:ext uri="{FF2B5EF4-FFF2-40B4-BE49-F238E27FC236}">
                  <a16:creationId xmlns:a16="http://schemas.microsoft.com/office/drawing/2014/main" id="{4F5E0667-A542-2699-D81B-E10BDBE77EED}"/>
                </a:ext>
              </a:extLst>
            </p:cNvPr>
            <p:cNvSpPr/>
            <p:nvPr/>
          </p:nvSpPr>
          <p:spPr>
            <a:xfrm>
              <a:off x="6806410" y="3403372"/>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Review and adjust</a:t>
              </a:r>
            </a:p>
          </p:txBody>
        </p:sp>
      </p:grpSp>
      <p:sp>
        <p:nvSpPr>
          <p:cNvPr id="6" name="Slide Number Placeholder 5">
            <a:extLst>
              <a:ext uri="{FF2B5EF4-FFF2-40B4-BE49-F238E27FC236}">
                <a16:creationId xmlns:a16="http://schemas.microsoft.com/office/drawing/2014/main" id="{976E8BFD-E897-74DB-2A7C-8D8294E91FB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60</a:t>
            </a:fld>
            <a:endParaRPr lang="en-AU"/>
          </a:p>
        </p:txBody>
      </p:sp>
    </p:spTree>
    <p:extLst>
      <p:ext uri="{BB962C8B-B14F-4D97-AF65-F5344CB8AC3E}">
        <p14:creationId xmlns:p14="http://schemas.microsoft.com/office/powerpoint/2010/main" val="15244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A88BC-1D75-9B84-272A-E2EE45D6ADF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7DAB8E1-7FE7-1CF2-9655-2A556C5982F5}"/>
              </a:ext>
            </a:extLst>
          </p:cNvPr>
          <p:cNvSpPr>
            <a:spLocks noGrp="1"/>
          </p:cNvSpPr>
          <p:nvPr>
            <p:ph type="title"/>
          </p:nvPr>
        </p:nvSpPr>
        <p:spPr/>
        <p:txBody>
          <a:bodyPr/>
          <a:lstStyle/>
          <a:p>
            <a:r>
              <a:rPr lang="en-AU"/>
              <a:t>3. Collaborative planning and implementation </a:t>
            </a:r>
            <a:r>
              <a:rPr lang="en-AU">
                <a:solidFill>
                  <a:schemeClr val="bg1"/>
                </a:solidFill>
              </a:rPr>
              <a:t>(15)</a:t>
            </a:r>
          </a:p>
        </p:txBody>
      </p:sp>
      <p:sp>
        <p:nvSpPr>
          <p:cNvPr id="9" name="Text Placeholder 8">
            <a:extLst>
              <a:ext uri="{FF2B5EF4-FFF2-40B4-BE49-F238E27FC236}">
                <a16:creationId xmlns:a16="http://schemas.microsoft.com/office/drawing/2014/main" id="{B8AAD375-F3F9-9BEE-F38D-DC71354C1E88}"/>
              </a:ext>
            </a:extLst>
          </p:cNvPr>
          <p:cNvSpPr>
            <a:spLocks noGrp="1"/>
          </p:cNvSpPr>
          <p:nvPr>
            <p:ph type="body" sz="quarter" idx="18"/>
          </p:nvPr>
        </p:nvSpPr>
        <p:spPr/>
        <p:txBody>
          <a:bodyPr/>
          <a:lstStyle/>
          <a:p>
            <a:r>
              <a:rPr lang="en-US"/>
              <a:t>Develop a collaborative plan</a:t>
            </a:r>
          </a:p>
        </p:txBody>
      </p:sp>
      <p:sp>
        <p:nvSpPr>
          <p:cNvPr id="12" name="Content Placeholder 11">
            <a:extLst>
              <a:ext uri="{FF2B5EF4-FFF2-40B4-BE49-F238E27FC236}">
                <a16:creationId xmlns:a16="http://schemas.microsoft.com/office/drawing/2014/main" id="{59360843-D56B-763E-980A-7893B922B8B7}"/>
              </a:ext>
            </a:extLst>
          </p:cNvPr>
          <p:cNvSpPr>
            <a:spLocks noGrp="1"/>
          </p:cNvSpPr>
          <p:nvPr>
            <p:ph idx="1"/>
          </p:nvPr>
        </p:nvSpPr>
        <p:spPr>
          <a:xfrm>
            <a:off x="360000" y="1620000"/>
            <a:ext cx="11484000" cy="434535"/>
          </a:xfrm>
        </p:spPr>
        <p:txBody>
          <a:bodyPr/>
          <a:lstStyle/>
          <a:p>
            <a:r>
              <a:rPr lang="en-AU"/>
              <a:t>Use the ‘Step 4 – develop a collaborative plan’ from the ‘</a:t>
            </a:r>
            <a:r>
              <a:rPr lang="en-AU">
                <a:ea typeface="Calibri" panose="020F0502020204030204" pitchFamily="34" charset="0"/>
              </a:rPr>
              <a:t>Driver 3 – reflection and </a:t>
            </a:r>
            <a:r>
              <a:rPr lang="en-AU"/>
              <a:t>implementation</a:t>
            </a:r>
            <a:r>
              <a:rPr lang="en-AU">
                <a:ea typeface="Calibri" panose="020F0502020204030204" pitchFamily="34" charset="0"/>
              </a:rPr>
              <a:t> guide</a:t>
            </a:r>
            <a:r>
              <a:rPr lang="en-AU"/>
              <a:t>’. </a:t>
            </a:r>
          </a:p>
        </p:txBody>
      </p:sp>
      <p:sp>
        <p:nvSpPr>
          <p:cNvPr id="8" name="TextBox 7">
            <a:extLst>
              <a:ext uri="{FF2B5EF4-FFF2-40B4-BE49-F238E27FC236}">
                <a16:creationId xmlns:a16="http://schemas.microsoft.com/office/drawing/2014/main" id="{84393C67-A76F-0251-4369-9275CFB6E01C}"/>
              </a:ext>
            </a:extLst>
          </p:cNvPr>
          <p:cNvSpPr txBox="1"/>
          <p:nvPr/>
        </p:nvSpPr>
        <p:spPr>
          <a:xfrm>
            <a:off x="360000" y="2384425"/>
            <a:ext cx="6100996" cy="3257751"/>
          </a:xfrm>
          <a:prstGeom prst="rect">
            <a:avLst/>
          </a:prstGeom>
          <a:noFill/>
        </p:spPr>
        <p:txBody>
          <a:bodyPr wrap="square">
            <a:spAutoFit/>
          </a:bodyPr>
          <a:lstStyle/>
          <a:p>
            <a:pPr>
              <a:lnSpc>
                <a:spcPct val="150000"/>
              </a:lnSpc>
              <a:spcAft>
                <a:spcPts val="600"/>
              </a:spcAft>
            </a:pPr>
            <a:r>
              <a:rPr lang="en-AU" b="1">
                <a:latin typeface="+mj-lt"/>
              </a:rPr>
              <a:t>Activity</a:t>
            </a:r>
          </a:p>
          <a:p>
            <a:pPr>
              <a:lnSpc>
                <a:spcPct val="150000"/>
              </a:lnSpc>
              <a:spcAft>
                <a:spcPts val="600"/>
              </a:spcAft>
            </a:pPr>
            <a:r>
              <a:rPr lang="en-AU"/>
              <a:t>Use the guiding prompts from the guide to:</a:t>
            </a:r>
          </a:p>
          <a:p>
            <a:pPr marL="285750" lvl="0" indent="-285750">
              <a:lnSpc>
                <a:spcPct val="150000"/>
              </a:lnSpc>
              <a:spcAft>
                <a:spcPts val="600"/>
              </a:spcAft>
              <a:buFont typeface="Arial" panose="020B0604020202020204" pitchFamily="34" charset="0"/>
              <a:buChar char="•"/>
            </a:pPr>
            <a:r>
              <a:rPr lang="en-AU" sz="1800">
                <a:effectLst/>
                <a:ea typeface="Calibri" panose="020F0502020204030204" pitchFamily="34" charset="0"/>
                <a:cs typeface="Times New Roman" panose="02020603050405020304" pitchFamily="18" charset="0"/>
              </a:rPr>
              <a:t>design an action plan focusing on the chosen area/s</a:t>
            </a:r>
          </a:p>
          <a:p>
            <a:pPr marL="285750" lvl="0" indent="-285750">
              <a:lnSpc>
                <a:spcPct val="150000"/>
              </a:lnSpc>
              <a:spcAft>
                <a:spcPts val="600"/>
              </a:spcAft>
              <a:buFont typeface="Arial" panose="020B0604020202020204" pitchFamily="34" charset="0"/>
              <a:buChar char="•"/>
            </a:pPr>
            <a:r>
              <a:rPr lang="en-AU">
                <a:ea typeface="Calibri" panose="020F0502020204030204" pitchFamily="34" charset="0"/>
                <a:cs typeface="Times New Roman" panose="02020603050405020304" pitchFamily="18" charset="0"/>
              </a:rPr>
              <a:t>outline</a:t>
            </a:r>
            <a:r>
              <a:rPr lang="en-AU" sz="1800">
                <a:effectLst/>
                <a:ea typeface="Calibri" panose="020F0502020204030204" pitchFamily="34" charset="0"/>
                <a:cs typeface="Times New Roman" panose="02020603050405020304" pitchFamily="18" charset="0"/>
              </a:rPr>
              <a:t> key actions, assigning responsibilities, set timelines and establishing success indicators</a:t>
            </a:r>
          </a:p>
          <a:p>
            <a:pPr marL="285750" indent="-285750">
              <a:lnSpc>
                <a:spcPct val="150000"/>
              </a:lnSpc>
              <a:spcAft>
                <a:spcPts val="600"/>
              </a:spcAft>
              <a:buFont typeface="Arial" panose="020B0604020202020204" pitchFamily="34" charset="0"/>
              <a:buChar char="•"/>
            </a:pPr>
            <a:r>
              <a:rPr lang="en-AU"/>
              <a:t>record the insight in ‘Table 4 – develop a collaborative plan’ from the guide.</a:t>
            </a:r>
            <a:endParaRPr lang="en-AU" sz="1800">
              <a:effectLst/>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EB385E64-41F5-DBE2-3D95-FDE4B7064A93}"/>
              </a:ext>
              <a:ext uri="{C183D7F6-B498-43B3-948B-1728B52AA6E4}">
                <adec:decorative xmlns:adec="http://schemas.microsoft.com/office/drawing/2017/decorative" val="1"/>
              </a:ext>
            </a:extLst>
          </p:cNvPr>
          <p:cNvGrpSpPr/>
          <p:nvPr/>
        </p:nvGrpSpPr>
        <p:grpSpPr>
          <a:xfrm>
            <a:off x="6806410" y="2248110"/>
            <a:ext cx="4930251" cy="3893346"/>
            <a:chOff x="6806410" y="2248110"/>
            <a:chExt cx="4930251" cy="3893346"/>
          </a:xfrm>
        </p:grpSpPr>
        <p:sp>
          <p:nvSpPr>
            <p:cNvPr id="4" name="Arrow: Circular 3">
              <a:extLst>
                <a:ext uri="{FF2B5EF4-FFF2-40B4-BE49-F238E27FC236}">
                  <a16:creationId xmlns:a16="http://schemas.microsoft.com/office/drawing/2014/main" id="{673E5C21-DC10-D505-4FCE-E29369D6886F}"/>
                </a:ext>
              </a:extLst>
            </p:cNvPr>
            <p:cNvSpPr/>
            <p:nvPr/>
          </p:nvSpPr>
          <p:spPr>
            <a:xfrm>
              <a:off x="7354838" y="2248110"/>
              <a:ext cx="3833395" cy="3833395"/>
            </a:xfrm>
            <a:prstGeom prst="circularArrow">
              <a:avLst>
                <a:gd name="adj1" fmla="val 5544"/>
                <a:gd name="adj2" fmla="val 330680"/>
                <a:gd name="adj3" fmla="val 13742504"/>
                <a:gd name="adj4" fmla="val 17406338"/>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5" name="Freeform: Shape 4">
              <a:extLst>
                <a:ext uri="{FF2B5EF4-FFF2-40B4-BE49-F238E27FC236}">
                  <a16:creationId xmlns:a16="http://schemas.microsoft.com/office/drawing/2014/main" id="{4A0BAB05-59DF-35D3-C9BD-1FA29A2AD711}"/>
                </a:ext>
              </a:extLst>
            </p:cNvPr>
            <p:cNvSpPr/>
            <p:nvPr/>
          </p:nvSpPr>
          <p:spPr>
            <a:xfrm>
              <a:off x="8361112" y="2273815"/>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Individual reflection</a:t>
              </a:r>
            </a:p>
          </p:txBody>
        </p:sp>
        <p:sp>
          <p:nvSpPr>
            <p:cNvPr id="10" name="Freeform: Shape 9">
              <a:extLst>
                <a:ext uri="{FF2B5EF4-FFF2-40B4-BE49-F238E27FC236}">
                  <a16:creationId xmlns:a16="http://schemas.microsoft.com/office/drawing/2014/main" id="{82F5A6AE-80EA-08E3-C03A-8C140BB3051C}"/>
                </a:ext>
              </a:extLst>
            </p:cNvPr>
            <p:cNvSpPr/>
            <p:nvPr/>
          </p:nvSpPr>
          <p:spPr>
            <a:xfrm>
              <a:off x="9915814" y="3403372"/>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Collaborative discussion</a:t>
              </a:r>
            </a:p>
          </p:txBody>
        </p:sp>
        <p:sp>
          <p:nvSpPr>
            <p:cNvPr id="11" name="Freeform: Shape 10">
              <a:extLst>
                <a:ext uri="{FF2B5EF4-FFF2-40B4-BE49-F238E27FC236}">
                  <a16:creationId xmlns:a16="http://schemas.microsoft.com/office/drawing/2014/main" id="{7E5DE20D-896C-7114-2562-28491B42A4BE}"/>
                </a:ext>
              </a:extLst>
            </p:cNvPr>
            <p:cNvSpPr/>
            <p:nvPr/>
          </p:nvSpPr>
          <p:spPr>
            <a:xfrm>
              <a:off x="9321970" y="5231033"/>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Identify challenges and opportunities</a:t>
              </a:r>
            </a:p>
          </p:txBody>
        </p:sp>
        <p:sp>
          <p:nvSpPr>
            <p:cNvPr id="14" name="Freeform: Shape 13">
              <a:extLst>
                <a:ext uri="{FF2B5EF4-FFF2-40B4-BE49-F238E27FC236}">
                  <a16:creationId xmlns:a16="http://schemas.microsoft.com/office/drawing/2014/main" id="{DC674100-E4E5-E941-7FEA-C62F1C97EA60}"/>
                </a:ext>
              </a:extLst>
            </p:cNvPr>
            <p:cNvSpPr/>
            <p:nvPr/>
          </p:nvSpPr>
          <p:spPr>
            <a:xfrm>
              <a:off x="7400253" y="5231033"/>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Develop collaborative  implementation plan</a:t>
              </a:r>
            </a:p>
          </p:txBody>
        </p:sp>
        <p:sp>
          <p:nvSpPr>
            <p:cNvPr id="15" name="Freeform: Shape 14">
              <a:extLst>
                <a:ext uri="{FF2B5EF4-FFF2-40B4-BE49-F238E27FC236}">
                  <a16:creationId xmlns:a16="http://schemas.microsoft.com/office/drawing/2014/main" id="{B481FAEB-9405-F4EC-0C09-132FC5CDA5B6}"/>
                </a:ext>
              </a:extLst>
            </p:cNvPr>
            <p:cNvSpPr/>
            <p:nvPr/>
          </p:nvSpPr>
          <p:spPr>
            <a:xfrm>
              <a:off x="6806410" y="3403372"/>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Review and adjust</a:t>
              </a:r>
            </a:p>
          </p:txBody>
        </p:sp>
      </p:grpSp>
      <p:sp>
        <p:nvSpPr>
          <p:cNvPr id="6" name="Slide Number Placeholder 5">
            <a:extLst>
              <a:ext uri="{FF2B5EF4-FFF2-40B4-BE49-F238E27FC236}">
                <a16:creationId xmlns:a16="http://schemas.microsoft.com/office/drawing/2014/main" id="{02582BE4-E193-B4E1-8DCF-95798E61915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61</a:t>
            </a:fld>
            <a:endParaRPr lang="en-AU"/>
          </a:p>
        </p:txBody>
      </p:sp>
    </p:spTree>
    <p:extLst>
      <p:ext uri="{BB962C8B-B14F-4D97-AF65-F5344CB8AC3E}">
        <p14:creationId xmlns:p14="http://schemas.microsoft.com/office/powerpoint/2010/main" val="176341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62061-1C23-8CCF-1C7A-E77DF366347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DCE0278-6EA8-6104-21D0-2B76EF0ECB4C}"/>
              </a:ext>
            </a:extLst>
          </p:cNvPr>
          <p:cNvSpPr>
            <a:spLocks noGrp="1"/>
          </p:cNvSpPr>
          <p:nvPr>
            <p:ph type="title"/>
          </p:nvPr>
        </p:nvSpPr>
        <p:spPr/>
        <p:txBody>
          <a:bodyPr/>
          <a:lstStyle/>
          <a:p>
            <a:r>
              <a:rPr lang="en-AU"/>
              <a:t>3. Collaborative planning and implementation </a:t>
            </a:r>
            <a:r>
              <a:rPr lang="en-AU">
                <a:solidFill>
                  <a:schemeClr val="bg1"/>
                </a:solidFill>
              </a:rPr>
              <a:t>(16)</a:t>
            </a:r>
          </a:p>
        </p:txBody>
      </p:sp>
      <p:sp>
        <p:nvSpPr>
          <p:cNvPr id="9" name="Text Placeholder 8">
            <a:extLst>
              <a:ext uri="{FF2B5EF4-FFF2-40B4-BE49-F238E27FC236}">
                <a16:creationId xmlns:a16="http://schemas.microsoft.com/office/drawing/2014/main" id="{E604D704-6FC3-74E4-4D71-137C9951BDB8}"/>
              </a:ext>
            </a:extLst>
          </p:cNvPr>
          <p:cNvSpPr>
            <a:spLocks noGrp="1"/>
          </p:cNvSpPr>
          <p:nvPr>
            <p:ph type="body" sz="quarter" idx="18"/>
          </p:nvPr>
        </p:nvSpPr>
        <p:spPr/>
        <p:txBody>
          <a:bodyPr/>
          <a:lstStyle/>
          <a:p>
            <a:r>
              <a:rPr lang="en-US"/>
              <a:t>Review and adjust</a:t>
            </a:r>
          </a:p>
        </p:txBody>
      </p:sp>
      <p:sp>
        <p:nvSpPr>
          <p:cNvPr id="8" name="Content Placeholder 7">
            <a:extLst>
              <a:ext uri="{FF2B5EF4-FFF2-40B4-BE49-F238E27FC236}">
                <a16:creationId xmlns:a16="http://schemas.microsoft.com/office/drawing/2014/main" id="{9BE029CC-4CBF-1B82-D431-AEBCB7BA559A}"/>
              </a:ext>
            </a:extLst>
          </p:cNvPr>
          <p:cNvSpPr>
            <a:spLocks noGrp="1"/>
          </p:cNvSpPr>
          <p:nvPr>
            <p:ph idx="1"/>
          </p:nvPr>
        </p:nvSpPr>
        <p:spPr>
          <a:xfrm>
            <a:off x="360000" y="1620000"/>
            <a:ext cx="11484000" cy="545601"/>
          </a:xfrm>
        </p:spPr>
        <p:txBody>
          <a:bodyPr/>
          <a:lstStyle/>
          <a:p>
            <a:r>
              <a:rPr lang="en-AU"/>
              <a:t>Use ‘Step 5 – review and adjust’ from the ‘</a:t>
            </a:r>
            <a:r>
              <a:rPr lang="en-AU">
                <a:ea typeface="Calibri" panose="020F0502020204030204" pitchFamily="34" charset="0"/>
              </a:rPr>
              <a:t>Driver 3 – reflection and </a:t>
            </a:r>
            <a:r>
              <a:rPr lang="en-AU"/>
              <a:t>implementation </a:t>
            </a:r>
            <a:r>
              <a:rPr lang="en-AU">
                <a:ea typeface="Calibri" panose="020F0502020204030204" pitchFamily="34" charset="0"/>
              </a:rPr>
              <a:t>guide</a:t>
            </a:r>
            <a:r>
              <a:rPr lang="en-AU"/>
              <a:t>’. </a:t>
            </a:r>
          </a:p>
        </p:txBody>
      </p:sp>
      <p:sp>
        <p:nvSpPr>
          <p:cNvPr id="5" name="Content Placeholder 3">
            <a:extLst>
              <a:ext uri="{FF2B5EF4-FFF2-40B4-BE49-F238E27FC236}">
                <a16:creationId xmlns:a16="http://schemas.microsoft.com/office/drawing/2014/main" id="{9D3F866E-C0F8-8135-77ED-B8D942116B8C}"/>
              </a:ext>
            </a:extLst>
          </p:cNvPr>
          <p:cNvSpPr txBox="1">
            <a:spLocks/>
          </p:cNvSpPr>
          <p:nvPr/>
        </p:nvSpPr>
        <p:spPr>
          <a:xfrm>
            <a:off x="360000" y="2384425"/>
            <a:ext cx="5570578" cy="3791524"/>
          </a:xfrm>
          <a:prstGeom prst="rect">
            <a:avLst/>
          </a:prstGeom>
        </p:spPr>
        <p:txBody>
          <a:bodyPr vert="horz" lIns="0" tIns="0" rIns="0" bIns="0" numCol="1" spcCol="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b="1">
                <a:latin typeface="+mj-lt"/>
              </a:rPr>
              <a:t>Activity</a:t>
            </a:r>
          </a:p>
          <a:p>
            <a:pPr>
              <a:spcAft>
                <a:spcPts val="600"/>
              </a:spcAft>
            </a:pPr>
            <a:r>
              <a:rPr lang="en-AU"/>
              <a:t>Use the guiding prompts from the guide to:</a:t>
            </a:r>
          </a:p>
          <a:p>
            <a:pPr marL="285750" lvl="0" indent="-285750">
              <a:lnSpc>
                <a:spcPct val="150000"/>
              </a:lnSpc>
              <a:spcAft>
                <a:spcPts val="600"/>
              </a:spcAft>
              <a:buFont typeface="Arial" panose="020B0604020202020204" pitchFamily="34" charset="0"/>
              <a:buChar char="•"/>
            </a:pPr>
            <a:r>
              <a:rPr lang="en-AU" sz="1800">
                <a:effectLst/>
                <a:ea typeface="Calibri" panose="020F0502020204030204" pitchFamily="34" charset="0"/>
                <a:cs typeface="Times New Roman" panose="02020603050405020304" pitchFamily="18" charset="0"/>
              </a:rPr>
              <a:t>plan for ongoing review sessions and establish methods for evidence collection and evaluation</a:t>
            </a:r>
          </a:p>
          <a:p>
            <a:pPr marL="285750" indent="-285750">
              <a:spcAft>
                <a:spcPts val="600"/>
              </a:spcAft>
              <a:buFont typeface="Arial" panose="020B0604020202020204" pitchFamily="34" charset="0"/>
              <a:buChar char="•"/>
            </a:pPr>
            <a:r>
              <a:rPr lang="en-AU" sz="1800">
                <a:effectLst/>
                <a:ea typeface="Calibri" panose="020F0502020204030204" pitchFamily="34" charset="0"/>
                <a:cs typeface="Times New Roman" panose="02020603050405020304" pitchFamily="18" charset="0"/>
              </a:rPr>
              <a:t>identify evidence such as feedback, observations, and outcomes to evaluate success</a:t>
            </a:r>
          </a:p>
          <a:p>
            <a:pPr marL="285750" indent="-285750">
              <a:spcAft>
                <a:spcPts val="600"/>
              </a:spcAft>
              <a:buFont typeface="Arial" panose="020B0604020202020204" pitchFamily="34" charset="0"/>
              <a:buChar char="•"/>
            </a:pPr>
            <a:r>
              <a:rPr lang="en-AU"/>
              <a:t>record the insight in ‘Table 5 – review and adjust’ from the guide.</a:t>
            </a:r>
            <a:endParaRPr lang="en-AU" sz="1800">
              <a:effectLs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04AD65F0-ED5D-E5C6-CE4A-A766C4A542B6}"/>
              </a:ext>
              <a:ext uri="{C183D7F6-B498-43B3-948B-1728B52AA6E4}">
                <adec:decorative xmlns:adec="http://schemas.microsoft.com/office/drawing/2017/decorative" val="1"/>
              </a:ext>
            </a:extLst>
          </p:cNvPr>
          <p:cNvGrpSpPr/>
          <p:nvPr/>
        </p:nvGrpSpPr>
        <p:grpSpPr>
          <a:xfrm>
            <a:off x="6806410" y="2248110"/>
            <a:ext cx="4930251" cy="3893346"/>
            <a:chOff x="6806410" y="2248110"/>
            <a:chExt cx="4930251" cy="3893346"/>
          </a:xfrm>
        </p:grpSpPr>
        <p:sp>
          <p:nvSpPr>
            <p:cNvPr id="3" name="Arrow: Circular 2">
              <a:extLst>
                <a:ext uri="{FF2B5EF4-FFF2-40B4-BE49-F238E27FC236}">
                  <a16:creationId xmlns:a16="http://schemas.microsoft.com/office/drawing/2014/main" id="{C0EDDF5D-5622-3120-440A-96947EB01782}"/>
                </a:ext>
              </a:extLst>
            </p:cNvPr>
            <p:cNvSpPr/>
            <p:nvPr/>
          </p:nvSpPr>
          <p:spPr>
            <a:xfrm>
              <a:off x="7354838" y="2248110"/>
              <a:ext cx="3833395" cy="3833395"/>
            </a:xfrm>
            <a:prstGeom prst="circularArrow">
              <a:avLst>
                <a:gd name="adj1" fmla="val 5544"/>
                <a:gd name="adj2" fmla="val 330680"/>
                <a:gd name="adj3" fmla="val 13742504"/>
                <a:gd name="adj4" fmla="val 17406338"/>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sz="1400"/>
            </a:p>
          </p:txBody>
        </p:sp>
        <p:sp>
          <p:nvSpPr>
            <p:cNvPr id="4" name="Freeform: Shape 3">
              <a:extLst>
                <a:ext uri="{FF2B5EF4-FFF2-40B4-BE49-F238E27FC236}">
                  <a16:creationId xmlns:a16="http://schemas.microsoft.com/office/drawing/2014/main" id="{A8CBBA6E-EAC1-E5A3-2D4E-45825D07ACC4}"/>
                </a:ext>
              </a:extLst>
            </p:cNvPr>
            <p:cNvSpPr/>
            <p:nvPr/>
          </p:nvSpPr>
          <p:spPr>
            <a:xfrm>
              <a:off x="8361112" y="2273815"/>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Individual reflection</a:t>
              </a:r>
            </a:p>
          </p:txBody>
        </p:sp>
        <p:sp>
          <p:nvSpPr>
            <p:cNvPr id="11" name="Freeform: Shape 10">
              <a:extLst>
                <a:ext uri="{FF2B5EF4-FFF2-40B4-BE49-F238E27FC236}">
                  <a16:creationId xmlns:a16="http://schemas.microsoft.com/office/drawing/2014/main" id="{2CBE6606-B591-1BE2-7DA5-6CBC955E4396}"/>
                </a:ext>
              </a:extLst>
            </p:cNvPr>
            <p:cNvSpPr/>
            <p:nvPr/>
          </p:nvSpPr>
          <p:spPr>
            <a:xfrm>
              <a:off x="9915814" y="3403372"/>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Collaborative discussion</a:t>
              </a:r>
            </a:p>
          </p:txBody>
        </p:sp>
        <p:sp>
          <p:nvSpPr>
            <p:cNvPr id="12" name="Freeform: Shape 11">
              <a:extLst>
                <a:ext uri="{FF2B5EF4-FFF2-40B4-BE49-F238E27FC236}">
                  <a16:creationId xmlns:a16="http://schemas.microsoft.com/office/drawing/2014/main" id="{0C494DAF-521D-DB48-8EC1-65D668210D4F}"/>
                </a:ext>
              </a:extLst>
            </p:cNvPr>
            <p:cNvSpPr/>
            <p:nvPr/>
          </p:nvSpPr>
          <p:spPr>
            <a:xfrm>
              <a:off x="9321970" y="5231033"/>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Identify challenges and opportunities</a:t>
              </a:r>
            </a:p>
          </p:txBody>
        </p:sp>
        <p:sp>
          <p:nvSpPr>
            <p:cNvPr id="13" name="Freeform: Shape 12">
              <a:extLst>
                <a:ext uri="{FF2B5EF4-FFF2-40B4-BE49-F238E27FC236}">
                  <a16:creationId xmlns:a16="http://schemas.microsoft.com/office/drawing/2014/main" id="{64A3E97E-5305-B5AD-63CB-5EF03F180227}"/>
                </a:ext>
              </a:extLst>
            </p:cNvPr>
            <p:cNvSpPr/>
            <p:nvPr/>
          </p:nvSpPr>
          <p:spPr>
            <a:xfrm>
              <a:off x="7400253" y="5231033"/>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Develop collaborative  implementation plan</a:t>
              </a:r>
            </a:p>
          </p:txBody>
        </p:sp>
        <p:sp>
          <p:nvSpPr>
            <p:cNvPr id="14" name="Freeform: Shape 13">
              <a:extLst>
                <a:ext uri="{FF2B5EF4-FFF2-40B4-BE49-F238E27FC236}">
                  <a16:creationId xmlns:a16="http://schemas.microsoft.com/office/drawing/2014/main" id="{251093F3-086F-414B-D77E-E9AAA8D90A1D}"/>
                </a:ext>
              </a:extLst>
            </p:cNvPr>
            <p:cNvSpPr/>
            <p:nvPr/>
          </p:nvSpPr>
          <p:spPr>
            <a:xfrm>
              <a:off x="6806410" y="3403372"/>
              <a:ext cx="1820847" cy="910423"/>
            </a:xfrm>
            <a:custGeom>
              <a:avLst/>
              <a:gdLst>
                <a:gd name="connsiteX0" fmla="*/ 0 w 1820847"/>
                <a:gd name="connsiteY0" fmla="*/ 151740 h 910423"/>
                <a:gd name="connsiteX1" fmla="*/ 151740 w 1820847"/>
                <a:gd name="connsiteY1" fmla="*/ 0 h 910423"/>
                <a:gd name="connsiteX2" fmla="*/ 1669107 w 1820847"/>
                <a:gd name="connsiteY2" fmla="*/ 0 h 910423"/>
                <a:gd name="connsiteX3" fmla="*/ 1820847 w 1820847"/>
                <a:gd name="connsiteY3" fmla="*/ 151740 h 910423"/>
                <a:gd name="connsiteX4" fmla="*/ 1820847 w 1820847"/>
                <a:gd name="connsiteY4" fmla="*/ 758683 h 910423"/>
                <a:gd name="connsiteX5" fmla="*/ 1669107 w 1820847"/>
                <a:gd name="connsiteY5" fmla="*/ 910423 h 910423"/>
                <a:gd name="connsiteX6" fmla="*/ 151740 w 1820847"/>
                <a:gd name="connsiteY6" fmla="*/ 910423 h 910423"/>
                <a:gd name="connsiteX7" fmla="*/ 0 w 1820847"/>
                <a:gd name="connsiteY7" fmla="*/ 758683 h 910423"/>
                <a:gd name="connsiteX8" fmla="*/ 0 w 1820847"/>
                <a:gd name="connsiteY8" fmla="*/ 151740 h 9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47" h="910423">
                  <a:moveTo>
                    <a:pt x="0" y="151740"/>
                  </a:moveTo>
                  <a:cubicBezTo>
                    <a:pt x="0" y="67936"/>
                    <a:pt x="67936" y="0"/>
                    <a:pt x="151740" y="0"/>
                  </a:cubicBezTo>
                  <a:lnTo>
                    <a:pt x="1669107" y="0"/>
                  </a:lnTo>
                  <a:cubicBezTo>
                    <a:pt x="1752911" y="0"/>
                    <a:pt x="1820847" y="67936"/>
                    <a:pt x="1820847" y="151740"/>
                  </a:cubicBezTo>
                  <a:lnTo>
                    <a:pt x="1820847" y="758683"/>
                  </a:lnTo>
                  <a:cubicBezTo>
                    <a:pt x="1820847" y="842487"/>
                    <a:pt x="1752911" y="910423"/>
                    <a:pt x="1669107" y="910423"/>
                  </a:cubicBezTo>
                  <a:lnTo>
                    <a:pt x="151740" y="910423"/>
                  </a:lnTo>
                  <a:cubicBezTo>
                    <a:pt x="67936" y="910423"/>
                    <a:pt x="0" y="842487"/>
                    <a:pt x="0" y="758683"/>
                  </a:cubicBezTo>
                  <a:lnTo>
                    <a:pt x="0" y="15174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783" tIns="97783" rIns="97783" bIns="97783" numCol="1" spcCol="1270" anchor="ctr" anchorCtr="0">
              <a:noAutofit/>
            </a:bodyPr>
            <a:lstStyle/>
            <a:p>
              <a:pPr marL="0" lvl="0" indent="0" algn="ctr" defTabSz="622300">
                <a:lnSpc>
                  <a:spcPct val="130000"/>
                </a:lnSpc>
                <a:spcBef>
                  <a:spcPct val="0"/>
                </a:spcBef>
                <a:spcAft>
                  <a:spcPts val="600"/>
                </a:spcAft>
                <a:buNone/>
              </a:pPr>
              <a:r>
                <a:rPr lang="en-AU" sz="1200" kern="1200"/>
                <a:t>Review and adjust</a:t>
              </a:r>
            </a:p>
          </p:txBody>
        </p:sp>
      </p:grpSp>
      <p:sp>
        <p:nvSpPr>
          <p:cNvPr id="6" name="Slide Number Placeholder 5">
            <a:extLst>
              <a:ext uri="{FF2B5EF4-FFF2-40B4-BE49-F238E27FC236}">
                <a16:creationId xmlns:a16="http://schemas.microsoft.com/office/drawing/2014/main" id="{880E253A-E1B2-0C1C-AE09-A94E8B69390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62</a:t>
            </a:fld>
            <a:endParaRPr lang="en-AU"/>
          </a:p>
        </p:txBody>
      </p:sp>
    </p:spTree>
    <p:extLst>
      <p:ext uri="{BB962C8B-B14F-4D97-AF65-F5344CB8AC3E}">
        <p14:creationId xmlns:p14="http://schemas.microsoft.com/office/powerpoint/2010/main" val="28110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BA584D-57AE-BC51-22FC-8E310B2B6528}"/>
              </a:ext>
            </a:extLst>
          </p:cNvPr>
          <p:cNvSpPr>
            <a:spLocks noGrp="1"/>
          </p:cNvSpPr>
          <p:nvPr>
            <p:ph type="title"/>
          </p:nvPr>
        </p:nvSpPr>
        <p:spPr/>
        <p:txBody>
          <a:bodyPr/>
          <a:lstStyle/>
          <a:p>
            <a:r>
              <a:rPr lang="en-AU"/>
              <a:t>Additional resources – further reading </a:t>
            </a:r>
            <a:r>
              <a:rPr lang="en-AU">
                <a:solidFill>
                  <a:schemeClr val="bg1"/>
                </a:solidFill>
              </a:rPr>
              <a:t>(3)</a:t>
            </a:r>
          </a:p>
        </p:txBody>
      </p:sp>
      <p:sp>
        <p:nvSpPr>
          <p:cNvPr id="5" name="Text Placeholder 8">
            <a:extLst>
              <a:ext uri="{FF2B5EF4-FFF2-40B4-BE49-F238E27FC236}">
                <a16:creationId xmlns:a16="http://schemas.microsoft.com/office/drawing/2014/main" id="{95B77B4D-1DE8-9C82-E6B8-09E437C22DE4}"/>
              </a:ext>
            </a:extLst>
          </p:cNvPr>
          <p:cNvSpPr>
            <a:spLocks noGrp="1"/>
          </p:cNvSpPr>
          <p:nvPr>
            <p:ph type="body" sz="quarter" idx="18"/>
          </p:nvPr>
        </p:nvSpPr>
        <p:spPr/>
        <p:txBody>
          <a:bodyPr/>
          <a:lstStyle/>
          <a:p>
            <a:r>
              <a:rPr lang="en-US"/>
              <a:t>Driver 3 – fostering collaboration for growth and improvement </a:t>
            </a:r>
          </a:p>
        </p:txBody>
      </p:sp>
      <p:sp>
        <p:nvSpPr>
          <p:cNvPr id="6" name="Content Placeholder 5">
            <a:extLst>
              <a:ext uri="{FF2B5EF4-FFF2-40B4-BE49-F238E27FC236}">
                <a16:creationId xmlns:a16="http://schemas.microsoft.com/office/drawing/2014/main" id="{5CD4D245-D58D-569E-A87B-7AA26C537E67}"/>
              </a:ext>
            </a:extLst>
          </p:cNvPr>
          <p:cNvSpPr>
            <a:spLocks noGrp="1"/>
          </p:cNvSpPr>
          <p:nvPr>
            <p:ph idx="1"/>
          </p:nvPr>
        </p:nvSpPr>
        <p:spPr/>
        <p:txBody>
          <a:bodyPr numCol="1" spcCol="720000"/>
          <a:lstStyle/>
          <a:p>
            <a:pPr marL="285750" indent="-285750">
              <a:spcAft>
                <a:spcPts val="600"/>
              </a:spcAft>
              <a:buFont typeface="Arial" panose="020B0604020202020204" pitchFamily="34" charset="0"/>
              <a:buChar char="•"/>
            </a:pPr>
            <a:r>
              <a:rPr lang="en-US" u="sng">
                <a:solidFill>
                  <a:srgbClr val="2F5496"/>
                </a:solidFill>
                <a:ea typeface="Calibri" panose="020F0502020204030204" pitchFamily="34" charset="0"/>
                <a:hlinkClick r:id="rId3"/>
              </a:rPr>
              <a:t>School planning for curriculum implementation</a:t>
            </a:r>
            <a:r>
              <a:rPr lang="en-US" u="sng">
                <a:solidFill>
                  <a:srgbClr val="2F5496"/>
                </a:solidFill>
                <a:ea typeface="Calibri" panose="020F0502020204030204" pitchFamily="34" charset="0"/>
              </a:rPr>
              <a:t> </a:t>
            </a:r>
            <a:endParaRPr lang="en-AU">
              <a:ea typeface="Calibri" panose="020F0502020204030204" pitchFamily="34" charset="0"/>
            </a:endParaRPr>
          </a:p>
          <a:p>
            <a:pPr marL="285750" lvl="0" indent="-285750">
              <a:spcAft>
                <a:spcPts val="600"/>
              </a:spcAft>
              <a:buFont typeface="Arial" panose="020B0604020202020204" pitchFamily="34" charset="0"/>
              <a:buChar char="•"/>
            </a:pPr>
            <a:r>
              <a:rPr lang="en-US" u="sng">
                <a:solidFill>
                  <a:srgbClr val="2F5496"/>
                </a:solidFill>
                <a:ea typeface="Calibri" panose="020F0502020204030204" pitchFamily="34" charset="0"/>
                <a:hlinkClick r:id="rId4"/>
              </a:rPr>
              <a:t>Curriculum networks</a:t>
            </a:r>
            <a:r>
              <a:rPr lang="en-US">
                <a:ea typeface="Calibri" panose="020F0502020204030204" pitchFamily="34" charset="0"/>
              </a:rPr>
              <a:t> </a:t>
            </a:r>
            <a:endParaRPr lang="en-AU">
              <a:ea typeface="Calibri" panose="020F0502020204030204" pitchFamily="34" charset="0"/>
            </a:endParaRPr>
          </a:p>
          <a:p>
            <a:pPr marL="285750" lvl="0" indent="-285750">
              <a:spcAft>
                <a:spcPts val="600"/>
              </a:spcAft>
              <a:buFont typeface="Arial" panose="020B0604020202020204" pitchFamily="34" charset="0"/>
              <a:buChar char="•"/>
            </a:pPr>
            <a:r>
              <a:rPr lang="en-AU" u="sng">
                <a:solidFill>
                  <a:srgbClr val="2F5496"/>
                </a:solidFill>
                <a:ea typeface="Calibri" panose="020F0502020204030204" pitchFamily="34" charset="0"/>
                <a:hlinkClick r:id="rId5"/>
              </a:rPr>
              <a:t>Statewide Staffrooms</a:t>
            </a:r>
            <a:r>
              <a:rPr lang="en-AU">
                <a:ea typeface="Calibri" panose="020F0502020204030204" pitchFamily="34" charset="0"/>
              </a:rPr>
              <a:t> </a:t>
            </a:r>
          </a:p>
          <a:p>
            <a:pPr marL="285750" lvl="0" indent="-285750">
              <a:spcAft>
                <a:spcPts val="600"/>
              </a:spcAft>
              <a:buFont typeface="Arial" panose="020B0604020202020204" pitchFamily="34" charset="0"/>
              <a:buChar char="•"/>
            </a:pPr>
            <a:r>
              <a:rPr lang="en-US" u="sng">
                <a:solidFill>
                  <a:srgbClr val="2F5496"/>
                </a:solidFill>
                <a:ea typeface="Calibri" panose="020F0502020204030204" pitchFamily="34" charset="0"/>
                <a:hlinkClick r:id="rId6"/>
              </a:rPr>
              <a:t>Principles for building capacity</a:t>
            </a:r>
            <a:r>
              <a:rPr lang="en-AU">
                <a:solidFill>
                  <a:srgbClr val="000000"/>
                </a:solidFill>
                <a:ea typeface="Calibri" panose="020F0502020204030204" pitchFamily="34" charset="0"/>
              </a:rPr>
              <a:t> </a:t>
            </a:r>
            <a:endParaRPr lang="en-AU">
              <a:ea typeface="Calibri" panose="020F0502020204030204" pitchFamily="34" charset="0"/>
            </a:endParaRPr>
          </a:p>
          <a:p>
            <a:pPr marL="285750" lvl="0" indent="-285750">
              <a:spcAft>
                <a:spcPts val="600"/>
              </a:spcAft>
              <a:buFont typeface="Arial" panose="020B0604020202020204" pitchFamily="34" charset="0"/>
              <a:buChar char="•"/>
            </a:pPr>
            <a:r>
              <a:rPr lang="en-US" u="sng">
                <a:solidFill>
                  <a:srgbClr val="2F5496"/>
                </a:solidFill>
                <a:ea typeface="Calibri" panose="020F0502020204030204" pitchFamily="34" charset="0"/>
                <a:hlinkClick r:id="rId7"/>
              </a:rPr>
              <a:t>Establishing communities of practice</a:t>
            </a:r>
            <a:r>
              <a:rPr lang="en-AU">
                <a:ea typeface="Calibri" panose="020F0502020204030204" pitchFamily="34" charset="0"/>
              </a:rPr>
              <a:t> </a:t>
            </a:r>
          </a:p>
          <a:p>
            <a:pPr marL="285750" indent="-285750">
              <a:spcAft>
                <a:spcPts val="600"/>
              </a:spcAft>
              <a:buFont typeface="Arial" panose="020B0604020202020204" pitchFamily="34" charset="0"/>
              <a:buChar char="•"/>
            </a:pPr>
            <a:r>
              <a:rPr lang="en-AU" u="sng">
                <a:solidFill>
                  <a:srgbClr val="2F5496"/>
                </a:solidFill>
                <a:ea typeface="Calibri" panose="020F0502020204030204" pitchFamily="34" charset="0"/>
                <a:hlinkClick r:id="rId8"/>
              </a:rPr>
              <a:t>Research on professional learning (nsw.gov.au)</a:t>
            </a:r>
            <a:endParaRPr lang="en-AU" u="sng">
              <a:solidFill>
                <a:srgbClr val="2F5496"/>
              </a:solidFill>
              <a:ea typeface="Calibri" panose="020F0502020204030204" pitchFamily="34" charset="0"/>
            </a:endParaRPr>
          </a:p>
          <a:p>
            <a:pPr marL="285750" indent="-285750">
              <a:spcAft>
                <a:spcPts val="600"/>
              </a:spcAft>
              <a:buFont typeface="Arial" panose="020B0604020202020204" pitchFamily="34" charset="0"/>
              <a:buChar char="•"/>
            </a:pPr>
            <a:r>
              <a:rPr lang="en-AU">
                <a:solidFill>
                  <a:srgbClr val="22272B"/>
                </a:solidFill>
                <a:ea typeface="Segoe UI"/>
                <a:cs typeface="Segoe UI"/>
                <a:hlinkClick r:id="rId9"/>
              </a:rPr>
              <a:t>Leading teaching and learning – AITSL (PDF 70KB)</a:t>
            </a:r>
            <a:r>
              <a:rPr lang="en-US">
                <a:solidFill>
                  <a:srgbClr val="22272B"/>
                </a:solidFill>
              </a:rPr>
              <a:t> </a:t>
            </a:r>
          </a:p>
          <a:p>
            <a:pPr marL="285750" indent="-285750">
              <a:spcAft>
                <a:spcPts val="600"/>
              </a:spcAft>
              <a:buFont typeface="Arial" panose="020B0604020202020204" pitchFamily="34" charset="0"/>
              <a:buChar char="•"/>
            </a:pPr>
            <a:r>
              <a:rPr lang="en-AU">
                <a:highlight>
                  <a:srgbClr val="FFFFFF"/>
                </a:highlight>
                <a:cs typeface="Segoe UI"/>
                <a:hlinkClick r:id="rId10"/>
              </a:rPr>
              <a:t>What works best</a:t>
            </a:r>
            <a:endParaRPr lang="en-US"/>
          </a:p>
        </p:txBody>
      </p:sp>
      <p:sp>
        <p:nvSpPr>
          <p:cNvPr id="2" name="Slide Number Placeholder 1">
            <a:extLst>
              <a:ext uri="{FF2B5EF4-FFF2-40B4-BE49-F238E27FC236}">
                <a16:creationId xmlns:a16="http://schemas.microsoft.com/office/drawing/2014/main" id="{187BCA52-0EAC-F89F-0A7E-EB35EBA4F64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63</a:t>
            </a:fld>
            <a:endParaRPr lang="en-AU"/>
          </a:p>
        </p:txBody>
      </p:sp>
    </p:spTree>
    <p:extLst>
      <p:ext uri="{BB962C8B-B14F-4D97-AF65-F5344CB8AC3E}">
        <p14:creationId xmlns:p14="http://schemas.microsoft.com/office/powerpoint/2010/main" val="301818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38711-6DB5-EE07-3A43-D4576F32B93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C2E415B-FA25-E8DF-1A8C-DD125D3A7077}"/>
              </a:ext>
            </a:extLst>
          </p:cNvPr>
          <p:cNvSpPr>
            <a:spLocks noGrp="1"/>
          </p:cNvSpPr>
          <p:nvPr>
            <p:ph type="title"/>
          </p:nvPr>
        </p:nvSpPr>
        <p:spPr/>
        <p:txBody>
          <a:bodyPr/>
          <a:lstStyle/>
          <a:p>
            <a:r>
              <a:rPr lang="en-AU"/>
              <a:t>Further support </a:t>
            </a:r>
            <a:r>
              <a:rPr lang="en-AU">
                <a:solidFill>
                  <a:schemeClr val="bg1"/>
                </a:solidFill>
              </a:rPr>
              <a:t>(3)</a:t>
            </a:r>
          </a:p>
        </p:txBody>
      </p:sp>
      <p:sp>
        <p:nvSpPr>
          <p:cNvPr id="4" name="Slide Number Placeholder 3">
            <a:extLst>
              <a:ext uri="{FF2B5EF4-FFF2-40B4-BE49-F238E27FC236}">
                <a16:creationId xmlns:a16="http://schemas.microsoft.com/office/drawing/2014/main" id="{F75A921F-430C-3395-9E4D-38692130E0C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64</a:t>
            </a:fld>
            <a:endParaRPr lang="en-AU"/>
          </a:p>
        </p:txBody>
      </p:sp>
      <p:sp>
        <p:nvSpPr>
          <p:cNvPr id="9" name="Text Placeholder 8">
            <a:extLst>
              <a:ext uri="{FF2B5EF4-FFF2-40B4-BE49-F238E27FC236}">
                <a16:creationId xmlns:a16="http://schemas.microsoft.com/office/drawing/2014/main" id="{A7135786-90E9-0B04-1287-603CEACCB87A}"/>
              </a:ext>
            </a:extLst>
          </p:cNvPr>
          <p:cNvSpPr>
            <a:spLocks noGrp="1"/>
          </p:cNvSpPr>
          <p:nvPr>
            <p:ph type="body" sz="quarter" idx="18"/>
          </p:nvPr>
        </p:nvSpPr>
        <p:spPr/>
        <p:txBody>
          <a:bodyPr/>
          <a:lstStyle/>
          <a:p>
            <a:r>
              <a:rPr lang="en-AU"/>
              <a:t>Evaluation and contact</a:t>
            </a:r>
          </a:p>
        </p:txBody>
      </p:sp>
      <p:pic>
        <p:nvPicPr>
          <p:cNvPr id="3" name="Picture 2">
            <a:extLst>
              <a:ext uri="{FF2B5EF4-FFF2-40B4-BE49-F238E27FC236}">
                <a16:creationId xmlns:a16="http://schemas.microsoft.com/office/drawing/2014/main" id="{33394C00-5429-05FA-9F47-602C72F650B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1673388"/>
            <a:ext cx="4390981" cy="439098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10">
            <a:extLst>
              <a:ext uri="{FF2B5EF4-FFF2-40B4-BE49-F238E27FC236}">
                <a16:creationId xmlns:a16="http://schemas.microsoft.com/office/drawing/2014/main" id="{F67A2796-29AE-5E8E-6CCC-7D6C1D14C6F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16880" y="1820744"/>
            <a:ext cx="1904400" cy="1904400"/>
          </a:xfrm>
          <a:prstGeom prst="rect">
            <a:avLst/>
          </a:prstGeom>
        </p:spPr>
      </p:pic>
      <p:sp>
        <p:nvSpPr>
          <p:cNvPr id="8" name="TextBox 7">
            <a:extLst>
              <a:ext uri="{FF2B5EF4-FFF2-40B4-BE49-F238E27FC236}">
                <a16:creationId xmlns:a16="http://schemas.microsoft.com/office/drawing/2014/main" id="{EF079F40-CBAD-3F7D-80FC-196D20CD4D04}"/>
              </a:ext>
            </a:extLst>
          </p:cNvPr>
          <p:cNvSpPr txBox="1"/>
          <p:nvPr/>
        </p:nvSpPr>
        <p:spPr>
          <a:xfrm>
            <a:off x="6466410" y="3911600"/>
            <a:ext cx="5254779" cy="2009717"/>
          </a:xfrm>
          <a:prstGeom prst="rect">
            <a:avLst/>
          </a:prstGeom>
          <a:noFill/>
        </p:spPr>
        <p:txBody>
          <a:bodyPr wrap="square">
            <a:spAutoFit/>
          </a:bodyPr>
          <a:lstStyle/>
          <a:p>
            <a:pPr>
              <a:lnSpc>
                <a:spcPct val="130000"/>
              </a:lnSpc>
              <a:spcAft>
                <a:spcPts val="600"/>
              </a:spcAft>
            </a:pPr>
            <a:r>
              <a:rPr lang="en-AU" sz="1800"/>
              <a:t>Join T and L statewide staffroom</a:t>
            </a:r>
          </a:p>
          <a:p>
            <a:pPr>
              <a:lnSpc>
                <a:spcPct val="130000"/>
              </a:lnSpc>
              <a:spcAft>
                <a:spcPts val="600"/>
              </a:spcAft>
            </a:pPr>
            <a:r>
              <a:rPr lang="en-AU" sz="1800">
                <a:solidFill>
                  <a:srgbClr val="146CFD"/>
                </a:solidFill>
                <a:hlinkClick r:id="rId5">
                  <a:extLst>
                    <a:ext uri="{A12FA001-AC4F-418D-AE19-62706E023703}">
                      <ahyp:hlinkClr xmlns:ahyp="http://schemas.microsoft.com/office/drawing/2018/hyperlinkcolor" val="tx"/>
                    </a:ext>
                  </a:extLst>
                </a:hlinkClick>
              </a:rPr>
              <a:t>Teaching and Learning 7–12 team </a:t>
            </a:r>
            <a:br>
              <a:rPr lang="en-AU" sz="1800">
                <a:solidFill>
                  <a:srgbClr val="146CFD"/>
                </a:solidFill>
              </a:rPr>
            </a:br>
            <a:endParaRPr lang="en-AU" sz="1800"/>
          </a:p>
          <a:p>
            <a:pPr>
              <a:lnSpc>
                <a:spcPct val="130000"/>
              </a:lnSpc>
              <a:spcAft>
                <a:spcPts val="600"/>
              </a:spcAft>
            </a:pPr>
            <a:r>
              <a:rPr lang="en-AU" sz="1800"/>
              <a:t>Contact email: </a:t>
            </a:r>
            <a:r>
              <a:rPr lang="en-AU" sz="1800">
                <a:solidFill>
                  <a:srgbClr val="146CFD"/>
                </a:solidFill>
                <a:hlinkClick r:id="rId6">
                  <a:extLst>
                    <a:ext uri="{A12FA001-AC4F-418D-AE19-62706E023703}">
                      <ahyp:hlinkClr xmlns:ahyp="http://schemas.microsoft.com/office/drawing/2018/hyperlinkcolor" val="tx"/>
                    </a:ext>
                  </a:extLst>
                </a:hlinkClick>
              </a:rPr>
              <a:t>secondaryteachingandlearning@det.nsw.edu.au</a:t>
            </a:r>
            <a:r>
              <a:rPr lang="en-AU" sz="1800"/>
              <a:t>  </a:t>
            </a:r>
          </a:p>
        </p:txBody>
      </p:sp>
    </p:spTree>
    <p:extLst>
      <p:ext uri="{BB962C8B-B14F-4D97-AF65-F5344CB8AC3E}">
        <p14:creationId xmlns:p14="http://schemas.microsoft.com/office/powerpoint/2010/main" val="97556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9C8A3D-9477-2CFC-17B2-BC45D332FD53}"/>
              </a:ext>
            </a:extLst>
          </p:cNvPr>
          <p:cNvSpPr>
            <a:spLocks noGrp="1"/>
          </p:cNvSpPr>
          <p:nvPr>
            <p:ph type="title"/>
          </p:nvPr>
        </p:nvSpPr>
        <p:spPr/>
        <p:txBody>
          <a:bodyPr/>
          <a:lstStyle/>
          <a:p>
            <a:r>
              <a:rPr lang="en-US"/>
              <a:t>Copyright</a:t>
            </a:r>
          </a:p>
        </p:txBody>
      </p:sp>
      <p:sp>
        <p:nvSpPr>
          <p:cNvPr id="10" name="Text Placeholder 6">
            <a:extLst>
              <a:ext uri="{FF2B5EF4-FFF2-40B4-BE49-F238E27FC236}">
                <a16:creationId xmlns:a16="http://schemas.microsoft.com/office/drawing/2014/main" id="{237635B4-A35B-D76C-1365-E2E88E28881C}"/>
              </a:ext>
            </a:extLst>
          </p:cNvPr>
          <p:cNvSpPr>
            <a:spLocks noGrp="1"/>
          </p:cNvSpPr>
          <p:nvPr>
            <p:ph type="body" sz="quarter" idx="18"/>
          </p:nvPr>
        </p:nvSpPr>
        <p:spPr>
          <a:xfrm>
            <a:off x="360000" y="981264"/>
            <a:ext cx="10080000" cy="310015"/>
          </a:xfrm>
        </p:spPr>
        <p:txBody>
          <a:bodyPr/>
          <a:lstStyle/>
          <a:p>
            <a:r>
              <a:rPr lang="en-AU">
                <a:hlinkClick r:id="rId3">
                  <a:extLst>
                    <a:ext uri="{A12FA001-AC4F-418D-AE19-62706E023703}">
                      <ahyp:hlinkClr xmlns:ahyp="http://schemas.microsoft.com/office/drawing/2018/hyperlinkcolor" val="tx"/>
                    </a:ext>
                  </a:extLst>
                </a:hlinkClick>
              </a:rPr>
              <a:t>© State of New South Wales (Department of Education), 2025</a:t>
            </a:r>
            <a:endParaRPr lang="en-AU"/>
          </a:p>
        </p:txBody>
      </p:sp>
      <p:sp>
        <p:nvSpPr>
          <p:cNvPr id="11" name="TextBox 10">
            <a:extLst>
              <a:ext uri="{FF2B5EF4-FFF2-40B4-BE49-F238E27FC236}">
                <a16:creationId xmlns:a16="http://schemas.microsoft.com/office/drawing/2014/main" id="{E81C3B27-8EBB-EDD5-5E98-BA3071A95D1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i="1" err="1">
                <a:solidFill>
                  <a:schemeClr val="bg1"/>
                </a:solidFill>
              </a:rPr>
              <a:t>Cth</a:t>
            </a:r>
            <a:r>
              <a:rPr lang="en-AU" sz="1200" i="1">
                <a:solidFill>
                  <a:schemeClr val="bg1"/>
                </a:solidFill>
              </a:rPr>
              <a:t>). </a:t>
            </a:r>
            <a:r>
              <a:rPr lang="en-AU" sz="1200">
                <a:solidFill>
                  <a:schemeClr val="bg1"/>
                </a:solidFill>
              </a:rPr>
              <a:t>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AEBCA-290E-E7B9-AB52-5A6B588696B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186E0B-2177-82A2-955C-8D03C832CC46}"/>
              </a:ext>
            </a:extLst>
          </p:cNvPr>
          <p:cNvSpPr>
            <a:spLocks noGrp="1"/>
          </p:cNvSpPr>
          <p:nvPr>
            <p:ph type="title"/>
          </p:nvPr>
        </p:nvSpPr>
        <p:spPr/>
        <p:txBody>
          <a:bodyPr/>
          <a:lstStyle/>
          <a:p>
            <a:r>
              <a:rPr lang="en-AU"/>
              <a:t>Overview </a:t>
            </a:r>
            <a:r>
              <a:rPr lang="en-AU">
                <a:solidFill>
                  <a:schemeClr val="bg1"/>
                </a:solidFill>
              </a:rPr>
              <a:t>(2)</a:t>
            </a:r>
          </a:p>
        </p:txBody>
      </p:sp>
      <p:sp>
        <p:nvSpPr>
          <p:cNvPr id="6" name="Slide Number Placeholder 5">
            <a:extLst>
              <a:ext uri="{FF2B5EF4-FFF2-40B4-BE49-F238E27FC236}">
                <a16:creationId xmlns:a16="http://schemas.microsoft.com/office/drawing/2014/main" id="{EFD1126E-03E8-2089-3850-BE66C07266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
        <p:nvSpPr>
          <p:cNvPr id="2" name="Text Placeholder 7">
            <a:extLst>
              <a:ext uri="{FF2B5EF4-FFF2-40B4-BE49-F238E27FC236}">
                <a16:creationId xmlns:a16="http://schemas.microsoft.com/office/drawing/2014/main" id="{097C87B1-9AA4-FFD8-0B17-82D6D18E2484}"/>
              </a:ext>
            </a:extLst>
          </p:cNvPr>
          <p:cNvSpPr txBox="1">
            <a:spLocks/>
          </p:cNvSpPr>
          <p:nvPr/>
        </p:nvSpPr>
        <p:spPr>
          <a:xfrm>
            <a:off x="360000" y="864000"/>
            <a:ext cx="10530738" cy="33173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lang="en-AU"/>
              <a:t>Leading strategic implementation process for continuous growth and improvement</a:t>
            </a:r>
            <a:endParaRPr kumimoji="0" lang="en-US" sz="2000" b="0" i="0" u="none" strike="noStrike" kern="1200" cap="none" spc="0" normalizeH="0" baseline="0" noProof="0">
              <a:ln>
                <a:noFill/>
              </a:ln>
              <a:solidFill>
                <a:srgbClr val="146CFD"/>
              </a:solidFill>
              <a:effectLst/>
              <a:uLnTx/>
              <a:uFillTx/>
              <a:latin typeface="Public Sans"/>
              <a:ea typeface="+mn-ea"/>
              <a:cs typeface="+mn-cs"/>
            </a:endParaRPr>
          </a:p>
        </p:txBody>
      </p:sp>
      <p:graphicFrame>
        <p:nvGraphicFramePr>
          <p:cNvPr id="8" name="Table 9">
            <a:extLst>
              <a:ext uri="{FF2B5EF4-FFF2-40B4-BE49-F238E27FC236}">
                <a16:creationId xmlns:a16="http://schemas.microsoft.com/office/drawing/2014/main" id="{FE0D7B5D-4212-EAB7-3809-C29A2B15B894}"/>
              </a:ext>
            </a:extLst>
          </p:cNvPr>
          <p:cNvGraphicFramePr>
            <a:graphicFrameLocks noGrp="1"/>
          </p:cNvGraphicFramePr>
          <p:nvPr>
            <p:extLst>
              <p:ext uri="{D42A27DB-BD31-4B8C-83A1-F6EECF244321}">
                <p14:modId xmlns:p14="http://schemas.microsoft.com/office/powerpoint/2010/main" val="2487022335"/>
              </p:ext>
            </p:extLst>
          </p:nvPr>
        </p:nvGraphicFramePr>
        <p:xfrm>
          <a:off x="341065" y="3536950"/>
          <a:ext cx="11499492" cy="1398278"/>
        </p:xfrm>
        <a:graphic>
          <a:graphicData uri="http://schemas.openxmlformats.org/drawingml/2006/table">
            <a:tbl>
              <a:tblPr firstRow="1" bandRow="1" bandCol="1">
                <a:tableStyleId>{69012ECD-51FC-41F1-AA8D-1B2483CD663E}</a:tableStyleId>
              </a:tblPr>
              <a:tblGrid>
                <a:gridCol w="369574">
                  <a:extLst>
                    <a:ext uri="{9D8B030D-6E8A-4147-A177-3AD203B41FA5}">
                      <a16:colId xmlns:a16="http://schemas.microsoft.com/office/drawing/2014/main" val="278706534"/>
                    </a:ext>
                  </a:extLst>
                </a:gridCol>
                <a:gridCol w="1264596">
                  <a:extLst>
                    <a:ext uri="{9D8B030D-6E8A-4147-A177-3AD203B41FA5}">
                      <a16:colId xmlns:a16="http://schemas.microsoft.com/office/drawing/2014/main" val="218377879"/>
                    </a:ext>
                  </a:extLst>
                </a:gridCol>
                <a:gridCol w="8679513">
                  <a:extLst>
                    <a:ext uri="{9D8B030D-6E8A-4147-A177-3AD203B41FA5}">
                      <a16:colId xmlns:a16="http://schemas.microsoft.com/office/drawing/2014/main" val="2604381424"/>
                    </a:ext>
                  </a:extLst>
                </a:gridCol>
                <a:gridCol w="1185809">
                  <a:extLst>
                    <a:ext uri="{9D8B030D-6E8A-4147-A177-3AD203B41FA5}">
                      <a16:colId xmlns:a16="http://schemas.microsoft.com/office/drawing/2014/main" val="1087846312"/>
                    </a:ext>
                  </a:extLst>
                </a:gridCol>
              </a:tblGrid>
              <a:tr h="493148">
                <a:tc rowSpan="3">
                  <a:txBody>
                    <a:bodyPr/>
                    <a:lstStyle/>
                    <a:p>
                      <a:pPr lvl="0" algn="ctr">
                        <a:lnSpc>
                          <a:spcPct val="100000"/>
                        </a:lnSpc>
                        <a:buNone/>
                      </a:pPr>
                      <a:r>
                        <a:rPr lang="en-AU" sz="1000" b="0">
                          <a:solidFill>
                            <a:schemeClr val="bg1"/>
                          </a:solidFill>
                        </a:rPr>
                        <a:t>Building</a:t>
                      </a:r>
                      <a:r>
                        <a:rPr lang="en-AU" sz="1000" b="0"/>
                        <a:t> </a:t>
                      </a:r>
                      <a:r>
                        <a:rPr lang="en-AU" sz="1000" b="0">
                          <a:solidFill>
                            <a:schemeClr val="bg1"/>
                          </a:solidFill>
                        </a:rPr>
                        <a:t>knowledge</a:t>
                      </a:r>
                      <a:r>
                        <a:rPr lang="en-AU" sz="1000" b="0"/>
                        <a:t> </a:t>
                      </a:r>
                      <a:r>
                        <a:rPr lang="en-AU" sz="1000" b="0">
                          <a:solidFill>
                            <a:schemeClr val="bg1"/>
                          </a:solidFill>
                        </a:rPr>
                        <a:t>and</a:t>
                      </a:r>
                      <a:r>
                        <a:rPr lang="en-AU" sz="1000" b="0"/>
                        <a:t> </a:t>
                      </a:r>
                      <a:r>
                        <a:rPr lang="en-AU" sz="1000" b="0">
                          <a:solidFill>
                            <a:schemeClr val="bg1"/>
                          </a:solidFill>
                        </a:rPr>
                        <a:t>understanding</a:t>
                      </a:r>
                      <a:endParaRPr lang="en-AU" sz="1000" b="0">
                        <a:solidFill>
                          <a:schemeClr val="bg1"/>
                        </a:solidFill>
                        <a:latin typeface="+mj-lt"/>
                      </a:endParaRP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nSpc>
                          <a:spcPct val="150000"/>
                        </a:lnSpc>
                        <a:buNone/>
                      </a:pPr>
                      <a:r>
                        <a:rPr lang="en-AU" sz="1800" b="0">
                          <a:solidFill>
                            <a:schemeClr val="tx1"/>
                          </a:solidFill>
                        </a:rPr>
                        <a:t>Section 1</a:t>
                      </a:r>
                      <a:endParaRPr lang="en-AU" sz="1800" b="0">
                        <a:solidFill>
                          <a:schemeClr val="tx1"/>
                        </a:solidFill>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377" rtl="0" eaLnBrk="1" fontAlgn="auto" latinLnBrk="0" hangingPunct="1">
                        <a:lnSpc>
                          <a:spcPct val="150000"/>
                        </a:lnSpc>
                        <a:spcBef>
                          <a:spcPts val="0"/>
                        </a:spcBef>
                        <a:spcAft>
                          <a:spcPts val="0"/>
                        </a:spcAft>
                        <a:buClrTx/>
                        <a:buSzTx/>
                        <a:buFont typeface="Arial" panose="020B0604020202020204" pitchFamily="34" charset="0"/>
                        <a:buNone/>
                        <a:tabLst/>
                        <a:defRPr/>
                      </a:pPr>
                      <a:r>
                        <a:rPr lang="en-AU" sz="1800" b="0">
                          <a:solidFill>
                            <a:schemeClr val="tx1"/>
                          </a:solidFill>
                        </a:rPr>
                        <a:t>Aligning key priorities – policies and frameworks</a:t>
                      </a:r>
                      <a:endParaRPr lang="en-AU" sz="1800" b="0">
                        <a:solidFill>
                          <a:schemeClr val="tx1"/>
                        </a:solidFill>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lvl="0" algn="l">
                        <a:lnSpc>
                          <a:spcPct val="150000"/>
                        </a:lnSpc>
                        <a:buNone/>
                      </a:pPr>
                      <a:r>
                        <a:rPr lang="en-AU" sz="1800" b="0">
                          <a:solidFill>
                            <a:schemeClr val="tx1"/>
                          </a:solidFill>
                        </a:rPr>
                        <a:t>10–18</a:t>
                      </a:r>
                      <a:endParaRPr lang="en-AU" sz="1800" b="0">
                        <a:solidFill>
                          <a:schemeClr val="tx1"/>
                        </a:solidFill>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400386671"/>
                  </a:ext>
                </a:extLst>
              </a:tr>
              <a:tr h="246574">
                <a:tc vMerge="1">
                  <a:txBody>
                    <a:bodyPr/>
                    <a:lstStyle/>
                    <a:p>
                      <a:endParaRPr/>
                    </a:p>
                  </a:txBody>
                  <a:tcPr/>
                </a:tc>
                <a:tc>
                  <a:txBody>
                    <a:bodyPr/>
                    <a:lstStyle/>
                    <a:p>
                      <a:pPr lvl="0">
                        <a:lnSpc>
                          <a:spcPct val="150000"/>
                        </a:lnSpc>
                        <a:buNone/>
                      </a:pPr>
                      <a:r>
                        <a:rPr lang="en-AU" sz="1800" b="0"/>
                        <a:t>Section 2</a:t>
                      </a:r>
                      <a:endParaRPr lang="en-AU" sz="1800" b="0">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377" rtl="0" eaLnBrk="1" fontAlgn="auto" latinLnBrk="0" hangingPunct="1">
                        <a:lnSpc>
                          <a:spcPct val="150000"/>
                        </a:lnSpc>
                        <a:spcBef>
                          <a:spcPts val="0"/>
                        </a:spcBef>
                        <a:spcAft>
                          <a:spcPts val="0"/>
                        </a:spcAft>
                        <a:buClrTx/>
                        <a:buSzTx/>
                        <a:buFont typeface="Arial" panose="020B0604020202020204" pitchFamily="34" charset="0"/>
                        <a:buNone/>
                        <a:tabLst/>
                        <a:defRPr/>
                      </a:pPr>
                      <a:r>
                        <a:rPr lang="en-AU" sz="1800"/>
                        <a:t>Implementation journey – the 3 drivers</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lvl="0" algn="l">
                        <a:lnSpc>
                          <a:spcPct val="150000"/>
                        </a:lnSpc>
                        <a:buNone/>
                      </a:pPr>
                      <a:r>
                        <a:rPr lang="en-AU" sz="1800"/>
                        <a:t>19–23</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523434473"/>
                  </a:ext>
                </a:extLst>
              </a:tr>
              <a:tr h="246574">
                <a:tc vMerge="1">
                  <a:txBody>
                    <a:bodyPr/>
                    <a:lstStyle/>
                    <a:p>
                      <a:endParaRPr/>
                    </a:p>
                  </a:txBody>
                  <a:tcPr/>
                </a:tc>
                <a:tc>
                  <a:txBody>
                    <a:bodyPr/>
                    <a:lstStyle/>
                    <a:p>
                      <a:pPr lvl="0">
                        <a:lnSpc>
                          <a:spcPct val="150000"/>
                        </a:lnSpc>
                        <a:buNone/>
                      </a:pPr>
                      <a:r>
                        <a:rPr lang="en-AU" sz="1800" b="0"/>
                        <a:t>Section 3</a:t>
                      </a:r>
                      <a:endParaRPr lang="en-AU" sz="1800" b="0">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377" rtl="0" eaLnBrk="1" fontAlgn="auto" latinLnBrk="0" hangingPunct="1">
                        <a:lnSpc>
                          <a:spcPct val="150000"/>
                        </a:lnSpc>
                        <a:spcBef>
                          <a:spcPts val="0"/>
                        </a:spcBef>
                        <a:spcAft>
                          <a:spcPts val="0"/>
                        </a:spcAft>
                        <a:buClrTx/>
                        <a:buSzTx/>
                        <a:buFont typeface="Arial" panose="020B0604020202020204" pitchFamily="34" charset="0"/>
                        <a:buNone/>
                        <a:tabLst/>
                        <a:defRPr/>
                      </a:pPr>
                      <a:r>
                        <a:rPr lang="en-AU" sz="1800"/>
                        <a:t>Strategic implementation process</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lvl="0" algn="l">
                        <a:lnSpc>
                          <a:spcPct val="150000"/>
                        </a:lnSpc>
                        <a:buNone/>
                      </a:pPr>
                      <a:r>
                        <a:rPr lang="en-AU" sz="1800"/>
                        <a:t>24–28 </a:t>
                      </a:r>
                      <a:endParaRPr lang="en-AU" sz="1800">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654759997"/>
                  </a:ext>
                </a:extLst>
              </a:tr>
            </a:tbl>
          </a:graphicData>
        </a:graphic>
      </p:graphicFrame>
    </p:spTree>
    <p:extLst>
      <p:ext uri="{BB962C8B-B14F-4D97-AF65-F5344CB8AC3E}">
        <p14:creationId xmlns:p14="http://schemas.microsoft.com/office/powerpoint/2010/main" val="329333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44BE3-7E55-99BB-73DB-DE2FB9A7BCE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6466ABA-AE4F-DF03-2AC3-C8F782E1C9E0}"/>
              </a:ext>
            </a:extLst>
          </p:cNvPr>
          <p:cNvSpPr>
            <a:spLocks noGrp="1"/>
          </p:cNvSpPr>
          <p:nvPr>
            <p:ph type="title"/>
          </p:nvPr>
        </p:nvSpPr>
        <p:spPr/>
        <p:txBody>
          <a:bodyPr/>
          <a:lstStyle/>
          <a:p>
            <a:r>
              <a:rPr lang="en-AU"/>
              <a:t>Overview </a:t>
            </a:r>
            <a:r>
              <a:rPr lang="en-AU">
                <a:solidFill>
                  <a:schemeClr val="bg1"/>
                </a:solidFill>
              </a:rPr>
              <a:t>(3)</a:t>
            </a:r>
          </a:p>
        </p:txBody>
      </p:sp>
      <p:sp>
        <p:nvSpPr>
          <p:cNvPr id="6" name="Slide Number Placeholder 5">
            <a:extLst>
              <a:ext uri="{FF2B5EF4-FFF2-40B4-BE49-F238E27FC236}">
                <a16:creationId xmlns:a16="http://schemas.microsoft.com/office/drawing/2014/main" id="{C32305C1-7D34-F2C0-5F41-F9D65CEC1F6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
        <p:nvSpPr>
          <p:cNvPr id="2" name="Text Placeholder 7">
            <a:extLst>
              <a:ext uri="{FF2B5EF4-FFF2-40B4-BE49-F238E27FC236}">
                <a16:creationId xmlns:a16="http://schemas.microsoft.com/office/drawing/2014/main" id="{72073590-572E-A380-E9F4-043BF7C7D3BF}"/>
              </a:ext>
            </a:extLst>
          </p:cNvPr>
          <p:cNvSpPr txBox="1">
            <a:spLocks/>
          </p:cNvSpPr>
          <p:nvPr/>
        </p:nvSpPr>
        <p:spPr>
          <a:xfrm>
            <a:off x="360000" y="864000"/>
            <a:ext cx="10530738" cy="33173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lang="en-AU"/>
              <a:t>Leading strategic implementation process for continuous growth and improvement</a:t>
            </a:r>
            <a:endParaRPr kumimoji="0" lang="en-US" sz="2000" b="0" i="0" u="none" strike="noStrike" kern="1200" cap="none" spc="0" normalizeH="0" baseline="0" noProof="0">
              <a:ln>
                <a:noFill/>
              </a:ln>
              <a:solidFill>
                <a:srgbClr val="146CFD"/>
              </a:solidFill>
              <a:effectLst/>
              <a:uLnTx/>
              <a:uFillTx/>
              <a:latin typeface="Public Sans"/>
              <a:ea typeface="+mn-ea"/>
              <a:cs typeface="+mn-cs"/>
            </a:endParaRPr>
          </a:p>
        </p:txBody>
      </p:sp>
      <p:graphicFrame>
        <p:nvGraphicFramePr>
          <p:cNvPr id="9" name="Table 9">
            <a:extLst>
              <a:ext uri="{FF2B5EF4-FFF2-40B4-BE49-F238E27FC236}">
                <a16:creationId xmlns:a16="http://schemas.microsoft.com/office/drawing/2014/main" id="{8B32D471-EF01-4913-8641-EFBDB3E3561F}"/>
              </a:ext>
            </a:extLst>
          </p:cNvPr>
          <p:cNvGraphicFramePr>
            <a:graphicFrameLocks noGrp="1"/>
          </p:cNvGraphicFramePr>
          <p:nvPr>
            <p:extLst>
              <p:ext uri="{D42A27DB-BD31-4B8C-83A1-F6EECF244321}">
                <p14:modId xmlns:p14="http://schemas.microsoft.com/office/powerpoint/2010/main" val="309564104"/>
              </p:ext>
            </p:extLst>
          </p:nvPr>
        </p:nvGraphicFramePr>
        <p:xfrm>
          <a:off x="227013" y="4941888"/>
          <a:ext cx="11617598" cy="1438861"/>
        </p:xfrm>
        <a:graphic>
          <a:graphicData uri="http://schemas.openxmlformats.org/drawingml/2006/table">
            <a:tbl>
              <a:tblPr firstRow="1" bandRow="1" bandCol="1">
                <a:tableStyleId>{69012ECD-51FC-41F1-AA8D-1B2483CD663E}</a:tableStyleId>
              </a:tblPr>
              <a:tblGrid>
                <a:gridCol w="487680">
                  <a:extLst>
                    <a:ext uri="{9D8B030D-6E8A-4147-A177-3AD203B41FA5}">
                      <a16:colId xmlns:a16="http://schemas.microsoft.com/office/drawing/2014/main" val="278706534"/>
                    </a:ext>
                  </a:extLst>
                </a:gridCol>
                <a:gridCol w="1264596">
                  <a:extLst>
                    <a:ext uri="{9D8B030D-6E8A-4147-A177-3AD203B41FA5}">
                      <a16:colId xmlns:a16="http://schemas.microsoft.com/office/drawing/2014/main" val="218377879"/>
                    </a:ext>
                  </a:extLst>
                </a:gridCol>
                <a:gridCol w="8558501">
                  <a:extLst>
                    <a:ext uri="{9D8B030D-6E8A-4147-A177-3AD203B41FA5}">
                      <a16:colId xmlns:a16="http://schemas.microsoft.com/office/drawing/2014/main" val="2604381424"/>
                    </a:ext>
                  </a:extLst>
                </a:gridCol>
                <a:gridCol w="1306821">
                  <a:extLst>
                    <a:ext uri="{9D8B030D-6E8A-4147-A177-3AD203B41FA5}">
                      <a16:colId xmlns:a16="http://schemas.microsoft.com/office/drawing/2014/main" val="1087846312"/>
                    </a:ext>
                  </a:extLst>
                </a:gridCol>
              </a:tblGrid>
              <a:tr h="493148">
                <a:tc rowSpan="3">
                  <a:txBody>
                    <a:bodyPr/>
                    <a:lstStyle/>
                    <a:p>
                      <a:pPr lvl="0" algn="ctr">
                        <a:lnSpc>
                          <a:spcPct val="100000"/>
                        </a:lnSpc>
                        <a:buNone/>
                      </a:pPr>
                      <a:r>
                        <a:rPr lang="en-AU" sz="1000" b="0">
                          <a:solidFill>
                            <a:schemeClr val="bg1"/>
                          </a:solidFill>
                        </a:rPr>
                        <a:t>Leading the implementation</a:t>
                      </a:r>
                      <a:endParaRPr lang="en-AU" sz="1000" b="0">
                        <a:solidFill>
                          <a:schemeClr val="bg1"/>
                        </a:solidFill>
                        <a:latin typeface="+mj-lt"/>
                      </a:endParaRPr>
                    </a:p>
                  </a:txBody>
                  <a:tcPr vert="vert27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lvl="0">
                        <a:lnSpc>
                          <a:spcPct val="150000"/>
                        </a:lnSpc>
                        <a:buNone/>
                      </a:pPr>
                      <a:r>
                        <a:rPr lang="en-AU" sz="1800" b="0">
                          <a:solidFill>
                            <a:schemeClr val="tx1"/>
                          </a:solidFill>
                        </a:rPr>
                        <a:t>Section 4</a:t>
                      </a:r>
                      <a:endParaRPr lang="en-AU" sz="1800" b="0">
                        <a:solidFill>
                          <a:schemeClr val="tx1"/>
                        </a:solidFill>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b="0">
                          <a:solidFill>
                            <a:schemeClr val="tx1"/>
                          </a:solidFill>
                        </a:rPr>
                        <a:t>Leading driver 1 – contextual planning and strategic alignment</a:t>
                      </a:r>
                      <a:endParaRPr lang="en-AU" sz="1800" b="0">
                        <a:solidFill>
                          <a:schemeClr val="tx1"/>
                        </a:solidFill>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lvl="0" algn="l">
                        <a:lnSpc>
                          <a:spcPct val="150000"/>
                        </a:lnSpc>
                        <a:buNone/>
                      </a:pPr>
                      <a:r>
                        <a:rPr lang="en-AU" sz="1800" b="0">
                          <a:solidFill>
                            <a:schemeClr val="tx1"/>
                          </a:solidFill>
                        </a:rPr>
                        <a:t>29–40</a:t>
                      </a:r>
                      <a:endParaRPr lang="en-AU" sz="1800" b="0">
                        <a:solidFill>
                          <a:schemeClr val="tx1"/>
                        </a:solidFill>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5873747"/>
                  </a:ext>
                </a:extLst>
              </a:tr>
              <a:tr h="493148">
                <a:tc vMerge="1">
                  <a:txBody>
                    <a:bodyPr/>
                    <a:lstStyle/>
                    <a:p>
                      <a:endParaRPr/>
                    </a:p>
                  </a:txBody>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b="0">
                          <a:solidFill>
                            <a:schemeClr val="tx1"/>
                          </a:solidFill>
                        </a:rPr>
                        <a:t>Section 5</a:t>
                      </a:r>
                      <a:endParaRPr lang="en-AU" sz="1800" b="0">
                        <a:solidFill>
                          <a:schemeClr val="tx1"/>
                        </a:solidFill>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b="0">
                          <a:solidFill>
                            <a:schemeClr val="tx1"/>
                          </a:solidFill>
                        </a:rPr>
                        <a:t>Leading driver 2 – </a:t>
                      </a:r>
                      <a:r>
                        <a:rPr lang="en-AU" sz="1800" b="0" kern="1200">
                          <a:solidFill>
                            <a:schemeClr val="tx1"/>
                          </a:solidFill>
                          <a:effectLst/>
                        </a:rPr>
                        <a:t>from strategy to action – leading processes and practices</a:t>
                      </a:r>
                      <a:endParaRPr lang="en-AU" sz="1800" b="0">
                        <a:solidFill>
                          <a:schemeClr val="tx1"/>
                        </a:solidFill>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lvl="0">
                        <a:lnSpc>
                          <a:spcPct val="150000"/>
                        </a:lnSpc>
                        <a:buNone/>
                      </a:pPr>
                      <a:r>
                        <a:rPr lang="en-US" sz="1800" b="0">
                          <a:solidFill>
                            <a:schemeClr val="tx1"/>
                          </a:solidFill>
                          <a:latin typeface="+mn-lt"/>
                        </a:rPr>
                        <a:t>41–52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116677639"/>
                  </a:ext>
                </a:extLst>
              </a:tr>
              <a:tr h="118232">
                <a:tc vMerge="1">
                  <a:txBody>
                    <a:bodyPr/>
                    <a:lstStyle/>
                    <a:p>
                      <a:endParaRPr/>
                    </a:p>
                  </a:txBody>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b="0">
                          <a:solidFill>
                            <a:schemeClr val="tx1"/>
                          </a:solidFill>
                        </a:rPr>
                        <a:t>Section 6</a:t>
                      </a:r>
                      <a:endParaRPr lang="en-AU" sz="1800" b="0">
                        <a:solidFill>
                          <a:schemeClr val="tx1"/>
                        </a:solidFill>
                        <a:latin typeface="+mj-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b="0">
                          <a:solidFill>
                            <a:schemeClr val="tx1"/>
                          </a:solidFill>
                        </a:rPr>
                        <a:t>Leading driver 3 – </a:t>
                      </a:r>
                      <a:r>
                        <a:rPr lang="en-AU" sz="1800" b="0" kern="1200">
                          <a:solidFill>
                            <a:schemeClr val="tx1"/>
                          </a:solidFill>
                          <a:effectLst/>
                        </a:rPr>
                        <a:t>fostering collaboration for growth and improvement</a:t>
                      </a:r>
                      <a:endParaRPr lang="en-AU" sz="1800" b="0">
                        <a:solidFill>
                          <a:schemeClr val="tx1"/>
                        </a:solidFill>
                        <a:latin typeface="+mn-lt"/>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lvl="0">
                        <a:lnSpc>
                          <a:spcPct val="150000"/>
                        </a:lnSpc>
                        <a:buNone/>
                      </a:pPr>
                      <a:r>
                        <a:rPr lang="en-US" sz="1800" b="0">
                          <a:solidFill>
                            <a:schemeClr val="tx1"/>
                          </a:solidFill>
                          <a:latin typeface="+mn-lt"/>
                        </a:rPr>
                        <a:t>53–64</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0683931"/>
                  </a:ext>
                </a:extLst>
              </a:tr>
            </a:tbl>
          </a:graphicData>
        </a:graphic>
      </p:graphicFrame>
    </p:spTree>
    <p:extLst>
      <p:ext uri="{BB962C8B-B14F-4D97-AF65-F5344CB8AC3E}">
        <p14:creationId xmlns:p14="http://schemas.microsoft.com/office/powerpoint/2010/main" val="13996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E24CB1E-FE04-0D0E-BE7D-625F2BB45262}"/>
              </a:ext>
            </a:extLst>
          </p:cNvPr>
          <p:cNvSpPr>
            <a:spLocks noGrp="1"/>
          </p:cNvSpPr>
          <p:nvPr>
            <p:ph type="title"/>
          </p:nvPr>
        </p:nvSpPr>
        <p:spPr/>
        <p:txBody>
          <a:bodyPr numCol="1"/>
          <a:lstStyle/>
          <a:p>
            <a:r>
              <a:rPr lang="en-AU" sz="3600">
                <a:solidFill>
                  <a:schemeClr val="accent1"/>
                </a:solidFill>
              </a:rPr>
              <a:t>Purpose and outcome</a:t>
            </a:r>
          </a:p>
        </p:txBody>
      </p:sp>
      <p:sp>
        <p:nvSpPr>
          <p:cNvPr id="5" name="Text Placeholder 4">
            <a:extLst>
              <a:ext uri="{FF2B5EF4-FFF2-40B4-BE49-F238E27FC236}">
                <a16:creationId xmlns:a16="http://schemas.microsoft.com/office/drawing/2014/main" id="{EDCCA4A4-D013-40D6-0FD8-1411349208B4}"/>
              </a:ext>
            </a:extLst>
          </p:cNvPr>
          <p:cNvSpPr>
            <a:spLocks noGrp="1"/>
          </p:cNvSpPr>
          <p:nvPr>
            <p:ph type="body" sz="quarter" idx="18"/>
          </p:nvPr>
        </p:nvSpPr>
        <p:spPr/>
        <p:txBody>
          <a:bodyPr/>
          <a:lstStyle/>
          <a:p>
            <a:r>
              <a:rPr lang="en-AU"/>
              <a:t>Leading strategic implementation process for continuous growth and improvement</a:t>
            </a:r>
            <a:endParaRPr lang="en-US" sz="2400">
              <a:solidFill>
                <a:srgbClr val="146CFD"/>
              </a:solidFill>
            </a:endParaRPr>
          </a:p>
        </p:txBody>
      </p:sp>
      <p:sp>
        <p:nvSpPr>
          <p:cNvPr id="3" name="Content Placeholder 2">
            <a:extLst>
              <a:ext uri="{FF2B5EF4-FFF2-40B4-BE49-F238E27FC236}">
                <a16:creationId xmlns:a16="http://schemas.microsoft.com/office/drawing/2014/main" id="{7B349CA2-1830-3699-4509-BF867FB86642}"/>
              </a:ext>
            </a:extLst>
          </p:cNvPr>
          <p:cNvSpPr>
            <a:spLocks noGrp="1"/>
          </p:cNvSpPr>
          <p:nvPr>
            <p:ph idx="1"/>
          </p:nvPr>
        </p:nvSpPr>
        <p:spPr>
          <a:xfrm>
            <a:off x="360000" y="1620000"/>
            <a:ext cx="8532209" cy="4536000"/>
          </a:xfrm>
        </p:spPr>
        <p:txBody>
          <a:bodyPr/>
          <a:lstStyle/>
          <a:p>
            <a:pPr>
              <a:spcAft>
                <a:spcPts val="600"/>
              </a:spcAft>
            </a:pPr>
            <a:r>
              <a:rPr lang="en-US" b="1">
                <a:latin typeface="+mj-lt"/>
              </a:rPr>
              <a:t>Purpose</a:t>
            </a:r>
          </a:p>
          <a:p>
            <a:pPr marL="342900" indent="-342900">
              <a:spcAft>
                <a:spcPts val="600"/>
              </a:spcAft>
              <a:buFont typeface="Arial" panose="020B0604020202020204" pitchFamily="34" charset="0"/>
              <a:buChar char="•"/>
            </a:pPr>
            <a:r>
              <a:rPr lang="en-AU"/>
              <a:t>To recognise how teaching and learning initiatives should reflect the alignment between policy, frameworks and school priorities. </a:t>
            </a:r>
          </a:p>
          <a:p>
            <a:pPr marL="342900" indent="-342900">
              <a:spcAft>
                <a:spcPts val="600"/>
              </a:spcAft>
              <a:buFont typeface="Arial" panose="020B0604020202020204" pitchFamily="34" charset="0"/>
              <a:buChar char="•"/>
            </a:pPr>
            <a:r>
              <a:rPr lang="en-AU"/>
              <a:t>To support colleagues to plan, evaluate and modify whole-school curriculum  initiatives that improve practice and student learning in every classroom.</a:t>
            </a:r>
            <a:endParaRPr lang="en-AU">
              <a:cs typeface="Public Sans"/>
            </a:endParaRPr>
          </a:p>
          <a:p>
            <a:pPr>
              <a:spcAft>
                <a:spcPts val="600"/>
              </a:spcAft>
            </a:pPr>
            <a:r>
              <a:rPr lang="en-US" b="1">
                <a:latin typeface="+mj-lt"/>
              </a:rPr>
              <a:t>Outcome</a:t>
            </a:r>
          </a:p>
          <a:p>
            <a:pPr marL="285750" indent="-285750">
              <a:spcAft>
                <a:spcPts val="600"/>
              </a:spcAft>
              <a:buFont typeface="Arial"/>
              <a:buChar char="•"/>
            </a:pPr>
            <a:r>
              <a:rPr lang="en-AU"/>
              <a:t>Working in partnership with colleagues and developing knowledge, skills and understanding to effectively implement whole-school curriculum initiatives. </a:t>
            </a:r>
          </a:p>
          <a:p>
            <a:pPr marL="285750" indent="-285750">
              <a:spcAft>
                <a:spcPts val="600"/>
              </a:spcAft>
              <a:buFont typeface="Arial"/>
              <a:buChar char="•"/>
            </a:pPr>
            <a:r>
              <a:rPr lang="en-AU"/>
              <a:t>Working in partnership with colleagues to plan, evaluate and modify whole-school curriculum initiatives to improve student growth and achievement. </a:t>
            </a:r>
          </a:p>
        </p:txBody>
      </p:sp>
      <p:sp>
        <p:nvSpPr>
          <p:cNvPr id="4" name="TextBox 1">
            <a:extLst>
              <a:ext uri="{FF2B5EF4-FFF2-40B4-BE49-F238E27FC236}">
                <a16:creationId xmlns:a16="http://schemas.microsoft.com/office/drawing/2014/main" id="{FC8886AD-B26B-89DC-7537-139205735491}"/>
              </a:ext>
            </a:extLst>
          </p:cNvPr>
          <p:cNvSpPr txBox="1"/>
          <p:nvPr/>
        </p:nvSpPr>
        <p:spPr>
          <a:xfrm>
            <a:off x="9100458" y="1510748"/>
            <a:ext cx="2743542" cy="4645252"/>
          </a:xfrm>
          <a:prstGeom prst="roundRect">
            <a:avLst>
              <a:gd name="adj" fmla="val 4801"/>
            </a:avLst>
          </a:prstGeom>
          <a:solidFill>
            <a:srgbClr val="CBEDFD"/>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numCol="1" anchor="ctr">
            <a:no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600"/>
              </a:spcAft>
            </a:pPr>
            <a:r>
              <a:rPr lang="en-AU" sz="1800" b="1">
                <a:solidFill>
                  <a:schemeClr val="tx1"/>
                </a:solidFill>
                <a:latin typeface="+mj-lt"/>
              </a:rPr>
              <a:t>Standard 6</a:t>
            </a:r>
          </a:p>
          <a:p>
            <a:pPr>
              <a:lnSpc>
                <a:spcPct val="150000"/>
              </a:lnSpc>
              <a:spcAft>
                <a:spcPts val="600"/>
              </a:spcAft>
            </a:pPr>
            <a:r>
              <a:rPr lang="en-AU" sz="1800" b="1">
                <a:solidFill>
                  <a:schemeClr val="tx1"/>
                </a:solidFill>
                <a:latin typeface="+mj-lt"/>
              </a:rPr>
              <a:t>6.3</a:t>
            </a:r>
            <a:r>
              <a:rPr lang="en-AU" sz="1800">
                <a:solidFill>
                  <a:schemeClr val="tx1"/>
                </a:solidFill>
              </a:rPr>
              <a:t> Engage with colleagues and improve practice</a:t>
            </a:r>
          </a:p>
          <a:p>
            <a:pPr>
              <a:lnSpc>
                <a:spcPct val="150000"/>
              </a:lnSpc>
              <a:spcAft>
                <a:spcPts val="600"/>
              </a:spcAft>
            </a:pPr>
            <a:r>
              <a:rPr lang="en-AU" sz="1800" b="1">
                <a:solidFill>
                  <a:schemeClr val="tx1"/>
                </a:solidFill>
                <a:latin typeface="+mj-lt"/>
              </a:rPr>
              <a:t>6.4</a:t>
            </a:r>
            <a:r>
              <a:rPr lang="en-AU" sz="1800">
                <a:solidFill>
                  <a:schemeClr val="tx1"/>
                </a:solidFill>
              </a:rPr>
              <a:t> Apply professional learning and improve student learning</a:t>
            </a:r>
          </a:p>
        </p:txBody>
      </p:sp>
      <p:sp>
        <p:nvSpPr>
          <p:cNvPr id="2" name="Slide Number Placeholder 1">
            <a:extLst>
              <a:ext uri="{FF2B5EF4-FFF2-40B4-BE49-F238E27FC236}">
                <a16:creationId xmlns:a16="http://schemas.microsoft.com/office/drawing/2014/main" id="{DB33F56F-EA6B-7BC1-CB6E-B332C4CDC35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45317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2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4A2A1D-22D8-4EB6-ACBD-8A65A9AC3BEA}">
  <ds:schemaRefs>
    <ds:schemaRef ds:uri="http://schemas.microsoft.com/sharepoint/v3/contenttype/forms"/>
  </ds:schemaRefs>
</ds:datastoreItem>
</file>

<file path=customXml/itemProps2.xml><?xml version="1.0" encoding="utf-8"?>
<ds:datastoreItem xmlns:ds="http://schemas.openxmlformats.org/officeDocument/2006/customXml" ds:itemID="{F1C54071-2DBA-4BB8-9233-3CA9142D558C}">
  <ds:schemaRefs>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elements/1.1/"/>
    <ds:schemaRef ds:uri="http://purl.org/dc/dcmitype/"/>
    <ds:schemaRef ds:uri="98740c54-966f-451d-a76c-e38eb7fddd55"/>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917FA75-A805-4861-B723-307EF2EB2036}">
  <ds:schemaRefs>
    <ds:schemaRef ds:uri="094ce8ca-8c20-4eb0-bb23-b47a1c76b753"/>
    <ds:schemaRef ds:uri="98740c54-966f-451d-a76c-e38eb7fddd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15331</Words>
  <Application>Microsoft Office PowerPoint</Application>
  <PresentationFormat>Widescreen</PresentationFormat>
  <Paragraphs>1516</Paragraphs>
  <Slides>65</Slides>
  <Notes>65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65</vt:i4>
      </vt:variant>
    </vt:vector>
  </HeadingPairs>
  <TitlesOfParts>
    <vt:vector size="76" baseType="lpstr">
      <vt:lpstr>Arial</vt:lpstr>
      <vt:lpstr>Wingdings</vt:lpstr>
      <vt:lpstr>Public Sans</vt:lpstr>
      <vt:lpstr>Symbol</vt:lpstr>
      <vt:lpstr>Calibri</vt:lpstr>
      <vt:lpstr>Times New Roman</vt:lpstr>
      <vt:lpstr>Aptos</vt:lpstr>
      <vt:lpstr>Segoe UI</vt:lpstr>
      <vt:lpstr>Public Sans Light</vt:lpstr>
      <vt:lpstr>1_NSWG Corporate</vt:lpstr>
      <vt:lpstr>2_NSWG Corporate</vt:lpstr>
      <vt:lpstr>About this presentation – 1</vt:lpstr>
      <vt:lpstr>About this presentation – 2</vt:lpstr>
      <vt:lpstr>About this presentation – 3</vt:lpstr>
      <vt:lpstr>Leading strategic implementation process for continuous growth and improvement</vt:lpstr>
      <vt:lpstr>Acknowledgement of Country</vt:lpstr>
      <vt:lpstr>Overview (1)</vt:lpstr>
      <vt:lpstr>Overview (2)</vt:lpstr>
      <vt:lpstr>Overview (3)</vt:lpstr>
      <vt:lpstr>Purpose and outcome</vt:lpstr>
      <vt:lpstr>Aligning key priorities</vt:lpstr>
      <vt:lpstr>Plan for NSW Public Education </vt:lpstr>
      <vt:lpstr>The role of principal</vt:lpstr>
      <vt:lpstr>The role of deputy principal</vt:lpstr>
      <vt:lpstr>The role of middle leaders I Head teachers</vt:lpstr>
      <vt:lpstr>School Excellence Framework </vt:lpstr>
      <vt:lpstr>SEF Improvement Model </vt:lpstr>
      <vt:lpstr>High Impact Professional Learning</vt:lpstr>
      <vt:lpstr>School Excellence Plan</vt:lpstr>
      <vt:lpstr>Implementation journey</vt:lpstr>
      <vt:lpstr>Implementation journey (1)</vt:lpstr>
      <vt:lpstr>Contextual planning and strategic alignment</vt:lpstr>
      <vt:lpstr>From strategy to action – leading processes and practices</vt:lpstr>
      <vt:lpstr>Fostering collaboration for growth and improvement</vt:lpstr>
      <vt:lpstr>Strategic implementation process</vt:lpstr>
      <vt:lpstr>Strategic implementation process  </vt:lpstr>
      <vt:lpstr>1. Key focus areas (1)</vt:lpstr>
      <vt:lpstr>2. Reflection questions (1)</vt:lpstr>
      <vt:lpstr>3. Collaborative planning and implementation (1)</vt:lpstr>
      <vt:lpstr>Leading driver 1</vt:lpstr>
      <vt:lpstr>Resources for leading driver 1</vt:lpstr>
      <vt:lpstr>Process for leading driver 1</vt:lpstr>
      <vt:lpstr>1. Key focus areas (2)</vt:lpstr>
      <vt:lpstr>2. Reflection questions (2)</vt:lpstr>
      <vt:lpstr>3. Collaborative planning and implementation (2)</vt:lpstr>
      <vt:lpstr>3. Collaborative planning and implementation (3)</vt:lpstr>
      <vt:lpstr>3. Collaborative planning and implementation (4)</vt:lpstr>
      <vt:lpstr>3. Collaborative planning and implementation (5)</vt:lpstr>
      <vt:lpstr>3. Collaborative planning and implementation (6)</vt:lpstr>
      <vt:lpstr>Additional resources – further reading</vt:lpstr>
      <vt:lpstr>Further support (1)</vt:lpstr>
      <vt:lpstr>Leading driver 2</vt:lpstr>
      <vt:lpstr>Resources for leading driver 2</vt:lpstr>
      <vt:lpstr>Process for leading driver 2</vt:lpstr>
      <vt:lpstr>1. Key focus areas (3)</vt:lpstr>
      <vt:lpstr>2. Reflection questions (3)</vt:lpstr>
      <vt:lpstr>3. Collaborative planning and implementation (7)</vt:lpstr>
      <vt:lpstr>3. Collaborative planning and implementation (8)</vt:lpstr>
      <vt:lpstr>3. Collaborative planning and implementation (9)</vt:lpstr>
      <vt:lpstr>3. Collaborative planning and implementation (10)</vt:lpstr>
      <vt:lpstr>3. Collaborative planning and implementation (11)</vt:lpstr>
      <vt:lpstr>Additional resources – further reading (2)</vt:lpstr>
      <vt:lpstr>Further support (2)</vt:lpstr>
      <vt:lpstr>Leading driver 3</vt:lpstr>
      <vt:lpstr>Resources for leading driver 3</vt:lpstr>
      <vt:lpstr>Process for leading driver 2 (2)</vt:lpstr>
      <vt:lpstr>1. Key focus areas (4)</vt:lpstr>
      <vt:lpstr>2. Reflection questions (4)</vt:lpstr>
      <vt:lpstr>3. Collaborative planning and implementation (12)</vt:lpstr>
      <vt:lpstr>3. Collaborative planning and implementation (13)</vt:lpstr>
      <vt:lpstr>3. Collaborative planning and implementation (14)</vt:lpstr>
      <vt:lpstr>3. Collaborative planning and implementation (15)</vt:lpstr>
      <vt:lpstr>3. Collaborative planning and implementation (16)</vt:lpstr>
      <vt:lpstr>Additional resources – further reading (3)</vt:lpstr>
      <vt:lpstr>Further support (3)</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strategic implementation process</dc:title>
  <dc:subject/>
  <dc:creator>NSW Department of Education</dc:creator>
  <cp:keywords>leading, strategic, implementation, process, continuous, growth, improvement</cp:keywords>
  <dc:description/>
  <dcterms:created xsi:type="dcterms:W3CDTF">2025-05-18T23:35:01Z</dcterms:created>
  <dcterms:modified xsi:type="dcterms:W3CDTF">2025-05-29T04:34:00Z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Tag">
    <vt:lpwstr>10, 3, 0, 1</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ContentTypeId">
    <vt:lpwstr>0x010100C6BC20BCFB223D4189F17F47419ECBA2</vt:lpwstr>
  </property>
  <property fmtid="{D5CDD505-2E9C-101B-9397-08002B2CF9AE}" pid="6" name="MSIP_Label_b603dfd7-d93a-4381-a340-2995d8282205_ContentBits">
    <vt:lpwstr>0</vt:lpwstr>
  </property>
  <property fmtid="{D5CDD505-2E9C-101B-9397-08002B2CF9AE}" pid="7" name="MSIP_Label_b603dfd7-d93a-4381-a340-2995d8282205_ActionId">
    <vt:lpwstr>ff5bbf61-7eee-49c7-a6c5-bbc3596cbb2a</vt:lpwstr>
  </property>
  <property fmtid="{D5CDD505-2E9C-101B-9397-08002B2CF9AE}" pid="8" name="MSIP_Label_b603dfd7-d93a-4381-a340-2995d8282205_SetDate">
    <vt:lpwstr>2025-03-27T01:49:54Z</vt:lpwstr>
  </property>
  <property fmtid="{D5CDD505-2E9C-101B-9397-08002B2CF9AE}" pid="9" name="MSIP_Label_b603dfd7-d93a-4381-a340-2995d8282205_Name">
    <vt:lpwstr>OFFICIAL</vt:lpwstr>
  </property>
  <property fmtid="{D5CDD505-2E9C-101B-9397-08002B2CF9AE}" pid="10" name="MSIP_Label_b603dfd7-d93a-4381-a340-2995d8282205_SiteId">
    <vt:lpwstr>05a0e69a-418a-47c1-9c25-9387261bf991</vt:lpwstr>
  </property>
  <property fmtid="{D5CDD505-2E9C-101B-9397-08002B2CF9AE}" pid="11" name="MSIP_Label_b603dfd7-d93a-4381-a340-2995d8282205_Method">
    <vt:lpwstr>Standard</vt:lpwstr>
  </property>
</Properties>
</file>