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9"/>
  </p:notesMasterIdLst>
  <p:handoutMasterIdLst>
    <p:handoutMasterId r:id="rId10"/>
  </p:handoutMasterIdLst>
  <p:sldIdLst>
    <p:sldId id="286" r:id="rId2"/>
    <p:sldId id="413" r:id="rId3"/>
    <p:sldId id="404" r:id="rId4"/>
    <p:sldId id="412" r:id="rId5"/>
    <p:sldId id="416" r:id="rId6"/>
    <p:sldId id="361" r:id="rId7"/>
    <p:sldId id="278" r:id="rId8"/>
  </p:sldIdLst>
  <p:sldSz cx="12192000" cy="6858000"/>
  <p:notesSz cx="6888163" cy="10018713"/>
  <p:embeddedFontLst>
    <p:embeddedFont>
      <p:font typeface="Public Sans" pitchFamily="2" charset="0"/>
      <p:regular r:id="rId11"/>
      <p:bold r:id="rId12"/>
      <p:italic r:id="rId13"/>
      <p:boldItalic r:id="rId14"/>
    </p:embeddedFont>
    <p:embeddedFont>
      <p:font typeface="Public Sans Light" pitchFamily="2" charset="0"/>
      <p:regular r:id="rId15"/>
      <p:italic r:id="rId16"/>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Notes" id="{9102D73B-8542-41AF-8673-BCEF68A5FE73}">
          <p14:sldIdLst/>
        </p14:section>
        <p14:section name="Title" id="{F30C5FBC-47C2-4ED1-B1FA-B8D562828AEC}">
          <p14:sldIdLst>
            <p14:sldId id="286"/>
          </p14:sldIdLst>
        </p14:section>
        <p14:section name="Main Section" id="{9962DA83-E248-478E-9F5E-043EFB431FA0}">
          <p14:sldIdLst>
            <p14:sldId id="413"/>
            <p14:sldId id="404"/>
            <p14:sldId id="412"/>
            <p14:sldId id="416"/>
            <p14:sldId id="361"/>
            <p14:sldId id="278"/>
          </p14:sldIdLst>
        </p14:section>
      </p14:sectionLst>
    </p:ext>
    <p:ext uri="{EFAFB233-063F-42B5-8137-9DF3F51BA10A}">
      <p15:sldGuideLst xmlns:p15="http://schemas.microsoft.com/office/powerpoint/2012/main">
        <p15:guide id="1" orient="horz" pos="2160" userDrawn="1">
          <p15:clr>
            <a:srgbClr val="A4A3A4"/>
          </p15:clr>
        </p15:guide>
        <p15:guide id="2" pos="211" userDrawn="1">
          <p15:clr>
            <a:srgbClr val="A4A3A4"/>
          </p15:clr>
        </p15:guide>
        <p15:guide id="3" pos="1572" userDrawn="1">
          <p15:clr>
            <a:srgbClr val="A4A3A4"/>
          </p15:clr>
        </p15:guide>
        <p15:guide id="4" pos="39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D6"/>
    <a:srgbClr val="00296C"/>
    <a:srgbClr val="EBEBEB"/>
    <a:srgbClr val="146CFD"/>
    <a:srgbClr val="0070C0"/>
    <a:srgbClr val="CBEDFD"/>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5" autoAdjust="0"/>
    <p:restoredTop sz="95828" autoAdjust="0"/>
  </p:normalViewPr>
  <p:slideViewPr>
    <p:cSldViewPr>
      <p:cViewPr varScale="1">
        <p:scale>
          <a:sx n="101" d="100"/>
          <a:sy n="101" d="100"/>
        </p:scale>
        <p:origin x="1728" y="69"/>
      </p:cViewPr>
      <p:guideLst>
        <p:guide orient="horz" pos="2160"/>
        <p:guide pos="211"/>
        <p:guide pos="1572"/>
        <p:guide pos="39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B0BF4B7B-ADA4-42BE-A113-1D67CA67812F}" type="datetimeFigureOut">
              <a:rPr lang="en-AU" smtClean="0">
                <a:latin typeface="Public Sans" pitchFamily="2" charset="0"/>
              </a:rPr>
              <a:t>23/01/2024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atin typeface="Public Sans" pitchFamily="2" charset="0"/>
              </a:defRPr>
            </a:lvl1pPr>
          </a:lstStyle>
          <a:p>
            <a:endParaRPr lang="en-AU"/>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atin typeface="Public Sans" pitchFamily="2" charset="0"/>
              </a:defRPr>
            </a:lvl1pPr>
          </a:lstStyle>
          <a:p>
            <a:fld id="{EC6F825C-382E-4C1A-82AB-BCE4AFD21ABE}" type="datetimeFigureOut">
              <a:rPr lang="en-AU" smtClean="0"/>
              <a:pPr/>
              <a:t>23/01/2024</a:t>
            </a:fld>
            <a:endParaRPr lang="en-AU"/>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AU"/>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atin typeface="Public Sans" pitchFamily="2" charset="0"/>
              </a:defRPr>
            </a:lvl1pPr>
          </a:lstStyle>
          <a:p>
            <a:endParaRPr lang="en-AU"/>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Students practise making sentences using the structures, to describe where they live.</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31231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88053">
              <a:defRPr/>
            </a:pPr>
            <a:r>
              <a:rPr lang="en-AU" dirty="0"/>
              <a:t>Students practise making sentences using the structures, to practise adjectives and agreement.</a:t>
            </a: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313991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288053">
              <a:defRPr/>
            </a:pPr>
            <a:r>
              <a:rPr lang="en-AU" dirty="0"/>
              <a:t>Students practise making sentences using the structures, to practise giving directions.</a:t>
            </a: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37313274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0232408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651723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794468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2683" userDrawn="1">
          <p15:clr>
            <a:srgbClr val="FBAE40"/>
          </p15:clr>
        </p15:guide>
        <p15:guide id="3" pos="2729" userDrawn="1">
          <p15:clr>
            <a:srgbClr val="FBAE40"/>
          </p15:clr>
        </p15:guide>
        <p15:guide id="4" pos="5178" userDrawn="1">
          <p15:clr>
            <a:srgbClr val="FBAE40"/>
          </p15:clr>
        </p15:guide>
        <p15:guide id="5" pos="5223" userDrawn="1">
          <p15:clr>
            <a:srgbClr val="FBAE40"/>
          </p15:clr>
        </p15:guide>
        <p15:guide id="7" pos="3840" userDrawn="1">
          <p15:clr>
            <a:srgbClr val="C35EA4"/>
          </p15:clr>
        </p15:guide>
        <p15:guide id="12" orient="horz" pos="1026" userDrawn="1">
          <p15:clr>
            <a:srgbClr val="FBAE40"/>
          </p15:clr>
        </p15:guide>
        <p15:guide id="13" orient="horz" pos="3974"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5223" userDrawn="1">
          <p15:clr>
            <a:srgbClr val="FBAE40"/>
          </p15:clr>
        </p15:guide>
        <p15:guide id="4" pos="2683" userDrawn="1">
          <p15:clr>
            <a:srgbClr val="FBAE40"/>
          </p15:clr>
        </p15:guide>
        <p15:guide id="5" pos="2729" userDrawn="1">
          <p15:clr>
            <a:srgbClr val="FBAE40"/>
          </p15:clr>
        </p15:guide>
        <p15:guide id="7" pos="5178" userDrawn="1">
          <p15:clr>
            <a:srgbClr val="FBAE40"/>
          </p15:clr>
        </p15:guide>
        <p15:guide id="14" orient="horz" pos="2160" userDrawn="1">
          <p15:clr>
            <a:srgbClr val="C35EA4"/>
          </p15:clr>
        </p15:guide>
        <p15:guide id="15" pos="3840" userDrawn="1">
          <p15:clr>
            <a:srgbClr val="C35EA4"/>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2729" userDrawn="1">
          <p15:clr>
            <a:srgbClr val="FBAE40"/>
          </p15:clr>
        </p15:guide>
        <p15:guide id="3" pos="2683" userDrawn="1">
          <p15:clr>
            <a:srgbClr val="FBAE40"/>
          </p15:clr>
        </p15:guide>
        <p15:guide id="4" pos="5223" userDrawn="1">
          <p15:clr>
            <a:srgbClr val="FBAE40"/>
          </p15:clr>
        </p15:guide>
        <p15:guide id="5" pos="5178"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8893420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57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hasCustomPrompt="1"/>
          </p:nvPr>
        </p:nvSpPr>
        <p:spPr>
          <a:xfrm>
            <a:off x="5400000" y="360000"/>
            <a:ext cx="5400000" cy="575865"/>
          </a:xfrm>
        </p:spPr>
        <p:txBody>
          <a:bodyPr/>
          <a:lstStyle>
            <a:lvl1pPr>
              <a:defRPr>
                <a:solidFill>
                  <a:schemeClr val="accent1"/>
                </a:solidFill>
              </a:defRPr>
            </a:lvl1pPr>
          </a:lstStyle>
          <a:p>
            <a:r>
              <a:rPr lang="en-US" dirty="0"/>
              <a:t>Slide title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Text Placeholder 10">
            <a:extLst>
              <a:ext uri="{FF2B5EF4-FFF2-40B4-BE49-F238E27FC236}">
                <a16:creationId xmlns:a16="http://schemas.microsoft.com/office/drawing/2014/main" id="{19A3BC8B-9059-7172-8136-61C41690D79A}"/>
              </a:ext>
            </a:extLst>
          </p:cNvPr>
          <p:cNvSpPr>
            <a:spLocks noGrp="1"/>
          </p:cNvSpPr>
          <p:nvPr>
            <p:ph type="body" sz="quarter" idx="18" hasCustomPrompt="1"/>
          </p:nvPr>
        </p:nvSpPr>
        <p:spPr>
          <a:xfrm>
            <a:off x="5400001" y="982800"/>
            <a:ext cx="540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56743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1572"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82800"/>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8" pos="6108" userDrawn="1">
          <p15:clr>
            <a:srgbClr val="FBAE40"/>
          </p15:clr>
        </p15:guide>
        <p15:guide id="9" orient="horz" pos="2160" userDrawn="1">
          <p15:clr>
            <a:srgbClr val="C35EA4"/>
          </p15:clr>
        </p15:guide>
        <p15:guide id="10" pos="3840" userDrawn="1">
          <p15:clr>
            <a:srgbClr val="C35EA4"/>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0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extLst>
    <p:ext uri="{DCECCB84-F9BA-43D5-87BE-67443E8EF086}">
      <p15:sldGuideLst xmlns:p15="http://schemas.microsoft.com/office/powerpoint/2012/main">
        <p15:guide id="2" pos="6108" userDrawn="1">
          <p15:clr>
            <a:srgbClr val="FBAE40"/>
          </p15:clr>
        </p15:guide>
        <p15:guide id="3" pos="3840" userDrawn="1">
          <p15:clr>
            <a:srgbClr val="C35EA4"/>
          </p15:clr>
        </p15:guide>
        <p15:guide id="4" orient="horz" pos="2160" userDrawn="1">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7413180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2122922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6187384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extLst>
    <p:ext uri="{DCECCB84-F9BA-43D5-87BE-67443E8EF086}">
      <p15:sldGuideLst xmlns:p15="http://schemas.microsoft.com/office/powerpoint/2012/main">
        <p15:guide id="3" pos="2683" userDrawn="1">
          <p15:clr>
            <a:srgbClr val="FBAE40"/>
          </p15:clr>
        </p15:guide>
        <p15:guide id="4" pos="2729" userDrawn="1">
          <p15:clr>
            <a:srgbClr val="FBAE40"/>
          </p15:clr>
        </p15:guide>
        <p15:guide id="5" pos="5178" userDrawn="1">
          <p15:clr>
            <a:srgbClr val="FBAE40"/>
          </p15:clr>
        </p15:guide>
        <p15:guide id="6" pos="5223"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extLst>
    <p:ext uri="{DCECCB84-F9BA-43D5-87BE-67443E8EF086}">
      <p15:sldGuideLst xmlns:p15="http://schemas.microsoft.com/office/powerpoint/2012/main">
        <p15:guide id="1" orient="horz" pos="663" userDrawn="1">
          <p15:clr>
            <a:srgbClr val="FBAE40"/>
          </p15:clr>
        </p15:guide>
        <p15:guide id="2" pos="2729" userDrawn="1">
          <p15:clr>
            <a:srgbClr val="FBAE40"/>
          </p15:clr>
        </p15:guide>
        <p15:guide id="3" pos="2683" userDrawn="1">
          <p15:clr>
            <a:srgbClr val="FBAE40"/>
          </p15:clr>
        </p15:guide>
        <p15:guide id="4" pos="5178" userDrawn="1">
          <p15:clr>
            <a:srgbClr val="FBAE40"/>
          </p15:clr>
        </p15:guide>
        <p15:guide id="5" pos="5223" userDrawn="1">
          <p15:clr>
            <a:srgbClr val="FBAE40"/>
          </p15:clr>
        </p15:guide>
        <p15:guide id="6" orient="horz" pos="4110" userDrawn="1">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47519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6"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7">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 id="2147483761" r:id="rId44"/>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hyperlink" Target="mailto:languagesnsw@det.nsw.edu.au" TargetMode="External"/><Relationship Id="rId2" Type="http://schemas.openxmlformats.org/officeDocument/2006/relationships/hyperlink" Target="https://aus01.safelinks.protection.outlook.com/?url=https%3A%2F%2Fwww.sentencebuilders.com%2Fabout&amp;data=05%7C01%7Crenee.cobcroft2%40det.nsw.edu.au%7Cc04b2ccbf3134d954ccf08db8d81de9d%7C05a0e69a418a47c19c259387261bf991%7C0%7C0%7C638259361150724896%7CUnknown%7CTWFpbGZsb3d8eyJWIjoiMC4wLjAwMDAiLCJQIjoiV2luMzIiLCJBTiI6Ik1haWwiLCJXVCI6Mn0%3D%7C3000%7C%7C%7C&amp;sdata=Dfdj%2B%2BxnueFGCde%2FKVGWkTLQISqtOQpBJVyy7f9fiRc%3D&amp;reserved=0" TargetMode="Externa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hyperlink" Target="https://education.nsw.gov.au/rights-and-accountability/copyright" TargetMode="Externa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501A3D8-256A-412E-DD35-C6434CD3124D}"/>
              </a:ext>
            </a:extLst>
          </p:cNvPr>
          <p:cNvSpPr>
            <a:spLocks noGrp="1"/>
          </p:cNvSpPr>
          <p:nvPr>
            <p:ph type="ctrTitle"/>
          </p:nvPr>
        </p:nvSpPr>
        <p:spPr/>
        <p:txBody>
          <a:bodyPr/>
          <a:lstStyle/>
          <a:p>
            <a:r>
              <a:rPr lang="en-AU" dirty="0"/>
              <a:t>Sentence builders and conversation scaffolds</a:t>
            </a:r>
            <a:endParaRPr lang="en-AU" i="1" dirty="0"/>
          </a:p>
        </p:txBody>
      </p:sp>
      <p:sp>
        <p:nvSpPr>
          <p:cNvPr id="5" name="Text Placeholder 4">
            <a:extLst>
              <a:ext uri="{FF2B5EF4-FFF2-40B4-BE49-F238E27FC236}">
                <a16:creationId xmlns:a16="http://schemas.microsoft.com/office/drawing/2014/main" id="{176A640B-9FA3-5766-E490-06A938C15DA7}"/>
              </a:ext>
            </a:extLst>
          </p:cNvPr>
          <p:cNvSpPr>
            <a:spLocks noGrp="1"/>
          </p:cNvSpPr>
          <p:nvPr>
            <p:ph type="body" sz="quarter" idx="10"/>
          </p:nvPr>
        </p:nvSpPr>
        <p:spPr/>
        <p:txBody>
          <a:bodyPr/>
          <a:lstStyle/>
          <a:p>
            <a:r>
              <a:rPr lang="fr-FR" sz="2400" i="1" dirty="0"/>
              <a:t>J’habite</a:t>
            </a:r>
            <a:r>
              <a:rPr lang="fr-FR" sz="2400" i="1" dirty="0">
                <a:effectLst/>
                <a:latin typeface="Arial" panose="020B0604020202020204" pitchFamily="34" charset="0"/>
                <a:ea typeface="Calibri" panose="020F0502020204030204" pitchFamily="34" charset="0"/>
              </a:rPr>
              <a:t>…</a:t>
            </a:r>
            <a:br>
              <a:rPr lang="fr-FR" sz="2400" i="1" dirty="0"/>
            </a:br>
            <a:r>
              <a:rPr lang="fr-FR" sz="2400" i="1" dirty="0">
                <a:effectLst/>
                <a:ea typeface="Calibri" panose="020F0502020204030204" pitchFamily="34" charset="0"/>
              </a:rPr>
              <a:t>Où est… ?</a:t>
            </a:r>
            <a:endParaRPr lang="fr-FR" sz="2400" dirty="0"/>
          </a:p>
        </p:txBody>
      </p:sp>
    </p:spTree>
    <p:extLst>
      <p:ext uri="{BB962C8B-B14F-4D97-AF65-F5344CB8AC3E}">
        <p14:creationId xmlns:p14="http://schemas.microsoft.com/office/powerpoint/2010/main" val="242053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a:extLst>
              <a:ext uri="{FF2B5EF4-FFF2-40B4-BE49-F238E27FC236}">
                <a16:creationId xmlns:a16="http://schemas.microsoft.com/office/drawing/2014/main" id="{21DB3B2C-541D-64FC-98E5-DBECC79D804F}"/>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Where you live</a:t>
            </a:r>
          </a:p>
        </p:txBody>
      </p:sp>
      <p:sp>
        <p:nvSpPr>
          <p:cNvPr id="11" name="Instructions">
            <a:extLst>
              <a:ext uri="{FF2B5EF4-FFF2-40B4-BE49-F238E27FC236}">
                <a16:creationId xmlns:a16="http://schemas.microsoft.com/office/drawing/2014/main" id="{FDD4BCBB-C6EA-35ED-58A8-3767D3841FE5}"/>
              </a:ext>
            </a:extLst>
          </p:cNvPr>
          <p:cNvSpPr txBox="1"/>
          <p:nvPr/>
        </p:nvSpPr>
        <p:spPr>
          <a:xfrm>
            <a:off x="360000" y="673973"/>
            <a:ext cx="9865360" cy="280853"/>
          </a:xfrm>
          <a:prstGeom prst="rect">
            <a:avLst/>
          </a:prstGeom>
          <a:noFill/>
        </p:spPr>
        <p:txBody>
          <a:bodyPr wrap="square" lIns="0" tIns="0" rIns="0" bIns="0" rtlCol="0">
            <a:noAutofit/>
          </a:bodyPr>
          <a:lstStyle/>
          <a:p>
            <a:pPr algn="l"/>
            <a:r>
              <a:rPr kumimoji="0" lang="en-AU" sz="1800" b="0" i="0" u="none" strike="noStrike" kern="1200" cap="none" spc="0" normalizeH="0" baseline="0" noProof="0" dirty="0">
                <a:ln>
                  <a:noFill/>
                </a:ln>
                <a:effectLst/>
                <a:uLnTx/>
                <a:uFillTx/>
                <a:ea typeface="+mj-ea"/>
                <a:cs typeface="+mj-cs"/>
              </a:rPr>
              <a:t>Using the table, create sentences describing where you live.</a:t>
            </a:r>
            <a:endParaRPr lang="en-AU" sz="1800" dirty="0"/>
          </a:p>
        </p:txBody>
      </p:sp>
      <p:sp>
        <p:nvSpPr>
          <p:cNvPr id="2" name="Slide Number Placeholder 1">
            <a:extLst>
              <a:ext uri="{FF2B5EF4-FFF2-40B4-BE49-F238E27FC236}">
                <a16:creationId xmlns:a16="http://schemas.microsoft.com/office/drawing/2014/main" id="{78C512AF-1F0F-9DA8-ABED-1CB37463102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dirty="0"/>
          </a:p>
        </p:txBody>
      </p:sp>
      <p:graphicFrame>
        <p:nvGraphicFramePr>
          <p:cNvPr id="3" name="Activity 1 Sentence building table 1">
            <a:extLst>
              <a:ext uri="{FF2B5EF4-FFF2-40B4-BE49-F238E27FC236}">
                <a16:creationId xmlns:a16="http://schemas.microsoft.com/office/drawing/2014/main" id="{B876BD42-3FCD-3E04-42F2-67EDF3A4DC11}"/>
              </a:ext>
            </a:extLst>
          </p:cNvPr>
          <p:cNvGraphicFramePr>
            <a:graphicFrameLocks noGrp="1"/>
          </p:cNvGraphicFramePr>
          <p:nvPr>
            <p:extLst>
              <p:ext uri="{D42A27DB-BD31-4B8C-83A1-F6EECF244321}">
                <p14:modId xmlns:p14="http://schemas.microsoft.com/office/powerpoint/2010/main" val="3768728894"/>
              </p:ext>
            </p:extLst>
          </p:nvPr>
        </p:nvGraphicFramePr>
        <p:xfrm>
          <a:off x="682805" y="1628800"/>
          <a:ext cx="10826390" cy="4221480"/>
        </p:xfrm>
        <a:graphic>
          <a:graphicData uri="http://schemas.openxmlformats.org/drawingml/2006/table">
            <a:tbl>
              <a:tblPr firstRow="1" bandRow="1">
                <a:tableStyleId>{5A111915-BE36-4E01-A7E5-04B1672EAD32}</a:tableStyleId>
              </a:tblPr>
              <a:tblGrid>
                <a:gridCol w="2165278">
                  <a:extLst>
                    <a:ext uri="{9D8B030D-6E8A-4147-A177-3AD203B41FA5}">
                      <a16:colId xmlns:a16="http://schemas.microsoft.com/office/drawing/2014/main" val="3253902792"/>
                    </a:ext>
                  </a:extLst>
                </a:gridCol>
                <a:gridCol w="2165278">
                  <a:extLst>
                    <a:ext uri="{9D8B030D-6E8A-4147-A177-3AD203B41FA5}">
                      <a16:colId xmlns:a16="http://schemas.microsoft.com/office/drawing/2014/main" val="4159511087"/>
                    </a:ext>
                  </a:extLst>
                </a:gridCol>
                <a:gridCol w="2165278">
                  <a:extLst>
                    <a:ext uri="{9D8B030D-6E8A-4147-A177-3AD203B41FA5}">
                      <a16:colId xmlns:a16="http://schemas.microsoft.com/office/drawing/2014/main" val="640628954"/>
                    </a:ext>
                  </a:extLst>
                </a:gridCol>
                <a:gridCol w="2165278">
                  <a:extLst>
                    <a:ext uri="{9D8B030D-6E8A-4147-A177-3AD203B41FA5}">
                      <a16:colId xmlns:a16="http://schemas.microsoft.com/office/drawing/2014/main" val="3417317985"/>
                    </a:ext>
                  </a:extLst>
                </a:gridCol>
                <a:gridCol w="2165278">
                  <a:extLst>
                    <a:ext uri="{9D8B030D-6E8A-4147-A177-3AD203B41FA5}">
                      <a16:colId xmlns:a16="http://schemas.microsoft.com/office/drawing/2014/main" val="1918307005"/>
                    </a:ext>
                  </a:extLst>
                </a:gridCol>
              </a:tblGrid>
              <a:tr h="370840">
                <a:tc>
                  <a:txBody>
                    <a:bodyPr/>
                    <a:lstStyle/>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J’habite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Ma maison se trouve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Wollongong se trouve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Canberra se trouve</a:t>
                      </a:r>
                    </a:p>
                    <a:p>
                      <a:pPr marL="0" algn="l" defTabSz="914377" rtl="0" eaLnBrk="1" latinLnBrk="0" hangingPunct="1"/>
                      <a:endParaRPr lang="fr-FR" sz="1800" b="0" kern="1200" noProof="0" dirty="0">
                        <a:solidFill>
                          <a:schemeClr val="tx1"/>
                        </a:solidFill>
                        <a:effectLst/>
                        <a:latin typeface="+mn-lt"/>
                        <a:ea typeface="DengXian" panose="02010600030101010101" pitchFamily="2" charset="-122"/>
                        <a:cs typeface="Arial" panose="020B0604020202020204" pitchFamily="34" charset="0"/>
                      </a:endParaRPr>
                    </a:p>
                    <a:p>
                      <a:pPr marL="0" algn="l" defTabSz="914377" rtl="0" eaLnBrk="1" latinLnBrk="0" hangingPunct="1"/>
                      <a:endParaRPr lang="fr-FR" sz="1800" b="0" kern="1200" noProof="0" dirty="0">
                        <a:solidFill>
                          <a:schemeClr val="tx1"/>
                        </a:solidFill>
                        <a:effectLst/>
                        <a:latin typeface="+mn-lt"/>
                        <a:ea typeface="DengXian" panose="02010600030101010101" pitchFamily="2" charset="-122"/>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à la campagne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au centre-ville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en banlieue</a:t>
                      </a:r>
                    </a:p>
                    <a:p>
                      <a:pPr marL="0" marR="0" lvl="0" indent="0" algn="l" defTabSz="914377" rtl="0" eaLnBrk="1" fontAlgn="auto" latinLnBrk="0" hangingPunct="1">
                        <a:spcBef>
                          <a:spcPts val="0"/>
                        </a:spcBef>
                        <a:spcAft>
                          <a:spcPts val="600"/>
                        </a:spcAft>
                        <a:buClrTx/>
                        <a:buSzTx/>
                        <a:buFontTx/>
                        <a:buNone/>
                        <a:tabLst/>
                        <a:defRPr/>
                      </a:pPr>
                      <a:r>
                        <a:rPr lang="fr-FR" sz="1800" b="0" kern="1200" noProof="0" dirty="0">
                          <a:solidFill>
                            <a:schemeClr val="tx1"/>
                          </a:solidFill>
                          <a:effectLst/>
                          <a:latin typeface="+mn-lt"/>
                          <a:ea typeface="DengXian" panose="02010600030101010101" pitchFamily="2" charset="-122"/>
                          <a:cs typeface="Arial" panose="020B0604020202020204" pitchFamily="34" charset="0"/>
                        </a:rPr>
                        <a:t>à la montagne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près de la mer</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dans un village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près de la plage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dans une ferme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sur la côte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à Wollongong</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à Bathurst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à Sydney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r>
                        <a:rPr lang="fr-FR" sz="1800" b="0" kern="1200" noProof="0" dirty="0">
                          <a:solidFill>
                            <a:schemeClr val="tx1"/>
                          </a:solidFill>
                          <a:effectLst/>
                          <a:latin typeface="+mn-lt"/>
                          <a:ea typeface="DengXian" panose="02010600030101010101" pitchFamily="2" charset="-122"/>
                          <a:cs typeface="Arial" panose="020B0604020202020204" pitchFamily="34" charset="0"/>
                        </a:rPr>
                        <a:t>dans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sud-est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sud</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nord</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nord-est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l’ouest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sud-ouest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 nord-ouest</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l’est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de l’Australie.</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de NSW.</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de Sydney.</a:t>
                      </a:r>
                    </a:p>
                    <a:p>
                      <a:pPr marL="0" algn="l" defTabSz="914377" rtl="0" eaLnBrk="1" latinLnBrk="0" hangingPunct="1">
                        <a:spcAft>
                          <a:spcPts val="600"/>
                        </a:spcAft>
                      </a:pPr>
                      <a:r>
                        <a:rPr lang="fr-FR" sz="1800" b="0" kern="1200" noProof="0" dirty="0">
                          <a:solidFill>
                            <a:schemeClr val="tx1"/>
                          </a:solidFill>
                          <a:effectLst/>
                          <a:latin typeface="+mn-lt"/>
                          <a:ea typeface="DengXian" panose="02010600030101010101" pitchFamily="2" charset="-122"/>
                          <a:cs typeface="Arial" panose="020B0604020202020204" pitchFamily="34" charset="0"/>
                        </a:rPr>
                        <a:t>de la France.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759505867"/>
                  </a:ext>
                </a:extLst>
              </a:tr>
            </a:tbl>
          </a:graphicData>
        </a:graphic>
      </p:graphicFrame>
    </p:spTree>
    <p:extLst>
      <p:ext uri="{BB962C8B-B14F-4D97-AF65-F5344CB8AC3E}">
        <p14:creationId xmlns:p14="http://schemas.microsoft.com/office/powerpoint/2010/main" val="419620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B90B8B22-8DFA-E1F0-32EA-48D10DE0EE2D}"/>
              </a:ext>
            </a:extLst>
          </p:cNvPr>
          <p:cNvSpPr>
            <a:spLocks noGrp="1"/>
          </p:cNvSpPr>
          <p:nvPr>
            <p:ph type="title" idx="4294967295"/>
          </p:nvPr>
        </p:nvSpPr>
        <p:spPr>
          <a:xfrm>
            <a:off x="360000" y="-1008000"/>
            <a:ext cx="10080000" cy="1008000"/>
          </a:xfrm>
        </p:spPr>
        <p:txBody>
          <a:bodyPr vert="horz" lIns="0" tIns="0" rIns="0" bIns="0" rtlCol="0" anchor="b">
            <a:noAutofit/>
          </a:bodyPr>
          <a:lstStyle/>
          <a:p>
            <a:pPr>
              <a:lnSpc>
                <a:spcPct val="100000"/>
              </a:lnSpc>
            </a:pPr>
            <a:r>
              <a:rPr lang="en-AU" dirty="0"/>
              <a:t>Describing your home</a:t>
            </a:r>
          </a:p>
        </p:txBody>
      </p:sp>
      <p:sp>
        <p:nvSpPr>
          <p:cNvPr id="32" name="Instructions">
            <a:extLst>
              <a:ext uri="{FF2B5EF4-FFF2-40B4-BE49-F238E27FC236}">
                <a16:creationId xmlns:a16="http://schemas.microsoft.com/office/drawing/2014/main" id="{A83B3A4C-2100-F787-94C5-D1B373626994}"/>
              </a:ext>
            </a:extLst>
          </p:cNvPr>
          <p:cNvSpPr txBox="1"/>
          <p:nvPr/>
        </p:nvSpPr>
        <p:spPr>
          <a:xfrm>
            <a:off x="360000" y="399600"/>
            <a:ext cx="7013539" cy="338666"/>
          </a:xfrm>
          <a:prstGeom prst="rect">
            <a:avLst/>
          </a:prstGeom>
          <a:noFill/>
        </p:spPr>
        <p:txBody>
          <a:bodyPr wrap="square" lIns="0" tIns="0" rIns="0" bIns="0" rtlCol="0">
            <a:noAutofit/>
          </a:bodyPr>
          <a:lstStyle/>
          <a:p>
            <a:pPr algn="l"/>
            <a:r>
              <a:rPr kumimoji="0" lang="en-AU" sz="1800" b="0" i="0" u="none" strike="noStrike" kern="1200" cap="none" spc="0" normalizeH="0" baseline="0" noProof="0" dirty="0">
                <a:ln>
                  <a:noFill/>
                </a:ln>
                <a:effectLst/>
                <a:uLnTx/>
                <a:uFillTx/>
                <a:ea typeface="+mj-ea"/>
                <a:cs typeface="+mj-cs"/>
              </a:rPr>
              <a:t>Using the table, create sentences describing your home.</a:t>
            </a:r>
            <a:endParaRPr lang="en-AU" sz="1800" dirty="0"/>
          </a:p>
        </p:txBody>
      </p:sp>
      <p:graphicFrame>
        <p:nvGraphicFramePr>
          <p:cNvPr id="3" name="Activity 2 Sentence building table 1" descr="A table with 2 rows and 6 columns, choose from the phrases and words in each cell within a row to build a sentence about your home.">
            <a:extLst>
              <a:ext uri="{FF2B5EF4-FFF2-40B4-BE49-F238E27FC236}">
                <a16:creationId xmlns:a16="http://schemas.microsoft.com/office/drawing/2014/main" id="{139DC912-B57F-28EC-EB5C-E8E5BDC83C63}"/>
              </a:ext>
            </a:extLst>
          </p:cNvPr>
          <p:cNvGraphicFramePr>
            <a:graphicFrameLocks noGrp="1"/>
          </p:cNvGraphicFramePr>
          <p:nvPr>
            <p:extLst>
              <p:ext uri="{D42A27DB-BD31-4B8C-83A1-F6EECF244321}">
                <p14:modId xmlns:p14="http://schemas.microsoft.com/office/powerpoint/2010/main" val="1193030314"/>
              </p:ext>
            </p:extLst>
          </p:nvPr>
        </p:nvGraphicFramePr>
        <p:xfrm>
          <a:off x="1288574" y="738266"/>
          <a:ext cx="9614852" cy="5989320"/>
        </p:xfrm>
        <a:graphic>
          <a:graphicData uri="http://schemas.openxmlformats.org/drawingml/2006/table">
            <a:tbl>
              <a:tblPr firstRow="1" bandRow="1">
                <a:tableStyleId>{5A111915-BE36-4E01-A7E5-04B1672EAD32}</a:tableStyleId>
              </a:tblPr>
              <a:tblGrid>
                <a:gridCol w="1549956">
                  <a:extLst>
                    <a:ext uri="{9D8B030D-6E8A-4147-A177-3AD203B41FA5}">
                      <a16:colId xmlns:a16="http://schemas.microsoft.com/office/drawing/2014/main" val="3253902792"/>
                    </a:ext>
                  </a:extLst>
                </a:gridCol>
                <a:gridCol w="648072">
                  <a:extLst>
                    <a:ext uri="{9D8B030D-6E8A-4147-A177-3AD203B41FA5}">
                      <a16:colId xmlns:a16="http://schemas.microsoft.com/office/drawing/2014/main" val="4159511087"/>
                    </a:ext>
                  </a:extLst>
                </a:gridCol>
                <a:gridCol w="3024336">
                  <a:extLst>
                    <a:ext uri="{9D8B030D-6E8A-4147-A177-3AD203B41FA5}">
                      <a16:colId xmlns:a16="http://schemas.microsoft.com/office/drawing/2014/main" val="640628954"/>
                    </a:ext>
                  </a:extLst>
                </a:gridCol>
                <a:gridCol w="1296144">
                  <a:extLst>
                    <a:ext uri="{9D8B030D-6E8A-4147-A177-3AD203B41FA5}">
                      <a16:colId xmlns:a16="http://schemas.microsoft.com/office/drawing/2014/main" val="3417317985"/>
                    </a:ext>
                  </a:extLst>
                </a:gridCol>
                <a:gridCol w="936104">
                  <a:extLst>
                    <a:ext uri="{9D8B030D-6E8A-4147-A177-3AD203B41FA5}">
                      <a16:colId xmlns:a16="http://schemas.microsoft.com/office/drawing/2014/main" val="1918307005"/>
                    </a:ext>
                  </a:extLst>
                </a:gridCol>
                <a:gridCol w="2160240">
                  <a:extLst>
                    <a:ext uri="{9D8B030D-6E8A-4147-A177-3AD203B41FA5}">
                      <a16:colId xmlns:a16="http://schemas.microsoft.com/office/drawing/2014/main" val="3343736545"/>
                    </a:ext>
                  </a:extLst>
                </a:gridCol>
              </a:tblGrid>
              <a:tr h="370840">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Ma maison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Ma villa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un étage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à deux étages</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jumelée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moderne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petite/grande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belle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vieille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historique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confortable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jolie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agréable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et mais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très</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trop </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assez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moderne.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petite.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grande.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belle.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vieille.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historique.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confortable.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jolie.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agréable.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1759505867"/>
                  </a:ext>
                </a:extLst>
              </a:tr>
              <a:tr h="370840">
                <a:tc>
                  <a:txBody>
                    <a:bodyPr/>
                    <a:lstStyle/>
                    <a:p>
                      <a:r>
                        <a:rPr lang="fr-FR" sz="1300" noProof="0" dirty="0"/>
                        <a:t>Mon appartement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6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premier/deuxième/troisième étage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au rez-de-chaussée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moderne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petit/grand</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beau</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vieux</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historique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confortable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joli</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agréable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noProof="0" dirty="0"/>
                        <a:t>et mais pas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fr-FR" sz="1300" noProof="0" dirty="0"/>
                        <a:t>très</a:t>
                      </a:r>
                    </a:p>
                    <a:p>
                      <a:r>
                        <a:rPr lang="fr-FR" sz="1300" noProof="0" dirty="0"/>
                        <a:t>trop </a:t>
                      </a:r>
                    </a:p>
                    <a:p>
                      <a:r>
                        <a:rPr lang="fr-FR" sz="1300" noProof="0" dirty="0"/>
                        <a:t>assez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moderne.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petit.</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grand.</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beau.</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vieux.</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historique.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confortable.</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joli.</a:t>
                      </a:r>
                    </a:p>
                    <a:p>
                      <a:pPr marL="0" marR="0" lvl="0" indent="0" algn="l" defTabSz="914377" rtl="0" eaLnBrk="1" fontAlgn="auto" latinLnBrk="0" hangingPunct="1">
                        <a:lnSpc>
                          <a:spcPct val="100000"/>
                        </a:lnSpc>
                        <a:spcBef>
                          <a:spcPts val="0"/>
                        </a:spcBef>
                        <a:spcAft>
                          <a:spcPts val="600"/>
                        </a:spcAft>
                        <a:buClrTx/>
                        <a:buSzTx/>
                        <a:buFontTx/>
                        <a:buNone/>
                        <a:tabLst/>
                        <a:defRPr/>
                      </a:pPr>
                      <a:r>
                        <a:rPr lang="fr-FR" sz="1300" b="0" kern="1200" noProof="0" dirty="0">
                          <a:solidFill>
                            <a:schemeClr val="tx1"/>
                          </a:solidFill>
                          <a:latin typeface="+mn-lt"/>
                          <a:ea typeface="+mn-ea"/>
                          <a:cs typeface="+mn-cs"/>
                        </a:rPr>
                        <a:t>agréable.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3305681187"/>
                  </a:ext>
                </a:extLst>
              </a:tr>
            </a:tbl>
          </a:graphicData>
        </a:graphic>
      </p:graphicFrame>
      <p:pic>
        <p:nvPicPr>
          <p:cNvPr id="36" name="Graphic 35">
            <a:extLst>
              <a:ext uri="{FF2B5EF4-FFF2-40B4-BE49-F238E27FC236}">
                <a16:creationId xmlns:a16="http://schemas.microsoft.com/office/drawing/2014/main" id="{DB593DE0-B8A9-3E6C-AB00-2438C5E94A9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368" y="1902855"/>
            <a:ext cx="720000" cy="720000"/>
          </a:xfrm>
          <a:prstGeom prst="rect">
            <a:avLst/>
          </a:prstGeom>
        </p:spPr>
      </p:pic>
      <p:pic>
        <p:nvPicPr>
          <p:cNvPr id="37" name="Graphic 36">
            <a:extLst>
              <a:ext uri="{FF2B5EF4-FFF2-40B4-BE49-F238E27FC236}">
                <a16:creationId xmlns:a16="http://schemas.microsoft.com/office/drawing/2014/main" id="{C20FFB60-58BC-EA81-967F-942FB4B2AA39}"/>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7368" y="4869160"/>
            <a:ext cx="720000" cy="720000"/>
          </a:xfrm>
          <a:prstGeom prst="rect">
            <a:avLst/>
          </a:prstGeom>
        </p:spPr>
      </p:pic>
      <p:sp>
        <p:nvSpPr>
          <p:cNvPr id="31" name="Slide Number Placeholder 30">
            <a:extLst>
              <a:ext uri="{FF2B5EF4-FFF2-40B4-BE49-F238E27FC236}">
                <a16:creationId xmlns:a16="http://schemas.microsoft.com/office/drawing/2014/main" id="{8596AFEB-698C-46A9-6C6C-A18C5B003BE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dirty="0"/>
          </a:p>
        </p:txBody>
      </p:sp>
    </p:spTree>
    <p:extLst>
      <p:ext uri="{BB962C8B-B14F-4D97-AF65-F5344CB8AC3E}">
        <p14:creationId xmlns:p14="http://schemas.microsoft.com/office/powerpoint/2010/main" val="133811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51D43073-78D1-8986-6D69-C7274D2B6F21}"/>
              </a:ext>
            </a:extLst>
          </p:cNvPr>
          <p:cNvSpPr>
            <a:spLocks noGrp="1"/>
          </p:cNvSpPr>
          <p:nvPr>
            <p:ph type="title" idx="4294967295"/>
          </p:nvPr>
        </p:nvSpPr>
        <p:spPr>
          <a:xfrm>
            <a:off x="360000" y="-1008000"/>
            <a:ext cx="10080000" cy="1008000"/>
          </a:xfrm>
        </p:spPr>
        <p:txBody>
          <a:bodyPr vert="horz" lIns="0" tIns="0" rIns="0" bIns="0" rtlCol="0" anchor="b">
            <a:noAutofit/>
          </a:bodyPr>
          <a:lstStyle/>
          <a:p>
            <a:r>
              <a:rPr lang="en-AU" dirty="0"/>
              <a:t>Directions</a:t>
            </a:r>
          </a:p>
        </p:txBody>
      </p:sp>
      <p:sp>
        <p:nvSpPr>
          <p:cNvPr id="3" name="Instructions">
            <a:extLst>
              <a:ext uri="{FF2B5EF4-FFF2-40B4-BE49-F238E27FC236}">
                <a16:creationId xmlns:a16="http://schemas.microsoft.com/office/drawing/2014/main" id="{4C800F3D-9F50-95AC-8954-8DCC1253436A}"/>
              </a:ext>
              <a:ext uri="{C183D7F6-B498-43B3-948B-1728B52AA6E4}">
                <adec:decorative xmlns:adec="http://schemas.microsoft.com/office/drawing/2017/decorative" val="0"/>
              </a:ext>
            </a:extLst>
          </p:cNvPr>
          <p:cNvSpPr txBox="1"/>
          <p:nvPr/>
        </p:nvSpPr>
        <p:spPr>
          <a:xfrm>
            <a:off x="360000" y="399600"/>
            <a:ext cx="6912768" cy="420657"/>
          </a:xfrm>
          <a:prstGeom prst="rect">
            <a:avLst/>
          </a:prstGeom>
          <a:noFill/>
        </p:spPr>
        <p:txBody>
          <a:bodyPr wrap="square" lIns="0" tIns="0" rIns="0" bIns="0" rtlCol="0">
            <a:noAutofit/>
          </a:bodyPr>
          <a:lstStyle/>
          <a:p>
            <a:pPr algn="l"/>
            <a:r>
              <a:rPr lang="en-AU" sz="1800" dirty="0">
                <a:latin typeface="+mn-lt"/>
              </a:rPr>
              <a:t>Using the table, create a range of directions to places in town.</a:t>
            </a:r>
            <a:endParaRPr lang="en-AU" sz="1800" dirty="0"/>
          </a:p>
        </p:txBody>
      </p:sp>
      <p:graphicFrame>
        <p:nvGraphicFramePr>
          <p:cNvPr id="27" name="Activity 3 Sentence building table 1">
            <a:extLst>
              <a:ext uri="{FF2B5EF4-FFF2-40B4-BE49-F238E27FC236}">
                <a16:creationId xmlns:a16="http://schemas.microsoft.com/office/drawing/2014/main" id="{9232FAB3-1569-5C88-C5C0-2F8BF725E4A2}"/>
              </a:ext>
            </a:extLst>
          </p:cNvPr>
          <p:cNvGraphicFramePr>
            <a:graphicFrameLocks noGrp="1"/>
          </p:cNvGraphicFramePr>
          <p:nvPr>
            <p:extLst>
              <p:ext uri="{D42A27DB-BD31-4B8C-83A1-F6EECF244321}">
                <p14:modId xmlns:p14="http://schemas.microsoft.com/office/powerpoint/2010/main" val="3829894831"/>
              </p:ext>
            </p:extLst>
          </p:nvPr>
        </p:nvGraphicFramePr>
        <p:xfrm>
          <a:off x="334963" y="1063426"/>
          <a:ext cx="3077182" cy="4927600"/>
        </p:xfrm>
        <a:graphic>
          <a:graphicData uri="http://schemas.openxmlformats.org/drawingml/2006/table">
            <a:tbl>
              <a:tblPr firstRow="1" bandRow="1">
                <a:tableStyleId>{5A111915-BE36-4E01-A7E5-04B1672EAD32}</a:tableStyleId>
              </a:tblPr>
              <a:tblGrid>
                <a:gridCol w="1127488">
                  <a:extLst>
                    <a:ext uri="{9D8B030D-6E8A-4147-A177-3AD203B41FA5}">
                      <a16:colId xmlns:a16="http://schemas.microsoft.com/office/drawing/2014/main" val="3890050676"/>
                    </a:ext>
                  </a:extLst>
                </a:gridCol>
                <a:gridCol w="1949694">
                  <a:extLst>
                    <a:ext uri="{9D8B030D-6E8A-4147-A177-3AD203B41FA5}">
                      <a16:colId xmlns:a16="http://schemas.microsoft.com/office/drawing/2014/main" val="3579571826"/>
                    </a:ext>
                  </a:extLst>
                </a:gridCol>
              </a:tblGrid>
              <a:tr h="3476188">
                <a:tc>
                  <a:txBody>
                    <a:bodyPr/>
                    <a:lstStyle/>
                    <a:p>
                      <a:pPr marL="0" algn="l" defTabSz="609585" rtl="0" eaLnBrk="1" latinLnBrk="0" hangingPunct="1"/>
                      <a:r>
                        <a:rPr lang="fr-FR" sz="1400" b="0" kern="1200" noProof="0" dirty="0">
                          <a:solidFill>
                            <a:schemeClr val="tx1"/>
                          </a:solidFill>
                          <a:latin typeface="+mn-lt"/>
                          <a:ea typeface="+mn-ea"/>
                          <a:cs typeface="+mn-cs"/>
                        </a:rPr>
                        <a:t>Pour aller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à la fromagerie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à la piscine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à la poste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à la gare ?</a:t>
                      </a:r>
                    </a:p>
                    <a:p>
                      <a:pPr marL="0" marR="0" lvl="0" indent="0" algn="l" defTabSz="914377" rtl="0" eaLnBrk="1" fontAlgn="auto" latinLnBrk="0" hangingPunct="1">
                        <a:lnSpc>
                          <a:spcPct val="100000"/>
                        </a:lnSpc>
                        <a:spcBef>
                          <a:spcPts val="0"/>
                        </a:spcBef>
                        <a:spcAft>
                          <a:spcPts val="0"/>
                        </a:spcAft>
                        <a:buClrTx/>
                        <a:buSzTx/>
                        <a:buFontTx/>
                        <a:buNone/>
                        <a:tabLst/>
                        <a:defRPr/>
                      </a:pPr>
                      <a:endParaRPr lang="fr-FR" sz="1400" b="0" kern="1200" noProof="0" dirty="0">
                        <a:solidFill>
                          <a:schemeClr val="tx1"/>
                        </a:solidFill>
                        <a:effectLst/>
                        <a:ea typeface="DengXian" panose="02010600030101010101" pitchFamily="2" charset="-122"/>
                        <a:cs typeface="Arial" panose="020B0604020202020204" pitchFamily="34" charset="0"/>
                      </a:endParaRP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supermarché ?</a:t>
                      </a:r>
                      <a:endParaRPr lang="fr-FR" sz="1400" b="0" kern="100" noProof="0" dirty="0">
                        <a:solidFill>
                          <a:schemeClr val="tx1"/>
                        </a:solidFill>
                        <a:effectLst/>
                        <a:ea typeface="DengXian" panose="02010600030101010101" pitchFamily="2" charset="-122"/>
                        <a:cs typeface="Arial" panose="020B0604020202020204" pitchFamily="34" charset="0"/>
                      </a:endParaRP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cinéma ?</a:t>
                      </a: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magasin ?</a:t>
                      </a: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terrain de sport ?</a:t>
                      </a: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bureau de poste ?</a:t>
                      </a:r>
                    </a:p>
                    <a:p>
                      <a:pPr>
                        <a:spcAft>
                          <a:spcPts val="800"/>
                        </a:spcAft>
                      </a:pPr>
                      <a:r>
                        <a:rPr lang="fr-FR" sz="1400" b="0" kern="1200" noProof="0" dirty="0">
                          <a:solidFill>
                            <a:schemeClr val="tx1"/>
                          </a:solidFill>
                          <a:effectLst/>
                          <a:ea typeface="DengXian" panose="02010600030101010101" pitchFamily="2" charset="-122"/>
                          <a:cs typeface="Arial" panose="020B0604020202020204" pitchFamily="34" charset="0"/>
                        </a:rPr>
                        <a:t>au parc ?</a:t>
                      </a:r>
                    </a:p>
                    <a:p>
                      <a:pPr>
                        <a:spcAft>
                          <a:spcPts val="800"/>
                        </a:spcAft>
                      </a:pPr>
                      <a:endParaRPr lang="fr-FR" sz="1400" b="0" kern="1200" noProof="0" dirty="0">
                        <a:solidFill>
                          <a:schemeClr val="tx1"/>
                        </a:solidFill>
                        <a:effectLst/>
                        <a:ea typeface="DengXian" panose="02010600030101010101" pitchFamily="2" charset="-122"/>
                        <a:cs typeface="Arial" panose="020B0604020202020204" pitchFamily="34" charset="0"/>
                      </a:endParaRPr>
                    </a:p>
                    <a:p>
                      <a:pPr>
                        <a:spcAft>
                          <a:spcPts val="800"/>
                        </a:spcAft>
                      </a:pPr>
                      <a:r>
                        <a:rPr lang="fr-FR" sz="1400" b="0" noProof="0" dirty="0">
                          <a:solidFill>
                            <a:schemeClr val="tx1"/>
                          </a:solidFill>
                          <a:effectLst/>
                          <a:ea typeface="DengXian" panose="02010600030101010101" pitchFamily="2" charset="-122"/>
                          <a:cs typeface="Arial" panose="020B0604020202020204" pitchFamily="34" charset="0"/>
                        </a:rPr>
                        <a:t>à </a:t>
                      </a:r>
                      <a:r>
                        <a:rPr lang="fr-FR" sz="1400" b="0" kern="1200" noProof="0" dirty="0">
                          <a:solidFill>
                            <a:schemeClr val="tx1"/>
                          </a:solidFill>
                          <a:effectLst/>
                          <a:ea typeface="DengXian" panose="02010600030101010101" pitchFamily="2" charset="-122"/>
                          <a:cs typeface="Arial" panose="020B0604020202020204" pitchFamily="34" charset="0"/>
                        </a:rPr>
                        <a:t>l’école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noProof="0" dirty="0">
                          <a:solidFill>
                            <a:schemeClr val="tx1"/>
                          </a:solidFill>
                          <a:effectLst/>
                          <a:ea typeface="DengXian" panose="02010600030101010101" pitchFamily="2" charset="-122"/>
                          <a:cs typeface="Arial" panose="020B0604020202020204" pitchFamily="34" charset="0"/>
                        </a:rPr>
                        <a:t>à l’église ?</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ea typeface="DengXian" panose="02010600030101010101" pitchFamily="2" charset="-122"/>
                          <a:cs typeface="Arial" panose="020B0604020202020204" pitchFamily="34" charset="0"/>
                        </a:rPr>
                        <a:t>à l’arrêt de bus ?</a:t>
                      </a:r>
                      <a:endParaRPr lang="fr-FR" sz="1400" b="0" noProof="0" dirty="0">
                        <a:solidFill>
                          <a:schemeClr val="tx1"/>
                        </a:solidFill>
                        <a:effectLst/>
                        <a:ea typeface="DengXian" panose="02010600030101010101" pitchFamily="2" charset="-122"/>
                        <a:cs typeface="Arial" panose="020B0604020202020204" pitchFamily="34" charset="0"/>
                      </a:endParaRP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ea typeface="DengXian" panose="02010600030101010101" pitchFamily="2" charset="-122"/>
                          <a:cs typeface="Arial" panose="020B0604020202020204" pitchFamily="34" charset="0"/>
                        </a:rPr>
                        <a:t>à l’hôpital ?</a:t>
                      </a:r>
                      <a:endParaRPr lang="fr-FR" sz="1400" b="0" noProof="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354335724"/>
                  </a:ext>
                </a:extLst>
              </a:tr>
            </a:tbl>
          </a:graphicData>
        </a:graphic>
      </p:graphicFrame>
      <p:graphicFrame>
        <p:nvGraphicFramePr>
          <p:cNvPr id="28" name="Activity 3 Sentence building table 2">
            <a:extLst>
              <a:ext uri="{FF2B5EF4-FFF2-40B4-BE49-F238E27FC236}">
                <a16:creationId xmlns:a16="http://schemas.microsoft.com/office/drawing/2014/main" id="{277977A3-C055-4AE4-2A25-5AFDC7DE086F}"/>
              </a:ext>
            </a:extLst>
          </p:cNvPr>
          <p:cNvGraphicFramePr>
            <a:graphicFrameLocks noGrp="1"/>
          </p:cNvGraphicFramePr>
          <p:nvPr>
            <p:extLst>
              <p:ext uri="{D42A27DB-BD31-4B8C-83A1-F6EECF244321}">
                <p14:modId xmlns:p14="http://schemas.microsoft.com/office/powerpoint/2010/main" val="2418617081"/>
              </p:ext>
            </p:extLst>
          </p:nvPr>
        </p:nvGraphicFramePr>
        <p:xfrm>
          <a:off x="4006803" y="1066454"/>
          <a:ext cx="6553693" cy="1570458"/>
        </p:xfrm>
        <a:graphic>
          <a:graphicData uri="http://schemas.openxmlformats.org/drawingml/2006/table">
            <a:tbl>
              <a:tblPr firstRow="1" bandRow="1">
                <a:tableStyleId>{5A111915-BE36-4E01-A7E5-04B1672EAD32}</a:tableStyleId>
              </a:tblPr>
              <a:tblGrid>
                <a:gridCol w="1153093">
                  <a:extLst>
                    <a:ext uri="{9D8B030D-6E8A-4147-A177-3AD203B41FA5}">
                      <a16:colId xmlns:a16="http://schemas.microsoft.com/office/drawing/2014/main" val="2246828327"/>
                    </a:ext>
                  </a:extLst>
                </a:gridCol>
                <a:gridCol w="1296144">
                  <a:extLst>
                    <a:ext uri="{9D8B030D-6E8A-4147-A177-3AD203B41FA5}">
                      <a16:colId xmlns:a16="http://schemas.microsoft.com/office/drawing/2014/main" val="2811577763"/>
                    </a:ext>
                  </a:extLst>
                </a:gridCol>
                <a:gridCol w="1080120">
                  <a:extLst>
                    <a:ext uri="{9D8B030D-6E8A-4147-A177-3AD203B41FA5}">
                      <a16:colId xmlns:a16="http://schemas.microsoft.com/office/drawing/2014/main" val="2362563009"/>
                    </a:ext>
                  </a:extLst>
                </a:gridCol>
                <a:gridCol w="1080120">
                  <a:extLst>
                    <a:ext uri="{9D8B030D-6E8A-4147-A177-3AD203B41FA5}">
                      <a16:colId xmlns:a16="http://schemas.microsoft.com/office/drawing/2014/main" val="319270303"/>
                    </a:ext>
                  </a:extLst>
                </a:gridCol>
                <a:gridCol w="1944216">
                  <a:extLst>
                    <a:ext uri="{9D8B030D-6E8A-4147-A177-3AD203B41FA5}">
                      <a16:colId xmlns:a16="http://schemas.microsoft.com/office/drawing/2014/main" val="1479404718"/>
                    </a:ext>
                  </a:extLst>
                </a:gridCol>
              </a:tblGrid>
              <a:tr h="1570458">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Allez</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Continuez</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Tournez</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tout droit.</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gauche.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droite.</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300" b="0" kern="1200" noProof="0" dirty="0">
                          <a:solidFill>
                            <a:schemeClr val="tx1"/>
                          </a:solidFill>
                          <a:effectLst/>
                          <a:latin typeface="+mn-lt"/>
                          <a:ea typeface="DengXian" panose="02010600030101010101" pitchFamily="2" charset="-122"/>
                          <a:cs typeface="Arial" panose="020B0604020202020204" pitchFamily="34" charset="0"/>
                        </a:rPr>
                        <a:t>C’est</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gauche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droite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côté</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en face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près</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de la boulangerie. </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de la poste.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de l’école.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de l’arrêt de bus. </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du magasin.</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986258478"/>
                  </a:ext>
                </a:extLst>
              </a:tr>
            </a:tbl>
          </a:graphicData>
        </a:graphic>
      </p:graphicFrame>
      <p:graphicFrame>
        <p:nvGraphicFramePr>
          <p:cNvPr id="6" name="Activity 3 Sentence building table 3">
            <a:extLst>
              <a:ext uri="{FF2B5EF4-FFF2-40B4-BE49-F238E27FC236}">
                <a16:creationId xmlns:a16="http://schemas.microsoft.com/office/drawing/2014/main" id="{E0C44CB1-5E38-A037-1BA1-C1124E4557B6}"/>
              </a:ext>
            </a:extLst>
          </p:cNvPr>
          <p:cNvGraphicFramePr>
            <a:graphicFrameLocks noGrp="1"/>
          </p:cNvGraphicFramePr>
          <p:nvPr>
            <p:extLst>
              <p:ext uri="{D42A27DB-BD31-4B8C-83A1-F6EECF244321}">
                <p14:modId xmlns:p14="http://schemas.microsoft.com/office/powerpoint/2010/main" val="2040915253"/>
              </p:ext>
            </p:extLst>
          </p:nvPr>
        </p:nvGraphicFramePr>
        <p:xfrm>
          <a:off x="4006802" y="3114044"/>
          <a:ext cx="6553693" cy="1261516"/>
        </p:xfrm>
        <a:graphic>
          <a:graphicData uri="http://schemas.openxmlformats.org/drawingml/2006/table">
            <a:tbl>
              <a:tblPr firstRow="1" bandRow="1">
                <a:tableStyleId>{5A111915-BE36-4E01-A7E5-04B1672EAD32}</a:tableStyleId>
              </a:tblPr>
              <a:tblGrid>
                <a:gridCol w="1153094">
                  <a:extLst>
                    <a:ext uri="{9D8B030D-6E8A-4147-A177-3AD203B41FA5}">
                      <a16:colId xmlns:a16="http://schemas.microsoft.com/office/drawing/2014/main" val="2246828327"/>
                    </a:ext>
                  </a:extLst>
                </a:gridCol>
                <a:gridCol w="1296144">
                  <a:extLst>
                    <a:ext uri="{9D8B030D-6E8A-4147-A177-3AD203B41FA5}">
                      <a16:colId xmlns:a16="http://schemas.microsoft.com/office/drawing/2014/main" val="2811577763"/>
                    </a:ext>
                  </a:extLst>
                </a:gridCol>
                <a:gridCol w="1080119">
                  <a:extLst>
                    <a:ext uri="{9D8B030D-6E8A-4147-A177-3AD203B41FA5}">
                      <a16:colId xmlns:a16="http://schemas.microsoft.com/office/drawing/2014/main" val="2362563009"/>
                    </a:ext>
                  </a:extLst>
                </a:gridCol>
                <a:gridCol w="1080120">
                  <a:extLst>
                    <a:ext uri="{9D8B030D-6E8A-4147-A177-3AD203B41FA5}">
                      <a16:colId xmlns:a16="http://schemas.microsoft.com/office/drawing/2014/main" val="319270303"/>
                    </a:ext>
                  </a:extLst>
                </a:gridCol>
                <a:gridCol w="1944216">
                  <a:extLst>
                    <a:ext uri="{9D8B030D-6E8A-4147-A177-3AD203B41FA5}">
                      <a16:colId xmlns:a16="http://schemas.microsoft.com/office/drawing/2014/main" val="1479404718"/>
                    </a:ext>
                  </a:extLst>
                </a:gridCol>
              </a:tblGrid>
              <a:tr h="1261516">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Allez</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Continuez</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Tournez</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tout droit.</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gauche.</a:t>
                      </a:r>
                    </a:p>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à droite.</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300" b="0" kern="1200" noProof="0" dirty="0">
                          <a:solidFill>
                            <a:schemeClr val="tx1"/>
                          </a:solidFill>
                          <a:effectLst/>
                          <a:latin typeface="+mn-lt"/>
                          <a:ea typeface="DengXian" panose="02010600030101010101" pitchFamily="2" charset="-122"/>
                          <a:cs typeface="Arial" panose="020B0604020202020204" pitchFamily="34" charset="0"/>
                        </a:rPr>
                        <a:t>C’est</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entre</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fr-FR" sz="1300" b="0" kern="1200" noProof="0" dirty="0">
                          <a:solidFill>
                            <a:schemeClr val="tx1"/>
                          </a:solidFill>
                          <a:effectLst/>
                          <a:latin typeface="+mn-lt"/>
                          <a:ea typeface="DengXian" panose="02010600030101010101" pitchFamily="2" charset="-122"/>
                          <a:cs typeface="Arial" panose="020B0604020202020204" pitchFamily="34" charset="0"/>
                        </a:rPr>
                        <a:t>la gare et la poste.</a:t>
                      </a:r>
                    </a:p>
                  </a:txBody>
                  <a:tcPr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986258478"/>
                  </a:ext>
                </a:extLst>
              </a:tr>
            </a:tbl>
          </a:graphicData>
        </a:graphic>
      </p:graphicFrame>
      <p:graphicFrame>
        <p:nvGraphicFramePr>
          <p:cNvPr id="4" name="Activity 3 Sentence building table  4">
            <a:extLst>
              <a:ext uri="{FF2B5EF4-FFF2-40B4-BE49-F238E27FC236}">
                <a16:creationId xmlns:a16="http://schemas.microsoft.com/office/drawing/2014/main" id="{3603BEF6-3FAD-BFDF-52A7-F5828BE3D453}"/>
              </a:ext>
            </a:extLst>
          </p:cNvPr>
          <p:cNvGraphicFramePr>
            <a:graphicFrameLocks noGrp="1"/>
          </p:cNvGraphicFramePr>
          <p:nvPr>
            <p:extLst>
              <p:ext uri="{D42A27DB-BD31-4B8C-83A1-F6EECF244321}">
                <p14:modId xmlns:p14="http://schemas.microsoft.com/office/powerpoint/2010/main" val="3848494672"/>
              </p:ext>
            </p:extLst>
          </p:nvPr>
        </p:nvGraphicFramePr>
        <p:xfrm>
          <a:off x="4006802" y="4852693"/>
          <a:ext cx="7262752" cy="1138333"/>
        </p:xfrm>
        <a:graphic>
          <a:graphicData uri="http://schemas.openxmlformats.org/drawingml/2006/table">
            <a:tbl>
              <a:tblPr firstRow="1" bandRow="1">
                <a:tableStyleId>{5A111915-BE36-4E01-A7E5-04B1672EAD32}</a:tableStyleId>
              </a:tblPr>
              <a:tblGrid>
                <a:gridCol w="1153093">
                  <a:extLst>
                    <a:ext uri="{9D8B030D-6E8A-4147-A177-3AD203B41FA5}">
                      <a16:colId xmlns:a16="http://schemas.microsoft.com/office/drawing/2014/main" val="2246828327"/>
                    </a:ext>
                  </a:extLst>
                </a:gridCol>
                <a:gridCol w="1296145">
                  <a:extLst>
                    <a:ext uri="{9D8B030D-6E8A-4147-A177-3AD203B41FA5}">
                      <a16:colId xmlns:a16="http://schemas.microsoft.com/office/drawing/2014/main" val="2811577763"/>
                    </a:ext>
                  </a:extLst>
                </a:gridCol>
                <a:gridCol w="1080119">
                  <a:extLst>
                    <a:ext uri="{9D8B030D-6E8A-4147-A177-3AD203B41FA5}">
                      <a16:colId xmlns:a16="http://schemas.microsoft.com/office/drawing/2014/main" val="559208683"/>
                    </a:ext>
                  </a:extLst>
                </a:gridCol>
                <a:gridCol w="1080120">
                  <a:extLst>
                    <a:ext uri="{9D8B030D-6E8A-4147-A177-3AD203B41FA5}">
                      <a16:colId xmlns:a16="http://schemas.microsoft.com/office/drawing/2014/main" val="2362563009"/>
                    </a:ext>
                  </a:extLst>
                </a:gridCol>
                <a:gridCol w="997091">
                  <a:extLst>
                    <a:ext uri="{9D8B030D-6E8A-4147-A177-3AD203B41FA5}">
                      <a16:colId xmlns:a16="http://schemas.microsoft.com/office/drawing/2014/main" val="319270303"/>
                    </a:ext>
                  </a:extLst>
                </a:gridCol>
                <a:gridCol w="1656184">
                  <a:extLst>
                    <a:ext uri="{9D8B030D-6E8A-4147-A177-3AD203B41FA5}">
                      <a16:colId xmlns:a16="http://schemas.microsoft.com/office/drawing/2014/main" val="1479404718"/>
                    </a:ext>
                  </a:extLst>
                </a:gridCol>
              </a:tblGrid>
              <a:tr h="1138333">
                <a:tc>
                  <a:txBody>
                    <a:bodyPr/>
                    <a:lstStyle/>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Prenez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la première </a:t>
                      </a:r>
                    </a:p>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la deuxième </a:t>
                      </a:r>
                    </a:p>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la troisième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à gauche.</a:t>
                      </a:r>
                    </a:p>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à droite.</a:t>
                      </a:r>
                    </a:p>
                    <a:p>
                      <a:pPr marL="0" algn="l" defTabSz="914377" rtl="0" eaLnBrk="1" latinLnBrk="0" hangingPunct="1">
                        <a:spcAft>
                          <a:spcPts val="800"/>
                        </a:spcAft>
                      </a:pPr>
                      <a:endParaRPr lang="fr-FR" sz="1400" b="0" kern="1200" noProof="0" dirty="0">
                        <a:solidFill>
                          <a:schemeClr val="tx1"/>
                        </a:solidFill>
                        <a:effectLst/>
                        <a:latin typeface="+mn-lt"/>
                        <a:ea typeface="DengXian" panose="02010600030101010101" pitchFamily="2" charset="-122"/>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C’est</a:t>
                      </a:r>
                    </a:p>
                    <a:p>
                      <a:pPr marL="0" algn="l" defTabSz="914377" rtl="0" eaLnBrk="1" latinLnBrk="0" hangingPunct="1">
                        <a:spcAft>
                          <a:spcPts val="800"/>
                        </a:spcAft>
                      </a:pPr>
                      <a:endParaRPr lang="fr-FR" sz="1400" b="0" kern="1200" noProof="0" dirty="0">
                        <a:solidFill>
                          <a:schemeClr val="tx1"/>
                        </a:solidFill>
                        <a:effectLst/>
                        <a:latin typeface="+mn-lt"/>
                        <a:ea typeface="DengXian" panose="02010600030101010101" pitchFamily="2" charset="-122"/>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devant</a:t>
                      </a:r>
                    </a:p>
                    <a:p>
                      <a:pPr marL="0" marR="0" lvl="0" indent="0" algn="l" defTabSz="914377" rtl="0" eaLnBrk="1" fontAlgn="auto" latinLnBrk="0" hangingPunct="1">
                        <a:lnSpc>
                          <a:spcPct val="100000"/>
                        </a:lnSpc>
                        <a:spcBef>
                          <a:spcPts val="0"/>
                        </a:spcBef>
                        <a:spcAft>
                          <a:spcPts val="800"/>
                        </a:spcAft>
                        <a:buClrTx/>
                        <a:buSzTx/>
                        <a:buFontTx/>
                        <a:buNone/>
                        <a:tabLst/>
                        <a:defRPr/>
                      </a:pPr>
                      <a:r>
                        <a:rPr lang="fr-FR" sz="1400" b="0" kern="1200" noProof="0" dirty="0">
                          <a:solidFill>
                            <a:schemeClr val="tx1"/>
                          </a:solidFill>
                          <a:effectLst/>
                          <a:latin typeface="+mn-lt"/>
                          <a:ea typeface="DengXian" panose="02010600030101010101" pitchFamily="2" charset="-122"/>
                          <a:cs typeface="Arial" panose="020B0604020202020204" pitchFamily="34" charset="0"/>
                        </a:rPr>
                        <a:t>derrière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l’église.</a:t>
                      </a:r>
                    </a:p>
                    <a:p>
                      <a:pPr marL="0" algn="l" defTabSz="914377" rtl="0" eaLnBrk="1" latinLnBrk="0" hangingPunct="1">
                        <a:spcAft>
                          <a:spcPts val="800"/>
                        </a:spcAft>
                      </a:pPr>
                      <a:r>
                        <a:rPr lang="fr-FR" sz="1400" b="0" kern="1200" noProof="0" dirty="0">
                          <a:solidFill>
                            <a:schemeClr val="tx1"/>
                          </a:solidFill>
                          <a:effectLst/>
                          <a:latin typeface="+mn-lt"/>
                          <a:ea typeface="DengXian" panose="02010600030101010101" pitchFamily="2" charset="-122"/>
                          <a:cs typeface="Arial" panose="020B0604020202020204" pitchFamily="34" charset="0"/>
                        </a:rPr>
                        <a:t>le supermarché.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986258478"/>
                  </a:ext>
                </a:extLst>
              </a:tr>
            </a:tbl>
          </a:graphicData>
        </a:graphic>
      </p:graphicFrame>
      <p:sp>
        <p:nvSpPr>
          <p:cNvPr id="2" name="Slide Number Placeholder 1">
            <a:extLst>
              <a:ext uri="{FF2B5EF4-FFF2-40B4-BE49-F238E27FC236}">
                <a16:creationId xmlns:a16="http://schemas.microsoft.com/office/drawing/2014/main" id="{7AFC72AB-CC70-4825-E350-A3C10DD7442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4</a:t>
            </a:fld>
            <a:endParaRPr lang="en-AU" dirty="0"/>
          </a:p>
        </p:txBody>
      </p:sp>
    </p:spTree>
    <p:extLst>
      <p:ext uri="{BB962C8B-B14F-4D97-AF65-F5344CB8AC3E}">
        <p14:creationId xmlns:p14="http://schemas.microsoft.com/office/powerpoint/2010/main" val="695149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B5B735-F620-0DB4-FAE1-5EAB8806F892}"/>
              </a:ext>
            </a:extLst>
          </p:cNvPr>
          <p:cNvSpPr>
            <a:spLocks noGrp="1"/>
          </p:cNvSpPr>
          <p:nvPr>
            <p:ph type="title" idx="4294967295"/>
          </p:nvPr>
        </p:nvSpPr>
        <p:spPr/>
        <p:txBody>
          <a:bodyPr/>
          <a:lstStyle/>
          <a:p>
            <a:r>
              <a:rPr lang="en-AU" dirty="0">
                <a:solidFill>
                  <a:schemeClr val="accent1"/>
                </a:solidFill>
              </a:rPr>
              <a:t>Disclaimer</a:t>
            </a:r>
          </a:p>
        </p:txBody>
      </p:sp>
      <p:sp>
        <p:nvSpPr>
          <p:cNvPr id="3" name="TextBox 2">
            <a:extLst>
              <a:ext uri="{FF2B5EF4-FFF2-40B4-BE49-F238E27FC236}">
                <a16:creationId xmlns:a16="http://schemas.microsoft.com/office/drawing/2014/main" id="{B65009A8-CFEE-B9BF-CDA3-63C4C27B7D6E}"/>
              </a:ext>
              <a:ext uri="{C183D7F6-B498-43B3-948B-1728B52AA6E4}">
                <adec:decorative xmlns:adec="http://schemas.microsoft.com/office/drawing/2017/decorative" val="0"/>
              </a:ext>
            </a:extLst>
          </p:cNvPr>
          <p:cNvSpPr txBox="1"/>
          <p:nvPr/>
        </p:nvSpPr>
        <p:spPr>
          <a:xfrm>
            <a:off x="360000" y="1797006"/>
            <a:ext cx="11211111" cy="3263988"/>
          </a:xfrm>
          <a:prstGeom prst="rect">
            <a:avLst/>
          </a:prstGeom>
          <a:noFill/>
        </p:spPr>
        <p:txBody>
          <a:bodyPr wrap="square" lIns="0" tIns="0" rIns="0" bIns="0" rtlCol="0">
            <a:noAutofit/>
          </a:bodyPr>
          <a:lstStyle/>
          <a:p>
            <a:pPr>
              <a:lnSpc>
                <a:spcPct val="150000"/>
              </a:lnSpc>
            </a:pPr>
            <a:r>
              <a:rPr lang="en-AU" sz="1800" u="sng" dirty="0">
                <a:solidFill>
                  <a:srgbClr val="0563C1"/>
                </a:solidFill>
                <a:effectLst/>
                <a:ea typeface="Calibri" panose="020F0502020204030204" pitchFamily="34" charset="0"/>
                <a:hlinkClick r:id="rId2" tooltip="https://www.sentencebuilders.com/about"/>
              </a:rPr>
              <a:t>Sentence builders</a:t>
            </a:r>
            <a:r>
              <a:rPr lang="en-AU" sz="1800" dirty="0">
                <a:effectLst/>
                <a:ea typeface="Calibri" panose="020F0502020204030204" pitchFamily="34" charset="0"/>
              </a:rPr>
              <a:t> (accessed 26 July 2023) are a pedagogical tool central to the Extensive Processing Instruction (EPI) approach developed by Dr Gianfranco Conti. Sentence builder tables contain words and chunks which combine to form sentences, supporting students to generate a large range of different sentences. In order to provide editable tables for teachers, as part of the support for Modern Languages K–10 Syllabus, the tables included in this resource contain merged cells. Students who need to access content using a screen reader may need to be provided with an alternative format. Please contact </a:t>
            </a:r>
            <a:r>
              <a:rPr lang="en-AU" sz="1800" u="sng" dirty="0">
                <a:solidFill>
                  <a:srgbClr val="0563C1"/>
                </a:solidFill>
                <a:effectLst/>
                <a:ea typeface="Calibri" panose="020F0502020204030204" pitchFamily="34" charset="0"/>
                <a:hlinkClick r:id="rId3" tooltip="mailto:languagesnsw@det.nsw.edu.au"/>
              </a:rPr>
              <a:t>languagesnsw@det.nsw.edu.au</a:t>
            </a:r>
            <a:r>
              <a:rPr lang="en-AU" sz="1800" dirty="0">
                <a:effectLst/>
                <a:ea typeface="Calibri" panose="020F0502020204030204" pitchFamily="34" charset="0"/>
              </a:rPr>
              <a:t> if you require an accessible version of this resource.</a:t>
            </a:r>
          </a:p>
          <a:p>
            <a:pPr algn="l">
              <a:lnSpc>
                <a:spcPct val="150000"/>
              </a:lnSpc>
            </a:pPr>
            <a:endParaRPr lang="en-AU" sz="1800" dirty="0"/>
          </a:p>
        </p:txBody>
      </p:sp>
      <p:sp>
        <p:nvSpPr>
          <p:cNvPr id="2" name="Slide Number Placeholder 1">
            <a:extLst>
              <a:ext uri="{FF2B5EF4-FFF2-40B4-BE49-F238E27FC236}">
                <a16:creationId xmlns:a16="http://schemas.microsoft.com/office/drawing/2014/main" id="{EB56B396-F2AA-710B-D08C-3193FD26E34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3567364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Public Sans Light" pitchFamily="2" charset="0"/>
                <a:hlinkClick r:id="rId2">
                  <a:extLst>
                    <a:ext uri="{A12FA001-AC4F-418D-AE19-62706E023703}">
                      <ahyp:hlinkClr xmlns:ahyp="http://schemas.microsoft.com/office/drawing/2018/hyperlinkcolor" val="tx"/>
                    </a:ext>
                  </a:extLst>
                </a:hlinkClick>
              </a:rPr>
              <a:t>© </a:t>
            </a:r>
            <a:r>
              <a:rPr lang="en-AU" dirty="0">
                <a:hlinkClick r:id="rId2">
                  <a:extLst>
                    <a:ext uri="{A12FA001-AC4F-418D-AE19-62706E023703}">
                      <ahyp:hlinkClr xmlns:ahyp="http://schemas.microsoft.com/office/drawing/2018/hyperlinkcolor" val="tx"/>
                    </a:ext>
                  </a:extLst>
                </a:hlinkClick>
              </a:rPr>
              <a:t>State of New South Wales (Department of Education), 2023</a:t>
            </a:r>
            <a:endParaRPr lang="en-AU" dirty="0"/>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licence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a:t>
            </a:r>
            <a:r>
              <a:rPr lang="en-AU" sz="1200" dirty="0">
                <a:solidFill>
                  <a:schemeClr val="bg1"/>
                </a:solidFill>
                <a:latin typeface="Public Sans Light" pitchFamily="2" charset="0"/>
              </a:rPr>
              <a:t>© </a:t>
            </a:r>
            <a:r>
              <a:rPr lang="en-AU" sz="1200" dirty="0">
                <a:solidFill>
                  <a:schemeClr val="bg1"/>
                </a:solidFill>
              </a:rPr>
              <a:t>State of New South Wales (Department of Education), 2023.</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rPr>
              <a:t>Cth</a:t>
            </a:r>
            <a:r>
              <a:rPr lang="en-AU" sz="1200" dirty="0">
                <a:solidFill>
                  <a:schemeClr val="bg1"/>
                </a:solidFill>
              </a:rPr>
              <a:t>).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6</a:t>
            </a:fld>
            <a:endParaRPr lang="en-AU"/>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4"/>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B68C06-A0BE-EB59-E8AA-43416D087FF7}"/>
              </a:ext>
            </a:extLst>
          </p:cNvPr>
          <p:cNvSpPr txBox="1">
            <a:spLocks noGrp="1"/>
          </p:cNvSpPr>
          <p:nvPr>
            <p:ph type="title" idx="4294967295"/>
          </p:nvPr>
        </p:nvSpPr>
        <p:spPr>
          <a:xfrm>
            <a:off x="2937285" y="5167128"/>
            <a:ext cx="6317428" cy="829876"/>
          </a:xfrm>
          <a:prstGeom prst="rect">
            <a:avLst/>
          </a:prstGeom>
          <a:noFill/>
          <a:ln>
            <a:noFill/>
            <a:prstDash/>
          </a:ln>
          <a:effectLst/>
        </p:spPr>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165694" marR="0" lvl="0" indent="0" algn="l" defTabSz="609585" rtl="0" eaLnBrk="1" fontAlgn="auto" latinLnBrk="0" hangingPunct="1">
              <a:lnSpc>
                <a:spcPct val="100000"/>
              </a:lnSpc>
              <a:spcBef>
                <a:spcPts val="0"/>
              </a:spcBef>
              <a:spcAft>
                <a:spcPts val="0"/>
              </a:spcAft>
              <a:buClrTx/>
              <a:buSzTx/>
              <a:buFontTx/>
              <a:buNone/>
              <a:tabLst/>
              <a:defRPr/>
            </a:pPr>
            <a:r>
              <a:rPr kumimoji="0" lang="en-AU" sz="1600" b="0" i="0" u="none" strike="noStrike" kern="1200" cap="none" spc="0" normalizeH="0" baseline="0" noProof="0" dirty="0">
                <a:ln>
                  <a:noFill/>
                </a:ln>
                <a:solidFill>
                  <a:schemeClr val="tx1"/>
                </a:solidFill>
                <a:effectLst/>
                <a:uLnTx/>
                <a:uFillTx/>
                <a:latin typeface="+mn-lt"/>
                <a:ea typeface="+mn-ea"/>
                <a:cs typeface="+mn-cs"/>
              </a:rPr>
              <a:t>© State of New South Wales (Department of Education) 2023</a:t>
            </a:r>
          </a:p>
        </p:txBody>
      </p:sp>
      <p:pic>
        <p:nvPicPr>
          <p:cNvPr id="3" name="Graphic 2" descr="NSW Government logo.&#10;">
            <a:extLst>
              <a:ext uri="{FF2B5EF4-FFF2-40B4-BE49-F238E27FC236}">
                <a16:creationId xmlns:a16="http://schemas.microsoft.com/office/drawing/2014/main" id="{03048816-98EF-9BA1-DC9D-082D0E51D2A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33668" y="1089212"/>
            <a:ext cx="3124664" cy="3393269"/>
          </a:xfrm>
          <a:prstGeom prst="rect">
            <a:avLst/>
          </a:prstGeom>
        </p:spPr>
      </p:pic>
    </p:spTree>
    <p:extLst>
      <p:ext uri="{BB962C8B-B14F-4D97-AF65-F5344CB8AC3E}">
        <p14:creationId xmlns:p14="http://schemas.microsoft.com/office/powerpoint/2010/main" val="899458634"/>
      </p:ext>
    </p:extLst>
  </p:cSld>
  <p:clrMapOvr>
    <a:masterClrMapping/>
  </p:clrMapOvr>
</p:sld>
</file>

<file path=ppt/theme/theme1.xml><?xml version="1.0" encoding="utf-8"?>
<a:theme xmlns:a="http://schemas.openxmlformats.org/drawingml/2006/main" name="NSWG Corporate">
  <a:themeElements>
    <a:clrScheme name="Custom 3">
      <a:dk1>
        <a:srgbClr val="000000"/>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3" id="{9C3D8011-7492-480F-8960-3275B2682C0A}" vid="{60C16B45-DD04-4EB5-BBF5-4C58019E82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Template-V2</Template>
  <TotalTime>0</TotalTime>
  <Words>865</Words>
  <Application>Microsoft Office PowerPoint</Application>
  <PresentationFormat>Widescreen</PresentationFormat>
  <Paragraphs>169</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Public Sans</vt:lpstr>
      <vt:lpstr>Times New Roman</vt:lpstr>
      <vt:lpstr>Public Sans Light</vt:lpstr>
      <vt:lpstr>Arial</vt:lpstr>
      <vt:lpstr>NSWG Corporate</vt:lpstr>
      <vt:lpstr>Sentence builders and conversation scaffolds</vt:lpstr>
      <vt:lpstr>Where you live</vt:lpstr>
      <vt:lpstr>Describing your home</vt:lpstr>
      <vt:lpstr>Directions</vt:lpstr>
      <vt:lpstr>Disclaimer</vt:lpstr>
      <vt:lpstr>Copyright</vt:lpstr>
      <vt:lpstr>© State of New South Wales (Department of Education)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builders and conversation scaffolds</dc:title>
  <dc:creator>NSW Department of Education</dc:creator>
  <dcterms:created xsi:type="dcterms:W3CDTF">2024-01-22T23:43:00Z</dcterms:created>
  <dcterms:modified xsi:type="dcterms:W3CDTF">2024-01-22T23:43:14Z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2024-01-22T23:43:14Z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7c8b0828-b64a-459f-bd73-c0154c7c5aa3</vt:lpwstr>
  </property>
  <property fmtid="{D5CDD505-2E9C-101B-9397-08002B2CF9AE}" pid="8" name="MSIP_Label_b603dfd7-d93a-4381-a340-2995d8282205_ContentBits">
    <vt:lpwstr>0</vt:lpwstr>
  </property>
</Properties>
</file>