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286" r:id="rId2"/>
    <p:sldId id="409" r:id="rId3"/>
    <p:sldId id="402" r:id="rId4"/>
    <p:sldId id="410" r:id="rId5"/>
    <p:sldId id="404" r:id="rId6"/>
    <p:sldId id="407" r:id="rId7"/>
    <p:sldId id="408" r:id="rId8"/>
    <p:sldId id="361" r:id="rId9"/>
    <p:sldId id="278" r:id="rId10"/>
  </p:sldIdLst>
  <p:sldSz cx="12192000" cy="6858000"/>
  <p:notesSz cx="6858000" cy="9144000"/>
  <p:embeddedFontLst>
    <p:embeddedFont>
      <p:font typeface="Public Sans" pitchFamily="2" charset="0"/>
      <p:regular r:id="rId13"/>
      <p:bold r:id="rId14"/>
      <p:italic r:id="rId15"/>
      <p:boldItalic r:id="rId16"/>
    </p:embeddedFont>
    <p:embeddedFont>
      <p:font typeface="Public Sans Light" pitchFamily="2"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9"/>
            <p14:sldId id="402"/>
            <p14:sldId id="410"/>
            <p14:sldId id="404"/>
            <p14:sldId id="407"/>
            <p14:sldId id="408"/>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6052" autoAdjust="0"/>
  </p:normalViewPr>
  <p:slideViewPr>
    <p:cSldViewPr snapToGrid="0">
      <p:cViewPr varScale="1">
        <p:scale>
          <a:sx n="102" d="100"/>
          <a:sy n="102" d="100"/>
        </p:scale>
        <p:origin x="1476" y="63"/>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small, comfortable but not modern: </a:t>
            </a:r>
            <a:r>
              <a:rPr lang="fr-FR" i="1" noProof="0" dirty="0"/>
              <a:t>La maison est petite, confortable, mais pas moderne.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441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modern, big and beautiful: </a:t>
            </a:r>
            <a:r>
              <a:rPr lang="fr-FR" i="1" noProof="0" dirty="0"/>
              <a:t>La maison est moderne, grande et belle</a:t>
            </a:r>
            <a:r>
              <a:rPr lang="en-AU" i="1"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apartment is pretty and pink: </a:t>
            </a:r>
            <a:r>
              <a:rPr lang="fr-FR" i="1" noProof="0" dirty="0"/>
              <a:t>L’appartement est joli et rose.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055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small, white and old: </a:t>
            </a:r>
            <a:r>
              <a:rPr lang="fr-FR" i="1" noProof="0" dirty="0"/>
              <a:t>La maison est petite, blanche et vieille.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historic and big: </a:t>
            </a:r>
            <a:r>
              <a:rPr lang="fr-FR" i="1" noProof="0" dirty="0"/>
              <a:t>La maison est historique et grande.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apartment is nice, but not very modern. </a:t>
            </a:r>
            <a:r>
              <a:rPr lang="fr-FR" i="1" noProof="0" dirty="0"/>
              <a:t>L’appartement est agréable, mais pas très moderne.</a:t>
            </a:r>
            <a:endParaRPr lang="fr-FR" b="1"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6016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492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curid=6462845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mR1CIDduGL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jTXnOAte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sejLyCD2UQ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eZaEWy2rAI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ndex.php?curid=3029858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Elle est comment cette maison ? </a:t>
            </a:r>
            <a:endParaRPr lang="en-AU" i="1" dirty="0"/>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p:txBody>
          <a:bodyPr/>
          <a:lstStyle/>
          <a:p>
            <a:r>
              <a:rPr lang="fr-FR" i="1" dirty="0"/>
              <a:t>La maison est …</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58760-BED1-4445-7C05-B22D7C42B99B}"/>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House in the suburbs</a:t>
            </a:r>
          </a:p>
        </p:txBody>
      </p:sp>
      <p:pic>
        <p:nvPicPr>
          <p:cNvPr id="2050" name="Picture 2" descr="small, comfortable, but not modern house">
            <a:extLst>
              <a:ext uri="{FF2B5EF4-FFF2-40B4-BE49-F238E27FC236}">
                <a16:creationId xmlns:a16="http://schemas.microsoft.com/office/drawing/2014/main" id="{22038A15-C78C-D67C-98D3-26F889E9C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00" y="285716"/>
            <a:ext cx="9428400" cy="62865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B285A-50F5-E060-FDE5-3A1008741839}"/>
              </a:ext>
            </a:extLst>
          </p:cNvPr>
          <p:cNvSpPr txBox="1"/>
          <p:nvPr/>
        </p:nvSpPr>
        <p:spPr>
          <a:xfrm>
            <a:off x="6304204" y="6281795"/>
            <a:ext cx="4497071" cy="276999"/>
          </a:xfrm>
          <a:prstGeom prst="rect">
            <a:avLst/>
          </a:prstGeom>
          <a:solidFill>
            <a:schemeClr val="tx1">
              <a:alpha val="50000"/>
            </a:schemeClr>
          </a:solidFill>
        </p:spPr>
        <p:txBody>
          <a:bodyPr wrap="square">
            <a:spAutoFit/>
          </a:bodyPr>
          <a:lstStyle/>
          <a:p>
            <a:r>
              <a:rPr lang="en-AU" sz="1200" dirty="0">
                <a:solidFill>
                  <a:schemeClr val="bg1"/>
                </a:solidFill>
                <a:effectLst/>
              </a:rPr>
              <a:t>'</a:t>
            </a:r>
            <a:r>
              <a:rPr lang="en-AU" sz="1200" dirty="0">
                <a:solidFill>
                  <a:schemeClr val="bg1"/>
                </a:solidFill>
                <a:effectLst/>
                <a:hlinkClick r:id="rId4">
                  <a:extLst>
                    <a:ext uri="{A12FA001-AC4F-418D-AE19-62706E023703}">
                      <ahyp:hlinkClr xmlns:ahyp="http://schemas.microsoft.com/office/drawing/2018/hyperlinkcolor" val="tx"/>
                    </a:ext>
                  </a:extLst>
                </a:hlinkClick>
              </a:rPr>
              <a:t>Doonside house</a:t>
            </a:r>
            <a:r>
              <a:rPr lang="en-AU" sz="1200" dirty="0">
                <a:solidFill>
                  <a:schemeClr val="bg1"/>
                </a:solidFill>
                <a:effectLst/>
              </a:rPr>
              <a:t>' by </a:t>
            </a:r>
            <a:r>
              <a:rPr lang="en-AU" sz="1200" dirty="0" err="1">
                <a:solidFill>
                  <a:schemeClr val="bg1"/>
                </a:solidFill>
                <a:effectLst/>
              </a:rPr>
              <a:t>Sardaka</a:t>
            </a:r>
            <a:r>
              <a:rPr lang="en-AU" sz="1200" dirty="0">
                <a:solidFill>
                  <a:schemeClr val="bg1"/>
                </a:solidFill>
                <a:effectLst/>
              </a:rPr>
              <a:t> is licensed under </a:t>
            </a:r>
            <a:r>
              <a:rPr lang="en-AU" sz="1200" dirty="0">
                <a:solidFill>
                  <a:schemeClr val="bg1"/>
                </a:solidFill>
                <a:effectLst/>
                <a:hlinkClick r:id="rId5">
                  <a:extLst>
                    <a:ext uri="{A12FA001-AC4F-418D-AE19-62706E023703}">
                      <ahyp:hlinkClr xmlns:ahyp="http://schemas.microsoft.com/office/drawing/2018/hyperlinkcolor" val="tx"/>
                    </a:ext>
                  </a:extLst>
                </a:hlinkClick>
              </a:rPr>
              <a:t>CC BY-SA 4.0</a:t>
            </a:r>
            <a:r>
              <a:rPr lang="en-AU" sz="1200" dirty="0">
                <a:solidFill>
                  <a:schemeClr val="bg1"/>
                </a:solidFill>
                <a:effectLst/>
              </a:rPr>
              <a:t>.</a:t>
            </a:r>
            <a:endParaRPr lang="en-AU" sz="1200" dirty="0">
              <a:solidFill>
                <a:schemeClr val="bg1"/>
              </a:solidFill>
            </a:endParaRPr>
          </a:p>
        </p:txBody>
      </p:sp>
      <p:sp>
        <p:nvSpPr>
          <p:cNvPr id="2" name="Slide Number Placeholder 1">
            <a:extLst>
              <a:ext uri="{FF2B5EF4-FFF2-40B4-BE49-F238E27FC236}">
                <a16:creationId xmlns:a16="http://schemas.microsoft.com/office/drawing/2014/main" id="{544C0B79-E94F-D5E7-AFA1-73CE7535CA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80620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95EF6-930D-70F2-583E-9873E3324D1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Modern house</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a:xfrm>
            <a:off x="11159001" y="6516000"/>
            <a:ext cx="720000" cy="180000"/>
          </a:xfrm>
        </p:spPr>
        <p:txBody>
          <a:bodyPr/>
          <a:lstStyle/>
          <a:p>
            <a:fld id="{10A01DC5-1685-4615-8240-15192985C6A2}" type="slidenum">
              <a:rPr lang="en-AU" smtClean="0"/>
              <a:t>3</a:t>
            </a:fld>
            <a:endParaRPr lang="en-AU"/>
          </a:p>
        </p:txBody>
      </p:sp>
      <p:pic>
        <p:nvPicPr>
          <p:cNvPr id="12" name="Picture 11" descr="The house is modern, big and beautiful.">
            <a:extLst>
              <a:ext uri="{FF2B5EF4-FFF2-40B4-BE49-F238E27FC236}">
                <a16:creationId xmlns:a16="http://schemas.microsoft.com/office/drawing/2014/main" id="{CE08E589-276F-1732-F890-A2B5E0D29D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1800" y="301541"/>
            <a:ext cx="9428400" cy="6254918"/>
          </a:xfrm>
          <a:prstGeom prst="rect">
            <a:avLst/>
          </a:prstGeom>
        </p:spPr>
      </p:pic>
      <p:sp>
        <p:nvSpPr>
          <p:cNvPr id="7" name="TextBox 3" descr="Houses in the suburbs&#10;">
            <a:extLst>
              <a:ext uri="{FF2B5EF4-FFF2-40B4-BE49-F238E27FC236}">
                <a16:creationId xmlns:a16="http://schemas.microsoft.com/office/drawing/2014/main" id="{2623639D-A993-20C5-E43D-68A7DBB1F779}"/>
              </a:ext>
            </a:extLst>
          </p:cNvPr>
          <p:cNvSpPr txBox="1"/>
          <p:nvPr/>
        </p:nvSpPr>
        <p:spPr>
          <a:xfrm>
            <a:off x="7791718" y="6224954"/>
            <a:ext cx="3018482" cy="335413"/>
          </a:xfrm>
          <a:prstGeom prst="rect">
            <a:avLst/>
          </a:prstGeom>
          <a:solidFill>
            <a:schemeClr val="tx1">
              <a:alpha val="32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5334E-914A-BAE4-89EE-26183D08904B}"/>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Pink apartment</a:t>
            </a:r>
          </a:p>
        </p:txBody>
      </p:sp>
      <p:sp>
        <p:nvSpPr>
          <p:cNvPr id="2" name="Slide Number Placeholder 1">
            <a:extLst>
              <a:ext uri="{FF2B5EF4-FFF2-40B4-BE49-F238E27FC236}">
                <a16:creationId xmlns:a16="http://schemas.microsoft.com/office/drawing/2014/main" id="{3CCE8492-BF67-6459-2918-02CF81613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1026" name="Picture 2" descr="pretty, pink apartment">
            <a:extLst>
              <a:ext uri="{FF2B5EF4-FFF2-40B4-BE49-F238E27FC236}">
                <a16:creationId xmlns:a16="http://schemas.microsoft.com/office/drawing/2014/main" id="{468D0B90-9431-C8B4-803F-DCF6E979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205" y="288311"/>
            <a:ext cx="4677591" cy="6281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Houses in the suburbs&#10;">
            <a:extLst>
              <a:ext uri="{FF2B5EF4-FFF2-40B4-BE49-F238E27FC236}">
                <a16:creationId xmlns:a16="http://schemas.microsoft.com/office/drawing/2014/main" id="{E4AD50DA-B2AF-EB52-B7F6-36742E6F8D76}"/>
              </a:ext>
            </a:extLst>
          </p:cNvPr>
          <p:cNvSpPr txBox="1"/>
          <p:nvPr/>
        </p:nvSpPr>
        <p:spPr>
          <a:xfrm>
            <a:off x="5400000" y="6234276"/>
            <a:ext cx="3044816" cy="335413"/>
          </a:xfrm>
          <a:prstGeom prst="rect">
            <a:avLst/>
          </a:prstGeom>
          <a:solidFill>
            <a:schemeClr val="tx1">
              <a:alpha val="43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49325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DD116-D8CF-5186-93E9-54A0FC9A6B4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Old house in the country</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12" name="Picture 11" descr="The house is small, white and old">
            <a:extLst>
              <a:ext uri="{FF2B5EF4-FFF2-40B4-BE49-F238E27FC236}">
                <a16:creationId xmlns:a16="http://schemas.microsoft.com/office/drawing/2014/main" id="{57A2530C-1598-D7F2-B250-B1EB1EFEE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1800" y="286200"/>
            <a:ext cx="9428400" cy="6285600"/>
          </a:xfrm>
          <a:prstGeom prst="rect">
            <a:avLst/>
          </a:prstGeom>
        </p:spPr>
      </p:pic>
      <p:sp>
        <p:nvSpPr>
          <p:cNvPr id="3" name="TextBox 2" descr="Houses in the suburbs&#10;">
            <a:extLst>
              <a:ext uri="{FF2B5EF4-FFF2-40B4-BE49-F238E27FC236}">
                <a16:creationId xmlns:a16="http://schemas.microsoft.com/office/drawing/2014/main" id="{268D2638-1877-68B7-CF0C-C59FB3CE3D6C}"/>
              </a:ext>
            </a:extLst>
          </p:cNvPr>
          <p:cNvSpPr txBox="1"/>
          <p:nvPr/>
        </p:nvSpPr>
        <p:spPr>
          <a:xfrm>
            <a:off x="7765268" y="6238103"/>
            <a:ext cx="3043832" cy="335413"/>
          </a:xfrm>
          <a:prstGeom prst="rect">
            <a:avLst/>
          </a:prstGeom>
          <a:solidFill>
            <a:schemeClr val="tx1">
              <a:alpha val="47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A0973-2314-D691-4706-79D338CE3EF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Historic mansion</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9" name="Picture 8" descr="The house is historic and big">
            <a:extLst>
              <a:ext uri="{FF2B5EF4-FFF2-40B4-BE49-F238E27FC236}">
                <a16:creationId xmlns:a16="http://schemas.microsoft.com/office/drawing/2014/main" id="{F185F812-9F9D-5EB4-2508-1513B5F2B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649" y="323845"/>
            <a:ext cx="9428400" cy="6272647"/>
          </a:xfrm>
          <a:prstGeom prst="rect">
            <a:avLst/>
          </a:prstGeom>
        </p:spPr>
      </p:pic>
      <p:sp>
        <p:nvSpPr>
          <p:cNvPr id="3" name="TextBox 2" descr="Houses in the suburbs&#10;">
            <a:extLst>
              <a:ext uri="{FF2B5EF4-FFF2-40B4-BE49-F238E27FC236}">
                <a16:creationId xmlns:a16="http://schemas.microsoft.com/office/drawing/2014/main" id="{07493381-B45B-6A55-D592-06827C842DD4}"/>
              </a:ext>
            </a:extLst>
          </p:cNvPr>
          <p:cNvSpPr txBox="1"/>
          <p:nvPr/>
        </p:nvSpPr>
        <p:spPr>
          <a:xfrm>
            <a:off x="7795264" y="6261079"/>
            <a:ext cx="3061785" cy="335413"/>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30844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E99A1-1362-5504-6B39-8500C0A03945}"/>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Old apartment block</a:t>
            </a:r>
          </a:p>
        </p:txBody>
      </p:sp>
      <p:sp>
        <p:nvSpPr>
          <p:cNvPr id="2" name="Slide Number Placeholder 1">
            <a:extLst>
              <a:ext uri="{FF2B5EF4-FFF2-40B4-BE49-F238E27FC236}">
                <a16:creationId xmlns:a16="http://schemas.microsoft.com/office/drawing/2014/main" id="{278DC7ED-F41E-563F-8807-081964EF77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6" name="Picture 5" descr="A nice, but not very modern apartment.">
            <a:extLst>
              <a:ext uri="{FF2B5EF4-FFF2-40B4-BE49-F238E27FC236}">
                <a16:creationId xmlns:a16="http://schemas.microsoft.com/office/drawing/2014/main" id="{06B4C3D5-39D9-B85E-B2CB-C80C1FB0B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33" y="286556"/>
            <a:ext cx="9427334" cy="6284889"/>
          </a:xfrm>
          <a:prstGeom prst="rect">
            <a:avLst/>
          </a:prstGeom>
        </p:spPr>
      </p:pic>
      <p:sp>
        <p:nvSpPr>
          <p:cNvPr id="4" name="TextBox 3">
            <a:extLst>
              <a:ext uri="{FF2B5EF4-FFF2-40B4-BE49-F238E27FC236}">
                <a16:creationId xmlns:a16="http://schemas.microsoft.com/office/drawing/2014/main" id="{B5F41381-6A08-5985-16EC-D6DE6B881D8E}"/>
              </a:ext>
            </a:extLst>
          </p:cNvPr>
          <p:cNvSpPr txBox="1"/>
          <p:nvPr/>
        </p:nvSpPr>
        <p:spPr>
          <a:xfrm>
            <a:off x="5119352" y="6294445"/>
            <a:ext cx="5690315" cy="276999"/>
          </a:xfrm>
          <a:prstGeom prst="rect">
            <a:avLst/>
          </a:prstGeom>
          <a:noFill/>
        </p:spPr>
        <p:txBody>
          <a:bodyPr wrap="square">
            <a:spAutoFit/>
          </a:bodyPr>
          <a:lstStyle/>
          <a:p>
            <a:r>
              <a:rPr lang="en-AU" sz="1200" dirty="0">
                <a:solidFill>
                  <a:schemeClr val="bg1"/>
                </a:solidFill>
                <a:effectLst/>
                <a:hlinkClick r:id="rId4">
                  <a:extLst>
                    <a:ext uri="{A12FA001-AC4F-418D-AE19-62706E023703}">
                      <ahyp:hlinkClr xmlns:ahyp="http://schemas.microsoft.com/office/drawing/2018/hyperlinkcolor" val="tx"/>
                    </a:ext>
                  </a:extLst>
                </a:hlinkClick>
              </a:rPr>
              <a:t>‘Tuckwell Place Macquarie Park</a:t>
            </a:r>
            <a:r>
              <a:rPr lang="en-AU" sz="1200" dirty="0">
                <a:solidFill>
                  <a:schemeClr val="bg1"/>
                </a:solidFill>
                <a:effectLst/>
              </a:rPr>
              <a:t>' by </a:t>
            </a:r>
            <a:r>
              <a:rPr lang="en-AU" sz="1200" dirty="0" err="1">
                <a:solidFill>
                  <a:schemeClr val="bg1"/>
                </a:solidFill>
                <a:effectLst/>
              </a:rPr>
              <a:t>Sardaka</a:t>
            </a:r>
            <a:r>
              <a:rPr lang="en-AU" sz="1200" dirty="0">
                <a:solidFill>
                  <a:schemeClr val="bg1"/>
                </a:solidFill>
                <a:effectLst/>
              </a:rPr>
              <a:t> (talk) is licensed under </a:t>
            </a:r>
            <a:r>
              <a:rPr lang="en-AU" sz="1200" dirty="0">
                <a:solidFill>
                  <a:schemeClr val="bg1"/>
                </a:solidFill>
                <a:effectLst/>
                <a:hlinkClick r:id="rId5">
                  <a:extLst>
                    <a:ext uri="{A12FA001-AC4F-418D-AE19-62706E023703}">
                      <ahyp:hlinkClr xmlns:ahyp="http://schemas.microsoft.com/office/drawing/2018/hyperlinkcolor" val="tx"/>
                    </a:ext>
                  </a:extLst>
                </a:hlinkClick>
              </a:rPr>
              <a:t>CC BY 3.0</a:t>
            </a:r>
            <a:r>
              <a:rPr lang="en-AU" sz="1200" dirty="0">
                <a:solidFill>
                  <a:schemeClr val="bg1"/>
                </a:solidFill>
                <a:effectLst/>
              </a:rPr>
              <a:t>.</a:t>
            </a:r>
          </a:p>
        </p:txBody>
      </p:sp>
    </p:spTree>
    <p:extLst>
      <p:ext uri="{BB962C8B-B14F-4D97-AF65-F5344CB8AC3E}">
        <p14:creationId xmlns:p14="http://schemas.microsoft.com/office/powerpoint/2010/main" val="41989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538</Words>
  <Application>Microsoft Office PowerPoint</Application>
  <PresentationFormat>Widescreen</PresentationFormat>
  <Paragraphs>47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Public Sans Light</vt:lpstr>
      <vt:lpstr>Public Sans</vt:lpstr>
      <vt:lpstr>Arial</vt:lpstr>
      <vt:lpstr>NSWG Corporate</vt:lpstr>
      <vt:lpstr>Elle est comment cette maison ? </vt:lpstr>
      <vt:lpstr>House in the suburbs</vt:lpstr>
      <vt:lpstr>Modern house</vt:lpstr>
      <vt:lpstr>Pink apartment</vt:lpstr>
      <vt:lpstr>Old house in the country</vt:lpstr>
      <vt:lpstr>Historic mansion</vt:lpstr>
      <vt:lpstr>Old apartment block</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Elle est comment cette maison ? </dc:title>
  <dc:creator>NSW Department of Education</dc:creator>
  <dcterms:created xsi:type="dcterms:W3CDTF">2024-01-23T00:10:46Z</dcterms:created>
  <dcterms:modified xsi:type="dcterms:W3CDTF">2024-01-23T00:11:03Z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2024-01-23T00:11:03Z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a666f5eb-401d-4375-b0a6-2b7cd4a77629</vt:lpwstr>
  </property>
  <property fmtid="{D5CDD505-2E9C-101B-9397-08002B2CF9AE}" pid="8" name="MSIP_Label_b603dfd7-d93a-4381-a340-2995d8282205_ContentBits">
    <vt:lpwstr>0</vt:lpwstr>
  </property>
</Properties>
</file>