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53" r:id="rId1"/>
  </p:sldMasterIdLst>
  <p:notesMasterIdLst>
    <p:notesMasterId r:id="rId24"/>
  </p:notesMasterIdLst>
  <p:handoutMasterIdLst>
    <p:handoutMasterId r:id="rId25"/>
  </p:handoutMasterIdLst>
  <p:sldIdLst>
    <p:sldId id="2147469940" r:id="rId2"/>
    <p:sldId id="2147472165" r:id="rId3"/>
    <p:sldId id="2147472146" r:id="rId4"/>
    <p:sldId id="2147472163" r:id="rId5"/>
    <p:sldId id="2147472073" r:id="rId6"/>
    <p:sldId id="2147469988" r:id="rId7"/>
    <p:sldId id="2147469926" r:id="rId8"/>
    <p:sldId id="2147472186" r:id="rId9"/>
    <p:sldId id="2147472172" r:id="rId10"/>
    <p:sldId id="2147472147" r:id="rId11"/>
    <p:sldId id="2147472164" r:id="rId12"/>
    <p:sldId id="2147472157" r:id="rId13"/>
    <p:sldId id="2147472193" r:id="rId14"/>
    <p:sldId id="2147472192" r:id="rId15"/>
    <p:sldId id="2147472194" r:id="rId16"/>
    <p:sldId id="2147472196" r:id="rId17"/>
    <p:sldId id="2147472162" r:id="rId18"/>
    <p:sldId id="2147469951" r:id="rId19"/>
    <p:sldId id="2147472185" r:id="rId20"/>
    <p:sldId id="2147472166" r:id="rId21"/>
    <p:sldId id="2147472189" r:id="rId22"/>
    <p:sldId id="2147472167" r:id="rId23"/>
  </p:sldIdLst>
  <p:sldSz cx="12192000" cy="6858000"/>
  <p:notesSz cx="6858000" cy="9144000"/>
  <p:embeddedFontLst>
    <p:embeddedFont>
      <p:font typeface="Montserrat" panose="00000500000000000000" pitchFamily="2" charset="0"/>
      <p:regular r:id="rId26"/>
      <p:bold r:id="rId27"/>
      <p:italic r:id="rId28"/>
      <p:boldItalic r:id="rId29"/>
    </p:embeddedFont>
    <p:embeddedFont>
      <p:font typeface="Public Sans" pitchFamily="2" charset="0"/>
      <p:regular r:id="rId30"/>
      <p:bold r:id="rId31"/>
      <p:italic r:id="rId32"/>
      <p:boldItalic r:id="rId33"/>
    </p:embeddedFont>
    <p:embeddedFont>
      <p:font typeface="Public Sans Light" pitchFamily="2" charset="0"/>
      <p:regular r:id="rId34"/>
      <p:italic r:id="rId35"/>
    </p:embeddedFont>
    <p:embeddedFont>
      <p:font typeface="Segoe UI" panose="020B0502040204020203" pitchFamily="34" charset="0"/>
      <p:regular r:id="rId36"/>
      <p:bold r:id="rId37"/>
      <p:italic r:id="rId38"/>
      <p:boldItalic r:id="rId39"/>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2664"/>
    <a:srgbClr val="D7153A"/>
    <a:srgbClr val="EBEBEB"/>
    <a:srgbClr val="CBEDFD"/>
    <a:srgbClr val="F3E2E6"/>
    <a:srgbClr val="E8EDF0"/>
    <a:srgbClr val="F2F2F2"/>
    <a:srgbClr val="FFE6EA"/>
    <a:srgbClr val="8CE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3877CC-D723-450D-96E8-38FF5EC50E18}" v="4" dt="2024-07-29T02:07:00.219"/>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22" autoAdjust="0"/>
    <p:restoredTop sz="75094" autoAdjust="0"/>
  </p:normalViewPr>
  <p:slideViewPr>
    <p:cSldViewPr snapToGrid="0">
      <p:cViewPr varScale="1">
        <p:scale>
          <a:sx n="75" d="100"/>
          <a:sy n="75" d="100"/>
        </p:scale>
        <p:origin x="1662" y="3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29/07/2024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29/07/2024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itsl.edu.au/docs/default-source/national-policy-framework/addendum-to-accreditation-standards-and-procedures.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ducation.nsw.gov.au/content/dam/main-education/about-us/educational-data/cese/2017-cognitive-load-theory.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edresearch.edu.au/sites/default/files/2023-11/how-students-learn-best-aa_0.pdf"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ducation.nsw.gov.au/content/dam/main-education/about-us/educational-data/cese/2017-cognitive-load-theory.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ducation.nsw.gov.au/content/dam/main-education/about-us/educational-data/cese/2017-cognitive-load-theory.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edresearch.edu.au/sites/default/files/2023-11/how-students-learn-best-aa_0.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edresearch.edu.au/sites/default/files/2023-11/how-students-learn-best-aa_0.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ea typeface="Calibri"/>
                <a:cs typeface="Calibri"/>
              </a:rPr>
              <a:t>Speaking notes</a:t>
            </a:r>
            <a:r>
              <a:rPr lang="en-AU" dirty="0">
                <a:latin typeface="Public Sans"/>
                <a:ea typeface="Calibri"/>
                <a:cs typeface="Calibri"/>
              </a:rPr>
              <a:t>: </a:t>
            </a:r>
          </a:p>
          <a:p>
            <a:r>
              <a:rPr lang="en-AU" b="1" dirty="0">
                <a:latin typeface="Public Sans"/>
                <a:ea typeface="Calibri"/>
                <a:cs typeface="Calibri"/>
              </a:rPr>
              <a:t>[0:10]</a:t>
            </a:r>
          </a:p>
          <a:p>
            <a:endParaRPr lang="en-AU" dirty="0">
              <a:latin typeface="Public Sans"/>
              <a:ea typeface="Calibri"/>
              <a:cs typeface="Calibri"/>
            </a:endParaRPr>
          </a:p>
          <a:p>
            <a:r>
              <a:rPr lang="en-AU" dirty="0">
                <a:latin typeface="Public Sans"/>
                <a:ea typeface="Calibri"/>
                <a:cs typeface="Calibri"/>
              </a:rPr>
              <a:t>Welcome to the second workshop on explicit teaching</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31828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Speaking notes</a:t>
            </a:r>
            <a:r>
              <a:rPr lang="en-AU" dirty="0">
                <a:latin typeface="Public Sans"/>
              </a:rPr>
              <a:t>: </a:t>
            </a:r>
          </a:p>
          <a:p>
            <a:r>
              <a:rPr lang="en-AU" b="1" dirty="0">
                <a:latin typeface="Public Sans"/>
              </a:rPr>
              <a:t>[1:30] </a:t>
            </a:r>
            <a:endParaRPr lang="en-US" dirty="0">
              <a:latin typeface="Public Sans"/>
            </a:endParaRPr>
          </a:p>
          <a:p>
            <a:endParaRPr lang="en-AU" b="1" dirty="0">
              <a:latin typeface="Public Sans"/>
            </a:endParaRPr>
          </a:p>
          <a:p>
            <a:r>
              <a:rPr lang="en-AU" b="1" dirty="0">
                <a:latin typeface="Public Sans"/>
              </a:rPr>
              <a:t>Activity 1 duration</a:t>
            </a:r>
            <a:r>
              <a:rPr lang="en-AU" dirty="0">
                <a:latin typeface="Public Sans"/>
              </a:rPr>
              <a:t>: 15min </a:t>
            </a:r>
            <a:endParaRPr lang="en-US" dirty="0">
              <a:latin typeface="Public Sans"/>
            </a:endParaRPr>
          </a:p>
          <a:p>
            <a:endParaRPr lang="en-AU" dirty="0">
              <a:latin typeface="Public Sans"/>
            </a:endParaRPr>
          </a:p>
          <a:p>
            <a:r>
              <a:rPr lang="en-AU" dirty="0">
                <a:latin typeface="Public Sans"/>
              </a:rPr>
              <a:t>Read pages 6-7 of </a:t>
            </a:r>
            <a:r>
              <a:rPr lang="en-AU" sz="1600" dirty="0">
                <a:solidFill>
                  <a:srgbClr val="002664"/>
                </a:solidFill>
                <a:latin typeface="Public Sans"/>
              </a:rPr>
              <a:t>AITSL’s </a:t>
            </a:r>
            <a:r>
              <a:rPr lang="en-AU" sz="1600" dirty="0">
                <a:solidFill>
                  <a:srgbClr val="002664"/>
                </a:solidFill>
                <a:hlinkClick r:id="rId3"/>
              </a:rPr>
              <a:t>Addendum: Accreditation of initial teacher education programs in Australia: Standards and Procedures</a:t>
            </a:r>
            <a:r>
              <a:rPr lang="en-AU" dirty="0">
                <a:latin typeface="Public Sans"/>
              </a:rPr>
              <a:t>. Use the QR code to access it. </a:t>
            </a:r>
          </a:p>
          <a:p>
            <a:br>
              <a:rPr lang="en-AU" b="1" dirty="0">
                <a:latin typeface="Public Sans"/>
              </a:rPr>
            </a:br>
            <a:r>
              <a:rPr lang="en-AU" b="1" dirty="0">
                <a:latin typeface="Public Sans"/>
              </a:rPr>
              <a:t>Note: </a:t>
            </a:r>
            <a:r>
              <a:rPr lang="en-AU" dirty="0">
                <a:latin typeface="Public Sans"/>
              </a:rPr>
              <a:t>Allow participants 5 minutes to read pages 6-7 of the Addendum. Then, facilitate a discussion and reflection with teachers using the prompts below:</a:t>
            </a:r>
          </a:p>
          <a:p>
            <a:endParaRPr lang="en-AU" dirty="0">
              <a:latin typeface="Public Sans"/>
            </a:endParaRPr>
          </a:p>
          <a:p>
            <a:pPr marL="895335" lvl="1" indent="-285750">
              <a:buFont typeface="Courier New" panose="02070309020205020404" pitchFamily="49" charset="0"/>
              <a:buChar char="o"/>
            </a:pPr>
            <a:r>
              <a:rPr lang="en-AU" dirty="0">
                <a:latin typeface="Public Sans"/>
              </a:rPr>
              <a:t>What are the implications of this change in professional knowledge expectations? (5 minutes for staff discussion).</a:t>
            </a:r>
          </a:p>
          <a:p>
            <a:pPr marL="609585" lvl="1" indent="0">
              <a:buFont typeface="Courier New" panose="02070309020205020404" pitchFamily="49" charset="0"/>
              <a:buNone/>
            </a:pPr>
            <a:endParaRPr lang="en-US" dirty="0">
              <a:latin typeface="Public Sans"/>
            </a:endParaRPr>
          </a:p>
          <a:p>
            <a:pPr marL="895335" lvl="1" indent="-285750">
              <a:buFont typeface="Courier New" panose="02070309020205020404" pitchFamily="49" charset="0"/>
              <a:buChar char="o"/>
            </a:pPr>
            <a:r>
              <a:rPr lang="en-AU" dirty="0">
                <a:latin typeface="Public Sans"/>
              </a:rPr>
              <a:t>How has this changed your understanding of the Australian Professional Standards for Teachers - 'Standard 1: Know students and how they learn'? (5 minutes for staff reflection).</a:t>
            </a:r>
            <a:br>
              <a:rPr lang="en-AU" dirty="0"/>
            </a:br>
            <a:endParaRPr lang="en-AU" dirty="0">
              <a:latin typeface="Public Sans"/>
            </a:endParaRPr>
          </a:p>
          <a:p>
            <a:r>
              <a:rPr lang="en-US" dirty="0">
                <a:latin typeface="Calibri"/>
                <a:ea typeface="Calibri"/>
                <a:cs typeface="Calibri"/>
              </a:rPr>
              <a:t> </a:t>
            </a:r>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3604634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Speaking notes:</a:t>
            </a:r>
          </a:p>
          <a:p>
            <a:r>
              <a:rPr lang="en-AU" b="1" dirty="0">
                <a:latin typeface="Public Sans"/>
              </a:rPr>
              <a:t>[0:30]</a:t>
            </a:r>
            <a:endParaRPr lang="en-AU" dirty="0">
              <a:latin typeface="Public Sans"/>
            </a:endParaRPr>
          </a:p>
          <a:p>
            <a:endParaRPr lang="en-AU" b="1" dirty="0">
              <a:latin typeface="Public Sans"/>
            </a:endParaRPr>
          </a:p>
          <a:p>
            <a:r>
              <a:rPr lang="en-AU" dirty="0">
                <a:latin typeface="Public Sans"/>
              </a:rPr>
              <a:t>We are now going to focus on 2 significant pieces of research about how learning happens. This understanding informs how we approach planning to optimise learning for our students.</a:t>
            </a:r>
          </a:p>
          <a:p>
            <a:endParaRPr lang="en-AU" dirty="0"/>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3939575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Speaking notes</a:t>
            </a:r>
            <a:r>
              <a:rPr lang="en-AU" dirty="0">
                <a:latin typeface="Public Sans"/>
              </a:rPr>
              <a:t>:</a:t>
            </a:r>
            <a:endParaRPr lang="en-US" dirty="0">
              <a:latin typeface="Public Sans"/>
            </a:endParaRPr>
          </a:p>
          <a:p>
            <a:r>
              <a:rPr lang="en-AU" b="1" dirty="0">
                <a:latin typeface="Public Sans"/>
              </a:rPr>
              <a:t>[2:00]</a:t>
            </a:r>
          </a:p>
          <a:p>
            <a:endParaRPr lang="en-AU" dirty="0">
              <a:latin typeface="Public Sans"/>
            </a:endParaRPr>
          </a:p>
          <a:p>
            <a:r>
              <a:rPr lang="en-AU" dirty="0">
                <a:latin typeface="Public Sans"/>
              </a:rPr>
              <a:t>AITSL’s addendum is backed by a body of research about how learning happens. Activity 2 will look at 2 important papers by CESE and AERO. It’s important to note this PL is an introduction to just some of the research into how learning happens. </a:t>
            </a:r>
          </a:p>
          <a:p>
            <a:endParaRPr lang="en-AU" dirty="0">
              <a:latin typeface="Public Sans"/>
            </a:endParaRPr>
          </a:p>
          <a:p>
            <a:r>
              <a:rPr lang="en-AU" dirty="0">
                <a:latin typeface="Public Sans"/>
              </a:rPr>
              <a:t>CESE – </a:t>
            </a:r>
            <a:r>
              <a:rPr lang="en-AU" sz="1600" dirty="0">
                <a:hlinkClick r:id="rId3"/>
              </a:rPr>
              <a:t>Cognitive load theory: Research that teachers really need to understand</a:t>
            </a:r>
            <a:r>
              <a:rPr lang="en-AU" sz="1600" dirty="0">
                <a:solidFill>
                  <a:srgbClr val="002664"/>
                </a:solidFill>
              </a:rPr>
              <a:t> </a:t>
            </a:r>
          </a:p>
          <a:p>
            <a:r>
              <a:rPr lang="en-AU" dirty="0">
                <a:latin typeface="Public Sans"/>
              </a:rPr>
              <a:t>AERO – </a:t>
            </a:r>
            <a:r>
              <a:rPr lang="en-AU" sz="1600" dirty="0">
                <a:hlinkClick r:id="rId4"/>
              </a:rPr>
              <a:t>How students learn best</a:t>
            </a:r>
            <a:endParaRPr lang="en-AU" sz="1600" dirty="0"/>
          </a:p>
          <a:p>
            <a:endParaRPr lang="en-AU" dirty="0">
              <a:latin typeface="Public Sans"/>
            </a:endParaRPr>
          </a:p>
          <a:p>
            <a:r>
              <a:rPr lang="en-AU" dirty="0">
                <a:latin typeface="Public Sans"/>
              </a:rPr>
              <a:t>For our second professional reading you will be working in groups</a:t>
            </a:r>
            <a:r>
              <a:rPr lang="en-GB" dirty="0">
                <a:latin typeface="Public Sans"/>
              </a:rPr>
              <a:t>. There will be 5 minutes for reading, 5 minutes for discussion and 10 minutes for all groups to report back (Slide 17).</a:t>
            </a:r>
          </a:p>
          <a:p>
            <a:endParaRPr lang="en-GB" dirty="0">
              <a:latin typeface="Public Sans"/>
            </a:endParaRPr>
          </a:p>
          <a:p>
            <a:r>
              <a:rPr lang="en-AU" b="1" dirty="0">
                <a:latin typeface="Public Sans"/>
              </a:rPr>
              <a:t>Activity 2 duration</a:t>
            </a:r>
            <a:r>
              <a:rPr lang="en-AU" dirty="0">
                <a:latin typeface="Public Sans"/>
              </a:rPr>
              <a:t>: 20 minutes</a:t>
            </a:r>
          </a:p>
          <a:p>
            <a:endParaRPr lang="en-AU" dirty="0">
              <a:latin typeface="Public Sans"/>
            </a:endParaRPr>
          </a:p>
          <a:p>
            <a:r>
              <a:rPr lang="en-AU" b="1" dirty="0">
                <a:latin typeface="Public Sans"/>
              </a:rPr>
              <a:t>Step 1</a:t>
            </a:r>
            <a:r>
              <a:rPr lang="en-AU" dirty="0">
                <a:latin typeface="Public Sans"/>
              </a:rPr>
              <a:t>: Select a method to assign participants to either Group A, B, C or D. Provide each group with the associated support slide: </a:t>
            </a:r>
            <a:endParaRPr lang="en-AU" dirty="0"/>
          </a:p>
          <a:p>
            <a:r>
              <a:rPr lang="en-AU" dirty="0">
                <a:latin typeface="Public Sans"/>
              </a:rPr>
              <a:t>     - Group A slide 13</a:t>
            </a:r>
            <a:endParaRPr lang="en-AU" dirty="0"/>
          </a:p>
          <a:p>
            <a:r>
              <a:rPr lang="en-AU" dirty="0">
                <a:latin typeface="Public Sans"/>
              </a:rPr>
              <a:t>     - Group B slide 14</a:t>
            </a:r>
            <a:endParaRPr lang="en-AU" dirty="0"/>
          </a:p>
          <a:p>
            <a:r>
              <a:rPr lang="en-AU" dirty="0">
                <a:latin typeface="Public Sans"/>
              </a:rPr>
              <a:t>     - Group C slide 15</a:t>
            </a:r>
            <a:endParaRPr lang="en-AU" dirty="0"/>
          </a:p>
          <a:p>
            <a:r>
              <a:rPr lang="en-AU" dirty="0">
                <a:latin typeface="Public Sans"/>
              </a:rPr>
              <a:t>     - Group D slide 16. </a:t>
            </a:r>
            <a:endParaRPr lang="en-AU" dirty="0"/>
          </a:p>
          <a:p>
            <a:endParaRPr lang="en-AU" dirty="0">
              <a:latin typeface="Public Sans"/>
            </a:endParaRPr>
          </a:p>
          <a:p>
            <a:r>
              <a:rPr lang="en-AU" dirty="0">
                <a:latin typeface="Public Sans"/>
              </a:rPr>
              <a:t>These slides provide each group with the link or QR code to the reading paper. </a:t>
            </a:r>
            <a:endParaRPr lang="en-AU" dirty="0"/>
          </a:p>
          <a:p>
            <a:pPr marL="342900" indent="-342900">
              <a:buAutoNum type="arabicParenR"/>
            </a:pPr>
            <a:endParaRPr lang="en-AU" dirty="0">
              <a:latin typeface="Public Sans"/>
            </a:endParaRPr>
          </a:p>
          <a:p>
            <a:r>
              <a:rPr lang="en-AU" b="1" dirty="0">
                <a:latin typeface="Public Sans"/>
              </a:rPr>
              <a:t>Step 2</a:t>
            </a:r>
            <a:r>
              <a:rPr lang="en-AU" dirty="0">
                <a:latin typeface="Public Sans"/>
              </a:rPr>
              <a:t>: Assign a discussion leader for each group.</a:t>
            </a:r>
          </a:p>
          <a:p>
            <a:endParaRPr lang="en-AU" dirty="0">
              <a:latin typeface="Public Sans"/>
            </a:endParaRPr>
          </a:p>
          <a:p>
            <a:r>
              <a:rPr lang="en-AU" b="1" dirty="0">
                <a:latin typeface="Public Sans"/>
              </a:rPr>
              <a:t>Step 3</a:t>
            </a:r>
            <a:r>
              <a:rPr lang="en-AU" dirty="0">
                <a:latin typeface="Public Sans"/>
              </a:rPr>
              <a:t>: Allow 5 minutes to read the paper associated with their chosen group. </a:t>
            </a:r>
            <a:endParaRPr lang="en-AU" dirty="0"/>
          </a:p>
          <a:p>
            <a:pPr marL="342900" indent="-342900">
              <a:buAutoNum type="arabicParenR"/>
            </a:pPr>
            <a:endParaRPr lang="en-AU" dirty="0">
              <a:latin typeface="Public Sans"/>
            </a:endParaRPr>
          </a:p>
          <a:p>
            <a:r>
              <a:rPr lang="en-AU" b="1" dirty="0">
                <a:latin typeface="Public Sans"/>
              </a:rPr>
              <a:t>Step 4</a:t>
            </a:r>
            <a:r>
              <a:rPr lang="en-AU" dirty="0">
                <a:latin typeface="Public Sans"/>
              </a:rPr>
              <a:t>: Allow 5 minutes to discuss the reading in groups using the questions from the respective slide.</a:t>
            </a:r>
            <a:endParaRPr lang="en-AU" dirty="0"/>
          </a:p>
          <a:p>
            <a:pPr marL="342900" indent="-342900">
              <a:buAutoNum type="arabicParenR"/>
            </a:pPr>
            <a:endParaRPr lang="en-AU" dirty="0">
              <a:latin typeface="Public Sans"/>
            </a:endParaRPr>
          </a:p>
          <a:p>
            <a:r>
              <a:rPr lang="en-AU" b="1" dirty="0">
                <a:latin typeface="Public Sans"/>
              </a:rPr>
              <a:t>Step 5</a:t>
            </a:r>
            <a:r>
              <a:rPr lang="en-AU" dirty="0">
                <a:latin typeface="Public Sans"/>
              </a:rPr>
              <a:t>: Use slide 17 to facilitate the groups reporting back for 10 minutes. Aim to hear back from at least one person from each group.</a:t>
            </a:r>
            <a:endParaRPr lang="en-AU" dirty="0"/>
          </a:p>
          <a:p>
            <a:endParaRPr lang="en-AU" dirty="0">
              <a:latin typeface="Public Sans"/>
            </a:endParaRPr>
          </a:p>
          <a:p>
            <a:r>
              <a:rPr lang="en-AU" dirty="0">
                <a:latin typeface="Public Sans"/>
              </a:rPr>
              <a:t> </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3230332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Speaking notes:</a:t>
            </a:r>
          </a:p>
          <a:p>
            <a:r>
              <a:rPr lang="en-AU" b="1" dirty="0">
                <a:latin typeface="Public Sans"/>
              </a:rPr>
              <a:t>[10:00]</a:t>
            </a:r>
          </a:p>
          <a:p>
            <a:endParaRPr lang="en-AU" dirty="0">
              <a:latin typeface="Public Sans"/>
            </a:endParaRPr>
          </a:p>
          <a:p>
            <a:r>
              <a:rPr lang="en-AU" b="1" dirty="0">
                <a:latin typeface="Public Sans"/>
              </a:rPr>
              <a:t>Group A</a:t>
            </a:r>
          </a:p>
          <a:p>
            <a:pPr marL="342900" marR="0" lvl="0" indent="-342900" algn="l" defTabSz="1219170" rtl="0" eaLnBrk="1" fontAlgn="auto" latinLnBrk="0" hangingPunct="1">
              <a:lnSpc>
                <a:spcPct val="100000"/>
              </a:lnSpc>
              <a:spcBef>
                <a:spcPts val="0"/>
              </a:spcBef>
              <a:spcAft>
                <a:spcPts val="0"/>
              </a:spcAft>
              <a:buClrTx/>
              <a:buSzTx/>
              <a:buFontTx/>
              <a:buAutoNum type="arabicPeriod"/>
              <a:tabLst/>
              <a:defRPr/>
            </a:pPr>
            <a:r>
              <a:rPr lang="en-AU" dirty="0">
                <a:latin typeface="Public Sans"/>
              </a:rPr>
              <a:t>Read page 2-3 in </a:t>
            </a:r>
            <a:r>
              <a:rPr lang="en-AU" sz="1600" dirty="0"/>
              <a:t>‘</a:t>
            </a:r>
            <a:r>
              <a:rPr lang="en-AU" sz="1600" dirty="0">
                <a:hlinkClick r:id="rId3"/>
              </a:rPr>
              <a:t>Cognitive load theory: Research that teachers really need to understand</a:t>
            </a:r>
            <a:r>
              <a:rPr lang="en-AU" sz="1600" dirty="0">
                <a:solidFill>
                  <a:srgbClr val="002664"/>
                </a:solidFill>
              </a:rPr>
              <a:t> by CESE (2017).</a:t>
            </a:r>
          </a:p>
          <a:p>
            <a:pPr marL="342900" marR="0" lvl="0" indent="-342900" algn="l" defTabSz="1219170" rtl="0" eaLnBrk="1" fontAlgn="auto" latinLnBrk="0" hangingPunct="1">
              <a:lnSpc>
                <a:spcPct val="100000"/>
              </a:lnSpc>
              <a:spcBef>
                <a:spcPts val="0"/>
              </a:spcBef>
              <a:spcAft>
                <a:spcPts val="0"/>
              </a:spcAft>
              <a:buClrTx/>
              <a:buSzTx/>
              <a:buFontTx/>
              <a:buAutoNum type="arabicPeriod"/>
              <a:tabLst/>
              <a:defRPr/>
            </a:pPr>
            <a:r>
              <a:rPr lang="en-AU" sz="1600" dirty="0">
                <a:solidFill>
                  <a:srgbClr val="002664"/>
                </a:solidFill>
              </a:rPr>
              <a:t>From the reading, discuss as a group how cognitive load theory supports the use of explicit teaching in relation to how the brain stores and retrieves information? (Explicit teaching helps reduce the burden on working memory and uses schemas stored in long-term memory to support new and complex learning. When the total cognitive load exceeds the working memory capacity of the learner it leads to cognitive overload – there is a risk the learning will not be understood or effectively encoded in long-term memory. Explicit teaching helps to avoid this.)</a:t>
            </a:r>
          </a:p>
          <a:p>
            <a:pPr marL="342900" marR="0" lvl="0" indent="-342900" algn="l" defTabSz="1219170" rtl="0" eaLnBrk="1" fontAlgn="auto" latinLnBrk="0" hangingPunct="1">
              <a:lnSpc>
                <a:spcPct val="100000"/>
              </a:lnSpc>
              <a:spcBef>
                <a:spcPts val="0"/>
              </a:spcBef>
              <a:spcAft>
                <a:spcPts val="0"/>
              </a:spcAft>
              <a:buClrTx/>
              <a:buSzTx/>
              <a:buFontTx/>
              <a:buAutoNum type="arabicPeriod"/>
              <a:tabLst/>
              <a:defRPr/>
            </a:pPr>
            <a:r>
              <a:rPr lang="en-AU" sz="1600" dirty="0">
                <a:solidFill>
                  <a:srgbClr val="002664"/>
                </a:solidFill>
              </a:rPr>
              <a:t>Reflect on individual teaching practice – Consider a situation in the classroom which could lead to cognitive overload. How might this be prevented?</a:t>
            </a:r>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890404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Speaking notes:</a:t>
            </a:r>
            <a:endParaRPr lang="en-AU" dirty="0">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[10:00]</a:t>
            </a:r>
          </a:p>
          <a:p>
            <a:endParaRPr lang="en-AU" dirty="0">
              <a:latin typeface="Public Sans"/>
            </a:endParaRPr>
          </a:p>
          <a:p>
            <a:r>
              <a:rPr lang="en-AU" b="1" dirty="0">
                <a:latin typeface="Public Sans"/>
              </a:rPr>
              <a:t>Group B</a:t>
            </a:r>
          </a:p>
          <a:p>
            <a:pPr marL="342900" indent="-342900">
              <a:buAutoNum type="arabicPeriod"/>
            </a:pPr>
            <a:r>
              <a:rPr lang="en-AU" dirty="0">
                <a:latin typeface="Public Sans"/>
              </a:rPr>
              <a:t>Read pages 2–3 in </a:t>
            </a:r>
            <a:r>
              <a:rPr lang="en-AU" sz="1600" dirty="0"/>
              <a:t>‘</a:t>
            </a:r>
            <a:r>
              <a:rPr lang="en-AU" sz="1600" dirty="0">
                <a:hlinkClick r:id="rId3"/>
              </a:rPr>
              <a:t>Cognitive load theory: Research that teachers really need to understand</a:t>
            </a:r>
            <a:r>
              <a:rPr lang="en-AU" sz="1600" dirty="0">
                <a:solidFill>
                  <a:srgbClr val="002664"/>
                </a:solidFill>
              </a:rPr>
              <a:t> by CESE (2017).</a:t>
            </a:r>
          </a:p>
          <a:p>
            <a:pPr marL="342900" marR="0" lvl="0" indent="-342900" algn="l" defTabSz="1219170" rtl="0" eaLnBrk="1" fontAlgn="auto" latinLnBrk="0" hangingPunct="1">
              <a:lnSpc>
                <a:spcPct val="100000"/>
              </a:lnSpc>
              <a:spcBef>
                <a:spcPts val="0"/>
              </a:spcBef>
              <a:spcAft>
                <a:spcPts val="0"/>
              </a:spcAft>
              <a:buClrTx/>
              <a:buSzTx/>
              <a:buFontTx/>
              <a:buAutoNum type="arabicPeriod"/>
              <a:tabLst/>
              <a:defRPr/>
            </a:pPr>
            <a:r>
              <a:rPr lang="en-AU" sz="1600" dirty="0">
                <a:solidFill>
                  <a:srgbClr val="002664"/>
                </a:solidFill>
              </a:rPr>
              <a:t>From the reading, discuss as a group the limitations of working memory and how schemas help to reduce the load on working memory? (Schemas become automated and only take up one slot in the working memory. Teachers </a:t>
            </a:r>
            <a:r>
              <a:rPr lang="en-US" dirty="0">
                <a:latin typeface="Public Sans"/>
              </a:rPr>
              <a:t>help students move learning from working memory to long term memory</a:t>
            </a:r>
            <a:r>
              <a:rPr lang="en-US" sz="1600" dirty="0">
                <a:solidFill>
                  <a:schemeClr val="tx1"/>
                </a:solidFill>
                <a:latin typeface="Public Sans"/>
              </a:rPr>
              <a:t> by connecting new learning to existing schemas.</a:t>
            </a:r>
            <a:r>
              <a:rPr lang="en-AU" sz="1600" dirty="0">
                <a:solidFill>
                  <a:srgbClr val="002664"/>
                </a:solidFill>
              </a:rPr>
              <a:t>)</a:t>
            </a:r>
          </a:p>
          <a:p>
            <a:pPr marL="342900" marR="0" lvl="0" indent="-342900" algn="l" defTabSz="1219170" rtl="0" eaLnBrk="1" fontAlgn="auto" latinLnBrk="0" hangingPunct="1">
              <a:lnSpc>
                <a:spcPct val="100000"/>
              </a:lnSpc>
              <a:spcBef>
                <a:spcPts val="0"/>
              </a:spcBef>
              <a:spcAft>
                <a:spcPts val="0"/>
              </a:spcAft>
              <a:buClrTx/>
              <a:buSzTx/>
              <a:buFontTx/>
              <a:buAutoNum type="arabicPeriod"/>
              <a:tabLst/>
              <a:defRPr/>
            </a:pPr>
            <a:r>
              <a:rPr lang="en-AU" sz="1600" dirty="0">
                <a:solidFill>
                  <a:srgbClr val="002664"/>
                </a:solidFill>
              </a:rPr>
              <a:t>Reflect on individual teaching practice – Consider an example from your teaching experience where you have built on an existing schema to introduce new information to your students.</a:t>
            </a:r>
          </a:p>
          <a:p>
            <a:pPr marL="342900" indent="-342900">
              <a:buAutoNum type="arabicPeriod"/>
            </a:pPr>
            <a:endParaRPr lang="en-AU" sz="1600" dirty="0">
              <a:solidFill>
                <a:srgbClr val="002664"/>
              </a:solidFill>
            </a:endParaRPr>
          </a:p>
          <a:p>
            <a:pPr marL="0" indent="0">
              <a:buNone/>
            </a:pPr>
            <a:endParaRPr lang="en-AU" sz="1600" dirty="0">
              <a:solidFill>
                <a:srgbClr val="002664"/>
              </a:solidFill>
            </a:endParaRPr>
          </a:p>
          <a:p>
            <a:pPr marL="342900" indent="-342900">
              <a:buAutoNum type="arabicPeriod"/>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368580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Speaking notes:</a:t>
            </a:r>
            <a:endParaRPr lang="en-AU" dirty="0">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[10:00]</a:t>
            </a:r>
          </a:p>
          <a:p>
            <a:endParaRPr lang="en-AU" dirty="0">
              <a:latin typeface="Public Sans"/>
            </a:endParaRPr>
          </a:p>
          <a:p>
            <a:r>
              <a:rPr lang="en-AU" b="1" dirty="0">
                <a:latin typeface="Public Sans"/>
              </a:rPr>
              <a:t>Group C</a:t>
            </a:r>
          </a:p>
          <a:p>
            <a:pPr marL="342900" indent="-342900">
              <a:buAutoNum type="arabicPeriod"/>
            </a:pPr>
            <a:r>
              <a:rPr lang="en-AU" dirty="0">
                <a:latin typeface="Public Sans"/>
              </a:rPr>
              <a:t>Read pages 8-10 in </a:t>
            </a:r>
            <a:r>
              <a:rPr lang="en-AU" sz="1600" dirty="0">
                <a:solidFill>
                  <a:srgbClr val="002664"/>
                </a:solidFill>
              </a:rPr>
              <a:t>'</a:t>
            </a:r>
            <a:r>
              <a:rPr lang="en-AU" sz="1600" dirty="0">
                <a:hlinkClick r:id="rId3"/>
              </a:rPr>
              <a:t>How students learn best</a:t>
            </a:r>
            <a:r>
              <a:rPr lang="en-AU" sz="1600" dirty="0">
                <a:solidFill>
                  <a:srgbClr val="002664"/>
                </a:solidFill>
              </a:rPr>
              <a:t>' by AERO (2023)</a:t>
            </a:r>
          </a:p>
          <a:p>
            <a:pPr marL="342900" indent="-342900">
              <a:buAutoNum type="arabicPeriod"/>
            </a:pPr>
            <a:r>
              <a:rPr lang="en-AU" sz="1600" dirty="0">
                <a:solidFill>
                  <a:srgbClr val="002664"/>
                </a:solidFill>
              </a:rPr>
              <a:t>From the reading, discuss as a group how students move learning from working memory to long-term memory. (Consolidation involves establishing multiple and strong connections to specific pieces of information in long-term memory through interaction with working memory over time. Repeated encounters with new or complex information, in different ways, can support the transfer of new information to long-term memory. How we chunk and sequence the learning is important.)</a:t>
            </a:r>
          </a:p>
          <a:p>
            <a:pPr marL="342900" marR="0" lvl="0" indent="-342900" algn="l" defTabSz="1219170" rtl="0" eaLnBrk="1" fontAlgn="auto" latinLnBrk="0" hangingPunct="1">
              <a:lnSpc>
                <a:spcPct val="100000"/>
              </a:lnSpc>
              <a:spcBef>
                <a:spcPts val="0"/>
              </a:spcBef>
              <a:spcAft>
                <a:spcPts val="0"/>
              </a:spcAft>
              <a:buClrTx/>
              <a:buSzTx/>
              <a:buFontTx/>
              <a:buAutoNum type="arabicPeriod"/>
              <a:tabLst/>
              <a:defRPr/>
            </a:pPr>
            <a:r>
              <a:rPr lang="en-AU" sz="1600" dirty="0">
                <a:solidFill>
                  <a:srgbClr val="002664"/>
                </a:solidFill>
              </a:rPr>
              <a:t>Reflect on individual teaching practice – Consider an example in your teaching experience where the learning is new or complex. What prior knowledge do students need to retrieve to help them encode the new information? </a:t>
            </a:r>
          </a:p>
          <a:p>
            <a:pPr marL="342900" indent="-342900">
              <a:buAutoNum type="arabicPeriod"/>
            </a:pPr>
            <a:endParaRPr lang="en-AU" sz="1600" dirty="0">
              <a:solidFill>
                <a:srgbClr val="002664"/>
              </a:solidFill>
            </a:endParaRPr>
          </a:p>
          <a:p>
            <a:pPr marL="0" indent="0">
              <a:buNone/>
            </a:pPr>
            <a:endParaRPr lang="en-AU" sz="1600" dirty="0">
              <a:solidFill>
                <a:srgbClr val="002664"/>
              </a:solidFill>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941561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Speaking notes:</a:t>
            </a:r>
            <a:endParaRPr lang="en-AU" dirty="0">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[10:00]</a:t>
            </a:r>
          </a:p>
          <a:p>
            <a:endParaRPr lang="en-AU" b="1" dirty="0">
              <a:latin typeface="Public Sans"/>
            </a:endParaRPr>
          </a:p>
          <a:p>
            <a:r>
              <a:rPr lang="en-AU" b="1" dirty="0">
                <a:latin typeface="Public Sans"/>
              </a:rPr>
              <a:t>Group D</a:t>
            </a:r>
          </a:p>
          <a:p>
            <a:pPr marL="342900" indent="-342900">
              <a:buAutoNum type="arabicPeriod"/>
            </a:pPr>
            <a:r>
              <a:rPr lang="en-AU" dirty="0">
                <a:latin typeface="Public Sans"/>
              </a:rPr>
              <a:t>Read page 19 in </a:t>
            </a:r>
            <a:r>
              <a:rPr lang="en-AU" sz="1600" dirty="0">
                <a:solidFill>
                  <a:srgbClr val="002664"/>
                </a:solidFill>
              </a:rPr>
              <a:t>'</a:t>
            </a:r>
            <a:r>
              <a:rPr lang="en-AU" sz="1600" dirty="0">
                <a:hlinkClick r:id="rId3"/>
              </a:rPr>
              <a:t>How students learn best</a:t>
            </a:r>
            <a:r>
              <a:rPr lang="en-AU" sz="1600" dirty="0">
                <a:solidFill>
                  <a:srgbClr val="002664"/>
                </a:solidFill>
              </a:rPr>
              <a:t>' by AERO (2023)</a:t>
            </a:r>
          </a:p>
          <a:p>
            <a:pPr marL="342900" indent="-342900">
              <a:buAutoNum type="arabicPeriod"/>
            </a:pPr>
            <a:r>
              <a:rPr lang="en-AU" sz="1600" dirty="0">
                <a:solidFill>
                  <a:srgbClr val="002664"/>
                </a:solidFill>
              </a:rPr>
              <a:t>From the reading, discuss how the process of retrieval helps to create new connections in long-term memory. (When students regularly retrieve information from long-term memory and apply it in different ways, it builds and strengthens the connection to this information in long-term memory. This process of consolidation creates automatic recall. When information is recalled automatically, it eases the burden on working memory and makes it easier to learn new, related information.)</a:t>
            </a:r>
          </a:p>
          <a:p>
            <a:pPr marL="342900" indent="-342900">
              <a:buAutoNum type="arabicPeriod"/>
            </a:pPr>
            <a:r>
              <a:rPr lang="en-AU" sz="1600" dirty="0">
                <a:solidFill>
                  <a:srgbClr val="002664"/>
                </a:solidFill>
              </a:rPr>
              <a:t>Reflect on individual teaching practice – Consider the practices that support students to retrieve information and apply knowledge in different ways.</a:t>
            </a:r>
            <a:br>
              <a:rPr lang="en-AU" b="1" dirty="0">
                <a:latin typeface="Public Sans"/>
              </a:rPr>
            </a:br>
            <a:endParaRPr lang="en-US" dirty="0">
              <a:latin typeface="Public Sans"/>
            </a:endParaRP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2217872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Notes: </a:t>
            </a:r>
            <a:endParaRPr lang="en-US" dirty="0"/>
          </a:p>
          <a:p>
            <a:r>
              <a:rPr lang="en-AU" b="1" dirty="0">
                <a:latin typeface="Public Sans"/>
              </a:rPr>
              <a:t>[10:00]</a:t>
            </a:r>
            <a:endParaRPr lang="en-US" dirty="0">
              <a:latin typeface="Public Sans"/>
            </a:endParaRPr>
          </a:p>
          <a:p>
            <a:endParaRPr lang="en-US" dirty="0">
              <a:latin typeface="Public Sans"/>
            </a:endParaRPr>
          </a:p>
          <a:p>
            <a:r>
              <a:rPr lang="en-US" dirty="0">
                <a:latin typeface="Public Sans"/>
              </a:rPr>
              <a:t>This slide consolidates all questions from Activity 2. It provides an opportunity for each group (A, B, C, D) to discuss their reading and share any reflections on their practice. </a:t>
            </a:r>
          </a:p>
          <a:p>
            <a:endParaRPr lang="en-US" dirty="0">
              <a:latin typeface="Public Sans"/>
            </a:endParaRPr>
          </a:p>
          <a:p>
            <a:r>
              <a:rPr lang="en-US" b="1" dirty="0">
                <a:latin typeface="Public Sans"/>
              </a:rPr>
              <a:t>Notes: </a:t>
            </a:r>
            <a:r>
              <a:rPr lang="en-US" dirty="0">
                <a:latin typeface="Public Sans"/>
              </a:rPr>
              <a:t>If not identified, highlight the following key points from each group:</a:t>
            </a:r>
            <a:endParaRPr lang="en-US" dirty="0"/>
          </a:p>
          <a:p>
            <a:pPr marL="342900" indent="-342900">
              <a:buFont typeface="+mj-lt"/>
              <a:buAutoNum type="alphaUcPeriod"/>
            </a:pPr>
            <a:r>
              <a:rPr lang="en-AU" sz="1600" dirty="0">
                <a:solidFill>
                  <a:srgbClr val="002664"/>
                </a:solidFill>
              </a:rPr>
              <a:t>Explicit teaching helps reduce the burden on working memory and uses schemas stored in long-term memory to support new and complex learning. When the total cognitive load exceeds the working memory capacity of the learner it leads to cognitive overload – there is a risk the learning will not be understood or effectively encoded in long-term memory. Explicit teaching helps to avoid this.</a:t>
            </a:r>
          </a:p>
          <a:p>
            <a:pPr marL="342900" indent="-342900">
              <a:buFont typeface="+mj-lt"/>
              <a:buAutoNum type="alphaUcPeriod"/>
            </a:pPr>
            <a:r>
              <a:rPr lang="en-AU" sz="1600" dirty="0">
                <a:solidFill>
                  <a:srgbClr val="002664"/>
                </a:solidFill>
              </a:rPr>
              <a:t>Schemas become automated and only take up one slot in the working memory. Teachers </a:t>
            </a:r>
            <a:r>
              <a:rPr lang="en-US" dirty="0">
                <a:latin typeface="Public Sans"/>
              </a:rPr>
              <a:t>help students move learning from working memory to long-term memory</a:t>
            </a:r>
            <a:r>
              <a:rPr lang="en-US" sz="1600" dirty="0">
                <a:solidFill>
                  <a:schemeClr val="tx1"/>
                </a:solidFill>
                <a:latin typeface="Public Sans"/>
              </a:rPr>
              <a:t> by connecting prior learning to existing schemas.</a:t>
            </a:r>
          </a:p>
          <a:p>
            <a:pPr marL="342900" indent="-342900">
              <a:buFont typeface="+mj-lt"/>
              <a:buAutoNum type="alphaUcPeriod"/>
            </a:pPr>
            <a:r>
              <a:rPr lang="en-AU" sz="1600" dirty="0">
                <a:solidFill>
                  <a:srgbClr val="002664"/>
                </a:solidFill>
              </a:rPr>
              <a:t>Consolidation involves establishing multiple and strong connections to specific pieces of information in long-term memory through interaction with working memory over time. Repeated encounters with new or complex information, in different ways, can support the transfer of new information to long-term memory. How we chunk and sequence the learning is important.</a:t>
            </a:r>
          </a:p>
          <a:p>
            <a:pPr marL="342900" indent="-342900">
              <a:buFont typeface="+mj-lt"/>
              <a:buAutoNum type="alphaUcPeriod"/>
            </a:pPr>
            <a:r>
              <a:rPr lang="en-AU" sz="1600" dirty="0">
                <a:solidFill>
                  <a:srgbClr val="002664"/>
                </a:solidFill>
              </a:rPr>
              <a:t>When students regularly retrieve information from long-term memory and apply it in different ways, it builds and strengthens the connection to this information in long-term memory. This process of consolidation creates automatic recall. When information is recalled automatically, it eases the burden on working memory and makes it easier to learn new, related information.</a:t>
            </a:r>
            <a:endParaRPr lang="en-US" dirty="0"/>
          </a:p>
          <a:p>
            <a:pPr>
              <a:lnSpc>
                <a:spcPct val="150000"/>
              </a:lnSpc>
              <a:spcAft>
                <a:spcPts val="1200"/>
              </a:spcAft>
            </a:pPr>
            <a:endParaRPr lang="en-AU" dirty="0"/>
          </a:p>
          <a:p>
            <a:pPr>
              <a:lnSpc>
                <a:spcPct val="150000"/>
              </a:lnSpc>
              <a:spcAft>
                <a:spcPts val="1200"/>
              </a:spcAft>
            </a:pPr>
            <a:endParaRPr lang="en-AU" dirty="0"/>
          </a:p>
          <a:p>
            <a:pPr>
              <a:lnSpc>
                <a:spcPct val="150000"/>
              </a:lnSpc>
              <a:spcAft>
                <a:spcPts val="1200"/>
              </a:spcAft>
            </a:pPr>
            <a:endParaRPr lang="en-AU" dirty="0"/>
          </a:p>
          <a:p>
            <a:pPr>
              <a:lnSpc>
                <a:spcPct val="150000"/>
              </a:lnSpc>
              <a:spcAft>
                <a:spcPts val="1200"/>
              </a:spcAft>
            </a:pPr>
            <a:endParaRPr lang="en-AU" dirty="0">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1617748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3CFE1-2E8F-7955-DC5C-8E8796BDFD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EB1CEE-33FC-8759-6802-3F8CBAF914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49397D-48B4-5C2D-E6DD-D2761F4D6E14}"/>
              </a:ext>
            </a:extLst>
          </p:cNvPr>
          <p:cNvSpPr>
            <a:spLocks noGrp="1"/>
          </p:cNvSpPr>
          <p:nvPr>
            <p:ph type="body" idx="1"/>
          </p:nvPr>
        </p:nvSpPr>
        <p:spPr/>
        <p:txBody>
          <a:bodyPr/>
          <a:lstStyle/>
          <a:p>
            <a:pPr>
              <a:lnSpc>
                <a:spcPct val="150000"/>
              </a:lnSpc>
              <a:spcBef>
                <a:spcPts val="500"/>
              </a:spcBef>
              <a:spcAft>
                <a:spcPts val="500"/>
              </a:spcAft>
            </a:pPr>
            <a:r>
              <a:rPr lang="en-AU" b="1" dirty="0">
                <a:solidFill>
                  <a:srgbClr val="22272B"/>
                </a:solidFill>
                <a:latin typeface="Public Sans"/>
              </a:rPr>
              <a:t>Speaking notes: </a:t>
            </a:r>
          </a:p>
          <a:p>
            <a:pPr>
              <a:lnSpc>
                <a:spcPct val="150000"/>
              </a:lnSpc>
              <a:spcBef>
                <a:spcPts val="500"/>
              </a:spcBef>
              <a:spcAft>
                <a:spcPts val="500"/>
              </a:spcAft>
            </a:pPr>
            <a:r>
              <a:rPr lang="en-AU" b="1" dirty="0">
                <a:solidFill>
                  <a:srgbClr val="22272B"/>
                </a:solidFill>
                <a:latin typeface="Public Sans"/>
                <a:ea typeface="Public Sans" pitchFamily="2" charset="0"/>
                <a:cs typeface="Arial"/>
              </a:rPr>
              <a:t>[3:00]</a:t>
            </a:r>
          </a:p>
          <a:p>
            <a:pPr>
              <a:lnSpc>
                <a:spcPct val="150000"/>
              </a:lnSpc>
              <a:spcBef>
                <a:spcPts val="500"/>
              </a:spcBef>
              <a:spcAft>
                <a:spcPts val="500"/>
              </a:spcAft>
            </a:pPr>
            <a:endParaRPr lang="en-AU" dirty="0">
              <a:solidFill>
                <a:srgbClr val="22272B"/>
              </a:solidFill>
              <a:latin typeface="Arial"/>
              <a:ea typeface="Public Sans" pitchFamily="2" charset="0"/>
              <a:cs typeface="Arial"/>
            </a:endParaRPr>
          </a:p>
          <a:p>
            <a:pPr>
              <a:lnSpc>
                <a:spcPct val="150000"/>
              </a:lnSpc>
              <a:spcBef>
                <a:spcPts val="500"/>
              </a:spcBef>
              <a:spcAft>
                <a:spcPts val="500"/>
              </a:spcAft>
            </a:pPr>
            <a:r>
              <a:rPr lang="en-AU" dirty="0">
                <a:solidFill>
                  <a:srgbClr val="22272B"/>
                </a:solidFill>
                <a:latin typeface="Public Sans"/>
              </a:rPr>
              <a:t>The purpose of this graphic is to deepen our shared understanding of what explicit teaching across our system. </a:t>
            </a:r>
          </a:p>
          <a:p>
            <a:pPr>
              <a:lnSpc>
                <a:spcPct val="150000"/>
              </a:lnSpc>
              <a:spcBef>
                <a:spcPts val="500"/>
              </a:spcBef>
              <a:spcAft>
                <a:spcPts val="500"/>
              </a:spcAft>
            </a:pPr>
            <a:endParaRPr lang="en-AU" dirty="0">
              <a:solidFill>
                <a:srgbClr val="22272B"/>
              </a:solidFill>
              <a:latin typeface="Public Sans"/>
            </a:endParaRPr>
          </a:p>
          <a:p>
            <a:pPr>
              <a:lnSpc>
                <a:spcPct val="150000"/>
              </a:lnSpc>
              <a:spcBef>
                <a:spcPts val="500"/>
              </a:spcBef>
              <a:spcAft>
                <a:spcPts val="500"/>
              </a:spcAft>
            </a:pPr>
            <a:r>
              <a:rPr lang="en-AU" dirty="0">
                <a:solidFill>
                  <a:srgbClr val="22272B"/>
                </a:solidFill>
                <a:latin typeface="Public Sans"/>
              </a:rPr>
              <a:t>In this workshop we have started to examine research about how learning happens and the connection to teaching and learning.</a:t>
            </a:r>
            <a:r>
              <a:rPr lang="en-US" dirty="0">
                <a:solidFill>
                  <a:srgbClr val="22272B"/>
                </a:solidFill>
                <a:latin typeface="Public Sans"/>
              </a:rPr>
              <a:t> </a:t>
            </a:r>
          </a:p>
          <a:p>
            <a:pPr>
              <a:lnSpc>
                <a:spcPct val="150000"/>
              </a:lnSpc>
              <a:spcBef>
                <a:spcPts val="500"/>
              </a:spcBef>
              <a:spcAft>
                <a:spcPts val="500"/>
              </a:spcAft>
            </a:pPr>
            <a:endParaRPr lang="en-US" sz="1600" dirty="0">
              <a:solidFill>
                <a:srgbClr val="22272B"/>
              </a:solidFill>
              <a:effectLst/>
              <a:latin typeface="Public Sans"/>
              <a:ea typeface="Public Sans" pitchFamily="2" charset="0"/>
              <a:cs typeface="Arial"/>
            </a:endParaRPr>
          </a:p>
          <a:p>
            <a:pPr>
              <a:lnSpc>
                <a:spcPct val="150000"/>
              </a:lnSpc>
              <a:spcBef>
                <a:spcPts val="500"/>
              </a:spcBef>
              <a:spcAft>
                <a:spcPts val="500"/>
              </a:spcAft>
            </a:pPr>
            <a:r>
              <a:rPr lang="en-AU" sz="1600" dirty="0">
                <a:solidFill>
                  <a:srgbClr val="22272B"/>
                </a:solidFill>
                <a:effectLst/>
                <a:latin typeface="Arial"/>
                <a:ea typeface="Public Sans" pitchFamily="2" charset="0"/>
                <a:cs typeface="Arial"/>
              </a:rPr>
              <a:t>The evidence base shows us how important it is to align teaching with how learning happens.</a:t>
            </a:r>
            <a:endParaRPr lang="en-AU" dirty="0">
              <a:solidFill>
                <a:srgbClr val="22272B"/>
              </a:solidFill>
              <a:latin typeface="Public Sans"/>
            </a:endParaRPr>
          </a:p>
          <a:p>
            <a:pPr>
              <a:lnSpc>
                <a:spcPct val="150000"/>
              </a:lnSpc>
              <a:spcBef>
                <a:spcPts val="500"/>
              </a:spcBef>
              <a:spcAft>
                <a:spcPts val="500"/>
              </a:spcAft>
            </a:pPr>
            <a:endParaRPr lang="en-AU" dirty="0">
              <a:solidFill>
                <a:srgbClr val="22272B"/>
              </a:solidFill>
              <a:latin typeface="Public Sans"/>
            </a:endParaRPr>
          </a:p>
          <a:p>
            <a:pPr>
              <a:lnSpc>
                <a:spcPct val="150000"/>
              </a:lnSpc>
              <a:spcBef>
                <a:spcPts val="500"/>
              </a:spcBef>
              <a:spcAft>
                <a:spcPts val="500"/>
              </a:spcAft>
            </a:pPr>
            <a:r>
              <a:rPr lang="en-AU" b="1" dirty="0">
                <a:solidFill>
                  <a:srgbClr val="22272B"/>
                </a:solidFill>
                <a:latin typeface="Public Sans"/>
              </a:rPr>
              <a:t>Discussion question:</a:t>
            </a:r>
            <a:r>
              <a:rPr lang="en-AU" b="0" dirty="0">
                <a:solidFill>
                  <a:srgbClr val="22272B"/>
                </a:solidFill>
                <a:latin typeface="Public Sans"/>
              </a:rPr>
              <a:t> What connections c</a:t>
            </a:r>
            <a:r>
              <a:rPr lang="en-AU" dirty="0">
                <a:solidFill>
                  <a:srgbClr val="22272B"/>
                </a:solidFill>
                <a:latin typeface="Public Sans"/>
              </a:rPr>
              <a:t>an you make between the research we have read and the 8 explicit teaching strategies? </a:t>
            </a:r>
          </a:p>
          <a:p>
            <a:pPr>
              <a:lnSpc>
                <a:spcPct val="150000"/>
              </a:lnSpc>
              <a:spcBef>
                <a:spcPts val="500"/>
              </a:spcBef>
              <a:spcAft>
                <a:spcPts val="500"/>
              </a:spcAft>
              <a:defRPr/>
            </a:pPr>
            <a:endParaRPr lang="en-AU" dirty="0">
              <a:solidFill>
                <a:srgbClr val="000000"/>
              </a:solidFill>
              <a:latin typeface="Calibri"/>
              <a:ea typeface="Public Sans" pitchFamily="2" charset="0"/>
              <a:cs typeface="Calibri"/>
            </a:endParaRPr>
          </a:p>
          <a:p>
            <a:pPr>
              <a:lnSpc>
                <a:spcPct val="150000"/>
              </a:lnSpc>
              <a:spcBef>
                <a:spcPts val="500"/>
              </a:spcBef>
              <a:spcAft>
                <a:spcPts val="500"/>
              </a:spcAft>
              <a:defRPr/>
            </a:pPr>
            <a:endParaRPr lang="en-AU" sz="1600" b="0" i="0" dirty="0">
              <a:solidFill>
                <a:srgbClr val="000000"/>
              </a:solidFill>
              <a:effectLst/>
              <a:latin typeface="Calibri"/>
              <a:ea typeface="Calibri"/>
              <a:cs typeface="Calibri"/>
            </a:endParaRPr>
          </a:p>
          <a:p>
            <a:pPr marL="0" marR="0" lvl="0" indent="0" algn="l" defTabSz="1219170" rtl="0" eaLnBrk="1" fontAlgn="auto" latinLnBrk="0" hangingPunct="1">
              <a:lnSpc>
                <a:spcPct val="150000"/>
              </a:lnSpc>
              <a:spcBef>
                <a:spcPts val="500"/>
              </a:spcBef>
              <a:spcAft>
                <a:spcPts val="500"/>
              </a:spcAft>
              <a:buClrTx/>
              <a:buSzTx/>
              <a:buFontTx/>
              <a:buNone/>
              <a:tabLst/>
              <a:defRPr/>
            </a:pPr>
            <a:br>
              <a:rPr lang="en-AU" dirty="0">
                <a:latin typeface="Calibri"/>
                <a:ea typeface="Calibri"/>
                <a:cs typeface="Calibri"/>
              </a:rPr>
            </a:br>
            <a:br>
              <a:rPr lang="en-AU" dirty="0">
                <a:latin typeface="Calibri"/>
                <a:ea typeface="Calibri"/>
                <a:cs typeface="Calibri"/>
              </a:rPr>
            </a:br>
            <a:endParaRPr lang="en-AU" sz="1600" dirty="0">
              <a:solidFill>
                <a:srgbClr val="22272B"/>
              </a:solidFill>
              <a:effectLst/>
              <a:latin typeface="Arial" panose="020B0604020202020204" pitchFamily="34" charset="0"/>
              <a:ea typeface="Public Sans" pitchFamily="2" charset="0"/>
            </a:endParaRPr>
          </a:p>
        </p:txBody>
      </p:sp>
      <p:sp>
        <p:nvSpPr>
          <p:cNvPr id="4" name="Slide Number Placeholder 3">
            <a:extLst>
              <a:ext uri="{FF2B5EF4-FFF2-40B4-BE49-F238E27FC236}">
                <a16:creationId xmlns:a16="http://schemas.microsoft.com/office/drawing/2014/main" id="{7B0C4124-8391-AB00-9999-98EC644CE933}"/>
              </a:ext>
            </a:extLst>
          </p:cNvPr>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4234869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500"/>
              </a:spcBef>
              <a:spcAft>
                <a:spcPts val="500"/>
              </a:spcAft>
            </a:pPr>
            <a:r>
              <a:rPr lang="en-AU" b="1" dirty="0">
                <a:solidFill>
                  <a:srgbClr val="22272B"/>
                </a:solidFill>
                <a:latin typeface="Public Sans"/>
              </a:rPr>
              <a:t>Speaking notes: </a:t>
            </a:r>
          </a:p>
          <a:p>
            <a:pPr>
              <a:lnSpc>
                <a:spcPct val="150000"/>
              </a:lnSpc>
              <a:spcBef>
                <a:spcPts val="500"/>
              </a:spcBef>
              <a:spcAft>
                <a:spcPts val="500"/>
              </a:spcAft>
            </a:pPr>
            <a:endParaRPr lang="en-AU" dirty="0"/>
          </a:p>
          <a:p>
            <a:r>
              <a:rPr lang="en-AU" dirty="0"/>
              <a:t>Explore further readings to learn more about the science behind how learning happens (provide links).</a:t>
            </a:r>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1192275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AU" sz="1800" b="1">
                <a:latin typeface="Arial"/>
                <a:cs typeface="Arial"/>
              </a:rPr>
              <a:t>Speaking notes:</a:t>
            </a:r>
            <a:endParaRPr lang="en-AU" sz="1800">
              <a:latin typeface="Arial"/>
              <a:cs typeface="Arial"/>
            </a:endParaRPr>
          </a:p>
          <a:p>
            <a:r>
              <a:rPr lang="en-AU" sz="1800" b="1">
                <a:latin typeface="Arial"/>
                <a:cs typeface="Arial"/>
              </a:rPr>
              <a:t>[1:00]</a:t>
            </a:r>
          </a:p>
          <a:p>
            <a:endParaRPr lang="en-AU" sz="1800" b="1">
              <a:latin typeface="Arial"/>
              <a:cs typeface="Arial"/>
            </a:endParaRPr>
          </a:p>
          <a:p>
            <a:r>
              <a:rPr lang="en-AU">
                <a:latin typeface="Public Sans"/>
              </a:rPr>
              <a:t>I would like to pay my respect and acknowledge the Ongoing Custodians of the land on which we gather. I pay respect to Elders past and present and extend that respect to other Aboriginal people here today.</a:t>
            </a:r>
          </a:p>
          <a:p>
            <a:endParaRPr lang="en-AU" sz="1800" b="1">
              <a:latin typeface="Arial"/>
              <a:cs typeface="Arial"/>
            </a:endParaRPr>
          </a:p>
          <a:p>
            <a:r>
              <a:rPr lang="en-AU" sz="1800" b="1">
                <a:latin typeface="Arial"/>
                <a:cs typeface="Arial"/>
              </a:rPr>
              <a:t>Our Place</a:t>
            </a:r>
            <a:br>
              <a:rPr lang="en-AU" sz="1800" b="0" i="0">
                <a:effectLst/>
                <a:latin typeface="Arial" panose="020B0604020202020204" pitchFamily="34" charset="0"/>
                <a:cs typeface="Arial"/>
              </a:rPr>
            </a:br>
            <a:br>
              <a:rPr lang="en-AU" sz="1800" b="0" i="0">
                <a:effectLst/>
                <a:latin typeface="Arial" panose="020B0604020202020204" pitchFamily="34" charset="0"/>
                <a:cs typeface="Arial"/>
              </a:rPr>
            </a:br>
            <a:r>
              <a:rPr lang="en-AU" sz="1800" b="0" i="0">
                <a:solidFill>
                  <a:srgbClr val="000000"/>
                </a:solidFill>
                <a:effectLst/>
                <a:latin typeface="Arial"/>
                <a:cs typeface="Arial"/>
              </a:rPr>
              <a:t>‘Our place’ shows that Kurri Kurri is the meeting place of 4 surrounding tribes – the Awabakal to the east, the </a:t>
            </a:r>
            <a:r>
              <a:rPr lang="en-AU" sz="1800" b="0" i="0" err="1">
                <a:solidFill>
                  <a:srgbClr val="000000"/>
                </a:solidFill>
                <a:effectLst/>
                <a:latin typeface="Arial"/>
                <a:cs typeface="Arial"/>
              </a:rPr>
              <a:t>Wanaruah</a:t>
            </a:r>
            <a:r>
              <a:rPr lang="en-AU" sz="1800" b="0" i="0">
                <a:solidFill>
                  <a:srgbClr val="000000"/>
                </a:solidFill>
                <a:effectLst/>
                <a:latin typeface="Arial"/>
                <a:cs typeface="Arial"/>
              </a:rPr>
              <a:t> to the north west, the Darkinjung to the south and the </a:t>
            </a:r>
            <a:r>
              <a:rPr lang="en-AU" sz="1800" b="0" i="0" err="1">
                <a:solidFill>
                  <a:srgbClr val="000000"/>
                </a:solidFill>
                <a:effectLst/>
                <a:latin typeface="Arial"/>
                <a:cs typeface="Arial"/>
              </a:rPr>
              <a:t>Worimi</a:t>
            </a:r>
            <a:r>
              <a:rPr lang="en-AU" sz="1800" b="0" i="0">
                <a:solidFill>
                  <a:srgbClr val="000000"/>
                </a:solidFill>
                <a:effectLst/>
                <a:latin typeface="Arial"/>
                <a:cs typeface="Arial"/>
              </a:rPr>
              <a:t> to the north east. The artwork features totem animals and important sites from each tribe. Created by Jada Ball, Chenika </a:t>
            </a:r>
            <a:r>
              <a:rPr lang="en-AU" sz="1800" b="0" i="0" err="1">
                <a:solidFill>
                  <a:srgbClr val="000000"/>
                </a:solidFill>
                <a:effectLst/>
                <a:latin typeface="Arial"/>
                <a:cs typeface="Arial"/>
              </a:rPr>
              <a:t>Eketone</a:t>
            </a:r>
            <a:r>
              <a:rPr lang="en-AU" sz="1800" b="0" i="0">
                <a:solidFill>
                  <a:srgbClr val="000000"/>
                </a:solidFill>
                <a:effectLst/>
                <a:latin typeface="Arial"/>
                <a:cs typeface="Arial"/>
              </a:rPr>
              <a:t> and Ellie Fogg, who are Year 10 students from Kurri Kurri High School. </a:t>
            </a:r>
            <a:endParaRPr lang="en-AU">
              <a:latin typeface="Arial"/>
              <a:cs typeface="Arial"/>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2857677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Speaking notes:</a:t>
            </a:r>
          </a:p>
          <a:p>
            <a:endParaRPr lang="en-AU" b="1" dirty="0">
              <a:latin typeface="Public Sans"/>
            </a:endParaRPr>
          </a:p>
          <a:p>
            <a:r>
              <a:rPr lang="en-AU" dirty="0">
                <a:latin typeface="Public Sans"/>
              </a:rPr>
              <a:t>Thank you for your participation in today's workshop. </a:t>
            </a:r>
            <a:endParaRPr lang="en-AU" b="1" dirty="0">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131048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a:t>
            </a:r>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3074813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ea typeface="Calibri"/>
                <a:cs typeface="Calibri"/>
              </a:rPr>
              <a:t>Speaking notes</a:t>
            </a:r>
            <a:r>
              <a:rPr lang="en-AU" dirty="0">
                <a:latin typeface="Public Sans"/>
                <a:ea typeface="Calibri"/>
                <a:cs typeface="Calibri"/>
              </a:rPr>
              <a:t>: </a:t>
            </a:r>
          </a:p>
          <a:p>
            <a:r>
              <a:rPr lang="en-AU" b="1" dirty="0">
                <a:latin typeface="Public Sans"/>
                <a:ea typeface="Calibri"/>
                <a:cs typeface="Calibri"/>
              </a:rPr>
              <a:t>[0:30]</a:t>
            </a:r>
          </a:p>
          <a:p>
            <a:endParaRPr lang="en-AU" dirty="0">
              <a:latin typeface="Public Sans"/>
              <a:ea typeface="Calibri"/>
              <a:cs typeface="Calibri"/>
            </a:endParaRPr>
          </a:p>
          <a:p>
            <a:r>
              <a:rPr lang="en-AU" dirty="0">
                <a:latin typeface="Public Sans"/>
                <a:ea typeface="Calibri"/>
                <a:cs typeface="Calibri"/>
              </a:rPr>
              <a:t>Welcome to the second workshop on explicit teaching. In this session we consider how </a:t>
            </a:r>
            <a:r>
              <a:rPr lang="en-AU" dirty="0">
                <a:latin typeface="Public Sans"/>
              </a:rPr>
              <a:t>learning happens for our students. We will engage with research and discuss the implications for our practice. </a:t>
            </a:r>
          </a:p>
          <a:p>
            <a:endParaRPr lang="en-AU" dirty="0">
              <a:latin typeface="Public Sans"/>
            </a:endParaRPr>
          </a:p>
          <a:p>
            <a:r>
              <a:rPr lang="en-AU" dirty="0">
                <a:latin typeface="Public Sans"/>
              </a:rPr>
              <a:t>This session aims to build our collective understanding of key professional knowledge and why explicit teaching is an effective and efficient approach when learning is new or complex.</a:t>
            </a:r>
          </a:p>
          <a:p>
            <a:endParaRPr lang="en-AU" dirty="0">
              <a:latin typeface="Public Sans"/>
            </a:endParaRPr>
          </a:p>
          <a:p>
            <a:r>
              <a:rPr lang="en-AU" dirty="0">
                <a:latin typeface="Public Sans"/>
              </a:rPr>
              <a:t>The session is an introduction to research and evidence on how learning happens and will be best supported by further professional learning on the topic.</a:t>
            </a:r>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371833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1200"/>
              </a:spcAft>
            </a:pPr>
            <a:r>
              <a:rPr lang="en-AU" b="1" dirty="0">
                <a:latin typeface="Public Sans"/>
              </a:rPr>
              <a:t>Speaking notes:</a:t>
            </a:r>
            <a:endParaRPr lang="en-AU" dirty="0">
              <a:latin typeface="Public Sans"/>
            </a:endParaRPr>
          </a:p>
          <a:p>
            <a:pPr>
              <a:lnSpc>
                <a:spcPct val="150000"/>
              </a:lnSpc>
              <a:spcAft>
                <a:spcPts val="1200"/>
              </a:spcAft>
            </a:pPr>
            <a:r>
              <a:rPr lang="en-AU" b="1" dirty="0">
                <a:latin typeface="Public Sans"/>
              </a:rPr>
              <a:t>[0:30]</a:t>
            </a:r>
          </a:p>
          <a:p>
            <a:pPr>
              <a:lnSpc>
                <a:spcPct val="150000"/>
              </a:lnSpc>
              <a:spcAft>
                <a:spcPts val="1200"/>
              </a:spcAft>
            </a:pPr>
            <a:endParaRPr lang="en-AU" b="1" dirty="0">
              <a:latin typeface="Public Sans"/>
            </a:endParaRPr>
          </a:p>
          <a:p>
            <a:pPr>
              <a:lnSpc>
                <a:spcPct val="150000"/>
              </a:lnSpc>
              <a:spcAft>
                <a:spcPts val="1200"/>
              </a:spcAft>
            </a:pPr>
            <a:r>
              <a:rPr lang="en-AU" dirty="0">
                <a:latin typeface="Public Sans"/>
              </a:rPr>
              <a:t>The department is committed to supporting teachers to embed evidenced informed, inclusive explicit teaching practices as they implement the new curriculum.</a:t>
            </a:r>
            <a:endParaRPr lang="en-US" dirty="0">
              <a:latin typeface="Public Sans"/>
            </a:endParaRPr>
          </a:p>
          <a:p>
            <a:pPr>
              <a:lnSpc>
                <a:spcPct val="150000"/>
              </a:lnSpc>
              <a:spcBef>
                <a:spcPts val="500"/>
              </a:spcBef>
              <a:spcAft>
                <a:spcPts val="500"/>
              </a:spcAft>
            </a:pPr>
            <a:endParaRPr lang="en-AU" dirty="0"/>
          </a:p>
          <a:p>
            <a:pPr>
              <a:lnSpc>
                <a:spcPct val="150000"/>
              </a:lnSpc>
              <a:spcBef>
                <a:spcPts val="500"/>
              </a:spcBef>
              <a:spcAft>
                <a:spcPts val="500"/>
              </a:spcAft>
            </a:pPr>
            <a:endParaRPr lang="en-AU" dirty="0"/>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623944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solidFill>
                  <a:srgbClr val="22272B"/>
                </a:solidFill>
                <a:latin typeface="Public Sans"/>
              </a:rPr>
              <a:t>Speaking notes: </a:t>
            </a:r>
            <a:endParaRPr lang="en-AU" dirty="0">
              <a:solidFill>
                <a:srgbClr val="22272B"/>
              </a:solidFill>
              <a:latin typeface="Public Sans"/>
            </a:endParaRPr>
          </a:p>
          <a:p>
            <a:r>
              <a:rPr lang="en-AU" b="1" dirty="0">
                <a:solidFill>
                  <a:srgbClr val="22272B"/>
                </a:solidFill>
                <a:latin typeface="Public Sans"/>
                <a:cs typeface="Arial"/>
              </a:rPr>
              <a:t>[1:00]</a:t>
            </a:r>
          </a:p>
          <a:p>
            <a:endParaRPr lang="en-AU" dirty="0">
              <a:solidFill>
                <a:srgbClr val="22272B"/>
              </a:solidFill>
              <a:latin typeface="Arial"/>
              <a:cs typeface="Arial"/>
            </a:endParaRPr>
          </a:p>
          <a:p>
            <a:r>
              <a:rPr lang="en-AU" dirty="0">
                <a:solidFill>
                  <a:srgbClr val="22272B"/>
                </a:solidFill>
                <a:latin typeface="Arial"/>
                <a:cs typeface="Arial"/>
              </a:rPr>
              <a:t>In the first workshop, we looked at the department's statement on explicit teaching in NSW public schools. </a:t>
            </a:r>
          </a:p>
          <a:p>
            <a:endParaRPr lang="en-AU" sz="1600" b="0" i="0" dirty="0">
              <a:solidFill>
                <a:srgbClr val="22272B"/>
              </a:solidFill>
              <a:latin typeface="Arial"/>
              <a:cs typeface="Arial"/>
            </a:endParaRPr>
          </a:p>
          <a:p>
            <a:r>
              <a:rPr lang="en-AU" sz="1600" b="0" i="0" dirty="0">
                <a:solidFill>
                  <a:srgbClr val="22272B"/>
                </a:solidFill>
                <a:latin typeface="Arial"/>
                <a:cs typeface="Arial"/>
              </a:rPr>
              <a:t>The intent of this statement is to provide clarity on how we, collectively, understand the practice of teaching explicitly.</a:t>
            </a:r>
          </a:p>
          <a:p>
            <a:endParaRPr lang="en-AU" sz="1600" b="0" i="0" dirty="0">
              <a:solidFill>
                <a:srgbClr val="22272B"/>
              </a:solidFill>
              <a:highlight>
                <a:srgbClr val="FFFF00"/>
              </a:highlight>
              <a:latin typeface="Arial"/>
              <a:cs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i="0" dirty="0">
                <a:solidFill>
                  <a:srgbClr val="22272B"/>
                </a:solidFill>
                <a:highlight>
                  <a:srgbClr val="FFFF00"/>
                </a:highlight>
                <a:latin typeface="Arial"/>
                <a:cs typeface="Arial"/>
              </a:rPr>
              <a:t>Note: </a:t>
            </a:r>
            <a:r>
              <a:rPr lang="en-AU" sz="1600" b="0" i="0" dirty="0">
                <a:solidFill>
                  <a:srgbClr val="22272B"/>
                </a:solidFill>
                <a:highlight>
                  <a:srgbClr val="FFFF00"/>
                </a:highlight>
                <a:latin typeface="Arial"/>
                <a:cs typeface="Arial"/>
              </a:rPr>
              <a:t>Consider questions to activate information shared from workshop 1 in response to the activities and discussion prompts of that workshop. For example, </a:t>
            </a:r>
            <a:r>
              <a:rPr lang="en-AU" sz="1800" dirty="0">
                <a:effectLst/>
                <a:latin typeface="Arial" panose="020B0604020202020204" pitchFamily="34" charset="0"/>
                <a:ea typeface="Calibri" panose="020F0502020204030204" pitchFamily="34" charset="0"/>
              </a:rPr>
              <a:t>Based on the ‘Explicit teaching in NSW Public Schools’ statement, share and discuss examples and non-examples of explicit teaching.</a:t>
            </a:r>
            <a:r>
              <a:rPr lang="en-AU" sz="1600" b="0" i="0" dirty="0">
                <a:solidFill>
                  <a:srgbClr val="22272B"/>
                </a:solidFill>
                <a:effectLst/>
                <a:highlight>
                  <a:srgbClr val="FFFF00"/>
                </a:highlight>
                <a:latin typeface="Arial"/>
                <a:ea typeface="Calibri" panose="020F0502020204030204" pitchFamily="34" charset="0"/>
                <a:cs typeface="Arial"/>
              </a:rPr>
              <a:t>’</a:t>
            </a:r>
            <a:endParaRPr lang="en-AU"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2099729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8669D-677C-B435-9D11-D2610C7171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C24331-E502-B3A3-26B5-8860CA113B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CFE2DA-54DA-7CB0-A12D-2E2BC13B2CCA}"/>
              </a:ext>
            </a:extLst>
          </p:cNvPr>
          <p:cNvSpPr>
            <a:spLocks noGrp="1"/>
          </p:cNvSpPr>
          <p:nvPr>
            <p:ph type="body" idx="1"/>
          </p:nvPr>
        </p:nvSpPr>
        <p:spPr/>
        <p:txBody>
          <a:bodyPr/>
          <a:lstStyle/>
          <a:p>
            <a:r>
              <a:rPr lang="en-AU" b="1" dirty="0">
                <a:latin typeface="Public Sans"/>
              </a:rPr>
              <a:t>Speaking notes</a:t>
            </a:r>
            <a:r>
              <a:rPr lang="en-AU" dirty="0">
                <a:latin typeface="Public Sans"/>
              </a:rPr>
              <a:t>:</a:t>
            </a:r>
            <a:endParaRPr lang="en-US" dirty="0">
              <a:latin typeface="Public Sans"/>
            </a:endParaRPr>
          </a:p>
          <a:p>
            <a:r>
              <a:rPr lang="en-AU" b="1" dirty="0">
                <a:latin typeface="Public Sans"/>
              </a:rPr>
              <a:t>[1:00]</a:t>
            </a:r>
          </a:p>
          <a:p>
            <a:endParaRPr lang="en-AU" b="1" dirty="0">
              <a:latin typeface="Public Sans"/>
            </a:endParaRPr>
          </a:p>
          <a:p>
            <a:r>
              <a:rPr lang="en-AU" dirty="0">
                <a:latin typeface="Public Sans"/>
              </a:rPr>
              <a:t>At the centre of the graphic, and at the centre of our teaching practice, is the teaching and learning cycle.</a:t>
            </a:r>
          </a:p>
          <a:p>
            <a:endParaRPr lang="en-AU" dirty="0">
              <a:latin typeface="Public Sans"/>
            </a:endParaRPr>
          </a:p>
          <a:p>
            <a:r>
              <a:rPr lang="en-AU" dirty="0">
                <a:latin typeface="Public Sans"/>
              </a:rPr>
              <a:t>Identified in research is the importance of enabling factors to be in place to support any pedagogical approach, including explicit teaching. </a:t>
            </a:r>
          </a:p>
          <a:p>
            <a:endParaRPr lang="en-AU" dirty="0"/>
          </a:p>
          <a:p>
            <a:r>
              <a:rPr lang="en-AU" dirty="0">
                <a:latin typeface="Public Sans"/>
              </a:rPr>
              <a:t>These enabling factors recognise that students learn best in safe and inclusive environments, where teachers hold high expectations of learning for every student. </a:t>
            </a:r>
          </a:p>
          <a:p>
            <a:endParaRPr lang="en-AU" dirty="0">
              <a:latin typeface="Public Sans"/>
            </a:endParaRPr>
          </a:p>
          <a:p>
            <a:r>
              <a:rPr lang="en-AU" dirty="0">
                <a:latin typeface="Public Sans"/>
              </a:rPr>
              <a:t>Also identified is the importance of teachers planning effective learning for all students, using their deep knowledge of curriculum and their understanding of how learning occurs.</a:t>
            </a:r>
            <a:endParaRPr lang="en-US" dirty="0">
              <a:latin typeface="Public Sans"/>
            </a:endParaRPr>
          </a:p>
          <a:p>
            <a:endParaRPr lang="en-AU" dirty="0">
              <a:latin typeface="Public Sans"/>
              <a:ea typeface="Calibri"/>
              <a:cs typeface="Calibri"/>
            </a:endParaRPr>
          </a:p>
          <a:p>
            <a:endParaRPr lang="en-US" b="1" dirty="0">
              <a:latin typeface="Calibri"/>
              <a:ea typeface="Calibri"/>
              <a:cs typeface="Calibri"/>
            </a:endParaRPr>
          </a:p>
          <a:p>
            <a:endParaRPr lang="en-US" dirty="0">
              <a:latin typeface="Calibri"/>
              <a:ea typeface="Calibri"/>
              <a:cs typeface="Calibri"/>
            </a:endParaRPr>
          </a:p>
          <a:p>
            <a:pPr marL="285750" indent="-285750">
              <a:buFont typeface="Arial" panose="020B0604020202020204" pitchFamily="34" charset="0"/>
              <a:buChar char="•"/>
            </a:pPr>
            <a:endParaRPr lang="en-US" dirty="0">
              <a:latin typeface="Calibri"/>
              <a:ea typeface="Calibri"/>
              <a:cs typeface="Calibri"/>
            </a:endParaRPr>
          </a:p>
          <a:p>
            <a:pPr marL="285750" indent="-285750">
              <a:buFont typeface="Arial" panose="020B0604020202020204" pitchFamily="34" charset="0"/>
              <a:buChar char="•"/>
            </a:pPr>
            <a:endParaRPr lang="en-US" dirty="0">
              <a:latin typeface="Calibri"/>
              <a:ea typeface="Calibri"/>
              <a:cs typeface="Calibri"/>
            </a:endParaRPr>
          </a:p>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CC471282-64B4-5EDF-DEA1-00771DA59DAF}"/>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189673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Speaking notes:</a:t>
            </a:r>
            <a:endParaRPr lang="en-AU" dirty="0">
              <a:latin typeface="Public Sans"/>
            </a:endParaRPr>
          </a:p>
          <a:p>
            <a:r>
              <a:rPr lang="en-AU" b="1" dirty="0"/>
              <a:t>[1:00]</a:t>
            </a:r>
            <a:endParaRPr lang="en-AU" dirty="0"/>
          </a:p>
          <a:p>
            <a:endParaRPr lang="en-US" dirty="0">
              <a:latin typeface="Public Sans"/>
            </a:endParaRPr>
          </a:p>
          <a:p>
            <a:r>
              <a:rPr lang="en-US" dirty="0">
                <a:latin typeface="Public Sans"/>
              </a:rPr>
              <a:t>The first of the Australian Professional Standards for Teachers articulates the importance of understanding how learning happens – </a:t>
            </a:r>
            <a:r>
              <a:rPr lang="en-US" b="1" dirty="0">
                <a:latin typeface="Public Sans"/>
              </a:rPr>
              <a:t>know students and how they learn</a:t>
            </a:r>
          </a:p>
          <a:p>
            <a:endParaRPr lang="en-US" dirty="0">
              <a:latin typeface="Public Sans"/>
            </a:endParaRPr>
          </a:p>
          <a:p>
            <a:r>
              <a:rPr lang="en-US" dirty="0">
                <a:latin typeface="Public Sans"/>
              </a:rPr>
              <a:t>In 2017, Dylan </a:t>
            </a:r>
            <a:r>
              <a:rPr lang="en-US" dirty="0" err="1">
                <a:latin typeface="Public Sans"/>
              </a:rPr>
              <a:t>Wiliam</a:t>
            </a:r>
            <a:r>
              <a:rPr lang="en-US" dirty="0">
                <a:latin typeface="Public Sans"/>
              </a:rPr>
              <a:t> tweeted about John </a:t>
            </a:r>
            <a:r>
              <a:rPr lang="en-US" dirty="0" err="1">
                <a:latin typeface="Public Sans"/>
              </a:rPr>
              <a:t>Sweller’s</a:t>
            </a:r>
            <a:r>
              <a:rPr lang="en-US" dirty="0">
                <a:latin typeface="Public Sans"/>
              </a:rPr>
              <a:t> work on Cognitive Load Theory. </a:t>
            </a:r>
            <a:r>
              <a:rPr lang="en-US" dirty="0">
                <a:latin typeface="Public Sans"/>
                <a:ea typeface="Calibri"/>
                <a:cs typeface="Calibri"/>
              </a:rPr>
              <a:t>This theory explains how students take in information and process knowledge.</a:t>
            </a:r>
          </a:p>
          <a:p>
            <a:endParaRPr lang="en-US" dirty="0">
              <a:latin typeface="Public Sans"/>
              <a:ea typeface="Calibri"/>
              <a:cs typeface="Calibri"/>
            </a:endParaRPr>
          </a:p>
          <a:p>
            <a:r>
              <a:rPr lang="en-US" dirty="0">
                <a:latin typeface="Public Sans"/>
              </a:rPr>
              <a:t>This understanding informs the decisions all teachers make in classrooms and in planning; to do the right thing at the right time for the right purpose. </a:t>
            </a:r>
            <a:endParaRPr lang="en-US" dirty="0">
              <a:latin typeface="Public Sans"/>
              <a:ea typeface="Calibri"/>
              <a:cs typeface="Calibri"/>
            </a:endParaRPr>
          </a:p>
          <a:p>
            <a:endParaRPr lang="en-US" dirty="0">
              <a:latin typeface="Public Sans"/>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467681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1200"/>
              </a:spcAft>
            </a:pPr>
            <a:r>
              <a:rPr lang="en-AU" b="1" dirty="0">
                <a:latin typeface="Public Sans"/>
              </a:rPr>
              <a:t>Speaking notes:</a:t>
            </a:r>
            <a:endParaRPr lang="en-AU" dirty="0">
              <a:latin typeface="Public Sans"/>
            </a:endParaRPr>
          </a:p>
          <a:p>
            <a:pPr>
              <a:lnSpc>
                <a:spcPct val="150000"/>
              </a:lnSpc>
              <a:spcAft>
                <a:spcPts val="1200"/>
              </a:spcAft>
            </a:pPr>
            <a:r>
              <a:rPr lang="en-AU" b="1" dirty="0">
                <a:latin typeface="Public Sans"/>
              </a:rPr>
              <a:t>[0:30]</a:t>
            </a:r>
          </a:p>
          <a:p>
            <a:br>
              <a:rPr lang="en-US" dirty="0"/>
            </a:br>
            <a:r>
              <a:rPr lang="en-US" dirty="0"/>
              <a:t>This section will explore key professional knowledge related to explicit teaching and the Australian Professional Standards for Teachers.</a:t>
            </a:r>
            <a:endParaRPr lang="en-AU" dirty="0"/>
          </a:p>
          <a:p>
            <a:pPr>
              <a:lnSpc>
                <a:spcPct val="150000"/>
              </a:lnSpc>
              <a:spcAft>
                <a:spcPts val="1200"/>
              </a:spcAft>
            </a:pPr>
            <a:endParaRPr lang="en-AU" dirty="0">
              <a:latin typeface="Public Sans"/>
            </a:endParaRPr>
          </a:p>
          <a:p>
            <a:pPr>
              <a:lnSpc>
                <a:spcPct val="150000"/>
              </a:lnSpc>
              <a:spcBef>
                <a:spcPts val="500"/>
              </a:spcBef>
              <a:spcAft>
                <a:spcPts val="500"/>
              </a:spcAft>
            </a:pPr>
            <a:endParaRPr lang="en-AU" dirty="0"/>
          </a:p>
          <a:p>
            <a:pPr>
              <a:lnSpc>
                <a:spcPct val="150000"/>
              </a:lnSpc>
              <a:spcBef>
                <a:spcPts val="500"/>
              </a:spcBef>
              <a:spcAft>
                <a:spcPts val="500"/>
              </a:spcAft>
            </a:pPr>
            <a:endParaRPr lang="en-AU" dirty="0"/>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52991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Speaking notes</a:t>
            </a:r>
            <a:r>
              <a:rPr lang="en-AU" dirty="0">
                <a:latin typeface="Public Sans"/>
              </a:rPr>
              <a:t>: </a:t>
            </a:r>
          </a:p>
          <a:p>
            <a:r>
              <a:rPr lang="en-AU" b="1" dirty="0">
                <a:latin typeface="Public Sans"/>
              </a:rPr>
              <a:t>[1:00]</a:t>
            </a:r>
            <a:endParaRPr lang="en-AU" dirty="0">
              <a:latin typeface="Public Sans"/>
            </a:endParaRPr>
          </a:p>
          <a:p>
            <a:endParaRPr lang="en-AU" b="1" dirty="0">
              <a:latin typeface="Public Sans"/>
            </a:endParaRPr>
          </a:p>
          <a:p>
            <a:r>
              <a:rPr lang="en-AU" dirty="0">
                <a:latin typeface="Public Sans"/>
              </a:rPr>
              <a:t>There have been recent federal changes to Initial Teacher Education requirements. They are described in the AITSL Addendum for accreditation of initial teacher education programs in Australia: Standards and Procedures.</a:t>
            </a:r>
          </a:p>
          <a:p>
            <a:r>
              <a:rPr lang="en-AU" dirty="0">
                <a:latin typeface="Public Sans"/>
              </a:rPr>
              <a:t> </a:t>
            </a:r>
            <a:endParaRPr lang="en-US" dirty="0">
              <a:latin typeface="Public Sans"/>
            </a:endParaRPr>
          </a:p>
          <a:p>
            <a:r>
              <a:rPr lang="en-AU" dirty="0">
                <a:latin typeface="Public Sans"/>
              </a:rPr>
              <a:t>This has implications for key professional knowledge and connects to Standard 1 ‘</a:t>
            </a:r>
            <a:r>
              <a:rPr lang="en-AU" b="1" dirty="0">
                <a:latin typeface="Public Sans"/>
              </a:rPr>
              <a:t>Know students and how they learn</a:t>
            </a:r>
            <a:r>
              <a:rPr lang="en-AU" dirty="0">
                <a:latin typeface="Public Sans"/>
              </a:rPr>
              <a:t>’ of the Australian Professional Standards for Teachers. </a:t>
            </a:r>
            <a:endParaRPr lang="en-US" dirty="0">
              <a:latin typeface="Public Sans"/>
            </a:endParaRPr>
          </a:p>
          <a:p>
            <a:endParaRPr lang="en-AU" dirty="0"/>
          </a:p>
          <a:p>
            <a:r>
              <a:rPr lang="en-AU" dirty="0"/>
              <a:t>Core Content 1 from the addendum can be summarised as 4 main topics:</a:t>
            </a:r>
          </a:p>
          <a:p>
            <a:endParaRPr lang="en-AU" dirty="0"/>
          </a:p>
          <a:p>
            <a:r>
              <a:rPr lang="en-AU" sz="1800" b="1" i="0" u="none" strike="noStrike" baseline="0" dirty="0">
                <a:solidFill>
                  <a:srgbClr val="000000"/>
                </a:solidFill>
                <a:latin typeface="Montserrat" panose="00000500000000000000" pitchFamily="2" charset="0"/>
              </a:rPr>
              <a:t>Novice vs expert learners (1.1) </a:t>
            </a:r>
          </a:p>
          <a:p>
            <a:endParaRPr lang="en-AU" sz="1800" b="0" i="0" u="none" strike="noStrike" baseline="0" dirty="0">
              <a:solidFill>
                <a:srgbClr val="000000"/>
              </a:solidFill>
              <a:latin typeface="Montserrat" panose="00000500000000000000" pitchFamily="2" charset="0"/>
            </a:endParaRPr>
          </a:p>
          <a:p>
            <a:r>
              <a:rPr lang="en-AU" sz="1800" b="1" i="0" u="none" strike="noStrike" baseline="0" dirty="0">
                <a:solidFill>
                  <a:srgbClr val="000000"/>
                </a:solidFill>
                <a:latin typeface="Montserrat" panose="00000500000000000000" pitchFamily="2" charset="0"/>
              </a:rPr>
              <a:t>How the brain learns and retains information (1.2) </a:t>
            </a:r>
            <a:endParaRPr lang="en-AU" sz="1800" b="0" i="0" u="none" strike="noStrike" baseline="0" dirty="0">
              <a:solidFill>
                <a:srgbClr val="000000"/>
              </a:solidFill>
              <a:latin typeface="Montserrat" panose="00000500000000000000" pitchFamily="2" charset="0"/>
            </a:endParaRPr>
          </a:p>
          <a:p>
            <a:r>
              <a:rPr lang="en-AU" sz="1800" b="0" i="0" u="none" strike="noStrike" baseline="0" dirty="0">
                <a:solidFill>
                  <a:srgbClr val="000000"/>
                </a:solidFill>
                <a:latin typeface="Courier New" panose="02070309020205020404" pitchFamily="49" charset="0"/>
              </a:rPr>
              <a:t>o </a:t>
            </a:r>
            <a:r>
              <a:rPr lang="en-AU" sz="1800" b="0" i="0" u="none" strike="noStrike" baseline="0" dirty="0">
                <a:solidFill>
                  <a:srgbClr val="000000"/>
                </a:solidFill>
                <a:latin typeface="Montserrat" panose="00000500000000000000" pitchFamily="2" charset="0"/>
              </a:rPr>
              <a:t>Short- and long-term memory </a:t>
            </a:r>
          </a:p>
          <a:p>
            <a:r>
              <a:rPr lang="en-AU" sz="1800" b="0" i="0" u="none" strike="noStrike" baseline="0" dirty="0">
                <a:solidFill>
                  <a:srgbClr val="000000"/>
                </a:solidFill>
                <a:latin typeface="Courier New" panose="02070309020205020404" pitchFamily="49" charset="0"/>
              </a:rPr>
              <a:t>o Cognitive load </a:t>
            </a:r>
          </a:p>
          <a:p>
            <a:endParaRPr lang="en-AU" sz="1800" b="0" i="0" u="none" strike="noStrike" baseline="0" dirty="0">
              <a:solidFill>
                <a:srgbClr val="000000"/>
              </a:solidFill>
              <a:latin typeface="Courier New" panose="02070309020205020404" pitchFamily="49" charset="0"/>
            </a:endParaRPr>
          </a:p>
          <a:p>
            <a:r>
              <a:rPr lang="en-AU" sz="1800" b="1" i="0" u="none" strike="noStrike" baseline="0" dirty="0">
                <a:solidFill>
                  <a:srgbClr val="000000"/>
                </a:solidFill>
                <a:latin typeface="Montserrat" panose="00000500000000000000" pitchFamily="2" charset="0"/>
              </a:rPr>
              <a:t>How the brain masters knowledge (1.3) </a:t>
            </a:r>
            <a:endParaRPr lang="en-AU" sz="1800" b="0" i="0" u="none" strike="noStrike" baseline="0" dirty="0">
              <a:solidFill>
                <a:srgbClr val="000000"/>
              </a:solidFill>
              <a:latin typeface="Montserrat" panose="00000500000000000000" pitchFamily="2" charset="0"/>
            </a:endParaRPr>
          </a:p>
          <a:p>
            <a:r>
              <a:rPr lang="en-AU" sz="1800" b="0" i="0" u="none" strike="noStrike" baseline="0" dirty="0">
                <a:solidFill>
                  <a:srgbClr val="000000"/>
                </a:solidFill>
                <a:latin typeface="Courier New" panose="02070309020205020404" pitchFamily="49" charset="0"/>
              </a:rPr>
              <a:t>o </a:t>
            </a:r>
            <a:r>
              <a:rPr lang="en-AU" sz="1800" b="0" i="0" u="none" strike="noStrike" baseline="0" dirty="0">
                <a:solidFill>
                  <a:srgbClr val="000000"/>
                </a:solidFill>
                <a:latin typeface="Montserrat" panose="00000500000000000000" pitchFamily="2" charset="0"/>
              </a:rPr>
              <a:t>Retrieval and application in familiar and unfamiliar contexts </a:t>
            </a:r>
          </a:p>
          <a:p>
            <a:endParaRPr lang="en-AU" sz="1800" b="0" i="0" u="none" strike="noStrike" baseline="0" dirty="0">
              <a:solidFill>
                <a:srgbClr val="000000"/>
              </a:solidFill>
              <a:latin typeface="Montserrat" panose="00000500000000000000" pitchFamily="2" charset="0"/>
            </a:endParaRPr>
          </a:p>
          <a:p>
            <a:r>
              <a:rPr lang="en-AU" sz="1800" b="1" i="0" u="none" strike="noStrike" baseline="0" dirty="0">
                <a:solidFill>
                  <a:srgbClr val="000000"/>
                </a:solidFill>
                <a:latin typeface="Montserrat" panose="00000500000000000000" pitchFamily="2" charset="0"/>
              </a:rPr>
              <a:t>Neuromyths (1.4) </a:t>
            </a:r>
            <a:r>
              <a:rPr lang="en-AU" sz="1800" b="0" i="0" u="none" strike="noStrike" baseline="0" dirty="0">
                <a:solidFill>
                  <a:srgbClr val="000000"/>
                </a:solidFill>
                <a:latin typeface="Montserrat" panose="00000500000000000000" pitchFamily="2" charset="0"/>
              </a:rPr>
              <a:t>	(AITSL, 2023)</a:t>
            </a:r>
          </a:p>
          <a:p>
            <a:endParaRPr lang="en-AU" dirty="0"/>
          </a:p>
          <a:p>
            <a:pPr algn="l"/>
            <a:endParaRPr lang="en-AU" sz="1800" b="0" i="0" u="none" strike="noStrike" baseline="0" dirty="0">
              <a:solidFill>
                <a:srgbClr val="000000"/>
              </a:solidFill>
              <a:latin typeface="Montserrat" panose="00000500000000000000" pitchFamily="2"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682477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113529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10785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1841676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176020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19507"/>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93645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76278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64396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253016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990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1739073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497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134889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616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49552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93614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53567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061694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92856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149511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415964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73637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848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78582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47228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45569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238449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64780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406043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69620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318498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985347873"/>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 id="2147483870" r:id="rId17"/>
    <p:sldLayoutId id="2147483871" r:id="rId18"/>
    <p:sldLayoutId id="2147483872" r:id="rId19"/>
    <p:sldLayoutId id="2147483873" r:id="rId20"/>
    <p:sldLayoutId id="2147483874" r:id="rId21"/>
    <p:sldLayoutId id="2147483875" r:id="rId22"/>
    <p:sldLayoutId id="2147483876" r:id="rId23"/>
    <p:sldLayoutId id="2147483877" r:id="rId24"/>
    <p:sldLayoutId id="2147483878" r:id="rId25"/>
    <p:sldLayoutId id="2147483879" r:id="rId26"/>
    <p:sldLayoutId id="2147483880" r:id="rId27"/>
    <p:sldLayoutId id="2147483881" r:id="rId28"/>
    <p:sldLayoutId id="2147483882" r:id="rId29"/>
    <p:sldLayoutId id="2147483883"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s://www.aitsl.edu.au/docs/default-source/national-policy-framework/addendum-to-accreditation-standards-and-procedures.pdf" TargetMode="External"/><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https://education.nsw.gov.au/content/dam/main-education/about-us/educational-data/cese/2017-cognitive-load-theory.pdf" TargetMode="External"/><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25.png"/><Relationship Id="rId5" Type="http://schemas.openxmlformats.org/officeDocument/2006/relationships/image" Target="../media/image17.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s://education.nsw.gov.au/content/dam/main-education/about-us/educational-data/cese/2017-cognitive-load-theory.pdf" TargetMode="External"/><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25.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s://www.edresearch.edu.au/sites/default/files/2023-11/how-students-learn-best-aa_0.pdf" TargetMode="External"/><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26.jpe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s://www.edresearch.edu.au/sites/default/files/2023-11/how-students-learn-best-aa_0.pdf" TargetMode="External"/><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image" Target="../media/image27.jpe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29.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notesSlide" Target="../notesSlides/notesSlide18.xml"/><Relationship Id="rId16" Type="http://schemas.openxmlformats.org/officeDocument/2006/relationships/image" Target="../media/image41.png"/><Relationship Id="rId1" Type="http://schemas.openxmlformats.org/officeDocument/2006/relationships/slideLayout" Target="../slideLayouts/slideLayout14.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4" Type="http://schemas.microsoft.com/office/2007/relationships/hdphoto" Target="../media/hdphoto1.wdp"/><Relationship Id="rId9" Type="http://schemas.openxmlformats.org/officeDocument/2006/relationships/image" Target="../media/image34.png"/><Relationship Id="rId1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hyperlink" Target="https://www.researchgate.net/publication/281609208_Putting_students_on_the_path_to_learning_The_case_for_fully_guided_instruction" TargetMode="External"/><Relationship Id="rId7" Type="http://schemas.openxmlformats.org/officeDocument/2006/relationships/hyperlink" Target="https://educationendowmentfoundation.org.uk/evidence-summaries/evidence-reviews/cognitive-science-approaches-in-the-classroom/"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hyperlink" Target="https://education.nsw.gov.au/teaching-and-learning/curriculum/explicit-teaching/how-learning-happens" TargetMode="External"/><Relationship Id="rId5" Type="http://schemas.openxmlformats.org/officeDocument/2006/relationships/hyperlink" Target="https://www.researchgate.net/publication/324684073_Load_Reduction_Instruction_Exploring_a_Framework_that_Assesses_Explicit_Instruction_through_to_Independent_Learning" TargetMode="External"/><Relationship Id="rId4" Type="http://schemas.openxmlformats.org/officeDocument/2006/relationships/hyperlink" Target="https://www.deansforimpact.org/tools-and-resources/the-science-of-learn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mailto:ContactCurriculumReform@det.nsw.edu.au"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hyperlink" Target="https://www.aitsl.edu.au/docs/default-source/national-policy-framework/addendum-to-accreditation-standards-and-procedures.pdf"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www.edresearch.edu.au/sites/default/files/2023-11/how-students-learn-best-aa_0.pdf" TargetMode="External"/><Relationship Id="rId2" Type="http://schemas.openxmlformats.org/officeDocument/2006/relationships/notesSlide" Target="../notesSlides/notesSlide21.xml"/><Relationship Id="rId1" Type="http://schemas.openxmlformats.org/officeDocument/2006/relationships/slideLayout" Target="../slideLayouts/slideLayout29.xml"/><Relationship Id="rId6" Type="http://schemas.openxmlformats.org/officeDocument/2006/relationships/hyperlink" Target="https://www.education.gov.au/quality-initial-teacher-education-review/resources/aero-evidence-based-teaching-practices"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education.nsw.gov.au/content/dam/main-education/about-us/educational-data/cese/2017-cognitive-load-theory.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hyperlink" Target="https://education.nsw.gov.au/teaching-and-learning/curriculum/explicit-teaching" TargetMode="Externa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hyperlink" Target="https://www.aitsl.edu.au/docs/default-source/national-policy-framework/addendum-to-accreditation-standards-and-procedures.pdf" TargetMode="Externa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D1A597DC-02BE-E2F8-2309-A0E531C1860F}"/>
              </a:ext>
              <a:ext uri="{C183D7F6-B498-43B3-948B-1728B52AA6E4}">
                <adec:decorative xmlns:adec="http://schemas.microsoft.com/office/drawing/2017/decorative" val="1"/>
              </a:ext>
            </a:extLst>
          </p:cNvPr>
          <p:cNvSpPr/>
          <p:nvPr/>
        </p:nvSpPr>
        <p:spPr>
          <a:xfrm>
            <a:off x="7127999" y="0"/>
            <a:ext cx="5064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itle 12">
            <a:extLst>
              <a:ext uri="{FF2B5EF4-FFF2-40B4-BE49-F238E27FC236}">
                <a16:creationId xmlns:a16="http://schemas.microsoft.com/office/drawing/2014/main" id="{5AB89DF3-1226-2C76-5279-261256A07760}"/>
              </a:ext>
            </a:extLst>
          </p:cNvPr>
          <p:cNvSpPr>
            <a:spLocks noGrp="1"/>
          </p:cNvSpPr>
          <p:nvPr>
            <p:ph type="ctrTitle"/>
          </p:nvPr>
        </p:nvSpPr>
        <p:spPr/>
        <p:txBody>
          <a:bodyPr/>
          <a:lstStyle/>
          <a:p>
            <a:r>
              <a:rPr lang="en-US" dirty="0"/>
              <a:t>How learning happens</a:t>
            </a:r>
            <a:endParaRPr lang="en-AU" dirty="0"/>
          </a:p>
        </p:txBody>
      </p:sp>
      <p:sp>
        <p:nvSpPr>
          <p:cNvPr id="16" name="Text Placeholder 15">
            <a:extLst>
              <a:ext uri="{FF2B5EF4-FFF2-40B4-BE49-F238E27FC236}">
                <a16:creationId xmlns:a16="http://schemas.microsoft.com/office/drawing/2014/main" id="{14FA7ECA-C654-2F8F-6E15-86E5F117093C}"/>
              </a:ext>
            </a:extLst>
          </p:cNvPr>
          <p:cNvSpPr>
            <a:spLocks noGrp="1"/>
          </p:cNvSpPr>
          <p:nvPr>
            <p:ph type="body" sz="quarter" idx="10"/>
          </p:nvPr>
        </p:nvSpPr>
        <p:spPr/>
        <p:txBody>
          <a:bodyPr/>
          <a:lstStyle/>
          <a:p>
            <a:r>
              <a:rPr lang="en-US" dirty="0"/>
              <a:t>Workshop 2</a:t>
            </a:r>
          </a:p>
          <a:p>
            <a:endParaRPr lang="en-AU" dirty="0"/>
          </a:p>
        </p:txBody>
      </p:sp>
      <p:sp>
        <p:nvSpPr>
          <p:cNvPr id="2" name="Footer Placeholder 1">
            <a:extLst>
              <a:ext uri="{FF2B5EF4-FFF2-40B4-BE49-F238E27FC236}">
                <a16:creationId xmlns:a16="http://schemas.microsoft.com/office/drawing/2014/main" id="{690019CB-ABEF-27F9-D4C9-8FEA8E8BE33A}"/>
              </a:ext>
              <a:ext uri="{C183D7F6-B498-43B3-948B-1728B52AA6E4}">
                <adec:decorative xmlns:adec="http://schemas.microsoft.com/office/drawing/2017/decorative" val="0"/>
              </a:ext>
            </a:extLst>
          </p:cNvPr>
          <p:cNvSpPr>
            <a:spLocks noGrp="1"/>
          </p:cNvSpPr>
          <p:nvPr>
            <p:ph type="ftr" sz="quarter" idx="3"/>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664"/>
                </a:solidFill>
                <a:effectLst/>
                <a:uLnTx/>
                <a:uFillTx/>
                <a:ea typeface="+mn-ea"/>
                <a:cs typeface="+mn-cs"/>
              </a:rPr>
              <a:t>NSW Department of Education</a:t>
            </a:r>
            <a:endParaRPr kumimoji="0" lang="en-AU" sz="1400" b="0" i="0" u="none" strike="noStrike" kern="1200" cap="none" spc="0" normalizeH="0" baseline="0" noProof="0" dirty="0">
              <a:ln>
                <a:noFill/>
              </a:ln>
              <a:solidFill>
                <a:srgbClr val="002664"/>
              </a:solidFill>
              <a:effectLst/>
              <a:uLnTx/>
              <a:uFillTx/>
              <a:ea typeface="+mn-ea"/>
              <a:cs typeface="+mn-cs"/>
            </a:endParaRPr>
          </a:p>
        </p:txBody>
      </p:sp>
      <p:pic>
        <p:nvPicPr>
          <p:cNvPr id="7" name="Picture Placeholder 31">
            <a:extLst>
              <a:ext uri="{FF2B5EF4-FFF2-40B4-BE49-F238E27FC236}">
                <a16:creationId xmlns:a16="http://schemas.microsoft.com/office/drawing/2014/main" id="{E7E81291-1E86-2E9E-A342-3E89CD748E55}"/>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t="12" b="12"/>
          <a:stretch/>
        </p:blipFill>
        <p:spPr/>
      </p:pic>
    </p:spTree>
    <p:extLst>
      <p:ext uri="{BB962C8B-B14F-4D97-AF65-F5344CB8AC3E}">
        <p14:creationId xmlns:p14="http://schemas.microsoft.com/office/powerpoint/2010/main" val="388097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06FC7-8F3D-C99B-4A0A-6AE6E3500075}"/>
              </a:ext>
            </a:extLst>
          </p:cNvPr>
          <p:cNvSpPr>
            <a:spLocks noGrp="1"/>
          </p:cNvSpPr>
          <p:nvPr>
            <p:ph type="title"/>
          </p:nvPr>
        </p:nvSpPr>
        <p:spPr/>
        <p:txBody>
          <a:bodyPr/>
          <a:lstStyle/>
          <a:p>
            <a:r>
              <a:rPr lang="en-AU" dirty="0"/>
              <a:t>Activity 1 – the brain and learning</a:t>
            </a:r>
          </a:p>
        </p:txBody>
      </p:sp>
      <p:sp>
        <p:nvSpPr>
          <p:cNvPr id="12" name="Text Placeholder 11">
            <a:extLst>
              <a:ext uri="{FF2B5EF4-FFF2-40B4-BE49-F238E27FC236}">
                <a16:creationId xmlns:a16="http://schemas.microsoft.com/office/drawing/2014/main" id="{E9F3D49D-7684-E3D0-BC09-D34FC8D66C24}"/>
              </a:ext>
            </a:extLst>
          </p:cNvPr>
          <p:cNvSpPr>
            <a:spLocks noGrp="1"/>
          </p:cNvSpPr>
          <p:nvPr>
            <p:ph type="body" sz="quarter" idx="18"/>
          </p:nvPr>
        </p:nvSpPr>
        <p:spPr/>
        <p:txBody>
          <a:bodyPr/>
          <a:lstStyle/>
          <a:p>
            <a:r>
              <a:rPr lang="en-AU" dirty="0"/>
              <a:t>Refresh your understanding and discuss how learning happens</a:t>
            </a:r>
            <a:endParaRPr lang="en-US" dirty="0"/>
          </a:p>
        </p:txBody>
      </p:sp>
      <p:grpSp>
        <p:nvGrpSpPr>
          <p:cNvPr id="11" name="Group 10">
            <a:extLst>
              <a:ext uri="{FF2B5EF4-FFF2-40B4-BE49-F238E27FC236}">
                <a16:creationId xmlns:a16="http://schemas.microsoft.com/office/drawing/2014/main" id="{812CC800-77CE-CE02-D39F-2793FC093992}"/>
              </a:ext>
              <a:ext uri="{C183D7F6-B498-43B3-948B-1728B52AA6E4}">
                <adec:decorative xmlns:adec="http://schemas.microsoft.com/office/drawing/2017/decorative" val="1"/>
              </a:ext>
            </a:extLst>
          </p:cNvPr>
          <p:cNvGrpSpPr/>
          <p:nvPr/>
        </p:nvGrpSpPr>
        <p:grpSpPr>
          <a:xfrm>
            <a:off x="360000" y="1523217"/>
            <a:ext cx="11472000" cy="4796303"/>
            <a:chOff x="360000" y="1523217"/>
            <a:chExt cx="11472000" cy="4796303"/>
          </a:xfrm>
        </p:grpSpPr>
        <p:sp>
          <p:nvSpPr>
            <p:cNvPr id="5" name="Rectangle: Rounded Corners 4">
              <a:extLst>
                <a:ext uri="{FF2B5EF4-FFF2-40B4-BE49-F238E27FC236}">
                  <a16:creationId xmlns:a16="http://schemas.microsoft.com/office/drawing/2014/main" id="{73B9F60C-CF71-EF99-90BE-13C62AC13E8C}"/>
                </a:ext>
              </a:extLst>
            </p:cNvPr>
            <p:cNvSpPr/>
            <p:nvPr/>
          </p:nvSpPr>
          <p:spPr>
            <a:xfrm>
              <a:off x="360000" y="2105526"/>
              <a:ext cx="3522084" cy="4213991"/>
            </a:xfrm>
            <a:prstGeom prst="roundRect">
              <a:avLst/>
            </a:prstGeom>
            <a:solidFill>
              <a:srgbClr val="EBEBEB"/>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nSpc>
                  <a:spcPct val="150000"/>
                </a:lnSpc>
              </a:pPr>
              <a:endParaRPr lang="en-AU" sz="1800" dirty="0">
                <a:solidFill>
                  <a:srgbClr val="002664"/>
                </a:solidFill>
              </a:endParaRPr>
            </a:p>
          </p:txBody>
        </p:sp>
        <p:sp>
          <p:nvSpPr>
            <p:cNvPr id="17" name="Rectangle: Rounded Corners 16">
              <a:extLst>
                <a:ext uri="{FF2B5EF4-FFF2-40B4-BE49-F238E27FC236}">
                  <a16:creationId xmlns:a16="http://schemas.microsoft.com/office/drawing/2014/main" id="{65327016-AD43-753D-DEEC-D5293B7C6D7D}"/>
                </a:ext>
              </a:extLst>
            </p:cNvPr>
            <p:cNvSpPr/>
            <p:nvPr/>
          </p:nvSpPr>
          <p:spPr>
            <a:xfrm>
              <a:off x="4334958" y="2105526"/>
              <a:ext cx="3522084" cy="4213993"/>
            </a:xfrm>
            <a:prstGeom prst="roundRect">
              <a:avLst/>
            </a:prstGeom>
            <a:solidFill>
              <a:srgbClr val="EBEBEB"/>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nSpc>
                  <a:spcPct val="150000"/>
                </a:lnSpc>
                <a:spcBef>
                  <a:spcPts val="600"/>
                </a:spcBef>
                <a:spcAft>
                  <a:spcPts val="600"/>
                </a:spcAft>
              </a:pPr>
              <a:br>
                <a:rPr lang="en-US" sz="1800" dirty="0">
                  <a:latin typeface="Public Sans"/>
                  <a:ea typeface="Public Sans"/>
                  <a:cs typeface="Public Sans"/>
                </a:rPr>
              </a:br>
              <a:endParaRPr lang="en-AU" dirty="0">
                <a:ea typeface="+mn-lt"/>
                <a:cs typeface="+mn-lt"/>
              </a:endParaRPr>
            </a:p>
          </p:txBody>
        </p:sp>
        <p:sp>
          <p:nvSpPr>
            <p:cNvPr id="19" name="Rectangle: Rounded Corners 18">
              <a:extLst>
                <a:ext uri="{FF2B5EF4-FFF2-40B4-BE49-F238E27FC236}">
                  <a16:creationId xmlns:a16="http://schemas.microsoft.com/office/drawing/2014/main" id="{30BF7792-9D77-6DBC-76DB-042659830D4D}"/>
                </a:ext>
              </a:extLst>
            </p:cNvPr>
            <p:cNvSpPr/>
            <p:nvPr/>
          </p:nvSpPr>
          <p:spPr>
            <a:xfrm>
              <a:off x="8309916" y="2105525"/>
              <a:ext cx="3522084" cy="4213995"/>
            </a:xfrm>
            <a:prstGeom prst="roundRect">
              <a:avLst/>
            </a:prstGeom>
            <a:solidFill>
              <a:srgbClr val="EBEBEB"/>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nSpc>
                  <a:spcPct val="150000"/>
                </a:lnSpc>
              </a:pPr>
              <a:endParaRPr lang="en-AU" sz="1800" dirty="0">
                <a:solidFill>
                  <a:srgbClr val="002664"/>
                </a:solidFill>
              </a:endParaRPr>
            </a:p>
          </p:txBody>
        </p:sp>
        <p:pic>
          <p:nvPicPr>
            <p:cNvPr id="21" name="Picture 20" descr="A blue circle with white outline of a stack of books&#10;&#10;Description automatically generated">
              <a:extLst>
                <a:ext uri="{FF2B5EF4-FFF2-40B4-BE49-F238E27FC236}">
                  <a16:creationId xmlns:a16="http://schemas.microsoft.com/office/drawing/2014/main" id="{002F9658-2021-51E6-1A79-13183B8177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38134" y="1526330"/>
              <a:ext cx="1165815" cy="1165815"/>
            </a:xfrm>
            <a:prstGeom prst="rect">
              <a:avLst/>
            </a:prstGeom>
          </p:spPr>
        </p:pic>
        <p:pic>
          <p:nvPicPr>
            <p:cNvPr id="23" name="Picture 22" descr="A blue circle with white outline of people talking&#10;&#10;Description automatically generated">
              <a:extLst>
                <a:ext uri="{FF2B5EF4-FFF2-40B4-BE49-F238E27FC236}">
                  <a16:creationId xmlns:a16="http://schemas.microsoft.com/office/drawing/2014/main" id="{D4EB73E3-9A5E-E687-4EF2-E36E962D1C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14948" y="1523218"/>
              <a:ext cx="1162103" cy="1162103"/>
            </a:xfrm>
            <a:prstGeom prst="rect">
              <a:avLst/>
            </a:prstGeom>
          </p:spPr>
        </p:pic>
        <p:pic>
          <p:nvPicPr>
            <p:cNvPr id="25" name="Picture 24" descr="A blue circle with white outline of a head with lightbulb&#10;&#10;Description automatically generated">
              <a:extLst>
                <a:ext uri="{FF2B5EF4-FFF2-40B4-BE49-F238E27FC236}">
                  <a16:creationId xmlns:a16="http://schemas.microsoft.com/office/drawing/2014/main" id="{73739AFA-D71F-1CC9-918A-CF27B041D10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05938" y="1523217"/>
              <a:ext cx="1162103" cy="1162103"/>
            </a:xfrm>
            <a:prstGeom prst="rect">
              <a:avLst/>
            </a:prstGeom>
          </p:spPr>
        </p:pic>
      </p:grpSp>
      <p:sp>
        <p:nvSpPr>
          <p:cNvPr id="8" name="TextBox 7">
            <a:extLst>
              <a:ext uri="{FF2B5EF4-FFF2-40B4-BE49-F238E27FC236}">
                <a16:creationId xmlns:a16="http://schemas.microsoft.com/office/drawing/2014/main" id="{145BDA31-C0E2-63D2-1A7C-2DFF2FB0025D}"/>
              </a:ext>
            </a:extLst>
          </p:cNvPr>
          <p:cNvSpPr txBox="1"/>
          <p:nvPr/>
        </p:nvSpPr>
        <p:spPr>
          <a:xfrm>
            <a:off x="652922" y="2794000"/>
            <a:ext cx="2936240" cy="1826182"/>
          </a:xfrm>
          <a:prstGeom prst="rect">
            <a:avLst/>
          </a:prstGeom>
          <a:noFill/>
        </p:spPr>
        <p:txBody>
          <a:bodyPr wrap="square" lIns="0" tIns="0" rIns="0" bIns="0" rtlCol="0">
            <a:noAutofit/>
          </a:bodyPr>
          <a:lstStyle/>
          <a:p>
            <a:pPr>
              <a:lnSpc>
                <a:spcPct val="150000"/>
              </a:lnSpc>
            </a:pPr>
            <a:r>
              <a:rPr lang="en-AU" sz="1800" b="1" dirty="0">
                <a:solidFill>
                  <a:srgbClr val="002664"/>
                </a:solidFill>
                <a:latin typeface="+mj-lt"/>
              </a:rPr>
              <a:t>Read – 5 min</a:t>
            </a:r>
          </a:p>
          <a:p>
            <a:pPr>
              <a:lnSpc>
                <a:spcPct val="150000"/>
              </a:lnSpc>
            </a:pPr>
            <a:r>
              <a:rPr lang="en-AU" sz="1800" dirty="0">
                <a:solidFill>
                  <a:srgbClr val="002664"/>
                </a:solidFill>
              </a:rPr>
              <a:t>Read pages 6–7 on ‘Core Content 1 – The Brain and Learning’</a:t>
            </a:r>
          </a:p>
        </p:txBody>
      </p:sp>
      <p:pic>
        <p:nvPicPr>
          <p:cNvPr id="26" name="Picture 25" descr="A QR code leading to AITSL (2023) Addendum: Accreditation of initial teacher education programs in Australia: Standards and Procedures">
            <a:extLst>
              <a:ext uri="{FF2B5EF4-FFF2-40B4-BE49-F238E27FC236}">
                <a16:creationId xmlns:a16="http://schemas.microsoft.com/office/drawing/2014/main" id="{7E9D1799-2C1C-98A5-8765-6EF17F52342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83995" y="4830714"/>
            <a:ext cx="1274094" cy="1278271"/>
          </a:xfrm>
          <a:prstGeom prst="rect">
            <a:avLst/>
          </a:prstGeom>
        </p:spPr>
      </p:pic>
      <p:sp>
        <p:nvSpPr>
          <p:cNvPr id="9" name="TextBox 8">
            <a:extLst>
              <a:ext uri="{FF2B5EF4-FFF2-40B4-BE49-F238E27FC236}">
                <a16:creationId xmlns:a16="http://schemas.microsoft.com/office/drawing/2014/main" id="{B9B0E5C2-D05E-77AB-BA12-31CDD6C8AAAB}"/>
              </a:ext>
            </a:extLst>
          </p:cNvPr>
          <p:cNvSpPr txBox="1"/>
          <p:nvPr/>
        </p:nvSpPr>
        <p:spPr>
          <a:xfrm>
            <a:off x="4627880" y="2794000"/>
            <a:ext cx="2936240" cy="2026554"/>
          </a:xfrm>
          <a:prstGeom prst="rect">
            <a:avLst/>
          </a:prstGeom>
          <a:noFill/>
        </p:spPr>
        <p:txBody>
          <a:bodyPr wrap="square" lIns="0" tIns="0" rIns="0" bIns="0" rtlCol="0">
            <a:noAutofit/>
          </a:bodyPr>
          <a:lstStyle/>
          <a:p>
            <a:pPr>
              <a:lnSpc>
                <a:spcPct val="150000"/>
              </a:lnSpc>
              <a:spcBef>
                <a:spcPts val="600"/>
              </a:spcBef>
              <a:spcAft>
                <a:spcPts val="600"/>
              </a:spcAft>
            </a:pPr>
            <a:r>
              <a:rPr lang="en-AU" sz="1800" b="1" dirty="0">
                <a:solidFill>
                  <a:srgbClr val="002664"/>
                </a:solidFill>
                <a:latin typeface="+mj-lt"/>
              </a:rPr>
              <a:t>Discuss – 5 min</a:t>
            </a:r>
            <a:br>
              <a:rPr lang="en-AU" sz="1800" dirty="0">
                <a:solidFill>
                  <a:srgbClr val="002664"/>
                </a:solidFill>
              </a:rPr>
            </a:br>
            <a:r>
              <a:rPr lang="en-AU" sz="1800" dirty="0">
                <a:solidFill>
                  <a:srgbClr val="002664"/>
                </a:solidFill>
              </a:rPr>
              <a:t>What are the implications of this change in professional knowledge expectations?</a:t>
            </a:r>
          </a:p>
        </p:txBody>
      </p:sp>
      <p:sp>
        <p:nvSpPr>
          <p:cNvPr id="10" name="TextBox 9">
            <a:extLst>
              <a:ext uri="{FF2B5EF4-FFF2-40B4-BE49-F238E27FC236}">
                <a16:creationId xmlns:a16="http://schemas.microsoft.com/office/drawing/2014/main" id="{91E8511D-F095-08E6-D0D0-AA059B04BAAD}"/>
              </a:ext>
            </a:extLst>
          </p:cNvPr>
          <p:cNvSpPr txBox="1"/>
          <p:nvPr/>
        </p:nvSpPr>
        <p:spPr>
          <a:xfrm>
            <a:off x="8602838" y="2794000"/>
            <a:ext cx="2936240" cy="2834640"/>
          </a:xfrm>
          <a:prstGeom prst="rect">
            <a:avLst/>
          </a:prstGeom>
          <a:noFill/>
        </p:spPr>
        <p:txBody>
          <a:bodyPr wrap="square" lIns="0" tIns="0" rIns="0" bIns="0" rtlCol="0">
            <a:noAutofit/>
          </a:bodyPr>
          <a:lstStyle/>
          <a:p>
            <a:pPr>
              <a:lnSpc>
                <a:spcPct val="150000"/>
              </a:lnSpc>
            </a:pPr>
            <a:r>
              <a:rPr lang="en-AU" sz="1800" b="1" dirty="0">
                <a:solidFill>
                  <a:srgbClr val="002664"/>
                </a:solidFill>
                <a:latin typeface="+mj-lt"/>
              </a:rPr>
              <a:t>Reflect – 5 min </a:t>
            </a:r>
            <a:br>
              <a:rPr lang="en-AU" sz="1800" b="1" dirty="0"/>
            </a:br>
            <a:r>
              <a:rPr lang="en-AU" sz="1800" dirty="0">
                <a:solidFill>
                  <a:srgbClr val="002664"/>
                </a:solidFill>
              </a:rPr>
              <a:t>How has this changed your understanding of the Australian Professional Standards for Teachers - 'Standard 1: Know students and how they learn'?</a:t>
            </a:r>
          </a:p>
        </p:txBody>
      </p:sp>
      <p:sp>
        <p:nvSpPr>
          <p:cNvPr id="7" name="TextBox 6">
            <a:extLst>
              <a:ext uri="{FF2B5EF4-FFF2-40B4-BE49-F238E27FC236}">
                <a16:creationId xmlns:a16="http://schemas.microsoft.com/office/drawing/2014/main" id="{AD7C3286-7820-F169-BF57-F2D1FD3E024C}"/>
              </a:ext>
            </a:extLst>
          </p:cNvPr>
          <p:cNvSpPr txBox="1"/>
          <p:nvPr/>
        </p:nvSpPr>
        <p:spPr>
          <a:xfrm>
            <a:off x="359999" y="6492815"/>
            <a:ext cx="11650845" cy="18466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AU" sz="1200" dirty="0">
                <a:solidFill>
                  <a:srgbClr val="002664"/>
                </a:solidFill>
              </a:rPr>
              <a:t>AITSL (2023).</a:t>
            </a:r>
            <a:r>
              <a:rPr lang="en-AU" sz="1200" dirty="0">
                <a:solidFill>
                  <a:srgbClr val="002664"/>
                </a:solidFill>
                <a:cs typeface="Segoe UI"/>
              </a:rPr>
              <a:t> </a:t>
            </a:r>
            <a:r>
              <a:rPr lang="en-AU" sz="1200" u="sng" dirty="0">
                <a:solidFill>
                  <a:srgbClr val="146CFD"/>
                </a:solidFill>
                <a:cs typeface="Segoe UI"/>
                <a:hlinkClick r:id="rId7"/>
              </a:rPr>
              <a:t>Addendum</a:t>
            </a:r>
            <a:r>
              <a:rPr lang="en-AU" sz="1200" u="sng" dirty="0">
                <a:solidFill>
                  <a:srgbClr val="146CFD"/>
                </a:solidFill>
                <a:cs typeface="Segoe UI"/>
                <a:hlinkClick r:id="rId7">
                  <a:extLst>
                    <a:ext uri="{A12FA001-AC4F-418D-AE19-62706E023703}">
                      <ahyp:hlinkClr xmlns:ahyp="http://schemas.microsoft.com/office/drawing/2018/hyperlinkcolor" val="tx"/>
                    </a:ext>
                  </a:extLst>
                </a:hlinkClick>
              </a:rPr>
              <a:t>: Accreditation of initial teacher education programs in Australia: Standards and Procedures</a:t>
            </a:r>
            <a:r>
              <a:rPr lang="en-AU" sz="1200" dirty="0">
                <a:solidFill>
                  <a:srgbClr val="002664"/>
                </a:solidFill>
              </a:rPr>
              <a:t>.</a:t>
            </a:r>
            <a:endParaRPr lang="en-US" sz="1800" dirty="0"/>
          </a:p>
        </p:txBody>
      </p:sp>
      <p:sp>
        <p:nvSpPr>
          <p:cNvPr id="4" name="Slide Number Placeholder 3">
            <a:extLst>
              <a:ext uri="{FF2B5EF4-FFF2-40B4-BE49-F238E27FC236}">
                <a16:creationId xmlns:a16="http://schemas.microsoft.com/office/drawing/2014/main" id="{77BD5EBD-F1AE-092A-8330-E90B682E81A3}"/>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208272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991EF-A51C-3471-7F5F-62B098060BF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BE541D7-6565-BC36-E86E-DC59FD43A5B2}"/>
              </a:ext>
            </a:extLst>
          </p:cNvPr>
          <p:cNvSpPr>
            <a:spLocks noGrp="1"/>
          </p:cNvSpPr>
          <p:nvPr>
            <p:ph type="ctrTitle"/>
          </p:nvPr>
        </p:nvSpPr>
        <p:spPr/>
        <p:txBody>
          <a:bodyPr/>
          <a:lstStyle/>
          <a:p>
            <a:r>
              <a:rPr lang="en-AU" sz="3600" dirty="0"/>
              <a:t>How learning happens (3)</a:t>
            </a:r>
          </a:p>
        </p:txBody>
      </p:sp>
      <p:sp>
        <p:nvSpPr>
          <p:cNvPr id="5" name="Text Placeholder 4">
            <a:extLst>
              <a:ext uri="{FF2B5EF4-FFF2-40B4-BE49-F238E27FC236}">
                <a16:creationId xmlns:a16="http://schemas.microsoft.com/office/drawing/2014/main" id="{56A1EF37-2876-4253-3FF9-6C77B50D7306}"/>
              </a:ext>
            </a:extLst>
          </p:cNvPr>
          <p:cNvSpPr>
            <a:spLocks noGrp="1"/>
          </p:cNvSpPr>
          <p:nvPr>
            <p:ph type="body" sz="quarter" idx="11"/>
          </p:nvPr>
        </p:nvSpPr>
        <p:spPr/>
        <p:txBody>
          <a:bodyPr/>
          <a:lstStyle/>
          <a:p>
            <a:r>
              <a:rPr lang="en-AU" dirty="0"/>
              <a:t>3</a:t>
            </a:r>
          </a:p>
        </p:txBody>
      </p:sp>
      <p:sp>
        <p:nvSpPr>
          <p:cNvPr id="2" name="Footer Placeholder 1">
            <a:extLst>
              <a:ext uri="{FF2B5EF4-FFF2-40B4-BE49-F238E27FC236}">
                <a16:creationId xmlns:a16="http://schemas.microsoft.com/office/drawing/2014/main" id="{DF2DCD5C-A59A-3AE1-83EA-49B975EE72B7}"/>
              </a:ext>
            </a:extLst>
          </p:cNvPr>
          <p:cNvSpPr>
            <a:spLocks noGrp="1"/>
          </p:cNvSpPr>
          <p:nvPr>
            <p:ph type="ftr" sz="quarter" idx="3"/>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rgbClr val="002664"/>
                </a:solidFill>
                <a:effectLst/>
                <a:uLnTx/>
                <a:uFillTx/>
                <a:ea typeface="+mn-ea"/>
                <a:cs typeface="+mn-cs"/>
              </a:rPr>
              <a:t>NSW Department of Education</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dirty="0">
              <a:ln>
                <a:noFill/>
              </a:ln>
              <a:solidFill>
                <a:srgbClr val="002664"/>
              </a:solidFill>
              <a:effectLst/>
              <a:uLnTx/>
              <a:uFillTx/>
              <a:ea typeface="+mn-ea"/>
              <a:cs typeface="+mn-cs"/>
            </a:endParaRPr>
          </a:p>
        </p:txBody>
      </p:sp>
      <p:sp>
        <p:nvSpPr>
          <p:cNvPr id="7" name="Rectangle 6">
            <a:extLst>
              <a:ext uri="{FF2B5EF4-FFF2-40B4-BE49-F238E27FC236}">
                <a16:creationId xmlns:a16="http://schemas.microsoft.com/office/drawing/2014/main" id="{C1BEAFDC-CC9A-5BAB-56F5-FBF963A60117}"/>
              </a:ext>
              <a:ext uri="{C183D7F6-B498-43B3-948B-1728B52AA6E4}">
                <adec:decorative xmlns:adec="http://schemas.microsoft.com/office/drawing/2017/decorative" val="1"/>
              </a:ext>
            </a:extLst>
          </p:cNvPr>
          <p:cNvSpPr/>
          <p:nvPr/>
        </p:nvSpPr>
        <p:spPr>
          <a:xfrm>
            <a:off x="7127999" y="0"/>
            <a:ext cx="5064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Placeholder 31">
            <a:extLst>
              <a:ext uri="{FF2B5EF4-FFF2-40B4-BE49-F238E27FC236}">
                <a16:creationId xmlns:a16="http://schemas.microsoft.com/office/drawing/2014/main" id="{4BEFF9CE-B7E0-7F2C-70A8-DB563034088A}"/>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7127999" y="0"/>
            <a:ext cx="5064001" cy="6858001"/>
          </a:xfrm>
        </p:spPr>
      </p:pic>
    </p:spTree>
    <p:extLst>
      <p:ext uri="{BB962C8B-B14F-4D97-AF65-F5344CB8AC3E}">
        <p14:creationId xmlns:p14="http://schemas.microsoft.com/office/powerpoint/2010/main" val="117496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CB8E6-E22E-8B3F-8882-A3360B1B7CA9}"/>
              </a:ext>
            </a:extLst>
          </p:cNvPr>
          <p:cNvSpPr>
            <a:spLocks noGrp="1"/>
          </p:cNvSpPr>
          <p:nvPr>
            <p:ph type="title"/>
          </p:nvPr>
        </p:nvSpPr>
        <p:spPr/>
        <p:txBody>
          <a:bodyPr/>
          <a:lstStyle/>
          <a:p>
            <a:r>
              <a:rPr lang="en-GB" dirty="0">
                <a:cs typeface="Arial"/>
              </a:rPr>
              <a:t>Activity 2 – how learning happens</a:t>
            </a:r>
            <a:endParaRPr lang="en-GB" dirty="0">
              <a:solidFill>
                <a:srgbClr val="000000"/>
              </a:solidFill>
              <a:cs typeface="Arial"/>
            </a:endParaRPr>
          </a:p>
        </p:txBody>
      </p:sp>
      <p:sp>
        <p:nvSpPr>
          <p:cNvPr id="4" name="Text Placeholder 3">
            <a:extLst>
              <a:ext uri="{FF2B5EF4-FFF2-40B4-BE49-F238E27FC236}">
                <a16:creationId xmlns:a16="http://schemas.microsoft.com/office/drawing/2014/main" id="{7B44AA98-2B52-634A-9C63-956BA5C99376}"/>
              </a:ext>
            </a:extLst>
          </p:cNvPr>
          <p:cNvSpPr>
            <a:spLocks noGrp="1"/>
          </p:cNvSpPr>
          <p:nvPr>
            <p:ph type="body" sz="quarter" idx="18"/>
          </p:nvPr>
        </p:nvSpPr>
        <p:spPr>
          <a:xfrm>
            <a:off x="360000" y="982520"/>
            <a:ext cx="6096318" cy="813353"/>
          </a:xfrm>
        </p:spPr>
        <p:txBody>
          <a:bodyPr/>
          <a:lstStyle/>
          <a:p>
            <a:r>
              <a:rPr lang="en-US" sz="2000" dirty="0"/>
              <a:t>Teachers choose explicit teaching strategies based on their knowledge of how learning happens.</a:t>
            </a:r>
            <a:endParaRPr lang="en-US" dirty="0"/>
          </a:p>
        </p:txBody>
      </p:sp>
      <p:sp>
        <p:nvSpPr>
          <p:cNvPr id="27" name="Rectangle: Rounded Corners 26">
            <a:extLst>
              <a:ext uri="{FF2B5EF4-FFF2-40B4-BE49-F238E27FC236}">
                <a16:creationId xmlns:a16="http://schemas.microsoft.com/office/drawing/2014/main" id="{CF2E80E8-7BC8-E41E-7EDA-C5078F323250}"/>
              </a:ext>
              <a:ext uri="{C183D7F6-B498-43B3-948B-1728B52AA6E4}">
                <adec:decorative xmlns:adec="http://schemas.microsoft.com/office/drawing/2017/decorative" val="1"/>
              </a:ext>
            </a:extLst>
          </p:cNvPr>
          <p:cNvSpPr/>
          <p:nvPr/>
        </p:nvSpPr>
        <p:spPr>
          <a:xfrm>
            <a:off x="802779" y="5024515"/>
            <a:ext cx="5291005" cy="1106366"/>
          </a:xfrm>
          <a:prstGeom prst="roundRect">
            <a:avLst/>
          </a:prstGeom>
          <a:solidFill>
            <a:srgbClr val="CBEDFD"/>
          </a:solidFill>
          <a:ln w="12700" cap="flat" cmpd="sng" algn="ctr">
            <a:noFill/>
            <a:prstDash val="solid"/>
            <a:miter lim="800000"/>
          </a:ln>
          <a:effectLst/>
        </p:spPr>
        <p:txBody>
          <a:bodyPr lIns="360000" rtlCol="0" anchor="ctr"/>
          <a:ls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a:lstStyle>
          <a:p>
            <a:pPr defTabSz="609585">
              <a:defRPr/>
            </a:pPr>
            <a:r>
              <a:rPr kumimoji="0" lang="en-AU" b="0" i="0" u="none" strike="noStrike" kern="0" cap="none" spc="0" normalizeH="0" baseline="0" noProof="0">
                <a:ln>
                  <a:noFill/>
                </a:ln>
                <a:solidFill>
                  <a:srgbClr val="002664"/>
                </a:solidFill>
                <a:effectLst/>
                <a:uLnTx/>
                <a:uFillTx/>
                <a:latin typeface="Public Sans Light"/>
                <a:ea typeface="+mn-ea"/>
                <a:cs typeface="+mn-cs"/>
              </a:rPr>
              <a:t>      </a:t>
            </a:r>
          </a:p>
        </p:txBody>
      </p:sp>
      <p:sp>
        <p:nvSpPr>
          <p:cNvPr id="28" name="Oval 27">
            <a:extLst>
              <a:ext uri="{FF2B5EF4-FFF2-40B4-BE49-F238E27FC236}">
                <a16:creationId xmlns:a16="http://schemas.microsoft.com/office/drawing/2014/main" id="{DFD49DE1-2171-B438-588C-B21F91CCC133}"/>
              </a:ext>
              <a:ext uri="{C183D7F6-B498-43B3-948B-1728B52AA6E4}">
                <adec:decorative xmlns:adec="http://schemas.microsoft.com/office/drawing/2017/decorative" val="1"/>
              </a:ext>
            </a:extLst>
          </p:cNvPr>
          <p:cNvSpPr/>
          <p:nvPr/>
        </p:nvSpPr>
        <p:spPr>
          <a:xfrm>
            <a:off x="276208" y="5000313"/>
            <a:ext cx="1106364" cy="1106364"/>
          </a:xfrm>
          <a:prstGeom prst="ellipse">
            <a:avLst/>
          </a:prstGeom>
          <a:solidFill>
            <a:srgbClr val="002664"/>
          </a:solidFill>
          <a:ln w="38100" cap="flat" cmpd="sng" algn="ctr">
            <a:solidFill>
              <a:srgbClr val="FFFFFF"/>
            </a:solidFill>
            <a:prstDash val="solid"/>
            <a:miter lim="800000"/>
          </a:ln>
          <a:effectLst/>
        </p:spPr>
        <p:txBody>
          <a:bodyPr rtlCol="0" anchor="ctr"/>
          <a:ls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a:lstStyle>
          <a:p>
            <a:pPr marL="0" marR="0" lvl="0" indent="0" algn="ctr" defTabSz="609585" eaLnBrk="1" fontAlgn="auto" latinLnBrk="0" hangingPunct="1">
              <a:lnSpc>
                <a:spcPct val="100000"/>
              </a:lnSpc>
              <a:spcBef>
                <a:spcPts val="0"/>
              </a:spcBef>
              <a:spcAft>
                <a:spcPts val="0"/>
              </a:spcAft>
              <a:buClrTx/>
              <a:buSzTx/>
              <a:buFontTx/>
              <a:buNone/>
              <a:tabLst/>
              <a:defRPr/>
            </a:pPr>
            <a:endParaRPr kumimoji="0" lang="en-AU" sz="2400" b="0" i="0" u="none" strike="noStrike" kern="0" cap="none" spc="0" normalizeH="0" baseline="0" noProof="0">
              <a:ln>
                <a:noFill/>
              </a:ln>
              <a:solidFill>
                <a:srgbClr val="FFFFFF"/>
              </a:solidFill>
              <a:effectLst/>
              <a:uLnTx/>
              <a:uFillTx/>
              <a:latin typeface="Public Sans Light"/>
              <a:ea typeface="+mn-ea"/>
              <a:cs typeface="+mn-cs"/>
            </a:endParaRPr>
          </a:p>
        </p:txBody>
      </p:sp>
      <p:pic>
        <p:nvPicPr>
          <p:cNvPr id="62" name="Picture 61">
            <a:extLst>
              <a:ext uri="{FF2B5EF4-FFF2-40B4-BE49-F238E27FC236}">
                <a16:creationId xmlns:a16="http://schemas.microsoft.com/office/drawing/2014/main" id="{8C9C4C4B-6252-70A7-5210-C2CB7DFDF5A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4603" y="5072532"/>
            <a:ext cx="989567" cy="989567"/>
          </a:xfrm>
          <a:prstGeom prst="rect">
            <a:avLst/>
          </a:prstGeom>
        </p:spPr>
      </p:pic>
      <p:grpSp>
        <p:nvGrpSpPr>
          <p:cNvPr id="35" name="Group 34">
            <a:extLst>
              <a:ext uri="{FF2B5EF4-FFF2-40B4-BE49-F238E27FC236}">
                <a16:creationId xmlns:a16="http://schemas.microsoft.com/office/drawing/2014/main" id="{7A9F2394-C0EF-E79C-6338-21A469D454C6}"/>
              </a:ext>
              <a:ext uri="{C183D7F6-B498-43B3-948B-1728B52AA6E4}">
                <adec:decorative xmlns:adec="http://schemas.microsoft.com/office/drawing/2017/decorative" val="1"/>
              </a:ext>
            </a:extLst>
          </p:cNvPr>
          <p:cNvGrpSpPr/>
          <p:nvPr/>
        </p:nvGrpSpPr>
        <p:grpSpPr>
          <a:xfrm>
            <a:off x="334603" y="3735087"/>
            <a:ext cx="5757371" cy="1106366"/>
            <a:chOff x="334603" y="3735087"/>
            <a:chExt cx="5757371" cy="1106366"/>
          </a:xfrm>
        </p:grpSpPr>
        <p:sp>
          <p:nvSpPr>
            <p:cNvPr id="8" name="Rectangle: Rounded Corners 7">
              <a:extLst>
                <a:ext uri="{FF2B5EF4-FFF2-40B4-BE49-F238E27FC236}">
                  <a16:creationId xmlns:a16="http://schemas.microsoft.com/office/drawing/2014/main" id="{5B0C8B96-C61F-F635-812A-B0FFA2DA389B}"/>
                </a:ext>
              </a:extLst>
            </p:cNvPr>
            <p:cNvSpPr/>
            <p:nvPr/>
          </p:nvSpPr>
          <p:spPr>
            <a:xfrm>
              <a:off x="800966" y="3735087"/>
              <a:ext cx="5291008" cy="1106366"/>
            </a:xfrm>
            <a:prstGeom prst="roundRect">
              <a:avLst/>
            </a:prstGeom>
            <a:solidFill>
              <a:srgbClr val="CBEDFD"/>
            </a:solidFill>
            <a:ln w="12700" cap="flat" cmpd="sng" algn="ctr">
              <a:noFill/>
              <a:prstDash val="solid"/>
              <a:miter lim="800000"/>
            </a:ln>
            <a:effectLst/>
          </p:spPr>
          <p:txBody>
            <a:bodyPr lIns="360000" tIns="45720" rIns="91440" bIns="45720" rtlCol="0" anchor="ctr"/>
            <a:ls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a:lstStyle>
            <a:p>
              <a:pPr defTabSz="609585">
                <a:defRPr/>
              </a:pPr>
              <a:endParaRPr lang="en-GB" sz="1600">
                <a:latin typeface="Public Sans"/>
                <a:cs typeface="Arial"/>
              </a:endParaRPr>
            </a:p>
          </p:txBody>
        </p:sp>
        <p:pic>
          <p:nvPicPr>
            <p:cNvPr id="1024" name="Picture 1023" descr="A blue clock with white hands&#10;&#10;Description automatically generated">
              <a:extLst>
                <a:ext uri="{FF2B5EF4-FFF2-40B4-BE49-F238E27FC236}">
                  <a16:creationId xmlns:a16="http://schemas.microsoft.com/office/drawing/2014/main" id="{2E2C94D3-EB7C-3601-6492-4632DB8395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4603" y="3797831"/>
              <a:ext cx="985150" cy="985150"/>
            </a:xfrm>
            <a:prstGeom prst="rect">
              <a:avLst/>
            </a:prstGeom>
          </p:spPr>
        </p:pic>
      </p:grpSp>
      <p:grpSp>
        <p:nvGrpSpPr>
          <p:cNvPr id="34" name="Group 33">
            <a:extLst>
              <a:ext uri="{FF2B5EF4-FFF2-40B4-BE49-F238E27FC236}">
                <a16:creationId xmlns:a16="http://schemas.microsoft.com/office/drawing/2014/main" id="{298C9EDA-5850-AC1D-43DF-8165BF6ED801}"/>
              </a:ext>
              <a:ext uri="{C183D7F6-B498-43B3-948B-1728B52AA6E4}">
                <adec:decorative xmlns:adec="http://schemas.microsoft.com/office/drawing/2017/decorative" val="1"/>
              </a:ext>
            </a:extLst>
          </p:cNvPr>
          <p:cNvGrpSpPr/>
          <p:nvPr/>
        </p:nvGrpSpPr>
        <p:grpSpPr>
          <a:xfrm>
            <a:off x="276208" y="2474138"/>
            <a:ext cx="5817581" cy="1144486"/>
            <a:chOff x="276208" y="2474138"/>
            <a:chExt cx="5817581" cy="1144486"/>
          </a:xfrm>
        </p:grpSpPr>
        <p:grpSp>
          <p:nvGrpSpPr>
            <p:cNvPr id="20" name="Group 19" descr="1. Understanding self to lead improvement">
              <a:extLst>
                <a:ext uri="{FF2B5EF4-FFF2-40B4-BE49-F238E27FC236}">
                  <a16:creationId xmlns:a16="http://schemas.microsoft.com/office/drawing/2014/main" id="{225ED70C-0E52-04F8-3576-AA776C29BB22}"/>
                </a:ext>
              </a:extLst>
            </p:cNvPr>
            <p:cNvGrpSpPr/>
            <p:nvPr/>
          </p:nvGrpSpPr>
          <p:grpSpPr>
            <a:xfrm>
              <a:off x="276208" y="2474138"/>
              <a:ext cx="5817581" cy="1144486"/>
              <a:chOff x="178219" y="1630313"/>
              <a:chExt cx="3028768" cy="595846"/>
            </a:xfrm>
          </p:grpSpPr>
          <p:sp>
            <p:nvSpPr>
              <p:cNvPr id="21" name="Rectangle: Rounded Corners 20">
                <a:extLst>
                  <a:ext uri="{FF2B5EF4-FFF2-40B4-BE49-F238E27FC236}">
                    <a16:creationId xmlns:a16="http://schemas.microsoft.com/office/drawing/2014/main" id="{73529488-4D7B-9BE8-4380-26880E47E987}"/>
                  </a:ext>
                </a:extLst>
              </p:cNvPr>
              <p:cNvSpPr/>
              <p:nvPr/>
            </p:nvSpPr>
            <p:spPr>
              <a:xfrm>
                <a:off x="452365" y="1650159"/>
                <a:ext cx="2754622" cy="576000"/>
              </a:xfrm>
              <a:prstGeom prst="roundRect">
                <a:avLst/>
              </a:prstGeom>
              <a:solidFill>
                <a:srgbClr val="CBEDFD"/>
              </a:solidFill>
              <a:ln w="12700" cap="flat" cmpd="sng" algn="ctr">
                <a:noFill/>
                <a:prstDash val="solid"/>
                <a:miter lim="800000"/>
              </a:ln>
              <a:effectLst/>
            </p:spPr>
            <p:txBody>
              <a:bodyPr lIns="360000" rtlCol="0" anchor="ctr"/>
              <a:ls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a:lstStyle>
              <a:p>
                <a:pPr defTabSz="609585">
                  <a:defRPr/>
                </a:pPr>
                <a:endParaRPr lang="en-GB" sz="1600">
                  <a:latin typeface="+mj-lt"/>
                  <a:cs typeface="Arial"/>
                </a:endParaRPr>
              </a:p>
            </p:txBody>
          </p:sp>
          <p:sp>
            <p:nvSpPr>
              <p:cNvPr id="22" name="Oval 21">
                <a:extLst>
                  <a:ext uri="{FF2B5EF4-FFF2-40B4-BE49-F238E27FC236}">
                    <a16:creationId xmlns:a16="http://schemas.microsoft.com/office/drawing/2014/main" id="{0863ACE1-496B-6EF0-0A58-8941AC322C82}"/>
                  </a:ext>
                </a:extLst>
              </p:cNvPr>
              <p:cNvSpPr/>
              <p:nvPr/>
            </p:nvSpPr>
            <p:spPr>
              <a:xfrm>
                <a:off x="178219" y="1630313"/>
                <a:ext cx="575999" cy="575999"/>
              </a:xfrm>
              <a:prstGeom prst="ellipse">
                <a:avLst/>
              </a:prstGeom>
              <a:solidFill>
                <a:srgbClr val="002664"/>
              </a:solidFill>
              <a:ln w="38100" cap="flat" cmpd="sng" algn="ctr">
                <a:solidFill>
                  <a:srgbClr val="FFFFFF"/>
                </a:solidFill>
                <a:prstDash val="solid"/>
                <a:miter lim="800000"/>
              </a:ln>
              <a:effectLst/>
            </p:spPr>
            <p:txBody>
              <a:bodyPr rtlCol="0" anchor="ctr"/>
              <a:ls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a:lstStyle>
              <a:p>
                <a:pPr marL="0" marR="0" lvl="0" indent="0" algn="ctr" defTabSz="609585" eaLnBrk="1" fontAlgn="auto" latinLnBrk="0" hangingPunct="1">
                  <a:lnSpc>
                    <a:spcPct val="100000"/>
                  </a:lnSpc>
                  <a:spcBef>
                    <a:spcPts val="0"/>
                  </a:spcBef>
                  <a:spcAft>
                    <a:spcPts val="0"/>
                  </a:spcAft>
                  <a:buClrTx/>
                  <a:buSzTx/>
                  <a:buFontTx/>
                  <a:buNone/>
                  <a:tabLst/>
                  <a:defRPr/>
                </a:pPr>
                <a:endParaRPr kumimoji="0" lang="en-AU" sz="2400" b="0" i="0" u="none" strike="noStrike" kern="0" cap="none" spc="0" normalizeH="0" baseline="0" noProof="0">
                  <a:ln>
                    <a:solidFill>
                      <a:srgbClr val="FFFFFF"/>
                    </a:solidFill>
                  </a:ln>
                  <a:solidFill>
                    <a:srgbClr val="FFFFFF"/>
                  </a:solidFill>
                  <a:effectLst/>
                  <a:uLnTx/>
                  <a:uFillTx/>
                  <a:latin typeface="Public Sans Light"/>
                  <a:ea typeface="+mn-ea"/>
                  <a:cs typeface="+mn-cs"/>
                </a:endParaRPr>
              </a:p>
            </p:txBody>
          </p:sp>
        </p:grpSp>
        <p:pic>
          <p:nvPicPr>
            <p:cNvPr id="1025" name="Graphic 1024" descr="Brainstorm with solid fill">
              <a:extLst>
                <a:ext uri="{FF2B5EF4-FFF2-40B4-BE49-F238E27FC236}">
                  <a16:creationId xmlns:a16="http://schemas.microsoft.com/office/drawing/2014/main" id="{44120B23-964B-AF18-7B2C-0451EC1A40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8830" y="2646970"/>
              <a:ext cx="766639" cy="766639"/>
            </a:xfrm>
            <a:prstGeom prst="rect">
              <a:avLst/>
            </a:prstGeom>
          </p:spPr>
        </p:pic>
      </p:grpSp>
      <p:sp>
        <p:nvSpPr>
          <p:cNvPr id="32" name="TextBox 31">
            <a:extLst>
              <a:ext uri="{FF2B5EF4-FFF2-40B4-BE49-F238E27FC236}">
                <a16:creationId xmlns:a16="http://schemas.microsoft.com/office/drawing/2014/main" id="{2475DB53-BA56-6706-E514-2A85D2F99EF0}"/>
              </a:ext>
            </a:extLst>
          </p:cNvPr>
          <p:cNvSpPr txBox="1"/>
          <p:nvPr/>
        </p:nvSpPr>
        <p:spPr>
          <a:xfrm>
            <a:off x="1598888" y="2697375"/>
            <a:ext cx="3813940" cy="698012"/>
          </a:xfrm>
          <a:prstGeom prst="rect">
            <a:avLst/>
          </a:prstGeom>
          <a:noFill/>
        </p:spPr>
        <p:txBody>
          <a:bodyPr wrap="square" lIns="91440" tIns="45720" rIns="91440" bIns="45720" anchor="t">
            <a:spAutoFit/>
          </a:bodyPr>
          <a:lstStyle/>
          <a:p>
            <a:pPr>
              <a:lnSpc>
                <a:spcPct val="114000"/>
              </a:lnSpc>
            </a:pPr>
            <a:r>
              <a:rPr lang="en-AU" sz="1800" dirty="0">
                <a:solidFill>
                  <a:srgbClr val="002664"/>
                </a:solidFill>
              </a:rPr>
              <a:t>5 minutes for reading individually </a:t>
            </a:r>
            <a:br>
              <a:rPr lang="en-AU" sz="1800" dirty="0"/>
            </a:br>
            <a:r>
              <a:rPr lang="en-AU" sz="1800" dirty="0">
                <a:solidFill>
                  <a:srgbClr val="002664"/>
                </a:solidFill>
              </a:rPr>
              <a:t>(in group A, B, C or D)</a:t>
            </a:r>
          </a:p>
        </p:txBody>
      </p:sp>
      <p:sp>
        <p:nvSpPr>
          <p:cNvPr id="29" name="TextBox 28">
            <a:extLst>
              <a:ext uri="{FF2B5EF4-FFF2-40B4-BE49-F238E27FC236}">
                <a16:creationId xmlns:a16="http://schemas.microsoft.com/office/drawing/2014/main" id="{695EB194-E340-225D-9EE2-324DBF137128}"/>
              </a:ext>
            </a:extLst>
          </p:cNvPr>
          <p:cNvSpPr txBox="1"/>
          <p:nvPr/>
        </p:nvSpPr>
        <p:spPr>
          <a:xfrm>
            <a:off x="1598888" y="3781368"/>
            <a:ext cx="4349076" cy="1013804"/>
          </a:xfrm>
          <a:prstGeom prst="rect">
            <a:avLst/>
          </a:prstGeom>
          <a:noFill/>
        </p:spPr>
        <p:txBody>
          <a:bodyPr wrap="square" lIns="91440" tIns="45720" rIns="91440" bIns="45720" anchor="t">
            <a:spAutoFit/>
          </a:bodyPr>
          <a:lstStyle/>
          <a:p>
            <a:pPr>
              <a:lnSpc>
                <a:spcPct val="114000"/>
              </a:lnSpc>
            </a:pPr>
            <a:r>
              <a:rPr lang="en-AU" sz="1800" dirty="0">
                <a:solidFill>
                  <a:srgbClr val="002664"/>
                </a:solidFill>
              </a:rPr>
              <a:t>5 minutes for working in groups to</a:t>
            </a:r>
            <a:endParaRPr lang="en-US" sz="1800" dirty="0">
              <a:solidFill>
                <a:srgbClr val="002664"/>
              </a:solidFill>
            </a:endParaRPr>
          </a:p>
          <a:p>
            <a:pPr>
              <a:lnSpc>
                <a:spcPct val="114000"/>
              </a:lnSpc>
            </a:pPr>
            <a:r>
              <a:rPr lang="en-AU" sz="1800" dirty="0">
                <a:solidFill>
                  <a:srgbClr val="002664"/>
                </a:solidFill>
              </a:rPr>
              <a:t> discuss the questions for your reading</a:t>
            </a:r>
            <a:br>
              <a:rPr lang="en-AU" sz="1800" dirty="0">
                <a:solidFill>
                  <a:srgbClr val="002664"/>
                </a:solidFill>
              </a:rPr>
            </a:br>
            <a:r>
              <a:rPr lang="en-AU" sz="1800" dirty="0">
                <a:solidFill>
                  <a:srgbClr val="002664"/>
                </a:solidFill>
              </a:rPr>
              <a:t>(using slides 13, 14, 15 or 16)</a:t>
            </a:r>
            <a:endParaRPr lang="en-US" sz="1800" dirty="0">
              <a:solidFill>
                <a:srgbClr val="002664"/>
              </a:solidFill>
            </a:endParaRPr>
          </a:p>
        </p:txBody>
      </p:sp>
      <p:sp>
        <p:nvSpPr>
          <p:cNvPr id="1030" name="TextBox 1029">
            <a:extLst>
              <a:ext uri="{FF2B5EF4-FFF2-40B4-BE49-F238E27FC236}">
                <a16:creationId xmlns:a16="http://schemas.microsoft.com/office/drawing/2014/main" id="{0A5533E2-8A77-D8F7-6DBC-5948DBEBCDCE}"/>
              </a:ext>
            </a:extLst>
          </p:cNvPr>
          <p:cNvSpPr txBox="1"/>
          <p:nvPr/>
        </p:nvSpPr>
        <p:spPr>
          <a:xfrm>
            <a:off x="1598888" y="5228692"/>
            <a:ext cx="4445857" cy="698012"/>
          </a:xfrm>
          <a:prstGeom prst="rect">
            <a:avLst/>
          </a:prstGeom>
          <a:noFill/>
        </p:spPr>
        <p:txBody>
          <a:bodyPr wrap="square" lIns="91440" tIns="45720" rIns="91440" bIns="45720" anchor="t">
            <a:spAutoFit/>
          </a:bodyPr>
          <a:lstStyle/>
          <a:p>
            <a:pPr>
              <a:lnSpc>
                <a:spcPct val="114000"/>
              </a:lnSpc>
            </a:pPr>
            <a:r>
              <a:rPr lang="en-AU" sz="1800" dirty="0">
                <a:solidFill>
                  <a:srgbClr val="002664"/>
                </a:solidFill>
              </a:rPr>
              <a:t>10 minutes for all groups to report back</a:t>
            </a:r>
            <a:br>
              <a:rPr lang="en-AU" sz="1800" dirty="0"/>
            </a:br>
            <a:r>
              <a:rPr lang="en-AU" sz="1800" dirty="0">
                <a:solidFill>
                  <a:srgbClr val="002664"/>
                </a:solidFill>
              </a:rPr>
              <a:t>(slide 17)</a:t>
            </a:r>
          </a:p>
        </p:txBody>
      </p:sp>
      <p:grpSp>
        <p:nvGrpSpPr>
          <p:cNvPr id="33" name="Group 32" descr="Group A. Cognitive load theory.&#10;Group B. Schemas and their role in working memory.&#10;Group C. How students move learning from working memory to long-term memory,&#10;Group D. Practice and retrieval consolidates learning.">
            <a:extLst>
              <a:ext uri="{FF2B5EF4-FFF2-40B4-BE49-F238E27FC236}">
                <a16:creationId xmlns:a16="http://schemas.microsoft.com/office/drawing/2014/main" id="{047FF4D7-E442-2552-4268-E668522EC546}"/>
              </a:ext>
            </a:extLst>
          </p:cNvPr>
          <p:cNvGrpSpPr/>
          <p:nvPr/>
        </p:nvGrpSpPr>
        <p:grpSpPr>
          <a:xfrm>
            <a:off x="6981833" y="893837"/>
            <a:ext cx="4550859" cy="5615916"/>
            <a:chOff x="6981833" y="893837"/>
            <a:chExt cx="4550859" cy="5615916"/>
          </a:xfrm>
        </p:grpSpPr>
        <p:grpSp>
          <p:nvGrpSpPr>
            <p:cNvPr id="25" name="Group 24">
              <a:extLst>
                <a:ext uri="{FF2B5EF4-FFF2-40B4-BE49-F238E27FC236}">
                  <a16:creationId xmlns:a16="http://schemas.microsoft.com/office/drawing/2014/main" id="{8F2C3E8B-F09F-519F-34F3-19856E5F1FBA}"/>
                </a:ext>
              </a:extLst>
            </p:cNvPr>
            <p:cNvGrpSpPr/>
            <p:nvPr/>
          </p:nvGrpSpPr>
          <p:grpSpPr>
            <a:xfrm>
              <a:off x="6983298" y="893837"/>
              <a:ext cx="2491114" cy="2147512"/>
              <a:chOff x="6839825" y="809289"/>
              <a:chExt cx="2491114" cy="2147512"/>
            </a:xfrm>
          </p:grpSpPr>
          <p:sp>
            <p:nvSpPr>
              <p:cNvPr id="7" name="Hexagon 6">
                <a:extLst>
                  <a:ext uri="{FF2B5EF4-FFF2-40B4-BE49-F238E27FC236}">
                    <a16:creationId xmlns:a16="http://schemas.microsoft.com/office/drawing/2014/main" id="{5693F46F-2AD2-3BBA-4AF2-09C91466A29C}"/>
                  </a:ext>
                </a:extLst>
              </p:cNvPr>
              <p:cNvSpPr/>
              <p:nvPr/>
            </p:nvSpPr>
            <p:spPr>
              <a:xfrm>
                <a:off x="6839825" y="809289"/>
                <a:ext cx="2491114" cy="2147512"/>
              </a:xfrm>
              <a:prstGeom prst="hexagon">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093A382C-A85F-5A1E-44AF-E5B71B1A6FBC}"/>
                  </a:ext>
                </a:extLst>
              </p:cNvPr>
              <p:cNvSpPr txBox="1"/>
              <p:nvPr/>
            </p:nvSpPr>
            <p:spPr>
              <a:xfrm>
                <a:off x="7365339" y="1435237"/>
                <a:ext cx="1437153" cy="976320"/>
              </a:xfrm>
              <a:prstGeom prst="rect">
                <a:avLst/>
              </a:prstGeom>
              <a:noFill/>
            </p:spPr>
            <p:txBody>
              <a:bodyPr wrap="square" lIns="0" tIns="0" rIns="0" bIns="0" rtlCol="0" anchor="t">
                <a:noAutofit/>
              </a:bodyPr>
              <a:lstStyle/>
              <a:p>
                <a:pPr algn="ctr">
                  <a:lnSpc>
                    <a:spcPct val="114000"/>
                  </a:lnSpc>
                  <a:spcAft>
                    <a:spcPts val="600"/>
                  </a:spcAft>
                </a:pPr>
                <a:r>
                  <a:rPr lang="en-US" sz="1800" b="1" dirty="0">
                    <a:solidFill>
                      <a:srgbClr val="002664"/>
                    </a:solidFill>
                    <a:latin typeface="+mj-lt"/>
                  </a:rPr>
                  <a:t>Group A</a:t>
                </a:r>
              </a:p>
              <a:p>
                <a:pPr algn="ctr">
                  <a:lnSpc>
                    <a:spcPct val="114000"/>
                  </a:lnSpc>
                  <a:spcAft>
                    <a:spcPts val="600"/>
                  </a:spcAft>
                </a:pPr>
                <a:r>
                  <a:rPr lang="en-US" sz="1600" dirty="0">
                    <a:solidFill>
                      <a:srgbClr val="002664"/>
                    </a:solidFill>
                  </a:rPr>
                  <a:t>Cognitive load theory</a:t>
                </a:r>
                <a:endParaRPr lang="en-GB" sz="1600" dirty="0">
                  <a:solidFill>
                    <a:srgbClr val="002664"/>
                  </a:solidFill>
                </a:endParaRPr>
              </a:p>
            </p:txBody>
          </p:sp>
        </p:grpSp>
        <p:grpSp>
          <p:nvGrpSpPr>
            <p:cNvPr id="26" name="Group 25">
              <a:extLst>
                <a:ext uri="{FF2B5EF4-FFF2-40B4-BE49-F238E27FC236}">
                  <a16:creationId xmlns:a16="http://schemas.microsoft.com/office/drawing/2014/main" id="{D47CB373-0911-C11D-1727-E50A658C21B1}"/>
                </a:ext>
              </a:extLst>
            </p:cNvPr>
            <p:cNvGrpSpPr/>
            <p:nvPr/>
          </p:nvGrpSpPr>
          <p:grpSpPr>
            <a:xfrm>
              <a:off x="9041578" y="2065375"/>
              <a:ext cx="2491114" cy="2147512"/>
              <a:chOff x="8898105" y="1939936"/>
              <a:chExt cx="2491114" cy="2147512"/>
            </a:xfrm>
          </p:grpSpPr>
          <p:sp>
            <p:nvSpPr>
              <p:cNvPr id="10" name="Hexagon 9">
                <a:extLst>
                  <a:ext uri="{FF2B5EF4-FFF2-40B4-BE49-F238E27FC236}">
                    <a16:creationId xmlns:a16="http://schemas.microsoft.com/office/drawing/2014/main" id="{F2856DC3-A588-AC39-2CE2-01A5FFF484C4}"/>
                  </a:ext>
                </a:extLst>
              </p:cNvPr>
              <p:cNvSpPr/>
              <p:nvPr/>
            </p:nvSpPr>
            <p:spPr>
              <a:xfrm>
                <a:off x="8898105" y="1939936"/>
                <a:ext cx="2491114" cy="2147512"/>
              </a:xfrm>
              <a:prstGeom prst="hexagon">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a:extLst>
                  <a:ext uri="{FF2B5EF4-FFF2-40B4-BE49-F238E27FC236}">
                    <a16:creationId xmlns:a16="http://schemas.microsoft.com/office/drawing/2014/main" id="{91F6E174-F792-D9B9-6F3B-765D3D2FAAB7}"/>
                  </a:ext>
                </a:extLst>
              </p:cNvPr>
              <p:cNvSpPr txBox="1"/>
              <p:nvPr/>
            </p:nvSpPr>
            <p:spPr>
              <a:xfrm>
                <a:off x="9346720" y="2398200"/>
                <a:ext cx="1596218" cy="1230983"/>
              </a:xfrm>
              <a:prstGeom prst="rect">
                <a:avLst/>
              </a:prstGeom>
              <a:noFill/>
            </p:spPr>
            <p:txBody>
              <a:bodyPr wrap="square" lIns="0" tIns="0" rIns="0" bIns="0" rtlCol="0" anchor="t">
                <a:noAutofit/>
              </a:bodyPr>
              <a:lstStyle/>
              <a:p>
                <a:pPr algn="ctr">
                  <a:lnSpc>
                    <a:spcPct val="114000"/>
                  </a:lnSpc>
                  <a:spcAft>
                    <a:spcPts val="600"/>
                  </a:spcAft>
                </a:pPr>
                <a:r>
                  <a:rPr lang="en-AU" sz="1800" b="1" dirty="0">
                    <a:solidFill>
                      <a:srgbClr val="002664"/>
                    </a:solidFill>
                    <a:latin typeface="+mj-lt"/>
                  </a:rPr>
                  <a:t>Group B</a:t>
                </a:r>
              </a:p>
              <a:p>
                <a:pPr algn="ctr">
                  <a:lnSpc>
                    <a:spcPct val="114000"/>
                  </a:lnSpc>
                  <a:spcAft>
                    <a:spcPts val="600"/>
                  </a:spcAft>
                </a:pPr>
                <a:r>
                  <a:rPr lang="en-AU" sz="1600" b="0" i="0" u="none" strike="noStrike" noProof="0" dirty="0">
                    <a:solidFill>
                      <a:srgbClr val="002664"/>
                    </a:solidFill>
                  </a:rPr>
                  <a:t>Schemas and their role in working memory</a:t>
                </a:r>
                <a:endParaRPr lang="en-AU" sz="1600" dirty="0">
                  <a:solidFill>
                    <a:srgbClr val="002664"/>
                  </a:solidFill>
                </a:endParaRPr>
              </a:p>
            </p:txBody>
          </p:sp>
        </p:grpSp>
        <p:grpSp>
          <p:nvGrpSpPr>
            <p:cNvPr id="31" name="Group 30">
              <a:extLst>
                <a:ext uri="{FF2B5EF4-FFF2-40B4-BE49-F238E27FC236}">
                  <a16:creationId xmlns:a16="http://schemas.microsoft.com/office/drawing/2014/main" id="{A889660E-A9CC-8B81-EAF8-25B7FEFA7AB2}"/>
                </a:ext>
              </a:extLst>
            </p:cNvPr>
            <p:cNvGrpSpPr/>
            <p:nvPr/>
          </p:nvGrpSpPr>
          <p:grpSpPr>
            <a:xfrm>
              <a:off x="9041578" y="4362241"/>
              <a:ext cx="2491114" cy="2147512"/>
              <a:chOff x="8898105" y="4236802"/>
              <a:chExt cx="2491114" cy="2147512"/>
            </a:xfrm>
          </p:grpSpPr>
          <p:sp>
            <p:nvSpPr>
              <p:cNvPr id="12" name="Hexagon 11">
                <a:extLst>
                  <a:ext uri="{FF2B5EF4-FFF2-40B4-BE49-F238E27FC236}">
                    <a16:creationId xmlns:a16="http://schemas.microsoft.com/office/drawing/2014/main" id="{C6E4CE27-A7BA-205A-9C15-98B1350F91AA}"/>
                  </a:ext>
                </a:extLst>
              </p:cNvPr>
              <p:cNvSpPr/>
              <p:nvPr/>
            </p:nvSpPr>
            <p:spPr>
              <a:xfrm>
                <a:off x="8898105" y="4236802"/>
                <a:ext cx="2491114" cy="2147512"/>
              </a:xfrm>
              <a:prstGeom prst="hexagon">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a:extLst>
                  <a:ext uri="{FF2B5EF4-FFF2-40B4-BE49-F238E27FC236}">
                    <a16:creationId xmlns:a16="http://schemas.microsoft.com/office/drawing/2014/main" id="{94283ABB-5D93-D7FA-8F60-683A83F20AA9}"/>
                  </a:ext>
                </a:extLst>
              </p:cNvPr>
              <p:cNvSpPr txBox="1"/>
              <p:nvPr/>
            </p:nvSpPr>
            <p:spPr>
              <a:xfrm>
                <a:off x="9279369" y="4543397"/>
                <a:ext cx="1728585" cy="1534321"/>
              </a:xfrm>
              <a:prstGeom prst="rect">
                <a:avLst/>
              </a:prstGeom>
              <a:noFill/>
            </p:spPr>
            <p:txBody>
              <a:bodyPr wrap="square" lIns="0" tIns="0" rIns="0" bIns="0" rtlCol="0" anchor="t">
                <a:noAutofit/>
              </a:bodyPr>
              <a:lstStyle/>
              <a:p>
                <a:pPr algn="ctr">
                  <a:lnSpc>
                    <a:spcPct val="114000"/>
                  </a:lnSpc>
                  <a:spcAft>
                    <a:spcPts val="600"/>
                  </a:spcAft>
                </a:pPr>
                <a:r>
                  <a:rPr lang="en-AU" sz="1800" b="1" dirty="0">
                    <a:solidFill>
                      <a:srgbClr val="002664"/>
                    </a:solidFill>
                    <a:latin typeface="+mj-lt"/>
                  </a:rPr>
                  <a:t>Group</a:t>
                </a:r>
                <a:r>
                  <a:rPr lang="en-AU" sz="1600" b="1" dirty="0">
                    <a:solidFill>
                      <a:srgbClr val="002664"/>
                    </a:solidFill>
                    <a:latin typeface="+mj-lt"/>
                  </a:rPr>
                  <a:t> D</a:t>
                </a:r>
                <a:endParaRPr lang="en-US" sz="1600" dirty="0">
                  <a:latin typeface="+mj-lt"/>
                </a:endParaRPr>
              </a:p>
              <a:p>
                <a:pPr algn="ctr">
                  <a:lnSpc>
                    <a:spcPct val="114000"/>
                  </a:lnSpc>
                  <a:spcAft>
                    <a:spcPts val="600"/>
                  </a:spcAft>
                </a:pPr>
                <a:r>
                  <a:rPr lang="en-AU" sz="1600" dirty="0">
                    <a:solidFill>
                      <a:srgbClr val="002664"/>
                    </a:solidFill>
                  </a:rPr>
                  <a:t>Practice and retrieval consolidates learning</a:t>
                </a:r>
              </a:p>
            </p:txBody>
          </p:sp>
        </p:grpSp>
        <p:grpSp>
          <p:nvGrpSpPr>
            <p:cNvPr id="30" name="Group 29">
              <a:extLst>
                <a:ext uri="{FF2B5EF4-FFF2-40B4-BE49-F238E27FC236}">
                  <a16:creationId xmlns:a16="http://schemas.microsoft.com/office/drawing/2014/main" id="{C995932C-B368-EE21-156B-7768106D3B43}"/>
                </a:ext>
              </a:extLst>
            </p:cNvPr>
            <p:cNvGrpSpPr/>
            <p:nvPr/>
          </p:nvGrpSpPr>
          <p:grpSpPr>
            <a:xfrm>
              <a:off x="6981833" y="3190703"/>
              <a:ext cx="2491114" cy="2147512"/>
              <a:chOff x="6839825" y="3071332"/>
              <a:chExt cx="2491114" cy="2147512"/>
            </a:xfrm>
          </p:grpSpPr>
          <p:sp>
            <p:nvSpPr>
              <p:cNvPr id="11" name="Hexagon 10">
                <a:extLst>
                  <a:ext uri="{FF2B5EF4-FFF2-40B4-BE49-F238E27FC236}">
                    <a16:creationId xmlns:a16="http://schemas.microsoft.com/office/drawing/2014/main" id="{1CF1A0D1-827F-B3FA-EC6D-586ABFFE209E}"/>
                  </a:ext>
                </a:extLst>
              </p:cNvPr>
              <p:cNvSpPr/>
              <p:nvPr/>
            </p:nvSpPr>
            <p:spPr>
              <a:xfrm>
                <a:off x="6839825" y="3071332"/>
                <a:ext cx="2491114" cy="2147512"/>
              </a:xfrm>
              <a:prstGeom prst="hexagon">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TextBox 22">
                <a:extLst>
                  <a:ext uri="{FF2B5EF4-FFF2-40B4-BE49-F238E27FC236}">
                    <a16:creationId xmlns:a16="http://schemas.microsoft.com/office/drawing/2014/main" id="{CC387ABC-3F5B-0942-CD43-9E4F5E931D41}"/>
                  </a:ext>
                </a:extLst>
              </p:cNvPr>
              <p:cNvSpPr txBox="1"/>
              <p:nvPr/>
            </p:nvSpPr>
            <p:spPr>
              <a:xfrm>
                <a:off x="7311525" y="3133070"/>
                <a:ext cx="1547713" cy="1920891"/>
              </a:xfrm>
              <a:prstGeom prst="rect">
                <a:avLst/>
              </a:prstGeom>
              <a:noFill/>
            </p:spPr>
            <p:txBody>
              <a:bodyPr wrap="square" lIns="0" tIns="0" rIns="0" bIns="0" rtlCol="0" anchor="t">
                <a:noAutofit/>
              </a:bodyPr>
              <a:lstStyle/>
              <a:p>
                <a:pPr algn="ctr">
                  <a:lnSpc>
                    <a:spcPct val="114000"/>
                  </a:lnSpc>
                  <a:spcAft>
                    <a:spcPts val="600"/>
                  </a:spcAft>
                </a:pPr>
                <a:r>
                  <a:rPr lang="en-US" sz="1800" b="1" dirty="0">
                    <a:solidFill>
                      <a:srgbClr val="002664"/>
                    </a:solidFill>
                    <a:latin typeface="+mj-lt"/>
                  </a:rPr>
                  <a:t>Group C</a:t>
                </a:r>
              </a:p>
              <a:p>
                <a:pPr algn="ctr">
                  <a:lnSpc>
                    <a:spcPct val="114000"/>
                  </a:lnSpc>
                  <a:spcAft>
                    <a:spcPts val="600"/>
                  </a:spcAft>
                </a:pPr>
                <a:r>
                  <a:rPr lang="en-US" sz="1600" dirty="0">
                    <a:solidFill>
                      <a:srgbClr val="002664"/>
                    </a:solidFill>
                  </a:rPr>
                  <a:t>How students move learning from working memory to long-term memory</a:t>
                </a:r>
                <a:endParaRPr lang="en-GB" sz="1600" dirty="0">
                  <a:solidFill>
                    <a:srgbClr val="002664"/>
                  </a:solidFill>
                </a:endParaRPr>
              </a:p>
            </p:txBody>
          </p:sp>
        </p:grpSp>
      </p:grpSp>
      <p:sp>
        <p:nvSpPr>
          <p:cNvPr id="3" name="Slide Number Placeholder 2">
            <a:extLst>
              <a:ext uri="{FF2B5EF4-FFF2-40B4-BE49-F238E27FC236}">
                <a16:creationId xmlns:a16="http://schemas.microsoft.com/office/drawing/2014/main" id="{C0E52C25-E629-A6A2-BC36-9BDB99B1B0A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388899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06FC7-8F3D-C99B-4A0A-6AE6E3500075}"/>
              </a:ext>
            </a:extLst>
          </p:cNvPr>
          <p:cNvSpPr>
            <a:spLocks noGrp="1"/>
          </p:cNvSpPr>
          <p:nvPr>
            <p:ph type="title"/>
          </p:nvPr>
        </p:nvSpPr>
        <p:spPr/>
        <p:txBody>
          <a:bodyPr/>
          <a:lstStyle/>
          <a:p>
            <a:r>
              <a:rPr lang="en-AU" dirty="0"/>
              <a:t>Group A</a:t>
            </a:r>
          </a:p>
        </p:txBody>
      </p:sp>
      <p:sp>
        <p:nvSpPr>
          <p:cNvPr id="3" name="Text Placeholder 2">
            <a:extLst>
              <a:ext uri="{FF2B5EF4-FFF2-40B4-BE49-F238E27FC236}">
                <a16:creationId xmlns:a16="http://schemas.microsoft.com/office/drawing/2014/main" id="{B6D8D8FA-B93D-3F5A-52D7-A9E7FE5AF09B}"/>
              </a:ext>
            </a:extLst>
          </p:cNvPr>
          <p:cNvSpPr>
            <a:spLocks noGrp="1"/>
          </p:cNvSpPr>
          <p:nvPr>
            <p:ph type="body" sz="quarter" idx="18"/>
          </p:nvPr>
        </p:nvSpPr>
        <p:spPr/>
        <p:txBody>
          <a:bodyPr/>
          <a:lstStyle/>
          <a:p>
            <a:r>
              <a:rPr lang="en-GB" dirty="0"/>
              <a:t>Cognitive load theory</a:t>
            </a:r>
            <a:endParaRPr lang="en-AU" b="1" dirty="0"/>
          </a:p>
        </p:txBody>
      </p:sp>
      <p:grpSp>
        <p:nvGrpSpPr>
          <p:cNvPr id="11" name="Group 10">
            <a:extLst>
              <a:ext uri="{FF2B5EF4-FFF2-40B4-BE49-F238E27FC236}">
                <a16:creationId xmlns:a16="http://schemas.microsoft.com/office/drawing/2014/main" id="{20E945F6-1F7C-FA87-CAFD-0E053629046C}"/>
              </a:ext>
              <a:ext uri="{C183D7F6-B498-43B3-948B-1728B52AA6E4}">
                <adec:decorative xmlns:adec="http://schemas.microsoft.com/office/drawing/2017/decorative" val="1"/>
              </a:ext>
            </a:extLst>
          </p:cNvPr>
          <p:cNvGrpSpPr/>
          <p:nvPr/>
        </p:nvGrpSpPr>
        <p:grpSpPr>
          <a:xfrm>
            <a:off x="360000" y="1757669"/>
            <a:ext cx="11472000" cy="4607263"/>
            <a:chOff x="360000" y="1757669"/>
            <a:chExt cx="11472000" cy="4607263"/>
          </a:xfrm>
        </p:grpSpPr>
        <p:sp>
          <p:nvSpPr>
            <p:cNvPr id="17" name="Rectangle: Rounded Corners 16">
              <a:extLst>
                <a:ext uri="{FF2B5EF4-FFF2-40B4-BE49-F238E27FC236}">
                  <a16:creationId xmlns:a16="http://schemas.microsoft.com/office/drawing/2014/main" id="{65327016-AD43-753D-DEEC-D5293B7C6D7D}"/>
                </a:ext>
              </a:extLst>
            </p:cNvPr>
            <p:cNvSpPr/>
            <p:nvPr/>
          </p:nvSpPr>
          <p:spPr>
            <a:xfrm>
              <a:off x="4334958" y="2370222"/>
              <a:ext cx="3522084" cy="3994710"/>
            </a:xfrm>
            <a:prstGeom prst="roundRect">
              <a:avLst/>
            </a:prstGeom>
            <a:solidFill>
              <a:srgbClr val="FFFF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nSpc>
                  <a:spcPct val="150000"/>
                </a:lnSpc>
              </a:pPr>
              <a:endParaRPr lang="en-AU" sz="1600" dirty="0">
                <a:solidFill>
                  <a:srgbClr val="002664"/>
                </a:solidFill>
                <a:ea typeface="+mn-lt"/>
                <a:cs typeface="+mn-lt"/>
              </a:endParaRPr>
            </a:p>
          </p:txBody>
        </p:sp>
        <p:sp>
          <p:nvSpPr>
            <p:cNvPr id="19" name="Rectangle: Rounded Corners 18">
              <a:extLst>
                <a:ext uri="{FF2B5EF4-FFF2-40B4-BE49-F238E27FC236}">
                  <a16:creationId xmlns:a16="http://schemas.microsoft.com/office/drawing/2014/main" id="{30BF7792-9D77-6DBC-76DB-042659830D4D}"/>
                </a:ext>
              </a:extLst>
            </p:cNvPr>
            <p:cNvSpPr/>
            <p:nvPr/>
          </p:nvSpPr>
          <p:spPr>
            <a:xfrm>
              <a:off x="8309916" y="2370222"/>
              <a:ext cx="3522084" cy="3979778"/>
            </a:xfrm>
            <a:prstGeom prst="roundRect">
              <a:avLst/>
            </a:prstGeom>
            <a:solidFill>
              <a:srgbClr val="FFFF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nSpc>
                  <a:spcPct val="150000"/>
                </a:lnSpc>
              </a:pPr>
              <a:endParaRPr lang="en-AU" sz="1600" dirty="0">
                <a:solidFill>
                  <a:srgbClr val="002664"/>
                </a:solidFill>
              </a:endParaRPr>
            </a:p>
          </p:txBody>
        </p:sp>
        <p:pic>
          <p:nvPicPr>
            <p:cNvPr id="23" name="Picture 22" descr="A blue circle with white outline of people talking&#10;&#10;Description automatically generated">
              <a:extLst>
                <a:ext uri="{FF2B5EF4-FFF2-40B4-BE49-F238E27FC236}">
                  <a16:creationId xmlns:a16="http://schemas.microsoft.com/office/drawing/2014/main" id="{D4EB73E3-9A5E-E687-4EF2-E36E962D1C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06515" y="1761381"/>
              <a:ext cx="1162103" cy="1162103"/>
            </a:xfrm>
            <a:prstGeom prst="rect">
              <a:avLst/>
            </a:prstGeom>
          </p:spPr>
        </p:pic>
        <p:pic>
          <p:nvPicPr>
            <p:cNvPr id="25" name="Picture 24" descr="A blue circle with white outline of a head with lightbulb&#10;&#10;Description automatically generated">
              <a:extLst>
                <a:ext uri="{FF2B5EF4-FFF2-40B4-BE49-F238E27FC236}">
                  <a16:creationId xmlns:a16="http://schemas.microsoft.com/office/drawing/2014/main" id="{73739AFA-D71F-1CC9-918A-CF27B041D1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89906" y="1761379"/>
              <a:ext cx="1162103" cy="1162103"/>
            </a:xfrm>
            <a:prstGeom prst="rect">
              <a:avLst/>
            </a:prstGeom>
          </p:spPr>
        </p:pic>
        <p:sp>
          <p:nvSpPr>
            <p:cNvPr id="7" name="Rectangle: Rounded Corners 6">
              <a:extLst>
                <a:ext uri="{FF2B5EF4-FFF2-40B4-BE49-F238E27FC236}">
                  <a16:creationId xmlns:a16="http://schemas.microsoft.com/office/drawing/2014/main" id="{56AE4C62-B819-E82D-3B77-7AD6D90C0626}"/>
                </a:ext>
              </a:extLst>
            </p:cNvPr>
            <p:cNvSpPr/>
            <p:nvPr/>
          </p:nvSpPr>
          <p:spPr>
            <a:xfrm>
              <a:off x="360000" y="2359850"/>
              <a:ext cx="3522084" cy="3994710"/>
            </a:xfrm>
            <a:prstGeom prst="roundRect">
              <a:avLst/>
            </a:prstGeom>
            <a:solidFill>
              <a:srgbClr val="FFFF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nSpc>
                  <a:spcPct val="150000"/>
                </a:lnSpc>
              </a:pPr>
              <a:endParaRPr lang="en-AU" sz="1800" dirty="0">
                <a:solidFill>
                  <a:srgbClr val="002664"/>
                </a:solidFill>
              </a:endParaRPr>
            </a:p>
          </p:txBody>
        </p:sp>
        <p:pic>
          <p:nvPicPr>
            <p:cNvPr id="21" name="Picture 20" descr="A blue circle with white outline of a stack of books&#10;&#10;Description automatically generated">
              <a:extLst>
                <a:ext uri="{FF2B5EF4-FFF2-40B4-BE49-F238E27FC236}">
                  <a16:creationId xmlns:a16="http://schemas.microsoft.com/office/drawing/2014/main" id="{002F9658-2021-51E6-1A79-13183B8177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54837" y="1757669"/>
              <a:ext cx="1165815" cy="1165815"/>
            </a:xfrm>
            <a:prstGeom prst="rect">
              <a:avLst/>
            </a:prstGeom>
          </p:spPr>
        </p:pic>
      </p:grpSp>
      <p:sp>
        <p:nvSpPr>
          <p:cNvPr id="6" name="TextBox 5">
            <a:extLst>
              <a:ext uri="{FF2B5EF4-FFF2-40B4-BE49-F238E27FC236}">
                <a16:creationId xmlns:a16="http://schemas.microsoft.com/office/drawing/2014/main" id="{BDAE4A67-DFA9-019D-EE47-A4ADBFF54B52}"/>
              </a:ext>
            </a:extLst>
          </p:cNvPr>
          <p:cNvSpPr txBox="1"/>
          <p:nvPr/>
        </p:nvSpPr>
        <p:spPr>
          <a:xfrm>
            <a:off x="617552" y="3029546"/>
            <a:ext cx="3006981" cy="1315764"/>
          </a:xfrm>
          <a:prstGeom prst="rect">
            <a:avLst/>
          </a:prstGeom>
          <a:noFill/>
        </p:spPr>
        <p:txBody>
          <a:bodyPr wrap="square" lIns="0" tIns="0" rIns="0" bIns="0" rtlCol="0">
            <a:noAutofit/>
          </a:bodyPr>
          <a:lstStyle/>
          <a:p>
            <a:pPr>
              <a:lnSpc>
                <a:spcPct val="150000"/>
              </a:lnSpc>
            </a:pPr>
            <a:r>
              <a:rPr lang="en-AU" sz="2000" b="1" dirty="0">
                <a:solidFill>
                  <a:srgbClr val="002664"/>
                </a:solidFill>
                <a:latin typeface="+mj-lt"/>
              </a:rPr>
              <a:t>Read</a:t>
            </a:r>
          </a:p>
          <a:p>
            <a:pPr>
              <a:lnSpc>
                <a:spcPct val="150000"/>
              </a:lnSpc>
            </a:pPr>
            <a:r>
              <a:rPr lang="en-AU" sz="1800" b="1" dirty="0">
                <a:solidFill>
                  <a:srgbClr val="002664"/>
                </a:solidFill>
                <a:ea typeface="+mn-lt"/>
                <a:cs typeface="+mn-lt"/>
              </a:rPr>
              <a:t>How the human brain learns </a:t>
            </a:r>
            <a:r>
              <a:rPr lang="en-AU" sz="1800" dirty="0">
                <a:solidFill>
                  <a:srgbClr val="002664"/>
                </a:solidFill>
                <a:ea typeface="+mn-lt"/>
                <a:cs typeface="+mn-lt"/>
              </a:rPr>
              <a:t>(pages 2–3)</a:t>
            </a:r>
            <a:endParaRPr lang="en-US" sz="1800" dirty="0">
              <a:solidFill>
                <a:srgbClr val="002664"/>
              </a:solidFill>
            </a:endParaRPr>
          </a:p>
        </p:txBody>
      </p:sp>
      <p:pic>
        <p:nvPicPr>
          <p:cNvPr id="8" name="Picture 2" descr="A QR code leading to CESE (2017) Cognitive load theory: Research that teachers really need to understand.">
            <a:extLst>
              <a:ext uri="{FF2B5EF4-FFF2-40B4-BE49-F238E27FC236}">
                <a16:creationId xmlns:a16="http://schemas.microsoft.com/office/drawing/2014/main" id="{136B1584-E46E-0889-8B55-5332E14F1CE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306548" y="4483565"/>
            <a:ext cx="1628989" cy="162667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DD1F908-4F42-33FC-1866-AAE1BED001D3}"/>
              </a:ext>
            </a:extLst>
          </p:cNvPr>
          <p:cNvSpPr txBox="1"/>
          <p:nvPr/>
        </p:nvSpPr>
        <p:spPr>
          <a:xfrm>
            <a:off x="4634349" y="3029546"/>
            <a:ext cx="2923303" cy="3196799"/>
          </a:xfrm>
          <a:prstGeom prst="rect">
            <a:avLst/>
          </a:prstGeom>
          <a:noFill/>
        </p:spPr>
        <p:txBody>
          <a:bodyPr wrap="square" lIns="0" tIns="0" rIns="0" bIns="0" rtlCol="0">
            <a:noAutofit/>
          </a:bodyPr>
          <a:lstStyle/>
          <a:p>
            <a:pPr>
              <a:lnSpc>
                <a:spcPct val="150000"/>
              </a:lnSpc>
            </a:pPr>
            <a:r>
              <a:rPr lang="en-AU" sz="2000" b="1" dirty="0">
                <a:solidFill>
                  <a:srgbClr val="002664"/>
                </a:solidFill>
                <a:latin typeface="+mj-lt"/>
              </a:rPr>
              <a:t>Discuss</a:t>
            </a:r>
            <a:br>
              <a:rPr lang="en-AU" sz="2400" dirty="0"/>
            </a:br>
            <a:r>
              <a:rPr lang="en-AU" sz="1800" dirty="0">
                <a:solidFill>
                  <a:srgbClr val="002664"/>
                </a:solidFill>
              </a:rPr>
              <a:t>How does cognitive load theory support the use of explicit teaching in relation to how the brain stores and retrieves information? </a:t>
            </a:r>
            <a:endParaRPr lang="en-AU" sz="2000" dirty="0">
              <a:solidFill>
                <a:srgbClr val="002664"/>
              </a:solidFill>
              <a:ea typeface="+mn-lt"/>
              <a:cs typeface="+mn-lt"/>
            </a:endParaRPr>
          </a:p>
        </p:txBody>
      </p:sp>
      <p:sp>
        <p:nvSpPr>
          <p:cNvPr id="10" name="TextBox 9">
            <a:extLst>
              <a:ext uri="{FF2B5EF4-FFF2-40B4-BE49-F238E27FC236}">
                <a16:creationId xmlns:a16="http://schemas.microsoft.com/office/drawing/2014/main" id="{4148B575-46F9-868D-1A9B-1E07A0D8995D}"/>
              </a:ext>
            </a:extLst>
          </p:cNvPr>
          <p:cNvSpPr txBox="1"/>
          <p:nvPr/>
        </p:nvSpPr>
        <p:spPr>
          <a:xfrm>
            <a:off x="8590186" y="3029546"/>
            <a:ext cx="2961545" cy="3196799"/>
          </a:xfrm>
          <a:prstGeom prst="rect">
            <a:avLst/>
          </a:prstGeom>
          <a:noFill/>
        </p:spPr>
        <p:txBody>
          <a:bodyPr wrap="square" lIns="0" tIns="0" rIns="0" bIns="0" rtlCol="0">
            <a:noAutofit/>
          </a:bodyPr>
          <a:lstStyle/>
          <a:p>
            <a:pPr>
              <a:lnSpc>
                <a:spcPct val="150000"/>
              </a:lnSpc>
            </a:pPr>
            <a:r>
              <a:rPr lang="en-AU" sz="2000" b="1" dirty="0">
                <a:solidFill>
                  <a:srgbClr val="002664"/>
                </a:solidFill>
                <a:latin typeface="+mj-lt"/>
              </a:rPr>
              <a:t>Reflect</a:t>
            </a:r>
            <a:br>
              <a:rPr lang="en-AU" sz="2800" b="1" dirty="0"/>
            </a:br>
            <a:r>
              <a:rPr lang="en-AU" sz="1800" dirty="0">
                <a:solidFill>
                  <a:srgbClr val="002664"/>
                </a:solidFill>
              </a:rPr>
              <a:t>Consider a situation in the classroom which could lead to cognitive overload. How might this be prevented?</a:t>
            </a:r>
            <a:endParaRPr lang="en-AU" sz="2400" dirty="0">
              <a:solidFill>
                <a:srgbClr val="002664"/>
              </a:solidFill>
            </a:endParaRPr>
          </a:p>
        </p:txBody>
      </p:sp>
      <p:sp>
        <p:nvSpPr>
          <p:cNvPr id="5" name="TextBox 4">
            <a:extLst>
              <a:ext uri="{FF2B5EF4-FFF2-40B4-BE49-F238E27FC236}">
                <a16:creationId xmlns:a16="http://schemas.microsoft.com/office/drawing/2014/main" id="{4519BE3E-C68D-BCE5-1E6B-1C27980A66C2}"/>
              </a:ext>
            </a:extLst>
          </p:cNvPr>
          <p:cNvSpPr txBox="1"/>
          <p:nvPr/>
        </p:nvSpPr>
        <p:spPr>
          <a:xfrm>
            <a:off x="359999" y="6492814"/>
            <a:ext cx="11650845" cy="18466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AU" sz="1200" dirty="0">
                <a:solidFill>
                  <a:srgbClr val="002664"/>
                </a:solidFill>
              </a:rPr>
              <a:t>CESE (2017) </a:t>
            </a:r>
            <a:r>
              <a:rPr lang="en-AU" sz="1200" dirty="0">
                <a:hlinkClick r:id="rId7"/>
              </a:rPr>
              <a:t>Cognitive load theory: Research that teachers really need to understand</a:t>
            </a:r>
            <a:r>
              <a:rPr lang="en-AU" sz="1200" dirty="0">
                <a:solidFill>
                  <a:srgbClr val="002664"/>
                </a:solidFill>
              </a:rPr>
              <a:t>.</a:t>
            </a:r>
            <a:endParaRPr lang="en-US" sz="1800" dirty="0"/>
          </a:p>
        </p:txBody>
      </p:sp>
      <p:sp>
        <p:nvSpPr>
          <p:cNvPr id="4" name="Slide Number Placeholder 3">
            <a:extLst>
              <a:ext uri="{FF2B5EF4-FFF2-40B4-BE49-F238E27FC236}">
                <a16:creationId xmlns:a16="http://schemas.microsoft.com/office/drawing/2014/main" id="{77BD5EBD-F1AE-092A-8330-E90B682E81A3}"/>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2339648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06FC7-8F3D-C99B-4A0A-6AE6E3500075}"/>
              </a:ext>
            </a:extLst>
          </p:cNvPr>
          <p:cNvSpPr>
            <a:spLocks noGrp="1"/>
          </p:cNvSpPr>
          <p:nvPr>
            <p:ph type="title"/>
          </p:nvPr>
        </p:nvSpPr>
        <p:spPr/>
        <p:txBody>
          <a:bodyPr/>
          <a:lstStyle/>
          <a:p>
            <a:r>
              <a:rPr lang="en-AU" dirty="0"/>
              <a:t>Group B</a:t>
            </a:r>
          </a:p>
        </p:txBody>
      </p:sp>
      <p:sp>
        <p:nvSpPr>
          <p:cNvPr id="3" name="Text Placeholder 2">
            <a:extLst>
              <a:ext uri="{FF2B5EF4-FFF2-40B4-BE49-F238E27FC236}">
                <a16:creationId xmlns:a16="http://schemas.microsoft.com/office/drawing/2014/main" id="{B6D8D8FA-B93D-3F5A-52D7-A9E7FE5AF09B}"/>
              </a:ext>
            </a:extLst>
          </p:cNvPr>
          <p:cNvSpPr>
            <a:spLocks noGrp="1"/>
          </p:cNvSpPr>
          <p:nvPr>
            <p:ph type="body" sz="quarter" idx="18"/>
          </p:nvPr>
        </p:nvSpPr>
        <p:spPr/>
        <p:txBody>
          <a:bodyPr/>
          <a:lstStyle/>
          <a:p>
            <a:pPr>
              <a:lnSpc>
                <a:spcPct val="100000"/>
              </a:lnSpc>
            </a:pPr>
            <a:r>
              <a:rPr lang="en-AU" dirty="0"/>
              <a:t>Schemas and their role in working memory</a:t>
            </a:r>
          </a:p>
        </p:txBody>
      </p:sp>
      <p:grpSp>
        <p:nvGrpSpPr>
          <p:cNvPr id="11" name="Group 10">
            <a:extLst>
              <a:ext uri="{FF2B5EF4-FFF2-40B4-BE49-F238E27FC236}">
                <a16:creationId xmlns:a16="http://schemas.microsoft.com/office/drawing/2014/main" id="{54292E2D-DE97-C4B5-BBB9-73C94E0E4AFC}"/>
              </a:ext>
              <a:ext uri="{C183D7F6-B498-43B3-948B-1728B52AA6E4}">
                <adec:decorative xmlns:adec="http://schemas.microsoft.com/office/drawing/2017/decorative" val="1"/>
              </a:ext>
            </a:extLst>
          </p:cNvPr>
          <p:cNvGrpSpPr/>
          <p:nvPr/>
        </p:nvGrpSpPr>
        <p:grpSpPr>
          <a:xfrm>
            <a:off x="360000" y="1757669"/>
            <a:ext cx="11472000" cy="4617461"/>
            <a:chOff x="360000" y="1757669"/>
            <a:chExt cx="11472000" cy="4617461"/>
          </a:xfrm>
        </p:grpSpPr>
        <p:sp>
          <p:nvSpPr>
            <p:cNvPr id="5" name="Rectangle: Rounded Corners 4">
              <a:extLst>
                <a:ext uri="{FF2B5EF4-FFF2-40B4-BE49-F238E27FC236}">
                  <a16:creationId xmlns:a16="http://schemas.microsoft.com/office/drawing/2014/main" id="{73B9F60C-CF71-EF99-90BE-13C62AC13E8C}"/>
                </a:ext>
              </a:extLst>
            </p:cNvPr>
            <p:cNvSpPr/>
            <p:nvPr/>
          </p:nvSpPr>
          <p:spPr>
            <a:xfrm>
              <a:off x="360000" y="2353994"/>
              <a:ext cx="3522084" cy="4004908"/>
            </a:xfrm>
            <a:prstGeom prst="roundRect">
              <a:avLst/>
            </a:prstGeom>
            <a:solidFill>
              <a:srgbClr val="EBEBEB"/>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nSpc>
                  <a:spcPct val="150000"/>
                </a:lnSpc>
              </a:pPr>
              <a:endParaRPr lang="en-AU" sz="1800" dirty="0">
                <a:solidFill>
                  <a:srgbClr val="002664"/>
                </a:solidFill>
              </a:endParaRPr>
            </a:p>
          </p:txBody>
        </p:sp>
        <p:sp>
          <p:nvSpPr>
            <p:cNvPr id="17" name="Rectangle: Rounded Corners 16">
              <a:extLst>
                <a:ext uri="{FF2B5EF4-FFF2-40B4-BE49-F238E27FC236}">
                  <a16:creationId xmlns:a16="http://schemas.microsoft.com/office/drawing/2014/main" id="{65327016-AD43-753D-DEEC-D5293B7C6D7D}"/>
                </a:ext>
              </a:extLst>
            </p:cNvPr>
            <p:cNvSpPr/>
            <p:nvPr/>
          </p:nvSpPr>
          <p:spPr>
            <a:xfrm>
              <a:off x="4334958" y="2370222"/>
              <a:ext cx="3522084" cy="4004908"/>
            </a:xfrm>
            <a:prstGeom prst="roundRect">
              <a:avLst/>
            </a:prstGeom>
            <a:solidFill>
              <a:srgbClr val="EBEBEB"/>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nSpc>
                  <a:spcPct val="150000"/>
                </a:lnSpc>
              </a:pPr>
              <a:endParaRPr lang="en-AU" dirty="0">
                <a:ea typeface="+mn-lt"/>
                <a:cs typeface="+mn-lt"/>
              </a:endParaRPr>
            </a:p>
          </p:txBody>
        </p:sp>
        <p:sp>
          <p:nvSpPr>
            <p:cNvPr id="19" name="Rectangle: Rounded Corners 18">
              <a:extLst>
                <a:ext uri="{FF2B5EF4-FFF2-40B4-BE49-F238E27FC236}">
                  <a16:creationId xmlns:a16="http://schemas.microsoft.com/office/drawing/2014/main" id="{30BF7792-9D77-6DBC-76DB-042659830D4D}"/>
                </a:ext>
              </a:extLst>
            </p:cNvPr>
            <p:cNvSpPr/>
            <p:nvPr/>
          </p:nvSpPr>
          <p:spPr>
            <a:xfrm>
              <a:off x="8309916" y="2370222"/>
              <a:ext cx="3522084" cy="3989938"/>
            </a:xfrm>
            <a:prstGeom prst="roundRect">
              <a:avLst/>
            </a:prstGeom>
            <a:solidFill>
              <a:srgbClr val="EBEBEB"/>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nSpc>
                  <a:spcPct val="150000"/>
                </a:lnSpc>
              </a:pPr>
              <a:endParaRPr lang="en-AU" sz="1800" dirty="0">
                <a:solidFill>
                  <a:srgbClr val="002664"/>
                </a:solidFill>
              </a:endParaRPr>
            </a:p>
          </p:txBody>
        </p:sp>
        <p:pic>
          <p:nvPicPr>
            <p:cNvPr id="21" name="Picture 20" descr="A blue circle with white outline of a stack of books&#10;&#10;Description automatically generated">
              <a:extLst>
                <a:ext uri="{FF2B5EF4-FFF2-40B4-BE49-F238E27FC236}">
                  <a16:creationId xmlns:a16="http://schemas.microsoft.com/office/drawing/2014/main" id="{002F9658-2021-51E6-1A79-13183B8177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4837" y="1757669"/>
              <a:ext cx="1165815" cy="1165815"/>
            </a:xfrm>
            <a:prstGeom prst="rect">
              <a:avLst/>
            </a:prstGeom>
          </p:spPr>
        </p:pic>
        <p:pic>
          <p:nvPicPr>
            <p:cNvPr id="23" name="Picture 22" descr="A blue circle with white outline of people talking&#10;&#10;Description automatically generated">
              <a:extLst>
                <a:ext uri="{FF2B5EF4-FFF2-40B4-BE49-F238E27FC236}">
                  <a16:creationId xmlns:a16="http://schemas.microsoft.com/office/drawing/2014/main" id="{D4EB73E3-9A5E-E687-4EF2-E36E962D1C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06515" y="1761381"/>
              <a:ext cx="1162103" cy="1162103"/>
            </a:xfrm>
            <a:prstGeom prst="rect">
              <a:avLst/>
            </a:prstGeom>
          </p:spPr>
        </p:pic>
        <p:pic>
          <p:nvPicPr>
            <p:cNvPr id="25" name="Picture 24" descr="A blue circle with white outline of a head with lightbulb&#10;&#10;Description automatically generated">
              <a:extLst>
                <a:ext uri="{FF2B5EF4-FFF2-40B4-BE49-F238E27FC236}">
                  <a16:creationId xmlns:a16="http://schemas.microsoft.com/office/drawing/2014/main" id="{73739AFA-D71F-1CC9-918A-CF27B041D10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89906" y="1761379"/>
              <a:ext cx="1162103" cy="1162103"/>
            </a:xfrm>
            <a:prstGeom prst="rect">
              <a:avLst/>
            </a:prstGeom>
          </p:spPr>
        </p:pic>
      </p:grpSp>
      <p:sp>
        <p:nvSpPr>
          <p:cNvPr id="8" name="TextBox 7">
            <a:extLst>
              <a:ext uri="{FF2B5EF4-FFF2-40B4-BE49-F238E27FC236}">
                <a16:creationId xmlns:a16="http://schemas.microsoft.com/office/drawing/2014/main" id="{F5CF143B-76CA-4E1B-F70E-C90764947BAC}"/>
              </a:ext>
            </a:extLst>
          </p:cNvPr>
          <p:cNvSpPr txBox="1"/>
          <p:nvPr/>
        </p:nvSpPr>
        <p:spPr>
          <a:xfrm>
            <a:off x="627522" y="2903568"/>
            <a:ext cx="2987040" cy="1452880"/>
          </a:xfrm>
          <a:prstGeom prst="rect">
            <a:avLst/>
          </a:prstGeom>
          <a:noFill/>
        </p:spPr>
        <p:txBody>
          <a:bodyPr wrap="square" lIns="0" tIns="0" rIns="0" bIns="0" rtlCol="0">
            <a:noAutofit/>
          </a:bodyPr>
          <a:lstStyle/>
          <a:p>
            <a:pPr>
              <a:lnSpc>
                <a:spcPct val="150000"/>
              </a:lnSpc>
            </a:pPr>
            <a:r>
              <a:rPr lang="en-AU" sz="2000" b="1" dirty="0">
                <a:solidFill>
                  <a:srgbClr val="002664"/>
                </a:solidFill>
                <a:latin typeface="+mj-lt"/>
              </a:rPr>
              <a:t>Read</a:t>
            </a:r>
          </a:p>
          <a:p>
            <a:pPr>
              <a:lnSpc>
                <a:spcPct val="150000"/>
              </a:lnSpc>
            </a:pPr>
            <a:r>
              <a:rPr lang="en-AU" sz="1800" b="1" dirty="0">
                <a:solidFill>
                  <a:srgbClr val="002664"/>
                </a:solidFill>
              </a:rPr>
              <a:t>How</a:t>
            </a:r>
            <a:r>
              <a:rPr lang="en-AU" sz="1800" b="1" dirty="0">
                <a:solidFill>
                  <a:srgbClr val="002664"/>
                </a:solidFill>
                <a:ea typeface="+mn-lt"/>
                <a:cs typeface="+mn-lt"/>
              </a:rPr>
              <a:t> the human brain learns </a:t>
            </a:r>
            <a:r>
              <a:rPr lang="en-AU" sz="1800" dirty="0">
                <a:solidFill>
                  <a:srgbClr val="002664"/>
                </a:solidFill>
                <a:ea typeface="+mn-lt"/>
                <a:cs typeface="+mn-lt"/>
              </a:rPr>
              <a:t>(pages 2–3)</a:t>
            </a:r>
            <a:endParaRPr lang="en-AU" sz="1800" dirty="0">
              <a:solidFill>
                <a:srgbClr val="002664"/>
              </a:solidFill>
            </a:endParaRPr>
          </a:p>
          <a:p>
            <a:pPr algn="l"/>
            <a:endParaRPr lang="en-AU" sz="1800" dirty="0"/>
          </a:p>
        </p:txBody>
      </p:sp>
      <p:pic>
        <p:nvPicPr>
          <p:cNvPr id="7" name="Picture 2" descr="A QR code leading to CESE (2017) Cognitive load theory: Research that teachers really need to understand.">
            <a:extLst>
              <a:ext uri="{FF2B5EF4-FFF2-40B4-BE49-F238E27FC236}">
                <a16:creationId xmlns:a16="http://schemas.microsoft.com/office/drawing/2014/main" id="{7EA3119B-0E1E-F9FD-6CC7-37EB0DE541DE}"/>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307704" y="4483565"/>
            <a:ext cx="1626676" cy="162667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B30682F-3315-7637-208D-00AFE46486E4}"/>
              </a:ext>
            </a:extLst>
          </p:cNvPr>
          <p:cNvSpPr txBox="1"/>
          <p:nvPr/>
        </p:nvSpPr>
        <p:spPr>
          <a:xfrm>
            <a:off x="4602480" y="2903568"/>
            <a:ext cx="2987040" cy="3304192"/>
          </a:xfrm>
          <a:prstGeom prst="rect">
            <a:avLst/>
          </a:prstGeom>
          <a:noFill/>
        </p:spPr>
        <p:txBody>
          <a:bodyPr wrap="square" lIns="0" tIns="0" rIns="0" bIns="0" rtlCol="0">
            <a:noAutofit/>
          </a:bodyPr>
          <a:lstStyle/>
          <a:p>
            <a:pPr>
              <a:lnSpc>
                <a:spcPct val="150000"/>
              </a:lnSpc>
            </a:pPr>
            <a:r>
              <a:rPr lang="en-AU" sz="2000" b="1" dirty="0">
                <a:solidFill>
                  <a:srgbClr val="002664"/>
                </a:solidFill>
                <a:latin typeface="+mj-lt"/>
              </a:rPr>
              <a:t>Discuss</a:t>
            </a:r>
            <a:endParaRPr lang="en-AU" sz="2400" dirty="0">
              <a:latin typeface="+mj-lt"/>
            </a:endParaRPr>
          </a:p>
          <a:p>
            <a:pPr>
              <a:lnSpc>
                <a:spcPct val="150000"/>
              </a:lnSpc>
            </a:pPr>
            <a:r>
              <a:rPr lang="en-AU" sz="1800" dirty="0">
                <a:solidFill>
                  <a:srgbClr val="002664"/>
                </a:solidFill>
              </a:rPr>
              <a:t>Working memory is limited. How does understanding schemas help us to manage the load on students’ working memory? </a:t>
            </a:r>
            <a:endParaRPr lang="en-AU" sz="1800" dirty="0">
              <a:ea typeface="+mn-lt"/>
              <a:cs typeface="+mn-lt"/>
            </a:endParaRPr>
          </a:p>
        </p:txBody>
      </p:sp>
      <p:sp>
        <p:nvSpPr>
          <p:cNvPr id="10" name="TextBox 9">
            <a:extLst>
              <a:ext uri="{FF2B5EF4-FFF2-40B4-BE49-F238E27FC236}">
                <a16:creationId xmlns:a16="http://schemas.microsoft.com/office/drawing/2014/main" id="{2B6931E2-1430-9371-A68B-FBD183212DA2}"/>
              </a:ext>
            </a:extLst>
          </p:cNvPr>
          <p:cNvSpPr txBox="1"/>
          <p:nvPr/>
        </p:nvSpPr>
        <p:spPr>
          <a:xfrm>
            <a:off x="8577438" y="2903568"/>
            <a:ext cx="2987040" cy="3304192"/>
          </a:xfrm>
          <a:prstGeom prst="rect">
            <a:avLst/>
          </a:prstGeom>
          <a:noFill/>
        </p:spPr>
        <p:txBody>
          <a:bodyPr wrap="square" lIns="0" tIns="0" rIns="0" bIns="0" rtlCol="0">
            <a:noAutofit/>
          </a:bodyPr>
          <a:lstStyle/>
          <a:p>
            <a:pPr>
              <a:lnSpc>
                <a:spcPct val="150000"/>
              </a:lnSpc>
            </a:pPr>
            <a:r>
              <a:rPr lang="en-AU" sz="2000" b="1" dirty="0">
                <a:solidFill>
                  <a:srgbClr val="002664"/>
                </a:solidFill>
                <a:latin typeface="+mj-lt"/>
              </a:rPr>
              <a:t>Reflect</a:t>
            </a:r>
            <a:br>
              <a:rPr lang="en-AU" sz="2000" b="1" dirty="0"/>
            </a:br>
            <a:r>
              <a:rPr lang="en-AU" sz="1800" dirty="0">
                <a:solidFill>
                  <a:srgbClr val="002664"/>
                </a:solidFill>
              </a:rPr>
              <a:t>Consider an example from your teaching experience where you have built on an existing schema to introduce new information to your students.</a:t>
            </a:r>
          </a:p>
          <a:p>
            <a:pPr>
              <a:lnSpc>
                <a:spcPct val="150000"/>
              </a:lnSpc>
            </a:pPr>
            <a:endParaRPr lang="en-AU" sz="2400" dirty="0">
              <a:solidFill>
                <a:srgbClr val="002664"/>
              </a:solidFill>
            </a:endParaRPr>
          </a:p>
        </p:txBody>
      </p:sp>
      <p:sp>
        <p:nvSpPr>
          <p:cNvPr id="6" name="TextBox 5">
            <a:extLst>
              <a:ext uri="{FF2B5EF4-FFF2-40B4-BE49-F238E27FC236}">
                <a16:creationId xmlns:a16="http://schemas.microsoft.com/office/drawing/2014/main" id="{7D3FD468-6C82-C068-045D-51AE92FFB7ED}"/>
              </a:ext>
            </a:extLst>
          </p:cNvPr>
          <p:cNvSpPr txBox="1"/>
          <p:nvPr/>
        </p:nvSpPr>
        <p:spPr>
          <a:xfrm>
            <a:off x="359999" y="6492815"/>
            <a:ext cx="11650845" cy="18466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AU" sz="1200" dirty="0">
                <a:solidFill>
                  <a:srgbClr val="002664"/>
                </a:solidFill>
              </a:rPr>
              <a:t>CESE (2017) </a:t>
            </a:r>
            <a:r>
              <a:rPr lang="en-AU" sz="1200" dirty="0">
                <a:hlinkClick r:id="rId7"/>
              </a:rPr>
              <a:t>Cognitive load theory: Research that teachers really need to understand</a:t>
            </a:r>
            <a:r>
              <a:rPr lang="en-AU" sz="1200" dirty="0">
                <a:solidFill>
                  <a:srgbClr val="002664"/>
                </a:solidFill>
              </a:rPr>
              <a:t>.</a:t>
            </a:r>
            <a:endParaRPr lang="en-US" sz="1200" dirty="0"/>
          </a:p>
        </p:txBody>
      </p:sp>
      <p:sp>
        <p:nvSpPr>
          <p:cNvPr id="4" name="Slide Number Placeholder 3">
            <a:extLst>
              <a:ext uri="{FF2B5EF4-FFF2-40B4-BE49-F238E27FC236}">
                <a16:creationId xmlns:a16="http://schemas.microsoft.com/office/drawing/2014/main" id="{77BD5EBD-F1AE-092A-8330-E90B682E81A3}"/>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63343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06FC7-8F3D-C99B-4A0A-6AE6E3500075}"/>
              </a:ext>
            </a:extLst>
          </p:cNvPr>
          <p:cNvSpPr>
            <a:spLocks noGrp="1"/>
          </p:cNvSpPr>
          <p:nvPr>
            <p:ph type="title"/>
          </p:nvPr>
        </p:nvSpPr>
        <p:spPr/>
        <p:txBody>
          <a:bodyPr/>
          <a:lstStyle/>
          <a:p>
            <a:r>
              <a:rPr lang="en-AU" dirty="0"/>
              <a:t>Group C</a:t>
            </a:r>
            <a:br>
              <a:rPr lang="en-AU" dirty="0"/>
            </a:br>
            <a:endParaRPr lang="en-AU" dirty="0"/>
          </a:p>
        </p:txBody>
      </p:sp>
      <p:sp>
        <p:nvSpPr>
          <p:cNvPr id="3" name="Text Placeholder 2">
            <a:extLst>
              <a:ext uri="{FF2B5EF4-FFF2-40B4-BE49-F238E27FC236}">
                <a16:creationId xmlns:a16="http://schemas.microsoft.com/office/drawing/2014/main" id="{B6D8D8FA-B93D-3F5A-52D7-A9E7FE5AF09B}"/>
              </a:ext>
            </a:extLst>
          </p:cNvPr>
          <p:cNvSpPr>
            <a:spLocks noGrp="1"/>
          </p:cNvSpPr>
          <p:nvPr>
            <p:ph type="body" sz="quarter" idx="18"/>
          </p:nvPr>
        </p:nvSpPr>
        <p:spPr/>
        <p:txBody>
          <a:bodyPr/>
          <a:lstStyle/>
          <a:p>
            <a:pPr>
              <a:lnSpc>
                <a:spcPct val="100000"/>
              </a:lnSpc>
            </a:pPr>
            <a:r>
              <a:rPr lang="en-AU" dirty="0"/>
              <a:t>How students move learning from working memory to long-term memory.</a:t>
            </a:r>
          </a:p>
        </p:txBody>
      </p:sp>
      <p:grpSp>
        <p:nvGrpSpPr>
          <p:cNvPr id="11" name="Group 10">
            <a:extLst>
              <a:ext uri="{FF2B5EF4-FFF2-40B4-BE49-F238E27FC236}">
                <a16:creationId xmlns:a16="http://schemas.microsoft.com/office/drawing/2014/main" id="{CE4078C0-DEA1-0177-0066-83FAD1810DC0}"/>
              </a:ext>
              <a:ext uri="{C183D7F6-B498-43B3-948B-1728B52AA6E4}">
                <adec:decorative xmlns:adec="http://schemas.microsoft.com/office/drawing/2017/decorative" val="1"/>
              </a:ext>
            </a:extLst>
          </p:cNvPr>
          <p:cNvGrpSpPr/>
          <p:nvPr/>
        </p:nvGrpSpPr>
        <p:grpSpPr>
          <a:xfrm>
            <a:off x="360000" y="1757669"/>
            <a:ext cx="11472000" cy="4586867"/>
            <a:chOff x="360000" y="1757669"/>
            <a:chExt cx="11472000" cy="4586867"/>
          </a:xfrm>
        </p:grpSpPr>
        <p:sp>
          <p:nvSpPr>
            <p:cNvPr id="5" name="Rectangle: Rounded Corners 4">
              <a:extLst>
                <a:ext uri="{FF2B5EF4-FFF2-40B4-BE49-F238E27FC236}">
                  <a16:creationId xmlns:a16="http://schemas.microsoft.com/office/drawing/2014/main" id="{73B9F60C-CF71-EF99-90BE-13C62AC13E8C}"/>
                </a:ext>
              </a:extLst>
            </p:cNvPr>
            <p:cNvSpPr/>
            <p:nvPr/>
          </p:nvSpPr>
          <p:spPr>
            <a:xfrm>
              <a:off x="360000" y="2353994"/>
              <a:ext cx="3522084" cy="3974314"/>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nSpc>
                  <a:spcPct val="150000"/>
                </a:lnSpc>
              </a:pPr>
              <a:endParaRPr lang="en-AU" sz="1800" dirty="0">
                <a:solidFill>
                  <a:srgbClr val="002664"/>
                </a:solidFill>
              </a:endParaRPr>
            </a:p>
          </p:txBody>
        </p:sp>
        <p:sp>
          <p:nvSpPr>
            <p:cNvPr id="17" name="Rectangle: Rounded Corners 16">
              <a:extLst>
                <a:ext uri="{FF2B5EF4-FFF2-40B4-BE49-F238E27FC236}">
                  <a16:creationId xmlns:a16="http://schemas.microsoft.com/office/drawing/2014/main" id="{65327016-AD43-753D-DEEC-D5293B7C6D7D}"/>
                </a:ext>
              </a:extLst>
            </p:cNvPr>
            <p:cNvSpPr/>
            <p:nvPr/>
          </p:nvSpPr>
          <p:spPr>
            <a:xfrm>
              <a:off x="4334958" y="2370222"/>
              <a:ext cx="3522084" cy="3974314"/>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nSpc>
                  <a:spcPct val="150000"/>
                </a:lnSpc>
              </a:pPr>
              <a:endParaRPr lang="en-AU" dirty="0">
                <a:ea typeface="+mn-lt"/>
                <a:cs typeface="+mn-lt"/>
              </a:endParaRPr>
            </a:p>
          </p:txBody>
        </p:sp>
        <p:sp>
          <p:nvSpPr>
            <p:cNvPr id="19" name="Rectangle: Rounded Corners 18">
              <a:extLst>
                <a:ext uri="{FF2B5EF4-FFF2-40B4-BE49-F238E27FC236}">
                  <a16:creationId xmlns:a16="http://schemas.microsoft.com/office/drawing/2014/main" id="{30BF7792-9D77-6DBC-76DB-042659830D4D}"/>
                </a:ext>
              </a:extLst>
            </p:cNvPr>
            <p:cNvSpPr/>
            <p:nvPr/>
          </p:nvSpPr>
          <p:spPr>
            <a:xfrm>
              <a:off x="8309916" y="2370222"/>
              <a:ext cx="3522084" cy="3959458"/>
            </a:xfrm>
            <a:prstGeom prst="round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nSpc>
                  <a:spcPct val="150000"/>
                </a:lnSpc>
              </a:pPr>
              <a:endParaRPr lang="en-AU" sz="1800" dirty="0">
                <a:solidFill>
                  <a:srgbClr val="002664"/>
                </a:solidFill>
                <a:highlight>
                  <a:srgbClr val="FFFF00"/>
                </a:highlight>
              </a:endParaRPr>
            </a:p>
          </p:txBody>
        </p:sp>
        <p:pic>
          <p:nvPicPr>
            <p:cNvPr id="21" name="Picture 20" descr="A blue circle with white outline of a stack of books&#10;&#10;Description automatically generated">
              <a:extLst>
                <a:ext uri="{FF2B5EF4-FFF2-40B4-BE49-F238E27FC236}">
                  <a16:creationId xmlns:a16="http://schemas.microsoft.com/office/drawing/2014/main" id="{002F9658-2021-51E6-1A79-13183B8177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4837" y="1757669"/>
              <a:ext cx="1165815" cy="1165815"/>
            </a:xfrm>
            <a:prstGeom prst="rect">
              <a:avLst/>
            </a:prstGeom>
          </p:spPr>
        </p:pic>
        <p:pic>
          <p:nvPicPr>
            <p:cNvPr id="23" name="Picture 22" descr="A blue circle with white outline of people talking&#10;&#10;Description automatically generated">
              <a:extLst>
                <a:ext uri="{FF2B5EF4-FFF2-40B4-BE49-F238E27FC236}">
                  <a16:creationId xmlns:a16="http://schemas.microsoft.com/office/drawing/2014/main" id="{D4EB73E3-9A5E-E687-4EF2-E36E962D1C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06515" y="1761381"/>
              <a:ext cx="1162103" cy="1162103"/>
            </a:xfrm>
            <a:prstGeom prst="rect">
              <a:avLst/>
            </a:prstGeom>
          </p:spPr>
        </p:pic>
        <p:pic>
          <p:nvPicPr>
            <p:cNvPr id="25" name="Picture 24" descr="A blue circle with white outline of a head with lightbulb&#10;&#10;Description automatically generated">
              <a:extLst>
                <a:ext uri="{FF2B5EF4-FFF2-40B4-BE49-F238E27FC236}">
                  <a16:creationId xmlns:a16="http://schemas.microsoft.com/office/drawing/2014/main" id="{73739AFA-D71F-1CC9-918A-CF27B041D10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89906" y="1761379"/>
              <a:ext cx="1162103" cy="1162103"/>
            </a:xfrm>
            <a:prstGeom prst="rect">
              <a:avLst/>
            </a:prstGeom>
          </p:spPr>
        </p:pic>
      </p:grpSp>
      <p:sp>
        <p:nvSpPr>
          <p:cNvPr id="8" name="TextBox 7">
            <a:extLst>
              <a:ext uri="{FF2B5EF4-FFF2-40B4-BE49-F238E27FC236}">
                <a16:creationId xmlns:a16="http://schemas.microsoft.com/office/drawing/2014/main" id="{A5DE49ED-0307-454F-89A0-7DC297765EB2}"/>
              </a:ext>
            </a:extLst>
          </p:cNvPr>
          <p:cNvSpPr txBox="1"/>
          <p:nvPr/>
        </p:nvSpPr>
        <p:spPr>
          <a:xfrm>
            <a:off x="676217" y="2923482"/>
            <a:ext cx="2889650" cy="1374198"/>
          </a:xfrm>
          <a:prstGeom prst="rect">
            <a:avLst/>
          </a:prstGeom>
          <a:noFill/>
        </p:spPr>
        <p:txBody>
          <a:bodyPr wrap="square" lIns="0" tIns="0" rIns="0" bIns="0" rtlCol="0">
            <a:noAutofit/>
          </a:bodyPr>
          <a:lstStyle/>
          <a:p>
            <a:pPr>
              <a:lnSpc>
                <a:spcPct val="150000"/>
              </a:lnSpc>
            </a:pPr>
            <a:r>
              <a:rPr lang="en-AU" sz="2000" b="1" dirty="0">
                <a:solidFill>
                  <a:srgbClr val="002664"/>
                </a:solidFill>
                <a:latin typeface="+mj-lt"/>
              </a:rPr>
              <a:t>Read</a:t>
            </a:r>
          </a:p>
          <a:p>
            <a:pPr>
              <a:lnSpc>
                <a:spcPct val="150000"/>
              </a:lnSpc>
            </a:pPr>
            <a:r>
              <a:rPr lang="en-AU" sz="1600" b="1" dirty="0">
                <a:solidFill>
                  <a:srgbClr val="002664"/>
                </a:solidFill>
              </a:rPr>
              <a:t>Memory is integral to learning </a:t>
            </a:r>
            <a:r>
              <a:rPr lang="en-AU" sz="1600" dirty="0">
                <a:solidFill>
                  <a:srgbClr val="002664"/>
                </a:solidFill>
              </a:rPr>
              <a:t>(pages 8–10)</a:t>
            </a:r>
          </a:p>
        </p:txBody>
      </p:sp>
      <p:pic>
        <p:nvPicPr>
          <p:cNvPr id="6" name="Picture 5" descr="A QR code leading to AERO (2023) How students learn best.">
            <a:extLst>
              <a:ext uri="{FF2B5EF4-FFF2-40B4-BE49-F238E27FC236}">
                <a16:creationId xmlns:a16="http://schemas.microsoft.com/office/drawing/2014/main" id="{23755693-EEFA-54FF-B25A-7FAD2E60EE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01359" y="4459318"/>
            <a:ext cx="1639366" cy="1650923"/>
          </a:xfrm>
          <a:prstGeom prst="rect">
            <a:avLst/>
          </a:prstGeom>
        </p:spPr>
      </p:pic>
      <p:sp>
        <p:nvSpPr>
          <p:cNvPr id="9" name="TextBox 8">
            <a:extLst>
              <a:ext uri="{FF2B5EF4-FFF2-40B4-BE49-F238E27FC236}">
                <a16:creationId xmlns:a16="http://schemas.microsoft.com/office/drawing/2014/main" id="{4E102AB2-D9E0-BF1C-91B7-5D141685E33A}"/>
              </a:ext>
            </a:extLst>
          </p:cNvPr>
          <p:cNvSpPr txBox="1"/>
          <p:nvPr/>
        </p:nvSpPr>
        <p:spPr>
          <a:xfrm>
            <a:off x="4503752" y="2923482"/>
            <a:ext cx="3184497" cy="2953254"/>
          </a:xfrm>
          <a:prstGeom prst="rect">
            <a:avLst/>
          </a:prstGeom>
          <a:noFill/>
        </p:spPr>
        <p:txBody>
          <a:bodyPr wrap="square" lIns="0" tIns="0" rIns="0" bIns="0" rtlCol="0">
            <a:noAutofit/>
          </a:bodyPr>
          <a:lstStyle/>
          <a:p>
            <a:pPr>
              <a:lnSpc>
                <a:spcPct val="150000"/>
              </a:lnSpc>
            </a:pPr>
            <a:r>
              <a:rPr lang="en-AU" sz="2000" b="1" dirty="0">
                <a:solidFill>
                  <a:srgbClr val="002664"/>
                </a:solidFill>
                <a:latin typeface="+mj-lt"/>
              </a:rPr>
              <a:t>Discuss</a:t>
            </a:r>
            <a:br>
              <a:rPr lang="en-AU" sz="2400" dirty="0"/>
            </a:br>
            <a:r>
              <a:rPr lang="en-AU" sz="1600" dirty="0">
                <a:solidFill>
                  <a:srgbClr val="002664"/>
                </a:solidFill>
              </a:rPr>
              <a:t>The process of consolidation makes knowledge easier to recall and use. How can students move learning from working memory to long-term memory? </a:t>
            </a:r>
            <a:endParaRPr lang="en-AU" sz="1600" dirty="0"/>
          </a:p>
          <a:p>
            <a:pPr>
              <a:lnSpc>
                <a:spcPct val="150000"/>
              </a:lnSpc>
            </a:pPr>
            <a:br>
              <a:rPr lang="en-US" sz="2400" dirty="0">
                <a:latin typeface="Public Sans"/>
                <a:ea typeface="Public Sans"/>
                <a:cs typeface="Public Sans"/>
              </a:rPr>
            </a:br>
            <a:endParaRPr lang="en-AU" sz="2000" dirty="0">
              <a:ea typeface="+mn-lt"/>
              <a:cs typeface="+mn-lt"/>
            </a:endParaRPr>
          </a:p>
        </p:txBody>
      </p:sp>
      <p:sp>
        <p:nvSpPr>
          <p:cNvPr id="10" name="TextBox 9">
            <a:extLst>
              <a:ext uri="{FF2B5EF4-FFF2-40B4-BE49-F238E27FC236}">
                <a16:creationId xmlns:a16="http://schemas.microsoft.com/office/drawing/2014/main" id="{3FFE916E-DC03-F81B-E343-142113970F66}"/>
              </a:ext>
            </a:extLst>
          </p:cNvPr>
          <p:cNvSpPr txBox="1"/>
          <p:nvPr/>
        </p:nvSpPr>
        <p:spPr>
          <a:xfrm>
            <a:off x="8573393" y="2923482"/>
            <a:ext cx="2995131" cy="2953254"/>
          </a:xfrm>
          <a:prstGeom prst="rect">
            <a:avLst/>
          </a:prstGeom>
          <a:noFill/>
        </p:spPr>
        <p:txBody>
          <a:bodyPr wrap="square" lIns="0" tIns="0" rIns="0" bIns="0" rtlCol="0">
            <a:noAutofit/>
          </a:bodyPr>
          <a:lstStyle/>
          <a:p>
            <a:pPr>
              <a:lnSpc>
                <a:spcPct val="140000"/>
              </a:lnSpc>
            </a:pPr>
            <a:r>
              <a:rPr lang="en-AU" sz="2000" b="1" dirty="0">
                <a:solidFill>
                  <a:srgbClr val="002664"/>
                </a:solidFill>
                <a:latin typeface="+mj-lt"/>
              </a:rPr>
              <a:t>Reflect</a:t>
            </a:r>
            <a:br>
              <a:rPr lang="en-AU" sz="2000" b="1" dirty="0">
                <a:solidFill>
                  <a:srgbClr val="002664"/>
                </a:solidFill>
              </a:rPr>
            </a:br>
            <a:r>
              <a:rPr lang="en-AU" sz="1600" dirty="0">
                <a:solidFill>
                  <a:srgbClr val="002664"/>
                </a:solidFill>
              </a:rPr>
              <a:t>Consider an example in your teaching experience where the learning is new or complex. What prior knowledge do students need to retrieve to help them encode the new information? </a:t>
            </a:r>
            <a:endParaRPr lang="en-AU" sz="1800" dirty="0">
              <a:solidFill>
                <a:srgbClr val="002664"/>
              </a:solidFill>
            </a:endParaRPr>
          </a:p>
          <a:p>
            <a:pPr>
              <a:lnSpc>
                <a:spcPct val="150000"/>
              </a:lnSpc>
            </a:pPr>
            <a:endParaRPr lang="en-AU" sz="2400" dirty="0">
              <a:solidFill>
                <a:srgbClr val="002664"/>
              </a:solidFill>
              <a:highlight>
                <a:srgbClr val="FFFF00"/>
              </a:highlight>
            </a:endParaRPr>
          </a:p>
        </p:txBody>
      </p:sp>
      <p:sp>
        <p:nvSpPr>
          <p:cNvPr id="7" name="TextBox 6">
            <a:extLst>
              <a:ext uri="{FF2B5EF4-FFF2-40B4-BE49-F238E27FC236}">
                <a16:creationId xmlns:a16="http://schemas.microsoft.com/office/drawing/2014/main" id="{B01403A9-9A9A-F5E1-F480-1354A3EBB8FF}"/>
              </a:ext>
            </a:extLst>
          </p:cNvPr>
          <p:cNvSpPr txBox="1"/>
          <p:nvPr/>
        </p:nvSpPr>
        <p:spPr>
          <a:xfrm>
            <a:off x="359999" y="6492814"/>
            <a:ext cx="11650845" cy="18466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AU" sz="1200" dirty="0">
                <a:solidFill>
                  <a:srgbClr val="002664"/>
                </a:solidFill>
              </a:rPr>
              <a:t>AERO (2023) </a:t>
            </a:r>
            <a:r>
              <a:rPr lang="en-AU" sz="1200" dirty="0">
                <a:hlinkClick r:id="rId7"/>
              </a:rPr>
              <a:t>How students learn best</a:t>
            </a:r>
            <a:r>
              <a:rPr lang="en-AU" sz="1200" dirty="0">
                <a:solidFill>
                  <a:srgbClr val="002664"/>
                </a:solidFill>
              </a:rPr>
              <a:t>.</a:t>
            </a:r>
            <a:endParaRPr lang="en-US" sz="1800" dirty="0"/>
          </a:p>
        </p:txBody>
      </p:sp>
      <p:sp>
        <p:nvSpPr>
          <p:cNvPr id="4" name="Slide Number Placeholder 3">
            <a:extLst>
              <a:ext uri="{FF2B5EF4-FFF2-40B4-BE49-F238E27FC236}">
                <a16:creationId xmlns:a16="http://schemas.microsoft.com/office/drawing/2014/main" id="{77BD5EBD-F1AE-092A-8330-E90B682E81A3}"/>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2902107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06FC7-8F3D-C99B-4A0A-6AE6E3500075}"/>
              </a:ext>
            </a:extLst>
          </p:cNvPr>
          <p:cNvSpPr>
            <a:spLocks noGrp="1"/>
          </p:cNvSpPr>
          <p:nvPr>
            <p:ph type="title"/>
          </p:nvPr>
        </p:nvSpPr>
        <p:spPr/>
        <p:txBody>
          <a:bodyPr/>
          <a:lstStyle/>
          <a:p>
            <a:r>
              <a:rPr lang="en-AU" dirty="0"/>
              <a:t>Group D</a:t>
            </a:r>
          </a:p>
        </p:txBody>
      </p:sp>
      <p:sp>
        <p:nvSpPr>
          <p:cNvPr id="3" name="Text Placeholder 2">
            <a:extLst>
              <a:ext uri="{FF2B5EF4-FFF2-40B4-BE49-F238E27FC236}">
                <a16:creationId xmlns:a16="http://schemas.microsoft.com/office/drawing/2014/main" id="{B6D8D8FA-B93D-3F5A-52D7-A9E7FE5AF09B}"/>
              </a:ext>
            </a:extLst>
          </p:cNvPr>
          <p:cNvSpPr>
            <a:spLocks noGrp="1"/>
          </p:cNvSpPr>
          <p:nvPr>
            <p:ph type="body" sz="quarter" idx="18"/>
          </p:nvPr>
        </p:nvSpPr>
        <p:spPr/>
        <p:txBody>
          <a:bodyPr/>
          <a:lstStyle/>
          <a:p>
            <a:pPr>
              <a:lnSpc>
                <a:spcPct val="100000"/>
              </a:lnSpc>
            </a:pPr>
            <a:r>
              <a:rPr lang="en-AU" dirty="0"/>
              <a:t>Practice and retrieval consolidates learning</a:t>
            </a:r>
            <a:endParaRPr lang="en-US" dirty="0"/>
          </a:p>
        </p:txBody>
      </p:sp>
      <p:grpSp>
        <p:nvGrpSpPr>
          <p:cNvPr id="14" name="Group 13">
            <a:extLst>
              <a:ext uri="{FF2B5EF4-FFF2-40B4-BE49-F238E27FC236}">
                <a16:creationId xmlns:a16="http://schemas.microsoft.com/office/drawing/2014/main" id="{CF38DFF0-39CE-5270-0E50-20A77080AD38}"/>
              </a:ext>
              <a:ext uri="{C183D7F6-B498-43B3-948B-1728B52AA6E4}">
                <adec:decorative xmlns:adec="http://schemas.microsoft.com/office/drawing/2017/decorative" val="1"/>
              </a:ext>
            </a:extLst>
          </p:cNvPr>
          <p:cNvGrpSpPr/>
          <p:nvPr/>
        </p:nvGrpSpPr>
        <p:grpSpPr>
          <a:xfrm>
            <a:off x="360000" y="1757669"/>
            <a:ext cx="11472000" cy="4653291"/>
            <a:chOff x="360000" y="1757669"/>
            <a:chExt cx="11472000" cy="4653291"/>
          </a:xfrm>
        </p:grpSpPr>
        <p:grpSp>
          <p:nvGrpSpPr>
            <p:cNvPr id="11" name="Group 10">
              <a:extLst>
                <a:ext uri="{FF2B5EF4-FFF2-40B4-BE49-F238E27FC236}">
                  <a16:creationId xmlns:a16="http://schemas.microsoft.com/office/drawing/2014/main" id="{CB12847A-8E53-205B-B2E8-2AC585FF8A24}"/>
                </a:ext>
                <a:ext uri="{C183D7F6-B498-43B3-948B-1728B52AA6E4}">
                  <adec:decorative xmlns:adec="http://schemas.microsoft.com/office/drawing/2017/decorative" val="1"/>
                </a:ext>
              </a:extLst>
            </p:cNvPr>
            <p:cNvGrpSpPr/>
            <p:nvPr/>
          </p:nvGrpSpPr>
          <p:grpSpPr>
            <a:xfrm>
              <a:off x="360000" y="1757669"/>
              <a:ext cx="3522084" cy="4637063"/>
              <a:chOff x="360000" y="1757669"/>
              <a:chExt cx="3522084" cy="4637063"/>
            </a:xfrm>
          </p:grpSpPr>
          <p:sp>
            <p:nvSpPr>
              <p:cNvPr id="5" name="Rectangle: Rounded Corners 4">
                <a:extLst>
                  <a:ext uri="{FF2B5EF4-FFF2-40B4-BE49-F238E27FC236}">
                    <a16:creationId xmlns:a16="http://schemas.microsoft.com/office/drawing/2014/main" id="{73B9F60C-CF71-EF99-90BE-13C62AC13E8C}"/>
                  </a:ext>
                </a:extLst>
              </p:cNvPr>
              <p:cNvSpPr/>
              <p:nvPr/>
            </p:nvSpPr>
            <p:spPr>
              <a:xfrm>
                <a:off x="360000" y="2353994"/>
                <a:ext cx="3522084" cy="4040738"/>
              </a:xfrm>
              <a:prstGeom prst="roundRect">
                <a:avLst/>
              </a:prstGeom>
              <a:solidFill>
                <a:srgbClr val="EBEBEB"/>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nSpc>
                    <a:spcPct val="150000"/>
                  </a:lnSpc>
                </a:pPr>
                <a:endParaRPr lang="en-AU" sz="1800" dirty="0">
                  <a:solidFill>
                    <a:srgbClr val="002664"/>
                  </a:solidFill>
                </a:endParaRPr>
              </a:p>
            </p:txBody>
          </p:sp>
          <p:pic>
            <p:nvPicPr>
              <p:cNvPr id="21" name="Picture 20" descr="A blue circle with white outline of a stack of books&#10;&#10;Description automatically generated">
                <a:extLst>
                  <a:ext uri="{FF2B5EF4-FFF2-40B4-BE49-F238E27FC236}">
                    <a16:creationId xmlns:a16="http://schemas.microsoft.com/office/drawing/2014/main" id="{002F9658-2021-51E6-1A79-13183B8177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4837" y="1757669"/>
                <a:ext cx="1165815" cy="1165815"/>
              </a:xfrm>
              <a:prstGeom prst="rect">
                <a:avLst/>
              </a:prstGeom>
            </p:spPr>
          </p:pic>
        </p:grpSp>
        <p:grpSp>
          <p:nvGrpSpPr>
            <p:cNvPr id="12" name="Group 11">
              <a:extLst>
                <a:ext uri="{FF2B5EF4-FFF2-40B4-BE49-F238E27FC236}">
                  <a16:creationId xmlns:a16="http://schemas.microsoft.com/office/drawing/2014/main" id="{7486C339-2640-F968-46BC-D488A4214D94}"/>
                </a:ext>
                <a:ext uri="{C183D7F6-B498-43B3-948B-1728B52AA6E4}">
                  <adec:decorative xmlns:adec="http://schemas.microsoft.com/office/drawing/2017/decorative" val="1"/>
                </a:ext>
              </a:extLst>
            </p:cNvPr>
            <p:cNvGrpSpPr/>
            <p:nvPr/>
          </p:nvGrpSpPr>
          <p:grpSpPr>
            <a:xfrm>
              <a:off x="4334958" y="1761381"/>
              <a:ext cx="3522084" cy="4649579"/>
              <a:chOff x="4334958" y="1761381"/>
              <a:chExt cx="3522084" cy="4649579"/>
            </a:xfrm>
          </p:grpSpPr>
          <p:sp>
            <p:nvSpPr>
              <p:cNvPr id="17" name="Rectangle: Rounded Corners 16">
                <a:extLst>
                  <a:ext uri="{FF2B5EF4-FFF2-40B4-BE49-F238E27FC236}">
                    <a16:creationId xmlns:a16="http://schemas.microsoft.com/office/drawing/2014/main" id="{65327016-AD43-753D-DEEC-D5293B7C6D7D}"/>
                  </a:ext>
                </a:extLst>
              </p:cNvPr>
              <p:cNvSpPr/>
              <p:nvPr/>
            </p:nvSpPr>
            <p:spPr>
              <a:xfrm>
                <a:off x="4334958" y="2370222"/>
                <a:ext cx="3522084" cy="4040738"/>
              </a:xfrm>
              <a:prstGeom prst="roundRect">
                <a:avLst/>
              </a:prstGeom>
              <a:solidFill>
                <a:srgbClr val="EBEBEB"/>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nSpc>
                    <a:spcPct val="150000"/>
                  </a:lnSpc>
                </a:pPr>
                <a:br>
                  <a:rPr lang="en-US" sz="1800" dirty="0">
                    <a:latin typeface="Public Sans"/>
                    <a:ea typeface="Public Sans"/>
                    <a:cs typeface="Public Sans"/>
                  </a:rPr>
                </a:br>
                <a:endParaRPr lang="en-AU" dirty="0">
                  <a:ea typeface="+mn-lt"/>
                  <a:cs typeface="+mn-lt"/>
                </a:endParaRPr>
              </a:p>
            </p:txBody>
          </p:sp>
          <p:pic>
            <p:nvPicPr>
              <p:cNvPr id="23" name="Picture 22" descr="A blue circle with white outline of people talking&#10;&#10;Description automatically generated">
                <a:extLst>
                  <a:ext uri="{FF2B5EF4-FFF2-40B4-BE49-F238E27FC236}">
                    <a16:creationId xmlns:a16="http://schemas.microsoft.com/office/drawing/2014/main" id="{D4EB73E3-9A5E-E687-4EF2-E36E962D1C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06515" y="1761381"/>
                <a:ext cx="1162103" cy="1162103"/>
              </a:xfrm>
              <a:prstGeom prst="rect">
                <a:avLst/>
              </a:prstGeom>
            </p:spPr>
          </p:pic>
        </p:grpSp>
        <p:grpSp>
          <p:nvGrpSpPr>
            <p:cNvPr id="13" name="Group 12">
              <a:extLst>
                <a:ext uri="{FF2B5EF4-FFF2-40B4-BE49-F238E27FC236}">
                  <a16:creationId xmlns:a16="http://schemas.microsoft.com/office/drawing/2014/main" id="{FE73BA56-E747-A3B6-BD2E-5FCA941682B3}"/>
                </a:ext>
                <a:ext uri="{C183D7F6-B498-43B3-948B-1728B52AA6E4}">
                  <adec:decorative xmlns:adec="http://schemas.microsoft.com/office/drawing/2017/decorative" val="1"/>
                </a:ext>
              </a:extLst>
            </p:cNvPr>
            <p:cNvGrpSpPr/>
            <p:nvPr/>
          </p:nvGrpSpPr>
          <p:grpSpPr>
            <a:xfrm>
              <a:off x="8309916" y="1761379"/>
              <a:ext cx="3522084" cy="4634477"/>
              <a:chOff x="8309916" y="1761379"/>
              <a:chExt cx="3522084" cy="4634477"/>
            </a:xfrm>
          </p:grpSpPr>
          <p:sp>
            <p:nvSpPr>
              <p:cNvPr id="19" name="Rectangle: Rounded Corners 18">
                <a:extLst>
                  <a:ext uri="{FF2B5EF4-FFF2-40B4-BE49-F238E27FC236}">
                    <a16:creationId xmlns:a16="http://schemas.microsoft.com/office/drawing/2014/main" id="{30BF7792-9D77-6DBC-76DB-042659830D4D}"/>
                  </a:ext>
                </a:extLst>
              </p:cNvPr>
              <p:cNvSpPr/>
              <p:nvPr/>
            </p:nvSpPr>
            <p:spPr>
              <a:xfrm>
                <a:off x="8309916" y="2370222"/>
                <a:ext cx="3522084" cy="4025634"/>
              </a:xfrm>
              <a:prstGeom prst="roundRect">
                <a:avLst/>
              </a:prstGeom>
              <a:solidFill>
                <a:srgbClr val="EBEBEB"/>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nSpc>
                    <a:spcPct val="150000"/>
                  </a:lnSpc>
                </a:pPr>
                <a:endParaRPr lang="en-AU" sz="1800" dirty="0">
                  <a:solidFill>
                    <a:srgbClr val="002664"/>
                  </a:solidFill>
                </a:endParaRPr>
              </a:p>
            </p:txBody>
          </p:sp>
          <p:pic>
            <p:nvPicPr>
              <p:cNvPr id="25" name="Picture 24" descr="A blue circle with white outline of a head with lightbulb&#10;&#10;Description automatically generated">
                <a:extLst>
                  <a:ext uri="{FF2B5EF4-FFF2-40B4-BE49-F238E27FC236}">
                    <a16:creationId xmlns:a16="http://schemas.microsoft.com/office/drawing/2014/main" id="{73739AFA-D71F-1CC9-918A-CF27B041D10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89906" y="1761379"/>
                <a:ext cx="1162103" cy="1162103"/>
              </a:xfrm>
              <a:prstGeom prst="rect">
                <a:avLst/>
              </a:prstGeom>
            </p:spPr>
          </p:pic>
        </p:grpSp>
      </p:grpSp>
      <p:sp>
        <p:nvSpPr>
          <p:cNvPr id="8" name="TextBox 7">
            <a:extLst>
              <a:ext uri="{FF2B5EF4-FFF2-40B4-BE49-F238E27FC236}">
                <a16:creationId xmlns:a16="http://schemas.microsoft.com/office/drawing/2014/main" id="{A19BECC2-D931-FB2B-A4D9-2D22D6A40A05}"/>
              </a:ext>
            </a:extLst>
          </p:cNvPr>
          <p:cNvSpPr txBox="1"/>
          <p:nvPr/>
        </p:nvSpPr>
        <p:spPr>
          <a:xfrm>
            <a:off x="609600" y="2923482"/>
            <a:ext cx="3088640" cy="1513708"/>
          </a:xfrm>
          <a:prstGeom prst="rect">
            <a:avLst/>
          </a:prstGeom>
          <a:noFill/>
        </p:spPr>
        <p:txBody>
          <a:bodyPr wrap="square" lIns="0" tIns="0" rIns="0" bIns="0" rtlCol="0">
            <a:noAutofit/>
          </a:bodyPr>
          <a:lstStyle/>
          <a:p>
            <a:pPr>
              <a:lnSpc>
                <a:spcPct val="150000"/>
              </a:lnSpc>
            </a:pPr>
            <a:r>
              <a:rPr lang="en-AU" sz="2000" b="1" dirty="0">
                <a:solidFill>
                  <a:srgbClr val="002664"/>
                </a:solidFill>
                <a:latin typeface="+mj-lt"/>
              </a:rPr>
              <a:t>Read</a:t>
            </a:r>
          </a:p>
          <a:p>
            <a:pPr>
              <a:lnSpc>
                <a:spcPct val="150000"/>
              </a:lnSpc>
            </a:pPr>
            <a:r>
              <a:rPr lang="en-AU" sz="1600" b="1" dirty="0">
                <a:solidFill>
                  <a:srgbClr val="002664"/>
                </a:solidFill>
              </a:rPr>
              <a:t>Retrieval promotes retention and consolidation of learning in long-term memory </a:t>
            </a:r>
            <a:r>
              <a:rPr lang="en-AU" sz="1600" dirty="0">
                <a:solidFill>
                  <a:srgbClr val="002664"/>
                </a:solidFill>
              </a:rPr>
              <a:t>(page 19)</a:t>
            </a:r>
          </a:p>
          <a:p>
            <a:pPr>
              <a:lnSpc>
                <a:spcPct val="150000"/>
              </a:lnSpc>
            </a:pPr>
            <a:endParaRPr lang="en-AU" sz="2000" dirty="0">
              <a:solidFill>
                <a:srgbClr val="002664"/>
              </a:solidFill>
            </a:endParaRPr>
          </a:p>
          <a:p>
            <a:pPr>
              <a:lnSpc>
                <a:spcPct val="150000"/>
              </a:lnSpc>
            </a:pPr>
            <a:endParaRPr lang="en-AU" sz="2000" dirty="0">
              <a:solidFill>
                <a:srgbClr val="002664"/>
              </a:solidFill>
            </a:endParaRPr>
          </a:p>
        </p:txBody>
      </p:sp>
      <p:pic>
        <p:nvPicPr>
          <p:cNvPr id="7" name="Picture 6" descr="A QR code leading to AERO (2023) How students learn best.">
            <a:extLst>
              <a:ext uri="{FF2B5EF4-FFF2-40B4-BE49-F238E27FC236}">
                <a16:creationId xmlns:a16="http://schemas.microsoft.com/office/drawing/2014/main" id="{D8949384-0C26-8EB9-81DC-8A35F91155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69486" y="4596533"/>
            <a:ext cx="1503111" cy="1513708"/>
          </a:xfrm>
          <a:prstGeom prst="rect">
            <a:avLst/>
          </a:prstGeom>
        </p:spPr>
      </p:pic>
      <p:sp>
        <p:nvSpPr>
          <p:cNvPr id="9" name="TextBox 8">
            <a:extLst>
              <a:ext uri="{FF2B5EF4-FFF2-40B4-BE49-F238E27FC236}">
                <a16:creationId xmlns:a16="http://schemas.microsoft.com/office/drawing/2014/main" id="{29396425-3ADA-06B8-34A0-5FB02EC53E9C}"/>
              </a:ext>
            </a:extLst>
          </p:cNvPr>
          <p:cNvSpPr txBox="1"/>
          <p:nvPr/>
        </p:nvSpPr>
        <p:spPr>
          <a:xfrm>
            <a:off x="4498340" y="2923482"/>
            <a:ext cx="3195320" cy="1513708"/>
          </a:xfrm>
          <a:prstGeom prst="rect">
            <a:avLst/>
          </a:prstGeom>
          <a:noFill/>
        </p:spPr>
        <p:txBody>
          <a:bodyPr wrap="square" lIns="0" tIns="0" rIns="0" bIns="0" rtlCol="0">
            <a:noAutofit/>
          </a:bodyPr>
          <a:lstStyle/>
          <a:p>
            <a:pPr>
              <a:lnSpc>
                <a:spcPct val="150000"/>
              </a:lnSpc>
            </a:pPr>
            <a:r>
              <a:rPr lang="en-AU" sz="2000" b="1" dirty="0">
                <a:solidFill>
                  <a:srgbClr val="002664"/>
                </a:solidFill>
                <a:latin typeface="+mj-lt"/>
              </a:rPr>
              <a:t>Discuss</a:t>
            </a:r>
            <a:br>
              <a:rPr lang="en-AU" sz="2000" dirty="0">
                <a:solidFill>
                  <a:srgbClr val="002664"/>
                </a:solidFill>
              </a:rPr>
            </a:br>
            <a:r>
              <a:rPr lang="en-AU" sz="1600" dirty="0">
                <a:solidFill>
                  <a:srgbClr val="002664"/>
                </a:solidFill>
              </a:rPr>
              <a:t>How does the process of retrieval help to create new connections in long-term memory?</a:t>
            </a:r>
          </a:p>
        </p:txBody>
      </p:sp>
      <p:sp>
        <p:nvSpPr>
          <p:cNvPr id="10" name="TextBox 9">
            <a:extLst>
              <a:ext uri="{FF2B5EF4-FFF2-40B4-BE49-F238E27FC236}">
                <a16:creationId xmlns:a16="http://schemas.microsoft.com/office/drawing/2014/main" id="{E0E6F77A-0FD7-904C-3F49-59B7F3BF6825}"/>
              </a:ext>
            </a:extLst>
          </p:cNvPr>
          <p:cNvSpPr txBox="1"/>
          <p:nvPr/>
        </p:nvSpPr>
        <p:spPr>
          <a:xfrm>
            <a:off x="8662457" y="2923482"/>
            <a:ext cx="2817003" cy="1912678"/>
          </a:xfrm>
          <a:prstGeom prst="rect">
            <a:avLst/>
          </a:prstGeom>
          <a:noFill/>
        </p:spPr>
        <p:txBody>
          <a:bodyPr wrap="square" lIns="0" tIns="0" rIns="0" bIns="0" rtlCol="0">
            <a:noAutofit/>
          </a:bodyPr>
          <a:lstStyle/>
          <a:p>
            <a:pPr>
              <a:lnSpc>
                <a:spcPct val="150000"/>
              </a:lnSpc>
            </a:pPr>
            <a:r>
              <a:rPr lang="en-AU" sz="2000" b="1" dirty="0">
                <a:solidFill>
                  <a:srgbClr val="002664"/>
                </a:solidFill>
                <a:latin typeface="+mj-lt"/>
              </a:rPr>
              <a:t>Reflect</a:t>
            </a:r>
            <a:br>
              <a:rPr lang="en-AU" sz="2000" b="1" dirty="0">
                <a:solidFill>
                  <a:srgbClr val="002664"/>
                </a:solidFill>
              </a:rPr>
            </a:br>
            <a:r>
              <a:rPr lang="en-AU" sz="1600" dirty="0">
                <a:solidFill>
                  <a:srgbClr val="002664"/>
                </a:solidFill>
              </a:rPr>
              <a:t>Consider the practices that support students to retrieve information and apply knowledge in different ways.</a:t>
            </a:r>
            <a:endParaRPr lang="en-AU" sz="1800" dirty="0">
              <a:solidFill>
                <a:srgbClr val="002664"/>
              </a:solidFill>
            </a:endParaRPr>
          </a:p>
        </p:txBody>
      </p:sp>
      <p:sp>
        <p:nvSpPr>
          <p:cNvPr id="6" name="TextBox 5">
            <a:extLst>
              <a:ext uri="{FF2B5EF4-FFF2-40B4-BE49-F238E27FC236}">
                <a16:creationId xmlns:a16="http://schemas.microsoft.com/office/drawing/2014/main" id="{F2046650-B702-872C-7423-F48E4438D2DF}"/>
              </a:ext>
            </a:extLst>
          </p:cNvPr>
          <p:cNvSpPr txBox="1"/>
          <p:nvPr/>
        </p:nvSpPr>
        <p:spPr>
          <a:xfrm>
            <a:off x="359999" y="6492814"/>
            <a:ext cx="11650845" cy="18466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AU" sz="1200" dirty="0">
                <a:solidFill>
                  <a:srgbClr val="002664"/>
                </a:solidFill>
              </a:rPr>
              <a:t>AERO (2023) </a:t>
            </a:r>
            <a:r>
              <a:rPr lang="en-AU" sz="1200" dirty="0">
                <a:hlinkClick r:id="rId7"/>
              </a:rPr>
              <a:t>How students learn best</a:t>
            </a:r>
            <a:r>
              <a:rPr lang="en-AU" sz="1200" dirty="0">
                <a:solidFill>
                  <a:srgbClr val="002664"/>
                </a:solidFill>
              </a:rPr>
              <a:t>.</a:t>
            </a:r>
            <a:endParaRPr lang="en-US" sz="1200" dirty="0"/>
          </a:p>
        </p:txBody>
      </p:sp>
      <p:sp>
        <p:nvSpPr>
          <p:cNvPr id="4" name="Slide Number Placeholder 3">
            <a:extLst>
              <a:ext uri="{FF2B5EF4-FFF2-40B4-BE49-F238E27FC236}">
                <a16:creationId xmlns:a16="http://schemas.microsoft.com/office/drawing/2014/main" id="{77BD5EBD-F1AE-092A-8330-E90B682E81A3}"/>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200218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5BB24-3232-7664-A2EC-BC4A2FE6A51A}"/>
              </a:ext>
            </a:extLst>
          </p:cNvPr>
          <p:cNvSpPr>
            <a:spLocks noGrp="1"/>
          </p:cNvSpPr>
          <p:nvPr>
            <p:ph type="title"/>
          </p:nvPr>
        </p:nvSpPr>
        <p:spPr>
          <a:xfrm>
            <a:off x="360000" y="360000"/>
            <a:ext cx="10080000" cy="545601"/>
          </a:xfrm>
        </p:spPr>
        <p:txBody>
          <a:bodyPr/>
          <a:lstStyle/>
          <a:p>
            <a:r>
              <a:rPr lang="en-US" dirty="0"/>
              <a:t>Report back on how learning happens</a:t>
            </a:r>
          </a:p>
        </p:txBody>
      </p:sp>
      <p:sp>
        <p:nvSpPr>
          <p:cNvPr id="8" name="Text Placeholder 7">
            <a:extLst>
              <a:ext uri="{FF2B5EF4-FFF2-40B4-BE49-F238E27FC236}">
                <a16:creationId xmlns:a16="http://schemas.microsoft.com/office/drawing/2014/main" id="{BAF49068-F3DE-7622-DD7E-4DAFEB3809E0}"/>
              </a:ext>
            </a:extLst>
          </p:cNvPr>
          <p:cNvSpPr>
            <a:spLocks noGrp="1"/>
          </p:cNvSpPr>
          <p:nvPr>
            <p:ph type="body" sz="quarter" idx="18"/>
          </p:nvPr>
        </p:nvSpPr>
        <p:spPr>
          <a:xfrm>
            <a:off x="360000" y="982520"/>
            <a:ext cx="10080000" cy="310015"/>
          </a:xfrm>
        </p:spPr>
        <p:txBody>
          <a:bodyPr vert="horz" lIns="0" tIns="0" rIns="0" bIns="0" rtlCol="0" anchor="t">
            <a:noAutofit/>
          </a:bodyPr>
          <a:lstStyle/>
          <a:p>
            <a:pPr>
              <a:lnSpc>
                <a:spcPct val="100000"/>
              </a:lnSpc>
            </a:pPr>
            <a:r>
              <a:rPr lang="en-AU" dirty="0"/>
              <a:t>Discussion questions</a:t>
            </a:r>
            <a:endParaRPr lang="en-US" dirty="0"/>
          </a:p>
        </p:txBody>
      </p:sp>
      <p:sp>
        <p:nvSpPr>
          <p:cNvPr id="5" name="TextBox 4">
            <a:extLst>
              <a:ext uri="{FF2B5EF4-FFF2-40B4-BE49-F238E27FC236}">
                <a16:creationId xmlns:a16="http://schemas.microsoft.com/office/drawing/2014/main" id="{F1101C1A-68AF-4B91-F89C-CE48C7918328}"/>
              </a:ext>
            </a:extLst>
          </p:cNvPr>
          <p:cNvSpPr txBox="1"/>
          <p:nvPr/>
        </p:nvSpPr>
        <p:spPr>
          <a:xfrm>
            <a:off x="360000" y="1369454"/>
            <a:ext cx="8688718" cy="493513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1800" b="1" dirty="0">
                <a:latin typeface="+mj-lt"/>
                <a:cs typeface="Segoe UI"/>
              </a:rPr>
              <a:t>Group A</a:t>
            </a:r>
            <a:endParaRPr lang="en-US" sz="1800" dirty="0">
              <a:latin typeface="+mj-lt"/>
            </a:endParaRPr>
          </a:p>
          <a:p>
            <a:pPr>
              <a:lnSpc>
                <a:spcPct val="150000"/>
              </a:lnSpc>
            </a:pPr>
            <a:r>
              <a:rPr lang="en-AU" sz="1800" dirty="0">
                <a:cs typeface="Segoe UI"/>
              </a:rPr>
              <a:t>How does cognitive load theory support the use of explicit teaching in relation to how the brain stores and retrieves information? </a:t>
            </a:r>
            <a:endParaRPr lang="en-US" sz="1800" dirty="0">
              <a:cs typeface="Segoe UI"/>
            </a:endParaRPr>
          </a:p>
          <a:p>
            <a:pPr>
              <a:lnSpc>
                <a:spcPct val="150000"/>
              </a:lnSpc>
            </a:pPr>
            <a:r>
              <a:rPr lang="en-AU" sz="1800" b="1" dirty="0">
                <a:latin typeface="+mj-lt"/>
                <a:cs typeface="Segoe UI"/>
              </a:rPr>
              <a:t>Group B</a:t>
            </a:r>
            <a:endParaRPr lang="en-US" sz="1800" dirty="0">
              <a:latin typeface="+mj-lt"/>
              <a:cs typeface="Segoe UI"/>
            </a:endParaRPr>
          </a:p>
          <a:p>
            <a:pPr>
              <a:lnSpc>
                <a:spcPct val="150000"/>
              </a:lnSpc>
            </a:pPr>
            <a:r>
              <a:rPr lang="en-AU" sz="1800" dirty="0">
                <a:cs typeface="Segoe UI"/>
              </a:rPr>
              <a:t>Working memory is limited. How does understanding schemas help us to manage the load on students’ working memory? </a:t>
            </a:r>
          </a:p>
          <a:p>
            <a:pPr>
              <a:lnSpc>
                <a:spcPct val="150000"/>
              </a:lnSpc>
            </a:pPr>
            <a:r>
              <a:rPr lang="en-AU" sz="1800" b="1" dirty="0">
                <a:latin typeface="+mj-lt"/>
                <a:cs typeface="Segoe UI"/>
              </a:rPr>
              <a:t>Group C</a:t>
            </a:r>
            <a:endParaRPr lang="en-US" sz="1800" dirty="0">
              <a:latin typeface="+mj-lt"/>
              <a:cs typeface="Segoe UI"/>
            </a:endParaRPr>
          </a:p>
          <a:p>
            <a:pPr>
              <a:lnSpc>
                <a:spcPct val="150000"/>
              </a:lnSpc>
            </a:pPr>
            <a:r>
              <a:rPr lang="en-AU" sz="1800" dirty="0">
                <a:cs typeface="Segoe UI"/>
              </a:rPr>
              <a:t>The process of consolidation makes knowledge easier to recall and use. How can students move learning from working memory to long-term memory? </a:t>
            </a:r>
          </a:p>
          <a:p>
            <a:pPr>
              <a:lnSpc>
                <a:spcPct val="150000"/>
              </a:lnSpc>
            </a:pPr>
            <a:r>
              <a:rPr lang="en-AU" sz="1800" b="1" dirty="0">
                <a:latin typeface="+mj-lt"/>
                <a:cs typeface="Segoe UI"/>
              </a:rPr>
              <a:t>Group D</a:t>
            </a:r>
            <a:endParaRPr lang="en-US" sz="1800" dirty="0">
              <a:latin typeface="+mj-lt"/>
              <a:cs typeface="Segoe UI"/>
            </a:endParaRPr>
          </a:p>
          <a:p>
            <a:pPr>
              <a:lnSpc>
                <a:spcPct val="150000"/>
              </a:lnSpc>
            </a:pPr>
            <a:r>
              <a:rPr lang="en-AU" sz="1800" dirty="0">
                <a:cs typeface="Segoe UI"/>
              </a:rPr>
              <a:t>How does the process of retrieval help to create new connections in long-term memory?</a:t>
            </a:r>
          </a:p>
        </p:txBody>
      </p:sp>
      <p:pic>
        <p:nvPicPr>
          <p:cNvPr id="7" name="Content Placeholder 6">
            <a:extLst>
              <a:ext uri="{FF2B5EF4-FFF2-40B4-BE49-F238E27FC236}">
                <a16:creationId xmlns:a16="http://schemas.microsoft.com/office/drawing/2014/main" id="{018CD58A-D28D-6B9A-3767-F165136CD29A}"/>
              </a:ext>
              <a:ext uri="{C183D7F6-B498-43B3-948B-1728B52AA6E4}">
                <adec:decorative xmlns:adec="http://schemas.microsoft.com/office/drawing/2017/decorative" val="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9702800" y="1409276"/>
            <a:ext cx="2135518" cy="2135526"/>
          </a:xfrm>
        </p:spPr>
      </p:pic>
      <p:sp>
        <p:nvSpPr>
          <p:cNvPr id="4" name="Slide Number Placeholder 3">
            <a:extLst>
              <a:ext uri="{FF2B5EF4-FFF2-40B4-BE49-F238E27FC236}">
                <a16:creationId xmlns:a16="http://schemas.microsoft.com/office/drawing/2014/main" id="{2DB875D4-32BD-CBB8-B70B-EE660E069E2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17</a:t>
            </a:fld>
            <a:endParaRPr lang="en-AU"/>
          </a:p>
        </p:txBody>
      </p:sp>
    </p:spTree>
    <p:extLst>
      <p:ext uri="{BB962C8B-B14F-4D97-AF65-F5344CB8AC3E}">
        <p14:creationId xmlns:p14="http://schemas.microsoft.com/office/powerpoint/2010/main" val="2818575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DA506-D2EF-F1BD-0019-AE16803087B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89297F-BA30-F344-F568-9ECB8B95C1A5}"/>
              </a:ext>
            </a:extLst>
          </p:cNvPr>
          <p:cNvSpPr>
            <a:spLocks noGrp="1"/>
          </p:cNvSpPr>
          <p:nvPr>
            <p:ph type="title"/>
          </p:nvPr>
        </p:nvSpPr>
        <p:spPr/>
        <p:txBody>
          <a:bodyPr/>
          <a:lstStyle/>
          <a:p>
            <a:r>
              <a:rPr lang="en-AU" dirty="0"/>
              <a:t>Connecting our learning</a:t>
            </a:r>
          </a:p>
        </p:txBody>
      </p:sp>
      <p:pic>
        <p:nvPicPr>
          <p:cNvPr id="2" name="Picture 1" descr="Explicit teaching graphic. The enabling factors are know students and how they learn, high expectations, safe, inclusive learning environment and know the content and how to teach it. The teaching and learning cycle is also an enabling factor. The explicit teaching strategies are chunking and sequencing learning, connecting learning, sharing success criteria, sharing learning intentions, gradual release of responsibility, using effective feedback, checking for understanding and using effective questioning.">
            <a:extLst>
              <a:ext uri="{FF2B5EF4-FFF2-40B4-BE49-F238E27FC236}">
                <a16:creationId xmlns:a16="http://schemas.microsoft.com/office/drawing/2014/main" id="{432D30C8-8015-A7E2-2785-9CA76D0C46D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2697" y1="30857" x2="55991" y2="30128"/>
                        <a14:foregroundMark x1="54489" y1="10448" x2="53353" y2="26414"/>
                        <a14:foregroundMark x1="53353" y1="26414" x2="66728" y2="30094"/>
                        <a14:foregroundMark x1="66728" y1="30094" x2="74240" y2="22457"/>
                        <a14:foregroundMark x1="74240" y1="22457" x2="66251" y2="14439"/>
                        <a14:foregroundMark x1="66251" y1="14439" x2="54965" y2="12079"/>
                        <a14:foregroundMark x1="56211" y1="22215" x2="73214" y2="22666"/>
                        <a14:foregroundMark x1="51264" y1="32593" x2="51044" y2="10101"/>
                        <a14:foregroundMark x1="51044" y1="10101" x2="64053" y2="10205"/>
                        <a14:foregroundMark x1="64053" y1="10205" x2="76768" y2="15828"/>
                        <a14:foregroundMark x1="76768" y1="15828" x2="75486" y2="26519"/>
                        <a14:foregroundMark x1="75486" y1="26519" x2="69623" y2="28705"/>
                        <a14:backgroundMark x1="52327" y1="39292" x2="51594" y2="43075"/>
                        <a14:backgroundMark x1="51191" y1="42277" x2="57823" y2="46095"/>
                        <a14:backgroundMark x1="48956" y1="11211" x2="48003" y2="26935"/>
                        <a14:backgroundMark x1="48003" y1="26935" x2="49249" y2="20132"/>
                        <a14:backgroundMark x1="49102" y1="10934" x2="49505" y2="31517"/>
                      </a14:backgroundRemoval>
                    </a14:imgEffect>
                  </a14:imgLayer>
                </a14:imgProps>
              </a:ext>
              <a:ext uri="{28A0092B-C50C-407E-A947-70E740481C1C}">
                <a14:useLocalDpi xmlns:a14="http://schemas.microsoft.com/office/drawing/2010/main" val="0"/>
              </a:ext>
            </a:extLst>
          </a:blip>
          <a:stretch>
            <a:fillRect/>
          </a:stretch>
        </p:blipFill>
        <p:spPr>
          <a:xfrm>
            <a:off x="3817689" y="1320615"/>
            <a:ext cx="4546847" cy="4800098"/>
          </a:xfrm>
          <a:prstGeom prst="rect">
            <a:avLst/>
          </a:prstGeom>
        </p:spPr>
      </p:pic>
      <p:pic>
        <p:nvPicPr>
          <p:cNvPr id="20" name="Picture 19">
            <a:extLst>
              <a:ext uri="{FF2B5EF4-FFF2-40B4-BE49-F238E27FC236}">
                <a16:creationId xmlns:a16="http://schemas.microsoft.com/office/drawing/2014/main" id="{D3ADA7D8-0656-E463-9065-C5B60F4470EE}"/>
              </a:ext>
              <a:ext uri="{C183D7F6-B498-43B3-948B-1728B52AA6E4}">
                <adec:decorative xmlns:adec="http://schemas.microsoft.com/office/drawing/2017/decorative" val="1"/>
              </a:ext>
            </a:extLst>
          </p:cNvPr>
          <p:cNvPicPr>
            <a:picLocks noChangeAspect="1"/>
          </p:cNvPicPr>
          <p:nvPr/>
        </p:nvPicPr>
        <p:blipFill>
          <a:blip r:embed="rId5">
            <a:extLst>
              <a:ext uri="{BEBA8EAE-BF5A-486C-A8C5-ECC9F3942E4B}">
                <a14:imgProps xmlns:a14="http://schemas.microsoft.com/office/drawing/2010/main">
                  <a14:imgLayer r:embed="rId4">
                    <a14:imgEffect>
                      <a14:backgroundRemoval t="9997" b="89969" l="9894" r="94137">
                        <a14:foregroundMark x1="83071" y1="26831" x2="74020" y2="33426"/>
                        <a14:foregroundMark x1="74020" y1="33426" x2="72444" y2="44880"/>
                        <a14:foregroundMark x1="72444" y1="44880" x2="90509" y2="48178"/>
                        <a14:foregroundMark x1="90509" y1="48178" x2="86515" y2="33391"/>
                        <a14:foregroundMark x1="86515" y1="33391" x2="82888" y2="27768"/>
                        <a14:foregroundMark x1="93807" y1="50052" x2="91792" y2="37487"/>
                        <a14:foregroundMark x1="91792" y1="37487" x2="90546" y2="35856"/>
                        <a14:foregroundMark x1="70722" y1="39084" x2="74460" y2="48351"/>
                        <a14:foregroundMark x1="74460" y1="48351" x2="94137" y2="48698"/>
                        <a14:foregroundMark x1="76951" y1="42069" x2="87028" y2="42138"/>
                        <a14:backgroundMark x1="49835" y1="47310" x2="50641" y2="54148"/>
                      </a14:backgroundRemoval>
                    </a14:imgEffect>
                  </a14:imgLayer>
                </a14:imgProps>
              </a:ext>
              <a:ext uri="{28A0092B-C50C-407E-A947-70E740481C1C}">
                <a14:useLocalDpi xmlns:a14="http://schemas.microsoft.com/office/drawing/2010/main" val="0"/>
              </a:ext>
            </a:extLst>
          </a:blip>
          <a:stretch>
            <a:fillRect/>
          </a:stretch>
        </p:blipFill>
        <p:spPr>
          <a:xfrm>
            <a:off x="3817689" y="1320615"/>
            <a:ext cx="4546847" cy="4800098"/>
          </a:xfrm>
          <a:prstGeom prst="rect">
            <a:avLst/>
          </a:prstGeom>
        </p:spPr>
      </p:pic>
      <p:pic>
        <p:nvPicPr>
          <p:cNvPr id="21" name="Picture 20">
            <a:extLst>
              <a:ext uri="{FF2B5EF4-FFF2-40B4-BE49-F238E27FC236}">
                <a16:creationId xmlns:a16="http://schemas.microsoft.com/office/drawing/2014/main" id="{6CA2EB0B-348A-6BB4-0D91-9F7F63A99877}"/>
              </a:ext>
              <a:ext uri="{C183D7F6-B498-43B3-948B-1728B52AA6E4}">
                <adec:decorative xmlns:adec="http://schemas.microsoft.com/office/drawing/2017/decorative" val="1"/>
              </a:ext>
            </a:extLst>
          </p:cNvPr>
          <p:cNvPicPr>
            <a:picLocks noChangeAspect="1"/>
          </p:cNvPicPr>
          <p:nvPr/>
        </p:nvPicPr>
        <p:blipFill>
          <a:blip r:embed="rId6">
            <a:extLst>
              <a:ext uri="{BEBA8EAE-BF5A-486C-A8C5-ECC9F3942E4B}">
                <a14:imgProps xmlns:a14="http://schemas.microsoft.com/office/drawing/2010/main">
                  <a14:imgLayer r:embed="rId4">
                    <a14:imgEffect>
                      <a14:backgroundRemoval t="9997" b="89969" l="9930" r="94320">
                        <a14:foregroundMark x1="73800" y1="58660" x2="74679" y2="68865"/>
                        <a14:foregroundMark x1="74679" y1="68865" x2="88164" y2="68414"/>
                        <a14:foregroundMark x1="88164" y1="68414" x2="87211" y2="56543"/>
                        <a14:foregroundMark x1="87211" y1="56543" x2="74093" y2="58105"/>
                        <a14:foregroundMark x1="74093" y1="58105" x2="73800" y2="58521"/>
                        <a14:foregroundMark x1="91096" y1="56439" x2="91938" y2="65810"/>
                        <a14:foregroundMark x1="93771" y1="55085" x2="94320" y2="66817"/>
                        <a14:foregroundMark x1="94320" y1="66817" x2="93881" y2="67546"/>
                        <a14:foregroundMark x1="87468" y1="63832" x2="76145" y2="63971"/>
                        <a14:backgroundMark x1="52986" y1="39500" x2="61305" y2="48039"/>
                        <a14:backgroundMark x1="61305" y1="48039" x2="61634" y2="48733"/>
                      </a14:backgroundRemoval>
                    </a14:imgEffect>
                  </a14:imgLayer>
                </a14:imgProps>
              </a:ext>
              <a:ext uri="{28A0092B-C50C-407E-A947-70E740481C1C}">
                <a14:useLocalDpi xmlns:a14="http://schemas.microsoft.com/office/drawing/2010/main" val="0"/>
              </a:ext>
            </a:extLst>
          </a:blip>
          <a:stretch>
            <a:fillRect/>
          </a:stretch>
        </p:blipFill>
        <p:spPr>
          <a:xfrm>
            <a:off x="3817689" y="1320615"/>
            <a:ext cx="4546847" cy="4800098"/>
          </a:xfrm>
          <a:prstGeom prst="rect">
            <a:avLst/>
          </a:prstGeom>
        </p:spPr>
      </p:pic>
      <p:pic>
        <p:nvPicPr>
          <p:cNvPr id="22" name="Picture 21">
            <a:extLst>
              <a:ext uri="{FF2B5EF4-FFF2-40B4-BE49-F238E27FC236}">
                <a16:creationId xmlns:a16="http://schemas.microsoft.com/office/drawing/2014/main" id="{1802BA73-B8F7-3173-85B3-A330D073DEC1}"/>
              </a:ext>
              <a:ext uri="{C183D7F6-B498-43B3-948B-1728B52AA6E4}">
                <adec:decorative xmlns:adec="http://schemas.microsoft.com/office/drawing/2017/decorative" val="1"/>
              </a:ext>
            </a:extLst>
          </p:cNvPr>
          <p:cNvPicPr>
            <a:picLocks noChangeAspect="1"/>
          </p:cNvPicPr>
          <p:nvPr/>
        </p:nvPicPr>
        <p:blipFill>
          <a:blip r:embed="rId7">
            <a:extLst>
              <a:ext uri="{BEBA8EAE-BF5A-486C-A8C5-ECC9F3942E4B}">
                <a14:imgProps xmlns:a14="http://schemas.microsoft.com/office/drawing/2010/main">
                  <a14:imgLayer r:embed="rId4">
                    <a14:imgEffect>
                      <a14:backgroundRemoval t="9997" b="94793" l="9894" r="89960">
                        <a14:foregroundMark x1="65922" y1="74002" x2="54269" y2="78445"/>
                        <a14:foregroundMark x1="54269" y1="78445" x2="57494" y2="92225"/>
                        <a14:foregroundMark x1="57494" y1="92225" x2="71162" y2="87504"/>
                        <a14:foregroundMark x1="71162" y1="87504" x2="70942" y2="77473"/>
                        <a14:foregroundMark x1="70942" y1="77473" x2="67571" y2="73343"/>
                        <a14:foregroundMark x1="63247" y1="71503" x2="53353" y2="75529"/>
                        <a14:foregroundMark x1="53353" y1="75529" x2="53353" y2="75599"/>
                        <a14:foregroundMark x1="53756" y1="92156" x2="65189" y2="92537"/>
                        <a14:foregroundMark x1="65189" y1="92537" x2="76108" y2="85838"/>
                        <a14:foregroundMark x1="76108" y1="85838" x2="73030" y2="80354"/>
                        <a14:foregroundMark x1="56284" y1="94793" x2="53609" y2="94655"/>
                        <a14:foregroundMark x1="58080" y1="85908" x2="68926" y2="85387"/>
                        <a14:foregroundMark x1="68926" y1="85387" x2="69806" y2="85387"/>
                        <a14:foregroundMark x1="59069" y1="83027" x2="59069" y2="83027"/>
                        <a14:backgroundMark x1="47343" y1="46893" x2="54599" y2="55640"/>
                      </a14:backgroundRemoval>
                    </a14:imgEffect>
                  </a14:imgLayer>
                </a14:imgProps>
              </a:ext>
              <a:ext uri="{28A0092B-C50C-407E-A947-70E740481C1C}">
                <a14:useLocalDpi xmlns:a14="http://schemas.microsoft.com/office/drawing/2010/main" val="0"/>
              </a:ext>
            </a:extLst>
          </a:blip>
          <a:stretch>
            <a:fillRect/>
          </a:stretch>
        </p:blipFill>
        <p:spPr>
          <a:xfrm>
            <a:off x="3817689" y="1320615"/>
            <a:ext cx="4546847" cy="4800098"/>
          </a:xfrm>
          <a:prstGeom prst="rect">
            <a:avLst/>
          </a:prstGeom>
        </p:spPr>
      </p:pic>
      <p:pic>
        <p:nvPicPr>
          <p:cNvPr id="23" name="Picture 22">
            <a:extLst>
              <a:ext uri="{FF2B5EF4-FFF2-40B4-BE49-F238E27FC236}">
                <a16:creationId xmlns:a16="http://schemas.microsoft.com/office/drawing/2014/main" id="{953A30E1-53EF-70EF-914E-7C41AA24BC5D}"/>
              </a:ext>
              <a:ext uri="{C183D7F6-B498-43B3-948B-1728B52AA6E4}">
                <adec:decorative xmlns:adec="http://schemas.microsoft.com/office/drawing/2017/decorative" val="1"/>
              </a:ext>
            </a:extLst>
          </p:cNvPr>
          <p:cNvPicPr>
            <a:picLocks noChangeAspect="1"/>
          </p:cNvPicPr>
          <p:nvPr/>
        </p:nvPicPr>
        <p:blipFill>
          <a:blip r:embed="rId8">
            <a:extLst>
              <a:ext uri="{BEBA8EAE-BF5A-486C-A8C5-ECC9F3942E4B}">
                <a14:imgProps xmlns:a14="http://schemas.microsoft.com/office/drawing/2010/main">
                  <a14:imgLayer r:embed="rId4">
                    <a14:imgEffect>
                      <a14:backgroundRemoval t="9997" b="96251" l="9894" r="89960">
                        <a14:foregroundMark x1="36827" y1="71885" x2="44082" y2="79243"/>
                        <a14:foregroundMark x1="44082" y1="79243" x2="45108" y2="92051"/>
                        <a14:foregroundMark x1="45108" y1="92051" x2="30817" y2="90073"/>
                        <a14:foregroundMark x1="30817" y1="90073" x2="26493" y2="78862"/>
                        <a14:foregroundMark x1="26493" y1="78862" x2="35434" y2="70288"/>
                        <a14:foregroundMark x1="35434" y1="70288" x2="36973" y2="72024"/>
                        <a14:foregroundMark x1="47856" y1="94134" x2="35874" y2="93162"/>
                        <a14:foregroundMark x1="35874" y1="93162" x2="32942" y2="92156"/>
                        <a14:foregroundMark x1="47856" y1="96251" x2="41590" y2="96112"/>
                      </a14:backgroundRemoval>
                    </a14:imgEffect>
                  </a14:imgLayer>
                </a14:imgProps>
              </a:ext>
              <a:ext uri="{28A0092B-C50C-407E-A947-70E740481C1C}">
                <a14:useLocalDpi xmlns:a14="http://schemas.microsoft.com/office/drawing/2010/main" val="0"/>
              </a:ext>
            </a:extLst>
          </a:blip>
          <a:stretch>
            <a:fillRect/>
          </a:stretch>
        </p:blipFill>
        <p:spPr>
          <a:xfrm>
            <a:off x="3817689" y="1320615"/>
            <a:ext cx="4546847" cy="4800098"/>
          </a:xfrm>
          <a:prstGeom prst="rect">
            <a:avLst/>
          </a:prstGeom>
        </p:spPr>
      </p:pic>
      <p:pic>
        <p:nvPicPr>
          <p:cNvPr id="24" name="Picture 23">
            <a:extLst>
              <a:ext uri="{FF2B5EF4-FFF2-40B4-BE49-F238E27FC236}">
                <a16:creationId xmlns:a16="http://schemas.microsoft.com/office/drawing/2014/main" id="{FB176C2C-351D-52AB-96D5-3A1D70D936AD}"/>
              </a:ext>
              <a:ext uri="{C183D7F6-B498-43B3-948B-1728B52AA6E4}">
                <adec:decorative xmlns:adec="http://schemas.microsoft.com/office/drawing/2017/decorative" val="1"/>
              </a:ext>
            </a:extLst>
          </p:cNvPr>
          <p:cNvPicPr>
            <a:picLocks noChangeAspect="1"/>
          </p:cNvPicPr>
          <p:nvPr/>
        </p:nvPicPr>
        <p:blipFill>
          <a:blip r:embed="rId9">
            <a:extLst>
              <a:ext uri="{BEBA8EAE-BF5A-486C-A8C5-ECC9F3942E4B}">
                <a14:imgProps xmlns:a14="http://schemas.microsoft.com/office/drawing/2010/main">
                  <a14:imgLayer r:embed="rId4">
                    <a14:imgEffect>
                      <a14:backgroundRemoval t="9997" b="89969" l="5863" r="89960">
                        <a14:foregroundMark x1="26933" y1="55640" x2="9784" y2="55467"/>
                        <a14:foregroundMark x1="9784" y1="55467" x2="12569" y2="70149"/>
                        <a14:foregroundMark x1="12569" y1="70149" x2="27263" y2="67650"/>
                        <a14:foregroundMark x1="27263" y1="67650" x2="26237" y2="56300"/>
                        <a14:foregroundMark x1="5863" y1="57341" x2="16893" y2="80354"/>
                        <a14:foregroundMark x1="12679" y1="68344" x2="23452" y2="68205"/>
                        <a14:backgroundMark x1="60315" y1="50330" x2="55551" y2="39743"/>
                      </a14:backgroundRemoval>
                    </a14:imgEffect>
                  </a14:imgLayer>
                </a14:imgProps>
              </a:ext>
              <a:ext uri="{28A0092B-C50C-407E-A947-70E740481C1C}">
                <a14:useLocalDpi xmlns:a14="http://schemas.microsoft.com/office/drawing/2010/main" val="0"/>
              </a:ext>
            </a:extLst>
          </a:blip>
          <a:stretch>
            <a:fillRect/>
          </a:stretch>
        </p:blipFill>
        <p:spPr>
          <a:xfrm>
            <a:off x="3817689" y="1320615"/>
            <a:ext cx="4546847" cy="4800098"/>
          </a:xfrm>
          <a:prstGeom prst="rect">
            <a:avLst/>
          </a:prstGeom>
        </p:spPr>
      </p:pic>
      <p:pic>
        <p:nvPicPr>
          <p:cNvPr id="25" name="Picture 24">
            <a:extLst>
              <a:ext uri="{FF2B5EF4-FFF2-40B4-BE49-F238E27FC236}">
                <a16:creationId xmlns:a16="http://schemas.microsoft.com/office/drawing/2014/main" id="{B07844D1-649A-188F-E526-A9F8172975D7}"/>
              </a:ext>
              <a:ext uri="{C183D7F6-B498-43B3-948B-1728B52AA6E4}">
                <adec:decorative xmlns:adec="http://schemas.microsoft.com/office/drawing/2017/decorative" val="1"/>
              </a:ext>
            </a:extLst>
          </p:cNvPr>
          <p:cNvPicPr>
            <a:picLocks noChangeAspect="1"/>
          </p:cNvPicPr>
          <p:nvPr/>
        </p:nvPicPr>
        <p:blipFill>
          <a:blip r:embed="rId10">
            <a:extLst>
              <a:ext uri="{BEBA8EAE-BF5A-486C-A8C5-ECC9F3942E4B}">
                <a14:imgProps xmlns:a14="http://schemas.microsoft.com/office/drawing/2010/main">
                  <a14:imgLayer r:embed="rId4">
                    <a14:imgEffect>
                      <a14:backgroundRemoval t="9997" b="89969" l="6303" r="89996">
                        <a14:foregroundMark x1="6303" y1="48629" x2="24038" y2="49601"/>
                        <a14:foregroundMark x1="24038" y1="49601" x2="30707" y2="41791"/>
                        <a14:foregroundMark x1="30707" y1="41791" x2="21693" y2="33287"/>
                        <a14:foregroundMark x1="21693" y1="33287" x2="10370" y2="35578"/>
                        <a14:foregroundMark x1="10370" y1="35578" x2="6449" y2="44915"/>
                        <a14:foregroundMark x1="6449" y1="44915" x2="6303" y2="46373"/>
                        <a14:backgroundMark x1="54525" y1="40923" x2="63137" y2="48733"/>
                      </a14:backgroundRemoval>
                    </a14:imgEffect>
                  </a14:imgLayer>
                </a14:imgProps>
              </a:ext>
              <a:ext uri="{28A0092B-C50C-407E-A947-70E740481C1C}">
                <a14:useLocalDpi xmlns:a14="http://schemas.microsoft.com/office/drawing/2010/main" val="0"/>
              </a:ext>
            </a:extLst>
          </a:blip>
          <a:stretch>
            <a:fillRect/>
          </a:stretch>
        </p:blipFill>
        <p:spPr>
          <a:xfrm>
            <a:off x="3817689" y="1320615"/>
            <a:ext cx="4546847" cy="4800098"/>
          </a:xfrm>
          <a:prstGeom prst="rect">
            <a:avLst/>
          </a:prstGeom>
        </p:spPr>
      </p:pic>
      <p:pic>
        <p:nvPicPr>
          <p:cNvPr id="26" name="Picture 25">
            <a:extLst>
              <a:ext uri="{FF2B5EF4-FFF2-40B4-BE49-F238E27FC236}">
                <a16:creationId xmlns:a16="http://schemas.microsoft.com/office/drawing/2014/main" id="{412173D7-7CDA-5A3E-54EA-F35F4CBA0DC8}"/>
              </a:ext>
              <a:ext uri="{C183D7F6-B498-43B3-948B-1728B52AA6E4}">
                <adec:decorative xmlns:adec="http://schemas.microsoft.com/office/drawing/2017/decorative" val="1"/>
              </a:ext>
            </a:extLst>
          </p:cNvPr>
          <p:cNvPicPr>
            <a:picLocks noChangeAspect="1"/>
          </p:cNvPicPr>
          <p:nvPr/>
        </p:nvPicPr>
        <p:blipFill>
          <a:blip r:embed="rId11">
            <a:extLst>
              <a:ext uri="{BEBA8EAE-BF5A-486C-A8C5-ECC9F3942E4B}">
                <a14:imgProps xmlns:a14="http://schemas.microsoft.com/office/drawing/2010/main">
                  <a14:imgLayer r:embed="rId4">
                    <a14:imgEffect>
                      <a14:backgroundRemoval t="10000" b="90000" l="10000" r="90000">
                        <a14:foregroundMark x1="41077" y1="12773" x2="27116" y2="16800"/>
                        <a14:foregroundMark x1="27116" y1="16800" x2="30634" y2="27352"/>
                        <a14:foregroundMark x1="30634" y1="27352" x2="42470" y2="31968"/>
                        <a14:foregroundMark x1="42470" y1="31968" x2="43606" y2="15828"/>
                        <a14:foregroundMark x1="43606" y1="15828" x2="42177" y2="12669"/>
                        <a14:foregroundMark x1="23085" y1="20965" x2="36204" y2="34085"/>
                        <a14:foregroundMark x1="46427" y1="31482" x2="45328" y2="10760"/>
                        <a14:backgroundMark x1="52180" y1="39882" x2="63796" y2="50642"/>
                      </a14:backgroundRemoval>
                    </a14:imgEffect>
                  </a14:imgLayer>
                </a14:imgProps>
              </a:ext>
              <a:ext uri="{28A0092B-C50C-407E-A947-70E740481C1C}">
                <a14:useLocalDpi xmlns:a14="http://schemas.microsoft.com/office/drawing/2010/main" val="0"/>
              </a:ext>
            </a:extLst>
          </a:blip>
          <a:stretch>
            <a:fillRect/>
          </a:stretch>
        </p:blipFill>
        <p:spPr>
          <a:xfrm>
            <a:off x="3817689" y="1320615"/>
            <a:ext cx="4546847" cy="4800098"/>
          </a:xfrm>
          <a:prstGeom prst="rect">
            <a:avLst/>
          </a:prstGeom>
        </p:spPr>
      </p:pic>
      <p:pic>
        <p:nvPicPr>
          <p:cNvPr id="27" name="Picture 26">
            <a:extLst>
              <a:ext uri="{FF2B5EF4-FFF2-40B4-BE49-F238E27FC236}">
                <a16:creationId xmlns:a16="http://schemas.microsoft.com/office/drawing/2014/main" id="{C634C7E9-43BE-94AD-5464-B4FE227AB639}"/>
              </a:ext>
              <a:ext uri="{C183D7F6-B498-43B3-948B-1728B52AA6E4}">
                <adec:decorative xmlns:adec="http://schemas.microsoft.com/office/drawing/2017/decorative" val="1"/>
              </a:ext>
            </a:extLst>
          </p:cNvPr>
          <p:cNvPicPr>
            <a:picLocks noChangeAspect="1"/>
          </p:cNvPicPr>
          <p:nvPr/>
        </p:nvPicPr>
        <p:blipFill>
          <a:blip r:embed="rId12">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817689" y="1320615"/>
            <a:ext cx="4546847" cy="4800098"/>
          </a:xfrm>
          <a:prstGeom prst="rect">
            <a:avLst/>
          </a:prstGeom>
        </p:spPr>
      </p:pic>
      <p:pic>
        <p:nvPicPr>
          <p:cNvPr id="28" name="Picture 27">
            <a:extLst>
              <a:ext uri="{FF2B5EF4-FFF2-40B4-BE49-F238E27FC236}">
                <a16:creationId xmlns:a16="http://schemas.microsoft.com/office/drawing/2014/main" id="{8B9EDDAD-F67F-F890-3B26-71431091B43C}"/>
              </a:ext>
              <a:ext uri="{C183D7F6-B498-43B3-948B-1728B52AA6E4}">
                <adec:decorative xmlns:adec="http://schemas.microsoft.com/office/drawing/2017/decorative" val="1"/>
              </a:ext>
            </a:extLst>
          </p:cNvPr>
          <p:cNvPicPr>
            <a:picLocks noChangeAspect="1"/>
          </p:cNvPicPr>
          <p:nvPr/>
        </p:nvPicPr>
        <p:blipFill>
          <a:blip r:embed="rId13">
            <a:extLst>
              <a:ext uri="{BEBA8EAE-BF5A-486C-A8C5-ECC9F3942E4B}">
                <a14:imgProps xmlns:a14="http://schemas.microsoft.com/office/drawing/2010/main">
                  <a14:imgLayer r:embed="rId4">
                    <a14:imgEffect>
                      <a14:backgroundRemoval t="10000" b="90000" l="10000" r="90000">
                        <a14:foregroundMark x1="52803" y1="60951" x2="54525" y2="60153"/>
                        <a14:backgroundMark x1="58703" y1="48768" x2="57347" y2="44880"/>
                      </a14:backgroundRemoval>
                    </a14:imgEffect>
                  </a14:imgLayer>
                </a14:imgProps>
              </a:ext>
              <a:ext uri="{28A0092B-C50C-407E-A947-70E740481C1C}">
                <a14:useLocalDpi xmlns:a14="http://schemas.microsoft.com/office/drawing/2010/main" val="0"/>
              </a:ext>
            </a:extLst>
          </a:blip>
          <a:stretch>
            <a:fillRect/>
          </a:stretch>
        </p:blipFill>
        <p:spPr>
          <a:xfrm>
            <a:off x="3817689" y="1320615"/>
            <a:ext cx="4546847" cy="4800098"/>
          </a:xfrm>
          <a:prstGeom prst="rect">
            <a:avLst/>
          </a:prstGeom>
        </p:spPr>
      </p:pic>
      <p:pic>
        <p:nvPicPr>
          <p:cNvPr id="29" name="Picture 28">
            <a:extLst>
              <a:ext uri="{FF2B5EF4-FFF2-40B4-BE49-F238E27FC236}">
                <a16:creationId xmlns:a16="http://schemas.microsoft.com/office/drawing/2014/main" id="{4366DEAC-8CE4-BE80-3D1C-E064642A3A97}"/>
              </a:ext>
              <a:ext uri="{C183D7F6-B498-43B3-948B-1728B52AA6E4}">
                <adec:decorative xmlns:adec="http://schemas.microsoft.com/office/drawing/2017/decorative" val="1"/>
              </a:ext>
            </a:extLst>
          </p:cNvPr>
          <p:cNvPicPr>
            <a:picLocks noChangeAspect="1"/>
          </p:cNvPicPr>
          <p:nvPr/>
        </p:nvPicPr>
        <p:blipFill>
          <a:blip r:embed="rId14">
            <a:extLst>
              <a:ext uri="{BEBA8EAE-BF5A-486C-A8C5-ECC9F3942E4B}">
                <a14:imgProps xmlns:a14="http://schemas.microsoft.com/office/drawing/2010/main">
                  <a14:imgLayer r:embed="rId4">
                    <a14:imgEffect>
                      <a14:backgroundRemoval t="10000" b="90000" l="10000" r="90000">
                        <a14:foregroundMark x1="37523" y1="54599" x2="39868" y2="54599"/>
                        <a14:backgroundMark x1="58813" y1="47379" x2="56871" y2="44984"/>
                      </a14:backgroundRemoval>
                    </a14:imgEffect>
                  </a14:imgLayer>
                </a14:imgProps>
              </a:ext>
              <a:ext uri="{28A0092B-C50C-407E-A947-70E740481C1C}">
                <a14:useLocalDpi xmlns:a14="http://schemas.microsoft.com/office/drawing/2010/main" val="0"/>
              </a:ext>
            </a:extLst>
          </a:blip>
          <a:stretch>
            <a:fillRect/>
          </a:stretch>
        </p:blipFill>
        <p:spPr>
          <a:xfrm>
            <a:off x="3817689" y="1320615"/>
            <a:ext cx="4546847" cy="4800098"/>
          </a:xfrm>
          <a:prstGeom prst="rect">
            <a:avLst/>
          </a:prstGeom>
        </p:spPr>
      </p:pic>
      <p:pic>
        <p:nvPicPr>
          <p:cNvPr id="30" name="Picture 29">
            <a:extLst>
              <a:ext uri="{FF2B5EF4-FFF2-40B4-BE49-F238E27FC236}">
                <a16:creationId xmlns:a16="http://schemas.microsoft.com/office/drawing/2014/main" id="{086E5F99-53A6-0158-44E8-A14A2AC4E6DE}"/>
              </a:ext>
              <a:ext uri="{C183D7F6-B498-43B3-948B-1728B52AA6E4}">
                <adec:decorative xmlns:adec="http://schemas.microsoft.com/office/drawing/2017/decorative" val="1"/>
              </a:ext>
            </a:extLst>
          </p:cNvPr>
          <p:cNvPicPr>
            <a:picLocks noChangeAspect="1"/>
          </p:cNvPicPr>
          <p:nvPr/>
        </p:nvPicPr>
        <p:blipFill>
          <a:blip r:embed="rId15">
            <a:extLst>
              <a:ext uri="{BEBA8EAE-BF5A-486C-A8C5-ECC9F3942E4B}">
                <a14:imgProps xmlns:a14="http://schemas.microsoft.com/office/drawing/2010/main">
                  <a14:imgLayer r:embed="rId4">
                    <a14:imgEffect>
                      <a14:backgroundRemoval t="10000" b="90000" l="10000" r="90000">
                        <a14:foregroundMark x1="45914" y1="45227" x2="46684" y2="43006"/>
                        <a14:backgroundMark x1="58593" y1="48941" x2="57823" y2="46338"/>
                      </a14:backgroundRemoval>
                    </a14:imgEffect>
                  </a14:imgLayer>
                </a14:imgProps>
              </a:ext>
              <a:ext uri="{28A0092B-C50C-407E-A947-70E740481C1C}">
                <a14:useLocalDpi xmlns:a14="http://schemas.microsoft.com/office/drawing/2010/main" val="0"/>
              </a:ext>
            </a:extLst>
          </a:blip>
          <a:stretch>
            <a:fillRect/>
          </a:stretch>
        </p:blipFill>
        <p:spPr>
          <a:xfrm>
            <a:off x="3817689" y="1320615"/>
            <a:ext cx="4546847" cy="4800098"/>
          </a:xfrm>
          <a:prstGeom prst="rect">
            <a:avLst/>
          </a:prstGeom>
        </p:spPr>
      </p:pic>
      <p:pic>
        <p:nvPicPr>
          <p:cNvPr id="31" name="Picture 30">
            <a:extLst>
              <a:ext uri="{FF2B5EF4-FFF2-40B4-BE49-F238E27FC236}">
                <a16:creationId xmlns:a16="http://schemas.microsoft.com/office/drawing/2014/main" id="{590EC2F7-51AA-2BCB-D459-985772815F93}"/>
              </a:ext>
              <a:ext uri="{C183D7F6-B498-43B3-948B-1728B52AA6E4}">
                <adec:decorative xmlns:adec="http://schemas.microsoft.com/office/drawing/2017/decorative" val="1"/>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5187354" y="2933844"/>
            <a:ext cx="1833194" cy="1841106"/>
          </a:xfrm>
          <a:custGeom>
            <a:avLst/>
            <a:gdLst>
              <a:gd name="connsiteX0" fmla="*/ 909047 w 1833194"/>
              <a:gd name="connsiteY0" fmla="*/ 181430 h 1841106"/>
              <a:gd name="connsiteX1" fmla="*/ 173503 w 1833194"/>
              <a:gd name="connsiteY1" fmla="*/ 916974 h 1841106"/>
              <a:gd name="connsiteX2" fmla="*/ 909047 w 1833194"/>
              <a:gd name="connsiteY2" fmla="*/ 1652518 h 1841106"/>
              <a:gd name="connsiteX3" fmla="*/ 1644591 w 1833194"/>
              <a:gd name="connsiteY3" fmla="*/ 916974 h 1841106"/>
              <a:gd name="connsiteX4" fmla="*/ 909047 w 1833194"/>
              <a:gd name="connsiteY4" fmla="*/ 181430 h 1841106"/>
              <a:gd name="connsiteX5" fmla="*/ 916597 w 1833194"/>
              <a:gd name="connsiteY5" fmla="*/ 0 h 1841106"/>
              <a:gd name="connsiteX6" fmla="*/ 1833194 w 1833194"/>
              <a:gd name="connsiteY6" fmla="*/ 920553 h 1841106"/>
              <a:gd name="connsiteX7" fmla="*/ 916597 w 1833194"/>
              <a:gd name="connsiteY7" fmla="*/ 1841106 h 1841106"/>
              <a:gd name="connsiteX8" fmla="*/ 0 w 1833194"/>
              <a:gd name="connsiteY8" fmla="*/ 920553 h 1841106"/>
              <a:gd name="connsiteX9" fmla="*/ 916597 w 1833194"/>
              <a:gd name="connsiteY9" fmla="*/ 0 h 184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3194" h="1841106">
                <a:moveTo>
                  <a:pt x="909047" y="181430"/>
                </a:moveTo>
                <a:cubicBezTo>
                  <a:pt x="502817" y="181430"/>
                  <a:pt x="173503" y="510744"/>
                  <a:pt x="173503" y="916974"/>
                </a:cubicBezTo>
                <a:cubicBezTo>
                  <a:pt x="173503" y="1323204"/>
                  <a:pt x="502817" y="1652518"/>
                  <a:pt x="909047" y="1652518"/>
                </a:cubicBezTo>
                <a:cubicBezTo>
                  <a:pt x="1315277" y="1652518"/>
                  <a:pt x="1644591" y="1323204"/>
                  <a:pt x="1644591" y="916974"/>
                </a:cubicBezTo>
                <a:cubicBezTo>
                  <a:pt x="1644591" y="510744"/>
                  <a:pt x="1315277" y="181430"/>
                  <a:pt x="909047" y="181430"/>
                </a:cubicBezTo>
                <a:close/>
                <a:moveTo>
                  <a:pt x="916597" y="0"/>
                </a:moveTo>
                <a:cubicBezTo>
                  <a:pt x="1422820" y="0"/>
                  <a:pt x="1833194" y="412146"/>
                  <a:pt x="1833194" y="920553"/>
                </a:cubicBezTo>
                <a:cubicBezTo>
                  <a:pt x="1833194" y="1428960"/>
                  <a:pt x="1422820" y="1841106"/>
                  <a:pt x="916597" y="1841106"/>
                </a:cubicBezTo>
                <a:cubicBezTo>
                  <a:pt x="410374" y="1841106"/>
                  <a:pt x="0" y="1428960"/>
                  <a:pt x="0" y="920553"/>
                </a:cubicBezTo>
                <a:cubicBezTo>
                  <a:pt x="0" y="412146"/>
                  <a:pt x="410374" y="0"/>
                  <a:pt x="916597" y="0"/>
                </a:cubicBezTo>
                <a:close/>
              </a:path>
            </a:pathLst>
          </a:custGeom>
        </p:spPr>
      </p:pic>
      <p:pic>
        <p:nvPicPr>
          <p:cNvPr id="32" name="Picture 31">
            <a:extLst>
              <a:ext uri="{FF2B5EF4-FFF2-40B4-BE49-F238E27FC236}">
                <a16:creationId xmlns:a16="http://schemas.microsoft.com/office/drawing/2014/main" id="{4DB146FE-593C-3FCB-101C-CEF598D25B99}"/>
              </a:ext>
              <a:ext uri="{C183D7F6-B498-43B3-948B-1728B52AA6E4}">
                <adec:decorative xmlns:adec="http://schemas.microsoft.com/office/drawing/2017/decorative" val="1"/>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5773127" y="3512687"/>
            <a:ext cx="661648" cy="661648"/>
          </a:xfrm>
          <a:prstGeom prst="ellipse">
            <a:avLst/>
          </a:prstGeom>
        </p:spPr>
      </p:pic>
      <p:pic>
        <p:nvPicPr>
          <p:cNvPr id="33" name="Picture 32">
            <a:extLst>
              <a:ext uri="{FF2B5EF4-FFF2-40B4-BE49-F238E27FC236}">
                <a16:creationId xmlns:a16="http://schemas.microsoft.com/office/drawing/2014/main" id="{C18B4DC6-0B92-104E-4AB3-44980A9AABE6}"/>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a:xfrm>
            <a:off x="3835277" y="1320615"/>
            <a:ext cx="4546847" cy="4800098"/>
          </a:xfrm>
          <a:custGeom>
            <a:avLst/>
            <a:gdLst>
              <a:gd name="connsiteX0" fmla="*/ 2272705 w 4546847"/>
              <a:gd name="connsiteY0" fmla="*/ 361859 h 4800098"/>
              <a:gd name="connsiteX1" fmla="*/ 110382 w 4546847"/>
              <a:gd name="connsiteY1" fmla="*/ 2524182 h 4800098"/>
              <a:gd name="connsiteX2" fmla="*/ 2272705 w 4546847"/>
              <a:gd name="connsiteY2" fmla="*/ 4686505 h 4800098"/>
              <a:gd name="connsiteX3" fmla="*/ 4435028 w 4546847"/>
              <a:gd name="connsiteY3" fmla="*/ 2524182 h 4800098"/>
              <a:gd name="connsiteX4" fmla="*/ 2272705 w 4546847"/>
              <a:gd name="connsiteY4" fmla="*/ 361859 h 4800098"/>
              <a:gd name="connsiteX5" fmla="*/ 0 w 4546847"/>
              <a:gd name="connsiteY5" fmla="*/ 0 h 4800098"/>
              <a:gd name="connsiteX6" fmla="*/ 4546847 w 4546847"/>
              <a:gd name="connsiteY6" fmla="*/ 0 h 4800098"/>
              <a:gd name="connsiteX7" fmla="*/ 4546847 w 4546847"/>
              <a:gd name="connsiteY7" fmla="*/ 4800098 h 4800098"/>
              <a:gd name="connsiteX8" fmla="*/ 0 w 4546847"/>
              <a:gd name="connsiteY8" fmla="*/ 4800098 h 480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6847" h="4800098">
                <a:moveTo>
                  <a:pt x="2272705" y="361859"/>
                </a:moveTo>
                <a:cubicBezTo>
                  <a:pt x="1078487" y="361859"/>
                  <a:pt x="110382" y="1329964"/>
                  <a:pt x="110382" y="2524182"/>
                </a:cubicBezTo>
                <a:cubicBezTo>
                  <a:pt x="110382" y="3718400"/>
                  <a:pt x="1078487" y="4686505"/>
                  <a:pt x="2272705" y="4686505"/>
                </a:cubicBezTo>
                <a:cubicBezTo>
                  <a:pt x="3466923" y="4686505"/>
                  <a:pt x="4435028" y="3718400"/>
                  <a:pt x="4435028" y="2524182"/>
                </a:cubicBezTo>
                <a:cubicBezTo>
                  <a:pt x="4435028" y="1329964"/>
                  <a:pt x="3466923" y="361859"/>
                  <a:pt x="2272705" y="361859"/>
                </a:cubicBezTo>
                <a:close/>
                <a:moveTo>
                  <a:pt x="0" y="0"/>
                </a:moveTo>
                <a:lnTo>
                  <a:pt x="4546847" y="0"/>
                </a:lnTo>
                <a:lnTo>
                  <a:pt x="4546847" y="4800098"/>
                </a:lnTo>
                <a:lnTo>
                  <a:pt x="0" y="4800098"/>
                </a:lnTo>
                <a:close/>
              </a:path>
            </a:pathLst>
          </a:custGeom>
        </p:spPr>
      </p:pic>
      <p:sp>
        <p:nvSpPr>
          <p:cNvPr id="4" name="Slide Number Placeholder 3">
            <a:extLst>
              <a:ext uri="{FF2B5EF4-FFF2-40B4-BE49-F238E27FC236}">
                <a16:creationId xmlns:a16="http://schemas.microsoft.com/office/drawing/2014/main" id="{DCB25D60-13CF-7A8A-A0EA-5608A051284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265239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750"/>
                                        <p:tgtEl>
                                          <p:spTgt spid="32"/>
                                        </p:tgtEl>
                                      </p:cBhvr>
                                    </p:animEffect>
                                  </p:childTnLst>
                                </p:cTn>
                              </p:par>
                            </p:childTnLst>
                          </p:cTn>
                        </p:par>
                        <p:par>
                          <p:cTn id="8" fill="hold">
                            <p:stCondLst>
                              <p:cond delay="1000"/>
                            </p:stCondLst>
                            <p:childTnLst>
                              <p:par>
                                <p:cTn id="9" presetID="10" presetClass="entr" presetSubtype="0" fill="hold" nodeType="afterEffect">
                                  <p:stCondLst>
                                    <p:cond delay="25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750"/>
                                        <p:tgtEl>
                                          <p:spTgt spid="31"/>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750"/>
                                        <p:tgtEl>
                                          <p:spTgt spid="27"/>
                                        </p:tgtEl>
                                      </p:cBhvr>
                                    </p:animEffect>
                                  </p:childTnLst>
                                </p:cTn>
                              </p:par>
                            </p:childTnLst>
                          </p:cTn>
                        </p:par>
                        <p:par>
                          <p:cTn id="16" fill="hold">
                            <p:stCondLst>
                              <p:cond delay="2750"/>
                            </p:stCondLst>
                            <p:childTnLst>
                              <p:par>
                                <p:cTn id="17" presetID="10"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750"/>
                                        <p:tgtEl>
                                          <p:spTgt spid="28"/>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750"/>
                                        <p:tgtEl>
                                          <p:spTgt spid="29"/>
                                        </p:tgtEl>
                                      </p:cBhvr>
                                    </p:animEffect>
                                  </p:childTnLst>
                                </p:cTn>
                              </p:par>
                            </p:childTnLst>
                          </p:cTn>
                        </p:par>
                        <p:par>
                          <p:cTn id="24" fill="hold">
                            <p:stCondLst>
                              <p:cond delay="4250"/>
                            </p:stCondLst>
                            <p:childTnLst>
                              <p:par>
                                <p:cTn id="25" presetID="10"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750"/>
                                        <p:tgtEl>
                                          <p:spTgt spid="30"/>
                                        </p:tgtEl>
                                      </p:cBhvr>
                                    </p:animEffect>
                                  </p:childTnLst>
                                </p:cTn>
                              </p:par>
                            </p:childTnLst>
                          </p:cTn>
                        </p:par>
                        <p:par>
                          <p:cTn id="28" fill="hold">
                            <p:stCondLst>
                              <p:cond delay="5000"/>
                            </p:stCondLst>
                            <p:childTnLst>
                              <p:par>
                                <p:cTn id="29" presetID="10" presetClass="entr" presetSubtype="0" fill="hold" nodeType="afterEffect">
                                  <p:stCondLst>
                                    <p:cond delay="25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750"/>
                                        <p:tgtEl>
                                          <p:spTgt spid="33"/>
                                        </p:tgtEl>
                                      </p:cBhvr>
                                    </p:animEffect>
                                  </p:childTnLst>
                                </p:cTn>
                              </p:par>
                            </p:childTnLst>
                          </p:cTn>
                        </p:par>
                        <p:par>
                          <p:cTn id="32" fill="hold">
                            <p:stCondLst>
                              <p:cond delay="6000"/>
                            </p:stCondLst>
                            <p:childTnLst>
                              <p:par>
                                <p:cTn id="33" presetID="10"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750"/>
                                        <p:tgtEl>
                                          <p:spTgt spid="2"/>
                                        </p:tgtEl>
                                      </p:cBhvr>
                                    </p:animEffect>
                                  </p:childTnLst>
                                </p:cTn>
                              </p:par>
                            </p:childTnLst>
                          </p:cTn>
                        </p:par>
                        <p:par>
                          <p:cTn id="36" fill="hold">
                            <p:stCondLst>
                              <p:cond delay="6750"/>
                            </p:stCondLst>
                            <p:childTnLst>
                              <p:par>
                                <p:cTn id="37" presetID="10" presetClass="entr" presetSubtype="0"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750"/>
                                        <p:tgtEl>
                                          <p:spTgt spid="20"/>
                                        </p:tgtEl>
                                      </p:cBhvr>
                                    </p:animEffect>
                                  </p:childTnLst>
                                </p:cTn>
                              </p:par>
                            </p:childTnLst>
                          </p:cTn>
                        </p:par>
                        <p:par>
                          <p:cTn id="40" fill="hold">
                            <p:stCondLst>
                              <p:cond delay="7500"/>
                            </p:stCondLst>
                            <p:childTnLst>
                              <p:par>
                                <p:cTn id="41" presetID="10"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750"/>
                                        <p:tgtEl>
                                          <p:spTgt spid="21"/>
                                        </p:tgtEl>
                                      </p:cBhvr>
                                    </p:animEffect>
                                  </p:childTnLst>
                                </p:cTn>
                              </p:par>
                            </p:childTnLst>
                          </p:cTn>
                        </p:par>
                        <p:par>
                          <p:cTn id="44" fill="hold">
                            <p:stCondLst>
                              <p:cond delay="8250"/>
                            </p:stCondLst>
                            <p:childTnLst>
                              <p:par>
                                <p:cTn id="45" presetID="10"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750"/>
                                        <p:tgtEl>
                                          <p:spTgt spid="22"/>
                                        </p:tgtEl>
                                      </p:cBhvr>
                                    </p:animEffect>
                                  </p:childTnLst>
                                </p:cTn>
                              </p:par>
                            </p:childTnLst>
                          </p:cTn>
                        </p:par>
                        <p:par>
                          <p:cTn id="48" fill="hold">
                            <p:stCondLst>
                              <p:cond delay="9000"/>
                            </p:stCondLst>
                            <p:childTnLst>
                              <p:par>
                                <p:cTn id="49" presetID="10" presetClass="entr" presetSubtype="0"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750"/>
                                        <p:tgtEl>
                                          <p:spTgt spid="23"/>
                                        </p:tgtEl>
                                      </p:cBhvr>
                                    </p:animEffect>
                                  </p:childTnLst>
                                </p:cTn>
                              </p:par>
                            </p:childTnLst>
                          </p:cTn>
                        </p:par>
                        <p:par>
                          <p:cTn id="52" fill="hold">
                            <p:stCondLst>
                              <p:cond delay="9750"/>
                            </p:stCondLst>
                            <p:childTnLst>
                              <p:par>
                                <p:cTn id="53" presetID="10" presetClass="entr" presetSubtype="0"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750"/>
                                        <p:tgtEl>
                                          <p:spTgt spid="24"/>
                                        </p:tgtEl>
                                      </p:cBhvr>
                                    </p:animEffect>
                                  </p:childTnLst>
                                </p:cTn>
                              </p:par>
                            </p:childTnLst>
                          </p:cTn>
                        </p:par>
                        <p:par>
                          <p:cTn id="56" fill="hold">
                            <p:stCondLst>
                              <p:cond delay="10500"/>
                            </p:stCondLst>
                            <p:childTnLst>
                              <p:par>
                                <p:cTn id="57" presetID="10" presetClass="entr" presetSubtype="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750"/>
                                        <p:tgtEl>
                                          <p:spTgt spid="25"/>
                                        </p:tgtEl>
                                      </p:cBhvr>
                                    </p:animEffect>
                                  </p:childTnLst>
                                </p:cTn>
                              </p:par>
                            </p:childTnLst>
                          </p:cTn>
                        </p:par>
                        <p:par>
                          <p:cTn id="60" fill="hold">
                            <p:stCondLst>
                              <p:cond delay="11250"/>
                            </p:stCondLst>
                            <p:childTnLst>
                              <p:par>
                                <p:cTn id="61" presetID="10" presetClass="entr" presetSubtype="0"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1B2C7-9970-B466-51E8-87FCDEDA68F3}"/>
              </a:ext>
            </a:extLst>
          </p:cNvPr>
          <p:cNvSpPr>
            <a:spLocks noGrp="1"/>
          </p:cNvSpPr>
          <p:nvPr>
            <p:ph type="title"/>
          </p:nvPr>
        </p:nvSpPr>
        <p:spPr/>
        <p:txBody>
          <a:bodyPr/>
          <a:lstStyle/>
          <a:p>
            <a:r>
              <a:rPr lang="en-AU" dirty="0"/>
              <a:t>Further reading</a:t>
            </a:r>
          </a:p>
        </p:txBody>
      </p:sp>
      <p:sp>
        <p:nvSpPr>
          <p:cNvPr id="3" name="Content Placeholder 2">
            <a:extLst>
              <a:ext uri="{FF2B5EF4-FFF2-40B4-BE49-F238E27FC236}">
                <a16:creationId xmlns:a16="http://schemas.microsoft.com/office/drawing/2014/main" id="{F735D698-84EA-A971-90AE-8AA4184A79A7}"/>
              </a:ext>
            </a:extLst>
          </p:cNvPr>
          <p:cNvSpPr>
            <a:spLocks noGrp="1"/>
          </p:cNvSpPr>
          <p:nvPr>
            <p:ph idx="1"/>
          </p:nvPr>
        </p:nvSpPr>
        <p:spPr/>
        <p:txBody>
          <a:bodyPr vert="horz" lIns="0" tIns="0" rIns="0" bIns="0" rtlCol="0" anchor="t">
            <a:noAutofit/>
          </a:bodyPr>
          <a:lstStyle/>
          <a:p>
            <a:pPr marL="342900" indent="-342900">
              <a:buFont typeface="Arial" panose="020B0604020202020204" pitchFamily="34" charset="0"/>
              <a:buChar char="•"/>
            </a:pPr>
            <a:r>
              <a:rPr lang="en-AU" dirty="0">
                <a:solidFill>
                  <a:srgbClr val="22272B"/>
                </a:solidFill>
              </a:rPr>
              <a:t>Clark R, Kirschner P, and </a:t>
            </a:r>
            <a:r>
              <a:rPr lang="en-AU" dirty="0" err="1">
                <a:solidFill>
                  <a:srgbClr val="22272B"/>
                </a:solidFill>
              </a:rPr>
              <a:t>Sweller</a:t>
            </a:r>
            <a:r>
              <a:rPr lang="en-AU" dirty="0">
                <a:solidFill>
                  <a:srgbClr val="22272B"/>
                </a:solidFill>
              </a:rPr>
              <a:t> J (2012), </a:t>
            </a:r>
            <a:r>
              <a:rPr lang="en-AU" dirty="0">
                <a:solidFill>
                  <a:srgbClr val="146CFD"/>
                </a:solidFill>
                <a:hlinkClick r:id="rId3">
                  <a:extLst>
                    <a:ext uri="{A12FA001-AC4F-418D-AE19-62706E023703}">
                      <ahyp:hlinkClr xmlns:ahyp="http://schemas.microsoft.com/office/drawing/2018/hyperlinkcolor" val="tx"/>
                    </a:ext>
                  </a:extLst>
                </a:hlinkClick>
              </a:rPr>
              <a:t>Putting students on the path to learning: The case for fully guided instruction</a:t>
            </a:r>
            <a:r>
              <a:rPr lang="en-AU" dirty="0">
                <a:solidFill>
                  <a:srgbClr val="146CFD"/>
                </a:solidFill>
              </a:rPr>
              <a:t>, </a:t>
            </a:r>
            <a:r>
              <a:rPr lang="en-AU" i="1" dirty="0">
                <a:solidFill>
                  <a:srgbClr val="22272B"/>
                </a:solidFill>
              </a:rPr>
              <a:t>American Educator</a:t>
            </a:r>
            <a:r>
              <a:rPr lang="en-AU" dirty="0">
                <a:solidFill>
                  <a:srgbClr val="22272B"/>
                </a:solidFill>
              </a:rPr>
              <a:t>, 36(1): 6-11.</a:t>
            </a:r>
          </a:p>
          <a:p>
            <a:pPr marL="342900" indent="-342900">
              <a:buFont typeface="Arial" panose="020B0604020202020204" pitchFamily="34" charset="0"/>
              <a:buChar char="•"/>
            </a:pPr>
            <a:r>
              <a:rPr lang="en-AU" dirty="0">
                <a:solidFill>
                  <a:srgbClr val="22272B"/>
                </a:solidFill>
              </a:rPr>
              <a:t>Deans for Impact (2015) </a:t>
            </a:r>
            <a:r>
              <a:rPr lang="en-AU" dirty="0">
                <a:solidFill>
                  <a:srgbClr val="146CFD"/>
                </a:solidFill>
                <a:hlinkClick r:id="rId4">
                  <a:extLst>
                    <a:ext uri="{A12FA001-AC4F-418D-AE19-62706E023703}">
                      <ahyp:hlinkClr xmlns:ahyp="http://schemas.microsoft.com/office/drawing/2018/hyperlinkcolor" val="tx"/>
                    </a:ext>
                  </a:extLst>
                </a:hlinkClick>
              </a:rPr>
              <a:t>The Science of Learning</a:t>
            </a:r>
            <a:r>
              <a:rPr lang="en-AU" dirty="0">
                <a:solidFill>
                  <a:srgbClr val="146CFD"/>
                </a:solidFill>
              </a:rPr>
              <a:t>, </a:t>
            </a:r>
            <a:r>
              <a:rPr lang="en-AU" i="1" dirty="0">
                <a:solidFill>
                  <a:srgbClr val="22272B"/>
                </a:solidFill>
              </a:rPr>
              <a:t>Deans for Impact</a:t>
            </a:r>
            <a:r>
              <a:rPr lang="en-AU" dirty="0">
                <a:solidFill>
                  <a:srgbClr val="22272B"/>
                </a:solidFill>
              </a:rPr>
              <a:t>, Austin, TX.</a:t>
            </a:r>
          </a:p>
          <a:p>
            <a:pPr marL="342900" indent="-342900">
              <a:buFont typeface="Arial" panose="020B0604020202020204" pitchFamily="34" charset="0"/>
              <a:buChar char="•"/>
            </a:pPr>
            <a:r>
              <a:rPr lang="en-AU" dirty="0">
                <a:solidFill>
                  <a:srgbClr val="22272B"/>
                </a:solidFill>
              </a:rPr>
              <a:t>Martin A and Evans P (2018) </a:t>
            </a:r>
            <a:r>
              <a:rPr lang="en-AU" dirty="0">
                <a:solidFill>
                  <a:srgbClr val="146CFD"/>
                </a:solidFill>
                <a:hlinkClick r:id="rId5">
                  <a:extLst>
                    <a:ext uri="{A12FA001-AC4F-418D-AE19-62706E023703}">
                      <ahyp:hlinkClr xmlns:ahyp="http://schemas.microsoft.com/office/drawing/2018/hyperlinkcolor" val="tx"/>
                    </a:ext>
                  </a:extLst>
                </a:hlinkClick>
              </a:rPr>
              <a:t>Load reduction instruction: Exploring a framework that assesses explicit instruction through to independent learning</a:t>
            </a:r>
            <a:r>
              <a:rPr lang="en-AU" dirty="0">
                <a:solidFill>
                  <a:srgbClr val="22272B"/>
                </a:solidFill>
              </a:rPr>
              <a:t>, </a:t>
            </a:r>
            <a:r>
              <a:rPr lang="en-AU" i="1" dirty="0">
                <a:solidFill>
                  <a:srgbClr val="22272B"/>
                </a:solidFill>
              </a:rPr>
              <a:t>Teaching and Teacher Education</a:t>
            </a:r>
            <a:r>
              <a:rPr lang="en-AU" dirty="0">
                <a:solidFill>
                  <a:srgbClr val="22272B"/>
                </a:solidFill>
              </a:rPr>
              <a:t>, (73):203–214.</a:t>
            </a:r>
            <a:endParaRPr lang="en-AU" dirty="0">
              <a:solidFill>
                <a:srgbClr val="146CFD"/>
              </a:solidFill>
            </a:endParaRPr>
          </a:p>
          <a:p>
            <a:pPr marL="342900" indent="-342900">
              <a:buFont typeface="Arial" panose="020B0604020202020204" pitchFamily="34" charset="0"/>
              <a:buChar char="•"/>
            </a:pPr>
            <a:r>
              <a:rPr lang="en-AU" dirty="0"/>
              <a:t>NSW Department of Education (2024) </a:t>
            </a:r>
            <a:r>
              <a:rPr lang="en-AU" i="1" dirty="0">
                <a:solidFill>
                  <a:srgbClr val="146CFD"/>
                </a:solidFill>
                <a:hlinkClick r:id="rId6">
                  <a:extLst>
                    <a:ext uri="{A12FA001-AC4F-418D-AE19-62706E023703}">
                      <ahyp:hlinkClr xmlns:ahyp="http://schemas.microsoft.com/office/drawing/2018/hyperlinkcolor" val="tx"/>
                    </a:ext>
                  </a:extLst>
                </a:hlinkClick>
              </a:rPr>
              <a:t>How learning happens</a:t>
            </a:r>
            <a:r>
              <a:rPr lang="en-AU" dirty="0"/>
              <a:t>, NSW Department of Education, accessed 21 June 2024.</a:t>
            </a:r>
          </a:p>
          <a:p>
            <a:pPr marL="342900" indent="-342900">
              <a:buFont typeface="Arial" panose="020B0604020202020204" pitchFamily="34" charset="0"/>
              <a:buChar char="•"/>
            </a:pPr>
            <a:r>
              <a:rPr lang="en-AU" dirty="0"/>
              <a:t>Perry T, Lea R, </a:t>
            </a:r>
            <a:r>
              <a:rPr lang="en-AU" dirty="0" err="1"/>
              <a:t>Jørgensen</a:t>
            </a:r>
            <a:r>
              <a:rPr lang="en-AU" dirty="0"/>
              <a:t> CR, </a:t>
            </a:r>
            <a:r>
              <a:rPr lang="en-AU" dirty="0" err="1"/>
              <a:t>Cordingley</a:t>
            </a:r>
            <a:r>
              <a:rPr lang="en-AU" dirty="0"/>
              <a:t> P, Shapiro K, and </a:t>
            </a:r>
            <a:r>
              <a:rPr lang="en-AU" dirty="0" err="1"/>
              <a:t>Youdell</a:t>
            </a:r>
            <a:r>
              <a:rPr lang="en-AU" dirty="0"/>
              <a:t> D (2021) </a:t>
            </a:r>
            <a:r>
              <a:rPr lang="en-AU" dirty="0">
                <a:solidFill>
                  <a:srgbClr val="146CFD"/>
                </a:solidFill>
                <a:hlinkClick r:id="rId7">
                  <a:extLst>
                    <a:ext uri="{A12FA001-AC4F-418D-AE19-62706E023703}">
                      <ahyp:hlinkClr xmlns:ahyp="http://schemas.microsoft.com/office/drawing/2018/hyperlinkcolor" val="tx"/>
                    </a:ext>
                  </a:extLst>
                </a:hlinkClick>
              </a:rPr>
              <a:t>Cognitive Science in the Classroom</a:t>
            </a:r>
            <a:r>
              <a:rPr lang="en-AU" dirty="0"/>
              <a:t>, Education Endowment Foundation (EEF), London.</a:t>
            </a:r>
          </a:p>
          <a:p>
            <a:endParaRPr lang="en-AU" sz="1400" dirty="0">
              <a:solidFill>
                <a:srgbClr val="22272B"/>
              </a:solidFill>
            </a:endParaRPr>
          </a:p>
        </p:txBody>
      </p:sp>
      <p:sp>
        <p:nvSpPr>
          <p:cNvPr id="4" name="Slide Number Placeholder 3">
            <a:extLst>
              <a:ext uri="{FF2B5EF4-FFF2-40B4-BE49-F238E27FC236}">
                <a16:creationId xmlns:a16="http://schemas.microsoft.com/office/drawing/2014/main" id="{7BA283FA-015A-C8EF-5B43-9D531753FA62}"/>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19</a:t>
            </a:fld>
            <a:endParaRPr lang="en-AU"/>
          </a:p>
        </p:txBody>
      </p:sp>
    </p:spTree>
    <p:extLst>
      <p:ext uri="{BB962C8B-B14F-4D97-AF65-F5344CB8AC3E}">
        <p14:creationId xmlns:p14="http://schemas.microsoft.com/office/powerpoint/2010/main" val="25111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8217A71A-0067-61A2-482B-CACA63A538D9}"/>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5400" y="0"/>
            <a:ext cx="5040000" cy="6858000"/>
          </a:xfrm>
        </p:spPr>
      </p:pic>
      <p:sp>
        <p:nvSpPr>
          <p:cNvPr id="2" name="Title 1">
            <a:extLst>
              <a:ext uri="{FF2B5EF4-FFF2-40B4-BE49-F238E27FC236}">
                <a16:creationId xmlns:a16="http://schemas.microsoft.com/office/drawing/2014/main" id="{A7F27103-A828-D93C-4C96-E2774E4673D6}"/>
              </a:ext>
            </a:extLst>
          </p:cNvPr>
          <p:cNvSpPr>
            <a:spLocks noGrp="1"/>
          </p:cNvSpPr>
          <p:nvPr>
            <p:ph type="title"/>
          </p:nvPr>
        </p:nvSpPr>
        <p:spPr/>
        <p:txBody>
          <a:bodyPr/>
          <a:lstStyle/>
          <a:p>
            <a:r>
              <a:rPr lang="en-AU" dirty="0"/>
              <a:t>Acknowledgement of Country</a:t>
            </a:r>
          </a:p>
        </p:txBody>
      </p:sp>
      <p:sp>
        <p:nvSpPr>
          <p:cNvPr id="3" name="Text Placeholder 2">
            <a:extLst>
              <a:ext uri="{FF2B5EF4-FFF2-40B4-BE49-F238E27FC236}">
                <a16:creationId xmlns:a16="http://schemas.microsoft.com/office/drawing/2014/main" id="{5CCDE246-42BF-EFCA-7DB5-DE81C1A16CDF}"/>
              </a:ext>
            </a:extLst>
          </p:cNvPr>
          <p:cNvSpPr>
            <a:spLocks noGrp="1"/>
          </p:cNvSpPr>
          <p:nvPr>
            <p:ph type="body" sz="quarter" idx="14"/>
          </p:nvPr>
        </p:nvSpPr>
        <p:spPr/>
        <p:txBody>
          <a:bodyPr/>
          <a:lstStyle/>
          <a:p>
            <a:r>
              <a:rPr lang="en-AU" dirty="0"/>
              <a:t>We recognise the Ongoing Custodians of the lands and waterways where we work and live. We pay respect to Elders past and present as ongoing teachers of knowledge, </a:t>
            </a:r>
            <a:r>
              <a:rPr lang="en-AU" dirty="0" err="1"/>
              <a:t>songlines</a:t>
            </a:r>
            <a:r>
              <a:rPr lang="en-AU" dirty="0"/>
              <a:t> and stories. We strive to ensure every Aboriginal and Torres Strait Islander learner in NSW achieves their potential through education.</a:t>
            </a:r>
          </a:p>
        </p:txBody>
      </p:sp>
      <p:sp>
        <p:nvSpPr>
          <p:cNvPr id="7" name="Text Placeholder 4">
            <a:extLst>
              <a:ext uri="{FF2B5EF4-FFF2-40B4-BE49-F238E27FC236}">
                <a16:creationId xmlns:a16="http://schemas.microsoft.com/office/drawing/2014/main" id="{F5FD00A5-714F-90FC-7AB0-E09539F8C039}"/>
              </a:ext>
            </a:extLst>
          </p:cNvPr>
          <p:cNvSpPr>
            <a:spLocks noGrp="1"/>
          </p:cNvSpPr>
          <p:nvPr>
            <p:ph type="body" sz="quarter" idx="15"/>
          </p:nvPr>
        </p:nvSpPr>
        <p:spPr>
          <a:xfrm>
            <a:off x="5400000" y="5436296"/>
            <a:ext cx="6407999" cy="899704"/>
          </a:xfrm>
        </p:spPr>
        <p:txBody>
          <a:bodyPr/>
          <a:lstStyle/>
          <a:p>
            <a:r>
              <a:rPr lang="en-AU" dirty="0"/>
              <a:t>‘Our place’ created by </a:t>
            </a:r>
            <a:r>
              <a:rPr lang="sv-SE" dirty="0"/>
              <a:t>Jada Ball, Chenika Eketone and Ellie Fogg </a:t>
            </a:r>
            <a:r>
              <a:rPr lang="en-AU" dirty="0"/>
              <a:t>from Kurri Kurri High School on Awabakal, </a:t>
            </a:r>
            <a:r>
              <a:rPr lang="en-AU" dirty="0" err="1"/>
              <a:t>Wonnarua</a:t>
            </a:r>
            <a:r>
              <a:rPr lang="en-AU" dirty="0"/>
              <a:t> and Darkinjung Country as part of the 2020 Calendar for cultural diversity.</a:t>
            </a:r>
          </a:p>
        </p:txBody>
      </p:sp>
      <p:sp>
        <p:nvSpPr>
          <p:cNvPr id="6" name="Slide Number Placeholder 5">
            <a:extLst>
              <a:ext uri="{FF2B5EF4-FFF2-40B4-BE49-F238E27FC236}">
                <a16:creationId xmlns:a16="http://schemas.microsoft.com/office/drawing/2014/main" id="{28CD07DA-1B06-24A6-1D69-E7F104B2C6B5}"/>
              </a:ext>
              <a:ext uri="{C183D7F6-B498-43B3-948B-1728B52AA6E4}">
                <adec:decorative xmlns:adec="http://schemas.microsoft.com/office/drawing/2017/decorative" val="1"/>
              </a:ext>
            </a:extLst>
          </p:cNvPr>
          <p:cNvSpPr>
            <a:spLocks noGrp="1"/>
          </p:cNvSpPr>
          <p:nvPr>
            <p:ph type="sldNum" sz="quarter" idx="16"/>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81355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78E478-B465-FBBB-90DB-C44F80C016AD}"/>
              </a:ext>
            </a:extLst>
          </p:cNvPr>
          <p:cNvSpPr>
            <a:spLocks noGrp="1"/>
          </p:cNvSpPr>
          <p:nvPr>
            <p:ph type="title"/>
          </p:nvPr>
        </p:nvSpPr>
        <p:spPr>
          <a:xfrm>
            <a:off x="3314354" y="3429000"/>
            <a:ext cx="4816185" cy="1769538"/>
          </a:xfrm>
        </p:spPr>
        <p:txBody>
          <a:bodyPr/>
          <a:lstStyle/>
          <a:p>
            <a:r>
              <a:rPr lang="en-AU" sz="4800" dirty="0">
                <a:solidFill>
                  <a:schemeClr val="accent1"/>
                </a:solidFill>
              </a:rPr>
              <a:t>Do you have any questions?</a:t>
            </a:r>
          </a:p>
        </p:txBody>
      </p:sp>
      <p:sp>
        <p:nvSpPr>
          <p:cNvPr id="6" name="TextBox 5">
            <a:extLst>
              <a:ext uri="{FF2B5EF4-FFF2-40B4-BE49-F238E27FC236}">
                <a16:creationId xmlns:a16="http://schemas.microsoft.com/office/drawing/2014/main" id="{7CD907E1-AF74-60BB-5E14-06BC5BC70377}"/>
              </a:ext>
            </a:extLst>
          </p:cNvPr>
          <p:cNvSpPr txBox="1"/>
          <p:nvPr/>
        </p:nvSpPr>
        <p:spPr>
          <a:xfrm>
            <a:off x="3314354" y="5537333"/>
            <a:ext cx="7612654" cy="461665"/>
          </a:xfrm>
          <a:prstGeom prst="rect">
            <a:avLst/>
          </a:prstGeom>
          <a:noFill/>
        </p:spPr>
        <p:txBody>
          <a:bodyPr wrap="square">
            <a:spAutoFit/>
          </a:bodyPr>
          <a:lstStyle/>
          <a:p>
            <a:r>
              <a:rPr lang="en-AU" sz="2400" dirty="0">
                <a:solidFill>
                  <a:schemeClr val="tx1"/>
                </a:solidFill>
                <a:latin typeface="+mn-lt"/>
                <a:ea typeface="+mn-ea"/>
                <a:cs typeface="+mn-cs"/>
                <a:hlinkClick r:id="rId3"/>
              </a:rPr>
              <a:t>ContactCurriculumReform@det.nsw.edu.au</a:t>
            </a:r>
            <a:endParaRPr lang="en-AU" dirty="0"/>
          </a:p>
        </p:txBody>
      </p:sp>
      <p:sp>
        <p:nvSpPr>
          <p:cNvPr id="3" name="Slide Number Placeholder 2">
            <a:extLst>
              <a:ext uri="{FF2B5EF4-FFF2-40B4-BE49-F238E27FC236}">
                <a16:creationId xmlns:a16="http://schemas.microsoft.com/office/drawing/2014/main" id="{933E0C6D-C241-001D-1AC7-69367A987FF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20</a:t>
            </a:fld>
            <a:endParaRPr lang="en-AU"/>
          </a:p>
        </p:txBody>
      </p:sp>
    </p:spTree>
    <p:extLst>
      <p:ext uri="{BB962C8B-B14F-4D97-AF65-F5344CB8AC3E}">
        <p14:creationId xmlns:p14="http://schemas.microsoft.com/office/powerpoint/2010/main" val="2156927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t>References </a:t>
            </a:r>
            <a:r>
              <a:rPr lang="en-AU">
                <a:solidFill>
                  <a:schemeClr val="accent4"/>
                </a:solidFill>
              </a:rPr>
              <a:t>– 2</a:t>
            </a:r>
          </a:p>
        </p:txBody>
      </p:sp>
      <p:sp>
        <p:nvSpPr>
          <p:cNvPr id="5" name="TextBox 4">
            <a:extLst>
              <a:ext uri="{FF2B5EF4-FFF2-40B4-BE49-F238E27FC236}">
                <a16:creationId xmlns:a16="http://schemas.microsoft.com/office/drawing/2014/main" id="{63EAA07E-F5A0-A4BB-C113-71EFE7D1EFDA}"/>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vert="horz" lIns="0" tIns="0" rIns="0" bIns="0" rtlCol="0" anchor="t">
            <a:noAutofit/>
          </a:bodyPr>
          <a:lstStyle/>
          <a:p>
            <a:pPr fontAlgn="base">
              <a:lnSpc>
                <a:spcPct val="130000"/>
              </a:lnSpc>
            </a:pPr>
            <a:r>
              <a:rPr lang="en-AU" dirty="0">
                <a:ea typeface="+mn-lt"/>
                <a:cs typeface="+mn-lt"/>
              </a:rPr>
              <a:t>Australian Education Research Organisation (AERO) (2023) </a:t>
            </a:r>
            <a:r>
              <a:rPr lang="en-AU" dirty="0">
                <a:ea typeface="+mn-lt"/>
                <a:cs typeface="+mn-lt"/>
                <a:hlinkClick r:id="rId6"/>
              </a:rPr>
              <a:t>Evidence-based teaching practices</a:t>
            </a:r>
            <a:r>
              <a:rPr lang="en-AU" dirty="0">
                <a:ea typeface="+mn-lt"/>
                <a:cs typeface="+mn-lt"/>
              </a:rPr>
              <a:t>, AERO, accessed 24 June 2024.</a:t>
            </a:r>
          </a:p>
          <a:p>
            <a:r>
              <a:rPr lang="en-AU" dirty="0">
                <a:ea typeface="+mn-lt"/>
                <a:cs typeface="+mn-lt"/>
              </a:rPr>
              <a:t>Australian Education Research Organisation (AERO) (2023) </a:t>
            </a:r>
            <a:r>
              <a:rPr lang="en-AU" dirty="0">
                <a:ea typeface="+mn-lt"/>
                <a:cs typeface="+mn-lt"/>
                <a:hlinkClick r:id="rId7"/>
              </a:rPr>
              <a:t>How students learn best</a:t>
            </a:r>
            <a:r>
              <a:rPr lang="en-AU" dirty="0">
                <a:ea typeface="+mn-lt"/>
                <a:cs typeface="+mn-lt"/>
              </a:rPr>
              <a:t>, AERO, accessed 24 June 2024. </a:t>
            </a:r>
            <a:endParaRPr lang="en-AU" dirty="0"/>
          </a:p>
          <a:p>
            <a:r>
              <a:rPr lang="en-AU" dirty="0">
                <a:ea typeface="+mn-lt"/>
                <a:cs typeface="+mn-lt"/>
              </a:rPr>
              <a:t>Australian Institute for Teaching and School Leadership (AITSL) (2023) </a:t>
            </a:r>
            <a:r>
              <a:rPr lang="en-AU" dirty="0">
                <a:ea typeface="+mn-lt"/>
                <a:cs typeface="+mn-lt"/>
                <a:hlinkClick r:id="rId8"/>
              </a:rPr>
              <a:t>Addendum: Accreditation of initial teacher education programs in Australia: Standards and Procedures</a:t>
            </a:r>
            <a:r>
              <a:rPr lang="en-AU" dirty="0">
                <a:ea typeface="+mn-lt"/>
                <a:cs typeface="+mn-lt"/>
              </a:rPr>
              <a:t>, AITSL, accessed 24 June 2024. </a:t>
            </a:r>
            <a:endParaRPr lang="en-AU" dirty="0"/>
          </a:p>
          <a:p>
            <a:pPr>
              <a:lnSpc>
                <a:spcPct val="130000"/>
              </a:lnSpc>
            </a:pPr>
            <a:r>
              <a:rPr lang="en-AU" dirty="0">
                <a:latin typeface="Public Sans Light"/>
                <a:cs typeface="Arial"/>
              </a:rPr>
              <a:t>Centre for Education Statistics and Evaluation (CESE) (2017) </a:t>
            </a:r>
            <a:r>
              <a:rPr lang="en-AU" dirty="0">
                <a:latin typeface="Public Sans Light"/>
                <a:cs typeface="Arial"/>
                <a:hlinkClick r:id="rId9"/>
              </a:rPr>
              <a:t>Cognitive load theory: research that teachers really need to understand</a:t>
            </a:r>
            <a:r>
              <a:rPr lang="en-AU" dirty="0">
                <a:latin typeface="Public Sans Light"/>
                <a:cs typeface="Arial"/>
              </a:rPr>
              <a:t>, NSW Department of Education, </a:t>
            </a:r>
            <a:r>
              <a:rPr lang="en-AU" dirty="0">
                <a:ea typeface="+mn-lt"/>
                <a:cs typeface="+mn-lt"/>
              </a:rPr>
              <a:t>accessed 24 June 2024.</a:t>
            </a:r>
            <a:endParaRPr lang="en-AU" dirty="0">
              <a:latin typeface="Public Sans Light"/>
            </a:endParaRPr>
          </a:p>
          <a:p>
            <a:pPr fontAlgn="base">
              <a:lnSpc>
                <a:spcPct val="130000"/>
              </a:lnSpc>
              <a:spcAft>
                <a:spcPts val="1000"/>
              </a:spcAft>
            </a:pPr>
            <a:endParaRPr lang="en-AU" dirty="0"/>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21</a:t>
            </a:fld>
            <a:endParaRPr lang="en-AU"/>
          </a:p>
        </p:txBody>
      </p:sp>
    </p:spTree>
    <p:extLst>
      <p:ext uri="{BB962C8B-B14F-4D97-AF65-F5344CB8AC3E}">
        <p14:creationId xmlns:p14="http://schemas.microsoft.com/office/powerpoint/2010/main" val="27285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715BCE-5BEB-3391-F88F-66123B3CC1F2}"/>
              </a:ext>
            </a:extLst>
          </p:cNvPr>
          <p:cNvSpPr>
            <a:spLocks noGrp="1"/>
          </p:cNvSpPr>
          <p:nvPr>
            <p:ph type="title"/>
          </p:nvPr>
        </p:nvSpPr>
        <p:spPr/>
        <p:txBody>
          <a:bodyPr/>
          <a:lstStyle/>
          <a:p>
            <a:r>
              <a:rPr lang="en-AU" dirty="0"/>
              <a:t>Copyright</a:t>
            </a:r>
          </a:p>
        </p:txBody>
      </p:sp>
      <p:sp>
        <p:nvSpPr>
          <p:cNvPr id="5" name="Text Placeholder 4">
            <a:extLst>
              <a:ext uri="{FF2B5EF4-FFF2-40B4-BE49-F238E27FC236}">
                <a16:creationId xmlns:a16="http://schemas.microsoft.com/office/drawing/2014/main" id="{4B9A2891-DA1C-073C-FD8D-A05B566328D4}"/>
              </a:ext>
            </a:extLst>
          </p:cNvPr>
          <p:cNvSpPr>
            <a:spLocks noGrp="1"/>
          </p:cNvSpPr>
          <p:nvPr>
            <p:ph type="body" sz="quarter" idx="18"/>
          </p:nvPr>
        </p:nvSpPr>
        <p:spPr/>
        <p:txBody>
          <a:bodyPr/>
          <a:lstStyle/>
          <a:p>
            <a:r>
              <a:rPr lang="en-AU" dirty="0">
                <a:hlinkClick r:id="rId2">
                  <a:extLst>
                    <a:ext uri="{A12FA001-AC4F-418D-AE19-62706E023703}">
                      <ahyp:hlinkClr xmlns:ahyp="http://schemas.microsoft.com/office/drawing/2018/hyperlinkcolor" val="tx"/>
                    </a:ext>
                  </a:extLst>
                </a:hlinkClick>
              </a:rPr>
              <a:t>© State of New South Wales (Department of Education), 2024</a:t>
            </a:r>
            <a:endParaRPr lang="en-AU" dirty="0"/>
          </a:p>
        </p:txBody>
      </p:sp>
      <p:sp>
        <p:nvSpPr>
          <p:cNvPr id="6" name="TextBox 5">
            <a:extLst>
              <a:ext uri="{FF2B5EF4-FFF2-40B4-BE49-F238E27FC236}">
                <a16:creationId xmlns:a16="http://schemas.microsoft.com/office/drawing/2014/main" id="{34790AD5-5EB9-3E57-8F76-5AC07340F3FF}"/>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127436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345F7-A4A9-16AE-CD77-099A9F4A83B2}"/>
              </a:ext>
            </a:extLst>
          </p:cNvPr>
          <p:cNvSpPr>
            <a:spLocks noGrp="1"/>
          </p:cNvSpPr>
          <p:nvPr>
            <p:ph type="title"/>
          </p:nvPr>
        </p:nvSpPr>
        <p:spPr/>
        <p:txBody>
          <a:bodyPr/>
          <a:lstStyle/>
          <a:p>
            <a:r>
              <a:rPr lang="en-US" dirty="0"/>
              <a:t>How learning happens </a:t>
            </a:r>
            <a:r>
              <a:rPr lang="en-US" dirty="0">
                <a:solidFill>
                  <a:schemeClr val="bg1"/>
                </a:solidFill>
              </a:rPr>
              <a:t>(2)</a:t>
            </a:r>
          </a:p>
        </p:txBody>
      </p:sp>
      <p:sp>
        <p:nvSpPr>
          <p:cNvPr id="3" name="Text Placeholder 2">
            <a:extLst>
              <a:ext uri="{FF2B5EF4-FFF2-40B4-BE49-F238E27FC236}">
                <a16:creationId xmlns:a16="http://schemas.microsoft.com/office/drawing/2014/main" id="{10EE494E-39ED-6B4E-24AE-207516098FEE}"/>
              </a:ext>
            </a:extLst>
          </p:cNvPr>
          <p:cNvSpPr>
            <a:spLocks noGrp="1"/>
          </p:cNvSpPr>
          <p:nvPr>
            <p:ph type="body" sz="quarter" idx="18"/>
          </p:nvPr>
        </p:nvSpPr>
        <p:spPr/>
        <p:txBody>
          <a:bodyPr/>
          <a:lstStyle/>
          <a:p>
            <a:r>
              <a:rPr lang="en-US" dirty="0"/>
              <a:t>Workshop 2</a:t>
            </a:r>
          </a:p>
        </p:txBody>
      </p:sp>
      <p:sp>
        <p:nvSpPr>
          <p:cNvPr id="4" name="Picture Placeholder 3">
            <a:extLst>
              <a:ext uri="{FF2B5EF4-FFF2-40B4-BE49-F238E27FC236}">
                <a16:creationId xmlns:a16="http://schemas.microsoft.com/office/drawing/2014/main" id="{9A20B106-603E-EA79-0256-37DBB0912E55}"/>
              </a:ext>
            </a:extLst>
          </p:cNvPr>
          <p:cNvSpPr>
            <a:spLocks noGrp="1"/>
          </p:cNvSpPr>
          <p:nvPr>
            <p:ph idx="1"/>
          </p:nvPr>
        </p:nvSpPr>
        <p:spPr>
          <a:xfrm>
            <a:off x="360000" y="1930015"/>
            <a:ext cx="11484000" cy="3741140"/>
          </a:xfrm>
        </p:spPr>
        <p:txBody>
          <a:bodyPr vert="horz" lIns="0" tIns="0" rIns="0" bIns="0" rtlCol="0" anchor="t">
            <a:noAutofit/>
          </a:bodyPr>
          <a:lstStyle/>
          <a:p>
            <a:r>
              <a:rPr lang="en-US" sz="2000" b="1" dirty="0">
                <a:solidFill>
                  <a:schemeClr val="accent1"/>
                </a:solidFill>
                <a:latin typeface="+mj-lt"/>
                <a:ea typeface="+mn-lt"/>
                <a:cs typeface="+mn-lt"/>
              </a:rPr>
              <a:t>Purpose</a:t>
            </a:r>
            <a:endParaRPr lang="en-US" sz="2800" b="1" dirty="0">
              <a:solidFill>
                <a:schemeClr val="accent1"/>
              </a:solidFill>
              <a:latin typeface="+mj-lt"/>
              <a:ea typeface="+mn-lt"/>
              <a:cs typeface="+mn-lt"/>
            </a:endParaRPr>
          </a:p>
          <a:p>
            <a:r>
              <a:rPr lang="en-US" dirty="0">
                <a:ea typeface="+mn-lt"/>
                <a:cs typeface="+mn-lt"/>
              </a:rPr>
              <a:t>This workshop is designed to deepen understanding about knowing students and how they learn.</a:t>
            </a:r>
            <a:br>
              <a:rPr lang="en-US" dirty="0">
                <a:ea typeface="+mn-lt"/>
                <a:cs typeface="+mn-lt"/>
              </a:rPr>
            </a:br>
            <a:r>
              <a:rPr lang="en-US" sz="2000" b="1" dirty="0">
                <a:solidFill>
                  <a:schemeClr val="accent1"/>
                </a:solidFill>
                <a:latin typeface="+mj-lt"/>
                <a:ea typeface="+mn-lt"/>
                <a:cs typeface="+mn-lt"/>
              </a:rPr>
              <a:t>Outcome</a:t>
            </a:r>
          </a:p>
          <a:p>
            <a:r>
              <a:rPr lang="en-US" dirty="0"/>
              <a:t>By the end of the workshop, participants will:</a:t>
            </a:r>
          </a:p>
          <a:p>
            <a:pPr marL="285750" indent="-285750">
              <a:buChar char="•"/>
            </a:pPr>
            <a:r>
              <a:rPr lang="en-US" dirty="0"/>
              <a:t>build awareness of expectations for key professional knowledge</a:t>
            </a:r>
          </a:p>
          <a:p>
            <a:pPr marL="285750" indent="-285750">
              <a:buChar char="•"/>
            </a:pPr>
            <a:r>
              <a:rPr lang="en-US" dirty="0">
                <a:ea typeface="+mn-lt"/>
                <a:cs typeface="+mn-lt"/>
              </a:rPr>
              <a:t>have a consistent understanding of how learning happens, enabling the selection of the right strategy at the right time for the right purpose.</a:t>
            </a:r>
            <a:endParaRPr lang="en-US" dirty="0"/>
          </a:p>
        </p:txBody>
      </p:sp>
      <p:sp>
        <p:nvSpPr>
          <p:cNvPr id="6" name="Slide Number Placeholder 5">
            <a:extLst>
              <a:ext uri="{FF2B5EF4-FFF2-40B4-BE49-F238E27FC236}">
                <a16:creationId xmlns:a16="http://schemas.microsoft.com/office/drawing/2014/main" id="{9135D4E1-5575-3330-B709-02A85DD9922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10314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991EF-A51C-3471-7F5F-62B098060BF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BE541D7-6565-BC36-E86E-DC59FD43A5B2}"/>
              </a:ext>
            </a:extLst>
          </p:cNvPr>
          <p:cNvSpPr>
            <a:spLocks noGrp="1"/>
          </p:cNvSpPr>
          <p:nvPr>
            <p:ph type="ctrTitle"/>
          </p:nvPr>
        </p:nvSpPr>
        <p:spPr/>
        <p:txBody>
          <a:bodyPr/>
          <a:lstStyle/>
          <a:p>
            <a:r>
              <a:rPr lang="en-AU" sz="3600" dirty="0"/>
              <a:t>Explicit teaching in NSW public schools</a:t>
            </a:r>
            <a:endParaRPr lang="en-US" sz="3600" dirty="0"/>
          </a:p>
        </p:txBody>
      </p:sp>
      <p:sp>
        <p:nvSpPr>
          <p:cNvPr id="5" name="Text Placeholder 4">
            <a:extLst>
              <a:ext uri="{FF2B5EF4-FFF2-40B4-BE49-F238E27FC236}">
                <a16:creationId xmlns:a16="http://schemas.microsoft.com/office/drawing/2014/main" id="{56A1EF37-2876-4253-3FF9-6C77B50D7306}"/>
              </a:ext>
            </a:extLst>
          </p:cNvPr>
          <p:cNvSpPr>
            <a:spLocks noGrp="1"/>
          </p:cNvSpPr>
          <p:nvPr>
            <p:ph type="body" sz="quarter" idx="11"/>
          </p:nvPr>
        </p:nvSpPr>
        <p:spPr/>
        <p:txBody>
          <a:bodyPr/>
          <a:lstStyle/>
          <a:p>
            <a:r>
              <a:rPr lang="en-AU" dirty="0"/>
              <a:t>1</a:t>
            </a:r>
          </a:p>
        </p:txBody>
      </p:sp>
      <p:sp>
        <p:nvSpPr>
          <p:cNvPr id="2" name="Footer Placeholder 1">
            <a:extLst>
              <a:ext uri="{FF2B5EF4-FFF2-40B4-BE49-F238E27FC236}">
                <a16:creationId xmlns:a16="http://schemas.microsoft.com/office/drawing/2014/main" id="{DF2DCD5C-A59A-3AE1-83EA-49B975EE72B7}"/>
              </a:ext>
            </a:extLst>
          </p:cNvPr>
          <p:cNvSpPr>
            <a:spLocks noGrp="1"/>
          </p:cNvSpPr>
          <p:nvPr>
            <p:ph type="ftr" sz="quarter" idx="3"/>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rgbClr val="002664"/>
                </a:solidFill>
                <a:effectLst/>
                <a:uLnTx/>
                <a:uFillTx/>
                <a:ea typeface="+mn-ea"/>
                <a:cs typeface="+mn-cs"/>
              </a:rPr>
              <a:t>NSW Department of Education</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dirty="0">
              <a:ln>
                <a:noFill/>
              </a:ln>
              <a:solidFill>
                <a:srgbClr val="002664"/>
              </a:solidFill>
              <a:effectLst/>
              <a:uLnTx/>
              <a:uFillTx/>
              <a:ea typeface="+mn-ea"/>
              <a:cs typeface="+mn-cs"/>
            </a:endParaRPr>
          </a:p>
        </p:txBody>
      </p:sp>
      <p:sp>
        <p:nvSpPr>
          <p:cNvPr id="9" name="Rectangle 8">
            <a:extLst>
              <a:ext uri="{FF2B5EF4-FFF2-40B4-BE49-F238E27FC236}">
                <a16:creationId xmlns:a16="http://schemas.microsoft.com/office/drawing/2014/main" id="{1C631C62-E45E-2A18-1E73-101F6792013A}"/>
              </a:ext>
              <a:ext uri="{C183D7F6-B498-43B3-948B-1728B52AA6E4}">
                <adec:decorative xmlns:adec="http://schemas.microsoft.com/office/drawing/2017/decorative" val="1"/>
              </a:ext>
            </a:extLst>
          </p:cNvPr>
          <p:cNvSpPr/>
          <p:nvPr/>
        </p:nvSpPr>
        <p:spPr>
          <a:xfrm>
            <a:off x="7127999" y="0"/>
            <a:ext cx="5064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Placeholder 31">
            <a:extLst>
              <a:ext uri="{FF2B5EF4-FFF2-40B4-BE49-F238E27FC236}">
                <a16:creationId xmlns:a16="http://schemas.microsoft.com/office/drawing/2014/main" id="{DBC05580-7277-DD51-1078-8875F0DD3379}"/>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7127999" y="0"/>
            <a:ext cx="5064001" cy="6858001"/>
          </a:xfrm>
        </p:spPr>
      </p:pic>
    </p:spTree>
    <p:extLst>
      <p:ext uri="{BB962C8B-B14F-4D97-AF65-F5344CB8AC3E}">
        <p14:creationId xmlns:p14="http://schemas.microsoft.com/office/powerpoint/2010/main" val="407310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91A16B-8EBE-9BF5-51F2-BDC88F7C027B}"/>
              </a:ext>
            </a:extLst>
          </p:cNvPr>
          <p:cNvSpPr>
            <a:spLocks noGrp="1"/>
          </p:cNvSpPr>
          <p:nvPr>
            <p:ph type="title"/>
          </p:nvPr>
        </p:nvSpPr>
        <p:spPr/>
        <p:txBody>
          <a:bodyPr/>
          <a:lstStyle/>
          <a:p>
            <a:r>
              <a:rPr lang="en-AU" spc="-50" dirty="0"/>
              <a:t>Explicit teaching statement</a:t>
            </a:r>
          </a:p>
        </p:txBody>
      </p:sp>
      <p:sp>
        <p:nvSpPr>
          <p:cNvPr id="5" name="Text Placeholder 4">
            <a:extLst>
              <a:ext uri="{FF2B5EF4-FFF2-40B4-BE49-F238E27FC236}">
                <a16:creationId xmlns:a16="http://schemas.microsoft.com/office/drawing/2014/main" id="{8E7D5936-CCE4-F7E7-A3F8-C9CA3E563FCF}"/>
              </a:ext>
            </a:extLst>
          </p:cNvPr>
          <p:cNvSpPr>
            <a:spLocks noGrp="1"/>
          </p:cNvSpPr>
          <p:nvPr>
            <p:ph type="body" sz="quarter" idx="18"/>
          </p:nvPr>
        </p:nvSpPr>
        <p:spPr/>
        <p:txBody>
          <a:bodyPr/>
          <a:lstStyle/>
          <a:p>
            <a:r>
              <a:rPr lang="en-AU" dirty="0"/>
              <a:t>Explicit teaching in NSW public schools</a:t>
            </a:r>
            <a:endParaRPr lang="en-US" dirty="0"/>
          </a:p>
        </p:txBody>
      </p:sp>
      <p:grpSp>
        <p:nvGrpSpPr>
          <p:cNvPr id="19" name="Group 18" descr="Computer screen showing Explicit teaching in NSW public schools statement">
            <a:extLst>
              <a:ext uri="{FF2B5EF4-FFF2-40B4-BE49-F238E27FC236}">
                <a16:creationId xmlns:a16="http://schemas.microsoft.com/office/drawing/2014/main" id="{D341F12D-91AE-A507-9DF1-1652569910C1}"/>
              </a:ext>
            </a:extLst>
          </p:cNvPr>
          <p:cNvGrpSpPr/>
          <p:nvPr/>
        </p:nvGrpSpPr>
        <p:grpSpPr>
          <a:xfrm>
            <a:off x="564558" y="1320132"/>
            <a:ext cx="8363541" cy="4967098"/>
            <a:chOff x="564558" y="1280376"/>
            <a:chExt cx="8363541" cy="4967098"/>
          </a:xfrm>
        </p:grpSpPr>
        <p:pic>
          <p:nvPicPr>
            <p:cNvPr id="14" name="Picture 4" descr="Shape, rectangle&#10;&#10;Description automatically generated">
              <a:extLst>
                <a:ext uri="{FF2B5EF4-FFF2-40B4-BE49-F238E27FC236}">
                  <a16:creationId xmlns:a16="http://schemas.microsoft.com/office/drawing/2014/main" id="{DC72B1E0-317A-03DF-6784-30A49F18379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4558" y="1280376"/>
              <a:ext cx="8363541" cy="49670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DB9C9EB-CE09-34E7-9127-AD3DAE9139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78115" y="1758950"/>
              <a:ext cx="4808485" cy="3370980"/>
            </a:xfrm>
            <a:prstGeom prst="rect">
              <a:avLst/>
            </a:prstGeom>
          </p:spPr>
        </p:pic>
      </p:grpSp>
      <p:sp>
        <p:nvSpPr>
          <p:cNvPr id="15" name="Arrow: Curved Up 14">
            <a:extLst>
              <a:ext uri="{FF2B5EF4-FFF2-40B4-BE49-F238E27FC236}">
                <a16:creationId xmlns:a16="http://schemas.microsoft.com/office/drawing/2014/main" id="{B1135DCC-12FC-2D55-8CF4-CBC3FED6D4D4}"/>
              </a:ext>
              <a:ext uri="{C183D7F6-B498-43B3-948B-1728B52AA6E4}">
                <adec:decorative xmlns:adec="http://schemas.microsoft.com/office/drawing/2017/decorative" val="1"/>
              </a:ext>
            </a:extLst>
          </p:cNvPr>
          <p:cNvSpPr/>
          <p:nvPr/>
        </p:nvSpPr>
        <p:spPr>
          <a:xfrm rot="20225660">
            <a:off x="7988300" y="4738756"/>
            <a:ext cx="1638300" cy="628650"/>
          </a:xfrm>
          <a:prstGeom prst="curvedUpArrow">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6" name="Rectangle: Rounded Corners 15">
            <a:extLst>
              <a:ext uri="{FF2B5EF4-FFF2-40B4-BE49-F238E27FC236}">
                <a16:creationId xmlns:a16="http://schemas.microsoft.com/office/drawing/2014/main" id="{B0B5A621-A408-97EC-A416-008183277194}"/>
              </a:ext>
              <a:ext uri="{C183D7F6-B498-43B3-948B-1728B52AA6E4}">
                <adec:decorative xmlns:adec="http://schemas.microsoft.com/office/drawing/2017/decorative" val="1"/>
              </a:ext>
            </a:extLst>
          </p:cNvPr>
          <p:cNvSpPr/>
          <p:nvPr/>
        </p:nvSpPr>
        <p:spPr>
          <a:xfrm>
            <a:off x="8210550" y="2230506"/>
            <a:ext cx="3416892" cy="21082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9EC99706-A515-C587-8364-2DF9F9503031}"/>
              </a:ext>
            </a:extLst>
          </p:cNvPr>
          <p:cNvSpPr txBox="1"/>
          <p:nvPr/>
        </p:nvSpPr>
        <p:spPr>
          <a:xfrm>
            <a:off x="8297810" y="2446935"/>
            <a:ext cx="3232150" cy="1495730"/>
          </a:xfrm>
          <a:prstGeom prst="rect">
            <a:avLst/>
          </a:prstGeom>
          <a:noFill/>
        </p:spPr>
        <p:txBody>
          <a:bodyPr wrap="square">
            <a:spAutoFit/>
          </a:bodyPr>
          <a:lstStyle/>
          <a:p>
            <a:pPr>
              <a:lnSpc>
                <a:spcPct val="130000"/>
              </a:lnSpc>
            </a:pPr>
            <a:r>
              <a:rPr lang="en-AU" sz="1800" dirty="0">
                <a:solidFill>
                  <a:schemeClr val="bg1"/>
                </a:solidFill>
                <a:hlinkClick r:id="rId5">
                  <a:extLst>
                    <a:ext uri="{A12FA001-AC4F-418D-AE19-62706E023703}">
                      <ahyp:hlinkClr xmlns:ahyp="http://schemas.microsoft.com/office/drawing/2018/hyperlinkcolor" val="tx"/>
                    </a:ext>
                  </a:extLst>
                </a:hlinkClick>
              </a:rPr>
              <a:t>https://education.nsw.gov.au/teaching-and-learning/curriculum/explicit-teaching</a:t>
            </a:r>
            <a:r>
              <a:rPr lang="en-AU" sz="1800" dirty="0">
                <a:solidFill>
                  <a:schemeClr val="bg1"/>
                </a:solidFill>
              </a:rPr>
              <a:t> </a:t>
            </a:r>
          </a:p>
        </p:txBody>
      </p:sp>
      <p:sp>
        <p:nvSpPr>
          <p:cNvPr id="2" name="Slide Number Placeholder 1">
            <a:extLst>
              <a:ext uri="{FF2B5EF4-FFF2-40B4-BE49-F238E27FC236}">
                <a16:creationId xmlns:a16="http://schemas.microsoft.com/office/drawing/2014/main" id="{A3948B60-8D3A-4351-541F-DB1FD5B579B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1532469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9BD19-876E-7233-9E5F-3202B33FF598}"/>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72DD1AFD-577D-69E0-12A4-4E25F73127E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62183" y="1335980"/>
            <a:ext cx="4546847" cy="4800098"/>
          </a:xfrm>
          <a:prstGeom prst="rect">
            <a:avLst/>
          </a:prstGeom>
        </p:spPr>
      </p:pic>
      <p:sp>
        <p:nvSpPr>
          <p:cNvPr id="5" name="Title 4">
            <a:extLst>
              <a:ext uri="{FF2B5EF4-FFF2-40B4-BE49-F238E27FC236}">
                <a16:creationId xmlns:a16="http://schemas.microsoft.com/office/drawing/2014/main" id="{442C1F63-CF6F-3B4B-BCC8-C2C561EBD115}"/>
              </a:ext>
            </a:extLst>
          </p:cNvPr>
          <p:cNvSpPr>
            <a:spLocks noGrp="1"/>
          </p:cNvSpPr>
          <p:nvPr>
            <p:ph type="title"/>
          </p:nvPr>
        </p:nvSpPr>
        <p:spPr/>
        <p:txBody>
          <a:bodyPr/>
          <a:lstStyle/>
          <a:p>
            <a:r>
              <a:rPr lang="en-AU" dirty="0"/>
              <a:t>Enabling factors</a:t>
            </a:r>
          </a:p>
        </p:txBody>
      </p:sp>
      <p:sp>
        <p:nvSpPr>
          <p:cNvPr id="8" name="Text Placeholder 7">
            <a:extLst>
              <a:ext uri="{FF2B5EF4-FFF2-40B4-BE49-F238E27FC236}">
                <a16:creationId xmlns:a16="http://schemas.microsoft.com/office/drawing/2014/main" id="{E6103564-442E-CD5F-CB5D-C4D452BE5E72}"/>
              </a:ext>
            </a:extLst>
          </p:cNvPr>
          <p:cNvSpPr>
            <a:spLocks noGrp="1"/>
          </p:cNvSpPr>
          <p:nvPr>
            <p:ph type="body" sz="quarter" idx="18"/>
          </p:nvPr>
        </p:nvSpPr>
        <p:spPr/>
        <p:txBody>
          <a:bodyPr/>
          <a:lstStyle/>
          <a:p>
            <a:r>
              <a:rPr lang="en-AU" dirty="0"/>
              <a:t>Setting the scene for effective learning</a:t>
            </a:r>
          </a:p>
        </p:txBody>
      </p:sp>
      <p:sp>
        <p:nvSpPr>
          <p:cNvPr id="15" name="Freeform: Shape 14" descr="Explicit teaching graphic highlighting enabling factors">
            <a:extLst>
              <a:ext uri="{FF2B5EF4-FFF2-40B4-BE49-F238E27FC236}">
                <a16:creationId xmlns:a16="http://schemas.microsoft.com/office/drawing/2014/main" id="{CC207F55-C277-DF79-315B-3254D09601F9}"/>
              </a:ext>
            </a:extLst>
          </p:cNvPr>
          <p:cNvSpPr/>
          <p:nvPr/>
        </p:nvSpPr>
        <p:spPr>
          <a:xfrm>
            <a:off x="1225655" y="1426779"/>
            <a:ext cx="4800098" cy="4800098"/>
          </a:xfrm>
          <a:custGeom>
            <a:avLst/>
            <a:gdLst>
              <a:gd name="connsiteX0" fmla="*/ 2425637 w 4800098"/>
              <a:gd name="connsiteY0" fmla="*/ 1537137 h 4800098"/>
              <a:gd name="connsiteX1" fmla="*/ 1536825 w 4800098"/>
              <a:gd name="connsiteY1" fmla="*/ 2425793 h 4800098"/>
              <a:gd name="connsiteX2" fmla="*/ 2425637 w 4800098"/>
              <a:gd name="connsiteY2" fmla="*/ 3314449 h 4800098"/>
              <a:gd name="connsiteX3" fmla="*/ 3314449 w 4800098"/>
              <a:gd name="connsiteY3" fmla="*/ 2425793 h 4800098"/>
              <a:gd name="connsiteX4" fmla="*/ 2425637 w 4800098"/>
              <a:gd name="connsiteY4" fmla="*/ 1537137 h 4800098"/>
              <a:gd name="connsiteX5" fmla="*/ 2400049 w 4800098"/>
              <a:gd name="connsiteY5" fmla="*/ 0 h 4800098"/>
              <a:gd name="connsiteX6" fmla="*/ 4800098 w 4800098"/>
              <a:gd name="connsiteY6" fmla="*/ 2400049 h 4800098"/>
              <a:gd name="connsiteX7" fmla="*/ 2400049 w 4800098"/>
              <a:gd name="connsiteY7" fmla="*/ 4800098 h 4800098"/>
              <a:gd name="connsiteX8" fmla="*/ 0 w 4800098"/>
              <a:gd name="connsiteY8" fmla="*/ 2400049 h 4800098"/>
              <a:gd name="connsiteX9" fmla="*/ 2400049 w 4800098"/>
              <a:gd name="connsiteY9" fmla="*/ 0 h 480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0098" h="4800098">
                <a:moveTo>
                  <a:pt x="2425637" y="1537137"/>
                </a:moveTo>
                <a:cubicBezTo>
                  <a:pt x="1934760" y="1537137"/>
                  <a:pt x="1536825" y="1935002"/>
                  <a:pt x="1536825" y="2425793"/>
                </a:cubicBezTo>
                <a:cubicBezTo>
                  <a:pt x="1536825" y="2916584"/>
                  <a:pt x="1934760" y="3314449"/>
                  <a:pt x="2425637" y="3314449"/>
                </a:cubicBezTo>
                <a:cubicBezTo>
                  <a:pt x="2916514" y="3314449"/>
                  <a:pt x="3314449" y="2916584"/>
                  <a:pt x="3314449" y="2425793"/>
                </a:cubicBezTo>
                <a:cubicBezTo>
                  <a:pt x="3314449" y="1935002"/>
                  <a:pt x="2916514" y="1537137"/>
                  <a:pt x="2425637" y="1537137"/>
                </a:cubicBezTo>
                <a:close/>
                <a:moveTo>
                  <a:pt x="2400049" y="0"/>
                </a:moveTo>
                <a:cubicBezTo>
                  <a:pt x="3725559" y="0"/>
                  <a:pt x="4800098" y="1074539"/>
                  <a:pt x="4800098" y="2400049"/>
                </a:cubicBezTo>
                <a:cubicBezTo>
                  <a:pt x="4800098" y="3725559"/>
                  <a:pt x="3725559" y="4800098"/>
                  <a:pt x="2400049" y="4800098"/>
                </a:cubicBezTo>
                <a:cubicBezTo>
                  <a:pt x="1074539" y="4800098"/>
                  <a:pt x="0" y="3725559"/>
                  <a:pt x="0" y="2400049"/>
                </a:cubicBezTo>
                <a:cubicBezTo>
                  <a:pt x="0" y="1074539"/>
                  <a:pt x="1074539" y="0"/>
                  <a:pt x="2400049" y="0"/>
                </a:cubicBezTo>
                <a:close/>
              </a:path>
            </a:pathLst>
          </a:cu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11" name="Arrow: Right 10">
            <a:extLst>
              <a:ext uri="{FF2B5EF4-FFF2-40B4-BE49-F238E27FC236}">
                <a16:creationId xmlns:a16="http://schemas.microsoft.com/office/drawing/2014/main" id="{BC786C21-0ABA-DC6C-AD20-08FA111E89D8}"/>
              </a:ext>
              <a:ext uri="{C183D7F6-B498-43B3-948B-1728B52AA6E4}">
                <adec:decorative xmlns:adec="http://schemas.microsoft.com/office/drawing/2017/decorative" val="1"/>
              </a:ext>
            </a:extLst>
          </p:cNvPr>
          <p:cNvSpPr/>
          <p:nvPr/>
        </p:nvSpPr>
        <p:spPr>
          <a:xfrm>
            <a:off x="6222349" y="3567748"/>
            <a:ext cx="1039046" cy="51816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p>
        </p:txBody>
      </p:sp>
      <p:sp>
        <p:nvSpPr>
          <p:cNvPr id="2" name="Rectangle: Rounded Corners 1">
            <a:extLst>
              <a:ext uri="{FF2B5EF4-FFF2-40B4-BE49-F238E27FC236}">
                <a16:creationId xmlns:a16="http://schemas.microsoft.com/office/drawing/2014/main" id="{F2E1AA52-F55D-C525-FE70-65D91225D814}"/>
              </a:ext>
              <a:ext uri="{C183D7F6-B498-43B3-948B-1728B52AA6E4}">
                <adec:decorative xmlns:adec="http://schemas.microsoft.com/office/drawing/2017/decorative" val="1"/>
              </a:ext>
            </a:extLst>
          </p:cNvPr>
          <p:cNvSpPr/>
          <p:nvPr/>
        </p:nvSpPr>
        <p:spPr>
          <a:xfrm>
            <a:off x="7521365" y="1631504"/>
            <a:ext cx="3370752" cy="4425696"/>
          </a:xfrm>
          <a:prstGeom prst="roundRect">
            <a:avLst>
              <a:gd name="adj" fmla="val 7546"/>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Rounded Corners 2">
            <a:extLst>
              <a:ext uri="{FF2B5EF4-FFF2-40B4-BE49-F238E27FC236}">
                <a16:creationId xmlns:a16="http://schemas.microsoft.com/office/drawing/2014/main" id="{5C6E9B81-8DD6-F2D0-1265-6F9F0523E771}"/>
              </a:ext>
            </a:extLst>
          </p:cNvPr>
          <p:cNvSpPr/>
          <p:nvPr/>
        </p:nvSpPr>
        <p:spPr>
          <a:xfrm>
            <a:off x="7717961" y="1889632"/>
            <a:ext cx="2927268" cy="824825"/>
          </a:xfrm>
          <a:prstGeom prst="roundRect">
            <a:avLst/>
          </a:prstGeom>
          <a:solidFill>
            <a:srgbClr val="CBEDFD"/>
          </a:solidFill>
          <a:ln>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a:lnSpc>
                <a:spcPct val="110000"/>
              </a:lnSpc>
            </a:pPr>
            <a:r>
              <a:rPr lang="en-AU" sz="1800" dirty="0">
                <a:solidFill>
                  <a:srgbClr val="002664"/>
                </a:solidFill>
              </a:rPr>
              <a:t>Know students and how they learn</a:t>
            </a:r>
          </a:p>
        </p:txBody>
      </p:sp>
      <p:sp>
        <p:nvSpPr>
          <p:cNvPr id="6" name="Rectangle: Rounded Corners 5">
            <a:extLst>
              <a:ext uri="{FF2B5EF4-FFF2-40B4-BE49-F238E27FC236}">
                <a16:creationId xmlns:a16="http://schemas.microsoft.com/office/drawing/2014/main" id="{F847195E-D491-44F7-8250-FCB2B6A15B53}"/>
              </a:ext>
            </a:extLst>
          </p:cNvPr>
          <p:cNvSpPr/>
          <p:nvPr/>
        </p:nvSpPr>
        <p:spPr>
          <a:xfrm>
            <a:off x="7717961" y="2935099"/>
            <a:ext cx="2927268" cy="82482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a:lnSpc>
                <a:spcPct val="110000"/>
              </a:lnSpc>
            </a:pPr>
            <a:r>
              <a:rPr lang="en-AU" sz="1800">
                <a:solidFill>
                  <a:schemeClr val="accent1"/>
                </a:solidFill>
              </a:rPr>
              <a:t>Know the content and how to teach it</a:t>
            </a:r>
          </a:p>
        </p:txBody>
      </p:sp>
      <p:sp>
        <p:nvSpPr>
          <p:cNvPr id="9" name="Rectangle: Rounded Corners 8">
            <a:extLst>
              <a:ext uri="{FF2B5EF4-FFF2-40B4-BE49-F238E27FC236}">
                <a16:creationId xmlns:a16="http://schemas.microsoft.com/office/drawing/2014/main" id="{30B1B264-16E7-BA35-95A9-0355721BF0AB}"/>
              </a:ext>
            </a:extLst>
          </p:cNvPr>
          <p:cNvSpPr/>
          <p:nvPr/>
        </p:nvSpPr>
        <p:spPr>
          <a:xfrm>
            <a:off x="7717961" y="3980566"/>
            <a:ext cx="2927268" cy="82482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a:lnSpc>
                <a:spcPct val="110000"/>
              </a:lnSpc>
            </a:pPr>
            <a:r>
              <a:rPr lang="en-AU" sz="1800">
                <a:solidFill>
                  <a:schemeClr val="accent1"/>
                </a:solidFill>
              </a:rPr>
              <a:t>High expectations</a:t>
            </a:r>
          </a:p>
        </p:txBody>
      </p:sp>
      <p:sp>
        <p:nvSpPr>
          <p:cNvPr id="10" name="Rectangle: Rounded Corners 9">
            <a:extLst>
              <a:ext uri="{FF2B5EF4-FFF2-40B4-BE49-F238E27FC236}">
                <a16:creationId xmlns:a16="http://schemas.microsoft.com/office/drawing/2014/main" id="{D7CA0856-3662-6A69-34DB-9437FE43D3E8}"/>
              </a:ext>
            </a:extLst>
          </p:cNvPr>
          <p:cNvSpPr/>
          <p:nvPr/>
        </p:nvSpPr>
        <p:spPr>
          <a:xfrm>
            <a:off x="7731509" y="5026034"/>
            <a:ext cx="2927268" cy="82482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a:lnSpc>
                <a:spcPct val="110000"/>
              </a:lnSpc>
            </a:pPr>
            <a:r>
              <a:rPr lang="en-AU" sz="1800">
                <a:solidFill>
                  <a:schemeClr val="accent1"/>
                </a:solidFill>
              </a:rPr>
              <a:t>Safe, inclusive learning environments</a:t>
            </a:r>
          </a:p>
        </p:txBody>
      </p:sp>
      <p:sp>
        <p:nvSpPr>
          <p:cNvPr id="4" name="Slide Number Placeholder 3">
            <a:extLst>
              <a:ext uri="{FF2B5EF4-FFF2-40B4-BE49-F238E27FC236}">
                <a16:creationId xmlns:a16="http://schemas.microsoft.com/office/drawing/2014/main" id="{76FD18F9-744D-477C-FC01-6E7530BE14D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297374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50"/>
                                        <p:tgtEl>
                                          <p:spTgt spid="15"/>
                                        </p:tgtEl>
                                      </p:cBhvr>
                                    </p:animEffect>
                                  </p:childTnLst>
                                </p:cTn>
                              </p:par>
                            </p:childTnLst>
                          </p:cTn>
                        </p:par>
                        <p:par>
                          <p:cTn id="8" fill="hold">
                            <p:stCondLst>
                              <p:cond delay="1000"/>
                            </p:stCondLst>
                            <p:childTnLst>
                              <p:par>
                                <p:cTn id="9" presetID="10" presetClass="entr" presetSubtype="0" fill="hold" grpId="0" nodeType="afterEffect">
                                  <p:stCondLst>
                                    <p:cond delay="25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750"/>
                                        <p:tgtEl>
                                          <p:spTgt spid="11"/>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750"/>
                                        <p:tgtEl>
                                          <p:spTgt spid="2"/>
                                        </p:tgtEl>
                                      </p:cBhvr>
                                    </p:animEffect>
                                  </p:childTnLst>
                                </p:cTn>
                              </p:par>
                            </p:childTnLst>
                          </p:cTn>
                        </p:par>
                        <p:par>
                          <p:cTn id="15" fill="hold">
                            <p:stCondLst>
                              <p:cond delay="2000"/>
                            </p:stCondLst>
                            <p:childTnLst>
                              <p:par>
                                <p:cTn id="16" presetID="10" presetClass="entr" presetSubtype="0" fill="hold" grpId="0" nodeType="afterEffect">
                                  <p:stCondLst>
                                    <p:cond delay="25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750"/>
                                        <p:tgtEl>
                                          <p:spTgt spid="3"/>
                                        </p:tgtEl>
                                      </p:cBhvr>
                                    </p:animEffect>
                                  </p:childTnLst>
                                </p:cTn>
                              </p:par>
                            </p:childTnLst>
                          </p:cTn>
                        </p:par>
                        <p:par>
                          <p:cTn id="19" fill="hold">
                            <p:stCondLst>
                              <p:cond delay="3000"/>
                            </p:stCondLst>
                            <p:childTnLst>
                              <p:par>
                                <p:cTn id="20" presetID="10" presetClass="entr" presetSubtype="0" fill="hold" grpId="0" nodeType="afterEffect">
                                  <p:stCondLst>
                                    <p:cond delay="25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750"/>
                                        <p:tgtEl>
                                          <p:spTgt spid="6"/>
                                        </p:tgtEl>
                                      </p:cBhvr>
                                    </p:animEffect>
                                  </p:childTnLst>
                                </p:cTn>
                              </p:par>
                            </p:childTnLst>
                          </p:cTn>
                        </p:par>
                        <p:par>
                          <p:cTn id="23" fill="hold">
                            <p:stCondLst>
                              <p:cond delay="4000"/>
                            </p:stCondLst>
                            <p:childTnLst>
                              <p:par>
                                <p:cTn id="24" presetID="10" presetClass="entr" presetSubtype="0" fill="hold" grpId="0" nodeType="afterEffect">
                                  <p:stCondLst>
                                    <p:cond delay="25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750"/>
                                        <p:tgtEl>
                                          <p:spTgt spid="9"/>
                                        </p:tgtEl>
                                      </p:cBhvr>
                                    </p:animEffect>
                                  </p:childTnLst>
                                </p:cTn>
                              </p:par>
                            </p:childTnLst>
                          </p:cTn>
                        </p:par>
                        <p:par>
                          <p:cTn id="27" fill="hold">
                            <p:stCondLst>
                              <p:cond delay="5000"/>
                            </p:stCondLst>
                            <p:childTnLst>
                              <p:par>
                                <p:cTn id="28" presetID="10" presetClass="entr" presetSubtype="0" fill="hold" grpId="0" nodeType="afterEffect">
                                  <p:stCondLst>
                                    <p:cond delay="25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P spid="2" grpId="0" animBg="1"/>
      <p:bldP spid="3" grpId="0" animBg="1"/>
      <p:bldP spid="6"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EFF1D-0664-0507-1862-B3F4A01CDDA0}"/>
              </a:ext>
            </a:extLst>
          </p:cNvPr>
          <p:cNvSpPr>
            <a:spLocks noGrp="1"/>
          </p:cNvSpPr>
          <p:nvPr>
            <p:ph type="title"/>
          </p:nvPr>
        </p:nvSpPr>
        <p:spPr/>
        <p:txBody>
          <a:bodyPr/>
          <a:lstStyle/>
          <a:p>
            <a:r>
              <a:rPr lang="en-AU"/>
              <a:t>Know students and how they learn</a:t>
            </a:r>
          </a:p>
        </p:txBody>
      </p:sp>
      <p:sp>
        <p:nvSpPr>
          <p:cNvPr id="6" name="Text Placeholder 5">
            <a:extLst>
              <a:ext uri="{FF2B5EF4-FFF2-40B4-BE49-F238E27FC236}">
                <a16:creationId xmlns:a16="http://schemas.microsoft.com/office/drawing/2014/main" id="{F8FBFD31-6A0C-5CCA-4060-41E6F7ED9C1A}"/>
              </a:ext>
            </a:extLst>
          </p:cNvPr>
          <p:cNvSpPr>
            <a:spLocks noGrp="1"/>
          </p:cNvSpPr>
          <p:nvPr>
            <p:ph type="body" sz="quarter" idx="18"/>
          </p:nvPr>
        </p:nvSpPr>
        <p:spPr/>
        <p:txBody>
          <a:bodyPr/>
          <a:lstStyle/>
          <a:p>
            <a:r>
              <a:rPr lang="en-AU"/>
              <a:t>Enabling factors </a:t>
            </a:r>
          </a:p>
        </p:txBody>
      </p:sp>
      <p:sp>
        <p:nvSpPr>
          <p:cNvPr id="21" name="Rectangle: Rounded Corners 20">
            <a:extLst>
              <a:ext uri="{FF2B5EF4-FFF2-40B4-BE49-F238E27FC236}">
                <a16:creationId xmlns:a16="http://schemas.microsoft.com/office/drawing/2014/main" id="{012A6028-832D-8F02-9CF2-2EDB820785F5}"/>
              </a:ext>
              <a:ext uri="{C183D7F6-B498-43B3-948B-1728B52AA6E4}">
                <adec:decorative xmlns:adec="http://schemas.microsoft.com/office/drawing/2017/decorative" val="1"/>
              </a:ext>
            </a:extLst>
          </p:cNvPr>
          <p:cNvSpPr/>
          <p:nvPr/>
        </p:nvSpPr>
        <p:spPr>
          <a:xfrm>
            <a:off x="360000" y="1627632"/>
            <a:ext cx="3370752" cy="4425696"/>
          </a:xfrm>
          <a:prstGeom prst="roundRect">
            <a:avLst>
              <a:gd name="adj" fmla="val 7546"/>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Rounded Corners 13">
            <a:extLst>
              <a:ext uri="{FF2B5EF4-FFF2-40B4-BE49-F238E27FC236}">
                <a16:creationId xmlns:a16="http://schemas.microsoft.com/office/drawing/2014/main" id="{013B0EFC-E6AB-4704-30B2-096602999924}"/>
              </a:ext>
            </a:extLst>
          </p:cNvPr>
          <p:cNvSpPr/>
          <p:nvPr/>
        </p:nvSpPr>
        <p:spPr>
          <a:xfrm>
            <a:off x="556596" y="1885760"/>
            <a:ext cx="2927268" cy="824825"/>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a:lnSpc>
                <a:spcPct val="110000"/>
              </a:lnSpc>
            </a:pPr>
            <a:r>
              <a:rPr lang="en-AU" sz="1800">
                <a:solidFill>
                  <a:schemeClr val="bg1"/>
                </a:solidFill>
              </a:rPr>
              <a:t>Know students and how they learn</a:t>
            </a:r>
          </a:p>
        </p:txBody>
      </p:sp>
      <p:sp>
        <p:nvSpPr>
          <p:cNvPr id="16" name="Rectangle: Rounded Corners 15">
            <a:extLst>
              <a:ext uri="{FF2B5EF4-FFF2-40B4-BE49-F238E27FC236}">
                <a16:creationId xmlns:a16="http://schemas.microsoft.com/office/drawing/2014/main" id="{D95CF6E6-CDB6-6EFD-A590-D120BA7640FD}"/>
              </a:ext>
              <a:ext uri="{C183D7F6-B498-43B3-948B-1728B52AA6E4}">
                <adec:decorative xmlns:adec="http://schemas.microsoft.com/office/drawing/2017/decorative" val="1"/>
              </a:ext>
            </a:extLst>
          </p:cNvPr>
          <p:cNvSpPr/>
          <p:nvPr/>
        </p:nvSpPr>
        <p:spPr>
          <a:xfrm>
            <a:off x="556596" y="2931227"/>
            <a:ext cx="2927268" cy="82482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a:lnSpc>
                <a:spcPct val="110000"/>
              </a:lnSpc>
            </a:pPr>
            <a:r>
              <a:rPr lang="en-AU" sz="1800">
                <a:solidFill>
                  <a:schemeClr val="accent1"/>
                </a:solidFill>
              </a:rPr>
              <a:t>Know the content and how to teach it</a:t>
            </a:r>
          </a:p>
        </p:txBody>
      </p:sp>
      <p:sp>
        <p:nvSpPr>
          <p:cNvPr id="17" name="Rectangle: Rounded Corners 16">
            <a:extLst>
              <a:ext uri="{FF2B5EF4-FFF2-40B4-BE49-F238E27FC236}">
                <a16:creationId xmlns:a16="http://schemas.microsoft.com/office/drawing/2014/main" id="{38169A37-9B6D-FEE6-2233-E0093F9BBA8A}"/>
              </a:ext>
              <a:ext uri="{C183D7F6-B498-43B3-948B-1728B52AA6E4}">
                <adec:decorative xmlns:adec="http://schemas.microsoft.com/office/drawing/2017/decorative" val="1"/>
              </a:ext>
            </a:extLst>
          </p:cNvPr>
          <p:cNvSpPr/>
          <p:nvPr/>
        </p:nvSpPr>
        <p:spPr>
          <a:xfrm>
            <a:off x="556596" y="3976694"/>
            <a:ext cx="2927268" cy="82482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a:lnSpc>
                <a:spcPct val="110000"/>
              </a:lnSpc>
            </a:pPr>
            <a:r>
              <a:rPr lang="en-AU" sz="1800">
                <a:solidFill>
                  <a:schemeClr val="accent1"/>
                </a:solidFill>
              </a:rPr>
              <a:t>High expectations</a:t>
            </a:r>
          </a:p>
        </p:txBody>
      </p:sp>
      <p:sp>
        <p:nvSpPr>
          <p:cNvPr id="18" name="Rectangle: Rounded Corners 17">
            <a:extLst>
              <a:ext uri="{FF2B5EF4-FFF2-40B4-BE49-F238E27FC236}">
                <a16:creationId xmlns:a16="http://schemas.microsoft.com/office/drawing/2014/main" id="{86F7044A-CD0B-2701-CA7F-0DD6F4232400}"/>
              </a:ext>
              <a:ext uri="{C183D7F6-B498-43B3-948B-1728B52AA6E4}">
                <adec:decorative xmlns:adec="http://schemas.microsoft.com/office/drawing/2017/decorative" val="1"/>
              </a:ext>
            </a:extLst>
          </p:cNvPr>
          <p:cNvSpPr/>
          <p:nvPr/>
        </p:nvSpPr>
        <p:spPr>
          <a:xfrm>
            <a:off x="570144" y="5022162"/>
            <a:ext cx="2927268" cy="82482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a:lnSpc>
                <a:spcPct val="110000"/>
              </a:lnSpc>
            </a:pPr>
            <a:r>
              <a:rPr lang="en-AU" sz="1800">
                <a:solidFill>
                  <a:schemeClr val="accent1"/>
                </a:solidFill>
              </a:rPr>
              <a:t>Safe, inclusive learning environments</a:t>
            </a:r>
          </a:p>
        </p:txBody>
      </p:sp>
      <p:sp>
        <p:nvSpPr>
          <p:cNvPr id="23" name="Arrow: Right 22">
            <a:extLst>
              <a:ext uri="{FF2B5EF4-FFF2-40B4-BE49-F238E27FC236}">
                <a16:creationId xmlns:a16="http://schemas.microsoft.com/office/drawing/2014/main" id="{C6EF86C3-B665-2E18-E652-F729DF8FD02E}"/>
              </a:ext>
              <a:ext uri="{C183D7F6-B498-43B3-948B-1728B52AA6E4}">
                <adec:decorative xmlns:adec="http://schemas.microsoft.com/office/drawing/2017/decorative" val="1"/>
              </a:ext>
            </a:extLst>
          </p:cNvPr>
          <p:cNvSpPr/>
          <p:nvPr/>
        </p:nvSpPr>
        <p:spPr>
          <a:xfrm>
            <a:off x="3824478" y="3597501"/>
            <a:ext cx="505968" cy="485958"/>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p>
        </p:txBody>
      </p:sp>
      <p:sp>
        <p:nvSpPr>
          <p:cNvPr id="22" name="Rectangle: Rounded Corners 21">
            <a:extLst>
              <a:ext uri="{FF2B5EF4-FFF2-40B4-BE49-F238E27FC236}">
                <a16:creationId xmlns:a16="http://schemas.microsoft.com/office/drawing/2014/main" id="{4370488C-778F-24B5-C63A-5D8F04DCC486}"/>
              </a:ext>
              <a:ext uri="{C183D7F6-B498-43B3-948B-1728B52AA6E4}">
                <adec:decorative xmlns:adec="http://schemas.microsoft.com/office/drawing/2017/decorative" val="1"/>
              </a:ext>
            </a:extLst>
          </p:cNvPr>
          <p:cNvSpPr/>
          <p:nvPr/>
        </p:nvSpPr>
        <p:spPr>
          <a:xfrm>
            <a:off x="4366260" y="1627632"/>
            <a:ext cx="7477740" cy="4425696"/>
          </a:xfrm>
          <a:prstGeom prst="roundRect">
            <a:avLst>
              <a:gd name="adj" fmla="val 7546"/>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Rounded Corners 23">
            <a:extLst>
              <a:ext uri="{FF2B5EF4-FFF2-40B4-BE49-F238E27FC236}">
                <a16:creationId xmlns:a16="http://schemas.microsoft.com/office/drawing/2014/main" id="{B090B525-2D5B-6BF9-3E3B-2288CD411BDD}"/>
              </a:ext>
            </a:extLst>
          </p:cNvPr>
          <p:cNvSpPr/>
          <p:nvPr/>
        </p:nvSpPr>
        <p:spPr>
          <a:xfrm>
            <a:off x="4559338" y="2103380"/>
            <a:ext cx="7072548" cy="1327373"/>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a:lnSpc>
                <a:spcPct val="130000"/>
              </a:lnSpc>
            </a:pPr>
            <a:r>
              <a:rPr lang="en-AU" sz="1800">
                <a:solidFill>
                  <a:schemeClr val="bg1"/>
                </a:solidFill>
              </a:rPr>
              <a:t>Teachers use their knowledge of how learning happens to make decisions about explicit teaching strategies.</a:t>
            </a:r>
          </a:p>
        </p:txBody>
      </p:sp>
      <p:pic>
        <p:nvPicPr>
          <p:cNvPr id="5" name="Picture 4" descr="A social media post from Dylan William reading, 'I've come to the conclusion Sweller's Cognitive Load Theory is the single most important thing for teachers to know.">
            <a:extLst>
              <a:ext uri="{FF2B5EF4-FFF2-40B4-BE49-F238E27FC236}">
                <a16:creationId xmlns:a16="http://schemas.microsoft.com/office/drawing/2014/main" id="{C1D6586F-2FE3-8643-1C6B-FA6F9BB61EE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59338" y="3598302"/>
            <a:ext cx="7072548" cy="1979538"/>
          </a:xfrm>
          <a:prstGeom prst="roundRect">
            <a:avLst/>
          </a:prstGeom>
        </p:spPr>
      </p:pic>
      <p:sp>
        <p:nvSpPr>
          <p:cNvPr id="4" name="Slide Number Placeholder 3">
            <a:extLst>
              <a:ext uri="{FF2B5EF4-FFF2-40B4-BE49-F238E27FC236}">
                <a16:creationId xmlns:a16="http://schemas.microsoft.com/office/drawing/2014/main" id="{BC110BB6-4516-94C5-4438-5E4BA8CE7EA2}"/>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3574219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991EF-A51C-3471-7F5F-62B098060BF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BE541D7-6565-BC36-E86E-DC59FD43A5B2}"/>
              </a:ext>
            </a:extLst>
          </p:cNvPr>
          <p:cNvSpPr>
            <a:spLocks noGrp="1"/>
          </p:cNvSpPr>
          <p:nvPr>
            <p:ph type="ctrTitle"/>
          </p:nvPr>
        </p:nvSpPr>
        <p:spPr/>
        <p:txBody>
          <a:bodyPr/>
          <a:lstStyle/>
          <a:p>
            <a:r>
              <a:rPr lang="en-AU" sz="3600" dirty="0">
                <a:ea typeface="+mj-lt"/>
                <a:cs typeface="+mj-lt"/>
              </a:rPr>
              <a:t>Key professional knowledge</a:t>
            </a:r>
          </a:p>
        </p:txBody>
      </p:sp>
      <p:sp>
        <p:nvSpPr>
          <p:cNvPr id="5" name="Text Placeholder 4">
            <a:extLst>
              <a:ext uri="{FF2B5EF4-FFF2-40B4-BE49-F238E27FC236}">
                <a16:creationId xmlns:a16="http://schemas.microsoft.com/office/drawing/2014/main" id="{56A1EF37-2876-4253-3FF9-6C77B50D7306}"/>
              </a:ext>
            </a:extLst>
          </p:cNvPr>
          <p:cNvSpPr>
            <a:spLocks noGrp="1"/>
          </p:cNvSpPr>
          <p:nvPr>
            <p:ph type="body" sz="quarter" idx="11"/>
          </p:nvPr>
        </p:nvSpPr>
        <p:spPr/>
        <p:txBody>
          <a:bodyPr/>
          <a:lstStyle/>
          <a:p>
            <a:r>
              <a:rPr lang="en-AU" dirty="0"/>
              <a:t>2</a:t>
            </a:r>
          </a:p>
        </p:txBody>
      </p:sp>
      <p:sp>
        <p:nvSpPr>
          <p:cNvPr id="2" name="Footer Placeholder 1">
            <a:extLst>
              <a:ext uri="{FF2B5EF4-FFF2-40B4-BE49-F238E27FC236}">
                <a16:creationId xmlns:a16="http://schemas.microsoft.com/office/drawing/2014/main" id="{DF2DCD5C-A59A-3AE1-83EA-49B975EE72B7}"/>
              </a:ext>
            </a:extLst>
          </p:cNvPr>
          <p:cNvSpPr>
            <a:spLocks noGrp="1"/>
          </p:cNvSpPr>
          <p:nvPr>
            <p:ph type="ftr" sz="quarter" idx="3"/>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rgbClr val="002664"/>
                </a:solidFill>
                <a:effectLst/>
                <a:uLnTx/>
                <a:uFillTx/>
                <a:ea typeface="+mn-ea"/>
                <a:cs typeface="+mn-cs"/>
              </a:rPr>
              <a:t>NSW Department of Education</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dirty="0">
              <a:ln>
                <a:noFill/>
              </a:ln>
              <a:solidFill>
                <a:srgbClr val="002664"/>
              </a:solidFill>
              <a:effectLst/>
              <a:uLnTx/>
              <a:uFillTx/>
              <a:ea typeface="+mn-ea"/>
              <a:cs typeface="+mn-cs"/>
            </a:endParaRPr>
          </a:p>
        </p:txBody>
      </p:sp>
      <p:sp>
        <p:nvSpPr>
          <p:cNvPr id="10" name="Rectangle 9">
            <a:extLst>
              <a:ext uri="{FF2B5EF4-FFF2-40B4-BE49-F238E27FC236}">
                <a16:creationId xmlns:a16="http://schemas.microsoft.com/office/drawing/2014/main" id="{72F75515-5F7A-9A93-270F-25B75C9C3058}"/>
              </a:ext>
              <a:ext uri="{C183D7F6-B498-43B3-948B-1728B52AA6E4}">
                <adec:decorative xmlns:adec="http://schemas.microsoft.com/office/drawing/2017/decorative" val="1"/>
              </a:ext>
            </a:extLst>
          </p:cNvPr>
          <p:cNvSpPr/>
          <p:nvPr/>
        </p:nvSpPr>
        <p:spPr>
          <a:xfrm>
            <a:off x="7127999" y="0"/>
            <a:ext cx="5064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Placeholder 31">
            <a:extLst>
              <a:ext uri="{FF2B5EF4-FFF2-40B4-BE49-F238E27FC236}">
                <a16:creationId xmlns:a16="http://schemas.microsoft.com/office/drawing/2014/main" id="{6DB0C841-4252-5DE2-D1C6-D0DABC566E10}"/>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7127999" y="0"/>
            <a:ext cx="5064001" cy="6858001"/>
          </a:xfrm>
        </p:spPr>
      </p:pic>
    </p:spTree>
    <p:extLst>
      <p:ext uri="{BB962C8B-B14F-4D97-AF65-F5344CB8AC3E}">
        <p14:creationId xmlns:p14="http://schemas.microsoft.com/office/powerpoint/2010/main" val="282048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EE916-0E06-73E4-9209-DCE8C47B8831}"/>
              </a:ext>
            </a:extLst>
          </p:cNvPr>
          <p:cNvSpPr>
            <a:spLocks noGrp="1"/>
          </p:cNvSpPr>
          <p:nvPr>
            <p:ph type="title"/>
          </p:nvPr>
        </p:nvSpPr>
        <p:spPr/>
        <p:txBody>
          <a:bodyPr/>
          <a:lstStyle/>
          <a:p>
            <a:r>
              <a:rPr lang="en-AU" dirty="0"/>
              <a:t>A deepening of professional expectations</a:t>
            </a:r>
          </a:p>
        </p:txBody>
      </p:sp>
      <p:sp>
        <p:nvSpPr>
          <p:cNvPr id="5" name="Text Placeholder 4">
            <a:extLst>
              <a:ext uri="{FF2B5EF4-FFF2-40B4-BE49-F238E27FC236}">
                <a16:creationId xmlns:a16="http://schemas.microsoft.com/office/drawing/2014/main" id="{1EB873D2-244B-2912-1BF1-9331460A6739}"/>
              </a:ext>
            </a:extLst>
          </p:cNvPr>
          <p:cNvSpPr>
            <a:spLocks noGrp="1"/>
          </p:cNvSpPr>
          <p:nvPr>
            <p:ph type="body" sz="quarter" idx="18"/>
          </p:nvPr>
        </p:nvSpPr>
        <p:spPr/>
        <p:txBody>
          <a:bodyPr/>
          <a:lstStyle/>
          <a:p>
            <a:r>
              <a:rPr lang="en-AU" dirty="0"/>
              <a:t>New professional knowledge requirements for Initial Teacher Education programs</a:t>
            </a:r>
          </a:p>
        </p:txBody>
      </p:sp>
      <p:sp>
        <p:nvSpPr>
          <p:cNvPr id="3" name="Content Placeholder 2">
            <a:extLst>
              <a:ext uri="{FF2B5EF4-FFF2-40B4-BE49-F238E27FC236}">
                <a16:creationId xmlns:a16="http://schemas.microsoft.com/office/drawing/2014/main" id="{49D7D774-54A6-666D-EF25-D53B23A41B70}"/>
              </a:ext>
            </a:extLst>
          </p:cNvPr>
          <p:cNvSpPr>
            <a:spLocks noGrp="1"/>
          </p:cNvSpPr>
          <p:nvPr>
            <p:ph idx="1"/>
          </p:nvPr>
        </p:nvSpPr>
        <p:spPr>
          <a:xfrm>
            <a:off x="359999" y="2035725"/>
            <a:ext cx="6145903" cy="3319862"/>
          </a:xfrm>
        </p:spPr>
        <p:txBody>
          <a:bodyPr vert="horz" lIns="0" tIns="0" rIns="0" bIns="0" rtlCol="0" anchor="t">
            <a:noAutofit/>
          </a:bodyPr>
          <a:lstStyle/>
          <a:p>
            <a:r>
              <a:rPr lang="en-AU" sz="2000" dirty="0">
                <a:effectLst/>
                <a:ea typeface="Calibri" panose="020F0502020204030204" pitchFamily="34" charset="0"/>
              </a:rPr>
              <a:t>The large body of evidence from cognitive science and educational psychology continues to indicate that explicit teaching aligns with how students process, store, and retrieve information.</a:t>
            </a:r>
            <a:r>
              <a:rPr lang="en-AU" sz="2000" dirty="0">
                <a:ea typeface="Calibri" panose="020F0502020204030204" pitchFamily="34" charset="0"/>
              </a:rPr>
              <a:t> </a:t>
            </a:r>
            <a:endParaRPr lang="en-AU" sz="2000" dirty="0">
              <a:effectLst/>
              <a:ea typeface="Calibri" panose="020F0502020204030204" pitchFamily="34" charset="0"/>
            </a:endParaRPr>
          </a:p>
          <a:p>
            <a:r>
              <a:rPr lang="en-AU" sz="2000" dirty="0">
                <a:ea typeface="Calibri"/>
                <a:cs typeface="Arial"/>
              </a:rPr>
              <a:t>Changes to the requirements for initial teacher education highlight the importance of this </a:t>
            </a:r>
            <a:r>
              <a:rPr lang="en-AU" sz="2000" dirty="0">
                <a:effectLst/>
                <a:ea typeface="Calibri"/>
                <a:cs typeface="Arial"/>
              </a:rPr>
              <a:t>as core professional knowledge for all teachers.</a:t>
            </a:r>
            <a:r>
              <a:rPr lang="en-AU" sz="2000" dirty="0">
                <a:ea typeface="Calibri"/>
                <a:cs typeface="Arial"/>
              </a:rPr>
              <a:t> </a:t>
            </a:r>
            <a:endParaRPr lang="en-AU" sz="2000" dirty="0"/>
          </a:p>
        </p:txBody>
      </p:sp>
      <p:grpSp>
        <p:nvGrpSpPr>
          <p:cNvPr id="6" name="Group 5">
            <a:extLst>
              <a:ext uri="{FF2B5EF4-FFF2-40B4-BE49-F238E27FC236}">
                <a16:creationId xmlns:a16="http://schemas.microsoft.com/office/drawing/2014/main" id="{AD4D86F4-55FC-9022-8D5B-73895E27D3EE}"/>
              </a:ext>
              <a:ext uri="{C183D7F6-B498-43B3-948B-1728B52AA6E4}">
                <adec:decorative xmlns:adec="http://schemas.microsoft.com/office/drawing/2017/decorative" val="1"/>
              </a:ext>
            </a:extLst>
          </p:cNvPr>
          <p:cNvGrpSpPr/>
          <p:nvPr/>
        </p:nvGrpSpPr>
        <p:grpSpPr>
          <a:xfrm>
            <a:off x="8338180" y="1874047"/>
            <a:ext cx="2752016" cy="3643219"/>
            <a:chOff x="735266" y="1125657"/>
            <a:chExt cx="3588486" cy="4493181"/>
          </a:xfrm>
        </p:grpSpPr>
        <p:pic>
          <p:nvPicPr>
            <p:cNvPr id="7" name="Picture 6">
              <a:extLst>
                <a:ext uri="{FF2B5EF4-FFF2-40B4-BE49-F238E27FC236}">
                  <a16:creationId xmlns:a16="http://schemas.microsoft.com/office/drawing/2014/main" id="{7876A797-495A-2E8D-3E73-6C14BBE78524}"/>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8" name="Picture 7">
              <a:extLst>
                <a:ext uri="{FF2B5EF4-FFF2-40B4-BE49-F238E27FC236}">
                  <a16:creationId xmlns:a16="http://schemas.microsoft.com/office/drawing/2014/main" id="{7B574727-9B4E-D073-1512-08DC854E053F}"/>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9" name="Picture 8">
              <a:extLst>
                <a:ext uri="{FF2B5EF4-FFF2-40B4-BE49-F238E27FC236}">
                  <a16:creationId xmlns:a16="http://schemas.microsoft.com/office/drawing/2014/main" id="{73B4A8D1-C775-BA74-1C59-249BFF06E9B5}"/>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pic>
        <p:nvPicPr>
          <p:cNvPr id="13" name="Picture Placeholder 12" descr="Picture of AITSL (2023). Addendum: Accreditation of initial teacher education programs in Australia: Standards and Procedures.&#10;">
            <a:extLst>
              <a:ext uri="{FF2B5EF4-FFF2-40B4-BE49-F238E27FC236}">
                <a16:creationId xmlns:a16="http://schemas.microsoft.com/office/drawing/2014/main" id="{5C25C693-BC48-16F6-7E98-B686B26B0ABD}"/>
              </a:ext>
              <a:ext uri="{C183D7F6-B498-43B3-948B-1728B52AA6E4}">
                <adec:decorative xmlns:adec="http://schemas.microsoft.com/office/drawing/2017/decorative" val="0"/>
              </a:ext>
            </a:extLst>
          </p:cNvPr>
          <p:cNvPicPr>
            <a:picLocks noGrp="1" noChangeAspect="1"/>
          </p:cNvPicPr>
          <p:nvPr>
            <p:ph type="pic" sz="quarter" idx="4294967295"/>
          </p:nvPr>
        </p:nvPicPr>
        <p:blipFill>
          <a:blip r:embed="rId4" cstate="screen">
            <a:extLst>
              <a:ext uri="{28A0092B-C50C-407E-A947-70E740481C1C}">
                <a14:useLocalDpi xmlns:a14="http://schemas.microsoft.com/office/drawing/2010/main"/>
              </a:ext>
            </a:extLst>
          </a:blip>
          <a:srcRect/>
          <a:stretch>
            <a:fillRect/>
          </a:stretch>
        </p:blipFill>
        <p:spPr>
          <a:xfrm rot="21198164">
            <a:off x="8371189" y="1877969"/>
            <a:ext cx="2549525" cy="3635375"/>
          </a:xfrm>
        </p:spPr>
      </p:pic>
      <p:sp>
        <p:nvSpPr>
          <p:cNvPr id="10" name="TextBox 9">
            <a:extLst>
              <a:ext uri="{FF2B5EF4-FFF2-40B4-BE49-F238E27FC236}">
                <a16:creationId xmlns:a16="http://schemas.microsoft.com/office/drawing/2014/main" id="{45BB5752-FDBA-F158-3012-FED0BDA0A721}"/>
              </a:ext>
            </a:extLst>
          </p:cNvPr>
          <p:cNvSpPr txBox="1"/>
          <p:nvPr/>
        </p:nvSpPr>
        <p:spPr>
          <a:xfrm>
            <a:off x="359999" y="6492815"/>
            <a:ext cx="11650845" cy="18466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AU" sz="1200" dirty="0">
                <a:solidFill>
                  <a:srgbClr val="002664"/>
                </a:solidFill>
              </a:rPr>
              <a:t>AITSL (2023).</a:t>
            </a:r>
            <a:r>
              <a:rPr lang="en-AU" sz="1200" dirty="0">
                <a:solidFill>
                  <a:srgbClr val="002664"/>
                </a:solidFill>
                <a:cs typeface="Segoe UI"/>
              </a:rPr>
              <a:t> </a:t>
            </a:r>
            <a:r>
              <a:rPr lang="en-AU" sz="1200" u="sng" dirty="0">
                <a:solidFill>
                  <a:srgbClr val="146CFD"/>
                </a:solidFill>
                <a:cs typeface="Segoe UI"/>
                <a:hlinkClick r:id="rId5"/>
              </a:rPr>
              <a:t>Addendum</a:t>
            </a:r>
            <a:r>
              <a:rPr lang="en-AU" sz="1200" u="sng" dirty="0">
                <a:solidFill>
                  <a:srgbClr val="146CFD"/>
                </a:solidFill>
                <a:cs typeface="Segoe UI"/>
                <a:hlinkClick r:id="rId5">
                  <a:extLst>
                    <a:ext uri="{A12FA001-AC4F-418D-AE19-62706E023703}">
                      <ahyp:hlinkClr xmlns:ahyp="http://schemas.microsoft.com/office/drawing/2018/hyperlinkcolor" val="tx"/>
                    </a:ext>
                  </a:extLst>
                </a:hlinkClick>
              </a:rPr>
              <a:t>: Accreditation of initial teacher education programs in Australia: Standards and Procedures</a:t>
            </a:r>
            <a:r>
              <a:rPr lang="en-AU" sz="1200" dirty="0">
                <a:solidFill>
                  <a:srgbClr val="002664"/>
                </a:solidFill>
              </a:rPr>
              <a:t>.</a:t>
            </a:r>
            <a:endParaRPr lang="en-US" sz="1200" dirty="0"/>
          </a:p>
        </p:txBody>
      </p:sp>
      <p:sp>
        <p:nvSpPr>
          <p:cNvPr id="4" name="Slide Number Placeholder 3">
            <a:extLst>
              <a:ext uri="{FF2B5EF4-FFF2-40B4-BE49-F238E27FC236}">
                <a16:creationId xmlns:a16="http://schemas.microsoft.com/office/drawing/2014/main" id="{A6AFF082-49F5-C11A-2317-15E5380B424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387703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DoE_PPT_Template</Template>
  <TotalTime>0</TotalTime>
  <Words>3837</Words>
  <Application>Microsoft Office PowerPoint</Application>
  <PresentationFormat>Widescreen</PresentationFormat>
  <Paragraphs>358</Paragraphs>
  <Slides>22</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Courier New</vt:lpstr>
      <vt:lpstr>Public Sans Light</vt:lpstr>
      <vt:lpstr>Montserrat</vt:lpstr>
      <vt:lpstr>Arial</vt:lpstr>
      <vt:lpstr>Segoe UI</vt:lpstr>
      <vt:lpstr>Calibri</vt:lpstr>
      <vt:lpstr>Public Sans</vt:lpstr>
      <vt:lpstr>Times New Roman</vt:lpstr>
      <vt:lpstr>1_NSWG Corporate</vt:lpstr>
      <vt:lpstr>How learning happens</vt:lpstr>
      <vt:lpstr>Acknowledgement of Country</vt:lpstr>
      <vt:lpstr>How learning happens (2)</vt:lpstr>
      <vt:lpstr>Explicit teaching in NSW public schools</vt:lpstr>
      <vt:lpstr>Explicit teaching statement</vt:lpstr>
      <vt:lpstr>Enabling factors</vt:lpstr>
      <vt:lpstr>Know students and how they learn</vt:lpstr>
      <vt:lpstr>Key professional knowledge</vt:lpstr>
      <vt:lpstr>A deepening of professional expectations</vt:lpstr>
      <vt:lpstr>Activity 1 – the brain and learning</vt:lpstr>
      <vt:lpstr>How learning happens (3)</vt:lpstr>
      <vt:lpstr>Activity 2 – how learning happens</vt:lpstr>
      <vt:lpstr>Group A</vt:lpstr>
      <vt:lpstr>Group B</vt:lpstr>
      <vt:lpstr>Group C </vt:lpstr>
      <vt:lpstr>Group D</vt:lpstr>
      <vt:lpstr>Report back on how learning happens</vt:lpstr>
      <vt:lpstr>Connecting our learning</vt:lpstr>
      <vt:lpstr>Further reading</vt:lpstr>
      <vt:lpstr>Do you have any questions?</vt:lpstr>
      <vt:lpstr>References –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2 – How learning happens presentation</dc:title>
  <dc:creator>NSW Department of Education</dc:creator>
  <dcterms:created xsi:type="dcterms:W3CDTF">2024-07-29T02:06:32Z</dcterms:created>
  <dcterms:modified xsi:type="dcterms:W3CDTF">2024-07-29T02:07:12Z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2024-07-29T02:06:41Z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724b92e7-0ca5-466b-9eb9-ac72cd4cc3d0</vt:lpwstr>
  </property>
  <property fmtid="{D5CDD505-2E9C-101B-9397-08002B2CF9AE}" pid="8" name="MSIP_Label_b603dfd7-d93a-4381-a340-2995d8282205_ContentBits">
    <vt:lpwstr>0</vt:lpwstr>
  </property>
</Properties>
</file>