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824" r:id="rId5"/>
  </p:sldMasterIdLst>
  <p:notesMasterIdLst>
    <p:notesMasterId r:id="rId88"/>
  </p:notesMasterIdLst>
  <p:handoutMasterIdLst>
    <p:handoutMasterId r:id="rId89"/>
  </p:handoutMasterIdLst>
  <p:sldIdLst>
    <p:sldId id="2147480014" r:id="rId6"/>
    <p:sldId id="2147472193" r:id="rId7"/>
    <p:sldId id="2147472194" r:id="rId8"/>
    <p:sldId id="2147472231" r:id="rId9"/>
    <p:sldId id="2147480017" r:id="rId10"/>
    <p:sldId id="2147480056" r:id="rId11"/>
    <p:sldId id="2147472260" r:id="rId12"/>
    <p:sldId id="2147470119" r:id="rId13"/>
    <p:sldId id="2147472269" r:id="rId14"/>
    <p:sldId id="2147480055" r:id="rId15"/>
    <p:sldId id="2147480021" r:id="rId16"/>
    <p:sldId id="2147472248" r:id="rId17"/>
    <p:sldId id="2147470076" r:id="rId18"/>
    <p:sldId id="2147470078" r:id="rId19"/>
    <p:sldId id="2147480019" r:id="rId20"/>
    <p:sldId id="2147480048" r:id="rId21"/>
    <p:sldId id="2147480036" r:id="rId22"/>
    <p:sldId id="2147472123" r:id="rId23"/>
    <p:sldId id="2147472218" r:id="rId24"/>
    <p:sldId id="2147472220" r:id="rId25"/>
    <p:sldId id="2147472216" r:id="rId26"/>
    <p:sldId id="2147472217" r:id="rId27"/>
    <p:sldId id="2147480046" r:id="rId28"/>
    <p:sldId id="2147472183" r:id="rId29"/>
    <p:sldId id="2147472236" r:id="rId30"/>
    <p:sldId id="2147470093" r:id="rId31"/>
    <p:sldId id="2147472142" r:id="rId32"/>
    <p:sldId id="2147470106" r:id="rId33"/>
    <p:sldId id="2147480045" r:id="rId34"/>
    <p:sldId id="2147472237" r:id="rId35"/>
    <p:sldId id="2147472266" r:id="rId36"/>
    <p:sldId id="2147472267" r:id="rId37"/>
    <p:sldId id="2147470139" r:id="rId38"/>
    <p:sldId id="2147472211" r:id="rId39"/>
    <p:sldId id="2147472244" r:id="rId40"/>
    <p:sldId id="2147480027" r:id="rId41"/>
    <p:sldId id="2147470112" r:id="rId42"/>
    <p:sldId id="2147472200" r:id="rId43"/>
    <p:sldId id="2147480028" r:id="rId44"/>
    <p:sldId id="2147472263" r:id="rId45"/>
    <p:sldId id="2147472238" r:id="rId46"/>
    <p:sldId id="2147480042" r:id="rId47"/>
    <p:sldId id="2147472141" r:id="rId48"/>
    <p:sldId id="2147470140" r:id="rId49"/>
    <p:sldId id="2147472227" r:id="rId50"/>
    <p:sldId id="2147472230" r:id="rId51"/>
    <p:sldId id="2147472229" r:id="rId52"/>
    <p:sldId id="2147472228" r:id="rId53"/>
    <p:sldId id="2147480029" r:id="rId54"/>
    <p:sldId id="2147472264" r:id="rId55"/>
    <p:sldId id="2147470085" r:id="rId56"/>
    <p:sldId id="2147480030" r:id="rId57"/>
    <p:sldId id="2147472268" r:id="rId58"/>
    <p:sldId id="2147472190" r:id="rId59"/>
    <p:sldId id="2147480044" r:id="rId60"/>
    <p:sldId id="2147470114" r:id="rId61"/>
    <p:sldId id="2147470113" r:id="rId62"/>
    <p:sldId id="2147480054" r:id="rId63"/>
    <p:sldId id="2147470111" r:id="rId64"/>
    <p:sldId id="2147472239" r:id="rId65"/>
    <p:sldId id="2147470135" r:id="rId66"/>
    <p:sldId id="2147470117" r:id="rId67"/>
    <p:sldId id="2147472251" r:id="rId68"/>
    <p:sldId id="2147480051" r:id="rId69"/>
    <p:sldId id="2147472253" r:id="rId70"/>
    <p:sldId id="2147480050" r:id="rId71"/>
    <p:sldId id="2147480015" r:id="rId72"/>
    <p:sldId id="2147480022" r:id="rId73"/>
    <p:sldId id="2147470120" r:id="rId74"/>
    <p:sldId id="2147470133" r:id="rId75"/>
    <p:sldId id="2147470121" r:id="rId76"/>
    <p:sldId id="2147480016" r:id="rId77"/>
    <p:sldId id="2147480043" r:id="rId78"/>
    <p:sldId id="2147472240" r:id="rId79"/>
    <p:sldId id="2147470127" r:id="rId80"/>
    <p:sldId id="2147472174" r:id="rId81"/>
    <p:sldId id="2147480052" r:id="rId82"/>
    <p:sldId id="2147472175" r:id="rId83"/>
    <p:sldId id="2147472176" r:id="rId84"/>
    <p:sldId id="2147472214" r:id="rId85"/>
    <p:sldId id="2147480053" r:id="rId86"/>
    <p:sldId id="2147472181" r:id="rId87"/>
  </p:sldIdLst>
  <p:sldSz cx="12192000" cy="6858000"/>
  <p:notesSz cx="6858000" cy="9144000"/>
  <p:embeddedFontLst>
    <p:embeddedFont>
      <p:font typeface="Merriweather Sans" pitchFamily="2" charset="0"/>
      <p:regular r:id="rId90"/>
      <p:bold r:id="rId91"/>
      <p:italic r:id="rId92"/>
      <p:boldItalic r:id="rId93"/>
    </p:embeddedFont>
    <p:embeddedFont>
      <p:font typeface="Public Sans" pitchFamily="2" charset="0"/>
      <p:regular r:id="rId94"/>
      <p:bold r:id="rId95"/>
      <p:italic r:id="rId96"/>
      <p:boldItalic r:id="rId97"/>
    </p:embeddedFont>
    <p:embeddedFont>
      <p:font typeface="Public Sans" pitchFamily="2" charset="0"/>
      <p:regular r:id="rId94"/>
      <p:bold r:id="rId95"/>
      <p:italic r:id="rId96"/>
      <p:boldItalic r:id="rId97"/>
    </p:embeddedFont>
    <p:embeddedFont>
      <p:font typeface="Public Sans Bold" pitchFamily="2" charset="0"/>
      <p:bold r:id="rId98"/>
    </p:embeddedFont>
    <p:embeddedFont>
      <p:font typeface="Public Sans Light" pitchFamily="2" charset="0"/>
      <p:regular r:id="rId99"/>
      <p:italic r:id="rId100"/>
    </p:embeddedFont>
    <p:embeddedFont>
      <p:font typeface="Public Sans Medium" pitchFamily="2" charset="0"/>
      <p:regular r:id="rId101"/>
      <p:italic r:id="rId102"/>
    </p:embeddedFont>
    <p:embeddedFont>
      <p:font typeface="Public Sans SemiBold" pitchFamily="2" charset="0"/>
      <p:bold r:id="rId103"/>
      <p:boldItalic r:id="rId104"/>
    </p:embeddedFont>
    <p:embeddedFont>
      <p:font typeface="Segoe UI" panose="020B0502040204020203" pitchFamily="34" charset="0"/>
      <p:regular r:id="rId105"/>
      <p:bold r:id="rId106"/>
      <p:italic r:id="rId107"/>
      <p:boldItalic r:id="rId108"/>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DFD2F1EA-D772-4057-8940-976702CF1044}">
          <p14:sldIdLst>
            <p14:sldId id="2147480014"/>
            <p14:sldId id="2147472193"/>
            <p14:sldId id="2147472194"/>
            <p14:sldId id="2147472231"/>
            <p14:sldId id="2147480017"/>
            <p14:sldId id="2147480056"/>
            <p14:sldId id="2147472260"/>
            <p14:sldId id="2147470119"/>
            <p14:sldId id="2147472269"/>
            <p14:sldId id="2147480055"/>
            <p14:sldId id="2147480021"/>
            <p14:sldId id="2147472248"/>
          </p14:sldIdLst>
        </p14:section>
        <p14:section name="Part A: Strategy overview and measuring impact" id="{512BDD9A-36C0-49F3-9CB7-6DBCD0B52F71}">
          <p14:sldIdLst>
            <p14:sldId id="2147470076"/>
            <p14:sldId id="2147470078"/>
            <p14:sldId id="2147480019"/>
            <p14:sldId id="2147480048"/>
            <p14:sldId id="2147480036"/>
            <p14:sldId id="2147472123"/>
            <p14:sldId id="2147472218"/>
            <p14:sldId id="2147472220"/>
            <p14:sldId id="2147472216"/>
            <p14:sldId id="2147472217"/>
            <p14:sldId id="2147480046"/>
            <p14:sldId id="2147472183"/>
            <p14:sldId id="2147472236"/>
          </p14:sldIdLst>
        </p14:section>
        <p14:section name="Part B: Implementing the strategy technique options" id="{7B63DEB3-B0C9-4A81-AFA9-01203B8296E9}">
          <p14:sldIdLst>
            <p14:sldId id="2147470093"/>
            <p14:sldId id="2147472142"/>
            <p14:sldId id="2147470106"/>
            <p14:sldId id="2147480045"/>
            <p14:sldId id="2147472237"/>
            <p14:sldId id="2147472266"/>
            <p14:sldId id="2147472267"/>
            <p14:sldId id="2147470139"/>
            <p14:sldId id="2147472211"/>
            <p14:sldId id="2147472244"/>
            <p14:sldId id="2147480027"/>
            <p14:sldId id="2147470112"/>
            <p14:sldId id="2147472200"/>
            <p14:sldId id="2147480028"/>
            <p14:sldId id="2147472263"/>
            <p14:sldId id="2147472238"/>
            <p14:sldId id="2147480042"/>
            <p14:sldId id="2147472141"/>
            <p14:sldId id="2147470140"/>
            <p14:sldId id="2147472227"/>
            <p14:sldId id="2147472230"/>
            <p14:sldId id="2147472229"/>
            <p14:sldId id="2147472228"/>
            <p14:sldId id="2147480029"/>
            <p14:sldId id="2147472264"/>
            <p14:sldId id="2147470085"/>
            <p14:sldId id="2147480030"/>
            <p14:sldId id="2147472268"/>
            <p14:sldId id="2147472190"/>
            <p14:sldId id="2147480044"/>
            <p14:sldId id="2147470114"/>
            <p14:sldId id="2147470113"/>
            <p14:sldId id="2147480054"/>
            <p14:sldId id="2147470111"/>
            <p14:sldId id="2147472239"/>
          </p14:sldIdLst>
        </p14:section>
        <p14:section name="Part C: Evaluating a whole school approach" id="{14BE15CD-F2C6-41E7-93CE-AA0854F6588C}">
          <p14:sldIdLst>
            <p14:sldId id="2147470135"/>
            <p14:sldId id="2147470117"/>
            <p14:sldId id="2147472251"/>
            <p14:sldId id="2147480051"/>
            <p14:sldId id="2147472253"/>
            <p14:sldId id="2147480050"/>
            <p14:sldId id="2147480015"/>
            <p14:sldId id="2147480022"/>
            <p14:sldId id="2147470120"/>
            <p14:sldId id="2147470133"/>
            <p14:sldId id="2147470121"/>
            <p14:sldId id="2147480016"/>
            <p14:sldId id="2147480043"/>
            <p14:sldId id="2147472240"/>
            <p14:sldId id="2147470127"/>
            <p14:sldId id="2147472174"/>
            <p14:sldId id="2147480052"/>
            <p14:sldId id="2147472175"/>
            <p14:sldId id="2147472176"/>
            <p14:sldId id="2147472214"/>
            <p14:sldId id="2147480053"/>
            <p14:sldId id="214747218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37DD3D03-5F84-B472-DF29-0CA8E5BE37DE}" name="Jarrad Cox" initials="JC" userId="S::Jarrad.Cox1@det.nsw.edu.au::3104b8a7-3f47-4556-be5b-b2639acb501b" providerId="AD"/>
  <p188:author id="{A4B0E007-FE83-27A4-0A68-0FD55D2CE9BD}" name="Caitlin Gomez" initials="CG" userId="S::Caitlin.Gomez@det.nsw.edu.au::45b48bc0-dd90-485f-846b-c9880ccc9375" providerId="AD"/>
  <p188:author id="{A7516913-FD4C-4A7A-603E-A0797CA7CF10}" name="Daisy Hong" initials="DH" userId="S::Daisy.Hong2@det.nsw.edu.au::852f2fe8-ba51-4773-8c32-260fca1b2ee4" providerId="AD"/>
  <p188:author id="{EF70962B-4622-460D-4400-C16D0977C4A5}" name="Andrew Toovey" initials="AT" userId="S::andrew.toovey8@det.nsw.edu.au::f79ecc65-6f71-46b5-9f61-e60f7c8d8966" providerId="AD"/>
  <p188:author id="{AB3B784D-DF3D-1F7E-1659-E715C6D54534}" name="Dionissia Tsirigos" initials="DT" userId="S::Dionissia.Tsirigos@det.nsw.edu.au::0f61e84c-913a-4f24-b74e-a42a7170d5be" providerId="AD"/>
  <p188:author id="{4630984D-B6A5-C586-8D3D-57E5DBE69067}" name="Rebecca Delpech" initials="RD" userId="S::rebecca.delpech@det.nsw.edu.au::96194281-a70e-4458-9dc5-4c874d75f143" providerId="AD"/>
  <p188:author id="{C0CE8358-FEDE-0C05-0053-6892C0C53B98}" name="Lannie Tran" initials="LT" userId="S::lannie.tran@det.nsw.edu.au::785aab25-4572-4e9c-8731-f1e737b2b772" providerId="AD"/>
  <p188:author id="{D7E86765-E1A4-943D-4042-1FDDCF520291}" name="Jarrad Cox" initials="JC" userId="S::jarrad.cox1@det.nsw.edu.au::3104b8a7-3f47-4556-be5b-b2639acb501b" providerId="AD"/>
  <p188:author id="{E4B21E72-F181-FE9C-BA6D-2F6AC84907E4}" name="Ellie Singleton" initials="ES" userId="S::Ellie.Singleton@det.nsw.edu.au::7d7a8a23-a038-49d4-8a6b-571026661f13" providerId="AD"/>
  <p188:author id="{9721547B-6FE2-D801-BE0A-131E9072C6FE}" name="Margo Bowen" initials="" userId="S::Margo.Bowen@det.nsw.edu.au::5a17776f-950d-4af3-81e9-c0fa47d818cf" providerId="AD"/>
  <p188:author id="{2935CE7F-6969-9112-5EEB-316BB1133DD8}" name="Susannah Upham" initials="" userId="S::Susannah.Williams4@det.nsw.edu.au::70e0ecd9-1b71-4426-b1d6-4d20cc71683a" providerId="AD"/>
  <p188:author id="{4DED5581-CF89-D0DA-E7A7-E1812222FE72}" name="Nicole McGee" initials="NM" userId="S::nicole.mcgee@det.nsw.edu.au::57fa441b-44b3-4d8f-a6ee-0b1527281695" providerId="AD"/>
  <p188:author id="{5A016881-EE64-20CA-7C45-7CB8F65A7CD6}" name="Lannie Tran" initials="LT" userId="S::Lannie.Tran@det.nsw.edu.au::785aab25-4572-4e9c-8731-f1e737b2b772" providerId="AD"/>
  <p188:author id="{FAA49185-EE96-76D8-B997-27D35C680BEE}" name="Maureen O'Keefe" initials="MO" userId="S::Maureen.OKeefe5@det.nsw.edu.au::468623b9-9c4e-4b2f-9db4-30ddd450a219" providerId="AD"/>
  <p188:author id="{91AAC489-3553-1DE1-3316-D9A48BB35D4E}" name="Margo Bowen" initials="MB" userId="S::margo.bowen@det.nsw.edu.au::5a17776f-950d-4af3-81e9-c0fa47d818cf" providerId="AD"/>
  <p188:author id="{8ACE369D-DB22-8937-6AE4-E604BD51B695}" name="Kat Hand" initials="KH" userId="S::KATRINA.HAND@det.nsw.edu.au::7c0d44ee-cb67-448c-a7ee-df8c5f511b22" providerId="AD"/>
  <p188:author id="{6CEA15A2-9A5E-184D-5285-018854E14BC5}" name="Ben Surwald" initials="BS" userId="S::BENJAMIN.SURWALD@det.nsw.edu.au::a90ce51f-3333-4d81-b955-619397438313" providerId="AD"/>
  <p188:author id="{3FDA68B6-B52B-FE76-39D1-E268A1C28951}" name="Phil HOLLINS (Phil Hollins)" initials="PH" userId="S::philip.hollins@det.nsw.edu.au::2b9063ba-35fe-4c7f-aa4d-5bf1098ac266" providerId="AD"/>
  <p188:author id="{685FDDC4-2A16-ABC9-97AD-B9BC9305B44A}" name="Andrew Toovey" initials="" userId="S::Andrew.Toovey8@det.nsw.edu.au::f79ecc65-6f71-46b5-9f61-e60f7c8d8966" providerId="AD"/>
  <p188:author id="{159A5DC9-90DE-D932-110E-BE9106B70F39}" name="Natali Milovanovic" initials="NM" userId="S::Natali.Radenkovic@det.nsw.edu.au::28509431-504b-4925-9d93-a83a830f7648" providerId="AD"/>
  <p188:author id="{A791DBD0-FD9C-EBD1-6A1E-9F3F50890B06}" name="Susannah Upham" initials="SU" userId="S::susannah.williams4@det.nsw.edu.au::70e0ecd9-1b71-4426-b1d6-4d20cc71683a" providerId="AD"/>
  <p188:author id="{9D9792E4-D0EE-120B-A067-8FC9C5EA47FE}" name="Nicole McGee" initials="" userId="S::NICOLE.MCGEE@det.nsw.edu.au::57fa441b-44b3-4d8f-a6ee-0b15272816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C93A4"/>
    <a:srgbClr val="A1DBE6"/>
    <a:srgbClr val="E2E6E3"/>
    <a:srgbClr val="0F0FEF"/>
    <a:srgbClr val="CBEDFD"/>
    <a:srgbClr val="FF0000"/>
    <a:srgbClr val="002664"/>
    <a:srgbClr val="00296C"/>
    <a:srgbClr val="0046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49" autoAdjust="0"/>
    <p:restoredTop sz="92560" autoAdjust="0"/>
  </p:normalViewPr>
  <p:slideViewPr>
    <p:cSldViewPr snapToGrid="0">
      <p:cViewPr varScale="1">
        <p:scale>
          <a:sx n="88" d="100"/>
          <a:sy n="88" d="100"/>
        </p:scale>
        <p:origin x="240" y="90"/>
      </p:cViewPr>
      <p:guideLst>
        <p:guide orient="horz" pos="2160"/>
        <p:guide pos="3863"/>
      </p:guideLst>
    </p:cSldViewPr>
  </p:slideViewPr>
  <p:outlineViewPr>
    <p:cViewPr>
      <p:scale>
        <a:sx n="33" d="100"/>
        <a:sy n="33" d="100"/>
      </p:scale>
      <p:origin x="0" y="-1014"/>
    </p:cViewPr>
  </p:outlineViewPr>
  <p:notesTextViewPr>
    <p:cViewPr>
      <p:scale>
        <a:sx n="1" d="1"/>
        <a:sy n="1" d="1"/>
      </p:scale>
      <p:origin x="0" y="0"/>
    </p:cViewPr>
  </p:notesTextViewPr>
  <p:sorterViewPr>
    <p:cViewPr varScale="1">
      <p:scale>
        <a:sx n="100" d="100"/>
        <a:sy n="100" d="100"/>
      </p:scale>
      <p:origin x="0" y="-2276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handoutMaster" Target="handoutMasters/handoutMaster1.xml"/><Relationship Id="rId112"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font" Target="fonts/font18.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13.fntdata"/><Relationship Id="rId5" Type="http://schemas.openxmlformats.org/officeDocument/2006/relationships/slideMaster" Target="slideMasters/slideMaster2.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microsoft.com/office/2018/10/relationships/authors" Target="author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14.fntdata"/><Relationship Id="rId108" Type="http://schemas.openxmlformats.org/officeDocument/2006/relationships/font" Target="fonts/font19.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17.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8.fntdata"/><Relationship Id="rId104" Type="http://schemas.openxmlformats.org/officeDocument/2006/relationships/font" Target="fonts/font15.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3.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11.fntdata"/><Relationship Id="rId105" Type="http://schemas.openxmlformats.org/officeDocument/2006/relationships/font" Target="fonts/font16.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notesMaster" Target="notesMasters/notesMaster1.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19/12/2024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19/12/2024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edresearch.edu.au/guides-resources/practice-guides/gaining-all-students-attention"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educationendowmentfoundation.org.uk/education-evidence/evidence-reviews/teacher-professional-development-characteristics" TargetMode="External"/><Relationship Id="rId4" Type="http://schemas.openxmlformats.org/officeDocument/2006/relationships/hyperlink" Target="https://evidenceforlearning.org.au/education-evidence/guidance-reports/effective-professional-development"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videnceforlearning.org.au/education-evidence/guidance-reports/effective-professional-developmen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edresearch.edu.au/summaries-explainers/explainers/explicit-instruction"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teacherhead.com/2020/11/28/the-art-of-modelling-its-all-in-the-handover/" TargetMode="External"/><Relationship Id="rId4" Type="http://schemas.openxmlformats.org/officeDocument/2006/relationships/hyperlink" Target="https://www.researchgate.net/publication/227743357_Identifying_Instructional_Moves_During_Guided_Learning"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ducationhq.com/news/they-still-need-explicit-teaching-why-pedagogy-for-gifted-students-must-shift-18002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dresearch.edu.au/research/research-reports/how-students-learn-best-overview-evidenc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dresearch.edu.au/research/research-reports/how-students-learn-best-overview-evidenc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dresearch.edu.au/summaries-explainers/explainers/teaching-routines-their-role-classroom-managemen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edresearch.edu.au/guides-resources/practice-guides/teach-explicitly"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dresearch.edu.au/summaries-explainers/explainers/explicit-instructio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teacherhead.com/2020/11/28/the-art-of-modelling-its-all-in-the-handover/"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explicit-teaching-strategies/gradual-release-of-responsibility"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edresearch.edu.au/summaries-explainers/explainers/explicit-instructio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teacherhead.com/2020/11/28/the-art-of-modelling-its-all-in-the-handover/"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UWtoZNRstS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edresearch.edu.au/summaries-explainers/explainers/explicit-instruction-optimises-learnin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edresearch.edu.au/research/research-reports/how-students-learn-best-overview-evidence"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files.eric.ed.gov/fulltext/EJ971753.pdf"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researchgate.net/publication/238595713_Coaching_middle-level_teachers_to_think_aloud_improves_comprehension_instruction_and_student_reading_achievement"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files.eric.ed.gov/fulltext/EJ971753.pdf"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acara.edu.au/assessment/naplan/naplan-2012-2016-test-paper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education.nsw.gov.au/teaching-and-learning/multicultural-education/english-as-an-additional-language-or-dialect/teaching-and-learning/planning-for-teachin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edresearch.edu.au/guides-resources/practice-guides/scaffold-practice"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educationendowmentfoundation.org.uk/education-evidence/evidence-reviews/cognitive-science-approaches-in-the-classroom"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edresearch.edu.au/research/research-reports/how-students-learn-best-overview-evidence"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deansforimpact.org/tools-and-resources/science-of-learning-coaching-tools"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ducation.nsw.gov.au/inside-the-department/teaching-and-learning/classrooms-of-possibility"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ducation.nsw.gov.au/teaching-and-learning/aec/universal-resources---aboriginal-education/strong-strides-together--meeting-the-educational-goals-for-abori" TargetMode="External"/><Relationship Id="rId5" Type="http://schemas.openxmlformats.org/officeDocument/2006/relationships/hyperlink" Target="https://education.nsw.gov.au/teaching-and-learning/curriculum/explicit-teaching/leading-explicit-teaching" TargetMode="External"/><Relationship Id="rId4" Type="http://schemas.openxmlformats.org/officeDocument/2006/relationships/hyperlink" Target="https://resources.education.nsw.gov.au/detail/IPR-LD230526144351"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edresearch.edu.au/guides-resources/practice-guides/extend-and-challenge"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files.eric.ed.gov/fulltext/EJ971753.pdf"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edresearch.edu.au/sites/default/files/2024-02/knowledge-rich-approach-curriculum-design-aa.pdf"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s://doi.org/10.1007/s10648-015-9348-9" TargetMode="External"/><Relationship Id="rId5" Type="http://schemas.openxmlformats.org/officeDocument/2006/relationships/hyperlink" Target="https://link.springer.com/article/10.1007/s10648-023-09769-7" TargetMode="External"/><Relationship Id="rId4" Type="http://schemas.openxmlformats.org/officeDocument/2006/relationships/hyperlink" Target="https://www.edresearch.edu.au/guides-resources/practice-guides/extend-and-challenge"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edresearch.edu.au/guides-resources/practice-guides/gaining-all-students-attention"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s://educationendowmentfoundation.org.uk/education-evidence/evidence-reviews/teacher-professional-development-characteristics" TargetMode="External"/><Relationship Id="rId4" Type="http://schemas.openxmlformats.org/officeDocument/2006/relationships/hyperlink" Target="https://evidenceforlearning.org.au/education-evidence/guidance-reports/effective-professional-development"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education.nsw.gov.au/about-us/education-data-and-research/scout/training/digital-learning-centre/naplan-report-overview"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s://www.edresearch.edu.au/summaries-explainers/explainers/explicit-instruction-optimises-learning" TargetMode="External"/><Relationship Id="rId5" Type="http://schemas.openxmlformats.org/officeDocument/2006/relationships/hyperlink" Target="https://www.edresearch.edu.au/research/research-reports/how-students-learn-best-overview-evidence" TargetMode="External"/><Relationship Id="rId4" Type="http://schemas.openxmlformats.org/officeDocument/2006/relationships/hyperlink" Target="https://education.nsw.gov.au/about-us/education-data-and-research/scout/scout-overview/apps-and-reports/naplan---doe/class-report#tabs0"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edresearch.edu.au/summaries-explainers/explainers/explicit-instruction"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teacherhead.com/2020/11/28/the-art-of-modelling-its-all-in-the-handover/"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edresearch.edu.au/guides-resources/practice-guides/focused-classrooms-practice-guide-full-publication"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s://classteaching.wordpress.com/2023/05/17/we-are-what-we-do-the-case-for-explicit-and-consistent-school-wide-routines/" TargetMode="External"/><Relationship Id="rId4" Type="http://schemas.openxmlformats.org/officeDocument/2006/relationships/hyperlink" Target="https://www.edresearch.edu.au/summaries-explainers/explainers/teaching-routines-their-role-classroom-management" TargetMode="Externa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edresearch.edu.au/guides-resources/practice-guides/gaining-all-students-attention"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educationendowmentfoundation.org.uk/education-evidence/evidence-reviews/teacher-professional-development-characteristics" TargetMode="External"/><Relationship Id="rId4" Type="http://schemas.openxmlformats.org/officeDocument/2006/relationships/hyperlink" Target="https://evidenceforlearning.org.au/education-evidence/guidance-reports/effective-professional-development" TargetMode="Externa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evidenceforlearning.org.au/education-evidence/guidance-reports/effective-professional-development"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dresearch.edu.au/resources/focused-classrooms-practice-guide/"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classteaching.wordpress.com/2023/05/17/we-are-what-we-do-the-case-for-explicit-and-consistent-school-wide-routines/" TargetMode="External"/><Relationship Id="rId4" Type="http://schemas.openxmlformats.org/officeDocument/2006/relationships/hyperlink" Target="https://www.edresearch.edu.au/resources/teaching-routines."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education.nsw.gov.au/teaching-and-learning/professional-learning/high-impact-professional-learning" TargetMode="External"/><Relationship Id="rId2" Type="http://schemas.openxmlformats.org/officeDocument/2006/relationships/slide" Target="../slides/slide72.xml"/><Relationship Id="rId1" Type="http://schemas.openxmlformats.org/officeDocument/2006/relationships/notesMaster" Target="../notesMasters/notesMaster1.xml"/><Relationship Id="rId5" Type="http://schemas.openxmlformats.org/officeDocument/2006/relationships/hyperlink" Target="https://www.edresearch.edu.au/summaries-explainers/explainers/explicit-instruction-optimises-learning" TargetMode="External"/><Relationship Id="rId4" Type="http://schemas.openxmlformats.org/officeDocument/2006/relationships/hyperlink" Target="https://www.edresearch.edu.au/research/research-reports/how-students-learn-best-overview-evidence"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myplsso.education.nsw.gov.au/mylearning/catalogue/details/62ea3ae9-855b-ef11-b00f-b5aeee9b86ab"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ducation.nsw.gov.au/teaching-and-learning/professional-learning/high-impact-professional-learning/what-is-hipl/student-needs-drive-teacher-learning" TargetMode="External"/><Relationship Id="rId7" Type="http://schemas.openxmlformats.org/officeDocument/2006/relationships/hyperlink" Target="https://education.nsw.gov.au/teaching-and-learning/professional-learning/high-impact-professional-learning/what-is-hipl/accountability-for-impact-on-student-progres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ducation.nsw.gov.au/teaching-and-learning/professional-learning/high-impact-professional-learning/what-is-hipl/a-culture-of-continuous-learning" TargetMode="External"/><Relationship Id="rId5" Type="http://schemas.openxmlformats.org/officeDocument/2006/relationships/hyperlink" Target="https://education.nsw.gov.au/teaching-and-learning/professional-learning/high-impact-professional-learning/what-is-hipl/collaboration-that-improves-classroom-practice" TargetMode="External"/><Relationship Id="rId4" Type="http://schemas.openxmlformats.org/officeDocument/2006/relationships/hyperlink" Target="https://education.nsw.gov.au/teaching-and-learning/professional-learning/high-impact-professional-learning/what-is-hipl/leadership-that-prioritises-learning"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ducation.nsw.gov.au/about-us/education-data-and-research/scout/training/digital-learning-centre/naplan-report-overview"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edresearch.edu.au/research/research-reports/how-students-learn-best-overview-evidence" TargetMode="External"/><Relationship Id="rId4" Type="http://schemas.openxmlformats.org/officeDocument/2006/relationships/hyperlink" Target="https://education.nsw.gov.au/about-us/education-data-and-research/scout/scout-overview/apps-and-reports/naplan---doe/class-report#tabs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4222228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of slide: To explain the process of rehearsing</a:t>
            </a:r>
            <a:endParaRPr lang="en-US" dirty="0"/>
          </a:p>
          <a:p>
            <a:r>
              <a:rPr lang="en-AU" b="1" dirty="0">
                <a:latin typeface="Public Sans"/>
              </a:rPr>
              <a:t>Speaker notes:</a:t>
            </a:r>
            <a:endParaRPr lang="en-AU" dirty="0">
              <a:latin typeface="Public Sans"/>
            </a:endParaRPr>
          </a:p>
          <a:p>
            <a:r>
              <a:rPr lang="en-AU" b="1" dirty="0">
                <a:latin typeface="Public Sans"/>
              </a:rPr>
              <a:t>[01:10]</a:t>
            </a:r>
            <a:endParaRPr lang="en-AU" dirty="0">
              <a:latin typeface="Public Sans"/>
            </a:endParaRPr>
          </a:p>
          <a:p>
            <a:r>
              <a:rPr lang="en-AU" dirty="0">
                <a:latin typeface="Public Sans"/>
              </a:rPr>
              <a:t>Planning, rehearsing and getting feedback are crucial when we are working to develop techniques for implementing strategies. When we say rehearse, we mean: </a:t>
            </a:r>
            <a:endParaRPr lang="en-US" dirty="0">
              <a:latin typeface="Public Sans"/>
            </a:endParaRPr>
          </a:p>
          <a:p>
            <a:pPr marL="0" indent="0">
              <a:buFont typeface="Arial" panose="020B0604020202020204" pitchFamily="34" charset="0"/>
              <a:buNone/>
            </a:pPr>
            <a:r>
              <a:rPr lang="en-AU" b="1" dirty="0">
                <a:latin typeface="Public Sans"/>
              </a:rPr>
              <a:t>[click]</a:t>
            </a:r>
            <a:r>
              <a:rPr lang="en-AU" dirty="0">
                <a:latin typeface="Public Sans"/>
              </a:rPr>
              <a:t> plan number of suitable questions or activities ready</a:t>
            </a:r>
            <a:endParaRPr lang="en-US" dirty="0">
              <a:latin typeface="Public Sans"/>
            </a:endParaRPr>
          </a:p>
          <a:p>
            <a:pPr marL="0" indent="0">
              <a:buFont typeface="Arial" panose="020B0604020202020204" pitchFamily="34" charset="0"/>
              <a:buNone/>
            </a:pPr>
            <a:r>
              <a:rPr lang="en-AU" b="1" dirty="0">
                <a:latin typeface="Public Sans"/>
              </a:rPr>
              <a:t>[click] </a:t>
            </a:r>
            <a:r>
              <a:rPr lang="en-AU" dirty="0">
                <a:latin typeface="Public Sans"/>
              </a:rPr>
              <a:t>deliver the instruction as if doing it in class. </a:t>
            </a:r>
            <a:endParaRPr lang="en-US" dirty="0">
              <a:latin typeface="Public Sans"/>
            </a:endParaRPr>
          </a:p>
          <a:p>
            <a:pPr marL="0" indent="0">
              <a:buFont typeface="Arial" panose="020B0604020202020204" pitchFamily="34" charset="0"/>
              <a:buNone/>
            </a:pPr>
            <a:r>
              <a:rPr lang="en-AU" b="1" dirty="0">
                <a:latin typeface="Public Sans"/>
              </a:rPr>
              <a:t>[click] </a:t>
            </a:r>
            <a:r>
              <a:rPr lang="en-AU" dirty="0">
                <a:latin typeface="Public Sans"/>
              </a:rPr>
              <a:t>then partners can</a:t>
            </a:r>
            <a:r>
              <a:rPr lang="en-US" dirty="0">
                <a:latin typeface="Public Sans"/>
              </a:rPr>
              <a:t> </a:t>
            </a:r>
            <a:r>
              <a:rPr lang="en-AU" dirty="0">
                <a:latin typeface="Public Sans"/>
              </a:rPr>
              <a:t>provide feedback - what may need to be added, changed, enhanced or deleted?</a:t>
            </a:r>
            <a:endParaRPr lang="en-US" dirty="0">
              <a:latin typeface="Public Sans"/>
            </a:endParaRPr>
          </a:p>
          <a:p>
            <a:endParaRPr lang="en-AU" dirty="0"/>
          </a:p>
          <a:p>
            <a:r>
              <a:rPr lang="en-AU" b="1" dirty="0">
                <a:latin typeface="Public Sans"/>
              </a:rPr>
              <a:t>Note to presenter</a:t>
            </a:r>
            <a:r>
              <a:rPr lang="en-AU" dirty="0">
                <a:latin typeface="Public Sans"/>
              </a:rPr>
              <a:t>: it is advisable to prepare the leaders beforehand if modelling and rehearsing are not yet established practices in the school.</a:t>
            </a:r>
          </a:p>
          <a:p>
            <a:endParaRPr lang="en-AU" b="0" dirty="0"/>
          </a:p>
          <a:p>
            <a:r>
              <a:rPr lang="en-AU" b="1" dirty="0">
                <a:latin typeface="Public Sans"/>
              </a:rPr>
              <a:t>Further reading on this research:</a:t>
            </a:r>
            <a:endParaRPr lang="en-AU" dirty="0">
              <a:latin typeface="Public Sans"/>
            </a:endParaRPr>
          </a:p>
          <a:p>
            <a:pPr>
              <a:lnSpc>
                <a:spcPct val="107000"/>
              </a:lnSpc>
              <a:spcAft>
                <a:spcPts val="800"/>
              </a:spcAft>
            </a:pPr>
            <a:r>
              <a:rPr lang="en-AU" sz="16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a:t>
            </a:r>
            <a:r>
              <a:rPr lang="en-AU" sz="1600" dirty="0" err="1">
                <a:effectLst/>
                <a:latin typeface="Aptos" panose="020B0004020202020204" pitchFamily="34" charset="0"/>
                <a:ea typeface="Aptos" panose="020B0004020202020204" pitchFamily="34" charset="0"/>
                <a:cs typeface="Times New Roman" panose="02020603050405020304" pitchFamily="18" charset="0"/>
              </a:rPr>
              <a:t>Organistion</a:t>
            </a:r>
            <a:r>
              <a:rPr lang="en-AU" sz="1600" dirty="0">
                <a:effectLst/>
                <a:latin typeface="Aptos" panose="020B0004020202020204" pitchFamily="34" charset="0"/>
                <a:ea typeface="Aptos" panose="020B0004020202020204" pitchFamily="34" charset="0"/>
                <a:cs typeface="Times New Roman" panose="02020603050405020304" pitchFamily="18" charset="0"/>
              </a:rPr>
              <a:t>) (2023c)</a:t>
            </a:r>
            <a:r>
              <a:rPr lang="en-AU" sz="1600" i="1" dirty="0">
                <a:effectLst/>
                <a:latin typeface="Aptos" panose="020B0004020202020204" pitchFamily="34" charset="0"/>
                <a:ea typeface="Aptos" panose="020B0004020202020204" pitchFamily="34" charset="0"/>
                <a:cs typeface="Times New Roman" panose="02020603050405020304" pitchFamily="18" charset="0"/>
              </a:rPr>
              <a:t> </a:t>
            </a:r>
            <a:r>
              <a:rPr lang="en-AU" sz="16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Classroom management practice guide: gaining all students’ attention</a:t>
            </a:r>
            <a:r>
              <a:rPr lang="en-AU" sz="1600" i="1" dirty="0">
                <a:effectLst/>
                <a:latin typeface="Aptos" panose="020B0004020202020204" pitchFamily="34" charset="0"/>
                <a:ea typeface="Aptos" panose="020B0004020202020204" pitchFamily="34" charset="0"/>
                <a:cs typeface="Times New Roman" panose="02020603050405020304" pitchFamily="18" charset="0"/>
              </a:rPr>
              <a:t>, </a:t>
            </a:r>
            <a:r>
              <a:rPr lang="en-AU" sz="1600" dirty="0">
                <a:effectLst/>
                <a:latin typeface="Aptos" panose="020B0004020202020204" pitchFamily="34" charset="0"/>
                <a:ea typeface="Aptos" panose="020B0004020202020204" pitchFamily="34" charset="0"/>
                <a:cs typeface="Times New Roman" panose="02020603050405020304" pitchFamily="18" charset="0"/>
              </a:rPr>
              <a:t>AERO.</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400" dirty="0"/>
              <a:t>Evidence for Learning (2022) </a:t>
            </a:r>
            <a:r>
              <a:rPr lang="en-AU" sz="1400" i="1" dirty="0">
                <a:hlinkClick r:id="rId4"/>
              </a:rPr>
              <a:t>Effective professional development</a:t>
            </a:r>
            <a:r>
              <a:rPr lang="en-AU" sz="1400" dirty="0"/>
              <a:t>, Evidence for Learning.</a:t>
            </a:r>
            <a:endParaRPr lang="en-AU" dirty="0"/>
          </a:p>
          <a:p>
            <a:pPr>
              <a:lnSpc>
                <a:spcPct val="107000"/>
              </a:lnSpc>
              <a:spcAft>
                <a:spcPts val="800"/>
              </a:spcAft>
            </a:pPr>
            <a:r>
              <a:rPr lang="en-AU" sz="1600" dirty="0">
                <a:effectLst/>
                <a:latin typeface="Aptos" panose="020B0004020202020204" pitchFamily="34" charset="0"/>
                <a:ea typeface="Aptos" panose="020B0004020202020204" pitchFamily="34" charset="0"/>
                <a:cs typeface="Times New Roman" panose="02020603050405020304" pitchFamily="18" charset="0"/>
              </a:rPr>
              <a:t>Sims S, Fletcher-Wood H, O’Mara-Eves A, Cottingham S, Stansfield C, Van </a:t>
            </a:r>
            <a:r>
              <a:rPr lang="en-AU" sz="1600" dirty="0" err="1">
                <a:effectLst/>
                <a:latin typeface="Aptos" panose="020B0004020202020204" pitchFamily="34" charset="0"/>
                <a:ea typeface="Aptos" panose="020B0004020202020204" pitchFamily="34" charset="0"/>
                <a:cs typeface="Times New Roman" panose="02020603050405020304" pitchFamily="18" charset="0"/>
              </a:rPr>
              <a:t>Herwegen</a:t>
            </a:r>
            <a:r>
              <a:rPr lang="en-AU" sz="1600" dirty="0">
                <a:effectLst/>
                <a:latin typeface="Aptos" panose="020B0004020202020204" pitchFamily="34" charset="0"/>
                <a:ea typeface="Aptos" panose="020B0004020202020204" pitchFamily="34" charset="0"/>
                <a:cs typeface="Times New Roman" panose="02020603050405020304" pitchFamily="18" charset="0"/>
              </a:rPr>
              <a:t> J and Anders J (2021) </a:t>
            </a:r>
            <a:r>
              <a:rPr lang="en-AU" sz="16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What are the characteristics of teacher professional development that increase pupil achievement? A systematic review and meta-analysis</a:t>
            </a:r>
            <a:r>
              <a:rPr lang="en-AU" sz="1600" i="1" dirty="0">
                <a:effectLst/>
                <a:latin typeface="Aptos" panose="020B0004020202020204" pitchFamily="34" charset="0"/>
                <a:ea typeface="Aptos" panose="020B0004020202020204" pitchFamily="34" charset="0"/>
                <a:cs typeface="Times New Roman" panose="02020603050405020304" pitchFamily="18" charset="0"/>
              </a:rPr>
              <a:t>,</a:t>
            </a:r>
            <a:r>
              <a:rPr lang="en-AU" sz="1600" dirty="0">
                <a:effectLst/>
                <a:latin typeface="Aptos" panose="020B0004020202020204" pitchFamily="34" charset="0"/>
                <a:ea typeface="Aptos" panose="020B0004020202020204" pitchFamily="34" charset="0"/>
                <a:cs typeface="Times New Roman" panose="02020603050405020304" pitchFamily="18" charset="0"/>
              </a:rPr>
              <a:t> Education Endowment Foundation. </a:t>
            </a:r>
          </a:p>
          <a:p>
            <a:endParaRPr lang="en-AU" dirty="0"/>
          </a:p>
          <a:p>
            <a:endParaRPr lang="en-AU" b="1" dirty="0">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3337855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latin typeface="Aptos"/>
              </a:rPr>
              <a:t>Purpose of slide: To explain why </a:t>
            </a:r>
            <a:r>
              <a:rPr lang="en-AU" b="1" u="sng" dirty="0">
                <a:latin typeface="Aptos"/>
              </a:rPr>
              <a:t>rehearsing</a:t>
            </a:r>
            <a:r>
              <a:rPr lang="en-AU" sz="1600" b="1" dirty="0">
                <a:latin typeface="Aptos"/>
              </a:rPr>
              <a:t> </a:t>
            </a:r>
            <a:r>
              <a:rPr lang="en-AU" b="1" dirty="0">
                <a:latin typeface="Aptos"/>
              </a:rPr>
              <a:t>is </a:t>
            </a:r>
            <a:r>
              <a:rPr lang="en-AU" sz="1600" b="1" dirty="0">
                <a:latin typeface="Aptos"/>
              </a:rPr>
              <a:t>so important </a:t>
            </a:r>
          </a:p>
          <a:p>
            <a:r>
              <a:rPr lang="en-AU" sz="1600" b="1" dirty="0">
                <a:latin typeface="Aptos"/>
              </a:rPr>
              <a:t>Speaker notes:</a:t>
            </a:r>
            <a:endParaRPr lang="en-AU" sz="1600" dirty="0">
              <a:latin typeface="Aptos"/>
            </a:endParaRPr>
          </a:p>
          <a:p>
            <a:r>
              <a:rPr lang="en-AU" b="1" dirty="0">
                <a:latin typeface="Aptos"/>
              </a:rPr>
              <a:t>[01:10]</a:t>
            </a:r>
          </a:p>
          <a:p>
            <a:endParaRPr lang="en-AU" b="1" dirty="0">
              <a:latin typeface="Aptos"/>
            </a:endParaRPr>
          </a:p>
          <a:p>
            <a:r>
              <a:rPr lang="en-AU" sz="1600" dirty="0">
                <a:latin typeface="Aptos"/>
              </a:rPr>
              <a:t>Application is a real key to success in </a:t>
            </a:r>
            <a:r>
              <a:rPr lang="en-AU" dirty="0">
                <a:latin typeface="Aptos"/>
              </a:rPr>
              <a:t>professional</a:t>
            </a:r>
            <a:r>
              <a:rPr lang="en-AU" sz="1600" dirty="0">
                <a:latin typeface="Aptos"/>
              </a:rPr>
              <a:t> </a:t>
            </a:r>
            <a:r>
              <a:rPr lang="en-AU" dirty="0">
                <a:latin typeface="Aptos"/>
              </a:rPr>
              <a:t>learning.</a:t>
            </a:r>
          </a:p>
          <a:p>
            <a:endParaRPr lang="en-AU" sz="1600" dirty="0">
              <a:latin typeface="Aptos" panose="020B0004020202020204" pitchFamily="34" charset="0"/>
            </a:endParaRPr>
          </a:p>
          <a:p>
            <a:r>
              <a:rPr lang="en-AU" sz="1600" dirty="0">
                <a:latin typeface="Aptos"/>
              </a:rPr>
              <a:t>Why might </a:t>
            </a:r>
            <a:r>
              <a:rPr lang="en-AU" dirty="0">
                <a:latin typeface="Aptos"/>
              </a:rPr>
              <a:t>professional learning </a:t>
            </a:r>
            <a:r>
              <a:rPr lang="en-AU" sz="1600" b="1" dirty="0">
                <a:latin typeface="Aptos"/>
              </a:rPr>
              <a:t>not be </a:t>
            </a:r>
            <a:r>
              <a:rPr lang="en-AU" sz="1600" dirty="0">
                <a:latin typeface="Aptos"/>
              </a:rPr>
              <a:t>applied in the classroom, despite our best intentions? </a:t>
            </a:r>
          </a:p>
          <a:p>
            <a:endParaRPr lang="en-AU" sz="1600" dirty="0">
              <a:latin typeface="Aptos" panose="020B0004020202020204" pitchFamily="34" charset="0"/>
            </a:endParaRPr>
          </a:p>
          <a:p>
            <a:r>
              <a:rPr lang="en-AU" sz="1600" b="1" dirty="0">
                <a:latin typeface="Aptos"/>
              </a:rPr>
              <a:t>[click] </a:t>
            </a:r>
            <a:r>
              <a:rPr lang="en-AU" sz="1600" dirty="0">
                <a:latin typeface="Aptos"/>
              </a:rPr>
              <a:t>Research from </a:t>
            </a:r>
            <a:r>
              <a:rPr lang="en-AU" dirty="0">
                <a:latin typeface="Public Sans"/>
              </a:rPr>
              <a:t>Evidence for Learning (2022)</a:t>
            </a:r>
            <a:r>
              <a:rPr lang="en-AU" dirty="0">
                <a:latin typeface="Aptos"/>
              </a:rPr>
              <a:t> </a:t>
            </a:r>
            <a:r>
              <a:rPr lang="en-AU" sz="1600" dirty="0">
                <a:latin typeface="Aptos"/>
              </a:rPr>
              <a:t>found that </a:t>
            </a:r>
            <a:r>
              <a:rPr lang="en-AU" b="1" dirty="0">
                <a:latin typeface="Aptos"/>
              </a:rPr>
              <a:t>rehearsing</a:t>
            </a:r>
            <a:r>
              <a:rPr lang="en-AU" sz="1600" b="1" dirty="0">
                <a:latin typeface="Aptos"/>
              </a:rPr>
              <a:t> </a:t>
            </a:r>
            <a:r>
              <a:rPr lang="en-AU" dirty="0">
                <a:latin typeface="Aptos"/>
              </a:rPr>
              <a:t>was among</a:t>
            </a:r>
            <a:r>
              <a:rPr lang="en-AU" sz="1600" dirty="0">
                <a:latin typeface="Aptos"/>
              </a:rPr>
              <a:t> the key mechanisms for success in the application of PL.</a:t>
            </a:r>
          </a:p>
          <a:p>
            <a:endParaRPr lang="en-AU" sz="1600" dirty="0">
              <a:latin typeface="Aptos" panose="020B0004020202020204" pitchFamily="34" charset="0"/>
            </a:endParaRPr>
          </a:p>
          <a:p>
            <a:r>
              <a:rPr lang="en-AU" sz="1600" dirty="0">
                <a:latin typeface="Aptos"/>
              </a:rPr>
              <a:t>New teachers often have practices described to them – but it is much clearer to have lead teachers model the practice (out of the classroom, without students) while the observer uses prompts to reflect on what made that practice successful.</a:t>
            </a:r>
          </a:p>
          <a:p>
            <a:endParaRPr lang="en-AU" sz="1600" dirty="0">
              <a:latin typeface="Aptos" panose="020B0004020202020204" pitchFamily="34" charset="0"/>
            </a:endParaRPr>
          </a:p>
          <a:p>
            <a:r>
              <a:rPr lang="en-AU" sz="1600" dirty="0">
                <a:latin typeface="Aptos"/>
              </a:rPr>
              <a:t>Teaching is a habit-forming practice. By necessity, teaching requires us to automate a number of behaviours. The cognitive load on teachers to introduce a new behaviour is high and so we often rely on those previously formed habits. </a:t>
            </a:r>
          </a:p>
          <a:p>
            <a:endParaRPr lang="en-AU" sz="1600" dirty="0">
              <a:latin typeface="Aptos" panose="020B0004020202020204" pitchFamily="34" charset="0"/>
            </a:endParaRPr>
          </a:p>
          <a:p>
            <a:r>
              <a:rPr lang="en-AU" sz="1600" dirty="0">
                <a:latin typeface="Aptos"/>
              </a:rPr>
              <a:t>Rehearsal (out of the classroom, without students) makes our PL a habit. When we try a </a:t>
            </a:r>
            <a:r>
              <a:rPr lang="en-AU" sz="1600" b="1" dirty="0">
                <a:latin typeface="Aptos"/>
              </a:rPr>
              <a:t>rehearsed</a:t>
            </a:r>
            <a:r>
              <a:rPr lang="en-AU" sz="1600" dirty="0">
                <a:latin typeface="Aptos"/>
              </a:rPr>
              <a:t> routine in a classroom, our cognitive load is reduced because we have one thing to think about, rather than 4 or 5.</a:t>
            </a:r>
          </a:p>
          <a:p>
            <a:endParaRPr lang="en-AU" sz="1600" dirty="0">
              <a:latin typeface="Aptos"/>
            </a:endParaRPr>
          </a:p>
          <a:p>
            <a:r>
              <a:rPr lang="en-AU" sz="1600" dirty="0">
                <a:latin typeface="Aptos"/>
              </a:rPr>
              <a:t>This is why </a:t>
            </a:r>
            <a:r>
              <a:rPr lang="en-AU" dirty="0">
                <a:latin typeface="Aptos"/>
              </a:rPr>
              <a:t>rehearsing is a key mechanism for success in professional learning.</a:t>
            </a:r>
            <a:endParaRPr lang="en-AU" sz="1600" dirty="0">
              <a:latin typeface="Aptos" panose="020B0004020202020204" pitchFamily="34" charset="0"/>
            </a:endParaRPr>
          </a:p>
          <a:p>
            <a:endParaRPr lang="en-AU" sz="1600" b="0" dirty="0">
              <a:latin typeface="Aptos" panose="020B0004020202020204" pitchFamily="34" charset="0"/>
            </a:endParaRPr>
          </a:p>
          <a:p>
            <a:r>
              <a:rPr lang="en-AU" sz="1600" b="1" dirty="0">
                <a:latin typeface="Aptos"/>
              </a:rPr>
              <a:t>References:</a:t>
            </a:r>
            <a:endParaRPr lang="en-AU" sz="1600" b="1" dirty="0">
              <a:latin typeface="Aptos" panose="020B0004020202020204" pitchFamily="34" charset="0"/>
            </a:endParaRPr>
          </a:p>
          <a:p>
            <a:r>
              <a:rPr lang="en-AU" sz="1600" dirty="0"/>
              <a:t>Evidence for Learning (2022) </a:t>
            </a:r>
            <a:r>
              <a:rPr lang="en-AU" sz="1600" i="1" dirty="0">
                <a:hlinkClick r:id="rId3"/>
              </a:rPr>
              <a:t>Effective professional development</a:t>
            </a:r>
            <a:r>
              <a:rPr lang="en-AU" sz="1600" dirty="0"/>
              <a:t>, Evidence for Learning.</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3234284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Outline the learning sequence in this module.</a:t>
            </a:r>
            <a:endParaRPr lang="en-AU" b="1" dirty="0"/>
          </a:p>
          <a:p>
            <a:endParaRPr lang="en-AU" dirty="0">
              <a:latin typeface="Public Sans"/>
            </a:endParaRPr>
          </a:p>
          <a:p>
            <a:r>
              <a:rPr lang="en-AU" b="1" dirty="0">
                <a:latin typeface="Public Sans"/>
              </a:rPr>
              <a:t>Speaker notes:</a:t>
            </a:r>
            <a:r>
              <a:rPr lang="en-AU" dirty="0">
                <a:latin typeface="Public San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[00:30]</a:t>
            </a:r>
            <a:endParaRPr lang="en-AU" dirty="0">
              <a:latin typeface="Public Sans"/>
            </a:endParaRPr>
          </a:p>
          <a:p>
            <a:endParaRPr lang="en-AU" dirty="0"/>
          </a:p>
          <a:p>
            <a:r>
              <a:rPr lang="en-AU" dirty="0">
                <a:latin typeface="Public Sans"/>
              </a:rPr>
              <a:t>In this module, the focus is on the gradual release of responsibility and selecting the optimal techniques for students in your class. </a:t>
            </a:r>
            <a:endParaRPr lang="en-AU" dirty="0"/>
          </a:p>
          <a:p>
            <a:r>
              <a:rPr lang="en-AU" dirty="0">
                <a:latin typeface="Public Sans"/>
              </a:rPr>
              <a:t> </a:t>
            </a:r>
          </a:p>
          <a:p>
            <a:r>
              <a:rPr lang="en-AU" dirty="0">
                <a:latin typeface="Public Sans"/>
              </a:rPr>
              <a:t>We will then develop principles as a whole school to reduce cognitive load for our students, giving them the best opportunity for routines to benefit their learning outcomes.</a:t>
            </a:r>
          </a:p>
          <a:p>
            <a:endParaRPr lang="en-AU" dirty="0">
              <a:latin typeface="Public Sans"/>
            </a:endParaRPr>
          </a:p>
          <a:p>
            <a:r>
              <a:rPr lang="en-AU" dirty="0">
                <a:latin typeface="Public Sans"/>
              </a:rPr>
              <a:t>We will evaluate the impact of our work in terms of how effectively the approach has met the student need we've identified as the focus for our professional learning. We will do this by considering the short-term outcomes and the potential longer term learning outcomes for our students.</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746824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AU" b="1" dirty="0">
              <a:solidFill>
                <a:srgbClr val="4472C4"/>
              </a:solidFill>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555738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Purpose and outcome of Part A</a:t>
            </a:r>
          </a:p>
          <a:p>
            <a:endParaRPr lang="en-AU" b="1" dirty="0">
              <a:latin typeface="Public Sans"/>
            </a:endParaRPr>
          </a:p>
          <a:p>
            <a:r>
              <a:rPr lang="en-AU" b="1" dirty="0">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[00:30]</a:t>
            </a:r>
            <a:endParaRPr lang="en-AU" dirty="0">
              <a:latin typeface="Public Sans"/>
            </a:endParaRPr>
          </a:p>
          <a:p>
            <a:endParaRPr lang="en-AU" b="1" dirty="0">
              <a:latin typeface="Aptos"/>
            </a:endParaRPr>
          </a:p>
          <a:p>
            <a:r>
              <a:rPr lang="en-AU" dirty="0">
                <a:latin typeface="Public Sans"/>
              </a:rPr>
              <a:t>This strategy learning module focuses on teachers making purposeful decisions to gradually release the responsibility for learning to students throughout lessons. </a:t>
            </a:r>
            <a:endParaRPr lang="en-AU" sz="1600" b="1" dirty="0">
              <a:latin typeface="Aptos"/>
            </a:endParaRPr>
          </a:p>
          <a:p>
            <a:endParaRPr lang="en-AU" sz="1600" b="1" dirty="0">
              <a:latin typeface="Aptos"/>
            </a:endParaRPr>
          </a:p>
          <a:p>
            <a:r>
              <a:rPr lang="en-AU" b="1" dirty="0">
                <a:latin typeface="Public Sans"/>
              </a:rPr>
              <a:t>The purpose of Part A is:</a:t>
            </a:r>
          </a:p>
          <a:p>
            <a:r>
              <a:rPr lang="en-AU" dirty="0">
                <a:latin typeface="Public Sans"/>
              </a:rPr>
              <a:t>To understand the mechanisms of the gradual release of responsibility in the context of managing cognitive load, and optimising student understanding, engagement and participation.</a:t>
            </a:r>
          </a:p>
          <a:p>
            <a:endParaRPr lang="en-AU" dirty="0"/>
          </a:p>
          <a:p>
            <a:r>
              <a:rPr lang="en-AU" b="1" dirty="0">
                <a:latin typeface="Public Sans"/>
              </a:rPr>
              <a:t>Working towards the outcome that:</a:t>
            </a:r>
          </a:p>
          <a:p>
            <a:r>
              <a:rPr lang="en-AU" dirty="0">
                <a:latin typeface="Public Sans"/>
              </a:rPr>
              <a:t>We can articulate how, when and why we move backwards and forwards between teacher modelling, guided and independent practice.</a:t>
            </a:r>
          </a:p>
          <a:p>
            <a:pPr marL="285750" indent="-285750">
              <a:buFont typeface="Arial"/>
              <a:buChar char="•"/>
            </a:pPr>
            <a:endParaRPr lang="en-AU" dirty="0">
              <a:latin typeface="Public Sans"/>
            </a:endParaRPr>
          </a:p>
          <a:p>
            <a:endParaRPr lang="en-AU" sz="1600" b="1" dirty="0">
              <a:latin typeface="Aptos"/>
            </a:endParaRPr>
          </a:p>
          <a:p>
            <a:endParaRPr lang="en-AU" dirty="0">
              <a:latin typeface="Public Sans"/>
            </a:endParaRP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1460772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To recall a simple idea about modelled guided and independent before adding new and more complex concepts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[01:00]</a:t>
            </a:r>
            <a:endParaRPr lang="en-AU" dirty="0">
              <a:latin typeface="Public Sans"/>
            </a:endParaRPr>
          </a:p>
          <a:p>
            <a:endParaRPr lang="en-AU" dirty="0"/>
          </a:p>
          <a:p>
            <a:r>
              <a:rPr lang="en-AU" b="1" dirty="0">
                <a:latin typeface="Public Sans"/>
              </a:rPr>
              <a:t>Speaker notes: </a:t>
            </a:r>
          </a:p>
          <a:p>
            <a:endParaRPr lang="en-AU" dirty="0">
              <a:latin typeface="Public Sans"/>
            </a:endParaRPr>
          </a:p>
          <a:p>
            <a:endParaRPr lang="en-AU" dirty="0"/>
          </a:p>
          <a:p>
            <a:r>
              <a:rPr lang="en-AU" dirty="0"/>
              <a:t>While explicit teaching should be thought of as a holistic practice, one of the core tenets is that teachers explain, show or model first or early in a learning sequence. Once modelled, the class has a go at the same skill with guidance from the teacher. When they have demonstrated proficiency they perform it independently. </a:t>
            </a:r>
            <a:r>
              <a:rPr lang="en-AU" dirty="0">
                <a:latin typeface="Public Sans"/>
              </a:rPr>
              <a:t>This gradual release of responsibility is sometimes referred to as ‘modelled, guided, independent practice’ or ‘I do, we do, you do’.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4068467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How the gradual release of responsibility works in reality</a:t>
            </a:r>
            <a:endParaRPr lang="en-US" dirty="0">
              <a:latin typeface="Public Sans"/>
            </a:endParaRPr>
          </a:p>
          <a:p>
            <a:r>
              <a:rPr lang="en-AU" b="1" dirty="0">
                <a:latin typeface="Public Sans"/>
              </a:rPr>
              <a:t>[01:00]</a:t>
            </a:r>
            <a:endParaRPr lang="en-AU" dirty="0">
              <a:latin typeface="Public Sans"/>
            </a:endParaRPr>
          </a:p>
          <a:p>
            <a:pPr marL="285750" indent="-285750">
              <a:buFont typeface="Arial"/>
              <a:buChar char="•"/>
            </a:pPr>
            <a:endParaRPr lang="en-AU" dirty="0"/>
          </a:p>
          <a:p>
            <a:r>
              <a:rPr lang="en-AU" b="1" dirty="0">
                <a:latin typeface="Public Sans"/>
              </a:rPr>
              <a:t>Speaker notes: </a:t>
            </a:r>
            <a:endParaRPr lang="en-AU" dirty="0">
              <a:latin typeface="Public Sans"/>
            </a:endParaRPr>
          </a:p>
          <a:p>
            <a:pPr>
              <a:lnSpc>
                <a:spcPct val="150000"/>
              </a:lnSpc>
            </a:pPr>
            <a:r>
              <a:rPr lang="en-AU" dirty="0">
                <a:latin typeface="Public Sans"/>
              </a:rPr>
              <a:t>However, it is important to recognise that the strategy of ‘Gradual release of responsibility’ is not linear. Teachers decide to move between modelling, guided and independent practice throughout lessons and across learning sequences in response to their students. In particular, there is an extended handover in the ‘we do’ phase.</a:t>
            </a:r>
            <a:endParaRPr lang="en-AU"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2525620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Gradual release of responsibility – extended handover</a:t>
            </a:r>
          </a:p>
          <a:p>
            <a:r>
              <a:rPr lang="en-AU" b="1" dirty="0">
                <a:latin typeface="Public Sans"/>
              </a:rPr>
              <a:t>[02:00]</a:t>
            </a:r>
            <a:endParaRPr lang="en-AU" dirty="0">
              <a:latin typeface="Public Sans"/>
            </a:endParaRPr>
          </a:p>
          <a:p>
            <a:endParaRPr lang="en-AU" dirty="0"/>
          </a:p>
          <a:p>
            <a:r>
              <a:rPr lang="en-AU" b="1" dirty="0">
                <a:latin typeface="Public Sans"/>
              </a:rPr>
              <a:t>Speaker notes: </a:t>
            </a:r>
            <a:endParaRPr lang="en-AU" dirty="0">
              <a:latin typeface="Public Sans"/>
            </a:endParaRPr>
          </a:p>
          <a:p>
            <a:r>
              <a:rPr lang="en-US" dirty="0">
                <a:latin typeface="Public Sans"/>
              </a:rPr>
              <a:t>This graphic, adapted from Tom Sherrington (2020), depicts the realities of teaching by showing there is no smooth path and that learning is complex. It is often necessary to teach things more than once and in more than one way. As we check the students' understanding, we make responsive decisions to move forwards or backwards. The release of responsibility to students is gradual. This isn't a graphic of 'a lesson gone wrong', but a reflection of the dynamic and responsive practice required to support all students develop proficiency in their learning.</a:t>
            </a:r>
          </a:p>
          <a:p>
            <a:endParaRPr lang="en-US" dirty="0">
              <a:latin typeface="Public Sans"/>
            </a:endParaRPr>
          </a:p>
          <a:p>
            <a:pPr>
              <a:lnSpc>
                <a:spcPct val="110000"/>
              </a:lnSpc>
            </a:pPr>
            <a:r>
              <a:rPr lang="en-AU" dirty="0">
                <a:latin typeface="Public Sans"/>
              </a:rPr>
              <a:t>The timing of the handover needs to be responsive to the needs of students. Moving too quickly to independent practice without ensuring student readiness does not support optimal learning. The extended handover reduces this risk and is supported by providing multiple opportunities for students to practise their learning.   </a:t>
            </a:r>
          </a:p>
          <a:p>
            <a:pPr>
              <a:lnSpc>
                <a:spcPct val="110000"/>
              </a:lnSpc>
            </a:pPr>
            <a:endParaRPr lang="en-AU" dirty="0">
              <a:latin typeface="Public Sans"/>
            </a:endParaRPr>
          </a:p>
          <a:p>
            <a:pPr>
              <a:lnSpc>
                <a:spcPct val="110000"/>
              </a:lnSpc>
            </a:pPr>
            <a:r>
              <a:rPr lang="en-AU" dirty="0">
                <a:latin typeface="Public Sans"/>
              </a:rPr>
              <a:t>Another important consideration is that independent practice doesn't mean that students always work alone. It's the teacher's support that is reduced as students are ready (Hertzberg 2012). Students working in pairs or small groups independent from the teacher are also examples of independent practice.</a:t>
            </a:r>
          </a:p>
          <a:p>
            <a:pPr>
              <a:lnSpc>
                <a:spcPct val="110000"/>
              </a:lnSpc>
            </a:pPr>
            <a:endParaRPr lang="en-AU" dirty="0">
              <a:latin typeface="Public Sans"/>
            </a:endParaRPr>
          </a:p>
          <a:p>
            <a:pPr>
              <a:lnSpc>
                <a:spcPct val="110000"/>
              </a:lnSpc>
            </a:pPr>
            <a:r>
              <a:rPr lang="en-AU" b="1" dirty="0">
                <a:latin typeface="Public Sans"/>
              </a:rPr>
              <a:t>References:</a:t>
            </a:r>
          </a:p>
          <a:p>
            <a:r>
              <a:rPr lang="en-AU" sz="1600" dirty="0">
                <a:ea typeface="+mn-lt"/>
                <a:cs typeface="+mn-lt"/>
              </a:rPr>
              <a:t>AERO (Australian Education Research Organisation) (2022) </a:t>
            </a:r>
            <a:r>
              <a:rPr lang="en-AU" sz="1600" i="1" dirty="0">
                <a:ea typeface="+mn-lt"/>
                <a:cs typeface="+mn-lt"/>
                <a:hlinkClick r:id="rId3"/>
              </a:rPr>
              <a:t>Explicit </a:t>
            </a:r>
            <a:r>
              <a:rPr lang="en-AU" i="1" dirty="0">
                <a:ea typeface="+mn-lt"/>
                <a:cs typeface="+mn-lt"/>
                <a:hlinkClick r:id="rId3"/>
              </a:rPr>
              <a:t>instruction: clearly explaining and effectively demonstrating what students need to learn</a:t>
            </a:r>
            <a:r>
              <a:rPr lang="en-AU" sz="1600" dirty="0">
                <a:ea typeface="+mn-lt"/>
                <a:cs typeface="+mn-lt"/>
              </a:rPr>
              <a:t>, AERO.</a:t>
            </a:r>
            <a:endParaRPr lang="en-AU" dirty="0">
              <a:ea typeface="+mn-lt"/>
              <a:cs typeface="+mn-lt"/>
            </a:endParaRPr>
          </a:p>
          <a:p>
            <a:r>
              <a:rPr lang="en-AU" sz="1600" dirty="0">
                <a:latin typeface="Public Sans"/>
              </a:rPr>
              <a:t>Fisher D and Frey N (2021) </a:t>
            </a:r>
            <a:r>
              <a:rPr lang="en-AU" sz="1600" i="1" dirty="0">
                <a:latin typeface="Public Sans"/>
              </a:rPr>
              <a:t>Better learning through structured teaching: a framework for the gradual release of responsibility</a:t>
            </a:r>
            <a:r>
              <a:rPr lang="en-AU" sz="1600" dirty="0">
                <a:latin typeface="Public Sans"/>
              </a:rPr>
              <a:t>, 3rd </a:t>
            </a:r>
            <a:r>
              <a:rPr lang="en-AU" sz="1600" dirty="0" err="1">
                <a:latin typeface="Public Sans"/>
              </a:rPr>
              <a:t>edn</a:t>
            </a:r>
            <a:r>
              <a:rPr lang="en-AU" sz="1600" dirty="0">
                <a:latin typeface="Public Sans"/>
              </a:rPr>
              <a:t>, ASCD.</a:t>
            </a:r>
          </a:p>
          <a:p>
            <a:pPr marL="0" marR="0" lvl="0" indent="0" algn="l" defTabSz="1219170" rtl="0" eaLnBrk="1" fontAlgn="auto" latinLnBrk="0" hangingPunct="1">
              <a:lnSpc>
                <a:spcPct val="110000"/>
              </a:lnSpc>
              <a:spcBef>
                <a:spcPts val="0"/>
              </a:spcBef>
              <a:spcAft>
                <a:spcPts val="0"/>
              </a:spcAft>
              <a:buClrTx/>
              <a:buSzTx/>
              <a:buFontTx/>
              <a:buNone/>
              <a:tabLst/>
              <a:defRPr/>
            </a:pPr>
            <a:r>
              <a:rPr lang="en-AU" dirty="0">
                <a:latin typeface="Public Sans"/>
              </a:rPr>
              <a:t>Frey N and Fisher D (2010) </a:t>
            </a:r>
            <a:r>
              <a:rPr lang="en-AU" u="sng" dirty="0">
                <a:latin typeface="Public Sans"/>
                <a:hlinkClick r:id="rId4">
                  <a:extLst>
                    <a:ext uri="{A12FA001-AC4F-418D-AE19-62706E023703}">
                      <ahyp:hlinkClr xmlns:ahyp="http://schemas.microsoft.com/office/drawing/2018/hyperlinkcolor" val="tx"/>
                    </a:ext>
                  </a:extLst>
                </a:hlinkClick>
              </a:rPr>
              <a:t>Identifying instructional moves during guided learning</a:t>
            </a:r>
            <a:r>
              <a:rPr lang="en-AU" dirty="0">
                <a:latin typeface="Public Sans"/>
              </a:rPr>
              <a:t>. </a:t>
            </a:r>
            <a:r>
              <a:rPr lang="en-AU" i="1" dirty="0">
                <a:latin typeface="Public Sans"/>
              </a:rPr>
              <a:t>The Reading Teacher</a:t>
            </a:r>
            <a:r>
              <a:rPr lang="en-AU" dirty="0">
                <a:latin typeface="Public Sans"/>
              </a:rPr>
              <a:t>, 64(2): 84–95.</a:t>
            </a:r>
          </a:p>
          <a:p>
            <a:pPr marL="0" marR="0" lvl="0" indent="0" algn="l" defTabSz="1219170" rtl="0" eaLnBrk="1" fontAlgn="auto" latinLnBrk="0" hangingPunct="1">
              <a:lnSpc>
                <a:spcPct val="110000"/>
              </a:lnSpc>
              <a:spcBef>
                <a:spcPts val="0"/>
              </a:spcBef>
              <a:spcAft>
                <a:spcPts val="0"/>
              </a:spcAft>
              <a:buClrTx/>
              <a:buSzTx/>
              <a:buFontTx/>
              <a:buNone/>
              <a:tabLst/>
              <a:defRPr/>
            </a:pPr>
            <a:r>
              <a:rPr lang="en-AU" b="0" i="0" dirty="0">
                <a:solidFill>
                  <a:srgbClr val="222222"/>
                </a:solidFill>
                <a:effectLst/>
              </a:rPr>
              <a:t>Hertzberg M (2012) </a:t>
            </a:r>
            <a:r>
              <a:rPr lang="en-AU" b="0" i="1" dirty="0">
                <a:solidFill>
                  <a:srgbClr val="222222"/>
                </a:solidFill>
                <a:effectLst/>
              </a:rPr>
              <a:t>Teaching English language learners in mainstream classes</a:t>
            </a:r>
            <a:r>
              <a:rPr lang="en-AU" b="0" i="0" dirty="0">
                <a:solidFill>
                  <a:srgbClr val="222222"/>
                </a:solidFill>
                <a:effectLst/>
              </a:rPr>
              <a:t>, </a:t>
            </a:r>
            <a:r>
              <a:rPr lang="en-AU" b="0" i="0" dirty="0">
                <a:solidFill>
                  <a:srgbClr val="000000"/>
                </a:solidFill>
                <a:effectLst/>
                <a:latin typeface="Arial" panose="020B0604020202020204" pitchFamily="34" charset="0"/>
              </a:rPr>
              <a:t>Primary English Teaching Association Australia, Australia. </a:t>
            </a:r>
          </a:p>
          <a:p>
            <a:pPr marL="0" marR="0" lvl="0" indent="0" algn="l" defTabSz="1219170" rtl="0" eaLnBrk="1" fontAlgn="auto" latinLnBrk="0" hangingPunct="1">
              <a:lnSpc>
                <a:spcPct val="110000"/>
              </a:lnSpc>
              <a:spcBef>
                <a:spcPts val="0"/>
              </a:spcBef>
              <a:spcAft>
                <a:spcPts val="0"/>
              </a:spcAft>
              <a:buClrTx/>
              <a:buSzTx/>
              <a:buFontTx/>
              <a:buNone/>
              <a:tabLst/>
              <a:defRPr/>
            </a:pPr>
            <a:r>
              <a:rPr lang="en-AU" dirty="0">
                <a:latin typeface="Public Sans"/>
              </a:rPr>
              <a:t>Sherrington T (28 November 2020) </a:t>
            </a:r>
            <a:r>
              <a:rPr lang="en-AU" dirty="0">
                <a:latin typeface="Public Sans"/>
                <a:hlinkClick r:id="rId5"/>
              </a:rPr>
              <a:t>The art of modelling it’s all in the handover</a:t>
            </a:r>
            <a:r>
              <a:rPr lang="en-AU" dirty="0">
                <a:latin typeface="Public Sans"/>
              </a:rPr>
              <a:t>, </a:t>
            </a:r>
            <a:r>
              <a:rPr lang="en-AU" i="1" dirty="0" err="1">
                <a:latin typeface="Public Sans"/>
              </a:rPr>
              <a:t>teacherhead</a:t>
            </a:r>
            <a:r>
              <a:rPr lang="en-AU" i="1" dirty="0">
                <a:latin typeface="Public Sans"/>
              </a:rPr>
              <a:t> </a:t>
            </a:r>
            <a:r>
              <a:rPr lang="en-AU" dirty="0">
                <a:latin typeface="Public Sans"/>
              </a:rPr>
              <a:t>blog, accessed 20 November 2024.</a:t>
            </a:r>
          </a:p>
          <a:p>
            <a:pPr>
              <a:lnSpc>
                <a:spcPct val="110000"/>
              </a:lnSpc>
            </a:pPr>
            <a:endParaRPr lang="en-US" dirty="0">
              <a:latin typeface="Public Sans"/>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3530131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Gradual release for HPG students</a:t>
            </a:r>
          </a:p>
          <a:p>
            <a:r>
              <a:rPr lang="en-AU" b="1" dirty="0">
                <a:latin typeface="Public Sans"/>
              </a:rPr>
              <a:t>[01:00]</a:t>
            </a:r>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1" i="0" u="none" strike="noStrike" dirty="0">
              <a:solidFill>
                <a:srgbClr val="000000"/>
              </a:solidFill>
              <a:effectLst/>
              <a:latin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1" i="0" u="none" strike="noStrike" dirty="0">
                <a:solidFill>
                  <a:srgbClr val="000000"/>
                </a:solidFill>
                <a:effectLst/>
                <a:latin typeface="Calibri" panose="020F0502020204030204" pitchFamily="34" charset="0"/>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panose="020F0502020204030204" pitchFamily="34" charset="0"/>
              </a:rPr>
              <a:t>The gradual release of responsibility is useful for all students. But let’s look at the </a:t>
            </a:r>
            <a:r>
              <a:rPr lang="en-AU" dirty="0">
                <a:latin typeface="Calibri"/>
                <a:ea typeface="Calibri"/>
                <a:cs typeface="Calibri"/>
              </a:rPr>
              <a:t>implications this has for HPG students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Calibri"/>
              <a:ea typeface="Calibri"/>
              <a:cs typeface="Calibri"/>
            </a:endParaRPr>
          </a:p>
          <a:p>
            <a:pPr marL="285750" indent="-285750" algn="l">
              <a:buFont typeface="Arial" panose="020B0604020202020204" pitchFamily="34" charset="0"/>
              <a:buChar char="•"/>
            </a:pPr>
            <a:r>
              <a:rPr lang="en-AU" dirty="0">
                <a:latin typeface="Calibri"/>
                <a:ea typeface="Calibri"/>
                <a:cs typeface="Calibri"/>
              </a:rPr>
              <a:t>Initially it is important that when teachers use formative assessment it results in them being taught at </a:t>
            </a:r>
            <a:r>
              <a:rPr lang="en-AU" b="1" dirty="0">
                <a:latin typeface="Calibri"/>
                <a:ea typeface="Calibri"/>
                <a:cs typeface="Calibri"/>
              </a:rPr>
              <a:t>their level of learning to avoid repetition</a:t>
            </a:r>
            <a:r>
              <a:rPr lang="en-AU" dirty="0">
                <a:latin typeface="Calibri"/>
                <a:ea typeface="Calibri"/>
                <a:cs typeface="Calibri"/>
              </a:rPr>
              <a:t>.  </a:t>
            </a:r>
          </a:p>
          <a:p>
            <a:pPr marL="285750" indent="-285750" algn="l">
              <a:buFont typeface="Arial" panose="020B0604020202020204" pitchFamily="34" charset="0"/>
              <a:buChar char="•"/>
            </a:pPr>
            <a:r>
              <a:rPr lang="en-AU" dirty="0">
                <a:latin typeface="Calibri"/>
                <a:ea typeface="Calibri"/>
                <a:cs typeface="Calibri"/>
              </a:rPr>
              <a:t>HPG students often </a:t>
            </a:r>
            <a:r>
              <a:rPr lang="en-AU" b="1" dirty="0">
                <a:latin typeface="Calibri"/>
                <a:ea typeface="Calibri"/>
                <a:cs typeface="Calibri"/>
              </a:rPr>
              <a:t>learn more quickly </a:t>
            </a:r>
            <a:r>
              <a:rPr lang="en-AU" dirty="0">
                <a:latin typeface="Calibri"/>
                <a:ea typeface="Calibri"/>
                <a:cs typeface="Calibri"/>
              </a:rPr>
              <a:t>than peers and </a:t>
            </a:r>
            <a:r>
              <a:rPr lang="en-AU" b="1" dirty="0">
                <a:latin typeface="Calibri"/>
                <a:ea typeface="Calibri"/>
                <a:cs typeface="Calibri"/>
              </a:rPr>
              <a:t>may require release of responsibility into deeper, applied independent learning sooner – </a:t>
            </a:r>
            <a:r>
              <a:rPr lang="en-AU" b="0" dirty="0">
                <a:latin typeface="Calibri"/>
                <a:ea typeface="Calibri"/>
                <a:cs typeface="Calibri"/>
              </a:rPr>
              <a:t>this should be flexible with teachers checking in with students and determining together whether and when this happens, remembering that this process is not linear.</a:t>
            </a:r>
            <a:r>
              <a:rPr lang="en-AU" b="1" dirty="0">
                <a:latin typeface="Calibri"/>
                <a:ea typeface="Calibri"/>
                <a:cs typeface="Calibri"/>
              </a:rPr>
              <a:t> </a:t>
            </a:r>
            <a:r>
              <a:rPr lang="en-AU" b="0" dirty="0">
                <a:latin typeface="Calibri"/>
                <a:ea typeface="Calibri"/>
                <a:cs typeface="Calibri"/>
              </a:rPr>
              <a:t>So, there </a:t>
            </a:r>
            <a:r>
              <a:rPr lang="en-AU" dirty="0">
                <a:latin typeface="Calibri"/>
                <a:ea typeface="Calibri"/>
                <a:cs typeface="Calibri"/>
              </a:rPr>
              <a:t>may </a:t>
            </a:r>
            <a:r>
              <a:rPr lang="en-AU" b="1" dirty="0">
                <a:latin typeface="Calibri"/>
                <a:ea typeface="Calibri"/>
                <a:cs typeface="Calibri"/>
              </a:rPr>
              <a:t>be gaps for some HPG students </a:t>
            </a:r>
            <a:r>
              <a:rPr lang="en-AU" dirty="0">
                <a:latin typeface="Calibri"/>
                <a:ea typeface="Calibri"/>
                <a:cs typeface="Calibri"/>
              </a:rPr>
              <a:t>who may require more practise in one aspect of the learning but require more in-depth learning opportunities in others</a:t>
            </a:r>
          </a:p>
          <a:p>
            <a:pPr marL="285750" indent="-285750" algn="l">
              <a:buFont typeface="Arial" panose="020B0604020202020204" pitchFamily="34" charset="0"/>
              <a:buChar char="•"/>
            </a:pPr>
            <a:r>
              <a:rPr lang="en-AU" dirty="0">
                <a:latin typeface="Calibri"/>
                <a:ea typeface="Calibri"/>
                <a:cs typeface="Calibri"/>
              </a:rPr>
              <a:t>They benefit from being given strategies </a:t>
            </a:r>
            <a:r>
              <a:rPr lang="en-AU" b="1" dirty="0">
                <a:latin typeface="Calibri"/>
                <a:ea typeface="Calibri"/>
                <a:cs typeface="Calibri"/>
              </a:rPr>
              <a:t>on how to communicate when they are ready to be released to learn more independently. </a:t>
            </a:r>
          </a:p>
          <a:p>
            <a:pPr marL="285750" indent="-285750" algn="l">
              <a:buFont typeface="Arial" panose="020B0604020202020204" pitchFamily="34" charset="0"/>
              <a:buChar char="•"/>
            </a:pPr>
            <a:endParaRPr lang="en-US" b="0" dirty="0">
              <a:latin typeface="Calibri"/>
              <a:ea typeface="Calibri"/>
              <a:cs typeface="Calibri"/>
            </a:endParaRPr>
          </a:p>
          <a:p>
            <a:pPr marL="0" indent="0" algn="l">
              <a:buFont typeface="Arial" panose="020B0604020202020204" pitchFamily="34" charset="0"/>
              <a:buNone/>
            </a:pPr>
            <a:r>
              <a:rPr lang="en-US" b="1" dirty="0">
                <a:latin typeface="Calibri"/>
                <a:ea typeface="Calibri"/>
                <a:cs typeface="Calibri"/>
              </a:rPr>
              <a:t>References:</a:t>
            </a:r>
          </a:p>
          <a:p>
            <a:r>
              <a:rPr lang="en-AU" sz="1800" dirty="0">
                <a:latin typeface="Public Sans"/>
              </a:rPr>
              <a:t>Fisher D and Frey N (2021) </a:t>
            </a:r>
            <a:r>
              <a:rPr lang="en-AU" sz="1800" i="1" dirty="0">
                <a:latin typeface="Public Sans"/>
              </a:rPr>
              <a:t>Better learning through structured teaching: a framework for the gradual release of responsibility</a:t>
            </a:r>
            <a:r>
              <a:rPr lang="en-AU" sz="1800" dirty="0">
                <a:latin typeface="Public Sans"/>
              </a:rPr>
              <a:t>, 3rd </a:t>
            </a:r>
            <a:r>
              <a:rPr lang="en-AU" sz="1800" dirty="0" err="1">
                <a:latin typeface="Public Sans"/>
              </a:rPr>
              <a:t>edn</a:t>
            </a:r>
            <a:r>
              <a:rPr lang="en-AU" sz="1800" dirty="0">
                <a:latin typeface="Public Sans"/>
              </a:rPr>
              <a:t>, ASCD.</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0" i="0" u="none" strike="noStrike" baseline="0" dirty="0">
                <a:solidFill>
                  <a:srgbClr val="000000"/>
                </a:solidFill>
                <a:latin typeface="Public sans"/>
              </a:rPr>
              <a:t>Martin A (2016) </a:t>
            </a:r>
            <a:r>
              <a:rPr lang="en-AU" sz="1800" b="0" i="1" u="none" strike="noStrike" baseline="0" dirty="0">
                <a:solidFill>
                  <a:srgbClr val="000000"/>
                </a:solidFill>
                <a:latin typeface="Public sans"/>
              </a:rPr>
              <a:t>Using load reduction instruction (LRI) to boost motivation and engagement</a:t>
            </a:r>
            <a:r>
              <a:rPr lang="en-AU" sz="1600" dirty="0"/>
              <a:t>, British Psychological Society.</a:t>
            </a:r>
            <a:endParaRPr lang="en-AU" sz="1400" dirty="0">
              <a:solidFill>
                <a:srgbClr val="000000"/>
              </a:solidFill>
              <a:latin typeface="Public sans"/>
            </a:endParaRPr>
          </a:p>
          <a:p>
            <a:pPr marL="0" indent="0" algn="l">
              <a:buFont typeface="Arial" panose="020B0604020202020204" pitchFamily="34" charset="0"/>
              <a:buNone/>
            </a:pPr>
            <a:endParaRPr lang="en-US" b="1" dirty="0">
              <a:latin typeface="Calibri"/>
              <a:ea typeface="Calibri"/>
              <a:cs typeface="Calibri"/>
            </a:endParaRPr>
          </a:p>
          <a:p>
            <a:pPr marL="0" indent="0" algn="l">
              <a:buFont typeface="Arial" panose="020B0604020202020204" pitchFamily="34" charset="0"/>
              <a:buNone/>
            </a:pPr>
            <a:r>
              <a:rPr lang="en-US" b="1" dirty="0">
                <a:latin typeface="Calibri"/>
                <a:ea typeface="Calibri"/>
                <a:cs typeface="Calibri"/>
              </a:rPr>
              <a:t>Further reading:</a:t>
            </a:r>
          </a:p>
          <a:p>
            <a:r>
              <a:rPr lang="en-US" sz="1600" b="0" dirty="0">
                <a:latin typeface="Public Sans Light" pitchFamily="2" charset="0"/>
                <a:ea typeface="Calibri"/>
                <a:cs typeface="Calibri"/>
              </a:rPr>
              <a:t>Duggan S (30 August 2024) ‘</a:t>
            </a:r>
            <a:r>
              <a:rPr lang="en-US" sz="1600" b="0" dirty="0">
                <a:latin typeface="Public Sans Light" pitchFamily="2" charset="0"/>
                <a:ea typeface="Calibri"/>
                <a:cs typeface="Calibri"/>
                <a:hlinkClick r:id="rId3"/>
              </a:rPr>
              <a:t>They still need explicit  teaching</a:t>
            </a:r>
            <a:r>
              <a:rPr lang="en-US" sz="1600" dirty="0">
                <a:latin typeface="Public Sans Light" pitchFamily="2" charset="0"/>
                <a:ea typeface="Calibri"/>
                <a:cs typeface="Calibri"/>
                <a:hlinkClick r:id="rId3"/>
              </a:rPr>
              <a:t>:</a:t>
            </a:r>
            <a:r>
              <a:rPr lang="en-US" sz="1600" b="0" dirty="0">
                <a:latin typeface="Public Sans Light" pitchFamily="2" charset="0"/>
                <a:ea typeface="Calibri"/>
                <a:cs typeface="Calibri"/>
                <a:hlinkClick r:id="rId3"/>
              </a:rPr>
              <a:t> why pedagogy for gifted students must shift</a:t>
            </a:r>
            <a:r>
              <a:rPr lang="en-US" sz="1600" b="0" dirty="0">
                <a:latin typeface="Public Sans Light" pitchFamily="2" charset="0"/>
                <a:ea typeface="Calibri"/>
                <a:cs typeface="Calibri"/>
              </a:rPr>
              <a:t>’, </a:t>
            </a:r>
            <a:r>
              <a:rPr lang="en-US" sz="1600" b="0" i="1" dirty="0">
                <a:latin typeface="Public Sans Light" pitchFamily="2" charset="0"/>
                <a:ea typeface="Calibri"/>
                <a:cs typeface="Calibri"/>
              </a:rPr>
              <a:t>Education HQ</a:t>
            </a:r>
            <a:r>
              <a:rPr lang="en-US" sz="1600" b="0" dirty="0">
                <a:latin typeface="Public Sans Light" pitchFamily="2" charset="0"/>
                <a:ea typeface="Calibri"/>
                <a:cs typeface="Calibri"/>
              </a:rPr>
              <a:t>, accessed 20 November 2024.</a:t>
            </a:r>
            <a:endParaRPr lang="en-AU" sz="1600" dirty="0">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4146312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latin typeface="Public Sans"/>
              </a:rPr>
              <a:t>Purpose: How modelling works</a:t>
            </a:r>
          </a:p>
          <a:p>
            <a:pPr>
              <a:defRPr/>
            </a:pPr>
            <a:r>
              <a:rPr lang="en-AU" b="1" dirty="0">
                <a:latin typeface="Public Sans"/>
              </a:rPr>
              <a:t>[01:30]</a:t>
            </a:r>
          </a:p>
          <a:p>
            <a:pPr>
              <a:defRPr/>
            </a:pPr>
            <a:endParaRPr lang="en-AU"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Speaker notes:</a:t>
            </a:r>
          </a:p>
          <a:p>
            <a:pPr>
              <a:defRPr/>
            </a:pPr>
            <a:r>
              <a:rPr lang="en-AU" dirty="0">
                <a:solidFill>
                  <a:srgbClr val="000000"/>
                </a:solidFill>
                <a:latin typeface="Public Sans"/>
              </a:rPr>
              <a:t>In the modelled phase, the teacher breaks down an explanation into its smallest component parts for students to understand. As the students gain proficiency and move through the phases, these explanations are consolidated into students’ schema, ready to be retrieved later. A retrieved schema takes up less space in working memory. </a:t>
            </a:r>
            <a:endParaRPr lang="en-AU" dirty="0">
              <a:latin typeface="Public Sans"/>
            </a:endParaRPr>
          </a:p>
          <a:p>
            <a:pPr>
              <a:defRPr/>
            </a:pPr>
            <a:endParaRPr lang="en-AU" dirty="0">
              <a:solidFill>
                <a:srgbClr val="002060"/>
              </a:solidFill>
            </a:endParaRPr>
          </a:p>
          <a:p>
            <a:pPr>
              <a:defRPr/>
            </a:pPr>
            <a:r>
              <a:rPr lang="en-AU" b="1" dirty="0">
                <a:latin typeface="Public Sans"/>
              </a:rPr>
              <a:t>References: </a:t>
            </a:r>
          </a:p>
          <a:p>
            <a:r>
              <a:rPr lang="en-US" sz="1600" dirty="0">
                <a:ea typeface="+mn-lt"/>
                <a:cs typeface="+mn-lt"/>
              </a:rPr>
              <a:t>AERO (Australian Education Research Organisation)</a:t>
            </a:r>
            <a:r>
              <a:rPr lang="en-AU" sz="1600" dirty="0">
                <a:ea typeface="+mn-lt"/>
                <a:cs typeface="+mn-lt"/>
              </a:rPr>
              <a:t> </a:t>
            </a:r>
            <a:r>
              <a:rPr lang="en-US" sz="1600" dirty="0">
                <a:ea typeface="+mn-lt"/>
                <a:cs typeface="+mn-lt"/>
              </a:rPr>
              <a:t>(2023b) </a:t>
            </a:r>
            <a:r>
              <a:rPr lang="en-US" sz="1600" i="1" dirty="0">
                <a:ea typeface="+mn-lt"/>
                <a:cs typeface="+mn-lt"/>
                <a:hlinkClick r:id="rId3"/>
              </a:rPr>
              <a:t>How students learn best: an overview of the learning process and most effective teaching practices</a:t>
            </a:r>
            <a:r>
              <a:rPr lang="en-US" sz="1600" dirty="0">
                <a:ea typeface="+mn-lt"/>
                <a:cs typeface="+mn-lt"/>
              </a:rPr>
              <a:t>, </a:t>
            </a:r>
            <a:r>
              <a:rPr lang="en-AU" sz="1600" dirty="0">
                <a:ea typeface="+mn-lt"/>
                <a:cs typeface="+mn-lt"/>
              </a:rPr>
              <a:t>AERO.</a:t>
            </a:r>
            <a:endParaRPr lang="en-AU" sz="1050" dirty="0">
              <a:ea typeface="+mn-lt"/>
              <a:cs typeface="+mn-lt"/>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1144833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4200898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latin typeface="Public Sans"/>
              </a:rPr>
              <a:t>Purpose: How modelling works</a:t>
            </a:r>
          </a:p>
          <a:p>
            <a:pPr>
              <a:defRPr/>
            </a:pPr>
            <a:r>
              <a:rPr lang="en-AU" b="1" dirty="0">
                <a:latin typeface="Public Sans"/>
              </a:rPr>
              <a:t>[01:30]</a:t>
            </a:r>
          </a:p>
          <a:p>
            <a:pPr>
              <a:defRPr/>
            </a:pPr>
            <a:endParaRPr lang="en-AU"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Speaker notes:</a:t>
            </a:r>
          </a:p>
          <a:p>
            <a:pPr>
              <a:defRPr/>
            </a:pPr>
            <a:r>
              <a:rPr lang="en-GB" dirty="0">
                <a:solidFill>
                  <a:srgbClr val="000000"/>
                </a:solidFill>
                <a:latin typeface="Public Sans"/>
              </a:rPr>
              <a:t>In the guided phase, the teacher and students apply the skill or concept together. The teacher is still involved, but the responsibility shifts toward the students. Guided practise is key, with the teacher gradually reducing support as students gain proficiency. The teacher engages students in the modelled process through checking for understanding and feedback. Prompts and scaffolds are still used.</a:t>
            </a:r>
            <a:endParaRPr lang="en-AU" dirty="0">
              <a:solidFill>
                <a:srgbClr val="000000"/>
              </a:solidFill>
              <a:latin typeface="Public Sans"/>
            </a:endParaRPr>
          </a:p>
          <a:p>
            <a:pPr>
              <a:defRPr/>
            </a:pPr>
            <a:endParaRPr lang="en-AU" b="1" dirty="0">
              <a:solidFill>
                <a:srgbClr val="000000"/>
              </a:solidFill>
              <a:highlight>
                <a:srgbClr val="FFFF00"/>
              </a:highlight>
            </a:endParaRPr>
          </a:p>
          <a:p>
            <a:pPr>
              <a:defRPr/>
            </a:pPr>
            <a:endParaRPr lang="en-AU" dirty="0">
              <a:solidFill>
                <a:srgbClr val="002060"/>
              </a:solidFill>
            </a:endParaRPr>
          </a:p>
          <a:p>
            <a:pPr>
              <a:defRPr/>
            </a:pPr>
            <a:r>
              <a:rPr lang="en-AU" b="1" dirty="0">
                <a:latin typeface="Public Sans"/>
              </a:rPr>
              <a:t>References: </a:t>
            </a:r>
          </a:p>
          <a:p>
            <a:r>
              <a:rPr lang="en-US" sz="1600" dirty="0">
                <a:ea typeface="+mn-lt"/>
                <a:cs typeface="+mn-lt"/>
              </a:rPr>
              <a:t>AERO (Australian Education Research Organisation)</a:t>
            </a:r>
            <a:r>
              <a:rPr lang="en-AU" sz="1600" dirty="0">
                <a:ea typeface="+mn-lt"/>
                <a:cs typeface="+mn-lt"/>
              </a:rPr>
              <a:t> </a:t>
            </a:r>
            <a:r>
              <a:rPr lang="en-US" sz="1600" dirty="0">
                <a:ea typeface="+mn-lt"/>
                <a:cs typeface="+mn-lt"/>
              </a:rPr>
              <a:t>(2023b) </a:t>
            </a:r>
            <a:r>
              <a:rPr lang="en-US" sz="1600" i="1" dirty="0">
                <a:ea typeface="+mn-lt"/>
                <a:cs typeface="+mn-lt"/>
                <a:hlinkClick r:id="rId3"/>
              </a:rPr>
              <a:t>How students learn best: an overview of the learning process and most effective teaching practices</a:t>
            </a:r>
            <a:r>
              <a:rPr lang="en-US" sz="1600" dirty="0">
                <a:ea typeface="+mn-lt"/>
                <a:cs typeface="+mn-lt"/>
              </a:rPr>
              <a:t>, </a:t>
            </a:r>
            <a:r>
              <a:rPr lang="en-AU" sz="1600" dirty="0">
                <a:ea typeface="+mn-lt"/>
                <a:cs typeface="+mn-lt"/>
              </a:rPr>
              <a:t>AERO.</a:t>
            </a:r>
            <a:endParaRPr lang="en-AU" sz="1050" dirty="0">
              <a:ea typeface="+mn-lt"/>
              <a:cs typeface="+mn-lt"/>
            </a:endParaRPr>
          </a:p>
          <a:p>
            <a:pPr>
              <a:defRPr/>
            </a:pPr>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1849884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What it is and what it isn’t </a:t>
            </a:r>
          </a:p>
          <a:p>
            <a:r>
              <a:rPr lang="en-AU" b="1" dirty="0">
                <a:latin typeface="Public Sans"/>
              </a:rPr>
              <a:t>[01:00]</a:t>
            </a:r>
            <a:endParaRPr lang="en-AU" sz="1600" b="0" dirty="0"/>
          </a:p>
          <a:p>
            <a:endParaRPr lang="en-AU" sz="1600" b="1" dirty="0"/>
          </a:p>
          <a:p>
            <a:r>
              <a:rPr lang="en-AU" sz="1600" b="1" dirty="0"/>
              <a:t>What it is</a:t>
            </a:r>
          </a:p>
          <a:p>
            <a:pPr marL="285750" indent="-285750">
              <a:buFont typeface="Arial" panose="020B0604020202020204" pitchFamily="34" charset="0"/>
              <a:buChar char="•"/>
            </a:pPr>
            <a:r>
              <a:rPr lang="en-AU" sz="1600" dirty="0"/>
              <a:t>Teaching new information at an appropriate pace for the students in the class.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t>Providing regular opportunities for students to practise what they’re learning during a lesson, with guidance.</a:t>
            </a:r>
          </a:p>
          <a:p>
            <a:pPr marL="285750" indent="-285750">
              <a:buFont typeface="Arial" panose="020B0604020202020204" pitchFamily="34" charset="0"/>
              <a:buChar char="•"/>
            </a:pPr>
            <a:r>
              <a:rPr lang="en-AU" sz="1600" dirty="0"/>
              <a:t>Moving on to the next chunk of new information once students have demonstrated proficiency in component tasks. </a:t>
            </a:r>
          </a:p>
          <a:p>
            <a:pPr marL="285750" indent="-285750">
              <a:buFont typeface="Arial" panose="020B0604020202020204" pitchFamily="34" charset="0"/>
              <a:buChar char="•"/>
            </a:pPr>
            <a:r>
              <a:rPr lang="en-AU" sz="1600" dirty="0"/>
              <a:t>Demonstrating and modelling how to complete a task for students and providing appropriate scaffolding. </a:t>
            </a:r>
          </a:p>
          <a:p>
            <a:endParaRPr lang="en-AU" dirty="0"/>
          </a:p>
          <a:p>
            <a:r>
              <a:rPr lang="en-AU" sz="1600" b="1" dirty="0"/>
              <a:t>What it isn’t </a:t>
            </a:r>
          </a:p>
          <a:p>
            <a:pPr marL="342900" indent="-342900">
              <a:buFont typeface="Arial" panose="020B0604020202020204" pitchFamily="34" charset="0"/>
              <a:buChar char="•"/>
            </a:pPr>
            <a:r>
              <a:rPr lang="en-AU" sz="1600" dirty="0"/>
              <a:t>Teaching new information too quickly for the needs of students in the class, and the nature of the task. When teachers model and check for understanding – students will still most likely require guided practice before they can do the task independently. </a:t>
            </a:r>
          </a:p>
          <a:p>
            <a:pPr marL="342900" indent="-342900">
              <a:buFont typeface="Arial" panose="020B0604020202020204" pitchFamily="34" charset="0"/>
              <a:buChar char="•"/>
            </a:pPr>
            <a:r>
              <a:rPr lang="en-AU" sz="1600" dirty="0"/>
              <a:t>Moving on to new information without students having demonstrated proficiency with the prior task. </a:t>
            </a:r>
          </a:p>
          <a:p>
            <a:pPr marL="342900" indent="-342900">
              <a:buFont typeface="Arial" panose="020B0604020202020204" pitchFamily="34" charset="0"/>
              <a:buChar char="•"/>
            </a:pPr>
            <a:r>
              <a:rPr lang="en-AU" sz="1600" dirty="0"/>
              <a:t>Moving on too slowly for students who have demonstrated proficiency through checks for understanding. </a:t>
            </a:r>
          </a:p>
          <a:p>
            <a:pPr marL="342900" indent="-342900">
              <a:buFont typeface="Arial" panose="020B0604020202020204" pitchFamily="34" charset="0"/>
              <a:buChar char="•"/>
            </a:pPr>
            <a:r>
              <a:rPr lang="en-AU" sz="1600" dirty="0"/>
              <a:t>Scheduling a modelled guided independent lesson components and moving through without flexibility or checking for understanding</a:t>
            </a:r>
          </a:p>
          <a:p>
            <a:pPr marL="342900" indent="-342900">
              <a:buFont typeface="Arial" panose="020B0604020202020204" pitchFamily="34" charset="0"/>
              <a:buChar char="•"/>
            </a:pPr>
            <a:r>
              <a:rPr lang="en-AU" sz="1600" dirty="0"/>
              <a:t>Spending most of the lesson explaining, demonstrating or modelling without giving students the opportunity to practise for themselves.</a:t>
            </a:r>
          </a:p>
          <a:p>
            <a:endParaRPr lang="en-AU" dirty="0"/>
          </a:p>
          <a:p>
            <a:r>
              <a:rPr lang="en-AU" b="1" dirty="0"/>
              <a:t>Reference:</a:t>
            </a:r>
          </a:p>
          <a:p>
            <a:r>
              <a:rPr lang="en-AU" sz="1600" dirty="0">
                <a:ea typeface="+mn-lt"/>
                <a:cs typeface="+mn-lt"/>
              </a:rPr>
              <a:t>AERO (Australian Education Research Organisation) (2023a) </a:t>
            </a:r>
            <a:r>
              <a:rPr lang="en-AU" sz="1600" i="1" dirty="0">
                <a:ea typeface="+mn-lt"/>
                <a:cs typeface="+mn-lt"/>
                <a:hlinkClick r:id="rId3"/>
              </a:rPr>
              <a:t>Teaching routines</a:t>
            </a:r>
            <a:r>
              <a:rPr lang="en-AU" sz="1600" dirty="0">
                <a:ea typeface="+mn-lt"/>
                <a:cs typeface="+mn-lt"/>
              </a:rPr>
              <a:t>, AERO.</a:t>
            </a:r>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53014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Key idea as we focus on checking for understanding</a:t>
            </a:r>
          </a:p>
          <a:p>
            <a:r>
              <a:rPr lang="en-AU" b="1" dirty="0">
                <a:latin typeface="Public Sans"/>
              </a:rPr>
              <a:t>[01:00]</a:t>
            </a:r>
            <a:endParaRPr lang="en-AU" dirty="0">
              <a:latin typeface="Public Sans"/>
            </a:endParaRPr>
          </a:p>
          <a:p>
            <a:endParaRPr lang="en-AU" b="1" dirty="0">
              <a:latin typeface="Public Sans"/>
            </a:endParaRPr>
          </a:p>
          <a:p>
            <a:r>
              <a:rPr lang="en-AU" b="1" dirty="0">
                <a:latin typeface="Public Sans"/>
              </a:rPr>
              <a:t>Speaker notes:</a:t>
            </a:r>
            <a:endParaRPr lang="en-US" dirty="0">
              <a:latin typeface="Public Sans"/>
            </a:endParaRPr>
          </a:p>
          <a:p>
            <a:r>
              <a:rPr lang="en-AU" dirty="0">
                <a:latin typeface="Public Sans"/>
              </a:rPr>
              <a:t>The gradual release of responsibility from teachers to students is essential because it is responsive to the way students learn. Teachers break down new information by explaining, demonstrating and modelling (AERO 2024d). Teachers then provide opportunities for students to apply their understanding of skills and concepts in guided and independent practice. The role of the teacher is critical, as they respond to student understanding by moving backwards and forwards between teacher modelling, guided practice and independent practice (NESA 2022; Fisher and Frey 2021). This is an efficient way of enabling misconceptions to be corrected and students to build accurate schemas.</a:t>
            </a:r>
            <a:endParaRPr lang="en-AU" dirty="0"/>
          </a:p>
          <a:p>
            <a:endParaRPr lang="en-AU" dirty="0">
              <a:latin typeface="Public Sans"/>
            </a:endParaRPr>
          </a:p>
          <a:p>
            <a:r>
              <a:rPr lang="en-AU" b="1" dirty="0">
                <a:latin typeface="Public Sans"/>
              </a:rPr>
              <a:t>References:</a:t>
            </a:r>
          </a:p>
          <a:p>
            <a:pPr>
              <a:lnSpc>
                <a:spcPct val="130000"/>
              </a:lnSpc>
              <a:defRPr/>
            </a:pPr>
            <a:r>
              <a:rPr lang="en-AU" sz="1600" dirty="0">
                <a:latin typeface="Calibri"/>
                <a:ea typeface="Calibri"/>
                <a:cs typeface="Calibri"/>
              </a:rPr>
              <a:t>AERO (Australian Education Research Organisation)</a:t>
            </a:r>
            <a:r>
              <a:rPr lang="en-AU" sz="1600" dirty="0">
                <a:latin typeface="Public Sans"/>
              </a:rPr>
              <a:t> (2024a) </a:t>
            </a:r>
            <a:r>
              <a:rPr lang="en-AU" sz="1600" i="1" dirty="0">
                <a:latin typeface="Public Sans"/>
                <a:hlinkClick r:id="rId3">
                  <a:extLst>
                    <a:ext uri="{A12FA001-AC4F-418D-AE19-62706E023703}">
                      <ahyp:hlinkClr xmlns:ahyp="http://schemas.microsoft.com/office/drawing/2018/hyperlinkcolor" val="tx"/>
                    </a:ext>
                  </a:extLst>
                </a:hlinkClick>
              </a:rPr>
              <a:t>Teach explicitly</a:t>
            </a:r>
            <a:r>
              <a:rPr lang="en-AU" i="1" dirty="0">
                <a:latin typeface="Public Sans"/>
              </a:rPr>
              <a:t>, </a:t>
            </a:r>
            <a:r>
              <a:rPr lang="en-AU" dirty="0">
                <a:latin typeface="Public Sans"/>
                <a:ea typeface="Calibri"/>
                <a:cs typeface="Calibri"/>
              </a:rPr>
              <a:t>AERO</a:t>
            </a:r>
            <a:r>
              <a:rPr lang="en-AU" dirty="0">
                <a:latin typeface="Calibri"/>
                <a:ea typeface="Calibri"/>
                <a:cs typeface="Calibri"/>
              </a:rPr>
              <a:t>.</a:t>
            </a:r>
            <a:endParaRPr lang="en-AU" dirty="0">
              <a:latin typeface="Public Sans"/>
              <a:ea typeface="Calibri"/>
            </a:endParaRPr>
          </a:p>
          <a:p>
            <a:pPr>
              <a:lnSpc>
                <a:spcPct val="130000"/>
              </a:lnSpc>
            </a:pPr>
            <a:r>
              <a:rPr lang="en-AU" sz="1600" b="0" i="0" u="none" strike="noStrike" baseline="0" dirty="0">
                <a:latin typeface="Public Sans"/>
              </a:rPr>
              <a:t>Fisher D and Frey N (2021) </a:t>
            </a:r>
            <a:r>
              <a:rPr lang="en-AU" sz="1600" b="0" i="1" u="none" strike="noStrike" baseline="0" dirty="0">
                <a:latin typeface="Public Sans"/>
              </a:rPr>
              <a:t>Better </a:t>
            </a:r>
            <a:r>
              <a:rPr lang="en-AU" i="1" dirty="0">
                <a:latin typeface="Public Sans"/>
              </a:rPr>
              <a:t>learning</a:t>
            </a:r>
            <a:r>
              <a:rPr lang="en-AU" sz="1600" b="0" i="1" u="none" strike="noStrike" baseline="0" dirty="0">
                <a:latin typeface="Public Sans"/>
              </a:rPr>
              <a:t> </a:t>
            </a:r>
            <a:r>
              <a:rPr lang="en-AU" i="1" dirty="0">
                <a:latin typeface="Public Sans"/>
              </a:rPr>
              <a:t>through</a:t>
            </a:r>
            <a:r>
              <a:rPr lang="en-AU" sz="1600" b="0" i="1" u="none" strike="noStrike" baseline="0" dirty="0">
                <a:latin typeface="Public Sans"/>
              </a:rPr>
              <a:t> </a:t>
            </a:r>
            <a:r>
              <a:rPr lang="en-AU" i="1" dirty="0">
                <a:latin typeface="Public Sans"/>
              </a:rPr>
              <a:t>structured</a:t>
            </a:r>
            <a:r>
              <a:rPr lang="en-AU" sz="1600" b="0" i="1" u="none" strike="noStrike" baseline="0" dirty="0">
                <a:latin typeface="Public Sans"/>
              </a:rPr>
              <a:t> </a:t>
            </a:r>
            <a:r>
              <a:rPr lang="en-AU" i="1" dirty="0">
                <a:latin typeface="Public Sans"/>
              </a:rPr>
              <a:t>teaching</a:t>
            </a:r>
            <a:r>
              <a:rPr lang="en-AU" sz="1600" b="0" i="1" u="none" strike="noStrike" baseline="0" dirty="0">
                <a:latin typeface="Public Sans"/>
              </a:rPr>
              <a:t>: </a:t>
            </a:r>
            <a:r>
              <a:rPr lang="en-AU" i="1" dirty="0">
                <a:latin typeface="Public Sans"/>
              </a:rPr>
              <a:t>a framework</a:t>
            </a:r>
            <a:r>
              <a:rPr lang="en-AU" sz="1600" b="0" i="1" u="none" strike="noStrike" baseline="0" dirty="0">
                <a:latin typeface="Public Sans"/>
              </a:rPr>
              <a:t> for the </a:t>
            </a:r>
            <a:r>
              <a:rPr lang="en-AU" i="1" dirty="0">
                <a:latin typeface="Public Sans"/>
              </a:rPr>
              <a:t>gradual</a:t>
            </a:r>
            <a:r>
              <a:rPr lang="en-AU" sz="1600" b="0" i="1" u="none" strike="noStrike" baseline="0" dirty="0">
                <a:latin typeface="Public Sans"/>
              </a:rPr>
              <a:t> </a:t>
            </a:r>
            <a:r>
              <a:rPr lang="en-AU" i="1" dirty="0">
                <a:latin typeface="Public Sans"/>
              </a:rPr>
              <a:t>release</a:t>
            </a:r>
            <a:r>
              <a:rPr lang="en-AU" sz="1600" b="0" i="1" u="none" strike="noStrike" baseline="0" dirty="0">
                <a:latin typeface="Public Sans"/>
              </a:rPr>
              <a:t> of </a:t>
            </a:r>
            <a:r>
              <a:rPr lang="en-AU" i="1" dirty="0">
                <a:latin typeface="Public Sans"/>
              </a:rPr>
              <a:t>responsibility</a:t>
            </a:r>
            <a:r>
              <a:rPr lang="en-AU" sz="1600" b="0" i="1" u="none" strike="noStrike" baseline="0" dirty="0">
                <a:latin typeface="Public Sans"/>
              </a:rPr>
              <a:t>, </a:t>
            </a:r>
            <a:r>
              <a:rPr lang="en-AU" dirty="0">
                <a:latin typeface="Public Sans"/>
              </a:rPr>
              <a:t>3rd </a:t>
            </a:r>
            <a:r>
              <a:rPr lang="en-AU" dirty="0" err="1">
                <a:latin typeface="Public Sans"/>
              </a:rPr>
              <a:t>edn</a:t>
            </a:r>
            <a:r>
              <a:rPr lang="en-AU" dirty="0">
                <a:latin typeface="Public Sans"/>
              </a:rPr>
              <a:t>, ASCD.</a:t>
            </a:r>
            <a:endParaRPr lang="en-US" dirty="0">
              <a:latin typeface="Public Sans"/>
            </a:endParaRPr>
          </a:p>
          <a:p>
            <a:endParaRPr lang="en-AU" dirty="0"/>
          </a:p>
          <a:p>
            <a:endParaRPr lang="en-AU" dirty="0"/>
          </a:p>
          <a:p>
            <a:br>
              <a:rPr lang="en-AU" dirty="0"/>
            </a:br>
            <a:endParaRPr lang="en-AU" dirty="0"/>
          </a:p>
          <a:p>
            <a:br>
              <a:rPr lang="en-AU" dirty="0"/>
            </a:br>
            <a:endParaRPr lang="en-AU" dirty="0"/>
          </a:p>
          <a:p>
            <a:endParaRPr lang="en-AU"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85815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to summarise what makes the gradual release of responsibility effective</a:t>
            </a:r>
          </a:p>
          <a:p>
            <a:r>
              <a:rPr lang="en-AU" b="1" dirty="0">
                <a:latin typeface="Public Sans"/>
              </a:rPr>
              <a:t>[01:00]</a:t>
            </a:r>
          </a:p>
          <a:p>
            <a:endParaRPr lang="en-AU" b="1" dirty="0">
              <a:latin typeface="Public Sans"/>
            </a:endParaRPr>
          </a:p>
          <a:p>
            <a:r>
              <a:rPr lang="en-AU" b="1" dirty="0">
                <a:latin typeface="Public Sans"/>
              </a:rPr>
              <a:t>Speaker notes: </a:t>
            </a:r>
            <a:endParaRPr lang="en-AU" dirty="0"/>
          </a:p>
          <a:p>
            <a:r>
              <a:rPr lang="en-AU" dirty="0">
                <a:latin typeface="Public Sans"/>
              </a:rPr>
              <a:t>When using the gradual release of responsibility, it is crucial to: </a:t>
            </a:r>
            <a:endParaRPr lang="en-AU" b="1" dirty="0">
              <a:latin typeface="Public Sans"/>
            </a:endParaRPr>
          </a:p>
          <a:p>
            <a:endParaRPr lang="en-AU" dirty="0">
              <a:latin typeface="Public Sans"/>
            </a:endParaRPr>
          </a:p>
          <a:p>
            <a:pPr>
              <a:defRPr/>
            </a:pPr>
            <a:r>
              <a:rPr lang="en-AU" b="1" dirty="0">
                <a:latin typeface="Public Sans"/>
              </a:rPr>
              <a:t>[click] </a:t>
            </a:r>
            <a:r>
              <a:rPr lang="en-AU" dirty="0">
                <a:latin typeface="Public Sans"/>
              </a:rPr>
              <a:t>1. Planning modelled, guided and independent practice</a:t>
            </a:r>
          </a:p>
          <a:p>
            <a:pPr>
              <a:defRPr/>
            </a:pPr>
            <a:r>
              <a:rPr lang="en-AU" b="1" dirty="0">
                <a:latin typeface="Public Sans"/>
              </a:rPr>
              <a:t>[click] </a:t>
            </a:r>
            <a:r>
              <a:rPr lang="en-AU" dirty="0">
                <a:latin typeface="Public Sans"/>
              </a:rPr>
              <a:t>2. Checking for understanding to make responsive decisions.</a:t>
            </a:r>
          </a:p>
          <a:p>
            <a:pPr>
              <a:defRPr/>
            </a:pPr>
            <a:r>
              <a:rPr lang="en-AU" b="1" dirty="0">
                <a:latin typeface="Public Sans"/>
              </a:rPr>
              <a:t>[click] </a:t>
            </a:r>
            <a:r>
              <a:rPr lang="en-AU" dirty="0">
                <a:latin typeface="Public Sans"/>
              </a:rPr>
              <a:t>3. Respond to what you find out in the checks for understanding and deciding to move backwards or forwards</a:t>
            </a:r>
            <a:endParaRPr lang="en-US" dirty="0">
              <a:latin typeface="Public Sans"/>
            </a:endParaRPr>
          </a:p>
          <a:p>
            <a:pPr>
              <a:defRPr/>
            </a:pPr>
            <a:r>
              <a:rPr lang="en-AU" b="1" dirty="0">
                <a:latin typeface="Public Sans"/>
              </a:rPr>
              <a:t>[click] </a:t>
            </a:r>
            <a:r>
              <a:rPr lang="en-AU" dirty="0">
                <a:latin typeface="Public Sans"/>
              </a:rPr>
              <a:t>4. Differentiate support for students by flexibly moving between modelled, guided and independent teaching practice and being responsive to student learning.</a:t>
            </a:r>
            <a:endParaRPr lang="en-US" dirty="0">
              <a:latin typeface="Public Sans"/>
            </a:endParaRPr>
          </a:p>
          <a:p>
            <a:pPr>
              <a:defRPr/>
            </a:pPr>
            <a:r>
              <a:rPr lang="en-AU" b="1" dirty="0">
                <a:latin typeface="Public Sans"/>
              </a:rPr>
              <a:t>[click]</a:t>
            </a:r>
            <a:r>
              <a:rPr lang="en-AU" dirty="0">
                <a:latin typeface="Public Sans"/>
              </a:rPr>
              <a:t> when all 4 are in place, students are given the strong opportunity to progress in their learning without gaps in their understanding.</a:t>
            </a:r>
            <a:endParaRPr lang="en-AU" dirty="0"/>
          </a:p>
          <a:p>
            <a:endParaRPr lang="en-AU" dirty="0"/>
          </a:p>
          <a:p>
            <a:r>
              <a:rPr lang="en-AU" b="1" dirty="0">
                <a:latin typeface="Public Sans"/>
              </a:rPr>
              <a:t>References:</a:t>
            </a:r>
            <a:endParaRPr lang="en-US" dirty="0">
              <a:latin typeface="Public Sans"/>
            </a:endParaRPr>
          </a:p>
          <a:p>
            <a:r>
              <a:rPr lang="en-AU" sz="1600" dirty="0">
                <a:ea typeface="+mn-lt"/>
                <a:cs typeface="+mn-lt"/>
              </a:rPr>
              <a:t>AERO (Australian Education Research Organisation) (2022) </a:t>
            </a:r>
            <a:r>
              <a:rPr lang="en-AU" sz="1600" i="1" dirty="0">
                <a:ea typeface="+mn-lt"/>
                <a:cs typeface="+mn-lt"/>
                <a:hlinkClick r:id="rId3"/>
              </a:rPr>
              <a:t>Explicit </a:t>
            </a:r>
            <a:r>
              <a:rPr lang="en-AU" i="1" dirty="0">
                <a:ea typeface="+mn-lt"/>
                <a:cs typeface="+mn-lt"/>
                <a:hlinkClick r:id="rId3"/>
              </a:rPr>
              <a:t>instruction: clearly explaining and effectively demonstrating what students need to learn</a:t>
            </a:r>
            <a:r>
              <a:rPr lang="en-AU" sz="1600" dirty="0">
                <a:ea typeface="+mn-lt"/>
                <a:cs typeface="+mn-lt"/>
              </a:rPr>
              <a:t>, AERO.</a:t>
            </a:r>
            <a:endParaRPr lang="en-AU" dirty="0">
              <a:ea typeface="+mn-lt"/>
              <a:cs typeface="+mn-lt"/>
            </a:endParaRPr>
          </a:p>
          <a:p>
            <a:r>
              <a:rPr lang="en-AU" b="0" dirty="0">
                <a:latin typeface="Public Sans"/>
              </a:rPr>
              <a:t>Sherrington T (</a:t>
            </a:r>
            <a:r>
              <a:rPr lang="en-AU" dirty="0">
                <a:latin typeface="Public Sans"/>
              </a:rPr>
              <a:t>28 November </a:t>
            </a:r>
            <a:r>
              <a:rPr lang="en-AU" b="0" dirty="0">
                <a:latin typeface="Public Sans"/>
              </a:rPr>
              <a:t>2020) </a:t>
            </a:r>
            <a:r>
              <a:rPr lang="en-AU" dirty="0">
                <a:latin typeface="Public Sans"/>
              </a:rPr>
              <a:t>'</a:t>
            </a:r>
            <a:r>
              <a:rPr lang="en-AU" dirty="0">
                <a:latin typeface="Public Sans"/>
                <a:hlinkClick r:id="rId4"/>
              </a:rPr>
              <a:t>The </a:t>
            </a:r>
            <a:r>
              <a:rPr lang="en-AU" b="0" dirty="0">
                <a:latin typeface="Public Sans"/>
                <a:hlinkClick r:id="rId4"/>
              </a:rPr>
              <a:t>art of modelling it’s all in the handover</a:t>
            </a:r>
            <a:r>
              <a:rPr lang="en-AU" dirty="0">
                <a:latin typeface="Public Sans"/>
                <a:hlinkClick r:id="rId4"/>
              </a:rPr>
              <a:t>' ,</a:t>
            </a:r>
            <a:r>
              <a:rPr lang="en-AU" dirty="0">
                <a:latin typeface="Public Sans"/>
              </a:rPr>
              <a:t> </a:t>
            </a:r>
            <a:r>
              <a:rPr lang="en-AU" i="1" dirty="0" err="1">
                <a:latin typeface="Public Sans"/>
              </a:rPr>
              <a:t>teacherhead</a:t>
            </a:r>
            <a:r>
              <a:rPr lang="en-AU" i="1" dirty="0">
                <a:latin typeface="Public Sans"/>
              </a:rPr>
              <a:t> </a:t>
            </a:r>
            <a:r>
              <a:rPr lang="en-AU" dirty="0">
                <a:latin typeface="Public Sans"/>
              </a:rPr>
              <a:t>blog, accessed 12 September 2024.</a:t>
            </a:r>
          </a:p>
          <a:p>
            <a:endParaRPr lang="en-AU" b="0" dirty="0">
              <a:latin typeface="Public Sans"/>
            </a:endParaRPr>
          </a:p>
          <a:p>
            <a:endParaRPr lang="en-AU" b="0" dirty="0">
              <a:latin typeface="Public Sans"/>
            </a:endParaRPr>
          </a:p>
          <a:p>
            <a:endParaRPr lang="en-AU" b="1"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2460022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3D39E-34B4-E8AF-29BF-EEF5FC2544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2E9C5-966E-E08E-7E53-03AFC852F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52285-E2C6-A2B0-8F04-0C8CEE09EFD2}"/>
              </a:ext>
            </a:extLst>
          </p:cNvPr>
          <p:cNvSpPr>
            <a:spLocks noGrp="1"/>
          </p:cNvSpPr>
          <p:nvPr>
            <p:ph type="body" idx="1"/>
          </p:nvPr>
        </p:nvSpPr>
        <p:spPr/>
        <p:txBody>
          <a:bodyPr/>
          <a:lstStyle/>
          <a:p>
            <a:r>
              <a:rPr lang="en-US" b="1" dirty="0">
                <a:latin typeface="Public Sans"/>
              </a:rPr>
              <a:t>Purpose: Make connections between check for understanding resources to deepen knowledge. </a:t>
            </a:r>
            <a:endParaRPr lang="en-US" b="1" dirty="0"/>
          </a:p>
          <a:p>
            <a:r>
              <a:rPr lang="en-US" b="1" dirty="0">
                <a:latin typeface="Public Sans"/>
              </a:rPr>
              <a:t>[10:00]</a:t>
            </a:r>
            <a:endParaRPr lang="en-US" b="1" dirty="0"/>
          </a:p>
          <a:p>
            <a:endParaRPr lang="en-US" b="1" dirty="0"/>
          </a:p>
          <a:p>
            <a:r>
              <a:rPr lang="en-US" b="1" dirty="0">
                <a:latin typeface="Public Sans"/>
              </a:rPr>
              <a:t>Speaker notes: </a:t>
            </a:r>
            <a:endParaRPr lang="en-US" b="1" dirty="0"/>
          </a:p>
          <a:p>
            <a:pPr>
              <a:defRPr/>
            </a:pPr>
            <a:r>
              <a:rPr lang="en-US" dirty="0">
                <a:latin typeface="Public Sans"/>
              </a:rPr>
              <a:t>Across our group we have had the opportunity to read the modelling, scaffolding or independent practice technique guides. Now, lets:</a:t>
            </a:r>
          </a:p>
          <a:p>
            <a:endParaRPr lang="en-US" dirty="0">
              <a:latin typeface="Public Sans"/>
            </a:endParaRPr>
          </a:p>
          <a:p>
            <a:pPr marL="285750" indent="-285750">
              <a:buFont typeface="Arial" panose="020B0604020202020204" pitchFamily="34" charset="0"/>
              <a:buChar char="•"/>
            </a:pPr>
            <a:r>
              <a:rPr lang="en-US" dirty="0">
                <a:latin typeface="Public Sans"/>
              </a:rPr>
              <a:t>revisit the technique guides and identify the key points</a:t>
            </a:r>
            <a:endParaRPr lang="en-US" dirty="0"/>
          </a:p>
          <a:p>
            <a:pPr marL="285750" indent="-285750">
              <a:buFont typeface="Arial" panose="020B0604020202020204" pitchFamily="34" charset="0"/>
              <a:buChar char="•"/>
            </a:pPr>
            <a:r>
              <a:rPr lang="en-US" dirty="0">
                <a:latin typeface="Public Sans"/>
              </a:rPr>
              <a:t>discuss with your groups the connections you can make between the readings and the learning we have done in Part A so far. </a:t>
            </a:r>
            <a:endParaRPr lang="en-US" dirty="0"/>
          </a:p>
          <a:p>
            <a:endParaRPr lang="en-US" dirty="0"/>
          </a:p>
          <a:p>
            <a:r>
              <a:rPr lang="en-AU" b="1" dirty="0">
                <a:effectLst/>
              </a:rPr>
              <a:t>Gradual release of responsibility resources:</a:t>
            </a:r>
            <a:endParaRPr lang="en-AU" b="1" dirty="0"/>
          </a:p>
          <a:p>
            <a:r>
              <a:rPr lang="en-AU" dirty="0">
                <a:effectLst/>
                <a:hlinkClick r:id="rId3" tooltip="https://education.nsw.gov.au/teaching-and-learning/curriculum/explicit-teaching/explicit-teaching-strategies/gradual-release-of-responsibility"/>
              </a:rPr>
              <a:t>https://education.nsw.gov.au/teaching-and-learning/curriculum/explicit-teaching/explicit-teaching-strategies/gradual-release-of-responsibility</a:t>
            </a:r>
            <a:endParaRPr lang="en-AU" dirty="0"/>
          </a:p>
          <a:p>
            <a:endParaRPr lang="en-US" dirty="0"/>
          </a:p>
        </p:txBody>
      </p:sp>
      <p:sp>
        <p:nvSpPr>
          <p:cNvPr id="4" name="Slide Number Placeholder 3">
            <a:extLst>
              <a:ext uri="{FF2B5EF4-FFF2-40B4-BE49-F238E27FC236}">
                <a16:creationId xmlns:a16="http://schemas.microsoft.com/office/drawing/2014/main" id="{80963149-237F-0227-B054-C82DF000EA7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29312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Purpose of slide: To orient into the next part of the module.</a:t>
            </a:r>
          </a:p>
          <a:p>
            <a:r>
              <a:rPr lang="en-AU" b="1" dirty="0">
                <a:latin typeface="Public Sans"/>
              </a:rPr>
              <a:t>[00:20] </a:t>
            </a:r>
          </a:p>
          <a:p>
            <a:endParaRPr lang="en-AU" b="1"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750807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2965691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Purpose: To provide instructions on using Part B of the module.</a:t>
            </a:r>
          </a:p>
          <a:p>
            <a:r>
              <a:rPr lang="en-AU" b="1" dirty="0">
                <a:latin typeface="Public Sans"/>
              </a:rPr>
              <a:t>[00:20] </a:t>
            </a:r>
          </a:p>
          <a:p>
            <a:endParaRPr lang="en-AU" b="1" dirty="0">
              <a:latin typeface="Public Sans"/>
            </a:endParaRPr>
          </a:p>
          <a:p>
            <a:endParaRPr lang="en-AU" dirty="0"/>
          </a:p>
          <a:p>
            <a:pPr marL="342900" indent="-342900">
              <a:buAutoNum type="arabicPeriod"/>
            </a:pPr>
            <a:endParaRPr lang="en-AU" dirty="0"/>
          </a:p>
          <a:p>
            <a:pPr marL="342900" indent="-342900">
              <a:buAutoNum type="arabicPeriod"/>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2992452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Purpose: Purpose and outcome of Part B</a:t>
            </a:r>
          </a:p>
          <a:p>
            <a:r>
              <a:rPr lang="en-AU" b="1" dirty="0">
                <a:latin typeface="Public Sans"/>
              </a:rPr>
              <a:t>[00:30]</a:t>
            </a:r>
            <a:endParaRPr lang="en-AU" dirty="0">
              <a:latin typeface="Public Sans"/>
            </a:endParaRPr>
          </a:p>
          <a:p>
            <a:pPr marL="0" indent="0">
              <a:buFont typeface="Arial"/>
              <a:buNone/>
            </a:pPr>
            <a:endParaRPr lang="en-AU" sz="1600" b="1" dirty="0">
              <a:latin typeface="Aptos"/>
            </a:endParaRPr>
          </a:p>
          <a:p>
            <a:pPr marL="0" marR="0" lvl="0" indent="0" algn="l" defTabSz="1219170" rtl="0" eaLnBrk="1" fontAlgn="auto" latinLnBrk="0" hangingPunct="1">
              <a:lnSpc>
                <a:spcPct val="100000"/>
              </a:lnSpc>
              <a:spcBef>
                <a:spcPts val="0"/>
              </a:spcBef>
              <a:spcAft>
                <a:spcPts val="0"/>
              </a:spcAft>
              <a:buClrTx/>
              <a:buSzTx/>
              <a:buFont typeface="Arial"/>
              <a:buNone/>
              <a:tabLst/>
              <a:defRPr/>
            </a:pPr>
            <a:r>
              <a:rPr lang="en-AU" b="1" dirty="0">
                <a:latin typeface="Public Sans"/>
              </a:rPr>
              <a:t>Speaker notes:</a:t>
            </a:r>
            <a:endParaRPr lang="en-AU" sz="1600" b="1" dirty="0">
              <a:latin typeface="Aptos"/>
            </a:endParaRPr>
          </a:p>
          <a:p>
            <a:r>
              <a:rPr lang="en-AU" dirty="0">
                <a:latin typeface="Public Sans"/>
              </a:rPr>
              <a:t>In this part, we're going to learn about and develop our own whole school gradual release of responsibility practice. </a:t>
            </a:r>
            <a:endParaRPr lang="en-AU" sz="1600" dirty="0">
              <a:latin typeface="Public Sans"/>
            </a:endParaRPr>
          </a:p>
          <a:p>
            <a:endParaRPr lang="en-AU" dirty="0">
              <a:latin typeface="Public Sans"/>
            </a:endParaRP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1092096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to recall the summary what makes the gradual release of responsibility effective</a:t>
            </a:r>
          </a:p>
          <a:p>
            <a:r>
              <a:rPr lang="en-AU" b="1" dirty="0">
                <a:latin typeface="Public Sans"/>
              </a:rPr>
              <a:t>[01:00]</a:t>
            </a:r>
          </a:p>
          <a:p>
            <a:endParaRPr lang="en-AU" b="1" dirty="0">
              <a:latin typeface="Public Sans"/>
            </a:endParaRPr>
          </a:p>
          <a:p>
            <a:r>
              <a:rPr lang="en-AU" b="1" dirty="0">
                <a:latin typeface="Public Sans"/>
              </a:rPr>
              <a:t>Speaker notes: </a:t>
            </a:r>
            <a:endParaRPr lang="en-AU" dirty="0"/>
          </a:p>
          <a:p>
            <a:r>
              <a:rPr lang="en-AU" dirty="0">
                <a:latin typeface="Public Sans"/>
              </a:rPr>
              <a:t>When using the gradual release of responsibility, it is crucial to: </a:t>
            </a:r>
            <a:endParaRPr lang="en-AU" b="1" dirty="0">
              <a:latin typeface="Public Sans"/>
            </a:endParaRPr>
          </a:p>
          <a:p>
            <a:endParaRPr lang="en-AU" dirty="0">
              <a:latin typeface="Public Sans"/>
            </a:endParaRPr>
          </a:p>
          <a:p>
            <a:pPr>
              <a:defRPr/>
            </a:pPr>
            <a:r>
              <a:rPr lang="en-AU" dirty="0">
                <a:latin typeface="Public Sans"/>
              </a:rPr>
              <a:t>1. Plan for modelled, guided and independent practice</a:t>
            </a:r>
          </a:p>
          <a:p>
            <a:pPr>
              <a:defRPr/>
            </a:pPr>
            <a:r>
              <a:rPr lang="en-AU" dirty="0">
                <a:latin typeface="Public Sans"/>
              </a:rPr>
              <a:t>2. Checking for understanding to make responsive decisions.</a:t>
            </a:r>
          </a:p>
          <a:p>
            <a:pPr>
              <a:defRPr/>
            </a:pPr>
            <a:r>
              <a:rPr lang="en-AU" dirty="0">
                <a:latin typeface="Public Sans"/>
              </a:rPr>
              <a:t>3. Respond to what you find out in the checks for understanding and deciding to move backwards or forwards</a:t>
            </a:r>
            <a:endParaRPr lang="en-US" dirty="0">
              <a:latin typeface="Public Sans"/>
            </a:endParaRPr>
          </a:p>
          <a:p>
            <a:pPr>
              <a:defRPr/>
            </a:pPr>
            <a:r>
              <a:rPr lang="en-AU" dirty="0">
                <a:latin typeface="Public Sans"/>
              </a:rPr>
              <a:t>4. Differentiate support for students by flexibly moving between modelled, guided and independent teaching practice and being responsive to student learning.</a:t>
            </a:r>
            <a:endParaRPr lang="en-US" dirty="0">
              <a:latin typeface="Public Sans"/>
            </a:endParaRPr>
          </a:p>
          <a:p>
            <a:pPr>
              <a:defRPr/>
            </a:pPr>
            <a:endParaRPr lang="en-AU" dirty="0">
              <a:latin typeface="Public Sans"/>
            </a:endParaRPr>
          </a:p>
          <a:p>
            <a:pPr>
              <a:defRPr/>
            </a:pPr>
            <a:r>
              <a:rPr lang="en-AU" dirty="0">
                <a:latin typeface="Public Sans"/>
              </a:rPr>
              <a:t>When all 4 are in place, students are given the strong opportunity to progress in their learning without gaps in their understanding.</a:t>
            </a:r>
            <a:endParaRPr lang="en-AU" dirty="0"/>
          </a:p>
          <a:p>
            <a:endParaRPr lang="en-AU" dirty="0"/>
          </a:p>
          <a:p>
            <a:r>
              <a:rPr lang="en-AU" b="1" dirty="0">
                <a:latin typeface="Public Sans"/>
              </a:rPr>
              <a:t>References:</a:t>
            </a:r>
            <a:endParaRPr lang="en-US" dirty="0">
              <a:latin typeface="Public Sans"/>
            </a:endParaRPr>
          </a:p>
          <a:p>
            <a:r>
              <a:rPr lang="en-AU" sz="1600" dirty="0">
                <a:ea typeface="+mn-lt"/>
                <a:cs typeface="+mn-lt"/>
              </a:rPr>
              <a:t>AERO (Australian Education Research Organisation) (2022) </a:t>
            </a:r>
            <a:r>
              <a:rPr lang="en-AU" sz="1600" i="1" dirty="0">
                <a:ea typeface="+mn-lt"/>
                <a:cs typeface="+mn-lt"/>
                <a:hlinkClick r:id="rId3"/>
              </a:rPr>
              <a:t>Explicit </a:t>
            </a:r>
            <a:r>
              <a:rPr lang="en-AU" i="1" dirty="0">
                <a:ea typeface="+mn-lt"/>
                <a:cs typeface="+mn-lt"/>
                <a:hlinkClick r:id="rId3"/>
              </a:rPr>
              <a:t>instruction: clearly explaining and effectively demonstrating what students need to learn</a:t>
            </a:r>
            <a:r>
              <a:rPr lang="en-AU" sz="1600" dirty="0">
                <a:ea typeface="+mn-lt"/>
                <a:cs typeface="+mn-lt"/>
              </a:rPr>
              <a:t>, AERO.</a:t>
            </a:r>
            <a:endParaRPr lang="en-AU" dirty="0">
              <a:ea typeface="+mn-lt"/>
              <a:cs typeface="+mn-lt"/>
            </a:endParaRPr>
          </a:p>
          <a:p>
            <a:r>
              <a:rPr lang="en-AU" b="0" dirty="0">
                <a:latin typeface="Public Sans"/>
              </a:rPr>
              <a:t>Sherrington T (</a:t>
            </a:r>
            <a:r>
              <a:rPr lang="en-AU" dirty="0">
                <a:latin typeface="Public Sans"/>
              </a:rPr>
              <a:t>28 November </a:t>
            </a:r>
            <a:r>
              <a:rPr lang="en-AU" b="0" dirty="0">
                <a:latin typeface="Public Sans"/>
              </a:rPr>
              <a:t>2020) </a:t>
            </a:r>
            <a:r>
              <a:rPr lang="en-AU" dirty="0">
                <a:latin typeface="Public Sans"/>
              </a:rPr>
              <a:t>'</a:t>
            </a:r>
            <a:r>
              <a:rPr lang="en-AU" dirty="0">
                <a:latin typeface="Public Sans"/>
                <a:hlinkClick r:id="rId4"/>
              </a:rPr>
              <a:t>The </a:t>
            </a:r>
            <a:r>
              <a:rPr lang="en-AU" b="0" dirty="0">
                <a:latin typeface="Public Sans"/>
                <a:hlinkClick r:id="rId4"/>
              </a:rPr>
              <a:t>art of modelling it’s all in the handover</a:t>
            </a:r>
            <a:r>
              <a:rPr lang="en-AU" dirty="0">
                <a:latin typeface="Public Sans"/>
                <a:hlinkClick r:id="rId4"/>
              </a:rPr>
              <a:t>' ,</a:t>
            </a:r>
            <a:r>
              <a:rPr lang="en-AU" dirty="0">
                <a:latin typeface="Public Sans"/>
              </a:rPr>
              <a:t> </a:t>
            </a:r>
            <a:r>
              <a:rPr lang="en-AU" i="1" dirty="0" err="1">
                <a:latin typeface="Public Sans"/>
              </a:rPr>
              <a:t>teacherhead</a:t>
            </a:r>
            <a:r>
              <a:rPr lang="en-AU" i="1" dirty="0">
                <a:latin typeface="Public Sans"/>
              </a:rPr>
              <a:t> </a:t>
            </a:r>
            <a:r>
              <a:rPr lang="en-AU" dirty="0">
                <a:latin typeface="Public Sans"/>
              </a:rPr>
              <a:t>blog, accessed 12 September 2024.</a:t>
            </a:r>
          </a:p>
          <a:p>
            <a:endParaRPr lang="en-AU" b="0" dirty="0">
              <a:latin typeface="Public Sans"/>
            </a:endParaRPr>
          </a:p>
          <a:p>
            <a:endParaRPr lang="en-AU" b="1"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4129344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Acknowledgement of Country </a:t>
            </a:r>
            <a:endParaRPr lang="en-US"/>
          </a:p>
          <a:p>
            <a:r>
              <a:rPr lang="en-AU" b="1"/>
              <a:t>[00:30]</a:t>
            </a:r>
            <a:endParaRPr lang="en-AU"/>
          </a:p>
          <a:p>
            <a:endParaRPr lang="en-AU"/>
          </a:p>
          <a:p>
            <a:r>
              <a:rPr lang="en-AU" b="1">
                <a:latin typeface="Public Sans"/>
              </a:rPr>
              <a:t>Speaker n</a:t>
            </a:r>
            <a:r>
              <a:rPr lang="en-US" b="1" err="1">
                <a:latin typeface="Public Sans"/>
              </a:rPr>
              <a:t>otes</a:t>
            </a:r>
            <a:r>
              <a:rPr lang="en-US" b="1">
                <a:latin typeface="Public Sans"/>
              </a:rPr>
              <a:t>:</a:t>
            </a:r>
            <a:endParaRPr lang="en-AU">
              <a:latin typeface="Public Sans"/>
            </a:endParaRPr>
          </a:p>
          <a:p>
            <a:r>
              <a:rPr lang="en-US">
                <a:latin typeface="Public Sans"/>
              </a:rPr>
              <a:t>I would like to acknowledge the traditional custodians of the land on which we meet today. We pay our respects to their Elders past and present. We </a:t>
            </a:r>
            <a:r>
              <a:rPr lang="en-US" err="1">
                <a:latin typeface="Public Sans"/>
              </a:rPr>
              <a:t>recognise</a:t>
            </a:r>
            <a:r>
              <a:rPr lang="en-US">
                <a:latin typeface="Public Sans"/>
              </a:rPr>
              <a:t> their continuing connection to land, water, and culture, and we are committed to continuing to learn from their wisdom and traditions.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2223526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2850956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r>
              <a:rPr lang="en-US" b="1" dirty="0">
                <a:latin typeface="Public Sans"/>
              </a:rPr>
              <a:t>Purpose of the slide: What is modelling?</a:t>
            </a:r>
          </a:p>
          <a:p>
            <a:pPr>
              <a:lnSpc>
                <a:spcPct val="150000"/>
              </a:lnSpc>
              <a:spcAft>
                <a:spcPts val="1200"/>
              </a:spcAft>
            </a:pPr>
            <a:r>
              <a:rPr lang="en-US" b="1" dirty="0">
                <a:latin typeface="Public Sans"/>
              </a:rPr>
              <a:t>[02:00]</a:t>
            </a:r>
            <a:endParaRPr lang="en-US" dirty="0">
              <a:latin typeface="Public Sans"/>
            </a:endParaRPr>
          </a:p>
          <a:p>
            <a:pPr>
              <a:lnSpc>
                <a:spcPct val="150000"/>
              </a:lnSpc>
              <a:spcAft>
                <a:spcPts val="1200"/>
              </a:spcAft>
            </a:pPr>
            <a:endParaRPr lang="en-US" dirty="0"/>
          </a:p>
          <a:p>
            <a:pPr marL="0" marR="0" lvl="0" indent="0" algn="l" defTabSz="1219170" rtl="0" eaLnBrk="1" fontAlgn="auto" latinLnBrk="0" hangingPunct="1">
              <a:lnSpc>
                <a:spcPct val="150000"/>
              </a:lnSpc>
              <a:spcBef>
                <a:spcPts val="0"/>
              </a:spcBef>
              <a:spcAft>
                <a:spcPts val="1200"/>
              </a:spcAft>
              <a:buClrTx/>
              <a:buSzTx/>
              <a:buFontTx/>
              <a:buNone/>
              <a:tabLst/>
              <a:defRPr/>
            </a:pPr>
            <a:r>
              <a:rPr lang="en-US" b="1" dirty="0">
                <a:latin typeface="Public Sans"/>
              </a:rPr>
              <a:t>Speaker notes:</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US" dirty="0"/>
          </a:p>
          <a:p>
            <a:pPr>
              <a:lnSpc>
                <a:spcPct val="150000"/>
              </a:lnSpc>
              <a:spcAft>
                <a:spcPts val="1200"/>
              </a:spcAft>
            </a:pPr>
            <a:r>
              <a:rPr lang="en-US" dirty="0">
                <a:latin typeface="Public Sans"/>
              </a:rPr>
              <a:t>When teaching a skill that involves steps or actions, the best way to begin instruction is by showing students exactly what they need to do. Demonstrating the process gives them a clear understanding of what is expected. (Archer and Hughes 2011)</a:t>
            </a:r>
          </a:p>
          <a:p>
            <a:pPr>
              <a:lnSpc>
                <a:spcPct val="150000"/>
              </a:lnSpc>
              <a:spcAft>
                <a:spcPts val="1200"/>
              </a:spcAft>
            </a:pPr>
            <a:endParaRPr lang="en-US" dirty="0">
              <a:latin typeface="Public Sans"/>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AU" dirty="0"/>
              <a:t>Modelling doesn’t mean that the teacher talks all the time – students need to interact with the teacher during the modelling. </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AU" dirty="0"/>
          </a:p>
          <a:p>
            <a:pPr marL="0" marR="0" lvl="0" indent="0" algn="l" defTabSz="1219170" rtl="0" eaLnBrk="1" fontAlgn="auto" latinLnBrk="0" hangingPunct="1">
              <a:lnSpc>
                <a:spcPct val="150000"/>
              </a:lnSpc>
              <a:spcBef>
                <a:spcPts val="0"/>
              </a:spcBef>
              <a:spcAft>
                <a:spcPts val="1200"/>
              </a:spcAft>
              <a:buClrTx/>
              <a:buSzTx/>
              <a:buFontTx/>
              <a:buNone/>
              <a:tabLst/>
              <a:defRPr/>
            </a:pPr>
            <a:r>
              <a:rPr lang="en-AU" b="1" dirty="0"/>
              <a:t>Note to presenter: </a:t>
            </a:r>
            <a:r>
              <a:rPr lang="en-AU" dirty="0"/>
              <a:t>You can watch Anita in a short video demonstrating how modelling can be interactive through checks for understanding.</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AU" dirty="0"/>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Watch – Anita Archer Elementary Series - Instruction Must Be Interactive [00:54] – </a:t>
            </a:r>
            <a:r>
              <a:rPr lang="en-AU"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https://www.youtube.com/watch?v=UWtoZNRstSE</a:t>
            </a:r>
            <a:r>
              <a:rPr lang="en-AU" sz="1800" dirty="0">
                <a:effectLst/>
                <a:latin typeface="Aptos" panose="020B0004020202020204" pitchFamily="34" charset="0"/>
                <a:ea typeface="Aptos" panose="020B0004020202020204" pitchFamily="34" charset="0"/>
                <a:cs typeface="Times New Roman" panose="02020603050405020304" pitchFamily="18" charset="0"/>
              </a:rPr>
              <a:t> </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AU" dirty="0"/>
          </a:p>
          <a:p>
            <a:pPr marL="0" marR="0" lvl="0" indent="0" algn="l" defTabSz="1219170" rtl="0" eaLnBrk="1" fontAlgn="auto" latinLnBrk="0" hangingPunct="1">
              <a:lnSpc>
                <a:spcPct val="150000"/>
              </a:lnSpc>
              <a:spcBef>
                <a:spcPts val="0"/>
              </a:spcBef>
              <a:spcAft>
                <a:spcPts val="1200"/>
              </a:spcAft>
              <a:buClrTx/>
              <a:buSzTx/>
              <a:buFontTx/>
              <a:buNone/>
              <a:tabLst/>
              <a:defRPr/>
            </a:pPr>
            <a:r>
              <a:rPr lang="en-AU" b="1" dirty="0"/>
              <a:t>Further resources:</a:t>
            </a:r>
          </a:p>
          <a:p>
            <a:pPr marL="0" marR="0" lvl="0" indent="0" algn="l" defTabSz="1219170" rtl="0" eaLnBrk="1" fontAlgn="auto" latinLnBrk="0" hangingPunct="1">
              <a:lnSpc>
                <a:spcPct val="150000"/>
              </a:lnSpc>
              <a:spcBef>
                <a:spcPts val="0"/>
              </a:spcBef>
              <a:spcAft>
                <a:spcPts val="1200"/>
              </a:spcAft>
              <a:buClrTx/>
              <a:buSzTx/>
              <a:buFontTx/>
              <a:buNone/>
              <a:tabLst/>
              <a:defRPr/>
            </a:pPr>
            <a:r>
              <a:rPr lang="en-US" dirty="0">
                <a:latin typeface="Public Sans"/>
              </a:rPr>
              <a:t>Checking for understanding strategy learning module – https://education.nsw.gov.au/teaching-and-learning/curriculum/explicit-teaching/explicit-teaching-strategies/checking-for-understanding</a:t>
            </a:r>
          </a:p>
          <a:p>
            <a:pPr>
              <a:lnSpc>
                <a:spcPct val="150000"/>
              </a:lnSpc>
              <a:spcAft>
                <a:spcPts val="1200"/>
              </a:spcAft>
            </a:pPr>
            <a:endParaRPr lang="en-US" b="1" dirty="0">
              <a:latin typeface="Public Sans"/>
            </a:endParaRPr>
          </a:p>
          <a:p>
            <a:pPr>
              <a:lnSpc>
                <a:spcPct val="150000"/>
              </a:lnSpc>
              <a:spcAft>
                <a:spcPts val="1200"/>
              </a:spcAft>
            </a:pPr>
            <a:r>
              <a:rPr lang="en-US" b="1" dirty="0">
                <a:latin typeface="Public Sans"/>
              </a:rPr>
              <a:t>References:</a:t>
            </a:r>
            <a:endParaRPr lang="en-US" dirty="0">
              <a:latin typeface="Public Sans"/>
            </a:endParaRPr>
          </a:p>
          <a:p>
            <a:pPr>
              <a:lnSpc>
                <a:spcPct val="150000"/>
              </a:lnSpc>
              <a:spcAft>
                <a:spcPts val="1200"/>
              </a:spcAft>
            </a:pPr>
            <a:r>
              <a:rPr lang="en-US" dirty="0">
                <a:latin typeface="Public Sans"/>
              </a:rPr>
              <a:t>Archer A and Hughes C (2011) </a:t>
            </a:r>
            <a:r>
              <a:rPr lang="en-US" i="1" dirty="0">
                <a:latin typeface="Public Sans"/>
              </a:rPr>
              <a:t>Explicit instruction: effective and efficient teaching,</a:t>
            </a:r>
            <a:r>
              <a:rPr lang="en-US" dirty="0">
                <a:latin typeface="Public Sans"/>
              </a:rPr>
              <a:t> Guilford press.</a:t>
            </a:r>
          </a:p>
          <a:p>
            <a:endParaRPr lang="en-US"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3539570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latin typeface="Public Sans"/>
              </a:rPr>
              <a:t>Purpose: Using scaffolding</a:t>
            </a:r>
            <a:endParaRPr lang="en-AU" b="1" dirty="0"/>
          </a:p>
          <a:p>
            <a:pPr>
              <a:defRPr/>
            </a:pPr>
            <a:r>
              <a:rPr lang="en-AU" b="1" dirty="0">
                <a:latin typeface="Public Sans"/>
              </a:rPr>
              <a:t>[01:00] </a:t>
            </a:r>
            <a:endParaRPr lang="en-US" dirty="0"/>
          </a:p>
          <a:p>
            <a:pPr>
              <a:defRPr/>
            </a:pPr>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Speaker notes:</a:t>
            </a:r>
            <a:endParaRPr lang="en-AU" sz="1800" dirty="0">
              <a:effectLst/>
              <a:latin typeface="Aptos" panose="020B0004020202020204" pitchFamily="34" charset="0"/>
              <a:ea typeface="MS Mincho" panose="02020609040205080304" pitchFamily="49" charset="-128"/>
              <a:cs typeface="Arial" panose="020B0604020202020204" pitchFamily="34" charset="0"/>
            </a:endParaRPr>
          </a:p>
          <a:p>
            <a:pPr marL="285750" indent="-285750">
              <a:lnSpc>
                <a:spcPct val="114999"/>
              </a:lnSpc>
              <a:spcAft>
                <a:spcPts val="800"/>
              </a:spcAft>
              <a:buFont typeface="Arial"/>
              <a:buChar char="•"/>
              <a:defRPr/>
            </a:pPr>
            <a:r>
              <a:rPr lang="en-US" dirty="0">
                <a:latin typeface="Public Sans"/>
              </a:rPr>
              <a:t>Structure and guidance help novices develop mastery over their learning (AERO 2023d).</a:t>
            </a:r>
          </a:p>
          <a:p>
            <a:pPr marL="285750" indent="-285750">
              <a:lnSpc>
                <a:spcPct val="114999"/>
              </a:lnSpc>
              <a:spcAft>
                <a:spcPts val="800"/>
              </a:spcAft>
              <a:buFont typeface="Arial"/>
              <a:buChar char="•"/>
              <a:defRPr/>
            </a:pPr>
            <a:r>
              <a:rPr lang="en-US" dirty="0">
                <a:latin typeface="Public Sans"/>
              </a:rPr>
              <a:t>Students learn most efficiently and effectively by modelling from an expert (AERO 2023d).</a:t>
            </a:r>
          </a:p>
          <a:p>
            <a:pPr marL="285750" indent="-285750">
              <a:lnSpc>
                <a:spcPct val="114999"/>
              </a:lnSpc>
              <a:spcAft>
                <a:spcPts val="800"/>
              </a:spcAft>
              <a:buFont typeface="Arial"/>
              <a:buChar char="•"/>
              <a:defRPr/>
            </a:pPr>
            <a:r>
              <a:rPr lang="en-US" dirty="0">
                <a:latin typeface="Public Sans"/>
              </a:rPr>
              <a:t>When students acquire knowledge through their own experience, it is slow and prone to error (AERO 2023d).</a:t>
            </a:r>
          </a:p>
          <a:p>
            <a:pPr marL="285750" indent="-285750">
              <a:lnSpc>
                <a:spcPct val="140000"/>
              </a:lnSpc>
              <a:spcAft>
                <a:spcPts val="1200"/>
              </a:spcAft>
              <a:buFont typeface="Public Sans"/>
              <a:buChar char="•"/>
              <a:defRPr/>
            </a:pPr>
            <a:r>
              <a:rPr lang="en-US" dirty="0">
                <a:latin typeface="Public Sans"/>
              </a:rPr>
              <a:t>When learning new information, students first need to build the mental models of understanding that experts already have.  Once those mental models are in place, students can move from seeing what they are learning as isolated facts to </a:t>
            </a:r>
            <a:r>
              <a:rPr lang="en-US" dirty="0" err="1">
                <a:latin typeface="Public Sans"/>
              </a:rPr>
              <a:t>recognising</a:t>
            </a:r>
            <a:r>
              <a:rPr lang="en-US" dirty="0">
                <a:latin typeface="Public Sans"/>
              </a:rPr>
              <a:t> connections and relationships for deeper understanding (AERO 2023d).</a:t>
            </a:r>
          </a:p>
          <a:p>
            <a:pPr marL="285750" indent="-285750">
              <a:lnSpc>
                <a:spcPct val="140000"/>
              </a:lnSpc>
              <a:spcAft>
                <a:spcPts val="1200"/>
              </a:spcAft>
              <a:buFont typeface="Public Sans"/>
              <a:buChar char="•"/>
            </a:pPr>
            <a:r>
              <a:rPr lang="en-US" dirty="0">
                <a:latin typeface="Public Sans"/>
              </a:rPr>
              <a:t>This is true for all learners including HPGS who still require modelling, but may be able to move to guided practice more quickly (Martin 2016)</a:t>
            </a:r>
            <a:endParaRPr lang="en-US" dirty="0">
              <a:effectLst/>
              <a:latin typeface="Public Sans"/>
              <a:ea typeface="Arial" panose="020B0604020202020204" pitchFamily="34" charset="0"/>
              <a:cs typeface="Arial" panose="020B0604020202020204" pitchFamily="34" charset="0"/>
            </a:endParaRPr>
          </a:p>
          <a:p>
            <a:pPr>
              <a:lnSpc>
                <a:spcPct val="115000"/>
              </a:lnSpc>
              <a:spcAft>
                <a:spcPts val="800"/>
              </a:spcAft>
            </a:pPr>
            <a:endParaRPr lang="en-US" sz="1800" dirty="0">
              <a:effectLst/>
              <a:ea typeface="Arial" panose="020B0604020202020204" pitchFamily="34" charset="0"/>
              <a:cs typeface="Arial" panose="020B0604020202020204" pitchFamily="34" charset="0"/>
            </a:endParaRPr>
          </a:p>
          <a:p>
            <a:pPr>
              <a:lnSpc>
                <a:spcPct val="115000"/>
              </a:lnSpc>
              <a:spcAft>
                <a:spcPts val="800"/>
              </a:spcAft>
            </a:pPr>
            <a:r>
              <a:rPr lang="en-US" sz="1800" b="1" dirty="0">
                <a:ea typeface="Arial" panose="020B0604020202020204" pitchFamily="34" charset="0"/>
                <a:cs typeface="Arial"/>
              </a:rPr>
              <a:t>References:</a:t>
            </a:r>
            <a:endParaRPr lang="en-US" sz="1800" b="1" dirty="0">
              <a:ea typeface="Arial" panose="020B0604020202020204" pitchFamily="34" charset="0"/>
              <a:cs typeface="Arial" panose="020B0604020202020204" pitchFamily="34" charset="0"/>
            </a:endParaRPr>
          </a:p>
          <a:p>
            <a:r>
              <a:rPr lang="en-AU" sz="1600" dirty="0">
                <a:ea typeface="+mn-lt"/>
                <a:cs typeface="+mn-lt"/>
              </a:rPr>
              <a:t>AERO (Australian Education Research Organisation) (2023d) </a:t>
            </a:r>
            <a:r>
              <a:rPr lang="en-AU" sz="1600" i="1" dirty="0">
                <a:ea typeface="+mn-lt"/>
                <a:cs typeface="+mn-lt"/>
                <a:hlinkClick r:id="rId3"/>
              </a:rPr>
              <a:t>Explicit instruction optimises learning</a:t>
            </a:r>
            <a:r>
              <a:rPr lang="en-AU" sz="1600" dirty="0">
                <a:ea typeface="+mn-lt"/>
                <a:cs typeface="+mn-lt"/>
              </a:rPr>
              <a:t>, AERO.</a:t>
            </a:r>
            <a:endParaRPr lang="en-AU" dirty="0">
              <a:ea typeface="+mn-lt"/>
              <a:cs typeface="+mn-lt"/>
            </a:endParaRPr>
          </a:p>
          <a:p>
            <a:pPr>
              <a:lnSpc>
                <a:spcPct val="114999"/>
              </a:lnSpc>
              <a:spcAft>
                <a:spcPts val="800"/>
              </a:spcAft>
            </a:pPr>
            <a:r>
              <a:rPr lang="en-AU" dirty="0">
                <a:effectLst/>
                <a:latin typeface="Public Sans"/>
              </a:rPr>
              <a:t>Martin </a:t>
            </a:r>
            <a:r>
              <a:rPr lang="en-AU" dirty="0">
                <a:latin typeface="Public Sans"/>
              </a:rPr>
              <a:t>AJ </a:t>
            </a:r>
            <a:r>
              <a:rPr lang="en-AU" dirty="0">
                <a:effectLst/>
                <a:latin typeface="Public Sans"/>
              </a:rPr>
              <a:t>(2016)</a:t>
            </a:r>
            <a:r>
              <a:rPr lang="en-AU" dirty="0">
                <a:latin typeface="Public Sans"/>
              </a:rPr>
              <a:t> </a:t>
            </a:r>
            <a:r>
              <a:rPr lang="en-AU" i="1" dirty="0">
                <a:latin typeface="Public Sans"/>
              </a:rPr>
              <a:t>Using load reduction instruction (LRI) to boost motivation and engagement, </a:t>
            </a:r>
            <a:r>
              <a:rPr lang="en-AU" dirty="0">
                <a:latin typeface="Public Sans"/>
              </a:rPr>
              <a:t>The British Psychological Society.</a:t>
            </a:r>
            <a:r>
              <a:rPr lang="en-AU" dirty="0">
                <a:effectLst/>
                <a:latin typeface="Public Sans"/>
              </a:rPr>
              <a:t> </a:t>
            </a:r>
            <a:endParaRPr lang="en-AU"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254913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Key considerations for modelling</a:t>
            </a:r>
            <a:br>
              <a:rPr lang="en-AU" dirty="0">
                <a:highlight>
                  <a:srgbClr val="FFFF00"/>
                </a:highlight>
                <a:latin typeface="Public Sans"/>
              </a:rPr>
            </a:br>
            <a:r>
              <a:rPr lang="en-AU" b="1" dirty="0">
                <a:highlight>
                  <a:srgbClr val="FFFF00"/>
                </a:highlight>
                <a:latin typeface="Public Sans"/>
              </a:rPr>
              <a:t>[03:00]</a:t>
            </a:r>
          </a:p>
          <a:p>
            <a:endParaRPr lang="en-AU" b="1" dirty="0">
              <a:highlight>
                <a:srgbClr val="FFFF00"/>
              </a:highlight>
              <a:latin typeface="Public Sans"/>
            </a:endParaRPr>
          </a:p>
          <a:p>
            <a:r>
              <a:rPr lang="en-AU" b="1" dirty="0">
                <a:latin typeface="Public Sans"/>
              </a:rPr>
              <a:t>Speaker notes:</a:t>
            </a:r>
          </a:p>
          <a:p>
            <a:endParaRPr lang="en-AU" dirty="0">
              <a:latin typeface="Public Sans"/>
            </a:endParaRPr>
          </a:p>
          <a:p>
            <a:r>
              <a:rPr lang="en-AU" dirty="0">
                <a:latin typeface="Public Sans"/>
              </a:rPr>
              <a:t>It’s crucial that our modelling is not only effective but also clear, concise, and consistent. This ensures students can follow along without confusion.</a:t>
            </a:r>
          </a:p>
          <a:p>
            <a:endParaRPr lang="en-AU" dirty="0"/>
          </a:p>
          <a:p>
            <a:r>
              <a:rPr lang="en-AU" dirty="0">
                <a:latin typeface="Public Sans"/>
              </a:rPr>
              <a:t>One technique is using think-</a:t>
            </a:r>
            <a:r>
              <a:rPr lang="en-AU" dirty="0" err="1">
                <a:latin typeface="Public Sans"/>
              </a:rPr>
              <a:t>alouds</a:t>
            </a:r>
            <a:r>
              <a:rPr lang="en-AU" dirty="0">
                <a:latin typeface="Public Sans"/>
              </a:rPr>
              <a:t>. By verbalising our thought processes while we work through a task, we make our thinking visible to students. This allows them to understand not just what we’re doing, but why we’re doing it, helping them to understand the reasoning behind the steps.</a:t>
            </a:r>
          </a:p>
          <a:p>
            <a:endParaRPr lang="en-AU" dirty="0">
              <a:latin typeface="Public Sans"/>
            </a:endParaRPr>
          </a:p>
          <a:p>
            <a:r>
              <a:rPr lang="en-AU" dirty="0">
                <a:latin typeface="Public Sans"/>
              </a:rPr>
              <a:t>Worked examples are more than just something we show and explain to students at the start of a lesson. They are ongoing resources that students should be able to refer back to throughout the learning process. By giving students tangible examples, we provide a framework they can use to guide their work later on.</a:t>
            </a:r>
          </a:p>
          <a:p>
            <a:endParaRPr lang="en-AU" dirty="0">
              <a:latin typeface="Public Sans"/>
            </a:endParaRPr>
          </a:p>
          <a:p>
            <a:r>
              <a:rPr lang="en-AU" dirty="0">
                <a:latin typeface="Public Sans"/>
              </a:rPr>
              <a:t>Throughout the modelling process, we need to check for understanding. This will ensure students are engaged in the modelling process and are developing in their understanding of the learning. Checks for understanding also let us know if students are ready to move to guided practice, or if we need to revisit the skill or concept again. This ensures that no student is left behind. </a:t>
            </a:r>
          </a:p>
          <a:p>
            <a:endParaRPr lang="en-AU" dirty="0">
              <a:latin typeface="Public Sans"/>
            </a:endParaRPr>
          </a:p>
          <a:p>
            <a:r>
              <a:rPr lang="en-AU" dirty="0">
                <a:latin typeface="Public Sans"/>
              </a:rPr>
              <a:t>Finally, providing students with sufficient wait time is key. After asking a question or presenting information, allow them time to process what’s been taught. This ensures deeper understanding and gives them the opportunity to engage more fully with the material.</a:t>
            </a:r>
          </a:p>
          <a:p>
            <a:endParaRPr lang="en-AU" dirty="0">
              <a:latin typeface="Public Sans"/>
            </a:endParaRPr>
          </a:p>
          <a:p>
            <a:r>
              <a:rPr lang="en-AU" b="1" dirty="0">
                <a:latin typeface="Public Sans"/>
              </a:rPr>
              <a:t>Note to presenter: </a:t>
            </a:r>
            <a:r>
              <a:rPr lang="en-AU" b="0" dirty="0">
                <a:latin typeface="Public Sans"/>
              </a:rPr>
              <a:t>You may like to provide some time to discuss each point. </a:t>
            </a:r>
            <a:endParaRPr lang="en-AU" b="0" dirty="0"/>
          </a:p>
          <a:p>
            <a:endParaRPr lang="en-AU" dirty="0">
              <a:latin typeface="Public Sans"/>
            </a:endParaRPr>
          </a:p>
          <a:p>
            <a:endParaRPr lang="en-AU" sz="1600" dirty="0">
              <a:latin typeface="Public Sans"/>
            </a:endParaRPr>
          </a:p>
          <a:p>
            <a:r>
              <a:rPr lang="en-AU" b="1" dirty="0">
                <a:latin typeface="Public Sans"/>
              </a:rPr>
              <a:t>References:</a:t>
            </a:r>
          </a:p>
          <a:p>
            <a:r>
              <a:rPr lang="en-US" sz="1600" dirty="0">
                <a:ea typeface="+mn-lt"/>
                <a:cs typeface="+mn-lt"/>
              </a:rPr>
              <a:t>AERO (Australian Education Research Organisation)</a:t>
            </a:r>
            <a:r>
              <a:rPr lang="en-AU" sz="1600" dirty="0">
                <a:ea typeface="+mn-lt"/>
                <a:cs typeface="+mn-lt"/>
              </a:rPr>
              <a:t> </a:t>
            </a:r>
            <a:r>
              <a:rPr lang="en-US" sz="1600" dirty="0">
                <a:ea typeface="+mn-lt"/>
                <a:cs typeface="+mn-lt"/>
              </a:rPr>
              <a:t>(2023b) </a:t>
            </a:r>
            <a:r>
              <a:rPr lang="en-US" sz="1600" i="1" dirty="0">
                <a:ea typeface="+mn-lt"/>
                <a:cs typeface="+mn-lt"/>
                <a:hlinkClick r:id="rId3"/>
              </a:rPr>
              <a:t>How students learn best: an overview of the learning process and most effective teaching practices</a:t>
            </a:r>
            <a:r>
              <a:rPr lang="en-US" sz="1600" dirty="0">
                <a:ea typeface="+mn-lt"/>
                <a:cs typeface="+mn-lt"/>
              </a:rPr>
              <a:t>, </a:t>
            </a:r>
            <a:r>
              <a:rPr lang="en-AU" sz="1600" dirty="0">
                <a:ea typeface="+mn-lt"/>
                <a:cs typeface="+mn-lt"/>
              </a:rPr>
              <a:t>AERO.</a:t>
            </a:r>
            <a:endParaRPr lang="en-AU" sz="1050" dirty="0">
              <a:ea typeface="+mn-lt"/>
              <a:cs typeface="+mn-lt"/>
            </a:endParaRPr>
          </a:p>
          <a:p>
            <a:r>
              <a:rPr lang="en-AU" dirty="0">
                <a:latin typeface="Public Sans"/>
              </a:rPr>
              <a:t>Archer A and Hughes C (2011) </a:t>
            </a:r>
            <a:r>
              <a:rPr lang="en-AU" i="1" dirty="0">
                <a:latin typeface="Public Sans"/>
              </a:rPr>
              <a:t>Explicit instruction: effective and efficient teaching,</a:t>
            </a:r>
            <a:r>
              <a:rPr lang="en-AU" dirty="0">
                <a:latin typeface="Public Sans"/>
              </a:rPr>
              <a:t> Guilford Press.</a:t>
            </a:r>
          </a:p>
          <a:p>
            <a:r>
              <a:rPr lang="en-US" dirty="0" err="1">
                <a:latin typeface="Public Sans"/>
              </a:rPr>
              <a:t>Rosenshine</a:t>
            </a:r>
            <a:r>
              <a:rPr lang="en-US" dirty="0">
                <a:latin typeface="Public Sans"/>
              </a:rPr>
              <a:t> B (2012) '</a:t>
            </a:r>
            <a:r>
              <a:rPr lang="en-US" dirty="0">
                <a:latin typeface="Public Sans"/>
                <a:hlinkClick r:id="rId4"/>
              </a:rPr>
              <a:t>Principles of instruction: research-based strategies that all teachers should know</a:t>
            </a:r>
            <a:r>
              <a:rPr lang="en-US" dirty="0">
                <a:latin typeface="Public Sans"/>
              </a:rPr>
              <a:t>', </a:t>
            </a:r>
            <a:r>
              <a:rPr lang="en-US" i="1" dirty="0">
                <a:latin typeface="Public Sans"/>
              </a:rPr>
              <a:t>American Educator</a:t>
            </a:r>
            <a:r>
              <a:rPr lang="en-US" dirty="0">
                <a:latin typeface="Public Sans"/>
              </a:rPr>
              <a:t>, 36(1):12–19. </a:t>
            </a:r>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1496605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r>
              <a:rPr lang="en-US" b="1" dirty="0">
                <a:latin typeface="Public Sans"/>
              </a:rPr>
              <a:t>Purpose: Modelling using think-</a:t>
            </a:r>
            <a:r>
              <a:rPr lang="en-US" b="1" dirty="0" err="1">
                <a:latin typeface="Public Sans"/>
              </a:rPr>
              <a:t>alouds</a:t>
            </a:r>
            <a:endParaRPr lang="en-US" b="1" dirty="0">
              <a:latin typeface="Public Sans"/>
            </a:endParaRPr>
          </a:p>
          <a:p>
            <a:pPr marL="0" indent="0">
              <a:lnSpc>
                <a:spcPct val="150000"/>
              </a:lnSpc>
              <a:spcAft>
                <a:spcPts val="1200"/>
              </a:spcAft>
              <a:buFont typeface="Arial"/>
              <a:buNone/>
            </a:pPr>
            <a:r>
              <a:rPr lang="en-US" b="1" dirty="0">
                <a:latin typeface="Public Sans"/>
              </a:rPr>
              <a:t>[01:00]</a:t>
            </a:r>
          </a:p>
          <a:p>
            <a:pPr marL="0" indent="0">
              <a:lnSpc>
                <a:spcPct val="150000"/>
              </a:lnSpc>
              <a:spcAft>
                <a:spcPts val="1200"/>
              </a:spcAft>
              <a:buFont typeface="Arial"/>
              <a:buNone/>
            </a:pPr>
            <a:endParaRPr lang="en-US" b="1" dirty="0"/>
          </a:p>
          <a:p>
            <a:pPr marL="0" marR="0" lvl="0" indent="0" algn="l" defTabSz="1219170" rtl="0" eaLnBrk="1" fontAlgn="auto" latinLnBrk="0" hangingPunct="1">
              <a:lnSpc>
                <a:spcPct val="150000"/>
              </a:lnSpc>
              <a:spcBef>
                <a:spcPts val="0"/>
              </a:spcBef>
              <a:spcAft>
                <a:spcPts val="1200"/>
              </a:spcAft>
              <a:buClrTx/>
              <a:buSzTx/>
              <a:buFont typeface="Arial"/>
              <a:buNone/>
              <a:tabLst/>
              <a:defRPr/>
            </a:pPr>
            <a:r>
              <a:rPr lang="en-US" b="1" dirty="0">
                <a:latin typeface="Public Sans"/>
              </a:rPr>
              <a:t>Speaker notes:</a:t>
            </a:r>
          </a:p>
          <a:p>
            <a:pPr>
              <a:lnSpc>
                <a:spcPct val="150000"/>
              </a:lnSpc>
              <a:spcAft>
                <a:spcPts val="1200"/>
              </a:spcAft>
            </a:pPr>
            <a:r>
              <a:rPr lang="en-US" dirty="0">
                <a:latin typeface="Public Sans"/>
              </a:rPr>
              <a:t>A think-aloud is a teaching strategy where the teacher </a:t>
            </a:r>
            <a:r>
              <a:rPr lang="en-US" dirty="0" err="1">
                <a:latin typeface="Public Sans"/>
              </a:rPr>
              <a:t>verbalises</a:t>
            </a:r>
            <a:r>
              <a:rPr lang="en-US" dirty="0">
                <a:latin typeface="Public Sans"/>
              </a:rPr>
              <a:t> their internal thought process while performing a task or solving a problem. It’s like giving students a window into the teacher’s brain or 'expert thinking' as they work through each step (</a:t>
            </a:r>
            <a:r>
              <a:rPr lang="en-US" dirty="0" err="1">
                <a:latin typeface="Public Sans"/>
              </a:rPr>
              <a:t>Rosenshine</a:t>
            </a:r>
            <a:r>
              <a:rPr lang="en-US" dirty="0">
                <a:latin typeface="Public Sans"/>
              </a:rPr>
              <a:t> 2012).</a:t>
            </a:r>
          </a:p>
          <a:p>
            <a:pPr>
              <a:lnSpc>
                <a:spcPct val="150000"/>
              </a:lnSpc>
              <a:spcAft>
                <a:spcPts val="1200"/>
              </a:spcAft>
              <a:buFont typeface="Arial"/>
            </a:pPr>
            <a:endParaRPr lang="en-US" dirty="0"/>
          </a:p>
          <a:p>
            <a:pPr>
              <a:lnSpc>
                <a:spcPct val="150000"/>
              </a:lnSpc>
              <a:spcAft>
                <a:spcPts val="1200"/>
              </a:spcAft>
            </a:pPr>
            <a:r>
              <a:rPr lang="en-US" dirty="0">
                <a:latin typeface="Public Sans"/>
              </a:rPr>
              <a:t>By doing this, the teacher helps students understand why certain steps are taken, not just what the steps are. This strategy helps make invisible cognitive processes visible, aiding students in learning how to think critically and solve problems independently. It also helps clarify complex ideas and models how to approach different tasks in a structured way.</a:t>
            </a:r>
          </a:p>
          <a:p>
            <a:pPr>
              <a:lnSpc>
                <a:spcPct val="150000"/>
              </a:lnSpc>
              <a:spcAft>
                <a:spcPts val="1200"/>
              </a:spcAft>
            </a:pPr>
            <a:endParaRPr lang="en-US" dirty="0"/>
          </a:p>
          <a:p>
            <a:pPr>
              <a:lnSpc>
                <a:spcPct val="150000"/>
              </a:lnSpc>
              <a:spcAft>
                <a:spcPts val="1200"/>
              </a:spcAft>
            </a:pPr>
            <a:r>
              <a:rPr lang="en-US" dirty="0">
                <a:latin typeface="Public Sans"/>
              </a:rPr>
              <a:t>It provides a verbal scaffold for students to </a:t>
            </a:r>
            <a:r>
              <a:rPr lang="en-US" dirty="0" err="1">
                <a:latin typeface="Public Sans"/>
              </a:rPr>
              <a:t>internalise</a:t>
            </a:r>
            <a:r>
              <a:rPr lang="en-US" dirty="0">
                <a:latin typeface="Public Sans"/>
              </a:rPr>
              <a:t>. Teachers demonstrate using prior knowledge and applying critical thinking to new concepts. By breaking down complex skills into manageable steps, think-</a:t>
            </a:r>
            <a:r>
              <a:rPr lang="en-US" dirty="0" err="1">
                <a:latin typeface="Public Sans"/>
              </a:rPr>
              <a:t>alouds</a:t>
            </a:r>
            <a:r>
              <a:rPr lang="en-US" dirty="0">
                <a:latin typeface="Public Sans"/>
              </a:rPr>
              <a:t> help students develop problem-solving strategies they can use independently.</a:t>
            </a:r>
          </a:p>
          <a:p>
            <a:pPr marL="0" indent="0">
              <a:lnSpc>
                <a:spcPct val="150000"/>
              </a:lnSpc>
              <a:spcAft>
                <a:spcPts val="1200"/>
              </a:spcAft>
              <a:buFont typeface="Arial"/>
              <a:buNone/>
            </a:pPr>
            <a:endParaRPr lang="en-US" dirty="0"/>
          </a:p>
          <a:p>
            <a:pPr marL="0" indent="0">
              <a:lnSpc>
                <a:spcPct val="150000"/>
              </a:lnSpc>
              <a:spcAft>
                <a:spcPts val="1200"/>
              </a:spcAft>
              <a:buFont typeface="Arial"/>
              <a:buNone/>
            </a:pPr>
            <a:r>
              <a:rPr lang="en-US" dirty="0"/>
              <a:t>Teachers modelling the thinking process can increase student comprehension achievement and teacher awareness of metacognitive processes they employ (Fisher, Frey and Lapp, 2011).</a:t>
            </a:r>
          </a:p>
          <a:p>
            <a:pPr>
              <a:lnSpc>
                <a:spcPct val="150000"/>
              </a:lnSpc>
              <a:spcAft>
                <a:spcPts val="1200"/>
              </a:spcAft>
              <a:buFont typeface="Arial"/>
            </a:pPr>
            <a:endParaRPr lang="en-US" dirty="0"/>
          </a:p>
          <a:p>
            <a:pPr>
              <a:lnSpc>
                <a:spcPct val="150000"/>
              </a:lnSpc>
              <a:spcAft>
                <a:spcPts val="1200"/>
              </a:spcAft>
              <a:buFont typeface="Arial"/>
            </a:pPr>
            <a:r>
              <a:rPr lang="en-US" b="1" dirty="0">
                <a:latin typeface="Public Sans"/>
              </a:rPr>
              <a:t>References:</a:t>
            </a:r>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Fisher D, Frey N and Lapp D (2011) '</a:t>
            </a:r>
            <a:r>
              <a:rPr lang="en-AU"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Coaching middle-level teachers to think aloud improves comprehension instruction and student reading achieving</a:t>
            </a:r>
            <a:r>
              <a:rPr lang="en-AU" sz="1800" dirty="0">
                <a:effectLst/>
                <a:latin typeface="Aptos" panose="020B0004020202020204" pitchFamily="34" charset="0"/>
                <a:ea typeface="Aptos" panose="020B0004020202020204" pitchFamily="34" charset="0"/>
                <a:cs typeface="Times New Roman" panose="02020603050405020304" pitchFamily="18" charset="0"/>
              </a:rPr>
              <a:t>', </a:t>
            </a:r>
            <a:r>
              <a:rPr lang="en-AU" sz="1800" i="1" dirty="0">
                <a:effectLst/>
                <a:latin typeface="Aptos" panose="020B0004020202020204" pitchFamily="34" charset="0"/>
                <a:ea typeface="Aptos" panose="020B0004020202020204" pitchFamily="34" charset="0"/>
                <a:cs typeface="Times New Roman" panose="02020603050405020304" pitchFamily="18" charset="0"/>
              </a:rPr>
              <a:t>The Teacher Educator</a:t>
            </a:r>
            <a:r>
              <a:rPr lang="en-AU" sz="1800" dirty="0">
                <a:effectLst/>
                <a:latin typeface="Aptos" panose="020B0004020202020204" pitchFamily="34" charset="0"/>
                <a:ea typeface="Aptos" panose="020B0004020202020204" pitchFamily="34" charset="0"/>
                <a:cs typeface="Times New Roman" panose="02020603050405020304" pitchFamily="18" charset="0"/>
              </a:rPr>
              <a:t>, 46(3):231–243. </a:t>
            </a:r>
          </a:p>
          <a:p>
            <a:pPr>
              <a:lnSpc>
                <a:spcPct val="107000"/>
              </a:lnSpc>
              <a:spcAft>
                <a:spcPts val="800"/>
              </a:spcAft>
            </a:pPr>
            <a:r>
              <a:rPr lang="en-US" sz="1800" dirty="0" err="1">
                <a:effectLst/>
                <a:latin typeface="Aptos" panose="020B0004020202020204" pitchFamily="34" charset="0"/>
                <a:ea typeface="Aptos" panose="020B0004020202020204" pitchFamily="34" charset="0"/>
                <a:cs typeface="Times New Roman" panose="02020603050405020304" pitchFamily="18" charset="0"/>
              </a:rPr>
              <a:t>Rosenshine</a:t>
            </a:r>
            <a:r>
              <a:rPr lang="en-US" sz="1800" dirty="0">
                <a:effectLst/>
                <a:latin typeface="Aptos" panose="020B0004020202020204" pitchFamily="34" charset="0"/>
                <a:ea typeface="Aptos" panose="020B0004020202020204" pitchFamily="34" charset="0"/>
                <a:cs typeface="Times New Roman" panose="02020603050405020304" pitchFamily="18" charset="0"/>
              </a:rPr>
              <a:t>, B (2012) </a:t>
            </a:r>
            <a:r>
              <a:rPr lang="en-US"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Principles of instruction: research-based strategies that all teachers should know</a:t>
            </a:r>
            <a:r>
              <a:rPr lang="en-US" sz="1800" dirty="0">
                <a:effectLst/>
                <a:latin typeface="Aptos" panose="020B0004020202020204" pitchFamily="34" charset="0"/>
                <a:ea typeface="Aptos" panose="020B0004020202020204" pitchFamily="34" charset="0"/>
                <a:cs typeface="Times New Roman" panose="02020603050405020304" pitchFamily="18" charset="0"/>
              </a:rPr>
              <a:t>. American Educator, 36(1):12–19. </a:t>
            </a:r>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1137977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To illustrate a teaching routine for using think-</a:t>
            </a:r>
            <a:r>
              <a:rPr lang="en-AU" b="1" dirty="0" err="1">
                <a:latin typeface="Public Sans"/>
              </a:rPr>
              <a:t>alouds</a:t>
            </a:r>
            <a:r>
              <a:rPr lang="en-AU" b="1" dirty="0">
                <a:latin typeface="Public Sans"/>
              </a:rPr>
              <a:t>.</a:t>
            </a:r>
            <a:endParaRPr lang="en-US" dirty="0">
              <a:latin typeface="Public Sans"/>
            </a:endParaRPr>
          </a:p>
          <a:p>
            <a:r>
              <a:rPr lang="en-AU" b="1" dirty="0">
                <a:latin typeface="Public Sans"/>
              </a:rPr>
              <a:t>[02:30]</a:t>
            </a:r>
          </a:p>
          <a:p>
            <a:endParaRPr lang="en-AU"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Speaker notes: </a:t>
            </a:r>
            <a:endParaRPr lang="en-US" dirty="0"/>
          </a:p>
          <a:p>
            <a:r>
              <a:rPr lang="en-AU" dirty="0">
                <a:latin typeface="Public Sans"/>
              </a:rPr>
              <a:t>This is an example of a modelling teaching routine using think-</a:t>
            </a:r>
            <a:r>
              <a:rPr lang="en-AU" dirty="0" err="1">
                <a:latin typeface="Public Sans"/>
              </a:rPr>
              <a:t>alouds</a:t>
            </a:r>
            <a:r>
              <a:rPr lang="en-AU" dirty="0">
                <a:latin typeface="Public Sans"/>
              </a:rPr>
              <a:t>. It is written as what the teacher might say in the class:</a:t>
            </a:r>
            <a:endParaRPr lang="en-US" dirty="0"/>
          </a:p>
          <a:p>
            <a:endParaRPr lang="en-AU" dirty="0"/>
          </a:p>
          <a:p>
            <a:r>
              <a:rPr lang="en-AU" dirty="0">
                <a:latin typeface="Public Sans"/>
              </a:rPr>
              <a:t>When I summarise, one of the questions I ask myself is what is the main idea of each paragraph?</a:t>
            </a:r>
          </a:p>
          <a:p>
            <a:endParaRPr lang="en-AU" dirty="0"/>
          </a:p>
          <a:p>
            <a:r>
              <a:rPr lang="en-AU" b="1" dirty="0">
                <a:latin typeface="Public Sans"/>
              </a:rPr>
              <a:t>WORD AND PARAGRAPH LEVEL</a:t>
            </a:r>
          </a:p>
          <a:p>
            <a:r>
              <a:rPr lang="en-AU" dirty="0">
                <a:latin typeface="Public Sans"/>
              </a:rPr>
              <a:t>When I read the title of the text and look at the images, I can see that it is about Bamboo, so I believe the text will be about different uses of Bamboo.</a:t>
            </a:r>
          </a:p>
          <a:p>
            <a:endParaRPr lang="en-AU" dirty="0"/>
          </a:p>
          <a:p>
            <a:r>
              <a:rPr lang="en-AU" b="1" dirty="0">
                <a:latin typeface="Public Sans"/>
              </a:rPr>
              <a:t>PARAGRAPH 1</a:t>
            </a:r>
          </a:p>
          <a:p>
            <a:r>
              <a:rPr lang="en-AU" dirty="0">
                <a:latin typeface="Public Sans"/>
              </a:rPr>
              <a:t>Read with me: ‘Bamboo is an amazing plant’ STOP. Amazing is a positive word – </a:t>
            </a:r>
            <a:r>
              <a:rPr lang="en-AU" b="1" dirty="0">
                <a:latin typeface="Public Sans"/>
              </a:rPr>
              <a:t>I wonder </a:t>
            </a:r>
            <a:r>
              <a:rPr lang="en-AU" dirty="0">
                <a:latin typeface="Public Sans"/>
              </a:rPr>
              <a:t>what other words could be used instead of ‘amazing’ in this sentence that will keep the same idea? </a:t>
            </a:r>
            <a:r>
              <a:rPr lang="en-AU" b="1" dirty="0">
                <a:latin typeface="Public Sans"/>
              </a:rPr>
              <a:t>If I was </a:t>
            </a:r>
            <a:r>
              <a:rPr lang="en-AU" dirty="0">
                <a:latin typeface="Public Sans"/>
              </a:rPr>
              <a:t>replacing the word, </a:t>
            </a:r>
            <a:r>
              <a:rPr lang="en-AU" b="1" dirty="0">
                <a:latin typeface="Public Sans"/>
              </a:rPr>
              <a:t>I would think </a:t>
            </a:r>
            <a:r>
              <a:rPr lang="en-AU" dirty="0">
                <a:latin typeface="Public Sans"/>
              </a:rPr>
              <a:t>things like ‘Bamboo is an impressive plant’, ‘Bamboo is an exceptional plant’, ‘Bamboo is a phenomenal plant.’ </a:t>
            </a:r>
            <a:r>
              <a:rPr lang="en-AU" b="1" dirty="0">
                <a:latin typeface="Public Sans"/>
              </a:rPr>
              <a:t>This makes me think </a:t>
            </a:r>
            <a:r>
              <a:rPr lang="en-AU" dirty="0">
                <a:latin typeface="Public Sans"/>
              </a:rPr>
              <a:t>the text will have a key idea that Bamboo has unique qualities. Unique – meaning there are no other plants like it, it’s the only plant like this. </a:t>
            </a:r>
            <a:r>
              <a:rPr lang="en-AU" b="1" dirty="0">
                <a:latin typeface="Public Sans"/>
              </a:rPr>
              <a:t>[click]</a:t>
            </a:r>
            <a:br>
              <a:rPr lang="en-AU" dirty="0"/>
            </a:br>
            <a:br>
              <a:rPr lang="en-AU" dirty="0"/>
            </a:br>
            <a:r>
              <a:rPr lang="en-AU" dirty="0">
                <a:latin typeface="Public Sans"/>
              </a:rPr>
              <a:t>Read with me: ‘Did you know it is actually a grass? In fact, giant bamboo is the largest member of the grass family. Some types can grow an incredible 90 centimetres in just one day.’ STOP – Is incredible a positive word or a negative word? </a:t>
            </a:r>
            <a:r>
              <a:rPr lang="en-AU" b="1" dirty="0">
                <a:latin typeface="Public Sans"/>
              </a:rPr>
              <a:t>I know that some other words </a:t>
            </a:r>
            <a:r>
              <a:rPr lang="en-AU" dirty="0">
                <a:latin typeface="Public Sans"/>
              </a:rPr>
              <a:t>that are synonyms for incredible are unbelievable, spectacular, and remarkable. </a:t>
            </a:r>
            <a:r>
              <a:rPr lang="en-AU" b="1" dirty="0">
                <a:latin typeface="Public Sans"/>
              </a:rPr>
              <a:t>These words all relate to </a:t>
            </a:r>
            <a:r>
              <a:rPr lang="en-AU" dirty="0">
                <a:latin typeface="Public Sans"/>
              </a:rPr>
              <a:t>‘unique’, so having the word incredible here helps me to further understand that the first paragraph is about Bamboo’s unique qualities.</a:t>
            </a:r>
          </a:p>
          <a:p>
            <a:endParaRPr lang="en-AU" dirty="0"/>
          </a:p>
          <a:p>
            <a:r>
              <a:rPr lang="en-AU" dirty="0">
                <a:latin typeface="Public Sans"/>
              </a:rPr>
              <a:t>‘Some bamboo plants can grow to over 30 meters tall, which is as tall as a gum tree.’ - I know that gum trees are considered to be a very large tree and that not many plants and trees will grow this tall, especially grass. Because bamboo can grow as tall as gum trees, and I know that not many plants can do that, it confirms for me my idea that bamboo has unique qualities.</a:t>
            </a:r>
          </a:p>
          <a:p>
            <a:endParaRPr lang="en-AU" dirty="0"/>
          </a:p>
          <a:p>
            <a:r>
              <a:rPr lang="en-AU" b="1" dirty="0">
                <a:latin typeface="Public Sans"/>
              </a:rPr>
              <a:t>[click]</a:t>
            </a:r>
          </a:p>
          <a:p>
            <a:endParaRPr lang="en-AU" dirty="0"/>
          </a:p>
          <a:p>
            <a:r>
              <a:rPr lang="en-AU" b="1" dirty="0">
                <a:latin typeface="Public Sans"/>
              </a:rPr>
              <a:t>PARAGRAPH 2</a:t>
            </a:r>
          </a:p>
          <a:p>
            <a:endParaRPr lang="en-AU" dirty="0"/>
          </a:p>
          <a:p>
            <a:r>
              <a:rPr lang="en-AU" dirty="0"/>
              <a:t>We can see other key think-aloud ideas on this slide at a paragraph level, and also some think-aloud ideas at a whole-text level</a:t>
            </a:r>
          </a:p>
          <a:p>
            <a:endParaRPr lang="en-AU" dirty="0"/>
          </a:p>
          <a:p>
            <a:r>
              <a:rPr lang="en-AU" b="1" dirty="0">
                <a:latin typeface="Public Sans"/>
              </a:rPr>
              <a:t>WHOLE TEXT LEVEL</a:t>
            </a:r>
          </a:p>
          <a:p>
            <a:r>
              <a:rPr lang="en-AU" dirty="0">
                <a:latin typeface="Public Sans"/>
              </a:rPr>
              <a:t>Amazing, incredible, extremely useful, can even be used, strong. – these are all positive words and phrases and help us to understand this piece of writing tells us about positive facts about Bamboo.</a:t>
            </a:r>
          </a:p>
          <a:p>
            <a:endParaRPr lang="en-AU" dirty="0">
              <a:latin typeface="Public Sans"/>
            </a:endParaRPr>
          </a:p>
          <a:p>
            <a:r>
              <a:rPr lang="en-AU" b="1" dirty="0">
                <a:latin typeface="Public Sans"/>
              </a:rPr>
              <a:t>Reference</a:t>
            </a:r>
          </a:p>
          <a:p>
            <a:r>
              <a:rPr lang="en-AU" sz="1600" dirty="0">
                <a:latin typeface="Calibri"/>
                <a:ea typeface="Calibri" panose="020F0502020204030204" pitchFamily="34" charset="0"/>
                <a:cs typeface="Calibri"/>
              </a:rPr>
              <a:t>ACARA (Australian Curriculum Assessment and Reporting Authority) (2016) </a:t>
            </a:r>
            <a:r>
              <a:rPr lang="en-AU" sz="1600" dirty="0">
                <a:latin typeface="Calibri"/>
                <a:ea typeface="Calibri" panose="020F0502020204030204" pitchFamily="34" charset="0"/>
                <a:cs typeface="Calibri"/>
                <a:hlinkClick r:id="rId3"/>
              </a:rPr>
              <a:t>‘NAPLAN 2012–2016 test papers and answers</a:t>
            </a:r>
            <a:r>
              <a:rPr lang="en-AU" sz="1600" dirty="0">
                <a:latin typeface="Calibri"/>
                <a:ea typeface="Calibri" panose="020F0502020204030204" pitchFamily="34" charset="0"/>
                <a:cs typeface="Calibri"/>
              </a:rPr>
              <a:t>’, ACARA, accessed 10 November 2024. </a:t>
            </a:r>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1964182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To illustrate how a teaching routine for using think-</a:t>
            </a:r>
            <a:r>
              <a:rPr lang="en-AU" b="1" dirty="0" err="1">
                <a:latin typeface="Public Sans"/>
              </a:rPr>
              <a:t>alouds</a:t>
            </a:r>
            <a:r>
              <a:rPr lang="en-AU" b="1" dirty="0">
                <a:latin typeface="Public Sans"/>
              </a:rPr>
              <a:t>.</a:t>
            </a:r>
            <a:endParaRPr lang="en-US" dirty="0">
              <a:latin typeface="Public Sans"/>
            </a:endParaRPr>
          </a:p>
          <a:p>
            <a:r>
              <a:rPr lang="en-AU" b="1" dirty="0">
                <a:latin typeface="Public Sans"/>
              </a:rPr>
              <a:t>[02:30]</a:t>
            </a:r>
          </a:p>
          <a:p>
            <a:endParaRPr lang="en-AU"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Speaker notes: </a:t>
            </a:r>
            <a:endParaRPr lang="en-US" dirty="0"/>
          </a:p>
          <a:p>
            <a:r>
              <a:rPr lang="en-AU" dirty="0">
                <a:latin typeface="Public Sans"/>
              </a:rPr>
              <a:t>This is an example of a modelling teaching routine using think-</a:t>
            </a:r>
            <a:r>
              <a:rPr lang="en-AU" dirty="0" err="1">
                <a:latin typeface="Public Sans"/>
              </a:rPr>
              <a:t>alouds</a:t>
            </a:r>
            <a:r>
              <a:rPr lang="en-AU" dirty="0">
                <a:latin typeface="Public Sans"/>
              </a:rPr>
              <a:t>. It is written as what the teacher might say in the class:</a:t>
            </a:r>
            <a:endParaRPr lang="en-US" dirty="0"/>
          </a:p>
          <a:p>
            <a:endParaRPr lang="en-AU" dirty="0"/>
          </a:p>
          <a:p>
            <a:r>
              <a:rPr lang="en-AU" dirty="0"/>
              <a:t>When I look at a graph the first thing I read and think about is the title, so I can be sure I understand what the whole graph is about.</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Let’s read the title together “</a:t>
            </a:r>
            <a:r>
              <a:rPr lang="en-AU" sz="1600" dirty="0"/>
              <a:t>Proportion of Australian population meeting dairy intake recommended by the Australian Dietary Guidelines – ABS data 2011-12</a:t>
            </a:r>
            <a:r>
              <a:rPr lang="en-AU" dirty="0"/>
              <a: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r>
              <a:rPr lang="en-AU" dirty="0"/>
              <a:t>The title has a lot of information so I am going to break it up into parts. First, it’s about the Australian population. Then I see its about proportion of population. We’ve learned about the idea of proportion of the population in our last lesson. What does proportion of the population mean (wait) Sarah? So, when I am looking at proportion of the population, I’m looking for a percentage or per-one hundred measure. Next, I’m going to look at what this proportion or this group are doing – I see that they are meeting dairy intake, that is eating the amount of dairy foods that are recommended by our Australian Guidelines. Last, I can see ABS and I know from last lesson that this stands for the Australian Bureau of Statistics. And I can see that these statistics were collected in 2011 to 2012, and that’s a while ago now.</a:t>
            </a:r>
          </a:p>
          <a:p>
            <a:endParaRPr lang="en-AU" dirty="0"/>
          </a:p>
          <a:p>
            <a:r>
              <a:rPr lang="en-AU" b="1" dirty="0"/>
              <a:t>Categories</a:t>
            </a:r>
          </a:p>
          <a:p>
            <a:r>
              <a:rPr lang="en-AU" dirty="0">
                <a:latin typeface="Public Sans"/>
              </a:rPr>
              <a:t>Read the categories across the top of the graph with me: Age group (years) Males (%) Females (%) – </a:t>
            </a:r>
            <a:r>
              <a:rPr lang="en-AU" b="1" dirty="0">
                <a:latin typeface="Public Sans"/>
              </a:rPr>
              <a:t>This reminds me </a:t>
            </a:r>
            <a:r>
              <a:rPr lang="en-AU" b="0" dirty="0">
                <a:latin typeface="Public Sans"/>
              </a:rPr>
              <a:t>that we are dealing with percentages and talking about the proportion of the population. </a:t>
            </a:r>
            <a:r>
              <a:rPr lang="en-AU" b="1" dirty="0">
                <a:latin typeface="Public Sans"/>
              </a:rPr>
              <a:t>This makes me think </a:t>
            </a:r>
            <a:r>
              <a:rPr lang="en-AU" dirty="0">
                <a:latin typeface="Public Sans"/>
              </a:rPr>
              <a:t>that there will be important differences between age groups and between males and females. </a:t>
            </a:r>
            <a:br>
              <a:rPr lang="en-AU" dirty="0"/>
            </a:br>
            <a:br>
              <a:rPr lang="en-AU" dirty="0"/>
            </a:br>
            <a:r>
              <a:rPr lang="en-AU" dirty="0">
                <a:latin typeface="Public Sans"/>
              </a:rPr>
              <a:t>Read with me the column of percentages for males from top to bottom: “70%, 26.3%, 12%, 3.9%, 2.5%, 13.9%, 5.4%, 0.5%” I can see that the numbers keep falling mostly as the age groups get older, they increase here in the 19-50 category and drop off again in the next category. I’m wondering why that might be, as is doesn’t tell me here. I’m also wondering about the health implications for those last 2 categories 51-70 and 71 and over because I know that calcium affects bone strength. </a:t>
            </a:r>
            <a:r>
              <a:rPr lang="en-AU" b="1" dirty="0"/>
              <a:t>[click] </a:t>
            </a:r>
            <a:endParaRPr lang="en-AU" dirty="0">
              <a:latin typeface="Public Sans"/>
            </a:endParaRPr>
          </a:p>
          <a:p>
            <a:endParaRPr lang="en-AU" dirty="0">
              <a:latin typeface="Public Sans"/>
            </a:endParaRPr>
          </a:p>
          <a:p>
            <a:r>
              <a:rPr lang="en-AU" b="1" dirty="0">
                <a:latin typeface="Public Sans"/>
              </a:rPr>
              <a:t>Males and females</a:t>
            </a:r>
          </a:p>
          <a:p>
            <a:r>
              <a:rPr lang="en-AU" dirty="0">
                <a:latin typeface="Public Sans"/>
              </a:rPr>
              <a:t>Now I’m going to look back at comparing males with females and I thought there might be a reason why the data was split into these 2 categories. I can see that the proportion of females getting the recommended intake is in most categories much lower than for males. So, I wondering why that is. It could be because females chose to eat less dairy than males or it could be that the recommendations for females are higher than they are for males. </a:t>
            </a:r>
            <a:r>
              <a:rPr lang="en-AU" b="1" dirty="0">
                <a:latin typeface="Public Sans"/>
              </a:rPr>
              <a:t>[click] </a:t>
            </a:r>
            <a:endParaRPr lang="en-AU" dirty="0">
              <a:latin typeface="Public Sans"/>
            </a:endParaRPr>
          </a:p>
          <a:p>
            <a:endParaRPr lang="en-AU" dirty="0">
              <a:latin typeface="Public Sans"/>
            </a:endParaRPr>
          </a:p>
          <a:p>
            <a:r>
              <a:rPr lang="en-AU" b="1" dirty="0">
                <a:latin typeface="Public Sans"/>
              </a:rPr>
              <a:t>More information needed</a:t>
            </a:r>
          </a:p>
          <a:p>
            <a:r>
              <a:rPr lang="en-AU" dirty="0">
                <a:latin typeface="Public Sans"/>
              </a:rPr>
              <a:t>The data here doesn’t tell me what the recommended amount of dairy, so I’m going to think about where I would go to find that information. The title tells me it’s from the Australian Dietary guidelines so I would look that up to see if they are different for each category. </a:t>
            </a:r>
            <a:r>
              <a:rPr lang="en-AU" b="1" dirty="0">
                <a:latin typeface="Public Sans"/>
              </a:rPr>
              <a:t>[click] </a:t>
            </a:r>
            <a:endParaRPr lang="en-AU" dirty="0">
              <a:latin typeface="Public Sans"/>
            </a:endParaRPr>
          </a:p>
          <a:p>
            <a:endParaRPr lang="en-AU" dirty="0">
              <a:latin typeface="Public Sans"/>
            </a:endParaRPr>
          </a:p>
          <a:p>
            <a:r>
              <a:rPr lang="en-AU" b="1" dirty="0">
                <a:latin typeface="Public Sans"/>
              </a:rPr>
              <a:t>The main idea</a:t>
            </a:r>
          </a:p>
          <a:p>
            <a:r>
              <a:rPr lang="en-AU" dirty="0">
                <a:latin typeface="Public Sans"/>
              </a:rPr>
              <a:t>Even without that information I can see that the main idea from the data is that most people aren’t eating the recommended amount of dairy.</a:t>
            </a:r>
            <a:r>
              <a:rPr lang="en-AU" b="1" dirty="0">
                <a:latin typeface="Public Sans"/>
              </a:rPr>
              <a:t> [click] </a:t>
            </a:r>
            <a:endParaRPr lang="en-AU" dirty="0">
              <a:latin typeface="Public Sans"/>
            </a:endParaRPr>
          </a:p>
          <a:p>
            <a:endParaRPr lang="en-AU" dirty="0">
              <a:latin typeface="Public Sans"/>
            </a:endParaRPr>
          </a:p>
          <a:p>
            <a:r>
              <a:rPr lang="en-AU" b="1" dirty="0">
                <a:latin typeface="Public Sans"/>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latin typeface="Calibri"/>
                <a:ea typeface="Calibri" panose="020F0502020204030204" pitchFamily="34" charset="0"/>
                <a:cs typeface="Calibri"/>
              </a:rPr>
              <a:t>ABS (Australian Bureau of Statistics) (2016) </a:t>
            </a:r>
            <a:r>
              <a:rPr lang="en-AU" sz="1600" i="1" dirty="0">
                <a:latin typeface="Calibri"/>
                <a:ea typeface="Calibri" panose="020F0502020204030204" pitchFamily="34" charset="0"/>
                <a:cs typeface="Calibri"/>
              </a:rPr>
              <a:t>Australian Health Survey: consumption of food groups from the Australian Dietary Guidelines</a:t>
            </a:r>
            <a:r>
              <a:rPr lang="en-AU" sz="1600" dirty="0">
                <a:latin typeface="Calibri"/>
                <a:ea typeface="Calibri" panose="020F0502020204030204" pitchFamily="34" charset="0"/>
                <a:cs typeface="Calibri"/>
              </a:rPr>
              <a:t>, 2011–12 ABS, Canberra. ABS cat no. 4364.0.55.012.</a:t>
            </a:r>
          </a:p>
          <a:p>
            <a:endParaRPr lang="en-AU" dirty="0">
              <a:latin typeface="Public Sans"/>
            </a:endParaRPr>
          </a:p>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10788270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Activity</a:t>
            </a:r>
            <a:endParaRPr lang="en-US"/>
          </a:p>
          <a:p>
            <a:r>
              <a:rPr lang="en-AU" b="1">
                <a:latin typeface="Public Sans"/>
              </a:rPr>
              <a:t>[02:00]</a:t>
            </a:r>
          </a:p>
          <a:p>
            <a:endParaRPr lang="en-AU" b="1">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Public Sans"/>
              </a:rPr>
              <a:t>Notes to presenter: </a:t>
            </a:r>
            <a:r>
              <a:rPr lang="en-AU" b="0">
                <a:latin typeface="Public Sans"/>
              </a:rPr>
              <a:t>This activity could be done followed by selecting non-volunteers to share their dialogue.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latin typeface="Public Sans"/>
            </a:endParaRPr>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1034480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r>
              <a:rPr lang="en-US" b="1" dirty="0">
                <a:latin typeface="Public Sans"/>
              </a:rPr>
              <a:t>Purpose of the slide: Modelling using worked examples</a:t>
            </a:r>
            <a:endParaRPr lang="en-US" dirty="0">
              <a:latin typeface="Public Sans"/>
            </a:endParaRPr>
          </a:p>
          <a:p>
            <a:pPr>
              <a:lnSpc>
                <a:spcPct val="150000"/>
              </a:lnSpc>
              <a:spcAft>
                <a:spcPts val="1200"/>
              </a:spcAft>
            </a:pPr>
            <a:r>
              <a:rPr lang="en-US" b="1" dirty="0">
                <a:latin typeface="Public Sans"/>
              </a:rPr>
              <a:t>[02:00]</a:t>
            </a:r>
            <a:endParaRPr lang="en-US" dirty="0">
              <a:latin typeface="Public Sans"/>
            </a:endParaRPr>
          </a:p>
          <a:p>
            <a:pPr>
              <a:lnSpc>
                <a:spcPct val="150000"/>
              </a:lnSpc>
              <a:spcAft>
                <a:spcPts val="1200"/>
              </a:spcAft>
            </a:pPr>
            <a:endParaRPr lang="en-US" dirty="0"/>
          </a:p>
          <a:p>
            <a:pPr marL="0" marR="0" lvl="0" indent="0" algn="l" defTabSz="1219170" rtl="0" eaLnBrk="1" fontAlgn="auto" latinLnBrk="0" hangingPunct="1">
              <a:lnSpc>
                <a:spcPct val="150000"/>
              </a:lnSpc>
              <a:spcBef>
                <a:spcPts val="0"/>
              </a:spcBef>
              <a:spcAft>
                <a:spcPts val="1200"/>
              </a:spcAft>
              <a:buClrTx/>
              <a:buSzTx/>
              <a:buFontTx/>
              <a:buNone/>
              <a:tabLst/>
              <a:defRPr/>
            </a:pPr>
            <a:r>
              <a:rPr lang="en-US" b="1" dirty="0">
                <a:latin typeface="Public Sans"/>
              </a:rPr>
              <a:t>Speaker notes:</a:t>
            </a:r>
          </a:p>
          <a:p>
            <a:pPr marL="342900" indent="-342900" algn="l" defTabSz="1219170" rtl="0" eaLnBrk="1" latinLnBrk="0" hangingPunct="1">
              <a:lnSpc>
                <a:spcPct val="140000"/>
              </a:lnSpc>
              <a:buChar char="•"/>
            </a:pPr>
            <a:r>
              <a:rPr lang="en-US" sz="1600" kern="1200" dirty="0">
                <a:solidFill>
                  <a:schemeClr val="tx1"/>
                </a:solidFill>
                <a:latin typeface="Public Sans" pitchFamily="2" charset="0"/>
                <a:ea typeface="+mn-ea"/>
                <a:cs typeface="+mn-cs"/>
              </a:rPr>
              <a:t>Worked examples are completed samples – a good example would be a template that is filled in by the teacher or a </a:t>
            </a:r>
            <a:r>
              <a:rPr lang="en-US" sz="1600" kern="1200" dirty="0" err="1">
                <a:solidFill>
                  <a:schemeClr val="tx1"/>
                </a:solidFill>
                <a:latin typeface="Public Sans" pitchFamily="2" charset="0"/>
                <a:ea typeface="+mn-ea"/>
                <a:cs typeface="+mn-cs"/>
              </a:rPr>
              <a:t>maths</a:t>
            </a:r>
            <a:r>
              <a:rPr lang="en-US" sz="1600" kern="1200" dirty="0">
                <a:solidFill>
                  <a:schemeClr val="tx1"/>
                </a:solidFill>
                <a:latin typeface="Public Sans" pitchFamily="2" charset="0"/>
                <a:ea typeface="+mn-ea"/>
                <a:cs typeface="+mn-cs"/>
              </a:rPr>
              <a:t> problem that shows the answer and all the working. They should be a realistic depiction of success at the Stage level (corresponding to syllabus content expectations, for example, realistic for expected Stage 4 student progress). </a:t>
            </a:r>
          </a:p>
          <a:p>
            <a:pPr marL="342900" marR="0" lvl="0" indent="-342900" algn="l" defTabSz="1219170" rtl="0" eaLnBrk="1" fontAlgn="auto" latinLnBrk="0" hangingPunct="1">
              <a:lnSpc>
                <a:spcPct val="140000"/>
              </a:lnSpc>
              <a:spcBef>
                <a:spcPts val="0"/>
              </a:spcBef>
              <a:spcAft>
                <a:spcPts val="0"/>
              </a:spcAft>
              <a:buClrTx/>
              <a:buSzTx/>
              <a:buFontTx/>
              <a:buChar char="•"/>
              <a:tabLst/>
              <a:defRPr/>
            </a:pPr>
            <a:r>
              <a:rPr lang="en-US" sz="1600" kern="1200" dirty="0">
                <a:solidFill>
                  <a:schemeClr val="tx1"/>
                </a:solidFill>
                <a:latin typeface="Public Sans" pitchFamily="2" charset="0"/>
                <a:ea typeface="+mn-ea"/>
                <a:cs typeface="+mn-cs"/>
              </a:rPr>
              <a:t>While using a worked example, the teacher explains each step, checking for understanding as they go. This includes explaining key decisions, the reasoning behind each action, and how each step contributes to solving the problem or completing the task. This not only shows students what to do, but also why it's done in a certain way. </a:t>
            </a:r>
          </a:p>
          <a:p>
            <a:pPr marL="342900" marR="0" lvl="0" indent="-342900" algn="l" defTabSz="1219170" rtl="0" eaLnBrk="1" fontAlgn="auto" latinLnBrk="0" hangingPunct="1">
              <a:lnSpc>
                <a:spcPct val="140000"/>
              </a:lnSpc>
              <a:spcBef>
                <a:spcPts val="0"/>
              </a:spcBef>
              <a:spcAft>
                <a:spcPts val="0"/>
              </a:spcAft>
              <a:buClrTx/>
              <a:buSzTx/>
              <a:buFontTx/>
              <a:buChar char="•"/>
              <a:tabLst/>
              <a:defRPr/>
            </a:pPr>
            <a:r>
              <a:rPr lang="en-US" sz="1600" kern="1200" dirty="0">
                <a:solidFill>
                  <a:schemeClr val="tx1"/>
                </a:solidFill>
                <a:latin typeface="Public Sans" pitchFamily="2" charset="0"/>
                <a:ea typeface="+mn-ea"/>
                <a:cs typeface="+mn-cs"/>
              </a:rPr>
              <a:t>Worked examples are powerful when used throughout the whole gradual release of responsibility – not just in modelling. In a study of 2 groups of year 9 students, one group was given worked examples only at the start (during modelling phase only) while the second group were given worked examples all through the gradual release of responsibility. The study found that the second group achieved a better result through the gradual release and in subsequent assessments. (</a:t>
            </a:r>
            <a:r>
              <a:rPr lang="en-US" sz="1600" kern="1200" dirty="0" err="1">
                <a:solidFill>
                  <a:schemeClr val="tx1"/>
                </a:solidFill>
                <a:latin typeface="Public Sans" pitchFamily="2" charset="0"/>
                <a:ea typeface="+mn-ea"/>
                <a:cs typeface="+mn-cs"/>
              </a:rPr>
              <a:t>Sweller</a:t>
            </a:r>
            <a:r>
              <a:rPr lang="en-US" sz="1600" kern="1200" dirty="0">
                <a:solidFill>
                  <a:schemeClr val="tx1"/>
                </a:solidFill>
                <a:latin typeface="Public Sans" pitchFamily="2" charset="0"/>
                <a:ea typeface="+mn-ea"/>
                <a:cs typeface="+mn-cs"/>
              </a:rPr>
              <a:t> et al. 2011) </a:t>
            </a:r>
          </a:p>
          <a:p>
            <a:pPr marL="342900" marR="0" lvl="0" indent="-342900" algn="l" defTabSz="1219170" rtl="0" eaLnBrk="1" fontAlgn="auto" latinLnBrk="0" hangingPunct="1">
              <a:lnSpc>
                <a:spcPct val="140000"/>
              </a:lnSpc>
              <a:spcBef>
                <a:spcPts val="0"/>
              </a:spcBef>
              <a:spcAft>
                <a:spcPts val="0"/>
              </a:spcAft>
              <a:buClrTx/>
              <a:buSzTx/>
              <a:buFontTx/>
              <a:buChar char="•"/>
              <a:tabLst/>
              <a:defRPr/>
            </a:pPr>
            <a:r>
              <a:rPr lang="en-US" sz="1600" dirty="0">
                <a:effectLst/>
                <a:ea typeface="Arial" panose="020B0604020202020204" pitchFamily="34" charset="0"/>
                <a:cs typeface="Arial" panose="020B0604020202020204" pitchFamily="34" charset="0"/>
              </a:rPr>
              <a:t>Worked examples are tangible resources for students to use and refer back to throughout their learning.</a:t>
            </a:r>
            <a:endParaRPr lang="en-US" sz="1600" kern="1200" dirty="0">
              <a:solidFill>
                <a:schemeClr val="tx1"/>
              </a:solidFill>
              <a:latin typeface="Public Sans" pitchFamily="2" charset="0"/>
              <a:ea typeface="+mn-ea"/>
              <a:cs typeface="+mn-cs"/>
            </a:endParaRPr>
          </a:p>
          <a:p>
            <a:pPr marL="342900" indent="-342900" algn="l" defTabSz="1219170" rtl="0" eaLnBrk="1" latinLnBrk="0" hangingPunct="1">
              <a:lnSpc>
                <a:spcPct val="140000"/>
              </a:lnSpc>
              <a:buChar char="•"/>
            </a:pPr>
            <a:r>
              <a:rPr lang="en-US" sz="1600" kern="1200" dirty="0">
                <a:solidFill>
                  <a:schemeClr val="tx1"/>
                </a:solidFill>
                <a:latin typeface="Public Sans" pitchFamily="2" charset="0"/>
                <a:ea typeface="+mn-ea"/>
                <a:cs typeface="+mn-cs"/>
              </a:rPr>
              <a:t>Worked examples provide students with clear, concrete examples of what success looks like. By illustrating what they need to do, these examples help students understand the criteria for achieving success in the task. It makes complex tasks easier to understand and empowers students to approach problem-solving with confidence and clarity.</a:t>
            </a:r>
          </a:p>
          <a:p>
            <a:pPr marL="285750" indent="-285750">
              <a:buFont typeface="Arial" panose="020B0604020202020204" pitchFamily="34" charset="0"/>
              <a:buChar char="•"/>
            </a:pPr>
            <a:r>
              <a:rPr lang="en-AU" dirty="0"/>
              <a:t>It is crucial however, that we understand the ‘</a:t>
            </a:r>
            <a:r>
              <a:rPr lang="en-AU" b="1" dirty="0"/>
              <a:t>expertise reversal effect’ </a:t>
            </a:r>
            <a:r>
              <a:rPr lang="en-AU" b="0" dirty="0"/>
              <a:t>that </a:t>
            </a:r>
            <a:r>
              <a:rPr lang="en-AU" dirty="0"/>
              <a:t>shows us that </a:t>
            </a:r>
            <a:r>
              <a:rPr lang="en-AU" b="1" dirty="0"/>
              <a:t>over-scaffolding</a:t>
            </a:r>
            <a:r>
              <a:rPr lang="en-AU" dirty="0"/>
              <a:t> can actually be counterproductive </a:t>
            </a:r>
            <a:r>
              <a:rPr lang="en-AU" b="1" dirty="0"/>
              <a:t>once students have gained expertise, </a:t>
            </a:r>
            <a:r>
              <a:rPr lang="en-AU" b="0" dirty="0"/>
              <a:t>leading to disengagement</a:t>
            </a:r>
            <a:r>
              <a:rPr lang="en-AU" b="1" dirty="0"/>
              <a:t> </a:t>
            </a:r>
            <a:r>
              <a:rPr lang="en-AU" dirty="0"/>
              <a:t>(Yeung et al. 1998)</a:t>
            </a:r>
          </a:p>
          <a:p>
            <a:pPr marL="285750" indent="-285750">
              <a:buFont typeface="Arial" panose="020B0604020202020204" pitchFamily="34" charset="0"/>
              <a:buChar char="•"/>
            </a:pPr>
            <a:r>
              <a:rPr lang="en-AU" dirty="0"/>
              <a:t>It is important for teachers to be </a:t>
            </a:r>
            <a:r>
              <a:rPr lang="en-AU" b="1" dirty="0"/>
              <a:t>responsive to HPGS </a:t>
            </a:r>
            <a:r>
              <a:rPr lang="en-AU" dirty="0"/>
              <a:t>and the way they can learn </a:t>
            </a:r>
            <a:r>
              <a:rPr lang="en-AU" b="1" dirty="0"/>
              <a:t>more quickly and easily </a:t>
            </a:r>
            <a:r>
              <a:rPr lang="en-AU" dirty="0"/>
              <a:t>than similar aged peers, meaning they may </a:t>
            </a:r>
            <a:r>
              <a:rPr lang="en-AU" b="1" dirty="0"/>
              <a:t>progress faster </a:t>
            </a:r>
            <a:r>
              <a:rPr lang="en-AU" dirty="0"/>
              <a:t>and </a:t>
            </a:r>
            <a:r>
              <a:rPr lang="en-AU" b="1" dirty="0"/>
              <a:t>grasp content more easily.</a:t>
            </a:r>
          </a:p>
          <a:p>
            <a:pPr marL="285750" indent="-285750">
              <a:buFont typeface="Arial" panose="020B0604020202020204" pitchFamily="34" charset="0"/>
              <a:buChar char="•"/>
            </a:pPr>
            <a:r>
              <a:rPr lang="en-AU" dirty="0"/>
              <a:t>Using explicit teaching practices with this in mind assists teachers with knowing:</a:t>
            </a:r>
          </a:p>
          <a:p>
            <a:pPr marL="895335" lvl="1" indent="-285750">
              <a:buFont typeface="Arial" panose="020B0604020202020204" pitchFamily="34" charset="0"/>
              <a:buChar char="•"/>
            </a:pPr>
            <a:r>
              <a:rPr lang="en-AU" b="0" dirty="0"/>
              <a:t>when to move on</a:t>
            </a:r>
            <a:r>
              <a:rPr lang="en-AU" dirty="0"/>
              <a:t>, </a:t>
            </a:r>
          </a:p>
          <a:p>
            <a:pPr marL="895335" lvl="1" indent="-285750">
              <a:buFont typeface="Arial" panose="020B0604020202020204" pitchFamily="34" charset="0"/>
              <a:buChar char="•"/>
            </a:pPr>
            <a:r>
              <a:rPr lang="en-AU" dirty="0"/>
              <a:t>scaffold differently – that might mean in a more complex way, </a:t>
            </a:r>
          </a:p>
          <a:p>
            <a:pPr marL="895335" lvl="1" indent="-285750">
              <a:buFont typeface="Arial" panose="020B0604020202020204" pitchFamily="34" charset="0"/>
              <a:buChar char="•"/>
            </a:pPr>
            <a:r>
              <a:rPr lang="en-AU" dirty="0"/>
              <a:t>or release these students more quickly into independent learning </a:t>
            </a:r>
          </a:p>
          <a:p>
            <a:pPr marL="895335" lvl="1" indent="-285750">
              <a:buFont typeface="Arial" panose="020B0604020202020204" pitchFamily="34" charset="0"/>
              <a:buChar char="•"/>
            </a:pPr>
            <a:r>
              <a:rPr lang="en-AU" dirty="0"/>
              <a:t>or application of learning in more challenging and abstract ways</a:t>
            </a:r>
          </a:p>
          <a:p>
            <a:pPr marL="342900" indent="-342900" algn="l" defTabSz="1219170" rtl="0" eaLnBrk="1" latinLnBrk="0" hangingPunct="1">
              <a:lnSpc>
                <a:spcPct val="140000"/>
              </a:lnSpc>
              <a:buChar char="•"/>
            </a:pPr>
            <a:endParaRPr lang="en-US" sz="1600" kern="1200" dirty="0">
              <a:solidFill>
                <a:schemeClr val="tx1"/>
              </a:solidFill>
              <a:latin typeface="Public Sans" pitchFamily="2" charset="0"/>
              <a:ea typeface="+mn-ea"/>
              <a:cs typeface="+mn-cs"/>
            </a:endParaRPr>
          </a:p>
          <a:p>
            <a:pPr>
              <a:lnSpc>
                <a:spcPct val="150000"/>
              </a:lnSpc>
              <a:spcAft>
                <a:spcPts val="1200"/>
              </a:spcAft>
            </a:pPr>
            <a:endParaRPr lang="en-US" dirty="0">
              <a:latin typeface="Public Sans"/>
            </a:endParaRPr>
          </a:p>
          <a:p>
            <a:pPr>
              <a:lnSpc>
                <a:spcPct val="150000"/>
              </a:lnSpc>
              <a:spcAft>
                <a:spcPts val="1200"/>
              </a:spcAft>
            </a:pPr>
            <a:r>
              <a:rPr lang="en-US" b="1" dirty="0">
                <a:latin typeface="Public Sans"/>
              </a:rPr>
              <a:t>References:</a:t>
            </a:r>
          </a:p>
          <a:p>
            <a:pPr>
              <a:lnSpc>
                <a:spcPct val="150000"/>
              </a:lnSpc>
              <a:spcAft>
                <a:spcPts val="1200"/>
              </a:spcAft>
            </a:pPr>
            <a:r>
              <a:rPr lang="en-US" dirty="0">
                <a:latin typeface="Public Sans"/>
              </a:rPr>
              <a:t>CESE (Centre</a:t>
            </a:r>
            <a:r>
              <a:rPr lang="en-US" b="0" dirty="0">
                <a:latin typeface="Public Sans"/>
              </a:rPr>
              <a:t> for Independent Statistics</a:t>
            </a:r>
            <a:r>
              <a:rPr lang="en-US" dirty="0">
                <a:latin typeface="Public Sans"/>
              </a:rPr>
              <a:t>)</a:t>
            </a:r>
            <a:r>
              <a:rPr lang="en-US" b="0" dirty="0">
                <a:latin typeface="Public Sans"/>
              </a:rPr>
              <a:t> (2017) </a:t>
            </a:r>
            <a:r>
              <a:rPr lang="en-US" b="0" i="1" dirty="0">
                <a:latin typeface="Public Sans"/>
              </a:rPr>
              <a:t>Cognitive load theory: </a:t>
            </a:r>
            <a:r>
              <a:rPr lang="en-US" i="1" dirty="0">
                <a:latin typeface="Public Sans"/>
              </a:rPr>
              <a:t>research</a:t>
            </a:r>
            <a:r>
              <a:rPr lang="en-US" b="0" i="1" dirty="0">
                <a:latin typeface="Public Sans"/>
              </a:rPr>
              <a:t> that teachers really need to understand</a:t>
            </a:r>
            <a:r>
              <a:rPr lang="en-US" b="0" dirty="0">
                <a:latin typeface="Public Sans"/>
              </a:rPr>
              <a:t>, NSW Department of Education.</a:t>
            </a:r>
          </a:p>
          <a:p>
            <a:pPr>
              <a:lnSpc>
                <a:spcPct val="150000"/>
              </a:lnSpc>
              <a:spcAft>
                <a:spcPts val="1200"/>
              </a:spcAft>
            </a:pPr>
            <a:r>
              <a:rPr lang="en-US" b="0" dirty="0" err="1">
                <a:latin typeface="Public Sans"/>
              </a:rPr>
              <a:t>Sweller</a:t>
            </a:r>
            <a:r>
              <a:rPr lang="en-US" b="0" dirty="0">
                <a:latin typeface="Public Sans"/>
              </a:rPr>
              <a:t> J, Ayres P and </a:t>
            </a:r>
            <a:r>
              <a:rPr lang="en-US" b="0" dirty="0" err="1">
                <a:latin typeface="Public Sans"/>
              </a:rPr>
              <a:t>Kalyuga</a:t>
            </a:r>
            <a:r>
              <a:rPr lang="en-US" b="0" dirty="0">
                <a:latin typeface="Public Sans"/>
              </a:rPr>
              <a:t> S (2011) </a:t>
            </a:r>
            <a:r>
              <a:rPr lang="en-US" b="0" i="1" dirty="0">
                <a:latin typeface="Public Sans"/>
              </a:rPr>
              <a:t>Cognitive load theory: explorations in the learning science, instructional systems and performance technologies</a:t>
            </a:r>
            <a:r>
              <a:rPr lang="en-US" dirty="0">
                <a:latin typeface="Public Sans"/>
              </a:rPr>
              <a:t>, Springer</a:t>
            </a:r>
            <a:r>
              <a:rPr lang="en-US" b="0" dirty="0">
                <a:latin typeface="Public Sans"/>
              </a:rPr>
              <a:t>.</a:t>
            </a:r>
            <a:endParaRPr lang="en-US" dirty="0">
              <a:latin typeface="Public Sans"/>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AU" sz="1600" dirty="0">
                <a:latin typeface="Calibri"/>
                <a:ea typeface="Calibri"/>
                <a:cs typeface="Calibri"/>
              </a:rPr>
              <a:t>Yeung A, Jin P and </a:t>
            </a:r>
            <a:r>
              <a:rPr lang="en-AU" sz="1600" dirty="0" err="1">
                <a:latin typeface="Calibri"/>
                <a:ea typeface="Calibri"/>
                <a:cs typeface="Calibri"/>
              </a:rPr>
              <a:t>Sweller</a:t>
            </a:r>
            <a:r>
              <a:rPr lang="en-AU" sz="1600" dirty="0">
                <a:latin typeface="Calibri"/>
                <a:ea typeface="Calibri"/>
                <a:cs typeface="Calibri"/>
              </a:rPr>
              <a:t> J (1998) </a:t>
            </a:r>
            <a:r>
              <a:rPr lang="en-AU" dirty="0">
                <a:latin typeface="Calibri"/>
                <a:ea typeface="Calibri"/>
                <a:cs typeface="Calibri"/>
              </a:rPr>
              <a:t>'Cognitive</a:t>
            </a:r>
            <a:r>
              <a:rPr lang="en-AU" sz="1600" dirty="0">
                <a:latin typeface="Calibri"/>
                <a:ea typeface="Calibri"/>
                <a:cs typeface="Calibri"/>
              </a:rPr>
              <a:t> load and learner expertise: </a:t>
            </a:r>
            <a:r>
              <a:rPr lang="en-AU" dirty="0">
                <a:latin typeface="Calibri"/>
                <a:ea typeface="Calibri"/>
                <a:cs typeface="Calibri"/>
              </a:rPr>
              <a:t>split-attention</a:t>
            </a:r>
            <a:r>
              <a:rPr lang="en-AU" sz="1600" dirty="0">
                <a:latin typeface="Calibri"/>
                <a:ea typeface="Calibri"/>
                <a:cs typeface="Calibri"/>
              </a:rPr>
              <a:t> and redundancy effects in reading with explanatory notes</a:t>
            </a:r>
            <a:r>
              <a:rPr lang="en-AU" dirty="0">
                <a:latin typeface="Calibri"/>
                <a:ea typeface="Calibri"/>
                <a:cs typeface="Calibri"/>
              </a:rPr>
              <a:t>',</a:t>
            </a:r>
            <a:r>
              <a:rPr lang="en-AU" sz="1600" dirty="0">
                <a:latin typeface="Calibri"/>
                <a:ea typeface="Calibri"/>
                <a:cs typeface="Calibri"/>
              </a:rPr>
              <a:t> </a:t>
            </a:r>
            <a:r>
              <a:rPr lang="en-AU" sz="1600" i="1" dirty="0">
                <a:latin typeface="Calibri"/>
                <a:ea typeface="Calibri"/>
                <a:cs typeface="Calibri"/>
              </a:rPr>
              <a:t>Contemporary Educational Psychology</a:t>
            </a:r>
            <a:r>
              <a:rPr lang="en-AU" sz="1600" dirty="0">
                <a:latin typeface="Calibri"/>
                <a:ea typeface="Calibri"/>
                <a:cs typeface="Calibri"/>
              </a:rPr>
              <a:t>, </a:t>
            </a:r>
            <a:r>
              <a:rPr lang="en-AU" dirty="0">
                <a:latin typeface="Calibri"/>
                <a:ea typeface="Calibri"/>
                <a:cs typeface="Calibri"/>
              </a:rPr>
              <a:t>23(1):1–21</a:t>
            </a:r>
            <a:r>
              <a:rPr lang="en-AU" sz="1600" dirty="0">
                <a:latin typeface="Calibri"/>
                <a:ea typeface="Calibri"/>
                <a:cs typeface="Calibri"/>
              </a:rPr>
              <a:t>. </a:t>
            </a:r>
            <a:endParaRPr lang="en-US" sz="1600" dirty="0">
              <a:latin typeface="Calibri"/>
              <a:ea typeface="Calibri"/>
              <a:cs typeface="Calibri"/>
            </a:endParaRPr>
          </a:p>
          <a:p>
            <a:pPr>
              <a:lnSpc>
                <a:spcPct val="150000"/>
              </a:lnSpc>
              <a:spcAft>
                <a:spcPts val="1200"/>
              </a:spcAft>
            </a:pPr>
            <a:endParaRPr lang="en-US" b="0" dirty="0">
              <a:latin typeface="Public Sans"/>
            </a:endParaRPr>
          </a:p>
          <a:p>
            <a:pPr>
              <a:lnSpc>
                <a:spcPct val="150000"/>
              </a:lnSpc>
              <a:spcAft>
                <a:spcPts val="1200"/>
              </a:spcAft>
            </a:pPr>
            <a:endParaRPr lang="en-US" b="0"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20711319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r>
              <a:rPr lang="en-US" b="1" dirty="0">
                <a:latin typeface="Public Sans"/>
              </a:rPr>
              <a:t>Purpose of the slide: An English worked example</a:t>
            </a:r>
            <a:endParaRPr lang="en-US" dirty="0"/>
          </a:p>
          <a:p>
            <a:pPr>
              <a:lnSpc>
                <a:spcPct val="150000"/>
              </a:lnSpc>
              <a:spcAft>
                <a:spcPts val="1200"/>
              </a:spcAft>
            </a:pPr>
            <a:r>
              <a:rPr lang="en-US" b="1" dirty="0">
                <a:latin typeface="Public Sans"/>
              </a:rPr>
              <a:t>[02:00]</a:t>
            </a:r>
          </a:p>
          <a:p>
            <a:pPr>
              <a:lnSpc>
                <a:spcPct val="150000"/>
              </a:lnSpc>
              <a:spcAft>
                <a:spcPts val="1200"/>
              </a:spcAft>
            </a:pPr>
            <a:endParaRPr lang="en-US" b="1" dirty="0">
              <a:latin typeface="Public Sans"/>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US" b="1" dirty="0">
                <a:latin typeface="Public Sans"/>
              </a:rPr>
              <a:t>Speaker notes:</a:t>
            </a:r>
            <a:endParaRPr lang="en-US"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This is an example of using a worked example for a critical paragraph.</a:t>
            </a:r>
            <a:r>
              <a:rPr lang="en-US" sz="1600" dirty="0">
                <a:solidFill>
                  <a:schemeClr val="tx1"/>
                </a:solidFill>
              </a:rPr>
              <a:t> Students in an English class are introduced to a writing scaffold to construct a paragraph. The teacher uses a worked example to model and explain the thinking process and steps involved and provides opportunities for clarifying questions and ensuring the focus is on the teacher. </a:t>
            </a:r>
            <a:endParaRPr lang="en-AU" dirty="0"/>
          </a:p>
          <a:p>
            <a:endParaRPr lang="en-AU" dirty="0">
              <a:latin typeface="Public Sans"/>
            </a:endParaRPr>
          </a:p>
          <a:p>
            <a:endParaRPr lang="en-AU" dirty="0"/>
          </a:p>
          <a:p>
            <a:r>
              <a:rPr lang="en-AU" b="1" dirty="0">
                <a:latin typeface="Public Sans"/>
              </a:rPr>
              <a:t>Note to presenter: You may like to provide some time to discuss the use and benefits of worked examples.</a:t>
            </a:r>
            <a:endParaRPr lang="en-AU" dirty="0"/>
          </a:p>
          <a:p>
            <a:pPr>
              <a:lnSpc>
                <a:spcPct val="150000"/>
              </a:lnSpc>
              <a:spcAft>
                <a:spcPts val="1200"/>
              </a:spcAft>
            </a:pPr>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216602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Outline the learning sequence in this module.</a:t>
            </a:r>
            <a:endParaRPr lang="en-AU" b="1"/>
          </a:p>
          <a:p>
            <a:r>
              <a:rPr lang="en-AU" b="1">
                <a:latin typeface="Public Sans"/>
              </a:rPr>
              <a:t>[00:30]</a:t>
            </a:r>
            <a:endParaRPr lang="en-AU">
              <a:latin typeface="Public Sans"/>
            </a:endParaRPr>
          </a:p>
          <a:p>
            <a:endParaRPr lang="en-AU">
              <a:latin typeface="Public Sans"/>
            </a:endParaRPr>
          </a:p>
          <a:p>
            <a:r>
              <a:rPr lang="en-AU" b="1">
                <a:latin typeface="Public Sans"/>
              </a:rPr>
              <a:t>Speaker notes:</a:t>
            </a:r>
            <a:r>
              <a:rPr lang="en-AU">
                <a:latin typeface="Public Sans"/>
              </a:rPr>
              <a:t> </a:t>
            </a:r>
            <a:endParaRPr lang="en-AU"/>
          </a:p>
          <a:p>
            <a:endParaRPr lang="en-AU">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1001384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Activity</a:t>
            </a:r>
            <a:endParaRPr lang="en-US" dirty="0"/>
          </a:p>
          <a:p>
            <a:r>
              <a:rPr lang="en-AU" b="1" dirty="0">
                <a:latin typeface="Public Sans"/>
              </a:rPr>
              <a:t>[02:00]</a:t>
            </a:r>
          </a:p>
          <a:p>
            <a:endParaRPr lang="en-AU"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Notes to presenter: </a:t>
            </a:r>
            <a:r>
              <a:rPr lang="en-AU" b="0" dirty="0">
                <a:latin typeface="Public Sans"/>
              </a:rPr>
              <a:t>This activity could be done followed by selecting non-volunteers to share their dialogue.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a:p>
            <a:endParaRPr lang="en-AU" b="1" dirty="0">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1575340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4924120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Purpose: What is scaffolding?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[01:00] </a:t>
            </a:r>
            <a:endParaRPr lang="en-AU" b="1" dirty="0"/>
          </a:p>
          <a:p>
            <a:r>
              <a:rPr lang="en-AU" b="1" dirty="0"/>
              <a:t>Speaking notes: </a:t>
            </a:r>
          </a:p>
          <a:p>
            <a:r>
              <a:rPr lang="en-AU" dirty="0"/>
              <a:t>When we think of scaffolding, we imagine worksheets or templates, but scaffolding must be considered as a practice. </a:t>
            </a:r>
          </a:p>
          <a:p>
            <a:endParaRPr lang="en-AU" dirty="0"/>
          </a:p>
          <a:p>
            <a:r>
              <a:rPr lang="en-AU" dirty="0"/>
              <a:t>Scaffolding is the ‘temporary, future-oriented, targeted help’ that supports learners in developing new knowledge, skills and understandings (Gibbons 2009). Scaffolding has three characteristics: </a:t>
            </a:r>
          </a:p>
          <a:p>
            <a:r>
              <a:rPr lang="en-AU" dirty="0"/>
              <a:t>• temporary help that assists learners to move towards new concepts, levels of understanding, and new language </a:t>
            </a:r>
          </a:p>
          <a:p>
            <a:r>
              <a:rPr lang="en-AU" dirty="0"/>
              <a:t>• enables learners to understand how to do something – not just what to do – so that they will be better able to complete a similar task independently  </a:t>
            </a:r>
          </a:p>
          <a:p>
            <a:r>
              <a:rPr lang="en-AU" dirty="0"/>
              <a:t>• is future-oriented, so that in the future, students will be able to complete the task independently (Gibbons 2009).</a:t>
            </a:r>
          </a:p>
          <a:p>
            <a:endParaRPr lang="en-AU" dirty="0"/>
          </a:p>
          <a:p>
            <a:r>
              <a:rPr lang="en-AU" sz="1800" dirty="0">
                <a:effectLst/>
                <a:ea typeface="Calibri" panose="020F0502020204030204" pitchFamily="34" charset="0"/>
              </a:rPr>
              <a:t>Sherrington (2019) re-enforces this notion ‘the whole point of scaffolding is that, eventually, it has to be taken down’. </a:t>
            </a:r>
            <a:endParaRPr lang="en-AU" dirty="0"/>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Segoe UI" panose="020B0502040204020203" pitchFamily="34" charset="0"/>
              </a:rPr>
              <a:t>For some learners, ‘scaffolding’ may need to remain for longer and they will continue to benefit from modelling and guided support.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r>
              <a:rPr lang="en-AU" b="1" dirty="0"/>
              <a:t>Resources:</a:t>
            </a:r>
            <a:endParaRPr lang="en-AU" b="1" u="none" dirty="0">
              <a:hlinkClick r:id="rId3"/>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u="none" dirty="0"/>
              <a:t>Multicultural education, Planning for teaching</a:t>
            </a:r>
            <a:r>
              <a:rPr lang="en-AU" dirty="0"/>
              <a:t>– https://education.nsw.gov.au/teaching-and-learning/multicultural-education/english-as-an-additional-language-or-dialect/teaching-and-learning/planning-for-teaching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Inclusive practice hub – https://education.nsw.gov.au/inside-the-department/directory-a-z/inclusive-practice/search-results?q=scaffolding&amp;adjustments=adjustment-617</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dirty="0">
                <a:solidFill>
                  <a:srgbClr val="002664"/>
                </a:solidFill>
                <a:effectLst/>
                <a:latin typeface="Public Sans" pitchFamily="2" charset="0"/>
              </a:rPr>
              <a:t>Evidence-based practices for students with disability – https://education.nsw.gov.au/inside-the-department/directory-a-z/inclusive-practice/evidence-based-practices-for-students-with-disability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r>
              <a:rPr lang="en-AU" b="1" dirty="0"/>
              <a:t>References:</a:t>
            </a:r>
          </a:p>
          <a:p>
            <a:r>
              <a:rPr lang="en-AU" dirty="0">
                <a:latin typeface="Public Sans"/>
              </a:rPr>
              <a:t>Gibbons P (2009) </a:t>
            </a:r>
            <a:r>
              <a:rPr lang="en-AU" i="1" dirty="0">
                <a:latin typeface="Public Sans"/>
              </a:rPr>
              <a:t>English learners, academic literacy and thinking: learning in the challenge zone</a:t>
            </a:r>
            <a:r>
              <a:rPr lang="en-AU" dirty="0">
                <a:latin typeface="Public Sans"/>
              </a:rPr>
              <a:t>, Heinemann.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a:ea typeface="Calibri"/>
                <a:cs typeface="Arial"/>
              </a:rPr>
              <a:t>Sherrington T (2019) </a:t>
            </a:r>
            <a:r>
              <a:rPr lang="en-AU" sz="1800" i="1" dirty="0" err="1">
                <a:effectLst/>
                <a:latin typeface="Arial"/>
                <a:ea typeface="Calibri"/>
                <a:cs typeface="Arial"/>
              </a:rPr>
              <a:t>Rosenshine’s</a:t>
            </a:r>
            <a:r>
              <a:rPr lang="en-AU" sz="1800" i="1" dirty="0">
                <a:effectLst/>
                <a:latin typeface="Arial"/>
                <a:ea typeface="Calibri"/>
                <a:cs typeface="Arial"/>
              </a:rPr>
              <a:t> </a:t>
            </a:r>
            <a:r>
              <a:rPr lang="en-AU" sz="1800" i="1" dirty="0">
                <a:latin typeface="Arial"/>
                <a:ea typeface="Calibri"/>
                <a:cs typeface="Arial"/>
              </a:rPr>
              <a:t>principles</a:t>
            </a:r>
            <a:r>
              <a:rPr lang="en-AU" sz="1800" i="1" dirty="0">
                <a:effectLst/>
                <a:latin typeface="Arial"/>
                <a:ea typeface="Calibri"/>
                <a:cs typeface="Arial"/>
              </a:rPr>
              <a:t> in </a:t>
            </a:r>
            <a:r>
              <a:rPr lang="en-AU" sz="1800" i="1" dirty="0">
                <a:latin typeface="Arial"/>
                <a:ea typeface="Calibri"/>
                <a:cs typeface="Arial"/>
              </a:rPr>
              <a:t>action</a:t>
            </a:r>
            <a:r>
              <a:rPr lang="en-AU" sz="1800" dirty="0">
                <a:effectLst/>
                <a:latin typeface="Arial"/>
                <a:ea typeface="Calibri"/>
                <a:cs typeface="Arial"/>
              </a:rPr>
              <a:t>, </a:t>
            </a:r>
            <a:r>
              <a:rPr lang="en-AU" sz="1800" dirty="0">
                <a:latin typeface="Arial"/>
                <a:ea typeface="Calibri"/>
                <a:cs typeface="Arial"/>
              </a:rPr>
              <a:t>John</a:t>
            </a:r>
            <a:r>
              <a:rPr lang="en-AU" sz="1800" dirty="0">
                <a:effectLst/>
                <a:latin typeface="Arial"/>
                <a:ea typeface="Calibri"/>
                <a:cs typeface="Arial"/>
              </a:rPr>
              <a:t> Catt Educational.</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16374125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latin typeface="Public Sans"/>
              </a:rPr>
              <a:t>Purpose: Using scaffolding</a:t>
            </a:r>
            <a:endParaRPr lang="en-AU" b="1" dirty="0"/>
          </a:p>
          <a:p>
            <a:pPr>
              <a:defRPr/>
            </a:pPr>
            <a:r>
              <a:rPr lang="en-AU" b="1" dirty="0">
                <a:latin typeface="Public Sans"/>
              </a:rPr>
              <a:t>[01:00] </a:t>
            </a:r>
            <a:endParaRPr lang="en-US" dirty="0"/>
          </a:p>
          <a:p>
            <a:pPr>
              <a:defRPr/>
            </a:pPr>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Speaker notes:</a:t>
            </a:r>
            <a:endParaRPr lang="en-AU" sz="1800" dirty="0">
              <a:effectLst/>
              <a:latin typeface="Aptos" panose="020B0004020202020204" pitchFamily="34" charset="0"/>
              <a:ea typeface="MS Mincho" panose="02020609040205080304" pitchFamily="49" charset="-128"/>
              <a:cs typeface="Arial" panose="020B0604020202020204" pitchFamily="34" charset="0"/>
            </a:endParaRPr>
          </a:p>
          <a:p>
            <a:pPr>
              <a:lnSpc>
                <a:spcPct val="115000"/>
              </a:lnSpc>
              <a:spcAft>
                <a:spcPts val="800"/>
              </a:spcAft>
            </a:pPr>
            <a:r>
              <a:rPr lang="en-US" sz="1800" dirty="0">
                <a:effectLst/>
                <a:ea typeface="Arial" panose="020B0604020202020204" pitchFamily="34" charset="0"/>
                <a:cs typeface="Arial" panose="020B0604020202020204" pitchFamily="34" charset="0"/>
              </a:rPr>
              <a:t>Scaffolding is not just used to simplify tasks but also to provide a high level of support for students to undertake more complex, high-level tasks. It can include prompts, information </a:t>
            </a:r>
            <a:r>
              <a:rPr lang="en-US" sz="1800" dirty="0" err="1">
                <a:effectLst/>
                <a:ea typeface="Arial" panose="020B0604020202020204" pitchFamily="34" charset="0"/>
                <a:cs typeface="Arial" panose="020B0604020202020204" pitchFamily="34" charset="0"/>
              </a:rPr>
              <a:t>organisers</a:t>
            </a:r>
            <a:r>
              <a:rPr lang="en-US" sz="1800" dirty="0">
                <a:effectLst/>
                <a:ea typeface="Arial" panose="020B0604020202020204" pitchFamily="34" charset="0"/>
                <a:cs typeface="Arial" panose="020B0604020202020204" pitchFamily="34" charset="0"/>
              </a:rPr>
              <a:t>, examples and non-examples to demonstrate the process and goal of a task. Scaffolding helps reduce misconceptions and gaps in students’ learning (</a:t>
            </a:r>
            <a:r>
              <a:rPr lang="en-AU" sz="1800" b="0" i="0" dirty="0">
                <a:solidFill>
                  <a:srgbClr val="222222"/>
                </a:solidFill>
                <a:effectLst/>
              </a:rPr>
              <a:t>Perry et al. </a:t>
            </a:r>
            <a:r>
              <a:rPr lang="en-US" sz="1800" dirty="0">
                <a:effectLst/>
                <a:ea typeface="Arial" panose="020B0604020202020204" pitchFamily="34" charset="0"/>
                <a:cs typeface="Arial" panose="020B0604020202020204" pitchFamily="34" charset="0"/>
              </a:rPr>
              <a:t>2021). Knowing when to use scaffolding and when to begin removing it is critical for effective use (AITSL, 2023).</a:t>
            </a:r>
          </a:p>
          <a:p>
            <a:pPr>
              <a:lnSpc>
                <a:spcPct val="115000"/>
              </a:lnSpc>
              <a:spcAft>
                <a:spcPts val="800"/>
              </a:spcAft>
            </a:pPr>
            <a:endParaRPr lang="en-US" sz="1800" dirty="0">
              <a:effectLst/>
              <a:ea typeface="Arial" panose="020B0604020202020204" pitchFamily="34" charset="0"/>
              <a:cs typeface="Arial" panose="020B0604020202020204" pitchFamily="34" charset="0"/>
            </a:endParaRPr>
          </a:p>
          <a:p>
            <a:pPr marL="0" marR="0" lvl="0" indent="0" algn="l" defTabSz="1219170" rtl="0" eaLnBrk="1" fontAlgn="auto" latinLnBrk="0" hangingPunct="1">
              <a:lnSpc>
                <a:spcPct val="115000"/>
              </a:lnSpc>
              <a:spcBef>
                <a:spcPts val="0"/>
              </a:spcBef>
              <a:spcAft>
                <a:spcPts val="800"/>
              </a:spcAft>
              <a:buClrTx/>
              <a:buSzTx/>
              <a:buFontTx/>
              <a:buNone/>
              <a:tabLst/>
              <a:defRPr/>
            </a:pPr>
            <a:r>
              <a:rPr kumimoji="0" lang="en-US" altLang="en-US" sz="1800" b="0" i="0" u="none" strike="noStrike" cap="none" normalizeH="0" baseline="0" dirty="0">
                <a:ln>
                  <a:noFill/>
                </a:ln>
                <a:solidFill>
                  <a:schemeClr val="tx1"/>
                </a:solidFill>
                <a:effectLst/>
              </a:rPr>
              <a:t>When scaffolding is gradually removed, this increases the complexity of each step. As learners gain confidence and understanding, the scaffolding gradually being  removed eventually allows them to tackle the full task independently.</a:t>
            </a:r>
          </a:p>
          <a:p>
            <a:pPr marL="0" marR="0" lvl="0" indent="0" algn="l" defTabSz="1219170" rtl="0" eaLnBrk="1" fontAlgn="auto" latinLnBrk="0" hangingPunct="1">
              <a:lnSpc>
                <a:spcPct val="115000"/>
              </a:lnSpc>
              <a:spcBef>
                <a:spcPts val="0"/>
              </a:spcBef>
              <a:spcAft>
                <a:spcPts val="800"/>
              </a:spcAft>
              <a:buClrTx/>
              <a:buSzTx/>
              <a:buFontTx/>
              <a:buNone/>
              <a:tabLst/>
              <a:defRPr/>
            </a:pPr>
            <a:endParaRPr kumimoji="0" lang="en-US" altLang="en-US" sz="1800" b="0" i="0" u="none" strike="noStrike" cap="none" normalizeH="0" baseline="0" dirty="0">
              <a:ln>
                <a:noFill/>
              </a:ln>
              <a:solidFill>
                <a:schemeClr val="tx1"/>
              </a:solidFill>
              <a:effectLst/>
            </a:endParaRPr>
          </a:p>
          <a:p>
            <a:pPr marL="0" marR="0" lvl="0" indent="0" algn="l" defTabSz="1219170" rtl="0" eaLnBrk="1" fontAlgn="auto" latinLnBrk="0" hangingPunct="1">
              <a:lnSpc>
                <a:spcPct val="115000"/>
              </a:lnSpc>
              <a:spcBef>
                <a:spcPts val="0"/>
              </a:spcBef>
              <a:spcAft>
                <a:spcPts val="800"/>
              </a:spcAft>
              <a:buClrTx/>
              <a:buSzTx/>
              <a:buFontTx/>
              <a:buNone/>
              <a:tabLst/>
              <a:defRPr/>
            </a:pPr>
            <a:r>
              <a:rPr kumimoji="0" lang="en-US" altLang="en-US" sz="1800" b="1" i="0" u="none" strike="noStrike" cap="none" normalizeH="0" baseline="0" dirty="0">
                <a:ln>
                  <a:noFill/>
                </a:ln>
                <a:solidFill>
                  <a:schemeClr val="tx1"/>
                </a:solidFill>
                <a:effectLst/>
              </a:rPr>
              <a:t>References:</a:t>
            </a:r>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(2024b) </a:t>
            </a:r>
            <a:r>
              <a:rPr lang="en-AU" sz="18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Scaffold practice: guide student learning and gradually remove scaffolds</a:t>
            </a:r>
            <a:r>
              <a:rPr lang="en-AU" sz="1800" dirty="0">
                <a:effectLst/>
                <a:latin typeface="Aptos" panose="020B0004020202020204" pitchFamily="34" charset="0"/>
                <a:ea typeface="Aptos" panose="020B0004020202020204" pitchFamily="34" charset="0"/>
                <a:cs typeface="Times New Roman" panose="02020603050405020304" pitchFamily="18" charset="0"/>
              </a:rPr>
              <a:t>, AERO.</a:t>
            </a:r>
          </a:p>
          <a:p>
            <a:pPr>
              <a:lnSpc>
                <a:spcPct val="107000"/>
              </a:lnSpc>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AITSL (Australian Institute for Teaching and School Leadership) (2023) </a:t>
            </a:r>
            <a:r>
              <a:rPr lang="en-US" sz="1800" i="1" dirty="0">
                <a:effectLst/>
                <a:latin typeface="Aptos" panose="020B0004020202020204" pitchFamily="34" charset="0"/>
                <a:ea typeface="Aptos" panose="020B0004020202020204" pitchFamily="34" charset="0"/>
                <a:cs typeface="Times New Roman" panose="02020603050405020304" pitchFamily="18" charset="0"/>
              </a:rPr>
              <a:t>Addendum </a:t>
            </a:r>
            <a:r>
              <a:rPr lang="en-AU" sz="1800" i="1" dirty="0">
                <a:effectLst/>
                <a:latin typeface="Aptos" panose="020B0004020202020204" pitchFamily="34" charset="0"/>
                <a:ea typeface="Aptos" panose="020B0004020202020204" pitchFamily="34" charset="0"/>
                <a:cs typeface="Times New Roman" panose="02020603050405020304" pitchFamily="18" charset="0"/>
              </a:rPr>
              <a:t>Accreditation of initial teacher education programs in Australia: Standards and Procedures,</a:t>
            </a:r>
            <a:r>
              <a:rPr lang="en-AU" sz="1800" dirty="0">
                <a:effectLst/>
                <a:latin typeface="Aptos" panose="020B0004020202020204" pitchFamily="34" charset="0"/>
                <a:ea typeface="Aptos" panose="020B0004020202020204" pitchFamily="34" charset="0"/>
                <a:cs typeface="Times New Roman" panose="02020603050405020304" pitchFamily="18" charset="0"/>
              </a:rPr>
              <a:t> AITSL.</a:t>
            </a:r>
          </a:p>
          <a:p>
            <a:pPr>
              <a:lnSpc>
                <a:spcPct val="107000"/>
              </a:lnSpc>
              <a:spcAft>
                <a:spcPts val="800"/>
              </a:spcAft>
            </a:pPr>
            <a:r>
              <a:rPr lang="en-AU" sz="1800" dirty="0">
                <a:effectLst/>
                <a:latin typeface="Aptos" panose="020B0004020202020204" pitchFamily="34" charset="0"/>
                <a:ea typeface="Aptos" panose="020B0004020202020204" pitchFamily="34" charset="0"/>
                <a:cs typeface="Times New Roman" panose="02020603050405020304" pitchFamily="18" charset="0"/>
              </a:rPr>
              <a:t>Perry T, Lea R, </a:t>
            </a:r>
            <a:r>
              <a:rPr lang="en-AU" sz="1800" dirty="0" err="1">
                <a:effectLst/>
                <a:latin typeface="Aptos" panose="020B0004020202020204" pitchFamily="34" charset="0"/>
                <a:ea typeface="Aptos" panose="020B0004020202020204" pitchFamily="34" charset="0"/>
                <a:cs typeface="Times New Roman" panose="02020603050405020304" pitchFamily="18" charset="0"/>
              </a:rPr>
              <a:t>Jørgensen</a:t>
            </a:r>
            <a:r>
              <a:rPr lang="en-AU" sz="1800" dirty="0">
                <a:effectLst/>
                <a:latin typeface="Aptos" panose="020B0004020202020204" pitchFamily="34" charset="0"/>
                <a:ea typeface="Aptos" panose="020B0004020202020204" pitchFamily="34" charset="0"/>
                <a:cs typeface="Times New Roman" panose="02020603050405020304" pitchFamily="18" charset="0"/>
              </a:rPr>
              <a:t> C, </a:t>
            </a:r>
            <a:r>
              <a:rPr lang="en-AU" sz="1800" dirty="0" err="1">
                <a:effectLst/>
                <a:latin typeface="Aptos" panose="020B0004020202020204" pitchFamily="34" charset="0"/>
                <a:ea typeface="Aptos" panose="020B0004020202020204" pitchFamily="34" charset="0"/>
                <a:cs typeface="Times New Roman" panose="02020603050405020304" pitchFamily="18" charset="0"/>
              </a:rPr>
              <a:t>Cordingley</a:t>
            </a:r>
            <a:r>
              <a:rPr lang="en-AU" sz="1800" dirty="0">
                <a:effectLst/>
                <a:latin typeface="Aptos" panose="020B0004020202020204" pitchFamily="34" charset="0"/>
                <a:ea typeface="Aptos" panose="020B0004020202020204" pitchFamily="34" charset="0"/>
                <a:cs typeface="Times New Roman" panose="02020603050405020304" pitchFamily="18" charset="0"/>
              </a:rPr>
              <a:t> P, Shapiro K, and </a:t>
            </a:r>
            <a:r>
              <a:rPr lang="en-AU" sz="1800" dirty="0" err="1">
                <a:effectLst/>
                <a:latin typeface="Aptos" panose="020B0004020202020204" pitchFamily="34" charset="0"/>
                <a:ea typeface="Aptos" panose="020B0004020202020204" pitchFamily="34" charset="0"/>
                <a:cs typeface="Times New Roman" panose="02020603050405020304" pitchFamily="18" charset="0"/>
              </a:rPr>
              <a:t>Youdell</a:t>
            </a:r>
            <a:r>
              <a:rPr lang="en-AU" sz="1800" dirty="0">
                <a:effectLst/>
                <a:latin typeface="Aptos" panose="020B0004020202020204" pitchFamily="34" charset="0"/>
                <a:ea typeface="Aptos" panose="020B0004020202020204" pitchFamily="34" charset="0"/>
                <a:cs typeface="Times New Roman" panose="02020603050405020304" pitchFamily="18" charset="0"/>
              </a:rPr>
              <a:t> D (2021) </a:t>
            </a:r>
            <a:r>
              <a:rPr lang="en-AU" sz="18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Cognitive science approaches in the classroom</a:t>
            </a:r>
            <a:r>
              <a:rPr lang="en-AU" sz="1800" i="1" dirty="0">
                <a:effectLst/>
                <a:latin typeface="Aptos" panose="020B0004020202020204" pitchFamily="34" charset="0"/>
                <a:ea typeface="Aptos" panose="020B0004020202020204" pitchFamily="34" charset="0"/>
                <a:cs typeface="Times New Roman" panose="02020603050405020304" pitchFamily="18" charset="0"/>
              </a:rPr>
              <a:t>, </a:t>
            </a:r>
            <a:r>
              <a:rPr lang="en-AU" sz="1800" dirty="0">
                <a:effectLst/>
                <a:latin typeface="Aptos" panose="020B0004020202020204" pitchFamily="34" charset="0"/>
                <a:ea typeface="Aptos" panose="020B0004020202020204" pitchFamily="34" charset="0"/>
                <a:cs typeface="Times New Roman" panose="02020603050405020304" pitchFamily="18" charset="0"/>
              </a:rPr>
              <a:t>Education Endowment Foundation.</a:t>
            </a:r>
          </a:p>
          <a:p>
            <a:pPr marL="0" marR="0" lvl="0" indent="0" algn="l" defTabSz="1219170" rtl="0" eaLnBrk="1" fontAlgn="auto" latinLnBrk="0" hangingPunct="1">
              <a:lnSpc>
                <a:spcPct val="115000"/>
              </a:lnSpc>
              <a:spcBef>
                <a:spcPts val="0"/>
              </a:spcBef>
              <a:spcAft>
                <a:spcPts val="800"/>
              </a:spcAft>
              <a:buClrTx/>
              <a:buSzTx/>
              <a:buFontTx/>
              <a:buNone/>
              <a:tabLst/>
              <a:defRPr/>
            </a:pPr>
            <a:endParaRPr kumimoji="0" lang="en-US" altLang="en-US" sz="1800" b="0" i="0" u="none" strike="noStrike" cap="none" normalizeH="0" baseline="0" dirty="0">
              <a:ln>
                <a:noFill/>
              </a:ln>
              <a:solidFill>
                <a:schemeClr val="tx1"/>
              </a:solidFill>
              <a:effectLst/>
            </a:endParaRPr>
          </a:p>
          <a:p>
            <a:pPr>
              <a:lnSpc>
                <a:spcPct val="115000"/>
              </a:lnSpc>
              <a:spcAft>
                <a:spcPts val="800"/>
              </a:spcAft>
            </a:pPr>
            <a:endParaRPr lang="en-US" sz="1800" dirty="0">
              <a:effectLst/>
              <a:ea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22384432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Key considerations for responsive teaching</a:t>
            </a:r>
          </a:p>
          <a:p>
            <a:r>
              <a:rPr lang="en-AU" b="1" dirty="0">
                <a:latin typeface="Public Sans"/>
              </a:rPr>
              <a:t>[01:30]</a:t>
            </a:r>
            <a:endParaRPr lang="en-AU" dirty="0">
              <a:latin typeface="Public Sans"/>
            </a:endParaRP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Speaker notes:</a:t>
            </a:r>
            <a:endParaRPr lang="en-AU" dirty="0"/>
          </a:p>
          <a:p>
            <a:pPr marL="342900" lvl="0" indent="-342900">
              <a:lnSpc>
                <a:spcPct val="116000"/>
              </a:lnSpc>
              <a:buFont typeface="Symbol" panose="05050102010706020507" pitchFamily="18" charset="2"/>
              <a:buChar char=""/>
            </a:pPr>
            <a:r>
              <a:rPr lang="en-US" sz="1800" dirty="0">
                <a:effectLst/>
                <a:ea typeface="Arial" panose="020B0604020202020204" pitchFamily="34" charset="0"/>
                <a:cs typeface="Arial" panose="020B0604020202020204" pitchFamily="34" charset="0"/>
              </a:rPr>
              <a:t>Scaffolding manages cognitive load for students as they acquire, retain, consolidate and apply their learning. (Effective scaffolding reduces the actions and decisions of students within a task. This supports their cognitive load compared to minimally guided tasks.</a:t>
            </a:r>
            <a:endParaRPr lang="en-AU" sz="1800" dirty="0">
              <a:effectLst/>
              <a:latin typeface="Aptos" panose="020B0004020202020204" pitchFamily="34" charset="0"/>
              <a:ea typeface="MS Mincho" panose="02020609040205080304" pitchFamily="49" charset="-128"/>
              <a:cs typeface="Arial" panose="020B0604020202020204" pitchFamily="34" charset="0"/>
            </a:endParaRPr>
          </a:p>
          <a:p>
            <a:pPr marL="342900" lvl="0" indent="-342900">
              <a:lnSpc>
                <a:spcPct val="116000"/>
              </a:lnSpc>
              <a:buFont typeface="Symbol" panose="05050102010706020507" pitchFamily="18" charset="2"/>
              <a:buChar char=""/>
            </a:pPr>
            <a:r>
              <a:rPr lang="en-US" sz="1800" dirty="0">
                <a:effectLst/>
                <a:ea typeface="Arial" panose="020B0604020202020204" pitchFamily="34" charset="0"/>
                <a:cs typeface="Arial" panose="020B0604020202020204" pitchFamily="34" charset="0"/>
              </a:rPr>
              <a:t>Scaffolding enables students to engage with tasks that offer high challenge by providing high support.</a:t>
            </a:r>
            <a:endParaRPr lang="en-AU" sz="1800" dirty="0">
              <a:effectLst/>
              <a:latin typeface="Aptos" panose="020B0004020202020204" pitchFamily="34" charset="0"/>
              <a:ea typeface="MS Mincho" panose="02020609040205080304" pitchFamily="49" charset="-128"/>
              <a:cs typeface="Arial" panose="020B0604020202020204" pitchFamily="34" charset="0"/>
            </a:endParaRPr>
          </a:p>
          <a:p>
            <a:pPr marL="342900" lvl="0" indent="-342900">
              <a:lnSpc>
                <a:spcPct val="116000"/>
              </a:lnSpc>
              <a:buFont typeface="Symbol" panose="05050102010706020507" pitchFamily="18" charset="2"/>
              <a:buChar char=""/>
            </a:pPr>
            <a:r>
              <a:rPr lang="en-US" sz="1800" dirty="0">
                <a:effectLst/>
                <a:ea typeface="Arial" panose="020B0604020202020204" pitchFamily="34" charset="0"/>
                <a:cs typeface="Arial" panose="020B0604020202020204" pitchFamily="34" charset="0"/>
              </a:rPr>
              <a:t>The frequency, intensity and duration of scaffolding can be adapted to support the needs of individual students.</a:t>
            </a:r>
            <a:endParaRPr lang="en-AU" sz="1800" dirty="0">
              <a:effectLst/>
              <a:latin typeface="Aptos" panose="020B0004020202020204" pitchFamily="34" charset="0"/>
              <a:ea typeface="MS Mincho" panose="02020609040205080304" pitchFamily="49" charset="-128"/>
              <a:cs typeface="Arial" panose="020B0604020202020204" pitchFamily="34" charset="0"/>
            </a:endParaRPr>
          </a:p>
          <a:p>
            <a:pPr marL="342900" lvl="0" indent="-342900">
              <a:lnSpc>
                <a:spcPct val="116000"/>
              </a:lnSpc>
              <a:buFont typeface="Symbol" panose="05050102010706020507" pitchFamily="18" charset="2"/>
              <a:buChar char=""/>
            </a:pPr>
            <a:r>
              <a:rPr lang="en-US" sz="1800" dirty="0">
                <a:effectLst/>
                <a:ea typeface="Arial" panose="020B0604020202020204" pitchFamily="34" charset="0"/>
                <a:cs typeface="Arial" panose="020B0604020202020204" pitchFamily="34" charset="0"/>
              </a:rPr>
              <a:t>Scaffolded support is faded over time as teachers check if students have gained proficiency.</a:t>
            </a:r>
            <a:endParaRPr lang="en-AU" sz="1800" dirty="0">
              <a:effectLst/>
              <a:latin typeface="Aptos" panose="020B0004020202020204" pitchFamily="34" charset="0"/>
              <a:ea typeface="MS Mincho" panose="02020609040205080304" pitchFamily="49" charset="-128"/>
              <a:cs typeface="Arial" panose="020B0604020202020204" pitchFamily="34" charset="0"/>
            </a:endParaRPr>
          </a:p>
          <a:p>
            <a:pPr marL="342900" lvl="0" indent="-342900">
              <a:lnSpc>
                <a:spcPct val="116000"/>
              </a:lnSpc>
              <a:buFont typeface="Symbol" panose="05050102010706020507" pitchFamily="18" charset="2"/>
              <a:buChar char=""/>
            </a:pPr>
            <a:r>
              <a:rPr lang="en-US" sz="1800" dirty="0">
                <a:effectLst/>
                <a:ea typeface="Arial" panose="020B0604020202020204" pitchFamily="34" charset="0"/>
                <a:cs typeface="Arial" panose="020B0604020202020204" pitchFamily="34" charset="0"/>
              </a:rPr>
              <a:t>Examples provide guidance on key steps within a process or task. Non-examples are an effective way of clarifying common errors and misconceptions. (Deans for Impact 2023)</a:t>
            </a:r>
            <a:endParaRPr lang="en-AU" sz="1800" dirty="0">
              <a:effectLst/>
              <a:latin typeface="Aptos" panose="020B0004020202020204" pitchFamily="34" charset="0"/>
              <a:ea typeface="MS Mincho" panose="02020609040205080304" pitchFamily="49" charset="-128"/>
              <a:cs typeface="Arial" panose="020B0604020202020204" pitchFamily="34" charset="0"/>
            </a:endParaRPr>
          </a:p>
          <a:p>
            <a:pPr marL="342900" lvl="0" indent="-342900">
              <a:lnSpc>
                <a:spcPct val="116000"/>
              </a:lnSpc>
              <a:spcAft>
                <a:spcPts val="800"/>
              </a:spcAft>
              <a:buFont typeface="Symbol" panose="05050102010706020507" pitchFamily="18" charset="2"/>
              <a:buChar char=""/>
            </a:pPr>
            <a:r>
              <a:rPr lang="en-US" sz="1800" dirty="0">
                <a:effectLst/>
                <a:ea typeface="Arial" panose="020B0604020202020204" pitchFamily="34" charset="0"/>
                <a:cs typeface="Arial" panose="020B0604020202020204" pitchFamily="34" charset="0"/>
              </a:rPr>
              <a:t>Referring back to a scaffold across a unit of learning supports the retention and consolidation of key information in students’ long-term memory (</a:t>
            </a:r>
            <a:r>
              <a:rPr lang="en-US" sz="1800" u="none" dirty="0">
                <a:solidFill>
                  <a:srgbClr val="467886"/>
                </a:solidFill>
                <a:effectLst/>
                <a:ea typeface="Arial" panose="020B0604020202020204" pitchFamily="34" charset="0"/>
                <a:cs typeface="Arial" panose="020B0604020202020204" pitchFamily="34" charset="0"/>
              </a:rPr>
              <a:t>AERO</a:t>
            </a:r>
            <a:r>
              <a:rPr lang="en-US" sz="1800" dirty="0">
                <a:effectLst/>
                <a:ea typeface="Arial" panose="020B0604020202020204" pitchFamily="34" charset="0"/>
                <a:cs typeface="Arial" panose="020B0604020202020204" pitchFamily="34" charset="0"/>
              </a:rPr>
              <a:t> 2023b).</a:t>
            </a:r>
            <a:endParaRPr lang="en-AU" sz="1800" dirty="0">
              <a:effectLst/>
              <a:latin typeface="Aptos" panose="020B0004020202020204" pitchFamily="34" charset="0"/>
              <a:ea typeface="MS Mincho" panose="02020609040205080304" pitchFamily="49" charset="-128"/>
              <a:cs typeface="Arial" panose="020B0604020202020204" pitchFamily="34" charset="0"/>
            </a:endParaRPr>
          </a:p>
          <a:p>
            <a:endParaRPr lang="en-AU" dirty="0"/>
          </a:p>
          <a:p>
            <a:r>
              <a:rPr lang="en-AU" b="1" dirty="0"/>
              <a:t>References</a:t>
            </a:r>
          </a:p>
          <a:p>
            <a:endParaRPr lang="en-AU" dirty="0"/>
          </a:p>
          <a:p>
            <a:r>
              <a:rPr lang="en-US" sz="1600" dirty="0">
                <a:ea typeface="+mn-lt"/>
                <a:cs typeface="+mn-lt"/>
              </a:rPr>
              <a:t>AERO (Australian Education Research Organisation)</a:t>
            </a:r>
            <a:r>
              <a:rPr lang="en-AU" sz="1600" dirty="0">
                <a:ea typeface="+mn-lt"/>
                <a:cs typeface="+mn-lt"/>
              </a:rPr>
              <a:t> </a:t>
            </a:r>
            <a:r>
              <a:rPr lang="en-US" sz="1600" dirty="0">
                <a:ea typeface="+mn-lt"/>
                <a:cs typeface="+mn-lt"/>
              </a:rPr>
              <a:t>(2023b) </a:t>
            </a:r>
            <a:r>
              <a:rPr lang="en-US" sz="1600" i="1" dirty="0">
                <a:ea typeface="+mn-lt"/>
                <a:cs typeface="+mn-lt"/>
                <a:hlinkClick r:id="rId3"/>
              </a:rPr>
              <a:t>How students learn best: an overview of the learning process and most effective teaching practices</a:t>
            </a:r>
            <a:r>
              <a:rPr lang="en-US" sz="1600" dirty="0">
                <a:ea typeface="+mn-lt"/>
                <a:cs typeface="+mn-lt"/>
              </a:rPr>
              <a:t>, </a:t>
            </a:r>
            <a:r>
              <a:rPr lang="en-AU" sz="1600" dirty="0">
                <a:ea typeface="+mn-lt"/>
                <a:cs typeface="+mn-lt"/>
              </a:rPr>
              <a:t>AERO.</a:t>
            </a:r>
            <a:endParaRPr lang="en-AU" sz="1050" dirty="0">
              <a:ea typeface="+mn-lt"/>
              <a:cs typeface="+mn-lt"/>
            </a:endParaRPr>
          </a:p>
          <a:p>
            <a:pPr marL="0" marR="0" lvl="0" indent="0" algn="l" defTabSz="1219170">
              <a:lnSpc>
                <a:spcPct val="100000"/>
              </a:lnSpc>
              <a:spcBef>
                <a:spcPts val="0"/>
              </a:spcBef>
              <a:spcAft>
                <a:spcPts val="0"/>
              </a:spcAft>
              <a:buNone/>
              <a:tabLst/>
              <a:defRPr/>
            </a:pPr>
            <a:r>
              <a:rPr lang="en-AU" dirty="0">
                <a:latin typeface="Public Sans"/>
              </a:rPr>
              <a:t>Deans for Impact (2023) </a:t>
            </a:r>
            <a:r>
              <a:rPr lang="en-AU" i="1" dirty="0">
                <a:latin typeface="Public Sans"/>
                <a:hlinkClick r:id="rId4"/>
              </a:rPr>
              <a:t>Using examples and non-examples</a:t>
            </a:r>
            <a:r>
              <a:rPr lang="en-AU" dirty="0">
                <a:latin typeface="Public Sans"/>
              </a:rPr>
              <a:t>, Deans for Impact.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3264008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ublic Sans"/>
              </a:rPr>
              <a:t>Purpose: Examples of scaffolding writing</a:t>
            </a:r>
          </a:p>
          <a:p>
            <a:r>
              <a:rPr lang="en-AU" b="1" dirty="0">
                <a:latin typeface="Public Sans"/>
              </a:rPr>
              <a:t>[00:30]</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latin typeface="Public Sans"/>
              </a:rPr>
              <a:t>Over the next 4 slides, we see how the scaffolding is reduced as students focus on the next part of the paragraph. </a:t>
            </a:r>
            <a:endParaRPr lang="en-US"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25337959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ublic Sans"/>
              </a:rPr>
              <a:t>Purpose: Examples of scaffolding writing</a:t>
            </a:r>
          </a:p>
          <a:p>
            <a:r>
              <a:rPr lang="en-AU" b="1" dirty="0">
                <a:latin typeface="Public Sans"/>
              </a:rPr>
              <a:t>[00:30]</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Speaker notes:</a:t>
            </a:r>
            <a:endParaRPr lang="en-US" dirty="0">
              <a:latin typeface="Public Sans"/>
            </a:endParaRPr>
          </a:p>
          <a:p>
            <a:endParaRPr lang="en-AU" b="1" dirty="0">
              <a:latin typeface="Public Sans"/>
            </a:endParaRPr>
          </a:p>
          <a:p>
            <a:r>
              <a:rPr lang="en-AU" b="0" dirty="0">
                <a:latin typeface="Public Sans"/>
              </a:rPr>
              <a:t>The topic sentence has been reduced from the model on the previous slide.</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2953437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ublic Sans"/>
              </a:rPr>
              <a:t>Purpose: Examples of scaffolding writing</a:t>
            </a:r>
          </a:p>
          <a:p>
            <a:r>
              <a:rPr lang="en-AU" b="1" dirty="0">
                <a:latin typeface="Public Sans"/>
              </a:rPr>
              <a:t>[00:30]</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Speaker notes:</a:t>
            </a:r>
            <a:endParaRPr lang="en-US" dirty="0">
              <a:latin typeface="Public Sans"/>
            </a:endParaRPr>
          </a:p>
          <a:p>
            <a:endParaRPr lang="en-AU" b="1" dirty="0">
              <a:latin typeface="Public Sans"/>
            </a:endParaRPr>
          </a:p>
          <a:p>
            <a:r>
              <a:rPr lang="en-AU" b="0" dirty="0">
                <a:latin typeface="Public Sans"/>
              </a:rPr>
              <a:t>The scaffolding is gradually removed as students demonstrate increasing proficiency. </a:t>
            </a:r>
          </a:p>
          <a:p>
            <a:endParaRPr lang="en-AU" b="1" dirty="0">
              <a:latin typeface="Public Sans"/>
            </a:endParaRPr>
          </a:p>
          <a:p>
            <a:endParaRPr lang="en-AU" b="1" dirty="0">
              <a:latin typeface="Public Sans"/>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20819534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ublic Sans"/>
              </a:rPr>
              <a:t>Purpose: Examples of scaffolding writing</a:t>
            </a:r>
          </a:p>
          <a:p>
            <a:r>
              <a:rPr lang="en-AU" b="1" dirty="0">
                <a:latin typeface="Public Sans"/>
              </a:rPr>
              <a:t>[00:30]</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a:p>
            <a:r>
              <a:rPr lang="en-US" dirty="0">
                <a:latin typeface="Calibri"/>
                <a:cs typeface="Calibri"/>
              </a:rPr>
              <a:t>As mentioned, it is important to note some students will require ongoing scaffolding. </a:t>
            </a:r>
          </a:p>
          <a:p>
            <a:endParaRPr lang="en-US" dirty="0">
              <a:latin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29551197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ublic Sans"/>
              </a:rPr>
              <a:t>Purpose: Examples of sentence starters and word banks</a:t>
            </a:r>
          </a:p>
          <a:p>
            <a:r>
              <a:rPr lang="en-AU" b="1" dirty="0">
                <a:latin typeface="Public Sans"/>
              </a:rPr>
              <a:t>[01:30]</a:t>
            </a:r>
          </a:p>
          <a:p>
            <a:endParaRPr lang="en-AU" b="1" dirty="0">
              <a:latin typeface="Public Sans"/>
            </a:endParaRPr>
          </a:p>
          <a:p>
            <a:r>
              <a:rPr lang="en-AU" b="1" dirty="0">
                <a:latin typeface="Public Sans"/>
              </a:rPr>
              <a:t>Speaker notes:</a:t>
            </a:r>
            <a:endParaRPr lang="en-US" dirty="0">
              <a:latin typeface="Calibri"/>
              <a:cs typeface="Calibri"/>
            </a:endParaRPr>
          </a:p>
          <a:p>
            <a:r>
              <a:rPr lang="en-US" dirty="0">
                <a:latin typeface="Calibri"/>
                <a:cs typeface="Calibri"/>
              </a:rPr>
              <a:t>Sentence scaffolds (sentence frames, stems or starters) can scaffold thinking and writing (Hochman and Wexler 2017)</a:t>
            </a:r>
          </a:p>
          <a:p>
            <a:pPr>
              <a:lnSpc>
                <a:spcPct val="116000"/>
              </a:lnSpc>
              <a:spcAft>
                <a:spcPts val="800"/>
              </a:spcAft>
            </a:pPr>
            <a:endParaRPr lang="en-AU" sz="1800" dirty="0">
              <a:effectLst/>
              <a:latin typeface="Aptos" panose="020B0004020202020204" pitchFamily="34" charset="0"/>
              <a:ea typeface="MS Mincho" panose="02020609040205080304" pitchFamily="49" charset="-128"/>
              <a:cs typeface="Arial" panose="020B0604020202020204" pitchFamily="34" charset="0"/>
            </a:endParaRPr>
          </a:p>
          <a:p>
            <a:pPr marL="342900" lvl="0" indent="-342900">
              <a:lnSpc>
                <a:spcPct val="116000"/>
              </a:lnSpc>
              <a:buFont typeface="Symbol" panose="05050102010706020507" pitchFamily="18" charset="2"/>
              <a:buChar char=""/>
            </a:pPr>
            <a:r>
              <a:rPr lang="en-US" sz="1800" dirty="0">
                <a:effectLst/>
                <a:ea typeface="Arial" panose="020B0604020202020204" pitchFamily="34" charset="0"/>
                <a:cs typeface="Arial" panose="020B0604020202020204" pitchFamily="34" charset="0"/>
              </a:rPr>
              <a:t>the teacher can then add a word bank of key vocabulary. </a:t>
            </a:r>
            <a:endParaRPr lang="en-AU" sz="1800" dirty="0">
              <a:effectLst/>
              <a:latin typeface="Aptos" panose="020B0004020202020204" pitchFamily="34" charset="0"/>
              <a:ea typeface="MS Mincho" panose="02020609040205080304" pitchFamily="49" charset="-128"/>
              <a:cs typeface="Arial" panose="020B0604020202020204" pitchFamily="34" charset="0"/>
            </a:endParaRPr>
          </a:p>
          <a:p>
            <a:pPr marL="342900" lvl="0" indent="-342900">
              <a:lnSpc>
                <a:spcPct val="116000"/>
              </a:lnSpc>
              <a:buFont typeface="Symbol" panose="05050102010706020507" pitchFamily="18" charset="2"/>
              <a:buChar char=""/>
            </a:pPr>
            <a:r>
              <a:rPr lang="en-US" sz="1800" dirty="0">
                <a:effectLst/>
                <a:ea typeface="Arial" panose="020B0604020202020204" pitchFamily="34" charset="0"/>
                <a:cs typeface="Arial" panose="020B0604020202020204" pitchFamily="34" charset="0"/>
              </a:rPr>
              <a:t>this supports teaching of skills in answering questions requiring an explanation.</a:t>
            </a:r>
            <a:endParaRPr lang="en-AU" sz="1800" dirty="0">
              <a:effectLst/>
              <a:latin typeface="Aptos" panose="020B0004020202020204" pitchFamily="34" charset="0"/>
              <a:ea typeface="MS Mincho" panose="02020609040205080304" pitchFamily="49" charset="-128"/>
              <a:cs typeface="Arial" panose="020B0604020202020204" pitchFamily="34" charset="0"/>
            </a:endParaRPr>
          </a:p>
          <a:p>
            <a:pPr marL="342900" lvl="0" indent="-342900">
              <a:lnSpc>
                <a:spcPct val="116000"/>
              </a:lnSpc>
              <a:spcAft>
                <a:spcPts val="800"/>
              </a:spcAft>
              <a:buFont typeface="Symbol" panose="05050102010706020507" pitchFamily="18" charset="2"/>
              <a:buChar char=""/>
            </a:pPr>
            <a:r>
              <a:rPr lang="en-US" sz="1800" dirty="0">
                <a:effectLst/>
                <a:ea typeface="Arial" panose="020B0604020202020204" pitchFamily="34" charset="0"/>
                <a:cs typeface="Arial" panose="020B0604020202020204" pitchFamily="34" charset="0"/>
              </a:rPr>
              <a:t>as students become more proficient, the scaffold is faded before being removed.</a:t>
            </a:r>
            <a:endParaRPr lang="en-AU" sz="1800" dirty="0">
              <a:effectLst/>
              <a:latin typeface="Aptos" panose="020B0004020202020204" pitchFamily="34" charset="0"/>
              <a:ea typeface="MS Mincho" panose="02020609040205080304" pitchFamily="49" charset="-128"/>
              <a:cs typeface="Arial" panose="020B0604020202020204" pitchFamily="34" charset="0"/>
            </a:endParaRPr>
          </a:p>
          <a:p>
            <a:endParaRPr lang="en-US" sz="1800" b="0" i="0" strike="noStrike" dirty="0">
              <a:solidFill>
                <a:srgbClr val="000000"/>
              </a:solidFill>
              <a:effectLst/>
              <a:highlight>
                <a:srgbClr val="FFFFFF"/>
              </a:highlight>
              <a:latin typeface="Aptos" panose="020B0004020202020204" pitchFamily="34" charset="0"/>
            </a:endParaRPr>
          </a:p>
          <a:p>
            <a:r>
              <a:rPr lang="en-US" sz="1800" b="0" i="0" strike="noStrike" dirty="0">
                <a:solidFill>
                  <a:srgbClr val="000000"/>
                </a:solidFill>
                <a:effectLst/>
                <a:highlight>
                  <a:srgbClr val="FFFFFF"/>
                </a:highlight>
                <a:latin typeface="Aptos" panose="020B0004020202020204" pitchFamily="34" charset="0"/>
              </a:rPr>
              <a:t>This can be used in checking for understanding questions to give students the opportunity to </a:t>
            </a:r>
            <a:r>
              <a:rPr lang="en-US" sz="1800" b="0" i="0" strike="noStrike" dirty="0" err="1">
                <a:solidFill>
                  <a:srgbClr val="000000"/>
                </a:solidFill>
                <a:effectLst/>
                <a:highlight>
                  <a:srgbClr val="FFFFFF"/>
                </a:highlight>
                <a:latin typeface="Aptos" panose="020B0004020202020204" pitchFamily="34" charset="0"/>
              </a:rPr>
              <a:t>practise</a:t>
            </a:r>
            <a:r>
              <a:rPr lang="en-US" sz="1800" b="0" i="0" strike="noStrike" dirty="0">
                <a:solidFill>
                  <a:srgbClr val="000000"/>
                </a:solidFill>
                <a:effectLst/>
                <a:highlight>
                  <a:srgbClr val="FFFFFF"/>
                </a:highlight>
                <a:latin typeface="Aptos" panose="020B0004020202020204" pitchFamily="34" charset="0"/>
              </a:rPr>
              <a:t> expressing their thinking across different modes before they create a text.</a:t>
            </a:r>
          </a:p>
          <a:p>
            <a:endParaRPr lang="en-US" sz="1800" b="0" i="0" strike="noStrike" dirty="0">
              <a:solidFill>
                <a:srgbClr val="000000"/>
              </a:solidFill>
              <a:effectLst/>
              <a:highlight>
                <a:srgbClr val="FFFFFF"/>
              </a:highlight>
              <a:latin typeface="Aptos" panose="020B0004020202020204" pitchFamily="34" charset="0"/>
            </a:endParaRPr>
          </a:p>
          <a:p>
            <a:r>
              <a:rPr lang="en-US" sz="1800" b="1" i="0" strike="noStrike" dirty="0">
                <a:solidFill>
                  <a:srgbClr val="000000"/>
                </a:solidFill>
                <a:effectLst/>
                <a:highlight>
                  <a:srgbClr val="FFFFFF"/>
                </a:highlight>
                <a:latin typeface="Aptos" panose="020B0004020202020204" pitchFamily="34" charset="0"/>
              </a:rPr>
              <a:t>References:</a:t>
            </a:r>
            <a:endParaRPr lang="en-US" sz="1800" b="0" i="0" strike="noStrike" dirty="0">
              <a:solidFill>
                <a:srgbClr val="000000"/>
              </a:solidFill>
              <a:effectLst/>
              <a:highlight>
                <a:srgbClr val="FFFFFF"/>
              </a:highlight>
              <a:latin typeface="Aptos" panose="020B0004020202020204" pitchFamily="34" charset="0"/>
            </a:endParaRPr>
          </a:p>
          <a:p>
            <a:r>
              <a:rPr lang="en-AU" sz="2000" b="0" i="0" dirty="0">
                <a:solidFill>
                  <a:srgbClr val="222222"/>
                </a:solidFill>
                <a:effectLst/>
                <a:latin typeface="Arial" panose="020B0604020202020204" pitchFamily="34" charset="0"/>
              </a:rPr>
              <a:t>Hochman J and Wexler N (2017) </a:t>
            </a:r>
            <a:r>
              <a:rPr lang="en-AU" sz="2000" b="0" i="1" dirty="0">
                <a:solidFill>
                  <a:srgbClr val="222222"/>
                </a:solidFill>
                <a:effectLst/>
                <a:latin typeface="Arial" panose="020B0604020202020204" pitchFamily="34" charset="0"/>
              </a:rPr>
              <a:t>The writing revolution: a guide to advancing thinking through writing in all subjects and grades</a:t>
            </a:r>
            <a:r>
              <a:rPr lang="en-AU" sz="2000" b="0" i="0" dirty="0">
                <a:solidFill>
                  <a:srgbClr val="222222"/>
                </a:solidFill>
                <a:effectLst/>
                <a:latin typeface="Arial" panose="020B0604020202020204" pitchFamily="34" charset="0"/>
              </a:rPr>
              <a:t>, John Wiley &amp; Sons.</a:t>
            </a:r>
            <a:endParaRPr lang="en-US" sz="1800" b="0" i="0" strike="noStrike" dirty="0">
              <a:solidFill>
                <a:srgbClr val="000000"/>
              </a:solidFill>
              <a:effectLst/>
              <a:highlight>
                <a:srgbClr val="FFFFFF"/>
              </a:highligh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1553086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8669D-677C-B435-9D11-D2610C717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24331-E502-B3A3-26B5-8860CA113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FE2DA-54DA-7CB0-A12D-2E2BC13B2CCA}"/>
              </a:ext>
            </a:extLst>
          </p:cNvPr>
          <p:cNvSpPr>
            <a:spLocks noGrp="1"/>
          </p:cNvSpPr>
          <p:nvPr>
            <p:ph type="body" idx="1"/>
          </p:nvPr>
        </p:nvSpPr>
        <p:spPr/>
        <p:txBody>
          <a:bodyPr/>
          <a:lstStyle/>
          <a:p>
            <a:r>
              <a:rPr lang="en-AU" b="1" dirty="0">
                <a:latin typeface="Public Sans"/>
              </a:rPr>
              <a:t>Purpose: Revisiting core knowledge</a:t>
            </a:r>
          </a:p>
          <a:p>
            <a:r>
              <a:rPr lang="en-AU" b="1" dirty="0">
                <a:latin typeface="Public Sans"/>
              </a:rPr>
              <a:t>[00:30]</a:t>
            </a:r>
            <a:endParaRPr lang="en-AU" dirty="0">
              <a:latin typeface="Public Sans"/>
            </a:endParaRPr>
          </a:p>
          <a:p>
            <a:endParaRPr lang="en-AU" b="1" dirty="0">
              <a:latin typeface="Public Sans"/>
            </a:endParaRPr>
          </a:p>
          <a:p>
            <a:r>
              <a:rPr lang="en-AU" b="1" dirty="0">
                <a:latin typeface="Public Sans"/>
              </a:rPr>
              <a:t>Speaker notes:</a:t>
            </a:r>
            <a:endParaRPr lang="en-US" dirty="0">
              <a:latin typeface="Public Sans"/>
            </a:endParaRPr>
          </a:p>
          <a:p>
            <a:r>
              <a:rPr lang="en-US" dirty="0">
                <a:latin typeface="Public Sans"/>
              </a:rPr>
              <a:t>Explicit teaching is an optimal way to teach knowledge and skills that are new or complex.</a:t>
            </a:r>
            <a:endParaRPr lang="en-AU" b="1" dirty="0">
              <a:latin typeface="Public Sans"/>
              <a:ea typeface="Calibri"/>
              <a:cs typeface="Calibri"/>
            </a:endParaRPr>
          </a:p>
          <a:p>
            <a:endParaRPr lang="en-AU" dirty="0"/>
          </a:p>
          <a:p>
            <a:r>
              <a:rPr lang="en-AU" dirty="0">
                <a:latin typeface="Public Sans"/>
              </a:rPr>
              <a:t>There are important enabling factors for explicit teaching that relate to the technique we are focusing on. Let’s revisit them.</a:t>
            </a:r>
          </a:p>
          <a:p>
            <a:endParaRPr lang="en-AU" dirty="0"/>
          </a:p>
          <a:p>
            <a:r>
              <a:rPr lang="en-AU" b="1" dirty="0">
                <a:latin typeface="Public Sans"/>
              </a:rPr>
              <a:t>Note to presenter: </a:t>
            </a:r>
            <a:r>
              <a:rPr lang="en-AU" dirty="0">
                <a:latin typeface="Public Sans"/>
              </a:rPr>
              <a:t>you may wish for participants to read these to themselves </a:t>
            </a:r>
            <a:endParaRPr lang="en-US" dirty="0">
              <a:latin typeface="Public Sans"/>
            </a:endParaRPr>
          </a:p>
          <a:p>
            <a:endParaRPr lang="en-AU" dirty="0"/>
          </a:p>
          <a:p>
            <a:r>
              <a:rPr lang="en-AU" b="1" dirty="0">
                <a:latin typeface="Public Sans"/>
              </a:rPr>
              <a:t>[click] </a:t>
            </a:r>
            <a:r>
              <a:rPr lang="en-AU" dirty="0">
                <a:latin typeface="Public Sans"/>
              </a:rPr>
              <a:t>Our understanding of the how learning happens informs our practice </a:t>
            </a:r>
            <a:endParaRPr lang="en-US" dirty="0">
              <a:latin typeface="Public Sans"/>
            </a:endParaRPr>
          </a:p>
          <a:p>
            <a:r>
              <a:rPr lang="en-AU" b="1" dirty="0">
                <a:latin typeface="Public Sans"/>
              </a:rPr>
              <a:t>[click] </a:t>
            </a:r>
            <a:r>
              <a:rPr lang="en-AU" dirty="0">
                <a:latin typeface="Public Sans"/>
              </a:rPr>
              <a:t>We know how knowledge builds across syllabuses</a:t>
            </a:r>
            <a:endParaRPr lang="en-US" dirty="0">
              <a:latin typeface="Public Sans"/>
            </a:endParaRPr>
          </a:p>
          <a:p>
            <a:r>
              <a:rPr lang="en-AU" b="1" dirty="0">
                <a:latin typeface="Public Sans"/>
              </a:rPr>
              <a:t>[click] </a:t>
            </a:r>
            <a:r>
              <a:rPr lang="en-AU" dirty="0">
                <a:latin typeface="Public Sans"/>
              </a:rPr>
              <a:t>When we hold high expectations for our students’ learning, we support and scaffold them to achieve higher levels of learning</a:t>
            </a:r>
            <a:endParaRPr lang="en-US" dirty="0">
              <a:latin typeface="Public Sans"/>
            </a:endParaRPr>
          </a:p>
          <a:p>
            <a:r>
              <a:rPr lang="en-AU" b="1" dirty="0">
                <a:latin typeface="Public Sans"/>
              </a:rPr>
              <a:t>[click] </a:t>
            </a:r>
            <a:r>
              <a:rPr lang="en-AU" dirty="0">
                <a:latin typeface="Public Sans"/>
              </a:rPr>
              <a:t>And, explicit teaching </a:t>
            </a:r>
            <a:r>
              <a:rPr lang="en-AU" b="1" dirty="0">
                <a:latin typeface="Public Sans"/>
              </a:rPr>
              <a:t>both</a:t>
            </a:r>
            <a:r>
              <a:rPr lang="en-AU" dirty="0">
                <a:latin typeface="Public Sans"/>
              </a:rPr>
              <a:t> relies on, and brings about a safe, inclusive learning environment. When the pace of the class is such that students can follow with success, they are more likely to feel they belong and develop self-efficacy (CESE 2024)</a:t>
            </a:r>
            <a:endParaRPr lang="en-US" dirty="0">
              <a:latin typeface="Public Sans"/>
            </a:endParaRPr>
          </a:p>
          <a:p>
            <a:endParaRPr lang="en-AU" dirty="0"/>
          </a:p>
          <a:p>
            <a:r>
              <a:rPr lang="en-AU" b="1" dirty="0">
                <a:latin typeface="Public Sans"/>
              </a:rPr>
              <a:t>References:</a:t>
            </a:r>
          </a:p>
          <a:p>
            <a:r>
              <a:rPr lang="en-AU" b="0" dirty="0">
                <a:latin typeface="Public Sans"/>
              </a:rPr>
              <a:t>CESE (Centre for Education Statistics and Evaluation) (2024) </a:t>
            </a:r>
            <a:r>
              <a:rPr lang="en-AU" b="0" i="1" dirty="0">
                <a:latin typeface="Public Sans"/>
              </a:rPr>
              <a:t>Explicit teaching drives student motivation, engagement, and achievement in NSW public schools – a What Works Best research update</a:t>
            </a:r>
            <a:r>
              <a:rPr lang="en-AU" b="0" dirty="0">
                <a:latin typeface="Public Sans"/>
              </a:rPr>
              <a:t>, NSW Department of Education.</a:t>
            </a:r>
          </a:p>
          <a:p>
            <a:pPr algn="l"/>
            <a:endParaRPr lang="en-AU" sz="1600" dirty="0"/>
          </a:p>
          <a:p>
            <a:pPr algn="l"/>
            <a:r>
              <a:rPr lang="en-AU" sz="1600" b="1" dirty="0">
                <a:latin typeface="Public Sans"/>
              </a:rPr>
              <a:t>Resources:</a:t>
            </a:r>
          </a:p>
          <a:p>
            <a:pPr algn="l"/>
            <a:endParaRPr lang="en-AU" sz="1600" b="1" dirty="0"/>
          </a:p>
          <a:p>
            <a:r>
              <a:rPr lang="en-US" sz="1600" dirty="0">
                <a:latin typeface="Calibri" panose="020F0502020204030204" pitchFamily="34" charset="0"/>
                <a:ea typeface="Calibri" panose="020F0502020204030204" pitchFamily="34" charset="0"/>
                <a:cs typeface="Calibri" panose="020F0502020204030204" pitchFamily="34" charset="0"/>
              </a:rPr>
              <a:t>NSW Department of Education (2023a) </a:t>
            </a:r>
            <a:r>
              <a:rPr lang="en-AU" sz="1600" dirty="0">
                <a:latin typeface="Calibri" panose="020F0502020204030204" pitchFamily="34" charset="0"/>
                <a:ea typeface="Calibri" panose="020F0502020204030204" pitchFamily="34" charset="0"/>
                <a:cs typeface="Calibri" panose="020F0502020204030204" pitchFamily="34" charset="0"/>
                <a:hlinkClick r:id="rId3"/>
              </a:rPr>
              <a:t>Classrooms of Possibility</a:t>
            </a:r>
            <a:endParaRPr lang="en-AU" sz="1600" dirty="0">
              <a:latin typeface="Calibri" panose="020F0502020204030204" pitchFamily="34" charset="0"/>
              <a:ea typeface="Calibri" panose="020F0502020204030204" pitchFamily="34" charset="0"/>
              <a:cs typeface="Calibri" panose="020F0502020204030204" pitchFamily="34" charset="0"/>
            </a:endParaRPr>
          </a:p>
          <a:p>
            <a:r>
              <a:rPr lang="en-US" sz="1600" dirty="0">
                <a:latin typeface="Calibri" panose="020F0502020204030204" pitchFamily="34" charset="0"/>
                <a:ea typeface="Calibri" panose="020F0502020204030204" pitchFamily="34" charset="0"/>
                <a:cs typeface="Calibri" panose="020F0502020204030204" pitchFamily="34" charset="0"/>
              </a:rPr>
              <a:t>NSW Department of Education (2024a) </a:t>
            </a:r>
            <a:r>
              <a:rPr lang="en-AU" sz="1600" dirty="0">
                <a:latin typeface="Calibri" panose="020F0502020204030204" pitchFamily="34" charset="0"/>
                <a:ea typeface="Calibri" panose="020F0502020204030204" pitchFamily="34" charset="0"/>
                <a:cs typeface="Calibri" panose="020F0502020204030204" pitchFamily="34" charset="0"/>
                <a:hlinkClick r:id="rId4"/>
              </a:rPr>
              <a:t>Explicit instruction – implementing evidence-based teaching practices for students with disability</a:t>
            </a:r>
            <a:endParaRPr lang="en-AU" sz="1600" dirty="0">
              <a:latin typeface="Calibri" panose="020F0502020204030204" pitchFamily="34" charset="0"/>
              <a:ea typeface="Calibri" panose="020F0502020204030204" pitchFamily="34" charset="0"/>
              <a:cs typeface="Calibri" panose="020F0502020204030204" pitchFamily="34" charset="0"/>
            </a:endParaRPr>
          </a:p>
          <a:p>
            <a:r>
              <a:rPr lang="en-US" sz="1600" dirty="0">
                <a:latin typeface="Calibri" panose="020F0502020204030204" pitchFamily="34" charset="0"/>
                <a:ea typeface="Calibri" panose="020F0502020204030204" pitchFamily="34" charset="0"/>
                <a:cs typeface="Calibri" panose="020F0502020204030204" pitchFamily="34" charset="0"/>
              </a:rPr>
              <a:t>NSW Department of Education (2024b) </a:t>
            </a:r>
            <a:r>
              <a:rPr lang="en-AU" sz="1600" dirty="0">
                <a:latin typeface="Calibri" panose="020F0502020204030204" pitchFamily="34" charset="0"/>
                <a:ea typeface="Calibri" panose="020F0502020204030204" pitchFamily="34" charset="0"/>
                <a:cs typeface="Calibri" panose="020F0502020204030204" pitchFamily="34" charset="0"/>
                <a:hlinkClick r:id="rId5"/>
              </a:rPr>
              <a:t>Leading explicit teaching – school-facilitated workshops 1–3 on core content and the enabling factors of explicit teaching</a:t>
            </a:r>
            <a:endParaRPr lang="en-AU" sz="1600" dirty="0">
              <a:latin typeface="Calibri" panose="020F0502020204030204" pitchFamily="34" charset="0"/>
              <a:ea typeface="Calibri" panose="020F0502020204030204" pitchFamily="34" charset="0"/>
              <a:cs typeface="Calibri" panose="020F0502020204030204" pitchFamily="34" charset="0"/>
            </a:endParaRPr>
          </a:p>
          <a:p>
            <a:r>
              <a:rPr lang="en-US" sz="1600" dirty="0">
                <a:latin typeface="Calibri" panose="020F0502020204030204" pitchFamily="34" charset="0"/>
                <a:ea typeface="Calibri" panose="020F0502020204030204" pitchFamily="34" charset="0"/>
                <a:cs typeface="Calibri" panose="020F0502020204030204" pitchFamily="34" charset="0"/>
              </a:rPr>
              <a:t>NSW Department of Education (2024c) </a:t>
            </a:r>
            <a:r>
              <a:rPr lang="en-AU" sz="1600" dirty="0">
                <a:latin typeface="Calibri" panose="020F0502020204030204" pitchFamily="34" charset="0"/>
                <a:ea typeface="Calibri" panose="020F0502020204030204" pitchFamily="34" charset="0"/>
                <a:cs typeface="Calibri" panose="020F0502020204030204" pitchFamily="34" charset="0"/>
                <a:hlinkClick r:id="rId6"/>
              </a:rPr>
              <a:t>Strong Strides Together: Meeting the educational goals for Aboriginal and/or Torres Strait Islander students</a:t>
            </a:r>
            <a:endParaRPr lang="en-US" sz="1600" dirty="0">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0" indent="0">
              <a:buFont typeface="Arial"/>
              <a:buNone/>
            </a:pPr>
            <a:endParaRPr lang="en-AU" dirty="0">
              <a:latin typeface="Calibri"/>
              <a:ea typeface="Calibri"/>
              <a:cs typeface="Calibri"/>
            </a:endParaRPr>
          </a:p>
        </p:txBody>
      </p:sp>
      <p:sp>
        <p:nvSpPr>
          <p:cNvPr id="4" name="Slide Number Placeholder 3">
            <a:extLst>
              <a:ext uri="{FF2B5EF4-FFF2-40B4-BE49-F238E27FC236}">
                <a16:creationId xmlns:a16="http://schemas.microsoft.com/office/drawing/2014/main" id="{CC471282-64B4-5EDF-DEA1-00771DA59DAF}"/>
              </a:ext>
            </a:extLst>
          </p:cNvPr>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14915790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Activity</a:t>
            </a:r>
            <a:endParaRPr lang="en-US" dirty="0"/>
          </a:p>
          <a:p>
            <a:r>
              <a:rPr lang="en-AU" b="1" dirty="0">
                <a:latin typeface="Public Sans"/>
              </a:rPr>
              <a:t>[01:10]</a:t>
            </a:r>
          </a:p>
          <a:p>
            <a:endParaRPr lang="en-AU"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latin typeface="Public Sans"/>
              </a:rPr>
              <a:t>This activity could be done before cold-calling for responses from the participants.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a:p>
            <a:endParaRPr lang="en-AU" b="1" dirty="0">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26806170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latin typeface="Public Sans"/>
            </a:endParaRPr>
          </a:p>
          <a:p>
            <a:endParaRPr lang="en-AU" b="1"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4924120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latin typeface="Public Sans"/>
              </a:rPr>
              <a:t>Purpose: What is independent practice and reflection?</a:t>
            </a: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[01:00]</a:t>
            </a:r>
          </a:p>
          <a:p>
            <a:endParaRPr lang="en-US"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Speaker notes:</a:t>
            </a:r>
            <a:endParaRPr lang="en-US" b="1" dirty="0">
              <a:latin typeface="Public Sans"/>
            </a:endParaRPr>
          </a:p>
          <a:p>
            <a:pPr marL="0" indent="0">
              <a:lnSpc>
                <a:spcPct val="150000"/>
              </a:lnSpc>
              <a:spcAft>
                <a:spcPts val="1200"/>
              </a:spcAft>
              <a:buFont typeface="Public Sans"/>
              <a:buNone/>
            </a:pPr>
            <a:r>
              <a:rPr lang="en-AU" dirty="0">
                <a:latin typeface="Public Sans"/>
              </a:rPr>
              <a:t>Independent practice occurs when it is evident during guided practice that students can perform a skill with a high level of success without teacher support. Archer and Hughes (2011) propose that during initial instruction students’ optimal rates of correct responses and about 80% while in independent practice they are approximately 90–95%.</a:t>
            </a:r>
          </a:p>
          <a:p>
            <a:pPr>
              <a:lnSpc>
                <a:spcPct val="150000"/>
              </a:lnSpc>
              <a:spcAft>
                <a:spcPts val="1200"/>
              </a:spcAft>
            </a:pPr>
            <a:endParaRPr lang="en-AU" dirty="0">
              <a:latin typeface="Public Sans"/>
            </a:endParaRPr>
          </a:p>
          <a:p>
            <a:endParaRPr lang="en-US" b="1" dirty="0"/>
          </a:p>
          <a:p>
            <a:r>
              <a:rPr lang="en-US" b="1" dirty="0">
                <a:latin typeface="Public Sans"/>
              </a:rPr>
              <a:t>Reference:</a:t>
            </a:r>
          </a:p>
          <a:p>
            <a:pPr>
              <a:defRPr/>
            </a:pPr>
            <a:r>
              <a:rPr lang="en-US" dirty="0">
                <a:latin typeface="Public Sans"/>
              </a:rPr>
              <a:t>Archer A and Hughes C (2011) </a:t>
            </a:r>
            <a:r>
              <a:rPr lang="en-AU" i="1" dirty="0">
                <a:latin typeface="Public Sans"/>
              </a:rPr>
              <a:t>Explicit instruction: effective and efficient teaching,</a:t>
            </a:r>
            <a:r>
              <a:rPr lang="en-AU" dirty="0">
                <a:latin typeface="Public Sans"/>
              </a:rPr>
              <a:t> Guilford press. </a:t>
            </a:r>
          </a:p>
          <a:p>
            <a:endParaRPr lang="en-US" b="1" dirty="0">
              <a:latin typeface="Public Sans"/>
            </a:endParaRPr>
          </a:p>
          <a:p>
            <a:endParaRPr lang="en-US" dirty="0"/>
          </a:p>
          <a:p>
            <a:endParaRPr lang="en-AU" dirty="0"/>
          </a:p>
          <a:p>
            <a:endParaRPr lang="en-AU" dirty="0">
              <a:solidFill>
                <a:srgbClr val="002060"/>
              </a:solidFill>
            </a:endParaRPr>
          </a:p>
          <a:p>
            <a:pPr>
              <a:defRPr/>
            </a:pPr>
            <a:endParaRPr lang="en-AU" dirty="0">
              <a:solidFill>
                <a:srgbClr val="002060"/>
              </a:solidFill>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33147678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b="1" dirty="0">
                <a:latin typeface="Public Sans"/>
              </a:rPr>
              <a:t>Purpose: What is independent practice and reflection?</a:t>
            </a: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[01:00]</a:t>
            </a:r>
          </a:p>
          <a:p>
            <a:endParaRPr lang="en-US"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Speaker notes:</a:t>
            </a:r>
            <a:endParaRPr lang="en-US" b="1" dirty="0">
              <a:latin typeface="Public Sans"/>
            </a:endParaRPr>
          </a:p>
          <a:p>
            <a:pPr>
              <a:lnSpc>
                <a:spcPct val="150000"/>
              </a:lnSpc>
              <a:spcAft>
                <a:spcPts val="1200"/>
              </a:spcAft>
            </a:pPr>
            <a:r>
              <a:rPr lang="en-AU" dirty="0">
                <a:latin typeface="Public Sans"/>
              </a:rPr>
              <a:t> Independent practice a critical part of the learning process and is needed for students to become fluent and autonomous in a skill. Fluency decreases working memory load and supports engagement and proficiency when attempting more complex problem-solving tasks (Martin and Evans, 2018). Additional practise is necessary over time to maintain proficiency. The practice needs to be meaningful rather than repetitive, while also linked to previous guided practice. Independent practice allows students to </a:t>
            </a:r>
            <a:r>
              <a:rPr lang="en-US" dirty="0">
                <a:latin typeface="Public Sans"/>
              </a:rPr>
              <a:t>consolidate their understanding, through application of their learning.</a:t>
            </a:r>
          </a:p>
          <a:p>
            <a:endParaRPr lang="en-US" b="1" dirty="0"/>
          </a:p>
          <a:p>
            <a:r>
              <a:rPr lang="en-US" b="1" dirty="0"/>
              <a:t>Reference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latin typeface="Calibri"/>
                <a:ea typeface="Calibri" panose="020F0502020204030204" pitchFamily="34" charset="0"/>
                <a:cs typeface="Calibri"/>
              </a:rPr>
              <a:t>Martin A and Evans P (2018) ‘Load reduction instruction: exploring a framework that assesses explicit instruction through to independent learning’, </a:t>
            </a:r>
            <a:r>
              <a:rPr lang="en-AU" sz="1600" i="1" dirty="0">
                <a:latin typeface="Calibri"/>
                <a:ea typeface="Calibri" panose="020F0502020204030204" pitchFamily="34" charset="0"/>
                <a:cs typeface="Calibri"/>
              </a:rPr>
              <a:t>Teaching and Teacher Education</a:t>
            </a:r>
            <a:r>
              <a:rPr lang="en-AU" sz="1600" dirty="0">
                <a:latin typeface="Calibri"/>
                <a:ea typeface="Calibri" panose="020F0502020204030204" pitchFamily="34" charset="0"/>
                <a:cs typeface="Calibri"/>
              </a:rPr>
              <a:t>, 73:203–214.</a:t>
            </a:r>
            <a:endParaRPr lang="en-US" b="1" dirty="0"/>
          </a:p>
          <a:p>
            <a:endParaRPr lang="en-US" b="1" dirty="0">
              <a:latin typeface="Public Sans"/>
            </a:endParaRPr>
          </a:p>
          <a:p>
            <a:endParaRPr lang="en-US" dirty="0"/>
          </a:p>
          <a:p>
            <a:endParaRPr lang="en-AU" dirty="0"/>
          </a:p>
          <a:p>
            <a:endParaRPr lang="en-AU" dirty="0">
              <a:solidFill>
                <a:srgbClr val="002060"/>
              </a:solidFill>
            </a:endParaRPr>
          </a:p>
          <a:p>
            <a:pPr>
              <a:defRPr/>
            </a:pPr>
            <a:endParaRPr lang="en-AU" dirty="0">
              <a:solidFill>
                <a:srgbClr val="002060"/>
              </a:solidFill>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41074148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Key considerations for Independent practice and reflection </a:t>
            </a:r>
            <a:endParaRPr lang="en-AU" b="1" dirty="0"/>
          </a:p>
          <a:p>
            <a:r>
              <a:rPr lang="en-AU" b="1" dirty="0">
                <a:latin typeface="Public Sans"/>
              </a:rPr>
              <a:t>[03:00]</a:t>
            </a:r>
          </a:p>
          <a:p>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Speaker notes:</a:t>
            </a:r>
          </a:p>
          <a:p>
            <a:r>
              <a:rPr lang="en-AU" dirty="0">
                <a:latin typeface="Public Sans"/>
              </a:rPr>
              <a:t>These are key considerations to effectively facilitate independent practice: </a:t>
            </a:r>
          </a:p>
          <a:p>
            <a:r>
              <a:rPr lang="en-AU" b="1" dirty="0">
                <a:latin typeface="Public Sans"/>
              </a:rPr>
              <a:t>[Provide some time to discuss each point, if needed.]</a:t>
            </a:r>
            <a:endParaRPr lang="en-AU" dirty="0"/>
          </a:p>
          <a:p>
            <a:endParaRPr lang="en-AU" dirty="0"/>
          </a:p>
          <a:p>
            <a:r>
              <a:rPr lang="en-AU" b="1" dirty="0">
                <a:latin typeface="Public Sans"/>
              </a:rPr>
              <a:t>[click] </a:t>
            </a:r>
            <a:endParaRPr lang="en-AU" dirty="0">
              <a:latin typeface="Public Sans"/>
            </a:endParaRPr>
          </a:p>
          <a:p>
            <a:r>
              <a:rPr lang="en-AU" b="1" dirty="0">
                <a:latin typeface="Public Sans"/>
              </a:rPr>
              <a:t>1. Actively monitoring and supervising</a:t>
            </a:r>
            <a:endParaRPr lang="en-AU" dirty="0"/>
          </a:p>
          <a:p>
            <a:r>
              <a:rPr lang="en-AU" dirty="0">
                <a:latin typeface="Public Sans"/>
              </a:rPr>
              <a:t>Studies have shown that students were more engaged when their teacher moved around the classroom, monitoring and supervising their work during independent practice (</a:t>
            </a:r>
            <a:r>
              <a:rPr lang="en-AU" dirty="0" err="1">
                <a:latin typeface="Public Sans"/>
              </a:rPr>
              <a:t>Rosenshine</a:t>
            </a:r>
            <a:r>
              <a:rPr lang="en-AU" dirty="0">
                <a:latin typeface="Public Sans"/>
              </a:rPr>
              <a:t> 2012).</a:t>
            </a:r>
          </a:p>
          <a:p>
            <a:endParaRPr lang="en-AU" dirty="0">
              <a:latin typeface="Public Sans"/>
            </a:endParaRPr>
          </a:p>
          <a:p>
            <a:r>
              <a:rPr lang="en-AU" b="1" dirty="0">
                <a:latin typeface="Public Sans"/>
              </a:rPr>
              <a:t>[click] </a:t>
            </a:r>
            <a:endParaRPr lang="en-AU" dirty="0">
              <a:latin typeface="Public Sans"/>
            </a:endParaRPr>
          </a:p>
          <a:p>
            <a:pPr>
              <a:lnSpc>
                <a:spcPct val="150000"/>
              </a:lnSpc>
              <a:spcAft>
                <a:spcPts val="1200"/>
              </a:spcAft>
            </a:pPr>
            <a:r>
              <a:rPr lang="en-AU" b="1" dirty="0">
                <a:latin typeface="Public Sans"/>
              </a:rPr>
              <a:t>2. Independent practice does not have to be done individually</a:t>
            </a:r>
          </a:p>
          <a:p>
            <a:r>
              <a:rPr lang="en-AU" dirty="0">
                <a:latin typeface="Public Sans"/>
              </a:rPr>
              <a:t>It can involve group tasks, which allows students to receive feedback from their peers on correct and incorrect responses, fostering greater engagement and learning.</a:t>
            </a:r>
            <a:endParaRPr lang="en-AU" dirty="0"/>
          </a:p>
          <a:p>
            <a:endParaRPr lang="en-AU" dirty="0">
              <a:latin typeface="Public Sans"/>
            </a:endParaRPr>
          </a:p>
          <a:p>
            <a:r>
              <a:rPr lang="en-AU" b="1" dirty="0">
                <a:latin typeface="Public Sans"/>
              </a:rPr>
              <a:t>[click] </a:t>
            </a:r>
            <a:endParaRPr lang="en-AU" dirty="0">
              <a:latin typeface="Public Sans"/>
            </a:endParaRPr>
          </a:p>
          <a:p>
            <a:r>
              <a:rPr lang="en-AU" b="1" dirty="0">
                <a:latin typeface="Public Sans"/>
              </a:rPr>
              <a:t>3. Repeated independent practice consolidates learning over time</a:t>
            </a:r>
          </a:p>
          <a:p>
            <a:r>
              <a:rPr lang="en-AU" dirty="0">
                <a:latin typeface="Public Sans"/>
              </a:rPr>
              <a:t>Repeated independent practice to apply knowledge or skills is needed for students to consolidate learning over time.</a:t>
            </a:r>
            <a:endParaRPr lang="en-AU" dirty="0"/>
          </a:p>
          <a:p>
            <a:endParaRPr lang="en-AU" dirty="0">
              <a:latin typeface="Public Sans"/>
            </a:endParaRPr>
          </a:p>
          <a:p>
            <a:r>
              <a:rPr lang="en-AU" b="1" dirty="0">
                <a:latin typeface="Public Sans"/>
              </a:rPr>
              <a:t>[click] </a:t>
            </a:r>
            <a:endParaRPr lang="en-AU" dirty="0">
              <a:latin typeface="Public Sans"/>
            </a:endParaRPr>
          </a:p>
          <a:p>
            <a:r>
              <a:rPr lang="en-AU" b="1" dirty="0">
                <a:latin typeface="Public Sans"/>
              </a:rPr>
              <a:t>4. Increased skill proficiency can be practiced in different contexts</a:t>
            </a:r>
          </a:p>
          <a:p>
            <a:r>
              <a:rPr lang="en-AU" dirty="0">
                <a:latin typeface="Public Sans"/>
              </a:rPr>
              <a:t>As students become increasingly proficient with a skill it can be practiced in different contexts. This builds fluency while reducing the risk of the tasks becoming repetitive.</a:t>
            </a:r>
            <a:endParaRPr lang="en-AU" dirty="0"/>
          </a:p>
          <a:p>
            <a:endParaRPr lang="en-AU" dirty="0">
              <a:latin typeface="Public Sans"/>
            </a:endParaRPr>
          </a:p>
          <a:p>
            <a:r>
              <a:rPr lang="en-US" b="1" dirty="0">
                <a:latin typeface="Public Sans"/>
              </a:rPr>
              <a:t>References:</a:t>
            </a:r>
          </a:p>
          <a:p>
            <a:pPr>
              <a:defRPr/>
            </a:pPr>
            <a:r>
              <a:rPr lang="en-AU" sz="1800" dirty="0">
                <a:ea typeface="+mn-lt"/>
                <a:cs typeface="+mn-lt"/>
              </a:rPr>
              <a:t>AERO (Australian Education Research Organisation) (2024c) </a:t>
            </a:r>
            <a:r>
              <a:rPr lang="en-AU" sz="1800" i="1" dirty="0">
                <a:ea typeface="+mn-lt"/>
                <a:cs typeface="+mn-lt"/>
                <a:hlinkClick r:id="rId3"/>
              </a:rPr>
              <a:t>Extend and challenge:</a:t>
            </a:r>
            <a:r>
              <a:rPr lang="en-AU" sz="1600" i="1" dirty="0">
                <a:hlinkClick r:id="rId3"/>
              </a:rPr>
              <a:t> provide appropriately challenging opportunities for students to apply, extend and demonstrate mastery of their learning</a:t>
            </a:r>
            <a:r>
              <a:rPr lang="en-AU" sz="1800" dirty="0">
                <a:ea typeface="+mn-lt"/>
                <a:cs typeface="+mn-lt"/>
              </a:rPr>
              <a:t>, AERO.</a:t>
            </a:r>
          </a:p>
          <a:p>
            <a:r>
              <a:rPr lang="en-US" dirty="0" err="1">
                <a:latin typeface="Public Sans"/>
              </a:rPr>
              <a:t>Rosenshine</a:t>
            </a:r>
            <a:r>
              <a:rPr lang="en-US" dirty="0">
                <a:latin typeface="Public Sans"/>
              </a:rPr>
              <a:t> B (2012) '</a:t>
            </a:r>
            <a:r>
              <a:rPr lang="en-US" dirty="0">
                <a:latin typeface="Public Sans"/>
                <a:hlinkClick r:id="rId4"/>
              </a:rPr>
              <a:t>Principles of instruction: research-based strategies that all teachers should know</a:t>
            </a:r>
            <a:r>
              <a:rPr lang="en-US" dirty="0">
                <a:latin typeface="Public Sans"/>
              </a:rPr>
              <a:t>' </a:t>
            </a:r>
            <a:r>
              <a:rPr lang="en-US" i="1" dirty="0">
                <a:latin typeface="Public Sans"/>
              </a:rPr>
              <a:t>American Educator</a:t>
            </a:r>
            <a:r>
              <a:rPr lang="en-US" dirty="0">
                <a:latin typeface="Public Sans"/>
              </a:rPr>
              <a:t>, 36(1):12–19. </a:t>
            </a:r>
          </a:p>
          <a:p>
            <a:endParaRPr lang="en-US" sz="1600" dirty="0">
              <a:latin typeface="Public Sans"/>
            </a:endParaRPr>
          </a:p>
          <a:p>
            <a:endParaRPr lang="en-AU"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9915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Public Sans"/>
              </a:rPr>
              <a:t>Generative learning is when students actively make connections between new and existing knowledge. The aim of generative learning is for students to create complex mental models or schemas that enable them to apply their knowledge to novel situations (Fiorella, 2023). </a:t>
            </a:r>
          </a:p>
          <a:p>
            <a:endParaRPr lang="en-AU" dirty="0"/>
          </a:p>
          <a:p>
            <a:r>
              <a:rPr lang="en-AU" dirty="0">
                <a:latin typeface="Public Sans"/>
              </a:rPr>
              <a:t>With repeated opportunities for independent practice, students manipulate, connect and build on knowledge. This practice leads students to develop strong schemas, so that when they engage in generative learning activities they can do so with high levels of confidence and chance for success.</a:t>
            </a:r>
          </a:p>
          <a:p>
            <a:endParaRPr lang="en-AU" dirty="0"/>
          </a:p>
          <a:p>
            <a:pPr>
              <a:lnSpc>
                <a:spcPct val="150000"/>
              </a:lnSpc>
              <a:spcAft>
                <a:spcPts val="1200"/>
              </a:spcAft>
            </a:pPr>
            <a:r>
              <a:rPr lang="en-AU" b="1" dirty="0">
                <a:latin typeface="Public Sans"/>
              </a:rPr>
              <a:t>Summarising: </a:t>
            </a:r>
            <a:r>
              <a:rPr lang="en-US" dirty="0" err="1">
                <a:latin typeface="Public Sans"/>
              </a:rPr>
              <a:t>Summarising</a:t>
            </a:r>
            <a:r>
              <a:rPr lang="en-US" dirty="0">
                <a:latin typeface="Public Sans"/>
              </a:rPr>
              <a:t> must be more than recording what students have heard or read word for word. It requires students to select the key ideas or information, then </a:t>
            </a:r>
            <a:r>
              <a:rPr lang="en-US" dirty="0" err="1">
                <a:latin typeface="Public Sans"/>
              </a:rPr>
              <a:t>organising</a:t>
            </a:r>
            <a:r>
              <a:rPr lang="en-US" dirty="0">
                <a:latin typeface="Public Sans"/>
              </a:rPr>
              <a:t> them to be able to explain their new learning. and integrating them into what students already know (Fiorella and Mayer, 2016). </a:t>
            </a:r>
            <a:r>
              <a:rPr lang="en-US" dirty="0" err="1">
                <a:latin typeface="Public Sans"/>
              </a:rPr>
              <a:t>Summarising</a:t>
            </a:r>
            <a:r>
              <a:rPr lang="en-US" dirty="0">
                <a:latin typeface="Public Sans"/>
              </a:rPr>
              <a:t> can make connections to students' existing knowledge, supporting their schema development and strengthening the transfer to long term memory. It also allows students to elaborate on and add their own interpretation to the key ideas.</a:t>
            </a:r>
            <a:endParaRPr lang="en-US" dirty="0"/>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Guided structured inquiry: </a:t>
            </a:r>
            <a:r>
              <a:rPr lang="en-US" dirty="0">
                <a:latin typeface="Public Sans"/>
              </a:rPr>
              <a:t>Guided, structured inquiry can help students transfer their learning to new or unfamiliar situations. This allows them to apply and utilize their existing mental models (Kirschner and Hendrick, 2020) by engaging in more independent and challenging problem-solving activities (</a:t>
            </a:r>
            <a:r>
              <a:rPr lang="en-US" dirty="0" err="1">
                <a:latin typeface="Public Sans"/>
              </a:rPr>
              <a:t>Kalyuga</a:t>
            </a:r>
            <a:r>
              <a:rPr lang="en-US" dirty="0">
                <a:latin typeface="Public Sans"/>
              </a:rPr>
              <a:t> 2007; Kirschner</a:t>
            </a:r>
            <a:r>
              <a:rPr lang="en-AU" sz="1600" dirty="0">
                <a:latin typeface="Calibri"/>
                <a:ea typeface="Calibri"/>
                <a:cs typeface="Calibri"/>
              </a:rPr>
              <a:t> et al. 2006). </a:t>
            </a:r>
            <a:r>
              <a:rPr lang="en-US" dirty="0">
                <a:latin typeface="Public Sans"/>
              </a:rPr>
              <a:t>Guided, structured inquiry is most effective when introduced later in the learning process, rather than as an initial approach to a new subject area. For this approach to be successful, students need to have developed a certain level of expertise, which includes the ability to fluently recall relevant vocabulary, facts, concepts, and procedures, as well as grasp the connections between them. They also require clear guidance and adequate teacher support (Martin 2016).</a:t>
            </a:r>
            <a:endParaRPr lang="en-US" dirty="0"/>
          </a:p>
          <a:p>
            <a:endParaRPr lang="en-AU" dirty="0"/>
          </a:p>
          <a:p>
            <a:pPr>
              <a:lnSpc>
                <a:spcPct val="150000"/>
              </a:lnSpc>
              <a:spcAft>
                <a:spcPts val="1200"/>
              </a:spcAft>
            </a:pPr>
            <a:r>
              <a:rPr lang="en-AU" b="1" i="0" dirty="0">
                <a:solidFill>
                  <a:srgbClr val="222222"/>
                </a:solidFill>
                <a:effectLst/>
                <a:highlight>
                  <a:srgbClr val="FFFFFF"/>
                </a:highlight>
                <a:latin typeface="Merriweather Sans"/>
              </a:rPr>
              <a:t>Peer teaching: </a:t>
            </a:r>
            <a:r>
              <a:rPr lang="en-US" dirty="0">
                <a:latin typeface="Public Sans"/>
              </a:rPr>
              <a:t>Peer teaching sees a student who has developed mastery explain their learning to a peer or small group, to enhance their understanding. The teacher scaffolds peer teaching by suggesting examples or analogies that can be used to support the students' explanations.  When working with a peer, each student needs to </a:t>
            </a:r>
            <a:r>
              <a:rPr lang="en-US" dirty="0" err="1">
                <a:latin typeface="Public Sans"/>
              </a:rPr>
              <a:t>organise</a:t>
            </a:r>
            <a:r>
              <a:rPr lang="en-US" dirty="0">
                <a:latin typeface="Public Sans"/>
              </a:rPr>
              <a:t> their knowledge, clarify thoughts, and anticipate questions. Having experience with </a:t>
            </a:r>
            <a:r>
              <a:rPr lang="en-US" dirty="0" err="1">
                <a:latin typeface="Public Sans"/>
              </a:rPr>
              <a:t>summarising</a:t>
            </a:r>
            <a:r>
              <a:rPr lang="en-US" dirty="0">
                <a:latin typeface="Public Sans"/>
              </a:rPr>
              <a:t> learning supports the peer teaching process. This deepens their comprehension and retention of the material. As a result, peer teaching extends each persons’ thinking informed by another perspective or set of experiences (</a:t>
            </a:r>
            <a:r>
              <a:rPr lang="en-AU" sz="1600" b="0" i="0" u="none" strike="noStrike" dirty="0" err="1">
                <a:solidFill>
                  <a:srgbClr val="22272B"/>
                </a:solidFill>
                <a:effectLst/>
                <a:latin typeface="Calibri"/>
                <a:ea typeface="Calibri"/>
                <a:cs typeface="Calibri"/>
              </a:rPr>
              <a:t>Enser</a:t>
            </a:r>
            <a:r>
              <a:rPr lang="en-AU" sz="1600" b="0" i="0" u="none" strike="noStrike" dirty="0">
                <a:solidFill>
                  <a:srgbClr val="22272B"/>
                </a:solidFill>
                <a:effectLst/>
                <a:latin typeface="Calibri"/>
                <a:ea typeface="Calibri"/>
                <a:cs typeface="Calibri"/>
              </a:rPr>
              <a:t> et al. </a:t>
            </a:r>
            <a:r>
              <a:rPr lang="en-US" dirty="0">
                <a:latin typeface="Public Sans"/>
              </a:rPr>
              <a:t>2020).</a:t>
            </a:r>
          </a:p>
          <a:p>
            <a:pPr>
              <a:lnSpc>
                <a:spcPct val="150000"/>
              </a:lnSpc>
              <a:spcAft>
                <a:spcPts val="1200"/>
              </a:spcAft>
            </a:pPr>
            <a:endParaRPr lang="en-US" b="0" i="0" dirty="0">
              <a:solidFill>
                <a:srgbClr val="222222"/>
              </a:solidFill>
              <a:effectLst/>
              <a:highlight>
                <a:srgbClr val="FFFFFF"/>
              </a:highlight>
              <a:latin typeface="Public Sans"/>
            </a:endParaRPr>
          </a:p>
          <a:p>
            <a:pPr>
              <a:lnSpc>
                <a:spcPct val="150000"/>
              </a:lnSpc>
              <a:spcAft>
                <a:spcPts val="1200"/>
              </a:spcAft>
            </a:pPr>
            <a:r>
              <a:rPr lang="en-AU" b="0" i="0" dirty="0">
                <a:solidFill>
                  <a:srgbClr val="222222"/>
                </a:solidFill>
                <a:effectLst/>
                <a:highlight>
                  <a:srgbClr val="FFFFFF"/>
                </a:highlight>
                <a:latin typeface="Merriweather Sans"/>
              </a:rPr>
              <a:t>‘Knowledge in the curriculum extends students’ thinking and stimulates learning, enabling them to become more independent learners, who can think in more abstract ways over time.’ (AERO, 2024d)</a:t>
            </a:r>
          </a:p>
          <a:p>
            <a:endParaRPr lang="en-AU" b="0" i="0" dirty="0">
              <a:solidFill>
                <a:srgbClr val="222222"/>
              </a:solidFill>
              <a:effectLst/>
              <a:highlight>
                <a:srgbClr val="FFFFFF"/>
              </a:highlight>
              <a:latin typeface="Merriweather Sans" panose="020F0502020204030204" pitchFamily="2" charset="0"/>
            </a:endParaRPr>
          </a:p>
          <a:p>
            <a:r>
              <a:rPr lang="en-AU" b="1" i="0" dirty="0">
                <a:solidFill>
                  <a:srgbClr val="222222"/>
                </a:solidFill>
                <a:effectLst/>
                <a:highlight>
                  <a:srgbClr val="FFFFFF"/>
                </a:highlight>
                <a:latin typeface="Merriweather Sans"/>
              </a:rPr>
              <a:t>References:</a:t>
            </a:r>
            <a:endParaRPr lang="en-AU" b="0" i="0" dirty="0">
              <a:solidFill>
                <a:srgbClr val="222222"/>
              </a:solidFill>
              <a:effectLst/>
              <a:highlight>
                <a:srgbClr val="FFFFFF"/>
              </a:highlight>
              <a:latin typeface="Merriweather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0" i="0" u="none" strike="noStrike" dirty="0">
                <a:solidFill>
                  <a:srgbClr val="22272B"/>
                </a:solidFill>
                <a:effectLst/>
                <a:latin typeface="Calibri"/>
                <a:ea typeface="Calibri"/>
                <a:cs typeface="Calibri"/>
              </a:rPr>
              <a:t>AERO (Australian Education Research Organisation) (2024d) </a:t>
            </a:r>
            <a:r>
              <a:rPr lang="en-AU" sz="1800" b="0" i="1" u="sng" strike="noStrike" dirty="0">
                <a:solidFill>
                  <a:srgbClr val="146CFD"/>
                </a:solidFill>
                <a:effectLst/>
                <a:latin typeface="Calibri"/>
                <a:ea typeface="Calibri"/>
                <a:cs typeface="Calibri"/>
                <a:hlinkClick r:id="rId3"/>
              </a:rPr>
              <a:t>A knowledge-rich approach to curriculum design</a:t>
            </a:r>
            <a:r>
              <a:rPr lang="en-AU" sz="1800" b="0" i="1" u="none" strike="noStrike" dirty="0">
                <a:solidFill>
                  <a:srgbClr val="22272B"/>
                </a:solidFill>
                <a:effectLst/>
                <a:latin typeface="Calibri"/>
                <a:ea typeface="Calibri"/>
                <a:cs typeface="Calibri"/>
              </a:rPr>
              <a:t>, </a:t>
            </a:r>
            <a:r>
              <a:rPr lang="en-AU" sz="1800" dirty="0">
                <a:solidFill>
                  <a:srgbClr val="22272B"/>
                </a:solidFill>
                <a:latin typeface="Calibri"/>
                <a:ea typeface="Calibri"/>
                <a:cs typeface="Calibri"/>
              </a:rPr>
              <a:t>AERO</a:t>
            </a:r>
            <a:r>
              <a:rPr lang="en-AU" sz="1800" b="0" i="0" u="none" strike="noStrike" dirty="0">
                <a:solidFill>
                  <a:srgbClr val="22272B"/>
                </a:solidFill>
                <a:effectLst/>
                <a:latin typeface="Calibri"/>
                <a:ea typeface="Calibri"/>
                <a:cs typeface="Calibri"/>
              </a:rPr>
              <a:t>.</a:t>
            </a:r>
          </a:p>
          <a:p>
            <a:pPr>
              <a:defRPr/>
            </a:pPr>
            <a:r>
              <a:rPr lang="en-AU" sz="1800" dirty="0">
                <a:ea typeface="+mn-lt"/>
                <a:cs typeface="+mn-lt"/>
              </a:rPr>
              <a:t>AERO (Australian Education Research Organisation) (2024c) </a:t>
            </a:r>
            <a:r>
              <a:rPr lang="en-AU" sz="1800" i="1" dirty="0">
                <a:ea typeface="+mn-lt"/>
                <a:cs typeface="+mn-lt"/>
                <a:hlinkClick r:id="rId4"/>
              </a:rPr>
              <a:t>Extend and challenge:</a:t>
            </a:r>
            <a:r>
              <a:rPr lang="en-AU" sz="1600" i="1" dirty="0">
                <a:hlinkClick r:id="rId4"/>
              </a:rPr>
              <a:t> provide appropriately challenging opportunities for students to apply, extend and demonstrate mastery of their learning</a:t>
            </a:r>
            <a:r>
              <a:rPr lang="en-AU" sz="1800" dirty="0">
                <a:ea typeface="+mn-lt"/>
                <a:cs typeface="+mn-lt"/>
              </a:rPr>
              <a:t>, AERO.</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0" i="0" u="none" strike="noStrike" dirty="0" err="1">
                <a:solidFill>
                  <a:srgbClr val="22272B"/>
                </a:solidFill>
                <a:effectLst/>
                <a:latin typeface="Calibri"/>
                <a:ea typeface="Calibri"/>
                <a:cs typeface="Calibri"/>
              </a:rPr>
              <a:t>Enser</a:t>
            </a:r>
            <a:r>
              <a:rPr lang="en-AU" sz="1800" b="0" i="0" u="none" strike="noStrike" dirty="0">
                <a:solidFill>
                  <a:srgbClr val="22272B"/>
                </a:solidFill>
                <a:effectLst/>
                <a:latin typeface="Calibri"/>
                <a:ea typeface="Calibri"/>
                <a:cs typeface="Calibri"/>
              </a:rPr>
              <a:t> Z, </a:t>
            </a:r>
            <a:r>
              <a:rPr lang="en-AU" sz="1800" b="0" i="0" u="none" strike="noStrike" dirty="0" err="1">
                <a:solidFill>
                  <a:srgbClr val="22272B"/>
                </a:solidFill>
                <a:effectLst/>
                <a:latin typeface="Calibri"/>
                <a:ea typeface="Calibri"/>
                <a:cs typeface="Calibri"/>
              </a:rPr>
              <a:t>Enser</a:t>
            </a:r>
            <a:r>
              <a:rPr lang="en-AU" sz="1800" b="0" i="0" u="none" strike="noStrike" dirty="0">
                <a:solidFill>
                  <a:srgbClr val="22272B"/>
                </a:solidFill>
                <a:effectLst/>
                <a:latin typeface="Calibri"/>
                <a:ea typeface="Calibri"/>
                <a:cs typeface="Calibri"/>
              </a:rPr>
              <a:t> M, Sherrington T, and </a:t>
            </a:r>
            <a:r>
              <a:rPr lang="en-AU" sz="1800" b="0" i="0" u="none" strike="noStrike" dirty="0" err="1">
                <a:solidFill>
                  <a:srgbClr val="22272B"/>
                </a:solidFill>
                <a:effectLst/>
                <a:latin typeface="Calibri"/>
                <a:ea typeface="Calibri"/>
                <a:cs typeface="Calibri"/>
              </a:rPr>
              <a:t>Caviglioli</a:t>
            </a:r>
            <a:r>
              <a:rPr lang="en-AU" sz="1800" b="0" i="0" u="none" strike="noStrike" dirty="0">
                <a:solidFill>
                  <a:srgbClr val="22272B"/>
                </a:solidFill>
                <a:effectLst/>
                <a:latin typeface="Calibri"/>
                <a:ea typeface="Calibri"/>
                <a:cs typeface="Calibri"/>
              </a:rPr>
              <a:t> O (2020) </a:t>
            </a:r>
            <a:r>
              <a:rPr lang="en-AU" sz="1800" b="0" i="1" u="none" strike="noStrike" dirty="0">
                <a:solidFill>
                  <a:srgbClr val="22272B"/>
                </a:solidFill>
                <a:effectLst/>
                <a:latin typeface="Calibri"/>
                <a:ea typeface="Calibri"/>
                <a:cs typeface="Calibri"/>
              </a:rPr>
              <a:t>Fiorella and Mayer’s generative learning in action</a:t>
            </a:r>
            <a:r>
              <a:rPr lang="en-AU" sz="1800" i="1" dirty="0">
                <a:solidFill>
                  <a:srgbClr val="22272B"/>
                </a:solidFill>
                <a:latin typeface="Calibri"/>
                <a:ea typeface="Calibri"/>
                <a:cs typeface="Calibri"/>
              </a:rPr>
              <a:t>,</a:t>
            </a:r>
            <a:r>
              <a:rPr lang="en-AU" sz="1800" b="0" i="0" u="none" strike="noStrike" dirty="0">
                <a:solidFill>
                  <a:srgbClr val="22272B"/>
                </a:solidFill>
                <a:effectLst/>
                <a:latin typeface="Calibri"/>
                <a:ea typeface="Calibri"/>
                <a:cs typeface="Calibri"/>
              </a:rPr>
              <a:t> John Catt Educational Ltd.​</a:t>
            </a:r>
            <a:endParaRPr lang="en-AU" sz="1600" i="1" dirty="0">
              <a:latin typeface="Calibri"/>
              <a:ea typeface="Calibri"/>
              <a:cs typeface="Calibri"/>
            </a:endParaRPr>
          </a:p>
          <a:p>
            <a:pPr>
              <a:spcAft>
                <a:spcPts val="1200"/>
              </a:spcAft>
              <a:defRPr/>
            </a:pPr>
            <a:r>
              <a:rPr lang="en-AU" dirty="0">
                <a:solidFill>
                  <a:srgbClr val="22272B"/>
                </a:solidFill>
                <a:latin typeface="Public Sans"/>
              </a:rPr>
              <a:t>Fiorella L (2023) '</a:t>
            </a:r>
            <a:r>
              <a:rPr lang="en-AU" dirty="0">
                <a:solidFill>
                  <a:srgbClr val="22272B"/>
                </a:solidFill>
                <a:latin typeface="Public Sans"/>
                <a:hlinkClick r:id="rId5"/>
              </a:rPr>
              <a:t>Making sense of generative learning</a:t>
            </a:r>
            <a:r>
              <a:rPr lang="en-AU" dirty="0">
                <a:solidFill>
                  <a:srgbClr val="22272B"/>
                </a:solidFill>
                <a:latin typeface="Public Sans"/>
              </a:rPr>
              <a:t>', </a:t>
            </a:r>
            <a:r>
              <a:rPr lang="en-AU" i="1" dirty="0">
                <a:solidFill>
                  <a:srgbClr val="22272B"/>
                </a:solidFill>
                <a:latin typeface="Public Sans"/>
              </a:rPr>
              <a:t>Educational Psychology Review,</a:t>
            </a:r>
            <a:r>
              <a:rPr lang="en-AU" dirty="0">
                <a:solidFill>
                  <a:srgbClr val="22272B"/>
                </a:solidFill>
                <a:latin typeface="Public Sans"/>
              </a:rPr>
              <a:t> 35:1–50.</a:t>
            </a:r>
          </a:p>
          <a:p>
            <a:pPr>
              <a:spcAft>
                <a:spcPts val="1200"/>
              </a:spcAft>
              <a:defRPr/>
            </a:pPr>
            <a:r>
              <a:rPr lang="en-AU" dirty="0">
                <a:solidFill>
                  <a:srgbClr val="22272B"/>
                </a:solidFill>
                <a:latin typeface="Public Sans"/>
              </a:rPr>
              <a:t>Fiorella L and Mayer R (2016) '</a:t>
            </a:r>
            <a:r>
              <a:rPr lang="en-AU" dirty="0">
                <a:solidFill>
                  <a:srgbClr val="22272B"/>
                </a:solidFill>
                <a:latin typeface="Public Sans"/>
                <a:hlinkClick r:id="rId6"/>
              </a:rPr>
              <a:t>Eight ways to promote generative learning</a:t>
            </a:r>
            <a:r>
              <a:rPr lang="en-AU" dirty="0">
                <a:solidFill>
                  <a:srgbClr val="22272B"/>
                </a:solidFill>
                <a:latin typeface="Public Sans"/>
              </a:rPr>
              <a:t>', </a:t>
            </a:r>
            <a:r>
              <a:rPr lang="en-AU" i="1" dirty="0">
                <a:solidFill>
                  <a:srgbClr val="22272B"/>
                </a:solidFill>
                <a:latin typeface="Public Sans"/>
              </a:rPr>
              <a:t>Educational Psychology Review,</a:t>
            </a:r>
            <a:r>
              <a:rPr lang="en-AU" dirty="0">
                <a:solidFill>
                  <a:srgbClr val="22272B"/>
                </a:solidFill>
                <a:latin typeface="Public Sans"/>
              </a:rPr>
              <a:t> 28:717–741.</a:t>
            </a:r>
          </a:p>
          <a:p>
            <a:pPr>
              <a:defRPr/>
            </a:pPr>
            <a:r>
              <a:rPr lang="en-AU" sz="1800" dirty="0" err="1">
                <a:solidFill>
                  <a:srgbClr val="22272B"/>
                </a:solidFill>
                <a:latin typeface="Calibri"/>
                <a:ea typeface="Calibri"/>
                <a:cs typeface="Calibri"/>
              </a:rPr>
              <a:t>Kalyuga</a:t>
            </a:r>
            <a:r>
              <a:rPr lang="en-AU" sz="1800" b="0" i="0" u="none" strike="noStrike" dirty="0">
                <a:solidFill>
                  <a:srgbClr val="22272B"/>
                </a:solidFill>
                <a:effectLst/>
                <a:latin typeface="Calibri"/>
                <a:ea typeface="Calibri"/>
                <a:cs typeface="Calibri"/>
              </a:rPr>
              <a:t> S (2007) ‘Expertise reversal effect and its implications for learner-tailored </a:t>
            </a:r>
            <a:r>
              <a:rPr lang="en-AU" sz="1800" i="0" dirty="0">
                <a:solidFill>
                  <a:srgbClr val="22272B"/>
                </a:solidFill>
                <a:latin typeface="Calibri"/>
                <a:ea typeface="Calibri"/>
                <a:cs typeface="Calibri"/>
              </a:rPr>
              <a:t>instruction’</a:t>
            </a:r>
            <a:r>
              <a:rPr lang="en-AU" sz="1800" i="1" dirty="0">
                <a:solidFill>
                  <a:srgbClr val="22272B"/>
                </a:solidFill>
                <a:latin typeface="Calibri"/>
                <a:ea typeface="Calibri"/>
                <a:cs typeface="Calibri"/>
              </a:rPr>
              <a:t>, Educational</a:t>
            </a:r>
            <a:r>
              <a:rPr lang="en-AU" sz="1800" b="0" i="1" u="none" strike="noStrike" dirty="0">
                <a:solidFill>
                  <a:srgbClr val="22272B"/>
                </a:solidFill>
                <a:effectLst/>
                <a:latin typeface="Calibri"/>
                <a:ea typeface="Calibri"/>
                <a:cs typeface="Calibri"/>
              </a:rPr>
              <a:t> Psychology Review,</a:t>
            </a:r>
            <a:r>
              <a:rPr lang="en-AU" sz="1800" b="0" i="0" u="none" strike="noStrike" dirty="0">
                <a:solidFill>
                  <a:srgbClr val="22272B"/>
                </a:solidFill>
                <a:effectLst/>
                <a:latin typeface="Calibri"/>
                <a:ea typeface="Calibri"/>
                <a:cs typeface="Calibri"/>
              </a:rPr>
              <a:t> </a:t>
            </a:r>
            <a:r>
              <a:rPr lang="en-AU" sz="1800" dirty="0">
                <a:solidFill>
                  <a:srgbClr val="22272B"/>
                </a:solidFill>
                <a:latin typeface="Calibri"/>
                <a:ea typeface="Calibri"/>
                <a:cs typeface="Calibri"/>
              </a:rPr>
              <a:t>19(4):509–539</a:t>
            </a:r>
            <a:r>
              <a:rPr lang="en-AU" sz="1800" b="0" i="0" u="none" strike="noStrike" dirty="0">
                <a:solidFill>
                  <a:srgbClr val="22272B"/>
                </a:solidFill>
                <a:effectLst/>
                <a:latin typeface="Calibri"/>
                <a:ea typeface="Calibri"/>
                <a:cs typeface="Calibri"/>
              </a:rPr>
              <a:t>.​</a:t>
            </a: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latin typeface="Calibri"/>
                <a:ea typeface="Calibri"/>
                <a:cs typeface="Calibri"/>
              </a:rPr>
              <a:t>Kirschner P and Hendrick C (2020) </a:t>
            </a:r>
            <a:r>
              <a:rPr lang="en-AU" sz="1800" i="1" dirty="0">
                <a:latin typeface="Calibri"/>
                <a:ea typeface="Calibri"/>
                <a:cs typeface="Calibri"/>
              </a:rPr>
              <a:t>How learning happens: seminal works in educational psychology and what they mean in practice</a:t>
            </a:r>
            <a:r>
              <a:rPr lang="en-AU" sz="1800" dirty="0">
                <a:latin typeface="Calibri"/>
                <a:ea typeface="Calibri"/>
                <a:cs typeface="Calibri"/>
              </a:rPr>
              <a:t>, Routledge.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latin typeface="Calibri"/>
                <a:ea typeface="Calibri"/>
                <a:cs typeface="Calibri"/>
              </a:rPr>
              <a:t>Kirschner P, </a:t>
            </a:r>
            <a:r>
              <a:rPr lang="en-AU" sz="1800" dirty="0" err="1">
                <a:latin typeface="Calibri"/>
                <a:ea typeface="Calibri"/>
                <a:cs typeface="Calibri"/>
              </a:rPr>
              <a:t>Sweller</a:t>
            </a:r>
            <a:r>
              <a:rPr lang="en-AU" sz="1800" dirty="0">
                <a:latin typeface="Calibri"/>
                <a:ea typeface="Calibri"/>
                <a:cs typeface="Calibri"/>
              </a:rPr>
              <a:t> J and Clark R (2006) 'Why minimal guidance during instruction does not work: an analysis of the failure of constructivist, discovery, problem-based, experiential, and inquiry-based teaching</a:t>
            </a:r>
            <a:r>
              <a:rPr lang="en-AU" sz="1800" i="1" dirty="0">
                <a:latin typeface="Calibri"/>
                <a:ea typeface="Calibri"/>
                <a:cs typeface="Calibri"/>
              </a:rPr>
              <a:t>',</a:t>
            </a:r>
            <a:r>
              <a:rPr lang="en-AU" sz="1800" dirty="0">
                <a:latin typeface="Calibri"/>
                <a:ea typeface="Calibri"/>
                <a:cs typeface="Calibri"/>
              </a:rPr>
              <a:t> </a:t>
            </a:r>
            <a:r>
              <a:rPr lang="en-AU" sz="1800" i="1" dirty="0">
                <a:latin typeface="Calibri"/>
                <a:ea typeface="Calibri"/>
                <a:cs typeface="Calibri"/>
              </a:rPr>
              <a:t>Educational Psychologist</a:t>
            </a:r>
            <a:r>
              <a:rPr lang="en-AU" sz="1800" dirty="0">
                <a:latin typeface="Calibri"/>
                <a:ea typeface="Calibri"/>
                <a:cs typeface="Calibri"/>
              </a:rPr>
              <a:t>, 41(2):75–86.</a:t>
            </a:r>
            <a:endParaRPr lang="en-AU" sz="1800" b="0" i="0" u="none" strike="noStrike" dirty="0">
              <a:solidFill>
                <a:srgbClr val="22272B"/>
              </a:solidFill>
              <a:effectLst/>
              <a:latin typeface="Calibri" panose="020F0502020204030204" pitchFamily="34" charset="0"/>
              <a:ea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0" i="0" u="none" strike="noStrike" dirty="0">
                <a:solidFill>
                  <a:srgbClr val="22272B"/>
                </a:solidFill>
                <a:effectLst/>
                <a:latin typeface="Calibri"/>
                <a:ea typeface="Calibri"/>
                <a:cs typeface="Calibri"/>
              </a:rPr>
              <a:t>Martin A (2016) </a:t>
            </a:r>
            <a:r>
              <a:rPr lang="en-AU" sz="1800" b="0" i="1" u="none" strike="noStrike" dirty="0">
                <a:solidFill>
                  <a:srgbClr val="22272B"/>
                </a:solidFill>
                <a:effectLst/>
                <a:latin typeface="Calibri"/>
                <a:ea typeface="Calibri"/>
                <a:cs typeface="Calibri"/>
              </a:rPr>
              <a:t>Using load reduction instruction (LRI) to boost motivation and engagement</a:t>
            </a:r>
            <a:r>
              <a:rPr lang="en-AU" sz="1800" i="1" dirty="0">
                <a:solidFill>
                  <a:srgbClr val="22272B"/>
                </a:solidFill>
                <a:latin typeface="Calibri"/>
                <a:ea typeface="Calibri"/>
                <a:cs typeface="Calibri"/>
              </a:rPr>
              <a:t>,</a:t>
            </a:r>
            <a:r>
              <a:rPr lang="en-AU" sz="1800" b="0" i="1" u="none" strike="noStrike" dirty="0">
                <a:solidFill>
                  <a:srgbClr val="22272B"/>
                </a:solidFill>
                <a:effectLst/>
                <a:latin typeface="Calibri"/>
                <a:ea typeface="Calibri"/>
                <a:cs typeface="Calibri"/>
              </a:rPr>
              <a:t> </a:t>
            </a:r>
            <a:r>
              <a:rPr lang="en-AU" sz="1800" b="0" i="0" u="none" strike="noStrike" dirty="0">
                <a:solidFill>
                  <a:srgbClr val="22272B"/>
                </a:solidFill>
                <a:effectLst/>
                <a:latin typeface="Calibri"/>
                <a:ea typeface="Calibri"/>
                <a:cs typeface="Calibri"/>
              </a:rPr>
              <a:t>The British Psychological Society.​</a:t>
            </a:r>
            <a:endParaRPr lang="en-AU" b="0" i="0" dirty="0">
              <a:solidFill>
                <a:srgbClr val="222222"/>
              </a:solidFill>
              <a:effectLst/>
              <a:highlight>
                <a:srgbClr val="FFFFFF"/>
              </a:highlight>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16741625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28342453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Purpose: Consider how you can use the techniques in this learning module to create a whole-school approach for gradual release of responsibility.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[1:00] + additional time for the activity </a:t>
            </a:r>
          </a:p>
          <a:p>
            <a:endParaRPr lang="en-US" b="1" dirty="0">
              <a:latin typeface="Public Sans"/>
            </a:endParaRPr>
          </a:p>
          <a:p>
            <a:endParaRPr lang="en-US" b="1" dirty="0">
              <a:latin typeface="Public Sans"/>
            </a:endParaRPr>
          </a:p>
          <a:p>
            <a:r>
              <a:rPr lang="en-US" b="1" dirty="0">
                <a:latin typeface="Public Sans"/>
              </a:rPr>
              <a:t>Speaker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Today we will be doing an activity in groups to develop whole-school principles </a:t>
            </a:r>
            <a:r>
              <a:rPr lang="en-US" dirty="0">
                <a:latin typeface="Public Sans"/>
              </a:rPr>
              <a:t>for the gradual release of responsibility.</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In your groups, draft a consensus on a gradual release of responsibility principles. Remember, these should be able to be applied broadly in classrooms across the school to enhance the learning experience of our students by helping to manage their cognitive load with familiar expectations.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latin typeface="Public Sans"/>
              </a:rPr>
              <a:t>The goal is to adopt a cohesive approach that supports all teachers and ensures students feel confident in participating and engaging with the content.</a:t>
            </a:r>
          </a:p>
          <a:p>
            <a:endParaRPr lang="en-US" b="1" dirty="0">
              <a:latin typeface="Public Sans"/>
            </a:endParaRPr>
          </a:p>
          <a:p>
            <a:r>
              <a:rPr lang="en-US" b="1" dirty="0">
                <a:latin typeface="Public Sans"/>
              </a:rPr>
              <a:t>Examples principles</a:t>
            </a:r>
          </a:p>
          <a:p>
            <a:endParaRPr lang="en-US" b="1" dirty="0">
              <a:latin typeface="Public Sans"/>
            </a:endParaRPr>
          </a:p>
          <a:p>
            <a:pPr marL="0" indent="0">
              <a:buFont typeface="+mj-lt"/>
              <a:buNone/>
            </a:pPr>
            <a:r>
              <a:rPr lang="en-US" b="1" dirty="0">
                <a:latin typeface="Public Sans"/>
              </a:rPr>
              <a:t>1. Use of worked examples.</a:t>
            </a:r>
          </a:p>
          <a:p>
            <a:r>
              <a:rPr lang="en-US" b="1" dirty="0">
                <a:latin typeface="Public Sans"/>
              </a:rPr>
              <a:t>Purpose </a:t>
            </a:r>
            <a:r>
              <a:rPr lang="en-US" b="0" dirty="0">
                <a:latin typeface="Public Sans"/>
              </a:rPr>
              <a:t>– worked examples provide students with clarity on what is required to complete the task successfully. </a:t>
            </a:r>
          </a:p>
          <a:p>
            <a:r>
              <a:rPr lang="en-US" b="1" dirty="0">
                <a:latin typeface="Public Sans"/>
              </a:rPr>
              <a:t>Principles:</a:t>
            </a:r>
            <a:endParaRPr lang="en-US" b="0" dirty="0">
              <a:latin typeface="Public Sans"/>
            </a:endParaRPr>
          </a:p>
          <a:p>
            <a:pPr marL="285750" indent="-285750">
              <a:buFont typeface="Arial" panose="020B0604020202020204" pitchFamily="34" charset="0"/>
              <a:buChar char="•"/>
            </a:pPr>
            <a:r>
              <a:rPr lang="en-US" b="0" dirty="0">
                <a:latin typeface="Public Sans"/>
              </a:rPr>
              <a:t>During the lesson, the teacher tells the students they are using a worked example to </a:t>
            </a:r>
            <a:r>
              <a:rPr lang="en-US" b="0" dirty="0" err="1">
                <a:latin typeface="Public Sans"/>
              </a:rPr>
              <a:t>recognise</a:t>
            </a:r>
            <a:r>
              <a:rPr lang="en-US" b="0" dirty="0">
                <a:latin typeface="Public Sans"/>
              </a:rPr>
              <a:t> what is expected of them. </a:t>
            </a:r>
          </a:p>
          <a:p>
            <a:pPr marL="285750" indent="-285750">
              <a:buFont typeface="Arial" panose="020B0604020202020204" pitchFamily="34" charset="0"/>
              <a:buChar char="•"/>
            </a:pPr>
            <a:r>
              <a:rPr lang="en-US" b="0" dirty="0">
                <a:latin typeface="Public Sans"/>
              </a:rPr>
              <a:t>Teachers explain features of the worked example that are relevant to the learning being undertaken in the lesson. </a:t>
            </a:r>
          </a:p>
          <a:p>
            <a:pPr marL="285750" indent="-285750">
              <a:buFont typeface="Arial" panose="020B0604020202020204" pitchFamily="34" charset="0"/>
              <a:buChar char="•"/>
            </a:pPr>
            <a:r>
              <a:rPr lang="en-US" b="0" dirty="0">
                <a:latin typeface="Public Sans"/>
              </a:rPr>
              <a:t>We make worked examples available throughout the  gradual release of responsibility.</a:t>
            </a:r>
          </a:p>
          <a:p>
            <a:pPr marL="0" indent="0">
              <a:buFont typeface="+mj-lt"/>
              <a:buNone/>
            </a:pPr>
            <a:endParaRPr lang="en-US" b="0" dirty="0">
              <a:latin typeface="Public Sans"/>
            </a:endParaRPr>
          </a:p>
          <a:p>
            <a:pPr marL="0" indent="0">
              <a:buFont typeface="+mj-lt"/>
              <a:buNone/>
            </a:pPr>
            <a:r>
              <a:rPr lang="en-US" b="1" dirty="0">
                <a:latin typeface="Public Sans"/>
              </a:rPr>
              <a:t>2. Think-</a:t>
            </a:r>
            <a:r>
              <a:rPr lang="en-US" b="1" dirty="0" err="1">
                <a:latin typeface="Public Sans"/>
              </a:rPr>
              <a:t>alouds</a:t>
            </a:r>
            <a:r>
              <a:rPr lang="en-US" b="1" dirty="0">
                <a:latin typeface="Public Sans"/>
              </a:rPr>
              <a:t> principles.</a:t>
            </a:r>
          </a:p>
          <a:p>
            <a:r>
              <a:rPr lang="en-US" b="1" dirty="0">
                <a:latin typeface="Public Sans"/>
              </a:rPr>
              <a:t>Purpose</a:t>
            </a:r>
            <a:r>
              <a:rPr lang="en-US" b="0" dirty="0">
                <a:latin typeface="Public Sans"/>
              </a:rPr>
              <a:t> – think-</a:t>
            </a:r>
            <a:r>
              <a:rPr lang="en-US" b="0" dirty="0" err="1">
                <a:latin typeface="Public Sans"/>
              </a:rPr>
              <a:t>alouds</a:t>
            </a:r>
            <a:r>
              <a:rPr lang="en-US" b="0" dirty="0">
                <a:latin typeface="Public Sans"/>
              </a:rPr>
              <a:t> model for students the thinking and decision making required to complete a task.</a:t>
            </a:r>
          </a:p>
          <a:p>
            <a:r>
              <a:rPr lang="en-US" b="1" dirty="0">
                <a:latin typeface="Public Sans"/>
              </a:rPr>
              <a:t>Principles</a:t>
            </a:r>
            <a:r>
              <a:rPr lang="en-US" b="0" dirty="0">
                <a:latin typeface="Public Sans"/>
              </a:rPr>
              <a:t>:</a:t>
            </a:r>
          </a:p>
          <a:p>
            <a:pPr marL="285750" indent="-285750">
              <a:buFont typeface="Arial" panose="020B0604020202020204" pitchFamily="34" charset="0"/>
              <a:buChar char="•"/>
            </a:pPr>
            <a:r>
              <a:rPr lang="en-US" b="0" dirty="0">
                <a:latin typeface="Public Sans"/>
              </a:rPr>
              <a:t>During the lesson teacher tells the students that they are doing a think-aloud. </a:t>
            </a:r>
          </a:p>
          <a:p>
            <a:pPr marL="285750" indent="-285750">
              <a:buFont typeface="Arial" panose="020B0604020202020204" pitchFamily="34" charset="0"/>
              <a:buChar char="•"/>
            </a:pPr>
            <a:r>
              <a:rPr lang="en-US" b="0" dirty="0">
                <a:latin typeface="Public Sans"/>
              </a:rPr>
              <a:t>Think </a:t>
            </a:r>
            <a:r>
              <a:rPr lang="en-US" b="0" dirty="0" err="1">
                <a:latin typeface="Public Sans"/>
              </a:rPr>
              <a:t>alouds</a:t>
            </a:r>
            <a:r>
              <a:rPr lang="en-US" b="0" dirty="0">
                <a:latin typeface="Public Sans"/>
              </a:rPr>
              <a:t> feature sentences like:</a:t>
            </a:r>
          </a:p>
          <a:p>
            <a:pPr marL="0" indent="0">
              <a:buFont typeface="Arial" panose="020B0604020202020204" pitchFamily="34" charset="0"/>
              <a:buNone/>
            </a:pPr>
            <a:r>
              <a:rPr lang="en-US" b="0" dirty="0">
                <a:latin typeface="Public Sans"/>
              </a:rPr>
              <a:t>‘I am wondering about….. This is because…’</a:t>
            </a:r>
          </a:p>
          <a:p>
            <a:pPr marL="0" indent="0">
              <a:buFont typeface="Arial" panose="020B0604020202020204" pitchFamily="34" charset="0"/>
              <a:buNone/>
            </a:pPr>
            <a:r>
              <a:rPr lang="en-US" b="0" dirty="0">
                <a:latin typeface="Public Sans"/>
              </a:rPr>
              <a:t>I know that this means… because…’</a:t>
            </a:r>
          </a:p>
          <a:p>
            <a:pPr marL="0" indent="0">
              <a:buFont typeface="Arial" panose="020B0604020202020204" pitchFamily="34" charset="0"/>
              <a:buNone/>
            </a:pPr>
            <a:r>
              <a:rPr lang="en-US" b="0" dirty="0">
                <a:latin typeface="Public Sans"/>
              </a:rPr>
              <a:t>‘What I would like to know is…’</a:t>
            </a:r>
          </a:p>
          <a:p>
            <a:r>
              <a:rPr lang="en-US" b="0" dirty="0">
                <a:latin typeface="Public Sans"/>
              </a:rPr>
              <a:t>‘The first thing I would do is to ...’</a:t>
            </a:r>
          </a:p>
          <a:p>
            <a:r>
              <a:rPr lang="en-US" b="0" dirty="0">
                <a:latin typeface="Public Sans"/>
              </a:rPr>
              <a:t>‘To check I have it right, I…’</a:t>
            </a:r>
          </a:p>
          <a:p>
            <a:endParaRPr lang="en-US" b="1" dirty="0">
              <a:latin typeface="Public Sans"/>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36060608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of slide: To explain the process of rehearsing</a:t>
            </a:r>
            <a:endParaRPr lang="en-US" dirty="0"/>
          </a:p>
          <a:p>
            <a:r>
              <a:rPr lang="en-AU" b="1" dirty="0">
                <a:latin typeface="Public Sans"/>
              </a:rPr>
              <a:t>Speaker notes:</a:t>
            </a:r>
            <a:endParaRPr lang="en-AU" dirty="0">
              <a:latin typeface="Public Sans"/>
            </a:endParaRPr>
          </a:p>
          <a:p>
            <a:r>
              <a:rPr lang="en-AU" b="1" dirty="0">
                <a:latin typeface="Public Sans"/>
              </a:rPr>
              <a:t>[01:10]</a:t>
            </a:r>
          </a:p>
          <a:p>
            <a:endParaRPr lang="en-US" dirty="0">
              <a:latin typeface="Public Sans"/>
            </a:endParaRPr>
          </a:p>
          <a:p>
            <a:r>
              <a:rPr lang="en-AU" dirty="0">
                <a:latin typeface="Public Sans"/>
              </a:rPr>
              <a:t>Now that we have our routine, we have some time to plan, rehearse, and get feedback from each other. When we say rehearse, we mean: </a:t>
            </a:r>
            <a:endParaRPr lang="en-US" dirty="0">
              <a:latin typeface="Public Sans"/>
            </a:endParaRPr>
          </a:p>
          <a:p>
            <a:r>
              <a:rPr lang="en-AU" b="1" dirty="0">
                <a:latin typeface="Public Sans"/>
              </a:rPr>
              <a:t>[click] </a:t>
            </a:r>
            <a:r>
              <a:rPr lang="en-AU" dirty="0">
                <a:latin typeface="Public Sans"/>
              </a:rPr>
              <a:t>plan number of suitable questions or activities ready</a:t>
            </a:r>
            <a:endParaRPr lang="en-US" dirty="0">
              <a:latin typeface="Public Sans"/>
            </a:endParaRPr>
          </a:p>
          <a:p>
            <a:r>
              <a:rPr lang="en-AU" b="1" dirty="0">
                <a:latin typeface="Public Sans"/>
              </a:rPr>
              <a:t>[click] </a:t>
            </a:r>
            <a:r>
              <a:rPr lang="en-AU" dirty="0">
                <a:latin typeface="Public Sans"/>
              </a:rPr>
              <a:t>deliver the instruction as if doing it in class. </a:t>
            </a:r>
            <a:endParaRPr lang="en-US" dirty="0">
              <a:latin typeface="Public Sans"/>
            </a:endParaRPr>
          </a:p>
          <a:p>
            <a:r>
              <a:rPr lang="en-AU" dirty="0">
                <a:latin typeface="Public Sans"/>
              </a:rPr>
              <a:t>Then your partners </a:t>
            </a:r>
            <a:endParaRPr lang="en-US" dirty="0">
              <a:latin typeface="Public Sans"/>
            </a:endParaRPr>
          </a:p>
          <a:p>
            <a:r>
              <a:rPr lang="en-AU" b="1" dirty="0">
                <a:latin typeface="Public Sans"/>
              </a:rPr>
              <a:t>[click] </a:t>
            </a:r>
            <a:r>
              <a:rPr lang="en-AU" dirty="0">
                <a:latin typeface="Public Sans"/>
              </a:rPr>
              <a:t>will use the feedback prompts on the next slide to refine the teaching routine. What may need to be added, changed, enhanced or deleted?</a:t>
            </a:r>
            <a:endParaRPr lang="en-US" dirty="0">
              <a:latin typeface="Public Sans"/>
            </a:endParaRPr>
          </a:p>
          <a:p>
            <a:pPr>
              <a:defRPr/>
            </a:pPr>
            <a:endParaRPr lang="en-AU" dirty="0"/>
          </a:p>
          <a:p>
            <a:endParaRPr lang="en-AU" dirty="0"/>
          </a:p>
          <a:p>
            <a:r>
              <a:rPr lang="en-AU" b="1" dirty="0">
                <a:latin typeface="Public Sans"/>
              </a:rPr>
              <a:t>Note to presenter</a:t>
            </a:r>
            <a:r>
              <a:rPr lang="en-AU" dirty="0">
                <a:latin typeface="Public Sans"/>
              </a:rPr>
              <a:t>: it is advisable to prepare the leaders beforehand if modelling and rehearsing are not yet established practices in the school.</a:t>
            </a:r>
          </a:p>
          <a:p>
            <a:endParaRPr lang="en-AU" b="0" dirty="0"/>
          </a:p>
          <a:p>
            <a:r>
              <a:rPr lang="en-AU" b="1" dirty="0">
                <a:latin typeface="Public Sans"/>
              </a:rPr>
              <a:t>Further reading on this research:</a:t>
            </a:r>
            <a:endParaRPr lang="en-AU" dirty="0">
              <a:latin typeface="Public Sans"/>
            </a:endParaRPr>
          </a:p>
          <a:p>
            <a:pPr>
              <a:lnSpc>
                <a:spcPct val="107000"/>
              </a:lnSpc>
              <a:spcAft>
                <a:spcPts val="800"/>
              </a:spcAft>
            </a:pPr>
            <a:r>
              <a:rPr lang="en-AU" sz="16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a:t>
            </a:r>
            <a:r>
              <a:rPr lang="en-AU" sz="1600" dirty="0" err="1">
                <a:effectLst/>
                <a:latin typeface="Aptos" panose="020B0004020202020204" pitchFamily="34" charset="0"/>
                <a:ea typeface="Aptos" panose="020B0004020202020204" pitchFamily="34" charset="0"/>
                <a:cs typeface="Times New Roman" panose="02020603050405020304" pitchFamily="18" charset="0"/>
              </a:rPr>
              <a:t>Organistion</a:t>
            </a:r>
            <a:r>
              <a:rPr lang="en-AU" sz="1600" dirty="0">
                <a:effectLst/>
                <a:latin typeface="Aptos" panose="020B0004020202020204" pitchFamily="34" charset="0"/>
                <a:ea typeface="Aptos" panose="020B0004020202020204" pitchFamily="34" charset="0"/>
                <a:cs typeface="Times New Roman" panose="02020603050405020304" pitchFamily="18" charset="0"/>
              </a:rPr>
              <a:t>) (2023c)</a:t>
            </a:r>
            <a:r>
              <a:rPr lang="en-AU" sz="1600" i="1" dirty="0">
                <a:effectLst/>
                <a:latin typeface="Aptos" panose="020B0004020202020204" pitchFamily="34" charset="0"/>
                <a:ea typeface="Aptos" panose="020B0004020202020204" pitchFamily="34" charset="0"/>
                <a:cs typeface="Times New Roman" panose="02020603050405020304" pitchFamily="18" charset="0"/>
              </a:rPr>
              <a:t> </a:t>
            </a:r>
            <a:r>
              <a:rPr lang="en-AU" sz="16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Classroom management practice guide: gaining all students’ attention</a:t>
            </a:r>
            <a:r>
              <a:rPr lang="en-AU" sz="1600" i="1" dirty="0">
                <a:effectLst/>
                <a:latin typeface="Aptos" panose="020B0004020202020204" pitchFamily="34" charset="0"/>
                <a:ea typeface="Aptos" panose="020B0004020202020204" pitchFamily="34" charset="0"/>
                <a:cs typeface="Times New Roman" panose="02020603050405020304" pitchFamily="18" charset="0"/>
              </a:rPr>
              <a:t>, </a:t>
            </a:r>
            <a:r>
              <a:rPr lang="en-AU" sz="1600" dirty="0">
                <a:effectLst/>
                <a:latin typeface="Aptos" panose="020B0004020202020204" pitchFamily="34" charset="0"/>
                <a:ea typeface="Aptos" panose="020B0004020202020204" pitchFamily="34" charset="0"/>
                <a:cs typeface="Times New Roman" panose="02020603050405020304" pitchFamily="18" charset="0"/>
              </a:rPr>
              <a:t>AERO.</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400" dirty="0"/>
              <a:t>Evidence for Learning (2022) </a:t>
            </a:r>
            <a:r>
              <a:rPr lang="en-AU" sz="1400" i="1" dirty="0">
                <a:hlinkClick r:id="rId4"/>
              </a:rPr>
              <a:t>Effective professional development</a:t>
            </a:r>
            <a:r>
              <a:rPr lang="en-AU" sz="1400" dirty="0"/>
              <a:t>, Evidence for Learning.</a:t>
            </a:r>
            <a:endParaRPr lang="en-AU" dirty="0"/>
          </a:p>
          <a:p>
            <a:pPr>
              <a:lnSpc>
                <a:spcPct val="107000"/>
              </a:lnSpc>
              <a:spcAft>
                <a:spcPts val="800"/>
              </a:spcAft>
            </a:pPr>
            <a:r>
              <a:rPr lang="en-AU" sz="1600" dirty="0">
                <a:effectLst/>
                <a:latin typeface="Aptos" panose="020B0004020202020204" pitchFamily="34" charset="0"/>
                <a:ea typeface="Aptos" panose="020B0004020202020204" pitchFamily="34" charset="0"/>
                <a:cs typeface="Times New Roman" panose="02020603050405020304" pitchFamily="18" charset="0"/>
              </a:rPr>
              <a:t>Sims S, Fletcher-Wood H, O’Mara-Eves A, Cottingham S, Stansfield C, Van </a:t>
            </a:r>
            <a:r>
              <a:rPr lang="en-AU" sz="1600" dirty="0" err="1">
                <a:effectLst/>
                <a:latin typeface="Aptos" panose="020B0004020202020204" pitchFamily="34" charset="0"/>
                <a:ea typeface="Aptos" panose="020B0004020202020204" pitchFamily="34" charset="0"/>
                <a:cs typeface="Times New Roman" panose="02020603050405020304" pitchFamily="18" charset="0"/>
              </a:rPr>
              <a:t>Herwegen</a:t>
            </a:r>
            <a:r>
              <a:rPr lang="en-AU" sz="1600" dirty="0">
                <a:effectLst/>
                <a:latin typeface="Aptos" panose="020B0004020202020204" pitchFamily="34" charset="0"/>
                <a:ea typeface="Aptos" panose="020B0004020202020204" pitchFamily="34" charset="0"/>
                <a:cs typeface="Times New Roman" panose="02020603050405020304" pitchFamily="18" charset="0"/>
              </a:rPr>
              <a:t> J and Anders J (2021) </a:t>
            </a:r>
            <a:r>
              <a:rPr lang="en-AU" sz="16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What are the characteristics of teacher professional development that increase pupil achievement? A systematic review and meta-analysis</a:t>
            </a:r>
            <a:r>
              <a:rPr lang="en-AU" sz="1600" i="1" dirty="0">
                <a:effectLst/>
                <a:latin typeface="Aptos" panose="020B0004020202020204" pitchFamily="34" charset="0"/>
                <a:ea typeface="Aptos" panose="020B0004020202020204" pitchFamily="34" charset="0"/>
                <a:cs typeface="Times New Roman" panose="02020603050405020304" pitchFamily="18" charset="0"/>
              </a:rPr>
              <a:t>,</a:t>
            </a:r>
            <a:r>
              <a:rPr lang="en-AU" sz="1600" dirty="0">
                <a:effectLst/>
                <a:latin typeface="Aptos" panose="020B0004020202020204" pitchFamily="34" charset="0"/>
                <a:ea typeface="Aptos" panose="020B0004020202020204" pitchFamily="34" charset="0"/>
                <a:cs typeface="Times New Roman" panose="02020603050405020304" pitchFamily="18" charset="0"/>
              </a:rPr>
              <a:t> Education Endowment Foundation. </a:t>
            </a:r>
          </a:p>
          <a:p>
            <a:endParaRPr lang="en-AU" dirty="0"/>
          </a:p>
          <a:p>
            <a:endParaRPr lang="en-AU" b="1" dirty="0">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41949338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ptos"/>
              </a:rPr>
              <a:t>Purpose: to give the steps and feedback prompts for the activity</a:t>
            </a:r>
          </a:p>
          <a:p>
            <a:r>
              <a:rPr lang="en-AU" sz="1200" b="1" dirty="0">
                <a:latin typeface="Aptos"/>
              </a:rPr>
              <a:t>[00:30]</a:t>
            </a:r>
          </a:p>
          <a:p>
            <a:endParaRPr lang="en-AU" sz="1200" b="1" dirty="0">
              <a:latin typeface="Apto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latin typeface="Aptos"/>
              </a:rPr>
              <a:t>Speaker notes:</a:t>
            </a:r>
          </a:p>
          <a:p>
            <a:r>
              <a:rPr lang="en-AU" sz="1200" dirty="0">
                <a:latin typeface="Aptos"/>
              </a:rPr>
              <a:t>Take a minute to go through the rehearsal steps and the prompts for feedback. </a:t>
            </a:r>
          </a:p>
          <a:p>
            <a:endParaRPr lang="en-AU" sz="1200" dirty="0">
              <a:latin typeface="Aptos" panose="020B0004020202020204" pitchFamily="34" charset="0"/>
            </a:endParaRPr>
          </a:p>
          <a:p>
            <a:r>
              <a:rPr lang="en-AU" sz="1200" dirty="0">
                <a:latin typeface="Aptos"/>
              </a:rPr>
              <a:t>If you are giving feedback, we have provided a list of prompts for you to think about how the routine could be refined.</a:t>
            </a:r>
          </a:p>
          <a:p>
            <a:endParaRPr lang="en-AU" sz="1200" dirty="0">
              <a:latin typeface="Aptos"/>
            </a:endParaRPr>
          </a:p>
          <a:p>
            <a:r>
              <a:rPr lang="en-AU" sz="1200" b="1" dirty="0">
                <a:latin typeface="Aptos"/>
              </a:rPr>
              <a:t>Note to presenter: </a:t>
            </a:r>
            <a:r>
              <a:rPr lang="en-AU" sz="1200" dirty="0">
                <a:latin typeface="Aptos"/>
              </a:rPr>
              <a:t>this slide and the activity slide could be provided to the groups as handouts.</a:t>
            </a:r>
            <a:endParaRPr lang="en-AU" sz="1200" dirty="0">
              <a:latin typeface="Aptos" panose="020B0004020202020204" pitchFamily="34" charset="0"/>
            </a:endParaRPr>
          </a:p>
          <a:p>
            <a:endParaRPr lang="en-AU" sz="12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3546964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0F1BB-F397-6331-7790-48F13ACE79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7B340-DC16-1145-5E16-C371C1EF53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0D0BC1-1B46-5311-1B6D-946807471C99}"/>
              </a:ext>
            </a:extLst>
          </p:cNvPr>
          <p:cNvSpPr>
            <a:spLocks noGrp="1"/>
          </p:cNvSpPr>
          <p:nvPr>
            <p:ph type="body" idx="1"/>
          </p:nvPr>
        </p:nvSpPr>
        <p:spPr/>
        <p:txBody>
          <a:bodyPr/>
          <a:lstStyle/>
          <a:p>
            <a:r>
              <a:rPr lang="en-AU" b="1" dirty="0">
                <a:latin typeface="Public Sans"/>
              </a:rPr>
              <a:t>Purpose: To highlight where this module fits with other current and future modules and technique guides.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[00:30]</a:t>
            </a:r>
            <a:endParaRPr lang="en-AU" dirty="0">
              <a:latin typeface="Public Sans"/>
            </a:endParaRPr>
          </a:p>
          <a:p>
            <a:endParaRPr lang="en-AU" dirty="0"/>
          </a:p>
          <a:p>
            <a:r>
              <a:rPr lang="en-AU" b="1" dirty="0">
                <a:latin typeface="Public Sans"/>
              </a:rPr>
              <a:t>Speaker notes: </a:t>
            </a:r>
          </a:p>
          <a:p>
            <a:r>
              <a:rPr lang="en-AU" b="0" dirty="0">
                <a:latin typeface="Public Sans"/>
              </a:rPr>
              <a:t>This module looks at one of the 8 explicit teaching strategies,</a:t>
            </a:r>
            <a:r>
              <a:rPr lang="en-AU" dirty="0">
                <a:latin typeface="Public Sans"/>
              </a:rPr>
              <a:t> gradual release of responsibility, </a:t>
            </a:r>
            <a:r>
              <a:rPr lang="en-AU" b="0" dirty="0">
                <a:latin typeface="Public Sans"/>
              </a:rPr>
              <a:t>and the techniques for this strategy</a:t>
            </a:r>
            <a:r>
              <a:rPr lang="en-AU" dirty="0">
                <a:latin typeface="Public Sans"/>
              </a:rPr>
              <a:t>.</a:t>
            </a:r>
            <a:r>
              <a:rPr lang="en-AU" b="0" dirty="0">
                <a:latin typeface="Public Sans"/>
              </a:rPr>
              <a:t> </a:t>
            </a:r>
            <a:r>
              <a:rPr lang="en-AU" dirty="0">
                <a:latin typeface="Public Sans"/>
              </a:rPr>
              <a:t>These are modelling, scaffolding and independent practice. Note</a:t>
            </a:r>
            <a:r>
              <a:rPr lang="en-AU" b="0" dirty="0">
                <a:latin typeface="Public Sans"/>
              </a:rPr>
              <a:t> that these learning modules and the corresponding technique guides will have staggered release dates. </a:t>
            </a:r>
          </a:p>
        </p:txBody>
      </p:sp>
      <p:sp>
        <p:nvSpPr>
          <p:cNvPr id="4" name="Slide Number Placeholder 3">
            <a:extLst>
              <a:ext uri="{FF2B5EF4-FFF2-40B4-BE49-F238E27FC236}">
                <a16:creationId xmlns:a16="http://schemas.microsoft.com/office/drawing/2014/main" id="{A032108F-1DFA-441C-9B03-A17FAD487968}"/>
              </a:ext>
            </a:extLst>
          </p:cNvPr>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0481191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Speaker notes: To orient into the next part of the module.</a:t>
            </a:r>
          </a:p>
          <a:p>
            <a:r>
              <a:rPr lang="en-AU" b="1" dirty="0">
                <a:latin typeface="Public Sans"/>
              </a:rPr>
              <a:t>[00:20] </a:t>
            </a:r>
          </a:p>
          <a:p>
            <a:endParaRPr lang="en-AU" b="1" dirty="0">
              <a:latin typeface="Public Sans"/>
            </a:endParaRPr>
          </a:p>
          <a:p>
            <a:r>
              <a:rPr lang="en-AU" b="1" dirty="0">
                <a:latin typeface="Public Sans"/>
              </a:rPr>
              <a:t>Note to presenter: </a:t>
            </a:r>
            <a:r>
              <a:rPr lang="en-AU" b="0" dirty="0">
                <a:latin typeface="Public Sans"/>
              </a:rPr>
              <a:t>Develop principles for using gradual release of responsibility in the school. Select a technique to focus on with a cycle of planning and rehearsing.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12105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37440455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a:t>
            </a:r>
          </a:p>
          <a:p>
            <a:r>
              <a:rPr lang="en-AU" b="1" dirty="0">
                <a:latin typeface="Public Sans"/>
              </a:rPr>
              <a:t>[00:30]</a:t>
            </a:r>
          </a:p>
          <a:p>
            <a:endParaRPr lang="en-AU" b="1" dirty="0">
              <a:latin typeface="Public Sans"/>
            </a:endParaRPr>
          </a:p>
          <a:p>
            <a:r>
              <a:rPr lang="en-AU" b="1" dirty="0">
                <a:latin typeface="Public Sans"/>
              </a:rPr>
              <a:t>Speaker notes:</a:t>
            </a:r>
            <a:endParaRPr lang="en-AU" sz="1600" b="1" dirty="0">
              <a:latin typeface="Aptos"/>
            </a:endParaRPr>
          </a:p>
          <a:p>
            <a:pPr marL="0" indent="0">
              <a:buFont typeface="Arial"/>
              <a:buNone/>
            </a:pPr>
            <a:r>
              <a:rPr lang="en-AU" dirty="0">
                <a:latin typeface="Public Sans"/>
              </a:rPr>
              <a:t>In this part, the focus is on reflection and evaluation. We will consider the early indicators of success and use this to plan for evaluation of longer term impact. There is also a good opportunity to refine principles that guide how we implement gradual release of responsibility across the whole school.</a:t>
            </a:r>
          </a:p>
          <a:p>
            <a:endParaRPr lang="en-AU" sz="1600" b="1" dirty="0">
              <a:latin typeface="Aptos"/>
            </a:endParaRPr>
          </a:p>
          <a:p>
            <a:endParaRPr lang="en-AU" dirty="0">
              <a:latin typeface="Public Sans"/>
            </a:endParaRP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41353157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10608836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Reflecting on initial observations </a:t>
            </a:r>
          </a:p>
          <a:p>
            <a:r>
              <a:rPr lang="en-AU" b="1" dirty="0">
                <a:latin typeface="Public Sans"/>
              </a:rPr>
              <a:t>[02:00]</a:t>
            </a:r>
            <a:endParaRPr lang="en-AU" dirty="0">
              <a:latin typeface="Public Sans"/>
            </a:endParaRPr>
          </a:p>
          <a:p>
            <a:endParaRPr lang="en-AU" b="1" dirty="0">
              <a:latin typeface="Public Sans"/>
            </a:endParaRPr>
          </a:p>
          <a:p>
            <a:r>
              <a:rPr lang="en-AU" b="1" dirty="0">
                <a:latin typeface="Public Sans"/>
              </a:rPr>
              <a:t>Speaker notes:</a:t>
            </a:r>
            <a:endParaRPr lang="en-AU" dirty="0">
              <a:latin typeface="Public Sans"/>
            </a:endParaRPr>
          </a:p>
          <a:p>
            <a:pPr>
              <a:defRPr/>
            </a:pPr>
            <a:r>
              <a:rPr lang="en-AU" dirty="0">
                <a:latin typeface="Public Sans"/>
              </a:rPr>
              <a:t>In the beginning, we established a baseline for where our students are now. </a:t>
            </a:r>
            <a:endParaRPr lang="en-AU" b="1" dirty="0"/>
          </a:p>
          <a:p>
            <a:pPr>
              <a:defRPr/>
            </a:pPr>
            <a:endParaRPr lang="en-AU" u="none" dirty="0"/>
          </a:p>
          <a:p>
            <a:pPr>
              <a:defRPr/>
            </a:pPr>
            <a:r>
              <a:rPr lang="en-AU" dirty="0">
                <a:latin typeface="Public Sans"/>
              </a:rPr>
              <a:t>We looked at this example of a tool that could be used for teacher reflection. This was one way to measure one aspect of the effectiveness of a gradual release of responsibility. </a:t>
            </a:r>
            <a:endParaRPr lang="en-US" dirty="0">
              <a:latin typeface="Public Sans"/>
            </a:endParaRPr>
          </a:p>
          <a:p>
            <a:endParaRPr lang="en-AU" dirty="0"/>
          </a:p>
          <a:p>
            <a:r>
              <a:rPr lang="en-AU" dirty="0">
                <a:latin typeface="Public Sans"/>
              </a:rPr>
              <a:t>We asked: Think about one class you taught today. What parts of the scale would best describe your students?</a:t>
            </a:r>
          </a:p>
          <a:p>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We know that students </a:t>
            </a:r>
            <a:r>
              <a:rPr lang="en-US" dirty="0">
                <a:latin typeface="Public Sans"/>
              </a:rPr>
              <a:t>learn most efficiently and effectively through modelling from an expert (AERO 2023d). Guidance helps students to develop mastery as they move to independent practice.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This module looked at how teachers scaffold the learning through a gradual release of responsibility until they can become fluent and autonomous (Martin and Evans, 2018). </a:t>
            </a:r>
          </a:p>
          <a:p>
            <a:endParaRPr lang="en-AU" dirty="0">
              <a:latin typeface="Public Sans"/>
            </a:endParaRPr>
          </a:p>
          <a:p>
            <a:r>
              <a:rPr lang="en-AU" dirty="0">
                <a:latin typeface="Public Sans"/>
              </a:rPr>
              <a:t>For example:</a:t>
            </a:r>
          </a:p>
          <a:p>
            <a:endParaRPr lang="en-AU" dirty="0">
              <a:latin typeface="Public Sans"/>
            </a:endParaRPr>
          </a:p>
          <a:p>
            <a:r>
              <a:rPr lang="en-AU" dirty="0">
                <a:latin typeface="Public Sans"/>
              </a:rPr>
              <a:t>A teacher models writing a paragraph, then guides students in writing a paragraph, before students complete their own paragraph independently. The teacher uses the reflection guide and finds the class were at about a 2 because only </a:t>
            </a:r>
            <a:r>
              <a:rPr lang="en-AU" b="1" dirty="0">
                <a:latin typeface="Public Sans"/>
              </a:rPr>
              <a:t>some</a:t>
            </a:r>
            <a:r>
              <a:rPr lang="en-AU" dirty="0">
                <a:latin typeface="Public Sans"/>
              </a:rPr>
              <a:t> parts of the success criteria were evident in the student paragraphs they collected. The teacher uses this to reflect on their own practice.</a:t>
            </a:r>
          </a:p>
          <a:p>
            <a:endParaRPr lang="en-AU" dirty="0"/>
          </a:p>
          <a:p>
            <a:r>
              <a:rPr lang="en-AU" b="1" dirty="0">
                <a:latin typeface="Public Sans"/>
              </a:rPr>
              <a:t>Note to presenter: In the beginning we noted that </a:t>
            </a:r>
            <a:r>
              <a:rPr lang="en-AU" dirty="0">
                <a:latin typeface="Public Sans"/>
              </a:rPr>
              <a:t>there</a:t>
            </a:r>
            <a:r>
              <a:rPr lang="en-AU" b="0" dirty="0">
                <a:latin typeface="Public Sans"/>
              </a:rPr>
              <a:t> is an opportunity to use this data in the final session. </a:t>
            </a:r>
            <a:r>
              <a:rPr lang="en-AU" dirty="0">
                <a:latin typeface="Public Sans"/>
              </a:rPr>
              <a:t>This measure </a:t>
            </a:r>
            <a:r>
              <a:rPr lang="en-AU" b="0" dirty="0">
                <a:latin typeface="Public Sans"/>
              </a:rPr>
              <a:t>is not the only consideration, and schools should select a model that is right for them.</a:t>
            </a:r>
            <a:endParaRPr lang="en-US" b="0" dirty="0">
              <a:latin typeface="Public Sans"/>
            </a:endParaRPr>
          </a:p>
          <a:p>
            <a:r>
              <a:rPr lang="en-AU" dirty="0">
                <a:latin typeface="Public Sans"/>
              </a:rPr>
              <a:t>This data could be collated and compared to other “school and classroom data about growth and performance.” </a:t>
            </a:r>
            <a:endParaRPr lang="en-US" dirty="0">
              <a:latin typeface="Public Sans"/>
            </a:endParaRPr>
          </a:p>
          <a:p>
            <a:r>
              <a:rPr lang="en-AU" dirty="0">
                <a:latin typeface="Public Sans"/>
              </a:rPr>
              <a:t>For example: </a:t>
            </a:r>
            <a:endParaRPr lang="en-US" dirty="0">
              <a:latin typeface="Public Sans"/>
            </a:endParaRPr>
          </a:p>
          <a:p>
            <a:r>
              <a:rPr lang="en-AU" dirty="0">
                <a:latin typeface="Public Sans"/>
              </a:rPr>
              <a:t>NAPLAN report overview accessed through Scout</a:t>
            </a:r>
            <a:endParaRPr lang="en-US" dirty="0">
              <a:latin typeface="Public Sans"/>
            </a:endParaRPr>
          </a:p>
          <a:p>
            <a:r>
              <a:rPr lang="en-AU" dirty="0">
                <a:hlinkClick r:id="rId3"/>
              </a:rPr>
              <a:t>https://education.nsw.gov.au/about-us/education-data-and-research/scout/training/digital-learning-centre/naplan-report-overview</a:t>
            </a:r>
            <a:endParaRPr lang="en-AU" dirty="0"/>
          </a:p>
          <a:p>
            <a:r>
              <a:rPr lang="en-AU" dirty="0">
                <a:latin typeface="Public Sans"/>
              </a:rPr>
              <a:t>NAPLAN report overview</a:t>
            </a:r>
            <a:endParaRPr lang="en-US" dirty="0">
              <a:latin typeface="Public Sans"/>
            </a:endParaRPr>
          </a:p>
          <a:p>
            <a:r>
              <a:rPr lang="en-AU" dirty="0">
                <a:latin typeface="Public Sans"/>
              </a:rPr>
              <a:t>Learn more about the NAPLAN reports in Scout.</a:t>
            </a:r>
            <a:endParaRPr lang="en-US" dirty="0">
              <a:latin typeface="Public Sans"/>
            </a:endParaRPr>
          </a:p>
          <a:p>
            <a:r>
              <a:rPr lang="en-AU" dirty="0"/>
              <a:t> </a:t>
            </a:r>
            <a:r>
              <a:rPr lang="en-AU" dirty="0">
                <a:hlinkClick r:id="rId4"/>
              </a:rPr>
              <a:t>https://education.nsw.gov.au/about-us/education-data-and-research/scout/scout-overview/apps-and-reports/naplan---doe/class-report#tabs0</a:t>
            </a:r>
            <a:endParaRPr lang="en-AU" dirty="0"/>
          </a:p>
          <a:p>
            <a:r>
              <a:rPr lang="en-AU" dirty="0">
                <a:latin typeface="Public Sans"/>
              </a:rPr>
              <a:t>Class report</a:t>
            </a:r>
            <a:endParaRPr lang="en-US" dirty="0">
              <a:latin typeface="Public Sans"/>
            </a:endParaRPr>
          </a:p>
          <a:p>
            <a:r>
              <a:rPr lang="en-AU" dirty="0">
                <a:latin typeface="Public Sans"/>
              </a:rPr>
              <a:t>The Class report shows the distribution of students’ scaled scores across domains and proficiency levels for NAPLAN 3, 5, 7 or 9.</a:t>
            </a:r>
            <a:endParaRPr lang="en-US" dirty="0">
              <a:latin typeface="Public Sans"/>
            </a:endParaRPr>
          </a:p>
          <a:p>
            <a:r>
              <a:rPr lang="en-AU" dirty="0">
                <a:latin typeface="Public Sans"/>
              </a:rPr>
              <a:t> </a:t>
            </a:r>
            <a:endParaRPr lang="en-US" dirty="0">
              <a:latin typeface="Public Sans"/>
            </a:endParaRPr>
          </a:p>
          <a:p>
            <a:r>
              <a:rPr lang="en-AU" b="1" dirty="0">
                <a:latin typeface="Public Sans"/>
              </a:rPr>
              <a:t>References:</a:t>
            </a:r>
            <a:endParaRPr lang="en-US" dirty="0">
              <a:latin typeface="Public Sans"/>
            </a:endParaRPr>
          </a:p>
          <a:p>
            <a:r>
              <a:rPr lang="en-US" sz="1600" dirty="0">
                <a:ea typeface="+mn-lt"/>
                <a:cs typeface="+mn-lt"/>
              </a:rPr>
              <a:t>AERO (Australian Education Research Organisation)</a:t>
            </a:r>
            <a:r>
              <a:rPr lang="en-AU" sz="1600" dirty="0">
                <a:ea typeface="+mn-lt"/>
                <a:cs typeface="+mn-lt"/>
              </a:rPr>
              <a:t> </a:t>
            </a:r>
            <a:r>
              <a:rPr lang="en-US" sz="1600" dirty="0">
                <a:ea typeface="+mn-lt"/>
                <a:cs typeface="+mn-lt"/>
              </a:rPr>
              <a:t>(2023b) </a:t>
            </a:r>
            <a:r>
              <a:rPr lang="en-US" sz="1600" i="1" dirty="0">
                <a:ea typeface="+mn-lt"/>
                <a:cs typeface="+mn-lt"/>
                <a:hlinkClick r:id="rId5"/>
              </a:rPr>
              <a:t>How students learn best: an overview of the learning process and most effective teaching practices</a:t>
            </a:r>
            <a:r>
              <a:rPr lang="en-US" sz="1600" dirty="0">
                <a:ea typeface="+mn-lt"/>
                <a:cs typeface="+mn-lt"/>
              </a:rPr>
              <a:t>, </a:t>
            </a:r>
            <a:r>
              <a:rPr lang="en-AU" sz="1600" dirty="0">
                <a:ea typeface="+mn-lt"/>
                <a:cs typeface="+mn-lt"/>
              </a:rPr>
              <a:t>AERO.</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050" dirty="0">
                <a:ea typeface="+mn-lt"/>
                <a:cs typeface="+mn-lt"/>
              </a:rPr>
              <a:t>AERO (Australian Education Research Organisation) (2023d) </a:t>
            </a:r>
            <a:r>
              <a:rPr lang="en-AU" sz="1050" i="1" dirty="0">
                <a:ea typeface="+mn-lt"/>
                <a:cs typeface="+mn-lt"/>
                <a:hlinkClick r:id="rId6"/>
              </a:rPr>
              <a:t>Explicit instruction optimises learning</a:t>
            </a:r>
            <a:r>
              <a:rPr lang="en-AU" sz="1050" dirty="0">
                <a:ea typeface="+mn-lt"/>
                <a:cs typeface="+mn-lt"/>
              </a:rPr>
              <a:t>, AERO.</a:t>
            </a:r>
          </a:p>
          <a:p>
            <a:r>
              <a:rPr lang="en-AU" dirty="0"/>
              <a:t>Martin A and Evans P (2018) 'Load reduction instruction: exploring a framework that assesses explicit instruction through to independent learning', </a:t>
            </a:r>
            <a:r>
              <a:rPr lang="en-AU" i="1" dirty="0"/>
              <a:t>Teaching and Teacher Education</a:t>
            </a:r>
            <a:r>
              <a:rPr lang="en-AU" dirty="0"/>
              <a:t>, 73, 203–214.</a:t>
            </a:r>
            <a:endParaRPr lang="en-US"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31418814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to summarise what makes the gradual release of responsibility effective</a:t>
            </a:r>
          </a:p>
          <a:p>
            <a:r>
              <a:rPr lang="en-AU" b="1" dirty="0">
                <a:latin typeface="Public Sans"/>
              </a:rPr>
              <a:t>[01:00]</a:t>
            </a:r>
          </a:p>
          <a:p>
            <a:endParaRPr lang="en-AU" b="1" dirty="0">
              <a:latin typeface="Public Sans"/>
            </a:endParaRPr>
          </a:p>
          <a:p>
            <a:r>
              <a:rPr lang="en-AU" b="1" dirty="0">
                <a:latin typeface="Public Sans"/>
              </a:rPr>
              <a:t>Speaker notes: </a:t>
            </a:r>
            <a:endParaRPr lang="en-AU" dirty="0"/>
          </a:p>
          <a:p>
            <a:r>
              <a:rPr lang="en-AU" dirty="0">
                <a:latin typeface="Public Sans"/>
              </a:rPr>
              <a:t>Lets remember when using the gradual release of responsibility, it is crucial to: </a:t>
            </a:r>
            <a:endParaRPr lang="en-AU" b="1" dirty="0">
              <a:latin typeface="Public Sans"/>
            </a:endParaRPr>
          </a:p>
          <a:p>
            <a:endParaRPr lang="en-AU" dirty="0">
              <a:latin typeface="Public Sans"/>
            </a:endParaRPr>
          </a:p>
          <a:p>
            <a:pPr>
              <a:defRPr/>
            </a:pPr>
            <a:r>
              <a:rPr lang="en-AU" dirty="0">
                <a:latin typeface="Public Sans"/>
              </a:rPr>
              <a:t>1. Planning modelled, guided and independent practice</a:t>
            </a:r>
          </a:p>
          <a:p>
            <a:pPr>
              <a:defRPr/>
            </a:pPr>
            <a:r>
              <a:rPr lang="en-AU" dirty="0">
                <a:latin typeface="Public Sans"/>
              </a:rPr>
              <a:t>2. Checking for understanding to make responsive decisions.</a:t>
            </a:r>
          </a:p>
          <a:p>
            <a:pPr>
              <a:defRPr/>
            </a:pPr>
            <a:r>
              <a:rPr lang="en-AU" dirty="0">
                <a:latin typeface="Public Sans"/>
              </a:rPr>
              <a:t>3. Respond to what you find out in the checks for understanding and deciding to move backwards or forwards</a:t>
            </a:r>
            <a:endParaRPr lang="en-US" dirty="0">
              <a:latin typeface="Public Sans"/>
            </a:endParaRPr>
          </a:p>
          <a:p>
            <a:pPr>
              <a:defRPr/>
            </a:pPr>
            <a:r>
              <a:rPr lang="en-AU" dirty="0">
                <a:latin typeface="Public Sans"/>
              </a:rPr>
              <a:t>4. Differentiate support for students by flexibly moving between modelled, guided and independent teaching practice and being responsive to student learning.</a:t>
            </a:r>
            <a:endParaRPr lang="en-US" dirty="0">
              <a:latin typeface="Public Sans"/>
            </a:endParaRPr>
          </a:p>
          <a:p>
            <a:pPr>
              <a:defRPr/>
            </a:pPr>
            <a:endParaRPr lang="en-AU" dirty="0">
              <a:latin typeface="Public Sans"/>
            </a:endParaRPr>
          </a:p>
          <a:p>
            <a:pPr>
              <a:defRPr/>
            </a:pPr>
            <a:r>
              <a:rPr lang="en-AU" dirty="0">
                <a:latin typeface="Public Sans"/>
              </a:rPr>
              <a:t>When all 4 are in place, students are given the strong opportunity to progress in their learning without gaps in their understanding.</a:t>
            </a:r>
            <a:endParaRPr lang="en-AU" dirty="0"/>
          </a:p>
          <a:p>
            <a:endParaRPr lang="en-AU" dirty="0"/>
          </a:p>
          <a:p>
            <a:r>
              <a:rPr lang="en-AU" b="1" dirty="0">
                <a:latin typeface="Public Sans"/>
              </a:rPr>
              <a:t>References:</a:t>
            </a:r>
            <a:endParaRPr lang="en-US" dirty="0">
              <a:latin typeface="Public Sans"/>
            </a:endParaRPr>
          </a:p>
          <a:p>
            <a:r>
              <a:rPr lang="en-AU" sz="1600" dirty="0">
                <a:ea typeface="+mn-lt"/>
                <a:cs typeface="+mn-lt"/>
              </a:rPr>
              <a:t>AERO (Australian Education Research Organisation) (2022) </a:t>
            </a:r>
            <a:r>
              <a:rPr lang="en-AU" sz="1600" i="1" dirty="0">
                <a:ea typeface="+mn-lt"/>
                <a:cs typeface="+mn-lt"/>
                <a:hlinkClick r:id="rId3"/>
              </a:rPr>
              <a:t>Explicit </a:t>
            </a:r>
            <a:r>
              <a:rPr lang="en-AU" i="1" dirty="0">
                <a:ea typeface="+mn-lt"/>
                <a:cs typeface="+mn-lt"/>
                <a:hlinkClick r:id="rId3"/>
              </a:rPr>
              <a:t>instruction: clearly explaining and effectively demonstrating what students need to learn</a:t>
            </a:r>
            <a:r>
              <a:rPr lang="en-AU" sz="1600" dirty="0">
                <a:ea typeface="+mn-lt"/>
                <a:cs typeface="+mn-lt"/>
              </a:rPr>
              <a:t>, AERO.</a:t>
            </a:r>
            <a:endParaRPr lang="en-AU" dirty="0">
              <a:ea typeface="+mn-lt"/>
              <a:cs typeface="+mn-lt"/>
            </a:endParaRPr>
          </a:p>
          <a:p>
            <a:r>
              <a:rPr lang="en-AU" b="0" dirty="0">
                <a:latin typeface="Public Sans"/>
              </a:rPr>
              <a:t>Sherrington T (</a:t>
            </a:r>
            <a:r>
              <a:rPr lang="en-AU" dirty="0">
                <a:latin typeface="Public Sans"/>
              </a:rPr>
              <a:t>28 November </a:t>
            </a:r>
            <a:r>
              <a:rPr lang="en-AU" b="0" dirty="0">
                <a:latin typeface="Public Sans"/>
              </a:rPr>
              <a:t>2020) </a:t>
            </a:r>
            <a:r>
              <a:rPr lang="en-AU" dirty="0">
                <a:latin typeface="Public Sans"/>
              </a:rPr>
              <a:t>'</a:t>
            </a:r>
            <a:r>
              <a:rPr lang="en-AU" dirty="0">
                <a:latin typeface="Public Sans"/>
                <a:hlinkClick r:id="rId4"/>
              </a:rPr>
              <a:t>The </a:t>
            </a:r>
            <a:r>
              <a:rPr lang="en-AU" b="0" dirty="0">
                <a:latin typeface="Public Sans"/>
                <a:hlinkClick r:id="rId4"/>
              </a:rPr>
              <a:t>art of modelling it’s all in the handover</a:t>
            </a:r>
            <a:r>
              <a:rPr lang="en-AU" dirty="0">
                <a:latin typeface="Public Sans"/>
                <a:hlinkClick r:id="rId4"/>
              </a:rPr>
              <a:t>' ,</a:t>
            </a:r>
            <a:r>
              <a:rPr lang="en-AU" dirty="0">
                <a:latin typeface="Public Sans"/>
              </a:rPr>
              <a:t> </a:t>
            </a:r>
            <a:r>
              <a:rPr lang="en-AU" i="1" dirty="0" err="1">
                <a:latin typeface="Public Sans"/>
              </a:rPr>
              <a:t>teacherhead</a:t>
            </a:r>
            <a:r>
              <a:rPr lang="en-AU" i="1" dirty="0">
                <a:latin typeface="Public Sans"/>
              </a:rPr>
              <a:t> </a:t>
            </a:r>
            <a:r>
              <a:rPr lang="en-AU" dirty="0">
                <a:latin typeface="Public Sans"/>
              </a:rPr>
              <a:t>blog, accessed 12 September 2024</a:t>
            </a:r>
            <a:endParaRPr lang="en-AU" b="0" dirty="0">
              <a:latin typeface="Public Sans"/>
            </a:endParaRPr>
          </a:p>
          <a:p>
            <a:endParaRPr lang="en-AU" b="0" dirty="0">
              <a:latin typeface="Public Sans"/>
            </a:endParaRPr>
          </a:p>
          <a:p>
            <a:endParaRPr lang="en-AU" b="1" dirty="0">
              <a:latin typeface="Public Sans"/>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8469481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to restate why a whole school teaching routine is powerful</a:t>
            </a:r>
          </a:p>
          <a:p>
            <a:r>
              <a:rPr lang="en-US" b="1" dirty="0">
                <a:latin typeface="Public Sans"/>
              </a:rPr>
              <a:t>[00:30]</a:t>
            </a:r>
            <a:endParaRPr lang="en-US" dirty="0">
              <a:latin typeface="Public Sans"/>
            </a:endParaRPr>
          </a:p>
          <a:p>
            <a:endParaRPr lang="en-US" dirty="0">
              <a:latin typeface="Calibri"/>
              <a:ea typeface="Calibri"/>
              <a:cs typeface="Calibri"/>
            </a:endParaRPr>
          </a:p>
          <a:p>
            <a:r>
              <a:rPr lang="en-US" dirty="0">
                <a:latin typeface="Calibri"/>
                <a:ea typeface="Calibri"/>
                <a:cs typeface="Calibri"/>
              </a:rPr>
              <a:t>These modules use the power of whole school teaching routines. </a:t>
            </a:r>
            <a:r>
              <a:rPr lang="en-US" sz="1600" dirty="0">
                <a:effectLst/>
                <a:latin typeface="Aptos" panose="020B0004020202020204" pitchFamily="34" charset="0"/>
                <a:ea typeface="Aptos" panose="020B0004020202020204" pitchFamily="34" charset="0"/>
                <a:cs typeface="Arial" panose="020B0604020202020204" pitchFamily="34" charset="0"/>
              </a:rPr>
              <a:t>When a group of expert teachers from across the school come together and create a whole school approach, they are far more effective than when they go it alone. Teaching routines:</a:t>
            </a:r>
          </a:p>
          <a:p>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panose="020B0004020202020204" pitchFamily="34" charset="0"/>
                <a:ea typeface="Aptos" panose="020B0004020202020204" pitchFamily="34" charset="0"/>
                <a:cs typeface="Arial" panose="020B0604020202020204" pitchFamily="34" charset="0"/>
              </a:rPr>
              <a:t>[click] </a:t>
            </a:r>
            <a:r>
              <a:rPr lang="en-US" sz="1600" dirty="0">
                <a:effectLst/>
                <a:latin typeface="Aptos" panose="020B0004020202020204" pitchFamily="34" charset="0"/>
                <a:ea typeface="Aptos" panose="020B0004020202020204" pitchFamily="34" charset="0"/>
                <a:cs typeface="Arial" panose="020B0604020202020204" pitchFamily="34" charset="0"/>
              </a:rPr>
              <a:t>save learning time </a:t>
            </a:r>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panose="020B0004020202020204" pitchFamily="34" charset="0"/>
                <a:ea typeface="Aptos" panose="020B0004020202020204" pitchFamily="34" charset="0"/>
                <a:cs typeface="Arial" panose="020B0604020202020204" pitchFamily="34" charset="0"/>
              </a:rPr>
              <a:t>[click] </a:t>
            </a:r>
            <a:r>
              <a:rPr lang="en-US" sz="1600" dirty="0">
                <a:effectLst/>
                <a:latin typeface="Aptos" panose="020B0004020202020204" pitchFamily="34" charset="0"/>
                <a:ea typeface="Aptos" panose="020B0004020202020204" pitchFamily="34" charset="0"/>
                <a:cs typeface="Arial" panose="020B0604020202020204" pitchFamily="34" charset="0"/>
              </a:rPr>
              <a:t>can free up students’ working memory</a:t>
            </a:r>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panose="020B0004020202020204" pitchFamily="34" charset="0"/>
                <a:ea typeface="Aptos" panose="020B0004020202020204" pitchFamily="34" charset="0"/>
                <a:cs typeface="Arial" panose="020B0604020202020204" pitchFamily="34" charset="0"/>
              </a:rPr>
              <a:t>[click] </a:t>
            </a:r>
            <a:r>
              <a:rPr lang="en-US" sz="1600" dirty="0">
                <a:effectLst/>
                <a:latin typeface="Aptos" panose="020B0004020202020204" pitchFamily="34" charset="0"/>
                <a:ea typeface="Aptos" panose="020B0004020202020204" pitchFamily="34" charset="0"/>
                <a:cs typeface="Arial" panose="020B0604020202020204" pitchFamily="34" charset="0"/>
              </a:rPr>
              <a:t>provide certainty and expectations for students to contribute to a learning environment where they’re safe to participate.</a:t>
            </a:r>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panose="020B0004020202020204" pitchFamily="34" charset="0"/>
                <a:ea typeface="Aptos" panose="020B0004020202020204" pitchFamily="34" charset="0"/>
                <a:cs typeface="Arial" panose="020B0604020202020204" pitchFamily="34" charset="0"/>
              </a:rPr>
              <a:t>[click] </a:t>
            </a:r>
            <a:r>
              <a:rPr lang="en-US" sz="1600" b="0" dirty="0">
                <a:effectLst/>
                <a:latin typeface="Aptos" panose="020B0004020202020204" pitchFamily="34" charset="0"/>
                <a:ea typeface="Aptos" panose="020B0004020202020204" pitchFamily="34" charset="0"/>
                <a:cs typeface="Arial" panose="020B0604020202020204" pitchFamily="34" charset="0"/>
              </a:rPr>
              <a:t>T</a:t>
            </a:r>
            <a:r>
              <a:rPr lang="en-US" sz="1600" dirty="0">
                <a:effectLst/>
                <a:latin typeface="Aptos" panose="020B0004020202020204" pitchFamily="34" charset="0"/>
                <a:ea typeface="Aptos" panose="020B0004020202020204" pitchFamily="34" charset="0"/>
                <a:cs typeface="Arial" panose="020B0604020202020204" pitchFamily="34" charset="0"/>
              </a:rPr>
              <a:t>hey’re efficient, because when done the same way across the school, students can</a:t>
            </a:r>
            <a:r>
              <a:rPr lang="en-GB" sz="1600" dirty="0">
                <a:effectLst/>
                <a:latin typeface="Aptos" panose="020B0004020202020204" pitchFamily="34" charset="0"/>
                <a:ea typeface="Aptos" panose="020B0004020202020204" pitchFamily="34" charset="0"/>
                <a:cs typeface="Arial" panose="020B0604020202020204" pitchFamily="34" charset="0"/>
              </a:rPr>
              <a:t> learn the routine more quickly.</a:t>
            </a:r>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panose="020B0004020202020204" pitchFamily="34" charset="0"/>
                <a:ea typeface="Aptos" panose="020B0004020202020204" pitchFamily="34" charset="0"/>
                <a:cs typeface="Arial" panose="020B0604020202020204" pitchFamily="34" charset="0"/>
              </a:rPr>
              <a:t>[click] </a:t>
            </a:r>
            <a:r>
              <a:rPr lang="en-US" sz="1600" dirty="0">
                <a:effectLst/>
                <a:latin typeface="Aptos" panose="020B0004020202020204" pitchFamily="34" charset="0"/>
                <a:ea typeface="Aptos" panose="020B0004020202020204" pitchFamily="34" charset="0"/>
                <a:cs typeface="Arial" panose="020B0604020202020204" pitchFamily="34" charset="0"/>
              </a:rPr>
              <a:t>and they foster a strong sense of belonging.</a:t>
            </a:r>
            <a:endParaRPr lang="en-AU" sz="1600" dirty="0">
              <a:effectLst/>
              <a:latin typeface="Aptos" panose="020B0004020202020204" pitchFamily="34" charset="0"/>
              <a:ea typeface="Aptos" panose="020B0004020202020204" pitchFamily="34" charset="0"/>
              <a:cs typeface="Arial" panose="020B0604020202020204" pitchFamily="34" charset="0"/>
            </a:endParaRPr>
          </a:p>
          <a:p>
            <a:endParaRPr lang="en-US" dirty="0">
              <a:latin typeface="Calibri"/>
              <a:ea typeface="Calibri"/>
              <a:cs typeface="Calibri"/>
            </a:endParaRPr>
          </a:p>
          <a:p>
            <a:r>
              <a:rPr lang="en-US" dirty="0">
                <a:latin typeface="Calibri"/>
                <a:ea typeface="Calibri"/>
                <a:cs typeface="Calibri"/>
              </a:rPr>
              <a:t>As we go through the learning module here, and other learning modules for explicit teaching we will revisit the idea of the whole school teaching routines.</a:t>
            </a:r>
          </a:p>
          <a:p>
            <a:endParaRPr lang="en-US" dirty="0">
              <a:latin typeface="Calibri"/>
              <a:ea typeface="Calibri"/>
              <a:cs typeface="Calibri"/>
            </a:endParaRPr>
          </a:p>
          <a:p>
            <a:r>
              <a:rPr lang="en-US" b="1" dirty="0">
                <a:latin typeface="Calibri"/>
                <a:ea typeface="Calibri"/>
                <a:cs typeface="Calibri"/>
              </a:rPr>
              <a:t>References:</a:t>
            </a:r>
          </a:p>
          <a:p>
            <a:r>
              <a:rPr lang="en-AU" dirty="0">
                <a:latin typeface="Public Sans"/>
              </a:rPr>
              <a:t>1.Archer A and Hughes C (2011) </a:t>
            </a:r>
            <a:r>
              <a:rPr lang="en-AU" i="1" dirty="0">
                <a:effectLst/>
                <a:latin typeface="Public Sans"/>
              </a:rPr>
              <a:t>Explicit instruction: </a:t>
            </a:r>
            <a:r>
              <a:rPr lang="en-AU" i="1" dirty="0">
                <a:latin typeface="Public Sans"/>
              </a:rPr>
              <a:t>effective</a:t>
            </a:r>
            <a:r>
              <a:rPr lang="en-AU" i="1" dirty="0">
                <a:effectLst/>
                <a:latin typeface="Public Sans"/>
              </a:rPr>
              <a:t> and efficient teaching</a:t>
            </a:r>
            <a:r>
              <a:rPr lang="en-AU" dirty="0">
                <a:effectLst/>
                <a:latin typeface="Public Sans"/>
              </a:rPr>
              <a:t>. Guilford Press. </a:t>
            </a:r>
            <a:endParaRPr lang="en-US" dirty="0">
              <a:effectLst/>
              <a:latin typeface="Public Sans"/>
            </a:endParaRPr>
          </a:p>
          <a:p>
            <a:r>
              <a:rPr lang="en-AU" dirty="0">
                <a:latin typeface="Public Sans"/>
              </a:rPr>
              <a:t>2.AERO (Australian Education Research Organisation) (2021) </a:t>
            </a:r>
            <a:r>
              <a:rPr lang="en-AU" i="1" dirty="0">
                <a:latin typeface="Public Sans"/>
                <a:hlinkClick r:id="rId3"/>
              </a:rPr>
              <a:t>Focused classrooms: managing the classroom to maximise learning</a:t>
            </a:r>
            <a:r>
              <a:rPr lang="en-AU" i="1" dirty="0">
                <a:latin typeface="Public Sans"/>
              </a:rPr>
              <a:t>, </a:t>
            </a:r>
            <a:r>
              <a:rPr lang="en-AU" dirty="0">
                <a:latin typeface="Public Sans"/>
              </a:rPr>
              <a:t>AERO</a:t>
            </a:r>
            <a:r>
              <a:rPr lang="en-AU" i="1" dirty="0">
                <a:latin typeface="Public Sans"/>
              </a:rPr>
              <a:t>.</a:t>
            </a:r>
            <a:r>
              <a:rPr lang="en-AU" dirty="0">
                <a:latin typeface="Public Sans"/>
              </a:rPr>
              <a:t> </a:t>
            </a:r>
          </a:p>
          <a:p>
            <a:r>
              <a:rPr lang="en-AU" dirty="0">
                <a:latin typeface="Public Sans"/>
              </a:rPr>
              <a:t>3.</a:t>
            </a:r>
            <a:r>
              <a:rPr lang="en-AU" sz="1600" dirty="0">
                <a:ea typeface="+mn-lt"/>
                <a:cs typeface="+mn-lt"/>
              </a:rPr>
              <a:t>AERO (Australian Education Research Organisation) (2023a) </a:t>
            </a:r>
            <a:r>
              <a:rPr lang="en-AU" sz="1600" i="1" dirty="0">
                <a:ea typeface="+mn-lt"/>
                <a:cs typeface="+mn-lt"/>
                <a:hlinkClick r:id="rId4"/>
              </a:rPr>
              <a:t>Teaching routines</a:t>
            </a:r>
            <a:r>
              <a:rPr lang="en-AU" sz="1600" dirty="0">
                <a:ea typeface="+mn-lt"/>
                <a:cs typeface="+mn-lt"/>
              </a:rPr>
              <a:t>, AERO.</a:t>
            </a:r>
          </a:p>
          <a:p>
            <a:r>
              <a:rPr lang="en-AU" dirty="0">
                <a:latin typeface="Public Sans"/>
              </a:rPr>
              <a:t>4.</a:t>
            </a:r>
            <a:r>
              <a:rPr lang="en-US" dirty="0">
                <a:latin typeface="Public Sans"/>
              </a:rPr>
              <a:t>McCrea P (2020) </a:t>
            </a:r>
            <a:r>
              <a:rPr lang="en-US" i="1" dirty="0">
                <a:latin typeface="Public Sans"/>
              </a:rPr>
              <a:t>Motivated Teaching: harnessing the science of motivation to boost attention and effort in the classroom</a:t>
            </a:r>
            <a:r>
              <a:rPr lang="en-US" dirty="0">
                <a:latin typeface="Public Sans"/>
              </a:rPr>
              <a:t>, </a:t>
            </a:r>
            <a:r>
              <a:rPr lang="en-US" dirty="0" err="1">
                <a:latin typeface="Public Sans"/>
              </a:rPr>
              <a:t>Createspace</a:t>
            </a:r>
            <a:r>
              <a:rPr lang="en-US" dirty="0">
                <a:latin typeface="Public Sans"/>
              </a:rPr>
              <a:t> Independent Publishing Platform.</a:t>
            </a:r>
            <a:endParaRPr lang="en-AU" dirty="0">
              <a:latin typeface="Public Sans"/>
            </a:endParaRPr>
          </a:p>
          <a:p>
            <a:r>
              <a:rPr lang="en-AU" dirty="0">
                <a:latin typeface="Public Sans"/>
              </a:rPr>
              <a:t>5.</a:t>
            </a:r>
            <a:r>
              <a:rPr lang="en-US" dirty="0">
                <a:latin typeface="Public Sans"/>
              </a:rPr>
              <a:t>McCrea P (2020) </a:t>
            </a:r>
            <a:r>
              <a:rPr lang="en-US" i="1" dirty="0">
                <a:latin typeface="Public Sans"/>
              </a:rPr>
              <a:t>Motivated Teaching: harnessing the science of motivation to boost attention and effort in the classroom</a:t>
            </a:r>
            <a:r>
              <a:rPr lang="en-US" dirty="0">
                <a:latin typeface="Public Sans"/>
              </a:rPr>
              <a:t>, </a:t>
            </a:r>
            <a:r>
              <a:rPr lang="en-US" dirty="0" err="1">
                <a:latin typeface="Public Sans"/>
              </a:rPr>
              <a:t>Createspace</a:t>
            </a:r>
            <a:r>
              <a:rPr lang="en-US" dirty="0">
                <a:latin typeface="Public Sans"/>
              </a:rPr>
              <a:t> Independent Publishing Platform.</a:t>
            </a:r>
          </a:p>
          <a:p>
            <a:endParaRPr lang="en-AU" dirty="0">
              <a:latin typeface="Public Sans"/>
            </a:endParaRPr>
          </a:p>
          <a:p>
            <a:r>
              <a:rPr lang="en-US" b="1" dirty="0">
                <a:latin typeface="Calibri"/>
                <a:ea typeface="Calibri"/>
                <a:cs typeface="Calibri"/>
              </a:rPr>
              <a:t>Further reading:</a:t>
            </a:r>
          </a:p>
          <a:p>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err="1">
                <a:latin typeface="Public Sans"/>
              </a:rPr>
              <a:t>Tharby</a:t>
            </a:r>
            <a:r>
              <a:rPr lang="en-US" dirty="0">
                <a:latin typeface="Public Sans"/>
              </a:rPr>
              <a:t> A (17 May 2023) </a:t>
            </a:r>
            <a:r>
              <a:rPr lang="en-US" dirty="0">
                <a:latin typeface="Public Sans"/>
                <a:hlinkClick r:id="rId5"/>
              </a:rPr>
              <a:t>‘We are what we do: the case for explicit and consistent school wide routines’, </a:t>
            </a:r>
            <a:r>
              <a:rPr lang="en-US" i="1" dirty="0">
                <a:latin typeface="Public Sans"/>
              </a:rPr>
              <a:t>Class Teaching, Find the bright spots </a:t>
            </a:r>
            <a:r>
              <a:rPr lang="en-US" i="0" dirty="0">
                <a:latin typeface="Public Sans"/>
              </a:rPr>
              <a:t>blog, </a:t>
            </a:r>
            <a:r>
              <a:rPr lang="en-US" dirty="0">
                <a:latin typeface="Public Sans"/>
              </a:rPr>
              <a:t>accessed 20 November 2024.</a:t>
            </a:r>
          </a:p>
          <a:p>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423656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of slide: To explain the process of rehearsing</a:t>
            </a:r>
            <a:endParaRPr lang="en-US" dirty="0"/>
          </a:p>
          <a:p>
            <a:r>
              <a:rPr lang="en-AU" b="1" dirty="0">
                <a:latin typeface="Public Sans"/>
              </a:rPr>
              <a:t>Speaker notes:</a:t>
            </a:r>
            <a:endParaRPr lang="en-AU" dirty="0">
              <a:latin typeface="Public Sans"/>
            </a:endParaRPr>
          </a:p>
          <a:p>
            <a:r>
              <a:rPr lang="en-AU" b="1" dirty="0">
                <a:latin typeface="Public Sans"/>
              </a:rPr>
              <a:t>[01:10]</a:t>
            </a:r>
          </a:p>
          <a:p>
            <a:endParaRPr lang="en-US" dirty="0">
              <a:latin typeface="Public Sans"/>
            </a:endParaRPr>
          </a:p>
          <a:p>
            <a:r>
              <a:rPr lang="en-AU" dirty="0">
                <a:latin typeface="Public Sans"/>
              </a:rPr>
              <a:t>Now that we have our routine, we have some time to plan, rehearse, and get feedback from each other. When we say rehearse, we mean: </a:t>
            </a:r>
            <a:endParaRPr lang="en-US" dirty="0">
              <a:latin typeface="Public Sans"/>
            </a:endParaRPr>
          </a:p>
          <a:p>
            <a:r>
              <a:rPr lang="en-AU" b="1" dirty="0">
                <a:latin typeface="Public Sans"/>
              </a:rPr>
              <a:t>[click] </a:t>
            </a:r>
            <a:r>
              <a:rPr lang="en-AU" dirty="0">
                <a:latin typeface="Public Sans"/>
              </a:rPr>
              <a:t>plan number of suitable questions or activities ready</a:t>
            </a:r>
            <a:endParaRPr lang="en-US" dirty="0">
              <a:latin typeface="Public Sans"/>
            </a:endParaRPr>
          </a:p>
          <a:p>
            <a:r>
              <a:rPr lang="en-AU" b="1" dirty="0">
                <a:latin typeface="Public Sans"/>
              </a:rPr>
              <a:t>[click] </a:t>
            </a:r>
            <a:r>
              <a:rPr lang="en-AU" dirty="0">
                <a:latin typeface="Public Sans"/>
              </a:rPr>
              <a:t>deliver the instruction as if doing it in class. </a:t>
            </a:r>
            <a:endParaRPr lang="en-US" dirty="0">
              <a:latin typeface="Public Sans"/>
            </a:endParaRPr>
          </a:p>
          <a:p>
            <a:r>
              <a:rPr lang="en-AU" dirty="0">
                <a:latin typeface="Public Sans"/>
              </a:rPr>
              <a:t>Then your partners </a:t>
            </a:r>
            <a:endParaRPr lang="en-US" dirty="0">
              <a:latin typeface="Public Sans"/>
            </a:endParaRPr>
          </a:p>
          <a:p>
            <a:r>
              <a:rPr lang="en-AU" b="1" dirty="0">
                <a:latin typeface="Public Sans"/>
              </a:rPr>
              <a:t>[click] </a:t>
            </a:r>
            <a:r>
              <a:rPr lang="en-AU" dirty="0">
                <a:latin typeface="Public Sans"/>
              </a:rPr>
              <a:t>will use the feedback prompts on the next slide to refine the teaching routine. What may need to be added, changed, enhanced or deleted?</a:t>
            </a:r>
            <a:endParaRPr lang="en-US" dirty="0">
              <a:latin typeface="Public Sans"/>
            </a:endParaRPr>
          </a:p>
          <a:p>
            <a:pPr>
              <a:defRPr/>
            </a:pPr>
            <a:endParaRPr lang="en-AU" dirty="0"/>
          </a:p>
          <a:p>
            <a:endParaRPr lang="en-AU" dirty="0"/>
          </a:p>
          <a:p>
            <a:r>
              <a:rPr lang="en-AU" b="1" dirty="0">
                <a:latin typeface="Public Sans"/>
              </a:rPr>
              <a:t>Note to presenter</a:t>
            </a:r>
            <a:r>
              <a:rPr lang="en-AU" dirty="0">
                <a:latin typeface="Public Sans"/>
              </a:rPr>
              <a:t>: it is advisable to prepare the leaders beforehand if modelling and rehearsing are not yet established practices in the school.</a:t>
            </a:r>
          </a:p>
          <a:p>
            <a:endParaRPr lang="en-AU" b="0" dirty="0"/>
          </a:p>
          <a:p>
            <a:r>
              <a:rPr lang="en-AU" b="1" dirty="0">
                <a:latin typeface="Public Sans"/>
              </a:rPr>
              <a:t>Further reading on this research:</a:t>
            </a:r>
            <a:endParaRPr lang="en-AU" dirty="0">
              <a:latin typeface="Public Sans"/>
            </a:endParaRPr>
          </a:p>
          <a:p>
            <a:pPr>
              <a:lnSpc>
                <a:spcPct val="107000"/>
              </a:lnSpc>
              <a:spcAft>
                <a:spcPts val="800"/>
              </a:spcAft>
            </a:pPr>
            <a:r>
              <a:rPr lang="en-AU" sz="16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a:t>
            </a:r>
            <a:r>
              <a:rPr lang="en-AU" sz="1600" dirty="0" err="1">
                <a:effectLst/>
                <a:latin typeface="Aptos" panose="020B0004020202020204" pitchFamily="34" charset="0"/>
                <a:ea typeface="Aptos" panose="020B0004020202020204" pitchFamily="34" charset="0"/>
                <a:cs typeface="Times New Roman" panose="02020603050405020304" pitchFamily="18" charset="0"/>
              </a:rPr>
              <a:t>Organistion</a:t>
            </a:r>
            <a:r>
              <a:rPr lang="en-AU" sz="1600" dirty="0">
                <a:effectLst/>
                <a:latin typeface="Aptos" panose="020B0004020202020204" pitchFamily="34" charset="0"/>
                <a:ea typeface="Aptos" panose="020B0004020202020204" pitchFamily="34" charset="0"/>
                <a:cs typeface="Times New Roman" panose="02020603050405020304" pitchFamily="18" charset="0"/>
              </a:rPr>
              <a:t>) (2023c)</a:t>
            </a:r>
            <a:r>
              <a:rPr lang="en-AU" sz="1600" i="1" dirty="0">
                <a:effectLst/>
                <a:latin typeface="Aptos" panose="020B0004020202020204" pitchFamily="34" charset="0"/>
                <a:ea typeface="Aptos" panose="020B0004020202020204" pitchFamily="34" charset="0"/>
                <a:cs typeface="Times New Roman" panose="02020603050405020304" pitchFamily="18" charset="0"/>
              </a:rPr>
              <a:t> </a:t>
            </a:r>
            <a:r>
              <a:rPr lang="en-AU" sz="16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Classroom management practice guide: gaining all students’ attention</a:t>
            </a:r>
            <a:r>
              <a:rPr lang="en-AU" sz="1600" i="1" dirty="0">
                <a:effectLst/>
                <a:latin typeface="Aptos" panose="020B0004020202020204" pitchFamily="34" charset="0"/>
                <a:ea typeface="Aptos" panose="020B0004020202020204" pitchFamily="34" charset="0"/>
                <a:cs typeface="Times New Roman" panose="02020603050405020304" pitchFamily="18" charset="0"/>
              </a:rPr>
              <a:t>, </a:t>
            </a:r>
            <a:r>
              <a:rPr lang="en-AU" sz="1600" dirty="0">
                <a:effectLst/>
                <a:latin typeface="Aptos" panose="020B0004020202020204" pitchFamily="34" charset="0"/>
                <a:ea typeface="Aptos" panose="020B0004020202020204" pitchFamily="34" charset="0"/>
                <a:cs typeface="Times New Roman" panose="02020603050405020304" pitchFamily="18" charset="0"/>
              </a:rPr>
              <a:t>AERO.</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400" dirty="0"/>
              <a:t>Evidence for Learning (2022) </a:t>
            </a:r>
            <a:r>
              <a:rPr lang="en-AU" sz="1400" i="1" dirty="0">
                <a:hlinkClick r:id="rId4"/>
              </a:rPr>
              <a:t>Effective professional development</a:t>
            </a:r>
            <a:r>
              <a:rPr lang="en-AU" sz="1400" dirty="0"/>
              <a:t>, Evidence for Learning.</a:t>
            </a:r>
            <a:endParaRPr lang="en-AU" dirty="0"/>
          </a:p>
          <a:p>
            <a:pPr>
              <a:lnSpc>
                <a:spcPct val="107000"/>
              </a:lnSpc>
              <a:spcAft>
                <a:spcPts val="800"/>
              </a:spcAft>
            </a:pPr>
            <a:r>
              <a:rPr lang="en-AU" sz="1600" dirty="0">
                <a:effectLst/>
                <a:latin typeface="Aptos" panose="020B0004020202020204" pitchFamily="34" charset="0"/>
                <a:ea typeface="Aptos" panose="020B0004020202020204" pitchFamily="34" charset="0"/>
                <a:cs typeface="Times New Roman" panose="02020603050405020304" pitchFamily="18" charset="0"/>
              </a:rPr>
              <a:t>Sims S, Fletcher-Wood H, O’Mara-Eves A, Cottingham S, Stansfield C, Van </a:t>
            </a:r>
            <a:r>
              <a:rPr lang="en-AU" sz="1600" dirty="0" err="1">
                <a:effectLst/>
                <a:latin typeface="Aptos" panose="020B0004020202020204" pitchFamily="34" charset="0"/>
                <a:ea typeface="Aptos" panose="020B0004020202020204" pitchFamily="34" charset="0"/>
                <a:cs typeface="Times New Roman" panose="02020603050405020304" pitchFamily="18" charset="0"/>
              </a:rPr>
              <a:t>Herwegen</a:t>
            </a:r>
            <a:r>
              <a:rPr lang="en-AU" sz="1600" dirty="0">
                <a:effectLst/>
                <a:latin typeface="Aptos" panose="020B0004020202020204" pitchFamily="34" charset="0"/>
                <a:ea typeface="Aptos" panose="020B0004020202020204" pitchFamily="34" charset="0"/>
                <a:cs typeface="Times New Roman" panose="02020603050405020304" pitchFamily="18" charset="0"/>
              </a:rPr>
              <a:t> J and Anders J (2021) </a:t>
            </a:r>
            <a:r>
              <a:rPr lang="en-AU" sz="16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What are the characteristics of teacher professional development that increase pupil achievement? A systematic review and meta-analysis</a:t>
            </a:r>
            <a:r>
              <a:rPr lang="en-AU" sz="1600" i="1" dirty="0">
                <a:effectLst/>
                <a:latin typeface="Aptos" panose="020B0004020202020204" pitchFamily="34" charset="0"/>
                <a:ea typeface="Aptos" panose="020B0004020202020204" pitchFamily="34" charset="0"/>
                <a:cs typeface="Times New Roman" panose="02020603050405020304" pitchFamily="18" charset="0"/>
              </a:rPr>
              <a:t>,</a:t>
            </a:r>
            <a:r>
              <a:rPr lang="en-AU" sz="1600" dirty="0">
                <a:effectLst/>
                <a:latin typeface="Aptos" panose="020B0004020202020204" pitchFamily="34" charset="0"/>
                <a:ea typeface="Aptos" panose="020B0004020202020204" pitchFamily="34" charset="0"/>
                <a:cs typeface="Times New Roman" panose="02020603050405020304" pitchFamily="18" charset="0"/>
              </a:rPr>
              <a:t> Education Endowment Foundation. </a:t>
            </a:r>
          </a:p>
          <a:p>
            <a:endParaRPr lang="en-AU" dirty="0"/>
          </a:p>
          <a:p>
            <a:endParaRPr lang="en-AU" b="1" dirty="0">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10344806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latin typeface="Aptos"/>
              </a:rPr>
              <a:t>Purpose of slide: To explain why </a:t>
            </a:r>
            <a:r>
              <a:rPr lang="en-AU" b="1" u="sng" dirty="0">
                <a:latin typeface="Aptos"/>
              </a:rPr>
              <a:t>rehearsing</a:t>
            </a:r>
            <a:r>
              <a:rPr lang="en-AU" sz="1600" b="1" dirty="0">
                <a:latin typeface="Aptos"/>
              </a:rPr>
              <a:t> </a:t>
            </a:r>
            <a:r>
              <a:rPr lang="en-AU" b="1" dirty="0">
                <a:latin typeface="Aptos"/>
              </a:rPr>
              <a:t>is </a:t>
            </a:r>
            <a:r>
              <a:rPr lang="en-AU" sz="1600" b="1" dirty="0">
                <a:latin typeface="Aptos"/>
              </a:rPr>
              <a:t>so important </a:t>
            </a:r>
          </a:p>
          <a:p>
            <a:r>
              <a:rPr lang="en-AU" sz="1600" b="1" dirty="0">
                <a:latin typeface="Aptos"/>
              </a:rPr>
              <a:t>Speaker notes:</a:t>
            </a:r>
            <a:endParaRPr lang="en-AU" sz="1600" dirty="0">
              <a:latin typeface="Aptos"/>
            </a:endParaRPr>
          </a:p>
          <a:p>
            <a:r>
              <a:rPr lang="en-AU" b="1" dirty="0">
                <a:latin typeface="Aptos"/>
              </a:rPr>
              <a:t>[01:10]</a:t>
            </a:r>
          </a:p>
          <a:p>
            <a:endParaRPr lang="en-AU" b="1" dirty="0">
              <a:latin typeface="Aptos"/>
            </a:endParaRPr>
          </a:p>
          <a:p>
            <a:r>
              <a:rPr lang="en-AU" sz="1600" dirty="0">
                <a:latin typeface="Aptos"/>
              </a:rPr>
              <a:t>Application is a real key to success in </a:t>
            </a:r>
            <a:r>
              <a:rPr lang="en-AU" dirty="0">
                <a:latin typeface="Aptos"/>
              </a:rPr>
              <a:t>professional</a:t>
            </a:r>
            <a:r>
              <a:rPr lang="en-AU" sz="1600" dirty="0">
                <a:latin typeface="Aptos"/>
              </a:rPr>
              <a:t> </a:t>
            </a:r>
            <a:r>
              <a:rPr lang="en-AU" dirty="0">
                <a:latin typeface="Aptos"/>
              </a:rPr>
              <a:t>learning.</a:t>
            </a:r>
          </a:p>
          <a:p>
            <a:endParaRPr lang="en-AU" sz="1600" dirty="0">
              <a:latin typeface="Aptos" panose="020B0004020202020204" pitchFamily="34" charset="0"/>
            </a:endParaRPr>
          </a:p>
          <a:p>
            <a:r>
              <a:rPr lang="en-AU" sz="1600" dirty="0">
                <a:latin typeface="Aptos"/>
              </a:rPr>
              <a:t>Why might </a:t>
            </a:r>
            <a:r>
              <a:rPr lang="en-AU" dirty="0">
                <a:latin typeface="Aptos"/>
              </a:rPr>
              <a:t>professional learning </a:t>
            </a:r>
            <a:r>
              <a:rPr lang="en-AU" sz="1600" b="1" dirty="0">
                <a:latin typeface="Aptos"/>
              </a:rPr>
              <a:t>not be </a:t>
            </a:r>
            <a:r>
              <a:rPr lang="en-AU" sz="1600" dirty="0">
                <a:latin typeface="Aptos"/>
              </a:rPr>
              <a:t>applied in the classroom, despite our best intentions? </a:t>
            </a:r>
          </a:p>
          <a:p>
            <a:endParaRPr lang="en-AU" sz="1600" dirty="0">
              <a:latin typeface="Aptos" panose="020B0004020202020204" pitchFamily="34" charset="0"/>
            </a:endParaRPr>
          </a:p>
          <a:p>
            <a:r>
              <a:rPr lang="en-AU" sz="1600" b="1" dirty="0">
                <a:latin typeface="Aptos"/>
              </a:rPr>
              <a:t>[click] </a:t>
            </a:r>
            <a:r>
              <a:rPr lang="en-AU" sz="1600" dirty="0">
                <a:latin typeface="Aptos"/>
              </a:rPr>
              <a:t>Research from </a:t>
            </a:r>
            <a:r>
              <a:rPr lang="en-AU" dirty="0">
                <a:latin typeface="Public Sans"/>
              </a:rPr>
              <a:t>Evidence for Learning (2022)</a:t>
            </a:r>
            <a:r>
              <a:rPr lang="en-AU" dirty="0">
                <a:latin typeface="Aptos"/>
              </a:rPr>
              <a:t> </a:t>
            </a:r>
            <a:r>
              <a:rPr lang="en-AU" sz="1600" dirty="0">
                <a:latin typeface="Aptos"/>
              </a:rPr>
              <a:t>found that </a:t>
            </a:r>
            <a:r>
              <a:rPr lang="en-AU" b="1" dirty="0">
                <a:latin typeface="Aptos"/>
              </a:rPr>
              <a:t>rehearsing</a:t>
            </a:r>
            <a:r>
              <a:rPr lang="en-AU" sz="1600" b="1" dirty="0">
                <a:latin typeface="Aptos"/>
              </a:rPr>
              <a:t> </a:t>
            </a:r>
            <a:r>
              <a:rPr lang="en-AU" dirty="0">
                <a:latin typeface="Aptos"/>
              </a:rPr>
              <a:t>was among</a:t>
            </a:r>
            <a:r>
              <a:rPr lang="en-AU" sz="1600" dirty="0">
                <a:latin typeface="Aptos"/>
              </a:rPr>
              <a:t> the key mechanisms for success in the application of PL.</a:t>
            </a:r>
          </a:p>
          <a:p>
            <a:endParaRPr lang="en-AU" sz="1600" dirty="0">
              <a:latin typeface="Aptos" panose="020B0004020202020204" pitchFamily="34" charset="0"/>
            </a:endParaRPr>
          </a:p>
          <a:p>
            <a:r>
              <a:rPr lang="en-AU" sz="1600" dirty="0">
                <a:latin typeface="Aptos"/>
              </a:rPr>
              <a:t>New teachers often have practices described to them – but it is much clearer to have lead teachers model the practice (out of the classroom, without students) while the observer uses prompts to reflect on what made that practice successful.</a:t>
            </a:r>
          </a:p>
          <a:p>
            <a:endParaRPr lang="en-AU" sz="1600" dirty="0">
              <a:latin typeface="Aptos" panose="020B0004020202020204" pitchFamily="34" charset="0"/>
            </a:endParaRPr>
          </a:p>
          <a:p>
            <a:r>
              <a:rPr lang="en-AU" sz="1600" dirty="0">
                <a:latin typeface="Aptos"/>
              </a:rPr>
              <a:t>Teaching is a habit-forming practice. By necessity, teaching requires us to automate a number of behaviours. The cognitive load on teachers to introduce a new behaviour is high and so we often rely on those previously formed habits. </a:t>
            </a:r>
          </a:p>
          <a:p>
            <a:endParaRPr lang="en-AU" sz="1600" dirty="0">
              <a:latin typeface="Aptos" panose="020B0004020202020204" pitchFamily="34" charset="0"/>
            </a:endParaRPr>
          </a:p>
          <a:p>
            <a:r>
              <a:rPr lang="en-AU" sz="1600" dirty="0">
                <a:latin typeface="Aptos"/>
              </a:rPr>
              <a:t>Rehearsal (out of the classroom, without students) makes our PL a habit. When we try a </a:t>
            </a:r>
            <a:r>
              <a:rPr lang="en-AU" sz="1600" b="1" dirty="0">
                <a:latin typeface="Aptos"/>
              </a:rPr>
              <a:t>rehearsed</a:t>
            </a:r>
            <a:r>
              <a:rPr lang="en-AU" sz="1600" dirty="0">
                <a:latin typeface="Aptos"/>
              </a:rPr>
              <a:t> routine in a classroom, our cognitive load is reduced because we have one thing to think about, rather than 4 or 5.</a:t>
            </a:r>
          </a:p>
          <a:p>
            <a:endParaRPr lang="en-AU" sz="1600" dirty="0">
              <a:latin typeface="Aptos"/>
            </a:endParaRPr>
          </a:p>
          <a:p>
            <a:r>
              <a:rPr lang="en-AU" sz="1600" dirty="0">
                <a:latin typeface="Aptos"/>
              </a:rPr>
              <a:t>This is why </a:t>
            </a:r>
            <a:r>
              <a:rPr lang="en-AU" dirty="0">
                <a:latin typeface="Aptos"/>
              </a:rPr>
              <a:t>rehearsing is a key mechanism for success in professional learning.</a:t>
            </a:r>
            <a:endParaRPr lang="en-AU" sz="1600" dirty="0">
              <a:latin typeface="Aptos" panose="020B0004020202020204" pitchFamily="34" charset="0"/>
            </a:endParaRPr>
          </a:p>
          <a:p>
            <a:endParaRPr lang="en-AU" sz="1600" b="0" dirty="0">
              <a:latin typeface="Aptos" panose="020B0004020202020204" pitchFamily="34" charset="0"/>
            </a:endParaRPr>
          </a:p>
          <a:p>
            <a:r>
              <a:rPr lang="en-AU" sz="1600" b="1" dirty="0">
                <a:latin typeface="Aptos"/>
              </a:rPr>
              <a:t>References:</a:t>
            </a:r>
            <a:endParaRPr lang="en-AU" sz="1600" b="1" dirty="0">
              <a:latin typeface="Aptos" panose="020B0004020202020204" pitchFamily="34" charset="0"/>
            </a:endParaRPr>
          </a:p>
          <a:p>
            <a:r>
              <a:rPr lang="en-AU" sz="1600" dirty="0"/>
              <a:t>Evidence for Learning (2022) </a:t>
            </a:r>
            <a:r>
              <a:rPr lang="en-AU" sz="1600" i="1" dirty="0">
                <a:hlinkClick r:id="rId3"/>
              </a:rPr>
              <a:t>Effective professional development</a:t>
            </a:r>
            <a:r>
              <a:rPr lang="en-AU" sz="1600" dirty="0"/>
              <a:t>, Evidence for Learning.</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27684701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2654671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to restate why a whole school teaching routine is powerful</a:t>
            </a:r>
          </a:p>
          <a:p>
            <a:r>
              <a:rPr lang="en-US" b="1" dirty="0">
                <a:latin typeface="Public Sans"/>
              </a:rPr>
              <a:t>[00:30]</a:t>
            </a:r>
            <a:endParaRPr lang="en-US" dirty="0">
              <a:latin typeface="Public Sans"/>
            </a:endParaRPr>
          </a:p>
          <a:p>
            <a:endParaRPr lang="en-US" dirty="0">
              <a:latin typeface="Calibri"/>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Speaker notes: </a:t>
            </a:r>
            <a:endParaRPr lang="en-US" dirty="0">
              <a:latin typeface="Public Sans"/>
              <a:ea typeface="Calibri"/>
              <a:cs typeface="Calibri"/>
            </a:endParaRPr>
          </a:p>
          <a:p>
            <a:r>
              <a:rPr lang="en-US" dirty="0">
                <a:latin typeface="Calibri"/>
                <a:ea typeface="Calibri"/>
                <a:cs typeface="Calibri"/>
              </a:rPr>
              <a:t>These modules use the power of whole school teaching routines. </a:t>
            </a:r>
            <a:r>
              <a:rPr lang="en-US" sz="1600" dirty="0">
                <a:effectLst/>
                <a:latin typeface="Aptos" panose="020B0004020202020204" pitchFamily="34" charset="0"/>
                <a:ea typeface="Aptos" panose="020B0004020202020204" pitchFamily="34" charset="0"/>
                <a:cs typeface="Arial" panose="020B0604020202020204" pitchFamily="34" charset="0"/>
              </a:rPr>
              <a:t>When a group of expert teachers from across the school come together and create a whole school approach, they are far more effective than when they go it alone. Teaching routines:</a:t>
            </a:r>
          </a:p>
          <a:p>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panose="020B0004020202020204" pitchFamily="34" charset="0"/>
                <a:ea typeface="Aptos" panose="020B0004020202020204" pitchFamily="34" charset="0"/>
                <a:cs typeface="Arial" panose="020B0604020202020204" pitchFamily="34" charset="0"/>
              </a:rPr>
              <a:t>[click] </a:t>
            </a:r>
            <a:r>
              <a:rPr lang="en-US" sz="1600" dirty="0">
                <a:effectLst/>
                <a:latin typeface="Aptos" panose="020B0004020202020204" pitchFamily="34" charset="0"/>
                <a:ea typeface="Aptos" panose="020B0004020202020204" pitchFamily="34" charset="0"/>
                <a:cs typeface="Arial" panose="020B0604020202020204" pitchFamily="34" charset="0"/>
              </a:rPr>
              <a:t>save learning time </a:t>
            </a:r>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panose="020B0004020202020204" pitchFamily="34" charset="0"/>
                <a:ea typeface="Aptos" panose="020B0004020202020204" pitchFamily="34" charset="0"/>
                <a:cs typeface="Arial" panose="020B0604020202020204" pitchFamily="34" charset="0"/>
              </a:rPr>
              <a:t>[click] </a:t>
            </a:r>
            <a:r>
              <a:rPr lang="en-US" sz="1600" dirty="0">
                <a:effectLst/>
                <a:latin typeface="Aptos" panose="020B0004020202020204" pitchFamily="34" charset="0"/>
                <a:ea typeface="Aptos" panose="020B0004020202020204" pitchFamily="34" charset="0"/>
                <a:cs typeface="Arial" panose="020B0604020202020204" pitchFamily="34" charset="0"/>
              </a:rPr>
              <a:t>can free up students’ working memory</a:t>
            </a:r>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panose="020B0004020202020204" pitchFamily="34" charset="0"/>
                <a:ea typeface="Aptos" panose="020B0004020202020204" pitchFamily="34" charset="0"/>
                <a:cs typeface="Arial" panose="020B0604020202020204" pitchFamily="34" charset="0"/>
              </a:rPr>
              <a:t>[click]</a:t>
            </a:r>
            <a:r>
              <a:rPr lang="en-US" sz="1600" dirty="0">
                <a:effectLst/>
                <a:latin typeface="Aptos" panose="020B0004020202020204" pitchFamily="34" charset="0"/>
                <a:ea typeface="Aptos" panose="020B0004020202020204" pitchFamily="34" charset="0"/>
                <a:cs typeface="Arial" panose="020B0604020202020204" pitchFamily="34" charset="0"/>
              </a:rPr>
              <a:t> provide certainty and expectations for students to contribute to a learning environment where they’re safe to participate.</a:t>
            </a:r>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panose="020B0004020202020204" pitchFamily="34" charset="0"/>
                <a:ea typeface="Aptos" panose="020B0004020202020204" pitchFamily="34" charset="0"/>
                <a:cs typeface="Arial" panose="020B0604020202020204" pitchFamily="34" charset="0"/>
              </a:rPr>
              <a:t>[click] </a:t>
            </a:r>
            <a:r>
              <a:rPr lang="en-US" sz="1600" b="0" dirty="0">
                <a:effectLst/>
                <a:latin typeface="Aptos" panose="020B0004020202020204" pitchFamily="34" charset="0"/>
                <a:ea typeface="Aptos" panose="020B0004020202020204" pitchFamily="34" charset="0"/>
                <a:cs typeface="Arial" panose="020B0604020202020204" pitchFamily="34" charset="0"/>
              </a:rPr>
              <a:t>T</a:t>
            </a:r>
            <a:r>
              <a:rPr lang="en-US" sz="1600" dirty="0">
                <a:effectLst/>
                <a:latin typeface="Aptos" panose="020B0004020202020204" pitchFamily="34" charset="0"/>
                <a:ea typeface="Aptos" panose="020B0004020202020204" pitchFamily="34" charset="0"/>
                <a:cs typeface="Arial" panose="020B0604020202020204" pitchFamily="34" charset="0"/>
              </a:rPr>
              <a:t>hey’re efficient, because when done the same way across the school, students can</a:t>
            </a:r>
            <a:r>
              <a:rPr lang="en-GB" sz="1600" dirty="0">
                <a:effectLst/>
                <a:latin typeface="Aptos" panose="020B0004020202020204" pitchFamily="34" charset="0"/>
                <a:ea typeface="Aptos" panose="020B0004020202020204" pitchFamily="34" charset="0"/>
                <a:cs typeface="Arial" panose="020B0604020202020204" pitchFamily="34" charset="0"/>
              </a:rPr>
              <a:t> learn the routine more quickly.</a:t>
            </a:r>
            <a:endParaRPr lang="en-AU" sz="16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600" b="1" dirty="0">
                <a:effectLst/>
                <a:latin typeface="Aptos" panose="020B0004020202020204" pitchFamily="34" charset="0"/>
                <a:ea typeface="Aptos" panose="020B0004020202020204" pitchFamily="34" charset="0"/>
                <a:cs typeface="Arial" panose="020B0604020202020204" pitchFamily="34" charset="0"/>
              </a:rPr>
              <a:t> [click] </a:t>
            </a:r>
            <a:r>
              <a:rPr lang="en-US" sz="1600" dirty="0">
                <a:effectLst/>
                <a:latin typeface="Aptos" panose="020B0004020202020204" pitchFamily="34" charset="0"/>
                <a:ea typeface="Aptos" panose="020B0004020202020204" pitchFamily="34" charset="0"/>
                <a:cs typeface="Arial" panose="020B0604020202020204" pitchFamily="34" charset="0"/>
              </a:rPr>
              <a:t>and they foster a strong sense of belonging.</a:t>
            </a:r>
            <a:endParaRPr lang="en-AU" sz="1600" dirty="0">
              <a:effectLst/>
              <a:latin typeface="Aptos" panose="020B0004020202020204" pitchFamily="34" charset="0"/>
              <a:ea typeface="Aptos" panose="020B0004020202020204" pitchFamily="34" charset="0"/>
              <a:cs typeface="Arial" panose="020B0604020202020204" pitchFamily="34" charset="0"/>
            </a:endParaRPr>
          </a:p>
          <a:p>
            <a:endParaRPr lang="en-US" dirty="0">
              <a:latin typeface="Calibri"/>
              <a:ea typeface="Calibri"/>
              <a:cs typeface="Calibri"/>
            </a:endParaRPr>
          </a:p>
          <a:p>
            <a:r>
              <a:rPr lang="en-US" dirty="0">
                <a:latin typeface="Calibri"/>
                <a:ea typeface="Calibri"/>
                <a:cs typeface="Calibri"/>
              </a:rPr>
              <a:t>As we go through the learning module here, and other learning modules for explicit teaching we will revisit the idea of the whole school teaching routines.</a:t>
            </a:r>
          </a:p>
          <a:p>
            <a:endParaRPr lang="en-US" dirty="0">
              <a:latin typeface="Calibri"/>
              <a:ea typeface="Calibri"/>
              <a:cs typeface="Calibri"/>
            </a:endParaRPr>
          </a:p>
          <a:p>
            <a:r>
              <a:rPr lang="en-US" b="1" dirty="0">
                <a:latin typeface="Calibri"/>
                <a:ea typeface="Calibri"/>
                <a:cs typeface="Calibri"/>
              </a:rPr>
              <a:t>References:</a:t>
            </a:r>
          </a:p>
          <a:p>
            <a:r>
              <a:rPr lang="en-AU" dirty="0"/>
              <a:t>1.Archer A and Hughes C (2011) </a:t>
            </a:r>
            <a:r>
              <a:rPr lang="en-AU" i="1" dirty="0">
                <a:effectLst/>
              </a:rPr>
              <a:t>Explicit instruction: effective and efficient teaching,</a:t>
            </a:r>
            <a:r>
              <a:rPr lang="en-AU" dirty="0">
                <a:effectLst/>
              </a:rPr>
              <a:t> Guilford Press. </a:t>
            </a:r>
            <a:endParaRPr lang="en-US" dirty="0">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2.</a:t>
            </a:r>
            <a:r>
              <a:rPr lang="en-AU" sz="1800" dirty="0">
                <a:effectLst/>
                <a:latin typeface="Aptos" panose="020B0004020202020204" pitchFamily="34" charset="0"/>
                <a:ea typeface="Aptos" panose="020B0004020202020204" pitchFamily="34" charset="0"/>
                <a:cs typeface="Times New Roman" panose="02020603050405020304" pitchFamily="18" charset="0"/>
              </a:rPr>
              <a:t> AERO (Australian Education Research Organisation) (2021) </a:t>
            </a:r>
            <a:r>
              <a:rPr lang="en-AU" sz="18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Focused classrooms: managing the classroom to maximise learning</a:t>
            </a:r>
            <a:r>
              <a:rPr lang="en-AU" sz="1800" i="1" dirty="0">
                <a:effectLst/>
                <a:latin typeface="Aptos" panose="020B0004020202020204" pitchFamily="34" charset="0"/>
                <a:ea typeface="Aptos" panose="020B0004020202020204" pitchFamily="34" charset="0"/>
                <a:cs typeface="Times New Roman" panose="02020603050405020304" pitchFamily="18" charset="0"/>
              </a:rPr>
              <a:t>, </a:t>
            </a:r>
            <a:r>
              <a:rPr lang="en-AU" sz="1800" dirty="0">
                <a:effectLst/>
                <a:latin typeface="Aptos" panose="020B0004020202020204" pitchFamily="34" charset="0"/>
                <a:ea typeface="Aptos" panose="020B0004020202020204" pitchFamily="34" charset="0"/>
                <a:cs typeface="Times New Roman" panose="02020603050405020304" pitchFamily="18" charset="0"/>
              </a:rPr>
              <a:t>AERO.</a:t>
            </a:r>
          </a:p>
          <a:p>
            <a:pPr>
              <a:lnSpc>
                <a:spcPct val="107000"/>
              </a:lnSpc>
              <a:spcAft>
                <a:spcPts val="800"/>
              </a:spcAft>
            </a:pPr>
            <a:r>
              <a:rPr lang="en-AU" dirty="0"/>
              <a:t>3.</a:t>
            </a:r>
            <a:r>
              <a:rPr lang="en-AU" sz="1800" dirty="0">
                <a:effectLst/>
                <a:latin typeface="Aptos" panose="020B0004020202020204" pitchFamily="34" charset="0"/>
                <a:ea typeface="Aptos" panose="020B0004020202020204" pitchFamily="34" charset="0"/>
                <a:cs typeface="Times New Roman" panose="02020603050405020304" pitchFamily="18" charset="0"/>
              </a:rPr>
              <a:t> AERO (Australian Education Research Organisation) (2023a) </a:t>
            </a:r>
            <a:r>
              <a:rPr lang="en-AU" sz="18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Teaching routines: their role in classroom management</a:t>
            </a:r>
            <a:r>
              <a:rPr lang="en-AU" sz="1800" i="1" dirty="0">
                <a:effectLst/>
                <a:latin typeface="Aptos" panose="020B0004020202020204" pitchFamily="34" charset="0"/>
                <a:ea typeface="Aptos" panose="020B0004020202020204" pitchFamily="34" charset="0"/>
                <a:cs typeface="Times New Roman" panose="02020603050405020304" pitchFamily="18" charset="0"/>
              </a:rPr>
              <a:t>, </a:t>
            </a:r>
            <a:r>
              <a:rPr lang="en-AU" sz="1800" dirty="0">
                <a:effectLst/>
                <a:latin typeface="Aptos" panose="020B0004020202020204" pitchFamily="34" charset="0"/>
                <a:ea typeface="Aptos" panose="020B0004020202020204" pitchFamily="34" charset="0"/>
                <a:cs typeface="Times New Roman" panose="02020603050405020304" pitchFamily="18" charset="0"/>
              </a:rPr>
              <a:t>AERO</a:t>
            </a:r>
            <a:r>
              <a:rPr lang="en-AU" sz="1800" i="1" dirty="0">
                <a:effectLst/>
                <a:latin typeface="Aptos" panose="020B0004020202020204" pitchFamily="34" charset="0"/>
                <a:ea typeface="Aptos" panose="020B0004020202020204" pitchFamily="34" charset="0"/>
                <a:cs typeface="Times New Roman" panose="02020603050405020304" pitchFamily="18" charset="0"/>
              </a:rPr>
              <a:t>.</a:t>
            </a:r>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AU" dirty="0"/>
              <a:t>4.</a:t>
            </a:r>
            <a:r>
              <a:rPr lang="en-AU" sz="1800" dirty="0">
                <a:effectLst/>
                <a:latin typeface="Aptos" panose="020B0004020202020204" pitchFamily="34" charset="0"/>
                <a:ea typeface="Aptos" panose="020B0004020202020204" pitchFamily="34" charset="0"/>
                <a:cs typeface="Times New Roman" panose="02020603050405020304" pitchFamily="18" charset="0"/>
              </a:rPr>
              <a:t> McCrea P (2020) </a:t>
            </a:r>
            <a:r>
              <a:rPr lang="en-AU" sz="1800" i="1" dirty="0">
                <a:effectLst/>
                <a:latin typeface="Aptos" panose="020B0004020202020204" pitchFamily="34" charset="0"/>
                <a:ea typeface="Aptos" panose="020B0004020202020204" pitchFamily="34" charset="0"/>
                <a:cs typeface="Times New Roman" panose="02020603050405020304" pitchFamily="18" charset="0"/>
              </a:rPr>
              <a:t>Motivated Teaching: harnessing the science of motivation to boost attention and effort in the classroom</a:t>
            </a:r>
            <a:r>
              <a:rPr lang="en-AU" sz="1800" dirty="0">
                <a:effectLst/>
                <a:latin typeface="Aptos" panose="020B0004020202020204" pitchFamily="34" charset="0"/>
                <a:ea typeface="Aptos" panose="020B0004020202020204" pitchFamily="34" charset="0"/>
                <a:cs typeface="Times New Roman" panose="02020603050405020304" pitchFamily="18" charset="0"/>
              </a:rPr>
              <a:t>, </a:t>
            </a:r>
            <a:r>
              <a:rPr lang="en-AU" sz="1800" dirty="0" err="1">
                <a:effectLst/>
                <a:latin typeface="Aptos" panose="020B0004020202020204" pitchFamily="34" charset="0"/>
                <a:ea typeface="Aptos" panose="020B0004020202020204" pitchFamily="34" charset="0"/>
                <a:cs typeface="Times New Roman" panose="02020603050405020304" pitchFamily="18" charset="0"/>
              </a:rPr>
              <a:t>Createspace</a:t>
            </a:r>
            <a:r>
              <a:rPr lang="en-AU" sz="1800" dirty="0">
                <a:effectLst/>
                <a:latin typeface="Aptos" panose="020B0004020202020204" pitchFamily="34" charset="0"/>
                <a:ea typeface="Aptos" panose="020B0004020202020204" pitchFamily="34" charset="0"/>
                <a:cs typeface="Times New Roman" panose="02020603050405020304" pitchFamily="18" charset="0"/>
              </a:rPr>
              <a:t> Independent Publishing Platform.</a:t>
            </a:r>
          </a:p>
          <a:p>
            <a:pPr>
              <a:lnSpc>
                <a:spcPct val="107000"/>
              </a:lnSpc>
              <a:spcAft>
                <a:spcPts val="800"/>
              </a:spcAft>
            </a:pPr>
            <a:r>
              <a:rPr lang="en-AU" dirty="0"/>
              <a:t>5.</a:t>
            </a:r>
            <a:r>
              <a:rPr lang="en-AU" sz="1800" dirty="0">
                <a:effectLst/>
                <a:latin typeface="Aptos" panose="020B0004020202020204" pitchFamily="34" charset="0"/>
                <a:ea typeface="Aptos" panose="020B0004020202020204" pitchFamily="34" charset="0"/>
                <a:cs typeface="Times New Roman" panose="02020603050405020304" pitchFamily="18" charset="0"/>
              </a:rPr>
              <a:t> McCrea P (2020) </a:t>
            </a:r>
            <a:r>
              <a:rPr lang="en-AU" sz="1800" i="1" dirty="0">
                <a:effectLst/>
                <a:latin typeface="Aptos" panose="020B0004020202020204" pitchFamily="34" charset="0"/>
                <a:ea typeface="Aptos" panose="020B0004020202020204" pitchFamily="34" charset="0"/>
                <a:cs typeface="Times New Roman" panose="02020603050405020304" pitchFamily="18" charset="0"/>
              </a:rPr>
              <a:t>Motivated Teaching: harnessing the science of motivation to boost attention and effort in the classroom</a:t>
            </a:r>
            <a:r>
              <a:rPr lang="en-AU" sz="1800" dirty="0">
                <a:effectLst/>
                <a:latin typeface="Aptos" panose="020B0004020202020204" pitchFamily="34" charset="0"/>
                <a:ea typeface="Aptos" panose="020B0004020202020204" pitchFamily="34" charset="0"/>
                <a:cs typeface="Times New Roman" panose="02020603050405020304" pitchFamily="18" charset="0"/>
              </a:rPr>
              <a:t>, </a:t>
            </a:r>
            <a:r>
              <a:rPr lang="en-AU" sz="1800" dirty="0" err="1">
                <a:effectLst/>
                <a:latin typeface="Aptos" panose="020B0004020202020204" pitchFamily="34" charset="0"/>
                <a:ea typeface="Aptos" panose="020B0004020202020204" pitchFamily="34" charset="0"/>
                <a:cs typeface="Times New Roman" panose="02020603050405020304" pitchFamily="18" charset="0"/>
              </a:rPr>
              <a:t>Createspace</a:t>
            </a:r>
            <a:r>
              <a:rPr lang="en-AU" sz="1800" dirty="0">
                <a:effectLst/>
                <a:latin typeface="Aptos" panose="020B0004020202020204" pitchFamily="34" charset="0"/>
                <a:ea typeface="Aptos" panose="020B0004020202020204" pitchFamily="34" charset="0"/>
                <a:cs typeface="Times New Roman" panose="02020603050405020304" pitchFamily="18" charset="0"/>
              </a:rPr>
              <a:t> Independent Publishing Platform.</a:t>
            </a:r>
          </a:p>
          <a:p>
            <a:endParaRPr lang="en-AU" dirty="0">
              <a:latin typeface="Public Sans"/>
            </a:endParaRPr>
          </a:p>
          <a:p>
            <a:r>
              <a:rPr lang="en-US" b="1" dirty="0">
                <a:latin typeface="Calibri"/>
                <a:ea typeface="Calibri"/>
                <a:cs typeface="Calibri"/>
              </a:rPr>
              <a:t>Further reading:</a:t>
            </a:r>
            <a:endParaRPr lang="en-US" dirty="0">
              <a:latin typeface="Public Sans"/>
            </a:endParaRPr>
          </a:p>
          <a:p>
            <a:pPr>
              <a:lnSpc>
                <a:spcPct val="107000"/>
              </a:lnSpc>
              <a:spcAft>
                <a:spcPts val="800"/>
              </a:spcAft>
            </a:pPr>
            <a:r>
              <a:rPr lang="en-US" sz="1800" dirty="0" err="1">
                <a:effectLst/>
                <a:latin typeface="Aptos" panose="020B0004020202020204" pitchFamily="34" charset="0"/>
                <a:ea typeface="Aptos" panose="020B0004020202020204" pitchFamily="34" charset="0"/>
                <a:cs typeface="Times New Roman" panose="02020603050405020304" pitchFamily="18" charset="0"/>
              </a:rPr>
              <a:t>Tharby</a:t>
            </a:r>
            <a:r>
              <a:rPr lang="en-US" sz="1800" dirty="0">
                <a:effectLst/>
                <a:latin typeface="Aptos" panose="020B0004020202020204" pitchFamily="34" charset="0"/>
                <a:ea typeface="Aptos" panose="020B0004020202020204" pitchFamily="34" charset="0"/>
                <a:cs typeface="Times New Roman" panose="02020603050405020304" pitchFamily="18" charset="0"/>
              </a:rPr>
              <a:t> A (12 May 2023) </a:t>
            </a:r>
            <a:r>
              <a:rPr lang="en-US" sz="1800" dirty="0">
                <a:effectLst/>
                <a:latin typeface="Aptos" panose="020B0004020202020204" pitchFamily="34" charset="0"/>
                <a:ea typeface="Aptos" panose="020B0004020202020204" pitchFamily="34" charset="0"/>
                <a:cs typeface="Times New Roman" panose="02020603050405020304" pitchFamily="18" charset="0"/>
                <a:hlinkClick r:id="rId5"/>
              </a:rPr>
              <a:t>‘</a:t>
            </a:r>
            <a:r>
              <a:rPr lang="en-US"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We are what we do: the case for explicit and consistent school-wide routines’, </a:t>
            </a:r>
            <a:r>
              <a:rPr lang="en-US" sz="1800" i="1" dirty="0">
                <a:effectLst/>
                <a:latin typeface="Aptos" panose="020B0004020202020204" pitchFamily="34" charset="0"/>
                <a:ea typeface="Aptos" panose="020B0004020202020204" pitchFamily="34" charset="0"/>
                <a:cs typeface="Times New Roman" panose="02020603050405020304" pitchFamily="18" charset="0"/>
              </a:rPr>
              <a:t>Class Teaching, find the bright spots</a:t>
            </a:r>
            <a:r>
              <a:rPr lang="en-US" sz="1800" dirty="0">
                <a:effectLst/>
                <a:latin typeface="Aptos" panose="020B0004020202020204" pitchFamily="34" charset="0"/>
                <a:ea typeface="Aptos" panose="020B0004020202020204" pitchFamily="34" charset="0"/>
                <a:cs typeface="Times New Roman" panose="02020603050405020304" pitchFamily="18" charset="0"/>
              </a:rPr>
              <a:t> blog, accessed 20 November 2024.</a:t>
            </a:r>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5343044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a:t>
            </a:r>
          </a:p>
          <a:p>
            <a:r>
              <a:rPr lang="en-AU" b="1"/>
              <a:t>[00:00]</a:t>
            </a:r>
          </a:p>
          <a:p>
            <a:endParaRPr lang="en-AU" b="1"/>
          </a:p>
          <a:p>
            <a:r>
              <a:rPr lang="en-AU" b="1"/>
              <a:t>Speaker notes:</a:t>
            </a:r>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33406361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Measuring success </a:t>
            </a:r>
          </a:p>
          <a:p>
            <a:r>
              <a:rPr lang="en-AU" b="1" dirty="0">
                <a:latin typeface="Public Sans"/>
              </a:rPr>
              <a:t>[02:00]</a:t>
            </a:r>
          </a:p>
          <a:p>
            <a:endParaRPr lang="en-AU" b="1" dirty="0"/>
          </a:p>
          <a:p>
            <a:r>
              <a:rPr lang="en-AU" b="1" dirty="0">
                <a:latin typeface="Public Sans"/>
              </a:rPr>
              <a:t>Speaker notes:</a:t>
            </a:r>
            <a:endParaRPr lang="en-AU" b="1" dirty="0"/>
          </a:p>
          <a:p>
            <a:r>
              <a:rPr lang="en-AU" dirty="0">
                <a:latin typeface="Public Sans"/>
              </a:rPr>
              <a:t>When we try something new in the classroom and our students experience it for the first time, it may not have the desired impact. Over time, the impact of the approach should show signs of success. </a:t>
            </a:r>
            <a:r>
              <a:rPr lang="en-AU" b="1" dirty="0">
                <a:latin typeface="Public Sans"/>
              </a:rPr>
              <a:t>Refining our implementation of the</a:t>
            </a:r>
            <a:r>
              <a:rPr lang="en-US" b="1" dirty="0">
                <a:latin typeface="Public Sans"/>
              </a:rPr>
              <a:t> </a:t>
            </a:r>
            <a:r>
              <a:rPr lang="en-US" b="1" dirty="0" err="1">
                <a:latin typeface="Public Sans"/>
              </a:rPr>
              <a:t>gra</a:t>
            </a:r>
            <a:r>
              <a:rPr lang="en-AU" b="1" dirty="0">
                <a:latin typeface="Public Sans"/>
              </a:rPr>
              <a:t>dual release of responsibility can support student engagement. It does this by providing students with the right amount of support or independence at the right time.</a:t>
            </a:r>
          </a:p>
          <a:p>
            <a:endParaRPr lang="en-AU" b="1"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Public Sans" pitchFamily="2" charset="0"/>
              </a:rPr>
              <a:t>Measure fidelity early and often to provide </a:t>
            </a:r>
            <a:r>
              <a:rPr lang="en-US" b="0" i="0" u="none" strike="noStrike" dirty="0" err="1">
                <a:solidFill>
                  <a:srgbClr val="000000"/>
                </a:solidFill>
                <a:effectLst/>
                <a:latin typeface="Public Sans" pitchFamily="2" charset="0"/>
              </a:rPr>
              <a:t>maximise</a:t>
            </a:r>
            <a:r>
              <a:rPr lang="en-US" b="0" i="0" u="none" strike="noStrike" dirty="0">
                <a:solidFill>
                  <a:srgbClr val="000000"/>
                </a:solidFill>
                <a:effectLst/>
                <a:latin typeface="Public Sans" pitchFamily="2" charset="0"/>
              </a:rPr>
              <a:t> student outcomes and be responsive in the approach.</a:t>
            </a:r>
            <a:endParaRPr lang="en-AU" dirty="0">
              <a:latin typeface="Public Sans"/>
            </a:endParaRPr>
          </a:p>
          <a:p>
            <a:endParaRPr lang="en-AU" dirty="0"/>
          </a:p>
          <a:p>
            <a:endParaRPr lang="en-AU" dirty="0">
              <a:latin typeface="Public Sans"/>
            </a:endParaRPr>
          </a:p>
          <a:p>
            <a:endParaRPr lang="en-AU" dirty="0">
              <a:latin typeface="Public Sans"/>
            </a:endParaRP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25224585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Reflecting on initial observations and considering long term measures</a:t>
            </a:r>
          </a:p>
          <a:p>
            <a:r>
              <a:rPr lang="en-AU" sz="1600" b="1" kern="0" dirty="0">
                <a:latin typeface="Public Sans"/>
              </a:rPr>
              <a:t>Note to presenter: </a:t>
            </a:r>
            <a:r>
              <a:rPr lang="en-AU" sz="1600" b="0" kern="0" dirty="0">
                <a:latin typeface="Public Sans"/>
              </a:rPr>
              <a:t>timing for this slide will be dependent on your own allocated time and the number of staff in attendance.</a:t>
            </a:r>
            <a:endParaRPr lang="en-AU" b="0" dirty="0"/>
          </a:p>
          <a:p>
            <a:r>
              <a:rPr lang="en-AU" b="1" dirty="0">
                <a:latin typeface="Public Sans"/>
              </a:rPr>
              <a:t>Speaking notes:</a:t>
            </a:r>
            <a:endParaRPr lang="en-AU" dirty="0">
              <a:latin typeface="Public Sans"/>
            </a:endParaRPr>
          </a:p>
          <a:p>
            <a:pPr>
              <a:lnSpc>
                <a:spcPct val="114999"/>
              </a:lnSpc>
              <a:spcAft>
                <a:spcPts val="800"/>
              </a:spcAft>
            </a:pPr>
            <a:endParaRPr lang="en-AU" kern="0" dirty="0">
              <a:latin typeface="Public Sans"/>
            </a:endParaRPr>
          </a:p>
          <a:p>
            <a:pPr>
              <a:lnSpc>
                <a:spcPct val="114999"/>
              </a:lnSpc>
              <a:spcAft>
                <a:spcPts val="800"/>
              </a:spcAft>
            </a:pPr>
            <a:r>
              <a:rPr lang="en-AU" kern="0" dirty="0">
                <a:latin typeface="Public Sans"/>
              </a:rPr>
              <a:t>In Part A, we identified the level of students’ ability to demonstrate their learning independently after modelling and guidance. This measure can be used as an indicator –  where we consider the most immediate indicator of change and use this measure to track change over time.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a:defRPr/>
            </a:pPr>
            <a:r>
              <a:rPr lang="en-AU" dirty="0">
                <a:latin typeface="Public Sans"/>
              </a:rPr>
              <a:t>We could choose a different measure, but it's important it is proximal to the teaching. It should be an immediately observable/collectable indicator of change in students’ knowledge, skills, motivation, self-belief, or teacher practice. This information of what is successful helps us plan for longer term outcomes.</a:t>
            </a:r>
          </a:p>
          <a:p>
            <a:pPr>
              <a:defRPr/>
            </a:pPr>
            <a:endParaRPr lang="en-AU" b="1" dirty="0">
              <a:latin typeface="Public Sans"/>
            </a:endParaRPr>
          </a:p>
          <a:p>
            <a:pPr>
              <a:defRPr/>
            </a:pPr>
            <a:r>
              <a:rPr lang="en-AU" b="1" dirty="0">
                <a:latin typeface="Public Sans"/>
              </a:rPr>
              <a:t>Activity: </a:t>
            </a:r>
          </a:p>
          <a:p>
            <a:pPr>
              <a:defRPr/>
            </a:pPr>
            <a:endParaRPr lang="en-AU" dirty="0">
              <a:latin typeface="Public Sans"/>
            </a:endParaRPr>
          </a:p>
          <a:p>
            <a:pPr marL="342900" indent="-342900">
              <a:buFont typeface="+mj-lt"/>
              <a:buAutoNum type="arabicPeriod"/>
              <a:defRPr/>
            </a:pPr>
            <a:r>
              <a:rPr lang="en-AU" dirty="0">
                <a:latin typeface="Public Sans"/>
              </a:rPr>
              <a:t>What observations can you make about gradual release of responsibility techniques in the classroom?</a:t>
            </a:r>
          </a:p>
          <a:p>
            <a:pPr marL="342900" indent="-342900">
              <a:buAutoNum type="arabicPeriod"/>
              <a:defRPr/>
            </a:pPr>
            <a:r>
              <a:rPr lang="en-AU" dirty="0">
                <a:latin typeface="Public Sans"/>
              </a:rPr>
              <a:t>What observations can be made about what has been successful so far, while we’ve focused on the gradual release of responsibility in classrooms?</a:t>
            </a:r>
          </a:p>
          <a:p>
            <a:pPr marL="342900" indent="-342900">
              <a:buFont typeface="+mj-lt"/>
              <a:buAutoNum type="arabicPeriod"/>
              <a:defRPr/>
            </a:pPr>
            <a:r>
              <a:rPr lang="en-AU" dirty="0">
                <a:latin typeface="Public Sans"/>
              </a:rPr>
              <a:t>How will we measure longer term outcomes?</a:t>
            </a:r>
          </a:p>
          <a:p>
            <a:pPr marL="342900" indent="-342900">
              <a:buFont typeface="+mj-lt"/>
              <a:buAutoNum type="arabicPeriod"/>
              <a:defRPr/>
            </a:pPr>
            <a:r>
              <a:rPr lang="en-AU" dirty="0">
                <a:latin typeface="Public Sans"/>
              </a:rPr>
              <a:t>How can we scale our success by refining and building the techniques and routines we’ve been developing?</a:t>
            </a:r>
          </a:p>
          <a:p>
            <a:pPr>
              <a:defRPr/>
            </a:pPr>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0" dirty="0">
                <a:latin typeface="Public Sans"/>
              </a:rPr>
              <a:t>Note to presenter: </a:t>
            </a:r>
            <a:r>
              <a:rPr lang="en-AU" sz="1600" kern="0" dirty="0">
                <a:latin typeface="Public Sans"/>
              </a:rPr>
              <a:t>You may wish to display the data from the first session if it was collected. If there has been no shift identified using the early measure, discuss the barriers to success and if an adjustment to the whole-school routine is needed. </a:t>
            </a:r>
            <a:endParaRPr lang="en-AU" dirty="0">
              <a:latin typeface="Public Sans"/>
            </a:endParaRPr>
          </a:p>
          <a:p>
            <a:endParaRPr lang="en-AU" sz="1600" b="1" dirty="0">
              <a:latin typeface="Aptos"/>
            </a:endParaRPr>
          </a:p>
          <a:p>
            <a:r>
              <a:rPr lang="en-AU" sz="1600" b="1" dirty="0">
                <a:latin typeface="Aptos"/>
              </a:rPr>
              <a:t>Further reading on High Impact Professional Learning:</a:t>
            </a:r>
          </a:p>
          <a:p>
            <a:r>
              <a:rPr lang="en-AU" sz="1600" dirty="0">
                <a:latin typeface="Aptos"/>
                <a:hlinkClick r:id="rId3"/>
              </a:rPr>
              <a:t>High Impact Professional Learning</a:t>
            </a:r>
            <a:r>
              <a:rPr lang="en-AU" sz="1600" dirty="0">
                <a:latin typeface="Aptos"/>
              </a:rPr>
              <a:t> </a:t>
            </a:r>
            <a:endParaRPr lang="en-AU" sz="1600" b="0" dirty="0">
              <a:latin typeface="Apto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ea typeface="+mn-lt"/>
                <a:cs typeface="+mn-lt"/>
              </a:rPr>
              <a:t>AERO (Australian Education Research Organisation)</a:t>
            </a:r>
            <a:r>
              <a:rPr lang="en-AU" sz="1600" dirty="0">
                <a:ea typeface="+mn-lt"/>
                <a:cs typeface="+mn-lt"/>
              </a:rPr>
              <a:t> </a:t>
            </a:r>
            <a:r>
              <a:rPr lang="en-US" sz="1600" dirty="0">
                <a:ea typeface="+mn-lt"/>
                <a:cs typeface="+mn-lt"/>
              </a:rPr>
              <a:t>(2023b) </a:t>
            </a:r>
            <a:r>
              <a:rPr lang="en-US" sz="1600" i="1" dirty="0">
                <a:ea typeface="+mn-lt"/>
                <a:cs typeface="+mn-lt"/>
                <a:hlinkClick r:id="rId4"/>
              </a:rPr>
              <a:t>How students learn best: an overview of the learning process and most effective teaching practices</a:t>
            </a:r>
            <a:r>
              <a:rPr lang="en-US" sz="1600" dirty="0">
                <a:ea typeface="+mn-lt"/>
                <a:cs typeface="+mn-lt"/>
              </a:rPr>
              <a:t>, </a:t>
            </a:r>
            <a:r>
              <a:rPr lang="en-AU" sz="1600" dirty="0">
                <a:ea typeface="+mn-lt"/>
                <a:cs typeface="+mn-lt"/>
              </a:rPr>
              <a:t>AERO.</a:t>
            </a:r>
          </a:p>
          <a:p>
            <a:r>
              <a:rPr lang="en-AU" sz="1600" dirty="0">
                <a:ea typeface="+mn-lt"/>
                <a:cs typeface="+mn-lt"/>
              </a:rPr>
              <a:t>AERO (Australian Education Research Organisation) (2023d) </a:t>
            </a:r>
            <a:r>
              <a:rPr lang="en-AU" sz="1600" i="1" dirty="0">
                <a:ea typeface="+mn-lt"/>
                <a:cs typeface="+mn-lt"/>
                <a:hlinkClick r:id="rId5"/>
              </a:rPr>
              <a:t>Explicit instruction optimises learning</a:t>
            </a:r>
            <a:r>
              <a:rPr lang="en-AU" sz="1600" dirty="0">
                <a:ea typeface="+mn-lt"/>
                <a:cs typeface="+mn-lt"/>
              </a:rPr>
              <a:t>, AERO.</a:t>
            </a:r>
            <a:endParaRPr lang="en-AU" dirty="0">
              <a:ea typeface="+mn-lt"/>
              <a:cs typeface="+mn-lt"/>
            </a:endParaRPr>
          </a:p>
          <a:p>
            <a:pPr>
              <a:defRPr/>
            </a:pPr>
            <a:r>
              <a:rPr lang="en-AU" dirty="0">
                <a:latin typeface="Public Sans"/>
              </a:rPr>
              <a:t>Martin A and Evans P (2018) 'Load reduction instruction: exploring a framework that assesses explicit instruction through to independent learning', </a:t>
            </a:r>
            <a:r>
              <a:rPr lang="en-AU" i="1" dirty="0">
                <a:latin typeface="Public Sans"/>
              </a:rPr>
              <a:t>Teaching and Teacher Education</a:t>
            </a:r>
            <a:r>
              <a:rPr lang="en-AU" dirty="0">
                <a:latin typeface="Public Sans"/>
              </a:rPr>
              <a:t>, 73, 203–214.</a:t>
            </a:r>
            <a:endParaRPr lang="en-US"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Public Sans"/>
              </a:rPr>
              <a:t>McCrea P (2020) </a:t>
            </a:r>
            <a:r>
              <a:rPr lang="en-US" i="1" dirty="0">
                <a:latin typeface="Public Sans"/>
              </a:rPr>
              <a:t>Motivated Teaching: harnessing the science of motivation to boost attention and effort in the classroom</a:t>
            </a:r>
            <a:r>
              <a:rPr lang="en-US" dirty="0">
                <a:latin typeface="Public Sans"/>
              </a:rPr>
              <a:t>, </a:t>
            </a:r>
            <a:r>
              <a:rPr lang="en-US" dirty="0" err="1">
                <a:latin typeface="Public Sans"/>
              </a:rPr>
              <a:t>Createspace</a:t>
            </a:r>
            <a:r>
              <a:rPr lang="en-US" dirty="0">
                <a:latin typeface="Public Sans"/>
              </a:rPr>
              <a:t> Independent Publishing Platform.</a:t>
            </a:r>
            <a:endParaRPr lang="en-US" i="1"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14757089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1" i="0" u="none" strike="noStrike" dirty="0">
                <a:solidFill>
                  <a:srgbClr val="000000"/>
                </a:solidFill>
                <a:effectLst/>
                <a:highlight>
                  <a:srgbClr val="F5F5F5"/>
                </a:highlight>
                <a:latin typeface="Public Sans"/>
              </a:rPr>
              <a:t>Purpose: Aligning the practice to the SEFv3</a:t>
            </a:r>
          </a:p>
          <a:p>
            <a:r>
              <a:rPr lang="en-AU" sz="1800" b="1" kern="0" dirty="0">
                <a:latin typeface="Public Sans"/>
              </a:rPr>
              <a:t>Note to presenter: </a:t>
            </a:r>
            <a:r>
              <a:rPr lang="en-AU" sz="1800" b="0" kern="0" dirty="0">
                <a:latin typeface="Public Sans"/>
              </a:rPr>
              <a:t>timing for this slide will be dependent on your own allocated time and the number of staff in attendance.</a:t>
            </a:r>
            <a:endParaRPr lang="en-AU" sz="1800" b="0" dirty="0"/>
          </a:p>
          <a:p>
            <a:pPr algn="l" rtl="0" fontAlgn="base"/>
            <a:endParaRPr lang="en-AU" sz="1800" b="1" i="0" u="none" strike="noStrike" dirty="0">
              <a:solidFill>
                <a:srgbClr val="000000"/>
              </a:solidFill>
              <a:effectLst/>
              <a:highlight>
                <a:srgbClr val="F5F5F5"/>
              </a:highlight>
              <a:latin typeface="Public Sans"/>
            </a:endParaRPr>
          </a:p>
          <a:p>
            <a:pPr algn="l" rtl="0" fontAlgn="base"/>
            <a:r>
              <a:rPr lang="en-AU" sz="1800" b="1" i="0" u="none" strike="noStrike" dirty="0">
                <a:solidFill>
                  <a:srgbClr val="000000"/>
                </a:solidFill>
                <a:effectLst/>
                <a:highlight>
                  <a:srgbClr val="F5F5F5"/>
                </a:highlight>
                <a:latin typeface="Public Sans"/>
              </a:rPr>
              <a:t>Speaker notes:</a:t>
            </a:r>
            <a:r>
              <a:rPr lang="en-US" sz="1800" b="0" i="0" dirty="0">
                <a:solidFill>
                  <a:srgbClr val="444444"/>
                </a:solidFill>
                <a:effectLst/>
                <a:highlight>
                  <a:srgbClr val="F5F5F5"/>
                </a:highlight>
                <a:latin typeface="Public Sans"/>
              </a:rPr>
              <a:t>​</a:t>
            </a:r>
            <a:endParaRPr lang="en-AU" sz="1800" b="0" i="0" dirty="0">
              <a:solidFill>
                <a:srgbClr val="444444"/>
              </a:solidFill>
              <a:effectLst/>
              <a:highlight>
                <a:srgbClr val="F5F5F5"/>
              </a:highlight>
              <a:latin typeface="Public Sans"/>
            </a:endParaRPr>
          </a:p>
          <a:p>
            <a:pPr algn="l" rtl="0" fontAlgn="base"/>
            <a:r>
              <a:rPr lang="en-AU" sz="1800" b="0" i="0" dirty="0">
                <a:solidFill>
                  <a:srgbClr val="444444"/>
                </a:solidFill>
                <a:effectLst/>
                <a:highlight>
                  <a:srgbClr val="F5F5F5"/>
                </a:highlight>
                <a:latin typeface="Public Sans"/>
              </a:rPr>
              <a:t>Linking to longer term outcomes, the SEF is an excellent way to measure whole-school impact over time.</a:t>
            </a:r>
          </a:p>
          <a:p>
            <a:pPr algn="l" rtl="0" fontAlgn="base"/>
            <a:endParaRPr lang="en-AU" sz="1800" b="0" i="0" u="none" strike="noStrike" dirty="0">
              <a:solidFill>
                <a:srgbClr val="000000"/>
              </a:solidFill>
              <a:effectLst/>
              <a:highlight>
                <a:srgbClr val="F5F5F5"/>
              </a:highlight>
              <a:latin typeface="Public Sans" pitchFamily="2" charset="0"/>
            </a:endParaRPr>
          </a:p>
          <a:p>
            <a:r>
              <a:rPr lang="en-AU" dirty="0">
                <a:solidFill>
                  <a:srgbClr val="000000"/>
                </a:solidFill>
                <a:highlight>
                  <a:srgbClr val="F5F5F5"/>
                </a:highlight>
                <a:latin typeface="Public Sans"/>
              </a:rPr>
              <a:t>Gradual release of responsibility</a:t>
            </a:r>
            <a:r>
              <a:rPr lang="en-AU" sz="1800" dirty="0">
                <a:solidFill>
                  <a:srgbClr val="000000"/>
                </a:solidFill>
                <a:highlight>
                  <a:srgbClr val="F5F5F5"/>
                </a:highlight>
                <a:latin typeface="Public Sans"/>
              </a:rPr>
              <a:t> </a:t>
            </a:r>
            <a:r>
              <a:rPr lang="en-AU" sz="1800" b="0" i="0" u="none" strike="noStrike" dirty="0">
                <a:solidFill>
                  <a:srgbClr val="000000"/>
                </a:solidFill>
                <a:effectLst/>
                <a:highlight>
                  <a:srgbClr val="F5F5F5"/>
                </a:highlight>
                <a:latin typeface="Public Sans"/>
              </a:rPr>
              <a:t>relates to themes from the SEFv3</a:t>
            </a:r>
            <a:r>
              <a:rPr lang="en-US" sz="1800" b="0" i="0" dirty="0">
                <a:solidFill>
                  <a:srgbClr val="444444"/>
                </a:solidFill>
                <a:effectLst/>
                <a:highlight>
                  <a:srgbClr val="F5F5F5"/>
                </a:highlight>
                <a:latin typeface="Public Sans"/>
              </a:rPr>
              <a:t>​</a:t>
            </a:r>
            <a:r>
              <a:rPr lang="en-US" sz="1800" dirty="0">
                <a:solidFill>
                  <a:srgbClr val="444444"/>
                </a:solidFill>
                <a:highlight>
                  <a:srgbClr val="F5F5F5"/>
                </a:highlight>
                <a:latin typeface="Public Sans"/>
              </a:rPr>
              <a:t>.</a:t>
            </a:r>
            <a:endParaRPr lang="en-US" dirty="0"/>
          </a:p>
          <a:p>
            <a:pPr algn="l" rtl="0" fontAlgn="base"/>
            <a:r>
              <a:rPr lang="en-AU" sz="1800" b="0" i="0" dirty="0">
                <a:solidFill>
                  <a:srgbClr val="444444"/>
                </a:solidFill>
                <a:effectLst/>
                <a:highlight>
                  <a:srgbClr val="F5F5F5"/>
                </a:highlight>
                <a:latin typeface="Public Sans"/>
              </a:rPr>
              <a:t>​</a:t>
            </a:r>
          </a:p>
          <a:p>
            <a:pPr algn="l" rtl="0" fontAlgn="base"/>
            <a:r>
              <a:rPr lang="en-AU" sz="1800" b="0" i="0" u="none" strike="noStrike" dirty="0">
                <a:solidFill>
                  <a:srgbClr val="000000"/>
                </a:solidFill>
                <a:effectLst/>
                <a:highlight>
                  <a:srgbClr val="F5F5F5"/>
                </a:highlight>
                <a:latin typeface="Public Sans"/>
              </a:rPr>
              <a:t>For example, in the </a:t>
            </a:r>
            <a:r>
              <a:rPr lang="en-AU" sz="1800" b="1" i="0" u="none" strike="noStrike" dirty="0">
                <a:solidFill>
                  <a:srgbClr val="000000"/>
                </a:solidFill>
                <a:effectLst/>
                <a:highlight>
                  <a:srgbClr val="F5F5F5"/>
                </a:highlight>
                <a:latin typeface="Public Sans"/>
              </a:rPr>
              <a:t>teaching domain</a:t>
            </a:r>
            <a:r>
              <a:rPr lang="en-AU" sz="1800" b="0" i="0" u="none" strike="noStrike" dirty="0">
                <a:solidFill>
                  <a:srgbClr val="000000"/>
                </a:solidFill>
                <a:effectLst/>
                <a:highlight>
                  <a:srgbClr val="F5F5F5"/>
                </a:highlight>
                <a:latin typeface="Public Sans"/>
              </a:rPr>
              <a:t>, under the element of </a:t>
            </a:r>
            <a:r>
              <a:rPr lang="en-AU" sz="1800" b="1" i="0" u="none" strike="noStrike" dirty="0">
                <a:solidFill>
                  <a:srgbClr val="000000"/>
                </a:solidFill>
                <a:effectLst/>
                <a:highlight>
                  <a:srgbClr val="F5F5F5"/>
                </a:highlight>
                <a:latin typeface="Public Sans"/>
              </a:rPr>
              <a:t>effective classroom management</a:t>
            </a:r>
            <a:r>
              <a:rPr lang="en-AU" sz="1800" b="0" i="0" u="none" strike="noStrike" dirty="0">
                <a:solidFill>
                  <a:srgbClr val="000000"/>
                </a:solidFill>
                <a:effectLst/>
                <a:highlight>
                  <a:srgbClr val="F5F5F5"/>
                </a:highlight>
                <a:latin typeface="Public Sans"/>
              </a:rPr>
              <a:t>, this practice aligns with the descriptors for the theme of </a:t>
            </a:r>
            <a:r>
              <a:rPr lang="en-AU" sz="1800" b="1" i="0" u="none" strike="noStrike" dirty="0">
                <a:solidFill>
                  <a:srgbClr val="000000"/>
                </a:solidFill>
                <a:effectLst/>
                <a:highlight>
                  <a:srgbClr val="F5F5F5"/>
                </a:highlight>
                <a:latin typeface="Public Sans"/>
              </a:rPr>
              <a:t>explicit teaching </a:t>
            </a:r>
            <a:r>
              <a:rPr lang="en-AU" sz="1800" b="0" i="0" u="none" strike="noStrike" dirty="0">
                <a:solidFill>
                  <a:srgbClr val="000000"/>
                </a:solidFill>
                <a:effectLst/>
                <a:highlight>
                  <a:srgbClr val="F5F5F5"/>
                </a:highlight>
                <a:latin typeface="Public Sans"/>
              </a:rPr>
              <a:t>and </a:t>
            </a:r>
            <a:r>
              <a:rPr lang="en-AU" sz="1800" b="1" i="0" u="none" strike="noStrike" dirty="0">
                <a:solidFill>
                  <a:srgbClr val="000000"/>
                </a:solidFill>
                <a:effectLst/>
                <a:highlight>
                  <a:srgbClr val="F5F5F5"/>
                </a:highlight>
                <a:latin typeface="Public Sans"/>
              </a:rPr>
              <a:t>classroom management</a:t>
            </a:r>
            <a:r>
              <a:rPr lang="en-AU" sz="1800" b="0" i="0" u="none" strike="noStrike" dirty="0">
                <a:solidFill>
                  <a:srgbClr val="000000"/>
                </a:solidFill>
                <a:effectLst/>
                <a:highlight>
                  <a:srgbClr val="F5F5F5"/>
                </a:highlight>
                <a:latin typeface="Public Sans"/>
              </a:rPr>
              <a:t>.</a:t>
            </a:r>
          </a:p>
          <a:p>
            <a:endParaRPr lang="en-AU" sz="1800" dirty="0">
              <a:latin typeface="Public Sans"/>
            </a:endParaRPr>
          </a:p>
          <a:p>
            <a:r>
              <a:rPr lang="en-AU" sz="1800" b="1" dirty="0">
                <a:latin typeface="Public Sans"/>
              </a:rPr>
              <a:t>Activity:</a:t>
            </a:r>
          </a:p>
          <a:p>
            <a:endParaRPr lang="en-AU" sz="1800" dirty="0"/>
          </a:p>
          <a:p>
            <a:pPr marL="342900" indent="-342900">
              <a:buAutoNum type="arabicPeriod"/>
            </a:pPr>
            <a:r>
              <a:rPr lang="en-AU" sz="1800" dirty="0">
                <a:latin typeface="Public Sans"/>
              </a:rPr>
              <a:t>Access and identify key features from delivering, sustaining and growing and excelling for the explicit teaching theme.</a:t>
            </a:r>
          </a:p>
          <a:p>
            <a:pPr marL="342900" indent="-342900">
              <a:buAutoNum type="arabicPeriod"/>
            </a:pPr>
            <a:r>
              <a:rPr lang="en-AU" sz="1800" dirty="0">
                <a:latin typeface="Public Sans"/>
              </a:rPr>
              <a:t>Access and identify key features from delivering, sustaining and growing and excelling for the classroom management theme.</a:t>
            </a:r>
          </a:p>
          <a:p>
            <a:pPr marL="342900" indent="-342900">
              <a:buAutoNum type="arabicPeriod"/>
            </a:pPr>
            <a:r>
              <a:rPr lang="en-AU" sz="1800" dirty="0">
                <a:latin typeface="Public Sans"/>
              </a:rPr>
              <a:t>Describe how our classrooms would look, feel and sound if we were to move to 'sustaining and growing' or move to 'excelling'.</a:t>
            </a:r>
          </a:p>
          <a:p>
            <a:endParaRPr lang="en-AU" sz="1800" dirty="0"/>
          </a:p>
          <a:p>
            <a:endParaRPr lang="en-AU" sz="1800" dirty="0"/>
          </a:p>
          <a:p>
            <a:r>
              <a:rPr lang="en-AU" b="1" dirty="0">
                <a:latin typeface="Public Sans"/>
              </a:rPr>
              <a:t>Discussion points:</a:t>
            </a:r>
          </a:p>
          <a:p>
            <a:pPr algn="l" rtl="0" fontAlgn="base"/>
            <a:r>
              <a:rPr lang="en-AU" sz="1800" b="0" i="0" u="none" strike="noStrike" dirty="0">
                <a:solidFill>
                  <a:srgbClr val="000000"/>
                </a:solidFill>
                <a:effectLst/>
                <a:highlight>
                  <a:srgbClr val="F5F5F5"/>
                </a:highlight>
                <a:latin typeface="Public Sans"/>
              </a:rPr>
              <a:t>In ‘sustaining and growing’ the practice looks like a whole school approach to positive classroom management:  </a:t>
            </a:r>
          </a:p>
          <a:p>
            <a:pPr algn="l" rtl="0" fontAlgn="base"/>
            <a:r>
              <a:rPr lang="en-AU" sz="1800" b="0" i="0" dirty="0">
                <a:solidFill>
                  <a:srgbClr val="444444"/>
                </a:solidFill>
                <a:effectLst/>
                <a:highlight>
                  <a:srgbClr val="F5F5F5"/>
                </a:highlight>
                <a:latin typeface="Public Sans"/>
              </a:rPr>
              <a:t>​</a:t>
            </a:r>
          </a:p>
          <a:p>
            <a:pPr algn="l" rtl="0" fontAlgn="base"/>
            <a:r>
              <a:rPr lang="en-AU" sz="1800" b="0" i="0" u="none" strike="noStrike" dirty="0">
                <a:solidFill>
                  <a:srgbClr val="000000"/>
                </a:solidFill>
                <a:effectLst/>
                <a:highlight>
                  <a:srgbClr val="F5F5F5"/>
                </a:highlight>
                <a:latin typeface="Public Sans"/>
              </a:rPr>
              <a:t>This extends to learning routines in ‘excelling’ where there are consistent school-wide approaches to learning routines that enable student engagement. </a:t>
            </a:r>
            <a:r>
              <a:rPr lang="en-US" sz="1800" b="0" i="0" dirty="0">
                <a:solidFill>
                  <a:srgbClr val="444444"/>
                </a:solidFill>
                <a:effectLst/>
                <a:highlight>
                  <a:srgbClr val="F5F5F5"/>
                </a:highlight>
                <a:latin typeface="Public Sans"/>
              </a:rPr>
              <a:t>​</a:t>
            </a:r>
          </a:p>
          <a:p>
            <a:pPr algn="l" rtl="0" fontAlgn="base"/>
            <a:r>
              <a:rPr lang="en-AU" sz="1800" b="0" i="0" dirty="0">
                <a:solidFill>
                  <a:srgbClr val="444444"/>
                </a:solidFill>
                <a:effectLst/>
                <a:highlight>
                  <a:srgbClr val="F5F5F5"/>
                </a:highlight>
                <a:latin typeface="Public Sans"/>
              </a:rPr>
              <a:t>​</a:t>
            </a:r>
          </a:p>
          <a:p>
            <a:endParaRPr lang="en-AU" sz="1800" dirty="0"/>
          </a:p>
          <a:p>
            <a:pPr algn="l" rtl="0" fontAlgn="base">
              <a:buFont typeface="Arial" panose="020B0604020202020204" pitchFamily="34" charset="0"/>
              <a:buChar char="•"/>
            </a:pPr>
            <a:endParaRPr lang="en-AU" sz="1800" dirty="0">
              <a:solidFill>
                <a:srgbClr val="333333"/>
              </a:solidFill>
              <a:latin typeface="Public Sans"/>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10321481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Purpose of slide: collating and using data - </a:t>
            </a:r>
            <a:r>
              <a:rPr lang="en-AU" sz="1600" b="1" i="0" u="none" strike="noStrike" dirty="0">
                <a:solidFill>
                  <a:srgbClr val="000000"/>
                </a:solidFill>
                <a:effectLst/>
                <a:highlight>
                  <a:srgbClr val="F5F5F5"/>
                </a:highlight>
                <a:latin typeface="Public Sans"/>
              </a:rPr>
              <a:t>suggested for school leadership team</a:t>
            </a:r>
          </a:p>
          <a:p>
            <a:endParaRPr lang="en-AU" b="1" dirty="0">
              <a:latin typeface="Public Sans"/>
            </a:endParaRPr>
          </a:p>
          <a:p>
            <a:r>
              <a:rPr lang="en-AU" b="1" dirty="0">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Public Sans"/>
              </a:rPr>
              <a:t>[05:00]</a:t>
            </a:r>
          </a:p>
          <a:p>
            <a:endParaRPr lang="en-AU" dirty="0"/>
          </a:p>
          <a:p>
            <a:r>
              <a:rPr lang="en-AU" dirty="0">
                <a:latin typeface="Public Sans"/>
              </a:rPr>
              <a:t>Evaluating data is a way we can consider the extent to which we are being effective in achieving long term goals.  Data can be collected from many perspectives, including individual teachers and students, teams and whole school.  Data can include a range of things, such as observational/instructional rounds, student work samples (such as exit tickets), student self-reports, teacher reflections and assessments. Data can be quantitative and qualitative.  </a:t>
            </a:r>
          </a:p>
          <a:p>
            <a:endParaRPr lang="en-AU" dirty="0">
              <a:latin typeface="Public Sans"/>
            </a:endParaRPr>
          </a:p>
          <a:p>
            <a:r>
              <a:rPr lang="en-AU" dirty="0">
                <a:latin typeface="Public Sans"/>
              </a:rPr>
              <a:t>Reflecting on data helps us consider how efficient and effective we are being in achieving our instructional goals. It also provides key insights to inform the next steps of professional learning and whole school strategic planning. </a:t>
            </a:r>
          </a:p>
          <a:p>
            <a:endParaRPr lang="en-AU" dirty="0"/>
          </a:p>
          <a:p>
            <a:r>
              <a:rPr lang="en-AU" b="1" dirty="0">
                <a:latin typeface="Public Sans"/>
              </a:rPr>
              <a:t>Activity: </a:t>
            </a:r>
          </a:p>
          <a:p>
            <a:endParaRPr lang="en-AU" dirty="0">
              <a:latin typeface="Public Sans"/>
            </a:endParaRPr>
          </a:p>
          <a:p>
            <a:pPr marL="342900" indent="-342900">
              <a:buFont typeface="+mj-lt"/>
              <a:buAutoNum type="arabicPeriod"/>
            </a:pPr>
            <a:r>
              <a:rPr lang="en-AU" dirty="0">
                <a:latin typeface="Public Sans"/>
              </a:rPr>
              <a:t>What data have we accessed so far and what have we learnt? </a:t>
            </a:r>
          </a:p>
          <a:p>
            <a:pPr marL="342900" indent="-342900">
              <a:buFont typeface="+mj-lt"/>
              <a:buAutoNum type="arabicPeriod"/>
            </a:pPr>
            <a:r>
              <a:rPr lang="en-AU" dirty="0">
                <a:latin typeface="Public Sans"/>
              </a:rPr>
              <a:t>How can we select and measure data over time to consider our impact?</a:t>
            </a:r>
          </a:p>
          <a:p>
            <a:pPr marL="342900" indent="-342900">
              <a:buFont typeface="+mj-lt"/>
              <a:buAutoNum type="arabicPeriod"/>
            </a:pPr>
            <a:endParaRPr lang="en-AU" dirty="0">
              <a:latin typeface="Public Sans"/>
            </a:endParaRPr>
          </a:p>
          <a:p>
            <a:pPr marL="0" indent="0">
              <a:buFont typeface="+mj-lt"/>
              <a:buNone/>
            </a:pPr>
            <a:r>
              <a:rPr lang="en-AU" b="1" dirty="0">
                <a:latin typeface="Public Sans"/>
              </a:rPr>
              <a:t>Further reading:</a:t>
            </a:r>
          </a:p>
          <a:p>
            <a:pPr marL="0" indent="0">
              <a:buFont typeface="+mj-lt"/>
              <a:buNone/>
            </a:pPr>
            <a:endParaRPr lang="en-AU" dirty="0">
              <a:latin typeface="Public Sans"/>
            </a:endParaRPr>
          </a:p>
          <a:p>
            <a:pPr marL="0" indent="0">
              <a:buFont typeface="+mj-lt"/>
              <a:buNone/>
            </a:pPr>
            <a:r>
              <a:rPr lang="en-AU" dirty="0">
                <a:latin typeface="Public Sans"/>
              </a:rPr>
              <a:t>More information about using data to evaluate the curriculum aligned to the School Excellence Framework </a:t>
            </a:r>
            <a:br>
              <a:rPr lang="en-AU" dirty="0">
                <a:latin typeface="Public Sans"/>
              </a:rPr>
            </a:br>
            <a:r>
              <a:rPr lang="en-AU" dirty="0">
                <a:latin typeface="Public Sans"/>
              </a:rPr>
              <a:t>LECI: </a:t>
            </a:r>
            <a:r>
              <a:rPr lang="en-AU" b="1" dirty="0">
                <a:hlinkClick r:id="rId3" tooltip="https://myplsso.education.nsw.gov.au/mylearning/catalogue/details/62ea3ae9-855b-ef11-b00f-b5aeee9b86ab"/>
              </a:rPr>
              <a:t>Module 5: Using data to effectively evaluate the curriculum AC01087</a:t>
            </a:r>
            <a:endParaRPr lang="en-AU" dirty="0">
              <a:latin typeface="Public Sans"/>
            </a:endParaRPr>
          </a:p>
          <a:p>
            <a:pPr marL="0" indent="0">
              <a:buFont typeface="+mj-lt"/>
              <a:buNone/>
            </a:pPr>
            <a:endParaRPr lang="en-AU" dirty="0">
              <a:latin typeface="Public Sans"/>
            </a:endParaRPr>
          </a:p>
          <a:p>
            <a:pPr marL="0" indent="0">
              <a:buFont typeface="+mj-lt"/>
              <a:buNone/>
            </a:pPr>
            <a:endParaRPr lang="en-AU"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37927436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22272B"/>
                </a:solidFill>
                <a:latin typeface="Public Sans"/>
              </a:rPr>
              <a:t>Purpose of slide: Next steps</a:t>
            </a:r>
          </a:p>
          <a:p>
            <a:r>
              <a:rPr lang="en-AU" b="1" dirty="0">
                <a:solidFill>
                  <a:srgbClr val="22272B"/>
                </a:solidFill>
                <a:latin typeface="Public Sans"/>
              </a:rPr>
              <a:t>Speaker notes:</a:t>
            </a:r>
            <a:endParaRPr lang="en-US" b="1" dirty="0">
              <a:solidFill>
                <a:srgbClr val="22272B"/>
              </a:solidFill>
              <a:latin typeface="Public Sans"/>
            </a:endParaRPr>
          </a:p>
          <a:p>
            <a:r>
              <a:rPr lang="en-AU" b="1" dirty="0">
                <a:solidFill>
                  <a:srgbClr val="22272B"/>
                </a:solidFill>
                <a:latin typeface="Public Sans"/>
              </a:rPr>
              <a:t>[0:40]</a:t>
            </a:r>
            <a:endParaRPr lang="en-US" dirty="0">
              <a:solidFill>
                <a:srgbClr val="22272B"/>
              </a:solidFill>
              <a:latin typeface="Public Sans"/>
            </a:endParaRPr>
          </a:p>
          <a:p>
            <a:endParaRPr lang="en-AU" dirty="0">
              <a:solidFill>
                <a:srgbClr val="22272B"/>
              </a:solidFill>
            </a:endParaRPr>
          </a:p>
          <a:p>
            <a:r>
              <a:rPr lang="en-AU" dirty="0">
                <a:solidFill>
                  <a:srgbClr val="22272B"/>
                </a:solidFill>
                <a:latin typeface="Public Sans"/>
              </a:rPr>
              <a:t>The evidence on explicit teaching is clear, it shows us how important it is to align our teaching pedagogy with how learning occurs. Ongoing information to support this is available on the department's website. </a:t>
            </a:r>
            <a:endParaRPr lang="en-AU" dirty="0">
              <a:solidFill>
                <a:srgbClr val="000000"/>
              </a:solidFill>
              <a:cs typeface="Arial"/>
            </a:endParaRPr>
          </a:p>
          <a:p>
            <a:r>
              <a:rPr lang="en-AU" dirty="0">
                <a:solidFill>
                  <a:srgbClr val="22272B"/>
                </a:solidFill>
                <a:latin typeface="Public Sans"/>
              </a:rPr>
              <a:t>This includes information about the enabling factors, how learning happens and the explicit teaching strategies. The website will continue to be updated as new resources are released in future. </a:t>
            </a:r>
            <a:br>
              <a:rPr lang="en-AU" dirty="0">
                <a:cs typeface="Arial"/>
              </a:rPr>
            </a:br>
            <a:br>
              <a:rPr lang="en-AU" sz="1600" b="0" i="0" dirty="0">
                <a:cs typeface="Arial"/>
              </a:rPr>
            </a:br>
            <a:r>
              <a:rPr lang="en-AU" dirty="0">
                <a:latin typeface="Public Sans"/>
                <a:hlinkClick r:id="rId3"/>
              </a:rPr>
              <a:t>https://education.nsw.gov.au/teaching-and-learning/curriculum/explicit-teaching</a:t>
            </a:r>
            <a:endParaRPr lang="en-AU" dirty="0">
              <a:cs typeface="Arial"/>
            </a:endParaRPr>
          </a:p>
          <a:p>
            <a:endParaRPr lang="en-AU"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20997293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1184959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11184959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37120097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3328698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Familiarising High Impact Professional Learning model (HIPL) and how it may inform our implementation of explicit teaching. </a:t>
            </a:r>
          </a:p>
          <a:p>
            <a:r>
              <a:rPr lang="en-AU" b="1" dirty="0">
                <a:latin typeface="Public Sans"/>
              </a:rPr>
              <a:t>[01:00]</a:t>
            </a:r>
            <a:endParaRPr lang="en-AU" dirty="0">
              <a:latin typeface="Public Sans"/>
            </a:endParaRPr>
          </a:p>
          <a:p>
            <a:endParaRPr lang="en-AU" b="1" dirty="0">
              <a:latin typeface="Public Sans"/>
            </a:endParaRPr>
          </a:p>
          <a:p>
            <a:r>
              <a:rPr lang="en-AU" b="1" dirty="0">
                <a:latin typeface="Public Sans"/>
              </a:rPr>
              <a:t>Speaker notes:</a:t>
            </a:r>
          </a:p>
          <a:p>
            <a:pPr>
              <a:lnSpc>
                <a:spcPct val="114999"/>
              </a:lnSpc>
              <a:spcAft>
                <a:spcPts val="800"/>
              </a:spcAft>
            </a:pPr>
            <a:r>
              <a:rPr lang="en-AU" kern="0" dirty="0">
                <a:latin typeface="Public Sans"/>
              </a:rPr>
              <a:t>The High Impact Professional Learning (HIPL) model forms the basis of this professional learning.  This model has five elements.  </a:t>
            </a:r>
          </a:p>
          <a:p>
            <a:pPr>
              <a:lnSpc>
                <a:spcPct val="114999"/>
              </a:lnSpc>
              <a:spcAft>
                <a:spcPts val="800"/>
              </a:spcAft>
            </a:pPr>
            <a:endParaRPr lang="en-AU" kern="0" dirty="0">
              <a:latin typeface="Public Sans"/>
            </a:endParaRPr>
          </a:p>
          <a:p>
            <a:r>
              <a:rPr lang="en-AU" b="1" u="sng" kern="0" dirty="0">
                <a:latin typeface="Public Sans"/>
                <a:hlinkClick r:id="rId3"/>
              </a:rPr>
              <a:t>Professional learning is driven by identified student needs</a:t>
            </a:r>
            <a:r>
              <a:rPr lang="en-AU" kern="0" dirty="0">
                <a:latin typeface="Public Sans"/>
              </a:rPr>
              <a:t> </a:t>
            </a:r>
            <a:endParaRPr lang="en-AU" dirty="0">
              <a:latin typeface="Public Sans"/>
            </a:endParaRPr>
          </a:p>
          <a:p>
            <a:endParaRPr lang="en-AU" kern="0" dirty="0">
              <a:latin typeface="Public Sans"/>
            </a:endParaRPr>
          </a:p>
          <a:p>
            <a:r>
              <a:rPr lang="en-AU" b="1" u="sng" kern="0" dirty="0">
                <a:latin typeface="Public Sans"/>
                <a:hlinkClick r:id="rId4"/>
              </a:rPr>
              <a:t>School leadership teams enable professional learning</a:t>
            </a:r>
            <a:r>
              <a:rPr lang="en-AU" u="sng" kern="0" dirty="0">
                <a:latin typeface="Public Sans"/>
                <a:hlinkClick r:id="rId4"/>
              </a:rPr>
              <a:t> </a:t>
            </a:r>
            <a:endParaRPr lang="en-AU" kern="0" dirty="0"/>
          </a:p>
          <a:p>
            <a:endParaRPr lang="en-AU" u="sng" kern="0" dirty="0">
              <a:latin typeface="Public Sans"/>
            </a:endParaRPr>
          </a:p>
          <a:p>
            <a:r>
              <a:rPr lang="en-AU" b="1" u="sng" kern="0" dirty="0">
                <a:latin typeface="Public Sans"/>
                <a:hlinkClick r:id="rId5"/>
              </a:rPr>
              <a:t>Collaborative and applied professional learning strengthens teaching practice</a:t>
            </a:r>
            <a:r>
              <a:rPr lang="en-AU" kern="0" dirty="0">
                <a:latin typeface="Public Sans"/>
              </a:rPr>
              <a:t> </a:t>
            </a:r>
            <a:endParaRPr lang="en-AU" dirty="0">
              <a:latin typeface="Public Sans"/>
            </a:endParaRPr>
          </a:p>
          <a:p>
            <a:endParaRPr lang="en-AU" kern="0" dirty="0">
              <a:latin typeface="Public Sans"/>
            </a:endParaRPr>
          </a:p>
          <a:p>
            <a:r>
              <a:rPr lang="en-AU" b="1" u="sng" kern="0" dirty="0">
                <a:latin typeface="Public Sans"/>
                <a:hlinkClick r:id="rId6"/>
              </a:rPr>
              <a:t>Professional learning is continuous and coherent</a:t>
            </a:r>
            <a:r>
              <a:rPr lang="en-AU" kern="0" dirty="0">
                <a:latin typeface="Public Sans"/>
              </a:rPr>
              <a:t> </a:t>
            </a:r>
            <a:endParaRPr lang="en-AU" dirty="0">
              <a:latin typeface="Public Sans"/>
            </a:endParaRPr>
          </a:p>
          <a:p>
            <a:endParaRPr lang="en-AU" kern="0" dirty="0">
              <a:latin typeface="Public Sans"/>
            </a:endParaRPr>
          </a:p>
          <a:p>
            <a:r>
              <a:rPr lang="en-AU" b="1" u="sng" kern="0" dirty="0">
                <a:latin typeface="Public Sans"/>
                <a:hlinkClick r:id="rId7"/>
              </a:rPr>
              <a:t>Teachers and school leaders are responsible for the impact of professional learning on student growth and performance</a:t>
            </a:r>
            <a:r>
              <a:rPr lang="en-AU" kern="0" dirty="0">
                <a:latin typeface="Public Sans"/>
              </a:rPr>
              <a:t> </a:t>
            </a:r>
            <a:endParaRPr lang="en-AU" dirty="0">
              <a:latin typeface="Public Sans"/>
            </a:endParaRPr>
          </a:p>
          <a:p>
            <a:endParaRPr lang="en-AU" kern="0" dirty="0">
              <a:latin typeface="Public Sans"/>
            </a:endParaRPr>
          </a:p>
          <a:p>
            <a:r>
              <a:rPr lang="en-AU" kern="0" dirty="0">
                <a:latin typeface="Public Sans"/>
              </a:rPr>
              <a:t>The actions and steps we take to enact each of these elements will be shaped by our increasing shared understanding of the gradual release of responsibility strategy and how specific techniques can be used to optimise the learning of our students. </a:t>
            </a:r>
          </a:p>
          <a:p>
            <a:pPr>
              <a:lnSpc>
                <a:spcPct val="114999"/>
              </a:lnSpc>
              <a:spcAft>
                <a:spcPts val="800"/>
              </a:spcAft>
            </a:pPr>
            <a:endParaRPr lang="en-AU" kern="0" dirty="0">
              <a:latin typeface="Public Sans"/>
            </a:endParaRPr>
          </a:p>
          <a:p>
            <a:pPr>
              <a:lnSpc>
                <a:spcPct val="114999"/>
              </a:lnSpc>
              <a:spcAft>
                <a:spcPts val="800"/>
              </a:spcAft>
            </a:pPr>
            <a:endParaRPr lang="en-AU" kern="0" dirty="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2674004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434735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Purpose: Initial teacher collected data as an early indicator. </a:t>
            </a:r>
          </a:p>
          <a:p>
            <a:r>
              <a:rPr lang="en-AU" b="1" dirty="0">
                <a:latin typeface="Public Sans"/>
              </a:rPr>
              <a:t>[02:00]</a:t>
            </a:r>
            <a:endParaRPr lang="en-AU" dirty="0">
              <a:latin typeface="Public Sans"/>
            </a:endParaRPr>
          </a:p>
          <a:p>
            <a:endParaRPr lang="en-AU" b="1" dirty="0">
              <a:latin typeface="Public Sans"/>
            </a:endParaRPr>
          </a:p>
          <a:p>
            <a:r>
              <a:rPr lang="en-AU" b="1" dirty="0">
                <a:latin typeface="Public Sans"/>
              </a:rPr>
              <a:t>Speaker notes: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An initial indicator is an observable change in student learning. It can help teachers to understand how effective their use of a technique may be. Initial indicators are important because they can give teachers insights into what parts of the instruction may need to be refined.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Public Sans"/>
              </a:rPr>
              <a:t>Here is an example of a tool that could be used for teacher reflection. This is one way to measure one aspect of the effectiveness of a gradual release of responsibility.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latin typeface="Public Sans"/>
            </a:endParaRPr>
          </a:p>
          <a:p>
            <a:r>
              <a:rPr lang="en-AU" dirty="0">
                <a:latin typeface="Public Sans"/>
              </a:rPr>
              <a:t>Think about one class you taught today. What parts of the scale would best describe your students?</a:t>
            </a:r>
          </a:p>
          <a:p>
            <a:endParaRPr lang="en-AU" dirty="0">
              <a:latin typeface="Public Sans"/>
            </a:endParaRPr>
          </a:p>
          <a:p>
            <a:r>
              <a:rPr lang="en-AU" dirty="0">
                <a:latin typeface="Public Sans"/>
              </a:rPr>
              <a:t>(Allow time for teachers to reflect and share. Recording some ideas here would be beneficial as an initial point of reflection as we focus on gradual release of responsibility as a strategy.)</a:t>
            </a:r>
            <a:endParaRPr lang="en-AU" dirty="0"/>
          </a:p>
          <a:p>
            <a:endParaRPr lang="en-AU" b="1" dirty="0"/>
          </a:p>
          <a:p>
            <a:r>
              <a:rPr lang="en-AU" dirty="0">
                <a:latin typeface="Public Sans"/>
              </a:rPr>
              <a:t>We will be able to refer to our early indicator observations when we evaluate our impact in Part C. </a:t>
            </a:r>
            <a:endParaRPr lang="en-AU" dirty="0"/>
          </a:p>
          <a:p>
            <a:endParaRPr lang="en-AU" dirty="0">
              <a:latin typeface="Public Sans"/>
            </a:endParaRPr>
          </a:p>
          <a:p>
            <a:r>
              <a:rPr lang="en-AU" b="1" dirty="0">
                <a:latin typeface="Public Sans"/>
              </a:rPr>
              <a:t>Note to presenter: </a:t>
            </a:r>
            <a:r>
              <a:rPr lang="en-AU" b="0" dirty="0">
                <a:latin typeface="Public Sans"/>
              </a:rPr>
              <a:t>There is an opportunity to use this data in the final session. This measure is not the only consideration, and schools should select a model that is right for them.</a:t>
            </a:r>
          </a:p>
          <a:p>
            <a:r>
              <a:rPr lang="en-AU" dirty="0">
                <a:latin typeface="Public Sans"/>
              </a:rPr>
              <a:t>This data could be collated and compared to other “school and classroom data about growth and performance.” </a:t>
            </a:r>
          </a:p>
          <a:p>
            <a:r>
              <a:rPr lang="en-AU" dirty="0">
                <a:latin typeface="Public Sans"/>
              </a:rPr>
              <a:t>For example: </a:t>
            </a:r>
          </a:p>
          <a:p>
            <a:r>
              <a:rPr lang="en-AU" dirty="0">
                <a:latin typeface="Public Sans"/>
              </a:rPr>
              <a:t>NAPLAN report overview accessed through Scout</a:t>
            </a:r>
          </a:p>
          <a:p>
            <a:r>
              <a:rPr lang="en-AU" dirty="0">
                <a:latin typeface="Public Sans"/>
                <a:hlinkClick r:id="rId3"/>
              </a:rPr>
              <a:t>https://education.nsw.gov.au/about-us/education-data-and-research/scout/training/digital-learning-centre/naplan-report-overview</a:t>
            </a:r>
            <a:endParaRPr lang="en-AU" dirty="0">
              <a:latin typeface="Public Sans"/>
            </a:endParaRPr>
          </a:p>
          <a:p>
            <a:r>
              <a:rPr lang="en-AU" dirty="0">
                <a:latin typeface="Public Sans"/>
              </a:rPr>
              <a:t>NAPLAN report overview</a:t>
            </a:r>
            <a:endParaRPr lang="en-US" dirty="0">
              <a:latin typeface="Public Sans"/>
            </a:endParaRPr>
          </a:p>
          <a:p>
            <a:r>
              <a:rPr lang="en-AU" dirty="0">
                <a:latin typeface="Public Sans"/>
              </a:rPr>
              <a:t>Learn more about the NAPLAN reports in Scout.</a:t>
            </a:r>
            <a:endParaRPr lang="en-US" dirty="0">
              <a:latin typeface="Public Sans"/>
            </a:endParaRPr>
          </a:p>
          <a:p>
            <a:r>
              <a:rPr lang="en-AU" dirty="0">
                <a:latin typeface="Public Sans"/>
              </a:rPr>
              <a:t> </a:t>
            </a:r>
            <a:r>
              <a:rPr lang="en-AU" dirty="0">
                <a:latin typeface="Public Sans"/>
                <a:hlinkClick r:id="rId4"/>
              </a:rPr>
              <a:t>https://education.nsw.gov.au/about-us/education-data-and-research/scout/scout-overview/apps-and-reports/naplan---doe/class-report#tabs0</a:t>
            </a:r>
            <a:endParaRPr lang="en-AU" dirty="0">
              <a:latin typeface="Public Sans"/>
            </a:endParaRPr>
          </a:p>
          <a:p>
            <a:r>
              <a:rPr lang="en-AU" dirty="0">
                <a:latin typeface="Public Sans"/>
              </a:rPr>
              <a:t>Class report</a:t>
            </a:r>
            <a:endParaRPr lang="en-US" dirty="0">
              <a:latin typeface="Public Sans"/>
            </a:endParaRPr>
          </a:p>
          <a:p>
            <a:r>
              <a:rPr lang="en-AU" dirty="0">
                <a:latin typeface="Public Sans"/>
              </a:rPr>
              <a:t>The Class report shows the distribution of students’ scaled scores across domains and proficiency levels for NAPLAN 3, 5, 7 or 9.</a:t>
            </a:r>
            <a:endParaRPr lang="en-US" dirty="0">
              <a:latin typeface="Public Sans"/>
            </a:endParaRPr>
          </a:p>
          <a:p>
            <a:r>
              <a:rPr lang="en-AU" dirty="0">
                <a:latin typeface="Public Sans"/>
              </a:rPr>
              <a:t> </a:t>
            </a:r>
            <a:endParaRPr lang="en-US" dirty="0">
              <a:latin typeface="Public Sans"/>
            </a:endParaRPr>
          </a:p>
          <a:p>
            <a:r>
              <a:rPr lang="en-AU" b="1" dirty="0">
                <a:latin typeface="Public Sans"/>
              </a:rPr>
              <a:t>References:</a:t>
            </a:r>
            <a:endParaRPr lang="en-US" dirty="0">
              <a:latin typeface="Public Sans"/>
            </a:endParaRPr>
          </a:p>
          <a:p>
            <a:pPr>
              <a:lnSpc>
                <a:spcPct val="107000"/>
              </a:lnSpc>
              <a:spcAft>
                <a:spcPts val="800"/>
              </a:spcAft>
            </a:pPr>
            <a:r>
              <a:rPr lang="en-AU" sz="1600" dirty="0">
                <a:effectLst/>
                <a:latin typeface="Aptos" panose="020B0004020202020204" pitchFamily="34" charset="0"/>
                <a:ea typeface="Aptos" panose="020B0004020202020204" pitchFamily="34" charset="0"/>
                <a:cs typeface="Times New Roman" panose="02020603050405020304" pitchFamily="18" charset="0"/>
              </a:rPr>
              <a:t>AERO (Australian Education Research Organisation) (2023b) </a:t>
            </a:r>
            <a:r>
              <a:rPr lang="en-AU" sz="1600" i="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How students learn best: an overview of the evidence</a:t>
            </a:r>
            <a:r>
              <a:rPr lang="en-AU" sz="1600" i="1" dirty="0">
                <a:effectLst/>
                <a:latin typeface="Aptos" panose="020B0004020202020204" pitchFamily="34" charset="0"/>
                <a:ea typeface="Aptos" panose="020B0004020202020204" pitchFamily="34" charset="0"/>
                <a:cs typeface="Times New Roman" panose="02020603050405020304" pitchFamily="18" charset="0"/>
              </a:rPr>
              <a:t>, </a:t>
            </a:r>
            <a:r>
              <a:rPr lang="en-AU" sz="1600" dirty="0">
                <a:effectLst/>
                <a:latin typeface="Aptos" panose="020B0004020202020204" pitchFamily="34" charset="0"/>
                <a:ea typeface="Aptos" panose="020B0004020202020204" pitchFamily="34" charset="0"/>
                <a:cs typeface="Times New Roman" panose="02020603050405020304" pitchFamily="18" charset="0"/>
              </a:rPr>
              <a:t>AERO</a:t>
            </a:r>
            <a:r>
              <a:rPr lang="en-AU" sz="1600" i="1" dirty="0">
                <a:effectLst/>
                <a:latin typeface="Aptos" panose="020B0004020202020204" pitchFamily="34" charset="0"/>
                <a:ea typeface="Aptos" panose="020B0004020202020204" pitchFamily="34" charset="0"/>
                <a:cs typeface="Times New Roman" panose="02020603050405020304" pitchFamily="18" charset="0"/>
              </a:rPr>
              <a:t>.</a:t>
            </a:r>
            <a:endParaRPr lang="en-AU" sz="1600" dirty="0">
              <a:effectLst/>
              <a:latin typeface="Aptos" panose="020B0004020202020204" pitchFamily="34" charset="0"/>
              <a:ea typeface="Aptos" panose="020B0004020202020204" pitchFamily="34" charset="0"/>
              <a:cs typeface="Times New Roman" panose="02020603050405020304" pitchFamily="18" charset="0"/>
            </a:endParaRPr>
          </a:p>
          <a:p>
            <a:endParaRPr lang="en-AU" dirty="0">
              <a:latin typeface="Public Sans"/>
            </a:endParaRP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7878239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3568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345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54684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2627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19341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36338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424927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41483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4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sp>
        <p:nvSpPr>
          <p:cNvPr id="3" name="Rectangle 2">
            <a:extLst>
              <a:ext uri="{FF2B5EF4-FFF2-40B4-BE49-F238E27FC236}">
                <a16:creationId xmlns:a16="http://schemas.microsoft.com/office/drawing/2014/main" id="{2A704921-F2BA-C558-EE55-1BAE70AE7FF1}"/>
              </a:ext>
            </a:extLst>
          </p:cNvPr>
          <p:cNvSpPr/>
          <p:nvPr userDrawn="1"/>
        </p:nvSpPr>
        <p:spPr>
          <a:xfrm>
            <a:off x="0" y="0"/>
            <a:ext cx="28956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7178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6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40183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0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7821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1189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1200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37595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3371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822865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178705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77996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439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54192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0920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319311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32076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115264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6020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26911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310028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268730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90505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162662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373506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54615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8186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353437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281230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825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sp>
        <p:nvSpPr>
          <p:cNvPr id="4" name="Rectangle 3">
            <a:extLst>
              <a:ext uri="{FF2B5EF4-FFF2-40B4-BE49-F238E27FC236}">
                <a16:creationId xmlns:a16="http://schemas.microsoft.com/office/drawing/2014/main" id="{711B3DB7-EC8B-4EA7-FB0C-8D61529A36EE}"/>
              </a:ext>
            </a:extLst>
          </p:cNvPr>
          <p:cNvSpPr/>
          <p:nvPr userDrawn="1"/>
        </p:nvSpPr>
        <p:spPr>
          <a:xfrm>
            <a:off x="0" y="0"/>
            <a:ext cx="2661595"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5597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252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698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06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408189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66859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80425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54875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38321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76837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63540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46830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b" anchorCtr="0">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682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7632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39999" y="1871831"/>
            <a:ext cx="4499995" cy="1929315"/>
          </a:xfrm>
        </p:spPr>
        <p:txBody>
          <a:bodyPr anchor="b" anchorCtr="0">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8365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2221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7814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1.pn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28" r:id="rId4"/>
    <p:sldLayoutId id="2147483729" r:id="rId5"/>
    <p:sldLayoutId id="2147483731" r:id="rId6"/>
    <p:sldLayoutId id="2147483730" r:id="rId7"/>
    <p:sldLayoutId id="2147483732" r:id="rId8"/>
    <p:sldLayoutId id="2147483740" r:id="rId9"/>
    <p:sldLayoutId id="2147483715" r:id="rId10"/>
    <p:sldLayoutId id="2147483736" r:id="rId11"/>
    <p:sldLayoutId id="2147483737" r:id="rId12"/>
    <p:sldLayoutId id="2147483738" r:id="rId13"/>
    <p:sldLayoutId id="2147483716" r:id="rId14"/>
    <p:sldLayoutId id="2147483717" r:id="rId15"/>
    <p:sldLayoutId id="2147483718" r:id="rId16"/>
    <p:sldLayoutId id="2147483719" r:id="rId17"/>
    <p:sldLayoutId id="2147483742" r:id="rId18"/>
    <p:sldLayoutId id="2147483720" r:id="rId19"/>
    <p:sldLayoutId id="2147483733" r:id="rId20"/>
    <p:sldLayoutId id="2147483721" r:id="rId21"/>
    <p:sldLayoutId id="2147483734" r:id="rId22"/>
    <p:sldLayoutId id="2147483722" r:id="rId23"/>
    <p:sldLayoutId id="2147483735" r:id="rId24"/>
    <p:sldLayoutId id="2147483723" r:id="rId25"/>
    <p:sldLayoutId id="2147483724" r:id="rId26"/>
    <p:sldLayoutId id="2147483725" r:id="rId27"/>
    <p:sldLayoutId id="2147483746" r:id="rId28"/>
    <p:sldLayoutId id="2147483784" r:id="rId29"/>
    <p:sldLayoutId id="2147483822" r:id="rId30"/>
    <p:sldLayoutId id="2147483823"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38757872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48" r:id="rId24"/>
    <p:sldLayoutId id="2147483849" r:id="rId25"/>
    <p:sldLayoutId id="2147483850" r:id="rId26"/>
    <p:sldLayoutId id="2147483851" r:id="rId27"/>
    <p:sldLayoutId id="2147483852" r:id="rId28"/>
    <p:sldLayoutId id="2147483853" r:id="rId29"/>
    <p:sldLayoutId id="214748385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about-us/strategies-and-reports/school-excellence-and-accountability/school-excellence-in-action/strategic-improvement-plan#:~:text=The%20School%20Excellence%20Plan,-The%20School%20Excellence&amp;text=clearly%20identifies%20the%20expected%20improvement,will%20be%20monitored%20and%20evaluated" TargetMode="External"/><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0.svg"/><Relationship Id="rId11" Type="http://schemas.openxmlformats.org/officeDocument/2006/relationships/hyperlink" Target="https://evidenceforlearning.org.au/education-evidence/guidance-reports/effective-professional-development" TargetMode="External"/><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slide" Target="slide61.xml"/><Relationship Id="rId4" Type="http://schemas.openxmlformats.org/officeDocument/2006/relationships/slide" Target="slide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3" Type="http://schemas.openxmlformats.org/officeDocument/2006/relationships/hyperlink" Target="https://www.researchgate.net/publication/227743357_Identifying_Instructional_Moves_During_Guided_Learning"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hyperlink" Target="https://teacherhead.com/2020/11/28/the-art-of-modelling-its-all-in-the-handover/"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8.xml"/><Relationship Id="rId16" Type="http://schemas.openxmlformats.org/officeDocument/2006/relationships/image" Target="../media/image44.png"/><Relationship Id="rId1" Type="http://schemas.openxmlformats.org/officeDocument/2006/relationships/slideLayout" Target="../slideLayouts/slideLayout29.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microsoft.com/office/2007/relationships/hdphoto" Target="../media/hdphoto1.wdp"/><Relationship Id="rId9" Type="http://schemas.openxmlformats.org/officeDocument/2006/relationships/image" Target="../media/image37.png"/><Relationship Id="rId1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2.xml"/><Relationship Id="rId16" Type="http://schemas.openxmlformats.org/officeDocument/2006/relationships/image" Target="../media/image44.png"/><Relationship Id="rId1" Type="http://schemas.openxmlformats.org/officeDocument/2006/relationships/slideLayout" Target="../slideLayouts/slideLayout29.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microsoft.com/office/2007/relationships/hdphoto" Target="../media/hdphoto1.wdp"/><Relationship Id="rId9" Type="http://schemas.openxmlformats.org/officeDocument/2006/relationships/image" Target="../media/image37.png"/><Relationship Id="rId1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47.sv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47.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image" Target="../media/image54.sv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9.xml"/><Relationship Id="rId4" Type="http://schemas.openxmlformats.org/officeDocument/2006/relationships/image" Target="../media/image57.sv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59.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57.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19.xml"/><Relationship Id="rId4" Type="http://schemas.openxmlformats.org/officeDocument/2006/relationships/image" Target="../media/image57.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14.xml"/><Relationship Id="rId6" Type="http://schemas.openxmlformats.org/officeDocument/2006/relationships/image" Target="../media/image20.svg"/><Relationship Id="rId11" Type="http://schemas.openxmlformats.org/officeDocument/2006/relationships/hyperlink" Target="https://evidenceforlearning.org.au/education-evidence/guidance-reports/effective-professional-development" TargetMode="External"/><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14.xml"/><Relationship Id="rId4" Type="http://schemas.openxmlformats.org/officeDocument/2006/relationships/image" Target="../media/image47.sv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6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7.xml"/><Relationship Id="rId1" Type="http://schemas.openxmlformats.org/officeDocument/2006/relationships/slideLayout" Target="../slideLayouts/slideLayout14.xml"/><Relationship Id="rId6" Type="http://schemas.openxmlformats.org/officeDocument/2006/relationships/image" Target="../media/image20.svg"/><Relationship Id="rId11" Type="http://schemas.openxmlformats.org/officeDocument/2006/relationships/hyperlink" Target="https://evidenceforlearning.org.au/education-evidence/guidance-reports/effective-professional-development" TargetMode="External"/><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svg"/><Relationship Id="rId9"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8.xml"/><Relationship Id="rId1" Type="http://schemas.openxmlformats.org/officeDocument/2006/relationships/slideLayout" Target="../slideLayouts/slideLayout1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26.xml"/><Relationship Id="rId4" Type="http://schemas.openxmlformats.org/officeDocument/2006/relationships/hyperlink" Target="https://education.nsw.gov.au/inside-the-department/directory-a-z/strategic-school-improvement/school-excellence-framework"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4.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hyperlink" Target="mailto:ContactCurriculumReform@det.nsw.edu.au" TargetMode="External"/><Relationship Id="rId2" Type="http://schemas.openxmlformats.org/officeDocument/2006/relationships/hyperlink" Target="https://forms.office.com/Pages/ResponsePage.aspx?id=muagBYpBwUecJZOHJhv5kS7St7SZIt1HoJYYYcGpETNUMlZRM1VKUkM4SERUVEw1SUVLTUFaRURFQSQlQCN0PWcu" TargetMode="External"/><Relationship Id="rId1" Type="http://schemas.openxmlformats.org/officeDocument/2006/relationships/slideLayout" Target="../slideLayouts/slideLayout19.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76.xml.rels><?xml version="1.0" encoding="UTF-8" standalone="yes"?>
<Relationships xmlns="http://schemas.openxmlformats.org/package/2006/relationships"><Relationship Id="rId8" Type="http://schemas.openxmlformats.org/officeDocument/2006/relationships/hyperlink" Target="https://education.nsw.gov.au/teaching-and-learning/curriculum/explicit-teaching" TargetMode="External"/><Relationship Id="rId3" Type="http://schemas.openxmlformats.org/officeDocument/2006/relationships/image" Target="../media/image69.png"/><Relationship Id="rId7" Type="http://schemas.openxmlformats.org/officeDocument/2006/relationships/hyperlink" Target="https://education.nsw.gov.au/teaching-and-learning/curriculum/explicit-teaching/enabling-factors-for-explicit-teaching" TargetMode="External"/><Relationship Id="rId2" Type="http://schemas.openxmlformats.org/officeDocument/2006/relationships/notesSlide" Target="../notesSlides/notesSlide75.xml"/><Relationship Id="rId1" Type="http://schemas.openxmlformats.org/officeDocument/2006/relationships/slideLayout" Target="../slideLayouts/slideLayout29.xml"/><Relationship Id="rId6" Type="http://schemas.openxmlformats.org/officeDocument/2006/relationships/hyperlink" Target="https://education.nsw.gov.au/teaching-and-learning/curriculum/explicit-teaching/how-learning-happens" TargetMode="External"/><Relationship Id="rId5" Type="http://schemas.openxmlformats.org/officeDocument/2006/relationships/hyperlink" Target="https://education.nsw.gov.au/teaching-and-learning/curriculum/explicit-teaching/about-explicit-teaching" TargetMode="External"/><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8" Type="http://schemas.openxmlformats.org/officeDocument/2006/relationships/hyperlink" Target="https://www.edresearch.edu.au/summaries-explainers/explainers/explicit-instruction"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edresearch.edu.au/guides-resources/practice-guides/focused-classrooms-practice-guide-full-publication" TargetMode="External"/><Relationship Id="rId2" Type="http://schemas.openxmlformats.org/officeDocument/2006/relationships/notesSlide" Target="../notesSlides/notesSlide76.xml"/><Relationship Id="rId1" Type="http://schemas.openxmlformats.org/officeDocument/2006/relationships/slideLayout" Target="../slideLayouts/slideLayout60.xml"/><Relationship Id="rId6" Type="http://schemas.openxmlformats.org/officeDocument/2006/relationships/hyperlink" Target="https://www.acara.edu.au/assessment/naplan/naplan-2012-2016-test-papers" TargetMode="External"/><Relationship Id="rId11" Type="http://schemas.openxmlformats.org/officeDocument/2006/relationships/hyperlink" Target="https://www.edresearch.edu.au/guides-resources/practice-guides/planning-classroom-management" TargetMode="External"/><Relationship Id="rId5" Type="http://schemas.openxmlformats.org/officeDocument/2006/relationships/hyperlink" Target="https://curriculum.nsw.edu.au/" TargetMode="External"/><Relationship Id="rId10" Type="http://schemas.openxmlformats.org/officeDocument/2006/relationships/hyperlink" Target="https://www.edresearch.edu.au/research/research-reports/how-students-learn-best-overview-evidence"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edresearch.edu.au/summaries-explainers/explainers/teaching-routines-their-role-classroom-management"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www.aitsl.edu.au/docs/default-source/national-policy-framework/addendum-to-accreditation-standards-and-procedures.pdf" TargetMode="External"/><Relationship Id="rId13" Type="http://schemas.openxmlformats.org/officeDocument/2006/relationships/hyperlink" Target="https://evidenceforlearning.org.au/education-evidence/guidance-reports/effective-professional-development" TargetMode="External"/><Relationship Id="rId3" Type="http://schemas.openxmlformats.org/officeDocument/2006/relationships/hyperlink" Target="https://www.edresearch.edu.au/summaries-explainers/explainers/explicit-instruction-optimises-learning" TargetMode="External"/><Relationship Id="rId7" Type="http://schemas.openxmlformats.org/officeDocument/2006/relationships/hyperlink" Target="https://www.edresearch.edu.au/sites/default/files/2024-02/knowledge-rich-approach-curriculum-design-aa.pdf" TargetMode="External"/><Relationship Id="rId12" Type="http://schemas.openxmlformats.org/officeDocument/2006/relationships/hyperlink" Target="https://educationhq.com/news/they-still-need-explicit-teaching-why-pedagogy-for-gifted-students-must-shift-180024/" TargetMode="External"/><Relationship Id="rId2" Type="http://schemas.openxmlformats.org/officeDocument/2006/relationships/notesSlide" Target="../notesSlides/notesSlide77.xml"/><Relationship Id="rId1" Type="http://schemas.openxmlformats.org/officeDocument/2006/relationships/slideLayout" Target="../slideLayouts/slideLayout50.xml"/><Relationship Id="rId6" Type="http://schemas.openxmlformats.org/officeDocument/2006/relationships/hyperlink" Target="https://www.edresearch.edu.au/guides-resources/practice-guides/extend-and-challenge" TargetMode="External"/><Relationship Id="rId11" Type="http://schemas.openxmlformats.org/officeDocument/2006/relationships/hyperlink" Target="https://www.deansforimpact.org/tools-and-resources/science-of-learning-coaching-tools" TargetMode="External"/><Relationship Id="rId5" Type="http://schemas.openxmlformats.org/officeDocument/2006/relationships/hyperlink" Target="https://www.edresearch.edu.au/guides-resources/practice-guides/scaffold-practice" TargetMode="External"/><Relationship Id="rId10" Type="http://schemas.openxmlformats.org/officeDocument/2006/relationships/hyperlink" Target="https://education.nsw.gov.au/about-us/education-data-and-research/cese/publications/research-reports/what-works-best-2020-update/explicit-teaching-wwb-research-update" TargetMode="External"/><Relationship Id="rId4" Type="http://schemas.openxmlformats.org/officeDocument/2006/relationships/hyperlink" Target="https://www.edresearch.edu.au/guides-resources/practice-guides/teach-explicitly" TargetMode="External"/><Relationship Id="rId9" Type="http://schemas.openxmlformats.org/officeDocument/2006/relationships/hyperlink" Target="https://education.nsw.gov.au/content/dam/main-education/about-us/educational-data/cese/2017-cognitive-load-theory.pdf"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s://www.researchgate.net/publication/27699659_Why_Minimal_Guidance_During_Instruction_Does_Not_Work_An_Analysis_of_the_Failure_of_Constructivist_Discovery_Problem-Based_Experiential_and_Inquiry-Based_Teaching" TargetMode="External"/><Relationship Id="rId3" Type="http://schemas.openxmlformats.org/officeDocument/2006/relationships/hyperlink" Target="https://link.springer.com/article/10.1007/s10648-023-09769-7" TargetMode="External"/><Relationship Id="rId7" Type="http://schemas.openxmlformats.org/officeDocument/2006/relationships/hyperlink" Target="https://www.researchgate.net/publication/282054198_Balancing_Fidelity_With_Flexibility_and_Fit_What_Do_We_Really_Know_About_Fidelity_of_Implementation_in_Schools" TargetMode="External"/><Relationship Id="rId2" Type="http://schemas.openxmlformats.org/officeDocument/2006/relationships/notesSlide" Target="../notesSlides/notesSlide78.xml"/><Relationship Id="rId1" Type="http://schemas.openxmlformats.org/officeDocument/2006/relationships/slideLayout" Target="../slideLayouts/slideLayout50.xml"/><Relationship Id="rId6" Type="http://schemas.openxmlformats.org/officeDocument/2006/relationships/hyperlink" Target="https://www.researchgate.net/publication/227743357_Identifying_Instructional_Moves_During_Guided_Learning" TargetMode="External"/><Relationship Id="rId5" Type="http://schemas.openxmlformats.org/officeDocument/2006/relationships/hyperlink" Target="https://www.researchgate.net/publication/238595713_Coaching_middle-level_teachers_to_think_aloud_improves_comprehension_instruction_and_student_reading_achievement" TargetMode="External"/><Relationship Id="rId4" Type="http://schemas.openxmlformats.org/officeDocument/2006/relationships/hyperlink" Target="https://doi.org/10.1007/s10648-015-9348-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8" Type="http://schemas.openxmlformats.org/officeDocument/2006/relationships/hyperlink" Target="https://education.nsw.gov.au/teaching-and-learning/aec/universal-resources---aboriginal-education/strong-strides-together--meeting-the-educational-goals-for-abori" TargetMode="External"/><Relationship Id="rId3" Type="http://schemas.openxmlformats.org/officeDocument/2006/relationships/hyperlink" Target="https://www.researchgate.net/publication/310102750_Using_Load_Reduction_Instruction_LRI_to_boost_motivation_and_engagement" TargetMode="External"/><Relationship Id="rId7" Type="http://schemas.openxmlformats.org/officeDocument/2006/relationships/hyperlink" Target="https://education.nsw.gov.au/teaching-and-learning/curriculum/explicit-teaching/leading-explicit-teaching" TargetMode="External"/><Relationship Id="rId2" Type="http://schemas.openxmlformats.org/officeDocument/2006/relationships/notesSlide" Target="../notesSlides/notesSlide79.xml"/><Relationship Id="rId1" Type="http://schemas.openxmlformats.org/officeDocument/2006/relationships/slideLayout" Target="../slideLayouts/slideLayout50.xml"/><Relationship Id="rId6" Type="http://schemas.openxmlformats.org/officeDocument/2006/relationships/hyperlink" Target="https://resources.education.nsw.gov.au/detail/IPR-LD230526144351" TargetMode="External"/><Relationship Id="rId11" Type="http://schemas.openxmlformats.org/officeDocument/2006/relationships/hyperlink" Target="https://teacherhead.com/2020/11/28/the-art-of-modelling-its-all-in-the-handover/" TargetMode="External"/><Relationship Id="rId5" Type="http://schemas.openxmlformats.org/officeDocument/2006/relationships/hyperlink" Target="https://education.nsw.gov.au/inside-the-department/teaching-and-learning/classrooms-of-possibility" TargetMode="External"/><Relationship Id="rId10" Type="http://schemas.openxmlformats.org/officeDocument/2006/relationships/hyperlink" Target="https://files.eric.ed.gov/fulltext/EJ971753.pdf" TargetMode="External"/><Relationship Id="rId4" Type="http://schemas.openxmlformats.org/officeDocument/2006/relationships/hyperlink" Target="https://www.researchgate.net/publication/324684073_Load_Reduction_Instruction_Exploring_a_Framework_that_Assesses_Explicit_Instruction_through_to_Independent_Learning" TargetMode="External"/><Relationship Id="rId9" Type="http://schemas.openxmlformats.org/officeDocument/2006/relationships/hyperlink" Target="https://educationendowmentfoundation.org.uk/education-evidence/evidence-reviews/cognitive-science-approaches-in-the-classroom"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educationendowmentfoundation.org.uk/education-evidence/evidence-reviews/teacher-professional-development-characteristics" TargetMode="External"/><Relationship Id="rId2" Type="http://schemas.openxmlformats.org/officeDocument/2006/relationships/notesSlide" Target="../notesSlides/notesSlide80.xml"/><Relationship Id="rId1" Type="http://schemas.openxmlformats.org/officeDocument/2006/relationships/slideLayout" Target="../slideLayouts/slideLayout50.xml"/><Relationship Id="rId4" Type="http://schemas.openxmlformats.org/officeDocument/2006/relationships/hyperlink" Target="https://classteaching.wordpress.com/2023/05/17/we-are-what-we-do-the-case-for-explicit-and-consistent-school-wide-routines/"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DE3C6-1D64-A1A1-0FBD-00D98F093762}"/>
              </a:ext>
            </a:extLst>
          </p:cNvPr>
          <p:cNvSpPr>
            <a:spLocks noGrp="1"/>
          </p:cNvSpPr>
          <p:nvPr>
            <p:ph type="title"/>
          </p:nvPr>
        </p:nvSpPr>
        <p:spPr/>
        <p:txBody>
          <a:bodyPr/>
          <a:lstStyle/>
          <a:p>
            <a:r>
              <a:rPr lang="en-AU" dirty="0"/>
              <a:t>About this presentation</a:t>
            </a:r>
          </a:p>
        </p:txBody>
      </p:sp>
      <p:sp>
        <p:nvSpPr>
          <p:cNvPr id="6" name="Slide Number Placeholder 5">
            <a:extLst>
              <a:ext uri="{FF2B5EF4-FFF2-40B4-BE49-F238E27FC236}">
                <a16:creationId xmlns:a16="http://schemas.microsoft.com/office/drawing/2014/main" id="{2017E2D4-19FB-4FBB-5354-C179EBC19D0C}"/>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1</a:t>
            </a:fld>
            <a:endParaRPr lang="en-AU"/>
          </a:p>
        </p:txBody>
      </p:sp>
      <p:sp>
        <p:nvSpPr>
          <p:cNvPr id="8" name="Text Placeholder 7">
            <a:extLst>
              <a:ext uri="{FF2B5EF4-FFF2-40B4-BE49-F238E27FC236}">
                <a16:creationId xmlns:a16="http://schemas.microsoft.com/office/drawing/2014/main" id="{C22F0C49-0778-E3D2-9BCB-793705A6B34A}"/>
              </a:ext>
            </a:extLst>
          </p:cNvPr>
          <p:cNvSpPr>
            <a:spLocks noGrp="1"/>
          </p:cNvSpPr>
          <p:nvPr>
            <p:ph type="body" sz="quarter" idx="18"/>
          </p:nvPr>
        </p:nvSpPr>
        <p:spPr/>
        <p:txBody>
          <a:bodyPr/>
          <a:lstStyle/>
          <a:p>
            <a:r>
              <a:rPr lang="en-AU"/>
              <a:t>Facilitator instructions </a:t>
            </a:r>
          </a:p>
        </p:txBody>
      </p:sp>
      <p:sp>
        <p:nvSpPr>
          <p:cNvPr id="9" name="Text Placeholder 8">
            <a:extLst>
              <a:ext uri="{FF2B5EF4-FFF2-40B4-BE49-F238E27FC236}">
                <a16:creationId xmlns:a16="http://schemas.microsoft.com/office/drawing/2014/main" id="{436577EB-674A-E723-5EDF-EFEA53B3D5C1}"/>
              </a:ext>
            </a:extLst>
          </p:cNvPr>
          <p:cNvSpPr>
            <a:spLocks noGrp="1"/>
          </p:cNvSpPr>
          <p:nvPr>
            <p:ph type="body" sz="quarter" idx="19"/>
          </p:nvPr>
        </p:nvSpPr>
        <p:spPr/>
        <p:txBody>
          <a:bodyPr vert="horz" lIns="0" tIns="0" rIns="0" bIns="0" rtlCol="0" anchor="t">
            <a:noAutofit/>
          </a:bodyPr>
          <a:lstStyle/>
          <a:p>
            <a:r>
              <a:rPr lang="en-AU" sz="1800" dirty="0"/>
              <a:t>This slide deck contains 3 parts that require some preplanning. </a:t>
            </a:r>
          </a:p>
          <a:p>
            <a:r>
              <a:rPr lang="en-AU" sz="1800" b="1" dirty="0">
                <a:solidFill>
                  <a:srgbClr val="22272B"/>
                </a:solidFill>
              </a:rPr>
              <a:t>Part A </a:t>
            </a:r>
            <a:r>
              <a:rPr lang="en-AU" sz="1800" dirty="0">
                <a:solidFill>
                  <a:srgbClr val="22272B"/>
                </a:solidFill>
              </a:rPr>
              <a:t>– Strategy overview, approach and impact –</a:t>
            </a:r>
            <a:r>
              <a:rPr lang="en-AU" sz="1800" dirty="0"/>
              <a:t> opportunity to collect data that could be used in Part C. The presenter will need to facilitate this.</a:t>
            </a:r>
          </a:p>
          <a:p>
            <a:r>
              <a:rPr lang="en-AU" sz="1800" b="1" dirty="0">
                <a:solidFill>
                  <a:srgbClr val="22272B"/>
                </a:solidFill>
              </a:rPr>
              <a:t>Part B </a:t>
            </a:r>
            <a:r>
              <a:rPr lang="en-AU" sz="1800" dirty="0">
                <a:solidFill>
                  <a:srgbClr val="22272B"/>
                </a:solidFill>
              </a:rPr>
              <a:t>– Implementing the strategies through techniques –</a:t>
            </a:r>
            <a:r>
              <a:rPr lang="en-AU" sz="1800" dirty="0"/>
              <a:t> the group activity requires pre-planning.</a:t>
            </a:r>
          </a:p>
          <a:p>
            <a:r>
              <a:rPr lang="en-AU" sz="1800" b="1" dirty="0">
                <a:solidFill>
                  <a:schemeClr val="tx1"/>
                </a:solidFill>
              </a:rPr>
              <a:t>Part C </a:t>
            </a:r>
            <a:r>
              <a:rPr lang="en-AU" sz="1800" dirty="0">
                <a:solidFill>
                  <a:schemeClr val="tx1"/>
                </a:solidFill>
              </a:rPr>
              <a:t>– </a:t>
            </a:r>
            <a:r>
              <a:rPr lang="en-AU" sz="1800" dirty="0"/>
              <a:t>E</a:t>
            </a:r>
            <a:r>
              <a:rPr lang="en-AU" sz="1800" dirty="0">
                <a:solidFill>
                  <a:schemeClr val="tx1"/>
                </a:solidFill>
              </a:rPr>
              <a:t>valuating a whole-school approach –</a:t>
            </a:r>
            <a:r>
              <a:rPr lang="en-AU" sz="1800" dirty="0"/>
              <a:t> opportunity to link to the </a:t>
            </a:r>
            <a:r>
              <a:rPr lang="en-AU" sz="1800" dirty="0">
                <a:solidFill>
                  <a:schemeClr val="accent2"/>
                </a:solidFill>
                <a:hlinkClick r:id="rId3">
                  <a:extLst>
                    <a:ext uri="{A12FA001-AC4F-418D-AE19-62706E023703}">
                      <ahyp:hlinkClr xmlns:ahyp="http://schemas.microsoft.com/office/drawing/2018/hyperlinkcolor" val="tx"/>
                    </a:ext>
                  </a:extLst>
                </a:hlinkClick>
              </a:rPr>
              <a:t>School Excellence Plan</a:t>
            </a:r>
            <a:r>
              <a:rPr lang="en-AU" sz="1800" dirty="0">
                <a:solidFill>
                  <a:schemeClr val="accent2"/>
                </a:solidFill>
              </a:rPr>
              <a:t>.</a:t>
            </a:r>
            <a:endParaRPr lang="en-AU" sz="1800" dirty="0"/>
          </a:p>
          <a:p>
            <a:r>
              <a:rPr lang="en-AU" sz="1800" b="1" dirty="0"/>
              <a:t>Leaders should engage with Part C before implementing the professional learning with staff.</a:t>
            </a:r>
          </a:p>
          <a:p>
            <a:r>
              <a:rPr lang="en-AU" sz="1800" dirty="0"/>
              <a:t>Slides are repeated across strategy modules so they can be implemented with the same structure. Note: some slides contain animations indicated by [click] in the presenter notes.</a:t>
            </a:r>
          </a:p>
        </p:txBody>
      </p:sp>
    </p:spTree>
    <p:extLst>
      <p:ext uri="{BB962C8B-B14F-4D97-AF65-F5344CB8AC3E}">
        <p14:creationId xmlns:p14="http://schemas.microsoft.com/office/powerpoint/2010/main" val="275480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dirty="0"/>
              <a:t>Planning and rehearsing</a:t>
            </a:r>
            <a:r>
              <a:rPr lang="en-AU" dirty="0">
                <a:solidFill>
                  <a:schemeClr val="bg1"/>
                </a:solidFill>
              </a:rPr>
              <a:t> (3)</a:t>
            </a:r>
          </a:p>
        </p:txBody>
      </p:sp>
      <p:grpSp>
        <p:nvGrpSpPr>
          <p:cNvPr id="25" name="Group 24" descr="Plan">
            <a:extLst>
              <a:ext uri="{FF2B5EF4-FFF2-40B4-BE49-F238E27FC236}">
                <a16:creationId xmlns:a16="http://schemas.microsoft.com/office/drawing/2014/main" id="{44A2D0E1-EBEB-329A-D434-505DF44D1037}"/>
              </a:ext>
            </a:extLst>
          </p:cNvPr>
          <p:cNvGrpSpPr/>
          <p:nvPr/>
        </p:nvGrpSpPr>
        <p:grpSpPr>
          <a:xfrm>
            <a:off x="337720" y="2336107"/>
            <a:ext cx="1827652" cy="3217533"/>
            <a:chOff x="337720" y="2336107"/>
            <a:chExt cx="1827652" cy="3217533"/>
          </a:xfrm>
        </p:grpSpPr>
        <p:pic>
          <p:nvPicPr>
            <p:cNvPr id="10" name="Graphic 9" descr="Pen with solid fill">
              <a:extLst>
                <a:ext uri="{FF2B5EF4-FFF2-40B4-BE49-F238E27FC236}">
                  <a16:creationId xmlns:a16="http://schemas.microsoft.com/office/drawing/2014/main" id="{95EAE210-D304-9825-A1B2-DD266B492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972" y="2336107"/>
              <a:ext cx="914400" cy="914400"/>
            </a:xfrm>
            <a:prstGeom prst="rect">
              <a:avLst/>
            </a:prstGeom>
          </p:spPr>
        </p:pic>
        <p:pic>
          <p:nvPicPr>
            <p:cNvPr id="13" name="Graphic 12" descr="Document outline">
              <a:extLst>
                <a:ext uri="{FF2B5EF4-FFF2-40B4-BE49-F238E27FC236}">
                  <a16:creationId xmlns:a16="http://schemas.microsoft.com/office/drawing/2014/main" id="{55D20191-47C4-948D-497E-28198F059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219" y="2483382"/>
              <a:ext cx="1393159" cy="1393159"/>
            </a:xfrm>
            <a:prstGeom prst="rect">
              <a:avLst/>
            </a:prstGeom>
          </p:spPr>
        </p:pic>
        <p:sp>
          <p:nvSpPr>
            <p:cNvPr id="17" name="Rectangle: Rounded Corners 16">
              <a:extLst>
                <a:ext uri="{FF2B5EF4-FFF2-40B4-BE49-F238E27FC236}">
                  <a16:creationId xmlns:a16="http://schemas.microsoft.com/office/drawing/2014/main" id="{31B6BDDE-222D-426E-7733-B4E9D63C1ABB}"/>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a:t>Plan</a:t>
              </a:r>
            </a:p>
          </p:txBody>
        </p:sp>
      </p:grpSp>
      <p:grpSp>
        <p:nvGrpSpPr>
          <p:cNvPr id="26" name="Group 25" descr="Rehearse">
            <a:extLst>
              <a:ext uri="{FF2B5EF4-FFF2-40B4-BE49-F238E27FC236}">
                <a16:creationId xmlns:a16="http://schemas.microsoft.com/office/drawing/2014/main" id="{C6F9F9AB-A1D2-0F21-1803-BA54278FCC70}"/>
              </a:ext>
            </a:extLst>
          </p:cNvPr>
          <p:cNvGrpSpPr/>
          <p:nvPr/>
        </p:nvGrpSpPr>
        <p:grpSpPr>
          <a:xfrm>
            <a:off x="2594396" y="2613990"/>
            <a:ext cx="1790876" cy="2939650"/>
            <a:chOff x="2594396" y="2613990"/>
            <a:chExt cx="1790876" cy="2939650"/>
          </a:xfrm>
        </p:grpSpPr>
        <p:sp>
          <p:nvSpPr>
            <p:cNvPr id="18" name="Rectangle: Rounded Corners 17">
              <a:extLst>
                <a:ext uri="{FF2B5EF4-FFF2-40B4-BE49-F238E27FC236}">
                  <a16:creationId xmlns:a16="http://schemas.microsoft.com/office/drawing/2014/main" id="{36BD77E3-3D95-2D8A-547D-C812505C0C7F}"/>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a:t>Rehearse</a:t>
              </a:r>
            </a:p>
          </p:txBody>
        </p:sp>
        <p:grpSp>
          <p:nvGrpSpPr>
            <p:cNvPr id="12" name="Graphic 21" descr="Classroom outline">
              <a:extLst>
                <a:ext uri="{FF2B5EF4-FFF2-40B4-BE49-F238E27FC236}">
                  <a16:creationId xmlns:a16="http://schemas.microsoft.com/office/drawing/2014/main" id="{37F3E4C0-29F2-2A8C-3547-D68D8483B233}"/>
                </a:ext>
              </a:extLst>
            </p:cNvPr>
            <p:cNvGrpSpPr/>
            <p:nvPr/>
          </p:nvGrpSpPr>
          <p:grpSpPr>
            <a:xfrm>
              <a:off x="2888885" y="2613990"/>
              <a:ext cx="1079847" cy="1131942"/>
              <a:chOff x="2888885" y="2613990"/>
              <a:chExt cx="1079847" cy="1131942"/>
            </a:xfrm>
            <a:solidFill>
              <a:srgbClr val="000000"/>
            </a:solidFill>
          </p:grpSpPr>
          <p:sp>
            <p:nvSpPr>
              <p:cNvPr id="30" name="Freeform: Shape 29">
                <a:extLst>
                  <a:ext uri="{FF2B5EF4-FFF2-40B4-BE49-F238E27FC236}">
                    <a16:creationId xmlns:a16="http://schemas.microsoft.com/office/drawing/2014/main" id="{911B96C5-543D-D8B9-A482-5AB84CB49B3D}"/>
                  </a:ext>
                </a:extLst>
              </p:cNvPr>
              <p:cNvSpPr/>
              <p:nvPr/>
            </p:nvSpPr>
            <p:spPr>
              <a:xfrm>
                <a:off x="3112520" y="2613990"/>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FB06F5C0-CD14-4E0D-A7E8-3496B021987B}"/>
                  </a:ext>
                </a:extLst>
              </p:cNvPr>
              <p:cNvSpPr/>
              <p:nvPr/>
            </p:nvSpPr>
            <p:spPr>
              <a:xfrm>
                <a:off x="2888885" y="2831210"/>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56275113-E46E-5945-3286-0CB6CCBFF965}"/>
                  </a:ext>
                </a:extLst>
              </p:cNvPr>
              <p:cNvSpPr/>
              <p:nvPr/>
            </p:nvSpPr>
            <p:spPr>
              <a:xfrm>
                <a:off x="2996424" y="3113496"/>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60905164-CF3C-00CD-76EB-F1A7B89516DD}"/>
                  </a:ext>
                </a:extLst>
              </p:cNvPr>
              <p:cNvSpPr/>
              <p:nvPr/>
            </p:nvSpPr>
            <p:spPr>
              <a:xfrm>
                <a:off x="3015928" y="2773623"/>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nvGrpSpPr>
          <p:cNvPr id="27" name="Group 26" descr="Feedback">
            <a:extLst>
              <a:ext uri="{FF2B5EF4-FFF2-40B4-BE49-F238E27FC236}">
                <a16:creationId xmlns:a16="http://schemas.microsoft.com/office/drawing/2014/main" id="{C0BBD205-9CB5-BD5F-CC45-3DB8BE2C21FB}"/>
              </a:ext>
            </a:extLst>
          </p:cNvPr>
          <p:cNvGrpSpPr/>
          <p:nvPr/>
        </p:nvGrpSpPr>
        <p:grpSpPr>
          <a:xfrm>
            <a:off x="4840017" y="2483382"/>
            <a:ext cx="1790876" cy="3070258"/>
            <a:chOff x="4840017" y="2483382"/>
            <a:chExt cx="1790876" cy="3070258"/>
          </a:xfrm>
        </p:grpSpPr>
        <p:pic>
          <p:nvPicPr>
            <p:cNvPr id="15" name="Graphic 14" descr="List outline">
              <a:extLst>
                <a:ext uri="{FF2B5EF4-FFF2-40B4-BE49-F238E27FC236}">
                  <a16:creationId xmlns:a16="http://schemas.microsoft.com/office/drawing/2014/main" id="{AEEEBD97-D527-26F2-C983-20CF3F6C00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8876" y="2483382"/>
              <a:ext cx="1393159" cy="1393159"/>
            </a:xfrm>
            <a:prstGeom prst="rect">
              <a:avLst/>
            </a:prstGeom>
          </p:spPr>
        </p:pic>
        <p:sp>
          <p:nvSpPr>
            <p:cNvPr id="24" name="Rectangle: Rounded Corners 23">
              <a:extLst>
                <a:ext uri="{FF2B5EF4-FFF2-40B4-BE49-F238E27FC236}">
                  <a16:creationId xmlns:a16="http://schemas.microsoft.com/office/drawing/2014/main" id="{ABA6AB41-25C8-7313-4560-157907C3E5C8}"/>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a:t>Feedback</a:t>
              </a:r>
            </a:p>
          </p:txBody>
        </p:sp>
      </p:grpSp>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181454">
            <a:off x="8454564" y="1973816"/>
            <a:ext cx="2583879" cy="3644537"/>
          </a:xfrm>
          <a:prstGeom prst="rect">
            <a:avLst/>
          </a:prstGeom>
        </p:spPr>
      </p:pic>
      <p:sp>
        <p:nvSpPr>
          <p:cNvPr id="16" name="TextBox 15">
            <a:extLst>
              <a:ext uri="{FF2B5EF4-FFF2-40B4-BE49-F238E27FC236}">
                <a16:creationId xmlns:a16="http://schemas.microsoft.com/office/drawing/2014/main" id="{54C42BD4-5803-4C48-CE2A-A42B718911C0}"/>
              </a:ext>
            </a:extLst>
          </p:cNvPr>
          <p:cNvSpPr txBox="1"/>
          <p:nvPr/>
        </p:nvSpPr>
        <p:spPr>
          <a:xfrm>
            <a:off x="360000" y="6299627"/>
            <a:ext cx="1177010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Evidence for Learning (2022) </a:t>
            </a:r>
            <a:r>
              <a:rPr lang="en-AU" sz="1000" i="1" dirty="0">
                <a:hlinkClick r:id="rId11"/>
              </a:rPr>
              <a:t>Effective Professional Development</a:t>
            </a:r>
            <a:r>
              <a:rPr lang="en-AU" sz="1000" dirty="0"/>
              <a:t>, Sydney: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a:t>
            </a:fld>
            <a:endParaRPr lang="en-AU"/>
          </a:p>
        </p:txBody>
      </p:sp>
      <p:sp>
        <p:nvSpPr>
          <p:cNvPr id="14" name="Text Placeholder 13">
            <a:extLst>
              <a:ext uri="{FF2B5EF4-FFF2-40B4-BE49-F238E27FC236}">
                <a16:creationId xmlns:a16="http://schemas.microsoft.com/office/drawing/2014/main" id="{D11D508F-E9D2-0594-60E4-06BF041D8D25}"/>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372134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9573BF7-26C1-A400-9A36-8DD3B0481112}"/>
              </a:ext>
            </a:extLst>
          </p:cNvPr>
          <p:cNvSpPr>
            <a:spLocks noGrp="1"/>
          </p:cNvSpPr>
          <p:nvPr>
            <p:ph type="title"/>
          </p:nvPr>
        </p:nvSpPr>
        <p:spPr/>
        <p:txBody>
          <a:bodyPr/>
          <a:lstStyle/>
          <a:p>
            <a:r>
              <a:rPr lang="en-US" dirty="0"/>
              <a:t>Rehearsal</a:t>
            </a:r>
            <a:r>
              <a:rPr lang="en-US" dirty="0">
                <a:solidFill>
                  <a:schemeClr val="bg1"/>
                </a:solidFill>
              </a:rPr>
              <a:t> (1)</a:t>
            </a:r>
          </a:p>
        </p:txBody>
      </p:sp>
      <p:sp>
        <p:nvSpPr>
          <p:cNvPr id="4" name="Slide Number Placeholder 3">
            <a:extLst>
              <a:ext uri="{FF2B5EF4-FFF2-40B4-BE49-F238E27FC236}">
                <a16:creationId xmlns:a16="http://schemas.microsoft.com/office/drawing/2014/main" id="{FD5E9CFD-D894-AD5F-A49F-6EE4F4EF9D46}"/>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a:t>
            </a:fld>
            <a:endParaRPr lang="en-AU"/>
          </a:p>
        </p:txBody>
      </p:sp>
      <p:pic>
        <p:nvPicPr>
          <p:cNvPr id="3" name="Graphic 2" descr="A teacher presenting a lesson without preparation.">
            <a:extLst>
              <a:ext uri="{FF2B5EF4-FFF2-40B4-BE49-F238E27FC236}">
                <a16:creationId xmlns:a16="http://schemas.microsoft.com/office/drawing/2014/main" id="{13ADA41A-8969-7747-870C-08132594F2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274" y="2158365"/>
            <a:ext cx="6181725" cy="3752850"/>
          </a:xfrm>
          <a:prstGeom prst="rect">
            <a:avLst/>
          </a:prstGeom>
        </p:spPr>
      </p:pic>
      <p:pic>
        <p:nvPicPr>
          <p:cNvPr id="6" name="Graphic 5" descr="A teacher presenting a lesson with preparation.">
            <a:extLst>
              <a:ext uri="{FF2B5EF4-FFF2-40B4-BE49-F238E27FC236}">
                <a16:creationId xmlns:a16="http://schemas.microsoft.com/office/drawing/2014/main" id="{1B68BB86-2D22-877F-6F27-0C86F2F3FF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0275" y="2044065"/>
            <a:ext cx="6181725" cy="3752850"/>
          </a:xfrm>
          <a:prstGeom prst="rect">
            <a:avLst/>
          </a:prstGeom>
        </p:spPr>
      </p:pic>
    </p:spTree>
    <p:extLst>
      <p:ext uri="{BB962C8B-B14F-4D97-AF65-F5344CB8AC3E}">
        <p14:creationId xmlns:p14="http://schemas.microsoft.com/office/powerpoint/2010/main" val="106896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gtEl>
                                        <p:attrNameLst>
                                          <p:attrName>ppt_x</p:attrName>
                                          <p:attrName>ppt_y</p:attrName>
                                        </p:attrNameLst>
                                      </p:cBhvr>
                                    </p:animMotion>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latin typeface="Public Sans Light"/>
                <a:ea typeface="+mn-ea"/>
                <a:cs typeface="+mn-cs"/>
              </a:rPr>
              <a:t>NSW Department of Education</a:t>
            </a:r>
            <a:endParaRPr kumimoji="0" lang="en-AU" sz="1400" b="0" i="0" u="none" strike="noStrike" kern="1200" cap="none" spc="0" normalizeH="0" baseline="0" noProof="0">
              <a:ln>
                <a:noFill/>
              </a:ln>
              <a:solidFill>
                <a:srgbClr val="002664"/>
              </a:solidFill>
              <a:effectLst/>
              <a:uLnTx/>
              <a:uFillTx/>
              <a:latin typeface="Public Sans Light"/>
              <a:ea typeface="+mn-ea"/>
              <a:cs typeface="+mn-cs"/>
            </a:endParaRPr>
          </a:p>
        </p:txBody>
      </p:sp>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450001" y="3429000"/>
            <a:ext cx="11291998" cy="800681"/>
          </a:xfrm>
        </p:spPr>
        <p:txBody>
          <a:bodyPr/>
          <a:lstStyle/>
          <a:p>
            <a:pPr>
              <a:lnSpc>
                <a:spcPct val="150000"/>
              </a:lnSpc>
              <a:spcBef>
                <a:spcPts val="0"/>
              </a:spcBef>
              <a:spcAft>
                <a:spcPts val="1200"/>
              </a:spcAft>
            </a:pPr>
            <a:r>
              <a:rPr lang="en-AU" dirty="0"/>
              <a:t>Overview of this module</a:t>
            </a:r>
            <a:endParaRPr lang="en-AU" sz="4000" dirty="0">
              <a:solidFill>
                <a:schemeClr val="tx1"/>
              </a:solidFill>
            </a:endParaRPr>
          </a:p>
        </p:txBody>
      </p:sp>
      <p:sp>
        <p:nvSpPr>
          <p:cNvPr id="5" name="Title 2">
            <a:extLst>
              <a:ext uri="{FF2B5EF4-FFF2-40B4-BE49-F238E27FC236}">
                <a16:creationId xmlns:a16="http://schemas.microsoft.com/office/drawing/2014/main" id="{D4B97C12-3C9C-0A16-BA09-AE06987E6228}"/>
              </a:ext>
            </a:extLst>
          </p:cNvPr>
          <p:cNvSpPr txBox="1">
            <a:spLocks/>
          </p:cNvSpPr>
          <p:nvPr/>
        </p:nvSpPr>
        <p:spPr>
          <a:xfrm>
            <a:off x="540000" y="4417541"/>
            <a:ext cx="11291998" cy="1612556"/>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accent1"/>
                </a:solidFill>
                <a:latin typeface="+mj-lt"/>
                <a:ea typeface="+mj-ea"/>
                <a:cs typeface="+mj-cs"/>
              </a:defRPr>
            </a:lvl1pPr>
          </a:lstStyle>
          <a:p>
            <a:pPr marL="0" marR="0" lvl="0" indent="0" algn="l" defTabSz="914377" rtl="0" eaLnBrk="1" fontAlgn="auto" latinLnBrk="0" hangingPunct="1">
              <a:lnSpc>
                <a:spcPct val="150000"/>
              </a:lnSpc>
              <a:spcBef>
                <a:spcPts val="0"/>
              </a:spcBef>
              <a:spcAft>
                <a:spcPts val="1200"/>
              </a:spcAft>
              <a:buClrTx/>
              <a:buSzTx/>
              <a:buFontTx/>
              <a:buNone/>
              <a:tabLst/>
              <a:defRPr/>
            </a:pPr>
            <a:r>
              <a:rPr kumimoji="0" lang="en-AU" sz="2400" b="0" i="0" u="sng" strike="noStrike" kern="1200" cap="none" spc="0" normalizeH="0" baseline="0" noProof="0" dirty="0">
                <a:ln>
                  <a:noFill/>
                </a:ln>
                <a:solidFill>
                  <a:srgbClr val="146CFD"/>
                </a:solidFill>
                <a:effectLst/>
                <a:uLnTx/>
                <a:uFillTx/>
                <a:latin typeface="Public Sans"/>
                <a:ea typeface="+mj-ea"/>
                <a:cs typeface="+mj-cs"/>
                <a:hlinkClick r:id="rId3" action="ppaction://hlinksldjump"/>
              </a:rPr>
              <a:t>Part A – </a:t>
            </a:r>
            <a:r>
              <a:rPr kumimoji="0" lang="en-AU" sz="2400" b="0" i="0" u="sng" strike="noStrike" kern="1200" cap="none" spc="0" normalizeH="0" baseline="0" noProof="0" dirty="0">
                <a:ln>
                  <a:noFill/>
                </a:ln>
                <a:solidFill>
                  <a:srgbClr val="146CFD"/>
                </a:solidFill>
                <a:effectLst/>
                <a:uLnTx/>
                <a:uFillTx/>
                <a:latin typeface="Public Sans"/>
                <a:ea typeface="+mj-ea"/>
                <a:cs typeface="+mj-cs"/>
              </a:rPr>
              <a:t>Understanding the strategy</a:t>
            </a:r>
            <a:br>
              <a:rPr kumimoji="0" lang="en-AU" sz="2400" b="0" i="0" u="none" strike="noStrike" kern="1200" cap="none" spc="0" normalizeH="0" baseline="0" noProof="0" dirty="0">
                <a:ln>
                  <a:noFill/>
                </a:ln>
                <a:solidFill>
                  <a:srgbClr val="146CFD"/>
                </a:solidFill>
                <a:effectLst/>
                <a:uLnTx/>
                <a:uFillTx/>
                <a:latin typeface="Public Sans"/>
                <a:ea typeface="+mj-ea"/>
                <a:cs typeface="+mj-cs"/>
              </a:rPr>
            </a:br>
            <a:r>
              <a:rPr kumimoji="0" lang="en-AU" sz="2400" b="0" i="0" u="none" strike="noStrike" kern="1200" cap="none" spc="0" normalizeH="0" baseline="0" noProof="0" dirty="0">
                <a:ln>
                  <a:noFill/>
                </a:ln>
                <a:solidFill>
                  <a:srgbClr val="146CFD"/>
                </a:solidFill>
                <a:effectLst/>
                <a:uLnTx/>
                <a:uFillTx/>
                <a:latin typeface="Public Sans"/>
                <a:ea typeface="+mj-ea"/>
                <a:cs typeface="+mj-cs"/>
                <a:hlinkClick r:id="rId4" action="ppaction://hlinksldjump"/>
              </a:rPr>
              <a:t>Part B – Implementing the strategies through techniques</a:t>
            </a:r>
            <a:br>
              <a:rPr kumimoji="0" lang="en-AU" sz="2400" b="0" i="0" u="none" strike="noStrike" kern="1200" cap="none" spc="0" normalizeH="0" baseline="0" noProof="0" dirty="0">
                <a:ln>
                  <a:noFill/>
                </a:ln>
                <a:solidFill>
                  <a:srgbClr val="146CFD"/>
                </a:solidFill>
                <a:effectLst/>
                <a:uLnTx/>
                <a:uFillTx/>
                <a:latin typeface="Public Sans"/>
                <a:ea typeface="+mj-ea"/>
                <a:cs typeface="+mj-cs"/>
              </a:rPr>
            </a:br>
            <a:r>
              <a:rPr kumimoji="0" lang="en-AU" sz="2400" b="0" i="0" u="none" strike="noStrike" kern="1200" cap="none" spc="0" normalizeH="0" baseline="0" noProof="0" dirty="0">
                <a:ln>
                  <a:noFill/>
                </a:ln>
                <a:solidFill>
                  <a:srgbClr val="146CFD"/>
                </a:solidFill>
                <a:effectLst/>
                <a:uLnTx/>
                <a:uFillTx/>
                <a:latin typeface="Public Sans"/>
                <a:ea typeface="+mj-ea"/>
                <a:cs typeface="+mj-cs"/>
                <a:hlinkClick r:id="rId5" action="ppaction://hlinksldjump"/>
              </a:rPr>
              <a:t>Part C – Evaluating a whole-school approach</a:t>
            </a:r>
            <a:endParaRPr kumimoji="0" lang="en-AU" sz="1800" b="0" i="0" u="none" strike="noStrike" kern="1200" cap="none" spc="0" normalizeH="0" baseline="0" noProof="0" dirty="0">
              <a:ln>
                <a:noFill/>
              </a:ln>
              <a:solidFill>
                <a:srgbClr val="146CFD"/>
              </a:solidFill>
              <a:effectLst/>
              <a:uLnTx/>
              <a:uFillTx/>
              <a:latin typeface="Public Sans"/>
              <a:ea typeface="+mj-ea"/>
              <a:cs typeface="+mj-cs"/>
            </a:endParaRPr>
          </a:p>
        </p:txBody>
      </p:sp>
    </p:spTree>
    <p:extLst>
      <p:ext uri="{BB962C8B-B14F-4D97-AF65-F5344CB8AC3E}">
        <p14:creationId xmlns:p14="http://schemas.microsoft.com/office/powerpoint/2010/main" val="352835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dirty="0"/>
              <a:t>Understanding the strategy</a:t>
            </a:r>
            <a:br>
              <a:rPr lang="en-AU" sz="4800" dirty="0"/>
            </a:br>
            <a:endParaRPr lang="en-US" dirty="0"/>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p:txBody>
          <a:bodyPr anchor="b" anchorCtr="0"/>
          <a:lstStyle/>
          <a:p>
            <a:r>
              <a:rPr lang="en-US" sz="5400" dirty="0"/>
              <a:t>Part A</a:t>
            </a:r>
          </a:p>
        </p:txBody>
      </p:sp>
    </p:spTree>
    <p:extLst>
      <p:ext uri="{BB962C8B-B14F-4D97-AF65-F5344CB8AC3E}">
        <p14:creationId xmlns:p14="http://schemas.microsoft.com/office/powerpoint/2010/main" val="428471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r>
              <a:rPr lang="en-AU" sz="2000" b="1" dirty="0">
                <a:latin typeface="+mj-lt"/>
              </a:rPr>
              <a:t>Purpose</a:t>
            </a:r>
          </a:p>
          <a:p>
            <a:r>
              <a:rPr lang="en-AU" sz="2000" dirty="0"/>
              <a:t>To understand the mechanisms of gradual release of responsibility in the context of managing cognitive load, and optimising student understanding, engagement and participation.</a:t>
            </a:r>
          </a:p>
          <a:p>
            <a:r>
              <a:rPr lang="en-AU" sz="2000" b="1" dirty="0">
                <a:latin typeface="+mj-lt"/>
              </a:rPr>
              <a:t>Outcome</a:t>
            </a:r>
          </a:p>
          <a:p>
            <a:r>
              <a:rPr lang="en-AU" sz="2000" dirty="0"/>
              <a:t>We can articulate how and why we move backwards and forwards between teacher modelling, guided and independent practice.</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280018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1B17A534-526A-6D8F-7831-0D99FEB7409B}"/>
              </a:ext>
              <a:ext uri="{C183D7F6-B498-43B3-948B-1728B52AA6E4}">
                <adec:decorative xmlns:adec="http://schemas.microsoft.com/office/drawing/2017/decorative" val="1"/>
              </a:ext>
            </a:extLst>
          </p:cNvPr>
          <p:cNvSpPr/>
          <p:nvPr/>
        </p:nvSpPr>
        <p:spPr>
          <a:xfrm>
            <a:off x="7990696" y="2660133"/>
            <a:ext cx="2340041" cy="2340041"/>
          </a:xfrm>
          <a:prstGeom prst="ellipse">
            <a:avLst/>
          </a:prstGeom>
          <a:noFill/>
          <a:ln w="1270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85D8295-2642-303F-807B-17C8401C5555}"/>
              </a:ext>
            </a:extLst>
          </p:cNvPr>
          <p:cNvSpPr>
            <a:spLocks noGrp="1"/>
          </p:cNvSpPr>
          <p:nvPr>
            <p:ph type="title"/>
          </p:nvPr>
        </p:nvSpPr>
        <p:spPr>
          <a:xfrm>
            <a:off x="359999" y="360000"/>
            <a:ext cx="10654365" cy="545601"/>
          </a:xfrm>
        </p:spPr>
        <p:txBody>
          <a:bodyPr/>
          <a:lstStyle/>
          <a:p>
            <a:r>
              <a:rPr lang="en-AU" dirty="0"/>
              <a:t>A model of the gradual release of responsibility</a:t>
            </a:r>
          </a:p>
        </p:txBody>
      </p:sp>
      <p:sp>
        <p:nvSpPr>
          <p:cNvPr id="4" name="Slide Number Placeholder 3">
            <a:extLst>
              <a:ext uri="{FF2B5EF4-FFF2-40B4-BE49-F238E27FC236}">
                <a16:creationId xmlns:a16="http://schemas.microsoft.com/office/drawing/2014/main" id="{30777FCA-0F69-EB4E-80DA-9DDD4EBDE7E1}"/>
              </a:ext>
            </a:extLst>
          </p:cNvPr>
          <p:cNvSpPr>
            <a:spLocks noGrp="1"/>
          </p:cNvSpPr>
          <p:nvPr>
            <p:ph type="sldNum" sz="quarter" idx="10"/>
          </p:nvPr>
        </p:nvSpPr>
        <p:spPr/>
        <p:txBody>
          <a:bodyPr/>
          <a:lstStyle/>
          <a:p>
            <a:fld id="{10A01DC5-1685-4615-8240-15192985C6A2}" type="slidenum">
              <a:rPr lang="en-AU" smtClean="0"/>
              <a:pPr/>
              <a:t>15</a:t>
            </a:fld>
            <a:endParaRPr lang="en-AU"/>
          </a:p>
        </p:txBody>
      </p:sp>
      <p:grpSp>
        <p:nvGrpSpPr>
          <p:cNvPr id="19" name="Group 18">
            <a:extLst>
              <a:ext uri="{FF2B5EF4-FFF2-40B4-BE49-F238E27FC236}">
                <a16:creationId xmlns:a16="http://schemas.microsoft.com/office/drawing/2014/main" id="{4ABC33F3-4247-8D69-2318-C10C121549AE}"/>
              </a:ext>
              <a:ext uri="{C183D7F6-B498-43B3-948B-1728B52AA6E4}">
                <adec:decorative xmlns:adec="http://schemas.microsoft.com/office/drawing/2017/decorative" val="1"/>
              </a:ext>
            </a:extLst>
          </p:cNvPr>
          <p:cNvGrpSpPr/>
          <p:nvPr/>
        </p:nvGrpSpPr>
        <p:grpSpPr>
          <a:xfrm>
            <a:off x="4673891" y="2660133"/>
            <a:ext cx="3039714" cy="2340041"/>
            <a:chOff x="1163122" y="1844032"/>
            <a:chExt cx="3039714" cy="2340041"/>
          </a:xfrm>
        </p:grpSpPr>
        <p:sp>
          <p:nvSpPr>
            <p:cNvPr id="10" name="TextBox 9">
              <a:extLst>
                <a:ext uri="{FF2B5EF4-FFF2-40B4-BE49-F238E27FC236}">
                  <a16:creationId xmlns:a16="http://schemas.microsoft.com/office/drawing/2014/main" id="{4D9DE8B7-9B57-E1E7-385B-8E41426E564B}"/>
                </a:ext>
              </a:extLst>
            </p:cNvPr>
            <p:cNvSpPr txBox="1"/>
            <p:nvPr/>
          </p:nvSpPr>
          <p:spPr>
            <a:xfrm>
              <a:off x="1247145" y="2649445"/>
              <a:ext cx="2088715" cy="598818"/>
            </a:xfrm>
            <a:prstGeom prst="rect">
              <a:avLst/>
            </a:prstGeom>
            <a:noFill/>
          </p:spPr>
          <p:txBody>
            <a:bodyPr wrap="square">
              <a:spAutoFit/>
            </a:bodyPr>
            <a:lstStyle/>
            <a:p>
              <a:pPr lvl="0" algn="ctr">
                <a:lnSpc>
                  <a:spcPct val="150000"/>
                </a:lnSpc>
              </a:pPr>
              <a:r>
                <a:rPr lang="en-US" sz="2500" dirty="0">
                  <a:solidFill>
                    <a:schemeClr val="accent1"/>
                  </a:solidFill>
                  <a:latin typeface="+mj-lt"/>
                </a:rPr>
                <a:t>Guided</a:t>
              </a:r>
            </a:p>
          </p:txBody>
        </p:sp>
        <p:pic>
          <p:nvPicPr>
            <p:cNvPr id="16" name="Graphic 15">
              <a:extLst>
                <a:ext uri="{FF2B5EF4-FFF2-40B4-BE49-F238E27FC236}">
                  <a16:creationId xmlns:a16="http://schemas.microsoft.com/office/drawing/2014/main" id="{5AED8BBE-56D2-04E4-B9CB-2678A06223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122" y="1844032"/>
              <a:ext cx="3039714" cy="2340041"/>
            </a:xfrm>
            <a:prstGeom prst="rect">
              <a:avLst/>
            </a:prstGeom>
          </p:spPr>
        </p:pic>
      </p:grpSp>
      <p:grpSp>
        <p:nvGrpSpPr>
          <p:cNvPr id="20" name="Group 19">
            <a:extLst>
              <a:ext uri="{FF2B5EF4-FFF2-40B4-BE49-F238E27FC236}">
                <a16:creationId xmlns:a16="http://schemas.microsoft.com/office/drawing/2014/main" id="{09145BDC-5F86-1E7F-0981-4504F2F32623}"/>
              </a:ext>
              <a:ext uri="{C183D7F6-B498-43B3-948B-1728B52AA6E4}">
                <adec:decorative xmlns:adec="http://schemas.microsoft.com/office/drawing/2017/decorative" val="1"/>
              </a:ext>
            </a:extLst>
          </p:cNvPr>
          <p:cNvGrpSpPr/>
          <p:nvPr/>
        </p:nvGrpSpPr>
        <p:grpSpPr>
          <a:xfrm>
            <a:off x="1539415" y="2660133"/>
            <a:ext cx="3039714" cy="2340041"/>
            <a:chOff x="1163122" y="1844032"/>
            <a:chExt cx="3039714" cy="2340041"/>
          </a:xfrm>
        </p:grpSpPr>
        <p:sp>
          <p:nvSpPr>
            <p:cNvPr id="21" name="TextBox 20">
              <a:extLst>
                <a:ext uri="{FF2B5EF4-FFF2-40B4-BE49-F238E27FC236}">
                  <a16:creationId xmlns:a16="http://schemas.microsoft.com/office/drawing/2014/main" id="{AF94AD3E-7188-3B5F-A421-4C39488A264B}"/>
                </a:ext>
              </a:extLst>
            </p:cNvPr>
            <p:cNvSpPr txBox="1"/>
            <p:nvPr/>
          </p:nvSpPr>
          <p:spPr>
            <a:xfrm>
              <a:off x="1292487" y="2649445"/>
              <a:ext cx="2043373" cy="598818"/>
            </a:xfrm>
            <a:prstGeom prst="rect">
              <a:avLst/>
            </a:prstGeom>
            <a:noFill/>
          </p:spPr>
          <p:txBody>
            <a:bodyPr wrap="square">
              <a:spAutoFit/>
            </a:bodyPr>
            <a:lstStyle/>
            <a:p>
              <a:pPr lvl="0" algn="ctr">
                <a:lnSpc>
                  <a:spcPct val="150000"/>
                </a:lnSpc>
              </a:pPr>
              <a:r>
                <a:rPr lang="en-US" sz="2500" dirty="0">
                  <a:solidFill>
                    <a:schemeClr val="accent1"/>
                  </a:solidFill>
                  <a:latin typeface="+mj-lt"/>
                </a:rPr>
                <a:t>Modelled</a:t>
              </a:r>
            </a:p>
          </p:txBody>
        </p:sp>
        <p:pic>
          <p:nvPicPr>
            <p:cNvPr id="22" name="Graphic 21">
              <a:extLst>
                <a:ext uri="{FF2B5EF4-FFF2-40B4-BE49-F238E27FC236}">
                  <a16:creationId xmlns:a16="http://schemas.microsoft.com/office/drawing/2014/main" id="{4506745E-80C9-968C-CDB0-7741D07550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122" y="1844032"/>
              <a:ext cx="3039714" cy="2340041"/>
            </a:xfrm>
            <a:prstGeom prst="rect">
              <a:avLst/>
            </a:prstGeom>
          </p:spPr>
        </p:pic>
      </p:grpSp>
      <p:sp>
        <p:nvSpPr>
          <p:cNvPr id="23" name="TextBox 22">
            <a:extLst>
              <a:ext uri="{FF2B5EF4-FFF2-40B4-BE49-F238E27FC236}">
                <a16:creationId xmlns:a16="http://schemas.microsoft.com/office/drawing/2014/main" id="{C45086C6-CB8E-9D0F-C73E-43FE95206621}"/>
              </a:ext>
              <a:ext uri="{C183D7F6-B498-43B3-948B-1728B52AA6E4}">
                <adec:decorative xmlns:adec="http://schemas.microsoft.com/office/drawing/2017/decorative" val="1"/>
              </a:ext>
            </a:extLst>
          </p:cNvPr>
          <p:cNvSpPr txBox="1"/>
          <p:nvPr/>
        </p:nvSpPr>
        <p:spPr>
          <a:xfrm>
            <a:off x="8116358" y="3465546"/>
            <a:ext cx="2088715" cy="598818"/>
          </a:xfrm>
          <a:prstGeom prst="rect">
            <a:avLst/>
          </a:prstGeom>
          <a:noFill/>
        </p:spPr>
        <p:txBody>
          <a:bodyPr wrap="square">
            <a:spAutoFit/>
          </a:bodyPr>
          <a:lstStyle/>
          <a:p>
            <a:pPr lvl="0" algn="ctr">
              <a:lnSpc>
                <a:spcPct val="150000"/>
              </a:lnSpc>
            </a:pPr>
            <a:r>
              <a:rPr lang="en-US" sz="2500" dirty="0">
                <a:solidFill>
                  <a:schemeClr val="accent1"/>
                </a:solidFill>
                <a:latin typeface="+mj-lt"/>
              </a:rPr>
              <a:t>Independent</a:t>
            </a:r>
          </a:p>
        </p:txBody>
      </p:sp>
    </p:spTree>
    <p:extLst>
      <p:ext uri="{BB962C8B-B14F-4D97-AF65-F5344CB8AC3E}">
        <p14:creationId xmlns:p14="http://schemas.microsoft.com/office/powerpoint/2010/main" val="308019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6A4FA-6913-B08F-F072-91A232F6A824}"/>
              </a:ext>
            </a:extLst>
          </p:cNvPr>
          <p:cNvSpPr>
            <a:spLocks noGrp="1"/>
          </p:cNvSpPr>
          <p:nvPr>
            <p:ph type="title"/>
          </p:nvPr>
        </p:nvSpPr>
        <p:spPr>
          <a:xfrm>
            <a:off x="360000" y="360000"/>
            <a:ext cx="10764000" cy="561162"/>
          </a:xfrm>
        </p:spPr>
        <p:txBody>
          <a:bodyPr/>
          <a:lstStyle/>
          <a:p>
            <a:r>
              <a:rPr lang="en-AU" dirty="0"/>
              <a:t>Gradual release of responsibility in the classroom</a:t>
            </a:r>
          </a:p>
        </p:txBody>
      </p:sp>
      <p:pic>
        <p:nvPicPr>
          <p:cNvPr id="32" name="Graphic 31">
            <a:extLst>
              <a:ext uri="{FF2B5EF4-FFF2-40B4-BE49-F238E27FC236}">
                <a16:creationId xmlns:a16="http://schemas.microsoft.com/office/drawing/2014/main" id="{01F131BA-54A2-4024-D0BD-215B5B5D981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6934" y="1536378"/>
            <a:ext cx="7112446" cy="4458737"/>
          </a:xfrm>
          <a:prstGeom prst="rect">
            <a:avLst/>
          </a:prstGeom>
        </p:spPr>
      </p:pic>
      <p:grpSp>
        <p:nvGrpSpPr>
          <p:cNvPr id="42" name="Group 41" descr="I do">
            <a:extLst>
              <a:ext uri="{FF2B5EF4-FFF2-40B4-BE49-F238E27FC236}">
                <a16:creationId xmlns:a16="http://schemas.microsoft.com/office/drawing/2014/main" id="{DC63D342-01E9-23E8-94F1-D367055EFFAD}"/>
              </a:ext>
            </a:extLst>
          </p:cNvPr>
          <p:cNvGrpSpPr/>
          <p:nvPr/>
        </p:nvGrpSpPr>
        <p:grpSpPr>
          <a:xfrm>
            <a:off x="2018476" y="1453207"/>
            <a:ext cx="1275021" cy="1275021"/>
            <a:chOff x="5440670" y="1534022"/>
            <a:chExt cx="1275021" cy="1275021"/>
          </a:xfrm>
        </p:grpSpPr>
        <p:sp>
          <p:nvSpPr>
            <p:cNvPr id="16" name="Oval 15">
              <a:extLst>
                <a:ext uri="{FF2B5EF4-FFF2-40B4-BE49-F238E27FC236}">
                  <a16:creationId xmlns:a16="http://schemas.microsoft.com/office/drawing/2014/main" id="{FA568C01-72ED-E224-FA3E-EF71EFDB5E04}"/>
                </a:ext>
              </a:extLst>
            </p:cNvPr>
            <p:cNvSpPr/>
            <p:nvPr/>
          </p:nvSpPr>
          <p:spPr>
            <a:xfrm>
              <a:off x="5440670" y="1534022"/>
              <a:ext cx="1275021" cy="127502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5CBBF78E-ACDC-8295-5BBE-0C2FF42AF89A}"/>
                </a:ext>
                <a:ext uri="{C183D7F6-B498-43B3-948B-1728B52AA6E4}">
                  <adec:decorative xmlns:adec="http://schemas.microsoft.com/office/drawing/2017/decorative" val="1"/>
                </a:ext>
              </a:extLst>
            </p:cNvPr>
            <p:cNvSpPr/>
            <p:nvPr/>
          </p:nvSpPr>
          <p:spPr>
            <a:xfrm>
              <a:off x="5541418" y="1634770"/>
              <a:ext cx="1073525" cy="1073525"/>
            </a:xfrm>
            <a:prstGeom prst="ellipse">
              <a:avLst/>
            </a:prstGeom>
            <a:solidFill>
              <a:schemeClr val="accent3"/>
            </a:solidFill>
            <a:ln w="53975" cap="rnd" cmpd="sng" algn="ctr">
              <a:solidFill>
                <a:srgbClr val="FFFFFF"/>
              </a:solidFill>
              <a:prstDash val="solid"/>
              <a:round/>
            </a:ln>
            <a:effectLst/>
          </p:spPr>
          <p:txBody>
            <a:bodyPr wrap="square" lIns="0" tIns="0" rIns="0" bIns="0" rtlCol="0" anchor="ctr" anchorCtr="1"/>
            <a:lstStyle/>
            <a:p>
              <a:pPr algn="ctr" defTabSz="914400">
                <a:defRPr/>
              </a:pPr>
              <a:r>
                <a:rPr lang="en-US" sz="2000" b="1" kern="0" dirty="0">
                  <a:solidFill>
                    <a:schemeClr val="accent1"/>
                  </a:solidFill>
                  <a:latin typeface="+mj-lt"/>
                </a:rPr>
                <a:t>I do</a:t>
              </a:r>
            </a:p>
          </p:txBody>
        </p:sp>
      </p:grpSp>
      <p:grpSp>
        <p:nvGrpSpPr>
          <p:cNvPr id="19" name="Group 18" descr="We do">
            <a:extLst>
              <a:ext uri="{FF2B5EF4-FFF2-40B4-BE49-F238E27FC236}">
                <a16:creationId xmlns:a16="http://schemas.microsoft.com/office/drawing/2014/main" id="{5E167878-F90B-D4E9-3653-55F45FD6453D}"/>
              </a:ext>
            </a:extLst>
          </p:cNvPr>
          <p:cNvGrpSpPr/>
          <p:nvPr/>
        </p:nvGrpSpPr>
        <p:grpSpPr>
          <a:xfrm>
            <a:off x="2005487" y="3304150"/>
            <a:ext cx="1275021" cy="1275021"/>
            <a:chOff x="7164200" y="2807965"/>
            <a:chExt cx="1275021" cy="1275021"/>
          </a:xfrm>
        </p:grpSpPr>
        <p:sp>
          <p:nvSpPr>
            <p:cNvPr id="20" name="Oval 19">
              <a:extLst>
                <a:ext uri="{FF2B5EF4-FFF2-40B4-BE49-F238E27FC236}">
                  <a16:creationId xmlns:a16="http://schemas.microsoft.com/office/drawing/2014/main" id="{9251524B-8756-CD2A-6BE4-103DD235EB45}"/>
                </a:ext>
              </a:extLst>
            </p:cNvPr>
            <p:cNvSpPr/>
            <p:nvPr/>
          </p:nvSpPr>
          <p:spPr>
            <a:xfrm>
              <a:off x="7164200" y="2807965"/>
              <a:ext cx="1275021" cy="127502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BF7F55DF-2CA5-4A85-4A02-E8CDB678B57B}"/>
                </a:ext>
                <a:ext uri="{C183D7F6-B498-43B3-948B-1728B52AA6E4}">
                  <adec:decorative xmlns:adec="http://schemas.microsoft.com/office/drawing/2017/decorative" val="1"/>
                </a:ext>
              </a:extLst>
            </p:cNvPr>
            <p:cNvSpPr/>
            <p:nvPr/>
          </p:nvSpPr>
          <p:spPr>
            <a:xfrm>
              <a:off x="7264948" y="2908713"/>
              <a:ext cx="1073525" cy="1073525"/>
            </a:xfrm>
            <a:prstGeom prst="ellipse">
              <a:avLst/>
            </a:prstGeom>
            <a:solidFill>
              <a:schemeClr val="accent3"/>
            </a:solidFill>
            <a:ln w="53975" cap="rnd" cmpd="sng" algn="ctr">
              <a:solidFill>
                <a:srgbClr val="FFFFFF"/>
              </a:solidFill>
              <a:prstDash val="solid"/>
              <a:round/>
            </a:ln>
            <a:effectLst/>
          </p:spPr>
          <p:txBody>
            <a:bodyPr wrap="square" lIns="0" tIns="0" rIns="0" bIns="0" rtlCol="0" anchor="ctr" anchorCtr="1"/>
            <a:lstStyle/>
            <a:p>
              <a:pPr algn="ctr" defTabSz="914400">
                <a:defRPr/>
              </a:pPr>
              <a:r>
                <a:rPr lang="en-US" sz="2000" b="1" kern="0" dirty="0">
                  <a:solidFill>
                    <a:schemeClr val="accent1"/>
                  </a:solidFill>
                  <a:latin typeface="+mj-lt"/>
                </a:rPr>
                <a:t>We do</a:t>
              </a:r>
            </a:p>
          </p:txBody>
        </p:sp>
      </p:grpSp>
      <p:grpSp>
        <p:nvGrpSpPr>
          <p:cNvPr id="23" name="Group 22" descr="I do">
            <a:extLst>
              <a:ext uri="{FF2B5EF4-FFF2-40B4-BE49-F238E27FC236}">
                <a16:creationId xmlns:a16="http://schemas.microsoft.com/office/drawing/2014/main" id="{53C536CF-AB63-3860-546E-D1DC562DCCB5}"/>
              </a:ext>
            </a:extLst>
          </p:cNvPr>
          <p:cNvGrpSpPr/>
          <p:nvPr/>
        </p:nvGrpSpPr>
        <p:grpSpPr>
          <a:xfrm>
            <a:off x="2977224" y="5198880"/>
            <a:ext cx="1275021" cy="1275021"/>
            <a:chOff x="5440670" y="1534022"/>
            <a:chExt cx="1275021" cy="1275021"/>
          </a:xfrm>
        </p:grpSpPr>
        <p:sp>
          <p:nvSpPr>
            <p:cNvPr id="24" name="Oval 23">
              <a:extLst>
                <a:ext uri="{FF2B5EF4-FFF2-40B4-BE49-F238E27FC236}">
                  <a16:creationId xmlns:a16="http://schemas.microsoft.com/office/drawing/2014/main" id="{2CD12999-25B5-C2B3-3FFD-8047AF20E195}"/>
                </a:ext>
              </a:extLst>
            </p:cNvPr>
            <p:cNvSpPr/>
            <p:nvPr/>
          </p:nvSpPr>
          <p:spPr>
            <a:xfrm>
              <a:off x="5440670" y="1534022"/>
              <a:ext cx="1275021" cy="127502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8035871E-50D5-6081-81B1-E2528033026C}"/>
                </a:ext>
                <a:ext uri="{C183D7F6-B498-43B3-948B-1728B52AA6E4}">
                  <adec:decorative xmlns:adec="http://schemas.microsoft.com/office/drawing/2017/decorative" val="1"/>
                </a:ext>
              </a:extLst>
            </p:cNvPr>
            <p:cNvSpPr/>
            <p:nvPr/>
          </p:nvSpPr>
          <p:spPr>
            <a:xfrm>
              <a:off x="5541418" y="1634770"/>
              <a:ext cx="1073525" cy="1073525"/>
            </a:xfrm>
            <a:prstGeom prst="ellipse">
              <a:avLst/>
            </a:prstGeom>
            <a:solidFill>
              <a:schemeClr val="accent3"/>
            </a:solidFill>
            <a:ln w="53975" cap="rnd" cmpd="sng" algn="ctr">
              <a:solidFill>
                <a:srgbClr val="FFFFFF"/>
              </a:solidFill>
              <a:prstDash val="solid"/>
              <a:round/>
            </a:ln>
            <a:effectLst/>
          </p:spPr>
          <p:txBody>
            <a:bodyPr wrap="square" lIns="0" tIns="0" rIns="0" bIns="0" rtlCol="0" anchor="ctr" anchorCtr="1"/>
            <a:lstStyle/>
            <a:p>
              <a:pPr algn="ctr" defTabSz="914400">
                <a:defRPr/>
              </a:pPr>
              <a:r>
                <a:rPr lang="en-US" sz="2000" b="1" kern="0" dirty="0">
                  <a:solidFill>
                    <a:schemeClr val="accent1"/>
                  </a:solidFill>
                  <a:latin typeface="+mj-lt"/>
                </a:rPr>
                <a:t>I do</a:t>
              </a:r>
            </a:p>
          </p:txBody>
        </p:sp>
      </p:grpSp>
      <p:grpSp>
        <p:nvGrpSpPr>
          <p:cNvPr id="44" name="Group 43" descr="We do">
            <a:extLst>
              <a:ext uri="{FF2B5EF4-FFF2-40B4-BE49-F238E27FC236}">
                <a16:creationId xmlns:a16="http://schemas.microsoft.com/office/drawing/2014/main" id="{86004613-6C73-F611-9E5C-3480051F75FE}"/>
              </a:ext>
            </a:extLst>
          </p:cNvPr>
          <p:cNvGrpSpPr/>
          <p:nvPr/>
        </p:nvGrpSpPr>
        <p:grpSpPr>
          <a:xfrm>
            <a:off x="4201629" y="3658752"/>
            <a:ext cx="1275021" cy="1275021"/>
            <a:chOff x="4262616" y="4672612"/>
            <a:chExt cx="1275021" cy="1275021"/>
          </a:xfrm>
        </p:grpSpPr>
        <p:sp>
          <p:nvSpPr>
            <p:cNvPr id="36" name="Oval 35">
              <a:extLst>
                <a:ext uri="{FF2B5EF4-FFF2-40B4-BE49-F238E27FC236}">
                  <a16:creationId xmlns:a16="http://schemas.microsoft.com/office/drawing/2014/main" id="{EAC7A718-2820-C5D6-453F-4E9570212FEB}"/>
                </a:ext>
              </a:extLst>
            </p:cNvPr>
            <p:cNvSpPr/>
            <p:nvPr/>
          </p:nvSpPr>
          <p:spPr>
            <a:xfrm>
              <a:off x="4262616" y="4672612"/>
              <a:ext cx="1275021" cy="127502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22070266-B44E-2EC5-DC9D-18BEE0102676}"/>
                </a:ext>
                <a:ext uri="{C183D7F6-B498-43B3-948B-1728B52AA6E4}">
                  <adec:decorative xmlns:adec="http://schemas.microsoft.com/office/drawing/2017/decorative" val="1"/>
                </a:ext>
              </a:extLst>
            </p:cNvPr>
            <p:cNvSpPr/>
            <p:nvPr/>
          </p:nvSpPr>
          <p:spPr>
            <a:xfrm>
              <a:off x="4363364" y="4773360"/>
              <a:ext cx="1073525" cy="1073525"/>
            </a:xfrm>
            <a:prstGeom prst="ellipse">
              <a:avLst/>
            </a:prstGeom>
            <a:solidFill>
              <a:schemeClr val="accent3"/>
            </a:solidFill>
            <a:ln w="53975" cap="rnd" cmpd="sng" algn="ctr">
              <a:solidFill>
                <a:srgbClr val="FFFFFF"/>
              </a:solidFill>
              <a:prstDash val="solid"/>
              <a:round/>
            </a:ln>
            <a:effectLst/>
          </p:spPr>
          <p:txBody>
            <a:bodyPr wrap="square" lIns="0" tIns="0" rIns="0" bIns="0" rtlCol="0" anchor="ctr" anchorCtr="1"/>
            <a:lstStyle/>
            <a:p>
              <a:pPr algn="ctr" defTabSz="914400">
                <a:defRPr/>
              </a:pPr>
              <a:r>
                <a:rPr lang="en-US" sz="2000" b="1" kern="0" dirty="0">
                  <a:solidFill>
                    <a:schemeClr val="accent1"/>
                  </a:solidFill>
                  <a:latin typeface="+mj-lt"/>
                </a:rPr>
                <a:t>We do</a:t>
              </a:r>
            </a:p>
          </p:txBody>
        </p:sp>
      </p:grpSp>
      <p:grpSp>
        <p:nvGrpSpPr>
          <p:cNvPr id="45" name="Group 44" descr="You do">
            <a:extLst>
              <a:ext uri="{FF2B5EF4-FFF2-40B4-BE49-F238E27FC236}">
                <a16:creationId xmlns:a16="http://schemas.microsoft.com/office/drawing/2014/main" id="{3EE06134-181F-F88F-D527-D239CEEC4B35}"/>
              </a:ext>
            </a:extLst>
          </p:cNvPr>
          <p:cNvGrpSpPr/>
          <p:nvPr/>
        </p:nvGrpSpPr>
        <p:grpSpPr>
          <a:xfrm>
            <a:off x="5742000" y="2380068"/>
            <a:ext cx="1275021" cy="1275021"/>
            <a:chOff x="3614900" y="2807965"/>
            <a:chExt cx="1275021" cy="1275021"/>
          </a:xfrm>
        </p:grpSpPr>
        <p:sp>
          <p:nvSpPr>
            <p:cNvPr id="33" name="Oval 32">
              <a:extLst>
                <a:ext uri="{FF2B5EF4-FFF2-40B4-BE49-F238E27FC236}">
                  <a16:creationId xmlns:a16="http://schemas.microsoft.com/office/drawing/2014/main" id="{C92688B6-947C-363D-A8A5-E856ABF6F591}"/>
                </a:ext>
              </a:extLst>
            </p:cNvPr>
            <p:cNvSpPr/>
            <p:nvPr/>
          </p:nvSpPr>
          <p:spPr>
            <a:xfrm>
              <a:off x="3614900" y="2807965"/>
              <a:ext cx="1275021" cy="127502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4C96F84F-DADE-9CEC-7AD3-B8DEF7FCE79A}"/>
                </a:ext>
                <a:ext uri="{C183D7F6-B498-43B3-948B-1728B52AA6E4}">
                  <adec:decorative xmlns:adec="http://schemas.microsoft.com/office/drawing/2017/decorative" val="1"/>
                </a:ext>
              </a:extLst>
            </p:cNvPr>
            <p:cNvSpPr/>
            <p:nvPr/>
          </p:nvSpPr>
          <p:spPr>
            <a:xfrm>
              <a:off x="3715648" y="2908713"/>
              <a:ext cx="1073525" cy="1073525"/>
            </a:xfrm>
            <a:prstGeom prst="ellipse">
              <a:avLst/>
            </a:prstGeom>
            <a:solidFill>
              <a:schemeClr val="accent3"/>
            </a:solidFill>
            <a:ln w="53975" cap="rnd" cmpd="sng" algn="ctr">
              <a:solidFill>
                <a:srgbClr val="FFFFFF"/>
              </a:solidFill>
              <a:prstDash val="solid"/>
              <a:round/>
            </a:ln>
            <a:effectLst/>
          </p:spPr>
          <p:txBody>
            <a:bodyPr wrap="square" lIns="0" tIns="0" rIns="0" bIns="0" rtlCol="0" anchor="ctr" anchorCtr="1"/>
            <a:lstStyle/>
            <a:p>
              <a:pPr algn="ctr" defTabSz="914400">
                <a:defRPr/>
              </a:pPr>
              <a:r>
                <a:rPr lang="en-US" sz="2000" b="1" kern="0" dirty="0">
                  <a:solidFill>
                    <a:schemeClr val="accent1"/>
                  </a:solidFill>
                  <a:latin typeface="+mj-lt"/>
                </a:rPr>
                <a:t>You do</a:t>
              </a:r>
            </a:p>
          </p:txBody>
        </p:sp>
      </p:grpSp>
      <p:grpSp>
        <p:nvGrpSpPr>
          <p:cNvPr id="43" name="Group 42" descr="I do">
            <a:extLst>
              <a:ext uri="{FF2B5EF4-FFF2-40B4-BE49-F238E27FC236}">
                <a16:creationId xmlns:a16="http://schemas.microsoft.com/office/drawing/2014/main" id="{4DAE2CDD-470A-0E2C-E59C-CA4B89EB1A40}"/>
              </a:ext>
            </a:extLst>
          </p:cNvPr>
          <p:cNvGrpSpPr/>
          <p:nvPr/>
        </p:nvGrpSpPr>
        <p:grpSpPr>
          <a:xfrm>
            <a:off x="6524553" y="4463534"/>
            <a:ext cx="1275021" cy="1275021"/>
            <a:chOff x="6361541" y="4672612"/>
            <a:chExt cx="1275021" cy="1275021"/>
          </a:xfrm>
        </p:grpSpPr>
        <p:sp>
          <p:nvSpPr>
            <p:cNvPr id="30" name="Oval 29">
              <a:extLst>
                <a:ext uri="{FF2B5EF4-FFF2-40B4-BE49-F238E27FC236}">
                  <a16:creationId xmlns:a16="http://schemas.microsoft.com/office/drawing/2014/main" id="{BA423FCD-D146-A4B4-4376-EC9C4E1A43D0}"/>
                </a:ext>
              </a:extLst>
            </p:cNvPr>
            <p:cNvSpPr/>
            <p:nvPr/>
          </p:nvSpPr>
          <p:spPr>
            <a:xfrm>
              <a:off x="6361541" y="4672612"/>
              <a:ext cx="1275021" cy="127502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389F8E38-8A8C-36FC-7FC0-91B37D0872C1}"/>
                </a:ext>
                <a:ext uri="{C183D7F6-B498-43B3-948B-1728B52AA6E4}">
                  <adec:decorative xmlns:adec="http://schemas.microsoft.com/office/drawing/2017/decorative" val="1"/>
                </a:ext>
              </a:extLst>
            </p:cNvPr>
            <p:cNvSpPr/>
            <p:nvPr/>
          </p:nvSpPr>
          <p:spPr>
            <a:xfrm>
              <a:off x="6462289" y="4773360"/>
              <a:ext cx="1073525" cy="1073525"/>
            </a:xfrm>
            <a:prstGeom prst="ellipse">
              <a:avLst/>
            </a:prstGeom>
            <a:solidFill>
              <a:schemeClr val="accent3"/>
            </a:solidFill>
            <a:ln w="53975" cap="rnd" cmpd="sng" algn="ctr">
              <a:solidFill>
                <a:srgbClr val="FFFFFF"/>
              </a:solidFill>
              <a:prstDash val="solid"/>
              <a:round/>
            </a:ln>
            <a:effectLst/>
          </p:spPr>
          <p:txBody>
            <a:bodyPr wrap="square" lIns="0" tIns="0" rIns="0" bIns="0" rtlCol="0" anchor="ctr" anchorCtr="1"/>
            <a:lstStyle/>
            <a:p>
              <a:pPr algn="ctr" defTabSz="914400">
                <a:defRPr/>
              </a:pPr>
              <a:r>
                <a:rPr lang="en-US" sz="2000" b="1" kern="0" dirty="0">
                  <a:solidFill>
                    <a:schemeClr val="accent1"/>
                  </a:solidFill>
                  <a:latin typeface="+mj-lt"/>
                </a:rPr>
                <a:t>I do</a:t>
              </a:r>
            </a:p>
          </p:txBody>
        </p:sp>
      </p:grpSp>
      <p:grpSp>
        <p:nvGrpSpPr>
          <p:cNvPr id="41" name="Group 40" descr="We do">
            <a:extLst>
              <a:ext uri="{FF2B5EF4-FFF2-40B4-BE49-F238E27FC236}">
                <a16:creationId xmlns:a16="http://schemas.microsoft.com/office/drawing/2014/main" id="{ADD617AB-52EA-383E-5D76-688C485ED3A4}"/>
              </a:ext>
            </a:extLst>
          </p:cNvPr>
          <p:cNvGrpSpPr/>
          <p:nvPr/>
        </p:nvGrpSpPr>
        <p:grpSpPr>
          <a:xfrm>
            <a:off x="8694442" y="4463534"/>
            <a:ext cx="1275021" cy="1275021"/>
            <a:chOff x="7164200" y="2807965"/>
            <a:chExt cx="1275021" cy="1275021"/>
          </a:xfrm>
        </p:grpSpPr>
        <p:sp>
          <p:nvSpPr>
            <p:cNvPr id="27" name="Oval 26">
              <a:extLst>
                <a:ext uri="{FF2B5EF4-FFF2-40B4-BE49-F238E27FC236}">
                  <a16:creationId xmlns:a16="http://schemas.microsoft.com/office/drawing/2014/main" id="{9BE8FAFE-6EF4-E354-0F90-506C0B104886}"/>
                </a:ext>
              </a:extLst>
            </p:cNvPr>
            <p:cNvSpPr/>
            <p:nvPr/>
          </p:nvSpPr>
          <p:spPr>
            <a:xfrm>
              <a:off x="7164200" y="2807965"/>
              <a:ext cx="1275021" cy="127502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a:extLst>
                <a:ext uri="{FF2B5EF4-FFF2-40B4-BE49-F238E27FC236}">
                  <a16:creationId xmlns:a16="http://schemas.microsoft.com/office/drawing/2014/main" id="{8E9EE6D3-CA89-1C6D-FC06-B3E69E7449B6}"/>
                </a:ext>
                <a:ext uri="{C183D7F6-B498-43B3-948B-1728B52AA6E4}">
                  <adec:decorative xmlns:adec="http://schemas.microsoft.com/office/drawing/2017/decorative" val="1"/>
                </a:ext>
              </a:extLst>
            </p:cNvPr>
            <p:cNvSpPr/>
            <p:nvPr/>
          </p:nvSpPr>
          <p:spPr>
            <a:xfrm>
              <a:off x="7264948" y="2908713"/>
              <a:ext cx="1073525" cy="1073525"/>
            </a:xfrm>
            <a:prstGeom prst="ellipse">
              <a:avLst/>
            </a:prstGeom>
            <a:solidFill>
              <a:schemeClr val="accent3"/>
            </a:solidFill>
            <a:ln w="53975" cap="rnd" cmpd="sng" algn="ctr">
              <a:solidFill>
                <a:srgbClr val="FFFFFF"/>
              </a:solidFill>
              <a:prstDash val="solid"/>
              <a:round/>
            </a:ln>
            <a:effectLst/>
          </p:spPr>
          <p:txBody>
            <a:bodyPr wrap="square" lIns="0" tIns="0" rIns="0" bIns="0" rtlCol="0" anchor="ctr" anchorCtr="1"/>
            <a:lstStyle/>
            <a:p>
              <a:pPr algn="ctr" defTabSz="914400">
                <a:defRPr/>
              </a:pPr>
              <a:r>
                <a:rPr lang="en-US" sz="2000" b="1" kern="0" dirty="0">
                  <a:solidFill>
                    <a:schemeClr val="accent1"/>
                  </a:solidFill>
                  <a:latin typeface="+mj-lt"/>
                </a:rPr>
                <a:t>We do</a:t>
              </a:r>
            </a:p>
          </p:txBody>
        </p:sp>
      </p:grpSp>
      <p:grpSp>
        <p:nvGrpSpPr>
          <p:cNvPr id="35" name="Group 34" descr="You do">
            <a:extLst>
              <a:ext uri="{FF2B5EF4-FFF2-40B4-BE49-F238E27FC236}">
                <a16:creationId xmlns:a16="http://schemas.microsoft.com/office/drawing/2014/main" id="{B91479D9-5420-14DD-04E3-BC859BC12069}"/>
              </a:ext>
            </a:extLst>
          </p:cNvPr>
          <p:cNvGrpSpPr/>
          <p:nvPr/>
        </p:nvGrpSpPr>
        <p:grpSpPr>
          <a:xfrm>
            <a:off x="9318868" y="2027652"/>
            <a:ext cx="1275021" cy="1275021"/>
            <a:chOff x="3614900" y="2807965"/>
            <a:chExt cx="1275021" cy="1275021"/>
          </a:xfrm>
        </p:grpSpPr>
        <p:sp>
          <p:nvSpPr>
            <p:cNvPr id="38" name="Oval 37">
              <a:extLst>
                <a:ext uri="{FF2B5EF4-FFF2-40B4-BE49-F238E27FC236}">
                  <a16:creationId xmlns:a16="http://schemas.microsoft.com/office/drawing/2014/main" id="{3D54D774-61EC-172F-E349-6BB316C2489A}"/>
                </a:ext>
              </a:extLst>
            </p:cNvPr>
            <p:cNvSpPr/>
            <p:nvPr/>
          </p:nvSpPr>
          <p:spPr>
            <a:xfrm>
              <a:off x="3614900" y="2807965"/>
              <a:ext cx="1275021" cy="127502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FFCFFB31-E439-75B2-C585-C9D912713E6A}"/>
                </a:ext>
                <a:ext uri="{C183D7F6-B498-43B3-948B-1728B52AA6E4}">
                  <adec:decorative xmlns:adec="http://schemas.microsoft.com/office/drawing/2017/decorative" val="1"/>
                </a:ext>
              </a:extLst>
            </p:cNvPr>
            <p:cNvSpPr/>
            <p:nvPr/>
          </p:nvSpPr>
          <p:spPr>
            <a:xfrm>
              <a:off x="3715648" y="2908713"/>
              <a:ext cx="1073525" cy="1073525"/>
            </a:xfrm>
            <a:prstGeom prst="ellipse">
              <a:avLst/>
            </a:prstGeom>
            <a:solidFill>
              <a:schemeClr val="accent3"/>
            </a:solidFill>
            <a:ln w="53975" cap="rnd" cmpd="sng" algn="ctr">
              <a:solidFill>
                <a:srgbClr val="FFFFFF"/>
              </a:solidFill>
              <a:prstDash val="solid"/>
              <a:round/>
            </a:ln>
            <a:effectLst/>
          </p:spPr>
          <p:txBody>
            <a:bodyPr wrap="square" lIns="0" tIns="0" rIns="0" bIns="0" rtlCol="0" anchor="ctr" anchorCtr="1"/>
            <a:lstStyle/>
            <a:p>
              <a:pPr algn="ctr" defTabSz="914400">
                <a:defRPr/>
              </a:pPr>
              <a:r>
                <a:rPr lang="en-US" sz="2000" b="1" kern="0" dirty="0">
                  <a:solidFill>
                    <a:schemeClr val="accent1"/>
                  </a:solidFill>
                  <a:latin typeface="+mj-lt"/>
                </a:rPr>
                <a:t>You do</a:t>
              </a:r>
            </a:p>
          </p:txBody>
        </p:sp>
      </p:grpSp>
      <p:sp>
        <p:nvSpPr>
          <p:cNvPr id="11" name="Content Placeholder 5">
            <a:extLst>
              <a:ext uri="{FF2B5EF4-FFF2-40B4-BE49-F238E27FC236}">
                <a16:creationId xmlns:a16="http://schemas.microsoft.com/office/drawing/2014/main" id="{CE42239A-E0BF-73AF-6D2E-696E093A902E}"/>
              </a:ext>
              <a:ext uri="{C183D7F6-B498-43B3-948B-1728B52AA6E4}">
                <adec:decorative xmlns:adec="http://schemas.microsoft.com/office/drawing/2017/decorative" val="0"/>
              </a:ext>
            </a:extLst>
          </p:cNvPr>
          <p:cNvSpPr>
            <a:spLocks noGrp="1"/>
          </p:cNvSpPr>
          <p:nvPr>
            <p:ph idx="4294967295"/>
          </p:nvPr>
        </p:nvSpPr>
        <p:spPr>
          <a:xfrm>
            <a:off x="7237152" y="3081619"/>
            <a:ext cx="2106139" cy="1533398"/>
          </a:xfrm>
        </p:spPr>
        <p:txBody>
          <a:bodyPr vert="horz" lIns="0" tIns="0" rIns="0" bIns="0" rtlCol="0" anchor="t">
            <a:noAutofit/>
          </a:bodyPr>
          <a:lstStyle/>
          <a:p>
            <a:pPr algn="ctr">
              <a:lnSpc>
                <a:spcPct val="100000"/>
              </a:lnSpc>
              <a:spcAft>
                <a:spcPts val="1000"/>
              </a:spcAft>
            </a:pPr>
            <a:r>
              <a:rPr lang="en-AU" sz="2800" b="1" dirty="0">
                <a:solidFill>
                  <a:schemeClr val="accent2"/>
                </a:solidFill>
                <a:latin typeface="Public Sans"/>
              </a:rPr>
              <a:t>It is not always linear</a:t>
            </a:r>
            <a:endParaRPr lang="en-AU" sz="2800" b="1" i="0" dirty="0">
              <a:solidFill>
                <a:schemeClr val="accent2"/>
              </a:solidFill>
              <a:effectLst/>
              <a:latin typeface="Public Sans Light"/>
            </a:endParaRPr>
          </a:p>
        </p:txBody>
      </p:sp>
      <p:sp>
        <p:nvSpPr>
          <p:cNvPr id="4" name="Slide Number Placeholder 3">
            <a:extLst>
              <a:ext uri="{FF2B5EF4-FFF2-40B4-BE49-F238E27FC236}">
                <a16:creationId xmlns:a16="http://schemas.microsoft.com/office/drawing/2014/main" id="{117207DB-C701-8AB4-E4CB-6F63E5648A59}"/>
              </a:ext>
              <a:ext uri="{C183D7F6-B498-43B3-948B-1728B52AA6E4}">
                <adec:decorative xmlns:adec="http://schemas.microsoft.com/office/drawing/2017/decorative" val="1"/>
              </a:ext>
            </a:extLst>
          </p:cNvPr>
          <p:cNvSpPr>
            <a:spLocks noGrp="1"/>
          </p:cNvSpPr>
          <p:nvPr>
            <p:ph type="sldNum" sz="quarter" idx="12"/>
          </p:nvPr>
        </p:nvSpPr>
        <p:spPr>
          <a:xfrm>
            <a:off x="10569311" y="6528700"/>
            <a:ext cx="720000" cy="180000"/>
          </a:xfrm>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4075856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B40C2-803D-0794-92E5-704F12D9877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58E639B-84F7-0F22-823F-CB9DD15CCF32}"/>
              </a:ext>
            </a:extLst>
          </p:cNvPr>
          <p:cNvSpPr>
            <a:spLocks noGrp="1"/>
          </p:cNvSpPr>
          <p:nvPr>
            <p:ph type="title"/>
          </p:nvPr>
        </p:nvSpPr>
        <p:spPr/>
        <p:txBody>
          <a:bodyPr/>
          <a:lstStyle/>
          <a:p>
            <a:r>
              <a:rPr lang="en-AU" dirty="0"/>
              <a:t>Gradual release of responsibility in the classroom – continued</a:t>
            </a:r>
          </a:p>
        </p:txBody>
      </p:sp>
      <p:sp>
        <p:nvSpPr>
          <p:cNvPr id="14" name="TextBox 13">
            <a:extLst>
              <a:ext uri="{FF2B5EF4-FFF2-40B4-BE49-F238E27FC236}">
                <a16:creationId xmlns:a16="http://schemas.microsoft.com/office/drawing/2014/main" id="{F3202F38-A626-F0CC-3E95-EAD1EDEC67BD}"/>
              </a:ext>
            </a:extLst>
          </p:cNvPr>
          <p:cNvSpPr txBox="1"/>
          <p:nvPr/>
        </p:nvSpPr>
        <p:spPr>
          <a:xfrm>
            <a:off x="407367" y="2333156"/>
            <a:ext cx="6135921" cy="3348932"/>
          </a:xfrm>
          <a:prstGeom prst="roundRect">
            <a:avLst/>
          </a:prstGeom>
          <a:noFill/>
        </p:spPr>
        <p:txBody>
          <a:bodyPr wrap="square" lIns="91440" tIns="45720" rIns="91440" bIns="45720" anchor="t">
            <a:spAutoFit/>
          </a:bodyPr>
          <a:lstStyle/>
          <a:p>
            <a:pPr>
              <a:lnSpc>
                <a:spcPct val="150000"/>
              </a:lnSpc>
            </a:pPr>
            <a:r>
              <a:rPr lang="en-AU" sz="1800" dirty="0">
                <a:ea typeface="Calibri"/>
              </a:rPr>
              <a:t>The concept of extended handover is central to gradual release of responsibility (Sherrington 2020).</a:t>
            </a:r>
          </a:p>
          <a:p>
            <a:pPr>
              <a:lnSpc>
                <a:spcPct val="150000"/>
              </a:lnSpc>
            </a:pPr>
            <a:endParaRPr lang="en-AU" sz="1800" dirty="0">
              <a:ea typeface="Calibri"/>
            </a:endParaRPr>
          </a:p>
          <a:p>
            <a:pPr>
              <a:lnSpc>
                <a:spcPct val="150000"/>
              </a:lnSpc>
              <a:spcBef>
                <a:spcPts val="300"/>
              </a:spcBef>
              <a:spcAft>
                <a:spcPts val="300"/>
              </a:spcAft>
            </a:pPr>
            <a:r>
              <a:rPr lang="en-AU" sz="1800" dirty="0">
                <a:ea typeface="Calibri"/>
              </a:rPr>
              <a:t>The t</a:t>
            </a:r>
            <a:r>
              <a:rPr lang="en-AU" sz="1800" dirty="0">
                <a:effectLst/>
                <a:ea typeface="Calibri"/>
              </a:rPr>
              <a:t>eacher flexibly moves between modelled, guided and independent teaching practice, responsive to student learning.</a:t>
            </a:r>
          </a:p>
          <a:p>
            <a:pPr>
              <a:lnSpc>
                <a:spcPct val="150000"/>
              </a:lnSpc>
            </a:pPr>
            <a:endParaRPr lang="en-AU" sz="1800" dirty="0">
              <a:ea typeface="Calibri"/>
            </a:endParaRPr>
          </a:p>
        </p:txBody>
      </p:sp>
      <p:grpSp>
        <p:nvGrpSpPr>
          <p:cNvPr id="16" name="Group 15" descr="Teacher: modelling (I do) and guided practice (we do)">
            <a:extLst>
              <a:ext uri="{FF2B5EF4-FFF2-40B4-BE49-F238E27FC236}">
                <a16:creationId xmlns:a16="http://schemas.microsoft.com/office/drawing/2014/main" id="{B6A84DBE-002A-D309-A492-BB38156B25C2}"/>
              </a:ext>
            </a:extLst>
          </p:cNvPr>
          <p:cNvGrpSpPr/>
          <p:nvPr/>
        </p:nvGrpSpPr>
        <p:grpSpPr>
          <a:xfrm>
            <a:off x="6635262" y="1867609"/>
            <a:ext cx="2528909" cy="3439054"/>
            <a:chOff x="6635262" y="1867609"/>
            <a:chExt cx="2528909" cy="3439054"/>
          </a:xfrm>
        </p:grpSpPr>
        <p:sp>
          <p:nvSpPr>
            <p:cNvPr id="23" name="Freeform: Shape 22">
              <a:extLst>
                <a:ext uri="{FF2B5EF4-FFF2-40B4-BE49-F238E27FC236}">
                  <a16:creationId xmlns:a16="http://schemas.microsoft.com/office/drawing/2014/main" id="{997B59B4-D2EF-E6A8-C249-2442E6372FE7}"/>
                </a:ext>
                <a:ext uri="{C183D7F6-B498-43B3-948B-1728B52AA6E4}">
                  <adec:decorative xmlns:adec="http://schemas.microsoft.com/office/drawing/2017/decorative" val="1"/>
                </a:ext>
              </a:extLst>
            </p:cNvPr>
            <p:cNvSpPr/>
            <p:nvPr/>
          </p:nvSpPr>
          <p:spPr>
            <a:xfrm rot="10800000">
              <a:off x="6635262" y="2333156"/>
              <a:ext cx="2528909" cy="943336"/>
            </a:xfrm>
            <a:custGeom>
              <a:avLst/>
              <a:gdLst>
                <a:gd name="connsiteX0" fmla="*/ 493867 w 3081680"/>
                <a:gd name="connsiteY0" fmla="*/ 0 h 1149531"/>
                <a:gd name="connsiteX1" fmla="*/ 2587813 w 3081680"/>
                <a:gd name="connsiteY1" fmla="*/ 0 h 1149531"/>
                <a:gd name="connsiteX2" fmla="*/ 3081680 w 3081680"/>
                <a:gd name="connsiteY2" fmla="*/ 1149531 h 1149531"/>
                <a:gd name="connsiteX3" fmla="*/ 0 w 3081680"/>
                <a:gd name="connsiteY3" fmla="*/ 1149531 h 1149531"/>
              </a:gdLst>
              <a:ahLst/>
              <a:cxnLst>
                <a:cxn ang="0">
                  <a:pos x="connsiteX0" y="connsiteY0"/>
                </a:cxn>
                <a:cxn ang="0">
                  <a:pos x="connsiteX1" y="connsiteY1"/>
                </a:cxn>
                <a:cxn ang="0">
                  <a:pos x="connsiteX2" y="connsiteY2"/>
                </a:cxn>
                <a:cxn ang="0">
                  <a:pos x="connsiteX3" y="connsiteY3"/>
                </a:cxn>
              </a:cxnLst>
              <a:rect l="l" t="t" r="r" b="b"/>
              <a:pathLst>
                <a:path w="3081680" h="1149531">
                  <a:moveTo>
                    <a:pt x="493867" y="0"/>
                  </a:moveTo>
                  <a:lnTo>
                    <a:pt x="2587813" y="0"/>
                  </a:lnTo>
                  <a:lnTo>
                    <a:pt x="3081680" y="1149531"/>
                  </a:lnTo>
                  <a:lnTo>
                    <a:pt x="0" y="1149531"/>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dirty="0"/>
            </a:p>
          </p:txBody>
        </p:sp>
        <p:sp>
          <p:nvSpPr>
            <p:cNvPr id="24" name="Freeform: Shape 23">
              <a:extLst>
                <a:ext uri="{FF2B5EF4-FFF2-40B4-BE49-F238E27FC236}">
                  <a16:creationId xmlns:a16="http://schemas.microsoft.com/office/drawing/2014/main" id="{83817DDB-CCD4-1191-3075-F2531273E6CD}"/>
                </a:ext>
                <a:ext uri="{C183D7F6-B498-43B3-948B-1728B52AA6E4}">
                  <adec:decorative xmlns:adec="http://schemas.microsoft.com/office/drawing/2017/decorative" val="1"/>
                </a:ext>
              </a:extLst>
            </p:cNvPr>
            <p:cNvSpPr/>
            <p:nvPr/>
          </p:nvSpPr>
          <p:spPr>
            <a:xfrm rot="10800000">
              <a:off x="7038211" y="3295982"/>
              <a:ext cx="1723013" cy="2010681"/>
            </a:xfrm>
            <a:custGeom>
              <a:avLst/>
              <a:gdLst>
                <a:gd name="connsiteX0" fmla="*/ 1046973 w 2099630"/>
                <a:gd name="connsiteY0" fmla="*/ 0 h 2450177"/>
                <a:gd name="connsiteX1" fmla="*/ 2099630 w 2099630"/>
                <a:gd name="connsiteY1" fmla="*/ 2450177 h 2450177"/>
                <a:gd name="connsiteX2" fmla="*/ 2093255 w 2099630"/>
                <a:gd name="connsiteY2" fmla="*/ 2436949 h 2450177"/>
                <a:gd name="connsiteX3" fmla="*/ 0 w 2099630"/>
                <a:gd name="connsiteY3" fmla="*/ 2436949 h 2450177"/>
                <a:gd name="connsiteX4" fmla="*/ 1046973 w 2099630"/>
                <a:gd name="connsiteY4" fmla="*/ 0 h 2450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9630" h="2450177">
                  <a:moveTo>
                    <a:pt x="1046973" y="0"/>
                  </a:moveTo>
                  <a:lnTo>
                    <a:pt x="2099630" y="2450177"/>
                  </a:lnTo>
                  <a:lnTo>
                    <a:pt x="2093255" y="2436949"/>
                  </a:lnTo>
                  <a:lnTo>
                    <a:pt x="0" y="2436949"/>
                  </a:lnTo>
                  <a:lnTo>
                    <a:pt x="1046973"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25" name="TextBox 24">
              <a:extLst>
                <a:ext uri="{FF2B5EF4-FFF2-40B4-BE49-F238E27FC236}">
                  <a16:creationId xmlns:a16="http://schemas.microsoft.com/office/drawing/2014/main" id="{7FB92E99-B19D-7966-D19D-EC0F16CC7AFA}"/>
                </a:ext>
              </a:extLst>
            </p:cNvPr>
            <p:cNvSpPr txBox="1"/>
            <p:nvPr/>
          </p:nvSpPr>
          <p:spPr>
            <a:xfrm>
              <a:off x="7038211" y="2459142"/>
              <a:ext cx="1635862" cy="578882"/>
            </a:xfrm>
            <a:prstGeom prst="roundRect">
              <a:avLst/>
            </a:prstGeom>
            <a:noFill/>
          </p:spPr>
          <p:txBody>
            <a:bodyPr wrap="square" lIns="91440" tIns="45720" rIns="91440" bIns="45720" anchor="t">
              <a:spAutoFit/>
            </a:bodyPr>
            <a:lstStyle/>
            <a:p>
              <a:pPr algn="ctr"/>
              <a:r>
                <a:rPr lang="en-AU" sz="1400" dirty="0">
                  <a:solidFill>
                    <a:schemeClr val="accent1"/>
                  </a:solidFill>
                  <a:latin typeface="Public Sans Medium" pitchFamily="2" charset="0"/>
                  <a:ea typeface="Calibri"/>
                </a:rPr>
                <a:t>Modelling</a:t>
              </a:r>
            </a:p>
            <a:p>
              <a:pPr algn="ctr"/>
              <a:r>
                <a:rPr lang="en-AU" sz="1400" dirty="0">
                  <a:solidFill>
                    <a:schemeClr val="accent1"/>
                  </a:solidFill>
                  <a:latin typeface="Public Sans Medium" pitchFamily="2" charset="0"/>
                  <a:ea typeface="Calibri"/>
                </a:rPr>
                <a:t>(I do)</a:t>
              </a:r>
            </a:p>
          </p:txBody>
        </p:sp>
        <p:sp>
          <p:nvSpPr>
            <p:cNvPr id="26" name="TextBox 25">
              <a:extLst>
                <a:ext uri="{FF2B5EF4-FFF2-40B4-BE49-F238E27FC236}">
                  <a16:creationId xmlns:a16="http://schemas.microsoft.com/office/drawing/2014/main" id="{BFBA4EAE-960D-AD04-7A6E-4C9E2AFFFF7F}"/>
                </a:ext>
              </a:extLst>
            </p:cNvPr>
            <p:cNvSpPr txBox="1"/>
            <p:nvPr/>
          </p:nvSpPr>
          <p:spPr>
            <a:xfrm>
              <a:off x="7384264" y="3402478"/>
              <a:ext cx="1012204" cy="817245"/>
            </a:xfrm>
            <a:prstGeom prst="roundRect">
              <a:avLst/>
            </a:prstGeom>
            <a:noFill/>
          </p:spPr>
          <p:txBody>
            <a:bodyPr wrap="square" lIns="91440" tIns="45720" rIns="91440" bIns="45720" anchor="t">
              <a:spAutoFit/>
            </a:bodyPr>
            <a:lstStyle/>
            <a:p>
              <a:pPr algn="ctr"/>
              <a:r>
                <a:rPr lang="en-AU" sz="1400" dirty="0">
                  <a:solidFill>
                    <a:schemeClr val="accent1"/>
                  </a:solidFill>
                  <a:latin typeface="Public Sans Medium" pitchFamily="2" charset="0"/>
                  <a:ea typeface="Calibri"/>
                </a:rPr>
                <a:t>Guided practice</a:t>
              </a:r>
            </a:p>
            <a:p>
              <a:pPr algn="ctr"/>
              <a:r>
                <a:rPr lang="en-AU" sz="1400" dirty="0">
                  <a:solidFill>
                    <a:schemeClr val="accent1"/>
                  </a:solidFill>
                  <a:latin typeface="Public Sans Medium" pitchFamily="2" charset="0"/>
                  <a:ea typeface="Calibri"/>
                </a:rPr>
                <a:t>(We do)</a:t>
              </a:r>
            </a:p>
          </p:txBody>
        </p:sp>
        <p:sp>
          <p:nvSpPr>
            <p:cNvPr id="29" name="TextBox 28">
              <a:extLst>
                <a:ext uri="{FF2B5EF4-FFF2-40B4-BE49-F238E27FC236}">
                  <a16:creationId xmlns:a16="http://schemas.microsoft.com/office/drawing/2014/main" id="{1D6F4043-000B-F752-82EC-2E6CFF8C3040}"/>
                </a:ext>
              </a:extLst>
            </p:cNvPr>
            <p:cNvSpPr txBox="1"/>
            <p:nvPr/>
          </p:nvSpPr>
          <p:spPr>
            <a:xfrm>
              <a:off x="6995718" y="1867609"/>
              <a:ext cx="1635862" cy="442674"/>
            </a:xfrm>
            <a:prstGeom prst="roundRect">
              <a:avLst/>
            </a:prstGeom>
            <a:noFill/>
          </p:spPr>
          <p:txBody>
            <a:bodyPr wrap="square" lIns="91440" tIns="45720" rIns="91440" bIns="45720" anchor="t">
              <a:spAutoFit/>
            </a:bodyPr>
            <a:lstStyle/>
            <a:p>
              <a:pPr algn="ctr"/>
              <a:r>
                <a:rPr lang="en-AU" sz="2000" dirty="0">
                  <a:solidFill>
                    <a:schemeClr val="accent1"/>
                  </a:solidFill>
                  <a:latin typeface="Public Sans Medium" pitchFamily="2" charset="0"/>
                  <a:ea typeface="Calibri"/>
                </a:rPr>
                <a:t>Teacher</a:t>
              </a:r>
            </a:p>
          </p:txBody>
        </p:sp>
      </p:grpSp>
      <p:grpSp>
        <p:nvGrpSpPr>
          <p:cNvPr id="15" name="Group 14" descr="arrows back and forth between teacher and student">
            <a:extLst>
              <a:ext uri="{FF2B5EF4-FFF2-40B4-BE49-F238E27FC236}">
                <a16:creationId xmlns:a16="http://schemas.microsoft.com/office/drawing/2014/main" id="{4A29BC8B-07A5-C8BF-BF72-17B7CE642BD3}"/>
              </a:ext>
            </a:extLst>
          </p:cNvPr>
          <p:cNvGrpSpPr/>
          <p:nvPr/>
        </p:nvGrpSpPr>
        <p:grpSpPr>
          <a:xfrm>
            <a:off x="8193036" y="2463517"/>
            <a:ext cx="1812245" cy="2786891"/>
            <a:chOff x="8193036" y="2463517"/>
            <a:chExt cx="1812245" cy="2786891"/>
          </a:xfrm>
        </p:grpSpPr>
        <p:cxnSp>
          <p:nvCxnSpPr>
            <p:cNvPr id="5" name="Straight Arrow Connector 4">
              <a:extLst>
                <a:ext uri="{FF2B5EF4-FFF2-40B4-BE49-F238E27FC236}">
                  <a16:creationId xmlns:a16="http://schemas.microsoft.com/office/drawing/2014/main" id="{E704BA8C-9865-6E22-2C16-EF18208BA9AA}"/>
                </a:ext>
                <a:ext uri="{C183D7F6-B498-43B3-948B-1728B52AA6E4}">
                  <adec:decorative xmlns:adec="http://schemas.microsoft.com/office/drawing/2017/decorative" val="1"/>
                </a:ext>
              </a:extLst>
            </p:cNvPr>
            <p:cNvCxnSpPr>
              <a:cxnSpLocks/>
            </p:cNvCxnSpPr>
            <p:nvPr/>
          </p:nvCxnSpPr>
          <p:spPr>
            <a:xfrm>
              <a:off x="9381825" y="2463517"/>
              <a:ext cx="623456" cy="0"/>
            </a:xfrm>
            <a:prstGeom prst="straightConnector1">
              <a:avLst/>
            </a:prstGeom>
            <a:ln w="50800" cap="sq">
              <a:round/>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79FDAA0-8A08-FED7-4329-7C0C5C3FC1BD}"/>
                </a:ext>
                <a:ext uri="{C183D7F6-B498-43B3-948B-1728B52AA6E4}">
                  <adec:decorative xmlns:adec="http://schemas.microsoft.com/office/drawing/2017/decorative" val="1"/>
                </a:ext>
              </a:extLst>
            </p:cNvPr>
            <p:cNvCxnSpPr>
              <a:cxnSpLocks/>
            </p:cNvCxnSpPr>
            <p:nvPr/>
          </p:nvCxnSpPr>
          <p:spPr>
            <a:xfrm flipH="1">
              <a:off x="9291705" y="2811483"/>
              <a:ext cx="623456" cy="0"/>
            </a:xfrm>
            <a:prstGeom prst="straightConnector1">
              <a:avLst/>
            </a:prstGeom>
            <a:ln w="50800" cap="sq">
              <a:round/>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47A0B1B-FA1B-180D-A5DA-C4B9D41D647A}"/>
                </a:ext>
                <a:ext uri="{C183D7F6-B498-43B3-948B-1728B52AA6E4}">
                  <adec:decorative xmlns:adec="http://schemas.microsoft.com/office/drawing/2017/decorative" val="1"/>
                </a:ext>
              </a:extLst>
            </p:cNvPr>
            <p:cNvCxnSpPr>
              <a:cxnSpLocks/>
            </p:cNvCxnSpPr>
            <p:nvPr/>
          </p:nvCxnSpPr>
          <p:spPr>
            <a:xfrm>
              <a:off x="9003727" y="3276492"/>
              <a:ext cx="623456" cy="0"/>
            </a:xfrm>
            <a:prstGeom prst="straightConnector1">
              <a:avLst/>
            </a:prstGeom>
            <a:ln w="50800" cap="sq">
              <a:round/>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C566B73-F0E9-F339-5DCB-186D348309CB}"/>
                </a:ext>
                <a:ext uri="{C183D7F6-B498-43B3-948B-1728B52AA6E4}">
                  <adec:decorative xmlns:adec="http://schemas.microsoft.com/office/drawing/2017/decorative" val="1"/>
                </a:ext>
              </a:extLst>
            </p:cNvPr>
            <p:cNvCxnSpPr>
              <a:cxnSpLocks/>
            </p:cNvCxnSpPr>
            <p:nvPr/>
          </p:nvCxnSpPr>
          <p:spPr>
            <a:xfrm flipH="1">
              <a:off x="8913607" y="3624458"/>
              <a:ext cx="623456" cy="0"/>
            </a:xfrm>
            <a:prstGeom prst="straightConnector1">
              <a:avLst/>
            </a:prstGeom>
            <a:ln w="50800" cap="sq">
              <a:round/>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495742D-B5E1-D954-8836-7236A03ED12D}"/>
                </a:ext>
                <a:ext uri="{C183D7F6-B498-43B3-948B-1728B52AA6E4}">
                  <adec:decorative xmlns:adec="http://schemas.microsoft.com/office/drawing/2017/decorative" val="1"/>
                </a:ext>
              </a:extLst>
            </p:cNvPr>
            <p:cNvCxnSpPr>
              <a:cxnSpLocks/>
            </p:cNvCxnSpPr>
            <p:nvPr/>
          </p:nvCxnSpPr>
          <p:spPr>
            <a:xfrm>
              <a:off x="8637504" y="4089467"/>
              <a:ext cx="623456" cy="0"/>
            </a:xfrm>
            <a:prstGeom prst="straightConnector1">
              <a:avLst/>
            </a:prstGeom>
            <a:ln w="50800" cap="sq">
              <a:round/>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14C8A3B-D4F5-B813-9D46-B2B9299074CA}"/>
                </a:ext>
                <a:ext uri="{C183D7F6-B498-43B3-948B-1728B52AA6E4}">
                  <adec:decorative xmlns:adec="http://schemas.microsoft.com/office/drawing/2017/decorative" val="1"/>
                </a:ext>
              </a:extLst>
            </p:cNvPr>
            <p:cNvCxnSpPr>
              <a:cxnSpLocks/>
            </p:cNvCxnSpPr>
            <p:nvPr/>
          </p:nvCxnSpPr>
          <p:spPr>
            <a:xfrm flipH="1">
              <a:off x="8547384" y="4437433"/>
              <a:ext cx="623456" cy="0"/>
            </a:xfrm>
            <a:prstGeom prst="straightConnector1">
              <a:avLst/>
            </a:prstGeom>
            <a:ln w="50800" cap="sq">
              <a:round/>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56D376D-8D53-EC7B-C986-284D28506A92}"/>
                </a:ext>
                <a:ext uri="{C183D7F6-B498-43B3-948B-1728B52AA6E4}">
                  <adec:decorative xmlns:adec="http://schemas.microsoft.com/office/drawing/2017/decorative" val="1"/>
                </a:ext>
              </a:extLst>
            </p:cNvPr>
            <p:cNvCxnSpPr>
              <a:cxnSpLocks/>
            </p:cNvCxnSpPr>
            <p:nvPr/>
          </p:nvCxnSpPr>
          <p:spPr>
            <a:xfrm>
              <a:off x="8283156" y="4902442"/>
              <a:ext cx="623456" cy="0"/>
            </a:xfrm>
            <a:prstGeom prst="straightConnector1">
              <a:avLst/>
            </a:prstGeom>
            <a:ln w="50800" cap="sq">
              <a:round/>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0CE6CA6-8CA5-EB81-262B-EFBC038C9082}"/>
                </a:ext>
                <a:ext uri="{C183D7F6-B498-43B3-948B-1728B52AA6E4}">
                  <adec:decorative xmlns:adec="http://schemas.microsoft.com/office/drawing/2017/decorative" val="1"/>
                </a:ext>
              </a:extLst>
            </p:cNvPr>
            <p:cNvCxnSpPr>
              <a:cxnSpLocks/>
            </p:cNvCxnSpPr>
            <p:nvPr/>
          </p:nvCxnSpPr>
          <p:spPr>
            <a:xfrm flipH="1">
              <a:off x="8193036" y="5250408"/>
              <a:ext cx="623456" cy="0"/>
            </a:xfrm>
            <a:prstGeom prst="straightConnector1">
              <a:avLst/>
            </a:prstGeom>
            <a:ln w="50800" cap="sq">
              <a:round/>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8" name="Group 17" descr="Student: guided practice (we do) and independent practice (I do)">
            <a:extLst>
              <a:ext uri="{FF2B5EF4-FFF2-40B4-BE49-F238E27FC236}">
                <a16:creationId xmlns:a16="http://schemas.microsoft.com/office/drawing/2014/main" id="{EB01369E-9054-2F55-F62C-88DFCD639422}"/>
              </a:ext>
            </a:extLst>
          </p:cNvPr>
          <p:cNvGrpSpPr/>
          <p:nvPr/>
        </p:nvGrpSpPr>
        <p:grpSpPr>
          <a:xfrm>
            <a:off x="9041960" y="2333156"/>
            <a:ext cx="2528909" cy="3469233"/>
            <a:chOff x="9041960" y="2333156"/>
            <a:chExt cx="2528909" cy="3469233"/>
          </a:xfrm>
        </p:grpSpPr>
        <p:grpSp>
          <p:nvGrpSpPr>
            <p:cNvPr id="21" name="Group 20">
              <a:extLst>
                <a:ext uri="{FF2B5EF4-FFF2-40B4-BE49-F238E27FC236}">
                  <a16:creationId xmlns:a16="http://schemas.microsoft.com/office/drawing/2014/main" id="{675AB9E2-4024-2F1E-8428-F17D4F50A0EC}"/>
                </a:ext>
                <a:ext uri="{C183D7F6-B498-43B3-948B-1728B52AA6E4}">
                  <adec:decorative xmlns:adec="http://schemas.microsoft.com/office/drawing/2017/decorative" val="0"/>
                </a:ext>
              </a:extLst>
            </p:cNvPr>
            <p:cNvGrpSpPr/>
            <p:nvPr/>
          </p:nvGrpSpPr>
          <p:grpSpPr>
            <a:xfrm>
              <a:off x="9041960" y="2333156"/>
              <a:ext cx="2528909" cy="2992996"/>
              <a:chOff x="8636001" y="2204953"/>
              <a:chExt cx="3081681" cy="3647207"/>
            </a:xfrm>
          </p:grpSpPr>
          <p:sp>
            <p:nvSpPr>
              <p:cNvPr id="13" name="Freeform: Shape 12">
                <a:extLst>
                  <a:ext uri="{FF2B5EF4-FFF2-40B4-BE49-F238E27FC236}">
                    <a16:creationId xmlns:a16="http://schemas.microsoft.com/office/drawing/2014/main" id="{884AFCE0-DCE5-5E06-4E34-97909EB8DFAA}"/>
                  </a:ext>
                </a:extLst>
              </p:cNvPr>
              <p:cNvSpPr/>
              <p:nvPr/>
            </p:nvSpPr>
            <p:spPr>
              <a:xfrm>
                <a:off x="8636001" y="4702629"/>
                <a:ext cx="3081681" cy="1149531"/>
              </a:xfrm>
              <a:custGeom>
                <a:avLst/>
                <a:gdLst>
                  <a:gd name="connsiteX0" fmla="*/ 493867 w 3081680"/>
                  <a:gd name="connsiteY0" fmla="*/ 0 h 1149531"/>
                  <a:gd name="connsiteX1" fmla="*/ 2587813 w 3081680"/>
                  <a:gd name="connsiteY1" fmla="*/ 0 h 1149531"/>
                  <a:gd name="connsiteX2" fmla="*/ 3081680 w 3081680"/>
                  <a:gd name="connsiteY2" fmla="*/ 1149531 h 1149531"/>
                  <a:gd name="connsiteX3" fmla="*/ 0 w 3081680"/>
                  <a:gd name="connsiteY3" fmla="*/ 1149531 h 1149531"/>
                </a:gdLst>
                <a:ahLst/>
                <a:cxnLst>
                  <a:cxn ang="0">
                    <a:pos x="connsiteX0" y="connsiteY0"/>
                  </a:cxn>
                  <a:cxn ang="0">
                    <a:pos x="connsiteX1" y="connsiteY1"/>
                  </a:cxn>
                  <a:cxn ang="0">
                    <a:pos x="connsiteX2" y="connsiteY2"/>
                  </a:cxn>
                  <a:cxn ang="0">
                    <a:pos x="connsiteX3" y="connsiteY3"/>
                  </a:cxn>
                </a:cxnLst>
                <a:rect l="l" t="t" r="r" b="b"/>
                <a:pathLst>
                  <a:path w="3081680" h="1149531">
                    <a:moveTo>
                      <a:pt x="493867" y="0"/>
                    </a:moveTo>
                    <a:lnTo>
                      <a:pt x="2587813" y="0"/>
                    </a:lnTo>
                    <a:lnTo>
                      <a:pt x="3081680" y="1149531"/>
                    </a:lnTo>
                    <a:lnTo>
                      <a:pt x="0" y="1149531"/>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20" name="Freeform: Shape 19">
                <a:extLst>
                  <a:ext uri="{FF2B5EF4-FFF2-40B4-BE49-F238E27FC236}">
                    <a16:creationId xmlns:a16="http://schemas.microsoft.com/office/drawing/2014/main" id="{8F6905DA-701A-B3A6-DDF6-EEA2E672F55A}"/>
                  </a:ext>
                </a:extLst>
              </p:cNvPr>
              <p:cNvSpPr/>
              <p:nvPr/>
            </p:nvSpPr>
            <p:spPr>
              <a:xfrm>
                <a:off x="9127025" y="2204953"/>
                <a:ext cx="2099631" cy="2450176"/>
              </a:xfrm>
              <a:custGeom>
                <a:avLst/>
                <a:gdLst>
                  <a:gd name="connsiteX0" fmla="*/ 1046973 w 2099630"/>
                  <a:gd name="connsiteY0" fmla="*/ 0 h 2450177"/>
                  <a:gd name="connsiteX1" fmla="*/ 2099630 w 2099630"/>
                  <a:gd name="connsiteY1" fmla="*/ 2450177 h 2450177"/>
                  <a:gd name="connsiteX2" fmla="*/ 2093255 w 2099630"/>
                  <a:gd name="connsiteY2" fmla="*/ 2436949 h 2450177"/>
                  <a:gd name="connsiteX3" fmla="*/ 0 w 2099630"/>
                  <a:gd name="connsiteY3" fmla="*/ 2436949 h 2450177"/>
                  <a:gd name="connsiteX4" fmla="*/ 1046973 w 2099630"/>
                  <a:gd name="connsiteY4" fmla="*/ 0 h 2450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9630" h="2450177">
                    <a:moveTo>
                      <a:pt x="1046973" y="0"/>
                    </a:moveTo>
                    <a:lnTo>
                      <a:pt x="2099630" y="2450177"/>
                    </a:lnTo>
                    <a:lnTo>
                      <a:pt x="2093255" y="2436949"/>
                    </a:lnTo>
                    <a:lnTo>
                      <a:pt x="0" y="2436949"/>
                    </a:lnTo>
                    <a:lnTo>
                      <a:pt x="1046973" y="0"/>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grpSp>
        <p:sp>
          <p:nvSpPr>
            <p:cNvPr id="27" name="TextBox 26">
              <a:extLst>
                <a:ext uri="{FF2B5EF4-FFF2-40B4-BE49-F238E27FC236}">
                  <a16:creationId xmlns:a16="http://schemas.microsoft.com/office/drawing/2014/main" id="{837FC0E1-729B-29A1-5AC3-F3342449DE41}"/>
                </a:ext>
              </a:extLst>
            </p:cNvPr>
            <p:cNvSpPr txBox="1"/>
            <p:nvPr/>
          </p:nvSpPr>
          <p:spPr>
            <a:xfrm>
              <a:off x="9800312" y="3431969"/>
              <a:ext cx="1012204" cy="817245"/>
            </a:xfrm>
            <a:prstGeom prst="roundRect">
              <a:avLst/>
            </a:prstGeom>
            <a:noFill/>
          </p:spPr>
          <p:txBody>
            <a:bodyPr wrap="square" lIns="91440" tIns="45720" rIns="91440" bIns="45720" anchor="t">
              <a:spAutoFit/>
            </a:bodyPr>
            <a:lstStyle/>
            <a:p>
              <a:pPr algn="ctr"/>
              <a:r>
                <a:rPr lang="en-AU" sz="1400" dirty="0">
                  <a:solidFill>
                    <a:schemeClr val="accent1"/>
                  </a:solidFill>
                  <a:latin typeface="Public Sans Medium" pitchFamily="2" charset="0"/>
                  <a:ea typeface="Calibri"/>
                </a:rPr>
                <a:t>Guided practice</a:t>
              </a:r>
            </a:p>
            <a:p>
              <a:pPr algn="ctr"/>
              <a:r>
                <a:rPr lang="en-AU" sz="1400" dirty="0">
                  <a:solidFill>
                    <a:schemeClr val="accent1"/>
                  </a:solidFill>
                  <a:latin typeface="Public Sans Medium" pitchFamily="2" charset="0"/>
                  <a:ea typeface="Calibri"/>
                </a:rPr>
                <a:t>(We do)</a:t>
              </a:r>
            </a:p>
          </p:txBody>
        </p:sp>
        <p:sp>
          <p:nvSpPr>
            <p:cNvPr id="28" name="TextBox 27">
              <a:extLst>
                <a:ext uri="{FF2B5EF4-FFF2-40B4-BE49-F238E27FC236}">
                  <a16:creationId xmlns:a16="http://schemas.microsoft.com/office/drawing/2014/main" id="{63383560-8FA8-31EA-70F2-30C545F59263}"/>
                </a:ext>
              </a:extLst>
            </p:cNvPr>
            <p:cNvSpPr txBox="1"/>
            <p:nvPr/>
          </p:nvSpPr>
          <p:spPr>
            <a:xfrm>
              <a:off x="9603433" y="4465581"/>
              <a:ext cx="1405961" cy="817245"/>
            </a:xfrm>
            <a:prstGeom prst="roundRect">
              <a:avLst/>
            </a:prstGeom>
            <a:noFill/>
          </p:spPr>
          <p:txBody>
            <a:bodyPr wrap="square" lIns="91440" tIns="45720" rIns="91440" bIns="45720" anchor="t">
              <a:spAutoFit/>
            </a:bodyPr>
            <a:lstStyle/>
            <a:p>
              <a:pPr algn="ctr"/>
              <a:r>
                <a:rPr lang="en-AU" sz="1400" dirty="0">
                  <a:solidFill>
                    <a:schemeClr val="accent1"/>
                  </a:solidFill>
                  <a:latin typeface="Public Sans Medium" pitchFamily="2" charset="0"/>
                  <a:ea typeface="Calibri"/>
                </a:rPr>
                <a:t>Independent practice</a:t>
              </a:r>
            </a:p>
            <a:p>
              <a:pPr algn="ctr"/>
              <a:r>
                <a:rPr lang="en-AU" sz="1400" dirty="0">
                  <a:solidFill>
                    <a:schemeClr val="accent1"/>
                  </a:solidFill>
                  <a:latin typeface="Public Sans Medium" pitchFamily="2" charset="0"/>
                  <a:ea typeface="Calibri"/>
                </a:rPr>
                <a:t>(I do)</a:t>
              </a:r>
            </a:p>
          </p:txBody>
        </p:sp>
        <p:sp>
          <p:nvSpPr>
            <p:cNvPr id="31" name="TextBox 30">
              <a:extLst>
                <a:ext uri="{FF2B5EF4-FFF2-40B4-BE49-F238E27FC236}">
                  <a16:creationId xmlns:a16="http://schemas.microsoft.com/office/drawing/2014/main" id="{350EB91A-B270-DEEB-E9B4-19C7F65606DF}"/>
                </a:ext>
              </a:extLst>
            </p:cNvPr>
            <p:cNvSpPr txBox="1"/>
            <p:nvPr/>
          </p:nvSpPr>
          <p:spPr>
            <a:xfrm>
              <a:off x="9603433" y="5359715"/>
              <a:ext cx="1635862" cy="442674"/>
            </a:xfrm>
            <a:prstGeom prst="roundRect">
              <a:avLst/>
            </a:prstGeom>
            <a:noFill/>
          </p:spPr>
          <p:txBody>
            <a:bodyPr wrap="square" lIns="91440" tIns="45720" rIns="91440" bIns="45720" anchor="t">
              <a:spAutoFit/>
            </a:bodyPr>
            <a:lstStyle/>
            <a:p>
              <a:pPr algn="ctr"/>
              <a:r>
                <a:rPr lang="en-AU" sz="2000" dirty="0">
                  <a:solidFill>
                    <a:schemeClr val="accent1"/>
                  </a:solidFill>
                  <a:latin typeface="Public Sans Medium" pitchFamily="2" charset="0"/>
                  <a:ea typeface="Calibri"/>
                </a:rPr>
                <a:t>Student</a:t>
              </a:r>
            </a:p>
          </p:txBody>
        </p:sp>
      </p:grpSp>
      <p:sp>
        <p:nvSpPr>
          <p:cNvPr id="3" name="TextBox 2">
            <a:extLst>
              <a:ext uri="{FF2B5EF4-FFF2-40B4-BE49-F238E27FC236}">
                <a16:creationId xmlns:a16="http://schemas.microsoft.com/office/drawing/2014/main" id="{A9794522-ADD6-209C-9632-903C0AC4FCB8}"/>
              </a:ext>
            </a:extLst>
          </p:cNvPr>
          <p:cNvSpPr txBox="1"/>
          <p:nvPr/>
        </p:nvSpPr>
        <p:spPr>
          <a:xfrm>
            <a:off x="360000" y="6368390"/>
            <a:ext cx="8810840" cy="391628"/>
          </a:xfrm>
          <a:prstGeom prst="rect">
            <a:avLst/>
          </a:prstGeom>
          <a:noFill/>
        </p:spPr>
        <p:txBody>
          <a:bodyPr wrap="square" lIns="0" tIns="0" rIns="0" bIns="0" rtlCol="0">
            <a:noAutofit/>
          </a:bodyPr>
          <a:lstStyle/>
          <a:p>
            <a:r>
              <a:rPr lang="en-AU" sz="1000" dirty="0"/>
              <a:t>Image adapted from Frey and Fisher (2010) </a:t>
            </a:r>
            <a:r>
              <a:rPr lang="en-AU" sz="1000" dirty="0">
                <a:hlinkClick r:id="rId3">
                  <a:extLst>
                    <a:ext uri="{A12FA001-AC4F-418D-AE19-62706E023703}">
                      <ahyp:hlinkClr xmlns:ahyp="http://schemas.microsoft.com/office/drawing/2018/hyperlinkcolor" val="tx"/>
                    </a:ext>
                  </a:extLst>
                </a:hlinkClick>
              </a:rPr>
              <a:t>‘</a:t>
            </a:r>
            <a:r>
              <a:rPr lang="en-AU" sz="1000" dirty="0">
                <a:latin typeface="Public Sans"/>
                <a:hlinkClick r:id="rId3">
                  <a:extLst>
                    <a:ext uri="{A12FA001-AC4F-418D-AE19-62706E023703}">
                      <ahyp:hlinkClr xmlns:ahyp="http://schemas.microsoft.com/office/drawing/2018/hyperlinkcolor" val="tx"/>
                    </a:ext>
                  </a:extLst>
                </a:hlinkClick>
              </a:rPr>
              <a:t>Identifying instructional moves during guided learning</a:t>
            </a:r>
            <a:r>
              <a:rPr lang="en-AU" sz="1000" dirty="0">
                <a:latin typeface="Public Sans"/>
              </a:rPr>
              <a:t>’</a:t>
            </a:r>
            <a:r>
              <a:rPr lang="en-AU" sz="1000" i="1" dirty="0">
                <a:latin typeface="Public Sans"/>
              </a:rPr>
              <a:t>, The Reading Teacher</a:t>
            </a:r>
            <a:r>
              <a:rPr lang="en-AU" sz="1000" dirty="0">
                <a:latin typeface="Public Sans"/>
              </a:rPr>
              <a:t>, 64(2):84–95 </a:t>
            </a:r>
            <a:r>
              <a:rPr lang="en-AU" sz="1000" dirty="0"/>
              <a:t>and Sherrington (28 November 2020) </a:t>
            </a:r>
            <a:r>
              <a:rPr lang="en-AU" sz="1000" dirty="0">
                <a:hlinkClick r:id="rId4"/>
              </a:rPr>
              <a:t>‘</a:t>
            </a:r>
            <a:r>
              <a:rPr lang="en-AU" sz="1000" dirty="0">
                <a:latin typeface="Public Sans"/>
                <a:hlinkClick r:id="rId4"/>
              </a:rPr>
              <a:t>The art of modelling it’s all in the handover</a:t>
            </a:r>
            <a:r>
              <a:rPr lang="en-AU" sz="1000" dirty="0">
                <a:latin typeface="Public Sans"/>
              </a:rPr>
              <a:t>’, </a:t>
            </a:r>
            <a:r>
              <a:rPr lang="en-AU" sz="800" i="1" dirty="0" err="1">
                <a:latin typeface="Public Sans"/>
              </a:rPr>
              <a:t>teacherhead</a:t>
            </a:r>
            <a:r>
              <a:rPr lang="en-AU" sz="800" i="1" dirty="0">
                <a:latin typeface="Public Sans"/>
              </a:rPr>
              <a:t> </a:t>
            </a:r>
            <a:r>
              <a:rPr lang="en-AU" sz="800" dirty="0">
                <a:latin typeface="Public Sans"/>
              </a:rPr>
              <a:t>blog, accessed 20 November 2024.</a:t>
            </a:r>
          </a:p>
          <a:p>
            <a:endParaRPr lang="en-AU" sz="1000" dirty="0">
              <a:latin typeface="Public Sans"/>
            </a:endParaRPr>
          </a:p>
          <a:p>
            <a:endParaRPr lang="en-AU" sz="1000" dirty="0">
              <a:latin typeface="Public Sans"/>
            </a:endParaRPr>
          </a:p>
          <a:p>
            <a:pPr algn="l"/>
            <a:endParaRPr lang="en-AU" sz="1200" dirty="0"/>
          </a:p>
        </p:txBody>
      </p:sp>
      <p:sp>
        <p:nvSpPr>
          <p:cNvPr id="2" name="Slide Number Placeholder 1">
            <a:extLst>
              <a:ext uri="{FF2B5EF4-FFF2-40B4-BE49-F238E27FC236}">
                <a16:creationId xmlns:a16="http://schemas.microsoft.com/office/drawing/2014/main" id="{AE70AD2F-CCFA-31DA-1A41-36B76A955BEF}"/>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48769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24852-2983-5A8B-8BF5-31C1106446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082400-A504-12DB-58CE-DD421F2FC97C}"/>
              </a:ext>
            </a:extLst>
          </p:cNvPr>
          <p:cNvSpPr>
            <a:spLocks noGrp="1"/>
          </p:cNvSpPr>
          <p:nvPr>
            <p:ph type="title"/>
          </p:nvPr>
        </p:nvSpPr>
        <p:spPr/>
        <p:txBody>
          <a:bodyPr/>
          <a:lstStyle/>
          <a:p>
            <a:r>
              <a:rPr lang="en-AU" dirty="0"/>
              <a:t>Gradual release of responsibility for HPGS</a:t>
            </a:r>
          </a:p>
        </p:txBody>
      </p:sp>
      <p:sp>
        <p:nvSpPr>
          <p:cNvPr id="4" name="Slide Number Placeholder 3">
            <a:extLst>
              <a:ext uri="{FF2B5EF4-FFF2-40B4-BE49-F238E27FC236}">
                <a16:creationId xmlns:a16="http://schemas.microsoft.com/office/drawing/2014/main" id="{320E6DEC-4E61-7450-1B71-4358D22F82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18</a:t>
            </a:fld>
            <a:endParaRPr lang="en-AU"/>
          </a:p>
        </p:txBody>
      </p:sp>
      <p:sp>
        <p:nvSpPr>
          <p:cNvPr id="11" name="Rectangle: Rounded Corners 10">
            <a:extLst>
              <a:ext uri="{FF2B5EF4-FFF2-40B4-BE49-F238E27FC236}">
                <a16:creationId xmlns:a16="http://schemas.microsoft.com/office/drawing/2014/main" id="{61590D42-F42A-2551-8287-841795A2FEFC}"/>
              </a:ext>
            </a:extLst>
          </p:cNvPr>
          <p:cNvSpPr/>
          <p:nvPr/>
        </p:nvSpPr>
        <p:spPr>
          <a:xfrm>
            <a:off x="360000" y="1595813"/>
            <a:ext cx="6096000" cy="4535997"/>
          </a:xfrm>
          <a:prstGeom prst="roundRect">
            <a:avLst>
              <a:gd name="adj" fmla="val 1229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nchorCtr="1"/>
          <a:lstStyle/>
          <a:p>
            <a:pPr>
              <a:lnSpc>
                <a:spcPct val="150000"/>
              </a:lnSpc>
            </a:pPr>
            <a:endParaRPr lang="en-AU" sz="2000" dirty="0">
              <a:solidFill>
                <a:schemeClr val="accent4"/>
              </a:solidFill>
            </a:endParaRPr>
          </a:p>
          <a:p>
            <a:pPr>
              <a:lnSpc>
                <a:spcPct val="150000"/>
              </a:lnSpc>
            </a:pPr>
            <a:r>
              <a:rPr lang="en-AU" sz="2300" b="1" dirty="0">
                <a:solidFill>
                  <a:schemeClr val="accent3"/>
                </a:solidFill>
                <a:latin typeface="+mj-lt"/>
              </a:rPr>
              <a:t>High potential and gifted students:</a:t>
            </a:r>
          </a:p>
          <a:p>
            <a:pPr marL="342900" indent="-342900">
              <a:lnSpc>
                <a:spcPct val="150000"/>
              </a:lnSpc>
              <a:buFont typeface="Arial" panose="020B0604020202020204" pitchFamily="34" charset="0"/>
              <a:buChar char="•"/>
            </a:pPr>
            <a:r>
              <a:rPr lang="en-AU" sz="2000" dirty="0">
                <a:solidFill>
                  <a:schemeClr val="bg1"/>
                </a:solidFill>
              </a:rPr>
              <a:t>require structure and complete instruction when learning is new</a:t>
            </a:r>
          </a:p>
          <a:p>
            <a:pPr marL="342900" indent="-342900">
              <a:lnSpc>
                <a:spcPct val="150000"/>
              </a:lnSpc>
              <a:buFont typeface="Arial" panose="020B0604020202020204" pitchFamily="34" charset="0"/>
              <a:buChar char="•"/>
            </a:pPr>
            <a:r>
              <a:rPr lang="en-AU" sz="2000" dirty="0">
                <a:solidFill>
                  <a:schemeClr val="bg1"/>
                </a:solidFill>
              </a:rPr>
              <a:t>may require less time in the modelled phase than the guided phase</a:t>
            </a:r>
          </a:p>
          <a:p>
            <a:pPr marL="342900" indent="-342900">
              <a:lnSpc>
                <a:spcPct val="150000"/>
              </a:lnSpc>
              <a:buFont typeface="Arial" panose="020B0604020202020204" pitchFamily="34" charset="0"/>
              <a:buChar char="•"/>
            </a:pPr>
            <a:r>
              <a:rPr lang="en-AU" sz="2000" dirty="0">
                <a:solidFill>
                  <a:schemeClr val="bg1"/>
                </a:solidFill>
              </a:rPr>
              <a:t>may apply deeper learning sooner</a:t>
            </a:r>
          </a:p>
          <a:p>
            <a:pPr marL="342900" indent="-342900">
              <a:lnSpc>
                <a:spcPct val="150000"/>
              </a:lnSpc>
              <a:buFont typeface="Arial" panose="020B0604020202020204" pitchFamily="34" charset="0"/>
              <a:buChar char="•"/>
            </a:pPr>
            <a:r>
              <a:rPr lang="en-AU" sz="2000" dirty="0">
                <a:solidFill>
                  <a:schemeClr val="bg1"/>
                </a:solidFill>
              </a:rPr>
              <a:t>may have more background knowledge</a:t>
            </a:r>
          </a:p>
          <a:p>
            <a:pPr marL="342900" indent="-342900">
              <a:lnSpc>
                <a:spcPct val="150000"/>
              </a:lnSpc>
              <a:buFont typeface="Arial" panose="020B0604020202020204" pitchFamily="34" charset="0"/>
              <a:buChar char="•"/>
            </a:pPr>
            <a:r>
              <a:rPr lang="en-AU" sz="2000" dirty="0">
                <a:solidFill>
                  <a:schemeClr val="bg1"/>
                </a:solidFill>
              </a:rPr>
              <a:t>may have gaps in their understanding.</a:t>
            </a:r>
          </a:p>
          <a:p>
            <a:pPr>
              <a:lnSpc>
                <a:spcPct val="150000"/>
              </a:lnSpc>
            </a:pPr>
            <a:endParaRPr lang="en-AU" sz="2400" dirty="0">
              <a:solidFill>
                <a:schemeClr val="bg1"/>
              </a:solidFill>
            </a:endParaRPr>
          </a:p>
        </p:txBody>
      </p:sp>
      <p:grpSp>
        <p:nvGrpSpPr>
          <p:cNvPr id="45" name="Group 44">
            <a:extLst>
              <a:ext uri="{FF2B5EF4-FFF2-40B4-BE49-F238E27FC236}">
                <a16:creationId xmlns:a16="http://schemas.microsoft.com/office/drawing/2014/main" id="{29FF22DF-B6F2-66CA-7B80-2BDD244F5AF0}"/>
              </a:ext>
              <a:ext uri="{C183D7F6-B498-43B3-948B-1728B52AA6E4}">
                <adec:decorative xmlns:adec="http://schemas.microsoft.com/office/drawing/2017/decorative" val="1"/>
              </a:ext>
            </a:extLst>
          </p:cNvPr>
          <p:cNvGrpSpPr/>
          <p:nvPr/>
        </p:nvGrpSpPr>
        <p:grpSpPr>
          <a:xfrm>
            <a:off x="7061403" y="1331712"/>
            <a:ext cx="4551735" cy="4800098"/>
            <a:chOff x="7061403" y="1311834"/>
            <a:chExt cx="4551735" cy="4800098"/>
          </a:xfrm>
        </p:grpSpPr>
        <p:pic>
          <p:nvPicPr>
            <p:cNvPr id="46" name="Picture 45" descr="A diagram of a circle with blue and white circles&#10;&#10;Description automatically generated">
              <a:extLst>
                <a:ext uri="{FF2B5EF4-FFF2-40B4-BE49-F238E27FC236}">
                  <a16:creationId xmlns:a16="http://schemas.microsoft.com/office/drawing/2014/main" id="{2EBAF792-FDB6-9A2A-F830-9FE9CE1B07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47" name="Picture 46" descr="A diagram of a circle with blue and white circles&#10;&#10;Description automatically generated">
              <a:extLst>
                <a:ext uri="{FF2B5EF4-FFF2-40B4-BE49-F238E27FC236}">
                  <a16:creationId xmlns:a16="http://schemas.microsoft.com/office/drawing/2014/main" id="{70A241BE-1D3A-23D6-B54A-7137A2AFE117}"/>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10000" b="90000" l="10000" r="90000">
                          <a14:foregroundMark x1="52803" y1="60951" x2="54525" y2="60153"/>
                          <a14:backgroundMark x1="58703" y1="48768" x2="57347" y2="44880"/>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48" name="Picture 47" descr="A diagram of a circle with blue and white circles&#10;&#10;Description automatically generated">
              <a:extLst>
                <a:ext uri="{FF2B5EF4-FFF2-40B4-BE49-F238E27FC236}">
                  <a16:creationId xmlns:a16="http://schemas.microsoft.com/office/drawing/2014/main" id="{467600B0-7C9D-6A8E-18AA-01A5E6F4F85C}"/>
                </a:ext>
              </a:extLst>
            </p:cNvPr>
            <p:cNvPicPr>
              <a:picLocks noChangeAspect="1"/>
            </p:cNvPicPr>
            <p:nvPr/>
          </p:nvPicPr>
          <p:blipFill>
            <a:blip r:embed="rId6">
              <a:extLst>
                <a:ext uri="{BEBA8EAE-BF5A-486C-A8C5-ECC9F3942E4B}">
                  <a14:imgProps xmlns:a14="http://schemas.microsoft.com/office/drawing/2010/main">
                    <a14:imgLayer r:embed="rId4">
                      <a14:imgEffect>
                        <a14:backgroundRemoval t="10000" b="90000" l="10000" r="90000">
                          <a14:foregroundMark x1="37523" y1="54599" x2="39868" y2="54599"/>
                          <a14:backgroundMark x1="58813" y1="47379" x2="56871" y2="44984"/>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49" name="Picture 48" descr="Explicit teaching graphic">
              <a:extLst>
                <a:ext uri="{FF2B5EF4-FFF2-40B4-BE49-F238E27FC236}">
                  <a16:creationId xmlns:a16="http://schemas.microsoft.com/office/drawing/2014/main" id="{57305F0F-49B1-0F6B-F30C-B7B46C50C352}"/>
                </a:ext>
              </a:extLst>
            </p:cNvPr>
            <p:cNvPicPr>
              <a:picLocks noChangeAspect="1"/>
            </p:cNvPicPr>
            <p:nvPr/>
          </p:nvPicPr>
          <p:blipFill>
            <a:blip r:embed="rId7">
              <a:extLst>
                <a:ext uri="{BEBA8EAE-BF5A-486C-A8C5-ECC9F3942E4B}">
                  <a14:imgProps xmlns:a14="http://schemas.microsoft.com/office/drawing/2010/main">
                    <a14:imgLayer r:embed="rId4">
                      <a14:imgEffect>
                        <a14:backgroundRemoval t="10000" b="90000" l="10000" r="90000">
                          <a14:foregroundMark x1="45914" y1="45227" x2="46684" y2="43006"/>
                          <a14:backgroundMark x1="58593" y1="48941" x2="57823" y2="46338"/>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50" name="Picture 49" descr="Chunking and sequencing">
              <a:extLst>
                <a:ext uri="{FF2B5EF4-FFF2-40B4-BE49-F238E27FC236}">
                  <a16:creationId xmlns:a16="http://schemas.microsoft.com/office/drawing/2014/main" id="{AC875C97-E5DE-1330-8B18-AD5C1E4B2E5C}"/>
                </a:ext>
              </a:extLst>
            </p:cNvPr>
            <p:cNvPicPr>
              <a:picLocks noChangeAspect="1"/>
            </p:cNvPicPr>
            <p:nvPr/>
          </p:nvPicPr>
          <p:blipFill>
            <a:blip r:embed="rId8">
              <a:extLst>
                <a:ext uri="{BEBA8EAE-BF5A-486C-A8C5-ECC9F3942E4B}">
                  <a14:imgProps xmlns:a14="http://schemas.microsoft.com/office/drawing/2010/main">
                    <a14:imgLayer r:embed="rId4">
                      <a14:imgEffect>
                        <a14:backgroundRemoval t="10000" b="90000" l="10000" r="90000">
                          <a14:foregroundMark x1="62697" y1="30857" x2="55991" y2="30128"/>
                          <a14:foregroundMark x1="54489" y1="10448" x2="53353" y2="26414"/>
                          <a14:foregroundMark x1="53353" y1="26414" x2="66728" y2="30094"/>
                          <a14:foregroundMark x1="66728" y1="30094" x2="74240" y2="22457"/>
                          <a14:foregroundMark x1="74240" y1="22457" x2="66251" y2="14439"/>
                          <a14:foregroundMark x1="66251" y1="14439" x2="54965" y2="12079"/>
                          <a14:foregroundMark x1="56211" y1="22215" x2="73214" y2="22666"/>
                          <a14:foregroundMark x1="51264" y1="32593" x2="51044" y2="10101"/>
                          <a14:foregroundMark x1="51044" y1="10101" x2="64053" y2="10205"/>
                          <a14:foregroundMark x1="64053" y1="10205" x2="76768" y2="15828"/>
                          <a14:foregroundMark x1="76768" y1="15828" x2="75486" y2="26519"/>
                          <a14:foregroundMark x1="75486" y1="26519" x2="69623" y2="28705"/>
                          <a14:backgroundMark x1="52327" y1="39292" x2="51594" y2="43075"/>
                          <a14:backgroundMark x1="51191" y1="42277" x2="57823" y2="46095"/>
                          <a14:backgroundMark x1="48956" y1="11211" x2="48003" y2="26935"/>
                          <a14:backgroundMark x1="48003" y1="26935" x2="49249" y2="20132"/>
                          <a14:backgroundMark x1="49102" y1="10934" x2="49505" y2="31517"/>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51" name="Picture 50" descr="A diagram of a circle with blue and white circles&#10;&#10;Description automatically generated">
              <a:extLst>
                <a:ext uri="{FF2B5EF4-FFF2-40B4-BE49-F238E27FC236}">
                  <a16:creationId xmlns:a16="http://schemas.microsoft.com/office/drawing/2014/main" id="{8769BD27-C132-470C-9737-14BA8E6C913F}"/>
                </a:ext>
              </a:extLst>
            </p:cNvPr>
            <p:cNvPicPr>
              <a:picLocks noChangeAspect="1"/>
            </p:cNvPicPr>
            <p:nvPr/>
          </p:nvPicPr>
          <p:blipFill>
            <a:blip r:embed="rId9">
              <a:extLst>
                <a:ext uri="{BEBA8EAE-BF5A-486C-A8C5-ECC9F3942E4B}">
                  <a14:imgProps xmlns:a14="http://schemas.microsoft.com/office/drawing/2010/main">
                    <a14:imgLayer r:embed="rId4">
                      <a14:imgEffect>
                        <a14:backgroundRemoval t="9997" b="89969" l="9894" r="94137">
                          <a14:foregroundMark x1="83071" y1="26831" x2="74020" y2="33426"/>
                          <a14:foregroundMark x1="74020" y1="33426" x2="72444" y2="44880"/>
                          <a14:foregroundMark x1="72444" y1="44880" x2="90509" y2="48178"/>
                          <a14:foregroundMark x1="90509" y1="48178" x2="86515" y2="33391"/>
                          <a14:foregroundMark x1="86515" y1="33391" x2="82888" y2="27768"/>
                          <a14:foregroundMark x1="93807" y1="50052" x2="91792" y2="37487"/>
                          <a14:foregroundMark x1="91792" y1="37487" x2="90546" y2="35856"/>
                          <a14:foregroundMark x1="70722" y1="39084" x2="74460" y2="48351"/>
                          <a14:foregroundMark x1="74460" y1="48351" x2="94137" y2="48698"/>
                          <a14:foregroundMark x1="76951" y1="42069" x2="87028" y2="42138"/>
                          <a14:backgroundMark x1="49835" y1="47310" x2="50641" y2="54148"/>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52" name="Picture 51" descr="A diagram of a circle with blue and white circles&#10;&#10;Description automatically generated">
              <a:extLst>
                <a:ext uri="{FF2B5EF4-FFF2-40B4-BE49-F238E27FC236}">
                  <a16:creationId xmlns:a16="http://schemas.microsoft.com/office/drawing/2014/main" id="{4C3CE1CC-239C-15DB-A64C-5FF72A51C6BB}"/>
                </a:ext>
              </a:extLst>
            </p:cNvPr>
            <p:cNvPicPr>
              <a:picLocks noChangeAspect="1"/>
            </p:cNvPicPr>
            <p:nvPr/>
          </p:nvPicPr>
          <p:blipFill>
            <a:blip r:embed="rId10">
              <a:extLst>
                <a:ext uri="{BEBA8EAE-BF5A-486C-A8C5-ECC9F3942E4B}">
                  <a14:imgProps xmlns:a14="http://schemas.microsoft.com/office/drawing/2010/main">
                    <a14:imgLayer r:embed="rId4">
                      <a14:imgEffect>
                        <a14:backgroundRemoval t="9997" b="94793" l="9894" r="89960">
                          <a14:foregroundMark x1="65922" y1="74002" x2="54269" y2="78445"/>
                          <a14:foregroundMark x1="54269" y1="78445" x2="57494" y2="92225"/>
                          <a14:foregroundMark x1="57494" y1="92225" x2="71162" y2="87504"/>
                          <a14:foregroundMark x1="71162" y1="87504" x2="70942" y2="77473"/>
                          <a14:foregroundMark x1="70942" y1="77473" x2="67571" y2="73343"/>
                          <a14:foregroundMark x1="63247" y1="71503" x2="53353" y2="75529"/>
                          <a14:foregroundMark x1="53353" y1="75529" x2="53353" y2="75599"/>
                          <a14:foregroundMark x1="53756" y1="92156" x2="65189" y2="92537"/>
                          <a14:foregroundMark x1="65189" y1="92537" x2="76108" y2="85838"/>
                          <a14:foregroundMark x1="76108" y1="85838" x2="73030" y2="80354"/>
                          <a14:foregroundMark x1="56284" y1="94793" x2="53609" y2="94655"/>
                          <a14:foregroundMark x1="58080" y1="85908" x2="68926" y2="85387"/>
                          <a14:foregroundMark x1="68926" y1="85387" x2="69806" y2="85387"/>
                          <a14:foregroundMark x1="59069" y1="83027" x2="59069" y2="83027"/>
                          <a14:backgroundMark x1="47343" y1="46893" x2="54599" y2="55640"/>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53" name="Picture 52" descr="A diagram of a circle with blue and white circles&#10;&#10;Description automatically generated">
              <a:extLst>
                <a:ext uri="{FF2B5EF4-FFF2-40B4-BE49-F238E27FC236}">
                  <a16:creationId xmlns:a16="http://schemas.microsoft.com/office/drawing/2014/main" id="{E7E8BFE2-7D74-84D2-C6DD-A0E8A44207D7}"/>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9997" b="96251" l="9894" r="89960">
                          <a14:foregroundMark x1="36827" y1="71885" x2="44082" y2="79243"/>
                          <a14:foregroundMark x1="44082" y1="79243" x2="45108" y2="92051"/>
                          <a14:foregroundMark x1="45108" y1="92051" x2="30817" y2="90073"/>
                          <a14:foregroundMark x1="30817" y1="90073" x2="26493" y2="78862"/>
                          <a14:foregroundMark x1="26493" y1="78862" x2="35434" y2="70288"/>
                          <a14:foregroundMark x1="35434" y1="70288" x2="36973" y2="72024"/>
                          <a14:foregroundMark x1="47856" y1="94134" x2="35874" y2="93162"/>
                          <a14:foregroundMark x1="35874" y1="93162" x2="32942" y2="92156"/>
                          <a14:foregroundMark x1="47856" y1="96251" x2="41590" y2="96112"/>
                        </a14:backgroundRemoval>
                      </a14:imgEffect>
                    </a14:imgLayer>
                  </a14:imgProps>
                </a:ext>
                <a:ext uri="{28A0092B-C50C-407E-A947-70E740481C1C}">
                  <a14:useLocalDpi xmlns:a14="http://schemas.microsoft.com/office/drawing/2010/main" val="0"/>
                </a:ext>
              </a:extLst>
            </a:blip>
            <a:srcRect l="16180" t="63779" r="45890"/>
            <a:stretch/>
          </p:blipFill>
          <p:spPr>
            <a:xfrm>
              <a:off x="7797112" y="4373270"/>
              <a:ext cx="1724576" cy="1738662"/>
            </a:xfrm>
            <a:prstGeom prst="rect">
              <a:avLst/>
            </a:prstGeom>
          </p:spPr>
        </p:pic>
        <p:pic>
          <p:nvPicPr>
            <p:cNvPr id="54" name="Picture 53" descr="A diagram of a circle with blue and white circles&#10;&#10;Description automatically generated">
              <a:extLst>
                <a:ext uri="{FF2B5EF4-FFF2-40B4-BE49-F238E27FC236}">
                  <a16:creationId xmlns:a16="http://schemas.microsoft.com/office/drawing/2014/main" id="{F7F346E9-E896-B716-047A-F435FB896CC5}"/>
                </a:ext>
              </a:extLst>
            </p:cNvPr>
            <p:cNvPicPr>
              <a:picLocks noChangeAspect="1"/>
            </p:cNvPicPr>
            <p:nvPr/>
          </p:nvPicPr>
          <p:blipFill rotWithShape="1">
            <a:blip r:embed="rId12">
              <a:extLst>
                <a:ext uri="{BEBA8EAE-BF5A-486C-A8C5-ECC9F3942E4B}">
                  <a14:imgProps xmlns:a14="http://schemas.microsoft.com/office/drawing/2010/main">
                    <a14:imgLayer r:embed="rId4">
                      <a14:imgEffect>
                        <a14:backgroundRemoval t="9997" b="89969" l="5863" r="89960">
                          <a14:foregroundMark x1="26933" y1="55640" x2="9784" y2="55467"/>
                          <a14:foregroundMark x1="9784" y1="55467" x2="12569" y2="70149"/>
                          <a14:foregroundMark x1="12569" y1="70149" x2="27263" y2="67650"/>
                          <a14:foregroundMark x1="27263" y1="67650" x2="26237" y2="56300"/>
                          <a14:foregroundMark x1="5863" y1="57341" x2="16893" y2="80354"/>
                          <a14:foregroundMark x1="12679" y1="68344" x2="23452" y2="68205"/>
                          <a14:backgroundMark x1="60315" y1="50330" x2="55551" y2="39743"/>
                        </a14:backgroundRemoval>
                      </a14:imgEffect>
                    </a14:imgLayer>
                  </a14:imgProps>
                </a:ext>
                <a:ext uri="{28A0092B-C50C-407E-A947-70E740481C1C}">
                  <a14:useLocalDpi xmlns:a14="http://schemas.microsoft.com/office/drawing/2010/main" val="0"/>
                </a:ext>
              </a:extLst>
            </a:blip>
            <a:srcRect t="49836" r="57101" b="15453"/>
            <a:stretch/>
          </p:blipFill>
          <p:spPr>
            <a:xfrm>
              <a:off x="7061404" y="3704028"/>
              <a:ext cx="1950550" cy="1666139"/>
            </a:xfrm>
            <a:prstGeom prst="rect">
              <a:avLst/>
            </a:prstGeom>
          </p:spPr>
        </p:pic>
        <p:pic>
          <p:nvPicPr>
            <p:cNvPr id="55" name="Picture 54" descr="A diagram of a circle with blue and white circles&#10;&#10;Description automatically generated">
              <a:extLst>
                <a:ext uri="{FF2B5EF4-FFF2-40B4-BE49-F238E27FC236}">
                  <a16:creationId xmlns:a16="http://schemas.microsoft.com/office/drawing/2014/main" id="{EF09F6D2-B656-3BB2-0EA7-016E1D2AAA1D}"/>
                </a:ext>
              </a:extLst>
            </p:cNvPr>
            <p:cNvPicPr>
              <a:picLocks noChangeAspect="1"/>
            </p:cNvPicPr>
            <p:nvPr/>
          </p:nvPicPr>
          <p:blipFill rotWithShape="1">
            <a:blip r:embed="rId13">
              <a:extLst>
                <a:ext uri="{BEBA8EAE-BF5A-486C-A8C5-ECC9F3942E4B}">
                  <a14:imgProps xmlns:a14="http://schemas.microsoft.com/office/drawing/2010/main">
                    <a14:imgLayer r:embed="rId4">
                      <a14:imgEffect>
                        <a14:backgroundRemoval t="9997" b="89969" l="9930" r="94320">
                          <a14:foregroundMark x1="73800" y1="58660" x2="74679" y2="68865"/>
                          <a14:foregroundMark x1="74679" y1="68865" x2="88164" y2="68414"/>
                          <a14:foregroundMark x1="88164" y1="68414" x2="87211" y2="56543"/>
                          <a14:foregroundMark x1="87211" y1="56543" x2="74093" y2="58105"/>
                          <a14:foregroundMark x1="74093" y1="58105" x2="73800" y2="58521"/>
                          <a14:foregroundMark x1="91096" y1="56439" x2="91938" y2="65810"/>
                          <a14:foregroundMark x1="93771" y1="55085" x2="94320" y2="66817"/>
                          <a14:foregroundMark x1="94320" y1="66817" x2="93881" y2="67546"/>
                          <a14:foregroundMark x1="87468" y1="63832" x2="76145" y2="63971"/>
                          <a14:backgroundMark x1="52986" y1="39500" x2="61305" y2="48039"/>
                          <a14:backgroundMark x1="61305" y1="48039" x2="61634" y2="48733"/>
                        </a14:backgroundRemoval>
                      </a14:imgEffect>
                    </a14:imgLayer>
                  </a14:imgProps>
                </a:ext>
                <a:ext uri="{28A0092B-C50C-407E-A947-70E740481C1C}">
                  <a14:useLocalDpi xmlns:a14="http://schemas.microsoft.com/office/drawing/2010/main" val="0"/>
                </a:ext>
              </a:extLst>
            </a:blip>
            <a:srcRect l="62635" t="53678" b="15102"/>
            <a:stretch/>
          </p:blipFill>
          <p:spPr>
            <a:xfrm>
              <a:off x="9909350" y="3888458"/>
              <a:ext cx="1698900" cy="1498551"/>
            </a:xfrm>
            <a:prstGeom prst="rect">
              <a:avLst/>
            </a:prstGeom>
          </p:spPr>
        </p:pic>
        <p:pic>
          <p:nvPicPr>
            <p:cNvPr id="56" name="Picture 55" descr="A diagram of a circle with blue and white circles&#10;&#10;Description automatically generated">
              <a:extLst>
                <a:ext uri="{FF2B5EF4-FFF2-40B4-BE49-F238E27FC236}">
                  <a16:creationId xmlns:a16="http://schemas.microsoft.com/office/drawing/2014/main" id="{6103CB64-B649-9D71-9F3B-612E6DC8FF69}"/>
                </a:ext>
              </a:extLst>
            </p:cNvPr>
            <p:cNvPicPr>
              <a:picLocks noChangeAspect="1"/>
            </p:cNvPicPr>
            <p:nvPr/>
          </p:nvPicPr>
          <p:blipFill rotWithShape="1">
            <a:blip r:embed="rId14">
              <a:extLst>
                <a:ext uri="{BEBA8EAE-BF5A-486C-A8C5-ECC9F3942E4B}">
                  <a14:imgProps xmlns:a14="http://schemas.microsoft.com/office/drawing/2010/main">
                    <a14:imgLayer r:embed="rId4">
                      <a14:imgEffect>
                        <a14:backgroundRemoval t="9997" b="89969" l="6303" r="89996">
                          <a14:foregroundMark x1="6303" y1="48629" x2="24038" y2="49601"/>
                          <a14:foregroundMark x1="24038" y1="49601" x2="30707" y2="41791"/>
                          <a14:foregroundMark x1="30707" y1="41791" x2="21693" y2="33287"/>
                          <a14:foregroundMark x1="21693" y1="33287" x2="10370" y2="35578"/>
                          <a14:foregroundMark x1="10370" y1="35578" x2="6449" y2="44915"/>
                          <a14:foregroundMark x1="6449" y1="44915" x2="6303" y2="46373"/>
                          <a14:backgroundMark x1="54525" y1="40923" x2="63137" y2="48733"/>
                        </a14:backgroundRemoval>
                      </a14:imgEffect>
                    </a14:imgLayer>
                  </a14:imgProps>
                </a:ext>
                <a:ext uri="{28A0092B-C50C-407E-A947-70E740481C1C}">
                  <a14:useLocalDpi xmlns:a14="http://schemas.microsoft.com/office/drawing/2010/main" val="0"/>
                </a:ext>
              </a:extLst>
            </a:blip>
            <a:srcRect t="18725" r="62071" b="42641"/>
            <a:stretch/>
          </p:blipFill>
          <p:spPr>
            <a:xfrm>
              <a:off x="7061404" y="2210664"/>
              <a:ext cx="1724576" cy="1854440"/>
            </a:xfrm>
            <a:prstGeom prst="rect">
              <a:avLst/>
            </a:prstGeom>
          </p:spPr>
        </p:pic>
        <p:pic>
          <p:nvPicPr>
            <p:cNvPr id="57" name="Picture 56" descr="A diagram of a circle with blue and white circles&#10;&#10;Description automatically generated">
              <a:extLst>
                <a:ext uri="{FF2B5EF4-FFF2-40B4-BE49-F238E27FC236}">
                  <a16:creationId xmlns:a16="http://schemas.microsoft.com/office/drawing/2014/main" id="{BA943705-82EE-5F4E-57BC-044155603E80}"/>
                </a:ext>
              </a:extLst>
            </p:cNvPr>
            <p:cNvPicPr>
              <a:picLocks noChangeAspect="1"/>
            </p:cNvPicPr>
            <p:nvPr/>
          </p:nvPicPr>
          <p:blipFill rotWithShape="1">
            <a:blip r:embed="rId15">
              <a:extLst>
                <a:ext uri="{BEBA8EAE-BF5A-486C-A8C5-ECC9F3942E4B}">
                  <a14:imgProps xmlns:a14="http://schemas.microsoft.com/office/drawing/2010/main">
                    <a14:imgLayer r:embed="rId4">
                      <a14:imgEffect>
                        <a14:backgroundRemoval t="10000" b="90000" l="10000" r="90000">
                          <a14:foregroundMark x1="41077" y1="12773" x2="27116" y2="16800"/>
                          <a14:foregroundMark x1="27116" y1="16800" x2="30634" y2="27352"/>
                          <a14:foregroundMark x1="30634" y1="27352" x2="42470" y2="31968"/>
                          <a14:foregroundMark x1="42470" y1="31968" x2="43606" y2="15828"/>
                          <a14:foregroundMark x1="43606" y1="15828" x2="42177" y2="12669"/>
                          <a14:foregroundMark x1="23085" y1="20965" x2="36204" y2="34085"/>
                          <a14:foregroundMark x1="46427" y1="31482" x2="45328" y2="10760"/>
                          <a14:backgroundMark x1="52180" y1="39882" x2="63796" y2="50642"/>
                        </a14:backgroundRemoval>
                      </a14:imgEffect>
                    </a14:imgLayer>
                  </a14:imgProps>
                </a:ext>
                <a:ext uri="{28A0092B-C50C-407E-A947-70E740481C1C}">
                  <a14:useLocalDpi xmlns:a14="http://schemas.microsoft.com/office/drawing/2010/main" val="0"/>
                </a:ext>
              </a:extLst>
            </a:blip>
            <a:srcRect b="58627"/>
            <a:stretch/>
          </p:blipFill>
          <p:spPr>
            <a:xfrm>
              <a:off x="7061403" y="1311834"/>
              <a:ext cx="4546847" cy="1985961"/>
            </a:xfrm>
            <a:prstGeom prst="rect">
              <a:avLst/>
            </a:prstGeom>
          </p:spPr>
        </p:pic>
        <p:pic>
          <p:nvPicPr>
            <p:cNvPr id="58" name="Picture 57" descr="A diagram of a circle with blue and white circles&#10;&#10;Description automatically generated">
              <a:extLst>
                <a:ext uri="{FF2B5EF4-FFF2-40B4-BE49-F238E27FC236}">
                  <a16:creationId xmlns:a16="http://schemas.microsoft.com/office/drawing/2014/main" id="{1075A310-B1AD-A290-B61B-572FD3556AB7}"/>
                </a:ext>
              </a:extLst>
            </p:cNvPr>
            <p:cNvPicPr>
              <a:picLocks noChangeAspect="1"/>
            </p:cNvPicPr>
            <p:nvPr/>
          </p:nvPicPr>
          <p:blipFill rotWithShape="1">
            <a:blip r:embed="rId16">
              <a:extLst>
                <a:ext uri="{28A0092B-C50C-407E-A947-70E740481C1C}">
                  <a14:useLocalDpi xmlns:a14="http://schemas.microsoft.com/office/drawing/2010/main" val="0"/>
                </a:ext>
              </a:extLst>
            </a:blip>
            <a:srcRect l="30069" t="33521" r="29613" b="28123"/>
            <a:stretch/>
          </p:blipFill>
          <p:spPr>
            <a:xfrm>
              <a:off x="8431068" y="2925063"/>
              <a:ext cx="1833194" cy="1841106"/>
            </a:xfrm>
            <a:custGeom>
              <a:avLst/>
              <a:gdLst>
                <a:gd name="connsiteX0" fmla="*/ 909047 w 1833194"/>
                <a:gd name="connsiteY0" fmla="*/ 181430 h 1841106"/>
                <a:gd name="connsiteX1" fmla="*/ 173503 w 1833194"/>
                <a:gd name="connsiteY1" fmla="*/ 916974 h 1841106"/>
                <a:gd name="connsiteX2" fmla="*/ 909047 w 1833194"/>
                <a:gd name="connsiteY2" fmla="*/ 1652518 h 1841106"/>
                <a:gd name="connsiteX3" fmla="*/ 1644591 w 1833194"/>
                <a:gd name="connsiteY3" fmla="*/ 916974 h 1841106"/>
                <a:gd name="connsiteX4" fmla="*/ 909047 w 1833194"/>
                <a:gd name="connsiteY4" fmla="*/ 181430 h 1841106"/>
                <a:gd name="connsiteX5" fmla="*/ 916597 w 1833194"/>
                <a:gd name="connsiteY5" fmla="*/ 0 h 1841106"/>
                <a:gd name="connsiteX6" fmla="*/ 1833194 w 1833194"/>
                <a:gd name="connsiteY6" fmla="*/ 920553 h 1841106"/>
                <a:gd name="connsiteX7" fmla="*/ 916597 w 1833194"/>
                <a:gd name="connsiteY7" fmla="*/ 1841106 h 1841106"/>
                <a:gd name="connsiteX8" fmla="*/ 0 w 1833194"/>
                <a:gd name="connsiteY8" fmla="*/ 920553 h 1841106"/>
                <a:gd name="connsiteX9" fmla="*/ 916597 w 1833194"/>
                <a:gd name="connsiteY9" fmla="*/ 0 h 18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3194" h="1841106">
                  <a:moveTo>
                    <a:pt x="909047" y="181430"/>
                  </a:moveTo>
                  <a:cubicBezTo>
                    <a:pt x="502817" y="181430"/>
                    <a:pt x="173503" y="510744"/>
                    <a:pt x="173503" y="916974"/>
                  </a:cubicBezTo>
                  <a:cubicBezTo>
                    <a:pt x="173503" y="1323204"/>
                    <a:pt x="502817" y="1652518"/>
                    <a:pt x="909047" y="1652518"/>
                  </a:cubicBezTo>
                  <a:cubicBezTo>
                    <a:pt x="1315277" y="1652518"/>
                    <a:pt x="1644591" y="1323204"/>
                    <a:pt x="1644591" y="916974"/>
                  </a:cubicBezTo>
                  <a:cubicBezTo>
                    <a:pt x="1644591" y="510744"/>
                    <a:pt x="1315277" y="181430"/>
                    <a:pt x="909047" y="181430"/>
                  </a:cubicBezTo>
                  <a:close/>
                  <a:moveTo>
                    <a:pt x="916597" y="0"/>
                  </a:moveTo>
                  <a:cubicBezTo>
                    <a:pt x="1422820" y="0"/>
                    <a:pt x="1833194" y="412146"/>
                    <a:pt x="1833194" y="920553"/>
                  </a:cubicBezTo>
                  <a:cubicBezTo>
                    <a:pt x="1833194" y="1428960"/>
                    <a:pt x="1422820" y="1841106"/>
                    <a:pt x="916597" y="1841106"/>
                  </a:cubicBezTo>
                  <a:cubicBezTo>
                    <a:pt x="410374" y="1841106"/>
                    <a:pt x="0" y="1428960"/>
                    <a:pt x="0" y="920553"/>
                  </a:cubicBezTo>
                  <a:cubicBezTo>
                    <a:pt x="0" y="412146"/>
                    <a:pt x="410374" y="0"/>
                    <a:pt x="916597" y="0"/>
                  </a:cubicBezTo>
                  <a:close/>
                </a:path>
              </a:pathLst>
            </a:custGeom>
          </p:spPr>
        </p:pic>
        <p:pic>
          <p:nvPicPr>
            <p:cNvPr id="59" name="Picture 58" descr="A diagram of a circle with blue and white circles&#10;&#10;Description automatically generated">
              <a:extLst>
                <a:ext uri="{FF2B5EF4-FFF2-40B4-BE49-F238E27FC236}">
                  <a16:creationId xmlns:a16="http://schemas.microsoft.com/office/drawing/2014/main" id="{555B0DCB-2BDE-E85F-41A0-1F802264322B}"/>
                </a:ext>
              </a:extLst>
            </p:cNvPr>
            <p:cNvPicPr>
              <a:picLocks noChangeAspect="1"/>
            </p:cNvPicPr>
            <p:nvPr/>
          </p:nvPicPr>
          <p:blipFill rotWithShape="1">
            <a:blip r:embed="rId16">
              <a:extLst>
                <a:ext uri="{28A0092B-C50C-407E-A947-70E740481C1C}">
                  <a14:useLocalDpi xmlns:a14="http://schemas.microsoft.com/office/drawing/2010/main" val="0"/>
                </a:ext>
              </a:extLst>
            </a:blip>
            <a:srcRect l="42944" t="45597" r="42504" b="40619"/>
            <a:stretch/>
          </p:blipFill>
          <p:spPr>
            <a:xfrm>
              <a:off x="9016841" y="3503906"/>
              <a:ext cx="661648" cy="661648"/>
            </a:xfrm>
            <a:prstGeom prst="ellipse">
              <a:avLst/>
            </a:prstGeom>
          </p:spPr>
        </p:pic>
        <p:pic>
          <p:nvPicPr>
            <p:cNvPr id="60" name="Picture 59" descr="A diagram of a circle with blue and white circles&#10;&#10;Description automatically generated">
              <a:extLst>
                <a:ext uri="{FF2B5EF4-FFF2-40B4-BE49-F238E27FC236}">
                  <a16:creationId xmlns:a16="http://schemas.microsoft.com/office/drawing/2014/main" id="{1E4F7B3B-BFE4-08C8-EC46-592FD1E12944}"/>
                </a:ext>
                <a:ext uri="{C183D7F6-B498-43B3-948B-1728B52AA6E4}">
                  <adec:decorative xmlns:adec="http://schemas.microsoft.com/office/drawing/2017/decorative" val="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7066291" y="1311834"/>
              <a:ext cx="4546847" cy="4800098"/>
            </a:xfrm>
            <a:custGeom>
              <a:avLst/>
              <a:gdLst>
                <a:gd name="connsiteX0" fmla="*/ 2272705 w 4546847"/>
                <a:gd name="connsiteY0" fmla="*/ 361859 h 4800098"/>
                <a:gd name="connsiteX1" fmla="*/ 110382 w 4546847"/>
                <a:gd name="connsiteY1" fmla="*/ 2524182 h 4800098"/>
                <a:gd name="connsiteX2" fmla="*/ 2272705 w 4546847"/>
                <a:gd name="connsiteY2" fmla="*/ 4686505 h 4800098"/>
                <a:gd name="connsiteX3" fmla="*/ 4435028 w 4546847"/>
                <a:gd name="connsiteY3" fmla="*/ 2524182 h 4800098"/>
                <a:gd name="connsiteX4" fmla="*/ 2272705 w 4546847"/>
                <a:gd name="connsiteY4" fmla="*/ 361859 h 4800098"/>
                <a:gd name="connsiteX5" fmla="*/ 0 w 4546847"/>
                <a:gd name="connsiteY5" fmla="*/ 0 h 4800098"/>
                <a:gd name="connsiteX6" fmla="*/ 4546847 w 4546847"/>
                <a:gd name="connsiteY6" fmla="*/ 0 h 4800098"/>
                <a:gd name="connsiteX7" fmla="*/ 4546847 w 4546847"/>
                <a:gd name="connsiteY7" fmla="*/ 4800098 h 4800098"/>
                <a:gd name="connsiteX8" fmla="*/ 0 w 4546847"/>
                <a:gd name="connsiteY8" fmla="*/ 4800098 h 480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6847" h="4800098">
                  <a:moveTo>
                    <a:pt x="2272705" y="361859"/>
                  </a:moveTo>
                  <a:cubicBezTo>
                    <a:pt x="1078487" y="361859"/>
                    <a:pt x="110382" y="1329964"/>
                    <a:pt x="110382" y="2524182"/>
                  </a:cubicBezTo>
                  <a:cubicBezTo>
                    <a:pt x="110382" y="3718400"/>
                    <a:pt x="1078487" y="4686505"/>
                    <a:pt x="2272705" y="4686505"/>
                  </a:cubicBezTo>
                  <a:cubicBezTo>
                    <a:pt x="3466923" y="4686505"/>
                    <a:pt x="4435028" y="3718400"/>
                    <a:pt x="4435028" y="2524182"/>
                  </a:cubicBezTo>
                  <a:cubicBezTo>
                    <a:pt x="4435028" y="1329964"/>
                    <a:pt x="3466923" y="361859"/>
                    <a:pt x="2272705" y="361859"/>
                  </a:cubicBezTo>
                  <a:close/>
                  <a:moveTo>
                    <a:pt x="0" y="0"/>
                  </a:moveTo>
                  <a:lnTo>
                    <a:pt x="4546847" y="0"/>
                  </a:lnTo>
                  <a:lnTo>
                    <a:pt x="4546847" y="4800098"/>
                  </a:lnTo>
                  <a:lnTo>
                    <a:pt x="0" y="4800098"/>
                  </a:lnTo>
                  <a:close/>
                </a:path>
              </a:pathLst>
            </a:custGeom>
          </p:spPr>
        </p:pic>
      </p:grpSp>
      <p:grpSp>
        <p:nvGrpSpPr>
          <p:cNvPr id="61" name="Group 60" descr="Explicit teaching graphic highlighting Gradual release of responsibility">
            <a:extLst>
              <a:ext uri="{FF2B5EF4-FFF2-40B4-BE49-F238E27FC236}">
                <a16:creationId xmlns:a16="http://schemas.microsoft.com/office/drawing/2014/main" id="{D173CCD9-B293-095A-5C76-40A3CECEE917}"/>
              </a:ext>
            </a:extLst>
          </p:cNvPr>
          <p:cNvGrpSpPr/>
          <p:nvPr/>
        </p:nvGrpSpPr>
        <p:grpSpPr>
          <a:xfrm>
            <a:off x="6867469" y="1472634"/>
            <a:ext cx="4750720" cy="4789689"/>
            <a:chOff x="6867305" y="1459695"/>
            <a:chExt cx="4750720" cy="4789689"/>
          </a:xfrm>
        </p:grpSpPr>
        <p:sp>
          <p:nvSpPr>
            <p:cNvPr id="62" name="Oval 61">
              <a:extLst>
                <a:ext uri="{FF2B5EF4-FFF2-40B4-BE49-F238E27FC236}">
                  <a16:creationId xmlns:a16="http://schemas.microsoft.com/office/drawing/2014/main" id="{AB99B591-7C16-E36A-14B9-8FA9BEFA2C15}"/>
                </a:ext>
              </a:extLst>
            </p:cNvPr>
            <p:cNvSpPr/>
            <p:nvPr/>
          </p:nvSpPr>
          <p:spPr>
            <a:xfrm>
              <a:off x="6867305" y="1459695"/>
              <a:ext cx="4750720" cy="4789689"/>
            </a:xfrm>
            <a:prstGeom prst="ellipse">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3" name="Picture 62" descr="A diagram of a circle with blue and white circles&#10;&#10;Description automatically generated">
              <a:extLst>
                <a:ext uri="{FF2B5EF4-FFF2-40B4-BE49-F238E27FC236}">
                  <a16:creationId xmlns:a16="http://schemas.microsoft.com/office/drawing/2014/main" id="{424B2274-5AB2-E44D-2FBF-7C9ACA8495D8}"/>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9997" b="96251" l="9894" r="89960">
                          <a14:foregroundMark x1="36827" y1="71885" x2="44082" y2="79243"/>
                          <a14:foregroundMark x1="44082" y1="79243" x2="45108" y2="92051"/>
                          <a14:foregroundMark x1="45108" y1="92051" x2="30817" y2="90073"/>
                          <a14:foregroundMark x1="30817" y1="90073" x2="26493" y2="78862"/>
                          <a14:foregroundMark x1="26493" y1="78862" x2="35434" y2="70288"/>
                          <a14:foregroundMark x1="35434" y1="70288" x2="36973" y2="72024"/>
                          <a14:foregroundMark x1="47856" y1="94134" x2="35874" y2="93162"/>
                          <a14:foregroundMark x1="35874" y1="93162" x2="32942" y2="92156"/>
                          <a14:foregroundMark x1="47856" y1="96251" x2="41590" y2="96112"/>
                        </a14:backgroundRemoval>
                      </a14:imgEffect>
                    </a14:imgLayer>
                  </a14:imgProps>
                </a:ext>
                <a:ext uri="{28A0092B-C50C-407E-A947-70E740481C1C}">
                  <a14:useLocalDpi xmlns:a14="http://schemas.microsoft.com/office/drawing/2010/main" val="0"/>
                </a:ext>
              </a:extLst>
            </a:blip>
            <a:srcRect l="16180" t="63779" r="45890"/>
            <a:stretch/>
          </p:blipFill>
          <p:spPr>
            <a:xfrm>
              <a:off x="7800325" y="4383209"/>
              <a:ext cx="1724576" cy="1738662"/>
            </a:xfrm>
            <a:prstGeom prst="rect">
              <a:avLst/>
            </a:prstGeom>
          </p:spPr>
        </p:pic>
      </p:grpSp>
    </p:spTree>
    <p:extLst>
      <p:ext uri="{BB962C8B-B14F-4D97-AF65-F5344CB8AC3E}">
        <p14:creationId xmlns:p14="http://schemas.microsoft.com/office/powerpoint/2010/main" val="28506191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750"/>
                                        <p:tgtEl>
                                          <p:spTgt spid="45"/>
                                        </p:tgtEl>
                                      </p:cBhvr>
                                    </p:animEffect>
                                  </p:childTnLst>
                                </p:cTn>
                              </p:par>
                            </p:childTnLst>
                          </p:cTn>
                        </p:par>
                        <p:par>
                          <p:cTn id="8" fill="hold">
                            <p:stCondLst>
                              <p:cond delay="1000"/>
                            </p:stCondLst>
                            <p:childTnLst>
                              <p:par>
                                <p:cTn id="9" presetID="10" presetClass="entr" presetSubtype="0" fill="hold" nodeType="afterEffect">
                                  <p:stCondLst>
                                    <p:cond delay="25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7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dirty="0"/>
              <a:t>How it works</a:t>
            </a:r>
          </a:p>
        </p:txBody>
      </p:sp>
      <p:sp>
        <p:nvSpPr>
          <p:cNvPr id="6" name="Rectangle: Rounded Corners 5"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BA589265-9509-80DD-3028-70721CDE0D39}"/>
              </a:ext>
            </a:extLst>
          </p:cNvPr>
          <p:cNvSpPr/>
          <p:nvPr/>
        </p:nvSpPr>
        <p:spPr>
          <a:xfrm>
            <a:off x="360000" y="1739743"/>
            <a:ext cx="5348075" cy="3986855"/>
          </a:xfrm>
          <a:prstGeom prst="roundRect">
            <a:avLst>
              <a:gd name="adj" fmla="val 317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360000" bIns="45720" rtlCol="0" anchor="ctr"/>
          <a:lstStyle/>
          <a:p>
            <a:pPr>
              <a:lnSpc>
                <a:spcPct val="150000"/>
              </a:lnSpc>
            </a:pPr>
            <a:r>
              <a:rPr lang="en-AU" sz="2000" dirty="0">
                <a:solidFill>
                  <a:schemeClr val="accent1"/>
                </a:solidFill>
                <a:latin typeface="+mj-lt"/>
              </a:rPr>
              <a:t>Students can only process a small amount of information at a time. By moving through the release of responsibility gradually, with ample opportunities to check that students understand  and for students to practise,  teachers manage students’ cognitive load. </a:t>
            </a:r>
          </a:p>
        </p:txBody>
      </p:sp>
      <p:pic>
        <p:nvPicPr>
          <p:cNvPr id="9" name="Picture 8" descr="A diagram of a diagram of an atom">
            <a:extLst>
              <a:ext uri="{FF2B5EF4-FFF2-40B4-BE49-F238E27FC236}">
                <a16:creationId xmlns:a16="http://schemas.microsoft.com/office/drawing/2014/main" id="{93E3B482-D14B-072F-CEFC-E689391A6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645" y="1739744"/>
            <a:ext cx="6013355" cy="3986854"/>
          </a:xfrm>
          <a:prstGeom prst="rect">
            <a:avLst/>
          </a:prstGeom>
        </p:spPr>
      </p:pic>
      <p:sp>
        <p:nvSpPr>
          <p:cNvPr id="14" name="TextBox 13">
            <a:extLst>
              <a:ext uri="{FF2B5EF4-FFF2-40B4-BE49-F238E27FC236}">
                <a16:creationId xmlns:a16="http://schemas.microsoft.com/office/drawing/2014/main" id="{F5A8B196-F428-F84D-CEBE-21BA40A3B1F4}"/>
              </a:ext>
            </a:extLst>
          </p:cNvPr>
          <p:cNvSpPr txBox="1"/>
          <p:nvPr/>
        </p:nvSpPr>
        <p:spPr>
          <a:xfrm>
            <a:off x="348000" y="6375167"/>
            <a:ext cx="9316700" cy="24622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333333"/>
                </a:solidFill>
                <a:effectLst/>
                <a:uLnTx/>
                <a:uFillTx/>
                <a:ea typeface="+mn-ea"/>
                <a:cs typeface="+mn-cs"/>
              </a:rPr>
              <a:t>Image adapted from Australian Education Research Organisation Limited (AERO) (2023b) </a:t>
            </a:r>
            <a:r>
              <a:rPr kumimoji="0" lang="en-AU" sz="1000" b="0" i="0" u="sng" strike="noStrike" kern="1200" cap="none" spc="0" normalizeH="0" baseline="0" noProof="0" dirty="0">
                <a:ln>
                  <a:noFill/>
                </a:ln>
                <a:solidFill>
                  <a:srgbClr val="333333"/>
                </a:solidFill>
                <a:effectLst/>
                <a:uLnTx/>
                <a:uFillTx/>
                <a:ea typeface="+mn-ea"/>
                <a:cs typeface="+mn-cs"/>
              </a:rPr>
              <a:t>How students learn best</a:t>
            </a:r>
            <a:endParaRPr kumimoji="0" lang="en-AU" sz="1000" b="0" i="0" u="none" strike="noStrike" kern="1200" cap="none" spc="0" normalizeH="0" baseline="0" noProof="0" dirty="0">
              <a:ln>
                <a:noFill/>
              </a:ln>
              <a:solidFill>
                <a:srgbClr val="22272B"/>
              </a:solidFill>
              <a:effectLst/>
              <a:uLnTx/>
              <a:uFillTx/>
              <a:ea typeface="+mn-ea"/>
              <a:cs typeface="+mn-cs"/>
            </a:endParaRPr>
          </a:p>
        </p:txBody>
      </p: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19</a:t>
            </a:fld>
            <a:endParaRPr lang="en-AU"/>
          </a:p>
        </p:txBody>
      </p:sp>
    </p:spTree>
    <p:extLst>
      <p:ext uri="{BB962C8B-B14F-4D97-AF65-F5344CB8AC3E}">
        <p14:creationId xmlns:p14="http://schemas.microsoft.com/office/powerpoint/2010/main" val="294585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398E9E06-4D28-AE8D-09A4-D1689ADFFE06}"/>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a:latin typeface="+mn-lt"/>
              </a:rPr>
              <a:t>NSW Department of Education</a:t>
            </a:r>
            <a:endParaRPr lang="en-AU">
              <a:latin typeface="+mn-lt"/>
            </a:endParaRPr>
          </a:p>
        </p:txBody>
      </p:sp>
      <p:sp>
        <p:nvSpPr>
          <p:cNvPr id="3" name="Title 2">
            <a:extLst>
              <a:ext uri="{FF2B5EF4-FFF2-40B4-BE49-F238E27FC236}">
                <a16:creationId xmlns:a16="http://schemas.microsoft.com/office/drawing/2014/main" id="{D734AB02-5DD1-E86E-3A9C-E1C15006432D}"/>
              </a:ext>
            </a:extLst>
          </p:cNvPr>
          <p:cNvSpPr>
            <a:spLocks noGrp="1"/>
          </p:cNvSpPr>
          <p:nvPr>
            <p:ph type="ctrTitle"/>
          </p:nvPr>
        </p:nvSpPr>
        <p:spPr/>
        <p:txBody>
          <a:bodyPr/>
          <a:lstStyle/>
          <a:p>
            <a:r>
              <a:rPr lang="en-AU" dirty="0"/>
              <a:t>Gradual release of responsibility</a:t>
            </a:r>
          </a:p>
        </p:txBody>
      </p:sp>
      <p:sp>
        <p:nvSpPr>
          <p:cNvPr id="4" name="Text Placeholder 3">
            <a:extLst>
              <a:ext uri="{FF2B5EF4-FFF2-40B4-BE49-F238E27FC236}">
                <a16:creationId xmlns:a16="http://schemas.microsoft.com/office/drawing/2014/main" id="{5A92AF39-E25B-0724-F62E-323ECAD045DA}"/>
              </a:ext>
            </a:extLst>
          </p:cNvPr>
          <p:cNvSpPr>
            <a:spLocks noGrp="1"/>
          </p:cNvSpPr>
          <p:nvPr>
            <p:ph type="body" sz="quarter" idx="10"/>
          </p:nvPr>
        </p:nvSpPr>
        <p:spPr/>
        <p:txBody>
          <a:bodyPr/>
          <a:lstStyle/>
          <a:p>
            <a:r>
              <a:rPr lang="en-AU" sz="3200" dirty="0"/>
              <a:t>Strategy learning module</a:t>
            </a:r>
            <a:endParaRPr lang="en-US" sz="3200" dirty="0"/>
          </a:p>
        </p:txBody>
      </p:sp>
      <p:sp>
        <p:nvSpPr>
          <p:cNvPr id="13" name="Text Placeholder 12">
            <a:extLst>
              <a:ext uri="{FF2B5EF4-FFF2-40B4-BE49-F238E27FC236}">
                <a16:creationId xmlns:a16="http://schemas.microsoft.com/office/drawing/2014/main" id="{CBB169CC-EFFD-EC69-C8D8-CE4768C498D4}"/>
              </a:ext>
              <a:ext uri="{C183D7F6-B498-43B3-948B-1728B52AA6E4}">
                <adec:decorative xmlns:adec="http://schemas.microsoft.com/office/drawing/2017/decorative" val="1"/>
              </a:ext>
            </a:extLst>
          </p:cNvPr>
          <p:cNvSpPr>
            <a:spLocks noGrp="1"/>
          </p:cNvSpPr>
          <p:nvPr>
            <p:ph type="body" sz="quarter" idx="16"/>
          </p:nvPr>
        </p:nvSpPr>
        <p:spPr/>
        <p:txBody>
          <a:bodyPr/>
          <a:lstStyle/>
          <a:p>
            <a:endParaRPr lang="en-AU"/>
          </a:p>
        </p:txBody>
      </p:sp>
      <p:sp>
        <p:nvSpPr>
          <p:cNvPr id="11" name="Text Placeholder 10">
            <a:extLst>
              <a:ext uri="{FF2B5EF4-FFF2-40B4-BE49-F238E27FC236}">
                <a16:creationId xmlns:a16="http://schemas.microsoft.com/office/drawing/2014/main" id="{B3C2958C-F619-0991-B8A0-112BE2D162CF}"/>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en-AU"/>
          </a:p>
        </p:txBody>
      </p:sp>
      <p:sp>
        <p:nvSpPr>
          <p:cNvPr id="12" name="Text Placeholder 11">
            <a:extLst>
              <a:ext uri="{FF2B5EF4-FFF2-40B4-BE49-F238E27FC236}">
                <a16:creationId xmlns:a16="http://schemas.microsoft.com/office/drawing/2014/main" id="{FFDB060F-04DB-4785-6D10-ADEE15AFD265}"/>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en-AU"/>
          </a:p>
        </p:txBody>
      </p:sp>
      <p:pic>
        <p:nvPicPr>
          <p:cNvPr id="26" name="Picture Placeholder 25">
            <a:extLst>
              <a:ext uri="{FF2B5EF4-FFF2-40B4-BE49-F238E27FC236}">
                <a16:creationId xmlns:a16="http://schemas.microsoft.com/office/drawing/2014/main" id="{0CC9D4BF-1E3D-D60F-F40D-80A4CC0911E6}"/>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5359" r="25359"/>
          <a:stretch/>
        </p:blipFill>
        <p:spPr/>
      </p:pic>
    </p:spTree>
    <p:extLst>
      <p:ext uri="{BB962C8B-B14F-4D97-AF65-F5344CB8AC3E}">
        <p14:creationId xmlns:p14="http://schemas.microsoft.com/office/powerpoint/2010/main" val="331707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a:t>Why it’s needed</a:t>
            </a:r>
          </a:p>
        </p:txBody>
      </p:sp>
      <p:sp>
        <p:nvSpPr>
          <p:cNvPr id="9" name="Rectangle: Rounded Corners 8">
            <a:extLst>
              <a:ext uri="{FF2B5EF4-FFF2-40B4-BE49-F238E27FC236}">
                <a16:creationId xmlns:a16="http://schemas.microsoft.com/office/drawing/2014/main" id="{3670C8D6-AD78-E894-BE05-6917A03CE46D}"/>
              </a:ext>
            </a:extLst>
          </p:cNvPr>
          <p:cNvSpPr/>
          <p:nvPr/>
        </p:nvSpPr>
        <p:spPr>
          <a:xfrm>
            <a:off x="466640" y="2091906"/>
            <a:ext cx="4783873" cy="17008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Students consolidate their learning into schemas. </a:t>
            </a:r>
          </a:p>
        </p:txBody>
      </p:sp>
      <p:sp>
        <p:nvSpPr>
          <p:cNvPr id="10" name="Rectangle: Rounded Corners 9">
            <a:extLst>
              <a:ext uri="{FF2B5EF4-FFF2-40B4-BE49-F238E27FC236}">
                <a16:creationId xmlns:a16="http://schemas.microsoft.com/office/drawing/2014/main" id="{DEBF2C0D-56E1-0802-4FD8-3985951802A2}"/>
              </a:ext>
            </a:extLst>
          </p:cNvPr>
          <p:cNvSpPr/>
          <p:nvPr/>
        </p:nvSpPr>
        <p:spPr>
          <a:xfrm>
            <a:off x="487230" y="3988216"/>
            <a:ext cx="4783873" cy="17008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Well-developed schemas enable future learning.</a:t>
            </a:r>
          </a:p>
        </p:txBody>
      </p:sp>
      <p:sp>
        <p:nvSpPr>
          <p:cNvPr id="14" name="TextBox 13">
            <a:extLst>
              <a:ext uri="{FF2B5EF4-FFF2-40B4-BE49-F238E27FC236}">
                <a16:creationId xmlns:a16="http://schemas.microsoft.com/office/drawing/2014/main" id="{DD713023-BCBE-6656-49CC-576A089F24BF}"/>
              </a:ext>
            </a:extLst>
          </p:cNvPr>
          <p:cNvSpPr txBox="1"/>
          <p:nvPr/>
        </p:nvSpPr>
        <p:spPr>
          <a:xfrm>
            <a:off x="6753341" y="2091906"/>
            <a:ext cx="3686660" cy="981800"/>
          </a:xfrm>
          <a:prstGeom prst="rect">
            <a:avLst/>
          </a:prstGeom>
          <a:noFill/>
        </p:spPr>
        <p:txBody>
          <a:bodyPr wrap="square" lIns="0" tIns="0" rIns="0" bIns="0" rtlCol="0">
            <a:noAutofit/>
          </a:bodyPr>
          <a:lstStyle/>
          <a:p>
            <a:pPr algn="ctr">
              <a:lnSpc>
                <a:spcPct val="150000"/>
              </a:lnSpc>
            </a:pPr>
            <a:r>
              <a:rPr lang="en-AU" sz="1800" dirty="0">
                <a:solidFill>
                  <a:schemeClr val="accent1"/>
                </a:solidFill>
              </a:rPr>
              <a:t>A student’s schema of ‘atom’ stored in their long-term memory</a:t>
            </a:r>
          </a:p>
        </p:txBody>
      </p:sp>
      <p:grpSp>
        <p:nvGrpSpPr>
          <p:cNvPr id="7" name="Group 6" descr="An image of an atom structure">
            <a:extLst>
              <a:ext uri="{FF2B5EF4-FFF2-40B4-BE49-F238E27FC236}">
                <a16:creationId xmlns:a16="http://schemas.microsoft.com/office/drawing/2014/main" id="{8C5EB49F-5947-BB88-6852-24B4ED45A0C6}"/>
              </a:ext>
              <a:ext uri="{C183D7F6-B498-43B3-948B-1728B52AA6E4}">
                <adec:decorative xmlns:adec="http://schemas.microsoft.com/office/drawing/2017/decorative" val="0"/>
              </a:ext>
            </a:extLst>
          </p:cNvPr>
          <p:cNvGrpSpPr/>
          <p:nvPr/>
        </p:nvGrpSpPr>
        <p:grpSpPr>
          <a:xfrm>
            <a:off x="7366941" y="3349071"/>
            <a:ext cx="2340041" cy="2340041"/>
            <a:chOff x="7366941" y="3340808"/>
            <a:chExt cx="2340041" cy="2340041"/>
          </a:xfrm>
        </p:grpSpPr>
        <p:sp>
          <p:nvSpPr>
            <p:cNvPr id="5" name="Oval 4" descr="Atom&#10;Small&#10;Nucleus&#10;Electrons">
              <a:extLst>
                <a:ext uri="{FF2B5EF4-FFF2-40B4-BE49-F238E27FC236}">
                  <a16:creationId xmlns:a16="http://schemas.microsoft.com/office/drawing/2014/main" id="{7B0D1C09-5BF8-14B5-2934-9F8E257F60A0}"/>
                </a:ext>
              </a:extLst>
            </p:cNvPr>
            <p:cNvSpPr/>
            <p:nvPr/>
          </p:nvSpPr>
          <p:spPr>
            <a:xfrm>
              <a:off x="7366941" y="3340808"/>
              <a:ext cx="2340041" cy="2340041"/>
            </a:xfrm>
            <a:prstGeom prst="ellipse">
              <a:avLst/>
            </a:prstGeom>
            <a:noFill/>
            <a:ln w="1270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A3448BCA-6D4D-8F1D-F885-31836E745879}"/>
                </a:ext>
              </a:extLst>
            </p:cNvPr>
            <p:cNvSpPr txBox="1"/>
            <p:nvPr/>
          </p:nvSpPr>
          <p:spPr>
            <a:xfrm>
              <a:off x="7492603" y="3864497"/>
              <a:ext cx="2088715" cy="1415772"/>
            </a:xfrm>
            <a:prstGeom prst="rect">
              <a:avLst/>
            </a:prstGeom>
            <a:noFill/>
          </p:spPr>
          <p:txBody>
            <a:bodyPr wrap="square">
              <a:spAutoFit/>
            </a:bodyPr>
            <a:lstStyle/>
            <a:p>
              <a:pPr lvl="0" algn="ctr"/>
              <a:r>
                <a:rPr lang="en-US" sz="3200" b="1" dirty="0">
                  <a:solidFill>
                    <a:schemeClr val="accent1"/>
                  </a:solidFill>
                  <a:latin typeface="Public Sans Bold" pitchFamily="2" charset="0"/>
                </a:rPr>
                <a:t>Atom</a:t>
              </a:r>
            </a:p>
            <a:p>
              <a:pPr lvl="0" algn="ctr"/>
              <a:r>
                <a:rPr lang="en-US" sz="1800" dirty="0">
                  <a:solidFill>
                    <a:schemeClr val="accent1"/>
                  </a:solidFill>
                  <a:latin typeface="Public Sans Bold" pitchFamily="2" charset="0"/>
                </a:rPr>
                <a:t>Small</a:t>
              </a:r>
            </a:p>
            <a:p>
              <a:pPr lvl="0" algn="ctr"/>
              <a:r>
                <a:rPr lang="en-US" sz="1800" dirty="0">
                  <a:solidFill>
                    <a:schemeClr val="accent1"/>
                  </a:solidFill>
                  <a:latin typeface="Public Sans Bold" pitchFamily="2" charset="0"/>
                </a:rPr>
                <a:t>Nucleus</a:t>
              </a:r>
              <a:br>
                <a:rPr lang="en-US" sz="1800" dirty="0">
                  <a:solidFill>
                    <a:schemeClr val="accent1"/>
                  </a:solidFill>
                  <a:latin typeface="Public Sans Bold" pitchFamily="2" charset="0"/>
                </a:rPr>
              </a:br>
              <a:r>
                <a:rPr lang="en-US" sz="1800" dirty="0">
                  <a:solidFill>
                    <a:schemeClr val="accent1"/>
                  </a:solidFill>
                  <a:latin typeface="Public Sans Bold" pitchFamily="2" charset="0"/>
                </a:rPr>
                <a:t>Electrons</a:t>
              </a:r>
            </a:p>
          </p:txBody>
        </p:sp>
      </p:grpSp>
      <p:sp>
        <p:nvSpPr>
          <p:cNvPr id="12" name="TextBox 11">
            <a:extLst>
              <a:ext uri="{FF2B5EF4-FFF2-40B4-BE49-F238E27FC236}">
                <a16:creationId xmlns:a16="http://schemas.microsoft.com/office/drawing/2014/main" id="{9A17986C-F32C-7FD9-3442-B9598D8E4E2D}"/>
              </a:ext>
            </a:extLst>
          </p:cNvPr>
          <p:cNvSpPr txBox="1"/>
          <p:nvPr/>
        </p:nvSpPr>
        <p:spPr>
          <a:xfrm>
            <a:off x="348000" y="6409227"/>
            <a:ext cx="11920901" cy="246221"/>
          </a:xfrm>
          <a:prstGeom prst="rect">
            <a:avLst/>
          </a:prstGeom>
          <a:noFill/>
        </p:spPr>
        <p:txBody>
          <a:bodyPr wrap="square">
            <a:spAutoFit/>
          </a:bodyPr>
          <a:lstStyle/>
          <a:p>
            <a:r>
              <a:rPr lang="en-AU" sz="1000" b="0" i="0" dirty="0">
                <a:solidFill>
                  <a:srgbClr val="333333"/>
                </a:solidFill>
                <a:effectLst/>
              </a:rPr>
              <a:t>Image adapted from Australian Education Research Organisation Limited (AERO) (2023b) </a:t>
            </a:r>
            <a:r>
              <a:rPr lang="en-AU" sz="1000" u="sng" dirty="0">
                <a:solidFill>
                  <a:srgbClr val="333333"/>
                </a:solidFill>
              </a:rPr>
              <a:t>How students learn best</a:t>
            </a:r>
            <a:endParaRPr lang="en-AU" sz="1000" dirty="0"/>
          </a:p>
        </p:txBody>
      </p: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341950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A2FB-03FC-A043-D332-61E7A6209040}"/>
              </a:ext>
            </a:extLst>
          </p:cNvPr>
          <p:cNvSpPr>
            <a:spLocks noGrp="1"/>
          </p:cNvSpPr>
          <p:nvPr>
            <p:ph type="title"/>
          </p:nvPr>
        </p:nvSpPr>
        <p:spPr/>
        <p:txBody>
          <a:bodyPr/>
          <a:lstStyle/>
          <a:p>
            <a:r>
              <a:rPr lang="en-AU"/>
              <a:t>What it isn’t</a:t>
            </a:r>
          </a:p>
        </p:txBody>
      </p:sp>
      <p:sp>
        <p:nvSpPr>
          <p:cNvPr id="6" name="Picture Placeholder 5">
            <a:extLst>
              <a:ext uri="{FF2B5EF4-FFF2-40B4-BE49-F238E27FC236}">
                <a16:creationId xmlns:a16="http://schemas.microsoft.com/office/drawing/2014/main" id="{B941F7F7-2516-D454-707D-DB8C96192BDD}"/>
              </a:ext>
            </a:extLst>
          </p:cNvPr>
          <p:cNvSpPr>
            <a:spLocks noGrp="1"/>
          </p:cNvSpPr>
          <p:nvPr>
            <p:ph idx="1"/>
          </p:nvPr>
        </p:nvSpPr>
        <p:spPr/>
        <p:txBody>
          <a:bodyPr/>
          <a:lstStyle/>
          <a:p>
            <a:r>
              <a:rPr lang="en-AU" sz="1600" b="1" dirty="0"/>
              <a:t>What it isn’t </a:t>
            </a:r>
          </a:p>
          <a:p>
            <a:pPr marL="342900" indent="-342900">
              <a:buFont typeface="Arial" panose="020B0604020202020204" pitchFamily="34" charset="0"/>
              <a:buChar char="•"/>
            </a:pPr>
            <a:r>
              <a:rPr lang="en-AU" sz="1600" dirty="0"/>
              <a:t>Moving too quickly from modelling to student independent practice</a:t>
            </a:r>
          </a:p>
          <a:p>
            <a:pPr marL="342900" indent="-342900">
              <a:buFont typeface="Arial" panose="020B0604020202020204" pitchFamily="34" charset="0"/>
              <a:buChar char="•"/>
            </a:pPr>
            <a:r>
              <a:rPr lang="en-AU" sz="1600" dirty="0"/>
              <a:t>Moving on too slowly for students who have demonstrated proficiency through checks for understanding</a:t>
            </a:r>
          </a:p>
          <a:p>
            <a:pPr marL="342900" indent="-342900">
              <a:buFont typeface="Arial" panose="020B0604020202020204" pitchFamily="34" charset="0"/>
              <a:buChar char="•"/>
            </a:pPr>
            <a:r>
              <a:rPr lang="en-AU" sz="1600" dirty="0"/>
              <a:t>Moving on to new information without students having proficiency of the prior task</a:t>
            </a:r>
          </a:p>
          <a:p>
            <a:pPr marL="342900" indent="-342900">
              <a:buFont typeface="Arial" panose="020B0604020202020204" pitchFamily="34" charset="0"/>
              <a:buChar char="•"/>
            </a:pPr>
            <a:r>
              <a:rPr lang="en-AU" sz="1600" dirty="0"/>
              <a:t>Moving through modelled guided and independent practice without checking student understanding</a:t>
            </a:r>
          </a:p>
          <a:p>
            <a:pPr marL="342900" indent="-342900">
              <a:buFont typeface="Arial" panose="020B0604020202020204" pitchFamily="34" charset="0"/>
              <a:buChar char="•"/>
            </a:pPr>
            <a:r>
              <a:rPr lang="en-AU" sz="1600" dirty="0"/>
              <a:t>Spending most of the lesson explaining, demonstrating or modelling without giving students the opportunity to practise for themselves</a:t>
            </a:r>
          </a:p>
        </p:txBody>
      </p:sp>
      <p:sp>
        <p:nvSpPr>
          <p:cNvPr id="4" name="Slide Number Placeholder 3">
            <a:extLst>
              <a:ext uri="{FF2B5EF4-FFF2-40B4-BE49-F238E27FC236}">
                <a16:creationId xmlns:a16="http://schemas.microsoft.com/office/drawing/2014/main" id="{B6800DA8-1D91-1F9C-6882-630FF43B9D4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423137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24852-2983-5A8B-8BF5-31C1106446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082400-A504-12DB-58CE-DD421F2FC97C}"/>
              </a:ext>
            </a:extLst>
          </p:cNvPr>
          <p:cNvSpPr>
            <a:spLocks noGrp="1"/>
          </p:cNvSpPr>
          <p:nvPr>
            <p:ph type="title"/>
          </p:nvPr>
        </p:nvSpPr>
        <p:spPr/>
        <p:txBody>
          <a:bodyPr/>
          <a:lstStyle/>
          <a:p>
            <a:r>
              <a:rPr lang="en-AU"/>
              <a:t>What it is</a:t>
            </a:r>
          </a:p>
        </p:txBody>
      </p:sp>
      <p:sp>
        <p:nvSpPr>
          <p:cNvPr id="4" name="Slide Number Placeholder 3">
            <a:extLst>
              <a:ext uri="{FF2B5EF4-FFF2-40B4-BE49-F238E27FC236}">
                <a16:creationId xmlns:a16="http://schemas.microsoft.com/office/drawing/2014/main" id="{320E6DEC-4E61-7450-1B71-4358D22F82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22</a:t>
            </a:fld>
            <a:endParaRPr lang="en-AU"/>
          </a:p>
        </p:txBody>
      </p:sp>
      <p:sp>
        <p:nvSpPr>
          <p:cNvPr id="11" name="Rectangle: Rounded Corners 10">
            <a:extLst>
              <a:ext uri="{FF2B5EF4-FFF2-40B4-BE49-F238E27FC236}">
                <a16:creationId xmlns:a16="http://schemas.microsoft.com/office/drawing/2014/main" id="{61590D42-F42A-2551-8287-841795A2FEFC}"/>
              </a:ext>
            </a:extLst>
          </p:cNvPr>
          <p:cNvSpPr/>
          <p:nvPr/>
        </p:nvSpPr>
        <p:spPr>
          <a:xfrm>
            <a:off x="360000" y="1708311"/>
            <a:ext cx="6093124" cy="4423500"/>
          </a:xfrm>
          <a:prstGeom prst="roundRect">
            <a:avLst>
              <a:gd name="adj" fmla="val 1229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Public Sans Light"/>
                <a:ea typeface="+mn-ea"/>
                <a:cs typeface="+mn-cs"/>
              </a:rPr>
              <a:t>When the </a:t>
            </a:r>
            <a:r>
              <a:rPr kumimoji="0" lang="en-AU" sz="1800" b="1" i="0" u="none" strike="noStrike" kern="1200" cap="none" spc="0" normalizeH="0" baseline="0" noProof="0" dirty="0">
                <a:ln>
                  <a:noFill/>
                </a:ln>
                <a:solidFill>
                  <a:srgbClr val="22272B"/>
                </a:solidFill>
                <a:effectLst/>
                <a:uLnTx/>
                <a:uFillTx/>
                <a:latin typeface="Public Sans Light"/>
                <a:ea typeface="+mn-ea"/>
                <a:cs typeface="+mn-cs"/>
              </a:rPr>
              <a:t>learning is new</a:t>
            </a:r>
            <a:r>
              <a:rPr kumimoji="0" lang="en-AU" sz="1800" b="0" i="0" u="none" strike="noStrike" kern="1200" cap="none" spc="0" normalizeH="0" baseline="0" noProof="0" dirty="0">
                <a:ln>
                  <a:noFill/>
                </a:ln>
                <a:solidFill>
                  <a:srgbClr val="22272B"/>
                </a:solidFill>
                <a:effectLst/>
                <a:uLnTx/>
                <a:uFillTx/>
                <a:latin typeface="Public Sans Light"/>
                <a:ea typeface="+mn-ea"/>
                <a:cs typeface="+mn-cs"/>
              </a:rPr>
              <a:t>, teachers explain, demonstrate and model. </a:t>
            </a:r>
            <a:endParaRPr lang="en-AU" sz="1800" b="0" i="0" u="none" strike="noStrike" kern="1200" cap="none" spc="0" normalizeH="0" baseline="0" noProof="0" dirty="0">
              <a:ln>
                <a:noFill/>
              </a:ln>
              <a:solidFill>
                <a:srgbClr val="22272B"/>
              </a:solidFill>
              <a:effectLst/>
              <a:uLnTx/>
              <a:uFillTx/>
              <a:latin typeface="Public Sans Light"/>
            </a:endParaRPr>
          </a:p>
          <a:p>
            <a:pPr marL="342900" indent="-342900" defTabSz="914377">
              <a:lnSpc>
                <a:spcPct val="150000"/>
              </a:lnSpc>
              <a:spcAft>
                <a:spcPts val="1200"/>
              </a:spcAft>
              <a:buFont typeface="Arial" panose="020B0604020202020204" pitchFamily="34" charset="0"/>
              <a:buChar char="•"/>
              <a:defRPr/>
            </a:pPr>
            <a:r>
              <a:rPr kumimoji="0" lang="en-AU" sz="1800" b="0" i="0" u="none" strike="noStrike" kern="1200" cap="none" spc="0" normalizeH="0" baseline="0" noProof="0" dirty="0">
                <a:ln>
                  <a:noFill/>
                </a:ln>
                <a:solidFill>
                  <a:srgbClr val="22272B"/>
                </a:solidFill>
                <a:effectLst/>
                <a:uLnTx/>
                <a:uFillTx/>
                <a:latin typeface="Public Sans Light"/>
                <a:ea typeface="+mn-ea"/>
                <a:cs typeface="+mn-cs"/>
              </a:rPr>
              <a:t>The responsibility is </a:t>
            </a:r>
            <a:r>
              <a:rPr kumimoji="0" lang="en-AU" sz="1800" b="1" i="0" u="none" strike="noStrike" kern="1200" cap="none" spc="0" normalizeH="0" baseline="0" noProof="0" dirty="0">
                <a:ln>
                  <a:noFill/>
                </a:ln>
                <a:solidFill>
                  <a:srgbClr val="22272B"/>
                </a:solidFill>
                <a:effectLst/>
                <a:uLnTx/>
                <a:uFillTx/>
                <a:latin typeface="Public Sans Light"/>
                <a:ea typeface="+mn-ea"/>
                <a:cs typeface="+mn-cs"/>
              </a:rPr>
              <a:t>gradually</a:t>
            </a:r>
            <a:r>
              <a:rPr kumimoji="0" lang="en-AU" sz="1800" b="0" i="0" u="none" strike="noStrike" kern="1200" cap="none" spc="0" normalizeH="0" baseline="0" noProof="0" dirty="0">
                <a:ln>
                  <a:noFill/>
                </a:ln>
                <a:solidFill>
                  <a:srgbClr val="22272B"/>
                </a:solidFill>
                <a:effectLst/>
                <a:uLnTx/>
                <a:uFillTx/>
                <a:latin typeface="Public Sans Light"/>
                <a:ea typeface="+mn-ea"/>
                <a:cs typeface="+mn-cs"/>
              </a:rPr>
              <a:t> handed over to </a:t>
            </a:r>
            <a:r>
              <a:rPr lang="en-AU" sz="1800" dirty="0">
                <a:solidFill>
                  <a:srgbClr val="22272B"/>
                </a:solidFill>
                <a:latin typeface="Public Sans Light"/>
              </a:rPr>
              <a:t>students as they develop increasing proficiency.</a:t>
            </a:r>
            <a:endParaRPr lang="en-AU" sz="1800" b="0" i="0" u="none" strike="noStrike" kern="1200" cap="none" spc="0" normalizeH="0" baseline="0" noProof="0" dirty="0">
              <a:ln>
                <a:noFill/>
              </a:ln>
              <a:solidFill>
                <a:srgbClr val="22272B"/>
              </a:solidFill>
              <a:effectLst/>
              <a:uLnTx/>
              <a:uFillTx/>
              <a:latin typeface="Public Sans Light"/>
            </a:endParaRPr>
          </a:p>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Public Sans Light"/>
                <a:ea typeface="+mn-ea"/>
                <a:cs typeface="+mn-cs"/>
              </a:rPr>
              <a:t>Teachers</a:t>
            </a:r>
            <a:r>
              <a:rPr kumimoji="0" lang="en-AU" sz="1800" b="1" i="0" u="none" strike="noStrike" kern="1200" cap="none" spc="0" normalizeH="0" baseline="0" noProof="0" dirty="0">
                <a:ln>
                  <a:noFill/>
                </a:ln>
                <a:solidFill>
                  <a:srgbClr val="22272B"/>
                </a:solidFill>
                <a:effectLst/>
                <a:uLnTx/>
                <a:uFillTx/>
                <a:latin typeface="Public Sans Light"/>
                <a:ea typeface="+mn-ea"/>
                <a:cs typeface="+mn-cs"/>
              </a:rPr>
              <a:t> monitor understanding </a:t>
            </a:r>
            <a:r>
              <a:rPr kumimoji="0" lang="en-AU" sz="1800" b="0" i="0" u="none" strike="noStrike" kern="1200" cap="none" spc="0" normalizeH="0" baseline="0" noProof="0" dirty="0">
                <a:ln>
                  <a:noFill/>
                </a:ln>
                <a:solidFill>
                  <a:srgbClr val="22272B"/>
                </a:solidFill>
                <a:effectLst/>
                <a:uLnTx/>
                <a:uFillTx/>
                <a:latin typeface="Public Sans Light"/>
                <a:ea typeface="+mn-ea"/>
                <a:cs typeface="+mn-cs"/>
              </a:rPr>
              <a:t>to decide whether to move backward or forward.</a:t>
            </a:r>
            <a:endParaRPr lang="en-AU" sz="1800" b="0" i="0" u="none" strike="noStrike" kern="1200" cap="none" spc="0" normalizeH="0" baseline="0" noProof="0" dirty="0">
              <a:ln>
                <a:noFill/>
              </a:ln>
              <a:solidFill>
                <a:srgbClr val="22272B"/>
              </a:solidFill>
              <a:effectLst/>
              <a:uLnTx/>
              <a:uFillTx/>
              <a:latin typeface="Public Sans Light"/>
            </a:endParaRPr>
          </a:p>
        </p:txBody>
      </p:sp>
      <p:grpSp>
        <p:nvGrpSpPr>
          <p:cNvPr id="31" name="Group 30">
            <a:extLst>
              <a:ext uri="{FF2B5EF4-FFF2-40B4-BE49-F238E27FC236}">
                <a16:creationId xmlns:a16="http://schemas.microsoft.com/office/drawing/2014/main" id="{F235D601-82D7-EEFB-6248-63B44A84398E}"/>
              </a:ext>
              <a:ext uri="{C183D7F6-B498-43B3-948B-1728B52AA6E4}">
                <adec:decorative xmlns:adec="http://schemas.microsoft.com/office/drawing/2017/decorative" val="1"/>
              </a:ext>
            </a:extLst>
          </p:cNvPr>
          <p:cNvGrpSpPr/>
          <p:nvPr/>
        </p:nvGrpSpPr>
        <p:grpSpPr>
          <a:xfrm>
            <a:off x="7061403" y="1331712"/>
            <a:ext cx="4551735" cy="4800098"/>
            <a:chOff x="7061403" y="1311834"/>
            <a:chExt cx="4551735" cy="4800098"/>
          </a:xfrm>
        </p:grpSpPr>
        <p:pic>
          <p:nvPicPr>
            <p:cNvPr id="18" name="Picture 17" descr="A diagram of a circle with blue and white circles&#10;&#10;Description automatically generated">
              <a:extLst>
                <a:ext uri="{FF2B5EF4-FFF2-40B4-BE49-F238E27FC236}">
                  <a16:creationId xmlns:a16="http://schemas.microsoft.com/office/drawing/2014/main" id="{BBB4DB2E-D962-EF2F-3026-D8A2CCFAC2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20" name="Picture 19" descr="A diagram of a circle with blue and white circles&#10;&#10;Description automatically generated">
              <a:extLst>
                <a:ext uri="{FF2B5EF4-FFF2-40B4-BE49-F238E27FC236}">
                  <a16:creationId xmlns:a16="http://schemas.microsoft.com/office/drawing/2014/main" id="{2EAE8E14-ED03-5217-6A68-1EBB91B5916F}"/>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10000" b="90000" l="10000" r="90000">
                          <a14:foregroundMark x1="52803" y1="60951" x2="54525" y2="60153"/>
                          <a14:backgroundMark x1="58703" y1="48768" x2="57347" y2="44880"/>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21" name="Picture 20" descr="A diagram of a circle with blue and white circles&#10;&#10;Description automatically generated">
              <a:extLst>
                <a:ext uri="{FF2B5EF4-FFF2-40B4-BE49-F238E27FC236}">
                  <a16:creationId xmlns:a16="http://schemas.microsoft.com/office/drawing/2014/main" id="{F7FF90B5-AEAD-AC86-BBD8-2072B918967F}"/>
                </a:ext>
              </a:extLst>
            </p:cNvPr>
            <p:cNvPicPr>
              <a:picLocks noChangeAspect="1"/>
            </p:cNvPicPr>
            <p:nvPr/>
          </p:nvPicPr>
          <p:blipFill>
            <a:blip r:embed="rId6">
              <a:extLst>
                <a:ext uri="{BEBA8EAE-BF5A-486C-A8C5-ECC9F3942E4B}">
                  <a14:imgProps xmlns:a14="http://schemas.microsoft.com/office/drawing/2010/main">
                    <a14:imgLayer r:embed="rId4">
                      <a14:imgEffect>
                        <a14:backgroundRemoval t="10000" b="90000" l="10000" r="90000">
                          <a14:foregroundMark x1="37523" y1="54599" x2="39868" y2="54599"/>
                          <a14:backgroundMark x1="58813" y1="47379" x2="56871" y2="44984"/>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22" name="Picture 21" descr="Explicit teaching graphic">
              <a:extLst>
                <a:ext uri="{FF2B5EF4-FFF2-40B4-BE49-F238E27FC236}">
                  <a16:creationId xmlns:a16="http://schemas.microsoft.com/office/drawing/2014/main" id="{E57140AC-C513-523C-70BC-5381965459DE}"/>
                </a:ext>
              </a:extLst>
            </p:cNvPr>
            <p:cNvPicPr>
              <a:picLocks noChangeAspect="1"/>
            </p:cNvPicPr>
            <p:nvPr/>
          </p:nvPicPr>
          <p:blipFill>
            <a:blip r:embed="rId7">
              <a:extLst>
                <a:ext uri="{BEBA8EAE-BF5A-486C-A8C5-ECC9F3942E4B}">
                  <a14:imgProps xmlns:a14="http://schemas.microsoft.com/office/drawing/2010/main">
                    <a14:imgLayer r:embed="rId4">
                      <a14:imgEffect>
                        <a14:backgroundRemoval t="10000" b="90000" l="10000" r="90000">
                          <a14:foregroundMark x1="45914" y1="45227" x2="46684" y2="43006"/>
                          <a14:backgroundMark x1="58593" y1="48941" x2="57823" y2="46338"/>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6" name="Picture 5" descr="Chunking and sequencing">
              <a:extLst>
                <a:ext uri="{FF2B5EF4-FFF2-40B4-BE49-F238E27FC236}">
                  <a16:creationId xmlns:a16="http://schemas.microsoft.com/office/drawing/2014/main" id="{DF288D86-077F-29B4-DE32-B42542489CC2}"/>
                </a:ext>
              </a:extLst>
            </p:cNvPr>
            <p:cNvPicPr>
              <a:picLocks noChangeAspect="1"/>
            </p:cNvPicPr>
            <p:nvPr/>
          </p:nvPicPr>
          <p:blipFill>
            <a:blip r:embed="rId8">
              <a:extLst>
                <a:ext uri="{BEBA8EAE-BF5A-486C-A8C5-ECC9F3942E4B}">
                  <a14:imgProps xmlns:a14="http://schemas.microsoft.com/office/drawing/2010/main">
                    <a14:imgLayer r:embed="rId4">
                      <a14:imgEffect>
                        <a14:backgroundRemoval t="10000" b="90000" l="10000" r="90000">
                          <a14:foregroundMark x1="62697" y1="30857" x2="55991" y2="30128"/>
                          <a14:foregroundMark x1="54489" y1="10448" x2="53353" y2="26414"/>
                          <a14:foregroundMark x1="53353" y1="26414" x2="66728" y2="30094"/>
                          <a14:foregroundMark x1="66728" y1="30094" x2="74240" y2="22457"/>
                          <a14:foregroundMark x1="74240" y1="22457" x2="66251" y2="14439"/>
                          <a14:foregroundMark x1="66251" y1="14439" x2="54965" y2="12079"/>
                          <a14:foregroundMark x1="56211" y1="22215" x2="73214" y2="22666"/>
                          <a14:foregroundMark x1="51264" y1="32593" x2="51044" y2="10101"/>
                          <a14:foregroundMark x1="51044" y1="10101" x2="64053" y2="10205"/>
                          <a14:foregroundMark x1="64053" y1="10205" x2="76768" y2="15828"/>
                          <a14:foregroundMark x1="76768" y1="15828" x2="75486" y2="26519"/>
                          <a14:foregroundMark x1="75486" y1="26519" x2="69623" y2="28705"/>
                          <a14:backgroundMark x1="52327" y1="39292" x2="51594" y2="43075"/>
                          <a14:backgroundMark x1="51191" y1="42277" x2="57823" y2="46095"/>
                          <a14:backgroundMark x1="48956" y1="11211" x2="48003" y2="26935"/>
                          <a14:backgroundMark x1="48003" y1="26935" x2="49249" y2="20132"/>
                          <a14:backgroundMark x1="49102" y1="10934" x2="49505" y2="31517"/>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7" name="Picture 6" descr="A diagram of a circle with blue and white circles&#10;&#10;Description automatically generated">
              <a:extLst>
                <a:ext uri="{FF2B5EF4-FFF2-40B4-BE49-F238E27FC236}">
                  <a16:creationId xmlns:a16="http://schemas.microsoft.com/office/drawing/2014/main" id="{291CB533-B87C-6BFF-EAB9-4867FB4EC0BA}"/>
                </a:ext>
              </a:extLst>
            </p:cNvPr>
            <p:cNvPicPr>
              <a:picLocks noChangeAspect="1"/>
            </p:cNvPicPr>
            <p:nvPr/>
          </p:nvPicPr>
          <p:blipFill>
            <a:blip r:embed="rId9">
              <a:extLst>
                <a:ext uri="{BEBA8EAE-BF5A-486C-A8C5-ECC9F3942E4B}">
                  <a14:imgProps xmlns:a14="http://schemas.microsoft.com/office/drawing/2010/main">
                    <a14:imgLayer r:embed="rId4">
                      <a14:imgEffect>
                        <a14:backgroundRemoval t="9997" b="89969" l="9894" r="94137">
                          <a14:foregroundMark x1="83071" y1="26831" x2="74020" y2="33426"/>
                          <a14:foregroundMark x1="74020" y1="33426" x2="72444" y2="44880"/>
                          <a14:foregroundMark x1="72444" y1="44880" x2="90509" y2="48178"/>
                          <a14:foregroundMark x1="90509" y1="48178" x2="86515" y2="33391"/>
                          <a14:foregroundMark x1="86515" y1="33391" x2="82888" y2="27768"/>
                          <a14:foregroundMark x1="93807" y1="50052" x2="91792" y2="37487"/>
                          <a14:foregroundMark x1="91792" y1="37487" x2="90546" y2="35856"/>
                          <a14:foregroundMark x1="70722" y1="39084" x2="74460" y2="48351"/>
                          <a14:foregroundMark x1="74460" y1="48351" x2="94137" y2="48698"/>
                          <a14:foregroundMark x1="76951" y1="42069" x2="87028" y2="42138"/>
                          <a14:backgroundMark x1="49835" y1="47310" x2="50641" y2="54148"/>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12" name="Picture 11" descr="A diagram of a circle with blue and white circles&#10;&#10;Description automatically generated">
              <a:extLst>
                <a:ext uri="{FF2B5EF4-FFF2-40B4-BE49-F238E27FC236}">
                  <a16:creationId xmlns:a16="http://schemas.microsoft.com/office/drawing/2014/main" id="{E4B484AB-4308-9FA6-294A-E414BA85EDAC}"/>
                </a:ext>
              </a:extLst>
            </p:cNvPr>
            <p:cNvPicPr>
              <a:picLocks noChangeAspect="1"/>
            </p:cNvPicPr>
            <p:nvPr/>
          </p:nvPicPr>
          <p:blipFill>
            <a:blip r:embed="rId10">
              <a:extLst>
                <a:ext uri="{BEBA8EAE-BF5A-486C-A8C5-ECC9F3942E4B}">
                  <a14:imgProps xmlns:a14="http://schemas.microsoft.com/office/drawing/2010/main">
                    <a14:imgLayer r:embed="rId4">
                      <a14:imgEffect>
                        <a14:backgroundRemoval t="9997" b="94793" l="9894" r="89960">
                          <a14:foregroundMark x1="65922" y1="74002" x2="54269" y2="78445"/>
                          <a14:foregroundMark x1="54269" y1="78445" x2="57494" y2="92225"/>
                          <a14:foregroundMark x1="57494" y1="92225" x2="71162" y2="87504"/>
                          <a14:foregroundMark x1="71162" y1="87504" x2="70942" y2="77473"/>
                          <a14:foregroundMark x1="70942" y1="77473" x2="67571" y2="73343"/>
                          <a14:foregroundMark x1="63247" y1="71503" x2="53353" y2="75529"/>
                          <a14:foregroundMark x1="53353" y1="75529" x2="53353" y2="75599"/>
                          <a14:foregroundMark x1="53756" y1="92156" x2="65189" y2="92537"/>
                          <a14:foregroundMark x1="65189" y1="92537" x2="76108" y2="85838"/>
                          <a14:foregroundMark x1="76108" y1="85838" x2="73030" y2="80354"/>
                          <a14:foregroundMark x1="56284" y1="94793" x2="53609" y2="94655"/>
                          <a14:foregroundMark x1="58080" y1="85908" x2="68926" y2="85387"/>
                          <a14:foregroundMark x1="68926" y1="85387" x2="69806" y2="85387"/>
                          <a14:foregroundMark x1="59069" y1="83027" x2="59069" y2="83027"/>
                          <a14:backgroundMark x1="47343" y1="46893" x2="54599" y2="55640"/>
                        </a14:backgroundRemoval>
                      </a14:imgEffect>
                    </a14:imgLayer>
                  </a14:imgProps>
                </a:ext>
                <a:ext uri="{28A0092B-C50C-407E-A947-70E740481C1C}">
                  <a14:useLocalDpi xmlns:a14="http://schemas.microsoft.com/office/drawing/2010/main" val="0"/>
                </a:ext>
              </a:extLst>
            </a:blip>
            <a:stretch>
              <a:fillRect/>
            </a:stretch>
          </p:blipFill>
          <p:spPr>
            <a:xfrm>
              <a:off x="7061403" y="1311834"/>
              <a:ext cx="4546847" cy="4800098"/>
            </a:xfrm>
            <a:prstGeom prst="rect">
              <a:avLst/>
            </a:prstGeom>
          </p:spPr>
        </p:pic>
        <p:pic>
          <p:nvPicPr>
            <p:cNvPr id="14" name="Picture 13" descr="A diagram of a circle with blue and white circles&#10;&#10;Description automatically generated">
              <a:extLst>
                <a:ext uri="{FF2B5EF4-FFF2-40B4-BE49-F238E27FC236}">
                  <a16:creationId xmlns:a16="http://schemas.microsoft.com/office/drawing/2014/main" id="{FBDFDFBF-614B-ED0A-B1E9-A206C0D044F1}"/>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9997" b="96251" l="9894" r="89960">
                          <a14:foregroundMark x1="36827" y1="71885" x2="44082" y2="79243"/>
                          <a14:foregroundMark x1="44082" y1="79243" x2="45108" y2="92051"/>
                          <a14:foregroundMark x1="45108" y1="92051" x2="30817" y2="90073"/>
                          <a14:foregroundMark x1="30817" y1="90073" x2="26493" y2="78862"/>
                          <a14:foregroundMark x1="26493" y1="78862" x2="35434" y2="70288"/>
                          <a14:foregroundMark x1="35434" y1="70288" x2="36973" y2="72024"/>
                          <a14:foregroundMark x1="47856" y1="94134" x2="35874" y2="93162"/>
                          <a14:foregroundMark x1="35874" y1="93162" x2="32942" y2="92156"/>
                          <a14:foregroundMark x1="47856" y1="96251" x2="41590" y2="96112"/>
                        </a14:backgroundRemoval>
                      </a14:imgEffect>
                    </a14:imgLayer>
                  </a14:imgProps>
                </a:ext>
                <a:ext uri="{28A0092B-C50C-407E-A947-70E740481C1C}">
                  <a14:useLocalDpi xmlns:a14="http://schemas.microsoft.com/office/drawing/2010/main" val="0"/>
                </a:ext>
              </a:extLst>
            </a:blip>
            <a:srcRect l="16180" t="63779" r="45890"/>
            <a:stretch/>
          </p:blipFill>
          <p:spPr>
            <a:xfrm>
              <a:off x="7797112" y="4373270"/>
              <a:ext cx="1724576" cy="1738662"/>
            </a:xfrm>
            <a:prstGeom prst="rect">
              <a:avLst/>
            </a:prstGeom>
          </p:spPr>
        </p:pic>
        <p:pic>
          <p:nvPicPr>
            <p:cNvPr id="15" name="Picture 14" descr="A diagram of a circle with blue and white circles&#10;&#10;Description automatically generated">
              <a:extLst>
                <a:ext uri="{FF2B5EF4-FFF2-40B4-BE49-F238E27FC236}">
                  <a16:creationId xmlns:a16="http://schemas.microsoft.com/office/drawing/2014/main" id="{25926DCD-D59B-43B9-19BA-7C841D2627C0}"/>
                </a:ext>
              </a:extLst>
            </p:cNvPr>
            <p:cNvPicPr>
              <a:picLocks noChangeAspect="1"/>
            </p:cNvPicPr>
            <p:nvPr/>
          </p:nvPicPr>
          <p:blipFill rotWithShape="1">
            <a:blip r:embed="rId12">
              <a:extLst>
                <a:ext uri="{BEBA8EAE-BF5A-486C-A8C5-ECC9F3942E4B}">
                  <a14:imgProps xmlns:a14="http://schemas.microsoft.com/office/drawing/2010/main">
                    <a14:imgLayer r:embed="rId4">
                      <a14:imgEffect>
                        <a14:backgroundRemoval t="9997" b="89969" l="5863" r="89960">
                          <a14:foregroundMark x1="26933" y1="55640" x2="9784" y2="55467"/>
                          <a14:foregroundMark x1="9784" y1="55467" x2="12569" y2="70149"/>
                          <a14:foregroundMark x1="12569" y1="70149" x2="27263" y2="67650"/>
                          <a14:foregroundMark x1="27263" y1="67650" x2="26237" y2="56300"/>
                          <a14:foregroundMark x1="5863" y1="57341" x2="16893" y2="80354"/>
                          <a14:foregroundMark x1="12679" y1="68344" x2="23452" y2="68205"/>
                          <a14:backgroundMark x1="60315" y1="50330" x2="55551" y2="39743"/>
                        </a14:backgroundRemoval>
                      </a14:imgEffect>
                    </a14:imgLayer>
                  </a14:imgProps>
                </a:ext>
                <a:ext uri="{28A0092B-C50C-407E-A947-70E740481C1C}">
                  <a14:useLocalDpi xmlns:a14="http://schemas.microsoft.com/office/drawing/2010/main" val="0"/>
                </a:ext>
              </a:extLst>
            </a:blip>
            <a:srcRect t="49836" r="57101" b="15453"/>
            <a:stretch/>
          </p:blipFill>
          <p:spPr>
            <a:xfrm>
              <a:off x="7061404" y="3704028"/>
              <a:ext cx="1950550" cy="1666139"/>
            </a:xfrm>
            <a:prstGeom prst="rect">
              <a:avLst/>
            </a:prstGeom>
          </p:spPr>
        </p:pic>
        <p:pic>
          <p:nvPicPr>
            <p:cNvPr id="10" name="Picture 9" descr="A diagram of a circle with blue and white circles&#10;&#10;Description automatically generated">
              <a:extLst>
                <a:ext uri="{FF2B5EF4-FFF2-40B4-BE49-F238E27FC236}">
                  <a16:creationId xmlns:a16="http://schemas.microsoft.com/office/drawing/2014/main" id="{3D654816-F0B2-EEEF-E134-AE7E269A29E7}"/>
                </a:ext>
              </a:extLst>
            </p:cNvPr>
            <p:cNvPicPr>
              <a:picLocks noChangeAspect="1"/>
            </p:cNvPicPr>
            <p:nvPr/>
          </p:nvPicPr>
          <p:blipFill rotWithShape="1">
            <a:blip r:embed="rId13">
              <a:extLst>
                <a:ext uri="{BEBA8EAE-BF5A-486C-A8C5-ECC9F3942E4B}">
                  <a14:imgProps xmlns:a14="http://schemas.microsoft.com/office/drawing/2010/main">
                    <a14:imgLayer r:embed="rId4">
                      <a14:imgEffect>
                        <a14:backgroundRemoval t="9997" b="89969" l="9930" r="94320">
                          <a14:foregroundMark x1="73800" y1="58660" x2="74679" y2="68865"/>
                          <a14:foregroundMark x1="74679" y1="68865" x2="88164" y2="68414"/>
                          <a14:foregroundMark x1="88164" y1="68414" x2="87211" y2="56543"/>
                          <a14:foregroundMark x1="87211" y1="56543" x2="74093" y2="58105"/>
                          <a14:foregroundMark x1="74093" y1="58105" x2="73800" y2="58521"/>
                          <a14:foregroundMark x1="91096" y1="56439" x2="91938" y2="65810"/>
                          <a14:foregroundMark x1="93771" y1="55085" x2="94320" y2="66817"/>
                          <a14:foregroundMark x1="94320" y1="66817" x2="93881" y2="67546"/>
                          <a14:foregroundMark x1="87468" y1="63832" x2="76145" y2="63971"/>
                          <a14:backgroundMark x1="52986" y1="39500" x2="61305" y2="48039"/>
                          <a14:backgroundMark x1="61305" y1="48039" x2="61634" y2="48733"/>
                        </a14:backgroundRemoval>
                      </a14:imgEffect>
                    </a14:imgLayer>
                  </a14:imgProps>
                </a:ext>
                <a:ext uri="{28A0092B-C50C-407E-A947-70E740481C1C}">
                  <a14:useLocalDpi xmlns:a14="http://schemas.microsoft.com/office/drawing/2010/main" val="0"/>
                </a:ext>
              </a:extLst>
            </a:blip>
            <a:srcRect l="62635" t="53678" b="15102"/>
            <a:stretch/>
          </p:blipFill>
          <p:spPr>
            <a:xfrm>
              <a:off x="9909350" y="3888458"/>
              <a:ext cx="1698900" cy="1498551"/>
            </a:xfrm>
            <a:prstGeom prst="rect">
              <a:avLst/>
            </a:prstGeom>
          </p:spPr>
        </p:pic>
        <p:pic>
          <p:nvPicPr>
            <p:cNvPr id="16" name="Picture 15" descr="A diagram of a circle with blue and white circles&#10;&#10;Description automatically generated">
              <a:extLst>
                <a:ext uri="{FF2B5EF4-FFF2-40B4-BE49-F238E27FC236}">
                  <a16:creationId xmlns:a16="http://schemas.microsoft.com/office/drawing/2014/main" id="{A05CC9D7-9846-C24A-8C01-F26E3C208550}"/>
                </a:ext>
              </a:extLst>
            </p:cNvPr>
            <p:cNvPicPr>
              <a:picLocks noChangeAspect="1"/>
            </p:cNvPicPr>
            <p:nvPr/>
          </p:nvPicPr>
          <p:blipFill rotWithShape="1">
            <a:blip r:embed="rId14">
              <a:extLst>
                <a:ext uri="{BEBA8EAE-BF5A-486C-A8C5-ECC9F3942E4B}">
                  <a14:imgProps xmlns:a14="http://schemas.microsoft.com/office/drawing/2010/main">
                    <a14:imgLayer r:embed="rId4">
                      <a14:imgEffect>
                        <a14:backgroundRemoval t="9997" b="89969" l="6303" r="89996">
                          <a14:foregroundMark x1="6303" y1="48629" x2="24038" y2="49601"/>
                          <a14:foregroundMark x1="24038" y1="49601" x2="30707" y2="41791"/>
                          <a14:foregroundMark x1="30707" y1="41791" x2="21693" y2="33287"/>
                          <a14:foregroundMark x1="21693" y1="33287" x2="10370" y2="35578"/>
                          <a14:foregroundMark x1="10370" y1="35578" x2="6449" y2="44915"/>
                          <a14:foregroundMark x1="6449" y1="44915" x2="6303" y2="46373"/>
                          <a14:backgroundMark x1="54525" y1="40923" x2="63137" y2="48733"/>
                        </a14:backgroundRemoval>
                      </a14:imgEffect>
                    </a14:imgLayer>
                  </a14:imgProps>
                </a:ext>
                <a:ext uri="{28A0092B-C50C-407E-A947-70E740481C1C}">
                  <a14:useLocalDpi xmlns:a14="http://schemas.microsoft.com/office/drawing/2010/main" val="0"/>
                </a:ext>
              </a:extLst>
            </a:blip>
            <a:srcRect t="18725" r="62071" b="42641"/>
            <a:stretch/>
          </p:blipFill>
          <p:spPr>
            <a:xfrm>
              <a:off x="7061404" y="2210664"/>
              <a:ext cx="1724576" cy="1854440"/>
            </a:xfrm>
            <a:prstGeom prst="rect">
              <a:avLst/>
            </a:prstGeom>
          </p:spPr>
        </p:pic>
        <p:pic>
          <p:nvPicPr>
            <p:cNvPr id="17" name="Picture 16" descr="A diagram of a circle with blue and white circles&#10;&#10;Description automatically generated">
              <a:extLst>
                <a:ext uri="{FF2B5EF4-FFF2-40B4-BE49-F238E27FC236}">
                  <a16:creationId xmlns:a16="http://schemas.microsoft.com/office/drawing/2014/main" id="{E7ECA50A-38FA-6216-1CBD-56091ED5A867}"/>
                </a:ext>
              </a:extLst>
            </p:cNvPr>
            <p:cNvPicPr>
              <a:picLocks noChangeAspect="1"/>
            </p:cNvPicPr>
            <p:nvPr/>
          </p:nvPicPr>
          <p:blipFill rotWithShape="1">
            <a:blip r:embed="rId15">
              <a:extLst>
                <a:ext uri="{BEBA8EAE-BF5A-486C-A8C5-ECC9F3942E4B}">
                  <a14:imgProps xmlns:a14="http://schemas.microsoft.com/office/drawing/2010/main">
                    <a14:imgLayer r:embed="rId4">
                      <a14:imgEffect>
                        <a14:backgroundRemoval t="10000" b="90000" l="10000" r="90000">
                          <a14:foregroundMark x1="41077" y1="12773" x2="27116" y2="16800"/>
                          <a14:foregroundMark x1="27116" y1="16800" x2="30634" y2="27352"/>
                          <a14:foregroundMark x1="30634" y1="27352" x2="42470" y2="31968"/>
                          <a14:foregroundMark x1="42470" y1="31968" x2="43606" y2="15828"/>
                          <a14:foregroundMark x1="43606" y1="15828" x2="42177" y2="12669"/>
                          <a14:foregroundMark x1="23085" y1="20965" x2="36204" y2="34085"/>
                          <a14:foregroundMark x1="46427" y1="31482" x2="45328" y2="10760"/>
                          <a14:backgroundMark x1="52180" y1="39882" x2="63796" y2="50642"/>
                        </a14:backgroundRemoval>
                      </a14:imgEffect>
                    </a14:imgLayer>
                  </a14:imgProps>
                </a:ext>
                <a:ext uri="{28A0092B-C50C-407E-A947-70E740481C1C}">
                  <a14:useLocalDpi xmlns:a14="http://schemas.microsoft.com/office/drawing/2010/main" val="0"/>
                </a:ext>
              </a:extLst>
            </a:blip>
            <a:srcRect b="58627"/>
            <a:stretch/>
          </p:blipFill>
          <p:spPr>
            <a:xfrm>
              <a:off x="7061403" y="1311834"/>
              <a:ext cx="4546847" cy="1985961"/>
            </a:xfrm>
            <a:prstGeom prst="rect">
              <a:avLst/>
            </a:prstGeom>
          </p:spPr>
        </p:pic>
        <p:pic>
          <p:nvPicPr>
            <p:cNvPr id="23" name="Picture 22" descr="A diagram of a circle with blue and white circles&#10;&#10;Description automatically generated">
              <a:extLst>
                <a:ext uri="{FF2B5EF4-FFF2-40B4-BE49-F238E27FC236}">
                  <a16:creationId xmlns:a16="http://schemas.microsoft.com/office/drawing/2014/main" id="{A1B3526A-CA87-7A1B-E171-D31C804D0225}"/>
                </a:ext>
              </a:extLst>
            </p:cNvPr>
            <p:cNvPicPr>
              <a:picLocks noChangeAspect="1"/>
            </p:cNvPicPr>
            <p:nvPr/>
          </p:nvPicPr>
          <p:blipFill rotWithShape="1">
            <a:blip r:embed="rId16">
              <a:extLst>
                <a:ext uri="{28A0092B-C50C-407E-A947-70E740481C1C}">
                  <a14:useLocalDpi xmlns:a14="http://schemas.microsoft.com/office/drawing/2010/main" val="0"/>
                </a:ext>
              </a:extLst>
            </a:blip>
            <a:srcRect l="30069" t="33521" r="29613" b="28123"/>
            <a:stretch/>
          </p:blipFill>
          <p:spPr>
            <a:xfrm>
              <a:off x="8431068" y="2925063"/>
              <a:ext cx="1833194" cy="1841106"/>
            </a:xfrm>
            <a:custGeom>
              <a:avLst/>
              <a:gdLst>
                <a:gd name="connsiteX0" fmla="*/ 909047 w 1833194"/>
                <a:gd name="connsiteY0" fmla="*/ 181430 h 1841106"/>
                <a:gd name="connsiteX1" fmla="*/ 173503 w 1833194"/>
                <a:gd name="connsiteY1" fmla="*/ 916974 h 1841106"/>
                <a:gd name="connsiteX2" fmla="*/ 909047 w 1833194"/>
                <a:gd name="connsiteY2" fmla="*/ 1652518 h 1841106"/>
                <a:gd name="connsiteX3" fmla="*/ 1644591 w 1833194"/>
                <a:gd name="connsiteY3" fmla="*/ 916974 h 1841106"/>
                <a:gd name="connsiteX4" fmla="*/ 909047 w 1833194"/>
                <a:gd name="connsiteY4" fmla="*/ 181430 h 1841106"/>
                <a:gd name="connsiteX5" fmla="*/ 916597 w 1833194"/>
                <a:gd name="connsiteY5" fmla="*/ 0 h 1841106"/>
                <a:gd name="connsiteX6" fmla="*/ 1833194 w 1833194"/>
                <a:gd name="connsiteY6" fmla="*/ 920553 h 1841106"/>
                <a:gd name="connsiteX7" fmla="*/ 916597 w 1833194"/>
                <a:gd name="connsiteY7" fmla="*/ 1841106 h 1841106"/>
                <a:gd name="connsiteX8" fmla="*/ 0 w 1833194"/>
                <a:gd name="connsiteY8" fmla="*/ 920553 h 1841106"/>
                <a:gd name="connsiteX9" fmla="*/ 916597 w 1833194"/>
                <a:gd name="connsiteY9" fmla="*/ 0 h 18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3194" h="1841106">
                  <a:moveTo>
                    <a:pt x="909047" y="181430"/>
                  </a:moveTo>
                  <a:cubicBezTo>
                    <a:pt x="502817" y="181430"/>
                    <a:pt x="173503" y="510744"/>
                    <a:pt x="173503" y="916974"/>
                  </a:cubicBezTo>
                  <a:cubicBezTo>
                    <a:pt x="173503" y="1323204"/>
                    <a:pt x="502817" y="1652518"/>
                    <a:pt x="909047" y="1652518"/>
                  </a:cubicBezTo>
                  <a:cubicBezTo>
                    <a:pt x="1315277" y="1652518"/>
                    <a:pt x="1644591" y="1323204"/>
                    <a:pt x="1644591" y="916974"/>
                  </a:cubicBezTo>
                  <a:cubicBezTo>
                    <a:pt x="1644591" y="510744"/>
                    <a:pt x="1315277" y="181430"/>
                    <a:pt x="909047" y="181430"/>
                  </a:cubicBezTo>
                  <a:close/>
                  <a:moveTo>
                    <a:pt x="916597" y="0"/>
                  </a:moveTo>
                  <a:cubicBezTo>
                    <a:pt x="1422820" y="0"/>
                    <a:pt x="1833194" y="412146"/>
                    <a:pt x="1833194" y="920553"/>
                  </a:cubicBezTo>
                  <a:cubicBezTo>
                    <a:pt x="1833194" y="1428960"/>
                    <a:pt x="1422820" y="1841106"/>
                    <a:pt x="916597" y="1841106"/>
                  </a:cubicBezTo>
                  <a:cubicBezTo>
                    <a:pt x="410374" y="1841106"/>
                    <a:pt x="0" y="1428960"/>
                    <a:pt x="0" y="920553"/>
                  </a:cubicBezTo>
                  <a:cubicBezTo>
                    <a:pt x="0" y="412146"/>
                    <a:pt x="410374" y="0"/>
                    <a:pt x="916597" y="0"/>
                  </a:cubicBezTo>
                  <a:close/>
                </a:path>
              </a:pathLst>
            </a:custGeom>
          </p:spPr>
        </p:pic>
        <p:pic>
          <p:nvPicPr>
            <p:cNvPr id="24" name="Picture 23" descr="A diagram of a circle with blue and white circles&#10;&#10;Description automatically generated">
              <a:extLst>
                <a:ext uri="{FF2B5EF4-FFF2-40B4-BE49-F238E27FC236}">
                  <a16:creationId xmlns:a16="http://schemas.microsoft.com/office/drawing/2014/main" id="{3C97FE66-C642-BCD9-2790-ACC4F7FBF4FD}"/>
                </a:ext>
              </a:extLst>
            </p:cNvPr>
            <p:cNvPicPr>
              <a:picLocks noChangeAspect="1"/>
            </p:cNvPicPr>
            <p:nvPr/>
          </p:nvPicPr>
          <p:blipFill rotWithShape="1">
            <a:blip r:embed="rId16">
              <a:extLst>
                <a:ext uri="{28A0092B-C50C-407E-A947-70E740481C1C}">
                  <a14:useLocalDpi xmlns:a14="http://schemas.microsoft.com/office/drawing/2010/main" val="0"/>
                </a:ext>
              </a:extLst>
            </a:blip>
            <a:srcRect l="42944" t="45597" r="42504" b="40619"/>
            <a:stretch/>
          </p:blipFill>
          <p:spPr>
            <a:xfrm>
              <a:off x="9016841" y="3503906"/>
              <a:ext cx="661648" cy="661648"/>
            </a:xfrm>
            <a:prstGeom prst="ellipse">
              <a:avLst/>
            </a:prstGeom>
          </p:spPr>
        </p:pic>
        <p:pic>
          <p:nvPicPr>
            <p:cNvPr id="25" name="Picture 24" descr="A diagram of a circle with blue and white circles&#10;&#10;Description automatically generated">
              <a:extLst>
                <a:ext uri="{FF2B5EF4-FFF2-40B4-BE49-F238E27FC236}">
                  <a16:creationId xmlns:a16="http://schemas.microsoft.com/office/drawing/2014/main" id="{5E227B94-C737-F348-85E5-63DA54A9FA80}"/>
                </a:ext>
                <a:ext uri="{C183D7F6-B498-43B3-948B-1728B52AA6E4}">
                  <adec:decorative xmlns:adec="http://schemas.microsoft.com/office/drawing/2017/decorative" val="0"/>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a:xfrm>
              <a:off x="7066291" y="1311834"/>
              <a:ext cx="4546847" cy="4800098"/>
            </a:xfrm>
            <a:custGeom>
              <a:avLst/>
              <a:gdLst>
                <a:gd name="connsiteX0" fmla="*/ 2272705 w 4546847"/>
                <a:gd name="connsiteY0" fmla="*/ 361859 h 4800098"/>
                <a:gd name="connsiteX1" fmla="*/ 110382 w 4546847"/>
                <a:gd name="connsiteY1" fmla="*/ 2524182 h 4800098"/>
                <a:gd name="connsiteX2" fmla="*/ 2272705 w 4546847"/>
                <a:gd name="connsiteY2" fmla="*/ 4686505 h 4800098"/>
                <a:gd name="connsiteX3" fmla="*/ 4435028 w 4546847"/>
                <a:gd name="connsiteY3" fmla="*/ 2524182 h 4800098"/>
                <a:gd name="connsiteX4" fmla="*/ 2272705 w 4546847"/>
                <a:gd name="connsiteY4" fmla="*/ 361859 h 4800098"/>
                <a:gd name="connsiteX5" fmla="*/ 0 w 4546847"/>
                <a:gd name="connsiteY5" fmla="*/ 0 h 4800098"/>
                <a:gd name="connsiteX6" fmla="*/ 4546847 w 4546847"/>
                <a:gd name="connsiteY6" fmla="*/ 0 h 4800098"/>
                <a:gd name="connsiteX7" fmla="*/ 4546847 w 4546847"/>
                <a:gd name="connsiteY7" fmla="*/ 4800098 h 4800098"/>
                <a:gd name="connsiteX8" fmla="*/ 0 w 4546847"/>
                <a:gd name="connsiteY8" fmla="*/ 4800098 h 480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6847" h="4800098">
                  <a:moveTo>
                    <a:pt x="2272705" y="361859"/>
                  </a:moveTo>
                  <a:cubicBezTo>
                    <a:pt x="1078487" y="361859"/>
                    <a:pt x="110382" y="1329964"/>
                    <a:pt x="110382" y="2524182"/>
                  </a:cubicBezTo>
                  <a:cubicBezTo>
                    <a:pt x="110382" y="3718400"/>
                    <a:pt x="1078487" y="4686505"/>
                    <a:pt x="2272705" y="4686505"/>
                  </a:cubicBezTo>
                  <a:cubicBezTo>
                    <a:pt x="3466923" y="4686505"/>
                    <a:pt x="4435028" y="3718400"/>
                    <a:pt x="4435028" y="2524182"/>
                  </a:cubicBezTo>
                  <a:cubicBezTo>
                    <a:pt x="4435028" y="1329964"/>
                    <a:pt x="3466923" y="361859"/>
                    <a:pt x="2272705" y="361859"/>
                  </a:cubicBezTo>
                  <a:close/>
                  <a:moveTo>
                    <a:pt x="0" y="0"/>
                  </a:moveTo>
                  <a:lnTo>
                    <a:pt x="4546847" y="0"/>
                  </a:lnTo>
                  <a:lnTo>
                    <a:pt x="4546847" y="4800098"/>
                  </a:lnTo>
                  <a:lnTo>
                    <a:pt x="0" y="4800098"/>
                  </a:lnTo>
                  <a:close/>
                </a:path>
              </a:pathLst>
            </a:custGeom>
          </p:spPr>
        </p:pic>
      </p:grpSp>
      <p:grpSp>
        <p:nvGrpSpPr>
          <p:cNvPr id="28" name="Group 27" descr="Explicit teaching graphic highlighting Gradual release of responsibility">
            <a:extLst>
              <a:ext uri="{FF2B5EF4-FFF2-40B4-BE49-F238E27FC236}">
                <a16:creationId xmlns:a16="http://schemas.microsoft.com/office/drawing/2014/main" id="{EABD7F35-CF73-A8F6-8306-0F726164C1C0}"/>
              </a:ext>
            </a:extLst>
          </p:cNvPr>
          <p:cNvGrpSpPr/>
          <p:nvPr/>
        </p:nvGrpSpPr>
        <p:grpSpPr>
          <a:xfrm>
            <a:off x="6867469" y="1472634"/>
            <a:ext cx="4750720" cy="4789689"/>
            <a:chOff x="6867305" y="1459695"/>
            <a:chExt cx="4750720" cy="4789689"/>
          </a:xfrm>
        </p:grpSpPr>
        <p:sp>
          <p:nvSpPr>
            <p:cNvPr id="26" name="Oval 25">
              <a:extLst>
                <a:ext uri="{FF2B5EF4-FFF2-40B4-BE49-F238E27FC236}">
                  <a16:creationId xmlns:a16="http://schemas.microsoft.com/office/drawing/2014/main" id="{385AE5AB-1208-0033-BC12-E380EC716381}"/>
                </a:ext>
              </a:extLst>
            </p:cNvPr>
            <p:cNvSpPr/>
            <p:nvPr/>
          </p:nvSpPr>
          <p:spPr>
            <a:xfrm>
              <a:off x="6867305" y="1459695"/>
              <a:ext cx="4750720" cy="4789689"/>
            </a:xfrm>
            <a:prstGeom prst="ellipse">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Picture 26" descr="A diagram of a circle with blue and white circles&#10;&#10;Description automatically generated">
              <a:extLst>
                <a:ext uri="{FF2B5EF4-FFF2-40B4-BE49-F238E27FC236}">
                  <a16:creationId xmlns:a16="http://schemas.microsoft.com/office/drawing/2014/main" id="{68F6BF2B-E4B6-ACB6-99AE-1CCED82C8252}"/>
                </a:ext>
              </a:extLst>
            </p:cNvPr>
            <p:cNvPicPr>
              <a:picLocks noChangeAspect="1"/>
            </p:cNvPicPr>
            <p:nvPr/>
          </p:nvPicPr>
          <p:blipFill rotWithShape="1">
            <a:blip r:embed="rId11">
              <a:extLst>
                <a:ext uri="{BEBA8EAE-BF5A-486C-A8C5-ECC9F3942E4B}">
                  <a14:imgProps xmlns:a14="http://schemas.microsoft.com/office/drawing/2010/main">
                    <a14:imgLayer r:embed="rId4">
                      <a14:imgEffect>
                        <a14:backgroundRemoval t="9997" b="96251" l="9894" r="89960">
                          <a14:foregroundMark x1="36827" y1="71885" x2="44082" y2="79243"/>
                          <a14:foregroundMark x1="44082" y1="79243" x2="45108" y2="92051"/>
                          <a14:foregroundMark x1="45108" y1="92051" x2="30817" y2="90073"/>
                          <a14:foregroundMark x1="30817" y1="90073" x2="26493" y2="78862"/>
                          <a14:foregroundMark x1="26493" y1="78862" x2="35434" y2="70288"/>
                          <a14:foregroundMark x1="35434" y1="70288" x2="36973" y2="72024"/>
                          <a14:foregroundMark x1="47856" y1="94134" x2="35874" y2="93162"/>
                          <a14:foregroundMark x1="35874" y1="93162" x2="32942" y2="92156"/>
                          <a14:foregroundMark x1="47856" y1="96251" x2="41590" y2="96112"/>
                        </a14:backgroundRemoval>
                      </a14:imgEffect>
                    </a14:imgLayer>
                  </a14:imgProps>
                </a:ext>
                <a:ext uri="{28A0092B-C50C-407E-A947-70E740481C1C}">
                  <a14:useLocalDpi xmlns:a14="http://schemas.microsoft.com/office/drawing/2010/main" val="0"/>
                </a:ext>
              </a:extLst>
            </a:blip>
            <a:srcRect l="16180" t="63779" r="45890"/>
            <a:stretch/>
          </p:blipFill>
          <p:spPr>
            <a:xfrm>
              <a:off x="7800325" y="4383209"/>
              <a:ext cx="1724576" cy="1738662"/>
            </a:xfrm>
            <a:prstGeom prst="rect">
              <a:avLst/>
            </a:prstGeom>
          </p:spPr>
        </p:pic>
      </p:grpSp>
    </p:spTree>
    <p:extLst>
      <p:ext uri="{BB962C8B-B14F-4D97-AF65-F5344CB8AC3E}">
        <p14:creationId xmlns:p14="http://schemas.microsoft.com/office/powerpoint/2010/main" val="4095702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childTnLst>
                          </p:cTn>
                        </p:par>
                        <p:par>
                          <p:cTn id="8" fill="hold">
                            <p:stCondLst>
                              <p:cond delay="1000"/>
                            </p:stCondLst>
                            <p:childTnLst>
                              <p:par>
                                <p:cTn id="9" presetID="10" presetClass="entr" presetSubtype="0" fill="hold" nodeType="afterEffect">
                                  <p:stCondLst>
                                    <p:cond delay="25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10CBE0C4-10E9-F923-9CD5-9CBFD0326D12}"/>
              </a:ext>
            </a:extLst>
          </p:cNvPr>
          <p:cNvSpPr txBox="1">
            <a:spLocks noGrp="1"/>
          </p:cNvSpPr>
          <p:nvPr>
            <p:ph type="title" idx="4294967295"/>
          </p:nvPr>
        </p:nvSpPr>
        <p:spPr>
          <a:xfrm>
            <a:off x="335637" y="555789"/>
            <a:ext cx="10792495" cy="544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0" normalizeH="0" baseline="0" noProof="0" dirty="0">
                <a:ln>
                  <a:noFill/>
                </a:ln>
                <a:solidFill>
                  <a:schemeClr val="accent1"/>
                </a:solidFill>
                <a:effectLst/>
                <a:uLnTx/>
                <a:uFillTx/>
                <a:latin typeface="+mj-lt"/>
                <a:ea typeface="+mj-ea"/>
                <a:cs typeface="+mj-cs"/>
              </a:rPr>
              <a:t>Gradual release of responsibility summary</a:t>
            </a:r>
            <a:r>
              <a:rPr kumimoji="0" lang="en-AU" sz="3200" b="0" i="0" u="none" strike="noStrike" kern="1200" cap="none" spc="0" normalizeH="0" baseline="0" noProof="0" dirty="0">
                <a:ln>
                  <a:noFill/>
                </a:ln>
                <a:solidFill>
                  <a:schemeClr val="bg1"/>
                </a:solidFill>
                <a:effectLst/>
                <a:uLnTx/>
                <a:uFillTx/>
                <a:latin typeface="+mj-lt"/>
                <a:ea typeface="+mj-ea"/>
                <a:cs typeface="+mj-cs"/>
              </a:rPr>
              <a:t> (1)</a:t>
            </a:r>
            <a:endParaRPr kumimoji="0" lang="en-AU" sz="3200" b="0" i="0" u="none" strike="noStrike" kern="1200" cap="none" spc="0" normalizeH="0" baseline="0" noProof="0" dirty="0">
              <a:ln>
                <a:noFill/>
              </a:ln>
              <a:solidFill>
                <a:schemeClr val="accent1"/>
              </a:solidFill>
              <a:effectLst/>
              <a:uLnTx/>
              <a:uFillTx/>
              <a:latin typeface="+mj-lt"/>
              <a:ea typeface="+mj-ea"/>
              <a:cs typeface="+mj-cs"/>
            </a:endParaRPr>
          </a:p>
        </p:txBody>
      </p:sp>
      <p:sp>
        <p:nvSpPr>
          <p:cNvPr id="5" name="Oval 4">
            <a:extLst>
              <a:ext uri="{FF2B5EF4-FFF2-40B4-BE49-F238E27FC236}">
                <a16:creationId xmlns:a16="http://schemas.microsoft.com/office/drawing/2014/main" id="{ECFACE37-7C0F-E08F-C0ED-551BE89CFBCC}"/>
              </a:ext>
            </a:extLst>
          </p:cNvPr>
          <p:cNvSpPr/>
          <p:nvPr/>
        </p:nvSpPr>
        <p:spPr>
          <a:xfrm>
            <a:off x="335637" y="2427176"/>
            <a:ext cx="2049387"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dirty="0">
                <a:solidFill>
                  <a:schemeClr val="bg1"/>
                </a:solidFill>
                <a:latin typeface="+mj-lt"/>
              </a:rPr>
              <a:t>Planning for modelled, guided and independent practice</a:t>
            </a:r>
          </a:p>
        </p:txBody>
      </p:sp>
      <p:pic>
        <p:nvPicPr>
          <p:cNvPr id="17" name="Graphic 16" descr="Add with solid fill">
            <a:extLst>
              <a:ext uri="{FF2B5EF4-FFF2-40B4-BE49-F238E27FC236}">
                <a16:creationId xmlns:a16="http://schemas.microsoft.com/office/drawing/2014/main" id="{23E6B1CE-2BBA-1E3A-D4F0-89288284DE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0773" y="3283259"/>
            <a:ext cx="356586" cy="356587"/>
          </a:xfrm>
          <a:prstGeom prst="rect">
            <a:avLst/>
          </a:prstGeom>
        </p:spPr>
      </p:pic>
      <p:sp>
        <p:nvSpPr>
          <p:cNvPr id="12" name="Oval 11">
            <a:extLst>
              <a:ext uri="{FF2B5EF4-FFF2-40B4-BE49-F238E27FC236}">
                <a16:creationId xmlns:a16="http://schemas.microsoft.com/office/drawing/2014/main" id="{DA50DF46-AB78-4DD9-398D-BD368188B756}"/>
              </a:ext>
            </a:extLst>
          </p:cNvPr>
          <p:cNvSpPr/>
          <p:nvPr/>
        </p:nvSpPr>
        <p:spPr>
          <a:xfrm>
            <a:off x="2709952" y="2418249"/>
            <a:ext cx="2049387"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dirty="0">
                <a:solidFill>
                  <a:schemeClr val="bg1"/>
                </a:solidFill>
                <a:latin typeface="+mj-lt"/>
              </a:rPr>
              <a:t>Checking  for understanding</a:t>
            </a:r>
          </a:p>
        </p:txBody>
      </p:sp>
      <p:pic>
        <p:nvPicPr>
          <p:cNvPr id="18" name="Graphic 17" descr="Add with solid fill">
            <a:extLst>
              <a:ext uri="{FF2B5EF4-FFF2-40B4-BE49-F238E27FC236}">
                <a16:creationId xmlns:a16="http://schemas.microsoft.com/office/drawing/2014/main" id="{0CB09AEF-23FB-BA1E-28CA-7AA5D24C59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3354" y="3271963"/>
            <a:ext cx="356586" cy="356587"/>
          </a:xfrm>
          <a:prstGeom prst="rect">
            <a:avLst/>
          </a:prstGeom>
        </p:spPr>
      </p:pic>
      <p:sp>
        <p:nvSpPr>
          <p:cNvPr id="14" name="Oval 13">
            <a:extLst>
              <a:ext uri="{FF2B5EF4-FFF2-40B4-BE49-F238E27FC236}">
                <a16:creationId xmlns:a16="http://schemas.microsoft.com/office/drawing/2014/main" id="{DF917CBA-EFB1-86B7-A6FF-74046903A4B6}"/>
              </a:ext>
            </a:extLst>
          </p:cNvPr>
          <p:cNvSpPr/>
          <p:nvPr/>
        </p:nvSpPr>
        <p:spPr>
          <a:xfrm>
            <a:off x="5084267" y="2409324"/>
            <a:ext cx="2049388"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Extended handover</a:t>
            </a:r>
          </a:p>
        </p:txBody>
      </p:sp>
      <p:pic>
        <p:nvPicPr>
          <p:cNvPr id="20" name="Graphic 19" descr="Add with solid fill">
            <a:extLst>
              <a:ext uri="{FF2B5EF4-FFF2-40B4-BE49-F238E27FC236}">
                <a16:creationId xmlns:a16="http://schemas.microsoft.com/office/drawing/2014/main" id="{D4B8F1AB-A319-95DD-5C44-D67DAE331E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8254" y="3284928"/>
            <a:ext cx="356586" cy="356587"/>
          </a:xfrm>
          <a:prstGeom prst="rect">
            <a:avLst/>
          </a:prstGeom>
        </p:spPr>
      </p:pic>
      <p:sp>
        <p:nvSpPr>
          <p:cNvPr id="15" name="Oval 14">
            <a:extLst>
              <a:ext uri="{FF2B5EF4-FFF2-40B4-BE49-F238E27FC236}">
                <a16:creationId xmlns:a16="http://schemas.microsoft.com/office/drawing/2014/main" id="{BF4EEF17-4D4F-DC8E-C9E5-D2801EFBD77C}"/>
              </a:ext>
            </a:extLst>
          </p:cNvPr>
          <p:cNvSpPr/>
          <p:nvPr/>
        </p:nvSpPr>
        <p:spPr>
          <a:xfrm>
            <a:off x="7458583" y="2400399"/>
            <a:ext cx="2037715"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Flexibility and differentiated support </a:t>
            </a:r>
          </a:p>
        </p:txBody>
      </p:sp>
      <p:grpSp>
        <p:nvGrpSpPr>
          <p:cNvPr id="21" name="Group 20" descr="graphic: equal to">
            <a:extLst>
              <a:ext uri="{FF2B5EF4-FFF2-40B4-BE49-F238E27FC236}">
                <a16:creationId xmlns:a16="http://schemas.microsoft.com/office/drawing/2014/main" id="{C2F21894-65D3-CFE1-B9F1-16F8FE661E5D}"/>
              </a:ext>
            </a:extLst>
          </p:cNvPr>
          <p:cNvGrpSpPr/>
          <p:nvPr/>
        </p:nvGrpSpPr>
        <p:grpSpPr>
          <a:xfrm>
            <a:off x="9515077" y="3417704"/>
            <a:ext cx="293450" cy="121190"/>
            <a:chOff x="9527777" y="3417704"/>
            <a:chExt cx="293450" cy="121190"/>
          </a:xfrm>
        </p:grpSpPr>
        <p:cxnSp>
          <p:nvCxnSpPr>
            <p:cNvPr id="25" name="Straight Connector 24">
              <a:extLst>
                <a:ext uri="{FF2B5EF4-FFF2-40B4-BE49-F238E27FC236}">
                  <a16:creationId xmlns:a16="http://schemas.microsoft.com/office/drawing/2014/main" id="{119C4C7C-7EBE-A09A-B872-480258E5AABD}"/>
                </a:ext>
                <a:ext uri="{C183D7F6-B498-43B3-948B-1728B52AA6E4}">
                  <adec:decorative xmlns:adec="http://schemas.microsoft.com/office/drawing/2017/decorative" val="1"/>
                </a:ext>
              </a:extLst>
            </p:cNvPr>
            <p:cNvCxnSpPr/>
            <p:nvPr/>
          </p:nvCxnSpPr>
          <p:spPr>
            <a:xfrm>
              <a:off x="9527777" y="3417704"/>
              <a:ext cx="29345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F878525-38C3-CAAE-3FCA-0A29E420B183}"/>
                </a:ext>
                <a:ext uri="{C183D7F6-B498-43B3-948B-1728B52AA6E4}">
                  <adec:decorative xmlns:adec="http://schemas.microsoft.com/office/drawing/2017/decorative" val="1"/>
                </a:ext>
              </a:extLst>
            </p:cNvPr>
            <p:cNvCxnSpPr/>
            <p:nvPr/>
          </p:nvCxnSpPr>
          <p:spPr>
            <a:xfrm>
              <a:off x="9527777" y="3538894"/>
              <a:ext cx="29345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AE21F01F-1AB5-0BB0-F158-5E9D75DBFB9E}"/>
              </a:ext>
            </a:extLst>
          </p:cNvPr>
          <p:cNvSpPr/>
          <p:nvPr/>
        </p:nvSpPr>
        <p:spPr>
          <a:xfrm>
            <a:off x="9821227" y="2427176"/>
            <a:ext cx="2037715" cy="20330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b="1" dirty="0">
                <a:solidFill>
                  <a:schemeClr val="accent1"/>
                </a:solidFill>
                <a:latin typeface="+mj-lt"/>
              </a:rPr>
              <a:t>Optimising learning </a:t>
            </a:r>
          </a:p>
        </p:txBody>
      </p:sp>
      <p:sp>
        <p:nvSpPr>
          <p:cNvPr id="4" name="Slide Number Placeholder 3">
            <a:extLst>
              <a:ext uri="{FF2B5EF4-FFF2-40B4-BE49-F238E27FC236}">
                <a16:creationId xmlns:a16="http://schemas.microsoft.com/office/drawing/2014/main" id="{268E463A-EE45-21A5-A4E2-32639AF0DE1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23</a:t>
            </a:fld>
            <a:endParaRPr lang="en-AU"/>
          </a:p>
        </p:txBody>
      </p:sp>
    </p:spTree>
    <p:extLst>
      <p:ext uri="{BB962C8B-B14F-4D97-AF65-F5344CB8AC3E}">
        <p14:creationId xmlns:p14="http://schemas.microsoft.com/office/powerpoint/2010/main" val="197081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F914-ADB7-6B0A-F9C4-1F279338E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95B391-82E2-49C8-D6C5-3705A15A7C53}"/>
              </a:ext>
            </a:extLst>
          </p:cNvPr>
          <p:cNvSpPr>
            <a:spLocks noGrp="1"/>
          </p:cNvSpPr>
          <p:nvPr>
            <p:ph type="title"/>
          </p:nvPr>
        </p:nvSpPr>
        <p:spPr/>
        <p:txBody>
          <a:bodyPr/>
          <a:lstStyle/>
          <a:p>
            <a:r>
              <a:rPr lang="en-AU" dirty="0"/>
              <a:t>Activity 1 – technique guide discussion</a:t>
            </a:r>
          </a:p>
        </p:txBody>
      </p:sp>
      <p:sp>
        <p:nvSpPr>
          <p:cNvPr id="13" name="Freeform: Shape 12">
            <a:extLst>
              <a:ext uri="{FF2B5EF4-FFF2-40B4-BE49-F238E27FC236}">
                <a16:creationId xmlns:a16="http://schemas.microsoft.com/office/drawing/2014/main" id="{416AD0EF-B475-8412-B9CF-1BB2A79CEF17}"/>
              </a:ext>
            </a:extLst>
          </p:cNvPr>
          <p:cNvSpPr/>
          <p:nvPr/>
        </p:nvSpPr>
        <p:spPr>
          <a:xfrm>
            <a:off x="360000" y="1368000"/>
            <a:ext cx="5686360" cy="1040154"/>
          </a:xfrm>
          <a:custGeom>
            <a:avLst/>
            <a:gdLst>
              <a:gd name="connsiteX0" fmla="*/ 156757 w 5621726"/>
              <a:gd name="connsiteY0" fmla="*/ 0 h 1030525"/>
              <a:gd name="connsiteX1" fmla="*/ 5464969 w 5621726"/>
              <a:gd name="connsiteY1" fmla="*/ 0 h 1030525"/>
              <a:gd name="connsiteX2" fmla="*/ 5621726 w 5621726"/>
              <a:gd name="connsiteY2" fmla="*/ 156757 h 1030525"/>
              <a:gd name="connsiteX3" fmla="*/ 5621726 w 5621726"/>
              <a:gd name="connsiteY3" fmla="*/ 280014 h 1030525"/>
              <a:gd name="connsiteX4" fmla="*/ 5621726 w 5621726"/>
              <a:gd name="connsiteY4" fmla="*/ 783769 h 1030525"/>
              <a:gd name="connsiteX5" fmla="*/ 5621726 w 5621726"/>
              <a:gd name="connsiteY5" fmla="*/ 1030525 h 1030525"/>
              <a:gd name="connsiteX6" fmla="*/ 0 w 5621726"/>
              <a:gd name="connsiteY6" fmla="*/ 1030525 h 1030525"/>
              <a:gd name="connsiteX7" fmla="*/ 0 w 5621726"/>
              <a:gd name="connsiteY7" fmla="*/ 783769 h 1030525"/>
              <a:gd name="connsiteX8" fmla="*/ 0 w 5621726"/>
              <a:gd name="connsiteY8" fmla="*/ 280014 h 1030525"/>
              <a:gd name="connsiteX9" fmla="*/ 0 w 5621726"/>
              <a:gd name="connsiteY9" fmla="*/ 156757 h 1030525"/>
              <a:gd name="connsiteX10" fmla="*/ 156757 w 5621726"/>
              <a:gd name="connsiteY10" fmla="*/ 0 h 103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1726" h="1030525">
                <a:moveTo>
                  <a:pt x="156757" y="0"/>
                </a:moveTo>
                <a:lnTo>
                  <a:pt x="5464969" y="0"/>
                </a:lnTo>
                <a:cubicBezTo>
                  <a:pt x="5551544" y="0"/>
                  <a:pt x="5621726" y="70182"/>
                  <a:pt x="5621726" y="156757"/>
                </a:cubicBezTo>
                <a:lnTo>
                  <a:pt x="5621726" y="280014"/>
                </a:lnTo>
                <a:lnTo>
                  <a:pt x="5621726" y="783769"/>
                </a:lnTo>
                <a:lnTo>
                  <a:pt x="5621726" y="1030525"/>
                </a:lnTo>
                <a:lnTo>
                  <a:pt x="0" y="1030525"/>
                </a:lnTo>
                <a:lnTo>
                  <a:pt x="0" y="783769"/>
                </a:lnTo>
                <a:lnTo>
                  <a:pt x="0" y="280014"/>
                </a:lnTo>
                <a:lnTo>
                  <a:pt x="0" y="156757"/>
                </a:lnTo>
                <a:cubicBezTo>
                  <a:pt x="0" y="70182"/>
                  <a:pt x="70182" y="0"/>
                  <a:pt x="15675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071563"/>
            <a:r>
              <a:rPr lang="en-AU" sz="2000" b="1" dirty="0">
                <a:solidFill>
                  <a:schemeClr val="bg1"/>
                </a:solidFill>
                <a:latin typeface="+mj-lt"/>
              </a:rPr>
              <a:t>Read or revise – 10 min</a:t>
            </a:r>
          </a:p>
        </p:txBody>
      </p:sp>
      <p:sp>
        <p:nvSpPr>
          <p:cNvPr id="3" name="Freeform: Shape 2">
            <a:extLst>
              <a:ext uri="{FF2B5EF4-FFF2-40B4-BE49-F238E27FC236}">
                <a16:creationId xmlns:a16="http://schemas.microsoft.com/office/drawing/2014/main" id="{988E7483-7D18-083A-CFCC-487A1304E5BA}"/>
              </a:ext>
            </a:extLst>
          </p:cNvPr>
          <p:cNvSpPr/>
          <p:nvPr/>
        </p:nvSpPr>
        <p:spPr>
          <a:xfrm>
            <a:off x="360000" y="2344512"/>
            <a:ext cx="5686357" cy="3939316"/>
          </a:xfrm>
          <a:custGeom>
            <a:avLst/>
            <a:gdLst>
              <a:gd name="connsiteX0" fmla="*/ 0 w 5633726"/>
              <a:gd name="connsiteY0" fmla="*/ 0 h 3902855"/>
              <a:gd name="connsiteX1" fmla="*/ 224726 w 5633726"/>
              <a:gd name="connsiteY1" fmla="*/ 0 h 3902855"/>
              <a:gd name="connsiteX2" fmla="*/ 5409000 w 5633726"/>
              <a:gd name="connsiteY2" fmla="*/ 0 h 3902855"/>
              <a:gd name="connsiteX3" fmla="*/ 5633726 w 5633726"/>
              <a:gd name="connsiteY3" fmla="*/ 0 h 3902855"/>
              <a:gd name="connsiteX4" fmla="*/ 5633726 w 5633726"/>
              <a:gd name="connsiteY4" fmla="*/ 224726 h 3902855"/>
              <a:gd name="connsiteX5" fmla="*/ 5633726 w 5633726"/>
              <a:gd name="connsiteY5" fmla="*/ 635855 h 3902855"/>
              <a:gd name="connsiteX6" fmla="*/ 5633726 w 5633726"/>
              <a:gd name="connsiteY6" fmla="*/ 3678129 h 3902855"/>
              <a:gd name="connsiteX7" fmla="*/ 5409000 w 5633726"/>
              <a:gd name="connsiteY7" fmla="*/ 3902855 h 3902855"/>
              <a:gd name="connsiteX8" fmla="*/ 224726 w 5633726"/>
              <a:gd name="connsiteY8" fmla="*/ 3902855 h 3902855"/>
              <a:gd name="connsiteX9" fmla="*/ 0 w 5633726"/>
              <a:gd name="connsiteY9" fmla="*/ 3678129 h 3902855"/>
              <a:gd name="connsiteX10" fmla="*/ 0 w 5633726"/>
              <a:gd name="connsiteY10" fmla="*/ 635855 h 3902855"/>
              <a:gd name="connsiteX11" fmla="*/ 0 w 5633726"/>
              <a:gd name="connsiteY11" fmla="*/ 224726 h 39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3726" h="3902855">
                <a:moveTo>
                  <a:pt x="0" y="0"/>
                </a:moveTo>
                <a:lnTo>
                  <a:pt x="224726" y="0"/>
                </a:lnTo>
                <a:lnTo>
                  <a:pt x="5409000" y="0"/>
                </a:lnTo>
                <a:lnTo>
                  <a:pt x="5633726" y="0"/>
                </a:lnTo>
                <a:lnTo>
                  <a:pt x="5633726" y="224726"/>
                </a:lnTo>
                <a:lnTo>
                  <a:pt x="5633726" y="635855"/>
                </a:lnTo>
                <a:lnTo>
                  <a:pt x="5633726" y="3678129"/>
                </a:lnTo>
                <a:cubicBezTo>
                  <a:pt x="5633726" y="3802242"/>
                  <a:pt x="5533113" y="3902855"/>
                  <a:pt x="5409000" y="3902855"/>
                </a:cubicBezTo>
                <a:lnTo>
                  <a:pt x="224726" y="3902855"/>
                </a:lnTo>
                <a:cubicBezTo>
                  <a:pt x="100613" y="3902855"/>
                  <a:pt x="0" y="3802242"/>
                  <a:pt x="0" y="3678129"/>
                </a:cubicBezTo>
                <a:lnTo>
                  <a:pt x="0" y="635855"/>
                </a:lnTo>
                <a:lnTo>
                  <a:pt x="0" y="22472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6800" rIns="90000" rtlCol="0" anchor="t" anchorCtr="0">
            <a:noAutofit/>
          </a:bodyPr>
          <a:lstStyle/>
          <a:p>
            <a:pPr marL="182563" marR="0" lvl="0" indent="0" algn="l" defTabSz="609585"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dirty="0">
                <a:ln>
                  <a:noFill/>
                </a:ln>
                <a:solidFill>
                  <a:srgbClr val="002664"/>
                </a:solidFill>
                <a:effectLst/>
                <a:uLnTx/>
                <a:uFillTx/>
                <a:latin typeface="Public Sans Light"/>
                <a:ea typeface="+mn-ea"/>
                <a:cs typeface="+mn-cs"/>
              </a:rPr>
              <a:t>Identify the key points in either the </a:t>
            </a:r>
            <a:r>
              <a:rPr kumimoji="0" lang="en-AU" sz="2000" b="1" i="0" u="none" strike="noStrike" kern="1200" cap="none" spc="0" normalizeH="0" baseline="0" noProof="0" dirty="0">
                <a:ln>
                  <a:noFill/>
                </a:ln>
                <a:solidFill>
                  <a:srgbClr val="002664"/>
                </a:solidFill>
                <a:effectLst/>
                <a:uLnTx/>
                <a:uFillTx/>
                <a:latin typeface="Public Sans Light"/>
                <a:ea typeface="+mn-ea"/>
                <a:cs typeface="+mn-cs"/>
              </a:rPr>
              <a:t>modelling, scaffolding or independent practice</a:t>
            </a:r>
            <a:r>
              <a:rPr kumimoji="0" lang="en-AU" sz="2000" b="0" i="0" u="none" strike="noStrike" kern="1200" cap="none" spc="0" normalizeH="0" baseline="0" noProof="0" dirty="0">
                <a:ln>
                  <a:noFill/>
                </a:ln>
                <a:solidFill>
                  <a:srgbClr val="002664"/>
                </a:solidFill>
                <a:effectLst/>
                <a:uLnTx/>
                <a:uFillTx/>
                <a:latin typeface="Public Sans Light"/>
                <a:ea typeface="+mn-ea"/>
                <a:cs typeface="+mn-cs"/>
              </a:rPr>
              <a:t> technique guide.</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Public Sans Light"/>
              <a:ea typeface="+mn-ea"/>
              <a:cs typeface="+mn-cs"/>
            </a:endParaRPr>
          </a:p>
        </p:txBody>
      </p:sp>
      <p:pic>
        <p:nvPicPr>
          <p:cNvPr id="30" name="Picture 29">
            <a:extLst>
              <a:ext uri="{FF2B5EF4-FFF2-40B4-BE49-F238E27FC236}">
                <a16:creationId xmlns:a16="http://schemas.microsoft.com/office/drawing/2014/main" id="{6AD295E5-8B31-6CD7-FE17-1DA57206EF7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954" y="1377302"/>
            <a:ext cx="957910" cy="957908"/>
          </a:xfrm>
          <a:prstGeom prst="rect">
            <a:avLst/>
          </a:prstGeom>
        </p:spPr>
      </p:pic>
      <p:pic>
        <p:nvPicPr>
          <p:cNvPr id="12" name="Picture 11">
            <a:extLst>
              <a:ext uri="{FF2B5EF4-FFF2-40B4-BE49-F238E27FC236}">
                <a16:creationId xmlns:a16="http://schemas.microsoft.com/office/drawing/2014/main" id="{B99B43F8-1BBC-845C-24F4-83B69039984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7233" y="3913560"/>
            <a:ext cx="1485262" cy="2114224"/>
          </a:xfrm>
          <a:prstGeom prst="rect">
            <a:avLst/>
          </a:prstGeom>
        </p:spPr>
      </p:pic>
      <p:sp>
        <p:nvSpPr>
          <p:cNvPr id="29" name="Freeform: Shape 28">
            <a:extLst>
              <a:ext uri="{FF2B5EF4-FFF2-40B4-BE49-F238E27FC236}">
                <a16:creationId xmlns:a16="http://schemas.microsoft.com/office/drawing/2014/main" id="{F08E9A41-7906-6F57-5150-6785BE2B226D}"/>
              </a:ext>
            </a:extLst>
          </p:cNvPr>
          <p:cNvSpPr/>
          <p:nvPr/>
        </p:nvSpPr>
        <p:spPr>
          <a:xfrm>
            <a:off x="6389077" y="1367999"/>
            <a:ext cx="5422016" cy="1040153"/>
          </a:xfrm>
          <a:custGeom>
            <a:avLst/>
            <a:gdLst>
              <a:gd name="connsiteX0" fmla="*/ 156757 w 5621726"/>
              <a:gd name="connsiteY0" fmla="*/ 0 h 1030525"/>
              <a:gd name="connsiteX1" fmla="*/ 5464969 w 5621726"/>
              <a:gd name="connsiteY1" fmla="*/ 0 h 1030525"/>
              <a:gd name="connsiteX2" fmla="*/ 5621726 w 5621726"/>
              <a:gd name="connsiteY2" fmla="*/ 156757 h 1030525"/>
              <a:gd name="connsiteX3" fmla="*/ 5621726 w 5621726"/>
              <a:gd name="connsiteY3" fmla="*/ 280014 h 1030525"/>
              <a:gd name="connsiteX4" fmla="*/ 5621726 w 5621726"/>
              <a:gd name="connsiteY4" fmla="*/ 783769 h 1030525"/>
              <a:gd name="connsiteX5" fmla="*/ 5621726 w 5621726"/>
              <a:gd name="connsiteY5" fmla="*/ 1030525 h 1030525"/>
              <a:gd name="connsiteX6" fmla="*/ 0 w 5621726"/>
              <a:gd name="connsiteY6" fmla="*/ 1030525 h 1030525"/>
              <a:gd name="connsiteX7" fmla="*/ 0 w 5621726"/>
              <a:gd name="connsiteY7" fmla="*/ 783769 h 1030525"/>
              <a:gd name="connsiteX8" fmla="*/ 0 w 5621726"/>
              <a:gd name="connsiteY8" fmla="*/ 280014 h 1030525"/>
              <a:gd name="connsiteX9" fmla="*/ 0 w 5621726"/>
              <a:gd name="connsiteY9" fmla="*/ 156757 h 1030525"/>
              <a:gd name="connsiteX10" fmla="*/ 156757 w 5621726"/>
              <a:gd name="connsiteY10" fmla="*/ 0 h 103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1726" h="1030525">
                <a:moveTo>
                  <a:pt x="156757" y="0"/>
                </a:moveTo>
                <a:lnTo>
                  <a:pt x="5464969" y="0"/>
                </a:lnTo>
                <a:cubicBezTo>
                  <a:pt x="5551544" y="0"/>
                  <a:pt x="5621726" y="70182"/>
                  <a:pt x="5621726" y="156757"/>
                </a:cubicBezTo>
                <a:lnTo>
                  <a:pt x="5621726" y="280014"/>
                </a:lnTo>
                <a:lnTo>
                  <a:pt x="5621726" y="783769"/>
                </a:lnTo>
                <a:lnTo>
                  <a:pt x="5621726" y="1030525"/>
                </a:lnTo>
                <a:lnTo>
                  <a:pt x="0" y="1030525"/>
                </a:lnTo>
                <a:lnTo>
                  <a:pt x="0" y="783769"/>
                </a:lnTo>
                <a:lnTo>
                  <a:pt x="0" y="280014"/>
                </a:lnTo>
                <a:lnTo>
                  <a:pt x="0" y="156757"/>
                </a:lnTo>
                <a:cubicBezTo>
                  <a:pt x="0" y="70182"/>
                  <a:pt x="70182" y="0"/>
                  <a:pt x="15675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071563"/>
            <a:r>
              <a:rPr lang="en-AU" sz="2000" b="1">
                <a:solidFill>
                  <a:schemeClr val="bg1"/>
                </a:solidFill>
                <a:latin typeface="+mj-lt"/>
              </a:rPr>
              <a:t>Discuss</a:t>
            </a:r>
            <a:r>
              <a:rPr kumimoji="0" lang="en-AU" sz="2000" b="1" i="0" u="none" strike="noStrike" kern="1200" cap="none" spc="0" normalizeH="0" baseline="0" noProof="0">
                <a:ln>
                  <a:noFill/>
                </a:ln>
                <a:solidFill>
                  <a:schemeClr val="bg1"/>
                </a:solidFill>
                <a:effectLst/>
                <a:uLnTx/>
                <a:uFillTx/>
                <a:latin typeface="+mj-lt"/>
                <a:ea typeface="+mn-ea"/>
                <a:cs typeface="+mn-cs"/>
              </a:rPr>
              <a:t> – 10 min </a:t>
            </a:r>
            <a:endParaRPr lang="en-AU" sz="2000" b="1" kern="1200">
              <a:solidFill>
                <a:schemeClr val="bg1"/>
              </a:solidFill>
              <a:latin typeface="Public Sans"/>
            </a:endParaRPr>
          </a:p>
        </p:txBody>
      </p:sp>
      <p:sp>
        <p:nvSpPr>
          <p:cNvPr id="9" name="Freeform: Shape 8">
            <a:extLst>
              <a:ext uri="{FF2B5EF4-FFF2-40B4-BE49-F238E27FC236}">
                <a16:creationId xmlns:a16="http://schemas.microsoft.com/office/drawing/2014/main" id="{F5875FC8-0E28-708E-32E3-35B96102BD81}"/>
              </a:ext>
            </a:extLst>
          </p:cNvPr>
          <p:cNvSpPr/>
          <p:nvPr/>
        </p:nvSpPr>
        <p:spPr>
          <a:xfrm>
            <a:off x="6389077" y="2338299"/>
            <a:ext cx="5422016" cy="3939316"/>
          </a:xfrm>
          <a:custGeom>
            <a:avLst/>
            <a:gdLst>
              <a:gd name="connsiteX0" fmla="*/ 0 w 5633726"/>
              <a:gd name="connsiteY0" fmla="*/ 0 h 3902855"/>
              <a:gd name="connsiteX1" fmla="*/ 224726 w 5633726"/>
              <a:gd name="connsiteY1" fmla="*/ 0 h 3902855"/>
              <a:gd name="connsiteX2" fmla="*/ 5409000 w 5633726"/>
              <a:gd name="connsiteY2" fmla="*/ 0 h 3902855"/>
              <a:gd name="connsiteX3" fmla="*/ 5633726 w 5633726"/>
              <a:gd name="connsiteY3" fmla="*/ 0 h 3902855"/>
              <a:gd name="connsiteX4" fmla="*/ 5633726 w 5633726"/>
              <a:gd name="connsiteY4" fmla="*/ 224726 h 3902855"/>
              <a:gd name="connsiteX5" fmla="*/ 5633726 w 5633726"/>
              <a:gd name="connsiteY5" fmla="*/ 635855 h 3902855"/>
              <a:gd name="connsiteX6" fmla="*/ 5633726 w 5633726"/>
              <a:gd name="connsiteY6" fmla="*/ 3678129 h 3902855"/>
              <a:gd name="connsiteX7" fmla="*/ 5409000 w 5633726"/>
              <a:gd name="connsiteY7" fmla="*/ 3902855 h 3902855"/>
              <a:gd name="connsiteX8" fmla="*/ 224726 w 5633726"/>
              <a:gd name="connsiteY8" fmla="*/ 3902855 h 3902855"/>
              <a:gd name="connsiteX9" fmla="*/ 0 w 5633726"/>
              <a:gd name="connsiteY9" fmla="*/ 3678129 h 3902855"/>
              <a:gd name="connsiteX10" fmla="*/ 0 w 5633726"/>
              <a:gd name="connsiteY10" fmla="*/ 635855 h 3902855"/>
              <a:gd name="connsiteX11" fmla="*/ 0 w 5633726"/>
              <a:gd name="connsiteY11" fmla="*/ 224726 h 39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3726" h="3902855">
                <a:moveTo>
                  <a:pt x="0" y="0"/>
                </a:moveTo>
                <a:lnTo>
                  <a:pt x="224726" y="0"/>
                </a:lnTo>
                <a:lnTo>
                  <a:pt x="5409000" y="0"/>
                </a:lnTo>
                <a:lnTo>
                  <a:pt x="5633726" y="0"/>
                </a:lnTo>
                <a:lnTo>
                  <a:pt x="5633726" y="224726"/>
                </a:lnTo>
                <a:lnTo>
                  <a:pt x="5633726" y="635855"/>
                </a:lnTo>
                <a:lnTo>
                  <a:pt x="5633726" y="3678129"/>
                </a:lnTo>
                <a:cubicBezTo>
                  <a:pt x="5633726" y="3802242"/>
                  <a:pt x="5533113" y="3902855"/>
                  <a:pt x="5409000" y="3902855"/>
                </a:cubicBezTo>
                <a:lnTo>
                  <a:pt x="224726" y="3902855"/>
                </a:lnTo>
                <a:cubicBezTo>
                  <a:pt x="100613" y="3902855"/>
                  <a:pt x="0" y="3802242"/>
                  <a:pt x="0" y="3678129"/>
                </a:cubicBezTo>
                <a:lnTo>
                  <a:pt x="0" y="635855"/>
                </a:lnTo>
                <a:lnTo>
                  <a:pt x="0" y="22472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46800" rtlCol="0" anchor="t" anchorCtr="0">
            <a:noAutofit/>
          </a:bodyPr>
          <a:lstStyle/>
          <a:p>
            <a:pPr marL="182563" marR="0" lvl="0" indent="0" algn="l" defTabSz="609585"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dirty="0">
                <a:ln>
                  <a:noFill/>
                </a:ln>
                <a:solidFill>
                  <a:srgbClr val="002664"/>
                </a:solidFill>
                <a:effectLst/>
                <a:uLnTx/>
                <a:uFillTx/>
                <a:latin typeface="Public Sans Light"/>
                <a:ea typeface="+mn-ea"/>
                <a:cs typeface="+mn-cs"/>
              </a:rPr>
              <a:t>Report back to the group to describe the connections between the technique guide and the learning in Part A.</a:t>
            </a:r>
          </a:p>
          <a:p>
            <a:pPr marL="182563" marR="0" lvl="0" indent="0" algn="l" defTabSz="609585" rtl="0" eaLnBrk="1" fontAlgn="auto" latinLnBrk="0" hangingPunct="1">
              <a:lnSpc>
                <a:spcPct val="150000"/>
              </a:lnSpc>
              <a:spcBef>
                <a:spcPts val="0"/>
              </a:spcBef>
              <a:spcAft>
                <a:spcPts val="1200"/>
              </a:spcAft>
              <a:buClrTx/>
              <a:buSzTx/>
              <a:buFontTx/>
              <a:buNone/>
              <a:tabLst/>
              <a:defRPr/>
            </a:pPr>
            <a:endParaRPr kumimoji="0" lang="en-AU" sz="2000" b="0" i="0" u="none" strike="noStrike" kern="1200" cap="none" spc="0" normalizeH="0" baseline="0" noProof="0" dirty="0">
              <a:ln>
                <a:noFill/>
              </a:ln>
              <a:solidFill>
                <a:srgbClr val="002664"/>
              </a:solidFill>
              <a:effectLst/>
              <a:uLnTx/>
              <a:uFillTx/>
              <a:latin typeface="Public Sans Light"/>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Public Sans Light"/>
              <a:ea typeface="+mn-ea"/>
              <a:cs typeface="+mn-cs"/>
            </a:endParaRPr>
          </a:p>
        </p:txBody>
      </p:sp>
      <p:pic>
        <p:nvPicPr>
          <p:cNvPr id="31" name="Picture 30">
            <a:extLst>
              <a:ext uri="{FF2B5EF4-FFF2-40B4-BE49-F238E27FC236}">
                <a16:creationId xmlns:a16="http://schemas.microsoft.com/office/drawing/2014/main" id="{E07499D9-63A4-BC56-9820-2FA668CEFCA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1019" y="1377302"/>
            <a:ext cx="894519" cy="938129"/>
          </a:xfrm>
          <a:prstGeom prst="rect">
            <a:avLst/>
          </a:prstGeom>
        </p:spPr>
      </p:pic>
      <p:sp>
        <p:nvSpPr>
          <p:cNvPr id="4" name="Slide Number Placeholder 3">
            <a:extLst>
              <a:ext uri="{FF2B5EF4-FFF2-40B4-BE49-F238E27FC236}">
                <a16:creationId xmlns:a16="http://schemas.microsoft.com/office/drawing/2014/main" id="{1F5543B1-07B9-1280-2EE0-C1D911822FB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6" name="Picture 5">
            <a:extLst>
              <a:ext uri="{FF2B5EF4-FFF2-40B4-BE49-F238E27FC236}">
                <a16:creationId xmlns:a16="http://schemas.microsoft.com/office/drawing/2014/main" id="{45A8AB9C-954C-4028-8827-93DE17992AA0}"/>
              </a:ext>
            </a:extLst>
          </p:cNvPr>
          <p:cNvPicPr>
            <a:picLocks noChangeAspect="1"/>
          </p:cNvPicPr>
          <p:nvPr/>
        </p:nvPicPr>
        <p:blipFill>
          <a:blip r:embed="rId6"/>
          <a:stretch>
            <a:fillRect/>
          </a:stretch>
        </p:blipFill>
        <p:spPr>
          <a:xfrm>
            <a:off x="4009487" y="3913560"/>
            <a:ext cx="1490941" cy="2114224"/>
          </a:xfrm>
          <a:prstGeom prst="rect">
            <a:avLst/>
          </a:prstGeom>
        </p:spPr>
      </p:pic>
      <p:pic>
        <p:nvPicPr>
          <p:cNvPr id="10" name="Picture 9">
            <a:extLst>
              <a:ext uri="{FF2B5EF4-FFF2-40B4-BE49-F238E27FC236}">
                <a16:creationId xmlns:a16="http://schemas.microsoft.com/office/drawing/2014/main" id="{58E86D3A-3E81-DB31-0F54-32B2433A34A9}"/>
              </a:ext>
            </a:extLst>
          </p:cNvPr>
          <p:cNvPicPr>
            <a:picLocks noChangeAspect="1"/>
          </p:cNvPicPr>
          <p:nvPr/>
        </p:nvPicPr>
        <p:blipFill>
          <a:blip r:embed="rId7"/>
          <a:stretch>
            <a:fillRect/>
          </a:stretch>
        </p:blipFill>
        <p:spPr>
          <a:xfrm>
            <a:off x="2362928" y="3913560"/>
            <a:ext cx="1490944" cy="2114224"/>
          </a:xfrm>
          <a:prstGeom prst="rect">
            <a:avLst/>
          </a:prstGeom>
        </p:spPr>
      </p:pic>
    </p:spTree>
    <p:extLst>
      <p:ext uri="{BB962C8B-B14F-4D97-AF65-F5344CB8AC3E}">
        <p14:creationId xmlns:p14="http://schemas.microsoft.com/office/powerpoint/2010/main" val="1879899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10787130" cy="2430119"/>
          </a:xfrm>
        </p:spPr>
        <p:txBody>
          <a:bodyPr/>
          <a:lstStyle/>
          <a:p>
            <a:r>
              <a:rPr lang="en-AU" sz="3600" dirty="0"/>
              <a:t>In the next part of this module, we will work on implementing the strategies through techniques. We will have opportunity to plan and rehearse a gradual release of responsibility.</a:t>
            </a:r>
          </a:p>
        </p:txBody>
      </p:sp>
    </p:spTree>
    <p:extLst>
      <p:ext uri="{BB962C8B-B14F-4D97-AF65-F5344CB8AC3E}">
        <p14:creationId xmlns:p14="http://schemas.microsoft.com/office/powerpoint/2010/main" val="279839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Implementing the strategies through techniques</a:t>
            </a:r>
            <a:br>
              <a:rPr lang="en-AU" sz="4800"/>
            </a:br>
            <a:endParaRPr lang="en-US"/>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p:txBody>
          <a:bodyPr anchor="b" anchorCtr="0"/>
          <a:lstStyle/>
          <a:p>
            <a:r>
              <a:rPr lang="en-US" sz="5400" dirty="0"/>
              <a:t>Part B</a:t>
            </a:r>
          </a:p>
        </p:txBody>
      </p:sp>
    </p:spTree>
    <p:extLst>
      <p:ext uri="{BB962C8B-B14F-4D97-AF65-F5344CB8AC3E}">
        <p14:creationId xmlns:p14="http://schemas.microsoft.com/office/powerpoint/2010/main" val="320465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DE3C6-1D64-A1A1-0FBD-00D98F093762}"/>
              </a:ext>
            </a:extLst>
          </p:cNvPr>
          <p:cNvSpPr>
            <a:spLocks noGrp="1"/>
          </p:cNvSpPr>
          <p:nvPr>
            <p:ph type="title"/>
          </p:nvPr>
        </p:nvSpPr>
        <p:spPr/>
        <p:txBody>
          <a:bodyPr/>
          <a:lstStyle/>
          <a:p>
            <a:r>
              <a:rPr lang="en-AU"/>
              <a:t>Part B instructions</a:t>
            </a:r>
          </a:p>
        </p:txBody>
      </p:sp>
      <p:sp>
        <p:nvSpPr>
          <p:cNvPr id="6" name="Slide Number Placeholder 5">
            <a:extLst>
              <a:ext uri="{FF2B5EF4-FFF2-40B4-BE49-F238E27FC236}">
                <a16:creationId xmlns:a16="http://schemas.microsoft.com/office/drawing/2014/main" id="{2017E2D4-19FB-4FBB-5354-C179EBC19D0C}"/>
              </a:ext>
            </a:extLst>
          </p:cNvPr>
          <p:cNvSpPr>
            <a:spLocks noGrp="1"/>
          </p:cNvSpPr>
          <p:nvPr>
            <p:ph type="sldNum" sz="quarter" idx="14"/>
          </p:nvPr>
        </p:nvSpPr>
        <p:spPr/>
        <p:txBody>
          <a:bodyPr/>
          <a:lstStyle/>
          <a:p>
            <a:fld id="{10A01DC5-1685-4615-8240-15192985C6A2}" type="slidenum">
              <a:rPr lang="en-AU" smtClean="0"/>
              <a:pPr/>
              <a:t>27</a:t>
            </a:fld>
            <a:endParaRPr lang="en-AU"/>
          </a:p>
        </p:txBody>
      </p:sp>
      <p:sp>
        <p:nvSpPr>
          <p:cNvPr id="9" name="Text Placeholder 8">
            <a:extLst>
              <a:ext uri="{FF2B5EF4-FFF2-40B4-BE49-F238E27FC236}">
                <a16:creationId xmlns:a16="http://schemas.microsoft.com/office/drawing/2014/main" id="{436577EB-674A-E723-5EDF-EFEA53B3D5C1}"/>
              </a:ext>
            </a:extLst>
          </p:cNvPr>
          <p:cNvSpPr>
            <a:spLocks noGrp="1"/>
          </p:cNvSpPr>
          <p:nvPr>
            <p:ph type="body" sz="quarter" idx="19"/>
          </p:nvPr>
        </p:nvSpPr>
        <p:spPr/>
        <p:txBody>
          <a:bodyPr vert="horz" lIns="0" tIns="0" rIns="0" bIns="0" rtlCol="0" anchor="t">
            <a:noAutofit/>
          </a:bodyPr>
          <a:lstStyle/>
          <a:p>
            <a:r>
              <a:rPr lang="en-AU" dirty="0">
                <a:latin typeface="Public Sans"/>
              </a:rPr>
              <a:t>Part B contains multiple techniques. To use Part B: </a:t>
            </a:r>
          </a:p>
          <a:p>
            <a:pPr marL="342900" indent="-342900">
              <a:buAutoNum type="arabicPeriod"/>
            </a:pPr>
            <a:r>
              <a:rPr lang="en-AU" dirty="0">
                <a:latin typeface="Public Sans"/>
              </a:rPr>
              <a:t>It is recommended teachers engage with modelling, scaffolding and independent practice</a:t>
            </a:r>
          </a:p>
          <a:p>
            <a:pPr marL="342900" indent="-342900">
              <a:buAutoNum type="arabicPeriod"/>
            </a:pPr>
            <a:r>
              <a:rPr lang="en-AU" dirty="0">
                <a:latin typeface="Public Sans"/>
              </a:rPr>
              <a:t>Select a lesson to apply gradual release of responsibility techniques</a:t>
            </a:r>
          </a:p>
          <a:p>
            <a:pPr marL="342900" indent="-342900">
              <a:buAutoNum type="arabicPeriod"/>
            </a:pPr>
            <a:r>
              <a:rPr lang="en-AU" dirty="0">
                <a:latin typeface="Public Sans"/>
              </a:rPr>
              <a:t>Plan and rehearse with a colleague</a:t>
            </a:r>
          </a:p>
          <a:p>
            <a:pPr marL="342900" indent="-342900">
              <a:buAutoNum type="arabicPeriod"/>
            </a:pPr>
            <a:r>
              <a:rPr lang="en-AU" dirty="0">
                <a:latin typeface="Public Sans"/>
              </a:rPr>
              <a:t>Get feedback from your colleague</a:t>
            </a:r>
            <a:endParaRPr lang="en-AU" dirty="0"/>
          </a:p>
        </p:txBody>
      </p:sp>
    </p:spTree>
    <p:extLst>
      <p:ext uri="{BB962C8B-B14F-4D97-AF65-F5344CB8AC3E}">
        <p14:creationId xmlns:p14="http://schemas.microsoft.com/office/powerpoint/2010/main" val="326969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dirty="0"/>
              <a:t>Purpose and outcome</a:t>
            </a:r>
            <a:r>
              <a:rPr lang="en-AU" dirty="0">
                <a:solidFill>
                  <a:schemeClr val="bg1"/>
                </a:solidFill>
              </a:rPr>
              <a:t> (1)</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r>
              <a:rPr lang="en-AU" sz="2000" b="1" dirty="0">
                <a:latin typeface="+mj-lt"/>
              </a:rPr>
              <a:t>Purpose</a:t>
            </a:r>
          </a:p>
          <a:p>
            <a:r>
              <a:rPr lang="en-AU" sz="2000" dirty="0"/>
              <a:t>To develop a gradual release of responsibility strategy approach, by planning and rehearsing.</a:t>
            </a:r>
          </a:p>
          <a:p>
            <a:endParaRPr lang="en-AU" dirty="0"/>
          </a:p>
          <a:p>
            <a:r>
              <a:rPr lang="en-AU" sz="2000" b="1" dirty="0">
                <a:latin typeface="+mj-lt"/>
              </a:rPr>
              <a:t>Outcome</a:t>
            </a:r>
          </a:p>
          <a:p>
            <a:r>
              <a:rPr lang="en-AU" sz="2000" dirty="0"/>
              <a:t>We have whole-school teaching principles for gradual release of responsibility and are ready to use them in lessons.</a:t>
            </a:r>
          </a:p>
          <a:p>
            <a:endParaRPr lang="en-AU" dirty="0"/>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301518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10CBE0C4-10E9-F923-9CD5-9CBFD0326D12}"/>
              </a:ext>
            </a:extLst>
          </p:cNvPr>
          <p:cNvSpPr txBox="1">
            <a:spLocks noGrp="1"/>
          </p:cNvSpPr>
          <p:nvPr>
            <p:ph type="title" idx="4294967295"/>
          </p:nvPr>
        </p:nvSpPr>
        <p:spPr>
          <a:xfrm>
            <a:off x="335637" y="555789"/>
            <a:ext cx="10792495" cy="544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0" normalizeH="0" baseline="0" noProof="0" dirty="0">
                <a:ln>
                  <a:noFill/>
                </a:ln>
                <a:solidFill>
                  <a:schemeClr val="accent1"/>
                </a:solidFill>
                <a:effectLst/>
                <a:uLnTx/>
                <a:uFillTx/>
                <a:latin typeface="+mj-lt"/>
                <a:ea typeface="+mj-ea"/>
                <a:cs typeface="+mj-cs"/>
              </a:rPr>
              <a:t>Gradual release of responsibility summary </a:t>
            </a:r>
            <a:r>
              <a:rPr kumimoji="0" lang="en-AU" sz="3200" b="0" i="0" u="none" strike="noStrike" kern="1200" cap="none" spc="0" normalizeH="0" baseline="0" noProof="0" dirty="0">
                <a:ln>
                  <a:noFill/>
                </a:ln>
                <a:solidFill>
                  <a:schemeClr val="bg1"/>
                </a:solidFill>
                <a:effectLst/>
                <a:uLnTx/>
                <a:uFillTx/>
                <a:latin typeface="+mj-lt"/>
                <a:ea typeface="+mj-ea"/>
                <a:cs typeface="+mj-cs"/>
              </a:rPr>
              <a:t>(2)</a:t>
            </a:r>
            <a:endParaRPr kumimoji="0" lang="en-AU" sz="3200" b="0" i="0" u="none" strike="noStrike" kern="1200" cap="none" spc="0" normalizeH="0" baseline="0" noProof="0" dirty="0">
              <a:ln>
                <a:noFill/>
              </a:ln>
              <a:solidFill>
                <a:schemeClr val="accent1"/>
              </a:solidFill>
              <a:effectLst/>
              <a:uLnTx/>
              <a:uFillTx/>
              <a:latin typeface="+mj-lt"/>
              <a:ea typeface="+mj-ea"/>
              <a:cs typeface="+mj-cs"/>
            </a:endParaRPr>
          </a:p>
        </p:txBody>
      </p:sp>
      <p:sp>
        <p:nvSpPr>
          <p:cNvPr id="5" name="Oval 4">
            <a:extLst>
              <a:ext uri="{FF2B5EF4-FFF2-40B4-BE49-F238E27FC236}">
                <a16:creationId xmlns:a16="http://schemas.microsoft.com/office/drawing/2014/main" id="{ECFACE37-7C0F-E08F-C0ED-551BE89CFBCC}"/>
              </a:ext>
            </a:extLst>
          </p:cNvPr>
          <p:cNvSpPr/>
          <p:nvPr/>
        </p:nvSpPr>
        <p:spPr>
          <a:xfrm>
            <a:off x="335637" y="2427176"/>
            <a:ext cx="2049387"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dirty="0">
                <a:solidFill>
                  <a:schemeClr val="bg1"/>
                </a:solidFill>
                <a:latin typeface="+mj-lt"/>
              </a:rPr>
              <a:t>Planning for modelled, guided and independent practice</a:t>
            </a:r>
          </a:p>
        </p:txBody>
      </p:sp>
      <p:pic>
        <p:nvPicPr>
          <p:cNvPr id="17" name="Graphic 16" descr="Add with solid fill">
            <a:extLst>
              <a:ext uri="{FF2B5EF4-FFF2-40B4-BE49-F238E27FC236}">
                <a16:creationId xmlns:a16="http://schemas.microsoft.com/office/drawing/2014/main" id="{23E6B1CE-2BBA-1E3A-D4F0-89288284DE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0773" y="3283259"/>
            <a:ext cx="356586" cy="356587"/>
          </a:xfrm>
          <a:prstGeom prst="rect">
            <a:avLst/>
          </a:prstGeom>
        </p:spPr>
      </p:pic>
      <p:sp>
        <p:nvSpPr>
          <p:cNvPr id="12" name="Oval 11">
            <a:extLst>
              <a:ext uri="{FF2B5EF4-FFF2-40B4-BE49-F238E27FC236}">
                <a16:creationId xmlns:a16="http://schemas.microsoft.com/office/drawing/2014/main" id="{DA50DF46-AB78-4DD9-398D-BD368188B756}"/>
              </a:ext>
            </a:extLst>
          </p:cNvPr>
          <p:cNvSpPr/>
          <p:nvPr/>
        </p:nvSpPr>
        <p:spPr>
          <a:xfrm>
            <a:off x="2709952" y="2418249"/>
            <a:ext cx="2049387"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dirty="0">
                <a:solidFill>
                  <a:schemeClr val="bg1"/>
                </a:solidFill>
                <a:latin typeface="+mj-lt"/>
              </a:rPr>
              <a:t>Checking  for understanding</a:t>
            </a:r>
          </a:p>
        </p:txBody>
      </p:sp>
      <p:pic>
        <p:nvPicPr>
          <p:cNvPr id="18" name="Graphic 17" descr="Add with solid fill">
            <a:extLst>
              <a:ext uri="{FF2B5EF4-FFF2-40B4-BE49-F238E27FC236}">
                <a16:creationId xmlns:a16="http://schemas.microsoft.com/office/drawing/2014/main" id="{0CB09AEF-23FB-BA1E-28CA-7AA5D24C59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3354" y="3271963"/>
            <a:ext cx="356586" cy="356587"/>
          </a:xfrm>
          <a:prstGeom prst="rect">
            <a:avLst/>
          </a:prstGeom>
        </p:spPr>
      </p:pic>
      <p:sp>
        <p:nvSpPr>
          <p:cNvPr id="14" name="Oval 13">
            <a:extLst>
              <a:ext uri="{FF2B5EF4-FFF2-40B4-BE49-F238E27FC236}">
                <a16:creationId xmlns:a16="http://schemas.microsoft.com/office/drawing/2014/main" id="{DF917CBA-EFB1-86B7-A6FF-74046903A4B6}"/>
              </a:ext>
            </a:extLst>
          </p:cNvPr>
          <p:cNvSpPr/>
          <p:nvPr/>
        </p:nvSpPr>
        <p:spPr>
          <a:xfrm>
            <a:off x="5084267" y="2409324"/>
            <a:ext cx="2049388"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Extended handover</a:t>
            </a:r>
          </a:p>
        </p:txBody>
      </p:sp>
      <p:pic>
        <p:nvPicPr>
          <p:cNvPr id="20" name="Graphic 19" descr="Add with solid fill">
            <a:extLst>
              <a:ext uri="{FF2B5EF4-FFF2-40B4-BE49-F238E27FC236}">
                <a16:creationId xmlns:a16="http://schemas.microsoft.com/office/drawing/2014/main" id="{D4B8F1AB-A319-95DD-5C44-D67DAE331E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8254" y="3284928"/>
            <a:ext cx="356586" cy="356587"/>
          </a:xfrm>
          <a:prstGeom prst="rect">
            <a:avLst/>
          </a:prstGeom>
        </p:spPr>
      </p:pic>
      <p:sp>
        <p:nvSpPr>
          <p:cNvPr id="15" name="Oval 14">
            <a:extLst>
              <a:ext uri="{FF2B5EF4-FFF2-40B4-BE49-F238E27FC236}">
                <a16:creationId xmlns:a16="http://schemas.microsoft.com/office/drawing/2014/main" id="{BF4EEF17-4D4F-DC8E-C9E5-D2801EFBD77C}"/>
              </a:ext>
            </a:extLst>
          </p:cNvPr>
          <p:cNvSpPr/>
          <p:nvPr/>
        </p:nvSpPr>
        <p:spPr>
          <a:xfrm>
            <a:off x="7458583" y="2400399"/>
            <a:ext cx="2037715"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Flexibility and differentiated support </a:t>
            </a:r>
          </a:p>
        </p:txBody>
      </p:sp>
      <p:grpSp>
        <p:nvGrpSpPr>
          <p:cNvPr id="21" name="Group 20" descr="graphic: equal to">
            <a:extLst>
              <a:ext uri="{FF2B5EF4-FFF2-40B4-BE49-F238E27FC236}">
                <a16:creationId xmlns:a16="http://schemas.microsoft.com/office/drawing/2014/main" id="{C2F21894-65D3-CFE1-B9F1-16F8FE661E5D}"/>
              </a:ext>
            </a:extLst>
          </p:cNvPr>
          <p:cNvGrpSpPr/>
          <p:nvPr/>
        </p:nvGrpSpPr>
        <p:grpSpPr>
          <a:xfrm>
            <a:off x="9515077" y="3417704"/>
            <a:ext cx="293450" cy="121190"/>
            <a:chOff x="9527777" y="3417704"/>
            <a:chExt cx="293450" cy="121190"/>
          </a:xfrm>
        </p:grpSpPr>
        <p:cxnSp>
          <p:nvCxnSpPr>
            <p:cNvPr id="25" name="Straight Connector 24">
              <a:extLst>
                <a:ext uri="{FF2B5EF4-FFF2-40B4-BE49-F238E27FC236}">
                  <a16:creationId xmlns:a16="http://schemas.microsoft.com/office/drawing/2014/main" id="{119C4C7C-7EBE-A09A-B872-480258E5AABD}"/>
                </a:ext>
                <a:ext uri="{C183D7F6-B498-43B3-948B-1728B52AA6E4}">
                  <adec:decorative xmlns:adec="http://schemas.microsoft.com/office/drawing/2017/decorative" val="1"/>
                </a:ext>
              </a:extLst>
            </p:cNvPr>
            <p:cNvCxnSpPr/>
            <p:nvPr/>
          </p:nvCxnSpPr>
          <p:spPr>
            <a:xfrm>
              <a:off x="9527777" y="3417704"/>
              <a:ext cx="29345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F878525-38C3-CAAE-3FCA-0A29E420B183}"/>
                </a:ext>
                <a:ext uri="{C183D7F6-B498-43B3-948B-1728B52AA6E4}">
                  <adec:decorative xmlns:adec="http://schemas.microsoft.com/office/drawing/2017/decorative" val="1"/>
                </a:ext>
              </a:extLst>
            </p:cNvPr>
            <p:cNvCxnSpPr/>
            <p:nvPr/>
          </p:nvCxnSpPr>
          <p:spPr>
            <a:xfrm>
              <a:off x="9527777" y="3538894"/>
              <a:ext cx="29345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AE21F01F-1AB5-0BB0-F158-5E9D75DBFB9E}"/>
              </a:ext>
            </a:extLst>
          </p:cNvPr>
          <p:cNvSpPr/>
          <p:nvPr/>
        </p:nvSpPr>
        <p:spPr>
          <a:xfrm>
            <a:off x="9821227" y="2427176"/>
            <a:ext cx="2037715" cy="20330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b="1" dirty="0">
                <a:solidFill>
                  <a:schemeClr val="accent1"/>
                </a:solidFill>
                <a:latin typeface="+mj-lt"/>
              </a:rPr>
              <a:t>Optimising learning </a:t>
            </a:r>
          </a:p>
        </p:txBody>
      </p:sp>
      <p:sp>
        <p:nvSpPr>
          <p:cNvPr id="4" name="Slide Number Placeholder 3">
            <a:extLst>
              <a:ext uri="{FF2B5EF4-FFF2-40B4-BE49-F238E27FC236}">
                <a16:creationId xmlns:a16="http://schemas.microsoft.com/office/drawing/2014/main" id="{268E463A-EE45-21A5-A4E2-32639AF0DE1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29</a:t>
            </a:fld>
            <a:endParaRPr lang="en-AU"/>
          </a:p>
        </p:txBody>
      </p:sp>
    </p:spTree>
    <p:extLst>
      <p:ext uri="{BB962C8B-B14F-4D97-AF65-F5344CB8AC3E}">
        <p14:creationId xmlns:p14="http://schemas.microsoft.com/office/powerpoint/2010/main" val="277667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FE52AF1-CA53-2E1C-5DFE-7AEA9834F6EE}"/>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082" r="1082"/>
          <a:stretch/>
        </p:blipFill>
        <p:spPr/>
      </p:pic>
      <p:sp>
        <p:nvSpPr>
          <p:cNvPr id="2" name="Title 1">
            <a:extLst>
              <a:ext uri="{FF2B5EF4-FFF2-40B4-BE49-F238E27FC236}">
                <a16:creationId xmlns:a16="http://schemas.microsoft.com/office/drawing/2014/main" id="{A7F27103-A828-D93C-4C96-E2774E4673D6}"/>
              </a:ext>
            </a:extLst>
          </p:cNvPr>
          <p:cNvSpPr>
            <a:spLocks noGrp="1"/>
          </p:cNvSpPr>
          <p:nvPr>
            <p:ph type="title"/>
          </p:nvPr>
        </p:nvSpPr>
        <p:spPr/>
        <p:txBody>
          <a:bodyPr/>
          <a:lstStyle/>
          <a:p>
            <a:r>
              <a:rPr lang="en-AU" dirty="0"/>
              <a:t>Acknowledgement of Country</a:t>
            </a:r>
          </a:p>
        </p:txBody>
      </p:sp>
      <p:sp>
        <p:nvSpPr>
          <p:cNvPr id="3" name="Text Placeholder 2">
            <a:extLst>
              <a:ext uri="{FF2B5EF4-FFF2-40B4-BE49-F238E27FC236}">
                <a16:creationId xmlns:a16="http://schemas.microsoft.com/office/drawing/2014/main" id="{5CCDE246-42BF-EFCA-7DB5-DE81C1A16CDF}"/>
              </a:ext>
            </a:extLst>
          </p:cNvPr>
          <p:cNvSpPr>
            <a:spLocks noGrp="1"/>
          </p:cNvSpPr>
          <p:nvPr>
            <p:ph type="body" sz="quarter" idx="14"/>
          </p:nvPr>
        </p:nvSpPr>
        <p:spPr/>
        <p:txBody>
          <a:bodyPr/>
          <a:lstStyle/>
          <a:p>
            <a:r>
              <a:rPr lang="en-AU" dirty="0"/>
              <a:t>We recognise the Ongoing Custodians of the lands and waterways where we work and live. We pay respect to Elders past and present as ongoing teachers of knowledge, </a:t>
            </a:r>
            <a:r>
              <a:rPr lang="en-AU" dirty="0" err="1"/>
              <a:t>songlines</a:t>
            </a:r>
            <a:r>
              <a:rPr lang="en-AU" dirty="0"/>
              <a:t> and stories. We strive to ensure every Aboriginal and Torres Strait Islander learner in NSW achieves their potential through education.</a:t>
            </a:r>
          </a:p>
        </p:txBody>
      </p:sp>
      <p:sp>
        <p:nvSpPr>
          <p:cNvPr id="7" name="Text Placeholder 4">
            <a:extLst>
              <a:ext uri="{FF2B5EF4-FFF2-40B4-BE49-F238E27FC236}">
                <a16:creationId xmlns:a16="http://schemas.microsoft.com/office/drawing/2014/main" id="{F5FD00A5-714F-90FC-7AB0-E09539F8C039}"/>
              </a:ext>
            </a:extLst>
          </p:cNvPr>
          <p:cNvSpPr>
            <a:spLocks noGrp="1"/>
          </p:cNvSpPr>
          <p:nvPr>
            <p:ph type="body" sz="quarter" idx="15"/>
          </p:nvPr>
        </p:nvSpPr>
        <p:spPr/>
        <p:txBody>
          <a:bodyPr/>
          <a:lstStyle/>
          <a:p>
            <a:pPr>
              <a:lnSpc>
                <a:spcPct val="150000"/>
              </a:lnSpc>
            </a:pPr>
            <a:r>
              <a:rPr lang="en-AU" sz="1000" dirty="0"/>
              <a:t>‘Reflections’ created by Zara </a:t>
            </a:r>
            <a:r>
              <a:rPr lang="en-AU" sz="1000" dirty="0" err="1"/>
              <a:t>Marulanda</a:t>
            </a:r>
            <a:r>
              <a:rPr lang="en-AU" sz="1000" dirty="0"/>
              <a:t> from Blaxland High School as part of the 2021 Schools Reconciliation Challenge</a:t>
            </a:r>
            <a:r>
              <a:rPr lang="en-AU" dirty="0"/>
              <a:t>.</a:t>
            </a:r>
          </a:p>
        </p:txBody>
      </p:sp>
      <p:sp>
        <p:nvSpPr>
          <p:cNvPr id="6" name="Slide Number Placeholder 5">
            <a:extLst>
              <a:ext uri="{FF2B5EF4-FFF2-40B4-BE49-F238E27FC236}">
                <a16:creationId xmlns:a16="http://schemas.microsoft.com/office/drawing/2014/main" id="{28CD07DA-1B06-24A6-1D69-E7F104B2C6B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268260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dirty="0"/>
              <a:t>Modelling</a:t>
            </a:r>
          </a:p>
        </p:txBody>
      </p:sp>
      <p:sp>
        <p:nvSpPr>
          <p:cNvPr id="3" name="Text Placeholder 2">
            <a:extLst>
              <a:ext uri="{FF2B5EF4-FFF2-40B4-BE49-F238E27FC236}">
                <a16:creationId xmlns:a16="http://schemas.microsoft.com/office/drawing/2014/main" id="{4E3D698E-AF0A-AAC7-5E53-D63C5445C99A}"/>
              </a:ext>
            </a:extLst>
          </p:cNvPr>
          <p:cNvSpPr>
            <a:spLocks noGrp="1"/>
          </p:cNvSpPr>
          <p:nvPr>
            <p:ph type="body" sz="quarter" idx="11"/>
          </p:nvPr>
        </p:nvSpPr>
        <p:spPr>
          <a:xfrm>
            <a:off x="540000" y="2162845"/>
            <a:ext cx="4854960" cy="1638301"/>
          </a:xfrm>
        </p:spPr>
        <p:txBody>
          <a:bodyPr/>
          <a:lstStyle/>
          <a:p>
            <a:r>
              <a:rPr lang="en-AU" sz="5400" dirty="0"/>
              <a:t>Technique A </a:t>
            </a:r>
          </a:p>
        </p:txBody>
      </p:sp>
    </p:spTree>
    <p:extLst>
      <p:ext uri="{BB962C8B-B14F-4D97-AF65-F5344CB8AC3E}">
        <p14:creationId xmlns:p14="http://schemas.microsoft.com/office/powerpoint/2010/main" val="298354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nchor="t">
            <a:normAutofit/>
          </a:bodyPr>
          <a:lstStyle/>
          <a:p>
            <a:r>
              <a:rPr lang="en-US" dirty="0"/>
              <a:t>Modelling</a:t>
            </a:r>
            <a:r>
              <a:rPr lang="en-US" dirty="0">
                <a:solidFill>
                  <a:schemeClr val="bg1"/>
                </a:solidFill>
              </a:rPr>
              <a:t> (1)</a:t>
            </a:r>
            <a:endParaRPr lang="en-AU" dirty="0">
              <a:solidFill>
                <a:schemeClr val="bg1"/>
              </a:solidFill>
            </a:endParaRP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a:xfrm>
            <a:off x="992524" y="1750585"/>
            <a:ext cx="10080000" cy="2769120"/>
          </a:xfrm>
        </p:spPr>
        <p:txBody>
          <a:bodyPr vert="horz" lIns="0" tIns="0" rIns="0" bIns="0" rtlCol="0">
            <a:normAutofit/>
          </a:bodyPr>
          <a:lstStyle/>
          <a:p>
            <a:r>
              <a:rPr lang="en-US" sz="2600" dirty="0"/>
              <a:t>‘Modelling is a powerful instructional tool. If the skill you are teaching consists of steps to follow or actions to complete, the best way to begin instruction is to show students what they are supposed to do’ (Archer and Hughes 2011).</a:t>
            </a:r>
          </a:p>
          <a:p>
            <a:endParaRPr lang="en-US" sz="2600" dirty="0"/>
          </a:p>
          <a:p>
            <a:endParaRPr lang="en-US" sz="2600" dirty="0"/>
          </a:p>
          <a:p>
            <a:pPr>
              <a:lnSpc>
                <a:spcPct val="140000"/>
              </a:lnSpc>
            </a:pPr>
            <a:endParaRPr lang="en-AU" sz="2600" dirty="0">
              <a:highlight>
                <a:srgbClr val="FFFFFF"/>
              </a:highlight>
            </a:endParaRPr>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31</a:t>
            </a:fld>
            <a:endParaRPr lang="en-AU"/>
          </a:p>
        </p:txBody>
      </p:sp>
      <p:sp>
        <p:nvSpPr>
          <p:cNvPr id="5" name="Rectangle: Rounded Corners 4">
            <a:extLst>
              <a:ext uri="{FF2B5EF4-FFF2-40B4-BE49-F238E27FC236}">
                <a16:creationId xmlns:a16="http://schemas.microsoft.com/office/drawing/2014/main" id="{E9CD168A-1C40-8624-D349-6710B632BEE4}"/>
              </a:ext>
            </a:extLst>
          </p:cNvPr>
          <p:cNvSpPr/>
          <p:nvPr/>
        </p:nvSpPr>
        <p:spPr>
          <a:xfrm>
            <a:off x="348001" y="4519705"/>
            <a:ext cx="11369046" cy="163629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Teacher uses checking for understanding to make the modelling interactive. </a:t>
            </a:r>
          </a:p>
        </p:txBody>
      </p:sp>
    </p:spTree>
    <p:extLst>
      <p:ext uri="{BB962C8B-B14F-4D97-AF65-F5344CB8AC3E}">
        <p14:creationId xmlns:p14="http://schemas.microsoft.com/office/powerpoint/2010/main" val="168214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dirty="0">
                <a:solidFill>
                  <a:srgbClr val="002060"/>
                </a:solidFill>
              </a:rPr>
              <a:t>Modelling</a:t>
            </a:r>
            <a:r>
              <a:rPr lang="en-US" dirty="0">
                <a:solidFill>
                  <a:srgbClr val="002060"/>
                </a:solidFill>
              </a:rPr>
              <a:t> - h</a:t>
            </a:r>
            <a:r>
              <a:rPr lang="en-AU" dirty="0"/>
              <a:t>ow does it work?</a:t>
            </a:r>
            <a:br>
              <a:rPr lang="en-AU" dirty="0"/>
            </a:br>
            <a:r>
              <a:rPr lang="en-US" dirty="0">
                <a:solidFill>
                  <a:schemeClr val="bg1"/>
                </a:solidFill>
              </a:rPr>
              <a:t>2)</a:t>
            </a:r>
            <a:endParaRPr lang="en-AU" dirty="0"/>
          </a:p>
        </p:txBody>
      </p:sp>
      <p:sp>
        <p:nvSpPr>
          <p:cNvPr id="7" name="Text Placeholder 6">
            <a:extLst>
              <a:ext uri="{FF2B5EF4-FFF2-40B4-BE49-F238E27FC236}">
                <a16:creationId xmlns:a16="http://schemas.microsoft.com/office/drawing/2014/main" id="{25644165-4C22-216D-5EBC-39F3F943453E}"/>
              </a:ext>
            </a:extLst>
          </p:cNvPr>
          <p:cNvSpPr>
            <a:spLocks noGrp="1"/>
          </p:cNvSpPr>
          <p:nvPr>
            <p:ph type="body" sz="quarter" idx="18"/>
          </p:nvPr>
        </p:nvSpPr>
        <p:spPr/>
        <p:txBody>
          <a:bodyPr/>
          <a:lstStyle/>
          <a:p>
            <a:endParaRPr lang="en-AU" dirty="0"/>
          </a:p>
        </p:txBody>
      </p:sp>
      <p:sp>
        <p:nvSpPr>
          <p:cNvPr id="6" name="TextBox 5">
            <a:extLst>
              <a:ext uri="{FF2B5EF4-FFF2-40B4-BE49-F238E27FC236}">
                <a16:creationId xmlns:a16="http://schemas.microsoft.com/office/drawing/2014/main" id="{6F9B116C-CF83-429C-26CB-587020E2A7E8}"/>
              </a:ext>
            </a:extLst>
          </p:cNvPr>
          <p:cNvSpPr txBox="1"/>
          <p:nvPr/>
        </p:nvSpPr>
        <p:spPr>
          <a:xfrm>
            <a:off x="355214" y="1620665"/>
            <a:ext cx="10922846" cy="41764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defTabSz="914377">
              <a:lnSpc>
                <a:spcPct val="140000"/>
              </a:lnSpc>
              <a:spcAft>
                <a:spcPts val="1200"/>
              </a:spcAft>
              <a:buFont typeface="Arial" panose="020B0604020202020204" pitchFamily="34" charset="0"/>
              <a:buChar char="•"/>
            </a:pPr>
            <a:r>
              <a:rPr lang="en-US" dirty="0">
                <a:highlight>
                  <a:srgbClr val="FFFFFF"/>
                </a:highlight>
              </a:rPr>
              <a:t>Structure and guidance help novices develop mastery over their learning.</a:t>
            </a:r>
          </a:p>
          <a:p>
            <a:pPr marL="285750" indent="-285750" defTabSz="914377">
              <a:lnSpc>
                <a:spcPct val="140000"/>
              </a:lnSpc>
              <a:spcAft>
                <a:spcPts val="1200"/>
              </a:spcAft>
              <a:buFont typeface="Arial" panose="020B0604020202020204" pitchFamily="34" charset="0"/>
              <a:buChar char="•"/>
            </a:pPr>
            <a:r>
              <a:rPr lang="en-US" dirty="0">
                <a:highlight>
                  <a:srgbClr val="FFFFFF"/>
                </a:highlight>
              </a:rPr>
              <a:t>Students learn most efficiently and effectively from modelling.</a:t>
            </a:r>
          </a:p>
          <a:p>
            <a:pPr marL="285750" indent="-285750" defTabSz="914377">
              <a:lnSpc>
                <a:spcPct val="140000"/>
              </a:lnSpc>
              <a:spcAft>
                <a:spcPts val="1200"/>
              </a:spcAft>
              <a:buFont typeface="Arial" panose="020B0604020202020204" pitchFamily="34" charset="0"/>
              <a:buChar char="•"/>
            </a:pPr>
            <a:r>
              <a:rPr lang="en-US" dirty="0">
                <a:highlight>
                  <a:srgbClr val="FFFFFF"/>
                </a:highlight>
              </a:rPr>
              <a:t>When students acquire knowledge through their own experience, it is slow and prone to error.</a:t>
            </a:r>
          </a:p>
          <a:p>
            <a:pPr marL="285750" indent="-285750" defTabSz="914377">
              <a:lnSpc>
                <a:spcPct val="140000"/>
              </a:lnSpc>
              <a:spcAft>
                <a:spcPts val="1200"/>
              </a:spcAft>
              <a:buFont typeface="Arial" panose="020B0604020202020204" pitchFamily="34" charset="0"/>
              <a:buChar char="•"/>
            </a:pPr>
            <a:r>
              <a:rPr lang="en-US" dirty="0">
                <a:highlight>
                  <a:srgbClr val="FFFFFF"/>
                </a:highlight>
              </a:rPr>
              <a:t>When learning new information, students first need to build the mental models of understanding that experts already have.</a:t>
            </a:r>
          </a:p>
          <a:p>
            <a:pPr marL="285750" indent="-285750" defTabSz="914377">
              <a:lnSpc>
                <a:spcPct val="140000"/>
              </a:lnSpc>
              <a:spcAft>
                <a:spcPts val="1200"/>
              </a:spcAft>
              <a:buFont typeface="Arial" panose="020B0604020202020204" pitchFamily="34" charset="0"/>
              <a:buChar char="•"/>
            </a:pPr>
            <a:r>
              <a:rPr lang="en-US" dirty="0">
                <a:highlight>
                  <a:srgbClr val="FFFFFF"/>
                </a:highlight>
              </a:rPr>
              <a:t>This is true for all learners including HPGS who still require modelling.</a:t>
            </a:r>
          </a:p>
        </p:txBody>
      </p: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32</a:t>
            </a:fld>
            <a:endParaRPr lang="en-AU"/>
          </a:p>
        </p:txBody>
      </p:sp>
    </p:spTree>
    <p:extLst>
      <p:ext uri="{BB962C8B-B14F-4D97-AF65-F5344CB8AC3E}">
        <p14:creationId xmlns:p14="http://schemas.microsoft.com/office/powerpoint/2010/main" val="86420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nchor="t">
            <a:normAutofit fontScale="90000"/>
          </a:bodyPr>
          <a:lstStyle/>
          <a:p>
            <a:r>
              <a:rPr lang="en-AU" dirty="0"/>
              <a:t>Modelling - key considerations</a:t>
            </a:r>
            <a:br>
              <a:rPr lang="en-AU" dirty="0"/>
            </a:br>
            <a:r>
              <a:rPr lang="en-US" dirty="0">
                <a:solidFill>
                  <a:schemeClr val="bg1"/>
                </a:solidFill>
              </a:rPr>
              <a:t> (3)</a:t>
            </a:r>
            <a:endParaRPr lang="en-AU" dirty="0"/>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ormAutofit/>
          </a:bodyPr>
          <a:lstStyle/>
          <a:p>
            <a:pPr marL="285750" indent="-285750">
              <a:buChar char="•"/>
            </a:pPr>
            <a:r>
              <a:rPr lang="en-AU" sz="2400" dirty="0">
                <a:solidFill>
                  <a:srgbClr val="000000"/>
                </a:solidFill>
                <a:highlight>
                  <a:srgbClr val="FFFFFF"/>
                </a:highlight>
                <a:latin typeface="Public Sans Light"/>
              </a:rPr>
              <a:t>Teacher models, demonstrates and explains the learning objective or skill.</a:t>
            </a:r>
          </a:p>
          <a:p>
            <a:pPr marL="285750" indent="-285750">
              <a:buChar char="•"/>
            </a:pPr>
            <a:r>
              <a:rPr lang="en-AU" sz="2400" dirty="0">
                <a:solidFill>
                  <a:srgbClr val="000000"/>
                </a:solidFill>
                <a:highlight>
                  <a:srgbClr val="FFFFFF"/>
                </a:highlight>
                <a:latin typeface="Public Sans Light"/>
              </a:rPr>
              <a:t>Teacher models the thinking process, strategies and steps required for a learning task. </a:t>
            </a:r>
            <a:endParaRPr lang="en-AU" sz="2400" dirty="0">
              <a:highlight>
                <a:srgbClr val="FFFFFF"/>
              </a:highlight>
            </a:endParaRPr>
          </a:p>
          <a:p>
            <a:pPr marL="285750" indent="-285750">
              <a:lnSpc>
                <a:spcPct val="140000"/>
              </a:lnSpc>
              <a:buChar char="•"/>
            </a:pPr>
            <a:r>
              <a:rPr lang="en-AU" sz="2400" dirty="0">
                <a:highlight>
                  <a:srgbClr val="FFFFFF"/>
                </a:highlight>
              </a:rPr>
              <a:t>Worked examples are tangible resources used throughout the learning process, not just at the beginning.</a:t>
            </a:r>
            <a:endParaRPr lang="en-AU" sz="2400" dirty="0"/>
          </a:p>
          <a:p>
            <a:pPr marL="285750" indent="-285750">
              <a:lnSpc>
                <a:spcPct val="140000"/>
              </a:lnSpc>
              <a:buChar char="•"/>
            </a:pPr>
            <a:r>
              <a:rPr lang="en-AU" sz="2400" dirty="0">
                <a:highlight>
                  <a:srgbClr val="FFFFFF"/>
                </a:highlight>
              </a:rPr>
              <a:t>Checking for understanding informs the teacher when students are ready for more responsibility and guidance.</a:t>
            </a:r>
          </a:p>
          <a:p>
            <a:pPr>
              <a:lnSpc>
                <a:spcPct val="140000"/>
              </a:lnSpc>
            </a:pPr>
            <a:endParaRPr lang="en-AU" sz="2400" dirty="0">
              <a:highlight>
                <a:srgbClr val="FFFFFF"/>
              </a:highlight>
            </a:endParaRPr>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33</a:t>
            </a:fld>
            <a:endParaRPr lang="en-AU"/>
          </a:p>
        </p:txBody>
      </p:sp>
      <p:sp>
        <p:nvSpPr>
          <p:cNvPr id="5" name="Text Placeholder 4">
            <a:extLst>
              <a:ext uri="{FF2B5EF4-FFF2-40B4-BE49-F238E27FC236}">
                <a16:creationId xmlns:a16="http://schemas.microsoft.com/office/drawing/2014/main" id="{2EE736BB-60E9-65B7-16EC-40754FD5E543}"/>
              </a:ext>
            </a:extLst>
          </p:cNvPr>
          <p:cNvSpPr>
            <a:spLocks noGrp="1"/>
          </p:cNvSpPr>
          <p:nvPr>
            <p:ph type="body" sz="quarter" idx="18"/>
          </p:nvPr>
        </p:nvSpPr>
        <p:spPr/>
        <p:txBody>
          <a:bodyPr/>
          <a:lstStyle/>
          <a:p>
            <a:endParaRPr lang="en-AU" dirty="0"/>
          </a:p>
        </p:txBody>
      </p:sp>
    </p:spTree>
    <p:extLst>
      <p:ext uri="{BB962C8B-B14F-4D97-AF65-F5344CB8AC3E}">
        <p14:creationId xmlns:p14="http://schemas.microsoft.com/office/powerpoint/2010/main" val="280560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6248-1005-09F9-40F3-5DAEBA17CB68}"/>
              </a:ext>
            </a:extLst>
          </p:cNvPr>
          <p:cNvSpPr>
            <a:spLocks noGrp="1"/>
          </p:cNvSpPr>
          <p:nvPr>
            <p:ph type="title"/>
          </p:nvPr>
        </p:nvSpPr>
        <p:spPr/>
        <p:txBody>
          <a:bodyPr vert="horz" lIns="0" tIns="0" rIns="0" bIns="0" rtlCol="0" anchor="t">
            <a:normAutofit/>
          </a:bodyPr>
          <a:lstStyle/>
          <a:p>
            <a:r>
              <a:rPr lang="en-US" dirty="0"/>
              <a:t>Think-</a:t>
            </a:r>
            <a:r>
              <a:rPr lang="en-US" dirty="0" err="1"/>
              <a:t>alouds</a:t>
            </a:r>
            <a:r>
              <a:rPr lang="en-US" dirty="0"/>
              <a:t> while modelling</a:t>
            </a:r>
          </a:p>
        </p:txBody>
      </p:sp>
      <p:sp>
        <p:nvSpPr>
          <p:cNvPr id="13" name="Rectangle: Rounded Corners 12"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415BB133-67B4-7856-31D4-AD0290147C87}"/>
              </a:ext>
            </a:extLst>
          </p:cNvPr>
          <p:cNvSpPr/>
          <p:nvPr/>
        </p:nvSpPr>
        <p:spPr>
          <a:xfrm>
            <a:off x="389637" y="1264845"/>
            <a:ext cx="4806158" cy="1003462"/>
          </a:xfrm>
          <a:prstGeom prst="roundRect">
            <a:avLst>
              <a:gd name="adj" fmla="val 828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AU" sz="2000" dirty="0">
                <a:solidFill>
                  <a:schemeClr val="accent1"/>
                </a:solidFill>
                <a:latin typeface="+mj-lt"/>
              </a:rPr>
              <a:t>A think-aloud is a metacognitive strategy and a verbal scaffold.</a:t>
            </a:r>
          </a:p>
        </p:txBody>
      </p:sp>
      <p:sp>
        <p:nvSpPr>
          <p:cNvPr id="17" name="Rectangle: Rounded Corners 16"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908D20A2-D2A3-E692-7051-9BACAE9929DD}"/>
              </a:ext>
            </a:extLst>
          </p:cNvPr>
          <p:cNvSpPr/>
          <p:nvPr/>
        </p:nvSpPr>
        <p:spPr>
          <a:xfrm>
            <a:off x="360000" y="2425538"/>
            <a:ext cx="4865432" cy="1003462"/>
          </a:xfrm>
          <a:prstGeom prst="roundRect">
            <a:avLst>
              <a:gd name="adj" fmla="val 828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AU" sz="2000" dirty="0">
                <a:solidFill>
                  <a:schemeClr val="accent1"/>
                </a:solidFill>
                <a:latin typeface="+mj-lt"/>
              </a:rPr>
              <a:t>Teachers model and make their cognitive strategies clear to students. </a:t>
            </a:r>
          </a:p>
        </p:txBody>
      </p:sp>
      <p:sp>
        <p:nvSpPr>
          <p:cNvPr id="18" name="Rectangle: Rounded Corners 17"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7A4B9025-BF5D-DAA4-B00A-DED97F105559}"/>
              </a:ext>
            </a:extLst>
          </p:cNvPr>
          <p:cNvSpPr/>
          <p:nvPr/>
        </p:nvSpPr>
        <p:spPr>
          <a:xfrm>
            <a:off x="389637" y="3586232"/>
            <a:ext cx="4806158" cy="2929768"/>
          </a:xfrm>
          <a:prstGeom prst="roundRect">
            <a:avLst>
              <a:gd name="adj" fmla="val 3178"/>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AU" sz="2000" dirty="0">
                <a:solidFill>
                  <a:schemeClr val="accent1"/>
                </a:solidFill>
                <a:latin typeface="+mj-lt"/>
              </a:rPr>
              <a:t>‘Thinking aloud by the teacher and more capable students provided novice learners with a way to observe “expert thinking” which is usually hidden from the student.’ </a:t>
            </a:r>
            <a:br>
              <a:rPr lang="en-AU" sz="2000" dirty="0">
                <a:solidFill>
                  <a:schemeClr val="accent1"/>
                </a:solidFill>
                <a:latin typeface="+mj-lt"/>
              </a:rPr>
            </a:br>
            <a:r>
              <a:rPr lang="en-AU" sz="2000" dirty="0">
                <a:solidFill>
                  <a:schemeClr val="accent1"/>
                </a:solidFill>
                <a:latin typeface="+mj-lt"/>
              </a:rPr>
              <a:t>(</a:t>
            </a:r>
            <a:r>
              <a:rPr lang="en-AU" sz="2000" dirty="0" err="1">
                <a:solidFill>
                  <a:schemeClr val="accent1"/>
                </a:solidFill>
                <a:latin typeface="+mj-lt"/>
              </a:rPr>
              <a:t>Rosenshine</a:t>
            </a:r>
            <a:r>
              <a:rPr lang="en-AU" sz="2000" dirty="0">
                <a:solidFill>
                  <a:schemeClr val="accent1"/>
                </a:solidFill>
                <a:latin typeface="+mj-lt"/>
              </a:rPr>
              <a:t> 2012)</a:t>
            </a:r>
          </a:p>
        </p:txBody>
      </p:sp>
      <p:pic>
        <p:nvPicPr>
          <p:cNvPr id="12" name="Graphic 11" descr="A teacher presenting a lesson with preparation and think-aloud modelling.">
            <a:extLst>
              <a:ext uri="{FF2B5EF4-FFF2-40B4-BE49-F238E27FC236}">
                <a16:creationId xmlns:a16="http://schemas.microsoft.com/office/drawing/2014/main" id="{252CF5E6-D727-457B-315A-8904CAF6EE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4488" y="2108235"/>
            <a:ext cx="6667512" cy="4047765"/>
          </a:xfrm>
          <a:prstGeom prst="rect">
            <a:avLst/>
          </a:prstGeom>
        </p:spPr>
      </p:pic>
      <p:sp>
        <p:nvSpPr>
          <p:cNvPr id="4" name="Slide Number Placeholder 3">
            <a:extLst>
              <a:ext uri="{FF2B5EF4-FFF2-40B4-BE49-F238E27FC236}">
                <a16:creationId xmlns:a16="http://schemas.microsoft.com/office/drawing/2014/main" id="{700B3480-5778-6D51-DC31-7D4E7CBBBBB4}"/>
              </a:ext>
              <a:ext uri="{C183D7F6-B498-43B3-948B-1728B52AA6E4}">
                <adec:decorative xmlns:adec="http://schemas.microsoft.com/office/drawing/2017/decorative" val="1"/>
              </a:ext>
            </a:extLst>
          </p:cNvPr>
          <p:cNvSpPr>
            <a:spLocks noGrp="1"/>
          </p:cNvSpPr>
          <p:nvPr>
            <p:ph type="sldNum" sz="quarter" idx="12"/>
          </p:nvPr>
        </p:nvSpPr>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34</a:t>
            </a:fld>
            <a:endParaRPr lang="en-AU"/>
          </a:p>
        </p:txBody>
      </p:sp>
    </p:spTree>
    <p:extLst>
      <p:ext uri="{BB962C8B-B14F-4D97-AF65-F5344CB8AC3E}">
        <p14:creationId xmlns:p14="http://schemas.microsoft.com/office/powerpoint/2010/main" val="1469743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30A5559-C17A-B54D-FD46-87EC601937D0}"/>
              </a:ext>
            </a:extLst>
          </p:cNvPr>
          <p:cNvSpPr txBox="1">
            <a:spLocks noGrp="1"/>
          </p:cNvSpPr>
          <p:nvPr>
            <p:ph type="title" idx="4294967295"/>
          </p:nvPr>
        </p:nvSpPr>
        <p:spPr>
          <a:xfrm>
            <a:off x="113468" y="-1712142"/>
            <a:ext cx="12078532" cy="1008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tx1"/>
                </a:solidFill>
                <a:effectLst/>
                <a:uLnTx/>
                <a:uFillTx/>
                <a:latin typeface="+mj-lt"/>
                <a:ea typeface="+mj-ea"/>
                <a:cs typeface="+mj-cs"/>
              </a:rPr>
              <a:t>To illustrate a teaching routine for using think-</a:t>
            </a:r>
            <a:r>
              <a:rPr kumimoji="0" lang="en-AU" sz="3600" b="0" i="0" u="none" strike="noStrike" kern="1200" cap="none" spc="0" normalizeH="0" baseline="0" noProof="0" dirty="0" err="1">
                <a:ln>
                  <a:noFill/>
                </a:ln>
                <a:solidFill>
                  <a:schemeClr val="tx1"/>
                </a:solidFill>
                <a:effectLst/>
                <a:uLnTx/>
                <a:uFillTx/>
                <a:latin typeface="+mj-lt"/>
                <a:ea typeface="+mj-ea"/>
                <a:cs typeface="+mj-cs"/>
              </a:rPr>
              <a:t>alouds</a:t>
            </a:r>
            <a:r>
              <a:rPr kumimoji="0" lang="en-AU" sz="3600" b="0" i="0" u="none" strike="noStrike" kern="1200" cap="none" spc="0" normalizeH="0" baseline="0" noProof="0" dirty="0">
                <a:ln>
                  <a:noFill/>
                </a:ln>
                <a:solidFill>
                  <a:schemeClr val="tx1"/>
                </a:solidFill>
                <a:effectLst/>
                <a:uLnTx/>
                <a:uFillTx/>
                <a:latin typeface="+mj-lt"/>
                <a:ea typeface="+mj-ea"/>
                <a:cs typeface="+mj-cs"/>
              </a:rPr>
              <a:t> (1)</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3" descr="Reading of Bamboozled!">
            <a:extLst>
              <a:ext uri="{FF2B5EF4-FFF2-40B4-BE49-F238E27FC236}">
                <a16:creationId xmlns:a16="http://schemas.microsoft.com/office/drawing/2014/main" id="{7E7EE580-B049-F30D-A89F-D5FA983E1487}"/>
              </a:ext>
            </a:extLst>
          </p:cNvPr>
          <p:cNvPicPr>
            <a:picLocks noChangeAspect="1"/>
          </p:cNvPicPr>
          <p:nvPr/>
        </p:nvPicPr>
        <p:blipFill>
          <a:blip r:embed="rId3"/>
          <a:stretch>
            <a:fillRect/>
          </a:stretch>
        </p:blipFill>
        <p:spPr>
          <a:xfrm>
            <a:off x="227473" y="0"/>
            <a:ext cx="4460905" cy="6858000"/>
          </a:xfrm>
          <a:prstGeom prst="rect">
            <a:avLst/>
          </a:prstGeom>
        </p:spPr>
      </p:pic>
      <p:sp>
        <p:nvSpPr>
          <p:cNvPr id="3" name="TextBox 2">
            <a:extLst>
              <a:ext uri="{FF2B5EF4-FFF2-40B4-BE49-F238E27FC236}">
                <a16:creationId xmlns:a16="http://schemas.microsoft.com/office/drawing/2014/main" id="{617D5CAD-4595-B5C4-429F-67747F362545}"/>
              </a:ext>
            </a:extLst>
          </p:cNvPr>
          <p:cNvSpPr txBox="1"/>
          <p:nvPr/>
        </p:nvSpPr>
        <p:spPr>
          <a:xfrm>
            <a:off x="1363737" y="6625556"/>
            <a:ext cx="3175012" cy="232444"/>
          </a:xfrm>
          <a:prstGeom prst="rect">
            <a:avLst/>
          </a:prstGeom>
          <a:noFill/>
        </p:spPr>
        <p:txBody>
          <a:bodyPr wrap="square" lIns="0" tIns="0" rIns="0" bIns="0" rtlCol="0">
            <a:noAutofit/>
          </a:bodyPr>
          <a:lstStyle/>
          <a:p>
            <a:pPr algn="l"/>
            <a:r>
              <a:rPr lang="en-AU" sz="1000" dirty="0">
                <a:solidFill>
                  <a:schemeClr val="accent1"/>
                </a:solidFill>
              </a:rPr>
              <a:t>Extract from ACARA (2016) Year 5 Reading magazine</a:t>
            </a:r>
          </a:p>
        </p:txBody>
      </p:sp>
      <p:sp>
        <p:nvSpPr>
          <p:cNvPr id="5" name="Rectangle 4">
            <a:extLst>
              <a:ext uri="{FF2B5EF4-FFF2-40B4-BE49-F238E27FC236}">
                <a16:creationId xmlns:a16="http://schemas.microsoft.com/office/drawing/2014/main" id="{F884F7C2-66A2-39F4-E280-949D35B4B598}"/>
              </a:ext>
            </a:extLst>
          </p:cNvPr>
          <p:cNvSpPr/>
          <p:nvPr/>
        </p:nvSpPr>
        <p:spPr>
          <a:xfrm>
            <a:off x="5121090" y="850900"/>
            <a:ext cx="3524145" cy="111090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AU" sz="1800" dirty="0">
                <a:solidFill>
                  <a:sysClr val="windowText" lastClr="000000"/>
                </a:solidFill>
              </a:rPr>
              <a:t>“Bamboo has unique qualities.”  </a:t>
            </a:r>
          </a:p>
        </p:txBody>
      </p:sp>
      <p:sp>
        <p:nvSpPr>
          <p:cNvPr id="6" name="Rectangle 5">
            <a:extLst>
              <a:ext uri="{FF2B5EF4-FFF2-40B4-BE49-F238E27FC236}">
                <a16:creationId xmlns:a16="http://schemas.microsoft.com/office/drawing/2014/main" id="{2E1D46F8-DA34-FC22-9B20-974184AF77CC}"/>
              </a:ext>
            </a:extLst>
          </p:cNvPr>
          <p:cNvSpPr/>
          <p:nvPr/>
        </p:nvSpPr>
        <p:spPr>
          <a:xfrm>
            <a:off x="5121090" y="2228507"/>
            <a:ext cx="3524146" cy="7978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AU" sz="1800" dirty="0">
                <a:solidFill>
                  <a:sysClr val="windowText" lastClr="000000"/>
                </a:solidFill>
              </a:rPr>
              <a:t>“Bamboo is a food source for some mammals.”</a:t>
            </a:r>
          </a:p>
        </p:txBody>
      </p:sp>
      <p:sp>
        <p:nvSpPr>
          <p:cNvPr id="7" name="Rectangle 6">
            <a:extLst>
              <a:ext uri="{FF2B5EF4-FFF2-40B4-BE49-F238E27FC236}">
                <a16:creationId xmlns:a16="http://schemas.microsoft.com/office/drawing/2014/main" id="{1151DA3E-4B1E-C8FE-2FB9-CE3AD2CC3C19}"/>
              </a:ext>
            </a:extLst>
          </p:cNvPr>
          <p:cNvSpPr/>
          <p:nvPr/>
        </p:nvSpPr>
        <p:spPr>
          <a:xfrm>
            <a:off x="5121090" y="3293068"/>
            <a:ext cx="3524146" cy="131795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AU" sz="1800" dirty="0">
                <a:solidFill>
                  <a:sysClr val="windowText" lastClr="000000"/>
                </a:solidFill>
              </a:rPr>
              <a:t>“Bamboo is useful for people because it is strong and is used to build shelter.”</a:t>
            </a:r>
          </a:p>
        </p:txBody>
      </p:sp>
      <p:sp>
        <p:nvSpPr>
          <p:cNvPr id="9" name="Rectangle 8">
            <a:extLst>
              <a:ext uri="{FF2B5EF4-FFF2-40B4-BE49-F238E27FC236}">
                <a16:creationId xmlns:a16="http://schemas.microsoft.com/office/drawing/2014/main" id="{21F7EBC1-29BB-83B6-E09C-E740A8D71CCC}"/>
              </a:ext>
            </a:extLst>
          </p:cNvPr>
          <p:cNvSpPr/>
          <p:nvPr/>
        </p:nvSpPr>
        <p:spPr>
          <a:xfrm>
            <a:off x="5121090" y="4877723"/>
            <a:ext cx="3524146" cy="13549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AU" sz="1800" dirty="0">
                <a:solidFill>
                  <a:sysClr val="windowText" lastClr="000000"/>
                </a:solidFill>
              </a:rPr>
              <a:t>“Bamboo can be used to make a range of important items people use everyday.”</a:t>
            </a:r>
          </a:p>
        </p:txBody>
      </p:sp>
      <p:sp>
        <p:nvSpPr>
          <p:cNvPr id="8" name="Rectangle 7">
            <a:extLst>
              <a:ext uri="{FF2B5EF4-FFF2-40B4-BE49-F238E27FC236}">
                <a16:creationId xmlns:a16="http://schemas.microsoft.com/office/drawing/2014/main" id="{86CBCE6F-CAE6-A5F1-AFFE-64A368041B9D}"/>
              </a:ext>
            </a:extLst>
          </p:cNvPr>
          <p:cNvSpPr/>
          <p:nvPr/>
        </p:nvSpPr>
        <p:spPr>
          <a:xfrm>
            <a:off x="8884547" y="1397000"/>
            <a:ext cx="2959453" cy="485417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AU" sz="1800" dirty="0">
                <a:solidFill>
                  <a:sysClr val="windowText" lastClr="000000"/>
                </a:solidFill>
              </a:rPr>
              <a:t>“Bamboo is a material with many positive uses.”</a:t>
            </a:r>
          </a:p>
          <a:p>
            <a:endParaRPr lang="en-AU" sz="1800" dirty="0">
              <a:solidFill>
                <a:sysClr val="windowText" lastClr="000000"/>
              </a:solidFill>
            </a:endParaRPr>
          </a:p>
          <a:p>
            <a:r>
              <a:rPr lang="en-AU" sz="1800" dirty="0">
                <a:solidFill>
                  <a:sysClr val="windowText" lastClr="000000"/>
                </a:solidFill>
              </a:rPr>
              <a:t>“Bamboo is good for society as it grows quickly, abundantly and is used for essentials like housing, clothing and transport.”</a:t>
            </a:r>
          </a:p>
        </p:txBody>
      </p:sp>
      <p:sp>
        <p:nvSpPr>
          <p:cNvPr id="2" name="Slide Number Placeholder 1">
            <a:extLst>
              <a:ext uri="{FF2B5EF4-FFF2-40B4-BE49-F238E27FC236}">
                <a16:creationId xmlns:a16="http://schemas.microsoft.com/office/drawing/2014/main" id="{0B8EBA1A-5DBE-F22C-DC3C-7637715FF16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35</a:t>
            </a:fld>
            <a:endParaRPr lang="en-AU"/>
          </a:p>
        </p:txBody>
      </p:sp>
    </p:spTree>
    <p:extLst>
      <p:ext uri="{BB962C8B-B14F-4D97-AF65-F5344CB8AC3E}">
        <p14:creationId xmlns:p14="http://schemas.microsoft.com/office/powerpoint/2010/main" val="181280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EB99D0-39D7-4221-88E9-CA1674D3ADB4}"/>
              </a:ext>
            </a:extLst>
          </p:cNvPr>
          <p:cNvSpPr/>
          <p:nvPr/>
        </p:nvSpPr>
        <p:spPr>
          <a:xfrm>
            <a:off x="374925" y="359916"/>
            <a:ext cx="5040321" cy="102489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AU" sz="1800" dirty="0">
                <a:solidFill>
                  <a:sysClr val="windowText" lastClr="000000"/>
                </a:solidFill>
              </a:rPr>
              <a:t>Proportion of Australian population meeting dairy intake recommended by the Australian Dietary Guidelines – ABS 2011–12</a:t>
            </a:r>
          </a:p>
        </p:txBody>
      </p:sp>
      <p:graphicFrame>
        <p:nvGraphicFramePr>
          <p:cNvPr id="16" name="Table 9">
            <a:extLst>
              <a:ext uri="{FF2B5EF4-FFF2-40B4-BE49-F238E27FC236}">
                <a16:creationId xmlns:a16="http://schemas.microsoft.com/office/drawing/2014/main" id="{9B3C056A-0CF6-6F3A-1EA6-19210D4F5677}"/>
              </a:ext>
            </a:extLst>
          </p:cNvPr>
          <p:cNvGraphicFramePr>
            <a:graphicFrameLocks noGrp="1"/>
          </p:cNvGraphicFramePr>
          <p:nvPr>
            <p:extLst>
              <p:ext uri="{D42A27DB-BD31-4B8C-83A1-F6EECF244321}">
                <p14:modId xmlns:p14="http://schemas.microsoft.com/office/powerpoint/2010/main" val="3973001991"/>
              </p:ext>
            </p:extLst>
          </p:nvPr>
        </p:nvGraphicFramePr>
        <p:xfrm>
          <a:off x="387933" y="1607091"/>
          <a:ext cx="5040321" cy="4520878"/>
        </p:xfrm>
        <a:graphic>
          <a:graphicData uri="http://schemas.openxmlformats.org/drawingml/2006/table">
            <a:tbl>
              <a:tblPr firstRow="1" bandRow="1" bandCol="1">
                <a:tableStyleId>{69012ECD-51FC-41F1-AA8D-1B2483CD663E}</a:tableStyleId>
              </a:tblPr>
              <a:tblGrid>
                <a:gridCol w="1784169">
                  <a:extLst>
                    <a:ext uri="{9D8B030D-6E8A-4147-A177-3AD203B41FA5}">
                      <a16:colId xmlns:a16="http://schemas.microsoft.com/office/drawing/2014/main" val="2980657959"/>
                    </a:ext>
                  </a:extLst>
                </a:gridCol>
                <a:gridCol w="1563554">
                  <a:extLst>
                    <a:ext uri="{9D8B030D-6E8A-4147-A177-3AD203B41FA5}">
                      <a16:colId xmlns:a16="http://schemas.microsoft.com/office/drawing/2014/main" val="278706534"/>
                    </a:ext>
                  </a:extLst>
                </a:gridCol>
                <a:gridCol w="1692598">
                  <a:extLst>
                    <a:ext uri="{9D8B030D-6E8A-4147-A177-3AD203B41FA5}">
                      <a16:colId xmlns:a16="http://schemas.microsoft.com/office/drawing/2014/main" val="1087846312"/>
                    </a:ext>
                  </a:extLst>
                </a:gridCol>
              </a:tblGrid>
              <a:tr h="904390">
                <a:tc>
                  <a:txBody>
                    <a:bodyPr/>
                    <a:lstStyle/>
                    <a:p>
                      <a:pPr>
                        <a:lnSpc>
                          <a:spcPct val="120000"/>
                        </a:lnSpc>
                        <a:spcBef>
                          <a:spcPts val="0"/>
                        </a:spcBef>
                        <a:spcAft>
                          <a:spcPts val="0"/>
                        </a:spcAft>
                      </a:pPr>
                      <a:r>
                        <a:rPr lang="en-AU" sz="1800" b="1" kern="1200" dirty="0">
                          <a:solidFill>
                            <a:schemeClr val="bg1"/>
                          </a:solidFill>
                          <a:latin typeface="+mn-lt"/>
                          <a:ea typeface="+mn-ea"/>
                          <a:cs typeface="+mn-cs"/>
                        </a:rPr>
                        <a:t>Age group (years)</a:t>
                      </a:r>
                    </a:p>
                  </a:txBody>
                  <a:tcPr anchor="ctr"/>
                </a:tc>
                <a:tc>
                  <a:txBody>
                    <a:bodyPr/>
                    <a:lstStyle/>
                    <a:p>
                      <a:pPr>
                        <a:lnSpc>
                          <a:spcPct val="120000"/>
                        </a:lnSpc>
                        <a:spcBef>
                          <a:spcPts val="0"/>
                        </a:spcBef>
                        <a:spcAft>
                          <a:spcPts val="0"/>
                        </a:spcAft>
                      </a:pPr>
                      <a:r>
                        <a:rPr lang="en-AU" dirty="0">
                          <a:latin typeface="+mj-lt"/>
                        </a:rPr>
                        <a:t>Males (%)</a:t>
                      </a:r>
                    </a:p>
                  </a:txBody>
                  <a:tcPr anchor="ctr"/>
                </a:tc>
                <a:tc>
                  <a:txBody>
                    <a:bodyPr/>
                    <a:lstStyle/>
                    <a:p>
                      <a:pPr>
                        <a:lnSpc>
                          <a:spcPct val="120000"/>
                        </a:lnSpc>
                        <a:spcBef>
                          <a:spcPts val="0"/>
                        </a:spcBef>
                        <a:spcAft>
                          <a:spcPts val="0"/>
                        </a:spcAft>
                      </a:pPr>
                      <a:r>
                        <a:rPr lang="en-AU" dirty="0">
                          <a:latin typeface="+mj-lt"/>
                        </a:rPr>
                        <a:t>Females (%)</a:t>
                      </a:r>
                    </a:p>
                  </a:txBody>
                  <a:tcPr anchor="ctr"/>
                </a:tc>
                <a:extLst>
                  <a:ext uri="{0D108BD9-81ED-4DB2-BD59-A6C34878D82A}">
                    <a16:rowId xmlns:a16="http://schemas.microsoft.com/office/drawing/2014/main" val="3231636544"/>
                  </a:ext>
                </a:extLst>
              </a:tr>
              <a:tr h="452061">
                <a:tc>
                  <a:txBody>
                    <a:bodyPr/>
                    <a:lstStyle/>
                    <a:p>
                      <a:r>
                        <a:rPr lang="en-US" dirty="0">
                          <a:effectLst/>
                        </a:rPr>
                        <a:t> 2</a:t>
                      </a:r>
                      <a:r>
                        <a:rPr lang="en-AU" sz="1800" dirty="0">
                          <a:solidFill>
                            <a:sysClr val="windowText" lastClr="000000"/>
                          </a:solidFill>
                        </a:rPr>
                        <a:t>–</a:t>
                      </a:r>
                      <a:r>
                        <a:rPr lang="en-US" dirty="0">
                          <a:effectLst/>
                        </a:rPr>
                        <a:t>3</a:t>
                      </a:r>
                    </a:p>
                  </a:txBody>
                  <a:tcPr marL="180000" marR="180000" marT="0" marB="0" anchor="ctr"/>
                </a:tc>
                <a:tc>
                  <a:txBody>
                    <a:bodyPr/>
                    <a:lstStyle/>
                    <a:p>
                      <a:pPr algn="r"/>
                      <a:r>
                        <a:rPr lang="en-US" dirty="0"/>
                        <a:t>70.0</a:t>
                      </a:r>
                    </a:p>
                  </a:txBody>
                  <a:tcPr marL="180000" marR="180000" marT="0" marB="0" anchor="ctr"/>
                </a:tc>
                <a:tc>
                  <a:txBody>
                    <a:bodyPr/>
                    <a:lstStyle/>
                    <a:p>
                      <a:pPr algn="r"/>
                      <a:r>
                        <a:rPr lang="en-US" dirty="0"/>
                        <a:t>60.3</a:t>
                      </a:r>
                    </a:p>
                  </a:txBody>
                  <a:tcPr marL="180000" marR="180000" marT="0" marB="0" anchor="ctr"/>
                </a:tc>
                <a:extLst>
                  <a:ext uri="{0D108BD9-81ED-4DB2-BD59-A6C34878D82A}">
                    <a16:rowId xmlns:a16="http://schemas.microsoft.com/office/drawing/2014/main" val="37074924"/>
                  </a:ext>
                </a:extLst>
              </a:tr>
              <a:tr h="452061">
                <a:tc>
                  <a:txBody>
                    <a:bodyPr/>
                    <a:lstStyle/>
                    <a:p>
                      <a:r>
                        <a:rPr lang="en-US" dirty="0">
                          <a:effectLst/>
                        </a:rPr>
                        <a:t> 4</a:t>
                      </a:r>
                      <a:r>
                        <a:rPr lang="en-AU" sz="1800" dirty="0">
                          <a:solidFill>
                            <a:sysClr val="windowText" lastClr="000000"/>
                          </a:solidFill>
                        </a:rPr>
                        <a:t>–</a:t>
                      </a:r>
                      <a:r>
                        <a:rPr lang="en-US" dirty="0">
                          <a:effectLst/>
                        </a:rPr>
                        <a:t>8</a:t>
                      </a:r>
                    </a:p>
                  </a:txBody>
                  <a:tcPr marL="180000" marR="180000" marT="0" marB="0" anchor="ctr"/>
                </a:tc>
                <a:tc>
                  <a:txBody>
                    <a:bodyPr/>
                    <a:lstStyle/>
                    <a:p>
                      <a:pPr algn="r"/>
                      <a:r>
                        <a:rPr lang="en-US" dirty="0"/>
                        <a:t>26.3</a:t>
                      </a:r>
                    </a:p>
                  </a:txBody>
                  <a:tcPr marL="180000" marR="180000" marT="0" marB="0" anchor="ctr"/>
                </a:tc>
                <a:tc>
                  <a:txBody>
                    <a:bodyPr/>
                    <a:lstStyle/>
                    <a:p>
                      <a:pPr algn="r"/>
                      <a:r>
                        <a:rPr lang="en-US" dirty="0"/>
                        <a:t>40.2</a:t>
                      </a:r>
                    </a:p>
                  </a:txBody>
                  <a:tcPr marL="180000" marR="180000" marT="0" marB="0" anchor="ctr"/>
                </a:tc>
                <a:extLst>
                  <a:ext uri="{0D108BD9-81ED-4DB2-BD59-A6C34878D82A}">
                    <a16:rowId xmlns:a16="http://schemas.microsoft.com/office/drawing/2014/main" val="1090259644"/>
                  </a:ext>
                </a:extLst>
              </a:tr>
              <a:tr h="452061">
                <a:tc>
                  <a:txBody>
                    <a:bodyPr/>
                    <a:lstStyle/>
                    <a:p>
                      <a:r>
                        <a:rPr lang="en-US" dirty="0">
                          <a:effectLst/>
                        </a:rPr>
                        <a:t> 9</a:t>
                      </a:r>
                      <a:r>
                        <a:rPr lang="en-AU" sz="1800" dirty="0">
                          <a:solidFill>
                            <a:sysClr val="windowText" lastClr="000000"/>
                          </a:solidFill>
                        </a:rPr>
                        <a:t>–</a:t>
                      </a:r>
                      <a:r>
                        <a:rPr lang="en-US" dirty="0">
                          <a:effectLst/>
                        </a:rPr>
                        <a:t>11</a:t>
                      </a:r>
                    </a:p>
                  </a:txBody>
                  <a:tcPr marL="180000" marR="180000" marT="0" marB="0" anchor="ctr"/>
                </a:tc>
                <a:tc>
                  <a:txBody>
                    <a:bodyPr/>
                    <a:lstStyle/>
                    <a:p>
                      <a:pPr algn="r"/>
                      <a:r>
                        <a:rPr lang="en-US" dirty="0"/>
                        <a:t>12.0</a:t>
                      </a:r>
                    </a:p>
                  </a:txBody>
                  <a:tcPr marL="180000" marR="180000" marT="0" marB="0" anchor="ctr"/>
                </a:tc>
                <a:tc>
                  <a:txBody>
                    <a:bodyPr/>
                    <a:lstStyle/>
                    <a:p>
                      <a:pPr algn="r"/>
                      <a:r>
                        <a:rPr lang="en-US" dirty="0"/>
                        <a:t>3.9</a:t>
                      </a:r>
                    </a:p>
                  </a:txBody>
                  <a:tcPr marL="180000" marR="180000" marT="0" marB="0" anchor="ctr"/>
                </a:tc>
                <a:extLst>
                  <a:ext uri="{0D108BD9-81ED-4DB2-BD59-A6C34878D82A}">
                    <a16:rowId xmlns:a16="http://schemas.microsoft.com/office/drawing/2014/main" val="2400386671"/>
                  </a:ext>
                </a:extLst>
              </a:tr>
              <a:tr h="452061">
                <a:tc>
                  <a:txBody>
                    <a:bodyPr/>
                    <a:lstStyle/>
                    <a:p>
                      <a:r>
                        <a:rPr lang="en-US" dirty="0">
                          <a:effectLst/>
                        </a:rPr>
                        <a:t> 12</a:t>
                      </a:r>
                      <a:r>
                        <a:rPr lang="en-AU" sz="1800" dirty="0">
                          <a:solidFill>
                            <a:sysClr val="windowText" lastClr="000000"/>
                          </a:solidFill>
                        </a:rPr>
                        <a:t>–</a:t>
                      </a:r>
                      <a:r>
                        <a:rPr lang="en-US" dirty="0">
                          <a:effectLst/>
                        </a:rPr>
                        <a:t>13</a:t>
                      </a:r>
                    </a:p>
                  </a:txBody>
                  <a:tcPr marL="180000" marR="180000" marT="0" marB="0" anchor="ctr"/>
                </a:tc>
                <a:tc>
                  <a:txBody>
                    <a:bodyPr/>
                    <a:lstStyle/>
                    <a:p>
                      <a:pPr algn="r"/>
                      <a:r>
                        <a:rPr lang="en-US" dirty="0"/>
                        <a:t>3.9</a:t>
                      </a:r>
                    </a:p>
                  </a:txBody>
                  <a:tcPr marL="180000" marR="180000" marT="0" marB="0" anchor="ctr"/>
                </a:tc>
                <a:tc>
                  <a:txBody>
                    <a:bodyPr/>
                    <a:lstStyle/>
                    <a:p>
                      <a:pPr algn="r"/>
                      <a:r>
                        <a:rPr lang="en-US" dirty="0"/>
                        <a:t>1.8</a:t>
                      </a:r>
                    </a:p>
                  </a:txBody>
                  <a:tcPr marL="180000" marR="180000" marT="0" marB="0" anchor="ctr"/>
                </a:tc>
                <a:extLst>
                  <a:ext uri="{0D108BD9-81ED-4DB2-BD59-A6C34878D82A}">
                    <a16:rowId xmlns:a16="http://schemas.microsoft.com/office/drawing/2014/main" val="2586989842"/>
                  </a:ext>
                </a:extLst>
              </a:tr>
              <a:tr h="452061">
                <a:tc>
                  <a:txBody>
                    <a:bodyPr/>
                    <a:lstStyle/>
                    <a:p>
                      <a:r>
                        <a:rPr lang="en-US" dirty="0">
                          <a:effectLst/>
                        </a:rPr>
                        <a:t> 14</a:t>
                      </a:r>
                      <a:r>
                        <a:rPr lang="en-AU" sz="1800" dirty="0">
                          <a:solidFill>
                            <a:sysClr val="windowText" lastClr="000000"/>
                          </a:solidFill>
                        </a:rPr>
                        <a:t>–</a:t>
                      </a:r>
                      <a:r>
                        <a:rPr lang="en-US" dirty="0">
                          <a:effectLst/>
                        </a:rPr>
                        <a:t>18</a:t>
                      </a:r>
                    </a:p>
                  </a:txBody>
                  <a:tcPr marL="180000" marR="180000" marT="0" marB="0" anchor="ctr"/>
                </a:tc>
                <a:tc>
                  <a:txBody>
                    <a:bodyPr/>
                    <a:lstStyle/>
                    <a:p>
                      <a:pPr algn="r"/>
                      <a:r>
                        <a:rPr lang="en-US" dirty="0"/>
                        <a:t>2.5</a:t>
                      </a:r>
                    </a:p>
                  </a:txBody>
                  <a:tcPr marL="180000" marR="180000" marT="0" marB="0" anchor="ctr"/>
                </a:tc>
                <a:tc>
                  <a:txBody>
                    <a:bodyPr/>
                    <a:lstStyle/>
                    <a:p>
                      <a:pPr algn="r"/>
                      <a:r>
                        <a:rPr lang="en-US" dirty="0"/>
                        <a:t>0.5</a:t>
                      </a:r>
                    </a:p>
                  </a:txBody>
                  <a:tcPr marL="180000" marR="180000" marT="0" marB="0" anchor="ctr"/>
                </a:tc>
                <a:extLst>
                  <a:ext uri="{0D108BD9-81ED-4DB2-BD59-A6C34878D82A}">
                    <a16:rowId xmlns:a16="http://schemas.microsoft.com/office/drawing/2014/main" val="2116677639"/>
                  </a:ext>
                </a:extLst>
              </a:tr>
              <a:tr h="452061">
                <a:tc>
                  <a:txBody>
                    <a:bodyPr/>
                    <a:lstStyle/>
                    <a:p>
                      <a:r>
                        <a:rPr lang="en-US" dirty="0">
                          <a:effectLst/>
                        </a:rPr>
                        <a:t> 19</a:t>
                      </a:r>
                      <a:r>
                        <a:rPr lang="en-AU" sz="1800" dirty="0">
                          <a:solidFill>
                            <a:sysClr val="windowText" lastClr="000000"/>
                          </a:solidFill>
                        </a:rPr>
                        <a:t>–</a:t>
                      </a:r>
                      <a:r>
                        <a:rPr lang="en-US" dirty="0">
                          <a:effectLst/>
                        </a:rPr>
                        <a:t>50</a:t>
                      </a:r>
                    </a:p>
                  </a:txBody>
                  <a:tcPr marL="180000" marR="180000" marT="0" marB="0" anchor="ctr"/>
                </a:tc>
                <a:tc>
                  <a:txBody>
                    <a:bodyPr/>
                    <a:lstStyle/>
                    <a:p>
                      <a:pPr algn="r"/>
                      <a:r>
                        <a:rPr lang="en-US" dirty="0"/>
                        <a:t>13.9</a:t>
                      </a:r>
                    </a:p>
                  </a:txBody>
                  <a:tcPr marL="180000" marR="180000" marT="0" marB="0" anchor="ctr"/>
                </a:tc>
                <a:tc>
                  <a:txBody>
                    <a:bodyPr/>
                    <a:lstStyle/>
                    <a:p>
                      <a:pPr algn="r"/>
                      <a:r>
                        <a:rPr lang="en-US" dirty="0"/>
                        <a:t>6.0</a:t>
                      </a:r>
                    </a:p>
                  </a:txBody>
                  <a:tcPr marL="180000" marR="180000" marT="0" marB="0" anchor="ctr"/>
                </a:tc>
                <a:extLst>
                  <a:ext uri="{0D108BD9-81ED-4DB2-BD59-A6C34878D82A}">
                    <a16:rowId xmlns:a16="http://schemas.microsoft.com/office/drawing/2014/main" val="410683931"/>
                  </a:ext>
                </a:extLst>
              </a:tr>
              <a:tr h="452061">
                <a:tc>
                  <a:txBody>
                    <a:bodyPr/>
                    <a:lstStyle/>
                    <a:p>
                      <a:r>
                        <a:rPr lang="en-US" dirty="0">
                          <a:effectLst/>
                        </a:rPr>
                        <a:t> 51</a:t>
                      </a:r>
                      <a:r>
                        <a:rPr lang="en-AU" sz="1800" dirty="0">
                          <a:solidFill>
                            <a:sysClr val="windowText" lastClr="000000"/>
                          </a:solidFill>
                        </a:rPr>
                        <a:t>–</a:t>
                      </a:r>
                      <a:r>
                        <a:rPr lang="en-US" dirty="0">
                          <a:effectLst/>
                        </a:rPr>
                        <a:t>70</a:t>
                      </a:r>
                    </a:p>
                  </a:txBody>
                  <a:tcPr marL="180000" marR="180000" marT="0" marB="0" anchor="ctr"/>
                </a:tc>
                <a:tc>
                  <a:txBody>
                    <a:bodyPr/>
                    <a:lstStyle/>
                    <a:p>
                      <a:pPr algn="r"/>
                      <a:r>
                        <a:rPr lang="en-US" dirty="0"/>
                        <a:t>5.4</a:t>
                      </a:r>
                    </a:p>
                  </a:txBody>
                  <a:tcPr marL="180000" marR="180000" marT="0" marB="0" anchor="ctr"/>
                </a:tc>
                <a:tc>
                  <a:txBody>
                    <a:bodyPr/>
                    <a:lstStyle/>
                    <a:p>
                      <a:pPr algn="r"/>
                      <a:r>
                        <a:rPr lang="en-US" dirty="0"/>
                        <a:t>0.1</a:t>
                      </a:r>
                    </a:p>
                  </a:txBody>
                  <a:tcPr marL="180000" marR="180000" marT="0" marB="0" anchor="ctr"/>
                </a:tc>
                <a:extLst>
                  <a:ext uri="{0D108BD9-81ED-4DB2-BD59-A6C34878D82A}">
                    <a16:rowId xmlns:a16="http://schemas.microsoft.com/office/drawing/2014/main" val="998462380"/>
                  </a:ext>
                </a:extLst>
              </a:tr>
              <a:tr h="452061">
                <a:tc>
                  <a:txBody>
                    <a:bodyPr/>
                    <a:lstStyle/>
                    <a:p>
                      <a:r>
                        <a:rPr lang="en-US" dirty="0">
                          <a:effectLst/>
                        </a:rPr>
                        <a:t> 71 and over</a:t>
                      </a:r>
                    </a:p>
                  </a:txBody>
                  <a:tcPr marL="180000" marR="180000" marT="0" marB="0" anchor="ctr"/>
                </a:tc>
                <a:tc>
                  <a:txBody>
                    <a:bodyPr/>
                    <a:lstStyle/>
                    <a:p>
                      <a:pPr algn="r"/>
                      <a:r>
                        <a:rPr lang="en-US" dirty="0"/>
                        <a:t>0.5 </a:t>
                      </a:r>
                    </a:p>
                  </a:txBody>
                  <a:tcPr marL="180000" marR="180000" marT="0" marB="0" anchor="ctr"/>
                </a:tc>
                <a:tc>
                  <a:txBody>
                    <a:bodyPr/>
                    <a:lstStyle/>
                    <a:p>
                      <a:pPr algn="r"/>
                      <a:r>
                        <a:rPr lang="en-US" dirty="0"/>
                        <a:t>0.1</a:t>
                      </a:r>
                    </a:p>
                  </a:txBody>
                  <a:tcPr marL="180000" marR="180000" marT="0" marB="0" anchor="ctr"/>
                </a:tc>
                <a:extLst>
                  <a:ext uri="{0D108BD9-81ED-4DB2-BD59-A6C34878D82A}">
                    <a16:rowId xmlns:a16="http://schemas.microsoft.com/office/drawing/2014/main" val="3776612620"/>
                  </a:ext>
                </a:extLst>
              </a:tr>
            </a:tbl>
          </a:graphicData>
        </a:graphic>
      </p:graphicFrame>
      <p:sp>
        <p:nvSpPr>
          <p:cNvPr id="5" name="Rectangle 4">
            <a:extLst>
              <a:ext uri="{FF2B5EF4-FFF2-40B4-BE49-F238E27FC236}">
                <a16:creationId xmlns:a16="http://schemas.microsoft.com/office/drawing/2014/main" id="{F884F7C2-66A2-39F4-E280-949D35B4B598}"/>
              </a:ext>
            </a:extLst>
          </p:cNvPr>
          <p:cNvSpPr/>
          <p:nvPr/>
        </p:nvSpPr>
        <p:spPr>
          <a:xfrm>
            <a:off x="5759527" y="1838221"/>
            <a:ext cx="2837819" cy="120314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AU" sz="1800" dirty="0">
                <a:solidFill>
                  <a:sysClr val="windowText" lastClr="000000"/>
                </a:solidFill>
              </a:rPr>
              <a:t>“The proportion decreases with age.”</a:t>
            </a:r>
          </a:p>
        </p:txBody>
      </p:sp>
      <p:sp>
        <p:nvSpPr>
          <p:cNvPr id="6" name="Rectangle 5">
            <a:extLst>
              <a:ext uri="{FF2B5EF4-FFF2-40B4-BE49-F238E27FC236}">
                <a16:creationId xmlns:a16="http://schemas.microsoft.com/office/drawing/2014/main" id="{2E1D46F8-DA34-FC22-9B20-974184AF77CC}"/>
              </a:ext>
            </a:extLst>
          </p:cNvPr>
          <p:cNvSpPr/>
          <p:nvPr/>
        </p:nvSpPr>
        <p:spPr>
          <a:xfrm>
            <a:off x="5759526" y="3351158"/>
            <a:ext cx="2837819" cy="102489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AU" sz="1800" dirty="0">
                <a:solidFill>
                  <a:sysClr val="windowText" lastClr="000000"/>
                </a:solidFill>
              </a:rPr>
              <a:t>“Females eat less dairy than required than males.”</a:t>
            </a:r>
          </a:p>
        </p:txBody>
      </p:sp>
      <p:sp>
        <p:nvSpPr>
          <p:cNvPr id="9" name="Rectangle 8">
            <a:extLst>
              <a:ext uri="{FF2B5EF4-FFF2-40B4-BE49-F238E27FC236}">
                <a16:creationId xmlns:a16="http://schemas.microsoft.com/office/drawing/2014/main" id="{21F7EBC1-29BB-83B6-E09C-E740A8D71CCC}"/>
              </a:ext>
            </a:extLst>
          </p:cNvPr>
          <p:cNvSpPr/>
          <p:nvPr/>
        </p:nvSpPr>
        <p:spPr>
          <a:xfrm>
            <a:off x="5765420" y="4577213"/>
            <a:ext cx="2831926" cy="102489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AU" sz="1800" dirty="0">
                <a:solidFill>
                  <a:sysClr val="windowText" lastClr="000000"/>
                </a:solidFill>
              </a:rPr>
              <a:t>“What the graph doesn’t tell me.”</a:t>
            </a:r>
          </a:p>
        </p:txBody>
      </p:sp>
      <p:sp>
        <p:nvSpPr>
          <p:cNvPr id="8" name="Rectangle 7">
            <a:extLst>
              <a:ext uri="{FF2B5EF4-FFF2-40B4-BE49-F238E27FC236}">
                <a16:creationId xmlns:a16="http://schemas.microsoft.com/office/drawing/2014/main" id="{86CBCE6F-CAE6-A5F1-AFFE-64A368041B9D}"/>
              </a:ext>
            </a:extLst>
          </p:cNvPr>
          <p:cNvSpPr/>
          <p:nvPr/>
        </p:nvSpPr>
        <p:spPr>
          <a:xfrm>
            <a:off x="8811730" y="2002827"/>
            <a:ext cx="3032270" cy="3599283"/>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360000" rtlCol="0" anchor="ctr"/>
          <a:lstStyle/>
          <a:p>
            <a:r>
              <a:rPr lang="en-AU" sz="1800" dirty="0">
                <a:solidFill>
                  <a:sysClr val="windowText" lastClr="000000"/>
                </a:solidFill>
              </a:rPr>
              <a:t>“Most people aren’t eating enough serves of dairy.”</a:t>
            </a:r>
          </a:p>
        </p:txBody>
      </p:sp>
      <p:sp>
        <p:nvSpPr>
          <p:cNvPr id="3" name="TextBox 2">
            <a:extLst>
              <a:ext uri="{FF2B5EF4-FFF2-40B4-BE49-F238E27FC236}">
                <a16:creationId xmlns:a16="http://schemas.microsoft.com/office/drawing/2014/main" id="{3A6A1F53-9FEC-D3D3-A472-CC43EF0E8B30}"/>
              </a:ext>
            </a:extLst>
          </p:cNvPr>
          <p:cNvSpPr txBox="1"/>
          <p:nvPr/>
        </p:nvSpPr>
        <p:spPr>
          <a:xfrm>
            <a:off x="374925" y="6344196"/>
            <a:ext cx="11469075" cy="1538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000" dirty="0">
                <a:ea typeface="+mn-lt"/>
                <a:cs typeface="+mn-lt"/>
              </a:rPr>
              <a:t>Adapted from ABS (2016) Australian Health Survey: consumption of food groups from the Australian Dietary Guidelines, 2011–12. ABS cat no. 4364.0.55.012. Canberra: ABS.</a:t>
            </a:r>
            <a:endParaRPr lang="en-US" sz="1000" dirty="0"/>
          </a:p>
        </p:txBody>
      </p:sp>
      <p:sp>
        <p:nvSpPr>
          <p:cNvPr id="2" name="Slide Number Placeholder 1">
            <a:extLst>
              <a:ext uri="{FF2B5EF4-FFF2-40B4-BE49-F238E27FC236}">
                <a16:creationId xmlns:a16="http://schemas.microsoft.com/office/drawing/2014/main" id="{0B8EBA1A-5DBE-F22C-DC3C-7637715FF16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36</a:t>
            </a:fld>
            <a:endParaRPr lang="en-AU" dirty="0"/>
          </a:p>
        </p:txBody>
      </p:sp>
    </p:spTree>
    <p:extLst>
      <p:ext uri="{BB962C8B-B14F-4D97-AF65-F5344CB8AC3E}">
        <p14:creationId xmlns:p14="http://schemas.microsoft.com/office/powerpoint/2010/main" val="12492807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6" grpId="0" animBg="1"/>
      <p:bldP spid="9"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dirty="0"/>
              <a:t>Turn and talk</a:t>
            </a:r>
            <a:r>
              <a:rPr lang="en-AU" dirty="0">
                <a:solidFill>
                  <a:schemeClr val="bg1"/>
                </a:solidFill>
              </a:rPr>
              <a:t> (1)</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37</a:t>
            </a:fld>
            <a:endParaRPr lang="en-AU"/>
          </a:p>
        </p:txBody>
      </p:sp>
      <p:pic>
        <p:nvPicPr>
          <p:cNvPr id="4" name="Graphic 3" descr="Chat with solid fill">
            <a:extLst>
              <a:ext uri="{FF2B5EF4-FFF2-40B4-BE49-F238E27FC236}">
                <a16:creationId xmlns:a16="http://schemas.microsoft.com/office/drawing/2014/main" id="{724E3B4C-6698-48D4-92E5-E159B34ABB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14009" y="2006043"/>
            <a:ext cx="2763981" cy="2763981"/>
          </a:xfrm>
          <a:prstGeom prst="rect">
            <a:avLst/>
          </a:prstGeom>
        </p:spPr>
      </p:pic>
      <p:sp>
        <p:nvSpPr>
          <p:cNvPr id="7" name="Rectangle: Rounded Corners 6"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C9303EE8-3D28-3748-DC69-146A3D572979}"/>
              </a:ext>
            </a:extLst>
          </p:cNvPr>
          <p:cNvSpPr/>
          <p:nvPr/>
        </p:nvSpPr>
        <p:spPr>
          <a:xfrm>
            <a:off x="4026724" y="4554878"/>
            <a:ext cx="4138551" cy="1464884"/>
          </a:xfrm>
          <a:prstGeom prst="roundRect">
            <a:avLst>
              <a:gd name="adj" fmla="val 239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AU" sz="2000" dirty="0">
                <a:solidFill>
                  <a:schemeClr val="accent1"/>
                </a:solidFill>
                <a:latin typeface="+mj-lt"/>
              </a:rPr>
              <a:t>Turn to the person next to you and explain ‘think-</a:t>
            </a:r>
            <a:r>
              <a:rPr lang="en-AU" sz="2000" dirty="0" err="1">
                <a:solidFill>
                  <a:schemeClr val="accent1"/>
                </a:solidFill>
                <a:latin typeface="+mj-lt"/>
              </a:rPr>
              <a:t>alouds</a:t>
            </a:r>
            <a:r>
              <a:rPr lang="en-AU" sz="2000" dirty="0">
                <a:solidFill>
                  <a:schemeClr val="accent1"/>
                </a:solidFill>
                <a:latin typeface="+mj-lt"/>
              </a:rPr>
              <a:t>’.</a:t>
            </a:r>
          </a:p>
        </p:txBody>
      </p:sp>
    </p:spTree>
    <p:extLst>
      <p:ext uri="{BB962C8B-B14F-4D97-AF65-F5344CB8AC3E}">
        <p14:creationId xmlns:p14="http://schemas.microsoft.com/office/powerpoint/2010/main" val="241289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4CE792-9C42-B40F-7388-D16A73A81C8C}"/>
              </a:ext>
            </a:extLst>
          </p:cNvPr>
          <p:cNvSpPr>
            <a:spLocks noGrp="1"/>
          </p:cNvSpPr>
          <p:nvPr>
            <p:ph type="title"/>
          </p:nvPr>
        </p:nvSpPr>
        <p:spPr/>
        <p:txBody>
          <a:bodyPr anchor="t">
            <a:normAutofit/>
          </a:bodyPr>
          <a:lstStyle/>
          <a:p>
            <a:r>
              <a:rPr lang="en-US"/>
              <a:t>The worked example effect</a:t>
            </a:r>
          </a:p>
        </p:txBody>
      </p:sp>
      <p:pic>
        <p:nvPicPr>
          <p:cNvPr id="7" name="Graphic 6" descr="List outline">
            <a:extLst>
              <a:ext uri="{FF2B5EF4-FFF2-40B4-BE49-F238E27FC236}">
                <a16:creationId xmlns:a16="http://schemas.microsoft.com/office/drawing/2014/main" id="{C2B1A3EC-5B29-4948-11F6-4553DB7E9D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82" y="1651210"/>
            <a:ext cx="3869020" cy="3869020"/>
          </a:xfrm>
          <a:prstGeom prst="rect">
            <a:avLst/>
          </a:prstGeom>
        </p:spPr>
      </p:pic>
      <p:sp>
        <p:nvSpPr>
          <p:cNvPr id="5" name="Text Placeholder 4">
            <a:extLst>
              <a:ext uri="{FF2B5EF4-FFF2-40B4-BE49-F238E27FC236}">
                <a16:creationId xmlns:a16="http://schemas.microsoft.com/office/drawing/2014/main" id="{507B90C7-13B5-1034-552E-8DD1E62846A0}"/>
              </a:ext>
            </a:extLst>
          </p:cNvPr>
          <p:cNvSpPr>
            <a:spLocks noGrp="1"/>
          </p:cNvSpPr>
          <p:nvPr>
            <p:ph idx="1"/>
          </p:nvPr>
        </p:nvSpPr>
        <p:spPr>
          <a:xfrm>
            <a:off x="3517636" y="2175055"/>
            <a:ext cx="7606364" cy="3031735"/>
          </a:xfrm>
        </p:spPr>
        <p:txBody>
          <a:bodyPr vert="horz" lIns="0" tIns="0" rIns="0" bIns="0" rtlCol="0">
            <a:normAutofit/>
          </a:bodyPr>
          <a:lstStyle/>
          <a:p>
            <a:r>
              <a:rPr lang="en-US" dirty="0"/>
              <a:t>Worked examples:</a:t>
            </a:r>
          </a:p>
          <a:p>
            <a:pPr marL="342900" indent="-342900">
              <a:buChar char="•"/>
            </a:pPr>
            <a:r>
              <a:rPr lang="en-US" dirty="0"/>
              <a:t>are completed samples of the task</a:t>
            </a:r>
          </a:p>
          <a:p>
            <a:pPr marL="342900" indent="-342900">
              <a:buChar char="•"/>
            </a:pPr>
            <a:r>
              <a:rPr lang="en-US" dirty="0"/>
              <a:t>are powerful when used through the whole gradual release of responsibility – not just in modelling</a:t>
            </a:r>
          </a:p>
          <a:p>
            <a:pPr marL="342900" indent="-342900">
              <a:buChar char="•"/>
            </a:pPr>
            <a:r>
              <a:rPr lang="en-US" dirty="0"/>
              <a:t>help manage cognitive load as students learn new parts of a whole.</a:t>
            </a:r>
          </a:p>
        </p:txBody>
      </p:sp>
      <p:sp>
        <p:nvSpPr>
          <p:cNvPr id="15" name="Slide Number Placeholder 2">
            <a:extLst>
              <a:ext uri="{FF2B5EF4-FFF2-40B4-BE49-F238E27FC236}">
                <a16:creationId xmlns:a16="http://schemas.microsoft.com/office/drawing/2014/main" id="{F81C5F20-A764-80FE-733F-8294FB46FDB2}"/>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38</a:t>
            </a:fld>
            <a:endParaRPr lang="en-AU"/>
          </a:p>
        </p:txBody>
      </p:sp>
    </p:spTree>
    <p:extLst>
      <p:ext uri="{BB962C8B-B14F-4D97-AF65-F5344CB8AC3E}">
        <p14:creationId xmlns:p14="http://schemas.microsoft.com/office/powerpoint/2010/main" val="121760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E48FC8C8-3474-CFA7-7C6C-EF6BFDD011D7}"/>
              </a:ext>
            </a:extLst>
          </p:cNvPr>
          <p:cNvSpPr>
            <a:spLocks noGrp="1"/>
          </p:cNvSpPr>
          <p:nvPr>
            <p:ph type="title"/>
          </p:nvPr>
        </p:nvSpPr>
        <p:spPr/>
        <p:txBody>
          <a:bodyPr/>
          <a:lstStyle/>
          <a:p>
            <a:r>
              <a:rPr lang="en-US" dirty="0"/>
              <a:t>Worked example – critical paragraph</a:t>
            </a:r>
          </a:p>
        </p:txBody>
      </p:sp>
      <p:sp>
        <p:nvSpPr>
          <p:cNvPr id="3" name="Text Placeholder 4">
            <a:extLst>
              <a:ext uri="{FF2B5EF4-FFF2-40B4-BE49-F238E27FC236}">
                <a16:creationId xmlns:a16="http://schemas.microsoft.com/office/drawing/2014/main" id="{69CAF8A4-29C2-DEA0-86A2-25203AB12989}"/>
              </a:ext>
            </a:extLst>
          </p:cNvPr>
          <p:cNvSpPr txBox="1">
            <a:spLocks/>
          </p:cNvSpPr>
          <p:nvPr/>
        </p:nvSpPr>
        <p:spPr>
          <a:xfrm>
            <a:off x="360000" y="1592291"/>
            <a:ext cx="4641702" cy="4536000"/>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0" i="0" dirty="0">
                <a:solidFill>
                  <a:srgbClr val="002664"/>
                </a:solidFill>
                <a:effectLst/>
              </a:rPr>
              <a:t>The main character shows courage throughout the story.</a:t>
            </a:r>
            <a:r>
              <a:rPr lang="en-AU" b="0" i="0" dirty="0">
                <a:solidFill>
                  <a:srgbClr val="000000"/>
                </a:solidFill>
                <a:effectLst/>
              </a:rPr>
              <a:t> </a:t>
            </a:r>
            <a:r>
              <a:rPr lang="en-AU" b="0" i="0" dirty="0">
                <a:solidFill>
                  <a:srgbClr val="D7153A"/>
                </a:solidFill>
                <a:effectLst/>
              </a:rPr>
              <a:t>Courage is shown through the character’s willingness to face challenges despite being afraid.</a:t>
            </a:r>
            <a:r>
              <a:rPr lang="en-AU" b="0" i="0" dirty="0">
                <a:solidFill>
                  <a:srgbClr val="000000"/>
                </a:solidFill>
                <a:effectLst/>
              </a:rPr>
              <a:t> </a:t>
            </a:r>
            <a:r>
              <a:rPr lang="en-AU" b="0" i="0" dirty="0">
                <a:solidFill>
                  <a:srgbClr val="00B050"/>
                </a:solidFill>
                <a:effectLst/>
              </a:rPr>
              <a:t>For example, in chapter two, the character stands up to the bully even though he knows he might get hurt. </a:t>
            </a:r>
            <a:r>
              <a:rPr lang="en-AU" b="0" i="0" dirty="0">
                <a:solidFill>
                  <a:srgbClr val="000000"/>
                </a:solidFill>
                <a:effectLst/>
              </a:rPr>
              <a:t>This shows that the character consistently acts bravely, even in difficult situations.</a:t>
            </a:r>
            <a:endParaRPr lang="en-US" dirty="0"/>
          </a:p>
        </p:txBody>
      </p:sp>
      <p:cxnSp>
        <p:nvCxnSpPr>
          <p:cNvPr id="12" name="Straight Arrow Connector 11">
            <a:extLst>
              <a:ext uri="{FF2B5EF4-FFF2-40B4-BE49-F238E27FC236}">
                <a16:creationId xmlns:a16="http://schemas.microsoft.com/office/drawing/2014/main" id="{A8D14DDC-1C18-0961-8B8C-D1BC2F363506}"/>
              </a:ext>
              <a:ext uri="{C183D7F6-B498-43B3-948B-1728B52AA6E4}">
                <adec:decorative xmlns:adec="http://schemas.microsoft.com/office/drawing/2017/decorative" val="1"/>
              </a:ext>
            </a:extLst>
          </p:cNvPr>
          <p:cNvCxnSpPr>
            <a:cxnSpLocks/>
          </p:cNvCxnSpPr>
          <p:nvPr/>
        </p:nvCxnSpPr>
        <p:spPr>
          <a:xfrm>
            <a:off x="5292434" y="1995057"/>
            <a:ext cx="623456" cy="0"/>
          </a:xfrm>
          <a:prstGeom prst="straightConnector1">
            <a:avLst/>
          </a:prstGeom>
          <a:ln w="50800" cap="sq">
            <a:roun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E0B40487-6B0F-BF76-D792-38D5BF1C1F75}"/>
              </a:ext>
            </a:extLst>
          </p:cNvPr>
          <p:cNvSpPr txBox="1">
            <a:spLocks/>
          </p:cNvSpPr>
          <p:nvPr/>
        </p:nvSpPr>
        <p:spPr>
          <a:xfrm>
            <a:off x="6206623" y="1693226"/>
            <a:ext cx="5392426" cy="592774"/>
          </a:xfrm>
          <a:prstGeom prst="rect">
            <a:avLst/>
          </a:prstGeom>
        </p:spPr>
        <p:txBody>
          <a:bodyPr vert="horz" lIns="0" tIns="0" rIns="0" bIns="0" rtlCol="0">
            <a:normAutofit lnSpcReduction="10000"/>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dirty="0">
                <a:solidFill>
                  <a:srgbClr val="002664"/>
                </a:solidFill>
              </a:rPr>
              <a:t>Point (topic sentence): this sentence introduces the main idea and sets up what the rest of the paragraph will be about.</a:t>
            </a:r>
          </a:p>
        </p:txBody>
      </p:sp>
      <p:cxnSp>
        <p:nvCxnSpPr>
          <p:cNvPr id="15" name="Straight Arrow Connector 14">
            <a:extLst>
              <a:ext uri="{FF2B5EF4-FFF2-40B4-BE49-F238E27FC236}">
                <a16:creationId xmlns:a16="http://schemas.microsoft.com/office/drawing/2014/main" id="{C0D64FA7-8DEF-3137-31EB-A0D9CFACDABA}"/>
              </a:ext>
              <a:ext uri="{C183D7F6-B498-43B3-948B-1728B52AA6E4}">
                <adec:decorative xmlns:adec="http://schemas.microsoft.com/office/drawing/2017/decorative" val="1"/>
              </a:ext>
            </a:extLst>
          </p:cNvPr>
          <p:cNvCxnSpPr>
            <a:cxnSpLocks/>
          </p:cNvCxnSpPr>
          <p:nvPr/>
        </p:nvCxnSpPr>
        <p:spPr>
          <a:xfrm>
            <a:off x="5292434" y="3228111"/>
            <a:ext cx="623456" cy="0"/>
          </a:xfrm>
          <a:prstGeom prst="straightConnector1">
            <a:avLst/>
          </a:prstGeom>
          <a:ln w="50800" cap="sq">
            <a:solidFill>
              <a:schemeClr val="tx2"/>
            </a:solidFill>
            <a:roun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8" name="Text Placeholder 4">
            <a:extLst>
              <a:ext uri="{FF2B5EF4-FFF2-40B4-BE49-F238E27FC236}">
                <a16:creationId xmlns:a16="http://schemas.microsoft.com/office/drawing/2014/main" id="{A17E9A24-9CBE-D955-F70D-3E69B4533BFC}"/>
              </a:ext>
            </a:extLst>
          </p:cNvPr>
          <p:cNvSpPr txBox="1">
            <a:spLocks/>
          </p:cNvSpPr>
          <p:nvPr/>
        </p:nvSpPr>
        <p:spPr>
          <a:xfrm>
            <a:off x="6206622" y="2882109"/>
            <a:ext cx="5392427" cy="636136"/>
          </a:xfrm>
          <a:prstGeom prst="rect">
            <a:avLst/>
          </a:prstGeom>
        </p:spPr>
        <p:txBody>
          <a:bodyPr vert="horz" lIns="0" tIns="0" rIns="0" bIns="0" rtlCol="0">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b="0" i="0" dirty="0">
                <a:solidFill>
                  <a:srgbClr val="D7153A"/>
                </a:solidFill>
                <a:effectLst/>
              </a:rPr>
              <a:t>Explanation: this sentence explains the courage shown by the character and adds detail to support the topic sentence.</a:t>
            </a:r>
            <a:r>
              <a:rPr lang="en-AU" sz="1400" b="0" i="0" dirty="0">
                <a:solidFill>
                  <a:srgbClr val="000000"/>
                </a:solidFill>
                <a:effectLst/>
              </a:rPr>
              <a:t> </a:t>
            </a:r>
            <a:endParaRPr lang="en-US" sz="1400" dirty="0"/>
          </a:p>
        </p:txBody>
      </p:sp>
      <p:cxnSp>
        <p:nvCxnSpPr>
          <p:cNvPr id="16" name="Straight Arrow Connector 15">
            <a:extLst>
              <a:ext uri="{FF2B5EF4-FFF2-40B4-BE49-F238E27FC236}">
                <a16:creationId xmlns:a16="http://schemas.microsoft.com/office/drawing/2014/main" id="{7CACC869-D377-B2AD-2236-3B1BE4ADDDC6}"/>
              </a:ext>
              <a:ext uri="{C183D7F6-B498-43B3-948B-1728B52AA6E4}">
                <adec:decorative xmlns:adec="http://schemas.microsoft.com/office/drawing/2017/decorative" val="1"/>
              </a:ext>
            </a:extLst>
          </p:cNvPr>
          <p:cNvCxnSpPr>
            <a:cxnSpLocks/>
          </p:cNvCxnSpPr>
          <p:nvPr/>
        </p:nvCxnSpPr>
        <p:spPr>
          <a:xfrm>
            <a:off x="5292434" y="4461165"/>
            <a:ext cx="623456" cy="0"/>
          </a:xfrm>
          <a:prstGeom prst="straightConnector1">
            <a:avLst/>
          </a:prstGeom>
          <a:ln w="50800" cap="sq">
            <a:solidFill>
              <a:srgbClr val="00B050"/>
            </a:solidFill>
            <a:roun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CB9559F3-9300-3212-A73C-C42B970DB409}"/>
              </a:ext>
            </a:extLst>
          </p:cNvPr>
          <p:cNvSpPr txBox="1">
            <a:spLocks/>
          </p:cNvSpPr>
          <p:nvPr/>
        </p:nvSpPr>
        <p:spPr>
          <a:xfrm>
            <a:off x="6206622" y="4114354"/>
            <a:ext cx="5392427" cy="636136"/>
          </a:xfrm>
          <a:prstGeom prst="rect">
            <a:avLst/>
          </a:prstGeom>
        </p:spPr>
        <p:txBody>
          <a:bodyPr vert="horz" lIns="0" tIns="0" rIns="0" bIns="0" rtlCol="0">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b="0" i="0" dirty="0">
                <a:solidFill>
                  <a:srgbClr val="00B050"/>
                </a:solidFill>
                <a:effectLst/>
              </a:rPr>
              <a:t>Evidence: this sentence provides evidence using an example from the text to support the explanation.</a:t>
            </a:r>
          </a:p>
        </p:txBody>
      </p:sp>
      <p:cxnSp>
        <p:nvCxnSpPr>
          <p:cNvPr id="17" name="Straight Arrow Connector 16">
            <a:extLst>
              <a:ext uri="{FF2B5EF4-FFF2-40B4-BE49-F238E27FC236}">
                <a16:creationId xmlns:a16="http://schemas.microsoft.com/office/drawing/2014/main" id="{96B8C037-25D9-262F-5D91-4376E5BBC837}"/>
              </a:ext>
              <a:ext uri="{C183D7F6-B498-43B3-948B-1728B52AA6E4}">
                <adec:decorative xmlns:adec="http://schemas.microsoft.com/office/drawing/2017/decorative" val="1"/>
              </a:ext>
            </a:extLst>
          </p:cNvPr>
          <p:cNvCxnSpPr>
            <a:cxnSpLocks/>
          </p:cNvCxnSpPr>
          <p:nvPr/>
        </p:nvCxnSpPr>
        <p:spPr>
          <a:xfrm>
            <a:off x="5292434" y="5694219"/>
            <a:ext cx="623456" cy="0"/>
          </a:xfrm>
          <a:prstGeom prst="straightConnector1">
            <a:avLst/>
          </a:prstGeom>
          <a:ln w="50800" cap="sq">
            <a:roun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B397B594-4D3D-07CC-9315-CA20B593E636}"/>
              </a:ext>
            </a:extLst>
          </p:cNvPr>
          <p:cNvSpPr txBox="1">
            <a:spLocks/>
          </p:cNvSpPr>
          <p:nvPr/>
        </p:nvSpPr>
        <p:spPr>
          <a:xfrm>
            <a:off x="6206622" y="5359198"/>
            <a:ext cx="5392427" cy="636136"/>
          </a:xfrm>
          <a:prstGeom prst="rect">
            <a:avLst/>
          </a:prstGeom>
        </p:spPr>
        <p:txBody>
          <a:bodyPr vert="horz" lIns="0" tIns="0" rIns="0" bIns="0" rtlCol="0">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b="0" i="0" dirty="0">
                <a:solidFill>
                  <a:srgbClr val="000000"/>
                </a:solidFill>
                <a:effectLst/>
              </a:rPr>
              <a:t>Linking sentence: this sentence explains the character’s bravery and links back to the main point to complete the paragraph.</a:t>
            </a:r>
            <a:endParaRPr lang="en-AU" sz="1400" b="0" i="0" dirty="0">
              <a:solidFill>
                <a:srgbClr val="00BF63"/>
              </a:solidFill>
              <a:effectLst/>
            </a:endParaRPr>
          </a:p>
        </p:txBody>
      </p:sp>
      <p:sp>
        <p:nvSpPr>
          <p:cNvPr id="2" name="Slide Number Placeholder 1">
            <a:extLst>
              <a:ext uri="{FF2B5EF4-FFF2-40B4-BE49-F238E27FC236}">
                <a16:creationId xmlns:a16="http://schemas.microsoft.com/office/drawing/2014/main" id="{C1747E08-47DC-5437-8F7B-64DFDBAB5179}"/>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39</a:t>
            </a:fld>
            <a:endParaRPr lang="en-AU"/>
          </a:p>
        </p:txBody>
      </p:sp>
      <p:sp>
        <p:nvSpPr>
          <p:cNvPr id="6" name="Text Placeholder 5">
            <a:extLst>
              <a:ext uri="{FF2B5EF4-FFF2-40B4-BE49-F238E27FC236}">
                <a16:creationId xmlns:a16="http://schemas.microsoft.com/office/drawing/2014/main" id="{AC2A8320-4438-D52D-DE38-1A3D36424E24}"/>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378460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latin typeface="Public Sans Light"/>
                <a:ea typeface="+mn-ea"/>
                <a:cs typeface="+mn-cs"/>
              </a:rPr>
              <a:t>NSW Department of Education</a:t>
            </a:r>
            <a:endParaRPr kumimoji="0" lang="en-AU" sz="1400" b="0" i="0" u="none" strike="noStrike" kern="1200" cap="none" spc="0" normalizeH="0" baseline="0" noProof="0">
              <a:ln>
                <a:noFill/>
              </a:ln>
              <a:solidFill>
                <a:srgbClr val="002664"/>
              </a:solidFill>
              <a:effectLst/>
              <a:uLnTx/>
              <a:uFillTx/>
              <a:latin typeface="Public Sans Light"/>
              <a:ea typeface="+mn-ea"/>
              <a:cs typeface="+mn-cs"/>
            </a:endParaRPr>
          </a:p>
        </p:txBody>
      </p:sp>
      <p:sp>
        <p:nvSpPr>
          <p:cNvPr id="4" name="Text Placeholder 3">
            <a:extLst>
              <a:ext uri="{FF2B5EF4-FFF2-40B4-BE49-F238E27FC236}">
                <a16:creationId xmlns:a16="http://schemas.microsoft.com/office/drawing/2014/main" id="{22AF34F2-3F26-38B9-6562-2C4296080943}"/>
              </a:ext>
              <a:ext uri="{C183D7F6-B498-43B3-948B-1728B52AA6E4}">
                <adec:decorative xmlns:adec="http://schemas.microsoft.com/office/drawing/2017/decorative" val="1"/>
              </a:ext>
            </a:extLst>
          </p:cNvPr>
          <p:cNvSpPr>
            <a:spLocks noGrp="1"/>
          </p:cNvSpPr>
          <p:nvPr>
            <p:ph type="body" sz="quarter" idx="11"/>
          </p:nvPr>
        </p:nvSpPr>
        <p:spPr/>
        <p:txBody>
          <a:bodyPr/>
          <a:lstStyle/>
          <a:p>
            <a:endParaRPr lang="en-AU"/>
          </a:p>
        </p:txBody>
      </p:sp>
      <p:sp>
        <p:nvSpPr>
          <p:cNvPr id="9" name="Title 8">
            <a:extLst>
              <a:ext uri="{FF2B5EF4-FFF2-40B4-BE49-F238E27FC236}">
                <a16:creationId xmlns:a16="http://schemas.microsoft.com/office/drawing/2014/main" id="{B727BE95-1FA5-5973-C6D2-7017D960B60E}"/>
              </a:ext>
            </a:extLst>
          </p:cNvPr>
          <p:cNvSpPr>
            <a:spLocks noGrp="1"/>
          </p:cNvSpPr>
          <p:nvPr>
            <p:ph type="ctrTitle"/>
          </p:nvPr>
        </p:nvSpPr>
        <p:spPr/>
        <p:txBody>
          <a:bodyPr/>
          <a:lstStyle/>
          <a:p>
            <a:r>
              <a:rPr lang="en-AU" dirty="0"/>
              <a:t>Introduction</a:t>
            </a:r>
          </a:p>
        </p:txBody>
      </p:sp>
    </p:spTree>
    <p:extLst>
      <p:ext uri="{BB962C8B-B14F-4D97-AF65-F5344CB8AC3E}">
        <p14:creationId xmlns:p14="http://schemas.microsoft.com/office/powerpoint/2010/main" val="387829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dirty="0"/>
              <a:t>Turn and talk</a:t>
            </a:r>
            <a:r>
              <a:rPr lang="en-AU" dirty="0">
                <a:solidFill>
                  <a:schemeClr val="bg1"/>
                </a:solidFill>
              </a:rPr>
              <a:t> (2)</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40</a:t>
            </a:fld>
            <a:endParaRPr lang="en-AU"/>
          </a:p>
        </p:txBody>
      </p:sp>
      <p:pic>
        <p:nvPicPr>
          <p:cNvPr id="4" name="Graphic 3" descr="Chat with solid fill">
            <a:extLst>
              <a:ext uri="{FF2B5EF4-FFF2-40B4-BE49-F238E27FC236}">
                <a16:creationId xmlns:a16="http://schemas.microsoft.com/office/drawing/2014/main" id="{B997B7EA-A88B-4780-5FF9-5DF24206D6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14009" y="2006043"/>
            <a:ext cx="2763981" cy="2763981"/>
          </a:xfrm>
          <a:prstGeom prst="rect">
            <a:avLst/>
          </a:prstGeom>
        </p:spPr>
      </p:pic>
      <p:sp>
        <p:nvSpPr>
          <p:cNvPr id="6" name="Rectangle: Rounded Corners 5"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F66B0A8B-9CDD-549F-3C22-E8F345C9D9A7}"/>
              </a:ext>
            </a:extLst>
          </p:cNvPr>
          <p:cNvSpPr/>
          <p:nvPr/>
        </p:nvSpPr>
        <p:spPr>
          <a:xfrm>
            <a:off x="4026724" y="4554878"/>
            <a:ext cx="4138551" cy="1464884"/>
          </a:xfrm>
          <a:prstGeom prst="roundRect">
            <a:avLst>
              <a:gd name="adj" fmla="val 239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AU" sz="2000" dirty="0">
                <a:solidFill>
                  <a:schemeClr val="accent1"/>
                </a:solidFill>
                <a:latin typeface="+mj-lt"/>
              </a:rPr>
              <a:t>Turn to the person next to you and explain ‘worked examples’.</a:t>
            </a:r>
          </a:p>
        </p:txBody>
      </p:sp>
    </p:spTree>
    <p:extLst>
      <p:ext uri="{BB962C8B-B14F-4D97-AF65-F5344CB8AC3E}">
        <p14:creationId xmlns:p14="http://schemas.microsoft.com/office/powerpoint/2010/main" val="39690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a:t>Scaffolding (we do, you do)</a:t>
            </a:r>
          </a:p>
        </p:txBody>
      </p:sp>
      <p:sp>
        <p:nvSpPr>
          <p:cNvPr id="3" name="Text Placeholder 2">
            <a:extLst>
              <a:ext uri="{FF2B5EF4-FFF2-40B4-BE49-F238E27FC236}">
                <a16:creationId xmlns:a16="http://schemas.microsoft.com/office/drawing/2014/main" id="{5DB8B9B6-D34D-2252-7132-B26AFD121DFA}"/>
              </a:ext>
              <a:ext uri="{C183D7F6-B498-43B3-948B-1728B52AA6E4}">
                <adec:decorative xmlns:adec="http://schemas.microsoft.com/office/drawing/2017/decorative" val="0"/>
              </a:ext>
            </a:extLst>
          </p:cNvPr>
          <p:cNvSpPr>
            <a:spLocks noGrp="1"/>
          </p:cNvSpPr>
          <p:nvPr>
            <p:ph type="body" sz="quarter" idx="11"/>
          </p:nvPr>
        </p:nvSpPr>
        <p:spPr/>
        <p:txBody>
          <a:bodyPr/>
          <a:lstStyle/>
          <a:p>
            <a:r>
              <a:rPr lang="en-AU" sz="5400"/>
              <a:t>Technique B</a:t>
            </a:r>
          </a:p>
        </p:txBody>
      </p:sp>
    </p:spTree>
    <p:extLst>
      <p:ext uri="{BB962C8B-B14F-4D97-AF65-F5344CB8AC3E}">
        <p14:creationId xmlns:p14="http://schemas.microsoft.com/office/powerpoint/2010/main" val="30737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86FD4-2A5F-399D-9718-01297876E251}"/>
              </a:ext>
            </a:extLst>
          </p:cNvPr>
          <p:cNvSpPr>
            <a:spLocks noGrp="1"/>
          </p:cNvSpPr>
          <p:nvPr>
            <p:ph type="title"/>
          </p:nvPr>
        </p:nvSpPr>
        <p:spPr/>
        <p:txBody>
          <a:bodyPr/>
          <a:lstStyle/>
          <a:p>
            <a:r>
              <a:rPr lang="en-AU" dirty="0"/>
              <a:t>Scaffolding is a practice</a:t>
            </a:r>
          </a:p>
        </p:txBody>
      </p:sp>
      <p:sp>
        <p:nvSpPr>
          <p:cNvPr id="5" name="Rectangle: Rounded Corners 4"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C6D83264-041E-6294-CF73-15F287126644}"/>
              </a:ext>
            </a:extLst>
          </p:cNvPr>
          <p:cNvSpPr/>
          <p:nvPr/>
        </p:nvSpPr>
        <p:spPr>
          <a:xfrm>
            <a:off x="359999" y="1506828"/>
            <a:ext cx="11484001" cy="1240819"/>
          </a:xfrm>
          <a:prstGeom prst="roundRect">
            <a:avLst>
              <a:gd name="adj" fmla="val 82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360000" bIns="45720" rtlCol="0" anchor="ctr"/>
          <a:lstStyle/>
          <a:p>
            <a:pPr>
              <a:lnSpc>
                <a:spcPct val="150000"/>
              </a:lnSpc>
            </a:pPr>
            <a:r>
              <a:rPr lang="en-AU" sz="2000" dirty="0">
                <a:solidFill>
                  <a:schemeClr val="accent1"/>
                </a:solidFill>
                <a:latin typeface="+mj-lt"/>
              </a:rPr>
              <a:t>Scaffolding is the ‘temporary, future-oriented, targeted help’ that supports learners in developing new knowledge, skills and understandings (Gibbons 2009). </a:t>
            </a:r>
          </a:p>
        </p:txBody>
      </p:sp>
      <p:sp>
        <p:nvSpPr>
          <p:cNvPr id="6" name="Rectangle: Rounded Corners 5"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4A83ADA4-DAEB-4191-9094-E0E46EEE5807}"/>
              </a:ext>
            </a:extLst>
          </p:cNvPr>
          <p:cNvSpPr/>
          <p:nvPr/>
        </p:nvSpPr>
        <p:spPr>
          <a:xfrm>
            <a:off x="359998" y="2949262"/>
            <a:ext cx="11484001" cy="3147445"/>
          </a:xfrm>
          <a:prstGeom prst="roundRect">
            <a:avLst>
              <a:gd name="adj" fmla="val 317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360000" bIns="45720" rtlCol="0" anchor="ctr"/>
          <a:lstStyle/>
          <a:p>
            <a:pPr>
              <a:lnSpc>
                <a:spcPct val="150000"/>
              </a:lnSpc>
            </a:pPr>
            <a:r>
              <a:rPr lang="en-AU" sz="2000" dirty="0">
                <a:solidFill>
                  <a:schemeClr val="accent1"/>
                </a:solidFill>
                <a:latin typeface="+mj-lt"/>
              </a:rPr>
              <a:t>It:</a:t>
            </a:r>
          </a:p>
          <a:p>
            <a:pPr marL="342900" indent="-342900">
              <a:lnSpc>
                <a:spcPct val="150000"/>
              </a:lnSpc>
              <a:buFont typeface="Arial" panose="020B0604020202020204" pitchFamily="34" charset="0"/>
              <a:buChar char="•"/>
            </a:pPr>
            <a:r>
              <a:rPr lang="en-AU" sz="2000" dirty="0">
                <a:solidFill>
                  <a:schemeClr val="accent1"/>
                </a:solidFill>
                <a:latin typeface="+mj-lt"/>
              </a:rPr>
              <a:t>is temporary </a:t>
            </a:r>
          </a:p>
          <a:p>
            <a:pPr marL="342900" indent="-342900">
              <a:lnSpc>
                <a:spcPct val="150000"/>
              </a:lnSpc>
              <a:buFont typeface="Arial" panose="020B0604020202020204" pitchFamily="34" charset="0"/>
              <a:buChar char="•"/>
            </a:pPr>
            <a:r>
              <a:rPr lang="en-AU" sz="2000" dirty="0">
                <a:solidFill>
                  <a:schemeClr val="accent1"/>
                </a:solidFill>
                <a:latin typeface="+mj-lt"/>
              </a:rPr>
              <a:t>enables learners to understand how to do something – not just what to do</a:t>
            </a:r>
          </a:p>
          <a:p>
            <a:pPr marL="342900" indent="-342900">
              <a:lnSpc>
                <a:spcPct val="150000"/>
              </a:lnSpc>
              <a:buFont typeface="Arial" panose="020B0604020202020204" pitchFamily="34" charset="0"/>
              <a:buChar char="•"/>
            </a:pPr>
            <a:r>
              <a:rPr lang="en-AU" sz="2000" dirty="0">
                <a:solidFill>
                  <a:schemeClr val="accent1"/>
                </a:solidFill>
                <a:latin typeface="+mj-lt"/>
              </a:rPr>
              <a:t>is future-oriented (Gibbons 2009).</a:t>
            </a:r>
          </a:p>
        </p:txBody>
      </p:sp>
      <p:sp>
        <p:nvSpPr>
          <p:cNvPr id="4" name="Slide Number Placeholder 3">
            <a:extLst>
              <a:ext uri="{FF2B5EF4-FFF2-40B4-BE49-F238E27FC236}">
                <a16:creationId xmlns:a16="http://schemas.microsoft.com/office/drawing/2014/main" id="{06D7B7DE-3F39-3A04-6FDD-C5440551A33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3694974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dirty="0"/>
              <a:t>Scaffolding – How does it work?</a:t>
            </a:r>
            <a:r>
              <a:rPr lang="en-AU" dirty="0">
                <a:solidFill>
                  <a:schemeClr val="bg1"/>
                </a:solidFill>
              </a:rPr>
              <a:t> (1)</a:t>
            </a:r>
          </a:p>
        </p:txBody>
      </p:sp>
      <p:sp>
        <p:nvSpPr>
          <p:cNvPr id="3" name="Content Placeholder 2">
            <a:extLst>
              <a:ext uri="{FF2B5EF4-FFF2-40B4-BE49-F238E27FC236}">
                <a16:creationId xmlns:a16="http://schemas.microsoft.com/office/drawing/2014/main" id="{0C94D401-5C5E-DA74-62B7-1187427A9FBE}"/>
              </a:ext>
            </a:extLst>
          </p:cNvPr>
          <p:cNvSpPr>
            <a:spLocks noGrp="1"/>
          </p:cNvSpPr>
          <p:nvPr>
            <p:ph idx="1"/>
          </p:nvPr>
        </p:nvSpPr>
        <p:spPr>
          <a:xfrm>
            <a:off x="360000" y="1620000"/>
            <a:ext cx="11484000" cy="4536000"/>
          </a:xfrm>
        </p:spPr>
        <p:txBody>
          <a:bodyPr/>
          <a:lstStyle/>
          <a:p>
            <a:pPr marL="285750" indent="-285750">
              <a:spcAft>
                <a:spcPts val="800"/>
              </a:spcAft>
              <a:buFont typeface="Arial" panose="020B0604020202020204" pitchFamily="34" charset="0"/>
              <a:buChar char="•"/>
            </a:pPr>
            <a:r>
              <a:rPr lang="en-US" sz="2000" dirty="0">
                <a:effectLst/>
                <a:ea typeface="Arial" panose="020B0604020202020204" pitchFamily="34" charset="0"/>
                <a:cs typeface="Arial" panose="020B0604020202020204" pitchFamily="34" charset="0"/>
              </a:rPr>
              <a:t>It is assistance that is designed to help students complete more complex work (AERO 2024</a:t>
            </a:r>
            <a:r>
              <a:rPr lang="en-US" sz="2000" dirty="0">
                <a:ea typeface="Arial" panose="020B0604020202020204" pitchFamily="34" charset="0"/>
                <a:cs typeface="Arial" panose="020B0604020202020204" pitchFamily="34" charset="0"/>
              </a:rPr>
              <a:t>b</a:t>
            </a:r>
            <a:r>
              <a:rPr lang="en-US" sz="2000" dirty="0">
                <a:effectLst/>
                <a:ea typeface="Arial" panose="020B0604020202020204" pitchFamily="34" charset="0"/>
                <a:cs typeface="Arial" panose="020B0604020202020204" pitchFamily="34" charset="0"/>
              </a:rPr>
              <a:t>).</a:t>
            </a:r>
          </a:p>
          <a:p>
            <a:pPr marL="285750" indent="-285750">
              <a:spcAft>
                <a:spcPts val="800"/>
              </a:spcAft>
              <a:buFont typeface="Arial" panose="020B0604020202020204" pitchFamily="34" charset="0"/>
              <a:buChar char="•"/>
            </a:pPr>
            <a:r>
              <a:rPr lang="en-US" sz="2000" dirty="0">
                <a:effectLst/>
                <a:ea typeface="Arial" panose="020B0604020202020204" pitchFamily="34" charset="0"/>
                <a:cs typeface="Arial" panose="020B0604020202020204" pitchFamily="34" charset="0"/>
              </a:rPr>
              <a:t>Manages cognitive load while learning is new.</a:t>
            </a:r>
          </a:p>
          <a:p>
            <a:pPr marL="285750" indent="-285750">
              <a:spcAft>
                <a:spcPts val="800"/>
              </a:spcAft>
              <a:buFont typeface="Arial" panose="020B0604020202020204" pitchFamily="34" charset="0"/>
              <a:buChar char="•"/>
            </a:pPr>
            <a:r>
              <a:rPr lang="en-US" sz="2000" dirty="0">
                <a:ea typeface="Arial" panose="020B0604020202020204" pitchFamily="34" charset="0"/>
                <a:cs typeface="Arial" panose="020B0604020202020204" pitchFamily="34" charset="0"/>
              </a:rPr>
              <a:t>Gradually increases complexity when the learner is ready. </a:t>
            </a:r>
            <a:r>
              <a:rPr lang="en-US" sz="2000" dirty="0">
                <a:effectLst/>
                <a:ea typeface="Arial" panose="020B0604020202020204" pitchFamily="34" charset="0"/>
                <a:cs typeface="Arial" panose="020B0604020202020204" pitchFamily="34" charset="0"/>
              </a:rPr>
              <a:t> </a:t>
            </a:r>
          </a:p>
          <a:p>
            <a:pPr marL="285750" indent="-285750">
              <a:lnSpc>
                <a:spcPct val="115000"/>
              </a:lnSpc>
              <a:spcAft>
                <a:spcPts val="800"/>
              </a:spcAft>
              <a:buFont typeface="Arial" panose="020B0604020202020204" pitchFamily="34" charset="0"/>
              <a:buChar char="•"/>
            </a:pPr>
            <a:endParaRPr lang="en-AU" sz="2000" dirty="0">
              <a:effectLst/>
              <a:ea typeface="MS Mincho" panose="02020609040205080304" pitchFamily="49" charset="-128"/>
              <a:cs typeface="Arial" panose="020B0604020202020204" pitchFamily="34" charset="0"/>
            </a:endParaRPr>
          </a:p>
          <a:p>
            <a:pPr>
              <a:lnSpc>
                <a:spcPct val="115000"/>
              </a:lnSpc>
              <a:spcAft>
                <a:spcPts val="800"/>
              </a:spcAft>
            </a:pPr>
            <a:r>
              <a:rPr lang="en-US" sz="1800" dirty="0">
                <a:effectLst/>
                <a:latin typeface="Public Sans" pitchFamily="2" charset="0"/>
                <a:ea typeface="Arial" panose="020B0604020202020204" pitchFamily="34" charset="0"/>
                <a:cs typeface="Arial" panose="020B0604020202020204" pitchFamily="34" charset="0"/>
              </a:rPr>
              <a:t> </a:t>
            </a:r>
            <a:endParaRPr lang="en-AU" sz="1800" dirty="0">
              <a:effectLst/>
              <a:latin typeface="Aptos" panose="020B0004020202020204" pitchFamily="34" charset="0"/>
              <a:ea typeface="MS Mincho" panose="02020609040205080304" pitchFamily="49" charset="-128"/>
              <a:cs typeface="Arial" panose="020B0604020202020204" pitchFamily="34" charset="0"/>
            </a:endParaRPr>
          </a:p>
          <a:p>
            <a:pPr marL="285750" indent="-285750">
              <a:buFont typeface="Arial" panose="020B0604020202020204" pitchFamily="34" charset="0"/>
              <a:buChar char="•"/>
            </a:pPr>
            <a:endParaRPr lang="en-AU" dirty="0">
              <a:solidFill>
                <a:srgbClr val="002060"/>
              </a:solidFill>
            </a:endParaRPr>
          </a:p>
        </p:txBody>
      </p: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43</a:t>
            </a:fld>
            <a:endParaRPr lang="en-AU"/>
          </a:p>
        </p:txBody>
      </p:sp>
      <p:sp>
        <p:nvSpPr>
          <p:cNvPr id="7" name="Text Placeholder 6">
            <a:extLst>
              <a:ext uri="{FF2B5EF4-FFF2-40B4-BE49-F238E27FC236}">
                <a16:creationId xmlns:a16="http://schemas.microsoft.com/office/drawing/2014/main" id="{1B730464-1EA9-7DB5-8FFA-EB0D3B1052D1}"/>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142341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dirty="0"/>
              <a:t>Scaffolding – key considerations</a:t>
            </a:r>
            <a:r>
              <a:rPr lang="en-AU" dirty="0">
                <a:solidFill>
                  <a:schemeClr val="bg1"/>
                </a:solidFill>
              </a:rPr>
              <a:t> (2)</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pPr marL="342900" lvl="0" indent="-342900">
              <a:lnSpc>
                <a:spcPct val="116000"/>
              </a:lnSpc>
              <a:buFont typeface="Symbol" panose="05050102010706020507" pitchFamily="18" charset="2"/>
              <a:buChar char=""/>
            </a:pPr>
            <a:r>
              <a:rPr lang="en-US" sz="2000" dirty="0">
                <a:effectLst/>
                <a:ea typeface="Arial" panose="020B0604020202020204" pitchFamily="34" charset="0"/>
                <a:cs typeface="Arial" panose="020B0604020202020204" pitchFamily="34" charset="0"/>
              </a:rPr>
              <a:t>Effective scaffolding reduces the actions and decisions of students within a task when the learning is new</a:t>
            </a:r>
            <a:r>
              <a:rPr lang="en-US" sz="2000" dirty="0">
                <a:ea typeface="Arial" panose="020B0604020202020204" pitchFamily="34" charset="0"/>
                <a:cs typeface="Arial" panose="020B0604020202020204" pitchFamily="34" charset="0"/>
              </a:rPr>
              <a:t>.</a:t>
            </a:r>
            <a:r>
              <a:rPr lang="en-US" sz="2000" dirty="0">
                <a:effectLst/>
                <a:ea typeface="Arial" panose="020B0604020202020204" pitchFamily="34" charset="0"/>
                <a:cs typeface="Arial" panose="020B0604020202020204" pitchFamily="34" charset="0"/>
              </a:rPr>
              <a:t> </a:t>
            </a:r>
          </a:p>
          <a:p>
            <a:pPr marL="342900" lvl="0" indent="-342900">
              <a:lnSpc>
                <a:spcPct val="116000"/>
              </a:lnSpc>
              <a:buFont typeface="Symbol" panose="05050102010706020507" pitchFamily="18" charset="2"/>
              <a:buChar char=""/>
            </a:pPr>
            <a:r>
              <a:rPr lang="en-US" sz="2000" dirty="0">
                <a:effectLst/>
                <a:ea typeface="Arial" panose="020B0604020202020204" pitchFamily="34" charset="0"/>
                <a:cs typeface="Arial" panose="020B0604020202020204" pitchFamily="34" charset="0"/>
              </a:rPr>
              <a:t>Enables students to engage with tasks that offer high challenge by providing high support.</a:t>
            </a:r>
            <a:endParaRPr lang="en-AU" sz="2000" dirty="0">
              <a:effectLst/>
              <a:ea typeface="MS Mincho" panose="02020609040205080304" pitchFamily="49" charset="-128"/>
              <a:cs typeface="Arial" panose="020B0604020202020204" pitchFamily="34" charset="0"/>
            </a:endParaRPr>
          </a:p>
          <a:p>
            <a:pPr marL="342900" lvl="0" indent="-342900">
              <a:lnSpc>
                <a:spcPct val="116000"/>
              </a:lnSpc>
              <a:buFont typeface="Symbol" panose="05050102010706020507" pitchFamily="18" charset="2"/>
              <a:buChar char=""/>
            </a:pPr>
            <a:r>
              <a:rPr lang="en-US" sz="2000" dirty="0">
                <a:effectLst/>
                <a:ea typeface="Arial" panose="020B0604020202020204" pitchFamily="34" charset="0"/>
                <a:cs typeface="Arial" panose="020B0604020202020204" pitchFamily="34" charset="0"/>
              </a:rPr>
              <a:t>The frequency, intensity and duration of scaffolding can be adapted to support the needs of individual students.</a:t>
            </a:r>
            <a:endParaRPr lang="en-AU" sz="2000" dirty="0">
              <a:effectLst/>
              <a:ea typeface="MS Mincho" panose="02020609040205080304" pitchFamily="49" charset="-128"/>
              <a:cs typeface="Arial" panose="020B0604020202020204" pitchFamily="34" charset="0"/>
            </a:endParaRPr>
          </a:p>
          <a:p>
            <a:pPr marL="342900" lvl="0" indent="-342900">
              <a:lnSpc>
                <a:spcPct val="116000"/>
              </a:lnSpc>
              <a:buFont typeface="Symbol" panose="05050102010706020507" pitchFamily="18" charset="2"/>
              <a:buChar char=""/>
            </a:pPr>
            <a:r>
              <a:rPr lang="en-US" sz="2000" dirty="0">
                <a:effectLst/>
                <a:ea typeface="Arial" panose="020B0604020202020204" pitchFamily="34" charset="0"/>
                <a:cs typeface="Arial" panose="020B0604020202020204" pitchFamily="34" charset="0"/>
              </a:rPr>
              <a:t>Scaffolded support is faded over time as teachers check if students have gained proficiency.</a:t>
            </a:r>
            <a:endParaRPr lang="en-AU" sz="2000" dirty="0">
              <a:effectLst/>
              <a:ea typeface="MS Mincho" panose="02020609040205080304" pitchFamily="49" charset="-128"/>
              <a:cs typeface="Arial" panose="020B0604020202020204" pitchFamily="34" charset="0"/>
            </a:endParaRPr>
          </a:p>
          <a:p>
            <a:pPr marL="342900" lvl="0" indent="-342900">
              <a:lnSpc>
                <a:spcPct val="116000"/>
              </a:lnSpc>
              <a:buFont typeface="Symbol" panose="05050102010706020507" pitchFamily="18" charset="2"/>
              <a:buChar char=""/>
            </a:pPr>
            <a:r>
              <a:rPr lang="en-US" sz="2000" dirty="0">
                <a:effectLst/>
                <a:ea typeface="Arial" panose="020B0604020202020204" pitchFamily="34" charset="0"/>
                <a:cs typeface="Arial" panose="020B0604020202020204" pitchFamily="34" charset="0"/>
              </a:rPr>
              <a:t>Examples provide guidance on key steps within a process or task. Non-examples are an effective way of clarifying common errors and misconceptions.</a:t>
            </a:r>
            <a:endParaRPr lang="en-AU" sz="2000" dirty="0">
              <a:effectLst/>
              <a:ea typeface="MS Mincho" panose="02020609040205080304" pitchFamily="49" charset="-128"/>
              <a:cs typeface="Arial" panose="020B0604020202020204" pitchFamily="34" charset="0"/>
            </a:endParaRPr>
          </a:p>
          <a:p>
            <a:pPr marL="342900" lvl="0" indent="-342900">
              <a:lnSpc>
                <a:spcPct val="116000"/>
              </a:lnSpc>
              <a:spcAft>
                <a:spcPts val="800"/>
              </a:spcAft>
              <a:buFont typeface="Symbol" panose="05050102010706020507" pitchFamily="18" charset="2"/>
              <a:buChar char=""/>
            </a:pPr>
            <a:r>
              <a:rPr lang="en-US" sz="2000" dirty="0">
                <a:effectLst/>
                <a:ea typeface="Arial" panose="020B0604020202020204" pitchFamily="34" charset="0"/>
                <a:cs typeface="Arial" panose="020B0604020202020204" pitchFamily="34" charset="0"/>
              </a:rPr>
              <a:t>Referring back to a scaffold across a unit of learning supports the retention and consolidation of key information in students’ long-term memory.</a:t>
            </a:r>
            <a:endParaRPr lang="en-US" dirty="0"/>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44</a:t>
            </a:fld>
            <a:endParaRPr lang="en-AU"/>
          </a:p>
        </p:txBody>
      </p:sp>
      <p:sp>
        <p:nvSpPr>
          <p:cNvPr id="7" name="Text Placeholder 6">
            <a:extLst>
              <a:ext uri="{FF2B5EF4-FFF2-40B4-BE49-F238E27FC236}">
                <a16:creationId xmlns:a16="http://schemas.microsoft.com/office/drawing/2014/main" id="{E3DABC3B-AE6D-3C80-132F-367A16F722C5}"/>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70771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1252-D4A0-1FF1-E3F8-15D8BE0FAB32}"/>
              </a:ext>
            </a:extLst>
          </p:cNvPr>
          <p:cNvSpPr>
            <a:spLocks noGrp="1"/>
          </p:cNvSpPr>
          <p:nvPr>
            <p:ph type="title"/>
          </p:nvPr>
        </p:nvSpPr>
        <p:spPr/>
        <p:txBody>
          <a:bodyPr/>
          <a:lstStyle/>
          <a:p>
            <a:r>
              <a:rPr lang="en-US" dirty="0"/>
              <a:t>Taking the scaffolding away</a:t>
            </a:r>
            <a:r>
              <a:rPr lang="en-US" dirty="0">
                <a:solidFill>
                  <a:schemeClr val="bg1"/>
                </a:solidFill>
              </a:rPr>
              <a:t> (1)</a:t>
            </a:r>
          </a:p>
        </p:txBody>
      </p:sp>
      <p:pic>
        <p:nvPicPr>
          <p:cNvPr id="7" name="Picture 6" descr="PEEL paragraph writing example">
            <a:extLst>
              <a:ext uri="{FF2B5EF4-FFF2-40B4-BE49-F238E27FC236}">
                <a16:creationId xmlns:a16="http://schemas.microsoft.com/office/drawing/2014/main" id="{2F49EC89-60C0-28F6-9047-6F7936409B92}"/>
              </a:ext>
            </a:extLst>
          </p:cNvPr>
          <p:cNvPicPr>
            <a:picLocks noChangeAspect="1"/>
          </p:cNvPicPr>
          <p:nvPr/>
        </p:nvPicPr>
        <p:blipFill>
          <a:blip r:embed="rId3"/>
          <a:stretch>
            <a:fillRect/>
          </a:stretch>
        </p:blipFill>
        <p:spPr>
          <a:xfrm>
            <a:off x="486362" y="982520"/>
            <a:ext cx="10292938" cy="5713480"/>
          </a:xfrm>
          <a:prstGeom prst="rect">
            <a:avLst/>
          </a:prstGeom>
        </p:spPr>
      </p:pic>
      <p:sp>
        <p:nvSpPr>
          <p:cNvPr id="4" name="Slide Number Placeholder 3">
            <a:extLst>
              <a:ext uri="{FF2B5EF4-FFF2-40B4-BE49-F238E27FC236}">
                <a16:creationId xmlns:a16="http://schemas.microsoft.com/office/drawing/2014/main" id="{F746CC21-1C18-A78B-5748-BA2096D6D24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45</a:t>
            </a:fld>
            <a:endParaRPr lang="en-AU"/>
          </a:p>
        </p:txBody>
      </p:sp>
    </p:spTree>
    <p:extLst>
      <p:ext uri="{BB962C8B-B14F-4D97-AF65-F5344CB8AC3E}">
        <p14:creationId xmlns:p14="http://schemas.microsoft.com/office/powerpoint/2010/main" val="575533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1252-D4A0-1FF1-E3F8-15D8BE0FAB32}"/>
              </a:ext>
            </a:extLst>
          </p:cNvPr>
          <p:cNvSpPr>
            <a:spLocks noGrp="1"/>
          </p:cNvSpPr>
          <p:nvPr>
            <p:ph type="title"/>
          </p:nvPr>
        </p:nvSpPr>
        <p:spPr/>
        <p:txBody>
          <a:bodyPr/>
          <a:lstStyle/>
          <a:p>
            <a:r>
              <a:rPr lang="en-US" dirty="0"/>
              <a:t>Taking the scaffolding away </a:t>
            </a:r>
            <a:r>
              <a:rPr lang="en-US" dirty="0">
                <a:solidFill>
                  <a:schemeClr val="bg1"/>
                </a:solidFill>
              </a:rPr>
              <a:t> (2) </a:t>
            </a:r>
          </a:p>
        </p:txBody>
      </p:sp>
      <p:sp>
        <p:nvSpPr>
          <p:cNvPr id="4" name="Slide Number Placeholder 3">
            <a:extLst>
              <a:ext uri="{FF2B5EF4-FFF2-40B4-BE49-F238E27FC236}">
                <a16:creationId xmlns:a16="http://schemas.microsoft.com/office/drawing/2014/main" id="{F746CC21-1C18-A78B-5748-BA2096D6D24E}"/>
              </a:ext>
            </a:extLst>
          </p:cNvPr>
          <p:cNvSpPr>
            <a:spLocks noGrp="1"/>
          </p:cNvSpPr>
          <p:nvPr>
            <p:ph type="sldNum" sz="quarter" idx="12"/>
          </p:nvPr>
        </p:nvSpPr>
        <p:spPr/>
        <p:txBody>
          <a:bodyPr/>
          <a:lstStyle/>
          <a:p>
            <a:fld id="{10A01DC5-1685-4615-8240-15192985C6A2}" type="slidenum">
              <a:rPr lang="en-AU" smtClean="0"/>
              <a:pPr/>
              <a:t>46</a:t>
            </a:fld>
            <a:endParaRPr lang="en-AU"/>
          </a:p>
        </p:txBody>
      </p:sp>
      <p:pic>
        <p:nvPicPr>
          <p:cNvPr id="12" name="Picture 11" descr="PEEL paragraph writing example">
            <a:extLst>
              <a:ext uri="{FF2B5EF4-FFF2-40B4-BE49-F238E27FC236}">
                <a16:creationId xmlns:a16="http://schemas.microsoft.com/office/drawing/2014/main" id="{3BDDDE86-E6B4-983C-88D3-0817ADA0EFDF}"/>
              </a:ext>
            </a:extLst>
          </p:cNvPr>
          <p:cNvPicPr>
            <a:picLocks noChangeAspect="1"/>
          </p:cNvPicPr>
          <p:nvPr/>
        </p:nvPicPr>
        <p:blipFill>
          <a:blip r:embed="rId3"/>
          <a:stretch>
            <a:fillRect/>
          </a:stretch>
        </p:blipFill>
        <p:spPr>
          <a:xfrm>
            <a:off x="360000" y="892520"/>
            <a:ext cx="10440000" cy="5713480"/>
          </a:xfrm>
          <a:prstGeom prst="rect">
            <a:avLst/>
          </a:prstGeom>
        </p:spPr>
      </p:pic>
    </p:spTree>
    <p:extLst>
      <p:ext uri="{BB962C8B-B14F-4D97-AF65-F5344CB8AC3E}">
        <p14:creationId xmlns:p14="http://schemas.microsoft.com/office/powerpoint/2010/main" val="1125986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1252-D4A0-1FF1-E3F8-15D8BE0FAB32}"/>
              </a:ext>
            </a:extLst>
          </p:cNvPr>
          <p:cNvSpPr>
            <a:spLocks noGrp="1"/>
          </p:cNvSpPr>
          <p:nvPr>
            <p:ph type="title"/>
          </p:nvPr>
        </p:nvSpPr>
        <p:spPr/>
        <p:txBody>
          <a:bodyPr/>
          <a:lstStyle/>
          <a:p>
            <a:r>
              <a:rPr lang="en-US" dirty="0"/>
              <a:t>Taking the scaffolding away</a:t>
            </a:r>
            <a:r>
              <a:rPr lang="en-US" dirty="0">
                <a:solidFill>
                  <a:schemeClr val="bg1"/>
                </a:solidFill>
              </a:rPr>
              <a:t> (23 </a:t>
            </a:r>
            <a:r>
              <a:rPr lang="en-US" dirty="0"/>
              <a:t> </a:t>
            </a:r>
          </a:p>
        </p:txBody>
      </p:sp>
      <p:sp>
        <p:nvSpPr>
          <p:cNvPr id="4" name="Slide Number Placeholder 3">
            <a:extLst>
              <a:ext uri="{FF2B5EF4-FFF2-40B4-BE49-F238E27FC236}">
                <a16:creationId xmlns:a16="http://schemas.microsoft.com/office/drawing/2014/main" id="{F746CC21-1C18-A78B-5748-BA2096D6D24E}"/>
              </a:ext>
            </a:extLst>
          </p:cNvPr>
          <p:cNvSpPr>
            <a:spLocks noGrp="1"/>
          </p:cNvSpPr>
          <p:nvPr>
            <p:ph type="sldNum" sz="quarter" idx="12"/>
          </p:nvPr>
        </p:nvSpPr>
        <p:spPr/>
        <p:txBody>
          <a:bodyPr/>
          <a:lstStyle/>
          <a:p>
            <a:fld id="{10A01DC5-1685-4615-8240-15192985C6A2}" type="slidenum">
              <a:rPr lang="en-AU" smtClean="0"/>
              <a:pPr/>
              <a:t>47</a:t>
            </a:fld>
            <a:endParaRPr lang="en-AU"/>
          </a:p>
        </p:txBody>
      </p:sp>
      <p:pic>
        <p:nvPicPr>
          <p:cNvPr id="14" name="Picture 13" descr="PEEL paragraph writing example">
            <a:extLst>
              <a:ext uri="{FF2B5EF4-FFF2-40B4-BE49-F238E27FC236}">
                <a16:creationId xmlns:a16="http://schemas.microsoft.com/office/drawing/2014/main" id="{79BEF6DD-B8F6-C184-523F-887DB1E28FA4}"/>
              </a:ext>
            </a:extLst>
          </p:cNvPr>
          <p:cNvPicPr>
            <a:picLocks noChangeAspect="1"/>
          </p:cNvPicPr>
          <p:nvPr/>
        </p:nvPicPr>
        <p:blipFill>
          <a:blip r:embed="rId3"/>
          <a:stretch>
            <a:fillRect/>
          </a:stretch>
        </p:blipFill>
        <p:spPr>
          <a:xfrm>
            <a:off x="360000" y="865880"/>
            <a:ext cx="10440000" cy="5740120"/>
          </a:xfrm>
          <a:prstGeom prst="rect">
            <a:avLst/>
          </a:prstGeom>
        </p:spPr>
      </p:pic>
    </p:spTree>
    <p:extLst>
      <p:ext uri="{BB962C8B-B14F-4D97-AF65-F5344CB8AC3E}">
        <p14:creationId xmlns:p14="http://schemas.microsoft.com/office/powerpoint/2010/main" val="443517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1252-D4A0-1FF1-E3F8-15D8BE0FAB32}"/>
              </a:ext>
            </a:extLst>
          </p:cNvPr>
          <p:cNvSpPr>
            <a:spLocks noGrp="1"/>
          </p:cNvSpPr>
          <p:nvPr>
            <p:ph type="title"/>
          </p:nvPr>
        </p:nvSpPr>
        <p:spPr/>
        <p:txBody>
          <a:bodyPr/>
          <a:lstStyle/>
          <a:p>
            <a:r>
              <a:rPr lang="en-US" dirty="0"/>
              <a:t>Taking the scaffolding away</a:t>
            </a:r>
            <a:r>
              <a:rPr lang="en-US" dirty="0">
                <a:solidFill>
                  <a:schemeClr val="bg1"/>
                </a:solidFill>
              </a:rPr>
              <a:t> 24 </a:t>
            </a:r>
            <a:r>
              <a:rPr lang="en-US" dirty="0"/>
              <a:t> </a:t>
            </a:r>
          </a:p>
        </p:txBody>
      </p:sp>
      <p:pic>
        <p:nvPicPr>
          <p:cNvPr id="16" name="Picture 15" descr="PEEL paragraph writing example">
            <a:extLst>
              <a:ext uri="{FF2B5EF4-FFF2-40B4-BE49-F238E27FC236}">
                <a16:creationId xmlns:a16="http://schemas.microsoft.com/office/drawing/2014/main" id="{656A793E-30FB-48CE-841A-ADC53A2E7A71}"/>
              </a:ext>
            </a:extLst>
          </p:cNvPr>
          <p:cNvPicPr>
            <a:picLocks noChangeAspect="1"/>
          </p:cNvPicPr>
          <p:nvPr/>
        </p:nvPicPr>
        <p:blipFill>
          <a:blip r:embed="rId3"/>
          <a:stretch>
            <a:fillRect/>
          </a:stretch>
        </p:blipFill>
        <p:spPr>
          <a:xfrm>
            <a:off x="360000" y="958081"/>
            <a:ext cx="10440000" cy="5737919"/>
          </a:xfrm>
          <a:prstGeom prst="rect">
            <a:avLst/>
          </a:prstGeom>
        </p:spPr>
      </p:pic>
      <p:sp>
        <p:nvSpPr>
          <p:cNvPr id="4" name="Slide Number Placeholder 3">
            <a:extLst>
              <a:ext uri="{FF2B5EF4-FFF2-40B4-BE49-F238E27FC236}">
                <a16:creationId xmlns:a16="http://schemas.microsoft.com/office/drawing/2014/main" id="{F746CC21-1C18-A78B-5748-BA2096D6D24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48</a:t>
            </a:fld>
            <a:endParaRPr lang="en-AU"/>
          </a:p>
        </p:txBody>
      </p:sp>
    </p:spTree>
    <p:extLst>
      <p:ext uri="{BB962C8B-B14F-4D97-AF65-F5344CB8AC3E}">
        <p14:creationId xmlns:p14="http://schemas.microsoft.com/office/powerpoint/2010/main" val="1420237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1252-D4A0-1FF1-E3F8-15D8BE0FAB32}"/>
              </a:ext>
            </a:extLst>
          </p:cNvPr>
          <p:cNvSpPr>
            <a:spLocks noGrp="1"/>
          </p:cNvSpPr>
          <p:nvPr>
            <p:ph type="title"/>
          </p:nvPr>
        </p:nvSpPr>
        <p:spPr/>
        <p:txBody>
          <a:bodyPr/>
          <a:lstStyle/>
          <a:p>
            <a:r>
              <a:rPr lang="en-US" dirty="0"/>
              <a:t>Sentence starters and word banks</a:t>
            </a:r>
          </a:p>
        </p:txBody>
      </p:sp>
      <p:sp>
        <p:nvSpPr>
          <p:cNvPr id="4" name="Slide Number Placeholder 3">
            <a:extLst>
              <a:ext uri="{FF2B5EF4-FFF2-40B4-BE49-F238E27FC236}">
                <a16:creationId xmlns:a16="http://schemas.microsoft.com/office/drawing/2014/main" id="{F746CC21-1C18-A78B-5748-BA2096D6D24E}"/>
              </a:ext>
            </a:extLst>
          </p:cNvPr>
          <p:cNvSpPr>
            <a:spLocks noGrp="1"/>
          </p:cNvSpPr>
          <p:nvPr>
            <p:ph type="sldNum" sz="quarter" idx="10"/>
          </p:nvPr>
        </p:nvSpPr>
        <p:spPr/>
        <p:txBody>
          <a:bodyPr/>
          <a:lstStyle/>
          <a:p>
            <a:fld id="{10A01DC5-1685-4615-8240-15192985C6A2}" type="slidenum">
              <a:rPr lang="en-AU" smtClean="0"/>
              <a:pPr/>
              <a:t>49</a:t>
            </a:fld>
            <a:endParaRPr lang="en-AU"/>
          </a:p>
        </p:txBody>
      </p:sp>
      <p:sp>
        <p:nvSpPr>
          <p:cNvPr id="5" name="Rectangle: Rounded Corners 4"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ED0F82EC-6DB0-5AD9-E568-51D8990688EC}"/>
              </a:ext>
            </a:extLst>
          </p:cNvPr>
          <p:cNvSpPr/>
          <p:nvPr/>
        </p:nvSpPr>
        <p:spPr>
          <a:xfrm>
            <a:off x="873694" y="1622156"/>
            <a:ext cx="5222306" cy="2109333"/>
          </a:xfrm>
          <a:prstGeom prst="roundRect">
            <a:avLst>
              <a:gd name="adj" fmla="val 16419"/>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1440" bIns="90000" rtlCol="0" anchor="ctr"/>
          <a:lstStyle/>
          <a:p>
            <a:pPr>
              <a:lnSpc>
                <a:spcPct val="150000"/>
              </a:lnSpc>
            </a:pPr>
            <a:r>
              <a:rPr lang="en-AU" dirty="0">
                <a:solidFill>
                  <a:schemeClr val="accent1"/>
                </a:solidFill>
                <a:latin typeface="+mj-lt"/>
              </a:rPr>
              <a:t>Why is teamwork important when playing sports or games?</a:t>
            </a:r>
          </a:p>
        </p:txBody>
      </p:sp>
      <p:sp>
        <p:nvSpPr>
          <p:cNvPr id="11" name="Rectangle: Rounded Corners 10"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8AA6188D-BACA-EFCF-4855-08927958BF3D}"/>
              </a:ext>
            </a:extLst>
          </p:cNvPr>
          <p:cNvSpPr/>
          <p:nvPr/>
        </p:nvSpPr>
        <p:spPr>
          <a:xfrm>
            <a:off x="6369818" y="4030687"/>
            <a:ext cx="5222306" cy="2109333"/>
          </a:xfrm>
          <a:prstGeom prst="roundRect">
            <a:avLst>
              <a:gd name="adj" fmla="val 164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1440" bIns="90000" rtlCol="0" anchor="ctr"/>
          <a:lstStyle/>
          <a:p>
            <a:pPr>
              <a:lnSpc>
                <a:spcPct val="150000"/>
              </a:lnSpc>
            </a:pPr>
            <a:r>
              <a:rPr lang="en-AU" dirty="0">
                <a:solidFill>
                  <a:schemeClr val="accent1"/>
                </a:solidFill>
                <a:latin typeface="+mj-lt"/>
              </a:rPr>
              <a:t>‘When you mix … with … , it …’</a:t>
            </a:r>
          </a:p>
        </p:txBody>
      </p:sp>
      <p:sp>
        <p:nvSpPr>
          <p:cNvPr id="12" name="Rectangle: Rounded Corners 11"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0AA7F588-14A0-818D-0025-55CB3804E96B}"/>
              </a:ext>
            </a:extLst>
          </p:cNvPr>
          <p:cNvSpPr/>
          <p:nvPr/>
        </p:nvSpPr>
        <p:spPr>
          <a:xfrm>
            <a:off x="6386945" y="1622156"/>
            <a:ext cx="5222306" cy="2109333"/>
          </a:xfrm>
          <a:prstGeom prst="roundRect">
            <a:avLst>
              <a:gd name="adj" fmla="val 1641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1440" bIns="90000" rtlCol="0" anchor="ctr"/>
          <a:lstStyle/>
          <a:p>
            <a:pPr>
              <a:lnSpc>
                <a:spcPct val="150000"/>
              </a:lnSpc>
            </a:pPr>
            <a:r>
              <a:rPr lang="en-AU" dirty="0">
                <a:solidFill>
                  <a:schemeClr val="accent1"/>
                </a:solidFill>
                <a:latin typeface="+mj-lt"/>
              </a:rPr>
              <a:t>‘Teamwork is important when playing sports because … ’</a:t>
            </a:r>
          </a:p>
          <a:p>
            <a:pPr>
              <a:lnSpc>
                <a:spcPct val="150000"/>
              </a:lnSpc>
            </a:pPr>
            <a:r>
              <a:rPr lang="en-AU" dirty="0">
                <a:solidFill>
                  <a:schemeClr val="accent1"/>
                </a:solidFill>
                <a:latin typeface="+mj-lt"/>
              </a:rPr>
              <a:t>(co-operation, resources, talents)</a:t>
            </a:r>
          </a:p>
        </p:txBody>
      </p:sp>
      <p:sp>
        <p:nvSpPr>
          <p:cNvPr id="14" name="Rectangle: Rounded Corners 13"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16D2D9AF-DF8C-6A1E-DF71-A1206DD79E25}"/>
              </a:ext>
            </a:extLst>
          </p:cNvPr>
          <p:cNvSpPr/>
          <p:nvPr/>
        </p:nvSpPr>
        <p:spPr>
          <a:xfrm>
            <a:off x="873694" y="4030688"/>
            <a:ext cx="5222306" cy="2109333"/>
          </a:xfrm>
          <a:prstGeom prst="roundRect">
            <a:avLst>
              <a:gd name="adj" fmla="val 16419"/>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90000" rIns="91440" bIns="90000" rtlCol="0" anchor="ctr"/>
          <a:lstStyle/>
          <a:p>
            <a:pPr>
              <a:lnSpc>
                <a:spcPct val="150000"/>
              </a:lnSpc>
            </a:pPr>
            <a:r>
              <a:rPr lang="en-AU" dirty="0">
                <a:solidFill>
                  <a:schemeClr val="accent1"/>
                </a:solidFill>
                <a:latin typeface="+mj-lt"/>
              </a:rPr>
              <a:t>What happens when you mix different colours together? </a:t>
            </a:r>
          </a:p>
        </p:txBody>
      </p:sp>
    </p:spTree>
    <p:extLst>
      <p:ext uri="{BB962C8B-B14F-4D97-AF65-F5344CB8AC3E}">
        <p14:creationId xmlns:p14="http://schemas.microsoft.com/office/powerpoint/2010/main" val="350829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9BD19-876E-7233-9E5F-3202B33FF5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2C1F63-CF6F-3B4B-BCC8-C2C561EBD115}"/>
              </a:ext>
            </a:extLst>
          </p:cNvPr>
          <p:cNvSpPr>
            <a:spLocks noGrp="1"/>
          </p:cNvSpPr>
          <p:nvPr>
            <p:ph type="title"/>
          </p:nvPr>
        </p:nvSpPr>
        <p:spPr/>
        <p:txBody>
          <a:bodyPr/>
          <a:lstStyle/>
          <a:p>
            <a:r>
              <a:rPr lang="en-AU" dirty="0"/>
              <a:t>Enabling factors</a:t>
            </a:r>
          </a:p>
        </p:txBody>
      </p:sp>
      <p:sp>
        <p:nvSpPr>
          <p:cNvPr id="4" name="Slide Number Placeholder 3">
            <a:extLst>
              <a:ext uri="{FF2B5EF4-FFF2-40B4-BE49-F238E27FC236}">
                <a16:creationId xmlns:a16="http://schemas.microsoft.com/office/drawing/2014/main" id="{76FD18F9-744D-477C-FC01-6E7530BE14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pic>
        <p:nvPicPr>
          <p:cNvPr id="18" name="Picture 17">
            <a:extLst>
              <a:ext uri="{FF2B5EF4-FFF2-40B4-BE49-F238E27FC236}">
                <a16:creationId xmlns:a16="http://schemas.microsoft.com/office/drawing/2014/main" id="{C99EB75E-B822-C1F6-1B13-8D2BDF6EA2B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2326" y="314925"/>
            <a:ext cx="735894" cy="777528"/>
          </a:xfrm>
          <a:prstGeom prst="rect">
            <a:avLst/>
          </a:prstGeom>
        </p:spPr>
      </p:pic>
      <p:grpSp>
        <p:nvGrpSpPr>
          <p:cNvPr id="2" name="Group 1" descr="Know students and how they learn.&#10;Teachers understand how learning happens, and this informs their practice.">
            <a:extLst>
              <a:ext uri="{FF2B5EF4-FFF2-40B4-BE49-F238E27FC236}">
                <a16:creationId xmlns:a16="http://schemas.microsoft.com/office/drawing/2014/main" id="{E0588D17-56C6-8928-E976-703551D7C9C3}"/>
              </a:ext>
            </a:extLst>
          </p:cNvPr>
          <p:cNvGrpSpPr/>
          <p:nvPr/>
        </p:nvGrpSpPr>
        <p:grpSpPr>
          <a:xfrm>
            <a:off x="402867" y="1618892"/>
            <a:ext cx="5544401" cy="2085361"/>
            <a:chOff x="402867" y="1618892"/>
            <a:chExt cx="5544401" cy="2085361"/>
          </a:xfrm>
        </p:grpSpPr>
        <p:sp>
          <p:nvSpPr>
            <p:cNvPr id="29" name="Rectangle 28" descr="State-wide online full day facilitated &#10;professional learning&#10;">
              <a:extLst>
                <a:ext uri="{FF2B5EF4-FFF2-40B4-BE49-F238E27FC236}">
                  <a16:creationId xmlns:a16="http://schemas.microsoft.com/office/drawing/2014/main" id="{6F966A0A-FA9A-5080-028E-2C773D783FE2}"/>
                </a:ext>
              </a:extLst>
            </p:cNvPr>
            <p:cNvSpPr/>
            <p:nvPr/>
          </p:nvSpPr>
          <p:spPr>
            <a:xfrm>
              <a:off x="402867" y="2117584"/>
              <a:ext cx="5544401" cy="1586669"/>
            </a:xfrm>
            <a:prstGeom prst="rect">
              <a:avLst/>
            </a:prstGeom>
            <a:solidFill>
              <a:srgbClr val="CBEDFD"/>
            </a:solidFill>
            <a:ln w="57150" cap="flat" cmpd="sng" algn="ctr">
              <a:noFill/>
              <a:prstDash val="solid"/>
              <a:miter lim="800000"/>
            </a:ln>
            <a:effectLst/>
          </p:spPr>
          <p:txBody>
            <a:bodyPr lIns="72000" rIns="72000" rtlCol="0" anchor="ctr"/>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pPr marL="177800">
                <a:lnSpc>
                  <a:spcPct val="150000"/>
                </a:lnSpc>
                <a:spcAft>
                  <a:spcPts val="1200"/>
                </a:spcAft>
              </a:pPr>
              <a:r>
                <a:rPr lang="en-AU" dirty="0">
                  <a:solidFill>
                    <a:schemeClr val="accent1"/>
                  </a:solidFill>
                </a:rPr>
                <a:t>Teachers understand how learning happens, and this informs their practice.</a:t>
              </a:r>
            </a:p>
          </p:txBody>
        </p:sp>
        <p:sp>
          <p:nvSpPr>
            <p:cNvPr id="28" name="Rectangle: Top Corners Rounded 27" descr="Session 1&#10;">
              <a:extLst>
                <a:ext uri="{FF2B5EF4-FFF2-40B4-BE49-F238E27FC236}">
                  <a16:creationId xmlns:a16="http://schemas.microsoft.com/office/drawing/2014/main" id="{54C98381-FB80-1EE4-C7A6-3036CCA6C61D}"/>
                </a:ext>
              </a:extLst>
            </p:cNvPr>
            <p:cNvSpPr/>
            <p:nvPr/>
          </p:nvSpPr>
          <p:spPr>
            <a:xfrm>
              <a:off x="402867" y="1618892"/>
              <a:ext cx="5544401" cy="637272"/>
            </a:xfrm>
            <a:prstGeom prst="round2SameRect">
              <a:avLst/>
            </a:prstGeom>
            <a:solidFill>
              <a:srgbClr val="002664"/>
            </a:solidFill>
            <a:ln w="12700" cap="flat" cmpd="sng" algn="ctr">
              <a:noFill/>
              <a:prstDash val="solid"/>
              <a:miter lim="800000"/>
            </a:ln>
            <a:effectLst/>
          </p:spPr>
          <p:txBody>
            <a:bodyPr rot="0" spcFirstLastPara="0" vert="horz" wrap="square" lIns="180000" tIns="45720" rIns="91440" bIns="45720" numCol="1" spcCol="0" rtlCol="0" fromWordArt="0" anchor="ctr" anchorCtr="0" forceAA="0" compatLnSpc="1">
              <a:prstTxWarp prst="textNoShape">
                <a:avLst/>
              </a:prstTxWarp>
              <a:noAutofit/>
            </a:bodyPr>
            <a:lstStyle>
              <a:defPPr>
                <a:defRPr lang="en-US"/>
              </a:defPPr>
              <a:lvl1pPr marL="0" algn="l" defTabSz="457173" rtl="0" eaLnBrk="1" latinLnBrk="0" hangingPunct="1">
                <a:defRPr sz="1800" kern="1200">
                  <a:solidFill>
                    <a:schemeClr val="lt1"/>
                  </a:solidFill>
                  <a:latin typeface="+mn-lt"/>
                  <a:ea typeface="+mn-ea"/>
                  <a:cs typeface="+mn-cs"/>
                </a:defRPr>
              </a:lvl1pPr>
              <a:lvl2pPr marL="457173" algn="l" defTabSz="457173" rtl="0" eaLnBrk="1" latinLnBrk="0" hangingPunct="1">
                <a:defRPr sz="1800" kern="1200">
                  <a:solidFill>
                    <a:schemeClr val="lt1"/>
                  </a:solidFill>
                  <a:latin typeface="+mn-lt"/>
                  <a:ea typeface="+mn-ea"/>
                  <a:cs typeface="+mn-cs"/>
                </a:defRPr>
              </a:lvl2pPr>
              <a:lvl3pPr marL="914347" algn="l" defTabSz="457173" rtl="0" eaLnBrk="1" latinLnBrk="0" hangingPunct="1">
                <a:defRPr sz="1800" kern="1200">
                  <a:solidFill>
                    <a:schemeClr val="lt1"/>
                  </a:solidFill>
                  <a:latin typeface="+mn-lt"/>
                  <a:ea typeface="+mn-ea"/>
                  <a:cs typeface="+mn-cs"/>
                </a:defRPr>
              </a:lvl3pPr>
              <a:lvl4pPr marL="1371520" algn="l" defTabSz="457173" rtl="0" eaLnBrk="1" latinLnBrk="0" hangingPunct="1">
                <a:defRPr sz="1800" kern="1200">
                  <a:solidFill>
                    <a:schemeClr val="lt1"/>
                  </a:solidFill>
                  <a:latin typeface="+mn-lt"/>
                  <a:ea typeface="+mn-ea"/>
                  <a:cs typeface="+mn-cs"/>
                </a:defRPr>
              </a:lvl4pPr>
              <a:lvl5pPr marL="1828694" algn="l" defTabSz="457173" rtl="0" eaLnBrk="1" latinLnBrk="0" hangingPunct="1">
                <a:defRPr sz="1800" kern="1200">
                  <a:solidFill>
                    <a:schemeClr val="lt1"/>
                  </a:solidFill>
                  <a:latin typeface="+mn-lt"/>
                  <a:ea typeface="+mn-ea"/>
                  <a:cs typeface="+mn-cs"/>
                </a:defRPr>
              </a:lvl5pPr>
              <a:lvl6pPr marL="2285866" algn="l" defTabSz="457173" rtl="0" eaLnBrk="1" latinLnBrk="0" hangingPunct="1">
                <a:defRPr sz="1800" kern="1200">
                  <a:solidFill>
                    <a:schemeClr val="lt1"/>
                  </a:solidFill>
                  <a:latin typeface="+mn-lt"/>
                  <a:ea typeface="+mn-ea"/>
                  <a:cs typeface="+mn-cs"/>
                </a:defRPr>
              </a:lvl6pPr>
              <a:lvl7pPr marL="2743041" algn="l" defTabSz="457173" rtl="0" eaLnBrk="1" latinLnBrk="0" hangingPunct="1">
                <a:defRPr sz="1800" kern="1200">
                  <a:solidFill>
                    <a:schemeClr val="lt1"/>
                  </a:solidFill>
                  <a:latin typeface="+mn-lt"/>
                  <a:ea typeface="+mn-ea"/>
                  <a:cs typeface="+mn-cs"/>
                </a:defRPr>
              </a:lvl7pPr>
              <a:lvl8pPr marL="3200214" algn="l" defTabSz="457173" rtl="0" eaLnBrk="1" latinLnBrk="0" hangingPunct="1">
                <a:defRPr sz="1800" kern="1200">
                  <a:solidFill>
                    <a:schemeClr val="lt1"/>
                  </a:solidFill>
                  <a:latin typeface="+mn-lt"/>
                  <a:ea typeface="+mn-ea"/>
                  <a:cs typeface="+mn-cs"/>
                </a:defRPr>
              </a:lvl8pPr>
              <a:lvl9pPr marL="3657388" algn="l" defTabSz="457173" rtl="0" eaLnBrk="1" latinLnBrk="0" hangingPunct="1">
                <a:defRPr sz="1800" kern="1200">
                  <a:solidFill>
                    <a:schemeClr val="lt1"/>
                  </a:solidFill>
                  <a:latin typeface="+mn-lt"/>
                  <a:ea typeface="+mn-ea"/>
                  <a:cs typeface="+mn-cs"/>
                </a:defRPr>
              </a:lvl9pPr>
            </a:lstStyle>
            <a:p>
              <a:pPr marL="177800"/>
              <a:r>
                <a:rPr lang="en-AU" b="1" dirty="0">
                  <a:solidFill>
                    <a:schemeClr val="bg1"/>
                  </a:solidFill>
                  <a:latin typeface="+mj-lt"/>
                </a:rPr>
                <a:t>Know students and how they learn</a:t>
              </a:r>
            </a:p>
          </p:txBody>
        </p:sp>
      </p:grpSp>
      <p:grpSp>
        <p:nvGrpSpPr>
          <p:cNvPr id="3" name="Group 2" descr="High expectations.&#10;Students benefit from teachers holding high expectations for their learning.">
            <a:extLst>
              <a:ext uri="{FF2B5EF4-FFF2-40B4-BE49-F238E27FC236}">
                <a16:creationId xmlns:a16="http://schemas.microsoft.com/office/drawing/2014/main" id="{BD19B18A-A680-90F8-5BE6-09C2B3239A7B}"/>
              </a:ext>
            </a:extLst>
          </p:cNvPr>
          <p:cNvGrpSpPr/>
          <p:nvPr/>
        </p:nvGrpSpPr>
        <p:grpSpPr>
          <a:xfrm>
            <a:off x="6181270" y="1647091"/>
            <a:ext cx="5519521" cy="2044921"/>
            <a:chOff x="6181270" y="1647091"/>
            <a:chExt cx="5519521" cy="2044921"/>
          </a:xfrm>
        </p:grpSpPr>
        <p:sp>
          <p:nvSpPr>
            <p:cNvPr id="38" name="Rectangle 37" descr="State-wide online full day facilitated &#10;professional learning&#10;">
              <a:extLst>
                <a:ext uri="{FF2B5EF4-FFF2-40B4-BE49-F238E27FC236}">
                  <a16:creationId xmlns:a16="http://schemas.microsoft.com/office/drawing/2014/main" id="{96D12BCB-0C18-85FD-EF27-78EB167D9199}"/>
                </a:ext>
              </a:extLst>
            </p:cNvPr>
            <p:cNvSpPr/>
            <p:nvPr/>
          </p:nvSpPr>
          <p:spPr>
            <a:xfrm>
              <a:off x="6181270" y="2145783"/>
              <a:ext cx="5519521" cy="1546229"/>
            </a:xfrm>
            <a:prstGeom prst="rect">
              <a:avLst/>
            </a:prstGeom>
            <a:solidFill>
              <a:srgbClr val="CBEDFD"/>
            </a:solidFill>
            <a:ln w="57150" cap="flat" cmpd="sng" algn="ctr">
              <a:noFill/>
              <a:prstDash val="solid"/>
              <a:miter lim="800000"/>
            </a:ln>
            <a:effectLst/>
          </p:spPr>
          <p:txBody>
            <a:bodyPr lIns="72000" rIns="72000" rtlCol="0" anchor="ctr"/>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pPr marL="177800">
                <a:lnSpc>
                  <a:spcPct val="150000"/>
                </a:lnSpc>
                <a:spcAft>
                  <a:spcPts val="1200"/>
                </a:spcAft>
              </a:pPr>
              <a:r>
                <a:rPr lang="en-AU" sz="1800" dirty="0">
                  <a:solidFill>
                    <a:schemeClr val="accent1"/>
                  </a:solidFill>
                </a:rPr>
                <a:t>Students benefit from teachers holding high expectations for their learning.</a:t>
              </a:r>
            </a:p>
          </p:txBody>
        </p:sp>
        <p:sp>
          <p:nvSpPr>
            <p:cNvPr id="39" name="Rectangle: Top Corners Rounded 38" descr="Session 1&#10;">
              <a:extLst>
                <a:ext uri="{FF2B5EF4-FFF2-40B4-BE49-F238E27FC236}">
                  <a16:creationId xmlns:a16="http://schemas.microsoft.com/office/drawing/2014/main" id="{32CCDE49-F155-3D77-FA46-F3D4D2F9006F}"/>
                </a:ext>
              </a:extLst>
            </p:cNvPr>
            <p:cNvSpPr/>
            <p:nvPr/>
          </p:nvSpPr>
          <p:spPr>
            <a:xfrm>
              <a:off x="6181270" y="1647091"/>
              <a:ext cx="5519521" cy="637272"/>
            </a:xfrm>
            <a:prstGeom prst="round2SameRect">
              <a:avLst/>
            </a:prstGeom>
            <a:solidFill>
              <a:srgbClr val="002664"/>
            </a:solidFill>
            <a:ln w="12700" cap="flat" cmpd="sng" algn="ctr">
              <a:noFill/>
              <a:prstDash val="solid"/>
              <a:miter lim="800000"/>
            </a:ln>
            <a:effectLst/>
          </p:spPr>
          <p:txBody>
            <a:bodyPr rot="0" spcFirstLastPara="0" vert="horz" wrap="square" lIns="180000" tIns="45720" rIns="91440" bIns="45720" numCol="1" spcCol="0" rtlCol="0" fromWordArt="0" anchor="ctr" anchorCtr="0" forceAA="0" compatLnSpc="1">
              <a:prstTxWarp prst="textNoShape">
                <a:avLst/>
              </a:prstTxWarp>
              <a:noAutofit/>
            </a:bodyPr>
            <a:lstStyle>
              <a:defPPr>
                <a:defRPr lang="en-US"/>
              </a:defPPr>
              <a:lvl1pPr marL="0" algn="l" defTabSz="457173" rtl="0" eaLnBrk="1" latinLnBrk="0" hangingPunct="1">
                <a:defRPr sz="1800" kern="1200">
                  <a:solidFill>
                    <a:schemeClr val="lt1"/>
                  </a:solidFill>
                  <a:latin typeface="+mn-lt"/>
                  <a:ea typeface="+mn-ea"/>
                  <a:cs typeface="+mn-cs"/>
                </a:defRPr>
              </a:lvl1pPr>
              <a:lvl2pPr marL="457173" algn="l" defTabSz="457173" rtl="0" eaLnBrk="1" latinLnBrk="0" hangingPunct="1">
                <a:defRPr sz="1800" kern="1200">
                  <a:solidFill>
                    <a:schemeClr val="lt1"/>
                  </a:solidFill>
                  <a:latin typeface="+mn-lt"/>
                  <a:ea typeface="+mn-ea"/>
                  <a:cs typeface="+mn-cs"/>
                </a:defRPr>
              </a:lvl2pPr>
              <a:lvl3pPr marL="914347" algn="l" defTabSz="457173" rtl="0" eaLnBrk="1" latinLnBrk="0" hangingPunct="1">
                <a:defRPr sz="1800" kern="1200">
                  <a:solidFill>
                    <a:schemeClr val="lt1"/>
                  </a:solidFill>
                  <a:latin typeface="+mn-lt"/>
                  <a:ea typeface="+mn-ea"/>
                  <a:cs typeface="+mn-cs"/>
                </a:defRPr>
              </a:lvl3pPr>
              <a:lvl4pPr marL="1371520" algn="l" defTabSz="457173" rtl="0" eaLnBrk="1" latinLnBrk="0" hangingPunct="1">
                <a:defRPr sz="1800" kern="1200">
                  <a:solidFill>
                    <a:schemeClr val="lt1"/>
                  </a:solidFill>
                  <a:latin typeface="+mn-lt"/>
                  <a:ea typeface="+mn-ea"/>
                  <a:cs typeface="+mn-cs"/>
                </a:defRPr>
              </a:lvl4pPr>
              <a:lvl5pPr marL="1828694" algn="l" defTabSz="457173" rtl="0" eaLnBrk="1" latinLnBrk="0" hangingPunct="1">
                <a:defRPr sz="1800" kern="1200">
                  <a:solidFill>
                    <a:schemeClr val="lt1"/>
                  </a:solidFill>
                  <a:latin typeface="+mn-lt"/>
                  <a:ea typeface="+mn-ea"/>
                  <a:cs typeface="+mn-cs"/>
                </a:defRPr>
              </a:lvl5pPr>
              <a:lvl6pPr marL="2285866" algn="l" defTabSz="457173" rtl="0" eaLnBrk="1" latinLnBrk="0" hangingPunct="1">
                <a:defRPr sz="1800" kern="1200">
                  <a:solidFill>
                    <a:schemeClr val="lt1"/>
                  </a:solidFill>
                  <a:latin typeface="+mn-lt"/>
                  <a:ea typeface="+mn-ea"/>
                  <a:cs typeface="+mn-cs"/>
                </a:defRPr>
              </a:lvl6pPr>
              <a:lvl7pPr marL="2743041" algn="l" defTabSz="457173" rtl="0" eaLnBrk="1" latinLnBrk="0" hangingPunct="1">
                <a:defRPr sz="1800" kern="1200">
                  <a:solidFill>
                    <a:schemeClr val="lt1"/>
                  </a:solidFill>
                  <a:latin typeface="+mn-lt"/>
                  <a:ea typeface="+mn-ea"/>
                  <a:cs typeface="+mn-cs"/>
                </a:defRPr>
              </a:lvl7pPr>
              <a:lvl8pPr marL="3200214" algn="l" defTabSz="457173" rtl="0" eaLnBrk="1" latinLnBrk="0" hangingPunct="1">
                <a:defRPr sz="1800" kern="1200">
                  <a:solidFill>
                    <a:schemeClr val="lt1"/>
                  </a:solidFill>
                  <a:latin typeface="+mn-lt"/>
                  <a:ea typeface="+mn-ea"/>
                  <a:cs typeface="+mn-cs"/>
                </a:defRPr>
              </a:lvl8pPr>
              <a:lvl9pPr marL="3657388" algn="l" defTabSz="457173" rtl="0" eaLnBrk="1" latinLnBrk="0" hangingPunct="1">
                <a:defRPr sz="1800" kern="1200">
                  <a:solidFill>
                    <a:schemeClr val="lt1"/>
                  </a:solidFill>
                  <a:latin typeface="+mn-lt"/>
                  <a:ea typeface="+mn-ea"/>
                  <a:cs typeface="+mn-cs"/>
                </a:defRPr>
              </a:lvl9pPr>
            </a:lstStyle>
            <a:p>
              <a:pPr marL="177800"/>
              <a:r>
                <a:rPr lang="en-AU" b="1" dirty="0">
                  <a:solidFill>
                    <a:schemeClr val="bg1"/>
                  </a:solidFill>
                  <a:latin typeface="+mj-lt"/>
                </a:rPr>
                <a:t>High expectations</a:t>
              </a:r>
            </a:p>
          </p:txBody>
        </p:sp>
      </p:grpSp>
      <p:grpSp>
        <p:nvGrpSpPr>
          <p:cNvPr id="6" name="Group 5" descr="Know the content and how to teach it.&#10;Teachers know how the knowledge builds and connects to create learning that is strategic, sequenced and cumulative.">
            <a:extLst>
              <a:ext uri="{FF2B5EF4-FFF2-40B4-BE49-F238E27FC236}">
                <a16:creationId xmlns:a16="http://schemas.microsoft.com/office/drawing/2014/main" id="{137EBBE9-38F5-C404-3C8C-A0A053D24A85}"/>
              </a:ext>
            </a:extLst>
          </p:cNvPr>
          <p:cNvGrpSpPr/>
          <p:nvPr/>
        </p:nvGrpSpPr>
        <p:grpSpPr>
          <a:xfrm>
            <a:off x="360000" y="4140528"/>
            <a:ext cx="5548226" cy="2234872"/>
            <a:chOff x="360000" y="4140528"/>
            <a:chExt cx="5548226" cy="2234872"/>
          </a:xfrm>
        </p:grpSpPr>
        <p:sp>
          <p:nvSpPr>
            <p:cNvPr id="44" name="Rectangle 43" descr="State-wide online full day facilitated &#10;professional learning&#10;">
              <a:extLst>
                <a:ext uri="{FF2B5EF4-FFF2-40B4-BE49-F238E27FC236}">
                  <a16:creationId xmlns:a16="http://schemas.microsoft.com/office/drawing/2014/main" id="{358B95A3-A5A8-E549-49C4-A75966998A5A}"/>
                </a:ext>
              </a:extLst>
            </p:cNvPr>
            <p:cNvSpPr/>
            <p:nvPr/>
          </p:nvSpPr>
          <p:spPr>
            <a:xfrm>
              <a:off x="360000" y="4639220"/>
              <a:ext cx="5544401" cy="1736180"/>
            </a:xfrm>
            <a:prstGeom prst="rect">
              <a:avLst/>
            </a:prstGeom>
            <a:solidFill>
              <a:srgbClr val="CBEDFD"/>
            </a:solidFill>
            <a:ln w="57150" cap="flat" cmpd="sng" algn="ctr">
              <a:noFill/>
              <a:prstDash val="solid"/>
              <a:miter lim="800000"/>
            </a:ln>
            <a:effectLst/>
          </p:spPr>
          <p:txBody>
            <a:bodyPr lIns="72000" rIns="72000" rtlCol="0" anchor="ctr"/>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pPr marL="177800">
                <a:lnSpc>
                  <a:spcPct val="150000"/>
                </a:lnSpc>
                <a:spcAft>
                  <a:spcPts val="1200"/>
                </a:spcAft>
              </a:pPr>
              <a:r>
                <a:rPr lang="en-AU" sz="1800" dirty="0">
                  <a:solidFill>
                    <a:schemeClr val="accent1"/>
                  </a:solidFill>
                </a:rPr>
                <a:t>Teachers know how the knowledge builds and connects to create learning that is strategic, sequenced and cumulative.</a:t>
              </a:r>
            </a:p>
          </p:txBody>
        </p:sp>
        <p:sp>
          <p:nvSpPr>
            <p:cNvPr id="45" name="Rectangle: Top Corners Rounded 44" descr="Session 1&#10;">
              <a:extLst>
                <a:ext uri="{FF2B5EF4-FFF2-40B4-BE49-F238E27FC236}">
                  <a16:creationId xmlns:a16="http://schemas.microsoft.com/office/drawing/2014/main" id="{7284B46A-C309-FCD0-B64E-106172E3ADF9}"/>
                </a:ext>
              </a:extLst>
            </p:cNvPr>
            <p:cNvSpPr/>
            <p:nvPr/>
          </p:nvSpPr>
          <p:spPr>
            <a:xfrm>
              <a:off x="360000" y="4140528"/>
              <a:ext cx="5548226" cy="637272"/>
            </a:xfrm>
            <a:prstGeom prst="round2SameRect">
              <a:avLst/>
            </a:prstGeom>
            <a:solidFill>
              <a:srgbClr val="002664"/>
            </a:solidFill>
            <a:ln w="12700" cap="flat" cmpd="sng" algn="ctr">
              <a:noFill/>
              <a:prstDash val="solid"/>
              <a:miter lim="800000"/>
            </a:ln>
            <a:effectLst/>
          </p:spPr>
          <p:txBody>
            <a:bodyPr rot="0" spcFirstLastPara="0" vert="horz" wrap="square" lIns="180000" tIns="45720" rIns="91440" bIns="45720" numCol="1" spcCol="0" rtlCol="0" fromWordArt="0" anchor="ctr" anchorCtr="0" forceAA="0" compatLnSpc="1">
              <a:prstTxWarp prst="textNoShape">
                <a:avLst/>
              </a:prstTxWarp>
              <a:noAutofit/>
            </a:bodyPr>
            <a:lstStyle>
              <a:defPPr>
                <a:defRPr lang="en-US"/>
              </a:defPPr>
              <a:lvl1pPr marL="0" algn="l" defTabSz="457173" rtl="0" eaLnBrk="1" latinLnBrk="0" hangingPunct="1">
                <a:defRPr sz="1800" kern="1200">
                  <a:solidFill>
                    <a:schemeClr val="lt1"/>
                  </a:solidFill>
                  <a:latin typeface="+mn-lt"/>
                  <a:ea typeface="+mn-ea"/>
                  <a:cs typeface="+mn-cs"/>
                </a:defRPr>
              </a:lvl1pPr>
              <a:lvl2pPr marL="457173" algn="l" defTabSz="457173" rtl="0" eaLnBrk="1" latinLnBrk="0" hangingPunct="1">
                <a:defRPr sz="1800" kern="1200">
                  <a:solidFill>
                    <a:schemeClr val="lt1"/>
                  </a:solidFill>
                  <a:latin typeface="+mn-lt"/>
                  <a:ea typeface="+mn-ea"/>
                  <a:cs typeface="+mn-cs"/>
                </a:defRPr>
              </a:lvl2pPr>
              <a:lvl3pPr marL="914347" algn="l" defTabSz="457173" rtl="0" eaLnBrk="1" latinLnBrk="0" hangingPunct="1">
                <a:defRPr sz="1800" kern="1200">
                  <a:solidFill>
                    <a:schemeClr val="lt1"/>
                  </a:solidFill>
                  <a:latin typeface="+mn-lt"/>
                  <a:ea typeface="+mn-ea"/>
                  <a:cs typeface="+mn-cs"/>
                </a:defRPr>
              </a:lvl3pPr>
              <a:lvl4pPr marL="1371520" algn="l" defTabSz="457173" rtl="0" eaLnBrk="1" latinLnBrk="0" hangingPunct="1">
                <a:defRPr sz="1800" kern="1200">
                  <a:solidFill>
                    <a:schemeClr val="lt1"/>
                  </a:solidFill>
                  <a:latin typeface="+mn-lt"/>
                  <a:ea typeface="+mn-ea"/>
                  <a:cs typeface="+mn-cs"/>
                </a:defRPr>
              </a:lvl4pPr>
              <a:lvl5pPr marL="1828694" algn="l" defTabSz="457173" rtl="0" eaLnBrk="1" latinLnBrk="0" hangingPunct="1">
                <a:defRPr sz="1800" kern="1200">
                  <a:solidFill>
                    <a:schemeClr val="lt1"/>
                  </a:solidFill>
                  <a:latin typeface="+mn-lt"/>
                  <a:ea typeface="+mn-ea"/>
                  <a:cs typeface="+mn-cs"/>
                </a:defRPr>
              </a:lvl5pPr>
              <a:lvl6pPr marL="2285866" algn="l" defTabSz="457173" rtl="0" eaLnBrk="1" latinLnBrk="0" hangingPunct="1">
                <a:defRPr sz="1800" kern="1200">
                  <a:solidFill>
                    <a:schemeClr val="lt1"/>
                  </a:solidFill>
                  <a:latin typeface="+mn-lt"/>
                  <a:ea typeface="+mn-ea"/>
                  <a:cs typeface="+mn-cs"/>
                </a:defRPr>
              </a:lvl6pPr>
              <a:lvl7pPr marL="2743041" algn="l" defTabSz="457173" rtl="0" eaLnBrk="1" latinLnBrk="0" hangingPunct="1">
                <a:defRPr sz="1800" kern="1200">
                  <a:solidFill>
                    <a:schemeClr val="lt1"/>
                  </a:solidFill>
                  <a:latin typeface="+mn-lt"/>
                  <a:ea typeface="+mn-ea"/>
                  <a:cs typeface="+mn-cs"/>
                </a:defRPr>
              </a:lvl7pPr>
              <a:lvl8pPr marL="3200214" algn="l" defTabSz="457173" rtl="0" eaLnBrk="1" latinLnBrk="0" hangingPunct="1">
                <a:defRPr sz="1800" kern="1200">
                  <a:solidFill>
                    <a:schemeClr val="lt1"/>
                  </a:solidFill>
                  <a:latin typeface="+mn-lt"/>
                  <a:ea typeface="+mn-ea"/>
                  <a:cs typeface="+mn-cs"/>
                </a:defRPr>
              </a:lvl8pPr>
              <a:lvl9pPr marL="3657388" algn="l" defTabSz="457173" rtl="0" eaLnBrk="1" latinLnBrk="0" hangingPunct="1">
                <a:defRPr sz="1800" kern="1200">
                  <a:solidFill>
                    <a:schemeClr val="lt1"/>
                  </a:solidFill>
                  <a:latin typeface="+mn-lt"/>
                  <a:ea typeface="+mn-ea"/>
                  <a:cs typeface="+mn-cs"/>
                </a:defRPr>
              </a:lvl9pPr>
            </a:lstStyle>
            <a:p>
              <a:pPr marL="177800"/>
              <a:r>
                <a:rPr lang="en-AU" b="1" dirty="0">
                  <a:solidFill>
                    <a:schemeClr val="bg1"/>
                  </a:solidFill>
                  <a:latin typeface="+mj-lt"/>
                </a:rPr>
                <a:t>Know the content and how to teach it</a:t>
              </a:r>
            </a:p>
          </p:txBody>
        </p:sp>
      </p:grpSp>
      <p:grpSp>
        <p:nvGrpSpPr>
          <p:cNvPr id="7" name="Group 6" descr="Safe, inclusive learning environments.&#10;Explicit teaching both relies on, and brings about, a safe and inclusive learning environment.">
            <a:extLst>
              <a:ext uri="{FF2B5EF4-FFF2-40B4-BE49-F238E27FC236}">
                <a16:creationId xmlns:a16="http://schemas.microsoft.com/office/drawing/2014/main" id="{21897BBF-CBBD-94BF-EAA0-DE544847704B}"/>
              </a:ext>
            </a:extLst>
          </p:cNvPr>
          <p:cNvGrpSpPr/>
          <p:nvPr/>
        </p:nvGrpSpPr>
        <p:grpSpPr>
          <a:xfrm>
            <a:off x="6181270" y="4140528"/>
            <a:ext cx="5519522" cy="2234872"/>
            <a:chOff x="6181270" y="4140528"/>
            <a:chExt cx="5519522" cy="2234872"/>
          </a:xfrm>
        </p:grpSpPr>
        <p:sp>
          <p:nvSpPr>
            <p:cNvPr id="50" name="Rectangle 49" descr="State-wide online full day facilitated &#10;professional learning&#10;">
              <a:extLst>
                <a:ext uri="{FF2B5EF4-FFF2-40B4-BE49-F238E27FC236}">
                  <a16:creationId xmlns:a16="http://schemas.microsoft.com/office/drawing/2014/main" id="{748955C1-FDB6-E3C6-6EA7-5E5612F68DF4}"/>
                </a:ext>
              </a:extLst>
            </p:cNvPr>
            <p:cNvSpPr/>
            <p:nvPr/>
          </p:nvSpPr>
          <p:spPr>
            <a:xfrm>
              <a:off x="6181270" y="4639220"/>
              <a:ext cx="5519521" cy="1736180"/>
            </a:xfrm>
            <a:prstGeom prst="rect">
              <a:avLst/>
            </a:prstGeom>
            <a:solidFill>
              <a:srgbClr val="CBEDFD"/>
            </a:solidFill>
            <a:ln w="57150" cap="flat" cmpd="sng" algn="ctr">
              <a:noFill/>
              <a:prstDash val="solid"/>
              <a:miter lim="800000"/>
            </a:ln>
            <a:effectLst/>
          </p:spPr>
          <p:txBody>
            <a:bodyPr lIns="72000" rIns="72000" rtlCol="0" anchor="ctr"/>
            <a:ls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a:lstStyle>
            <a:p>
              <a:pPr marL="177800">
                <a:lnSpc>
                  <a:spcPct val="150000"/>
                </a:lnSpc>
                <a:spcAft>
                  <a:spcPts val="1200"/>
                </a:spcAft>
              </a:pPr>
              <a:r>
                <a:rPr lang="en-AU" sz="1800" dirty="0">
                  <a:solidFill>
                    <a:schemeClr val="accent1"/>
                  </a:solidFill>
                </a:rPr>
                <a:t>Explicit teaching both relies on, and brings about, a safe and inclusive learning environment.</a:t>
              </a:r>
            </a:p>
          </p:txBody>
        </p:sp>
        <p:sp>
          <p:nvSpPr>
            <p:cNvPr id="51" name="Rectangle: Top Corners Rounded 50" descr="Session 1&#10;">
              <a:extLst>
                <a:ext uri="{FF2B5EF4-FFF2-40B4-BE49-F238E27FC236}">
                  <a16:creationId xmlns:a16="http://schemas.microsoft.com/office/drawing/2014/main" id="{72E4CD69-9D22-9181-BF94-DC1314C8F171}"/>
                </a:ext>
              </a:extLst>
            </p:cNvPr>
            <p:cNvSpPr/>
            <p:nvPr/>
          </p:nvSpPr>
          <p:spPr>
            <a:xfrm>
              <a:off x="6185096" y="4140528"/>
              <a:ext cx="5515696" cy="637272"/>
            </a:xfrm>
            <a:prstGeom prst="round2SameRect">
              <a:avLst/>
            </a:prstGeom>
            <a:solidFill>
              <a:srgbClr val="002664"/>
            </a:solidFill>
            <a:ln w="12700" cap="flat" cmpd="sng" algn="ctr">
              <a:noFill/>
              <a:prstDash val="solid"/>
              <a:miter lim="800000"/>
            </a:ln>
            <a:effectLst/>
          </p:spPr>
          <p:txBody>
            <a:bodyPr rot="0" spcFirstLastPara="0" vert="horz" wrap="square" lIns="180000" tIns="45720" rIns="91440" bIns="45720" numCol="1" spcCol="0" rtlCol="0" fromWordArt="0" anchor="ctr" anchorCtr="0" forceAA="0" compatLnSpc="1">
              <a:prstTxWarp prst="textNoShape">
                <a:avLst/>
              </a:prstTxWarp>
              <a:noAutofit/>
            </a:bodyPr>
            <a:lstStyle>
              <a:defPPr>
                <a:defRPr lang="en-US"/>
              </a:defPPr>
              <a:lvl1pPr marL="0" algn="l" defTabSz="457173" rtl="0" eaLnBrk="1" latinLnBrk="0" hangingPunct="1">
                <a:defRPr sz="1800" kern="1200">
                  <a:solidFill>
                    <a:schemeClr val="lt1"/>
                  </a:solidFill>
                  <a:latin typeface="+mn-lt"/>
                  <a:ea typeface="+mn-ea"/>
                  <a:cs typeface="+mn-cs"/>
                </a:defRPr>
              </a:lvl1pPr>
              <a:lvl2pPr marL="457173" algn="l" defTabSz="457173" rtl="0" eaLnBrk="1" latinLnBrk="0" hangingPunct="1">
                <a:defRPr sz="1800" kern="1200">
                  <a:solidFill>
                    <a:schemeClr val="lt1"/>
                  </a:solidFill>
                  <a:latin typeface="+mn-lt"/>
                  <a:ea typeface="+mn-ea"/>
                  <a:cs typeface="+mn-cs"/>
                </a:defRPr>
              </a:lvl2pPr>
              <a:lvl3pPr marL="914347" algn="l" defTabSz="457173" rtl="0" eaLnBrk="1" latinLnBrk="0" hangingPunct="1">
                <a:defRPr sz="1800" kern="1200">
                  <a:solidFill>
                    <a:schemeClr val="lt1"/>
                  </a:solidFill>
                  <a:latin typeface="+mn-lt"/>
                  <a:ea typeface="+mn-ea"/>
                  <a:cs typeface="+mn-cs"/>
                </a:defRPr>
              </a:lvl3pPr>
              <a:lvl4pPr marL="1371520" algn="l" defTabSz="457173" rtl="0" eaLnBrk="1" latinLnBrk="0" hangingPunct="1">
                <a:defRPr sz="1800" kern="1200">
                  <a:solidFill>
                    <a:schemeClr val="lt1"/>
                  </a:solidFill>
                  <a:latin typeface="+mn-lt"/>
                  <a:ea typeface="+mn-ea"/>
                  <a:cs typeface="+mn-cs"/>
                </a:defRPr>
              </a:lvl4pPr>
              <a:lvl5pPr marL="1828694" algn="l" defTabSz="457173" rtl="0" eaLnBrk="1" latinLnBrk="0" hangingPunct="1">
                <a:defRPr sz="1800" kern="1200">
                  <a:solidFill>
                    <a:schemeClr val="lt1"/>
                  </a:solidFill>
                  <a:latin typeface="+mn-lt"/>
                  <a:ea typeface="+mn-ea"/>
                  <a:cs typeface="+mn-cs"/>
                </a:defRPr>
              </a:lvl5pPr>
              <a:lvl6pPr marL="2285866" algn="l" defTabSz="457173" rtl="0" eaLnBrk="1" latinLnBrk="0" hangingPunct="1">
                <a:defRPr sz="1800" kern="1200">
                  <a:solidFill>
                    <a:schemeClr val="lt1"/>
                  </a:solidFill>
                  <a:latin typeface="+mn-lt"/>
                  <a:ea typeface="+mn-ea"/>
                  <a:cs typeface="+mn-cs"/>
                </a:defRPr>
              </a:lvl6pPr>
              <a:lvl7pPr marL="2743041" algn="l" defTabSz="457173" rtl="0" eaLnBrk="1" latinLnBrk="0" hangingPunct="1">
                <a:defRPr sz="1800" kern="1200">
                  <a:solidFill>
                    <a:schemeClr val="lt1"/>
                  </a:solidFill>
                  <a:latin typeface="+mn-lt"/>
                  <a:ea typeface="+mn-ea"/>
                  <a:cs typeface="+mn-cs"/>
                </a:defRPr>
              </a:lvl7pPr>
              <a:lvl8pPr marL="3200214" algn="l" defTabSz="457173" rtl="0" eaLnBrk="1" latinLnBrk="0" hangingPunct="1">
                <a:defRPr sz="1800" kern="1200">
                  <a:solidFill>
                    <a:schemeClr val="lt1"/>
                  </a:solidFill>
                  <a:latin typeface="+mn-lt"/>
                  <a:ea typeface="+mn-ea"/>
                  <a:cs typeface="+mn-cs"/>
                </a:defRPr>
              </a:lvl8pPr>
              <a:lvl9pPr marL="3657388" algn="l" defTabSz="457173" rtl="0" eaLnBrk="1" latinLnBrk="0" hangingPunct="1">
                <a:defRPr sz="1800" kern="1200">
                  <a:solidFill>
                    <a:schemeClr val="lt1"/>
                  </a:solidFill>
                  <a:latin typeface="+mn-lt"/>
                  <a:ea typeface="+mn-ea"/>
                  <a:cs typeface="+mn-cs"/>
                </a:defRPr>
              </a:lvl9pPr>
            </a:lstStyle>
            <a:p>
              <a:pPr marL="177800"/>
              <a:r>
                <a:rPr lang="en-AU" b="1" dirty="0">
                  <a:solidFill>
                    <a:schemeClr val="bg1"/>
                  </a:solidFill>
                  <a:latin typeface="+mj-lt"/>
                </a:rPr>
                <a:t>Safe, inclusive learning environments</a:t>
              </a:r>
            </a:p>
          </p:txBody>
        </p:sp>
      </p:grpSp>
    </p:spTree>
    <p:extLst>
      <p:ext uri="{BB962C8B-B14F-4D97-AF65-F5344CB8AC3E}">
        <p14:creationId xmlns:p14="http://schemas.microsoft.com/office/powerpoint/2010/main" val="2531016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dirty="0"/>
              <a:t>Turn and talk</a:t>
            </a:r>
            <a:r>
              <a:rPr lang="en-AU" dirty="0">
                <a:solidFill>
                  <a:schemeClr val="bg1"/>
                </a:solidFill>
              </a:rPr>
              <a:t> (3)</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50</a:t>
            </a:fld>
            <a:endParaRPr lang="en-AU"/>
          </a:p>
        </p:txBody>
      </p:sp>
      <p:pic>
        <p:nvPicPr>
          <p:cNvPr id="4" name="Graphic 3" descr="Chat with solid fill">
            <a:extLst>
              <a:ext uri="{FF2B5EF4-FFF2-40B4-BE49-F238E27FC236}">
                <a16:creationId xmlns:a16="http://schemas.microsoft.com/office/drawing/2014/main" id="{2ABBBD76-B2F6-AC7E-2C74-3442B4F79F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14009" y="2006043"/>
            <a:ext cx="2763981" cy="2763981"/>
          </a:xfrm>
          <a:prstGeom prst="rect">
            <a:avLst/>
          </a:prstGeom>
        </p:spPr>
      </p:pic>
      <p:sp>
        <p:nvSpPr>
          <p:cNvPr id="7" name="Rectangle: Rounded Corners 6"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E1ED5E33-99F1-2111-DD40-7D1320CA6395}"/>
              </a:ext>
            </a:extLst>
          </p:cNvPr>
          <p:cNvSpPr/>
          <p:nvPr/>
        </p:nvSpPr>
        <p:spPr>
          <a:xfrm>
            <a:off x="3966852" y="4541023"/>
            <a:ext cx="4258294" cy="1464884"/>
          </a:xfrm>
          <a:prstGeom prst="roundRect">
            <a:avLst>
              <a:gd name="adj" fmla="val 239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AU" sz="2000" dirty="0">
                <a:solidFill>
                  <a:schemeClr val="accent1"/>
                </a:solidFill>
                <a:latin typeface="+mj-lt"/>
              </a:rPr>
              <a:t>Turn to the person next to you and explain what ‘scaffolding’ is.</a:t>
            </a:r>
          </a:p>
        </p:txBody>
      </p:sp>
    </p:spTree>
    <p:extLst>
      <p:ext uri="{BB962C8B-B14F-4D97-AF65-F5344CB8AC3E}">
        <p14:creationId xmlns:p14="http://schemas.microsoft.com/office/powerpoint/2010/main" val="425824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ext Placeholder 2">
            <a:extLst>
              <a:ext uri="{FF2B5EF4-FFF2-40B4-BE49-F238E27FC236}">
                <a16:creationId xmlns:a16="http://schemas.microsoft.com/office/drawing/2014/main" id="{5DB8B9B6-D34D-2252-7132-B26AFD121DFA}"/>
              </a:ext>
              <a:ext uri="{C183D7F6-B498-43B3-948B-1728B52AA6E4}">
                <adec:decorative xmlns:adec="http://schemas.microsoft.com/office/drawing/2017/decorative" val="1"/>
              </a:ext>
            </a:extLst>
          </p:cNvPr>
          <p:cNvSpPr>
            <a:spLocks noGrp="1"/>
          </p:cNvSpPr>
          <p:nvPr>
            <p:ph type="body" sz="quarter" idx="11"/>
          </p:nvPr>
        </p:nvSpPr>
        <p:spPr/>
        <p:txBody>
          <a:bodyPr/>
          <a:lstStyle/>
          <a:p>
            <a:r>
              <a:rPr lang="en-AU" sz="5400"/>
              <a:t>Technique C</a:t>
            </a:r>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US"/>
              <a:t>Independent practice</a:t>
            </a:r>
            <a:endParaRPr lang="en-AU"/>
          </a:p>
        </p:txBody>
      </p:sp>
    </p:spTree>
    <p:extLst>
      <p:ext uri="{BB962C8B-B14F-4D97-AF65-F5344CB8AC3E}">
        <p14:creationId xmlns:p14="http://schemas.microsoft.com/office/powerpoint/2010/main" val="203719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1CA31D6-47A1-5B78-8422-E46D09CBF350}"/>
              </a:ext>
            </a:extLst>
          </p:cNvPr>
          <p:cNvSpPr txBox="1">
            <a:spLocks noGrp="1"/>
          </p:cNvSpPr>
          <p:nvPr>
            <p:ph type="title" idx="4294967295"/>
          </p:nvPr>
        </p:nvSpPr>
        <p:spPr>
          <a:xfrm>
            <a:off x="4890436" y="1335778"/>
            <a:ext cx="4766182"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latin typeface="+mj-lt"/>
                <a:ea typeface="+mj-ea"/>
                <a:cs typeface="+mj-cs"/>
              </a:rPr>
              <a:t>Independent practice </a:t>
            </a:r>
          </a:p>
        </p:txBody>
      </p:sp>
      <p:sp>
        <p:nvSpPr>
          <p:cNvPr id="6" name="Text Placeholder 5">
            <a:extLst>
              <a:ext uri="{FF2B5EF4-FFF2-40B4-BE49-F238E27FC236}">
                <a16:creationId xmlns:a16="http://schemas.microsoft.com/office/drawing/2014/main" id="{A1B99CDB-A3DA-E0EA-6393-0CDBD669756D}"/>
              </a:ext>
            </a:extLst>
          </p:cNvPr>
          <p:cNvSpPr>
            <a:spLocks noGrp="1"/>
          </p:cNvSpPr>
          <p:nvPr>
            <p:ph type="body" sz="quarter" idx="14"/>
          </p:nvPr>
        </p:nvSpPr>
        <p:spPr>
          <a:xfrm>
            <a:off x="3511550" y="2466109"/>
            <a:ext cx="7959725" cy="3316674"/>
          </a:xfrm>
        </p:spPr>
        <p:txBody>
          <a:bodyPr/>
          <a:lstStyle/>
          <a:p>
            <a:r>
              <a:rPr lang="en-AU" sz="2200" dirty="0"/>
              <a:t>‘Consider what may happen if a teacher is teaching a group of students to use a new and relatively complex strategy, and the teacher omits verification of prerequisite skills, clear demonstrations of the strategy, supported initial practice, and multiple independent practice attempts with corrective feedback. This is definitely a recipe for disaster!’</a:t>
            </a:r>
          </a:p>
        </p:txBody>
      </p:sp>
      <p:sp>
        <p:nvSpPr>
          <p:cNvPr id="3" name="Content Placeholder 2">
            <a:extLst>
              <a:ext uri="{FF2B5EF4-FFF2-40B4-BE49-F238E27FC236}">
                <a16:creationId xmlns:a16="http://schemas.microsoft.com/office/drawing/2014/main" id="{0C94D401-5C5E-DA74-62B7-1187427A9FBE}"/>
              </a:ext>
            </a:extLst>
          </p:cNvPr>
          <p:cNvSpPr>
            <a:spLocks noGrp="1"/>
          </p:cNvSpPr>
          <p:nvPr>
            <p:ph type="body" sz="quarter" idx="15"/>
          </p:nvPr>
        </p:nvSpPr>
        <p:spPr>
          <a:xfrm>
            <a:off x="3511550" y="5938166"/>
            <a:ext cx="8108950" cy="423139"/>
          </a:xfrm>
        </p:spPr>
        <p:txBody>
          <a:bodyPr vert="horz" lIns="0" tIns="0" rIns="0" bIns="0" rtlCol="0" anchor="t">
            <a:noAutofit/>
          </a:bodyPr>
          <a:lstStyle/>
          <a:p>
            <a:r>
              <a:rPr lang="en-AU" sz="2000" dirty="0">
                <a:highlight>
                  <a:srgbClr val="FFFFFF"/>
                </a:highlight>
                <a:latin typeface="Public Sans Light"/>
              </a:rPr>
              <a:t>Archer and Hughes 2011:12</a:t>
            </a:r>
            <a:endParaRPr lang="en-AU" dirty="0">
              <a:highlight>
                <a:srgbClr val="FFFFFF"/>
              </a:highlight>
            </a:endParaRPr>
          </a:p>
        </p:txBody>
      </p:sp>
    </p:spTree>
    <p:extLst>
      <p:ext uri="{BB962C8B-B14F-4D97-AF65-F5344CB8AC3E}">
        <p14:creationId xmlns:p14="http://schemas.microsoft.com/office/powerpoint/2010/main" val="383029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dirty="0"/>
              <a:t>Independent practice – How does it work?</a:t>
            </a:r>
            <a:r>
              <a:rPr lang="en-AU" dirty="0">
                <a:solidFill>
                  <a:schemeClr val="bg1"/>
                </a:solidFill>
              </a:rPr>
              <a:t> (1)</a:t>
            </a:r>
          </a:p>
        </p:txBody>
      </p:sp>
      <p:sp>
        <p:nvSpPr>
          <p:cNvPr id="3" name="Content Placeholder 2">
            <a:extLst>
              <a:ext uri="{FF2B5EF4-FFF2-40B4-BE49-F238E27FC236}">
                <a16:creationId xmlns:a16="http://schemas.microsoft.com/office/drawing/2014/main" id="{0C94D401-5C5E-DA74-62B7-1187427A9FBE}"/>
              </a:ext>
            </a:extLst>
          </p:cNvPr>
          <p:cNvSpPr>
            <a:spLocks noGrp="1"/>
          </p:cNvSpPr>
          <p:nvPr>
            <p:ph idx="1"/>
          </p:nvPr>
        </p:nvSpPr>
        <p:spPr/>
        <p:txBody>
          <a:bodyPr vert="horz" lIns="0" tIns="0" rIns="0" bIns="0" rtlCol="0" anchor="t">
            <a:noAutofit/>
          </a:bodyPr>
          <a:lstStyle/>
          <a:p>
            <a:r>
              <a:rPr lang="en-AU" sz="2000" dirty="0">
                <a:solidFill>
                  <a:srgbClr val="000000"/>
                </a:solidFill>
                <a:highlight>
                  <a:srgbClr val="FFFFFF"/>
                </a:highlight>
                <a:latin typeface="Public Sans Light"/>
              </a:rPr>
              <a:t>It:</a:t>
            </a:r>
          </a:p>
          <a:p>
            <a:pPr marL="342900" indent="-342900">
              <a:buFont typeface="Arial" panose="020B0604020202020204" pitchFamily="34" charset="0"/>
              <a:buChar char="•"/>
            </a:pPr>
            <a:r>
              <a:rPr lang="en-AU" sz="2000" dirty="0">
                <a:solidFill>
                  <a:srgbClr val="000000"/>
                </a:solidFill>
                <a:highlight>
                  <a:srgbClr val="FFFFFF"/>
                </a:highlight>
                <a:latin typeface="Public Sans Light"/>
              </a:rPr>
              <a:t>is critical for students to develop fluency and autonomy</a:t>
            </a:r>
            <a:endParaRPr lang="en-US" dirty="0">
              <a:highlight>
                <a:srgbClr val="FFFFFF"/>
              </a:highlight>
            </a:endParaRPr>
          </a:p>
          <a:p>
            <a:pPr marL="342900" indent="-342900">
              <a:buFont typeface="Arial" panose="020B0604020202020204" pitchFamily="34" charset="0"/>
              <a:buChar char="•"/>
            </a:pPr>
            <a:r>
              <a:rPr lang="en-AU" sz="2000" dirty="0">
                <a:solidFill>
                  <a:srgbClr val="000000"/>
                </a:solidFill>
                <a:highlight>
                  <a:srgbClr val="FFFFFF"/>
                </a:highlight>
                <a:latin typeface="Public Sans Light"/>
              </a:rPr>
              <a:t>should be meaningful and linked to previous guided practice</a:t>
            </a:r>
          </a:p>
          <a:p>
            <a:pPr marL="342900" indent="-342900">
              <a:buFont typeface="Arial" panose="020B0604020202020204" pitchFamily="34" charset="0"/>
              <a:buChar char="•"/>
            </a:pPr>
            <a:r>
              <a:rPr lang="en-AU" sz="2000" dirty="0">
                <a:solidFill>
                  <a:srgbClr val="000000"/>
                </a:solidFill>
                <a:highlight>
                  <a:srgbClr val="FFFFFF"/>
                </a:highlight>
                <a:latin typeface="Public Sans Light"/>
              </a:rPr>
              <a:t>enables students to consolidate their understanding.</a:t>
            </a:r>
            <a:endParaRPr lang="en-AU" sz="2000" b="0" i="0" dirty="0">
              <a:solidFill>
                <a:srgbClr val="000000"/>
              </a:solidFill>
              <a:effectLst/>
              <a:highlight>
                <a:srgbClr val="FFFFFF"/>
              </a:highlight>
              <a:latin typeface="Public Sans Light"/>
            </a:endParaRPr>
          </a:p>
          <a:p>
            <a:endParaRPr lang="en-AU" dirty="0">
              <a:solidFill>
                <a:srgbClr val="000000"/>
              </a:solidFill>
              <a:highlight>
                <a:srgbClr val="FFFFFF"/>
              </a:highlight>
              <a:latin typeface="Public Sans Light" pitchFamily="2" charset="0"/>
            </a:endParaRPr>
          </a:p>
          <a:p>
            <a:pPr marL="285750" indent="-285750">
              <a:buFont typeface="Arial" panose="020B0604020202020204" pitchFamily="34" charset="0"/>
              <a:buChar char="•"/>
            </a:pPr>
            <a:endParaRPr lang="en-AU" dirty="0">
              <a:solidFill>
                <a:srgbClr val="000000"/>
              </a:solidFill>
              <a:highlight>
                <a:srgbClr val="FFFFFF"/>
              </a:highlight>
            </a:endParaRPr>
          </a:p>
          <a:p>
            <a:pPr marL="285750" indent="-285750">
              <a:buFont typeface="Arial"/>
              <a:buChar char="•"/>
            </a:pPr>
            <a:endParaRPr lang="en-AU" dirty="0">
              <a:solidFill>
                <a:srgbClr val="000000"/>
              </a:solidFill>
              <a:highlight>
                <a:srgbClr val="FFFFFF"/>
              </a:highlight>
            </a:endParaRPr>
          </a:p>
        </p:txBody>
      </p: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53</a:t>
            </a:fld>
            <a:endParaRPr lang="en-AU"/>
          </a:p>
        </p:txBody>
      </p:sp>
      <p:sp>
        <p:nvSpPr>
          <p:cNvPr id="7" name="Text Placeholder 6">
            <a:extLst>
              <a:ext uri="{FF2B5EF4-FFF2-40B4-BE49-F238E27FC236}">
                <a16:creationId xmlns:a16="http://schemas.microsoft.com/office/drawing/2014/main" id="{65D35833-279C-36E7-66BD-3CFC7097A6AE}"/>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174328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dirty="0"/>
              <a:t>Independent practice – key considerations</a:t>
            </a:r>
            <a:r>
              <a:rPr lang="en-AU" dirty="0">
                <a:solidFill>
                  <a:schemeClr val="bg1"/>
                </a:solidFill>
              </a:rPr>
              <a:t> (2)</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pPr marL="457200" indent="-457200">
              <a:buAutoNum type="arabicPeriod"/>
            </a:pPr>
            <a:r>
              <a:rPr lang="en-AU" sz="2000" dirty="0">
                <a:solidFill>
                  <a:srgbClr val="000000"/>
                </a:solidFill>
                <a:highlight>
                  <a:srgbClr val="FFFFFF"/>
                </a:highlight>
                <a:latin typeface="Public Sans Light"/>
              </a:rPr>
              <a:t>The teacher actively monitors and supervises students' independent practice (</a:t>
            </a:r>
            <a:r>
              <a:rPr lang="en-AU" sz="2000" dirty="0" err="1">
                <a:solidFill>
                  <a:srgbClr val="000000"/>
                </a:solidFill>
                <a:highlight>
                  <a:srgbClr val="FFFFFF"/>
                </a:highlight>
                <a:latin typeface="Public Sans Light"/>
              </a:rPr>
              <a:t>Rosenshine</a:t>
            </a:r>
            <a:r>
              <a:rPr lang="en-AU" sz="2000" dirty="0">
                <a:solidFill>
                  <a:srgbClr val="000000"/>
                </a:solidFill>
                <a:highlight>
                  <a:srgbClr val="FFFFFF"/>
                </a:highlight>
                <a:latin typeface="Public Sans Light"/>
              </a:rPr>
              <a:t> 2012).</a:t>
            </a:r>
          </a:p>
          <a:p>
            <a:pPr marL="457200" indent="-457200">
              <a:buAutoNum type="arabicPeriod"/>
            </a:pPr>
            <a:r>
              <a:rPr lang="en-AU" sz="2000" dirty="0">
                <a:solidFill>
                  <a:srgbClr val="000000"/>
                </a:solidFill>
                <a:highlight>
                  <a:srgbClr val="FFFFFF"/>
                </a:highlight>
                <a:latin typeface="Public Sans Light"/>
              </a:rPr>
              <a:t>Independent practice does not have to be done individually.</a:t>
            </a:r>
            <a:endParaRPr lang="en-AU" sz="2000" dirty="0">
              <a:solidFill>
                <a:srgbClr val="000000"/>
              </a:solidFill>
              <a:highlight>
                <a:srgbClr val="FFFFFF"/>
              </a:highlight>
            </a:endParaRPr>
          </a:p>
          <a:p>
            <a:pPr marL="457200" indent="-457200">
              <a:buAutoNum type="arabicPeriod"/>
            </a:pPr>
            <a:r>
              <a:rPr lang="en-AU" sz="2000" dirty="0">
                <a:solidFill>
                  <a:srgbClr val="000000"/>
                </a:solidFill>
                <a:highlight>
                  <a:srgbClr val="FFFFFF"/>
                </a:highlight>
                <a:latin typeface="Public Sans Light"/>
              </a:rPr>
              <a:t>Repeated independent practice consolidates learning over time.</a:t>
            </a:r>
            <a:endParaRPr lang="en-AU" sz="2000" dirty="0">
              <a:solidFill>
                <a:srgbClr val="000000"/>
              </a:solidFill>
              <a:highlight>
                <a:srgbClr val="FFFFFF"/>
              </a:highlight>
              <a:latin typeface="Public Sans Light" pitchFamily="2" charset="0"/>
            </a:endParaRPr>
          </a:p>
          <a:p>
            <a:pPr marL="457200" indent="-457200">
              <a:buAutoNum type="arabicPeriod"/>
            </a:pPr>
            <a:r>
              <a:rPr lang="en-AU" sz="2000" dirty="0">
                <a:solidFill>
                  <a:srgbClr val="000000"/>
                </a:solidFill>
                <a:highlight>
                  <a:srgbClr val="FFFFFF"/>
                </a:highlight>
                <a:latin typeface="Public Sans Light"/>
              </a:rPr>
              <a:t>Increased skill proficiency can be practiced in different contexts.</a:t>
            </a:r>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54</a:t>
            </a:fld>
            <a:endParaRPr lang="en-AU"/>
          </a:p>
        </p:txBody>
      </p:sp>
      <p:sp>
        <p:nvSpPr>
          <p:cNvPr id="7" name="Text Placeholder 6">
            <a:extLst>
              <a:ext uri="{FF2B5EF4-FFF2-40B4-BE49-F238E27FC236}">
                <a16:creationId xmlns:a16="http://schemas.microsoft.com/office/drawing/2014/main" id="{5E1236C2-8E1A-9657-EEA6-4B15CF7416E1}"/>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58323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A98DA-03F8-3CD8-375C-E0D611DEC8D2}"/>
              </a:ext>
            </a:extLst>
          </p:cNvPr>
          <p:cNvSpPr>
            <a:spLocks noGrp="1"/>
          </p:cNvSpPr>
          <p:nvPr>
            <p:ph type="title"/>
          </p:nvPr>
        </p:nvSpPr>
        <p:spPr/>
        <p:txBody>
          <a:bodyPr/>
          <a:lstStyle/>
          <a:p>
            <a:r>
              <a:rPr lang="en-AU"/>
              <a:t>Building knowledge before generative learning</a:t>
            </a:r>
          </a:p>
        </p:txBody>
      </p:sp>
      <p:sp>
        <p:nvSpPr>
          <p:cNvPr id="6" name="Rectangle: Rounded Corners 5"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20231F3D-5A85-33D9-2187-3181AEA69A71}"/>
              </a:ext>
            </a:extLst>
          </p:cNvPr>
          <p:cNvSpPr/>
          <p:nvPr/>
        </p:nvSpPr>
        <p:spPr>
          <a:xfrm>
            <a:off x="359998" y="1560708"/>
            <a:ext cx="5794399" cy="4536000"/>
          </a:xfrm>
          <a:prstGeom prst="roundRect">
            <a:avLst>
              <a:gd name="adj" fmla="val 317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360000" bIns="45720" rtlCol="0" anchor="ctr"/>
          <a:lstStyle/>
          <a:p>
            <a:pPr>
              <a:lnSpc>
                <a:spcPct val="150000"/>
              </a:lnSpc>
            </a:pPr>
            <a:r>
              <a:rPr lang="en-AU" sz="1800" dirty="0">
                <a:solidFill>
                  <a:schemeClr val="accent1"/>
                </a:solidFill>
              </a:rPr>
              <a:t>The aim of explicit teaching is for all students to gain the skills, knowledge and understanding to be able to do generative learning. Generative learning is where students create complex mental models or schemas that enable them to apply their knowledge to novel situations (Fiorella 2023). </a:t>
            </a:r>
          </a:p>
        </p:txBody>
      </p:sp>
      <p:sp>
        <p:nvSpPr>
          <p:cNvPr id="9" name="Rectangle: Rounded Corners 8"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E0E4FDA3-6588-2D3C-F8AB-22C0552CE701}"/>
              </a:ext>
            </a:extLst>
          </p:cNvPr>
          <p:cNvSpPr/>
          <p:nvPr/>
        </p:nvSpPr>
        <p:spPr>
          <a:xfrm>
            <a:off x="6502400" y="1560708"/>
            <a:ext cx="5329602" cy="2465192"/>
          </a:xfrm>
          <a:prstGeom prst="roundRect">
            <a:avLst>
              <a:gd name="adj" fmla="val 317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360000" bIns="45720" rtlCol="0" anchor="ctr"/>
          <a:lstStyle/>
          <a:p>
            <a:pPr>
              <a:lnSpc>
                <a:spcPct val="150000"/>
              </a:lnSpc>
            </a:pPr>
            <a:r>
              <a:rPr lang="en-AU" sz="1800" dirty="0">
                <a:solidFill>
                  <a:schemeClr val="accent1"/>
                </a:solidFill>
              </a:rPr>
              <a:t>Students are actively involved in guiding their learning through:</a:t>
            </a:r>
          </a:p>
          <a:p>
            <a:pPr marL="342900" indent="-342900">
              <a:lnSpc>
                <a:spcPct val="150000"/>
              </a:lnSpc>
              <a:buFont typeface="Arial" panose="020B0604020202020204" pitchFamily="34" charset="0"/>
              <a:buChar char="•"/>
            </a:pPr>
            <a:r>
              <a:rPr lang="en-AU" sz="1800" dirty="0">
                <a:solidFill>
                  <a:schemeClr val="accent1"/>
                </a:solidFill>
              </a:rPr>
              <a:t>summarising learning</a:t>
            </a:r>
          </a:p>
          <a:p>
            <a:pPr marL="342900" indent="-342900">
              <a:lnSpc>
                <a:spcPct val="150000"/>
              </a:lnSpc>
              <a:buFont typeface="Arial" panose="020B0604020202020204" pitchFamily="34" charset="0"/>
              <a:buChar char="•"/>
            </a:pPr>
            <a:r>
              <a:rPr lang="en-AU" sz="1800" dirty="0">
                <a:solidFill>
                  <a:schemeClr val="accent1"/>
                </a:solidFill>
              </a:rPr>
              <a:t>guided structured inquiry </a:t>
            </a:r>
          </a:p>
          <a:p>
            <a:pPr marL="342900" indent="-342900">
              <a:lnSpc>
                <a:spcPct val="150000"/>
              </a:lnSpc>
              <a:buFont typeface="Arial" panose="020B0604020202020204" pitchFamily="34" charset="0"/>
              <a:buChar char="•"/>
            </a:pPr>
            <a:r>
              <a:rPr lang="en-AU" sz="1800" dirty="0">
                <a:solidFill>
                  <a:schemeClr val="accent1"/>
                </a:solidFill>
              </a:rPr>
              <a:t>peer teaching.</a:t>
            </a:r>
          </a:p>
        </p:txBody>
      </p:sp>
      <p:sp>
        <p:nvSpPr>
          <p:cNvPr id="10" name="Rectangle: Rounded Corners 9" descr="Session 2: Strategic school planning for curriculum implementation in a small school context – strengthening and scaling strategic planning processes for ongoing effective implementation.&#10;">
            <a:extLst>
              <a:ext uri="{FF2B5EF4-FFF2-40B4-BE49-F238E27FC236}">
                <a16:creationId xmlns:a16="http://schemas.microsoft.com/office/drawing/2014/main" id="{2EFA8485-AE73-2D34-EAD0-A25C22E0A350}"/>
              </a:ext>
            </a:extLst>
          </p:cNvPr>
          <p:cNvSpPr/>
          <p:nvPr/>
        </p:nvSpPr>
        <p:spPr>
          <a:xfrm>
            <a:off x="6502400" y="4267200"/>
            <a:ext cx="5329602" cy="1829508"/>
          </a:xfrm>
          <a:prstGeom prst="roundRect">
            <a:avLst>
              <a:gd name="adj" fmla="val 317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45720" rIns="360000" bIns="45720" rtlCol="0" anchor="ctr"/>
          <a:lstStyle/>
          <a:p>
            <a:pPr>
              <a:lnSpc>
                <a:spcPct val="150000"/>
              </a:lnSpc>
            </a:pPr>
            <a:r>
              <a:rPr lang="en-AU" sz="2000" dirty="0">
                <a:solidFill>
                  <a:schemeClr val="accent1"/>
                </a:solidFill>
                <a:latin typeface="+mj-lt"/>
              </a:rPr>
              <a:t>Knowledge must come first before students can extend their thinking to become independent learners.</a:t>
            </a:r>
          </a:p>
        </p:txBody>
      </p:sp>
      <p:sp>
        <p:nvSpPr>
          <p:cNvPr id="4" name="Slide Number Placeholder 3">
            <a:extLst>
              <a:ext uri="{FF2B5EF4-FFF2-40B4-BE49-F238E27FC236}">
                <a16:creationId xmlns:a16="http://schemas.microsoft.com/office/drawing/2014/main" id="{6BF00748-E800-964D-D05A-3B6DF91EACC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1444574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2000"/>
                                        <p:tgtEl>
                                          <p:spTgt spid="9"/>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6" name="Text Placeholder 5">
            <a:extLst>
              <a:ext uri="{FF2B5EF4-FFF2-40B4-BE49-F238E27FC236}">
                <a16:creationId xmlns:a16="http://schemas.microsoft.com/office/drawing/2014/main" id="{4D49C28C-F5EE-966A-7816-F41AA2EA6EE7}"/>
              </a:ext>
              <a:ext uri="{C183D7F6-B498-43B3-948B-1728B52AA6E4}">
                <adec:decorative xmlns:adec="http://schemas.microsoft.com/office/drawing/2017/decorative" val="1"/>
              </a:ext>
            </a:extLst>
          </p:cNvPr>
          <p:cNvSpPr>
            <a:spLocks noGrp="1"/>
          </p:cNvSpPr>
          <p:nvPr>
            <p:ph type="body" sz="quarter" idx="11"/>
          </p:nvPr>
        </p:nvSpPr>
        <p:spPr/>
        <p:txBody>
          <a:bodyPr/>
          <a:lstStyle/>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8604000" cy="800681"/>
          </a:xfrm>
        </p:spPr>
        <p:txBody>
          <a:bodyPr/>
          <a:lstStyle/>
          <a:p>
            <a:r>
              <a:rPr lang="en-AU"/>
              <a:t>Planning, rehearsing and developing the techniques</a:t>
            </a:r>
          </a:p>
        </p:txBody>
      </p:sp>
    </p:spTree>
    <p:extLst>
      <p:ext uri="{BB962C8B-B14F-4D97-AF65-F5344CB8AC3E}">
        <p14:creationId xmlns:p14="http://schemas.microsoft.com/office/powerpoint/2010/main" val="3357733620"/>
      </p:ext>
    </p:extLst>
  </p:cSld>
  <p:clrMapOvr>
    <a:masterClrMapping/>
  </p:clrMapOvr>
  <p:transition spd="slow">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C67F-4CE8-0595-62EE-491E209B0614}"/>
              </a:ext>
            </a:extLst>
          </p:cNvPr>
          <p:cNvSpPr>
            <a:spLocks noGrp="1"/>
          </p:cNvSpPr>
          <p:nvPr>
            <p:ph type="title"/>
          </p:nvPr>
        </p:nvSpPr>
        <p:spPr/>
        <p:txBody>
          <a:bodyPr/>
          <a:lstStyle/>
          <a:p>
            <a:r>
              <a:rPr lang="en-US" dirty="0"/>
              <a:t>Creating agreed whole-school principles</a:t>
            </a:r>
          </a:p>
        </p:txBody>
      </p:sp>
      <p:sp>
        <p:nvSpPr>
          <p:cNvPr id="3" name="Content Placeholder 2">
            <a:extLst>
              <a:ext uri="{FF2B5EF4-FFF2-40B4-BE49-F238E27FC236}">
                <a16:creationId xmlns:a16="http://schemas.microsoft.com/office/drawing/2014/main" id="{CED743FE-21F2-82B5-5767-00678ED5B8E6}"/>
              </a:ext>
            </a:extLst>
          </p:cNvPr>
          <p:cNvSpPr>
            <a:spLocks noGrp="1"/>
          </p:cNvSpPr>
          <p:nvPr>
            <p:ph idx="1"/>
          </p:nvPr>
        </p:nvSpPr>
        <p:spPr/>
        <p:txBody>
          <a:bodyPr vert="horz" lIns="0" tIns="0" rIns="0" bIns="0" rtlCol="0" anchor="t">
            <a:noAutofit/>
          </a:bodyPr>
          <a:lstStyle/>
          <a:p>
            <a:r>
              <a:rPr lang="en-US" dirty="0">
                <a:ea typeface="+mn-lt"/>
                <a:cs typeface="+mn-lt"/>
              </a:rPr>
              <a:t>Draft whole-school teaching principles for gradual release of responsibility techniques.</a:t>
            </a:r>
          </a:p>
        </p:txBody>
      </p:sp>
      <p:sp>
        <p:nvSpPr>
          <p:cNvPr id="4" name="Slide Number Placeholder 3">
            <a:extLst>
              <a:ext uri="{FF2B5EF4-FFF2-40B4-BE49-F238E27FC236}">
                <a16:creationId xmlns:a16="http://schemas.microsoft.com/office/drawing/2014/main" id="{833695DE-747A-B772-AC55-5D4B71FB53B0}"/>
              </a:ext>
            </a:extLst>
          </p:cNvPr>
          <p:cNvSpPr>
            <a:spLocks noGrp="1"/>
          </p:cNvSpPr>
          <p:nvPr>
            <p:ph type="sldNum" sz="quarter" idx="10"/>
          </p:nvPr>
        </p:nvSpPr>
        <p:spPr/>
        <p:txBody>
          <a:bodyPr/>
          <a:lstStyle/>
          <a:p>
            <a:fld id="{10A01DC5-1685-4615-8240-15192985C6A2}" type="slidenum">
              <a:rPr lang="en-AU" smtClean="0"/>
              <a:pPr/>
              <a:t>57</a:t>
            </a:fld>
            <a:endParaRPr lang="en-AU"/>
          </a:p>
        </p:txBody>
      </p:sp>
    </p:spTree>
    <p:extLst>
      <p:ext uri="{BB962C8B-B14F-4D97-AF65-F5344CB8AC3E}">
        <p14:creationId xmlns:p14="http://schemas.microsoft.com/office/powerpoint/2010/main" val="261538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dirty="0"/>
              <a:t>Planning and rehearsing</a:t>
            </a:r>
            <a:r>
              <a:rPr lang="en-AU" dirty="0">
                <a:solidFill>
                  <a:schemeClr val="bg1"/>
                </a:solidFill>
              </a:rPr>
              <a:t> (3)</a:t>
            </a:r>
          </a:p>
        </p:txBody>
      </p:sp>
      <p:grpSp>
        <p:nvGrpSpPr>
          <p:cNvPr id="25" name="Group 24" descr="Plan">
            <a:extLst>
              <a:ext uri="{FF2B5EF4-FFF2-40B4-BE49-F238E27FC236}">
                <a16:creationId xmlns:a16="http://schemas.microsoft.com/office/drawing/2014/main" id="{44A2D0E1-EBEB-329A-D434-505DF44D1037}"/>
              </a:ext>
            </a:extLst>
          </p:cNvPr>
          <p:cNvGrpSpPr/>
          <p:nvPr/>
        </p:nvGrpSpPr>
        <p:grpSpPr>
          <a:xfrm>
            <a:off x="337720" y="2336107"/>
            <a:ext cx="1827652" cy="3217533"/>
            <a:chOff x="337720" y="2336107"/>
            <a:chExt cx="1827652" cy="3217533"/>
          </a:xfrm>
        </p:grpSpPr>
        <p:pic>
          <p:nvPicPr>
            <p:cNvPr id="10" name="Graphic 9" descr="Pen with solid fill">
              <a:extLst>
                <a:ext uri="{FF2B5EF4-FFF2-40B4-BE49-F238E27FC236}">
                  <a16:creationId xmlns:a16="http://schemas.microsoft.com/office/drawing/2014/main" id="{95EAE210-D304-9825-A1B2-DD266B492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972" y="2336107"/>
              <a:ext cx="914400" cy="914400"/>
            </a:xfrm>
            <a:prstGeom prst="rect">
              <a:avLst/>
            </a:prstGeom>
          </p:spPr>
        </p:pic>
        <p:pic>
          <p:nvPicPr>
            <p:cNvPr id="13" name="Graphic 12" descr="Document outline">
              <a:extLst>
                <a:ext uri="{FF2B5EF4-FFF2-40B4-BE49-F238E27FC236}">
                  <a16:creationId xmlns:a16="http://schemas.microsoft.com/office/drawing/2014/main" id="{55D20191-47C4-948D-497E-28198F059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219" y="2483382"/>
              <a:ext cx="1393159" cy="1393159"/>
            </a:xfrm>
            <a:prstGeom prst="rect">
              <a:avLst/>
            </a:prstGeom>
          </p:spPr>
        </p:pic>
        <p:sp>
          <p:nvSpPr>
            <p:cNvPr id="17" name="Rectangle: Rounded Corners 16">
              <a:extLst>
                <a:ext uri="{FF2B5EF4-FFF2-40B4-BE49-F238E27FC236}">
                  <a16:creationId xmlns:a16="http://schemas.microsoft.com/office/drawing/2014/main" id="{31B6BDDE-222D-426E-7733-B4E9D63C1ABB}"/>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a:t>Plan</a:t>
              </a:r>
            </a:p>
          </p:txBody>
        </p:sp>
      </p:grpSp>
      <p:grpSp>
        <p:nvGrpSpPr>
          <p:cNvPr id="26" name="Group 25" descr="Rehearse">
            <a:extLst>
              <a:ext uri="{FF2B5EF4-FFF2-40B4-BE49-F238E27FC236}">
                <a16:creationId xmlns:a16="http://schemas.microsoft.com/office/drawing/2014/main" id="{C6F9F9AB-A1D2-0F21-1803-BA54278FCC70}"/>
              </a:ext>
            </a:extLst>
          </p:cNvPr>
          <p:cNvGrpSpPr/>
          <p:nvPr/>
        </p:nvGrpSpPr>
        <p:grpSpPr>
          <a:xfrm>
            <a:off x="2594396" y="2613990"/>
            <a:ext cx="1790876" cy="2939650"/>
            <a:chOff x="2594396" y="2613990"/>
            <a:chExt cx="1790876" cy="2939650"/>
          </a:xfrm>
        </p:grpSpPr>
        <p:sp>
          <p:nvSpPr>
            <p:cNvPr id="18" name="Rectangle: Rounded Corners 17">
              <a:extLst>
                <a:ext uri="{FF2B5EF4-FFF2-40B4-BE49-F238E27FC236}">
                  <a16:creationId xmlns:a16="http://schemas.microsoft.com/office/drawing/2014/main" id="{36BD77E3-3D95-2D8A-547D-C812505C0C7F}"/>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a:t>Rehearse</a:t>
              </a:r>
            </a:p>
          </p:txBody>
        </p:sp>
        <p:grpSp>
          <p:nvGrpSpPr>
            <p:cNvPr id="12" name="Graphic 21" descr="Classroom outline">
              <a:extLst>
                <a:ext uri="{FF2B5EF4-FFF2-40B4-BE49-F238E27FC236}">
                  <a16:creationId xmlns:a16="http://schemas.microsoft.com/office/drawing/2014/main" id="{37F3E4C0-29F2-2A8C-3547-D68D8483B233}"/>
                </a:ext>
              </a:extLst>
            </p:cNvPr>
            <p:cNvGrpSpPr/>
            <p:nvPr/>
          </p:nvGrpSpPr>
          <p:grpSpPr>
            <a:xfrm>
              <a:off x="2888885" y="2613990"/>
              <a:ext cx="1079847" cy="1131942"/>
              <a:chOff x="2888885" y="2613990"/>
              <a:chExt cx="1079847" cy="1131942"/>
            </a:xfrm>
            <a:solidFill>
              <a:srgbClr val="000000"/>
            </a:solidFill>
          </p:grpSpPr>
          <p:sp>
            <p:nvSpPr>
              <p:cNvPr id="30" name="Freeform: Shape 29">
                <a:extLst>
                  <a:ext uri="{FF2B5EF4-FFF2-40B4-BE49-F238E27FC236}">
                    <a16:creationId xmlns:a16="http://schemas.microsoft.com/office/drawing/2014/main" id="{911B96C5-543D-D8B9-A482-5AB84CB49B3D}"/>
                  </a:ext>
                </a:extLst>
              </p:cNvPr>
              <p:cNvSpPr/>
              <p:nvPr/>
            </p:nvSpPr>
            <p:spPr>
              <a:xfrm>
                <a:off x="3112520" y="2613990"/>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FB06F5C0-CD14-4E0D-A7E8-3496B021987B}"/>
                  </a:ext>
                </a:extLst>
              </p:cNvPr>
              <p:cNvSpPr/>
              <p:nvPr/>
            </p:nvSpPr>
            <p:spPr>
              <a:xfrm>
                <a:off x="2888885" y="2831210"/>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56275113-E46E-5945-3286-0CB6CCBFF965}"/>
                  </a:ext>
                </a:extLst>
              </p:cNvPr>
              <p:cNvSpPr/>
              <p:nvPr/>
            </p:nvSpPr>
            <p:spPr>
              <a:xfrm>
                <a:off x="2996424" y="3113496"/>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60905164-CF3C-00CD-76EB-F1A7B89516DD}"/>
                  </a:ext>
                </a:extLst>
              </p:cNvPr>
              <p:cNvSpPr/>
              <p:nvPr/>
            </p:nvSpPr>
            <p:spPr>
              <a:xfrm>
                <a:off x="3015928" y="2773623"/>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nvGrpSpPr>
          <p:cNvPr id="27" name="Group 26" descr="Feedback">
            <a:extLst>
              <a:ext uri="{FF2B5EF4-FFF2-40B4-BE49-F238E27FC236}">
                <a16:creationId xmlns:a16="http://schemas.microsoft.com/office/drawing/2014/main" id="{C0BBD205-9CB5-BD5F-CC45-3DB8BE2C21FB}"/>
              </a:ext>
            </a:extLst>
          </p:cNvPr>
          <p:cNvGrpSpPr/>
          <p:nvPr/>
        </p:nvGrpSpPr>
        <p:grpSpPr>
          <a:xfrm>
            <a:off x="4840017" y="2483382"/>
            <a:ext cx="1790876" cy="3070258"/>
            <a:chOff x="4840017" y="2483382"/>
            <a:chExt cx="1790876" cy="3070258"/>
          </a:xfrm>
        </p:grpSpPr>
        <p:pic>
          <p:nvPicPr>
            <p:cNvPr id="15" name="Graphic 14" descr="List outline">
              <a:extLst>
                <a:ext uri="{FF2B5EF4-FFF2-40B4-BE49-F238E27FC236}">
                  <a16:creationId xmlns:a16="http://schemas.microsoft.com/office/drawing/2014/main" id="{AEEEBD97-D527-26F2-C983-20CF3F6C00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8876" y="2483382"/>
              <a:ext cx="1393159" cy="1393159"/>
            </a:xfrm>
            <a:prstGeom prst="rect">
              <a:avLst/>
            </a:prstGeom>
          </p:spPr>
        </p:pic>
        <p:sp>
          <p:nvSpPr>
            <p:cNvPr id="24" name="Rectangle: Rounded Corners 23">
              <a:extLst>
                <a:ext uri="{FF2B5EF4-FFF2-40B4-BE49-F238E27FC236}">
                  <a16:creationId xmlns:a16="http://schemas.microsoft.com/office/drawing/2014/main" id="{ABA6AB41-25C8-7313-4560-157907C3E5C8}"/>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a:t>Feedback</a:t>
              </a:r>
            </a:p>
          </p:txBody>
        </p:sp>
      </p:grpSp>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181454">
            <a:off x="8454564" y="1973816"/>
            <a:ext cx="2583879" cy="3644537"/>
          </a:xfrm>
          <a:prstGeom prst="rect">
            <a:avLst/>
          </a:prstGeom>
        </p:spPr>
      </p:pic>
      <p:sp>
        <p:nvSpPr>
          <p:cNvPr id="16" name="TextBox 15">
            <a:extLst>
              <a:ext uri="{FF2B5EF4-FFF2-40B4-BE49-F238E27FC236}">
                <a16:creationId xmlns:a16="http://schemas.microsoft.com/office/drawing/2014/main" id="{54C42BD4-5803-4C48-CE2A-A42B718911C0}"/>
              </a:ext>
            </a:extLst>
          </p:cNvPr>
          <p:cNvSpPr txBox="1"/>
          <p:nvPr/>
        </p:nvSpPr>
        <p:spPr>
          <a:xfrm>
            <a:off x="360000" y="6299627"/>
            <a:ext cx="1177010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Evidence for Learning (2022) </a:t>
            </a:r>
            <a:r>
              <a:rPr lang="en-AU" sz="1000" i="1" dirty="0">
                <a:hlinkClick r:id="rId11"/>
              </a:rPr>
              <a:t>Effective Professional Development</a:t>
            </a:r>
            <a:r>
              <a:rPr lang="en-AU" sz="1000" dirty="0"/>
              <a:t>, Sydney: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58</a:t>
            </a:fld>
            <a:endParaRPr lang="en-AU"/>
          </a:p>
        </p:txBody>
      </p:sp>
      <p:sp>
        <p:nvSpPr>
          <p:cNvPr id="14" name="Text Placeholder 13">
            <a:extLst>
              <a:ext uri="{FF2B5EF4-FFF2-40B4-BE49-F238E27FC236}">
                <a16:creationId xmlns:a16="http://schemas.microsoft.com/office/drawing/2014/main" id="{D11D508F-E9D2-0594-60E4-06BF041D8D25}"/>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182021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0D900-C3D6-DABE-AF47-D56670B85D1B}"/>
              </a:ext>
            </a:extLst>
          </p:cNvPr>
          <p:cNvSpPr>
            <a:spLocks noGrp="1"/>
          </p:cNvSpPr>
          <p:nvPr>
            <p:ph type="title"/>
          </p:nvPr>
        </p:nvSpPr>
        <p:spPr/>
        <p:txBody>
          <a:bodyPr/>
          <a:lstStyle/>
          <a:p>
            <a:r>
              <a:rPr lang="en-AU"/>
              <a:t>Rehearsal steps and feedback prompts</a:t>
            </a:r>
          </a:p>
        </p:txBody>
      </p:sp>
      <p:sp>
        <p:nvSpPr>
          <p:cNvPr id="5" name="Rectangle: Rounded Corners 4">
            <a:extLst>
              <a:ext uri="{FF2B5EF4-FFF2-40B4-BE49-F238E27FC236}">
                <a16:creationId xmlns:a16="http://schemas.microsoft.com/office/drawing/2014/main" id="{54F16F7B-9582-0D51-BB95-207083DC92F7}"/>
              </a:ext>
            </a:extLst>
          </p:cNvPr>
          <p:cNvSpPr/>
          <p:nvPr/>
        </p:nvSpPr>
        <p:spPr>
          <a:xfrm>
            <a:off x="607080" y="1384241"/>
            <a:ext cx="5488920" cy="4932338"/>
          </a:xfrm>
          <a:prstGeom prst="roundRect">
            <a:avLst>
              <a:gd name="adj" fmla="val 787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534670" indent="-457200">
              <a:lnSpc>
                <a:spcPct val="150000"/>
              </a:lnSpc>
              <a:spcAft>
                <a:spcPts val="600"/>
              </a:spcAft>
              <a:buFont typeface="+mj-lt"/>
              <a:buAutoNum type="arabicPeriod"/>
            </a:pPr>
            <a:r>
              <a:rPr lang="en-AU" sz="1800" dirty="0">
                <a:solidFill>
                  <a:schemeClr val="tx1"/>
                </a:solidFill>
                <a:latin typeface="+mj-lt"/>
              </a:rPr>
              <a:t>Select a technique to use for gradual release of responsibility (such as modelling through think-</a:t>
            </a:r>
            <a:r>
              <a:rPr lang="en-AU" sz="1800" dirty="0" err="1">
                <a:solidFill>
                  <a:schemeClr val="tx1"/>
                </a:solidFill>
                <a:latin typeface="+mj-lt"/>
              </a:rPr>
              <a:t>alouds</a:t>
            </a:r>
            <a:r>
              <a:rPr lang="en-AU" sz="1800" dirty="0">
                <a:solidFill>
                  <a:schemeClr val="tx1"/>
                </a:solidFill>
                <a:latin typeface="+mj-lt"/>
              </a:rPr>
              <a:t>).</a:t>
            </a:r>
          </a:p>
          <a:p>
            <a:pPr marL="534670" indent="-457200">
              <a:lnSpc>
                <a:spcPct val="150000"/>
              </a:lnSpc>
              <a:spcAft>
                <a:spcPts val="600"/>
              </a:spcAft>
              <a:buFont typeface="+mj-lt"/>
              <a:buAutoNum type="arabicPeriod"/>
            </a:pPr>
            <a:r>
              <a:rPr lang="en-AU" sz="1800" dirty="0">
                <a:solidFill>
                  <a:schemeClr val="tx1"/>
                </a:solidFill>
                <a:latin typeface="+mj-lt"/>
              </a:rPr>
              <a:t>Plan your instruction for the class.</a:t>
            </a:r>
          </a:p>
          <a:p>
            <a:pPr marL="534670" indent="-457200">
              <a:lnSpc>
                <a:spcPct val="150000"/>
              </a:lnSpc>
              <a:spcAft>
                <a:spcPts val="600"/>
              </a:spcAft>
              <a:buFont typeface="+mj-lt"/>
              <a:buAutoNum type="arabicPeriod"/>
            </a:pPr>
            <a:r>
              <a:rPr lang="en-AU" sz="1800" dirty="0">
                <a:solidFill>
                  <a:schemeClr val="tx1"/>
                </a:solidFill>
                <a:latin typeface="+mj-lt"/>
              </a:rPr>
              <a:t>With a partner, rehearse the teaching for this ‘gradual release of responsibility’ technique.</a:t>
            </a:r>
          </a:p>
          <a:p>
            <a:pPr marL="534670" indent="-457200">
              <a:lnSpc>
                <a:spcPct val="150000"/>
              </a:lnSpc>
              <a:spcAft>
                <a:spcPts val="600"/>
              </a:spcAft>
              <a:buFont typeface="+mj-lt"/>
              <a:buAutoNum type="arabicPeriod"/>
            </a:pPr>
            <a:r>
              <a:rPr lang="en-AU" sz="1800" dirty="0">
                <a:solidFill>
                  <a:schemeClr val="tx1"/>
                </a:solidFill>
                <a:latin typeface="+mj-lt"/>
              </a:rPr>
              <a:t>Use the feedback from your partner to improve your approach.</a:t>
            </a:r>
          </a:p>
          <a:p>
            <a:pPr marL="534670" indent="-457200">
              <a:lnSpc>
                <a:spcPct val="150000"/>
              </a:lnSpc>
              <a:spcAft>
                <a:spcPts val="600"/>
              </a:spcAft>
              <a:buFont typeface="+mj-lt"/>
              <a:buAutoNum type="arabicPeriod"/>
            </a:pPr>
            <a:r>
              <a:rPr lang="en-AU" sz="1800" dirty="0">
                <a:solidFill>
                  <a:schemeClr val="tx1"/>
                </a:solidFill>
                <a:latin typeface="+mj-lt"/>
              </a:rPr>
              <a:t>Swap with your partner for their rehearsal.</a:t>
            </a:r>
          </a:p>
        </p:txBody>
      </p:sp>
      <p:sp>
        <p:nvSpPr>
          <p:cNvPr id="6" name="Rectangle: Rounded Corners 5">
            <a:extLst>
              <a:ext uri="{FF2B5EF4-FFF2-40B4-BE49-F238E27FC236}">
                <a16:creationId xmlns:a16="http://schemas.microsoft.com/office/drawing/2014/main" id="{49BEBBA9-AD78-168A-1AFF-4F734B317F0F}"/>
              </a:ext>
            </a:extLst>
          </p:cNvPr>
          <p:cNvSpPr/>
          <p:nvPr/>
        </p:nvSpPr>
        <p:spPr>
          <a:xfrm>
            <a:off x="6355080" y="1384239"/>
            <a:ext cx="5123046" cy="4932339"/>
          </a:xfrm>
          <a:prstGeom prst="roundRect">
            <a:avLst>
              <a:gd name="adj" fmla="val 7878"/>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534670" indent="-457200">
              <a:lnSpc>
                <a:spcPct val="150000"/>
              </a:lnSpc>
              <a:spcAft>
                <a:spcPts val="600"/>
              </a:spcAft>
            </a:pPr>
            <a:r>
              <a:rPr lang="en-AU" sz="1800" b="1" dirty="0">
                <a:solidFill>
                  <a:schemeClr val="tx1"/>
                </a:solidFill>
                <a:latin typeface="+mj-lt"/>
              </a:rPr>
              <a:t>Feedback prompts</a:t>
            </a:r>
          </a:p>
          <a:p>
            <a:pPr marL="363220" indent="-285750">
              <a:lnSpc>
                <a:spcPct val="150000"/>
              </a:lnSpc>
              <a:spcAft>
                <a:spcPts val="600"/>
              </a:spcAft>
              <a:buFont typeface="Arial" panose="020B0604020202020204" pitchFamily="34" charset="0"/>
              <a:buChar char="•"/>
            </a:pPr>
            <a:r>
              <a:rPr lang="en-AU" sz="1800" dirty="0">
                <a:solidFill>
                  <a:schemeClr val="tx1"/>
                </a:solidFill>
              </a:rPr>
              <a:t>Did the teacher manage the cognitive load for learners?</a:t>
            </a:r>
          </a:p>
          <a:p>
            <a:pPr marL="363220" indent="-285750">
              <a:lnSpc>
                <a:spcPct val="150000"/>
              </a:lnSpc>
              <a:spcAft>
                <a:spcPts val="600"/>
              </a:spcAft>
              <a:buFont typeface="Arial" panose="020B0604020202020204" pitchFamily="34" charset="0"/>
              <a:buChar char="•"/>
            </a:pPr>
            <a:r>
              <a:rPr lang="en-AU" sz="1800" dirty="0">
                <a:solidFill>
                  <a:schemeClr val="tx1"/>
                </a:solidFill>
              </a:rPr>
              <a:t>Did it make the expectations of the task clear for learners?</a:t>
            </a:r>
          </a:p>
          <a:p>
            <a:pPr marL="363220" indent="-285750">
              <a:lnSpc>
                <a:spcPct val="150000"/>
              </a:lnSpc>
              <a:spcAft>
                <a:spcPts val="600"/>
              </a:spcAft>
              <a:buFont typeface="Arial" panose="020B0604020202020204" pitchFamily="34" charset="0"/>
              <a:buChar char="•"/>
            </a:pPr>
            <a:r>
              <a:rPr lang="en-AU" sz="1800" dirty="0">
                <a:solidFill>
                  <a:schemeClr val="tx1"/>
                </a:solidFill>
              </a:rPr>
              <a:t>Is the thinking of the teacher transparent?</a:t>
            </a:r>
          </a:p>
          <a:p>
            <a:pPr marL="363220" indent="-285750">
              <a:lnSpc>
                <a:spcPct val="150000"/>
              </a:lnSpc>
              <a:spcAft>
                <a:spcPts val="600"/>
              </a:spcAft>
              <a:buFont typeface="Arial" panose="020B0604020202020204" pitchFamily="34" charset="0"/>
              <a:buChar char="•"/>
            </a:pPr>
            <a:r>
              <a:rPr lang="en-AU" sz="1800" dirty="0">
                <a:solidFill>
                  <a:schemeClr val="tx1"/>
                </a:solidFill>
              </a:rPr>
              <a:t>Did it clarify common errors or misconceptions?</a:t>
            </a:r>
          </a:p>
          <a:p>
            <a:pPr marL="363220" indent="-285750">
              <a:lnSpc>
                <a:spcPct val="150000"/>
              </a:lnSpc>
              <a:spcAft>
                <a:spcPts val="600"/>
              </a:spcAft>
              <a:buFont typeface="Arial" panose="020B0604020202020204" pitchFamily="34" charset="0"/>
              <a:buChar char="•"/>
            </a:pPr>
            <a:endParaRPr lang="en-AU" sz="1800" dirty="0">
              <a:solidFill>
                <a:schemeClr val="tx1"/>
              </a:solidFill>
            </a:endParaRPr>
          </a:p>
        </p:txBody>
      </p:sp>
      <p:sp>
        <p:nvSpPr>
          <p:cNvPr id="4" name="Slide Number Placeholder 3">
            <a:extLst>
              <a:ext uri="{FF2B5EF4-FFF2-40B4-BE49-F238E27FC236}">
                <a16:creationId xmlns:a16="http://schemas.microsoft.com/office/drawing/2014/main" id="{A71D06D5-69EC-6E4E-94AF-BA09DD35D90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59</a:t>
            </a:fld>
            <a:endParaRPr lang="en-AU"/>
          </a:p>
        </p:txBody>
      </p:sp>
    </p:spTree>
    <p:extLst>
      <p:ext uri="{BB962C8B-B14F-4D97-AF65-F5344CB8AC3E}">
        <p14:creationId xmlns:p14="http://schemas.microsoft.com/office/powerpoint/2010/main" val="260766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2B2FB-EDCA-909F-A385-2A9A5ED694B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C47224-993E-9931-3056-8D7D303E6682}"/>
              </a:ext>
            </a:extLst>
          </p:cNvPr>
          <p:cNvSpPr>
            <a:spLocks noGrp="1"/>
          </p:cNvSpPr>
          <p:nvPr>
            <p:ph type="title"/>
          </p:nvPr>
        </p:nvSpPr>
        <p:spPr>
          <a:xfrm>
            <a:off x="360000" y="360000"/>
            <a:ext cx="10080000" cy="545601"/>
          </a:xfrm>
        </p:spPr>
        <p:txBody>
          <a:bodyPr/>
          <a:lstStyle/>
          <a:p>
            <a:r>
              <a:rPr lang="en-AU"/>
              <a:t>Learning modules and technique guides</a:t>
            </a:r>
          </a:p>
        </p:txBody>
      </p:sp>
      <p:grpSp>
        <p:nvGrpSpPr>
          <p:cNvPr id="6" name="Group 5" descr="This graphic looks at one of the 8 explicit teaching strategies, checking for understanding and some techniques for this strategy, student response systems and responsive teaching.">
            <a:extLst>
              <a:ext uri="{FF2B5EF4-FFF2-40B4-BE49-F238E27FC236}">
                <a16:creationId xmlns:a16="http://schemas.microsoft.com/office/drawing/2014/main" id="{DBBC37D2-83BF-42EF-7290-D68D793CBA81}"/>
              </a:ext>
            </a:extLst>
          </p:cNvPr>
          <p:cNvGrpSpPr/>
          <p:nvPr/>
        </p:nvGrpSpPr>
        <p:grpSpPr>
          <a:xfrm>
            <a:off x="2155396" y="1054249"/>
            <a:ext cx="7881207" cy="5563998"/>
            <a:chOff x="2155396" y="1054249"/>
            <a:chExt cx="7881207" cy="5563998"/>
          </a:xfrm>
        </p:grpSpPr>
        <p:pic>
          <p:nvPicPr>
            <p:cNvPr id="5" name="Picture 4" descr="A screenshot of a computer screen&#10;&#10;Description automatically generated">
              <a:extLst>
                <a:ext uri="{FF2B5EF4-FFF2-40B4-BE49-F238E27FC236}">
                  <a16:creationId xmlns:a16="http://schemas.microsoft.com/office/drawing/2014/main" id="{BF062B2E-87B2-2E29-F65E-974391344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396" y="1054249"/>
              <a:ext cx="7881207" cy="5563998"/>
            </a:xfrm>
            <a:prstGeom prst="rect">
              <a:avLst/>
            </a:prstGeom>
          </p:spPr>
        </p:pic>
        <p:sp>
          <p:nvSpPr>
            <p:cNvPr id="7" name="Rectangle: Rounded Corners 6">
              <a:extLst>
                <a:ext uri="{FF2B5EF4-FFF2-40B4-BE49-F238E27FC236}">
                  <a16:creationId xmlns:a16="http://schemas.microsoft.com/office/drawing/2014/main" id="{83DE0119-191A-F84D-A7A4-B240B1FEA85C}"/>
                </a:ext>
                <a:ext uri="{C183D7F6-B498-43B3-948B-1728B52AA6E4}">
                  <adec:decorative xmlns:adec="http://schemas.microsoft.com/office/drawing/2017/decorative" val="1"/>
                </a:ext>
              </a:extLst>
            </p:cNvPr>
            <p:cNvSpPr/>
            <p:nvPr/>
          </p:nvSpPr>
          <p:spPr>
            <a:xfrm>
              <a:off x="5164691" y="3083234"/>
              <a:ext cx="931309" cy="2346323"/>
            </a:xfrm>
            <a:prstGeom prst="roundRect">
              <a:avLst>
                <a:gd name="adj" fmla="val 7398"/>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AABA7663-2F5C-D71E-49AB-EB838459C0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234361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ext Placeholder 2">
            <a:extLst>
              <a:ext uri="{FF2B5EF4-FFF2-40B4-BE49-F238E27FC236}">
                <a16:creationId xmlns:a16="http://schemas.microsoft.com/office/drawing/2014/main" id="{4D1ED7F4-0C0A-C7A9-FCDC-2E194D3FC03B}"/>
              </a:ext>
              <a:ext uri="{C183D7F6-B498-43B3-948B-1728B52AA6E4}">
                <adec:decorative xmlns:adec="http://schemas.microsoft.com/office/drawing/2017/decorative" val="1"/>
              </a:ext>
            </a:extLst>
          </p:cNvPr>
          <p:cNvSpPr>
            <a:spLocks noGrp="1"/>
          </p:cNvSpPr>
          <p:nvPr>
            <p:ph type="body" sz="quarter" idx="11"/>
          </p:nvPr>
        </p:nvSpPr>
        <p:spPr/>
        <p:txBody>
          <a:bodyPr/>
          <a:lstStyle/>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11291998" cy="1929315"/>
          </a:xfrm>
        </p:spPr>
        <p:txBody>
          <a:bodyPr/>
          <a:lstStyle/>
          <a:p>
            <a:r>
              <a:rPr lang="en-AU" sz="3600" dirty="0"/>
              <a:t>In the next part of this module, we will work on evaluating our approach to implementing the strategies through techniques.</a:t>
            </a:r>
          </a:p>
        </p:txBody>
      </p:sp>
    </p:spTree>
    <p:extLst>
      <p:ext uri="{BB962C8B-B14F-4D97-AF65-F5344CB8AC3E}">
        <p14:creationId xmlns:p14="http://schemas.microsoft.com/office/powerpoint/2010/main" val="329427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Evaluating a whole-school approach</a:t>
            </a:r>
            <a:br>
              <a:rPr lang="en-AU" sz="4800"/>
            </a:br>
            <a:endParaRPr lang="en-US"/>
          </a:p>
        </p:txBody>
      </p:sp>
      <p:sp>
        <p:nvSpPr>
          <p:cNvPr id="4" name="Text Placeholder 3">
            <a:extLst>
              <a:ext uri="{FF2B5EF4-FFF2-40B4-BE49-F238E27FC236}">
                <a16:creationId xmlns:a16="http://schemas.microsoft.com/office/drawing/2014/main" id="{A2575638-6B8E-99EE-86C7-9B5E75420B8F}"/>
              </a:ext>
            </a:extLst>
          </p:cNvPr>
          <p:cNvSpPr>
            <a:spLocks noGrp="1"/>
          </p:cNvSpPr>
          <p:nvPr>
            <p:ph type="body" sz="quarter" idx="11"/>
          </p:nvPr>
        </p:nvSpPr>
        <p:spPr/>
        <p:txBody>
          <a:bodyPr/>
          <a:lstStyle/>
          <a:p>
            <a:r>
              <a:rPr lang="en-US" sz="5400" dirty="0"/>
              <a:t>Part C</a:t>
            </a:r>
          </a:p>
        </p:txBody>
      </p:sp>
    </p:spTree>
    <p:extLst>
      <p:ext uri="{BB962C8B-B14F-4D97-AF65-F5344CB8AC3E}">
        <p14:creationId xmlns:p14="http://schemas.microsoft.com/office/powerpoint/2010/main" val="279536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dirty="0"/>
              <a:t>Purpose and outcome</a:t>
            </a:r>
            <a:r>
              <a:rPr lang="en-AU" dirty="0">
                <a:solidFill>
                  <a:schemeClr val="bg1"/>
                </a:solidFill>
              </a:rPr>
              <a:t> (2)</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a:xfrm>
            <a:off x="360000" y="1620000"/>
            <a:ext cx="11031900" cy="4536000"/>
          </a:xfrm>
        </p:spPr>
        <p:txBody>
          <a:bodyPr vert="horz" lIns="0" tIns="0" rIns="0" bIns="0" rtlCol="0" anchor="t">
            <a:noAutofit/>
          </a:bodyPr>
          <a:lstStyle/>
          <a:p>
            <a:r>
              <a:rPr lang="en-AU" sz="2000" b="1" dirty="0">
                <a:latin typeface="+mj-lt"/>
              </a:rPr>
              <a:t>Purpose</a:t>
            </a:r>
          </a:p>
          <a:p>
            <a:r>
              <a:rPr lang="en-AU" sz="2000" dirty="0"/>
              <a:t>To apply effective professional development structures, reflect on and evaluate our implementation of an explicit teaching technique.</a:t>
            </a:r>
          </a:p>
          <a:p>
            <a:r>
              <a:rPr lang="en-AU" sz="2000" b="1" dirty="0">
                <a:latin typeface="+mj-lt"/>
              </a:rPr>
              <a:t>Outcome</a:t>
            </a:r>
          </a:p>
          <a:p>
            <a:r>
              <a:rPr lang="en-AU" sz="2000" dirty="0"/>
              <a:t>Refine the whole-school practices of gradual release of responsibility and plan for future success and activities.</a:t>
            </a:r>
          </a:p>
          <a:p>
            <a:endParaRPr lang="en-AU" dirty="0"/>
          </a:p>
        </p:txBody>
      </p:sp>
      <p:sp>
        <p:nvSpPr>
          <p:cNvPr id="2" name="Slide Number Placeholder 3">
            <a:extLst>
              <a:ext uri="{FF2B5EF4-FFF2-40B4-BE49-F238E27FC236}">
                <a16:creationId xmlns:a16="http://schemas.microsoft.com/office/drawing/2014/main" id="{01C9DC31-B9E9-A446-D5A7-A29C9A5347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62</a:t>
            </a:fld>
            <a:endParaRPr lang="en-AU"/>
          </a:p>
        </p:txBody>
      </p:sp>
      <p:sp>
        <p:nvSpPr>
          <p:cNvPr id="6" name="Text Placeholder 5">
            <a:extLst>
              <a:ext uri="{FF2B5EF4-FFF2-40B4-BE49-F238E27FC236}">
                <a16:creationId xmlns:a16="http://schemas.microsoft.com/office/drawing/2014/main" id="{35FC564C-5B47-C172-90EC-31707C7A5160}"/>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31703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ext Placeholder 2">
            <a:extLst>
              <a:ext uri="{FF2B5EF4-FFF2-40B4-BE49-F238E27FC236}">
                <a16:creationId xmlns:a16="http://schemas.microsoft.com/office/drawing/2014/main" id="{C013C0D6-4C49-3B00-3C52-640111CA174E}"/>
              </a:ext>
              <a:ext uri="{C183D7F6-B498-43B3-948B-1728B52AA6E4}">
                <adec:decorative xmlns:adec="http://schemas.microsoft.com/office/drawing/2017/decorative" val="1"/>
              </a:ext>
            </a:extLst>
          </p:cNvPr>
          <p:cNvSpPr>
            <a:spLocks noGrp="1"/>
          </p:cNvSpPr>
          <p:nvPr>
            <p:ph type="body" sz="quarter" idx="11"/>
          </p:nvPr>
        </p:nvSpPr>
        <p:spPr/>
        <p:txBody>
          <a:bodyPr/>
          <a:lstStyle/>
          <a:p>
            <a:endParaRPr lang="en-AU"/>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AU" dirty="0"/>
              <a:t>A whole-school approach</a:t>
            </a:r>
            <a:endParaRPr lang="en-AU" dirty="0">
              <a:highlight>
                <a:srgbClr val="FFFF00"/>
              </a:highlight>
            </a:endParaRPr>
          </a:p>
        </p:txBody>
      </p:sp>
    </p:spTree>
    <p:extLst>
      <p:ext uri="{BB962C8B-B14F-4D97-AF65-F5344CB8AC3E}">
        <p14:creationId xmlns:p14="http://schemas.microsoft.com/office/powerpoint/2010/main" val="1261278583"/>
      </p:ext>
    </p:extLst>
  </p:cSld>
  <p:clrMapOvr>
    <a:masterClrMapping/>
  </p:clrMapOvr>
  <p:transition spd="slow">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545601"/>
          </a:xfrm>
        </p:spPr>
        <p:txBody>
          <a:bodyPr/>
          <a:lstStyle/>
          <a:p>
            <a:r>
              <a:rPr lang="en-AU" dirty="0"/>
              <a:t>Initial reflection point</a:t>
            </a:r>
            <a:r>
              <a:rPr lang="en-AU" dirty="0">
                <a:solidFill>
                  <a:schemeClr val="bg1"/>
                </a:solidFill>
              </a:rPr>
              <a:t> (2)</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64</a:t>
            </a:fld>
            <a:endParaRPr lang="en-AU"/>
          </a:p>
        </p:txBody>
      </p:sp>
      <p:graphicFrame>
        <p:nvGraphicFramePr>
          <p:cNvPr id="4" name="Table 9">
            <a:extLst>
              <a:ext uri="{FF2B5EF4-FFF2-40B4-BE49-F238E27FC236}">
                <a16:creationId xmlns:a16="http://schemas.microsoft.com/office/drawing/2014/main" id="{6EE73304-8F18-7F38-5EC4-FB95B78D5685}"/>
              </a:ext>
            </a:extLst>
          </p:cNvPr>
          <p:cNvGraphicFramePr>
            <a:graphicFrameLocks noGrp="1"/>
          </p:cNvGraphicFramePr>
          <p:nvPr/>
        </p:nvGraphicFramePr>
        <p:xfrm>
          <a:off x="344508" y="2524872"/>
          <a:ext cx="11402014" cy="1808256"/>
        </p:xfrm>
        <a:graphic>
          <a:graphicData uri="http://schemas.openxmlformats.org/drawingml/2006/table">
            <a:tbl>
              <a:tblPr firstRow="1" bandRow="1" bandCol="1">
                <a:tableStyleId>{69012ECD-51FC-41F1-AA8D-1B2483CD663E}</a:tableStyleId>
              </a:tblPr>
              <a:tblGrid>
                <a:gridCol w="3908939">
                  <a:extLst>
                    <a:ext uri="{9D8B030D-6E8A-4147-A177-3AD203B41FA5}">
                      <a16:colId xmlns:a16="http://schemas.microsoft.com/office/drawing/2014/main" val="278706534"/>
                    </a:ext>
                  </a:extLst>
                </a:gridCol>
                <a:gridCol w="1498615">
                  <a:extLst>
                    <a:ext uri="{9D8B030D-6E8A-4147-A177-3AD203B41FA5}">
                      <a16:colId xmlns:a16="http://schemas.microsoft.com/office/drawing/2014/main" val="1174282902"/>
                    </a:ext>
                  </a:extLst>
                </a:gridCol>
                <a:gridCol w="1498615">
                  <a:extLst>
                    <a:ext uri="{9D8B030D-6E8A-4147-A177-3AD203B41FA5}">
                      <a16:colId xmlns:a16="http://schemas.microsoft.com/office/drawing/2014/main" val="3352047489"/>
                    </a:ext>
                  </a:extLst>
                </a:gridCol>
                <a:gridCol w="1498615">
                  <a:extLst>
                    <a:ext uri="{9D8B030D-6E8A-4147-A177-3AD203B41FA5}">
                      <a16:colId xmlns:a16="http://schemas.microsoft.com/office/drawing/2014/main" val="3722786642"/>
                    </a:ext>
                  </a:extLst>
                </a:gridCol>
                <a:gridCol w="1498615">
                  <a:extLst>
                    <a:ext uri="{9D8B030D-6E8A-4147-A177-3AD203B41FA5}">
                      <a16:colId xmlns:a16="http://schemas.microsoft.com/office/drawing/2014/main" val="10149451"/>
                    </a:ext>
                  </a:extLst>
                </a:gridCol>
                <a:gridCol w="1498615">
                  <a:extLst>
                    <a:ext uri="{9D8B030D-6E8A-4147-A177-3AD203B41FA5}">
                      <a16:colId xmlns:a16="http://schemas.microsoft.com/office/drawing/2014/main" val="1087846312"/>
                    </a:ext>
                  </a:extLst>
                </a:gridCol>
              </a:tblGrid>
              <a:tr h="572736">
                <a:tc>
                  <a:txBody>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lang="en-AU" sz="1800" kern="100" dirty="0">
                          <a:effectLst/>
                        </a:rPr>
                        <a:t>Teacher observation</a:t>
                      </a:r>
                      <a:r>
                        <a:rPr lang="en-AU" sz="1050" kern="100" dirty="0">
                          <a:effectLst/>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anchor="ctr" anchorCtr="1"/>
                </a:tc>
                <a:tc>
                  <a:txBody>
                    <a:bodyPr/>
                    <a:lstStyle/>
                    <a:p>
                      <a:pPr>
                        <a:lnSpc>
                          <a:spcPct val="120000"/>
                        </a:lnSpc>
                        <a:spcBef>
                          <a:spcPts val="0"/>
                        </a:spcBef>
                        <a:spcAft>
                          <a:spcPts val="0"/>
                        </a:spcAft>
                      </a:pPr>
                      <a:r>
                        <a:rPr lang="en-AU" dirty="0">
                          <a:latin typeface="+mj-lt"/>
                        </a:rPr>
                        <a:t>0</a:t>
                      </a:r>
                    </a:p>
                  </a:txBody>
                  <a:tcPr anchor="ctr" anchorCtr="1"/>
                </a:tc>
                <a:tc>
                  <a:txBody>
                    <a:bodyPr/>
                    <a:lstStyle/>
                    <a:p>
                      <a:pPr>
                        <a:lnSpc>
                          <a:spcPct val="120000"/>
                        </a:lnSpc>
                        <a:spcBef>
                          <a:spcPts val="0"/>
                        </a:spcBef>
                        <a:spcAft>
                          <a:spcPts val="0"/>
                        </a:spcAft>
                      </a:pPr>
                      <a:r>
                        <a:rPr lang="en-AU" dirty="0">
                          <a:latin typeface="+mj-lt"/>
                        </a:rPr>
                        <a:t>1</a:t>
                      </a:r>
                    </a:p>
                  </a:txBody>
                  <a:tcPr anchor="ctr" anchorCtr="1"/>
                </a:tc>
                <a:tc>
                  <a:txBody>
                    <a:bodyPr/>
                    <a:lstStyle/>
                    <a:p>
                      <a:pPr>
                        <a:lnSpc>
                          <a:spcPct val="120000"/>
                        </a:lnSpc>
                        <a:spcBef>
                          <a:spcPts val="0"/>
                        </a:spcBef>
                        <a:spcAft>
                          <a:spcPts val="0"/>
                        </a:spcAft>
                      </a:pPr>
                      <a:r>
                        <a:rPr lang="en-AU" dirty="0">
                          <a:latin typeface="+mj-lt"/>
                        </a:rPr>
                        <a:t>2</a:t>
                      </a:r>
                    </a:p>
                  </a:txBody>
                  <a:tcPr anchor="ctr" anchorCtr="1"/>
                </a:tc>
                <a:tc>
                  <a:txBody>
                    <a:bodyPr/>
                    <a:lstStyle/>
                    <a:p>
                      <a:pPr>
                        <a:lnSpc>
                          <a:spcPct val="120000"/>
                        </a:lnSpc>
                        <a:spcBef>
                          <a:spcPts val="0"/>
                        </a:spcBef>
                        <a:spcAft>
                          <a:spcPts val="0"/>
                        </a:spcAft>
                      </a:pPr>
                      <a:r>
                        <a:rPr lang="en-AU" dirty="0">
                          <a:latin typeface="+mj-lt"/>
                        </a:rPr>
                        <a:t>3</a:t>
                      </a:r>
                    </a:p>
                  </a:txBody>
                  <a:tcPr anchor="ctr" anchorCtr="1"/>
                </a:tc>
                <a:tc>
                  <a:txBody>
                    <a:bodyPr/>
                    <a:lstStyle/>
                    <a:p>
                      <a:pPr>
                        <a:lnSpc>
                          <a:spcPct val="120000"/>
                        </a:lnSpc>
                        <a:spcBef>
                          <a:spcPts val="0"/>
                        </a:spcBef>
                        <a:spcAft>
                          <a:spcPts val="0"/>
                        </a:spcAft>
                      </a:pPr>
                      <a:r>
                        <a:rPr lang="en-AU" dirty="0">
                          <a:latin typeface="+mj-lt"/>
                        </a:rPr>
                        <a:t>4</a:t>
                      </a:r>
                    </a:p>
                  </a:txBody>
                  <a:tcPr anchor="ctr" anchorCtr="1"/>
                </a:tc>
                <a:extLst>
                  <a:ext uri="{0D108BD9-81ED-4DB2-BD59-A6C34878D82A}">
                    <a16:rowId xmlns:a16="http://schemas.microsoft.com/office/drawing/2014/main" val="3231636544"/>
                  </a:ext>
                </a:extLst>
              </a:tr>
              <a:tr h="572736">
                <a:tc>
                  <a:txBody>
                    <a:bodyPr/>
                    <a:lstStyle/>
                    <a:p>
                      <a:pPr>
                        <a:lnSpc>
                          <a:spcPct val="115000"/>
                        </a:lnSpc>
                        <a:spcAft>
                          <a:spcPts val="800"/>
                        </a:spcAft>
                      </a:pPr>
                      <a:r>
                        <a:rPr lang="en-AU" sz="1800" kern="100" dirty="0">
                          <a:effectLst/>
                        </a:rPr>
                        <a:t>After modelling and guiding, did my students complete an activity that demonstrated the success criteria?</a:t>
                      </a:r>
                    </a:p>
                  </a:txBody>
                  <a:tcPr marL="68580" marR="68580" marT="0" marB="0"/>
                </a:tc>
                <a:tc>
                  <a:txBody>
                    <a:bodyPr/>
                    <a:lstStyle/>
                    <a:p>
                      <a:pPr>
                        <a:lnSpc>
                          <a:spcPct val="115000"/>
                        </a:lnSpc>
                        <a:spcAft>
                          <a:spcPts val="800"/>
                        </a:spcAft>
                      </a:pPr>
                      <a:r>
                        <a:rPr lang="en-AU" sz="1800" kern="100" dirty="0">
                          <a:effectLst/>
                        </a:rPr>
                        <a:t>Not yet observable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b="1" kern="100" dirty="0">
                          <a:effectLst/>
                        </a:rPr>
                        <a:t>Minimal</a:t>
                      </a:r>
                      <a:r>
                        <a:rPr lang="en-AU" sz="1800" kern="100" dirty="0">
                          <a:effectLst/>
                        </a:rPr>
                        <a:t> parts of the success criteria</a:t>
                      </a:r>
                    </a:p>
                  </a:txBody>
                  <a:tcPr marL="68580" marR="68580" marT="0" marB="0"/>
                </a:tc>
                <a:tc>
                  <a:txBody>
                    <a:bodyPr/>
                    <a:lstStyle/>
                    <a:p>
                      <a:pPr>
                        <a:lnSpc>
                          <a:spcPct val="115000"/>
                        </a:lnSpc>
                        <a:spcAft>
                          <a:spcPts val="800"/>
                        </a:spcAft>
                      </a:pPr>
                      <a:r>
                        <a:rPr lang="en-AU" sz="1800" b="1" kern="100">
                          <a:effectLst/>
                        </a:rPr>
                        <a:t>Some</a:t>
                      </a:r>
                      <a:r>
                        <a:rPr lang="en-AU" sz="1800" kern="100">
                          <a:effectLst/>
                        </a:rPr>
                        <a:t> parts of the success criteria</a:t>
                      </a:r>
                    </a:p>
                  </a:txBody>
                  <a:tcPr marL="68580" marR="68580" marT="0" marB="0"/>
                </a:tc>
                <a:tc>
                  <a:txBody>
                    <a:bodyPr/>
                    <a:lstStyle/>
                    <a:p>
                      <a:pPr>
                        <a:lnSpc>
                          <a:spcPct val="115000"/>
                        </a:lnSpc>
                        <a:spcAft>
                          <a:spcPts val="800"/>
                        </a:spcAft>
                      </a:pPr>
                      <a:r>
                        <a:rPr lang="en-AU" sz="1800" b="1" kern="100" dirty="0">
                          <a:effectLst/>
                        </a:rPr>
                        <a:t>Most</a:t>
                      </a:r>
                      <a:r>
                        <a:rPr lang="en-AU" sz="1800" kern="100" dirty="0">
                          <a:effectLst/>
                        </a:rPr>
                        <a:t> parts of the success criteria</a:t>
                      </a:r>
                    </a:p>
                  </a:txBody>
                  <a:tcPr marL="68580" marR="68580" marT="0" marB="0"/>
                </a:tc>
                <a:tc>
                  <a:txBody>
                    <a:bodyPr/>
                    <a:lstStyle/>
                    <a:p>
                      <a:pPr>
                        <a:lnSpc>
                          <a:spcPct val="115000"/>
                        </a:lnSpc>
                        <a:spcAft>
                          <a:spcPts val="800"/>
                        </a:spcAft>
                      </a:pPr>
                      <a:r>
                        <a:rPr lang="en-AU" sz="1800" b="1" kern="100" dirty="0">
                          <a:effectLst/>
                        </a:rPr>
                        <a:t>All</a:t>
                      </a:r>
                      <a:r>
                        <a:rPr lang="en-AU" sz="1800" kern="100" dirty="0">
                          <a:effectLst/>
                        </a:rPr>
                        <a:t> parts of the success criteria</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3684091"/>
                  </a:ext>
                </a:extLst>
              </a:tr>
            </a:tbl>
          </a:graphicData>
        </a:graphic>
      </p:graphicFrame>
    </p:spTree>
    <p:extLst>
      <p:ext uri="{BB962C8B-B14F-4D97-AF65-F5344CB8AC3E}">
        <p14:creationId xmlns:p14="http://schemas.microsoft.com/office/powerpoint/2010/main" val="135021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10CBE0C4-10E9-F923-9CD5-9CBFD0326D12}"/>
              </a:ext>
            </a:extLst>
          </p:cNvPr>
          <p:cNvSpPr txBox="1">
            <a:spLocks noGrp="1"/>
          </p:cNvSpPr>
          <p:nvPr>
            <p:ph type="title" idx="4294967295"/>
          </p:nvPr>
        </p:nvSpPr>
        <p:spPr>
          <a:xfrm>
            <a:off x="335637" y="555789"/>
            <a:ext cx="10792495" cy="5444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200" b="0" i="0" u="none" strike="noStrike" kern="1200" cap="none" spc="0" normalizeH="0" baseline="0" noProof="0" dirty="0">
                <a:ln>
                  <a:noFill/>
                </a:ln>
                <a:solidFill>
                  <a:schemeClr val="accent1"/>
                </a:solidFill>
                <a:effectLst/>
                <a:uLnTx/>
                <a:uFillTx/>
                <a:latin typeface="+mj-lt"/>
                <a:ea typeface="+mj-ea"/>
                <a:cs typeface="+mj-cs"/>
              </a:rPr>
              <a:t>The mechanisms that make it work</a:t>
            </a:r>
            <a:r>
              <a:rPr kumimoji="0" lang="en-GB" sz="3200" b="0" i="0" u="none" strike="noStrike" kern="1200" cap="none" spc="0" normalizeH="0" baseline="0" noProof="0" dirty="0">
                <a:ln>
                  <a:noFill/>
                </a:ln>
                <a:solidFill>
                  <a:schemeClr val="accent1"/>
                </a:solidFill>
                <a:effectLst/>
                <a:uLnTx/>
                <a:uFillTx/>
                <a:latin typeface="+mj-lt"/>
                <a:ea typeface="+mj-ea"/>
                <a:cs typeface="+mj-cs"/>
              </a:rPr>
              <a:t> </a:t>
            </a:r>
            <a:endParaRPr kumimoji="0" lang="en-AU" sz="3200" b="0" i="0" u="none" strike="noStrike" kern="1200" cap="none" spc="0" normalizeH="0" baseline="0" noProof="0" dirty="0">
              <a:ln>
                <a:noFill/>
              </a:ln>
              <a:solidFill>
                <a:schemeClr val="accent1"/>
              </a:solidFill>
              <a:effectLst/>
              <a:uLnTx/>
              <a:uFillTx/>
              <a:latin typeface="+mj-lt"/>
              <a:ea typeface="+mj-ea"/>
              <a:cs typeface="+mj-cs"/>
            </a:endParaRPr>
          </a:p>
        </p:txBody>
      </p:sp>
      <p:sp>
        <p:nvSpPr>
          <p:cNvPr id="5" name="Oval 4">
            <a:extLst>
              <a:ext uri="{FF2B5EF4-FFF2-40B4-BE49-F238E27FC236}">
                <a16:creationId xmlns:a16="http://schemas.microsoft.com/office/drawing/2014/main" id="{ECFACE37-7C0F-E08F-C0ED-551BE89CFBCC}"/>
              </a:ext>
            </a:extLst>
          </p:cNvPr>
          <p:cNvSpPr/>
          <p:nvPr/>
        </p:nvSpPr>
        <p:spPr>
          <a:xfrm>
            <a:off x="335637" y="2427176"/>
            <a:ext cx="2049387"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dirty="0">
                <a:solidFill>
                  <a:schemeClr val="bg1"/>
                </a:solidFill>
                <a:latin typeface="+mj-lt"/>
              </a:rPr>
              <a:t>Planning for modelled, guided and independent practice</a:t>
            </a:r>
          </a:p>
        </p:txBody>
      </p:sp>
      <p:pic>
        <p:nvPicPr>
          <p:cNvPr id="17" name="Graphic 16" descr="Add with solid fill">
            <a:extLst>
              <a:ext uri="{FF2B5EF4-FFF2-40B4-BE49-F238E27FC236}">
                <a16:creationId xmlns:a16="http://schemas.microsoft.com/office/drawing/2014/main" id="{23E6B1CE-2BBA-1E3A-D4F0-89288284DE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70773" y="3283259"/>
            <a:ext cx="356586" cy="356587"/>
          </a:xfrm>
          <a:prstGeom prst="rect">
            <a:avLst/>
          </a:prstGeom>
        </p:spPr>
      </p:pic>
      <p:sp>
        <p:nvSpPr>
          <p:cNvPr id="12" name="Oval 11">
            <a:extLst>
              <a:ext uri="{FF2B5EF4-FFF2-40B4-BE49-F238E27FC236}">
                <a16:creationId xmlns:a16="http://schemas.microsoft.com/office/drawing/2014/main" id="{DA50DF46-AB78-4DD9-398D-BD368188B756}"/>
              </a:ext>
            </a:extLst>
          </p:cNvPr>
          <p:cNvSpPr/>
          <p:nvPr/>
        </p:nvSpPr>
        <p:spPr>
          <a:xfrm>
            <a:off x="2709952" y="2418249"/>
            <a:ext cx="2049387"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dirty="0">
                <a:solidFill>
                  <a:schemeClr val="bg1"/>
                </a:solidFill>
                <a:latin typeface="+mj-lt"/>
              </a:rPr>
              <a:t>Checking  for understanding</a:t>
            </a:r>
          </a:p>
        </p:txBody>
      </p:sp>
      <p:pic>
        <p:nvPicPr>
          <p:cNvPr id="18" name="Graphic 17" descr="Add with solid fill">
            <a:extLst>
              <a:ext uri="{FF2B5EF4-FFF2-40B4-BE49-F238E27FC236}">
                <a16:creationId xmlns:a16="http://schemas.microsoft.com/office/drawing/2014/main" id="{0CB09AEF-23FB-BA1E-28CA-7AA5D24C59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3354" y="3271963"/>
            <a:ext cx="356586" cy="356587"/>
          </a:xfrm>
          <a:prstGeom prst="rect">
            <a:avLst/>
          </a:prstGeom>
        </p:spPr>
      </p:pic>
      <p:sp>
        <p:nvSpPr>
          <p:cNvPr id="14" name="Oval 13">
            <a:extLst>
              <a:ext uri="{FF2B5EF4-FFF2-40B4-BE49-F238E27FC236}">
                <a16:creationId xmlns:a16="http://schemas.microsoft.com/office/drawing/2014/main" id="{DF917CBA-EFB1-86B7-A6FF-74046903A4B6}"/>
              </a:ext>
            </a:extLst>
          </p:cNvPr>
          <p:cNvSpPr/>
          <p:nvPr/>
        </p:nvSpPr>
        <p:spPr>
          <a:xfrm>
            <a:off x="5084267" y="2409324"/>
            <a:ext cx="2049388"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Extended handover</a:t>
            </a:r>
          </a:p>
        </p:txBody>
      </p:sp>
      <p:pic>
        <p:nvPicPr>
          <p:cNvPr id="20" name="Graphic 19" descr="Add with solid fill">
            <a:extLst>
              <a:ext uri="{FF2B5EF4-FFF2-40B4-BE49-F238E27FC236}">
                <a16:creationId xmlns:a16="http://schemas.microsoft.com/office/drawing/2014/main" id="{D4B8F1AB-A319-95DD-5C44-D67DAE331E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8254" y="3284928"/>
            <a:ext cx="356586" cy="356587"/>
          </a:xfrm>
          <a:prstGeom prst="rect">
            <a:avLst/>
          </a:prstGeom>
        </p:spPr>
      </p:pic>
      <p:sp>
        <p:nvSpPr>
          <p:cNvPr id="15" name="Oval 14">
            <a:extLst>
              <a:ext uri="{FF2B5EF4-FFF2-40B4-BE49-F238E27FC236}">
                <a16:creationId xmlns:a16="http://schemas.microsoft.com/office/drawing/2014/main" id="{BF4EEF17-4D4F-DC8E-C9E5-D2801EFBD77C}"/>
              </a:ext>
            </a:extLst>
          </p:cNvPr>
          <p:cNvSpPr/>
          <p:nvPr/>
        </p:nvSpPr>
        <p:spPr>
          <a:xfrm>
            <a:off x="7458583" y="2400399"/>
            <a:ext cx="2037715" cy="2068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a:solidFill>
                  <a:schemeClr val="bg1"/>
                </a:solidFill>
                <a:latin typeface="+mj-lt"/>
              </a:rPr>
              <a:t>Flexibility and differentiated support </a:t>
            </a:r>
          </a:p>
        </p:txBody>
      </p:sp>
      <p:grpSp>
        <p:nvGrpSpPr>
          <p:cNvPr id="21" name="Group 20" descr="graphic: equal to">
            <a:extLst>
              <a:ext uri="{FF2B5EF4-FFF2-40B4-BE49-F238E27FC236}">
                <a16:creationId xmlns:a16="http://schemas.microsoft.com/office/drawing/2014/main" id="{C2F21894-65D3-CFE1-B9F1-16F8FE661E5D}"/>
              </a:ext>
            </a:extLst>
          </p:cNvPr>
          <p:cNvGrpSpPr/>
          <p:nvPr/>
        </p:nvGrpSpPr>
        <p:grpSpPr>
          <a:xfrm>
            <a:off x="9515077" y="3417704"/>
            <a:ext cx="293450" cy="121190"/>
            <a:chOff x="9527777" y="3417704"/>
            <a:chExt cx="293450" cy="121190"/>
          </a:xfrm>
        </p:grpSpPr>
        <p:cxnSp>
          <p:nvCxnSpPr>
            <p:cNvPr id="25" name="Straight Connector 24">
              <a:extLst>
                <a:ext uri="{FF2B5EF4-FFF2-40B4-BE49-F238E27FC236}">
                  <a16:creationId xmlns:a16="http://schemas.microsoft.com/office/drawing/2014/main" id="{119C4C7C-7EBE-A09A-B872-480258E5AABD}"/>
                </a:ext>
                <a:ext uri="{C183D7F6-B498-43B3-948B-1728B52AA6E4}">
                  <adec:decorative xmlns:adec="http://schemas.microsoft.com/office/drawing/2017/decorative" val="1"/>
                </a:ext>
              </a:extLst>
            </p:cNvPr>
            <p:cNvCxnSpPr/>
            <p:nvPr/>
          </p:nvCxnSpPr>
          <p:spPr>
            <a:xfrm>
              <a:off x="9527777" y="3417704"/>
              <a:ext cx="29345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F878525-38C3-CAAE-3FCA-0A29E420B183}"/>
                </a:ext>
                <a:ext uri="{C183D7F6-B498-43B3-948B-1728B52AA6E4}">
                  <adec:decorative xmlns:adec="http://schemas.microsoft.com/office/drawing/2017/decorative" val="1"/>
                </a:ext>
              </a:extLst>
            </p:cNvPr>
            <p:cNvCxnSpPr/>
            <p:nvPr/>
          </p:nvCxnSpPr>
          <p:spPr>
            <a:xfrm>
              <a:off x="9527777" y="3538894"/>
              <a:ext cx="29345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AE21F01F-1AB5-0BB0-F158-5E9D75DBFB9E}"/>
              </a:ext>
            </a:extLst>
          </p:cNvPr>
          <p:cNvSpPr/>
          <p:nvPr/>
        </p:nvSpPr>
        <p:spPr>
          <a:xfrm>
            <a:off x="9821227" y="2427176"/>
            <a:ext cx="2037715" cy="20330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b="1" dirty="0">
                <a:solidFill>
                  <a:schemeClr val="accent1"/>
                </a:solidFill>
                <a:latin typeface="+mj-lt"/>
              </a:rPr>
              <a:t>Optimising learning </a:t>
            </a:r>
          </a:p>
        </p:txBody>
      </p:sp>
      <p:sp>
        <p:nvSpPr>
          <p:cNvPr id="4" name="Slide Number Placeholder 3">
            <a:extLst>
              <a:ext uri="{FF2B5EF4-FFF2-40B4-BE49-F238E27FC236}">
                <a16:creationId xmlns:a16="http://schemas.microsoft.com/office/drawing/2014/main" id="{268E463A-EE45-21A5-A4E2-32639AF0DE1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65</a:t>
            </a:fld>
            <a:endParaRPr lang="en-AU"/>
          </a:p>
        </p:txBody>
      </p:sp>
    </p:spTree>
    <p:extLst>
      <p:ext uri="{BB962C8B-B14F-4D97-AF65-F5344CB8AC3E}">
        <p14:creationId xmlns:p14="http://schemas.microsoft.com/office/powerpoint/2010/main" val="23630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GB" dirty="0"/>
              <a:t>The importance of all moving together </a:t>
            </a:r>
            <a:r>
              <a:rPr lang="en-GB" dirty="0">
                <a:solidFill>
                  <a:schemeClr val="bg1"/>
                </a:solidFill>
              </a:rPr>
              <a:t>(2)</a:t>
            </a:r>
            <a:endParaRPr lang="en-US" dirty="0"/>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idx="1"/>
          </p:nvPr>
        </p:nvSpPr>
        <p:spPr>
          <a:xfrm>
            <a:off x="360000" y="1620000"/>
            <a:ext cx="8017512" cy="4536000"/>
          </a:xfrm>
        </p:spPr>
        <p:txBody>
          <a:bodyPr/>
          <a:lstStyle/>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a:solidFill>
                  <a:prstClr val="black"/>
                </a:solidFill>
              </a:rPr>
              <a:t>Saves learning time</a:t>
            </a:r>
            <a:r>
              <a:rPr lang="en-GB" sz="2400" baseline="30000">
                <a:solidFill>
                  <a:prstClr val="black"/>
                </a:solidFill>
              </a:rPr>
              <a:t>1</a:t>
            </a:r>
            <a:r>
              <a:rPr lang="en-GB" sz="2400">
                <a:solidFill>
                  <a:prstClr val="black"/>
                </a:solidFill>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ea typeface="+mn-ea"/>
                <a:cs typeface="+mn-cs"/>
              </a:rPr>
              <a:t>Frees up students’ working memory</a:t>
            </a:r>
            <a:r>
              <a:rPr lang="en-GB" sz="2400" baseline="30000">
                <a:solidFill>
                  <a:prstClr val="black"/>
                </a:solidFill>
              </a:rPr>
              <a:t>2</a:t>
            </a:r>
            <a:r>
              <a:rPr kumimoji="0" lang="en-GB" sz="2400" b="0" i="0" u="none" strike="noStrike" kern="1200" cap="none" spc="0" normalizeH="0" baseline="0" noProof="0">
                <a:ln>
                  <a:noFill/>
                </a:ln>
                <a:solidFill>
                  <a:prstClr val="black"/>
                </a:solidFill>
                <a:effectLst/>
                <a:uLnTx/>
                <a:uFillTx/>
                <a:ea typeface="+mn-ea"/>
                <a:cs typeface="+mn-cs"/>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a:solidFill>
                  <a:prstClr val="black"/>
                </a:solidFill>
              </a:rPr>
              <a:t>Certain and consistent expectations for students</a:t>
            </a:r>
            <a:r>
              <a:rPr lang="en-GB" sz="2400" baseline="30000">
                <a:solidFill>
                  <a:prstClr val="black"/>
                </a:solidFill>
              </a:rPr>
              <a:t>3</a:t>
            </a:r>
            <a:r>
              <a:rPr lang="en-GB" sz="2400">
                <a:solidFill>
                  <a:prstClr val="black"/>
                </a:solidFill>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a:solidFill>
                  <a:prstClr val="black"/>
                </a:solidFill>
              </a:rPr>
              <a:t>Students learn the routine more quickly when it is done in the same way across the school</a:t>
            </a:r>
            <a:r>
              <a:rPr lang="en-GB" sz="2400" baseline="30000">
                <a:solidFill>
                  <a:prstClr val="black"/>
                </a:solidFill>
              </a:rPr>
              <a:t>4</a:t>
            </a:r>
            <a:r>
              <a:rPr lang="en-GB" sz="2400">
                <a:solidFill>
                  <a:prstClr val="black"/>
                </a:solidFill>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a:solidFill>
                  <a:prstClr val="black"/>
                </a:solidFill>
              </a:rPr>
              <a:t>Fosters a strong sense of belonging</a:t>
            </a:r>
            <a:r>
              <a:rPr lang="en-GB" sz="2400" baseline="30000">
                <a:solidFill>
                  <a:prstClr val="black"/>
                </a:solidFill>
              </a:rPr>
              <a:t>5</a:t>
            </a:r>
            <a:r>
              <a:rPr lang="en-GB" sz="2400">
                <a:solidFill>
                  <a:prstClr val="black"/>
                </a:solidFill>
              </a:rPr>
              <a:t> </a:t>
            </a:r>
            <a:endParaRPr lang="en-GB" sz="2400" baseline="30000">
              <a:solidFill>
                <a:prstClr val="black"/>
              </a:solidFill>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en-GB">
              <a:solidFill>
                <a:prstClr val="black"/>
              </a:solidFill>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ea typeface="+mn-ea"/>
              <a:cs typeface="+mn-cs"/>
            </a:endParaRPr>
          </a:p>
          <a:p>
            <a:endParaRPr lang="en-AU"/>
          </a:p>
        </p:txBody>
      </p:sp>
      <p:grpSp>
        <p:nvGrpSpPr>
          <p:cNvPr id="2" name="Group 1">
            <a:extLst>
              <a:ext uri="{FF2B5EF4-FFF2-40B4-BE49-F238E27FC236}">
                <a16:creationId xmlns:a16="http://schemas.microsoft.com/office/drawing/2014/main" id="{514BE02D-7026-DC98-F904-1D3759F7118D}"/>
              </a:ext>
              <a:ext uri="{C183D7F6-B498-43B3-948B-1728B52AA6E4}">
                <adec:decorative xmlns:adec="http://schemas.microsoft.com/office/drawing/2017/decorative" val="1"/>
              </a:ext>
            </a:extLst>
          </p:cNvPr>
          <p:cNvGrpSpPr/>
          <p:nvPr/>
        </p:nvGrpSpPr>
        <p:grpSpPr>
          <a:xfrm>
            <a:off x="8350051" y="1938702"/>
            <a:ext cx="2752015" cy="3643219"/>
            <a:chOff x="735266" y="1125657"/>
            <a:chExt cx="3588486" cy="4493181"/>
          </a:xfrm>
        </p:grpSpPr>
        <p:pic>
          <p:nvPicPr>
            <p:cNvPr id="4" name="Picture 3">
              <a:extLst>
                <a:ext uri="{FF2B5EF4-FFF2-40B4-BE49-F238E27FC236}">
                  <a16:creationId xmlns:a16="http://schemas.microsoft.com/office/drawing/2014/main" id="{29E25E73-5DF0-9E31-F689-CD3570D70F2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BD0AF878-3186-340F-AD31-A43B15B457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6E17261B-F62A-D5CD-2ECC-6B05FFB78B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E975FF2-D8F1-5A97-8861-BE9BD5DC10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268937">
            <a:off x="8423016" y="2003591"/>
            <a:ext cx="2439795" cy="3585397"/>
          </a:xfrm>
          <a:prstGeom prst="rect">
            <a:avLst/>
          </a:prstGeom>
        </p:spPr>
      </p:pic>
      <p:sp>
        <p:nvSpPr>
          <p:cNvPr id="3" name="Slide Number Placeholder 3">
            <a:extLst>
              <a:ext uri="{FF2B5EF4-FFF2-40B4-BE49-F238E27FC236}">
                <a16:creationId xmlns:a16="http://schemas.microsoft.com/office/drawing/2014/main" id="{F12CE80C-DB8F-CCB7-E81B-1B7BFBA6157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66</a:t>
            </a:fld>
            <a:endParaRPr lang="en-AU"/>
          </a:p>
        </p:txBody>
      </p:sp>
    </p:spTree>
    <p:extLst>
      <p:ext uri="{BB962C8B-B14F-4D97-AF65-F5344CB8AC3E}">
        <p14:creationId xmlns:p14="http://schemas.microsoft.com/office/powerpoint/2010/main" val="109248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dirty="0"/>
              <a:t>Planning and rehearsing</a:t>
            </a:r>
            <a:r>
              <a:rPr lang="en-AU" dirty="0">
                <a:solidFill>
                  <a:schemeClr val="bg1"/>
                </a:solidFill>
              </a:rPr>
              <a:t> (3)</a:t>
            </a:r>
          </a:p>
        </p:txBody>
      </p:sp>
      <p:grpSp>
        <p:nvGrpSpPr>
          <p:cNvPr id="25" name="Group 24" descr="Plan">
            <a:extLst>
              <a:ext uri="{FF2B5EF4-FFF2-40B4-BE49-F238E27FC236}">
                <a16:creationId xmlns:a16="http://schemas.microsoft.com/office/drawing/2014/main" id="{44A2D0E1-EBEB-329A-D434-505DF44D1037}"/>
              </a:ext>
            </a:extLst>
          </p:cNvPr>
          <p:cNvGrpSpPr/>
          <p:nvPr/>
        </p:nvGrpSpPr>
        <p:grpSpPr>
          <a:xfrm>
            <a:off x="337720" y="2336107"/>
            <a:ext cx="1827652" cy="3217533"/>
            <a:chOff x="337720" y="2336107"/>
            <a:chExt cx="1827652" cy="3217533"/>
          </a:xfrm>
        </p:grpSpPr>
        <p:pic>
          <p:nvPicPr>
            <p:cNvPr id="10" name="Graphic 9" descr="Pen with solid fill">
              <a:extLst>
                <a:ext uri="{FF2B5EF4-FFF2-40B4-BE49-F238E27FC236}">
                  <a16:creationId xmlns:a16="http://schemas.microsoft.com/office/drawing/2014/main" id="{95EAE210-D304-9825-A1B2-DD266B492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972" y="2336107"/>
              <a:ext cx="914400" cy="914400"/>
            </a:xfrm>
            <a:prstGeom prst="rect">
              <a:avLst/>
            </a:prstGeom>
          </p:spPr>
        </p:pic>
        <p:pic>
          <p:nvPicPr>
            <p:cNvPr id="13" name="Graphic 12" descr="Document outline">
              <a:extLst>
                <a:ext uri="{FF2B5EF4-FFF2-40B4-BE49-F238E27FC236}">
                  <a16:creationId xmlns:a16="http://schemas.microsoft.com/office/drawing/2014/main" id="{55D20191-47C4-948D-497E-28198F059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219" y="2483382"/>
              <a:ext cx="1393159" cy="1393159"/>
            </a:xfrm>
            <a:prstGeom prst="rect">
              <a:avLst/>
            </a:prstGeom>
          </p:spPr>
        </p:pic>
        <p:sp>
          <p:nvSpPr>
            <p:cNvPr id="17" name="Rectangle: Rounded Corners 16">
              <a:extLst>
                <a:ext uri="{FF2B5EF4-FFF2-40B4-BE49-F238E27FC236}">
                  <a16:creationId xmlns:a16="http://schemas.microsoft.com/office/drawing/2014/main" id="{31B6BDDE-222D-426E-7733-B4E9D63C1ABB}"/>
                </a:ext>
              </a:extLst>
            </p:cNvPr>
            <p:cNvSpPr/>
            <p:nvPr/>
          </p:nvSpPr>
          <p:spPr>
            <a:xfrm>
              <a:off x="337720" y="3926206"/>
              <a:ext cx="1768157"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a:t>Plan</a:t>
              </a:r>
            </a:p>
          </p:txBody>
        </p:sp>
      </p:grpSp>
      <p:grpSp>
        <p:nvGrpSpPr>
          <p:cNvPr id="26" name="Group 25" descr="Rehearse">
            <a:extLst>
              <a:ext uri="{FF2B5EF4-FFF2-40B4-BE49-F238E27FC236}">
                <a16:creationId xmlns:a16="http://schemas.microsoft.com/office/drawing/2014/main" id="{C6F9F9AB-A1D2-0F21-1803-BA54278FCC70}"/>
              </a:ext>
            </a:extLst>
          </p:cNvPr>
          <p:cNvGrpSpPr/>
          <p:nvPr/>
        </p:nvGrpSpPr>
        <p:grpSpPr>
          <a:xfrm>
            <a:off x="2594396" y="2613990"/>
            <a:ext cx="1790876" cy="2939650"/>
            <a:chOff x="2594396" y="2613990"/>
            <a:chExt cx="1790876" cy="2939650"/>
          </a:xfrm>
        </p:grpSpPr>
        <p:sp>
          <p:nvSpPr>
            <p:cNvPr id="18" name="Rectangle: Rounded Corners 17">
              <a:extLst>
                <a:ext uri="{FF2B5EF4-FFF2-40B4-BE49-F238E27FC236}">
                  <a16:creationId xmlns:a16="http://schemas.microsoft.com/office/drawing/2014/main" id="{36BD77E3-3D95-2D8A-547D-C812505C0C7F}"/>
                </a:ext>
              </a:extLst>
            </p:cNvPr>
            <p:cNvSpPr/>
            <p:nvPr/>
          </p:nvSpPr>
          <p:spPr>
            <a:xfrm>
              <a:off x="2594396"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a:t>Rehearse</a:t>
              </a:r>
            </a:p>
          </p:txBody>
        </p:sp>
        <p:grpSp>
          <p:nvGrpSpPr>
            <p:cNvPr id="12" name="Graphic 21" descr="Classroom outline">
              <a:extLst>
                <a:ext uri="{FF2B5EF4-FFF2-40B4-BE49-F238E27FC236}">
                  <a16:creationId xmlns:a16="http://schemas.microsoft.com/office/drawing/2014/main" id="{37F3E4C0-29F2-2A8C-3547-D68D8483B233}"/>
                </a:ext>
              </a:extLst>
            </p:cNvPr>
            <p:cNvGrpSpPr/>
            <p:nvPr/>
          </p:nvGrpSpPr>
          <p:grpSpPr>
            <a:xfrm>
              <a:off x="2888885" y="2613990"/>
              <a:ext cx="1079847" cy="1131942"/>
              <a:chOff x="2888885" y="2613990"/>
              <a:chExt cx="1079847" cy="1131942"/>
            </a:xfrm>
            <a:solidFill>
              <a:srgbClr val="000000"/>
            </a:solidFill>
          </p:grpSpPr>
          <p:sp>
            <p:nvSpPr>
              <p:cNvPr id="30" name="Freeform: Shape 29">
                <a:extLst>
                  <a:ext uri="{FF2B5EF4-FFF2-40B4-BE49-F238E27FC236}">
                    <a16:creationId xmlns:a16="http://schemas.microsoft.com/office/drawing/2014/main" id="{911B96C5-543D-D8B9-A482-5AB84CB49B3D}"/>
                  </a:ext>
                </a:extLst>
              </p:cNvPr>
              <p:cNvSpPr/>
              <p:nvPr/>
            </p:nvSpPr>
            <p:spPr>
              <a:xfrm>
                <a:off x="3112520" y="2613990"/>
                <a:ext cx="856212" cy="609507"/>
              </a:xfrm>
              <a:custGeom>
                <a:avLst/>
                <a:gdLst>
                  <a:gd name="connsiteX0" fmla="*/ 29024 w 856212"/>
                  <a:gd name="connsiteY0" fmla="*/ 58048 h 609507"/>
                  <a:gd name="connsiteX1" fmla="*/ 58048 w 856212"/>
                  <a:gd name="connsiteY1" fmla="*/ 29024 h 609507"/>
                  <a:gd name="connsiteX2" fmla="*/ 798164 w 856212"/>
                  <a:gd name="connsiteY2" fmla="*/ 29024 h 609507"/>
                  <a:gd name="connsiteX3" fmla="*/ 827188 w 856212"/>
                  <a:gd name="connsiteY3" fmla="*/ 58048 h 609507"/>
                  <a:gd name="connsiteX4" fmla="*/ 827188 w 856212"/>
                  <a:gd name="connsiteY4" fmla="*/ 551459 h 609507"/>
                  <a:gd name="connsiteX5" fmla="*/ 798164 w 856212"/>
                  <a:gd name="connsiteY5" fmla="*/ 580483 h 609507"/>
                  <a:gd name="connsiteX6" fmla="*/ 307119 w 856212"/>
                  <a:gd name="connsiteY6" fmla="*/ 580483 h 609507"/>
                  <a:gd name="connsiteX7" fmla="*/ 289545 w 856212"/>
                  <a:gd name="connsiteY7" fmla="*/ 609507 h 609507"/>
                  <a:gd name="connsiteX8" fmla="*/ 798164 w 856212"/>
                  <a:gd name="connsiteY8" fmla="*/ 609507 h 609507"/>
                  <a:gd name="connsiteX9" fmla="*/ 856212 w 856212"/>
                  <a:gd name="connsiteY9" fmla="*/ 551459 h 609507"/>
                  <a:gd name="connsiteX10" fmla="*/ 856212 w 856212"/>
                  <a:gd name="connsiteY10" fmla="*/ 58048 h 609507"/>
                  <a:gd name="connsiteX11" fmla="*/ 798164 w 856212"/>
                  <a:gd name="connsiteY11" fmla="*/ 0 h 609507"/>
                  <a:gd name="connsiteX12" fmla="*/ 58048 w 856212"/>
                  <a:gd name="connsiteY12" fmla="*/ 0 h 609507"/>
                  <a:gd name="connsiteX13" fmla="*/ 0 w 856212"/>
                  <a:gd name="connsiteY13" fmla="*/ 58048 h 609507"/>
                  <a:gd name="connsiteX14" fmla="*/ 0 w 856212"/>
                  <a:gd name="connsiteY14" fmla="*/ 116575 h 609507"/>
                  <a:gd name="connsiteX15" fmla="*/ 29024 w 856212"/>
                  <a:gd name="connsiteY15" fmla="*/ 121916 h 60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6212" h="609507">
                    <a:moveTo>
                      <a:pt x="29024" y="58048"/>
                    </a:moveTo>
                    <a:cubicBezTo>
                      <a:pt x="29024" y="42018"/>
                      <a:pt x="42018" y="29024"/>
                      <a:pt x="58048" y="29024"/>
                    </a:cubicBezTo>
                    <a:lnTo>
                      <a:pt x="798164" y="29024"/>
                    </a:lnTo>
                    <a:cubicBezTo>
                      <a:pt x="814194" y="29024"/>
                      <a:pt x="827188" y="42018"/>
                      <a:pt x="827188" y="58048"/>
                    </a:cubicBezTo>
                    <a:lnTo>
                      <a:pt x="827188" y="551459"/>
                    </a:lnTo>
                    <a:cubicBezTo>
                      <a:pt x="827188" y="567489"/>
                      <a:pt x="814194" y="580483"/>
                      <a:pt x="798164" y="580483"/>
                    </a:cubicBezTo>
                    <a:lnTo>
                      <a:pt x="307119" y="580483"/>
                    </a:lnTo>
                    <a:lnTo>
                      <a:pt x="289545" y="609507"/>
                    </a:lnTo>
                    <a:lnTo>
                      <a:pt x="798164" y="609507"/>
                    </a:lnTo>
                    <a:cubicBezTo>
                      <a:pt x="830223" y="609507"/>
                      <a:pt x="856212" y="583517"/>
                      <a:pt x="856212" y="551459"/>
                    </a:cubicBezTo>
                    <a:lnTo>
                      <a:pt x="856212" y="58048"/>
                    </a:lnTo>
                    <a:cubicBezTo>
                      <a:pt x="856212" y="25990"/>
                      <a:pt x="830223" y="0"/>
                      <a:pt x="798164" y="0"/>
                    </a:cubicBezTo>
                    <a:lnTo>
                      <a:pt x="58048" y="0"/>
                    </a:lnTo>
                    <a:cubicBezTo>
                      <a:pt x="25990" y="0"/>
                      <a:pt x="0" y="25990"/>
                      <a:pt x="0" y="58048"/>
                    </a:cubicBezTo>
                    <a:lnTo>
                      <a:pt x="0" y="116575"/>
                    </a:lnTo>
                    <a:cubicBezTo>
                      <a:pt x="9846" y="117244"/>
                      <a:pt x="19584" y="119037"/>
                      <a:pt x="29024" y="121916"/>
                    </a:cubicBezTo>
                    <a:close/>
                  </a:path>
                </a:pathLst>
              </a:custGeom>
              <a:solidFill>
                <a:srgbClr val="000000"/>
              </a:solidFill>
              <a:ln w="14486"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FB06F5C0-CD14-4E0D-A7E8-3496B021987B}"/>
                  </a:ext>
                </a:extLst>
              </p:cNvPr>
              <p:cNvSpPr/>
              <p:nvPr/>
            </p:nvSpPr>
            <p:spPr>
              <a:xfrm>
                <a:off x="2888885" y="2831210"/>
                <a:ext cx="722154" cy="545869"/>
              </a:xfrm>
              <a:custGeom>
                <a:avLst/>
                <a:gdLst>
                  <a:gd name="connsiteX0" fmla="*/ 396329 w 722154"/>
                  <a:gd name="connsiteY0" fmla="*/ 336140 h 545869"/>
                  <a:gd name="connsiteX1" fmla="*/ 410362 w 722154"/>
                  <a:gd name="connsiteY1" fmla="*/ 329436 h 545869"/>
                  <a:gd name="connsiteX2" fmla="*/ 472648 w 722154"/>
                  <a:gd name="connsiteY2" fmla="*/ 230086 h 545869"/>
                  <a:gd name="connsiteX3" fmla="*/ 504479 w 722154"/>
                  <a:gd name="connsiteY3" fmla="*/ 222901 h 545869"/>
                  <a:gd name="connsiteX4" fmla="*/ 505561 w 722154"/>
                  <a:gd name="connsiteY4" fmla="*/ 223628 h 545869"/>
                  <a:gd name="connsiteX5" fmla="*/ 510379 w 722154"/>
                  <a:gd name="connsiteY5" fmla="*/ 256803 h 545869"/>
                  <a:gd name="connsiteX6" fmla="*/ 434350 w 722154"/>
                  <a:gd name="connsiteY6" fmla="*/ 382376 h 545869"/>
                  <a:gd name="connsiteX7" fmla="*/ 397069 w 722154"/>
                  <a:gd name="connsiteY7" fmla="*/ 392621 h 545869"/>
                  <a:gd name="connsiteX8" fmla="*/ 377434 w 722154"/>
                  <a:gd name="connsiteY8" fmla="*/ 398615 h 545869"/>
                  <a:gd name="connsiteX9" fmla="*/ 383428 w 722154"/>
                  <a:gd name="connsiteY9" fmla="*/ 418250 h 545869"/>
                  <a:gd name="connsiteX10" fmla="*/ 459166 w 722154"/>
                  <a:gd name="connsiteY10" fmla="*/ 397410 h 545869"/>
                  <a:gd name="connsiteX11" fmla="*/ 535050 w 722154"/>
                  <a:gd name="connsiteY11" fmla="*/ 272084 h 545869"/>
                  <a:gd name="connsiteX12" fmla="*/ 534106 w 722154"/>
                  <a:gd name="connsiteY12" fmla="*/ 212004 h 545869"/>
                  <a:gd name="connsiteX13" fmla="*/ 718149 w 722154"/>
                  <a:gd name="connsiteY13" fmla="*/ 24523 h 545869"/>
                  <a:gd name="connsiteX14" fmla="*/ 717652 w 722154"/>
                  <a:gd name="connsiteY14" fmla="*/ 4006 h 545869"/>
                  <a:gd name="connsiteX15" fmla="*/ 697425 w 722154"/>
                  <a:gd name="connsiteY15" fmla="*/ 4206 h 545869"/>
                  <a:gd name="connsiteX16" fmla="*/ 511076 w 722154"/>
                  <a:gd name="connsiteY16" fmla="*/ 194024 h 545869"/>
                  <a:gd name="connsiteX17" fmla="*/ 482052 w 722154"/>
                  <a:gd name="connsiteY17" fmla="*/ 191281 h 545869"/>
                  <a:gd name="connsiteX18" fmla="*/ 448050 w 722154"/>
                  <a:gd name="connsiteY18" fmla="*/ 214602 h 545869"/>
                  <a:gd name="connsiteX19" fmla="*/ 402134 w 722154"/>
                  <a:gd name="connsiteY19" fmla="*/ 287873 h 545869"/>
                  <a:gd name="connsiteX20" fmla="*/ 375330 w 722154"/>
                  <a:gd name="connsiteY20" fmla="*/ 206780 h 545869"/>
                  <a:gd name="connsiteX21" fmla="*/ 374387 w 722154"/>
                  <a:gd name="connsiteY21" fmla="*/ 204545 h 545869"/>
                  <a:gd name="connsiteX22" fmla="*/ 214115 w 722154"/>
                  <a:gd name="connsiteY22" fmla="*/ 145582 h 545869"/>
                  <a:gd name="connsiteX23" fmla="*/ 53728 w 722154"/>
                  <a:gd name="connsiteY23" fmla="*/ 204690 h 545869"/>
                  <a:gd name="connsiteX24" fmla="*/ 52857 w 722154"/>
                  <a:gd name="connsiteY24" fmla="*/ 206736 h 545869"/>
                  <a:gd name="connsiteX25" fmla="*/ 51943 w 722154"/>
                  <a:gd name="connsiteY25" fmla="*/ 209784 h 545869"/>
                  <a:gd name="connsiteX26" fmla="*/ 1281 w 722154"/>
                  <a:gd name="connsiteY26" fmla="*/ 486747 h 545869"/>
                  <a:gd name="connsiteX27" fmla="*/ 36944 w 722154"/>
                  <a:gd name="connsiteY27" fmla="*/ 544323 h 545869"/>
                  <a:gd name="connsiteX28" fmla="*/ 40464 w 722154"/>
                  <a:gd name="connsiteY28" fmla="*/ 545013 h 545869"/>
                  <a:gd name="connsiteX29" fmla="*/ 44817 w 722154"/>
                  <a:gd name="connsiteY29" fmla="*/ 545695 h 545869"/>
                  <a:gd name="connsiteX30" fmla="*/ 47110 w 722154"/>
                  <a:gd name="connsiteY30" fmla="*/ 545869 h 545869"/>
                  <a:gd name="connsiteX31" fmla="*/ 61165 w 722154"/>
                  <a:gd name="connsiteY31" fmla="*/ 530914 h 545869"/>
                  <a:gd name="connsiteX32" fmla="*/ 49287 w 722154"/>
                  <a:gd name="connsiteY32" fmla="*/ 517091 h 545869"/>
                  <a:gd name="connsiteX33" fmla="*/ 44933 w 722154"/>
                  <a:gd name="connsiteY33" fmla="*/ 516395 h 545869"/>
                  <a:gd name="connsiteX34" fmla="*/ 32221 w 722154"/>
                  <a:gd name="connsiteY34" fmla="*/ 508283 h 545869"/>
                  <a:gd name="connsiteX35" fmla="*/ 29681 w 722154"/>
                  <a:gd name="connsiteY35" fmla="*/ 492740 h 545869"/>
                  <a:gd name="connsiteX36" fmla="*/ 80198 w 722154"/>
                  <a:gd name="connsiteY36" fmla="*/ 216634 h 545869"/>
                  <a:gd name="connsiteX37" fmla="*/ 80357 w 722154"/>
                  <a:gd name="connsiteY37" fmla="*/ 216227 h 545869"/>
                  <a:gd name="connsiteX38" fmla="*/ 214115 w 722154"/>
                  <a:gd name="connsiteY38" fmla="*/ 174607 h 545869"/>
                  <a:gd name="connsiteX39" fmla="*/ 347757 w 722154"/>
                  <a:gd name="connsiteY39" fmla="*/ 215980 h 545869"/>
                  <a:gd name="connsiteX40" fmla="*/ 384298 w 722154"/>
                  <a:gd name="connsiteY40" fmla="*/ 326272 h 545869"/>
                  <a:gd name="connsiteX41" fmla="*/ 396329 w 722154"/>
                  <a:gd name="connsiteY41" fmla="*/ 336140 h 54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22154" h="545869">
                    <a:moveTo>
                      <a:pt x="396329" y="336140"/>
                    </a:moveTo>
                    <a:cubicBezTo>
                      <a:pt x="401910" y="336812"/>
                      <a:pt x="407378" y="334200"/>
                      <a:pt x="410362" y="329436"/>
                    </a:cubicBezTo>
                    <a:lnTo>
                      <a:pt x="472648" y="230086"/>
                    </a:lnTo>
                    <a:cubicBezTo>
                      <a:pt x="479454" y="219312"/>
                      <a:pt x="493705" y="216095"/>
                      <a:pt x="504479" y="222901"/>
                    </a:cubicBezTo>
                    <a:cubicBezTo>
                      <a:pt x="504846" y="223133"/>
                      <a:pt x="505207" y="223376"/>
                      <a:pt x="505561" y="223628"/>
                    </a:cubicBezTo>
                    <a:cubicBezTo>
                      <a:pt x="515588" y="231730"/>
                      <a:pt x="517686" y="246184"/>
                      <a:pt x="510379" y="256803"/>
                    </a:cubicBezTo>
                    <a:lnTo>
                      <a:pt x="434350" y="382376"/>
                    </a:lnTo>
                    <a:cubicBezTo>
                      <a:pt x="426608" y="395139"/>
                      <a:pt x="410246" y="399637"/>
                      <a:pt x="397069" y="392621"/>
                    </a:cubicBezTo>
                    <a:cubicBezTo>
                      <a:pt x="389991" y="388854"/>
                      <a:pt x="381201" y="391537"/>
                      <a:pt x="377434" y="398615"/>
                    </a:cubicBezTo>
                    <a:cubicBezTo>
                      <a:pt x="373667" y="405692"/>
                      <a:pt x="376350" y="414482"/>
                      <a:pt x="383428" y="418250"/>
                    </a:cubicBezTo>
                    <a:cubicBezTo>
                      <a:pt x="410204" y="432498"/>
                      <a:pt x="443447" y="423351"/>
                      <a:pt x="459166" y="397410"/>
                    </a:cubicBezTo>
                    <a:lnTo>
                      <a:pt x="535050" y="272084"/>
                    </a:lnTo>
                    <a:cubicBezTo>
                      <a:pt x="546939" y="253716"/>
                      <a:pt x="546566" y="229989"/>
                      <a:pt x="534106" y="212004"/>
                    </a:cubicBezTo>
                    <a:lnTo>
                      <a:pt x="718149" y="24523"/>
                    </a:lnTo>
                    <a:cubicBezTo>
                      <a:pt x="723678" y="18719"/>
                      <a:pt x="723456" y="9535"/>
                      <a:pt x="717652" y="4006"/>
                    </a:cubicBezTo>
                    <a:cubicBezTo>
                      <a:pt x="711966" y="-1412"/>
                      <a:pt x="703002" y="-1323"/>
                      <a:pt x="697425" y="4206"/>
                    </a:cubicBezTo>
                    <a:lnTo>
                      <a:pt x="511076" y="194024"/>
                    </a:lnTo>
                    <a:cubicBezTo>
                      <a:pt x="501863" y="190348"/>
                      <a:pt x="491789" y="189396"/>
                      <a:pt x="482052" y="191281"/>
                    </a:cubicBezTo>
                    <a:cubicBezTo>
                      <a:pt x="468011" y="194090"/>
                      <a:pt x="455727" y="202515"/>
                      <a:pt x="448050" y="214602"/>
                    </a:cubicBezTo>
                    <a:lnTo>
                      <a:pt x="402134" y="287873"/>
                    </a:lnTo>
                    <a:lnTo>
                      <a:pt x="375330" y="206780"/>
                    </a:lnTo>
                    <a:lnTo>
                      <a:pt x="374387" y="204545"/>
                    </a:lnTo>
                    <a:cubicBezTo>
                      <a:pt x="352793" y="154972"/>
                      <a:pt x="301347" y="145582"/>
                      <a:pt x="214115" y="145582"/>
                    </a:cubicBezTo>
                    <a:cubicBezTo>
                      <a:pt x="126883" y="145582"/>
                      <a:pt x="75496" y="154972"/>
                      <a:pt x="53728" y="204690"/>
                    </a:cubicBezTo>
                    <a:cubicBezTo>
                      <a:pt x="53728" y="204690"/>
                      <a:pt x="53147" y="205909"/>
                      <a:pt x="52857" y="206736"/>
                    </a:cubicBezTo>
                    <a:cubicBezTo>
                      <a:pt x="52475" y="207727"/>
                      <a:pt x="52171" y="208746"/>
                      <a:pt x="51943" y="209784"/>
                    </a:cubicBezTo>
                    <a:lnTo>
                      <a:pt x="1281" y="486747"/>
                    </a:lnTo>
                    <a:cubicBezTo>
                      <a:pt x="-4770" y="512494"/>
                      <a:pt x="11196" y="538272"/>
                      <a:pt x="36944" y="544323"/>
                    </a:cubicBezTo>
                    <a:cubicBezTo>
                      <a:pt x="38108" y="544598"/>
                      <a:pt x="39282" y="544827"/>
                      <a:pt x="40464" y="545013"/>
                    </a:cubicBezTo>
                    <a:lnTo>
                      <a:pt x="44817" y="545695"/>
                    </a:lnTo>
                    <a:cubicBezTo>
                      <a:pt x="45575" y="545817"/>
                      <a:pt x="46342" y="545875"/>
                      <a:pt x="47110" y="545869"/>
                    </a:cubicBezTo>
                    <a:cubicBezTo>
                      <a:pt x="55121" y="545621"/>
                      <a:pt x="61413" y="538925"/>
                      <a:pt x="61165" y="530914"/>
                    </a:cubicBezTo>
                    <a:cubicBezTo>
                      <a:pt x="60953" y="524085"/>
                      <a:pt x="56006" y="518328"/>
                      <a:pt x="49287" y="517091"/>
                    </a:cubicBezTo>
                    <a:lnTo>
                      <a:pt x="44933" y="516395"/>
                    </a:lnTo>
                    <a:cubicBezTo>
                      <a:pt x="39745" y="515597"/>
                      <a:pt x="35131" y="512652"/>
                      <a:pt x="32221" y="508283"/>
                    </a:cubicBezTo>
                    <a:cubicBezTo>
                      <a:pt x="29196" y="503701"/>
                      <a:pt x="28272" y="498046"/>
                      <a:pt x="29681" y="492740"/>
                    </a:cubicBezTo>
                    <a:lnTo>
                      <a:pt x="80198" y="216634"/>
                    </a:lnTo>
                    <a:lnTo>
                      <a:pt x="80357" y="216227"/>
                    </a:lnTo>
                    <a:cubicBezTo>
                      <a:pt x="92185" y="189220"/>
                      <a:pt x="116986" y="174607"/>
                      <a:pt x="214115" y="174607"/>
                    </a:cubicBezTo>
                    <a:cubicBezTo>
                      <a:pt x="311244" y="174607"/>
                      <a:pt x="336017" y="189220"/>
                      <a:pt x="347757" y="215980"/>
                    </a:cubicBezTo>
                    <a:lnTo>
                      <a:pt x="384298" y="326272"/>
                    </a:lnTo>
                    <a:cubicBezTo>
                      <a:pt x="386057" y="331616"/>
                      <a:pt x="390745" y="335461"/>
                      <a:pt x="396329" y="336140"/>
                    </a:cubicBezTo>
                    <a:close/>
                  </a:path>
                </a:pathLst>
              </a:custGeom>
              <a:solidFill>
                <a:srgbClr val="000000"/>
              </a:solidFill>
              <a:ln w="14486"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56275113-E46E-5945-3286-0CB6CCBFF965}"/>
                  </a:ext>
                </a:extLst>
              </p:cNvPr>
              <p:cNvSpPr/>
              <p:nvPr/>
            </p:nvSpPr>
            <p:spPr>
              <a:xfrm>
                <a:off x="2996424" y="3113496"/>
                <a:ext cx="217681" cy="632436"/>
              </a:xfrm>
              <a:custGeom>
                <a:avLst/>
                <a:gdLst>
                  <a:gd name="connsiteX0" fmla="*/ 203169 w 217681"/>
                  <a:gd name="connsiteY0" fmla="*/ 0 h 632436"/>
                  <a:gd name="connsiteX1" fmla="*/ 188657 w 217681"/>
                  <a:gd name="connsiteY1" fmla="*/ 14512 h 632436"/>
                  <a:gd name="connsiteX2" fmla="*/ 188657 w 217681"/>
                  <a:gd name="connsiteY2" fmla="*/ 603412 h 632436"/>
                  <a:gd name="connsiteX3" fmla="*/ 123353 w 217681"/>
                  <a:gd name="connsiteY3" fmla="*/ 603412 h 632436"/>
                  <a:gd name="connsiteX4" fmla="*/ 123353 w 217681"/>
                  <a:gd name="connsiteY4" fmla="*/ 242758 h 632436"/>
                  <a:gd name="connsiteX5" fmla="*/ 94328 w 217681"/>
                  <a:gd name="connsiteY5" fmla="*/ 242758 h 632436"/>
                  <a:gd name="connsiteX6" fmla="*/ 94328 w 217681"/>
                  <a:gd name="connsiteY6" fmla="*/ 603412 h 632436"/>
                  <a:gd name="connsiteX7" fmla="*/ 29024 w 217681"/>
                  <a:gd name="connsiteY7" fmla="*/ 603412 h 632436"/>
                  <a:gd name="connsiteX8" fmla="*/ 29024 w 217681"/>
                  <a:gd name="connsiteY8" fmla="*/ 14512 h 632436"/>
                  <a:gd name="connsiteX9" fmla="*/ 14512 w 217681"/>
                  <a:gd name="connsiteY9" fmla="*/ 0 h 632436"/>
                  <a:gd name="connsiteX10" fmla="*/ 0 w 217681"/>
                  <a:gd name="connsiteY10" fmla="*/ 14512 h 632436"/>
                  <a:gd name="connsiteX11" fmla="*/ 0 w 217681"/>
                  <a:gd name="connsiteY11" fmla="*/ 632436 h 632436"/>
                  <a:gd name="connsiteX12" fmla="*/ 217681 w 217681"/>
                  <a:gd name="connsiteY12" fmla="*/ 632436 h 632436"/>
                  <a:gd name="connsiteX13" fmla="*/ 217681 w 217681"/>
                  <a:gd name="connsiteY13" fmla="*/ 14512 h 632436"/>
                  <a:gd name="connsiteX14" fmla="*/ 203169 w 217681"/>
                  <a:gd name="connsiteY14" fmla="*/ 0 h 6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681" h="632436">
                    <a:moveTo>
                      <a:pt x="203169" y="0"/>
                    </a:moveTo>
                    <a:cubicBezTo>
                      <a:pt x="195154" y="0"/>
                      <a:pt x="188657" y="6497"/>
                      <a:pt x="188657" y="14512"/>
                    </a:cubicBezTo>
                    <a:lnTo>
                      <a:pt x="188657" y="603412"/>
                    </a:lnTo>
                    <a:lnTo>
                      <a:pt x="123353" y="603412"/>
                    </a:lnTo>
                    <a:lnTo>
                      <a:pt x="123353" y="242758"/>
                    </a:lnTo>
                    <a:lnTo>
                      <a:pt x="94328" y="242758"/>
                    </a:lnTo>
                    <a:lnTo>
                      <a:pt x="94328" y="603412"/>
                    </a:lnTo>
                    <a:lnTo>
                      <a:pt x="29024" y="603412"/>
                    </a:lnTo>
                    <a:lnTo>
                      <a:pt x="29024" y="14512"/>
                    </a:lnTo>
                    <a:cubicBezTo>
                      <a:pt x="29024" y="6497"/>
                      <a:pt x="22527" y="0"/>
                      <a:pt x="14512" y="0"/>
                    </a:cubicBezTo>
                    <a:cubicBezTo>
                      <a:pt x="6497" y="0"/>
                      <a:pt x="0" y="6497"/>
                      <a:pt x="0" y="14512"/>
                    </a:cubicBezTo>
                    <a:lnTo>
                      <a:pt x="0" y="632436"/>
                    </a:lnTo>
                    <a:lnTo>
                      <a:pt x="217681" y="632436"/>
                    </a:lnTo>
                    <a:lnTo>
                      <a:pt x="217681" y="14512"/>
                    </a:lnTo>
                    <a:cubicBezTo>
                      <a:pt x="217681" y="6497"/>
                      <a:pt x="211184" y="0"/>
                      <a:pt x="203169" y="0"/>
                    </a:cubicBezTo>
                    <a:close/>
                  </a:path>
                </a:pathLst>
              </a:custGeom>
              <a:solidFill>
                <a:srgbClr val="000000"/>
              </a:solidFill>
              <a:ln w="14486"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60905164-CF3C-00CD-76EB-F1A7B89516DD}"/>
                  </a:ext>
                </a:extLst>
              </p:cNvPr>
              <p:cNvSpPr/>
              <p:nvPr/>
            </p:nvSpPr>
            <p:spPr>
              <a:xfrm>
                <a:off x="3015928" y="2773623"/>
                <a:ext cx="174144" cy="174144"/>
              </a:xfrm>
              <a:custGeom>
                <a:avLst/>
                <a:gdLst>
                  <a:gd name="connsiteX0" fmla="*/ 87072 w 174144"/>
                  <a:gd name="connsiteY0" fmla="*/ 174145 h 174144"/>
                  <a:gd name="connsiteX1" fmla="*/ 174145 w 174144"/>
                  <a:gd name="connsiteY1" fmla="*/ 87072 h 174144"/>
                  <a:gd name="connsiteX2" fmla="*/ 87072 w 174144"/>
                  <a:gd name="connsiteY2" fmla="*/ 0 h 174144"/>
                  <a:gd name="connsiteX3" fmla="*/ 0 w 174144"/>
                  <a:gd name="connsiteY3" fmla="*/ 87072 h 174144"/>
                  <a:gd name="connsiteX4" fmla="*/ 87072 w 174144"/>
                  <a:gd name="connsiteY4" fmla="*/ 174145 h 174144"/>
                  <a:gd name="connsiteX5" fmla="*/ 87072 w 174144"/>
                  <a:gd name="connsiteY5" fmla="*/ 29024 h 174144"/>
                  <a:gd name="connsiteX6" fmla="*/ 145121 w 174144"/>
                  <a:gd name="connsiteY6" fmla="*/ 87072 h 174144"/>
                  <a:gd name="connsiteX7" fmla="*/ 87072 w 174144"/>
                  <a:gd name="connsiteY7" fmla="*/ 145121 h 174144"/>
                  <a:gd name="connsiteX8" fmla="*/ 29024 w 174144"/>
                  <a:gd name="connsiteY8" fmla="*/ 87072 h 174144"/>
                  <a:gd name="connsiteX9" fmla="*/ 87072 w 174144"/>
                  <a:gd name="connsiteY9" fmla="*/ 29024 h 17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144" h="174144">
                    <a:moveTo>
                      <a:pt x="87072" y="174145"/>
                    </a:moveTo>
                    <a:cubicBezTo>
                      <a:pt x="135161" y="174145"/>
                      <a:pt x="174145" y="135161"/>
                      <a:pt x="174145" y="87072"/>
                    </a:cubicBezTo>
                    <a:cubicBezTo>
                      <a:pt x="174145" y="38984"/>
                      <a:pt x="135161" y="0"/>
                      <a:pt x="87072" y="0"/>
                    </a:cubicBezTo>
                    <a:cubicBezTo>
                      <a:pt x="38984" y="0"/>
                      <a:pt x="0" y="38984"/>
                      <a:pt x="0" y="87072"/>
                    </a:cubicBezTo>
                    <a:cubicBezTo>
                      <a:pt x="57" y="135138"/>
                      <a:pt x="39007" y="174088"/>
                      <a:pt x="87072" y="174145"/>
                    </a:cubicBezTo>
                    <a:close/>
                    <a:moveTo>
                      <a:pt x="87072" y="29024"/>
                    </a:moveTo>
                    <a:cubicBezTo>
                      <a:pt x="119131" y="29024"/>
                      <a:pt x="145121" y="55014"/>
                      <a:pt x="145121" y="87072"/>
                    </a:cubicBezTo>
                    <a:cubicBezTo>
                      <a:pt x="145121" y="119131"/>
                      <a:pt x="119131" y="145121"/>
                      <a:pt x="87072" y="145121"/>
                    </a:cubicBezTo>
                    <a:cubicBezTo>
                      <a:pt x="55014" y="145121"/>
                      <a:pt x="29024" y="119131"/>
                      <a:pt x="29024" y="87072"/>
                    </a:cubicBezTo>
                    <a:cubicBezTo>
                      <a:pt x="29024" y="55014"/>
                      <a:pt x="55014" y="29024"/>
                      <a:pt x="87072" y="29024"/>
                    </a:cubicBezTo>
                    <a:close/>
                  </a:path>
                </a:pathLst>
              </a:custGeom>
              <a:solidFill>
                <a:srgbClr val="000000"/>
              </a:solidFill>
              <a:ln w="14486" cap="flat">
                <a:noFill/>
                <a:prstDash val="solid"/>
                <a:miter/>
              </a:ln>
            </p:spPr>
            <p:txBody>
              <a:bodyPr rtlCol="0" anchor="ctr"/>
              <a:lstStyle/>
              <a:p>
                <a:endParaRPr lang="en-AU"/>
              </a:p>
            </p:txBody>
          </p:sp>
        </p:grpSp>
      </p:grpSp>
      <p:grpSp>
        <p:nvGrpSpPr>
          <p:cNvPr id="27" name="Group 26" descr="Feedback">
            <a:extLst>
              <a:ext uri="{FF2B5EF4-FFF2-40B4-BE49-F238E27FC236}">
                <a16:creationId xmlns:a16="http://schemas.microsoft.com/office/drawing/2014/main" id="{C0BBD205-9CB5-BD5F-CC45-3DB8BE2C21FB}"/>
              </a:ext>
            </a:extLst>
          </p:cNvPr>
          <p:cNvGrpSpPr/>
          <p:nvPr/>
        </p:nvGrpSpPr>
        <p:grpSpPr>
          <a:xfrm>
            <a:off x="4840017" y="2483382"/>
            <a:ext cx="1790876" cy="3070258"/>
            <a:chOff x="4840017" y="2483382"/>
            <a:chExt cx="1790876" cy="3070258"/>
          </a:xfrm>
        </p:grpSpPr>
        <p:pic>
          <p:nvPicPr>
            <p:cNvPr id="15" name="Graphic 14" descr="List outline">
              <a:extLst>
                <a:ext uri="{FF2B5EF4-FFF2-40B4-BE49-F238E27FC236}">
                  <a16:creationId xmlns:a16="http://schemas.microsoft.com/office/drawing/2014/main" id="{AEEEBD97-D527-26F2-C983-20CF3F6C00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8876" y="2483382"/>
              <a:ext cx="1393159" cy="1393159"/>
            </a:xfrm>
            <a:prstGeom prst="rect">
              <a:avLst/>
            </a:prstGeom>
          </p:spPr>
        </p:pic>
        <p:sp>
          <p:nvSpPr>
            <p:cNvPr id="24" name="Rectangle: Rounded Corners 23">
              <a:extLst>
                <a:ext uri="{FF2B5EF4-FFF2-40B4-BE49-F238E27FC236}">
                  <a16:creationId xmlns:a16="http://schemas.microsoft.com/office/drawing/2014/main" id="{ABA6AB41-25C8-7313-4560-157907C3E5C8}"/>
                </a:ext>
              </a:extLst>
            </p:cNvPr>
            <p:cNvSpPr/>
            <p:nvPr/>
          </p:nvSpPr>
          <p:spPr>
            <a:xfrm>
              <a:off x="4840017" y="3926206"/>
              <a:ext cx="1790876" cy="1627434"/>
            </a:xfrm>
            <a:prstGeom prst="roundRect">
              <a:avLst/>
            </a:prstGeom>
            <a:solidFill>
              <a:srgbClr val="0046B8"/>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a:t>Feedback</a:t>
              </a:r>
            </a:p>
          </p:txBody>
        </p:sp>
      </p:grpSp>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181454">
            <a:off x="8454564" y="1973816"/>
            <a:ext cx="2583879" cy="3644537"/>
          </a:xfrm>
          <a:prstGeom prst="rect">
            <a:avLst/>
          </a:prstGeom>
        </p:spPr>
      </p:pic>
      <p:sp>
        <p:nvSpPr>
          <p:cNvPr id="16" name="TextBox 15">
            <a:extLst>
              <a:ext uri="{FF2B5EF4-FFF2-40B4-BE49-F238E27FC236}">
                <a16:creationId xmlns:a16="http://schemas.microsoft.com/office/drawing/2014/main" id="{54C42BD4-5803-4C48-CE2A-A42B718911C0}"/>
              </a:ext>
            </a:extLst>
          </p:cNvPr>
          <p:cNvSpPr txBox="1"/>
          <p:nvPr/>
        </p:nvSpPr>
        <p:spPr>
          <a:xfrm>
            <a:off x="360000" y="6299627"/>
            <a:ext cx="1177010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Evidence for Learning (2022) </a:t>
            </a:r>
            <a:r>
              <a:rPr lang="en-AU" sz="1000" i="1" dirty="0">
                <a:hlinkClick r:id="rId11"/>
              </a:rPr>
              <a:t>Effective Professional Development</a:t>
            </a:r>
            <a:r>
              <a:rPr lang="en-AU" sz="1000" dirty="0"/>
              <a:t>, Sydney: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67</a:t>
            </a:fld>
            <a:endParaRPr lang="en-AU"/>
          </a:p>
        </p:txBody>
      </p:sp>
      <p:sp>
        <p:nvSpPr>
          <p:cNvPr id="14" name="Text Placeholder 13">
            <a:extLst>
              <a:ext uri="{FF2B5EF4-FFF2-40B4-BE49-F238E27FC236}">
                <a16:creationId xmlns:a16="http://schemas.microsoft.com/office/drawing/2014/main" id="{0B44471C-4086-B426-756E-62B2CCCB4080}"/>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341933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9573BF7-26C1-A400-9A36-8DD3B0481112}"/>
              </a:ext>
            </a:extLst>
          </p:cNvPr>
          <p:cNvSpPr>
            <a:spLocks noGrp="1"/>
          </p:cNvSpPr>
          <p:nvPr>
            <p:ph type="title"/>
          </p:nvPr>
        </p:nvSpPr>
        <p:spPr/>
        <p:txBody>
          <a:bodyPr/>
          <a:lstStyle/>
          <a:p>
            <a:r>
              <a:rPr lang="en-US" dirty="0"/>
              <a:t>Rehearsal</a:t>
            </a:r>
            <a:r>
              <a:rPr lang="en-US" dirty="0">
                <a:solidFill>
                  <a:schemeClr val="bg1"/>
                </a:solidFill>
              </a:rPr>
              <a:t> (2)</a:t>
            </a:r>
          </a:p>
        </p:txBody>
      </p:sp>
      <p:sp>
        <p:nvSpPr>
          <p:cNvPr id="4" name="Slide Number Placeholder 3">
            <a:extLst>
              <a:ext uri="{FF2B5EF4-FFF2-40B4-BE49-F238E27FC236}">
                <a16:creationId xmlns:a16="http://schemas.microsoft.com/office/drawing/2014/main" id="{FD5E9CFD-D894-AD5F-A49F-6EE4F4EF9D46}"/>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68</a:t>
            </a:fld>
            <a:endParaRPr lang="en-AU"/>
          </a:p>
        </p:txBody>
      </p:sp>
      <p:pic>
        <p:nvPicPr>
          <p:cNvPr id="3" name="Graphic 2" descr="A teacher presenting a lesson without preparation.">
            <a:extLst>
              <a:ext uri="{FF2B5EF4-FFF2-40B4-BE49-F238E27FC236}">
                <a16:creationId xmlns:a16="http://schemas.microsoft.com/office/drawing/2014/main" id="{13ADA41A-8969-7747-870C-08132594F2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395" y="2158365"/>
            <a:ext cx="6181725" cy="3752850"/>
          </a:xfrm>
          <a:prstGeom prst="rect">
            <a:avLst/>
          </a:prstGeom>
        </p:spPr>
      </p:pic>
      <p:pic>
        <p:nvPicPr>
          <p:cNvPr id="6" name="Graphic 5" descr="A teacher presenting a lesson with preparation.">
            <a:extLst>
              <a:ext uri="{FF2B5EF4-FFF2-40B4-BE49-F238E27FC236}">
                <a16:creationId xmlns:a16="http://schemas.microsoft.com/office/drawing/2014/main" id="{1B68BB86-2D22-877F-6F27-0C86F2F3FF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0275" y="2044065"/>
            <a:ext cx="6181725" cy="3752850"/>
          </a:xfrm>
          <a:prstGeom prst="rect">
            <a:avLst/>
          </a:prstGeom>
        </p:spPr>
      </p:pic>
    </p:spTree>
    <p:extLst>
      <p:ext uri="{BB962C8B-B14F-4D97-AF65-F5344CB8AC3E}">
        <p14:creationId xmlns:p14="http://schemas.microsoft.com/office/powerpoint/2010/main" val="225692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gtEl>
                                        <p:attrNameLst>
                                          <p:attrName>ppt_x</p:attrName>
                                          <p:attrName>ppt_y</p:attrName>
                                        </p:attrNameLst>
                                      </p:cBhvr>
                                    </p:animMotion>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39DB0B-2CF5-0196-2FD2-639A388055F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4" name="Text Placeholder 3">
            <a:extLst>
              <a:ext uri="{FF2B5EF4-FFF2-40B4-BE49-F238E27FC236}">
                <a16:creationId xmlns:a16="http://schemas.microsoft.com/office/drawing/2014/main" id="{CC9E5393-1A41-13BF-9F5E-A5B1C78241FF}"/>
              </a:ext>
              <a:ext uri="{C183D7F6-B498-43B3-948B-1728B52AA6E4}">
                <adec:decorative xmlns:adec="http://schemas.microsoft.com/office/drawing/2017/decorative" val="1"/>
              </a:ext>
            </a:extLst>
          </p:cNvPr>
          <p:cNvSpPr>
            <a:spLocks noGrp="1"/>
          </p:cNvSpPr>
          <p:nvPr>
            <p:ph type="body" sz="quarter" idx="11"/>
          </p:nvPr>
        </p:nvSpPr>
        <p:spPr/>
        <p:txBody>
          <a:bodyPr/>
          <a:lstStyle/>
          <a:p>
            <a:endParaRPr lang="en-AU"/>
          </a:p>
        </p:txBody>
      </p:sp>
      <p:sp>
        <p:nvSpPr>
          <p:cNvPr id="3" name="Title 2">
            <a:extLst>
              <a:ext uri="{FF2B5EF4-FFF2-40B4-BE49-F238E27FC236}">
                <a16:creationId xmlns:a16="http://schemas.microsoft.com/office/drawing/2014/main" id="{418FBEC7-434A-A315-EB52-0D08CB4BB7D7}"/>
              </a:ext>
            </a:extLst>
          </p:cNvPr>
          <p:cNvSpPr>
            <a:spLocks noGrp="1"/>
          </p:cNvSpPr>
          <p:nvPr>
            <p:ph type="ctrTitle"/>
          </p:nvPr>
        </p:nvSpPr>
        <p:spPr/>
        <p:txBody>
          <a:bodyPr/>
          <a:lstStyle/>
          <a:p>
            <a:r>
              <a:rPr lang="en-AU" dirty="0"/>
              <a:t>Evaluating impact on students</a:t>
            </a:r>
          </a:p>
        </p:txBody>
      </p:sp>
    </p:spTree>
    <p:extLst>
      <p:ext uri="{BB962C8B-B14F-4D97-AF65-F5344CB8AC3E}">
        <p14:creationId xmlns:p14="http://schemas.microsoft.com/office/powerpoint/2010/main" val="280538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GB" dirty="0"/>
              <a:t>The importance of all moving together</a:t>
            </a:r>
            <a:endParaRPr lang="en-US" dirty="0"/>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idx="1"/>
          </p:nvPr>
        </p:nvSpPr>
        <p:spPr>
          <a:xfrm>
            <a:off x="360000" y="1620000"/>
            <a:ext cx="8017512" cy="4536000"/>
          </a:xfrm>
        </p:spPr>
        <p:txBody>
          <a:bodyPr/>
          <a:lstStyle/>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dirty="0">
                <a:solidFill>
                  <a:prstClr val="black"/>
                </a:solidFill>
              </a:rPr>
              <a:t>Saves learning time</a:t>
            </a:r>
            <a:r>
              <a:rPr lang="en-GB" sz="2400" baseline="30000" dirty="0">
                <a:solidFill>
                  <a:prstClr val="black"/>
                </a:solidFill>
              </a:rPr>
              <a:t>1</a:t>
            </a:r>
            <a:r>
              <a:rPr lang="en-GB" sz="2400" dirty="0">
                <a:solidFill>
                  <a:prstClr val="black"/>
                </a:solidFill>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ea typeface="+mn-ea"/>
                <a:cs typeface="+mn-cs"/>
              </a:rPr>
              <a:t>Frees up students’ working memory</a:t>
            </a:r>
            <a:r>
              <a:rPr lang="en-GB" sz="2400" baseline="30000" dirty="0">
                <a:solidFill>
                  <a:prstClr val="black"/>
                </a:solidFill>
              </a:rPr>
              <a:t>2</a:t>
            </a:r>
            <a:r>
              <a:rPr kumimoji="0" lang="en-GB" sz="2400" b="0" i="0" u="none" strike="noStrike" kern="1200" cap="none" spc="0" normalizeH="0" baseline="0" noProof="0" dirty="0">
                <a:ln>
                  <a:noFill/>
                </a:ln>
                <a:solidFill>
                  <a:prstClr val="black"/>
                </a:solidFill>
                <a:effectLst/>
                <a:uLnTx/>
                <a:uFillTx/>
                <a:ea typeface="+mn-ea"/>
                <a:cs typeface="+mn-cs"/>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dirty="0">
                <a:solidFill>
                  <a:prstClr val="black"/>
                </a:solidFill>
              </a:rPr>
              <a:t>Certain and consistent expectations for students</a:t>
            </a:r>
            <a:r>
              <a:rPr lang="en-GB" sz="2400" baseline="30000" dirty="0">
                <a:solidFill>
                  <a:prstClr val="black"/>
                </a:solidFill>
              </a:rPr>
              <a:t>3</a:t>
            </a:r>
            <a:r>
              <a:rPr lang="en-GB" sz="2400" dirty="0">
                <a:solidFill>
                  <a:prstClr val="black"/>
                </a:solidFill>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dirty="0">
                <a:solidFill>
                  <a:prstClr val="black"/>
                </a:solidFill>
              </a:rPr>
              <a:t>Students learn the routine more quickly when it is done in the same way across the school</a:t>
            </a:r>
            <a:r>
              <a:rPr lang="en-GB" sz="2400" baseline="30000" dirty="0">
                <a:solidFill>
                  <a:prstClr val="black"/>
                </a:solidFill>
              </a:rPr>
              <a:t>4</a:t>
            </a:r>
            <a:r>
              <a:rPr lang="en-GB" sz="2400" dirty="0">
                <a:solidFill>
                  <a:prstClr val="black"/>
                </a:solidFill>
              </a:rPr>
              <a:t> </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GB" sz="2400" dirty="0">
                <a:solidFill>
                  <a:prstClr val="black"/>
                </a:solidFill>
              </a:rPr>
              <a:t>Fosters a strong sense of belonging</a:t>
            </a:r>
            <a:r>
              <a:rPr lang="en-GB" sz="2400" baseline="30000" dirty="0">
                <a:solidFill>
                  <a:prstClr val="black"/>
                </a:solidFill>
              </a:rPr>
              <a:t>5</a:t>
            </a:r>
            <a:r>
              <a:rPr lang="en-GB" sz="2400" dirty="0">
                <a:solidFill>
                  <a:prstClr val="black"/>
                </a:solidFill>
              </a:rPr>
              <a:t> </a:t>
            </a:r>
            <a:endParaRPr lang="en-GB" sz="2400" baseline="30000" dirty="0">
              <a:solidFill>
                <a:prstClr val="black"/>
              </a:solidFill>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en-GB" dirty="0">
              <a:solidFill>
                <a:prstClr val="black"/>
              </a:solidFill>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ea typeface="+mn-ea"/>
              <a:cs typeface="+mn-cs"/>
            </a:endParaRPr>
          </a:p>
          <a:p>
            <a:endParaRPr lang="en-AU" dirty="0"/>
          </a:p>
        </p:txBody>
      </p:sp>
      <p:grpSp>
        <p:nvGrpSpPr>
          <p:cNvPr id="2" name="Group 1">
            <a:extLst>
              <a:ext uri="{FF2B5EF4-FFF2-40B4-BE49-F238E27FC236}">
                <a16:creationId xmlns:a16="http://schemas.microsoft.com/office/drawing/2014/main" id="{514BE02D-7026-DC98-F904-1D3759F7118D}"/>
              </a:ext>
              <a:ext uri="{C183D7F6-B498-43B3-948B-1728B52AA6E4}">
                <adec:decorative xmlns:adec="http://schemas.microsoft.com/office/drawing/2017/decorative" val="1"/>
              </a:ext>
            </a:extLst>
          </p:cNvPr>
          <p:cNvGrpSpPr/>
          <p:nvPr/>
        </p:nvGrpSpPr>
        <p:grpSpPr>
          <a:xfrm>
            <a:off x="8350051" y="1938702"/>
            <a:ext cx="2752015" cy="3643219"/>
            <a:chOff x="735266" y="1125657"/>
            <a:chExt cx="3588486" cy="4493181"/>
          </a:xfrm>
        </p:grpSpPr>
        <p:pic>
          <p:nvPicPr>
            <p:cNvPr id="4" name="Picture 3">
              <a:extLst>
                <a:ext uri="{FF2B5EF4-FFF2-40B4-BE49-F238E27FC236}">
                  <a16:creationId xmlns:a16="http://schemas.microsoft.com/office/drawing/2014/main" id="{29E25E73-5DF0-9E31-F689-CD3570D70F2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BD0AF878-3186-340F-AD31-A43B15B457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6E17261B-F62A-D5CD-2ECC-6B05FFB78B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E975FF2-D8F1-5A97-8861-BE9BD5DC10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268937">
            <a:off x="8423016" y="2003591"/>
            <a:ext cx="2439795" cy="3585397"/>
          </a:xfrm>
          <a:prstGeom prst="rect">
            <a:avLst/>
          </a:prstGeom>
        </p:spPr>
      </p:pic>
      <p:sp>
        <p:nvSpPr>
          <p:cNvPr id="3" name="Slide Number Placeholder 3">
            <a:extLst>
              <a:ext uri="{FF2B5EF4-FFF2-40B4-BE49-F238E27FC236}">
                <a16:creationId xmlns:a16="http://schemas.microsoft.com/office/drawing/2014/main" id="{F12CE80C-DB8F-CCB7-E81B-1B7BFBA6157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127388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FD2F284-DD5A-1299-3AC6-A5B45FC7E871}"/>
              </a:ext>
            </a:extLst>
          </p:cNvPr>
          <p:cNvSpPr txBox="1">
            <a:spLocks noGrp="1"/>
          </p:cNvSpPr>
          <p:nvPr>
            <p:ph type="title" idx="4294967295"/>
          </p:nvPr>
        </p:nvSpPr>
        <p:spPr>
          <a:xfrm>
            <a:off x="4890436" y="1335778"/>
            <a:ext cx="4766182"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latin typeface="+mj-lt"/>
                <a:ea typeface="+mj-ea"/>
                <a:cs typeface="+mj-cs"/>
              </a:rPr>
              <a:t>New evidence-based</a:t>
            </a:r>
          </a:p>
        </p:txBody>
      </p:sp>
      <p:sp>
        <p:nvSpPr>
          <p:cNvPr id="5" name="Text Placeholder 4">
            <a:extLst>
              <a:ext uri="{FF2B5EF4-FFF2-40B4-BE49-F238E27FC236}">
                <a16:creationId xmlns:a16="http://schemas.microsoft.com/office/drawing/2014/main" id="{91095DF0-1978-7C02-6E2D-36D9ACE44163}"/>
              </a:ext>
            </a:extLst>
          </p:cNvPr>
          <p:cNvSpPr>
            <a:spLocks noGrp="1"/>
          </p:cNvSpPr>
          <p:nvPr>
            <p:ph type="body" sz="quarter" idx="14"/>
          </p:nvPr>
        </p:nvSpPr>
        <p:spPr/>
        <p:txBody>
          <a:bodyPr vert="horz" lIns="0" tIns="0" rIns="0" bIns="0" rtlCol="0" anchor="t">
            <a:noAutofit/>
          </a:bodyPr>
          <a:lstStyle/>
          <a:p>
            <a:r>
              <a:rPr lang="en-US" dirty="0"/>
              <a:t>'When implementing a new evidence-based practice, school personnel should measure fidelity early and often to provide timely and responsive professional development and </a:t>
            </a:r>
            <a:r>
              <a:rPr lang="en-US" dirty="0" err="1"/>
              <a:t>maximise</a:t>
            </a:r>
            <a:r>
              <a:rPr lang="en-US" dirty="0"/>
              <a:t> student outcomes.'</a:t>
            </a:r>
          </a:p>
          <a:p>
            <a:endParaRPr lang="en-US" dirty="0"/>
          </a:p>
          <a:p>
            <a:endParaRPr lang="en-US" dirty="0"/>
          </a:p>
        </p:txBody>
      </p:sp>
      <p:sp>
        <p:nvSpPr>
          <p:cNvPr id="3" name="Content Placeholder 2">
            <a:extLst>
              <a:ext uri="{FF2B5EF4-FFF2-40B4-BE49-F238E27FC236}">
                <a16:creationId xmlns:a16="http://schemas.microsoft.com/office/drawing/2014/main" id="{82EC4BA1-D231-88D5-C9DF-31C1DD2EAB6B}"/>
              </a:ext>
            </a:extLst>
          </p:cNvPr>
          <p:cNvSpPr>
            <a:spLocks noGrp="1"/>
          </p:cNvSpPr>
          <p:nvPr>
            <p:ph type="body" sz="quarter" idx="15"/>
          </p:nvPr>
        </p:nvSpPr>
        <p:spPr>
          <a:xfrm>
            <a:off x="3526324" y="5519498"/>
            <a:ext cx="8108950" cy="423139"/>
          </a:xfrm>
        </p:spPr>
        <p:txBody>
          <a:bodyPr vert="horz" lIns="0" tIns="0" rIns="0" bIns="0" rtlCol="0" anchor="t">
            <a:noAutofit/>
          </a:bodyPr>
          <a:lstStyle/>
          <a:p>
            <a:r>
              <a:rPr lang="en-US" dirty="0"/>
              <a:t>(</a:t>
            </a:r>
            <a:r>
              <a:rPr lang="en-US" dirty="0" err="1"/>
              <a:t>Harn</a:t>
            </a:r>
            <a:r>
              <a:rPr lang="en-US" dirty="0"/>
              <a:t> et al. 2013:186)</a:t>
            </a:r>
          </a:p>
        </p:txBody>
      </p:sp>
      <p:sp>
        <p:nvSpPr>
          <p:cNvPr id="4" name="Slide Number Placeholder 3">
            <a:extLst>
              <a:ext uri="{FF2B5EF4-FFF2-40B4-BE49-F238E27FC236}">
                <a16:creationId xmlns:a16="http://schemas.microsoft.com/office/drawing/2014/main" id="{2A5677DF-EB57-869E-C743-775BFE0FEFA4}"/>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63140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Measures of impact</a:t>
            </a:r>
          </a:p>
        </p:txBody>
      </p:sp>
      <p:sp>
        <p:nvSpPr>
          <p:cNvPr id="4" name="Slide Number Placeholder 3">
            <a:extLst>
              <a:ext uri="{FF2B5EF4-FFF2-40B4-BE49-F238E27FC236}">
                <a16:creationId xmlns:a16="http://schemas.microsoft.com/office/drawing/2014/main" id="{E57C35F3-1916-83AD-9273-15D60B59E3E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71</a:t>
            </a:fld>
            <a:endParaRPr lang="en-AU"/>
          </a:p>
        </p:txBody>
      </p:sp>
      <p:sp>
        <p:nvSpPr>
          <p:cNvPr id="6" name="Content Placeholder 5">
            <a:extLst>
              <a:ext uri="{FF2B5EF4-FFF2-40B4-BE49-F238E27FC236}">
                <a16:creationId xmlns:a16="http://schemas.microsoft.com/office/drawing/2014/main" id="{77F2502B-104D-06EA-3D32-206FE979DB66}"/>
              </a:ext>
              <a:ext uri="{C183D7F6-B498-43B3-948B-1728B52AA6E4}">
                <adec:decorative xmlns:adec="http://schemas.microsoft.com/office/drawing/2017/decorative" val="1"/>
              </a:ext>
            </a:extLst>
          </p:cNvPr>
          <p:cNvSpPr>
            <a:spLocks noGrp="1"/>
          </p:cNvSpPr>
          <p:nvPr>
            <p:ph idx="4294967295"/>
          </p:nvPr>
        </p:nvSpPr>
        <p:spPr>
          <a:xfrm>
            <a:off x="708025" y="1619250"/>
            <a:ext cx="11483975" cy="4537075"/>
          </a:xfrm>
        </p:spPr>
        <p:txBody>
          <a:bodyPr/>
          <a:lstStyle/>
          <a:p>
            <a:pPr marL="285750" indent="-285750">
              <a:buFont typeface="Arial" panose="020B0604020202020204" pitchFamily="34" charset="0"/>
              <a:buChar char="•"/>
            </a:pPr>
            <a:endParaRPr lang="en-GB"/>
          </a:p>
          <a:p>
            <a:endParaRPr lang="en-AU"/>
          </a:p>
        </p:txBody>
      </p:sp>
      <p:sp>
        <p:nvSpPr>
          <p:cNvPr id="3" name="Freeform: Shape 2">
            <a:extLst>
              <a:ext uri="{FF2B5EF4-FFF2-40B4-BE49-F238E27FC236}">
                <a16:creationId xmlns:a16="http://schemas.microsoft.com/office/drawing/2014/main" id="{5E9C578F-FBA6-9F48-4A1E-2F3B2B677781}"/>
              </a:ext>
              <a:ext uri="{C183D7F6-B498-43B3-948B-1728B52AA6E4}">
                <adec:decorative xmlns:adec="http://schemas.microsoft.com/office/drawing/2017/decorative" val="1"/>
              </a:ext>
            </a:extLst>
          </p:cNvPr>
          <p:cNvSpPr/>
          <p:nvPr/>
        </p:nvSpPr>
        <p:spPr>
          <a:xfrm>
            <a:off x="360000" y="1733870"/>
            <a:ext cx="11484000" cy="4308260"/>
          </a:xfrm>
          <a:custGeom>
            <a:avLst/>
            <a:gdLst>
              <a:gd name="connsiteX0" fmla="*/ 0 w 11484000"/>
              <a:gd name="connsiteY0" fmla="*/ 0 h 4308260"/>
              <a:gd name="connsiteX1" fmla="*/ 9329870 w 11484000"/>
              <a:gd name="connsiteY1" fmla="*/ 0 h 4308260"/>
              <a:gd name="connsiteX2" fmla="*/ 11484000 w 11484000"/>
              <a:gd name="connsiteY2" fmla="*/ 2154130 h 4308260"/>
              <a:gd name="connsiteX3" fmla="*/ 9329870 w 11484000"/>
              <a:gd name="connsiteY3" fmla="*/ 4308260 h 4308260"/>
              <a:gd name="connsiteX4" fmla="*/ 0 w 11484000"/>
              <a:gd name="connsiteY4" fmla="*/ 4308260 h 4308260"/>
              <a:gd name="connsiteX5" fmla="*/ 2157754 w 11484000"/>
              <a:gd name="connsiteY5" fmla="*/ 2154130 h 430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000" h="4308260">
                <a:moveTo>
                  <a:pt x="0" y="0"/>
                </a:moveTo>
                <a:lnTo>
                  <a:pt x="9329870" y="0"/>
                </a:lnTo>
                <a:lnTo>
                  <a:pt x="11484000" y="2154130"/>
                </a:lnTo>
                <a:lnTo>
                  <a:pt x="9329870" y="4308260"/>
                </a:lnTo>
                <a:lnTo>
                  <a:pt x="0" y="4308260"/>
                </a:lnTo>
                <a:lnTo>
                  <a:pt x="2157754" y="215413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wrap="square">
            <a:noAutofit/>
          </a:bodyPr>
          <a:lstStyle/>
          <a:p>
            <a:endParaRPr lang="en-AU"/>
          </a:p>
        </p:txBody>
      </p:sp>
      <p:sp>
        <p:nvSpPr>
          <p:cNvPr id="8" name="Rectangle: Rounded Corners 7">
            <a:extLst>
              <a:ext uri="{FF2B5EF4-FFF2-40B4-BE49-F238E27FC236}">
                <a16:creationId xmlns:a16="http://schemas.microsoft.com/office/drawing/2014/main" id="{B4298036-90A5-B9B2-E528-9D5E49DA9D62}"/>
              </a:ext>
            </a:extLst>
          </p:cNvPr>
          <p:cNvSpPr/>
          <p:nvPr/>
        </p:nvSpPr>
        <p:spPr>
          <a:xfrm>
            <a:off x="2670899" y="2674711"/>
            <a:ext cx="3912991" cy="2426578"/>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800" b="1" kern="1200">
                <a:latin typeface="+mj-lt"/>
              </a:rPr>
              <a:t>Short term</a:t>
            </a:r>
          </a:p>
          <a:p>
            <a:pPr marL="285750" lvl="0" indent="-285750" defTabSz="889000">
              <a:lnSpc>
                <a:spcPct val="114000"/>
              </a:lnSpc>
              <a:spcBef>
                <a:spcPct val="0"/>
              </a:spcBef>
              <a:spcAft>
                <a:spcPts val="1200"/>
              </a:spcAft>
              <a:buFont typeface="Arial" panose="020B0604020202020204" pitchFamily="34" charset="0"/>
              <a:buChar char="•"/>
            </a:pPr>
            <a:r>
              <a:rPr lang="en-AU" sz="1800" kern="1200"/>
              <a:t>Increased engagement</a:t>
            </a:r>
          </a:p>
          <a:p>
            <a:pPr marL="285750" lvl="0" indent="-285750" defTabSz="889000">
              <a:lnSpc>
                <a:spcPct val="114000"/>
              </a:lnSpc>
              <a:spcBef>
                <a:spcPct val="0"/>
              </a:spcBef>
              <a:spcAft>
                <a:spcPts val="1200"/>
              </a:spcAft>
              <a:buFont typeface="Arial" panose="020B0604020202020204" pitchFamily="34" charset="0"/>
              <a:buChar char="•"/>
            </a:pPr>
            <a:r>
              <a:rPr lang="en-AU" sz="1800" kern="1200"/>
              <a:t>Increased ability to articulate the lesson’s learning intention(s) and success criteria</a:t>
            </a:r>
          </a:p>
        </p:txBody>
      </p:sp>
      <p:sp>
        <p:nvSpPr>
          <p:cNvPr id="9" name="Rectangle: Rounded Corners 8">
            <a:extLst>
              <a:ext uri="{FF2B5EF4-FFF2-40B4-BE49-F238E27FC236}">
                <a16:creationId xmlns:a16="http://schemas.microsoft.com/office/drawing/2014/main" id="{1ABC2C49-D40F-E4D1-084F-D780B4BE16AB}"/>
              </a:ext>
            </a:extLst>
          </p:cNvPr>
          <p:cNvSpPr/>
          <p:nvPr/>
        </p:nvSpPr>
        <p:spPr>
          <a:xfrm>
            <a:off x="6714453" y="2674711"/>
            <a:ext cx="3912991" cy="2426578"/>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800" b="1" kern="1200">
                <a:latin typeface="+mj-lt"/>
              </a:rPr>
              <a:t>Longer term</a:t>
            </a:r>
          </a:p>
          <a:p>
            <a:pPr marL="285750" lvl="0" indent="-285750" defTabSz="889000">
              <a:lnSpc>
                <a:spcPct val="114000"/>
              </a:lnSpc>
              <a:spcBef>
                <a:spcPct val="0"/>
              </a:spcBef>
              <a:spcAft>
                <a:spcPts val="1200"/>
              </a:spcAft>
              <a:buFont typeface="Arial" panose="020B0604020202020204" pitchFamily="34" charset="0"/>
              <a:buChar char="•"/>
            </a:pPr>
            <a:r>
              <a:rPr lang="en-AU" sz="1800" kern="1200"/>
              <a:t>Increased understanding</a:t>
            </a:r>
          </a:p>
          <a:p>
            <a:pPr marL="285750" lvl="0" indent="-285750" defTabSz="889000">
              <a:lnSpc>
                <a:spcPct val="114000"/>
              </a:lnSpc>
              <a:spcBef>
                <a:spcPct val="0"/>
              </a:spcBef>
              <a:spcAft>
                <a:spcPts val="1200"/>
              </a:spcAft>
              <a:buFont typeface="Arial" panose="020B0604020202020204" pitchFamily="34" charset="0"/>
              <a:buChar char="•"/>
            </a:pPr>
            <a:r>
              <a:rPr lang="en-AU" sz="1800" kern="1200"/>
              <a:t>Increased learning</a:t>
            </a:r>
          </a:p>
          <a:p>
            <a:pPr marL="285750" lvl="0" indent="-285750" defTabSz="889000">
              <a:lnSpc>
                <a:spcPct val="114000"/>
              </a:lnSpc>
              <a:spcBef>
                <a:spcPct val="0"/>
              </a:spcBef>
              <a:spcAft>
                <a:spcPts val="1200"/>
              </a:spcAft>
              <a:buFont typeface="Arial" panose="020B0604020202020204" pitchFamily="34" charset="0"/>
              <a:buChar char="•"/>
            </a:pPr>
            <a:r>
              <a:rPr lang="en-AU" sz="1800" kern="1200"/>
              <a:t>Student data indicates learning gains</a:t>
            </a:r>
          </a:p>
        </p:txBody>
      </p:sp>
    </p:spTree>
    <p:extLst>
      <p:ext uri="{BB962C8B-B14F-4D97-AF65-F5344CB8AC3E}">
        <p14:creationId xmlns:p14="http://schemas.microsoft.com/office/powerpoint/2010/main" val="2739309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72</a:t>
            </a:fld>
            <a:endParaRPr lang="en-AU"/>
          </a:p>
        </p:txBody>
      </p:sp>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Reflecting on initial observations</a:t>
            </a:r>
          </a:p>
        </p:txBody>
      </p:sp>
      <p:sp>
        <p:nvSpPr>
          <p:cNvPr id="6" name="Text Placeholder 5">
            <a:extLst>
              <a:ext uri="{FF2B5EF4-FFF2-40B4-BE49-F238E27FC236}">
                <a16:creationId xmlns:a16="http://schemas.microsoft.com/office/drawing/2014/main" id="{EAFEC16E-979F-F5C8-603D-2C0038020CA1}"/>
              </a:ext>
            </a:extLst>
          </p:cNvPr>
          <p:cNvSpPr>
            <a:spLocks noGrp="1"/>
          </p:cNvSpPr>
          <p:nvPr>
            <p:ph type="body" sz="quarter" idx="18"/>
          </p:nvPr>
        </p:nvSpPr>
        <p:spPr/>
        <p:txBody>
          <a:bodyPr/>
          <a:lstStyle/>
          <a:p>
            <a:endParaRPr lang="en-AU"/>
          </a:p>
        </p:txBody>
      </p:sp>
      <p:grpSp>
        <p:nvGrpSpPr>
          <p:cNvPr id="2" name="Group 1" descr="Short term.&#10;Increased engagement.&#10;Increased ability to articulate the lesson's learning intentions(s) and success criteria.&#10;&#10;Longer term.&#10;Increased understanding.&#10;Increased learning.&#10;Students data indicates learning gains.">
            <a:extLst>
              <a:ext uri="{FF2B5EF4-FFF2-40B4-BE49-F238E27FC236}">
                <a16:creationId xmlns:a16="http://schemas.microsoft.com/office/drawing/2014/main" id="{AC22C28F-39CE-95D1-20AC-B3D9A7913628}"/>
              </a:ext>
            </a:extLst>
          </p:cNvPr>
          <p:cNvGrpSpPr/>
          <p:nvPr/>
        </p:nvGrpSpPr>
        <p:grpSpPr>
          <a:xfrm>
            <a:off x="359999" y="1369453"/>
            <a:ext cx="11436763" cy="2648759"/>
            <a:chOff x="360000" y="1733870"/>
            <a:chExt cx="11484000" cy="4308260"/>
          </a:xfrm>
        </p:grpSpPr>
        <p:sp>
          <p:nvSpPr>
            <p:cNvPr id="8" name="Freeform: Shape 7">
              <a:extLst>
                <a:ext uri="{FF2B5EF4-FFF2-40B4-BE49-F238E27FC236}">
                  <a16:creationId xmlns:a16="http://schemas.microsoft.com/office/drawing/2014/main" id="{B0C6CE87-EF80-22CF-9E94-FB3F5C2A05B3}"/>
                </a:ext>
              </a:extLst>
            </p:cNvPr>
            <p:cNvSpPr/>
            <p:nvPr/>
          </p:nvSpPr>
          <p:spPr>
            <a:xfrm>
              <a:off x="360000" y="1733870"/>
              <a:ext cx="11484000" cy="4308260"/>
            </a:xfrm>
            <a:custGeom>
              <a:avLst/>
              <a:gdLst>
                <a:gd name="connsiteX0" fmla="*/ 0 w 11484000"/>
                <a:gd name="connsiteY0" fmla="*/ 0 h 4308260"/>
                <a:gd name="connsiteX1" fmla="*/ 9329870 w 11484000"/>
                <a:gd name="connsiteY1" fmla="*/ 0 h 4308260"/>
                <a:gd name="connsiteX2" fmla="*/ 11484000 w 11484000"/>
                <a:gd name="connsiteY2" fmla="*/ 2154130 h 4308260"/>
                <a:gd name="connsiteX3" fmla="*/ 9329870 w 11484000"/>
                <a:gd name="connsiteY3" fmla="*/ 4308260 h 4308260"/>
                <a:gd name="connsiteX4" fmla="*/ 0 w 11484000"/>
                <a:gd name="connsiteY4" fmla="*/ 4308260 h 4308260"/>
                <a:gd name="connsiteX5" fmla="*/ 2157754 w 11484000"/>
                <a:gd name="connsiteY5" fmla="*/ 2154130 h 430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000" h="4308260">
                  <a:moveTo>
                    <a:pt x="0" y="0"/>
                  </a:moveTo>
                  <a:lnTo>
                    <a:pt x="9329870" y="0"/>
                  </a:lnTo>
                  <a:lnTo>
                    <a:pt x="11484000" y="2154130"/>
                  </a:lnTo>
                  <a:lnTo>
                    <a:pt x="9329870" y="4308260"/>
                  </a:lnTo>
                  <a:lnTo>
                    <a:pt x="0" y="4308260"/>
                  </a:lnTo>
                  <a:lnTo>
                    <a:pt x="2157754" y="215413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wrap="square">
              <a:noAutofit/>
            </a:bodyPr>
            <a:lstStyle/>
            <a:p>
              <a:endParaRPr lang="en-AU"/>
            </a:p>
          </p:txBody>
        </p:sp>
        <p:sp>
          <p:nvSpPr>
            <p:cNvPr id="9" name="Freeform: Shape 8">
              <a:extLst>
                <a:ext uri="{FF2B5EF4-FFF2-40B4-BE49-F238E27FC236}">
                  <a16:creationId xmlns:a16="http://schemas.microsoft.com/office/drawing/2014/main" id="{4B423BF8-B495-C253-2B31-553E247AEF66}"/>
                </a:ext>
              </a:extLst>
            </p:cNvPr>
            <p:cNvSpPr/>
            <p:nvPr/>
          </p:nvSpPr>
          <p:spPr>
            <a:xfrm>
              <a:off x="2867642" y="2455914"/>
              <a:ext cx="3519506" cy="2864172"/>
            </a:xfrm>
            <a:custGeom>
              <a:avLst/>
              <a:gdLst>
                <a:gd name="connsiteX0" fmla="*/ 0 w 4781291"/>
                <a:gd name="connsiteY0" fmla="*/ 361252 h 2167466"/>
                <a:gd name="connsiteX1" fmla="*/ 361252 w 4781291"/>
                <a:gd name="connsiteY1" fmla="*/ 0 h 2167466"/>
                <a:gd name="connsiteX2" fmla="*/ 4420039 w 4781291"/>
                <a:gd name="connsiteY2" fmla="*/ 0 h 2167466"/>
                <a:gd name="connsiteX3" fmla="*/ 4781291 w 4781291"/>
                <a:gd name="connsiteY3" fmla="*/ 361252 h 2167466"/>
                <a:gd name="connsiteX4" fmla="*/ 4781291 w 4781291"/>
                <a:gd name="connsiteY4" fmla="*/ 1806214 h 2167466"/>
                <a:gd name="connsiteX5" fmla="*/ 4420039 w 4781291"/>
                <a:gd name="connsiteY5" fmla="*/ 2167466 h 2167466"/>
                <a:gd name="connsiteX6" fmla="*/ 361252 w 4781291"/>
                <a:gd name="connsiteY6" fmla="*/ 2167466 h 2167466"/>
                <a:gd name="connsiteX7" fmla="*/ 0 w 4781291"/>
                <a:gd name="connsiteY7" fmla="*/ 1806214 h 2167466"/>
                <a:gd name="connsiteX8" fmla="*/ 0 w 478129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291" h="2167466">
                  <a:moveTo>
                    <a:pt x="0" y="361252"/>
                  </a:moveTo>
                  <a:cubicBezTo>
                    <a:pt x="0" y="161738"/>
                    <a:pt x="161738" y="0"/>
                    <a:pt x="361252" y="0"/>
                  </a:cubicBezTo>
                  <a:lnTo>
                    <a:pt x="4420039" y="0"/>
                  </a:lnTo>
                  <a:cubicBezTo>
                    <a:pt x="4619553" y="0"/>
                    <a:pt x="4781291" y="161738"/>
                    <a:pt x="4781291" y="361252"/>
                  </a:cubicBezTo>
                  <a:lnTo>
                    <a:pt x="4781291" y="1806214"/>
                  </a:lnTo>
                  <a:cubicBezTo>
                    <a:pt x="4781291" y="2005728"/>
                    <a:pt x="4619553" y="2167466"/>
                    <a:pt x="4420039" y="2167466"/>
                  </a:cubicBezTo>
                  <a:lnTo>
                    <a:pt x="361252" y="2167466"/>
                  </a:lnTo>
                  <a:cubicBezTo>
                    <a:pt x="161738" y="2167466"/>
                    <a:pt x="0" y="2005728"/>
                    <a:pt x="0" y="1806214"/>
                  </a:cubicBezTo>
                  <a:lnTo>
                    <a:pt x="0" y="361252"/>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200" b="1" kern="1200">
                  <a:latin typeface="+mj-lt"/>
                </a:rPr>
                <a:t>Short term</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engagement</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ability to articulate the lesson’s learning intention(s) and success criteria</a:t>
              </a:r>
            </a:p>
          </p:txBody>
        </p:sp>
        <p:sp>
          <p:nvSpPr>
            <p:cNvPr id="10" name="Freeform: Shape 9">
              <a:extLst>
                <a:ext uri="{FF2B5EF4-FFF2-40B4-BE49-F238E27FC236}">
                  <a16:creationId xmlns:a16="http://schemas.microsoft.com/office/drawing/2014/main" id="{7F202394-5608-C39B-3830-6CBAE8DB428C}"/>
                </a:ext>
              </a:extLst>
            </p:cNvPr>
            <p:cNvSpPr/>
            <p:nvPr/>
          </p:nvSpPr>
          <p:spPr>
            <a:xfrm>
              <a:off x="6911195" y="2455914"/>
              <a:ext cx="3519506" cy="2864172"/>
            </a:xfrm>
            <a:custGeom>
              <a:avLst/>
              <a:gdLst>
                <a:gd name="connsiteX0" fmla="*/ 0 w 4781291"/>
                <a:gd name="connsiteY0" fmla="*/ 361252 h 2167466"/>
                <a:gd name="connsiteX1" fmla="*/ 361252 w 4781291"/>
                <a:gd name="connsiteY1" fmla="*/ 0 h 2167466"/>
                <a:gd name="connsiteX2" fmla="*/ 4420039 w 4781291"/>
                <a:gd name="connsiteY2" fmla="*/ 0 h 2167466"/>
                <a:gd name="connsiteX3" fmla="*/ 4781291 w 4781291"/>
                <a:gd name="connsiteY3" fmla="*/ 361252 h 2167466"/>
                <a:gd name="connsiteX4" fmla="*/ 4781291 w 4781291"/>
                <a:gd name="connsiteY4" fmla="*/ 1806214 h 2167466"/>
                <a:gd name="connsiteX5" fmla="*/ 4420039 w 4781291"/>
                <a:gd name="connsiteY5" fmla="*/ 2167466 h 2167466"/>
                <a:gd name="connsiteX6" fmla="*/ 361252 w 4781291"/>
                <a:gd name="connsiteY6" fmla="*/ 2167466 h 2167466"/>
                <a:gd name="connsiteX7" fmla="*/ 0 w 4781291"/>
                <a:gd name="connsiteY7" fmla="*/ 1806214 h 2167466"/>
                <a:gd name="connsiteX8" fmla="*/ 0 w 4781291"/>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291" h="2167466">
                  <a:moveTo>
                    <a:pt x="0" y="361252"/>
                  </a:moveTo>
                  <a:cubicBezTo>
                    <a:pt x="0" y="161738"/>
                    <a:pt x="161738" y="0"/>
                    <a:pt x="361252" y="0"/>
                  </a:cubicBezTo>
                  <a:lnTo>
                    <a:pt x="4420039" y="0"/>
                  </a:lnTo>
                  <a:cubicBezTo>
                    <a:pt x="4619553" y="0"/>
                    <a:pt x="4781291" y="161738"/>
                    <a:pt x="4781291" y="361252"/>
                  </a:cubicBezTo>
                  <a:lnTo>
                    <a:pt x="4781291" y="1806214"/>
                  </a:lnTo>
                  <a:cubicBezTo>
                    <a:pt x="4781291" y="2005728"/>
                    <a:pt x="4619553" y="2167466"/>
                    <a:pt x="4420039" y="2167466"/>
                  </a:cubicBezTo>
                  <a:lnTo>
                    <a:pt x="361252" y="2167466"/>
                  </a:lnTo>
                  <a:cubicBezTo>
                    <a:pt x="161738" y="2167466"/>
                    <a:pt x="0" y="2005728"/>
                    <a:pt x="0" y="1806214"/>
                  </a:cubicBezTo>
                  <a:lnTo>
                    <a:pt x="0" y="361252"/>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ctr" anchorCtr="0">
              <a:noAutofit/>
            </a:bodyPr>
            <a:lstStyle/>
            <a:p>
              <a:pPr marL="0" lvl="0" indent="0" defTabSz="889000">
                <a:lnSpc>
                  <a:spcPct val="114000"/>
                </a:lnSpc>
                <a:spcBef>
                  <a:spcPct val="0"/>
                </a:spcBef>
                <a:spcAft>
                  <a:spcPts val="1200"/>
                </a:spcAft>
                <a:buNone/>
              </a:pPr>
              <a:r>
                <a:rPr lang="en-AU" sz="1200" b="1" kern="1200">
                  <a:latin typeface="+mj-lt"/>
                </a:rPr>
                <a:t>Longer term</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understanding</a:t>
              </a:r>
            </a:p>
            <a:p>
              <a:pPr marL="285750" lvl="0" indent="-285750" defTabSz="889000">
                <a:lnSpc>
                  <a:spcPct val="114000"/>
                </a:lnSpc>
                <a:spcBef>
                  <a:spcPct val="0"/>
                </a:spcBef>
                <a:spcAft>
                  <a:spcPts val="1200"/>
                </a:spcAft>
                <a:buFont typeface="Arial" panose="020B0604020202020204" pitchFamily="34" charset="0"/>
                <a:buChar char="•"/>
              </a:pPr>
              <a:r>
                <a:rPr lang="en-AU" sz="1200" kern="1200"/>
                <a:t>Increased learning</a:t>
              </a:r>
            </a:p>
            <a:p>
              <a:pPr marL="285750" lvl="0" indent="-285750" defTabSz="889000">
                <a:lnSpc>
                  <a:spcPct val="114000"/>
                </a:lnSpc>
                <a:spcBef>
                  <a:spcPct val="0"/>
                </a:spcBef>
                <a:spcAft>
                  <a:spcPts val="1200"/>
                </a:spcAft>
                <a:buFont typeface="Arial" panose="020B0604020202020204" pitchFamily="34" charset="0"/>
                <a:buChar char="•"/>
              </a:pPr>
              <a:r>
                <a:rPr lang="en-AU" sz="1200" kern="1200"/>
                <a:t>Student data indicates learning gains</a:t>
              </a:r>
            </a:p>
          </p:txBody>
        </p:sp>
      </p:grpSp>
      <p:graphicFrame>
        <p:nvGraphicFramePr>
          <p:cNvPr id="4" name="Table 9">
            <a:extLst>
              <a:ext uri="{FF2B5EF4-FFF2-40B4-BE49-F238E27FC236}">
                <a16:creationId xmlns:a16="http://schemas.microsoft.com/office/drawing/2014/main" id="{A0D7106C-1DAA-ECF3-8262-27C0EA1C1E84}"/>
              </a:ext>
            </a:extLst>
          </p:cNvPr>
          <p:cNvGraphicFramePr>
            <a:graphicFrameLocks noGrp="1"/>
          </p:cNvGraphicFramePr>
          <p:nvPr>
            <p:extLst>
              <p:ext uri="{D42A27DB-BD31-4B8C-83A1-F6EECF244321}">
                <p14:modId xmlns:p14="http://schemas.microsoft.com/office/powerpoint/2010/main" val="97847075"/>
              </p:ext>
            </p:extLst>
          </p:nvPr>
        </p:nvGraphicFramePr>
        <p:xfrm>
          <a:off x="441984" y="4320810"/>
          <a:ext cx="11402014" cy="1808256"/>
        </p:xfrm>
        <a:graphic>
          <a:graphicData uri="http://schemas.openxmlformats.org/drawingml/2006/table">
            <a:tbl>
              <a:tblPr firstRow="1" bandRow="1" bandCol="1">
                <a:tableStyleId>{69012ECD-51FC-41F1-AA8D-1B2483CD663E}</a:tableStyleId>
              </a:tblPr>
              <a:tblGrid>
                <a:gridCol w="3908939">
                  <a:extLst>
                    <a:ext uri="{9D8B030D-6E8A-4147-A177-3AD203B41FA5}">
                      <a16:colId xmlns:a16="http://schemas.microsoft.com/office/drawing/2014/main" val="278706534"/>
                    </a:ext>
                  </a:extLst>
                </a:gridCol>
                <a:gridCol w="1498615">
                  <a:extLst>
                    <a:ext uri="{9D8B030D-6E8A-4147-A177-3AD203B41FA5}">
                      <a16:colId xmlns:a16="http://schemas.microsoft.com/office/drawing/2014/main" val="1174282902"/>
                    </a:ext>
                  </a:extLst>
                </a:gridCol>
                <a:gridCol w="1498615">
                  <a:extLst>
                    <a:ext uri="{9D8B030D-6E8A-4147-A177-3AD203B41FA5}">
                      <a16:colId xmlns:a16="http://schemas.microsoft.com/office/drawing/2014/main" val="3352047489"/>
                    </a:ext>
                  </a:extLst>
                </a:gridCol>
                <a:gridCol w="1498615">
                  <a:extLst>
                    <a:ext uri="{9D8B030D-6E8A-4147-A177-3AD203B41FA5}">
                      <a16:colId xmlns:a16="http://schemas.microsoft.com/office/drawing/2014/main" val="3722786642"/>
                    </a:ext>
                  </a:extLst>
                </a:gridCol>
                <a:gridCol w="1498615">
                  <a:extLst>
                    <a:ext uri="{9D8B030D-6E8A-4147-A177-3AD203B41FA5}">
                      <a16:colId xmlns:a16="http://schemas.microsoft.com/office/drawing/2014/main" val="10149451"/>
                    </a:ext>
                  </a:extLst>
                </a:gridCol>
                <a:gridCol w="1498615">
                  <a:extLst>
                    <a:ext uri="{9D8B030D-6E8A-4147-A177-3AD203B41FA5}">
                      <a16:colId xmlns:a16="http://schemas.microsoft.com/office/drawing/2014/main" val="1087846312"/>
                    </a:ext>
                  </a:extLst>
                </a:gridCol>
              </a:tblGrid>
              <a:tr h="572736">
                <a:tc>
                  <a:txBody>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lang="en-AU" sz="1800" kern="100" dirty="0">
                          <a:effectLst/>
                        </a:rPr>
                        <a:t>Teacher observation</a:t>
                      </a:r>
                      <a:r>
                        <a:rPr lang="en-AU" sz="1050" kern="100" dirty="0">
                          <a:effectLst/>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anchor="ctr" anchorCtr="1"/>
                </a:tc>
                <a:tc>
                  <a:txBody>
                    <a:bodyPr/>
                    <a:lstStyle/>
                    <a:p>
                      <a:pPr>
                        <a:lnSpc>
                          <a:spcPct val="120000"/>
                        </a:lnSpc>
                        <a:spcBef>
                          <a:spcPts val="0"/>
                        </a:spcBef>
                        <a:spcAft>
                          <a:spcPts val="0"/>
                        </a:spcAft>
                      </a:pPr>
                      <a:r>
                        <a:rPr lang="en-AU" dirty="0">
                          <a:latin typeface="+mj-lt"/>
                        </a:rPr>
                        <a:t>0</a:t>
                      </a:r>
                    </a:p>
                  </a:txBody>
                  <a:tcPr anchor="ctr" anchorCtr="1"/>
                </a:tc>
                <a:tc>
                  <a:txBody>
                    <a:bodyPr/>
                    <a:lstStyle/>
                    <a:p>
                      <a:pPr>
                        <a:lnSpc>
                          <a:spcPct val="120000"/>
                        </a:lnSpc>
                        <a:spcBef>
                          <a:spcPts val="0"/>
                        </a:spcBef>
                        <a:spcAft>
                          <a:spcPts val="0"/>
                        </a:spcAft>
                      </a:pPr>
                      <a:r>
                        <a:rPr lang="en-AU" dirty="0">
                          <a:latin typeface="+mj-lt"/>
                        </a:rPr>
                        <a:t>1</a:t>
                      </a:r>
                    </a:p>
                  </a:txBody>
                  <a:tcPr anchor="ctr" anchorCtr="1"/>
                </a:tc>
                <a:tc>
                  <a:txBody>
                    <a:bodyPr/>
                    <a:lstStyle/>
                    <a:p>
                      <a:pPr>
                        <a:lnSpc>
                          <a:spcPct val="120000"/>
                        </a:lnSpc>
                        <a:spcBef>
                          <a:spcPts val="0"/>
                        </a:spcBef>
                        <a:spcAft>
                          <a:spcPts val="0"/>
                        </a:spcAft>
                      </a:pPr>
                      <a:r>
                        <a:rPr lang="en-AU" dirty="0">
                          <a:latin typeface="+mj-lt"/>
                        </a:rPr>
                        <a:t>2</a:t>
                      </a:r>
                    </a:p>
                  </a:txBody>
                  <a:tcPr anchor="ctr" anchorCtr="1"/>
                </a:tc>
                <a:tc>
                  <a:txBody>
                    <a:bodyPr/>
                    <a:lstStyle/>
                    <a:p>
                      <a:pPr>
                        <a:lnSpc>
                          <a:spcPct val="120000"/>
                        </a:lnSpc>
                        <a:spcBef>
                          <a:spcPts val="0"/>
                        </a:spcBef>
                        <a:spcAft>
                          <a:spcPts val="0"/>
                        </a:spcAft>
                      </a:pPr>
                      <a:r>
                        <a:rPr lang="en-AU" dirty="0">
                          <a:latin typeface="+mj-lt"/>
                        </a:rPr>
                        <a:t>3</a:t>
                      </a:r>
                    </a:p>
                  </a:txBody>
                  <a:tcPr anchor="ctr" anchorCtr="1"/>
                </a:tc>
                <a:tc>
                  <a:txBody>
                    <a:bodyPr/>
                    <a:lstStyle/>
                    <a:p>
                      <a:pPr>
                        <a:lnSpc>
                          <a:spcPct val="120000"/>
                        </a:lnSpc>
                        <a:spcBef>
                          <a:spcPts val="0"/>
                        </a:spcBef>
                        <a:spcAft>
                          <a:spcPts val="0"/>
                        </a:spcAft>
                      </a:pPr>
                      <a:r>
                        <a:rPr lang="en-AU" dirty="0">
                          <a:latin typeface="+mj-lt"/>
                        </a:rPr>
                        <a:t>4</a:t>
                      </a:r>
                    </a:p>
                  </a:txBody>
                  <a:tcPr anchor="ctr" anchorCtr="1"/>
                </a:tc>
                <a:extLst>
                  <a:ext uri="{0D108BD9-81ED-4DB2-BD59-A6C34878D82A}">
                    <a16:rowId xmlns:a16="http://schemas.microsoft.com/office/drawing/2014/main" val="3231636544"/>
                  </a:ext>
                </a:extLst>
              </a:tr>
              <a:tr h="572736">
                <a:tc>
                  <a:txBody>
                    <a:bodyPr/>
                    <a:lstStyle/>
                    <a:p>
                      <a:pPr>
                        <a:lnSpc>
                          <a:spcPct val="115000"/>
                        </a:lnSpc>
                        <a:spcAft>
                          <a:spcPts val="800"/>
                        </a:spcAft>
                      </a:pPr>
                      <a:r>
                        <a:rPr lang="en-AU" sz="1800" kern="100" dirty="0">
                          <a:effectLst/>
                        </a:rPr>
                        <a:t>After modelling and guiding, did my students complete an activity that demonstrated the success criteria?</a:t>
                      </a:r>
                    </a:p>
                  </a:txBody>
                  <a:tcPr marL="68580" marR="68580" marT="0" marB="0"/>
                </a:tc>
                <a:tc>
                  <a:txBody>
                    <a:bodyPr/>
                    <a:lstStyle/>
                    <a:p>
                      <a:pPr>
                        <a:lnSpc>
                          <a:spcPct val="115000"/>
                        </a:lnSpc>
                        <a:spcAft>
                          <a:spcPts val="800"/>
                        </a:spcAft>
                      </a:pPr>
                      <a:r>
                        <a:rPr lang="en-AU" sz="1800" kern="100" dirty="0">
                          <a:effectLst/>
                        </a:rPr>
                        <a:t>Not yet observable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b="1" kern="100" dirty="0">
                          <a:effectLst/>
                        </a:rPr>
                        <a:t>Minimal</a:t>
                      </a:r>
                      <a:r>
                        <a:rPr lang="en-AU" sz="1800" kern="100" dirty="0">
                          <a:effectLst/>
                        </a:rPr>
                        <a:t> parts of the success criteria</a:t>
                      </a:r>
                    </a:p>
                  </a:txBody>
                  <a:tcPr marL="68580" marR="68580" marT="0" marB="0"/>
                </a:tc>
                <a:tc>
                  <a:txBody>
                    <a:bodyPr/>
                    <a:lstStyle/>
                    <a:p>
                      <a:pPr>
                        <a:lnSpc>
                          <a:spcPct val="115000"/>
                        </a:lnSpc>
                        <a:spcAft>
                          <a:spcPts val="800"/>
                        </a:spcAft>
                      </a:pPr>
                      <a:r>
                        <a:rPr lang="en-AU" sz="1800" b="1" kern="100">
                          <a:effectLst/>
                        </a:rPr>
                        <a:t>Some</a:t>
                      </a:r>
                      <a:r>
                        <a:rPr lang="en-AU" sz="1800" kern="100">
                          <a:effectLst/>
                        </a:rPr>
                        <a:t> parts of the success criteria</a:t>
                      </a:r>
                    </a:p>
                  </a:txBody>
                  <a:tcPr marL="68580" marR="68580" marT="0" marB="0"/>
                </a:tc>
                <a:tc>
                  <a:txBody>
                    <a:bodyPr/>
                    <a:lstStyle/>
                    <a:p>
                      <a:pPr>
                        <a:lnSpc>
                          <a:spcPct val="115000"/>
                        </a:lnSpc>
                        <a:spcAft>
                          <a:spcPts val="800"/>
                        </a:spcAft>
                      </a:pPr>
                      <a:r>
                        <a:rPr lang="en-AU" sz="1800" b="1" kern="100" dirty="0">
                          <a:effectLst/>
                        </a:rPr>
                        <a:t>Most</a:t>
                      </a:r>
                      <a:r>
                        <a:rPr lang="en-AU" sz="1800" kern="100" dirty="0">
                          <a:effectLst/>
                        </a:rPr>
                        <a:t> parts of the success criteria</a:t>
                      </a:r>
                    </a:p>
                  </a:txBody>
                  <a:tcPr marL="68580" marR="68580" marT="0" marB="0"/>
                </a:tc>
                <a:tc>
                  <a:txBody>
                    <a:bodyPr/>
                    <a:lstStyle/>
                    <a:p>
                      <a:pPr>
                        <a:lnSpc>
                          <a:spcPct val="115000"/>
                        </a:lnSpc>
                        <a:spcAft>
                          <a:spcPts val="800"/>
                        </a:spcAft>
                      </a:pPr>
                      <a:r>
                        <a:rPr lang="en-AU" sz="1800" b="1" kern="100" dirty="0">
                          <a:effectLst/>
                        </a:rPr>
                        <a:t>All</a:t>
                      </a:r>
                      <a:r>
                        <a:rPr lang="en-AU" sz="1800" kern="100" dirty="0">
                          <a:effectLst/>
                        </a:rPr>
                        <a:t> parts of the success criteria</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3684091"/>
                  </a:ext>
                </a:extLst>
              </a:tr>
            </a:tbl>
          </a:graphicData>
        </a:graphic>
      </p:graphicFrame>
    </p:spTree>
    <p:extLst>
      <p:ext uri="{BB962C8B-B14F-4D97-AF65-F5344CB8AC3E}">
        <p14:creationId xmlns:p14="http://schemas.microsoft.com/office/powerpoint/2010/main" val="286004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21AD-B715-73E4-E4E4-62ECF908E9C6}"/>
              </a:ext>
            </a:extLst>
          </p:cNvPr>
          <p:cNvSpPr>
            <a:spLocks noGrp="1"/>
          </p:cNvSpPr>
          <p:nvPr>
            <p:ph type="title"/>
          </p:nvPr>
        </p:nvSpPr>
        <p:spPr>
          <a:xfrm>
            <a:off x="360000" y="360000"/>
            <a:ext cx="10511200" cy="545601"/>
          </a:xfrm>
        </p:spPr>
        <p:txBody>
          <a:bodyPr/>
          <a:lstStyle/>
          <a:p>
            <a:r>
              <a:rPr lang="en-GB" dirty="0"/>
              <a:t>Connecting to the School Excellence Framework</a:t>
            </a:r>
          </a:p>
        </p:txBody>
      </p:sp>
      <p:grpSp>
        <p:nvGrpSpPr>
          <p:cNvPr id="7" name="Group 6" descr="Effective classroom practice screenshot from School Excellence Framework, page 11">
            <a:extLst>
              <a:ext uri="{FF2B5EF4-FFF2-40B4-BE49-F238E27FC236}">
                <a16:creationId xmlns:a16="http://schemas.microsoft.com/office/drawing/2014/main" id="{836009EA-AA28-A47C-C41C-4C2C183620B4}"/>
              </a:ext>
            </a:extLst>
          </p:cNvPr>
          <p:cNvGrpSpPr/>
          <p:nvPr/>
        </p:nvGrpSpPr>
        <p:grpSpPr>
          <a:xfrm>
            <a:off x="0" y="1407151"/>
            <a:ext cx="7779755" cy="4866246"/>
            <a:chOff x="0" y="1407151"/>
            <a:chExt cx="7779755" cy="4866246"/>
          </a:xfrm>
        </p:grpSpPr>
        <p:pic>
          <p:nvPicPr>
            <p:cNvPr id="5" name="Picture 4">
              <a:extLst>
                <a:ext uri="{FF2B5EF4-FFF2-40B4-BE49-F238E27FC236}">
                  <a16:creationId xmlns:a16="http://schemas.microsoft.com/office/drawing/2014/main" id="{B714D6E6-9825-BB9B-99BE-2142609FCE8A}"/>
                </a:ext>
              </a:extLst>
            </p:cNvPr>
            <p:cNvPicPr>
              <a:picLocks noChangeAspect="1"/>
            </p:cNvPicPr>
            <p:nvPr/>
          </p:nvPicPr>
          <p:blipFill>
            <a:blip r:embed="rId3"/>
            <a:stretch>
              <a:fillRect/>
            </a:stretch>
          </p:blipFill>
          <p:spPr>
            <a:xfrm>
              <a:off x="0" y="1407151"/>
              <a:ext cx="7779755" cy="4866246"/>
            </a:xfrm>
            <a:prstGeom prst="rect">
              <a:avLst/>
            </a:prstGeom>
          </p:spPr>
        </p:pic>
        <p:sp>
          <p:nvSpPr>
            <p:cNvPr id="17" name="Rectangle: Rounded Corners 16">
              <a:extLst>
                <a:ext uri="{FF2B5EF4-FFF2-40B4-BE49-F238E27FC236}">
                  <a16:creationId xmlns:a16="http://schemas.microsoft.com/office/drawing/2014/main" id="{F5B28848-F02C-20FF-F2E1-11CBF5BC6481}"/>
                </a:ext>
                <a:ext uri="{C183D7F6-B498-43B3-948B-1728B52AA6E4}">
                  <adec:decorative xmlns:adec="http://schemas.microsoft.com/office/drawing/2017/decorative" val="1"/>
                </a:ext>
              </a:extLst>
            </p:cNvPr>
            <p:cNvSpPr/>
            <p:nvPr/>
          </p:nvSpPr>
          <p:spPr>
            <a:xfrm>
              <a:off x="1656118" y="5209464"/>
              <a:ext cx="5913082" cy="962736"/>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Rounded Corners 5">
              <a:extLst>
                <a:ext uri="{FF2B5EF4-FFF2-40B4-BE49-F238E27FC236}">
                  <a16:creationId xmlns:a16="http://schemas.microsoft.com/office/drawing/2014/main" id="{3323BC2E-7426-A19C-C5EA-7CB191AFBB41}"/>
                </a:ext>
                <a:ext uri="{C183D7F6-B498-43B3-948B-1728B52AA6E4}">
                  <adec:decorative xmlns:adec="http://schemas.microsoft.com/office/drawing/2017/decorative" val="1"/>
                </a:ext>
              </a:extLst>
            </p:cNvPr>
            <p:cNvSpPr/>
            <p:nvPr/>
          </p:nvSpPr>
          <p:spPr>
            <a:xfrm>
              <a:off x="1656118" y="3543300"/>
              <a:ext cx="5913082" cy="848436"/>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5" name="TextBox 14">
            <a:extLst>
              <a:ext uri="{FF2B5EF4-FFF2-40B4-BE49-F238E27FC236}">
                <a16:creationId xmlns:a16="http://schemas.microsoft.com/office/drawing/2014/main" id="{54EA7781-77FE-B595-B73A-1176C4B8EF24}"/>
              </a:ext>
            </a:extLst>
          </p:cNvPr>
          <p:cNvSpPr txBox="1"/>
          <p:nvPr/>
        </p:nvSpPr>
        <p:spPr>
          <a:xfrm>
            <a:off x="249631" y="6329573"/>
            <a:ext cx="9032621" cy="246221"/>
          </a:xfrm>
          <a:prstGeom prst="rect">
            <a:avLst/>
          </a:prstGeom>
          <a:noFill/>
        </p:spPr>
        <p:txBody>
          <a:bodyPr wrap="square">
            <a:spAutoFit/>
          </a:bodyPr>
          <a:lstStyle/>
          <a:p>
            <a:r>
              <a:rPr lang="en-AU" sz="1000" dirty="0">
                <a:hlinkClick r:id="rId4"/>
              </a:rPr>
              <a:t>School Excellence Framework</a:t>
            </a:r>
            <a:r>
              <a:rPr lang="en-AU" sz="1000" dirty="0"/>
              <a:t>, Teaching Domain (p 11)</a:t>
            </a:r>
            <a:endParaRPr lang="en-GB" sz="1000" dirty="0"/>
          </a:p>
        </p:txBody>
      </p:sp>
      <p:sp>
        <p:nvSpPr>
          <p:cNvPr id="8" name="Rectangle 7" descr="Explore key differences between the previous syllabus and new syllabus in one focus content area.&#10;">
            <a:extLst>
              <a:ext uri="{FF2B5EF4-FFF2-40B4-BE49-F238E27FC236}">
                <a16:creationId xmlns:a16="http://schemas.microsoft.com/office/drawing/2014/main" id="{3DF8C23D-23E2-D4A9-51FF-E4FDCA0C19F1}"/>
              </a:ext>
            </a:extLst>
          </p:cNvPr>
          <p:cNvSpPr/>
          <p:nvPr/>
        </p:nvSpPr>
        <p:spPr>
          <a:xfrm>
            <a:off x="7779754" y="1407151"/>
            <a:ext cx="4412246" cy="4866246"/>
          </a:xfrm>
          <a:prstGeom prst="rect">
            <a:avLst/>
          </a:prstGeom>
          <a:solidFill>
            <a:schemeClr val="bg1">
              <a:lumMod val="95000"/>
            </a:schemeClr>
          </a:solidFill>
          <a:ln w="12700" cap="flat" cmpd="sng" algn="ctr">
            <a:noFill/>
            <a:prstDash val="solid"/>
            <a:miter lim="800000"/>
          </a:ln>
          <a:effectLst/>
        </p:spPr>
        <p:txBody>
          <a:bodyPr lIns="360000" tIns="45720" rIns="252000" bIns="45720" rtlCol="0" anchor="ctr"/>
          <a:lstStyle/>
          <a:p>
            <a:pPr defTabSz="914400">
              <a:lnSpc>
                <a:spcPct val="150000"/>
              </a:lnSpc>
              <a:spcBef>
                <a:spcPts val="1000"/>
              </a:spcBef>
              <a:defRPr/>
            </a:pPr>
            <a:r>
              <a:rPr lang="en-AU" sz="1600" dirty="0">
                <a:solidFill>
                  <a:schemeClr val="accent1"/>
                </a:solidFill>
                <a:latin typeface="+mj-lt"/>
              </a:rPr>
              <a:t>‘School-wide explicit teaching approaches incorporate modelled, guided and independent practice.</a:t>
            </a:r>
          </a:p>
          <a:p>
            <a:pPr defTabSz="914400">
              <a:lnSpc>
                <a:spcPct val="150000"/>
              </a:lnSpc>
              <a:spcBef>
                <a:spcPts val="1000"/>
              </a:spcBef>
              <a:defRPr/>
            </a:pPr>
            <a:r>
              <a:rPr lang="en-AU" sz="1600" dirty="0">
                <a:solidFill>
                  <a:schemeClr val="accent1"/>
                </a:solidFill>
                <a:latin typeface="+mj-lt"/>
              </a:rPr>
              <a:t>Teachers consider students’ cognitive load and employ explicit teaching strategies to optimise learning progress of students across the full range of abilities. Effective methods are identified, promoted and modelled, and students’ learning improvement is monitored, demonstrating growth.’</a:t>
            </a:r>
          </a:p>
        </p:txBody>
      </p:sp>
      <p:sp>
        <p:nvSpPr>
          <p:cNvPr id="9" name="Slide Number Placeholder 3">
            <a:extLst>
              <a:ext uri="{FF2B5EF4-FFF2-40B4-BE49-F238E27FC236}">
                <a16:creationId xmlns:a16="http://schemas.microsoft.com/office/drawing/2014/main" id="{07C85864-E6EE-3EDB-A2E0-98DAA42BB507}"/>
              </a:ext>
              <a:ext uri="{C183D7F6-B498-43B3-948B-1728B52AA6E4}">
                <adec:decorative xmlns:adec="http://schemas.microsoft.com/office/drawing/2017/decorative" val="1"/>
              </a:ext>
            </a:extLst>
          </p:cNvPr>
          <p:cNvSpPr txBox="1">
            <a:spLocks/>
          </p:cNvSpPr>
          <p:nvPr/>
        </p:nvSpPr>
        <p:spPr>
          <a:xfrm>
            <a:off x="11139240" y="6447420"/>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73</a:t>
            </a:fld>
            <a:endParaRPr lang="en-AU" sz="1200"/>
          </a:p>
        </p:txBody>
      </p:sp>
      <p:sp>
        <p:nvSpPr>
          <p:cNvPr id="4" name="Text Placeholder 3">
            <a:extLst>
              <a:ext uri="{FF2B5EF4-FFF2-40B4-BE49-F238E27FC236}">
                <a16:creationId xmlns:a16="http://schemas.microsoft.com/office/drawing/2014/main" id="{49757E5E-1FC7-322F-1971-62E264A9F67C}"/>
              </a:ext>
            </a:extLst>
          </p:cNvPr>
          <p:cNvSpPr>
            <a:spLocks noGrp="1"/>
          </p:cNvSpPr>
          <p:nvPr>
            <p:ph type="body" sz="quarter" idx="18"/>
          </p:nvPr>
        </p:nvSpPr>
        <p:spPr/>
        <p:txBody>
          <a:bodyPr/>
          <a:lstStyle/>
          <a:p>
            <a:endParaRPr lang="en-AU"/>
          </a:p>
        </p:txBody>
      </p:sp>
    </p:spTree>
    <p:extLst>
      <p:ext uri="{BB962C8B-B14F-4D97-AF65-F5344CB8AC3E}">
        <p14:creationId xmlns:p14="http://schemas.microsoft.com/office/powerpoint/2010/main" val="205798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FD2C9-18B6-49E6-A2F0-B14128E1463B}"/>
              </a:ext>
            </a:extLst>
          </p:cNvPr>
          <p:cNvSpPr>
            <a:spLocks noGrp="1"/>
          </p:cNvSpPr>
          <p:nvPr>
            <p:ph type="title"/>
          </p:nvPr>
        </p:nvSpPr>
        <p:spPr>
          <a:xfrm>
            <a:off x="360000" y="360000"/>
            <a:ext cx="10764000" cy="1008000"/>
          </a:xfrm>
        </p:spPr>
        <p:txBody>
          <a:bodyPr/>
          <a:lstStyle/>
          <a:p>
            <a:r>
              <a:rPr lang="en-AU" dirty="0"/>
              <a:t>Maintaining a whole-school approach through data</a:t>
            </a:r>
          </a:p>
        </p:txBody>
      </p:sp>
      <p:grpSp>
        <p:nvGrpSpPr>
          <p:cNvPr id="22" name="Group 21" descr="Video observation and reflection.">
            <a:extLst>
              <a:ext uri="{FF2B5EF4-FFF2-40B4-BE49-F238E27FC236}">
                <a16:creationId xmlns:a16="http://schemas.microsoft.com/office/drawing/2014/main" id="{9AEAE99B-732E-D0D8-0A7E-C63C956FDFFA}"/>
              </a:ext>
            </a:extLst>
          </p:cNvPr>
          <p:cNvGrpSpPr/>
          <p:nvPr/>
        </p:nvGrpSpPr>
        <p:grpSpPr>
          <a:xfrm>
            <a:off x="347999" y="1574956"/>
            <a:ext cx="3726491" cy="1310506"/>
            <a:chOff x="45408" y="1625600"/>
            <a:chExt cx="4767801" cy="2167466"/>
          </a:xfrm>
        </p:grpSpPr>
        <p:sp>
          <p:nvSpPr>
            <p:cNvPr id="23" name="Rectangle: Rounded Corners 22">
              <a:extLst>
                <a:ext uri="{FF2B5EF4-FFF2-40B4-BE49-F238E27FC236}">
                  <a16:creationId xmlns:a16="http://schemas.microsoft.com/office/drawing/2014/main" id="{D213BED4-12D8-8350-0FAF-D4C13666F7E9}"/>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355600">
                <a:lnSpc>
                  <a:spcPct val="150000"/>
                </a:lnSpc>
                <a:spcAft>
                  <a:spcPts val="1200"/>
                </a:spcAft>
              </a:pPr>
              <a:r>
                <a:rPr lang="en-AU" sz="2000" b="1" dirty="0">
                  <a:solidFill>
                    <a:schemeClr val="accent1"/>
                  </a:solidFill>
                  <a:latin typeface="+mj-lt"/>
                </a:rPr>
                <a:t>Video observation and reflection</a:t>
              </a:r>
            </a:p>
          </p:txBody>
        </p:sp>
        <p:sp>
          <p:nvSpPr>
            <p:cNvPr id="24" name="Rectangle: Rounded Corners 4">
              <a:extLst>
                <a:ext uri="{FF2B5EF4-FFF2-40B4-BE49-F238E27FC236}">
                  <a16:creationId xmlns:a16="http://schemas.microsoft.com/office/drawing/2014/main" id="{69480FC9-0843-0137-7F93-A8448C477CC8}"/>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1200"/>
                </a:spcAft>
                <a:buNone/>
              </a:pPr>
              <a:endParaRPr lang="en-AU" sz="2000" b="1" kern="1200">
                <a:latin typeface="+mj-lt"/>
              </a:endParaRPr>
            </a:p>
          </p:txBody>
        </p:sp>
      </p:grpSp>
      <p:pic>
        <p:nvPicPr>
          <p:cNvPr id="21" name="Picture 20" descr="Maintaining a whole school approach through data diagram">
            <a:extLst>
              <a:ext uri="{FF2B5EF4-FFF2-40B4-BE49-F238E27FC236}">
                <a16:creationId xmlns:a16="http://schemas.microsoft.com/office/drawing/2014/main" id="{74C99885-6D0C-6DD6-6327-3B3865609A82}"/>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626720" y="1470077"/>
            <a:ext cx="4938560" cy="4468220"/>
          </a:xfrm>
          <a:prstGeom prst="rect">
            <a:avLst/>
          </a:prstGeom>
        </p:spPr>
      </p:pic>
      <p:grpSp>
        <p:nvGrpSpPr>
          <p:cNvPr id="10" name="Group 9" descr="Peer observation and feedback">
            <a:extLst>
              <a:ext uri="{FF2B5EF4-FFF2-40B4-BE49-F238E27FC236}">
                <a16:creationId xmlns:a16="http://schemas.microsoft.com/office/drawing/2014/main" id="{151F5EBE-736E-D2C0-6A3A-FBEB95A60F98}"/>
              </a:ext>
            </a:extLst>
          </p:cNvPr>
          <p:cNvGrpSpPr/>
          <p:nvPr/>
        </p:nvGrpSpPr>
        <p:grpSpPr>
          <a:xfrm>
            <a:off x="8117509" y="1574956"/>
            <a:ext cx="3726491" cy="1310506"/>
            <a:chOff x="45408" y="1625600"/>
            <a:chExt cx="4767801" cy="2167466"/>
          </a:xfrm>
        </p:grpSpPr>
        <p:sp>
          <p:nvSpPr>
            <p:cNvPr id="11" name="Rectangle: Rounded Corners 10">
              <a:extLst>
                <a:ext uri="{FF2B5EF4-FFF2-40B4-BE49-F238E27FC236}">
                  <a16:creationId xmlns:a16="http://schemas.microsoft.com/office/drawing/2014/main" id="{CB01B125-BC8B-0CD0-0EE5-6272FB81D9A7}"/>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355600">
                <a:lnSpc>
                  <a:spcPct val="150000"/>
                </a:lnSpc>
                <a:spcAft>
                  <a:spcPts val="1200"/>
                </a:spcAft>
              </a:pPr>
              <a:r>
                <a:rPr lang="en-AU" sz="2000" b="1">
                  <a:solidFill>
                    <a:schemeClr val="accent1"/>
                  </a:solidFill>
                  <a:latin typeface="+mj-lt"/>
                </a:rPr>
                <a:t>Peer observation and feedback</a:t>
              </a:r>
            </a:p>
          </p:txBody>
        </p:sp>
        <p:sp>
          <p:nvSpPr>
            <p:cNvPr id="12" name="Rectangle: Rounded Corners 4">
              <a:extLst>
                <a:ext uri="{FF2B5EF4-FFF2-40B4-BE49-F238E27FC236}">
                  <a16:creationId xmlns:a16="http://schemas.microsoft.com/office/drawing/2014/main" id="{3A980BE5-BE8A-BD8B-8726-D34F4351279B}"/>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1200"/>
                </a:spcAft>
                <a:buNone/>
              </a:pPr>
              <a:endParaRPr lang="en-AU" sz="2000" b="1" kern="1200">
                <a:latin typeface="+mj-lt"/>
              </a:endParaRPr>
            </a:p>
          </p:txBody>
        </p:sp>
      </p:grpSp>
      <p:grpSp>
        <p:nvGrpSpPr>
          <p:cNvPr id="6" name="Group 5" descr="Teacher and student survey">
            <a:extLst>
              <a:ext uri="{FF2B5EF4-FFF2-40B4-BE49-F238E27FC236}">
                <a16:creationId xmlns:a16="http://schemas.microsoft.com/office/drawing/2014/main" id="{CB7D7B9E-5603-3F12-D3CC-E23A483C63F9}"/>
              </a:ext>
            </a:extLst>
          </p:cNvPr>
          <p:cNvGrpSpPr/>
          <p:nvPr/>
        </p:nvGrpSpPr>
        <p:grpSpPr>
          <a:xfrm>
            <a:off x="348000" y="4838412"/>
            <a:ext cx="3726491" cy="1310506"/>
            <a:chOff x="45408" y="1625600"/>
            <a:chExt cx="4767801" cy="2167466"/>
          </a:xfrm>
        </p:grpSpPr>
        <p:sp>
          <p:nvSpPr>
            <p:cNvPr id="7" name="Rectangle: Rounded Corners 6">
              <a:extLst>
                <a:ext uri="{FF2B5EF4-FFF2-40B4-BE49-F238E27FC236}">
                  <a16:creationId xmlns:a16="http://schemas.microsoft.com/office/drawing/2014/main" id="{960F5AF1-F142-1976-794E-79F5B462D5C3}"/>
                </a:ext>
              </a:extLst>
            </p:cNvPr>
            <p:cNvSpPr/>
            <p:nvPr/>
          </p:nvSpPr>
          <p:spPr>
            <a:xfrm>
              <a:off x="45408" y="1625600"/>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355600">
                <a:lnSpc>
                  <a:spcPct val="150000"/>
                </a:lnSpc>
                <a:spcAft>
                  <a:spcPts val="1200"/>
                </a:spcAft>
              </a:pPr>
              <a:r>
                <a:rPr lang="en-AU" sz="2000" b="1">
                  <a:solidFill>
                    <a:schemeClr val="accent1"/>
                  </a:solidFill>
                  <a:latin typeface="+mj-lt"/>
                </a:rPr>
                <a:t>Teacher and student survey</a:t>
              </a:r>
            </a:p>
          </p:txBody>
        </p:sp>
        <p:sp>
          <p:nvSpPr>
            <p:cNvPr id="9" name="Rectangle: Rounded Corners 4">
              <a:extLst>
                <a:ext uri="{FF2B5EF4-FFF2-40B4-BE49-F238E27FC236}">
                  <a16:creationId xmlns:a16="http://schemas.microsoft.com/office/drawing/2014/main" id="{1763DB60-EDC2-1356-FC33-82245FEFE861}"/>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1200"/>
                </a:spcAft>
                <a:buNone/>
              </a:pPr>
              <a:endParaRPr lang="en-AU" sz="2000" b="1" kern="1200">
                <a:latin typeface="+mj-lt"/>
              </a:endParaRPr>
            </a:p>
          </p:txBody>
        </p:sp>
      </p:grpSp>
      <p:grpSp>
        <p:nvGrpSpPr>
          <p:cNvPr id="13" name="Group 12" descr="Growth in assessment data">
            <a:extLst>
              <a:ext uri="{FF2B5EF4-FFF2-40B4-BE49-F238E27FC236}">
                <a16:creationId xmlns:a16="http://schemas.microsoft.com/office/drawing/2014/main" id="{3C0C7F22-3EFC-369F-BF76-8FF84310CF74}"/>
              </a:ext>
            </a:extLst>
          </p:cNvPr>
          <p:cNvGrpSpPr/>
          <p:nvPr/>
        </p:nvGrpSpPr>
        <p:grpSpPr>
          <a:xfrm>
            <a:off x="8117509" y="4838412"/>
            <a:ext cx="3726491" cy="1310506"/>
            <a:chOff x="35770" y="1973949"/>
            <a:chExt cx="4767801" cy="2167466"/>
          </a:xfrm>
        </p:grpSpPr>
        <p:sp>
          <p:nvSpPr>
            <p:cNvPr id="14" name="Rectangle: Rounded Corners 13">
              <a:extLst>
                <a:ext uri="{FF2B5EF4-FFF2-40B4-BE49-F238E27FC236}">
                  <a16:creationId xmlns:a16="http://schemas.microsoft.com/office/drawing/2014/main" id="{F073BAB5-9A14-3457-E178-312444018E4E}"/>
                </a:ext>
              </a:extLst>
            </p:cNvPr>
            <p:cNvSpPr/>
            <p:nvPr/>
          </p:nvSpPr>
          <p:spPr>
            <a:xfrm>
              <a:off x="35770" y="1973949"/>
              <a:ext cx="4767801" cy="2167466"/>
            </a:xfrm>
            <a:prstGeom prst="roundRect">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355600">
                <a:lnSpc>
                  <a:spcPct val="150000"/>
                </a:lnSpc>
                <a:spcAft>
                  <a:spcPts val="1200"/>
                </a:spcAft>
              </a:pPr>
              <a:r>
                <a:rPr lang="en-AU" sz="2000" b="1">
                  <a:solidFill>
                    <a:schemeClr val="accent1"/>
                  </a:solidFill>
                  <a:latin typeface="+mj-lt"/>
                </a:rPr>
                <a:t>Growth in assessment data</a:t>
              </a:r>
            </a:p>
          </p:txBody>
        </p:sp>
        <p:sp>
          <p:nvSpPr>
            <p:cNvPr id="15" name="Rectangle: Rounded Corners 4">
              <a:extLst>
                <a:ext uri="{FF2B5EF4-FFF2-40B4-BE49-F238E27FC236}">
                  <a16:creationId xmlns:a16="http://schemas.microsoft.com/office/drawing/2014/main" id="{E911B6D5-E2C7-962E-1C03-DA605FC750D6}"/>
                </a:ext>
              </a:extLst>
            </p:cNvPr>
            <p:cNvSpPr txBox="1"/>
            <p:nvPr/>
          </p:nvSpPr>
          <p:spPr>
            <a:xfrm>
              <a:off x="4249356" y="3539973"/>
              <a:ext cx="0" cy="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1200"/>
                </a:spcAft>
                <a:buNone/>
              </a:pPr>
              <a:endParaRPr lang="en-AU" sz="2000" b="1" kern="1200">
                <a:latin typeface="+mj-lt"/>
              </a:endParaRPr>
            </a:p>
          </p:txBody>
        </p:sp>
      </p:grpSp>
      <p:sp>
        <p:nvSpPr>
          <p:cNvPr id="4" name="Slide Number Placeholder 3">
            <a:extLst>
              <a:ext uri="{FF2B5EF4-FFF2-40B4-BE49-F238E27FC236}">
                <a16:creationId xmlns:a16="http://schemas.microsoft.com/office/drawing/2014/main" id="{CE644EBA-9A9C-B31B-8342-8CC1539BD0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74</a:t>
            </a:fld>
            <a:endParaRPr lang="en-AU"/>
          </a:p>
        </p:txBody>
      </p:sp>
    </p:spTree>
    <p:extLst>
      <p:ext uri="{BB962C8B-B14F-4D97-AF65-F5344CB8AC3E}">
        <p14:creationId xmlns:p14="http://schemas.microsoft.com/office/powerpoint/2010/main" val="3097551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FFD4CE3-BB3B-FD49-A72C-91D74FF9181A}"/>
              </a:ext>
            </a:extLst>
          </p:cNvPr>
          <p:cNvSpPr>
            <a:spLocks noGrp="1"/>
          </p:cNvSpPr>
          <p:nvPr>
            <p:ph type="title"/>
          </p:nvPr>
        </p:nvSpPr>
        <p:spPr/>
        <p:txBody>
          <a:bodyPr/>
          <a:lstStyle/>
          <a:p>
            <a:r>
              <a:rPr lang="en-AU" dirty="0"/>
              <a:t>Feedback</a:t>
            </a:r>
          </a:p>
        </p:txBody>
      </p:sp>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75</a:t>
            </a:fld>
            <a:endParaRPr lang="en-AU"/>
          </a:p>
        </p:txBody>
      </p:sp>
      <p:sp>
        <p:nvSpPr>
          <p:cNvPr id="2" name="Text Placeholder 1">
            <a:extLst>
              <a:ext uri="{FF2B5EF4-FFF2-40B4-BE49-F238E27FC236}">
                <a16:creationId xmlns:a16="http://schemas.microsoft.com/office/drawing/2014/main" id="{C5890943-81D7-F359-0DAB-597A416EAC02}"/>
              </a:ext>
            </a:extLst>
          </p:cNvPr>
          <p:cNvSpPr>
            <a:spLocks noGrp="1"/>
          </p:cNvSpPr>
          <p:nvPr>
            <p:ph type="body" sz="quarter" idx="18"/>
          </p:nvPr>
        </p:nvSpPr>
        <p:spPr/>
        <p:txBody>
          <a:bodyPr/>
          <a:lstStyle/>
          <a:p>
            <a:endParaRPr lang="en-AU"/>
          </a:p>
        </p:txBody>
      </p:sp>
      <p:sp>
        <p:nvSpPr>
          <p:cNvPr id="13" name="Text Placeholder 12">
            <a:extLst>
              <a:ext uri="{FF2B5EF4-FFF2-40B4-BE49-F238E27FC236}">
                <a16:creationId xmlns:a16="http://schemas.microsoft.com/office/drawing/2014/main" id="{F5F5AB63-A216-5C12-90A6-6FA4658EC8A0}"/>
              </a:ext>
            </a:extLst>
          </p:cNvPr>
          <p:cNvSpPr>
            <a:spLocks noGrp="1"/>
          </p:cNvSpPr>
          <p:nvPr>
            <p:ph type="body" sz="quarter" idx="19"/>
          </p:nvPr>
        </p:nvSpPr>
        <p:spPr>
          <a:xfrm>
            <a:off x="360000" y="1862942"/>
            <a:ext cx="6040800" cy="4491058"/>
          </a:xfrm>
        </p:spPr>
        <p:txBody>
          <a:bodyPr/>
          <a:lstStyle/>
          <a:p>
            <a:r>
              <a:rPr lang="en-AU" dirty="0"/>
              <a:t>Please complete the </a:t>
            </a:r>
            <a:r>
              <a:rPr lang="en-AU" dirty="0">
                <a:hlinkClick r:id="rId2"/>
              </a:rPr>
              <a:t>Checking for understanding learning module survey</a:t>
            </a:r>
            <a:r>
              <a:rPr lang="en-AU" dirty="0"/>
              <a:t> to help us improve future professional learning and provide further support.</a:t>
            </a:r>
          </a:p>
        </p:txBody>
      </p:sp>
      <p:sp>
        <p:nvSpPr>
          <p:cNvPr id="14" name="Text Placeholder 12">
            <a:extLst>
              <a:ext uri="{FF2B5EF4-FFF2-40B4-BE49-F238E27FC236}">
                <a16:creationId xmlns:a16="http://schemas.microsoft.com/office/drawing/2014/main" id="{68E4A05C-964F-F041-02D3-7309942E3408}"/>
              </a:ext>
            </a:extLst>
          </p:cNvPr>
          <p:cNvSpPr txBox="1">
            <a:spLocks/>
          </p:cNvSpPr>
          <p:nvPr/>
        </p:nvSpPr>
        <p:spPr>
          <a:xfrm>
            <a:off x="360000" y="3657961"/>
            <a:ext cx="6040800" cy="1441961"/>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accent1"/>
                </a:solidFill>
                <a:latin typeface="+mj-lt"/>
                <a:ea typeface="+mj-ea"/>
                <a:cs typeface="+mj-cs"/>
              </a:rPr>
              <a:t>Contact</a:t>
            </a:r>
            <a:r>
              <a:rPr lang="en-US" sz="3600" b="1" dirty="0"/>
              <a:t> </a:t>
            </a:r>
            <a:r>
              <a:rPr lang="en-US" sz="3600" dirty="0">
                <a:solidFill>
                  <a:schemeClr val="accent1"/>
                </a:solidFill>
                <a:latin typeface="+mj-lt"/>
                <a:ea typeface="+mj-ea"/>
                <a:cs typeface="+mj-cs"/>
              </a:rPr>
              <a:t>us</a:t>
            </a:r>
          </a:p>
          <a:p>
            <a:r>
              <a:rPr lang="en-AU" dirty="0">
                <a:solidFill>
                  <a:schemeClr val="tx1"/>
                </a:solidFill>
                <a:latin typeface="+mn-lt"/>
                <a:ea typeface="+mn-ea"/>
                <a:cs typeface="+mn-cs"/>
                <a:hlinkClick r:id="rId3"/>
              </a:rPr>
              <a:t>ContactCurriculumReform@det.nsw.edu.au</a:t>
            </a:r>
            <a:endParaRPr lang="en-US" sz="2400" b="1" dirty="0"/>
          </a:p>
        </p:txBody>
      </p:sp>
      <p:pic>
        <p:nvPicPr>
          <p:cNvPr id="5" name="Graphic 4">
            <a:extLst>
              <a:ext uri="{FF2B5EF4-FFF2-40B4-BE49-F238E27FC236}">
                <a16:creationId xmlns:a16="http://schemas.microsoft.com/office/drawing/2014/main" id="{4657F610-CCCF-23CF-A725-AD57BCCF04F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42217">
            <a:off x="6386987" y="2710786"/>
            <a:ext cx="1989666" cy="1989666"/>
          </a:xfrm>
          <a:prstGeom prst="rect">
            <a:avLst/>
          </a:prstGeom>
        </p:spPr>
      </p:pic>
      <p:pic>
        <p:nvPicPr>
          <p:cNvPr id="4" name="Picture 3" descr="QR code leading to the Checking for understanding learning module survey.">
            <a:extLst>
              <a:ext uri="{FF2B5EF4-FFF2-40B4-BE49-F238E27FC236}">
                <a16:creationId xmlns:a16="http://schemas.microsoft.com/office/drawing/2014/main" id="{C54377F5-E990-B49E-1F9B-6B6A70E8269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08784" y="2088011"/>
            <a:ext cx="3235216" cy="3235216"/>
          </a:xfrm>
          <a:prstGeom prst="rect">
            <a:avLst/>
          </a:prstGeom>
        </p:spPr>
      </p:pic>
    </p:spTree>
    <p:extLst>
      <p:ext uri="{BB962C8B-B14F-4D97-AF65-F5344CB8AC3E}">
        <p14:creationId xmlns:p14="http://schemas.microsoft.com/office/powerpoint/2010/main" val="225151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91A16B-8EBE-9BF5-51F2-BDC88F7C027B}"/>
              </a:ext>
            </a:extLst>
          </p:cNvPr>
          <p:cNvSpPr>
            <a:spLocks noGrp="1"/>
          </p:cNvSpPr>
          <p:nvPr>
            <p:ph type="title"/>
          </p:nvPr>
        </p:nvSpPr>
        <p:spPr/>
        <p:txBody>
          <a:bodyPr/>
          <a:lstStyle/>
          <a:p>
            <a:r>
              <a:rPr lang="en-AU"/>
              <a:t>Explicit teaching strategies and resources</a:t>
            </a:r>
          </a:p>
        </p:txBody>
      </p:sp>
      <p:pic>
        <p:nvPicPr>
          <p:cNvPr id="14" name="Picture 4">
            <a:extLst>
              <a:ext uri="{FF2B5EF4-FFF2-40B4-BE49-F238E27FC236}">
                <a16:creationId xmlns:a16="http://schemas.microsoft.com/office/drawing/2014/main" id="{DC72B1E0-317A-03DF-6784-30A49F18379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282" y="1229452"/>
            <a:ext cx="8019712" cy="46883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the department's Explicit teaching strategies webpage.">
            <a:extLst>
              <a:ext uri="{FF2B5EF4-FFF2-40B4-BE49-F238E27FC236}">
                <a16:creationId xmlns:a16="http://schemas.microsoft.com/office/drawing/2014/main" id="{C37A2A34-DBD7-57E5-23AE-604F195451B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752000" y="1668223"/>
            <a:ext cx="5056156" cy="3157272"/>
          </a:xfrm>
          <a:prstGeom prst="rect">
            <a:avLst/>
          </a:prstGeom>
        </p:spPr>
      </p:pic>
      <p:sp>
        <p:nvSpPr>
          <p:cNvPr id="7" name="Rectangle: Rounded Corners 6">
            <a:extLst>
              <a:ext uri="{FF2B5EF4-FFF2-40B4-BE49-F238E27FC236}">
                <a16:creationId xmlns:a16="http://schemas.microsoft.com/office/drawing/2014/main" id="{E38C257A-D714-1B9B-1F76-B502A36CDAAE}"/>
              </a:ext>
              <a:ext uri="{C183D7F6-B498-43B3-948B-1728B52AA6E4}">
                <adec:decorative xmlns:adec="http://schemas.microsoft.com/office/drawing/2017/decorative" val="1"/>
              </a:ext>
            </a:extLst>
          </p:cNvPr>
          <p:cNvSpPr/>
          <p:nvPr/>
        </p:nvSpPr>
        <p:spPr>
          <a:xfrm>
            <a:off x="1752782" y="2103650"/>
            <a:ext cx="1684962" cy="2721428"/>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63A669D-76D6-8F55-20B2-8BF46DF0C86F}"/>
              </a:ext>
            </a:extLst>
          </p:cNvPr>
          <p:cNvSpPr txBox="1"/>
          <p:nvPr/>
        </p:nvSpPr>
        <p:spPr>
          <a:xfrm>
            <a:off x="7717100" y="2103650"/>
            <a:ext cx="4109224" cy="26421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dirty="0">
                <a:cs typeface="Segoe UI"/>
              </a:rPr>
              <a:t>More information is available about:</a:t>
            </a:r>
            <a:endParaRPr lang="en-US" sz="1800" dirty="0">
              <a:cs typeface="Segoe UI"/>
            </a:endParaRPr>
          </a:p>
          <a:p>
            <a:pPr marL="285750" indent="-285750">
              <a:lnSpc>
                <a:spcPct val="150000"/>
              </a:lnSpc>
              <a:spcAft>
                <a:spcPts val="1200"/>
              </a:spcAft>
              <a:buFont typeface="Arial"/>
              <a:buChar char="•"/>
            </a:pPr>
            <a:r>
              <a:rPr lang="en-AU" sz="1800" dirty="0">
                <a:cs typeface="Segoe UI"/>
              </a:rPr>
              <a:t>​</a:t>
            </a:r>
            <a:r>
              <a:rPr lang="en-AU" sz="1800" dirty="0">
                <a:cs typeface="Segoe UI"/>
                <a:hlinkClick r:id="rId5"/>
              </a:rPr>
              <a:t>explicit teaching</a:t>
            </a:r>
            <a:endParaRPr lang="en-AU" sz="1800" dirty="0">
              <a:cs typeface="Segoe UI"/>
            </a:endParaRPr>
          </a:p>
          <a:p>
            <a:pPr marL="285750" indent="-285750">
              <a:lnSpc>
                <a:spcPct val="150000"/>
              </a:lnSpc>
              <a:spcAft>
                <a:spcPts val="1200"/>
              </a:spcAft>
              <a:buFont typeface="Arial"/>
              <a:buChar char="•"/>
            </a:pPr>
            <a:r>
              <a:rPr lang="en-AU" sz="1800" dirty="0">
                <a:cs typeface="Segoe UI"/>
                <a:hlinkClick r:id="rId6"/>
              </a:rPr>
              <a:t>how learning happens</a:t>
            </a:r>
            <a:endParaRPr lang="en-AU" sz="1800" dirty="0">
              <a:cs typeface="Segoe UI"/>
            </a:endParaRPr>
          </a:p>
          <a:p>
            <a:pPr marL="285750" indent="-285750">
              <a:lnSpc>
                <a:spcPct val="150000"/>
              </a:lnSpc>
              <a:spcAft>
                <a:spcPts val="1200"/>
              </a:spcAft>
              <a:buFont typeface="Arial"/>
              <a:buChar char="•"/>
            </a:pPr>
            <a:r>
              <a:rPr lang="en-AU" sz="1800" dirty="0">
                <a:cs typeface="Segoe UI"/>
                <a:hlinkClick r:id="rId7"/>
              </a:rPr>
              <a:t>the enabling factors</a:t>
            </a:r>
            <a:endParaRPr lang="en-AU" sz="1800" dirty="0">
              <a:cs typeface="Segoe UI"/>
            </a:endParaRPr>
          </a:p>
          <a:p>
            <a:pPr marL="285750" indent="-285750">
              <a:lnSpc>
                <a:spcPct val="150000"/>
              </a:lnSpc>
              <a:spcAft>
                <a:spcPts val="1200"/>
              </a:spcAft>
              <a:buFont typeface="Arial"/>
              <a:buChar char="•"/>
            </a:pPr>
            <a:r>
              <a:rPr lang="en-AU" sz="1800" dirty="0">
                <a:cs typeface="Segoe UI"/>
                <a:hlinkClick r:id="rId8"/>
              </a:rPr>
              <a:t>the explicit teaching strategies</a:t>
            </a:r>
            <a:r>
              <a:rPr lang="en-AU" sz="1800" dirty="0">
                <a:cs typeface="Segoe UI"/>
              </a:rPr>
              <a:t>.</a:t>
            </a:r>
            <a:endParaRPr lang="en-AU" dirty="0"/>
          </a:p>
        </p:txBody>
      </p:sp>
      <p:sp>
        <p:nvSpPr>
          <p:cNvPr id="6" name="TextBox 5">
            <a:extLst>
              <a:ext uri="{FF2B5EF4-FFF2-40B4-BE49-F238E27FC236}">
                <a16:creationId xmlns:a16="http://schemas.microsoft.com/office/drawing/2014/main" id="{7F8247A7-39FE-BC2A-CC53-CB9EF9CF83C2}"/>
              </a:ext>
            </a:extLst>
          </p:cNvPr>
          <p:cNvSpPr txBox="1"/>
          <p:nvPr/>
        </p:nvSpPr>
        <p:spPr>
          <a:xfrm>
            <a:off x="1334404" y="6017783"/>
            <a:ext cx="5891348" cy="335413"/>
          </a:xfrm>
          <a:prstGeom prst="rect">
            <a:avLst/>
          </a:prstGeom>
          <a:noFill/>
        </p:spPr>
        <p:txBody>
          <a:bodyPr wrap="square">
            <a:spAutoFit/>
          </a:bodyPr>
          <a:lstStyle/>
          <a:p>
            <a:pPr>
              <a:lnSpc>
                <a:spcPct val="150000"/>
              </a:lnSpc>
            </a:pPr>
            <a:r>
              <a:rPr lang="en-AU" sz="1200" dirty="0">
                <a:solidFill>
                  <a:schemeClr val="accent2"/>
                </a:solidFill>
                <a:hlinkClick r:id="rId8">
                  <a:extLst>
                    <a:ext uri="{A12FA001-AC4F-418D-AE19-62706E023703}">
                      <ahyp:hlinkClr xmlns:ahyp="http://schemas.microsoft.com/office/drawing/2018/hyperlinkcolor" val="tx"/>
                    </a:ext>
                  </a:extLst>
                </a:hlinkClick>
              </a:rPr>
              <a:t>https://education.nsw.gov.au/teaching-and-learning/curriculum/explicit-teaching</a:t>
            </a:r>
            <a:r>
              <a:rPr lang="en-AU" sz="1200" dirty="0">
                <a:solidFill>
                  <a:schemeClr val="accent2"/>
                </a:solidFill>
              </a:rPr>
              <a:t> </a:t>
            </a:r>
          </a:p>
        </p:txBody>
      </p:sp>
      <p:sp>
        <p:nvSpPr>
          <p:cNvPr id="2" name="Slide Number Placeholder 1">
            <a:extLst>
              <a:ext uri="{FF2B5EF4-FFF2-40B4-BE49-F238E27FC236}">
                <a16:creationId xmlns:a16="http://schemas.microsoft.com/office/drawing/2014/main" id="{A3948B60-8D3A-4351-541F-DB1FD5B579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Tree>
    <p:extLst>
      <p:ext uri="{BB962C8B-B14F-4D97-AF65-F5344CB8AC3E}">
        <p14:creationId xmlns:p14="http://schemas.microsoft.com/office/powerpoint/2010/main" val="253218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lstStyle/>
          <a:p>
            <a:r>
              <a:rPr lang="en-US"/>
              <a:t>References (1)</a:t>
            </a:r>
          </a:p>
        </p:txBody>
      </p:sp>
      <p:sp>
        <p:nvSpPr>
          <p:cNvPr id="7" name="TextBox 6">
            <a:extLst>
              <a:ext uri="{FF2B5EF4-FFF2-40B4-BE49-F238E27FC236}">
                <a16:creationId xmlns:a16="http://schemas.microsoft.com/office/drawing/2014/main" id="{328F3A58-A19C-384D-8449-B00A78D44E0E}"/>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a:ln>
                  <a:noFill/>
                </a:ln>
                <a:solidFill>
                  <a:srgbClr val="CBEDFD"/>
                </a:solidFill>
                <a:effectLst/>
                <a:uLnTx/>
                <a:uFillTx/>
                <a:latin typeface="Public Sans Light"/>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latin typeface="Public Sans Light"/>
                <a:ea typeface="+mn-ea"/>
                <a:cs typeface="+mn-cs"/>
              </a:rPr>
              <a:t>.</a:t>
            </a:r>
          </a:p>
        </p:txBody>
      </p:sp>
      <p:sp>
        <p:nvSpPr>
          <p:cNvPr id="6" name="Content Placeholder 5">
            <a:extLst>
              <a:ext uri="{FF2B5EF4-FFF2-40B4-BE49-F238E27FC236}">
                <a16:creationId xmlns:a16="http://schemas.microsoft.com/office/drawing/2014/main" id="{716134E2-00D1-D019-9266-15BFBCA16770}"/>
              </a:ext>
            </a:extLst>
          </p:cNvPr>
          <p:cNvSpPr>
            <a:spLocks noGrp="1"/>
          </p:cNvSpPr>
          <p:nvPr>
            <p:ph idx="1"/>
          </p:nvPr>
        </p:nvSpPr>
        <p:spPr/>
        <p:txBody>
          <a:bodyPr/>
          <a:lstStyle/>
          <a:p>
            <a:r>
              <a:rPr lang="en-US" sz="1100" dirty="0">
                <a:ea typeface="+mn-lt"/>
                <a:cs typeface="+mn-lt"/>
              </a:rPr>
              <a:t>Archer A and Hughes C (2011) </a:t>
            </a:r>
            <a:r>
              <a:rPr lang="en-AU" sz="1100" i="1" dirty="0">
                <a:effectLst/>
                <a:ea typeface="+mn-lt"/>
                <a:cs typeface="+mn-lt"/>
              </a:rPr>
              <a:t>Explicit instruction: </a:t>
            </a:r>
            <a:r>
              <a:rPr lang="en-AU" sz="1100" i="1" dirty="0">
                <a:ea typeface="+mn-lt"/>
                <a:cs typeface="+mn-lt"/>
              </a:rPr>
              <a:t>effective </a:t>
            </a:r>
            <a:r>
              <a:rPr lang="en-AU" sz="1100" i="1" dirty="0">
                <a:effectLst/>
                <a:ea typeface="+mn-lt"/>
                <a:cs typeface="+mn-lt"/>
              </a:rPr>
              <a:t>and efficient teaching</a:t>
            </a:r>
            <a:r>
              <a:rPr lang="en-AU" sz="1100" dirty="0">
                <a:ea typeface="+mn-lt"/>
                <a:cs typeface="+mn-lt"/>
              </a:rPr>
              <a:t>, </a:t>
            </a:r>
            <a:r>
              <a:rPr lang="en-AU" sz="1100" dirty="0">
                <a:effectLst/>
                <a:ea typeface="+mn-lt"/>
                <a:cs typeface="+mn-lt"/>
              </a:rPr>
              <a:t>Guilford Press. </a:t>
            </a:r>
            <a:r>
              <a:rPr lang="en-US" sz="1100" dirty="0">
                <a:ea typeface="Calibri"/>
                <a:cs typeface="Arial"/>
              </a:rPr>
              <a:t> </a:t>
            </a:r>
            <a:endParaRPr lang="en-US" sz="11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100" dirty="0">
                <a:ea typeface="Calibri" panose="020F0502020204030204" pitchFamily="34" charset="0"/>
                <a:cs typeface="Calibri"/>
              </a:rPr>
              <a:t>ABS (Australian Bureau of Statistics) (2016) </a:t>
            </a:r>
            <a:r>
              <a:rPr lang="en-AU" sz="1100" i="1" dirty="0">
                <a:ea typeface="Calibri" panose="020F0502020204030204" pitchFamily="34" charset="0"/>
                <a:cs typeface="Calibri"/>
              </a:rPr>
              <a:t>Australian Health Survey: consumption of food groups from the Australian Dietary Guidelines</a:t>
            </a:r>
            <a:r>
              <a:rPr lang="en-AU" sz="1100" dirty="0">
                <a:ea typeface="Calibri" panose="020F0502020204030204" pitchFamily="34" charset="0"/>
                <a:cs typeface="Calibri"/>
              </a:rPr>
              <a:t>, 2011–12 ABS, Canberra. ABS cat no. 4364.0.55.012.</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100" dirty="0">
              <a:ea typeface="Calibri" panose="020F0502020204030204" pitchFamily="34" charset="0"/>
              <a:cs typeface="Calibri"/>
            </a:endParaRPr>
          </a:p>
          <a:p>
            <a:r>
              <a:rPr lang="en-AU" sz="1100" dirty="0">
                <a:ea typeface="Calibri" panose="020F0502020204030204" pitchFamily="34" charset="0"/>
                <a:cs typeface="Calibri"/>
              </a:rPr>
              <a:t>ACARA (Australian Curriculum Assessment and Reporting Authority) (2016) </a:t>
            </a:r>
            <a:r>
              <a:rPr lang="en-AU" sz="1100" dirty="0">
                <a:ea typeface="Calibri" panose="020F0502020204030204" pitchFamily="34" charset="0"/>
                <a:cs typeface="Calibri"/>
                <a:hlinkClick r:id="rId6"/>
              </a:rPr>
              <a:t>‘NAPLAN 2012–2016 test papers and answers</a:t>
            </a:r>
            <a:r>
              <a:rPr lang="en-AU" sz="1100" dirty="0">
                <a:ea typeface="Calibri" panose="020F0502020204030204" pitchFamily="34" charset="0"/>
                <a:cs typeface="Calibri"/>
              </a:rPr>
              <a:t>’, ACARA, accessed 10 November 2024. </a:t>
            </a:r>
            <a:endParaRPr lang="en-AU" sz="1100" dirty="0"/>
          </a:p>
          <a:p>
            <a:r>
              <a:rPr lang="en-AU" sz="1100" dirty="0">
                <a:ea typeface="+mn-lt"/>
                <a:cs typeface="+mn-lt"/>
              </a:rPr>
              <a:t>AERO (Australian Education Research Organisation) (2021) </a:t>
            </a:r>
            <a:r>
              <a:rPr lang="en-AU" sz="1100" i="1" dirty="0">
                <a:ea typeface="+mn-lt"/>
                <a:cs typeface="+mn-lt"/>
                <a:hlinkClick r:id="rId7"/>
              </a:rPr>
              <a:t>Focused classrooms: managing the classroom to maximise learning</a:t>
            </a:r>
            <a:r>
              <a:rPr lang="en-AU" sz="1100" i="1" dirty="0">
                <a:ea typeface="+mn-lt"/>
                <a:cs typeface="+mn-lt"/>
              </a:rPr>
              <a:t>, </a:t>
            </a:r>
            <a:r>
              <a:rPr lang="en-AU" sz="1100" dirty="0">
                <a:ea typeface="+mn-lt"/>
                <a:cs typeface="+mn-lt"/>
              </a:rPr>
              <a:t>AERO</a:t>
            </a:r>
            <a:r>
              <a:rPr lang="en-AU" sz="1100" i="1" dirty="0">
                <a:ea typeface="+mn-lt"/>
                <a:cs typeface="+mn-lt"/>
              </a:rPr>
              <a:t>.</a:t>
            </a:r>
            <a:r>
              <a:rPr lang="en-AU" sz="1100" dirty="0">
                <a:ea typeface="+mn-lt"/>
                <a:cs typeface="+mn-lt"/>
              </a:rPr>
              <a:t> </a:t>
            </a:r>
          </a:p>
          <a:p>
            <a:r>
              <a:rPr lang="en-AU" sz="1100" dirty="0">
                <a:ea typeface="+mn-lt"/>
                <a:cs typeface="+mn-lt"/>
              </a:rPr>
              <a:t>AERO (Australian Education Research Organisation) (2022) </a:t>
            </a:r>
            <a:r>
              <a:rPr lang="en-AU" sz="1100" i="1" dirty="0">
                <a:ea typeface="+mn-lt"/>
                <a:cs typeface="+mn-lt"/>
                <a:hlinkClick r:id="rId8"/>
              </a:rPr>
              <a:t>Explicit instruction: clearly explaining and effectively demonstrating what students need to learn</a:t>
            </a:r>
            <a:r>
              <a:rPr lang="en-AU" sz="1100" dirty="0">
                <a:ea typeface="+mn-lt"/>
                <a:cs typeface="+mn-lt"/>
              </a:rPr>
              <a:t>, AERO.</a:t>
            </a:r>
          </a:p>
          <a:p>
            <a:r>
              <a:rPr lang="en-AU" sz="1100" dirty="0">
                <a:ea typeface="+mn-lt"/>
                <a:cs typeface="+mn-lt"/>
              </a:rPr>
              <a:t>AERO (Australian Education Research Organisation) (2023a) </a:t>
            </a:r>
            <a:r>
              <a:rPr lang="en-AU" sz="1100" i="1" dirty="0">
                <a:ea typeface="+mn-lt"/>
                <a:cs typeface="+mn-lt"/>
                <a:hlinkClick r:id="rId9"/>
              </a:rPr>
              <a:t>Teaching routines</a:t>
            </a:r>
            <a:r>
              <a:rPr lang="en-AU" sz="1100" dirty="0">
                <a:ea typeface="+mn-lt"/>
                <a:cs typeface="+mn-lt"/>
              </a:rPr>
              <a:t>, AERO.</a:t>
            </a:r>
            <a:endParaRPr lang="en-US" sz="1100" dirty="0">
              <a:ea typeface="+mn-lt"/>
              <a:cs typeface="+mn-lt"/>
            </a:endParaRPr>
          </a:p>
          <a:p>
            <a:r>
              <a:rPr lang="en-US" sz="1100" dirty="0">
                <a:ea typeface="+mn-lt"/>
                <a:cs typeface="+mn-lt"/>
              </a:rPr>
              <a:t>AERO (Australian Education Research Organisation)</a:t>
            </a:r>
            <a:r>
              <a:rPr lang="en-AU" sz="1100" dirty="0">
                <a:ea typeface="+mn-lt"/>
                <a:cs typeface="+mn-lt"/>
              </a:rPr>
              <a:t> </a:t>
            </a:r>
            <a:r>
              <a:rPr lang="en-US" sz="1100" dirty="0">
                <a:ea typeface="+mn-lt"/>
                <a:cs typeface="+mn-lt"/>
              </a:rPr>
              <a:t>(2023b) </a:t>
            </a:r>
            <a:r>
              <a:rPr lang="en-US" sz="1100" i="1" dirty="0">
                <a:ea typeface="+mn-lt"/>
                <a:cs typeface="+mn-lt"/>
                <a:hlinkClick r:id="rId10"/>
              </a:rPr>
              <a:t>How students learn best: an overview of the learning process and most effective teaching practices</a:t>
            </a:r>
            <a:r>
              <a:rPr lang="en-US" sz="1100" dirty="0">
                <a:ea typeface="+mn-lt"/>
                <a:cs typeface="+mn-lt"/>
              </a:rPr>
              <a:t>, </a:t>
            </a:r>
            <a:r>
              <a:rPr lang="en-AU" sz="1100" dirty="0">
                <a:ea typeface="+mn-lt"/>
                <a:cs typeface="+mn-lt"/>
              </a:rPr>
              <a:t>AERO.</a:t>
            </a:r>
          </a:p>
          <a:p>
            <a:r>
              <a:rPr lang="en-AU" sz="1100" dirty="0">
                <a:ea typeface="+mn-lt"/>
                <a:cs typeface="+mn-lt"/>
              </a:rPr>
              <a:t>AERO (Australian Education Research Organisation) (2023c) </a:t>
            </a:r>
            <a:r>
              <a:rPr lang="en-AU" sz="1100" i="1" dirty="0">
                <a:ea typeface="+mn-lt"/>
                <a:cs typeface="+mn-lt"/>
                <a:hlinkClick r:id="rId11"/>
              </a:rPr>
              <a:t>Classroom management practice guide: planning for classroom management</a:t>
            </a:r>
            <a:r>
              <a:rPr lang="en-AU" sz="1100" dirty="0">
                <a:ea typeface="+mn-lt"/>
                <a:cs typeface="+mn-lt"/>
              </a:rPr>
              <a:t>, AERO.</a:t>
            </a:r>
          </a:p>
          <a:p>
            <a:endParaRPr lang="en-AU" dirty="0"/>
          </a:p>
        </p:txBody>
      </p:sp>
      <p:sp>
        <p:nvSpPr>
          <p:cNvPr id="3" name="Slide Number Placeholder 2">
            <a:extLst>
              <a:ext uri="{FF2B5EF4-FFF2-40B4-BE49-F238E27FC236}">
                <a16:creationId xmlns:a16="http://schemas.microsoft.com/office/drawing/2014/main" id="{24EB819A-F11B-8877-7C34-845A19590888}"/>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03562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lstStyle/>
          <a:p>
            <a:r>
              <a:rPr lang="en-US"/>
              <a:t>Reference list</a:t>
            </a:r>
          </a:p>
        </p:txBody>
      </p:sp>
      <p:sp>
        <p:nvSpPr>
          <p:cNvPr id="3" name="Slide Number Placeholder 2">
            <a:extLst>
              <a:ext uri="{FF2B5EF4-FFF2-40B4-BE49-F238E27FC236}">
                <a16:creationId xmlns:a16="http://schemas.microsoft.com/office/drawing/2014/main" id="{24EB819A-F11B-8877-7C34-845A19590888}"/>
              </a:ext>
            </a:extLst>
          </p:cNvPr>
          <p:cNvSpPr>
            <a:spLocks noGrp="1"/>
          </p:cNvSpPr>
          <p:nvPr>
            <p:ph type="sldNum" sz="quarter" idx="14"/>
          </p:nvPr>
        </p:nvSpPr>
        <p:spPr/>
        <p:txBody>
          <a:bodyPr/>
          <a:lstStyle/>
          <a:p>
            <a:fld id="{10A01DC5-1685-4615-8240-15192985C6A2}" type="slidenum">
              <a:rPr lang="en-AU" smtClean="0"/>
              <a:pPr/>
              <a:t>78</a:t>
            </a:fld>
            <a:endParaRPr lang="en-AU"/>
          </a:p>
        </p:txBody>
      </p:sp>
      <p:sp>
        <p:nvSpPr>
          <p:cNvPr id="9" name="Text Placeholder 4">
            <a:extLst>
              <a:ext uri="{FF2B5EF4-FFF2-40B4-BE49-F238E27FC236}">
                <a16:creationId xmlns:a16="http://schemas.microsoft.com/office/drawing/2014/main" id="{127C088E-7065-172A-721D-A51153775268}"/>
              </a:ext>
            </a:extLst>
          </p:cNvPr>
          <p:cNvSpPr>
            <a:spLocks noGrp="1"/>
          </p:cNvSpPr>
          <p:nvPr/>
        </p:nvSpPr>
        <p:spPr>
          <a:xfrm>
            <a:off x="360000" y="1585786"/>
            <a:ext cx="11484000" cy="5272214"/>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AU" sz="1100" dirty="0">
                <a:ea typeface="+mn-lt"/>
                <a:cs typeface="+mn-lt"/>
              </a:rPr>
              <a:t>AERO (Australian Education Research Organisation) (2023d) </a:t>
            </a:r>
            <a:r>
              <a:rPr lang="en-AU" sz="1100" i="1" dirty="0">
                <a:ea typeface="+mn-lt"/>
                <a:cs typeface="+mn-lt"/>
                <a:hlinkClick r:id="rId3"/>
              </a:rPr>
              <a:t>Explicit instruction optimises learning</a:t>
            </a:r>
            <a:r>
              <a:rPr lang="en-AU" sz="1100" dirty="0">
                <a:ea typeface="+mn-lt"/>
                <a:cs typeface="+mn-lt"/>
              </a:rPr>
              <a:t>, AERO.</a:t>
            </a:r>
          </a:p>
          <a:p>
            <a:pPr>
              <a:defRPr/>
            </a:pPr>
            <a:r>
              <a:rPr lang="en-US" sz="1100" dirty="0">
                <a:ea typeface="Calibri"/>
                <a:cs typeface="Calibri"/>
              </a:rPr>
              <a:t>AERO (Australian Education Research Organisation)</a:t>
            </a:r>
            <a:r>
              <a:rPr lang="en-AU" sz="1100" dirty="0">
                <a:ea typeface="Calibri"/>
                <a:cs typeface="Calibri"/>
              </a:rPr>
              <a:t> </a:t>
            </a:r>
            <a:r>
              <a:rPr lang="en-US" sz="1100" dirty="0">
                <a:ea typeface="Calibri"/>
                <a:cs typeface="Calibri"/>
              </a:rPr>
              <a:t>(2024a) </a:t>
            </a:r>
            <a:r>
              <a:rPr lang="en-US" sz="1100" i="1" dirty="0">
                <a:ea typeface="Calibri"/>
                <a:cs typeface="Calibri"/>
                <a:hlinkClick r:id="rId4"/>
              </a:rPr>
              <a:t>Teach explicitly</a:t>
            </a:r>
            <a:r>
              <a:rPr lang="en-US" sz="1100" dirty="0">
                <a:ea typeface="Calibri"/>
                <a:cs typeface="Calibri"/>
              </a:rPr>
              <a:t>, </a:t>
            </a:r>
            <a:r>
              <a:rPr lang="en-AU" sz="1100" dirty="0">
                <a:ea typeface="Calibri"/>
                <a:cs typeface="Calibri"/>
              </a:rPr>
              <a:t>AERO.</a:t>
            </a:r>
            <a:endParaRPr lang="en-US" sz="1100" dirty="0">
              <a:solidFill>
                <a:srgbClr val="000000"/>
              </a:solidFill>
              <a:ea typeface="Calibri"/>
              <a:cs typeface="Calibri"/>
            </a:endParaRPr>
          </a:p>
          <a:p>
            <a:pPr>
              <a:defRPr/>
            </a:pPr>
            <a:r>
              <a:rPr lang="en-AU" sz="1100" dirty="0">
                <a:ea typeface="+mn-lt"/>
                <a:cs typeface="+mn-lt"/>
              </a:rPr>
              <a:t>AERO (Australian Education Research Organisation) (2024b) </a:t>
            </a:r>
            <a:r>
              <a:rPr lang="en-AU" sz="1100" i="1" dirty="0">
                <a:ea typeface="+mn-lt"/>
                <a:cs typeface="+mn-lt"/>
                <a:hlinkClick r:id="rId5"/>
              </a:rPr>
              <a:t>Scaffold practice: guide student learning and gradually remove scaffolds</a:t>
            </a:r>
            <a:r>
              <a:rPr lang="en-AU" sz="1100" dirty="0">
                <a:ea typeface="+mn-lt"/>
                <a:cs typeface="+mn-lt"/>
              </a:rPr>
              <a:t>, AERO.</a:t>
            </a:r>
          </a:p>
          <a:p>
            <a:pPr>
              <a:defRPr/>
            </a:pPr>
            <a:r>
              <a:rPr lang="en-AU" sz="1100" dirty="0">
                <a:ea typeface="+mn-lt"/>
                <a:cs typeface="+mn-lt"/>
              </a:rPr>
              <a:t>AERO (Australian Education Research Organisation) (2024c) </a:t>
            </a:r>
            <a:r>
              <a:rPr lang="en-AU" sz="1100" i="1" dirty="0">
                <a:ea typeface="+mn-lt"/>
                <a:cs typeface="+mn-lt"/>
                <a:hlinkClick r:id="rId6"/>
              </a:rPr>
              <a:t>Extend and challenge:</a:t>
            </a:r>
            <a:r>
              <a:rPr lang="en-AU" sz="1100" i="1" dirty="0">
                <a:hlinkClick r:id="rId6"/>
              </a:rPr>
              <a:t> provide appropriately challenging opportunities for students to apply, extend and demonstrate mastery of their learning</a:t>
            </a:r>
            <a:r>
              <a:rPr lang="en-AU" sz="1100" dirty="0">
                <a:ea typeface="+mn-lt"/>
                <a:cs typeface="+mn-lt"/>
              </a:rPr>
              <a:t>, AERO.</a:t>
            </a:r>
            <a:endParaRPr lang="en-AU" sz="1100" b="0" i="0" u="none" strike="noStrike" dirty="0">
              <a:solidFill>
                <a:srgbClr val="22272B"/>
              </a:solidFill>
              <a:effectLst/>
              <a:ea typeface="Calibri"/>
              <a:cs typeface="Calibri"/>
            </a:endParaRPr>
          </a:p>
          <a:p>
            <a:pPr>
              <a:defRPr/>
            </a:pPr>
            <a:r>
              <a:rPr lang="en-AU" sz="1100" b="0" i="0" u="none" strike="noStrike" dirty="0">
                <a:solidFill>
                  <a:srgbClr val="22272B"/>
                </a:solidFill>
                <a:effectLst/>
                <a:ea typeface="Calibri"/>
                <a:cs typeface="Calibri"/>
              </a:rPr>
              <a:t>AERO (Australian Education Research Organisation) (2024d) </a:t>
            </a:r>
            <a:r>
              <a:rPr lang="en-AU" sz="1100" b="0" i="1" u="sng" strike="noStrike" dirty="0">
                <a:solidFill>
                  <a:srgbClr val="146CFD"/>
                </a:solidFill>
                <a:effectLst/>
                <a:ea typeface="Calibri"/>
                <a:cs typeface="Calibri"/>
                <a:hlinkClick r:id="rId7"/>
              </a:rPr>
              <a:t>A knowledge-rich approach to curriculum design</a:t>
            </a:r>
            <a:r>
              <a:rPr lang="en-AU" sz="1100" b="0" i="1" u="none" strike="noStrike" dirty="0">
                <a:solidFill>
                  <a:srgbClr val="22272B"/>
                </a:solidFill>
                <a:effectLst/>
                <a:ea typeface="Calibri"/>
                <a:cs typeface="Calibri"/>
              </a:rPr>
              <a:t>, </a:t>
            </a:r>
            <a:r>
              <a:rPr lang="en-AU" sz="1100" dirty="0">
                <a:solidFill>
                  <a:srgbClr val="22272B"/>
                </a:solidFill>
                <a:ea typeface="Calibri"/>
                <a:cs typeface="Calibri"/>
              </a:rPr>
              <a:t>AERO</a:t>
            </a:r>
            <a:r>
              <a:rPr lang="en-AU" sz="1100" b="0" i="0" u="none" strike="noStrike" dirty="0">
                <a:solidFill>
                  <a:srgbClr val="22272B"/>
                </a:solidFill>
                <a:effectLst/>
                <a:ea typeface="Calibri"/>
                <a:cs typeface="Calibri"/>
              </a:rPr>
              <a:t>.</a:t>
            </a:r>
            <a:endParaRPr lang="en-AU" sz="1100" dirty="0">
              <a:ea typeface="+mn-lt"/>
              <a:cs typeface="+mn-lt"/>
            </a:endParaRPr>
          </a:p>
          <a:p>
            <a:r>
              <a:rPr lang="en-US" altLang="en-US" sz="1100" dirty="0">
                <a:ea typeface="Calibri"/>
                <a:cs typeface="Calibri"/>
              </a:rPr>
              <a:t>AITSL (Australian Institute for Teaching and School Leadership) (2023) </a:t>
            </a:r>
            <a:r>
              <a:rPr lang="en-US" altLang="en-US" sz="1100" i="1" dirty="0">
                <a:ea typeface="Calibri"/>
                <a:cs typeface="Calibri"/>
                <a:hlinkClick r:id="rId8"/>
              </a:rPr>
              <a:t>Addendum a</a:t>
            </a:r>
            <a:r>
              <a:rPr lang="en-AU" sz="1100" i="1" dirty="0">
                <a:ea typeface="Calibri"/>
                <a:cs typeface="Calibri"/>
                <a:hlinkClick r:id="rId8"/>
              </a:rPr>
              <a:t>accreditation of initial teacher education programs in Australia: standards and procedures</a:t>
            </a:r>
            <a:r>
              <a:rPr lang="en-AU" sz="1100" dirty="0">
                <a:ea typeface="Calibri"/>
                <a:cs typeface="Calibri"/>
              </a:rPr>
              <a:t>, AITSL.</a:t>
            </a:r>
            <a:endParaRPr lang="en-US" altLang="en-US" sz="1100" dirty="0">
              <a:ea typeface="Calibri"/>
              <a:cs typeface="Calibri"/>
            </a:endParaRPr>
          </a:p>
          <a:p>
            <a:r>
              <a:rPr lang="en-AU" sz="1100" kern="100" dirty="0">
                <a:ea typeface="Calibri"/>
                <a:cs typeface="Calibri"/>
              </a:rPr>
              <a:t>CESE</a:t>
            </a:r>
            <a:r>
              <a:rPr lang="en-AU" sz="1100" kern="100" dirty="0">
                <a:ea typeface="+mn-lt"/>
                <a:cs typeface="+mn-lt"/>
              </a:rPr>
              <a:t> (Centre</a:t>
            </a:r>
            <a:r>
              <a:rPr lang="en-AU" sz="1100" kern="100" dirty="0">
                <a:effectLst/>
                <a:ea typeface="+mn-lt"/>
                <a:cs typeface="+mn-lt"/>
              </a:rPr>
              <a:t> for Education Statistics and Evaluation</a:t>
            </a:r>
            <a:r>
              <a:rPr lang="en-AU" sz="1100" kern="100" dirty="0">
                <a:ea typeface="+mn-lt"/>
                <a:cs typeface="+mn-lt"/>
              </a:rPr>
              <a:t>)</a:t>
            </a:r>
            <a:r>
              <a:rPr lang="en-AU" sz="1100" kern="100" dirty="0">
                <a:effectLst/>
                <a:ea typeface="+mn-lt"/>
                <a:cs typeface="+mn-lt"/>
              </a:rPr>
              <a:t> (2017) </a:t>
            </a:r>
            <a:r>
              <a:rPr lang="en-AU" sz="1100" i="1" kern="100" dirty="0">
                <a:solidFill>
                  <a:schemeClr val="accent2"/>
                </a:solidFill>
                <a:ea typeface="+mn-lt"/>
                <a:cs typeface="+mn-lt"/>
                <a:hlinkClick r:id="rId9">
                  <a:extLst>
                    <a:ext uri="{A12FA001-AC4F-418D-AE19-62706E023703}">
                      <ahyp:hlinkClr xmlns:ahyp="http://schemas.microsoft.com/office/drawing/2018/hyperlinkcolor" val="tx"/>
                    </a:ext>
                  </a:extLst>
                </a:hlinkClick>
              </a:rPr>
              <a:t>Cognitive load theory: research that teachers really need to understand</a:t>
            </a:r>
            <a:r>
              <a:rPr lang="en-AU" sz="1100" kern="100" dirty="0">
                <a:ea typeface="+mn-lt"/>
                <a:cs typeface="+mn-lt"/>
              </a:rPr>
              <a:t>, NSW Department of Education.</a:t>
            </a:r>
          </a:p>
          <a:p>
            <a:pPr marL="0" marR="0" lvl="0" indent="0" algn="l" defTabSz="609585" rtl="0" eaLnBrk="1" fontAlgn="auto" latinLnBrk="0" hangingPunct="1">
              <a:lnSpc>
                <a:spcPct val="100000"/>
              </a:lnSpc>
              <a:spcBef>
                <a:spcPts val="0"/>
              </a:spcBef>
              <a:buClrTx/>
              <a:buSzTx/>
              <a:buFontTx/>
              <a:buNone/>
              <a:tabLst/>
              <a:defRPr/>
            </a:pPr>
            <a:r>
              <a:rPr kumimoji="0" lang="en-AU" sz="1100" b="0" i="0" u="none" strike="noStrike" kern="100" cap="none" spc="0" normalizeH="0" baseline="0" noProof="0" dirty="0">
                <a:ln>
                  <a:noFill/>
                </a:ln>
                <a:solidFill>
                  <a:srgbClr val="22272B"/>
                </a:solidFill>
                <a:effectLst/>
                <a:uLnTx/>
                <a:uFillTx/>
                <a:latin typeface="Public Sans Light"/>
                <a:ea typeface="Calibri"/>
                <a:cs typeface="Calibri"/>
              </a:rPr>
              <a:t>CESE (Centre for Education Statistics and Evaluation) (2024) </a:t>
            </a:r>
            <a:r>
              <a:rPr kumimoji="0" lang="en-AU" sz="1100" b="0" i="1" u="none" strike="noStrike" kern="100" cap="none" spc="0" normalizeH="0" baseline="0" noProof="0" dirty="0">
                <a:ln>
                  <a:noFill/>
                </a:ln>
                <a:solidFill>
                  <a:srgbClr val="146CFD"/>
                </a:solidFill>
                <a:effectLst/>
                <a:uLnTx/>
                <a:uFillTx/>
                <a:latin typeface="Public Sans Light"/>
                <a:ea typeface="Calibri"/>
                <a:cs typeface="Calibri"/>
                <a:hlinkClick r:id="rId10">
                  <a:extLst>
                    <a:ext uri="{A12FA001-AC4F-418D-AE19-62706E023703}">
                      <ahyp:hlinkClr xmlns:ahyp="http://schemas.microsoft.com/office/drawing/2018/hyperlinkcolor" val="tx"/>
                    </a:ext>
                  </a:extLst>
                </a:hlinkClick>
              </a:rPr>
              <a:t>Explicit teaching drives student motivation, engagement, and achievement in NSW public schools – a What Works Best research update</a:t>
            </a:r>
            <a:r>
              <a:rPr kumimoji="0" lang="en-AU" sz="1100" b="0" i="0" u="none" strike="noStrike" kern="100" cap="none" spc="0" normalizeH="0" baseline="0" noProof="0" dirty="0">
                <a:ln>
                  <a:noFill/>
                </a:ln>
                <a:solidFill>
                  <a:srgbClr val="146CFD"/>
                </a:solidFill>
                <a:effectLst/>
                <a:uLnTx/>
                <a:uFillTx/>
                <a:latin typeface="Public Sans Light"/>
                <a:ea typeface="Calibri"/>
                <a:cs typeface="Calibri"/>
              </a:rPr>
              <a:t>,</a:t>
            </a:r>
            <a:r>
              <a:rPr kumimoji="0" lang="en-AU" sz="1100" b="0" i="0" u="none" strike="noStrike" kern="100" cap="none" spc="0" normalizeH="0" baseline="0" noProof="0" dirty="0">
                <a:ln>
                  <a:noFill/>
                </a:ln>
                <a:solidFill>
                  <a:srgbClr val="22272B"/>
                </a:solidFill>
                <a:effectLst/>
                <a:uLnTx/>
                <a:uFillTx/>
                <a:latin typeface="Public Sans Light"/>
                <a:ea typeface="Calibri"/>
                <a:cs typeface="Calibri"/>
              </a:rPr>
              <a:t> NSW Department of Education.</a:t>
            </a:r>
            <a:endParaRPr kumimoji="0" lang="en-AU" sz="1100" b="0" i="0" u="none" strike="noStrike" kern="1200" cap="none" spc="0" normalizeH="0" baseline="0" noProof="0" dirty="0">
              <a:ln>
                <a:noFill/>
              </a:ln>
              <a:solidFill>
                <a:srgbClr val="22272B"/>
              </a:solidFill>
              <a:effectLst/>
              <a:uLnTx/>
              <a:uFillTx/>
              <a:latin typeface="Public Sans Light"/>
              <a:ea typeface="+mn-ea"/>
              <a:cs typeface="+mn-cs"/>
            </a:endParaRPr>
          </a:p>
          <a:p>
            <a:pPr marL="0" marR="0" lvl="0" indent="0" algn="l" defTabSz="609585" rtl="0" eaLnBrk="1" fontAlgn="auto" latinLnBrk="0" hangingPunct="1">
              <a:lnSpc>
                <a:spcPct val="100000"/>
              </a:lnSpc>
              <a:spcBef>
                <a:spcPts val="0"/>
              </a:spcBef>
              <a:buClrTx/>
              <a:buSzTx/>
              <a:buFontTx/>
              <a:buNone/>
              <a:tabLst/>
              <a:defRPr/>
            </a:pPr>
            <a:r>
              <a:rPr kumimoji="0" lang="en-AU" sz="1100" b="0" i="0" u="none" strike="noStrike" kern="1200" cap="none" spc="0" normalizeH="0" baseline="0" noProof="0" dirty="0">
                <a:ln>
                  <a:noFill/>
                </a:ln>
                <a:solidFill>
                  <a:srgbClr val="22272B"/>
                </a:solidFill>
                <a:effectLst/>
                <a:uLnTx/>
                <a:uFillTx/>
                <a:latin typeface="Public Sans Light"/>
                <a:ea typeface="Calibri"/>
                <a:cs typeface="Calibri"/>
              </a:rPr>
              <a:t>Deans for Impact (2023) </a:t>
            </a:r>
            <a:r>
              <a:rPr kumimoji="0" lang="en-AU" sz="1100" b="0" i="1" u="none" strike="noStrike" kern="1200" cap="none" spc="0" normalizeH="0" baseline="0" noProof="0" dirty="0">
                <a:ln>
                  <a:noFill/>
                </a:ln>
                <a:solidFill>
                  <a:srgbClr val="22272B"/>
                </a:solidFill>
                <a:effectLst/>
                <a:uLnTx/>
                <a:uFillTx/>
                <a:latin typeface="Public Sans Light"/>
                <a:ea typeface="Calibri"/>
                <a:cs typeface="Calibri"/>
                <a:hlinkClick r:id="rId11"/>
              </a:rPr>
              <a:t>Using examples and non-examples</a:t>
            </a:r>
            <a:r>
              <a:rPr kumimoji="0" lang="en-AU" sz="1100" b="0" i="0" u="none" strike="noStrike" kern="1200" cap="none" spc="0" normalizeH="0" baseline="0" noProof="0" dirty="0">
                <a:ln>
                  <a:noFill/>
                </a:ln>
                <a:solidFill>
                  <a:srgbClr val="22272B"/>
                </a:solidFill>
                <a:effectLst/>
                <a:uLnTx/>
                <a:uFillTx/>
                <a:latin typeface="Public Sans Light"/>
                <a:ea typeface="Calibri"/>
                <a:cs typeface="Calibri"/>
              </a:rPr>
              <a:t>, Deans for Impact.</a:t>
            </a:r>
            <a:endParaRPr kumimoji="0" lang="en-US" sz="1100" b="0" i="0" u="none" strike="noStrike" kern="1200" cap="none" spc="0" normalizeH="0" baseline="0" noProof="0" dirty="0">
              <a:ln>
                <a:noFill/>
              </a:ln>
              <a:solidFill>
                <a:srgbClr val="22272B"/>
              </a:solidFill>
              <a:effectLst/>
              <a:uLnTx/>
              <a:uFillTx/>
              <a:latin typeface="Public Sans Light"/>
              <a:ea typeface="Calibri"/>
              <a:cs typeface="Calibri"/>
            </a:endParaRPr>
          </a:p>
          <a:p>
            <a:pPr marL="0" marR="0" lvl="0" indent="0" algn="l" defTabSz="609585" rtl="0" eaLnBrk="1" fontAlgn="auto" latinLnBrk="0" hangingPunct="1">
              <a:lnSpc>
                <a:spcPct val="100000"/>
              </a:lnSpc>
              <a:spcBef>
                <a:spcPts val="0"/>
              </a:spcBef>
              <a:buClrTx/>
              <a:buSzTx/>
              <a:buFontTx/>
              <a:buNone/>
              <a:tabLst/>
              <a:defRPr/>
            </a:pPr>
            <a:r>
              <a:rPr kumimoji="0" lang="en-US" sz="1100" b="0" i="0" u="none" strike="noStrike" kern="1200" cap="none" spc="0" normalizeH="0" baseline="0" noProof="0" dirty="0">
                <a:ln>
                  <a:noFill/>
                </a:ln>
                <a:solidFill>
                  <a:srgbClr val="22272B"/>
                </a:solidFill>
                <a:effectLst/>
                <a:uLnTx/>
                <a:uFillTx/>
                <a:latin typeface="Public Sans Light"/>
                <a:ea typeface="Calibri"/>
                <a:cs typeface="Calibri"/>
              </a:rPr>
              <a:t>Duggan S (30 August 2024) ‘</a:t>
            </a:r>
            <a:r>
              <a:rPr kumimoji="0" lang="en-US" sz="1100" b="0" i="0" u="none" strike="noStrike" kern="1200" cap="none" spc="0" normalizeH="0" baseline="0" noProof="0" dirty="0">
                <a:ln>
                  <a:noFill/>
                </a:ln>
                <a:solidFill>
                  <a:srgbClr val="22272B"/>
                </a:solidFill>
                <a:effectLst/>
                <a:uLnTx/>
                <a:uFillTx/>
                <a:latin typeface="Public Sans Light"/>
                <a:ea typeface="Calibri"/>
                <a:cs typeface="Calibri"/>
                <a:hlinkClick r:id="rId12"/>
              </a:rPr>
              <a:t>They still need explicit  teaching: why pedagogy for gifted students must shift</a:t>
            </a:r>
            <a:r>
              <a:rPr kumimoji="0" lang="en-US" sz="1100" b="0" i="0" u="none" strike="noStrike" kern="1200" cap="none" spc="0" normalizeH="0" baseline="0" noProof="0" dirty="0">
                <a:ln>
                  <a:noFill/>
                </a:ln>
                <a:solidFill>
                  <a:srgbClr val="22272B"/>
                </a:solidFill>
                <a:effectLst/>
                <a:uLnTx/>
                <a:uFillTx/>
                <a:latin typeface="Public Sans Light"/>
                <a:ea typeface="Calibri"/>
                <a:cs typeface="Calibri"/>
              </a:rPr>
              <a:t>’, </a:t>
            </a:r>
            <a:r>
              <a:rPr kumimoji="0" lang="en-US" sz="1100" b="0" i="1" u="none" strike="noStrike" kern="1200" cap="none" spc="0" normalizeH="0" baseline="0" noProof="0" dirty="0">
                <a:ln>
                  <a:noFill/>
                </a:ln>
                <a:solidFill>
                  <a:srgbClr val="22272B"/>
                </a:solidFill>
                <a:effectLst/>
                <a:uLnTx/>
                <a:uFillTx/>
                <a:latin typeface="Public Sans Light"/>
                <a:ea typeface="Calibri"/>
                <a:cs typeface="Calibri"/>
              </a:rPr>
              <a:t>Education HQ</a:t>
            </a:r>
            <a:r>
              <a:rPr kumimoji="0" lang="en-US" sz="1100" b="0" i="0" u="none" strike="noStrike" kern="1200" cap="none" spc="0" normalizeH="0" baseline="0" noProof="0" dirty="0">
                <a:ln>
                  <a:noFill/>
                </a:ln>
                <a:solidFill>
                  <a:srgbClr val="22272B"/>
                </a:solidFill>
                <a:effectLst/>
                <a:uLnTx/>
                <a:uFillTx/>
                <a:latin typeface="Public Sans Light"/>
                <a:ea typeface="Calibri"/>
                <a:cs typeface="Calibri"/>
              </a:rPr>
              <a:t>, accessed 20 November 2024.</a:t>
            </a:r>
            <a:endParaRPr kumimoji="0" lang="en-AU" sz="1100" b="0" i="0" u="none" strike="noStrike" kern="1200" cap="none" spc="0" normalizeH="0" baseline="0" noProof="0" dirty="0">
              <a:ln>
                <a:noFill/>
              </a:ln>
              <a:solidFill>
                <a:srgbClr val="22272B"/>
              </a:solidFill>
              <a:effectLst/>
              <a:uLnTx/>
              <a:uFillTx/>
              <a:latin typeface="Public Sans Light"/>
              <a:ea typeface="Aptos" panose="020B0004020202020204" pitchFamily="34" charset="0"/>
              <a:cs typeface="Times New Roman" panose="02020603050405020304" pitchFamily="18" charset="0"/>
            </a:endParaRPr>
          </a:p>
          <a:p>
            <a:pPr marL="0" marR="0" lvl="0" indent="0" algn="l" defTabSz="609585" rtl="0" eaLnBrk="1" fontAlgn="auto" latinLnBrk="0" hangingPunct="1">
              <a:lnSpc>
                <a:spcPct val="100000"/>
              </a:lnSpc>
              <a:spcBef>
                <a:spcPts val="0"/>
              </a:spcBef>
              <a:buClrTx/>
              <a:buSzTx/>
              <a:buFontTx/>
              <a:buNone/>
              <a:tabLst/>
              <a:defRPr/>
            </a:pPr>
            <a:r>
              <a:rPr kumimoji="0" lang="en-AU" sz="1100" b="0" i="0" u="none" strike="noStrike" kern="1200" cap="none" spc="0" normalizeH="0" baseline="0" noProof="0" dirty="0">
                <a:ln>
                  <a:noFill/>
                </a:ln>
                <a:solidFill>
                  <a:srgbClr val="22272B"/>
                </a:solidFill>
                <a:effectLst/>
                <a:uLnTx/>
                <a:uFillTx/>
                <a:latin typeface="Public Sans Light"/>
                <a:ea typeface="Aptos" panose="020B0004020202020204" pitchFamily="34" charset="0"/>
                <a:cs typeface="Times New Roman" panose="02020603050405020304" pitchFamily="18" charset="0"/>
              </a:rPr>
              <a:t>Evidence for Learning (2022) </a:t>
            </a:r>
            <a:r>
              <a:rPr kumimoji="0" lang="en-AU" sz="1100" b="0" i="1" u="sng" strike="noStrike" kern="1200" cap="none" spc="0" normalizeH="0" baseline="0" noProof="0" dirty="0">
                <a:ln>
                  <a:noFill/>
                </a:ln>
                <a:solidFill>
                  <a:srgbClr val="467886"/>
                </a:solidFill>
                <a:effectLst/>
                <a:uLnTx/>
                <a:uFillTx/>
                <a:latin typeface="Public Sans Light"/>
                <a:ea typeface="Aptos" panose="020B0004020202020204" pitchFamily="34" charset="0"/>
                <a:cs typeface="Times New Roman" panose="02020603050405020304" pitchFamily="18" charset="0"/>
                <a:hlinkClick r:id="rId13"/>
              </a:rPr>
              <a:t>Effective professional development</a:t>
            </a:r>
            <a:r>
              <a:rPr kumimoji="0" lang="en-AU" sz="1100" b="0" i="0" u="none" strike="noStrike" kern="1200" cap="none" spc="0" normalizeH="0" baseline="0" noProof="0" dirty="0">
                <a:ln>
                  <a:noFill/>
                </a:ln>
                <a:solidFill>
                  <a:srgbClr val="22272B"/>
                </a:solidFill>
                <a:effectLst/>
                <a:uLnTx/>
                <a:uFillTx/>
                <a:latin typeface="Public Sans Light"/>
                <a:ea typeface="Aptos" panose="020B0004020202020204" pitchFamily="34" charset="0"/>
                <a:cs typeface="Times New Roman" panose="02020603050405020304" pitchFamily="18" charset="0"/>
              </a:rPr>
              <a:t>, Evidence for Learning.</a:t>
            </a:r>
          </a:p>
          <a:p>
            <a:pPr marL="0" marR="0" lvl="0" indent="0" algn="l" defTabSz="609585" rtl="0" eaLnBrk="1" fontAlgn="auto" latinLnBrk="0" hangingPunct="1">
              <a:lnSpc>
                <a:spcPct val="100000"/>
              </a:lnSpc>
              <a:spcBef>
                <a:spcPts val="0"/>
              </a:spcBef>
              <a:buClrTx/>
              <a:buSzTx/>
              <a:buFontTx/>
              <a:buNone/>
              <a:tabLst/>
              <a:defRPr/>
            </a:pPr>
            <a:r>
              <a:rPr kumimoji="0" lang="en-AU" sz="1100" b="0" i="0" u="none" strike="noStrike" kern="1200" cap="none" spc="0" normalizeH="0" baseline="0" noProof="0" dirty="0" err="1">
                <a:ln>
                  <a:noFill/>
                </a:ln>
                <a:solidFill>
                  <a:srgbClr val="22272B"/>
                </a:solidFill>
                <a:effectLst/>
                <a:uLnTx/>
                <a:uFillTx/>
                <a:latin typeface="Public Sans Light"/>
                <a:ea typeface="Calibri"/>
                <a:cs typeface="Calibri"/>
              </a:rPr>
              <a:t>Enser</a:t>
            </a:r>
            <a:r>
              <a:rPr kumimoji="0" lang="en-AU" sz="1100" b="0" i="0" u="none" strike="noStrike" kern="1200" cap="none" spc="0" normalizeH="0" baseline="0" noProof="0" dirty="0">
                <a:ln>
                  <a:noFill/>
                </a:ln>
                <a:solidFill>
                  <a:srgbClr val="22272B"/>
                </a:solidFill>
                <a:effectLst/>
                <a:uLnTx/>
                <a:uFillTx/>
                <a:latin typeface="Public Sans Light"/>
                <a:ea typeface="Calibri"/>
                <a:cs typeface="Calibri"/>
              </a:rPr>
              <a:t> Z, </a:t>
            </a:r>
            <a:r>
              <a:rPr kumimoji="0" lang="en-AU" sz="1100" b="0" i="0" u="none" strike="noStrike" kern="1200" cap="none" spc="0" normalizeH="0" baseline="0" noProof="0" dirty="0" err="1">
                <a:ln>
                  <a:noFill/>
                </a:ln>
                <a:solidFill>
                  <a:srgbClr val="22272B"/>
                </a:solidFill>
                <a:effectLst/>
                <a:uLnTx/>
                <a:uFillTx/>
                <a:latin typeface="Public Sans Light"/>
                <a:ea typeface="Calibri"/>
                <a:cs typeface="Calibri"/>
              </a:rPr>
              <a:t>Enser</a:t>
            </a:r>
            <a:r>
              <a:rPr kumimoji="0" lang="en-AU" sz="1100" b="0" i="0" u="none" strike="noStrike" kern="1200" cap="none" spc="0" normalizeH="0" baseline="0" noProof="0" dirty="0">
                <a:ln>
                  <a:noFill/>
                </a:ln>
                <a:solidFill>
                  <a:srgbClr val="22272B"/>
                </a:solidFill>
                <a:effectLst/>
                <a:uLnTx/>
                <a:uFillTx/>
                <a:latin typeface="Public Sans Light"/>
                <a:ea typeface="Calibri"/>
                <a:cs typeface="Calibri"/>
              </a:rPr>
              <a:t> M, Sherrington T, and </a:t>
            </a:r>
            <a:r>
              <a:rPr kumimoji="0" lang="en-AU" sz="1100" b="0" i="0" u="none" strike="noStrike" kern="1200" cap="none" spc="0" normalizeH="0" baseline="0" noProof="0" dirty="0" err="1">
                <a:ln>
                  <a:noFill/>
                </a:ln>
                <a:solidFill>
                  <a:srgbClr val="22272B"/>
                </a:solidFill>
                <a:effectLst/>
                <a:uLnTx/>
                <a:uFillTx/>
                <a:latin typeface="Public Sans Light"/>
                <a:ea typeface="Calibri"/>
                <a:cs typeface="Calibri"/>
              </a:rPr>
              <a:t>Caviglioli</a:t>
            </a:r>
            <a:r>
              <a:rPr kumimoji="0" lang="en-AU" sz="1100" b="0" i="0" u="none" strike="noStrike" kern="1200" cap="none" spc="0" normalizeH="0" baseline="0" noProof="0" dirty="0">
                <a:ln>
                  <a:noFill/>
                </a:ln>
                <a:solidFill>
                  <a:srgbClr val="22272B"/>
                </a:solidFill>
                <a:effectLst/>
                <a:uLnTx/>
                <a:uFillTx/>
                <a:latin typeface="Public Sans Light"/>
                <a:ea typeface="Calibri"/>
                <a:cs typeface="Calibri"/>
              </a:rPr>
              <a:t> O (2020) </a:t>
            </a:r>
            <a:r>
              <a:rPr kumimoji="0" lang="en-AU" sz="1100" b="0" i="1" u="none" strike="noStrike" kern="1200" cap="none" spc="0" normalizeH="0" baseline="0" noProof="0" dirty="0">
                <a:ln>
                  <a:noFill/>
                </a:ln>
                <a:solidFill>
                  <a:srgbClr val="22272B"/>
                </a:solidFill>
                <a:effectLst/>
                <a:uLnTx/>
                <a:uFillTx/>
                <a:latin typeface="Public Sans Light"/>
                <a:ea typeface="Calibri"/>
                <a:cs typeface="Calibri"/>
              </a:rPr>
              <a:t>Fiorella and Mayer’s generative learning in action,</a:t>
            </a:r>
            <a:r>
              <a:rPr kumimoji="0" lang="en-AU" sz="1100" b="0" i="0" u="none" strike="noStrike" kern="1200" cap="none" spc="0" normalizeH="0" baseline="0" noProof="0" dirty="0">
                <a:ln>
                  <a:noFill/>
                </a:ln>
                <a:solidFill>
                  <a:srgbClr val="22272B"/>
                </a:solidFill>
                <a:effectLst/>
                <a:uLnTx/>
                <a:uFillTx/>
                <a:latin typeface="Public Sans Light"/>
                <a:ea typeface="Calibri"/>
                <a:cs typeface="Calibri"/>
              </a:rPr>
              <a:t> John Catt Educational Ltd.​</a:t>
            </a:r>
          </a:p>
          <a:p>
            <a:endParaRPr lang="en-AU" sz="800" dirty="0">
              <a:ea typeface="+mn-lt"/>
              <a:cs typeface="+mn-lt"/>
            </a:endParaRPr>
          </a:p>
        </p:txBody>
      </p:sp>
    </p:spTree>
    <p:extLst>
      <p:ext uri="{BB962C8B-B14F-4D97-AF65-F5344CB8AC3E}">
        <p14:creationId xmlns:p14="http://schemas.microsoft.com/office/powerpoint/2010/main" val="11092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lstStyle/>
          <a:p>
            <a:r>
              <a:rPr lang="en-US"/>
              <a:t>Reference list</a:t>
            </a:r>
          </a:p>
        </p:txBody>
      </p:sp>
      <p:sp>
        <p:nvSpPr>
          <p:cNvPr id="3" name="Slide Number Placeholder 2">
            <a:extLst>
              <a:ext uri="{FF2B5EF4-FFF2-40B4-BE49-F238E27FC236}">
                <a16:creationId xmlns:a16="http://schemas.microsoft.com/office/drawing/2014/main" id="{24EB819A-F11B-8877-7C34-845A19590888}"/>
              </a:ext>
            </a:extLst>
          </p:cNvPr>
          <p:cNvSpPr>
            <a:spLocks noGrp="1"/>
          </p:cNvSpPr>
          <p:nvPr>
            <p:ph type="sldNum" sz="quarter" idx="14"/>
          </p:nvPr>
        </p:nvSpPr>
        <p:spPr/>
        <p:txBody>
          <a:bodyPr/>
          <a:lstStyle/>
          <a:p>
            <a:fld id="{10A01DC5-1685-4615-8240-15192985C6A2}" type="slidenum">
              <a:rPr lang="en-AU" smtClean="0"/>
              <a:pPr/>
              <a:t>79</a:t>
            </a:fld>
            <a:endParaRPr lang="en-AU"/>
          </a:p>
        </p:txBody>
      </p:sp>
      <p:sp>
        <p:nvSpPr>
          <p:cNvPr id="9" name="Text Placeholder 4">
            <a:extLst>
              <a:ext uri="{FF2B5EF4-FFF2-40B4-BE49-F238E27FC236}">
                <a16:creationId xmlns:a16="http://schemas.microsoft.com/office/drawing/2014/main" id="{127C088E-7065-172A-721D-A51153775268}"/>
              </a:ext>
            </a:extLst>
          </p:cNvPr>
          <p:cNvSpPr>
            <a:spLocks noGrp="1"/>
          </p:cNvSpPr>
          <p:nvPr/>
        </p:nvSpPr>
        <p:spPr>
          <a:xfrm>
            <a:off x="354000" y="1571438"/>
            <a:ext cx="11484000" cy="4981506"/>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buClrTx/>
              <a:buSzTx/>
              <a:buFontTx/>
              <a:buNone/>
              <a:tabLst/>
              <a:defRPr/>
            </a:pPr>
            <a:r>
              <a:rPr kumimoji="0" lang="en-AU" sz="1100" b="0" i="0" u="none" strike="noStrike" kern="1200" cap="none" spc="0" normalizeH="0" baseline="0" noProof="0" dirty="0">
                <a:ln>
                  <a:noFill/>
                </a:ln>
                <a:solidFill>
                  <a:srgbClr val="22272B"/>
                </a:solidFill>
                <a:effectLst/>
                <a:uLnTx/>
                <a:uFillTx/>
                <a:latin typeface="Public Sans Light"/>
                <a:ea typeface="+mn-ea"/>
                <a:cs typeface="Calibri"/>
              </a:rPr>
              <a:t>Fiorella L (2023) '</a:t>
            </a:r>
            <a:r>
              <a:rPr kumimoji="0" lang="en-AU" sz="1100" b="0" i="0" u="none" strike="noStrike" kern="1200" cap="none" spc="0" normalizeH="0" baseline="0" noProof="0" dirty="0">
                <a:ln>
                  <a:noFill/>
                </a:ln>
                <a:solidFill>
                  <a:srgbClr val="22272B"/>
                </a:solidFill>
                <a:effectLst/>
                <a:uLnTx/>
                <a:uFillTx/>
                <a:latin typeface="Public Sans Light"/>
                <a:ea typeface="+mn-ea"/>
                <a:cs typeface="Calibri"/>
                <a:hlinkClick r:id="rId3"/>
              </a:rPr>
              <a:t>Making sense of generative learning</a:t>
            </a:r>
            <a:r>
              <a:rPr kumimoji="0" lang="en-AU" sz="1100" b="0" i="0" u="none" strike="noStrike" kern="1200" cap="none" spc="0" normalizeH="0" baseline="0" noProof="0" dirty="0">
                <a:ln>
                  <a:noFill/>
                </a:ln>
                <a:solidFill>
                  <a:srgbClr val="22272B"/>
                </a:solidFill>
                <a:effectLst/>
                <a:uLnTx/>
                <a:uFillTx/>
                <a:latin typeface="Public Sans Light"/>
                <a:ea typeface="+mn-ea"/>
                <a:cs typeface="Calibri"/>
              </a:rPr>
              <a:t>', </a:t>
            </a:r>
            <a:r>
              <a:rPr kumimoji="0" lang="en-AU" sz="1100" b="0" i="1" u="none" strike="noStrike" kern="1200" cap="none" spc="0" normalizeH="0" baseline="0" noProof="0" dirty="0">
                <a:ln>
                  <a:noFill/>
                </a:ln>
                <a:solidFill>
                  <a:srgbClr val="22272B"/>
                </a:solidFill>
                <a:effectLst/>
                <a:uLnTx/>
                <a:uFillTx/>
                <a:latin typeface="Public Sans Light"/>
                <a:ea typeface="+mn-ea"/>
                <a:cs typeface="Calibri"/>
              </a:rPr>
              <a:t>Educational Psychology Review,</a:t>
            </a:r>
            <a:r>
              <a:rPr kumimoji="0" lang="en-AU" sz="1100" b="0" i="0" u="none" strike="noStrike" kern="1200" cap="none" spc="0" normalizeH="0" baseline="0" noProof="0" dirty="0">
                <a:ln>
                  <a:noFill/>
                </a:ln>
                <a:solidFill>
                  <a:srgbClr val="22272B"/>
                </a:solidFill>
                <a:effectLst/>
                <a:uLnTx/>
                <a:uFillTx/>
                <a:latin typeface="Public Sans Light"/>
                <a:ea typeface="+mn-ea"/>
                <a:cs typeface="Calibri"/>
              </a:rPr>
              <a:t> 35;1–50.</a:t>
            </a:r>
            <a:endParaRPr kumimoji="0" lang="en-AU" sz="1100" b="0" i="0" u="none" strike="noStrike" kern="1200" cap="none" spc="0" normalizeH="0" baseline="0" noProof="0" dirty="0">
              <a:ln>
                <a:noFill/>
              </a:ln>
              <a:solidFill>
                <a:srgbClr val="22272B"/>
              </a:solidFill>
              <a:effectLst/>
              <a:uLnTx/>
              <a:uFillTx/>
              <a:latin typeface="Public Sans Light"/>
              <a:ea typeface="+mn-ea"/>
              <a:cs typeface="+mn-cs"/>
            </a:endParaRPr>
          </a:p>
          <a:p>
            <a:pPr marL="0" marR="0" lvl="0" indent="0" algn="l" defTabSz="609585" rtl="0" eaLnBrk="1" fontAlgn="auto" latinLnBrk="0" hangingPunct="1">
              <a:lnSpc>
                <a:spcPct val="100000"/>
              </a:lnSpc>
              <a:spcBef>
                <a:spcPts val="0"/>
              </a:spcBef>
              <a:buClrTx/>
              <a:buSzTx/>
              <a:buFontTx/>
              <a:buNone/>
              <a:tabLst/>
              <a:defRPr/>
            </a:pPr>
            <a:r>
              <a:rPr kumimoji="0" lang="en-AU" sz="1100" b="0" i="0" u="none" strike="noStrike" kern="1200" cap="none" spc="0" normalizeH="0" baseline="0" noProof="0" dirty="0">
                <a:ln>
                  <a:noFill/>
                </a:ln>
                <a:solidFill>
                  <a:srgbClr val="22272B"/>
                </a:solidFill>
                <a:effectLst/>
                <a:uLnTx/>
                <a:uFillTx/>
                <a:latin typeface="Public Sans Light"/>
                <a:ea typeface="+mn-ea"/>
                <a:cs typeface="Calibri"/>
              </a:rPr>
              <a:t>Fiorella L and Mayer R (2016) '</a:t>
            </a:r>
            <a:r>
              <a:rPr kumimoji="0" lang="en-AU" sz="1100" b="0" i="0" u="none" strike="noStrike" kern="1200" cap="none" spc="0" normalizeH="0" baseline="0" noProof="0" dirty="0">
                <a:ln>
                  <a:noFill/>
                </a:ln>
                <a:solidFill>
                  <a:srgbClr val="22272B"/>
                </a:solidFill>
                <a:effectLst/>
                <a:uLnTx/>
                <a:uFillTx/>
                <a:latin typeface="Public Sans Light"/>
                <a:ea typeface="+mn-ea"/>
                <a:cs typeface="Calibri"/>
                <a:hlinkClick r:id="rId4"/>
              </a:rPr>
              <a:t>Eight ways to promote generative learning</a:t>
            </a:r>
            <a:r>
              <a:rPr kumimoji="0" lang="en-AU" sz="1100" b="0" i="0" u="none" strike="noStrike" kern="1200" cap="none" spc="0" normalizeH="0" baseline="0" noProof="0" dirty="0">
                <a:ln>
                  <a:noFill/>
                </a:ln>
                <a:solidFill>
                  <a:srgbClr val="22272B"/>
                </a:solidFill>
                <a:effectLst/>
                <a:uLnTx/>
                <a:uFillTx/>
                <a:latin typeface="Public Sans Light"/>
                <a:ea typeface="+mn-ea"/>
                <a:cs typeface="Calibri"/>
              </a:rPr>
              <a:t>', </a:t>
            </a:r>
            <a:r>
              <a:rPr kumimoji="0" lang="en-AU" sz="1100" b="0" i="1" u="none" strike="noStrike" kern="1200" cap="none" spc="0" normalizeH="0" baseline="0" noProof="0" dirty="0">
                <a:ln>
                  <a:noFill/>
                </a:ln>
                <a:solidFill>
                  <a:srgbClr val="22272B"/>
                </a:solidFill>
                <a:effectLst/>
                <a:uLnTx/>
                <a:uFillTx/>
                <a:latin typeface="Public Sans Light"/>
                <a:ea typeface="+mn-ea"/>
                <a:cs typeface="Calibri"/>
              </a:rPr>
              <a:t>Educational Psychology Review,</a:t>
            </a:r>
            <a:r>
              <a:rPr kumimoji="0" lang="en-AU" sz="1100" b="0" i="0" u="none" strike="noStrike" kern="1200" cap="none" spc="0" normalizeH="0" baseline="0" noProof="0" dirty="0">
                <a:ln>
                  <a:noFill/>
                </a:ln>
                <a:solidFill>
                  <a:srgbClr val="22272B"/>
                </a:solidFill>
                <a:effectLst/>
                <a:uLnTx/>
                <a:uFillTx/>
                <a:latin typeface="Public Sans Light"/>
                <a:ea typeface="+mn-ea"/>
                <a:cs typeface="Calibri"/>
              </a:rPr>
              <a:t> 28:717–741.</a:t>
            </a:r>
            <a:endParaRPr kumimoji="0" lang="en-AU" sz="1100" b="0" i="0" u="none" strike="noStrike" kern="1200" cap="none" spc="0" normalizeH="0" baseline="0" noProof="0" dirty="0">
              <a:ln>
                <a:noFill/>
              </a:ln>
              <a:solidFill>
                <a:srgbClr val="22272B"/>
              </a:solidFill>
              <a:effectLst/>
              <a:uLnTx/>
              <a:uFillTx/>
              <a:latin typeface="Public Sans Light"/>
              <a:ea typeface="+mn-ea"/>
              <a:cs typeface="+mn-cs"/>
            </a:endParaRPr>
          </a:p>
          <a:p>
            <a:pPr marL="0" marR="0" lvl="0" indent="0" algn="l" defTabSz="609585" rtl="0" eaLnBrk="1" fontAlgn="auto" latinLnBrk="0" hangingPunct="1">
              <a:lnSpc>
                <a:spcPct val="100000"/>
              </a:lnSpc>
              <a:spcBef>
                <a:spcPts val="0"/>
              </a:spcBef>
              <a:buClrTx/>
              <a:buSzTx/>
              <a:buFontTx/>
              <a:buNone/>
              <a:tabLst/>
              <a:defRPr/>
            </a:pPr>
            <a:r>
              <a:rPr kumimoji="0" lang="en-AU" sz="1100" b="0" i="0" u="none" strike="noStrike" kern="1200" cap="none" spc="0" normalizeH="0" baseline="0" noProof="0" dirty="0">
                <a:ln>
                  <a:noFill/>
                </a:ln>
                <a:solidFill>
                  <a:srgbClr val="22272B"/>
                </a:solidFill>
                <a:effectLst/>
                <a:uLnTx/>
                <a:uFillTx/>
                <a:latin typeface="Public Sans Light"/>
                <a:ea typeface="Calibri"/>
                <a:cs typeface="Calibri"/>
              </a:rPr>
              <a:t>Fisher D and Frey N (2021) </a:t>
            </a:r>
            <a:r>
              <a:rPr kumimoji="0" lang="en-AU" sz="1100" b="0" i="1" u="none" strike="noStrike" kern="1200" cap="none" spc="0" normalizeH="0" baseline="0" noProof="0" dirty="0">
                <a:ln>
                  <a:noFill/>
                </a:ln>
                <a:solidFill>
                  <a:srgbClr val="22272B"/>
                </a:solidFill>
                <a:effectLst/>
                <a:uLnTx/>
                <a:uFillTx/>
                <a:latin typeface="Public Sans Light"/>
                <a:ea typeface="Calibri"/>
                <a:cs typeface="Calibri"/>
              </a:rPr>
              <a:t>Better learning through structured teaching: a framework for the gradual release of responsibility</a:t>
            </a:r>
            <a:r>
              <a:rPr kumimoji="0" lang="en-AU" sz="1100" b="0" i="0" u="none" strike="noStrike" kern="1200" cap="none" spc="0" normalizeH="0" baseline="0" noProof="0" dirty="0">
                <a:ln>
                  <a:noFill/>
                </a:ln>
                <a:solidFill>
                  <a:srgbClr val="22272B"/>
                </a:solidFill>
                <a:effectLst/>
                <a:uLnTx/>
                <a:uFillTx/>
                <a:latin typeface="Public Sans Light"/>
                <a:ea typeface="Calibri"/>
                <a:cs typeface="Calibri"/>
              </a:rPr>
              <a:t>, 3rd </a:t>
            </a:r>
            <a:r>
              <a:rPr kumimoji="0" lang="en-AU" sz="1100" b="0" i="0" u="none" strike="noStrike" kern="1200" cap="none" spc="0" normalizeH="0" baseline="0" noProof="0" dirty="0" err="1">
                <a:ln>
                  <a:noFill/>
                </a:ln>
                <a:solidFill>
                  <a:srgbClr val="22272B"/>
                </a:solidFill>
                <a:effectLst/>
                <a:uLnTx/>
                <a:uFillTx/>
                <a:latin typeface="Public Sans Light"/>
                <a:ea typeface="Calibri"/>
                <a:cs typeface="Calibri"/>
              </a:rPr>
              <a:t>edn</a:t>
            </a:r>
            <a:r>
              <a:rPr kumimoji="0" lang="en-AU" sz="1100" b="0" i="0" u="none" strike="noStrike" kern="1200" cap="none" spc="0" normalizeH="0" baseline="0" noProof="0" dirty="0">
                <a:ln>
                  <a:noFill/>
                </a:ln>
                <a:solidFill>
                  <a:srgbClr val="22272B"/>
                </a:solidFill>
                <a:effectLst/>
                <a:uLnTx/>
                <a:uFillTx/>
                <a:latin typeface="Public Sans Light"/>
                <a:ea typeface="Calibri"/>
                <a:cs typeface="Calibri"/>
              </a:rPr>
              <a:t>, ASCD.</a:t>
            </a:r>
          </a:p>
          <a:p>
            <a:pPr marL="0" marR="0" lvl="0" indent="0" algn="l" defTabSz="609585" rtl="0" eaLnBrk="1" fontAlgn="auto" latinLnBrk="0" hangingPunct="1">
              <a:lnSpc>
                <a:spcPct val="100000"/>
              </a:lnSpc>
              <a:spcBef>
                <a:spcPts val="0"/>
              </a:spcBef>
              <a:buClrTx/>
              <a:buSzTx/>
              <a:buFontTx/>
              <a:buNone/>
              <a:tabLst/>
              <a:defRPr/>
            </a:pPr>
            <a:r>
              <a:rPr kumimoji="0" lang="en-AU" sz="1100" b="0" i="0" u="none" strike="noStrike" kern="100" cap="none" spc="0" normalizeH="0" baseline="0" noProof="0" dirty="0">
                <a:ln>
                  <a:noFill/>
                </a:ln>
                <a:solidFill>
                  <a:srgbClr val="22272B"/>
                </a:solidFill>
                <a:effectLst/>
                <a:uLnTx/>
                <a:uFillTx/>
                <a:latin typeface="Public Sans Light"/>
                <a:ea typeface="Calibri"/>
                <a:cs typeface="Calibri"/>
              </a:rPr>
              <a:t>Fisher D, Frey N and Lapp D (2011) </a:t>
            </a:r>
            <a:r>
              <a:rPr kumimoji="0" lang="en-AU" sz="1100" b="0" i="0" u="none" strike="noStrike" kern="100" cap="none" spc="0" normalizeH="0" baseline="0" noProof="0" dirty="0">
                <a:ln>
                  <a:noFill/>
                </a:ln>
                <a:solidFill>
                  <a:srgbClr val="146CFD"/>
                </a:solidFill>
                <a:effectLst/>
                <a:uLnTx/>
                <a:uFillTx/>
                <a:latin typeface="Public Sans Light"/>
                <a:ea typeface="Calibri"/>
                <a:cs typeface="Calibri"/>
              </a:rPr>
              <a:t>'</a:t>
            </a:r>
            <a:r>
              <a:rPr kumimoji="0" lang="en-AU" sz="1100" b="0" i="0" u="none" strike="noStrike" kern="100" cap="none" spc="0" normalizeH="0" baseline="0" noProof="0" dirty="0">
                <a:ln>
                  <a:noFill/>
                </a:ln>
                <a:solidFill>
                  <a:srgbClr val="146CFD"/>
                </a:solidFill>
                <a:effectLst/>
                <a:uLnTx/>
                <a:uFillTx/>
                <a:latin typeface="Public Sans Light"/>
                <a:ea typeface="Calibri"/>
                <a:cs typeface="Calibri"/>
                <a:hlinkClick r:id="rId5">
                  <a:extLst>
                    <a:ext uri="{A12FA001-AC4F-418D-AE19-62706E023703}">
                      <ahyp:hlinkClr xmlns:ahyp="http://schemas.microsoft.com/office/drawing/2018/hyperlinkcolor" val="tx"/>
                    </a:ext>
                  </a:extLst>
                </a:hlinkClick>
              </a:rPr>
              <a:t>Coaching middle-level teachers to think aloud improves comprehension instruction and student reading achievin</a:t>
            </a:r>
            <a:r>
              <a:rPr kumimoji="0" lang="en-AU" sz="1100" b="0" i="0" u="none" strike="noStrike" kern="100" cap="none" spc="0" normalizeH="0" baseline="0" noProof="0" dirty="0">
                <a:ln>
                  <a:noFill/>
                </a:ln>
                <a:solidFill>
                  <a:srgbClr val="22272B"/>
                </a:solidFill>
                <a:effectLst/>
                <a:uLnTx/>
                <a:uFillTx/>
                <a:latin typeface="Public Sans Light"/>
                <a:ea typeface="Calibri"/>
                <a:cs typeface="Calibri"/>
                <a:hlinkClick r:id="rId5">
                  <a:extLst>
                    <a:ext uri="{A12FA001-AC4F-418D-AE19-62706E023703}">
                      <ahyp:hlinkClr xmlns:ahyp="http://schemas.microsoft.com/office/drawing/2018/hyperlinkcolor" val="tx"/>
                    </a:ext>
                  </a:extLst>
                </a:hlinkClick>
              </a:rPr>
              <a:t>g</a:t>
            </a:r>
            <a:r>
              <a:rPr kumimoji="0" lang="en-AU" sz="1100" b="0" i="0" u="none" strike="noStrike" kern="100" cap="none" spc="0" normalizeH="0" baseline="0" noProof="0" dirty="0">
                <a:ln>
                  <a:noFill/>
                </a:ln>
                <a:solidFill>
                  <a:srgbClr val="22272B"/>
                </a:solidFill>
                <a:effectLst/>
                <a:uLnTx/>
                <a:uFillTx/>
                <a:latin typeface="Public Sans Light"/>
                <a:ea typeface="Calibri"/>
                <a:cs typeface="Calibri"/>
              </a:rPr>
              <a:t>', </a:t>
            </a:r>
            <a:r>
              <a:rPr kumimoji="0" lang="en-AU" sz="1100" b="0" i="1" u="none" strike="noStrike" kern="100" cap="none" spc="0" normalizeH="0" baseline="0" noProof="0" dirty="0">
                <a:ln>
                  <a:noFill/>
                </a:ln>
                <a:solidFill>
                  <a:srgbClr val="22272B"/>
                </a:solidFill>
                <a:effectLst/>
                <a:uLnTx/>
                <a:uFillTx/>
                <a:latin typeface="Public Sans Light"/>
                <a:ea typeface="Calibri"/>
                <a:cs typeface="Calibri"/>
              </a:rPr>
              <a:t>The Teacher Educator</a:t>
            </a:r>
            <a:r>
              <a:rPr kumimoji="0" lang="en-AU" sz="1100" b="0" i="0" u="none" strike="noStrike" kern="100" cap="none" spc="0" normalizeH="0" baseline="0" noProof="0" dirty="0">
                <a:ln>
                  <a:noFill/>
                </a:ln>
                <a:solidFill>
                  <a:srgbClr val="22272B"/>
                </a:solidFill>
                <a:effectLst/>
                <a:uLnTx/>
                <a:uFillTx/>
                <a:latin typeface="Public Sans Light"/>
                <a:ea typeface="Calibri"/>
                <a:cs typeface="Calibri"/>
              </a:rPr>
              <a:t>, 46(3):231</a:t>
            </a:r>
            <a:r>
              <a:rPr kumimoji="0" lang="en-AU" sz="1100" b="0" i="0" u="none" strike="noStrike" kern="1200" cap="none" spc="0" normalizeH="0" baseline="0" noProof="0" dirty="0">
                <a:ln>
                  <a:noFill/>
                </a:ln>
                <a:solidFill>
                  <a:srgbClr val="22272B"/>
                </a:solidFill>
                <a:effectLst/>
                <a:uLnTx/>
                <a:uFillTx/>
                <a:latin typeface="Public Sans Light"/>
                <a:ea typeface="+mn-ea"/>
                <a:cs typeface="Calibri"/>
              </a:rPr>
              <a:t>–</a:t>
            </a:r>
            <a:r>
              <a:rPr kumimoji="0" lang="en-AU" sz="1100" b="0" i="0" u="none" strike="noStrike" kern="100" cap="none" spc="0" normalizeH="0" baseline="0" noProof="0" dirty="0">
                <a:ln>
                  <a:noFill/>
                </a:ln>
                <a:solidFill>
                  <a:srgbClr val="22272B"/>
                </a:solidFill>
                <a:effectLst/>
                <a:uLnTx/>
                <a:uFillTx/>
                <a:latin typeface="Public Sans Light"/>
                <a:ea typeface="Calibri"/>
                <a:cs typeface="Calibri"/>
              </a:rPr>
              <a:t>243. </a:t>
            </a:r>
          </a:p>
          <a:p>
            <a:pPr marL="0" marR="0" lvl="0" indent="0" algn="l" defTabSz="609585" rtl="0" eaLnBrk="1" fontAlgn="auto" latinLnBrk="0" hangingPunct="1">
              <a:lnSpc>
                <a:spcPct val="100000"/>
              </a:lnSpc>
              <a:spcBef>
                <a:spcPts val="0"/>
              </a:spcBef>
              <a:buClrTx/>
              <a:buSzTx/>
              <a:buFontTx/>
              <a:buNone/>
              <a:tabLst/>
              <a:defRPr/>
            </a:pPr>
            <a:r>
              <a:rPr kumimoji="0" lang="en-AU" sz="1100" b="0" i="0" u="none" strike="noStrike" kern="1200" cap="none" spc="0" normalizeH="0" baseline="0" noProof="0" dirty="0">
                <a:ln>
                  <a:noFill/>
                </a:ln>
                <a:solidFill>
                  <a:srgbClr val="22272B"/>
                </a:solidFill>
                <a:effectLst/>
                <a:uLnTx/>
                <a:uFillTx/>
                <a:latin typeface="Public Sans Light"/>
                <a:ea typeface="Calibri"/>
                <a:cs typeface="Calibri"/>
              </a:rPr>
              <a:t>Frey N and Fisher D (2010) '</a:t>
            </a:r>
            <a:r>
              <a:rPr kumimoji="0" lang="en-AU" sz="1100" b="0" i="0" u="none" strike="noStrike" kern="1200" cap="none" spc="0" normalizeH="0" baseline="0" noProof="0" dirty="0">
                <a:ln>
                  <a:noFill/>
                </a:ln>
                <a:solidFill>
                  <a:srgbClr val="22272B"/>
                </a:solidFill>
                <a:effectLst/>
                <a:uLnTx/>
                <a:uFillTx/>
                <a:latin typeface="Public Sans Light"/>
                <a:ea typeface="Calibri"/>
                <a:cs typeface="Calibri"/>
                <a:hlinkClick r:id="rId6"/>
              </a:rPr>
              <a:t>Identifying instructional moves during guided learning</a:t>
            </a:r>
            <a:r>
              <a:rPr kumimoji="0" lang="en-AU" sz="1100" b="0" i="0" u="none" strike="noStrike" kern="1200" cap="none" spc="0" normalizeH="0" baseline="0" noProof="0" dirty="0">
                <a:ln>
                  <a:noFill/>
                </a:ln>
                <a:solidFill>
                  <a:srgbClr val="22272B"/>
                </a:solidFill>
                <a:effectLst/>
                <a:uLnTx/>
                <a:uFillTx/>
                <a:latin typeface="Public Sans Light"/>
                <a:ea typeface="Calibri"/>
                <a:cs typeface="Calibri"/>
              </a:rPr>
              <a:t>', </a:t>
            </a:r>
            <a:r>
              <a:rPr kumimoji="0" lang="en-AU" sz="1100" b="0" i="1" u="none" strike="noStrike" kern="1200" cap="none" spc="0" normalizeH="0" baseline="0" noProof="0" dirty="0">
                <a:ln>
                  <a:noFill/>
                </a:ln>
                <a:solidFill>
                  <a:srgbClr val="22272B"/>
                </a:solidFill>
                <a:effectLst/>
                <a:uLnTx/>
                <a:uFillTx/>
                <a:latin typeface="Public Sans Light"/>
                <a:ea typeface="Calibri"/>
                <a:cs typeface="Calibri"/>
              </a:rPr>
              <a:t>The Reading Teacher</a:t>
            </a:r>
            <a:r>
              <a:rPr kumimoji="0" lang="en-AU" sz="1100" b="0" i="0" u="none" strike="noStrike" kern="1200" cap="none" spc="0" normalizeH="0" baseline="0" noProof="0" dirty="0">
                <a:ln>
                  <a:noFill/>
                </a:ln>
                <a:solidFill>
                  <a:srgbClr val="22272B"/>
                </a:solidFill>
                <a:effectLst/>
                <a:uLnTx/>
                <a:uFillTx/>
                <a:latin typeface="Public Sans Light"/>
                <a:ea typeface="Calibri"/>
                <a:cs typeface="Calibri"/>
              </a:rPr>
              <a:t>, 64(2):84–95.</a:t>
            </a:r>
          </a:p>
          <a:p>
            <a:pPr marL="0" marR="0" lvl="0" indent="0" algn="l" defTabSz="609585" rtl="0" eaLnBrk="1" fontAlgn="auto" latinLnBrk="0" hangingPunct="1">
              <a:lnSpc>
                <a:spcPct val="100000"/>
              </a:lnSpc>
              <a:spcBef>
                <a:spcPts val="0"/>
              </a:spcBef>
              <a:buClrTx/>
              <a:buSzTx/>
              <a:buFontTx/>
              <a:buNone/>
              <a:tabLst/>
              <a:defRPr/>
            </a:pPr>
            <a:r>
              <a:rPr kumimoji="0" lang="en-AU" sz="1100" b="0" i="0" u="none" strike="noStrike" kern="100" cap="none" spc="0" normalizeH="0" baseline="0" noProof="0" dirty="0">
                <a:ln>
                  <a:noFill/>
                </a:ln>
                <a:solidFill>
                  <a:srgbClr val="22272B"/>
                </a:solidFill>
                <a:effectLst/>
                <a:uLnTx/>
                <a:uFillTx/>
                <a:latin typeface="Public Sans Light"/>
                <a:ea typeface="Calibri"/>
                <a:cs typeface="Calibri"/>
              </a:rPr>
              <a:t>Gibbons P (2009) </a:t>
            </a:r>
            <a:r>
              <a:rPr kumimoji="0" lang="en-AU" sz="1100" b="0" i="1" u="none" strike="noStrike" kern="100" cap="none" spc="0" normalizeH="0" baseline="0" noProof="0" dirty="0">
                <a:ln>
                  <a:noFill/>
                </a:ln>
                <a:solidFill>
                  <a:srgbClr val="22272B"/>
                </a:solidFill>
                <a:effectLst/>
                <a:uLnTx/>
                <a:uFillTx/>
                <a:latin typeface="Public Sans Light"/>
                <a:ea typeface="Calibri"/>
                <a:cs typeface="Calibri"/>
              </a:rPr>
              <a:t>English learners, academic literacy and thinking: learning in the challenge zone</a:t>
            </a:r>
            <a:r>
              <a:rPr kumimoji="0" lang="en-AU" sz="1100" b="0" i="0" u="none" strike="noStrike" kern="100" cap="none" spc="0" normalizeH="0" baseline="0" noProof="0" dirty="0">
                <a:ln>
                  <a:noFill/>
                </a:ln>
                <a:solidFill>
                  <a:srgbClr val="22272B"/>
                </a:solidFill>
                <a:effectLst/>
                <a:uLnTx/>
                <a:uFillTx/>
                <a:latin typeface="Public Sans Light"/>
                <a:ea typeface="Calibri"/>
                <a:cs typeface="Calibri"/>
              </a:rPr>
              <a:t>, Heinemann.</a:t>
            </a:r>
          </a:p>
          <a:p>
            <a:r>
              <a:rPr lang="en-AU" sz="1100" dirty="0" err="1">
                <a:ea typeface="Calibri"/>
                <a:cs typeface="Calibri"/>
              </a:rPr>
              <a:t>Harn</a:t>
            </a:r>
            <a:r>
              <a:rPr lang="en-AU" sz="1100" dirty="0">
                <a:ea typeface="Calibri"/>
                <a:cs typeface="Calibri"/>
              </a:rPr>
              <a:t> B,  </a:t>
            </a:r>
            <a:r>
              <a:rPr lang="en-AU" sz="1100" dirty="0" err="1">
                <a:ea typeface="Calibri"/>
                <a:cs typeface="Calibri"/>
              </a:rPr>
              <a:t>Parisi</a:t>
            </a:r>
            <a:r>
              <a:rPr lang="en-AU" sz="1100" dirty="0">
                <a:ea typeface="Calibri"/>
                <a:cs typeface="Calibri"/>
              </a:rPr>
              <a:t> D and </a:t>
            </a:r>
            <a:r>
              <a:rPr lang="en-AU" sz="1100" dirty="0" err="1">
                <a:ea typeface="Calibri"/>
                <a:cs typeface="Calibri"/>
              </a:rPr>
              <a:t>Stoolmiller</a:t>
            </a:r>
            <a:r>
              <a:rPr lang="en-AU" sz="1100" dirty="0">
                <a:ea typeface="Calibri"/>
                <a:cs typeface="Calibri"/>
              </a:rPr>
              <a:t> M (2013) ‘</a:t>
            </a:r>
            <a:r>
              <a:rPr lang="en-AU" sz="1100" dirty="0">
                <a:ea typeface="Calibri"/>
                <a:cs typeface="Calibri"/>
                <a:hlinkClick r:id="rId7"/>
              </a:rPr>
              <a:t>Balancing fidelity with flexibility and fit: what do we really know about fidelity of implementation in schools?</a:t>
            </a:r>
            <a:r>
              <a:rPr lang="en-AU" sz="1100" dirty="0">
                <a:ea typeface="Calibri"/>
                <a:cs typeface="Calibri"/>
              </a:rPr>
              <a:t>’ </a:t>
            </a:r>
            <a:r>
              <a:rPr lang="en-AU" sz="1100" i="1" dirty="0">
                <a:ea typeface="Calibri"/>
                <a:cs typeface="Calibri"/>
              </a:rPr>
              <a:t>Exceptional Children</a:t>
            </a:r>
            <a:r>
              <a:rPr lang="en-AU" sz="1100" dirty="0">
                <a:ea typeface="Calibri"/>
                <a:cs typeface="Calibri"/>
              </a:rPr>
              <a:t>, 79:181–193.</a:t>
            </a:r>
          </a:p>
          <a:p>
            <a:r>
              <a:rPr lang="en-AU" sz="1100" dirty="0">
                <a:ea typeface="Calibri"/>
                <a:cs typeface="Calibri"/>
              </a:rPr>
              <a:t>Hertzberg M (2012</a:t>
            </a:r>
            <a:r>
              <a:rPr lang="en-AU" sz="1100" i="1" dirty="0">
                <a:ea typeface="Calibri"/>
                <a:cs typeface="Calibri"/>
              </a:rPr>
              <a:t>) Teaching English language learners in mainstream classes</a:t>
            </a:r>
            <a:r>
              <a:rPr lang="en-AU" sz="1100" dirty="0">
                <a:ea typeface="Calibri"/>
                <a:cs typeface="Calibri"/>
              </a:rPr>
              <a:t>, NSW PETAA (Primary English Teaching Association Australia).</a:t>
            </a:r>
          </a:p>
          <a:p>
            <a:r>
              <a:rPr lang="en-AU" sz="1100" dirty="0" err="1">
                <a:cs typeface="Calibri"/>
              </a:rPr>
              <a:t>Kalyuga</a:t>
            </a:r>
            <a:r>
              <a:rPr lang="en-AU" sz="1100" dirty="0">
                <a:cs typeface="Calibri"/>
              </a:rPr>
              <a:t> S (2007) ‘Expertise reversal effect and its implications for learner-tailored instruction’, Educational Psychology Review, 19(4):509–539.​</a:t>
            </a:r>
            <a:endParaRPr lang="en-AU" sz="1100" dirty="0">
              <a:ea typeface="Calibri"/>
              <a:cs typeface="Calibri"/>
            </a:endParaRPr>
          </a:p>
          <a:p>
            <a:r>
              <a:rPr lang="en-AU" sz="1100" dirty="0">
                <a:ea typeface="Calibri"/>
                <a:cs typeface="Calibri"/>
              </a:rPr>
              <a:t>Kirschner P and Hendrick C (2020) </a:t>
            </a:r>
            <a:r>
              <a:rPr lang="en-AU" sz="1100" i="1" dirty="0">
                <a:ea typeface="Calibri"/>
                <a:cs typeface="Calibri"/>
              </a:rPr>
              <a:t>How learning happens: seminal works in educational psychology and what they mean in practice</a:t>
            </a:r>
            <a:r>
              <a:rPr lang="en-AU" sz="1100" dirty="0">
                <a:ea typeface="Calibri"/>
                <a:cs typeface="Calibri"/>
              </a:rPr>
              <a:t>, Routledge.</a:t>
            </a:r>
          </a:p>
          <a:p>
            <a:r>
              <a:rPr lang="en-AU" sz="1100" dirty="0">
                <a:ea typeface="Calibri"/>
                <a:cs typeface="Calibri"/>
              </a:rPr>
              <a:t>Kirschner P, </a:t>
            </a:r>
            <a:r>
              <a:rPr lang="en-AU" sz="1100" dirty="0" err="1">
                <a:ea typeface="Calibri"/>
                <a:cs typeface="Calibri"/>
              </a:rPr>
              <a:t>Sweller</a:t>
            </a:r>
            <a:r>
              <a:rPr lang="en-AU" sz="1100" dirty="0">
                <a:ea typeface="Calibri"/>
                <a:cs typeface="Calibri"/>
              </a:rPr>
              <a:t> J and Clark R (2006) '</a:t>
            </a:r>
            <a:r>
              <a:rPr lang="en-AU" sz="1100" dirty="0">
                <a:ea typeface="Calibri"/>
                <a:cs typeface="Calibri"/>
                <a:hlinkClick r:id="rId8"/>
              </a:rPr>
              <a:t>Why minimal guidance during instruction does not work: an analysis of the failure of constructivist, discovery, problem-based, experiential, and inquiry-based teaching</a:t>
            </a:r>
            <a:r>
              <a:rPr lang="en-AU" sz="1100" dirty="0">
                <a:ea typeface="Calibri"/>
                <a:cs typeface="Calibri"/>
              </a:rPr>
              <a:t>', E</a:t>
            </a:r>
            <a:r>
              <a:rPr lang="en-AU" sz="1100" i="1" dirty="0">
                <a:ea typeface="Calibri"/>
                <a:cs typeface="Calibri"/>
              </a:rPr>
              <a:t>ducational Psychologist,</a:t>
            </a:r>
            <a:r>
              <a:rPr lang="en-AU" sz="1100" dirty="0">
                <a:ea typeface="Calibri"/>
                <a:cs typeface="Calibri"/>
              </a:rPr>
              <a:t> 41(2):75–86.</a:t>
            </a:r>
          </a:p>
          <a:p>
            <a:r>
              <a:rPr lang="en-US" sz="1100" dirty="0">
                <a:ea typeface="Calibri"/>
                <a:cs typeface="Calibri"/>
              </a:rPr>
              <a:t>McCrea P (2020) </a:t>
            </a:r>
            <a:r>
              <a:rPr lang="en-US" sz="1100" i="1" dirty="0">
                <a:ea typeface="Calibri"/>
                <a:cs typeface="Calibri"/>
              </a:rPr>
              <a:t>Motivated teaching: harnessing the science of motivation to boost attention and effort in the classroom</a:t>
            </a:r>
            <a:r>
              <a:rPr lang="en-US" sz="1100" dirty="0">
                <a:ea typeface="Calibri"/>
                <a:cs typeface="Calibri"/>
              </a:rPr>
              <a:t>, </a:t>
            </a:r>
            <a:r>
              <a:rPr lang="en-US" sz="1100" dirty="0" err="1">
                <a:ea typeface="Calibri"/>
                <a:cs typeface="Calibri"/>
              </a:rPr>
              <a:t>Createspace</a:t>
            </a:r>
            <a:r>
              <a:rPr lang="en-US" sz="1100" dirty="0">
                <a:ea typeface="Calibri"/>
                <a:cs typeface="Calibri"/>
              </a:rPr>
              <a:t> Independent Publishing Platform.</a:t>
            </a:r>
          </a:p>
          <a:p>
            <a:pPr marL="0" marR="0" lvl="0" indent="0" algn="l" defTabSz="609585" rtl="0" eaLnBrk="1" fontAlgn="auto" latinLnBrk="0" hangingPunct="1">
              <a:lnSpc>
                <a:spcPct val="100000"/>
              </a:lnSpc>
              <a:spcBef>
                <a:spcPts val="0"/>
              </a:spcBef>
              <a:buClrTx/>
              <a:buSzTx/>
              <a:buFontTx/>
              <a:buNone/>
              <a:tabLst/>
              <a:defRPr/>
            </a:pPr>
            <a:endParaRPr kumimoji="0" lang="en-AU" sz="1100" b="0" i="0" u="none" strike="noStrike" kern="1200" cap="none" spc="0" normalizeH="0" baseline="0" noProof="0" dirty="0">
              <a:ln>
                <a:noFill/>
              </a:ln>
              <a:solidFill>
                <a:srgbClr val="22272B"/>
              </a:solidFill>
              <a:effectLst/>
              <a:uLnTx/>
              <a:uFillTx/>
              <a:latin typeface="Public Sans Light"/>
              <a:ea typeface="Calibri"/>
              <a:cs typeface="Calibri"/>
            </a:endParaRPr>
          </a:p>
        </p:txBody>
      </p:sp>
    </p:spTree>
    <p:extLst>
      <p:ext uri="{BB962C8B-B14F-4D97-AF65-F5344CB8AC3E}">
        <p14:creationId xmlns:p14="http://schemas.microsoft.com/office/powerpoint/2010/main" val="147481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6F0E0-EF71-0E27-F87B-E6FFBF2CF5AA}"/>
              </a:ext>
            </a:extLst>
          </p:cNvPr>
          <p:cNvSpPr>
            <a:spLocks noGrp="1"/>
          </p:cNvSpPr>
          <p:nvPr>
            <p:ph type="title"/>
          </p:nvPr>
        </p:nvSpPr>
        <p:spPr>
          <a:xfrm>
            <a:off x="360000" y="360000"/>
            <a:ext cx="8913092" cy="1008000"/>
          </a:xfrm>
        </p:spPr>
        <p:txBody>
          <a:bodyPr/>
          <a:lstStyle/>
          <a:p>
            <a:r>
              <a:rPr lang="en-GB" dirty="0"/>
              <a:t>Gradual release of responsibility professional learning</a:t>
            </a:r>
          </a:p>
        </p:txBody>
      </p:sp>
      <p:sp>
        <p:nvSpPr>
          <p:cNvPr id="18" name="TextBox 17">
            <a:extLst>
              <a:ext uri="{FF2B5EF4-FFF2-40B4-BE49-F238E27FC236}">
                <a16:creationId xmlns:a16="http://schemas.microsoft.com/office/drawing/2014/main" id="{1C23A02A-F6FF-EAE3-5A6D-D13229DF008F}"/>
              </a:ext>
            </a:extLst>
          </p:cNvPr>
          <p:cNvSpPr txBox="1"/>
          <p:nvPr/>
        </p:nvSpPr>
        <p:spPr>
          <a:xfrm>
            <a:off x="3655828" y="1621244"/>
            <a:ext cx="5144503"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800" dirty="0"/>
              <a:t>Measure baseline student data and set a goal</a:t>
            </a:r>
          </a:p>
          <a:p>
            <a:endParaRPr lang="en-GB" sz="1800" dirty="0"/>
          </a:p>
        </p:txBody>
      </p:sp>
      <p:pic>
        <p:nvPicPr>
          <p:cNvPr id="1026" name="Picture 2" descr="High Impact Professional Learning (HIPL) model forms the basis of this professional learning.  This model has five elements.  &#10;Professional learning is driven by identified student needs &#10;School leadership teams enable professional learning &#10;Collaborative and applied professional learning strengthens teaching practice &#10;Professional learning is continuous and coherent &#10;Teachers and school leaders are responsible for the impact of professional learning on student growth and performance.">
            <a:extLst>
              <a:ext uri="{FF2B5EF4-FFF2-40B4-BE49-F238E27FC236}">
                <a16:creationId xmlns:a16="http://schemas.microsoft.com/office/drawing/2014/main" id="{4B460EA3-0FD9-196B-0037-E29626C29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360" y="2009741"/>
            <a:ext cx="6092375" cy="465247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1C0070D-E1A7-7097-2EAE-27785707679E}"/>
              </a:ext>
            </a:extLst>
          </p:cNvPr>
          <p:cNvSpPr txBox="1"/>
          <p:nvPr/>
        </p:nvSpPr>
        <p:spPr>
          <a:xfrm>
            <a:off x="8394602" y="2867783"/>
            <a:ext cx="2772287"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800" dirty="0"/>
              <a:t>Use the whole school teaching approach and plan for instruction</a:t>
            </a:r>
          </a:p>
        </p:txBody>
      </p:sp>
      <p:sp>
        <p:nvSpPr>
          <p:cNvPr id="21" name="TextBox 20">
            <a:extLst>
              <a:ext uri="{FF2B5EF4-FFF2-40B4-BE49-F238E27FC236}">
                <a16:creationId xmlns:a16="http://schemas.microsoft.com/office/drawing/2014/main" id="{A4C9B1DE-2BE0-8428-3742-83A613FB9540}"/>
              </a:ext>
            </a:extLst>
          </p:cNvPr>
          <p:cNvSpPr txBox="1"/>
          <p:nvPr/>
        </p:nvSpPr>
        <p:spPr>
          <a:xfrm>
            <a:off x="8394603" y="4536621"/>
            <a:ext cx="3129316"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800"/>
              <a:t>Rehearse and give feedback to each other</a:t>
            </a:r>
          </a:p>
        </p:txBody>
      </p:sp>
      <p:sp>
        <p:nvSpPr>
          <p:cNvPr id="22" name="TextBox 21">
            <a:extLst>
              <a:ext uri="{FF2B5EF4-FFF2-40B4-BE49-F238E27FC236}">
                <a16:creationId xmlns:a16="http://schemas.microsoft.com/office/drawing/2014/main" id="{166A442E-7EAF-C64C-513C-9CC4C70D9E05}"/>
              </a:ext>
            </a:extLst>
          </p:cNvPr>
          <p:cNvSpPr txBox="1"/>
          <p:nvPr/>
        </p:nvSpPr>
        <p:spPr>
          <a:xfrm>
            <a:off x="668081" y="4536621"/>
            <a:ext cx="3104781"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800" dirty="0"/>
              <a:t>Implement the teaching routine in the classroom and measure impact</a:t>
            </a:r>
          </a:p>
        </p:txBody>
      </p:sp>
      <p:sp>
        <p:nvSpPr>
          <p:cNvPr id="24" name="TextBox 23">
            <a:extLst>
              <a:ext uri="{FF2B5EF4-FFF2-40B4-BE49-F238E27FC236}">
                <a16:creationId xmlns:a16="http://schemas.microsoft.com/office/drawing/2014/main" id="{0230DB55-908F-44A7-E56C-2E486CBF984A}"/>
              </a:ext>
            </a:extLst>
          </p:cNvPr>
          <p:cNvSpPr txBox="1"/>
          <p:nvPr/>
        </p:nvSpPr>
        <p:spPr>
          <a:xfrm>
            <a:off x="668081" y="2867783"/>
            <a:ext cx="2821236"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800" dirty="0"/>
              <a:t>Analyse data to determine further cycles</a:t>
            </a:r>
          </a:p>
        </p:txBody>
      </p:sp>
    </p:spTree>
    <p:extLst>
      <p:ext uri="{BB962C8B-B14F-4D97-AF65-F5344CB8AC3E}">
        <p14:creationId xmlns:p14="http://schemas.microsoft.com/office/powerpoint/2010/main" val="621580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E3560-46D8-3508-9032-6EC9624DB932}"/>
              </a:ext>
            </a:extLst>
          </p:cNvPr>
          <p:cNvSpPr>
            <a:spLocks noGrp="1"/>
          </p:cNvSpPr>
          <p:nvPr>
            <p:ph type="title"/>
          </p:nvPr>
        </p:nvSpPr>
        <p:spPr/>
        <p:txBody>
          <a:bodyPr/>
          <a:lstStyle/>
          <a:p>
            <a:r>
              <a:rPr lang="en-AU"/>
              <a:t>Reference List</a:t>
            </a:r>
          </a:p>
        </p:txBody>
      </p:sp>
      <p:sp>
        <p:nvSpPr>
          <p:cNvPr id="3" name="Slide Number Placeholder 2">
            <a:extLst>
              <a:ext uri="{FF2B5EF4-FFF2-40B4-BE49-F238E27FC236}">
                <a16:creationId xmlns:a16="http://schemas.microsoft.com/office/drawing/2014/main" id="{1C6D0976-2B41-7333-4F54-DA530A30411C}"/>
              </a:ext>
            </a:extLst>
          </p:cNvPr>
          <p:cNvSpPr>
            <a:spLocks noGrp="1"/>
          </p:cNvSpPr>
          <p:nvPr>
            <p:ph type="sldNum" sz="quarter" idx="14"/>
          </p:nvPr>
        </p:nvSpPr>
        <p:spPr/>
        <p:txBody>
          <a:bodyPr/>
          <a:lstStyle/>
          <a:p>
            <a:fld id="{10A01DC5-1685-4615-8240-15192985C6A2}" type="slidenum">
              <a:rPr lang="en-AU" smtClean="0"/>
              <a:pPr/>
              <a:t>80</a:t>
            </a:fld>
            <a:endParaRPr lang="en-AU"/>
          </a:p>
        </p:txBody>
      </p:sp>
      <p:sp>
        <p:nvSpPr>
          <p:cNvPr id="5" name="Text Placeholder 4">
            <a:extLst>
              <a:ext uri="{FF2B5EF4-FFF2-40B4-BE49-F238E27FC236}">
                <a16:creationId xmlns:a16="http://schemas.microsoft.com/office/drawing/2014/main" id="{E3990A3E-C8E0-4192-8272-FAA21F75C143}"/>
              </a:ext>
            </a:extLst>
          </p:cNvPr>
          <p:cNvSpPr>
            <a:spLocks noGrp="1"/>
          </p:cNvSpPr>
          <p:nvPr>
            <p:ph type="body" sz="quarter" idx="19"/>
          </p:nvPr>
        </p:nvSpPr>
        <p:spPr>
          <a:xfrm>
            <a:off x="354000" y="1567378"/>
            <a:ext cx="11484000" cy="4948621"/>
          </a:xfrm>
        </p:spPr>
        <p:txBody>
          <a:bodyPr vert="horz" lIns="0" tIns="0" rIns="0" bIns="0" rtlCol="0" anchor="t">
            <a:noAutofit/>
          </a:bodyPr>
          <a:lstStyle/>
          <a:p>
            <a:r>
              <a:rPr lang="en-AU" sz="1100" dirty="0">
                <a:ea typeface="Calibri"/>
                <a:cs typeface="Calibri"/>
              </a:rPr>
              <a:t>Martin A J (2016) </a:t>
            </a:r>
            <a:r>
              <a:rPr lang="en-AU" sz="1100" i="1" dirty="0">
                <a:ea typeface="Calibri"/>
                <a:cs typeface="Calibri"/>
                <a:hlinkClick r:id="rId3"/>
              </a:rPr>
              <a:t>Using load reduction instruction (LRI) to boost motivation and engagement</a:t>
            </a:r>
            <a:r>
              <a:rPr lang="en-AU" sz="1100" dirty="0">
                <a:ea typeface="Calibri"/>
                <a:cs typeface="Calibri"/>
              </a:rPr>
              <a:t>,</a:t>
            </a:r>
            <a:r>
              <a:rPr lang="en-AU" sz="1100" i="1" dirty="0">
                <a:ea typeface="Calibri"/>
                <a:cs typeface="Calibri"/>
              </a:rPr>
              <a:t> </a:t>
            </a:r>
            <a:r>
              <a:rPr lang="en-AU" sz="1100" dirty="0">
                <a:ea typeface="Calibri"/>
                <a:cs typeface="Calibri"/>
              </a:rPr>
              <a:t>The British Psychological Society.​</a:t>
            </a:r>
          </a:p>
          <a:p>
            <a:r>
              <a:rPr lang="en-AU" sz="1100" dirty="0">
                <a:ea typeface="Calibri"/>
                <a:cs typeface="Calibri"/>
              </a:rPr>
              <a:t>Martin A and Evans P (2018) '</a:t>
            </a:r>
            <a:r>
              <a:rPr lang="en-AU" sz="1100" dirty="0">
                <a:ea typeface="Calibri"/>
                <a:cs typeface="Calibri"/>
                <a:hlinkClick r:id="rId4"/>
              </a:rPr>
              <a:t>Load reduction instruction: exploring a framework that assesses explicit instruction through to independent learning</a:t>
            </a:r>
            <a:r>
              <a:rPr lang="en-AU" sz="1100" dirty="0">
                <a:ea typeface="Calibri"/>
                <a:cs typeface="Calibri"/>
              </a:rPr>
              <a:t>', </a:t>
            </a:r>
            <a:r>
              <a:rPr lang="en-AU" sz="1100" i="1" dirty="0">
                <a:ea typeface="Calibri"/>
                <a:cs typeface="Calibri"/>
              </a:rPr>
              <a:t>Teaching and Teacher Education</a:t>
            </a:r>
            <a:r>
              <a:rPr lang="en-AU" sz="1100" dirty="0">
                <a:ea typeface="Calibri"/>
                <a:cs typeface="Calibri"/>
              </a:rPr>
              <a:t>, 73:203–214.</a:t>
            </a:r>
          </a:p>
          <a:p>
            <a:r>
              <a:rPr lang="en-US" sz="1100" dirty="0">
                <a:ea typeface="Calibri"/>
                <a:cs typeface="Calibri"/>
              </a:rPr>
              <a:t>NSW Department of Education (2023a) </a:t>
            </a:r>
            <a:r>
              <a:rPr lang="en-AU" sz="1100" dirty="0">
                <a:ea typeface="Calibri"/>
                <a:cs typeface="Calibri"/>
                <a:hlinkClick r:id="rId5"/>
              </a:rPr>
              <a:t>Classrooms of possibility</a:t>
            </a:r>
            <a:r>
              <a:rPr lang="en-AU" sz="1100" dirty="0">
                <a:ea typeface="Calibri"/>
                <a:cs typeface="Calibri"/>
              </a:rPr>
              <a:t>, accessed 12 September 2024.</a:t>
            </a:r>
          </a:p>
          <a:p>
            <a:r>
              <a:rPr lang="en-US" sz="1100" dirty="0">
                <a:ea typeface="Calibri"/>
                <a:cs typeface="Calibri"/>
              </a:rPr>
              <a:t>NSW Department of Education (2023b)</a:t>
            </a:r>
            <a:r>
              <a:rPr lang="en-AU" sz="1100" dirty="0">
                <a:ea typeface="Calibri"/>
                <a:cs typeface="Calibri"/>
              </a:rPr>
              <a:t> </a:t>
            </a:r>
            <a:r>
              <a:rPr lang="en-AU" sz="1100" dirty="0">
                <a:ea typeface="Calibri"/>
                <a:cs typeface="Calibri"/>
                <a:hlinkClick r:id="rId6"/>
              </a:rPr>
              <a:t>Explicit instruction: implementing evidence-based teaching practices for students with disability</a:t>
            </a:r>
            <a:r>
              <a:rPr lang="en-AU" sz="1100" dirty="0">
                <a:ea typeface="Calibri"/>
                <a:cs typeface="Calibri"/>
              </a:rPr>
              <a:t>, accessed 12 September 2024.</a:t>
            </a:r>
          </a:p>
          <a:p>
            <a:r>
              <a:rPr lang="en-US" sz="1100" dirty="0">
                <a:ea typeface="Calibri"/>
                <a:cs typeface="Calibri"/>
              </a:rPr>
              <a:t>NSW Department of Education (2024a) </a:t>
            </a:r>
            <a:r>
              <a:rPr lang="en-AU" sz="1100" dirty="0">
                <a:ea typeface="Calibri"/>
                <a:cs typeface="Calibri"/>
                <a:hlinkClick r:id="rId6"/>
              </a:rPr>
              <a:t>Explicit instruction: implementing evidence-based teaching practices for students with disability</a:t>
            </a:r>
            <a:r>
              <a:rPr lang="en-AU" sz="1100" dirty="0">
                <a:ea typeface="Calibri"/>
                <a:cs typeface="Calibri"/>
              </a:rPr>
              <a:t>, accessed 12 September 2024.</a:t>
            </a:r>
            <a:endParaRPr lang="en-US" sz="1100" dirty="0">
              <a:ea typeface="Calibri"/>
              <a:cs typeface="Calibri"/>
            </a:endParaRPr>
          </a:p>
          <a:p>
            <a:r>
              <a:rPr lang="en-US" sz="1100" dirty="0">
                <a:ea typeface="Calibri"/>
                <a:cs typeface="Calibri"/>
              </a:rPr>
              <a:t>NSW Department of Education (2024b) </a:t>
            </a:r>
            <a:r>
              <a:rPr lang="en-AU" sz="1100" dirty="0">
                <a:ea typeface="Calibri"/>
                <a:cs typeface="Calibri"/>
                <a:hlinkClick r:id="rId7"/>
              </a:rPr>
              <a:t>Leading explicit teaching – school-facilitated workshops 1–3 on core content and the enabling factors of explicit teaching</a:t>
            </a:r>
            <a:r>
              <a:rPr lang="en-AU" sz="1100" dirty="0">
                <a:ea typeface="Calibri"/>
                <a:cs typeface="Calibri"/>
              </a:rPr>
              <a:t>, accessed 12 September 2024.</a:t>
            </a:r>
            <a:endParaRPr lang="en-US" sz="1100" dirty="0">
              <a:ea typeface="Calibri"/>
              <a:cs typeface="Calibri"/>
            </a:endParaRPr>
          </a:p>
          <a:p>
            <a:r>
              <a:rPr lang="en-US" sz="1100" dirty="0">
                <a:ea typeface="Calibri"/>
                <a:cs typeface="Calibri"/>
              </a:rPr>
              <a:t>NSW Department of Education (2024c) </a:t>
            </a:r>
            <a:r>
              <a:rPr lang="en-AU" sz="1100" dirty="0">
                <a:ea typeface="Calibri"/>
                <a:cs typeface="Calibri"/>
                <a:hlinkClick r:id="rId8"/>
              </a:rPr>
              <a:t>Strong strides together: meeting the educational goals for Aboriginal and/or Torres Strait Islander students</a:t>
            </a:r>
            <a:r>
              <a:rPr lang="en-AU" sz="1100" dirty="0">
                <a:ea typeface="Calibri"/>
                <a:cs typeface="Calibri"/>
              </a:rPr>
              <a:t>, accessed 12 September 2024.</a:t>
            </a:r>
          </a:p>
          <a:p>
            <a:r>
              <a:rPr lang="en-AU" sz="1100" dirty="0">
                <a:ea typeface="Calibri"/>
                <a:cs typeface="Calibri"/>
              </a:rPr>
              <a:t>Perry T, Lea R, </a:t>
            </a:r>
            <a:r>
              <a:rPr lang="en-AU" sz="1100" dirty="0" err="1">
                <a:ea typeface="Calibri"/>
                <a:cs typeface="Calibri"/>
              </a:rPr>
              <a:t>Jørgensen</a:t>
            </a:r>
            <a:r>
              <a:rPr lang="en-AU" sz="1100" dirty="0">
                <a:ea typeface="Calibri"/>
                <a:cs typeface="Calibri"/>
              </a:rPr>
              <a:t> C, </a:t>
            </a:r>
            <a:r>
              <a:rPr lang="en-AU" sz="1100" dirty="0" err="1">
                <a:ea typeface="Calibri"/>
                <a:cs typeface="Calibri"/>
              </a:rPr>
              <a:t>Cordingley</a:t>
            </a:r>
            <a:r>
              <a:rPr lang="en-AU" sz="1100" dirty="0">
                <a:ea typeface="Calibri"/>
                <a:cs typeface="Calibri"/>
              </a:rPr>
              <a:t> P, Shapiro K, and </a:t>
            </a:r>
            <a:r>
              <a:rPr lang="en-AU" sz="1100" dirty="0" err="1">
                <a:ea typeface="Calibri"/>
                <a:cs typeface="Calibri"/>
              </a:rPr>
              <a:t>Youdell</a:t>
            </a:r>
            <a:r>
              <a:rPr lang="en-AU" sz="1100" dirty="0">
                <a:ea typeface="Calibri"/>
                <a:cs typeface="Calibri"/>
              </a:rPr>
              <a:t> D (2021) </a:t>
            </a:r>
            <a:r>
              <a:rPr lang="en-AU" sz="1100" i="1" dirty="0">
                <a:solidFill>
                  <a:schemeClr val="accent2"/>
                </a:solidFill>
                <a:ea typeface="Calibri"/>
                <a:cs typeface="Calibri"/>
                <a:hlinkClick r:id="rId9">
                  <a:extLst>
                    <a:ext uri="{A12FA001-AC4F-418D-AE19-62706E023703}">
                      <ahyp:hlinkClr xmlns:ahyp="http://schemas.microsoft.com/office/drawing/2018/hyperlinkcolor" val="tx"/>
                    </a:ext>
                  </a:extLst>
                </a:hlinkClick>
              </a:rPr>
              <a:t>Cognitive science approaches in the classroom</a:t>
            </a:r>
            <a:r>
              <a:rPr lang="en-AU" sz="1100" i="1" dirty="0">
                <a:ea typeface="Calibri"/>
                <a:cs typeface="Calibri"/>
              </a:rPr>
              <a:t>, </a:t>
            </a:r>
            <a:r>
              <a:rPr lang="en-AU" sz="1100" dirty="0">
                <a:ea typeface="Calibri"/>
                <a:cs typeface="Calibri"/>
              </a:rPr>
              <a:t>Education Endowment Foundation.</a:t>
            </a:r>
          </a:p>
          <a:p>
            <a:r>
              <a:rPr lang="en-AU" sz="1100" dirty="0" err="1">
                <a:ea typeface="Calibri"/>
                <a:cs typeface="Calibri"/>
              </a:rPr>
              <a:t>Rosenshine</a:t>
            </a:r>
            <a:r>
              <a:rPr lang="en-AU" sz="1100" dirty="0">
                <a:ea typeface="Calibri"/>
                <a:cs typeface="Calibri"/>
              </a:rPr>
              <a:t> B (2012) '</a:t>
            </a:r>
            <a:r>
              <a:rPr lang="en-AU" sz="1100" dirty="0">
                <a:ea typeface="Calibri"/>
                <a:cs typeface="Calibri"/>
                <a:hlinkClick r:id="rId10"/>
              </a:rPr>
              <a:t>Principles of instruction: research-based strategies that all teachers should know</a:t>
            </a:r>
            <a:r>
              <a:rPr lang="en-AU" sz="1100" dirty="0">
                <a:ea typeface="Calibri"/>
                <a:cs typeface="Calibri"/>
              </a:rPr>
              <a:t>', </a:t>
            </a:r>
            <a:r>
              <a:rPr lang="en-AU" sz="1100" i="1" dirty="0">
                <a:ea typeface="Calibri"/>
                <a:cs typeface="Calibri"/>
              </a:rPr>
              <a:t>American Educator</a:t>
            </a:r>
            <a:r>
              <a:rPr lang="en-AU" sz="1100" dirty="0">
                <a:ea typeface="Calibri"/>
                <a:cs typeface="Calibri"/>
              </a:rPr>
              <a:t>, 36(1):12–19. </a:t>
            </a:r>
          </a:p>
          <a:p>
            <a:pPr>
              <a:spcAft>
                <a:spcPts val="600"/>
              </a:spcAft>
            </a:pPr>
            <a:r>
              <a:rPr lang="en-AU" sz="1100" dirty="0">
                <a:ea typeface="Calibri"/>
                <a:cs typeface="Calibri"/>
              </a:rPr>
              <a:t>Sherrington T (28 November 2020) '</a:t>
            </a:r>
            <a:r>
              <a:rPr lang="en-AU" sz="1100" dirty="0">
                <a:ea typeface="Calibri"/>
                <a:cs typeface="Calibri"/>
                <a:hlinkClick r:id="rId11"/>
              </a:rPr>
              <a:t>The art of modelling it’s all in the handover'​,</a:t>
            </a:r>
            <a:r>
              <a:rPr lang="en-AU" sz="1100" dirty="0">
                <a:ea typeface="Calibri"/>
                <a:cs typeface="Calibri"/>
              </a:rPr>
              <a:t> </a:t>
            </a:r>
            <a:r>
              <a:rPr lang="en-AU" sz="1100" i="1" dirty="0" err="1">
                <a:ea typeface="Calibri"/>
                <a:cs typeface="Calibri"/>
              </a:rPr>
              <a:t>teacherhead</a:t>
            </a:r>
            <a:r>
              <a:rPr lang="en-AU" sz="1100" i="1" dirty="0">
                <a:ea typeface="Calibri"/>
                <a:cs typeface="Calibri"/>
              </a:rPr>
              <a:t> </a:t>
            </a:r>
            <a:r>
              <a:rPr lang="en-AU" sz="1100" dirty="0">
                <a:ea typeface="Calibri"/>
                <a:cs typeface="Calibri"/>
              </a:rPr>
              <a:t>blog, accessed 12 September 2024.</a:t>
            </a:r>
          </a:p>
          <a:p>
            <a:endParaRPr lang="en-AU" sz="1100" dirty="0">
              <a:ea typeface="Calibri"/>
              <a:cs typeface="Calibri"/>
            </a:endParaRPr>
          </a:p>
          <a:p>
            <a:endParaRPr lang="en-AU" sz="1100" dirty="0">
              <a:ea typeface="Calibri"/>
              <a:cs typeface="Calibri"/>
            </a:endParaRPr>
          </a:p>
        </p:txBody>
      </p:sp>
    </p:spTree>
    <p:extLst>
      <p:ext uri="{BB962C8B-B14F-4D97-AF65-F5344CB8AC3E}">
        <p14:creationId xmlns:p14="http://schemas.microsoft.com/office/powerpoint/2010/main" val="151966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E3560-46D8-3508-9032-6EC9624DB932}"/>
              </a:ext>
            </a:extLst>
          </p:cNvPr>
          <p:cNvSpPr>
            <a:spLocks noGrp="1"/>
          </p:cNvSpPr>
          <p:nvPr>
            <p:ph type="title"/>
          </p:nvPr>
        </p:nvSpPr>
        <p:spPr/>
        <p:txBody>
          <a:bodyPr/>
          <a:lstStyle/>
          <a:p>
            <a:r>
              <a:rPr lang="en-AU"/>
              <a:t>Reference List</a:t>
            </a:r>
          </a:p>
        </p:txBody>
      </p:sp>
      <p:sp>
        <p:nvSpPr>
          <p:cNvPr id="3" name="Slide Number Placeholder 2">
            <a:extLst>
              <a:ext uri="{FF2B5EF4-FFF2-40B4-BE49-F238E27FC236}">
                <a16:creationId xmlns:a16="http://schemas.microsoft.com/office/drawing/2014/main" id="{1C6D0976-2B41-7333-4F54-DA530A30411C}"/>
              </a:ext>
            </a:extLst>
          </p:cNvPr>
          <p:cNvSpPr>
            <a:spLocks noGrp="1"/>
          </p:cNvSpPr>
          <p:nvPr>
            <p:ph type="sldNum" sz="quarter" idx="14"/>
          </p:nvPr>
        </p:nvSpPr>
        <p:spPr/>
        <p:txBody>
          <a:bodyPr/>
          <a:lstStyle/>
          <a:p>
            <a:fld id="{10A01DC5-1685-4615-8240-15192985C6A2}" type="slidenum">
              <a:rPr lang="en-AU" smtClean="0"/>
              <a:pPr/>
              <a:t>81</a:t>
            </a:fld>
            <a:endParaRPr lang="en-AU"/>
          </a:p>
        </p:txBody>
      </p:sp>
      <p:sp>
        <p:nvSpPr>
          <p:cNvPr id="5" name="Text Placeholder 4">
            <a:extLst>
              <a:ext uri="{FF2B5EF4-FFF2-40B4-BE49-F238E27FC236}">
                <a16:creationId xmlns:a16="http://schemas.microsoft.com/office/drawing/2014/main" id="{E3990A3E-C8E0-4192-8272-FAA21F75C143}"/>
              </a:ext>
            </a:extLst>
          </p:cNvPr>
          <p:cNvSpPr>
            <a:spLocks noGrp="1"/>
          </p:cNvSpPr>
          <p:nvPr>
            <p:ph type="body" sz="quarter" idx="19"/>
          </p:nvPr>
        </p:nvSpPr>
        <p:spPr>
          <a:xfrm>
            <a:off x="354000" y="1567378"/>
            <a:ext cx="11484000" cy="4948621"/>
          </a:xfrm>
        </p:spPr>
        <p:txBody>
          <a:bodyPr vert="horz" lIns="0" tIns="0" rIns="0" bIns="0" rtlCol="0" anchor="t">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1100" b="0" i="0" u="none" strike="noStrike" kern="100" cap="none" spc="0" normalizeH="0" baseline="0" noProof="0" dirty="0">
                <a:ln>
                  <a:noFill/>
                </a:ln>
                <a:solidFill>
                  <a:srgbClr val="22272B"/>
                </a:solidFill>
                <a:effectLst/>
                <a:uLnTx/>
                <a:uFillTx/>
                <a:latin typeface="Public Sans Light"/>
                <a:ea typeface="Calibri"/>
                <a:cs typeface="Calibri"/>
              </a:rPr>
              <a:t>Sims S, Fletcher-Wood H, O’Mara-Eves A, Cottingham S, Stansfield C, Van </a:t>
            </a:r>
            <a:r>
              <a:rPr kumimoji="0" lang="en-AU" sz="1100" b="0" i="0" u="none" strike="noStrike" kern="100" cap="none" spc="0" normalizeH="0" baseline="0" noProof="0" dirty="0" err="1">
                <a:ln>
                  <a:noFill/>
                </a:ln>
                <a:solidFill>
                  <a:srgbClr val="22272B"/>
                </a:solidFill>
                <a:effectLst/>
                <a:uLnTx/>
                <a:uFillTx/>
                <a:latin typeface="Public Sans Light"/>
                <a:ea typeface="Calibri"/>
                <a:cs typeface="Calibri"/>
              </a:rPr>
              <a:t>Herwegen</a:t>
            </a:r>
            <a:r>
              <a:rPr kumimoji="0" lang="en-AU" sz="1100" b="0" i="0" u="none" strike="noStrike" kern="100" cap="none" spc="0" normalizeH="0" baseline="0" noProof="0" dirty="0">
                <a:ln>
                  <a:noFill/>
                </a:ln>
                <a:solidFill>
                  <a:srgbClr val="22272B"/>
                </a:solidFill>
                <a:effectLst/>
                <a:uLnTx/>
                <a:uFillTx/>
                <a:latin typeface="Public Sans Light"/>
                <a:ea typeface="Calibri"/>
                <a:cs typeface="Calibri"/>
              </a:rPr>
              <a:t> J and Anders J (2021) </a:t>
            </a:r>
            <a:r>
              <a:rPr kumimoji="0" lang="en-AU" sz="1100" b="0" i="1" u="none" strike="noStrike" kern="100" cap="none" spc="0" normalizeH="0" baseline="0" noProof="0" dirty="0">
                <a:ln>
                  <a:noFill/>
                </a:ln>
                <a:solidFill>
                  <a:srgbClr val="146CFD"/>
                </a:solidFill>
                <a:effectLst/>
                <a:uLnTx/>
                <a:uFillTx/>
                <a:latin typeface="Public Sans Light"/>
                <a:ea typeface="Calibri"/>
                <a:cs typeface="Calibri"/>
                <a:hlinkClick r:id="rId3">
                  <a:extLst>
                    <a:ext uri="{A12FA001-AC4F-418D-AE19-62706E023703}">
                      <ahyp:hlinkClr xmlns:ahyp="http://schemas.microsoft.com/office/drawing/2018/hyperlinkcolor" val="tx"/>
                    </a:ext>
                  </a:extLst>
                </a:hlinkClick>
              </a:rPr>
              <a:t>What are the characteristics of teacher professional development that increase pupil achievement? A systematic review and meta-analysis</a:t>
            </a:r>
            <a:r>
              <a:rPr kumimoji="0" lang="en-AU" sz="1100" b="0" i="0" u="none" strike="noStrike" kern="100" cap="none" spc="0" normalizeH="0" baseline="0" noProof="0" dirty="0">
                <a:ln>
                  <a:noFill/>
                </a:ln>
                <a:solidFill>
                  <a:srgbClr val="22272B"/>
                </a:solidFill>
                <a:effectLst/>
                <a:uLnTx/>
                <a:uFillTx/>
                <a:latin typeface="Public Sans Light"/>
                <a:ea typeface="Calibri"/>
                <a:cs typeface="Calibri"/>
              </a:rPr>
              <a:t>, Education Endowment Foundation. </a:t>
            </a: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US" sz="1100" b="0" i="0" u="none" strike="noStrike" kern="100" cap="none" spc="0" normalizeH="0" baseline="0" noProof="0" dirty="0" err="1">
                <a:ln>
                  <a:noFill/>
                </a:ln>
                <a:solidFill>
                  <a:srgbClr val="22272B"/>
                </a:solidFill>
                <a:effectLst/>
                <a:uLnTx/>
                <a:uFillTx/>
                <a:latin typeface="Public Sans Light"/>
                <a:ea typeface="Calibri"/>
                <a:cs typeface="Calibri"/>
              </a:rPr>
              <a:t>Sweller</a:t>
            </a:r>
            <a:r>
              <a:rPr kumimoji="0" lang="en-US" sz="1100" b="0" i="0" u="none" strike="noStrike" kern="100" cap="none" spc="0" normalizeH="0" baseline="0" noProof="0" dirty="0">
                <a:ln>
                  <a:noFill/>
                </a:ln>
                <a:solidFill>
                  <a:srgbClr val="22272B"/>
                </a:solidFill>
                <a:effectLst/>
                <a:uLnTx/>
                <a:uFillTx/>
                <a:latin typeface="Public Sans Light"/>
                <a:ea typeface="Calibri"/>
                <a:cs typeface="Calibri"/>
              </a:rPr>
              <a:t> J, Ayres P and </a:t>
            </a:r>
            <a:r>
              <a:rPr kumimoji="0" lang="en-US" sz="1100" b="0" i="0" u="none" strike="noStrike" kern="100" cap="none" spc="0" normalizeH="0" baseline="0" noProof="0" dirty="0" err="1">
                <a:ln>
                  <a:noFill/>
                </a:ln>
                <a:solidFill>
                  <a:srgbClr val="22272B"/>
                </a:solidFill>
                <a:effectLst/>
                <a:uLnTx/>
                <a:uFillTx/>
                <a:latin typeface="Public Sans Light"/>
                <a:ea typeface="Calibri"/>
                <a:cs typeface="Calibri"/>
              </a:rPr>
              <a:t>Kalyuga</a:t>
            </a:r>
            <a:r>
              <a:rPr kumimoji="0" lang="en-US" sz="1100" b="0" i="0" u="none" strike="noStrike" kern="100" cap="none" spc="0" normalizeH="0" baseline="0" noProof="0" dirty="0">
                <a:ln>
                  <a:noFill/>
                </a:ln>
                <a:solidFill>
                  <a:srgbClr val="22272B"/>
                </a:solidFill>
                <a:effectLst/>
                <a:uLnTx/>
                <a:uFillTx/>
                <a:latin typeface="Public Sans Light"/>
                <a:ea typeface="Calibri"/>
                <a:cs typeface="Calibri"/>
              </a:rPr>
              <a:t> S (2011) </a:t>
            </a:r>
            <a:r>
              <a:rPr kumimoji="0" lang="en-US" sz="1100" b="0" i="1" u="none" strike="noStrike" kern="100" cap="none" spc="0" normalizeH="0" baseline="0" noProof="0" dirty="0">
                <a:ln>
                  <a:noFill/>
                </a:ln>
                <a:solidFill>
                  <a:srgbClr val="22272B"/>
                </a:solidFill>
                <a:effectLst/>
                <a:uLnTx/>
                <a:uFillTx/>
                <a:latin typeface="Public Sans Light"/>
                <a:ea typeface="Calibri"/>
                <a:cs typeface="Calibri"/>
              </a:rPr>
              <a:t>Cognitive load theory: explorations in the learning science, instructional systems and performance technologies</a:t>
            </a:r>
            <a:r>
              <a:rPr kumimoji="0" lang="en-US" sz="1100" b="0" i="0" u="none" strike="noStrike" kern="100" cap="none" spc="0" normalizeH="0" baseline="0" noProof="0" dirty="0">
                <a:ln>
                  <a:noFill/>
                </a:ln>
                <a:solidFill>
                  <a:srgbClr val="22272B"/>
                </a:solidFill>
                <a:effectLst/>
                <a:uLnTx/>
                <a:uFillTx/>
                <a:latin typeface="Public Sans Light"/>
                <a:ea typeface="Calibri"/>
                <a:cs typeface="Calibri"/>
              </a:rPr>
              <a:t>, Springer.</a:t>
            </a:r>
            <a:endParaRPr kumimoji="0" lang="en-AU" sz="1100" b="0" i="0" u="none" strike="noStrike" kern="1200" cap="none" spc="0" normalizeH="0" baseline="0" noProof="0" dirty="0">
              <a:ln>
                <a:noFill/>
              </a:ln>
              <a:solidFill>
                <a:srgbClr val="22272B"/>
              </a:solidFill>
              <a:effectLst/>
              <a:uLnTx/>
              <a:uFillTx/>
              <a:latin typeface="Public Sans Light"/>
              <a:ea typeface="Calibri"/>
              <a:cs typeface="Calibri"/>
            </a:endParaRP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1100" b="0" i="0" u="none" strike="noStrike" kern="1200" cap="none" spc="0" normalizeH="0" baseline="0" noProof="0" dirty="0" err="1">
                <a:ln>
                  <a:noFill/>
                </a:ln>
                <a:solidFill>
                  <a:srgbClr val="22272B"/>
                </a:solidFill>
                <a:effectLst/>
                <a:uLnTx/>
                <a:uFillTx/>
                <a:latin typeface="Public Sans Light"/>
                <a:ea typeface="Calibri"/>
                <a:cs typeface="Calibri"/>
              </a:rPr>
              <a:t>Tharby</a:t>
            </a:r>
            <a:r>
              <a:rPr kumimoji="0" lang="en-AU" sz="1100" b="0" i="0" u="none" strike="noStrike" kern="1200" cap="none" spc="0" normalizeH="0" baseline="0" noProof="0" dirty="0">
                <a:ln>
                  <a:noFill/>
                </a:ln>
                <a:solidFill>
                  <a:srgbClr val="22272B"/>
                </a:solidFill>
                <a:effectLst/>
                <a:uLnTx/>
                <a:uFillTx/>
                <a:latin typeface="Public Sans Light"/>
                <a:ea typeface="Calibri"/>
                <a:cs typeface="Calibri"/>
              </a:rPr>
              <a:t> A (17 May 2023) '</a:t>
            </a:r>
            <a:r>
              <a:rPr kumimoji="0" lang="en-AU" sz="1100" b="0" i="0" u="none" strike="noStrike" kern="1200" cap="none" spc="0" normalizeH="0" baseline="0" noProof="0" dirty="0">
                <a:ln>
                  <a:noFill/>
                </a:ln>
                <a:solidFill>
                  <a:srgbClr val="22272B"/>
                </a:solidFill>
                <a:effectLst/>
                <a:uLnTx/>
                <a:uFillTx/>
                <a:latin typeface="Public Sans Light"/>
                <a:ea typeface="Calibri"/>
                <a:cs typeface="Calibri"/>
                <a:hlinkClick r:id="rId4"/>
              </a:rPr>
              <a:t>We are what we do: the case for explicit and consistent school wide routines class teaching</a:t>
            </a:r>
            <a:r>
              <a:rPr kumimoji="0" lang="en-AU" sz="1100" b="0" i="0" u="none" strike="noStrike" kern="1200" cap="none" spc="0" normalizeH="0" baseline="0" noProof="0" dirty="0">
                <a:ln>
                  <a:noFill/>
                </a:ln>
                <a:solidFill>
                  <a:srgbClr val="22272B"/>
                </a:solidFill>
                <a:effectLst/>
                <a:uLnTx/>
                <a:uFillTx/>
                <a:latin typeface="Public Sans Light"/>
                <a:ea typeface="Calibri"/>
                <a:cs typeface="Calibri"/>
              </a:rPr>
              <a:t>', </a:t>
            </a:r>
            <a:r>
              <a:rPr kumimoji="0" lang="en-AU" sz="1100" b="0" i="1" u="none" strike="noStrike" kern="1200" cap="none" spc="0" normalizeH="0" baseline="0" noProof="0" dirty="0">
                <a:ln>
                  <a:noFill/>
                </a:ln>
                <a:solidFill>
                  <a:srgbClr val="22272B"/>
                </a:solidFill>
                <a:effectLst/>
                <a:uLnTx/>
                <a:uFillTx/>
                <a:latin typeface="Public Sans Light"/>
                <a:ea typeface="Calibri"/>
                <a:cs typeface="Calibri"/>
              </a:rPr>
              <a:t>Class Teaching, Find the bright spots</a:t>
            </a:r>
            <a:r>
              <a:rPr kumimoji="0" lang="en-AU" sz="1100" b="0" i="0" u="none" strike="noStrike" kern="1200" cap="none" spc="0" normalizeH="0" baseline="0" noProof="0" dirty="0">
                <a:ln>
                  <a:noFill/>
                </a:ln>
                <a:solidFill>
                  <a:srgbClr val="22272B"/>
                </a:solidFill>
                <a:effectLst/>
                <a:uLnTx/>
                <a:uFillTx/>
                <a:latin typeface="Public Sans Light"/>
                <a:ea typeface="Calibri"/>
                <a:cs typeface="Calibri"/>
              </a:rPr>
              <a:t> blog, accessed 4 October 2024.</a:t>
            </a:r>
          </a:p>
          <a:p>
            <a:pPr marL="0" marR="0" lvl="0" indent="0" algn="l" defTabSz="914377" rtl="0" eaLnBrk="1" fontAlgn="auto" latinLnBrk="0" hangingPunct="1">
              <a:lnSpc>
                <a:spcPct val="150000"/>
              </a:lnSpc>
              <a:spcBef>
                <a:spcPts val="0"/>
              </a:spcBef>
              <a:spcAft>
                <a:spcPts val="600"/>
              </a:spcAft>
              <a:buClrTx/>
              <a:buSzTx/>
              <a:buFont typeface="Arial" panose="020B0604020202020204" pitchFamily="34" charset="0"/>
              <a:buNone/>
              <a:tabLst/>
              <a:defRPr/>
            </a:pPr>
            <a:r>
              <a:rPr kumimoji="0" lang="en-AU" sz="1100" b="0" i="0" u="none" strike="noStrike" kern="1200" cap="none" spc="0" normalizeH="0" baseline="0" noProof="0" dirty="0">
                <a:ln>
                  <a:noFill/>
                </a:ln>
                <a:solidFill>
                  <a:srgbClr val="22272B"/>
                </a:solidFill>
                <a:effectLst/>
                <a:uLnTx/>
                <a:uFillTx/>
                <a:latin typeface="Public Sans Light"/>
                <a:ea typeface="Calibri"/>
                <a:cs typeface="Calibri"/>
              </a:rPr>
              <a:t>Yeung A, Jin P and </a:t>
            </a:r>
            <a:r>
              <a:rPr kumimoji="0" lang="en-AU" sz="1100" b="0" i="0" u="none" strike="noStrike" kern="1200" cap="none" spc="0" normalizeH="0" baseline="0" noProof="0" dirty="0" err="1">
                <a:ln>
                  <a:noFill/>
                </a:ln>
                <a:solidFill>
                  <a:srgbClr val="22272B"/>
                </a:solidFill>
                <a:effectLst/>
                <a:uLnTx/>
                <a:uFillTx/>
                <a:latin typeface="Public Sans Light"/>
                <a:ea typeface="Calibri"/>
                <a:cs typeface="Calibri"/>
              </a:rPr>
              <a:t>Sweller</a:t>
            </a:r>
            <a:r>
              <a:rPr kumimoji="0" lang="en-AU" sz="1100" b="0" i="0" u="none" strike="noStrike" kern="1200" cap="none" spc="0" normalizeH="0" baseline="0" noProof="0" dirty="0">
                <a:ln>
                  <a:noFill/>
                </a:ln>
                <a:solidFill>
                  <a:srgbClr val="22272B"/>
                </a:solidFill>
                <a:effectLst/>
                <a:uLnTx/>
                <a:uFillTx/>
                <a:latin typeface="Public Sans Light"/>
                <a:ea typeface="Calibri"/>
                <a:cs typeface="Calibri"/>
              </a:rPr>
              <a:t> J (1998) 'Cognitive load and learner expertise: split-attention and redundancy effects in reading with explanatory notes', </a:t>
            </a:r>
            <a:r>
              <a:rPr kumimoji="0" lang="en-AU" sz="1100" b="0" i="1" u="none" strike="noStrike" kern="1200" cap="none" spc="0" normalizeH="0" baseline="0" noProof="0" dirty="0">
                <a:ln>
                  <a:noFill/>
                </a:ln>
                <a:solidFill>
                  <a:srgbClr val="22272B"/>
                </a:solidFill>
                <a:effectLst/>
                <a:uLnTx/>
                <a:uFillTx/>
                <a:latin typeface="Public Sans Light"/>
                <a:ea typeface="Calibri"/>
                <a:cs typeface="Calibri"/>
              </a:rPr>
              <a:t>Contemporary Educational Psychology</a:t>
            </a:r>
            <a:r>
              <a:rPr kumimoji="0" lang="en-AU" sz="1100" b="0" i="0" u="none" strike="noStrike" kern="1200" cap="none" spc="0" normalizeH="0" baseline="0" noProof="0" dirty="0">
                <a:ln>
                  <a:noFill/>
                </a:ln>
                <a:solidFill>
                  <a:srgbClr val="22272B"/>
                </a:solidFill>
                <a:effectLst/>
                <a:uLnTx/>
                <a:uFillTx/>
                <a:latin typeface="Public Sans Light"/>
                <a:ea typeface="Calibri"/>
                <a:cs typeface="Calibri"/>
              </a:rPr>
              <a:t>, 23(1):1–21. </a:t>
            </a:r>
            <a:endParaRPr kumimoji="0" lang="en-US" sz="1100" b="0" i="0" u="none" strike="noStrike" kern="1200" cap="none" spc="0" normalizeH="0" baseline="0" noProof="0" dirty="0">
              <a:ln>
                <a:noFill/>
              </a:ln>
              <a:solidFill>
                <a:srgbClr val="22272B"/>
              </a:solidFill>
              <a:effectLst/>
              <a:uLnTx/>
              <a:uFillTx/>
              <a:latin typeface="Public Sans Light"/>
              <a:ea typeface="Calibri"/>
              <a:cs typeface="Calibri"/>
            </a:endParaRPr>
          </a:p>
          <a:p>
            <a:endParaRPr lang="en-AU" dirty="0"/>
          </a:p>
        </p:txBody>
      </p:sp>
    </p:spTree>
    <p:extLst>
      <p:ext uri="{BB962C8B-B14F-4D97-AF65-F5344CB8AC3E}">
        <p14:creationId xmlns:p14="http://schemas.microsoft.com/office/powerpoint/2010/main" val="35707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036A57-4634-C4C0-6FDC-F14FFA2637CF}"/>
              </a:ext>
            </a:extLst>
          </p:cNvPr>
          <p:cNvSpPr>
            <a:spLocks noGrp="1"/>
          </p:cNvSpPr>
          <p:nvPr>
            <p:ph type="title"/>
          </p:nvPr>
        </p:nvSpPr>
        <p:spPr/>
        <p:txBody>
          <a:bodyPr/>
          <a:lstStyle/>
          <a:p>
            <a:r>
              <a:rPr lang="en-US" dirty="0"/>
              <a:t>Copyright</a:t>
            </a:r>
            <a:endParaRPr lang="en-AU" dirty="0"/>
          </a:p>
        </p:txBody>
      </p:sp>
      <p:sp>
        <p:nvSpPr>
          <p:cNvPr id="7" name="Text Placeholder 6">
            <a:extLst>
              <a:ext uri="{FF2B5EF4-FFF2-40B4-BE49-F238E27FC236}">
                <a16:creationId xmlns:a16="http://schemas.microsoft.com/office/drawing/2014/main" id="{9EC6AC1B-0486-2A64-605B-CDA451444A30}"/>
              </a:ext>
            </a:extLst>
          </p:cNvPr>
          <p:cNvSpPr>
            <a:spLocks noGrp="1"/>
          </p:cNvSpPr>
          <p:nvPr>
            <p:ph type="body" sz="quarter" idx="18"/>
          </p:nvPr>
        </p:nvSpPr>
        <p:spPr/>
        <p:txBody>
          <a:bodyPr/>
          <a:lstStyle/>
          <a:p>
            <a:r>
              <a:rPr lang="en-AU" dirty="0">
                <a:hlinkClick r:id="rId2">
                  <a:extLst>
                    <a:ext uri="{A12FA001-AC4F-418D-AE19-62706E023703}">
                      <ahyp:hlinkClr xmlns:ahyp="http://schemas.microsoft.com/office/drawing/2018/hyperlinkcolor" val="tx"/>
                    </a:ext>
                  </a:extLst>
                </a:hlinkClick>
              </a:rPr>
              <a:t>© State of New South Wales (Department of Education), 2024</a:t>
            </a:r>
            <a:endParaRPr lang="en-AU" dirty="0"/>
          </a:p>
        </p:txBody>
      </p:sp>
      <p:sp>
        <p:nvSpPr>
          <p:cNvPr id="8" name="TextBox 7">
            <a:extLst>
              <a:ext uri="{FF2B5EF4-FFF2-40B4-BE49-F238E27FC236}">
                <a16:creationId xmlns:a16="http://schemas.microsoft.com/office/drawing/2014/main" id="{7D6928B1-99A4-A2C7-D414-6928145C655E}"/>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i="1" dirty="0" err="1">
                <a:solidFill>
                  <a:schemeClr val="bg1"/>
                </a:solidFill>
              </a:rPr>
              <a:t>Cth</a:t>
            </a:r>
            <a:r>
              <a:rPr lang="en-AU" sz="1200" i="1" dirty="0">
                <a:solidFill>
                  <a:schemeClr val="bg1"/>
                </a:solidFill>
              </a:rPr>
              <a:t>). </a:t>
            </a:r>
            <a:r>
              <a:rPr lang="en-AU" sz="1200" dirty="0">
                <a:solidFill>
                  <a:schemeClr val="bg1"/>
                </a:solidFill>
              </a:rPr>
              <a:t>The department accepts no responsibility for content on third-party websites. </a:t>
            </a:r>
          </a:p>
        </p:txBody>
      </p:sp>
    </p:spTree>
    <p:extLst>
      <p:ext uri="{BB962C8B-B14F-4D97-AF65-F5344CB8AC3E}">
        <p14:creationId xmlns:p14="http://schemas.microsoft.com/office/powerpoint/2010/main" val="206566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545601"/>
          </a:xfrm>
        </p:spPr>
        <p:txBody>
          <a:bodyPr/>
          <a:lstStyle/>
          <a:p>
            <a:r>
              <a:rPr lang="en-AU" dirty="0"/>
              <a:t>Initial reflection point</a:t>
            </a:r>
            <a:r>
              <a:rPr lang="en-AU" dirty="0">
                <a:solidFill>
                  <a:srgbClr val="FFFFFF"/>
                </a:solidFill>
              </a:rPr>
              <a:t> (1)</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a:t>
            </a:fld>
            <a:endParaRPr lang="en-AU"/>
          </a:p>
        </p:txBody>
      </p:sp>
      <p:graphicFrame>
        <p:nvGraphicFramePr>
          <p:cNvPr id="4" name="Table 9">
            <a:extLst>
              <a:ext uri="{FF2B5EF4-FFF2-40B4-BE49-F238E27FC236}">
                <a16:creationId xmlns:a16="http://schemas.microsoft.com/office/drawing/2014/main" id="{6EE73304-8F18-7F38-5EC4-FB95B78D5685}"/>
              </a:ext>
            </a:extLst>
          </p:cNvPr>
          <p:cNvGraphicFramePr>
            <a:graphicFrameLocks noGrp="1"/>
          </p:cNvGraphicFramePr>
          <p:nvPr>
            <p:extLst>
              <p:ext uri="{D42A27DB-BD31-4B8C-83A1-F6EECF244321}">
                <p14:modId xmlns:p14="http://schemas.microsoft.com/office/powerpoint/2010/main" val="4065153560"/>
              </p:ext>
            </p:extLst>
          </p:nvPr>
        </p:nvGraphicFramePr>
        <p:xfrm>
          <a:off x="344508" y="2524872"/>
          <a:ext cx="11402014" cy="1808256"/>
        </p:xfrm>
        <a:graphic>
          <a:graphicData uri="http://schemas.openxmlformats.org/drawingml/2006/table">
            <a:tbl>
              <a:tblPr firstRow="1" bandRow="1" bandCol="1">
                <a:tableStyleId>{69012ECD-51FC-41F1-AA8D-1B2483CD663E}</a:tableStyleId>
              </a:tblPr>
              <a:tblGrid>
                <a:gridCol w="3908939">
                  <a:extLst>
                    <a:ext uri="{9D8B030D-6E8A-4147-A177-3AD203B41FA5}">
                      <a16:colId xmlns:a16="http://schemas.microsoft.com/office/drawing/2014/main" val="278706534"/>
                    </a:ext>
                  </a:extLst>
                </a:gridCol>
                <a:gridCol w="1498615">
                  <a:extLst>
                    <a:ext uri="{9D8B030D-6E8A-4147-A177-3AD203B41FA5}">
                      <a16:colId xmlns:a16="http://schemas.microsoft.com/office/drawing/2014/main" val="1174282902"/>
                    </a:ext>
                  </a:extLst>
                </a:gridCol>
                <a:gridCol w="1498615">
                  <a:extLst>
                    <a:ext uri="{9D8B030D-6E8A-4147-A177-3AD203B41FA5}">
                      <a16:colId xmlns:a16="http://schemas.microsoft.com/office/drawing/2014/main" val="3352047489"/>
                    </a:ext>
                  </a:extLst>
                </a:gridCol>
                <a:gridCol w="1498615">
                  <a:extLst>
                    <a:ext uri="{9D8B030D-6E8A-4147-A177-3AD203B41FA5}">
                      <a16:colId xmlns:a16="http://schemas.microsoft.com/office/drawing/2014/main" val="3722786642"/>
                    </a:ext>
                  </a:extLst>
                </a:gridCol>
                <a:gridCol w="1498615">
                  <a:extLst>
                    <a:ext uri="{9D8B030D-6E8A-4147-A177-3AD203B41FA5}">
                      <a16:colId xmlns:a16="http://schemas.microsoft.com/office/drawing/2014/main" val="10149451"/>
                    </a:ext>
                  </a:extLst>
                </a:gridCol>
                <a:gridCol w="1498615">
                  <a:extLst>
                    <a:ext uri="{9D8B030D-6E8A-4147-A177-3AD203B41FA5}">
                      <a16:colId xmlns:a16="http://schemas.microsoft.com/office/drawing/2014/main" val="1087846312"/>
                    </a:ext>
                  </a:extLst>
                </a:gridCol>
              </a:tblGrid>
              <a:tr h="572736">
                <a:tc>
                  <a:txBody>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lang="en-AU" sz="1800" kern="100" dirty="0">
                          <a:effectLst/>
                        </a:rPr>
                        <a:t>Teacher observation</a:t>
                      </a:r>
                      <a:r>
                        <a:rPr lang="en-AU" sz="1050" kern="100" dirty="0">
                          <a:effectLst/>
                        </a:rPr>
                        <a:t> </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anchor="ctr" anchorCtr="1"/>
                </a:tc>
                <a:tc>
                  <a:txBody>
                    <a:bodyPr/>
                    <a:lstStyle/>
                    <a:p>
                      <a:pPr>
                        <a:lnSpc>
                          <a:spcPct val="120000"/>
                        </a:lnSpc>
                        <a:spcBef>
                          <a:spcPts val="0"/>
                        </a:spcBef>
                        <a:spcAft>
                          <a:spcPts val="0"/>
                        </a:spcAft>
                      </a:pPr>
                      <a:r>
                        <a:rPr lang="en-AU" dirty="0">
                          <a:latin typeface="+mj-lt"/>
                        </a:rPr>
                        <a:t>0</a:t>
                      </a:r>
                    </a:p>
                  </a:txBody>
                  <a:tcPr anchor="ctr" anchorCtr="1"/>
                </a:tc>
                <a:tc>
                  <a:txBody>
                    <a:bodyPr/>
                    <a:lstStyle/>
                    <a:p>
                      <a:pPr>
                        <a:lnSpc>
                          <a:spcPct val="120000"/>
                        </a:lnSpc>
                        <a:spcBef>
                          <a:spcPts val="0"/>
                        </a:spcBef>
                        <a:spcAft>
                          <a:spcPts val="0"/>
                        </a:spcAft>
                      </a:pPr>
                      <a:r>
                        <a:rPr lang="en-AU" dirty="0">
                          <a:latin typeface="+mj-lt"/>
                        </a:rPr>
                        <a:t>1</a:t>
                      </a:r>
                    </a:p>
                  </a:txBody>
                  <a:tcPr anchor="ctr" anchorCtr="1"/>
                </a:tc>
                <a:tc>
                  <a:txBody>
                    <a:bodyPr/>
                    <a:lstStyle/>
                    <a:p>
                      <a:pPr>
                        <a:lnSpc>
                          <a:spcPct val="120000"/>
                        </a:lnSpc>
                        <a:spcBef>
                          <a:spcPts val="0"/>
                        </a:spcBef>
                        <a:spcAft>
                          <a:spcPts val="0"/>
                        </a:spcAft>
                      </a:pPr>
                      <a:r>
                        <a:rPr lang="en-AU" dirty="0">
                          <a:latin typeface="+mj-lt"/>
                        </a:rPr>
                        <a:t>2</a:t>
                      </a:r>
                    </a:p>
                  </a:txBody>
                  <a:tcPr anchor="ctr" anchorCtr="1"/>
                </a:tc>
                <a:tc>
                  <a:txBody>
                    <a:bodyPr/>
                    <a:lstStyle/>
                    <a:p>
                      <a:pPr>
                        <a:lnSpc>
                          <a:spcPct val="120000"/>
                        </a:lnSpc>
                        <a:spcBef>
                          <a:spcPts val="0"/>
                        </a:spcBef>
                        <a:spcAft>
                          <a:spcPts val="0"/>
                        </a:spcAft>
                      </a:pPr>
                      <a:r>
                        <a:rPr lang="en-AU" dirty="0">
                          <a:latin typeface="+mj-lt"/>
                        </a:rPr>
                        <a:t>3</a:t>
                      </a:r>
                    </a:p>
                  </a:txBody>
                  <a:tcPr anchor="ctr" anchorCtr="1"/>
                </a:tc>
                <a:tc>
                  <a:txBody>
                    <a:bodyPr/>
                    <a:lstStyle/>
                    <a:p>
                      <a:pPr>
                        <a:lnSpc>
                          <a:spcPct val="120000"/>
                        </a:lnSpc>
                        <a:spcBef>
                          <a:spcPts val="0"/>
                        </a:spcBef>
                        <a:spcAft>
                          <a:spcPts val="0"/>
                        </a:spcAft>
                      </a:pPr>
                      <a:r>
                        <a:rPr lang="en-AU" dirty="0">
                          <a:latin typeface="+mj-lt"/>
                        </a:rPr>
                        <a:t>4</a:t>
                      </a:r>
                    </a:p>
                  </a:txBody>
                  <a:tcPr anchor="ctr" anchorCtr="1"/>
                </a:tc>
                <a:extLst>
                  <a:ext uri="{0D108BD9-81ED-4DB2-BD59-A6C34878D82A}">
                    <a16:rowId xmlns:a16="http://schemas.microsoft.com/office/drawing/2014/main" val="3231636544"/>
                  </a:ext>
                </a:extLst>
              </a:tr>
              <a:tr h="572736">
                <a:tc>
                  <a:txBody>
                    <a:bodyPr/>
                    <a:lstStyle/>
                    <a:p>
                      <a:pPr>
                        <a:lnSpc>
                          <a:spcPct val="115000"/>
                        </a:lnSpc>
                        <a:spcAft>
                          <a:spcPts val="800"/>
                        </a:spcAft>
                      </a:pPr>
                      <a:r>
                        <a:rPr lang="en-AU" sz="1800" kern="100" dirty="0">
                          <a:effectLst/>
                        </a:rPr>
                        <a:t>After modelling and guiding, did my students complete an activity that demonstrated the success criteria?</a:t>
                      </a:r>
                    </a:p>
                  </a:txBody>
                  <a:tcPr marL="68580" marR="68580" marT="0" marB="0"/>
                </a:tc>
                <a:tc>
                  <a:txBody>
                    <a:bodyPr/>
                    <a:lstStyle/>
                    <a:p>
                      <a:pPr>
                        <a:lnSpc>
                          <a:spcPct val="115000"/>
                        </a:lnSpc>
                        <a:spcAft>
                          <a:spcPts val="800"/>
                        </a:spcAft>
                      </a:pPr>
                      <a:r>
                        <a:rPr lang="en-AU" sz="1800" kern="100" dirty="0">
                          <a:effectLst/>
                        </a:rPr>
                        <a:t>Not yet observable</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n-AU" sz="1800" b="1" kern="100" dirty="0">
                          <a:effectLst/>
                        </a:rPr>
                        <a:t>Minimal</a:t>
                      </a:r>
                      <a:r>
                        <a:rPr lang="en-AU" sz="1800" kern="100" dirty="0">
                          <a:effectLst/>
                        </a:rPr>
                        <a:t> parts of the success criteria</a:t>
                      </a:r>
                    </a:p>
                  </a:txBody>
                  <a:tcPr marL="68580" marR="68580" marT="0" marB="0"/>
                </a:tc>
                <a:tc>
                  <a:txBody>
                    <a:bodyPr/>
                    <a:lstStyle/>
                    <a:p>
                      <a:pPr>
                        <a:lnSpc>
                          <a:spcPct val="115000"/>
                        </a:lnSpc>
                        <a:spcAft>
                          <a:spcPts val="800"/>
                        </a:spcAft>
                      </a:pPr>
                      <a:r>
                        <a:rPr lang="en-AU" sz="1800" b="1" kern="100">
                          <a:effectLst/>
                        </a:rPr>
                        <a:t>Some</a:t>
                      </a:r>
                      <a:r>
                        <a:rPr lang="en-AU" sz="1800" kern="100">
                          <a:effectLst/>
                        </a:rPr>
                        <a:t> parts of the success criteria</a:t>
                      </a:r>
                    </a:p>
                  </a:txBody>
                  <a:tcPr marL="68580" marR="68580" marT="0" marB="0"/>
                </a:tc>
                <a:tc>
                  <a:txBody>
                    <a:bodyPr/>
                    <a:lstStyle/>
                    <a:p>
                      <a:pPr>
                        <a:lnSpc>
                          <a:spcPct val="115000"/>
                        </a:lnSpc>
                        <a:spcAft>
                          <a:spcPts val="800"/>
                        </a:spcAft>
                      </a:pPr>
                      <a:r>
                        <a:rPr lang="en-AU" sz="1800" b="1" kern="100" dirty="0">
                          <a:effectLst/>
                        </a:rPr>
                        <a:t>Most</a:t>
                      </a:r>
                      <a:r>
                        <a:rPr lang="en-AU" sz="1800" kern="100" dirty="0">
                          <a:effectLst/>
                        </a:rPr>
                        <a:t> parts of the success criteria</a:t>
                      </a:r>
                    </a:p>
                  </a:txBody>
                  <a:tcPr marL="68580" marR="68580" marT="0" marB="0"/>
                </a:tc>
                <a:tc>
                  <a:txBody>
                    <a:bodyPr/>
                    <a:lstStyle/>
                    <a:p>
                      <a:pPr>
                        <a:lnSpc>
                          <a:spcPct val="115000"/>
                        </a:lnSpc>
                        <a:spcAft>
                          <a:spcPts val="800"/>
                        </a:spcAft>
                      </a:pPr>
                      <a:r>
                        <a:rPr lang="en-AU" sz="1800" b="1" kern="100" dirty="0">
                          <a:effectLst/>
                        </a:rPr>
                        <a:t>All</a:t>
                      </a:r>
                      <a:r>
                        <a:rPr lang="en-AU" sz="1800" kern="100" dirty="0">
                          <a:effectLst/>
                        </a:rPr>
                        <a:t> parts of the success criteria</a:t>
                      </a: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3684091"/>
                  </a:ext>
                </a:extLst>
              </a:tr>
            </a:tbl>
          </a:graphicData>
        </a:graphic>
      </p:graphicFrame>
    </p:spTree>
    <p:extLst>
      <p:ext uri="{BB962C8B-B14F-4D97-AF65-F5344CB8AC3E}">
        <p14:creationId xmlns:p14="http://schemas.microsoft.com/office/powerpoint/2010/main" val="200064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2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7c4cfe9-481d-45b0-bf88-d84f26e7f28e">
      <Terms xmlns="http://schemas.microsoft.com/office/infopath/2007/PartnerControls"/>
    </lcf76f155ced4ddcb4097134ff3c332f>
    <Number xmlns="67c4cfe9-481d-45b0-bf88-d84f26e7f28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4876B325BEAB469B7D6CCBA56BA400" ma:contentTypeVersion="14" ma:contentTypeDescription="Create a new document." ma:contentTypeScope="" ma:versionID="05fe77634036ed2efd2ff0695c8343a0">
  <xsd:schema xmlns:xsd="http://www.w3.org/2001/XMLSchema" xmlns:xs="http://www.w3.org/2001/XMLSchema" xmlns:p="http://schemas.microsoft.com/office/2006/metadata/properties" xmlns:ns2="67c4cfe9-481d-45b0-bf88-d84f26e7f28e" xmlns:ns3="9cb531b3-4bfc-4870-9e5f-d72ef932b51f" targetNamespace="http://schemas.microsoft.com/office/2006/metadata/properties" ma:root="true" ma:fieldsID="ba980de5fe478f8e0d8c7c76e53dcf60" ns2:_="" ns3:_="">
    <xsd:import namespace="67c4cfe9-481d-45b0-bf88-d84f26e7f28e"/>
    <xsd:import namespace="9cb531b3-4bfc-4870-9e5f-d72ef932b51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Numbe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c4cfe9-481d-45b0-bf88-d84f26e7f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Number" ma:index="20" nillable="true" ma:displayName="Number" ma:format="Dropdown" ma:internalName="Number" ma:percentage="FALSE">
      <xsd:simpleType>
        <xsd:restriction base="dms:Number"/>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b531b3-4bfc-4870-9e5f-d72ef932b51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29EC61-8433-4465-B5BF-F9D5B2C0BDE3}">
  <ds:schemaRefs>
    <ds:schemaRef ds:uri="http://schemas.microsoft.com/sharepoint/v3/contenttype/forms"/>
  </ds:schemaRefs>
</ds:datastoreItem>
</file>

<file path=customXml/itemProps2.xml><?xml version="1.0" encoding="utf-8"?>
<ds:datastoreItem xmlns:ds="http://schemas.openxmlformats.org/officeDocument/2006/customXml" ds:itemID="{3680DAA2-907E-4CB5-B016-D0DA35A045BF}">
  <ds:schemaRefs>
    <ds:schemaRef ds:uri="http://schemas.microsoft.com/office/2006/documentManagement/types"/>
    <ds:schemaRef ds:uri="http://www.w3.org/XML/1998/namespace"/>
    <ds:schemaRef ds:uri="http://purl.org/dc/elements/1.1/"/>
    <ds:schemaRef ds:uri="http://schemas.microsoft.com/office/2006/metadata/properties"/>
    <ds:schemaRef ds:uri="http://purl.org/dc/dcmitype/"/>
    <ds:schemaRef ds:uri="67c4cfe9-481d-45b0-bf88-d84f26e7f28e"/>
    <ds:schemaRef ds:uri="http://purl.org/dc/terms/"/>
    <ds:schemaRef ds:uri="http://schemas.microsoft.com/office/infopath/2007/PartnerControls"/>
    <ds:schemaRef ds:uri="http://schemas.openxmlformats.org/package/2006/metadata/core-properties"/>
    <ds:schemaRef ds:uri="9cb531b3-4bfc-4870-9e5f-d72ef932b51f"/>
  </ds:schemaRefs>
</ds:datastoreItem>
</file>

<file path=customXml/itemProps3.xml><?xml version="1.0" encoding="utf-8"?>
<ds:datastoreItem xmlns:ds="http://schemas.openxmlformats.org/officeDocument/2006/customXml" ds:itemID="{BA63ED74-3431-4243-AFAA-21578058C407}">
  <ds:schemaRefs>
    <ds:schemaRef ds:uri="67c4cfe9-481d-45b0-bf88-d84f26e7f28e"/>
    <ds:schemaRef ds:uri="9cb531b3-4bfc-4870-9e5f-d72ef932b5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2953</TotalTime>
  <Words>17083</Words>
  <Application>Microsoft Office PowerPoint</Application>
  <PresentationFormat>Widescreen</PresentationFormat>
  <Paragraphs>1538</Paragraphs>
  <Slides>82</Slides>
  <Notes>80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82</vt:i4>
      </vt:variant>
    </vt:vector>
  </HeadingPairs>
  <TitlesOfParts>
    <vt:vector size="98" baseType="lpstr">
      <vt:lpstr>Calibri</vt:lpstr>
      <vt:lpstr>Merriweather Sans</vt:lpstr>
      <vt:lpstr>Public Sans Light</vt:lpstr>
      <vt:lpstr>MS Mincho</vt:lpstr>
      <vt:lpstr>Public Sans</vt:lpstr>
      <vt:lpstr>Public Sans</vt:lpstr>
      <vt:lpstr>Aptos</vt:lpstr>
      <vt:lpstr>Public Sans Bold</vt:lpstr>
      <vt:lpstr>Public Sans SemiBold</vt:lpstr>
      <vt:lpstr>Arial</vt:lpstr>
      <vt:lpstr>Symbol</vt:lpstr>
      <vt:lpstr>Times New Roman</vt:lpstr>
      <vt:lpstr>Public Sans Medium</vt:lpstr>
      <vt:lpstr>Segoe UI</vt:lpstr>
      <vt:lpstr>NSWG Corporate</vt:lpstr>
      <vt:lpstr>2_NSWG Corporate</vt:lpstr>
      <vt:lpstr>About this presentation</vt:lpstr>
      <vt:lpstr>Gradual release of responsibility</vt:lpstr>
      <vt:lpstr>Acknowledgement of Country</vt:lpstr>
      <vt:lpstr>Introduction</vt:lpstr>
      <vt:lpstr>Enabling factors</vt:lpstr>
      <vt:lpstr>Learning modules and technique guides</vt:lpstr>
      <vt:lpstr>The importance of all moving together</vt:lpstr>
      <vt:lpstr>Gradual release of responsibility professional learning</vt:lpstr>
      <vt:lpstr>Initial reflection point (1)</vt:lpstr>
      <vt:lpstr>Planning and rehearsing (3)</vt:lpstr>
      <vt:lpstr>Rehearsal (1)</vt:lpstr>
      <vt:lpstr>Overview of this module</vt:lpstr>
      <vt:lpstr>Understanding the strategy </vt:lpstr>
      <vt:lpstr>Purpose and outcome</vt:lpstr>
      <vt:lpstr>A model of the gradual release of responsibility</vt:lpstr>
      <vt:lpstr>Gradual release of responsibility in the classroom</vt:lpstr>
      <vt:lpstr>Gradual release of responsibility in the classroom – continued</vt:lpstr>
      <vt:lpstr>Gradual release of responsibility for HPGS</vt:lpstr>
      <vt:lpstr>How it works</vt:lpstr>
      <vt:lpstr>Why it’s needed</vt:lpstr>
      <vt:lpstr>What it isn’t</vt:lpstr>
      <vt:lpstr>What it is</vt:lpstr>
      <vt:lpstr>Gradual release of responsibility summary (1)</vt:lpstr>
      <vt:lpstr>Activity 1 – technique guide discussion</vt:lpstr>
      <vt:lpstr>In the next part of this module, we will work on implementing the strategies through techniques. We will have opportunity to plan and rehearse a gradual release of responsibility.</vt:lpstr>
      <vt:lpstr>Implementing the strategies through techniques </vt:lpstr>
      <vt:lpstr>Part B instructions</vt:lpstr>
      <vt:lpstr>Purpose and outcome (1)</vt:lpstr>
      <vt:lpstr>Gradual release of responsibility summary (2)</vt:lpstr>
      <vt:lpstr>Modelling</vt:lpstr>
      <vt:lpstr>Modelling (1)</vt:lpstr>
      <vt:lpstr>Modelling - how does it work? 2)</vt:lpstr>
      <vt:lpstr>Modelling - key considerations  (3)</vt:lpstr>
      <vt:lpstr>Think-alouds while modelling</vt:lpstr>
      <vt:lpstr>To illustrate a teaching routine for using think-alouds (1)</vt:lpstr>
      <vt:lpstr>PowerPoint Presentation</vt:lpstr>
      <vt:lpstr>Turn and talk (1)</vt:lpstr>
      <vt:lpstr>The worked example effect</vt:lpstr>
      <vt:lpstr>Worked example – critical paragraph</vt:lpstr>
      <vt:lpstr>Turn and talk (2)</vt:lpstr>
      <vt:lpstr>Scaffolding (we do, you do)</vt:lpstr>
      <vt:lpstr>Scaffolding is a practice</vt:lpstr>
      <vt:lpstr>Scaffolding – How does it work? (1)</vt:lpstr>
      <vt:lpstr>Scaffolding – key considerations (2)</vt:lpstr>
      <vt:lpstr>Taking the scaffolding away (1)</vt:lpstr>
      <vt:lpstr>Taking the scaffolding away  (2) </vt:lpstr>
      <vt:lpstr>Taking the scaffolding away (23  </vt:lpstr>
      <vt:lpstr>Taking the scaffolding away 24  </vt:lpstr>
      <vt:lpstr>Sentence starters and word banks</vt:lpstr>
      <vt:lpstr>Turn and talk (3)</vt:lpstr>
      <vt:lpstr>Independent practice</vt:lpstr>
      <vt:lpstr>Independent practice </vt:lpstr>
      <vt:lpstr>Independent practice – How does it work? (1)</vt:lpstr>
      <vt:lpstr>Independent practice – key considerations (2)</vt:lpstr>
      <vt:lpstr>Building knowledge before generative learning</vt:lpstr>
      <vt:lpstr>Planning, rehearsing and developing the techniques</vt:lpstr>
      <vt:lpstr>Creating agreed whole-school principles</vt:lpstr>
      <vt:lpstr>Planning and rehearsing (3)</vt:lpstr>
      <vt:lpstr>Rehearsal steps and feedback prompts</vt:lpstr>
      <vt:lpstr>In the next part of this module, we will work on evaluating our approach to implementing the strategies through techniques.</vt:lpstr>
      <vt:lpstr>Evaluating a whole-school approach </vt:lpstr>
      <vt:lpstr>Purpose and outcome (2)</vt:lpstr>
      <vt:lpstr>A whole-school approach</vt:lpstr>
      <vt:lpstr>Initial reflection point (2)</vt:lpstr>
      <vt:lpstr>The mechanisms that make it work </vt:lpstr>
      <vt:lpstr>The importance of all moving together (2)</vt:lpstr>
      <vt:lpstr>Planning and rehearsing (3)</vt:lpstr>
      <vt:lpstr>Rehearsal (2)</vt:lpstr>
      <vt:lpstr>Evaluating impact on students</vt:lpstr>
      <vt:lpstr>New evidence-based</vt:lpstr>
      <vt:lpstr>Measures of impact</vt:lpstr>
      <vt:lpstr>Reflecting on initial observations</vt:lpstr>
      <vt:lpstr>Connecting to the School Excellence Framework</vt:lpstr>
      <vt:lpstr>Maintaining a whole-school approach through data</vt:lpstr>
      <vt:lpstr>Feedback</vt:lpstr>
      <vt:lpstr>Explicit teaching strategies and resources</vt:lpstr>
      <vt:lpstr>References (1)</vt:lpstr>
      <vt:lpstr>Reference list</vt:lpstr>
      <vt:lpstr>Reference list</vt:lpstr>
      <vt:lpstr>Reference List</vt:lpstr>
      <vt:lpstr>Reference List</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Gradual release of responsibility – Strategy learning module</dc:title>
  <dc:subject>Explicit teaching</dc:subject>
  <dc:creator>NSW Department of Education</dc:creator>
  <cp:keywords>Explicit teaching</cp:keywords>
  <dcterms:created xsi:type="dcterms:W3CDTF">2023-10-17T02:02:19Z</dcterms:created>
  <dcterms:modified xsi:type="dcterms:W3CDTF">2024-12-19T03:03:50Z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0x0101003F4876B325BEAB469B7D6CCBA56BA400</vt:lpwstr>
  </property>
  <property fmtid="{D5CDD505-2E9C-101B-9397-08002B2CF9AE}" pid="3" name="MediaServiceImageTags">
    <vt:lpwstr/>
  </property>
  <property fmtid="{D5CDD505-2E9C-101B-9397-08002B2CF9AE}" pid="4" name="MSIP_Label_b603dfd7-d93a-4381-a340-2995d8282205_Enabled">
    <vt:lpwstr>true</vt:lpwstr>
  </property>
  <property fmtid="{D5CDD505-2E9C-101B-9397-08002B2CF9AE}" pid="5" name="MSIP_Label_b603dfd7-d93a-4381-a340-2995d8282205_SetDate">
    <vt:lpwstr>2023-07-07T02:46:40Z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a8bf8051-9d17-4791-8c94-11bc95fd3c4a</vt:lpwstr>
  </property>
  <property fmtid="{D5CDD505-2E9C-101B-9397-08002B2CF9AE}" pid="10" name="MSIP_Label_b603dfd7-d93a-4381-a340-2995d8282205_ContentBits">
    <vt:lpwstr>0</vt:lpwstr>
  </property>
</Properties>
</file>