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5" r:id="rId4"/>
    <p:sldMasterId id="2147483816" r:id="rId5"/>
  </p:sldMasterIdLst>
  <p:notesMasterIdLst>
    <p:notesMasterId r:id="rId82"/>
  </p:notesMasterIdLst>
  <p:handoutMasterIdLst>
    <p:handoutMasterId r:id="rId83"/>
  </p:handoutMasterIdLst>
  <p:sldIdLst>
    <p:sldId id="2147480066" r:id="rId6"/>
    <p:sldId id="2147470073" r:id="rId7"/>
    <p:sldId id="2147470074" r:id="rId8"/>
    <p:sldId id="2147472231" r:id="rId9"/>
    <p:sldId id="2147470084" r:id="rId10"/>
    <p:sldId id="2147472180" r:id="rId11"/>
    <p:sldId id="2147479989" r:id="rId12"/>
    <p:sldId id="2147480102" r:id="rId13"/>
    <p:sldId id="2147480092" r:id="rId14"/>
    <p:sldId id="2147472261" r:id="rId15"/>
    <p:sldId id="2147472262" r:id="rId16"/>
    <p:sldId id="2147470075" r:id="rId17"/>
    <p:sldId id="2147470076" r:id="rId18"/>
    <p:sldId id="2147470078" r:id="rId19"/>
    <p:sldId id="2147472256" r:id="rId20"/>
    <p:sldId id="2147472243" r:id="rId21"/>
    <p:sldId id="2147480038" r:id="rId22"/>
    <p:sldId id="2147472187" r:id="rId23"/>
    <p:sldId id="2147480073" r:id="rId24"/>
    <p:sldId id="2147470131" r:id="rId25"/>
    <p:sldId id="2147480088" r:id="rId26"/>
    <p:sldId id="2147472235" r:id="rId27"/>
    <p:sldId id="2147480050" r:id="rId28"/>
    <p:sldId id="2147480084" r:id="rId29"/>
    <p:sldId id="2147472183" r:id="rId30"/>
    <p:sldId id="2147470134" r:id="rId31"/>
    <p:sldId id="2147470093" r:id="rId32"/>
    <p:sldId id="2147480032" r:id="rId33"/>
    <p:sldId id="2147470106" r:id="rId34"/>
    <p:sldId id="2147480095" r:id="rId35"/>
    <p:sldId id="2147470094" r:id="rId36"/>
    <p:sldId id="2147480074" r:id="rId37"/>
    <p:sldId id="2147479988" r:id="rId38"/>
    <p:sldId id="2147480087" r:id="rId39"/>
    <p:sldId id="2147480100" r:id="rId40"/>
    <p:sldId id="2147480053" r:id="rId41"/>
    <p:sldId id="2147480075" r:id="rId42"/>
    <p:sldId id="2147472118" r:id="rId43"/>
    <p:sldId id="2147480081" r:id="rId44"/>
    <p:sldId id="2147472117" r:id="rId45"/>
    <p:sldId id="2147480101" r:id="rId46"/>
    <p:sldId id="2147480029" r:id="rId47"/>
    <p:sldId id="2147470085" r:id="rId48"/>
    <p:sldId id="2147480068" r:id="rId49"/>
    <p:sldId id="2147472246" r:id="rId50"/>
    <p:sldId id="2147480069" r:id="rId51"/>
    <p:sldId id="2147470090" r:id="rId52"/>
    <p:sldId id="2147472233" r:id="rId53"/>
    <p:sldId id="2147480090" r:id="rId54"/>
    <p:sldId id="2147480091" r:id="rId55"/>
    <p:sldId id="2147480054" r:id="rId56"/>
    <p:sldId id="2147472249" r:id="rId57"/>
    <p:sldId id="2147470114" r:id="rId58"/>
    <p:sldId id="2147470113" r:id="rId59"/>
    <p:sldId id="2147470111" r:id="rId60"/>
    <p:sldId id="2147470138" r:id="rId61"/>
    <p:sldId id="2147470135" r:id="rId62"/>
    <p:sldId id="2147480056" r:id="rId63"/>
    <p:sldId id="2147480057" r:id="rId64"/>
    <p:sldId id="2147480058" r:id="rId65"/>
    <p:sldId id="2147480096" r:id="rId66"/>
    <p:sldId id="2147480035" r:id="rId67"/>
    <p:sldId id="2147472255" r:id="rId68"/>
    <p:sldId id="2147480060" r:id="rId69"/>
    <p:sldId id="2147480061" r:id="rId70"/>
    <p:sldId id="2147480062" r:id="rId71"/>
    <p:sldId id="2147470136" r:id="rId72"/>
    <p:sldId id="2147480098" r:id="rId73"/>
    <p:sldId id="2147480064" r:id="rId74"/>
    <p:sldId id="2147470127" r:id="rId75"/>
    <p:sldId id="2147472174" r:id="rId76"/>
    <p:sldId id="2147472175" r:id="rId77"/>
    <p:sldId id="2147472176" r:id="rId78"/>
    <p:sldId id="2147472259" r:id="rId79"/>
    <p:sldId id="2147480097" r:id="rId80"/>
    <p:sldId id="361" r:id="rId81"/>
  </p:sldIdLst>
  <p:sldSz cx="12192000" cy="6858000"/>
  <p:notesSz cx="6858000" cy="9144000"/>
  <p:embeddedFontLst>
    <p:embeddedFont>
      <p:font typeface="Public Sans" pitchFamily="2" charset="0"/>
      <p:regular r:id="rId84"/>
      <p:bold r:id="rId85"/>
      <p:italic r:id="rId86"/>
      <p:boldItalic r:id="rId87"/>
    </p:embeddedFont>
    <p:embeddedFont>
      <p:font typeface="Public Sans Light" pitchFamily="2" charset="0"/>
      <p:regular r:id="rId88"/>
      <p:italic r:id="rId89"/>
    </p:embeddedFont>
    <p:embeddedFont>
      <p:font typeface="Public Sans SemiBold" pitchFamily="2" charset="0"/>
      <p:regular r:id="rId90"/>
      <p:bold r:id="rId91"/>
      <p:italic r:id="rId92"/>
      <p:boldItalic r:id="rId93"/>
    </p:embeddedFont>
    <p:embeddedFont>
      <p:font typeface="Segoe UI" panose="020B0502040204020203" pitchFamily="34" charset="0"/>
      <p:regular r:id="rId94"/>
      <p:bold r:id="rId95"/>
      <p:italic r:id="rId96"/>
      <p:boldItalic r:id="rId9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About this presentation" id="{6D3759A4-F28F-4FA0-A7E7-0423F840C8B3}">
          <p14:sldIdLst>
            <p14:sldId id="2147480066"/>
            <p14:sldId id="2147470073"/>
            <p14:sldId id="2147470074"/>
            <p14:sldId id="2147472231"/>
            <p14:sldId id="2147470084"/>
            <p14:sldId id="2147472180"/>
            <p14:sldId id="2147479989"/>
            <p14:sldId id="2147480102"/>
            <p14:sldId id="2147480092"/>
            <p14:sldId id="2147472261"/>
            <p14:sldId id="2147472262"/>
            <p14:sldId id="2147470075"/>
          </p14:sldIdLst>
        </p14:section>
        <p14:section name="Part A: Understanding the strategy" id="{76554D1A-0714-4E5C-857D-91F30AC942C6}">
          <p14:sldIdLst>
            <p14:sldId id="2147470076"/>
            <p14:sldId id="2147470078"/>
            <p14:sldId id="2147472256"/>
            <p14:sldId id="2147472243"/>
            <p14:sldId id="2147480038"/>
            <p14:sldId id="2147472187"/>
            <p14:sldId id="2147480073"/>
            <p14:sldId id="2147470131"/>
            <p14:sldId id="2147480088"/>
            <p14:sldId id="2147472235"/>
            <p14:sldId id="2147480050"/>
            <p14:sldId id="2147480084"/>
            <p14:sldId id="2147472183"/>
            <p14:sldId id="2147470134"/>
          </p14:sldIdLst>
        </p14:section>
        <p14:section name="Part B: Implementing the strategies through techniques" id="{9A8B23BB-0D6D-4856-B589-A66AFFBE3325}">
          <p14:sldIdLst>
            <p14:sldId id="2147470093"/>
            <p14:sldId id="2147480032"/>
            <p14:sldId id="2147470106"/>
            <p14:sldId id="2147480095"/>
            <p14:sldId id="2147470094"/>
            <p14:sldId id="2147480074"/>
            <p14:sldId id="2147479988"/>
            <p14:sldId id="2147480087"/>
            <p14:sldId id="2147480100"/>
            <p14:sldId id="2147480053"/>
            <p14:sldId id="2147480075"/>
            <p14:sldId id="2147472118"/>
            <p14:sldId id="2147480081"/>
            <p14:sldId id="2147472117"/>
            <p14:sldId id="2147480101"/>
            <p14:sldId id="2147480029"/>
            <p14:sldId id="2147470085"/>
            <p14:sldId id="2147480068"/>
            <p14:sldId id="2147472246"/>
            <p14:sldId id="2147480069"/>
            <p14:sldId id="2147470090"/>
            <p14:sldId id="2147472233"/>
            <p14:sldId id="2147480090"/>
            <p14:sldId id="2147480091"/>
            <p14:sldId id="2147480054"/>
            <p14:sldId id="2147472249"/>
            <p14:sldId id="2147470114"/>
            <p14:sldId id="2147470113"/>
            <p14:sldId id="2147470111"/>
            <p14:sldId id="2147470138"/>
          </p14:sldIdLst>
        </p14:section>
        <p14:section name="Part C: Evaluating a whole-school approach" id="{0B6086B8-272D-4A02-9033-76C84C15DFBE}">
          <p14:sldIdLst>
            <p14:sldId id="2147470135"/>
            <p14:sldId id="2147480056"/>
            <p14:sldId id="2147480057"/>
            <p14:sldId id="2147480058"/>
            <p14:sldId id="2147480096"/>
            <p14:sldId id="2147480035"/>
            <p14:sldId id="2147472255"/>
            <p14:sldId id="2147480060"/>
            <p14:sldId id="2147480061"/>
            <p14:sldId id="2147480062"/>
            <p14:sldId id="2147470136"/>
            <p14:sldId id="2147480098"/>
            <p14:sldId id="2147480064"/>
            <p14:sldId id="2147470127"/>
            <p14:sldId id="2147472174"/>
            <p14:sldId id="2147472175"/>
            <p14:sldId id="2147472176"/>
            <p14:sldId id="2147472259"/>
            <p14:sldId id="2147480097"/>
            <p14:sldId id="361"/>
          </p14:sldIdLst>
        </p14:section>
      </p14:sectionLst>
    </p:ext>
    <p:ext uri="{EFAFB233-063F-42B5-8137-9DF3F51BA10A}">
      <p15:sldGuideLst xmlns:p15="http://schemas.microsoft.com/office/powerpoint/2012/main">
        <p15:guide id="1" orient="horz" pos="1117" userDrawn="1">
          <p15:clr>
            <a:srgbClr val="A4A3A4"/>
          </p15:clr>
        </p15:guide>
        <p15:guide id="2" pos="440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C"/>
    <a:srgbClr val="FFFFFF"/>
    <a:srgbClr val="CBEDFD"/>
    <a:srgbClr val="0046B8"/>
    <a:srgbClr val="000000"/>
    <a:srgbClr val="A1C4FE"/>
    <a:srgbClr val="D6E7FF"/>
    <a:srgbClr val="CDD3D6"/>
    <a:srgbClr val="EBEBEB"/>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5188C9-B815-4A35-B949-AD6E9083DAFC}" v="68" dt="2025-04-09T05:27:01.552"/>
    <p1510:client id="{E21D1498-28AD-A142-8630-FB0DEFF74483}" v="23" dt="2025-04-09T03:06:44.72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60"/>
    <p:restoredTop sz="96327" autoAdjust="0"/>
  </p:normalViewPr>
  <p:slideViewPr>
    <p:cSldViewPr snapToGrid="0">
      <p:cViewPr varScale="1">
        <p:scale>
          <a:sx n="118" d="100"/>
          <a:sy n="118" d="100"/>
        </p:scale>
        <p:origin x="114" y="216"/>
      </p:cViewPr>
      <p:guideLst>
        <p:guide orient="horz" pos="1117"/>
        <p:guide pos="4407"/>
      </p:guideLst>
    </p:cSldViewPr>
  </p:slideViewPr>
  <p:notesTextViewPr>
    <p:cViewPr>
      <p:scale>
        <a:sx n="75" d="100"/>
        <a:sy n="75"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1.fntdata"/><Relationship Id="rId89" Type="http://schemas.openxmlformats.org/officeDocument/2006/relationships/font" Target="fonts/font6.fntdata"/><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microsoft.com/office/2015/10/relationships/revisionInfo" Target="revisionInfo.xml"/><Relationship Id="rId5" Type="http://schemas.openxmlformats.org/officeDocument/2006/relationships/slideMaster" Target="slideMasters/slideMaster2.xml"/><Relationship Id="rId90" Type="http://schemas.openxmlformats.org/officeDocument/2006/relationships/font" Target="fonts/font7.fntdata"/><Relationship Id="rId95" Type="http://schemas.openxmlformats.org/officeDocument/2006/relationships/font" Target="fonts/font12.fntdata"/><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font" Target="fonts/font2.fntdata"/><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handoutMaster" Target="handoutMasters/handoutMaster1.xml"/><Relationship Id="rId88" Type="http://schemas.openxmlformats.org/officeDocument/2006/relationships/font" Target="fonts/font5.fntdata"/><Relationship Id="rId91" Type="http://schemas.openxmlformats.org/officeDocument/2006/relationships/font" Target="fonts/font8.fntdata"/><Relationship Id="rId96"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font" Target="fonts/font3.fntdata"/><Relationship Id="rId94" Type="http://schemas.openxmlformats.org/officeDocument/2006/relationships/font" Target="fonts/font11.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font" Target="fonts/font14.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font9.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font" Target="fonts/font4.fntdata"/><Relationship Id="rId61" Type="http://schemas.openxmlformats.org/officeDocument/2006/relationships/slide" Target="slides/slide56.xml"/><Relationship Id="rId82"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font" Target="fonts/font10.fntdata"/><Relationship Id="rId98"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29/04/2025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29/04/2025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education.nsw.gov.au/teaching-and-learning/high-potential-and-gifted-education/supporting-educators/implement/differentiation-adjustment-strategies"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education.nsw.gov.au/about-us/education-data-and-research/scout/training/digital-learning-centre/naplan-report-overview"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s://education.nsw.gov.au/about-us/education-data-and-research/scout/scout-overview/apps-and-reports/naplan---doe/class-report#tabs0"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education.nsw.gov.au/teaching-and-learning/aec/re-imagining-evaluation-framework" TargetMode="External"/><Relationship Id="rId2" Type="http://schemas.openxmlformats.org/officeDocument/2006/relationships/slide" Target="../slides/slide67.xml"/><Relationship Id="rId1" Type="http://schemas.openxmlformats.org/officeDocument/2006/relationships/notesMaster" Target="../notesMasters/notesMaster1.xml"/><Relationship Id="rId4" Type="http://schemas.openxmlformats.org/officeDocument/2006/relationships/hyperlink" Target="https://education.nsw.gov.au/teaching-and-learning/professional-learning/high-impact-professional-learning" TargetMode="Externa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myplsso.education.nsw.gov.au/mylearning/catalogue/details/62ea3ae9-855b-ef11-b00f-b5aeee9b86ab"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education.nsw.gov.au/teaching-and-learning/curriculum/explicit-teaching"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4222228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to explain the process of rehearsing</a:t>
            </a:r>
            <a:endParaRPr lang="en-US"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Arial" panose="020B0604020202020204" pitchFamily="34" charset="0"/>
                <a:cs typeface="Arial" panose="020B0604020202020204" pitchFamily="34" charset="0"/>
              </a:rPr>
              <a:t>[01:10]</a:t>
            </a:r>
            <a:endParaRPr lang="en-US" sz="1200" dirty="0">
              <a:latin typeface="Arial" panose="020B0604020202020204" pitchFamily="34" charset="0"/>
              <a:cs typeface="Arial" panose="020B0604020202020204" pitchFamily="34" charset="0"/>
            </a:endParaRPr>
          </a:p>
          <a:p>
            <a:endParaRPr lang="en-AU" sz="1200" b="1"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Speaker notes:</a:t>
            </a:r>
            <a:endParaRPr lang="en-AU" sz="1200" dirty="0">
              <a:latin typeface="Arial" panose="020B0604020202020204" pitchFamily="34" charset="0"/>
              <a:cs typeface="Arial" panose="020B0604020202020204" pitchFamily="34" charset="0"/>
            </a:endParaRPr>
          </a:p>
          <a:p>
            <a:pPr>
              <a:lnSpc>
                <a:spcPct val="107000"/>
              </a:lnSpc>
              <a:spcAft>
                <a:spcPts val="800"/>
              </a:spcAft>
            </a:pPr>
            <a:r>
              <a:rPr lang="en-AU" sz="1200" dirty="0">
                <a:effectLst/>
                <a:latin typeface="Arial" panose="020B0604020202020204" pitchFamily="34" charset="0"/>
                <a:ea typeface="Aptos" panose="020B0004020202020204" pitchFamily="34" charset="0"/>
                <a:cs typeface="Arial" panose="020B0604020202020204" pitchFamily="34" charset="0"/>
              </a:rPr>
              <a:t>Research from Evidence for Learning shows teachers are more likely to put professional learning into practice when they plan and rehearse </a:t>
            </a:r>
            <a:r>
              <a:rPr lang="en-AU" sz="1200" b="1" dirty="0">
                <a:effectLst/>
                <a:latin typeface="Arial" panose="020B0604020202020204" pitchFamily="34" charset="0"/>
                <a:ea typeface="Aptos" panose="020B0004020202020204" pitchFamily="34" charset="0"/>
                <a:cs typeface="Arial" panose="020B0604020202020204" pitchFamily="34" charset="0"/>
              </a:rPr>
              <a:t>during </a:t>
            </a:r>
            <a:r>
              <a:rPr lang="en-AU" sz="1200" dirty="0">
                <a:effectLst/>
                <a:latin typeface="Arial" panose="020B0604020202020204" pitchFamily="34" charset="0"/>
                <a:ea typeface="Aptos" panose="020B0004020202020204" pitchFamily="34" charset="0"/>
                <a:cs typeface="Arial" panose="020B0604020202020204" pitchFamily="34" charset="0"/>
              </a:rPr>
              <a:t>professional learning, before implementing techniques in the classroom.  This is enhanced by feedback from colleagues.</a:t>
            </a:r>
          </a:p>
          <a:p>
            <a:pPr>
              <a:lnSpc>
                <a:spcPct val="107000"/>
              </a:lnSpc>
              <a:spcAft>
                <a:spcPts val="800"/>
              </a:spcAft>
            </a:pPr>
            <a:r>
              <a:rPr lang="en-AU" sz="1200" dirty="0">
                <a:effectLst/>
                <a:latin typeface="Arial" panose="020B0604020202020204" pitchFamily="34" charset="0"/>
                <a:ea typeface="Aptos" panose="020B0004020202020204" pitchFamily="34" charset="0"/>
                <a:cs typeface="Arial" panose="020B0604020202020204" pitchFamily="34" charset="0"/>
              </a:rPr>
              <a:t> </a:t>
            </a:r>
          </a:p>
          <a:p>
            <a:endParaRPr lang="en-AU"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Note to presenter</a:t>
            </a:r>
            <a:r>
              <a:rPr lang="en-AU" sz="1200" dirty="0">
                <a:latin typeface="Arial" panose="020B0604020202020204" pitchFamily="34" charset="0"/>
                <a:cs typeface="Arial" panose="020B0604020202020204" pitchFamily="34" charset="0"/>
              </a:rPr>
              <a:t>: it is advisable to prepare school leaders beforehand if modelling and rehearsing are not yet established practices in the school.</a:t>
            </a:r>
          </a:p>
          <a:p>
            <a:endParaRPr lang="en-AU" sz="1200" b="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Further reading on this research:</a:t>
            </a:r>
            <a:endParaRPr lang="en-AU" sz="1200" dirty="0">
              <a:latin typeface="Arial" panose="020B0604020202020204" pitchFamily="34" charset="0"/>
              <a:cs typeface="Arial" panose="020B0604020202020204" pitchFamily="34" charset="0"/>
            </a:endParaRPr>
          </a:p>
          <a:p>
            <a:pPr marR="0" lvl="0" algn="l" defTabSz="1219170" rtl="0" eaLnBrk="1" fontAlgn="auto" latinLnBrk="0" hangingPunct="1">
              <a:lnSpc>
                <a:spcPct val="100000"/>
              </a:lnSpc>
              <a:spcBef>
                <a:spcPts val="0"/>
              </a:spcBef>
              <a:spcAft>
                <a:spcPts val="0"/>
              </a:spcAft>
              <a:buClrTx/>
              <a:buSzTx/>
              <a:tabLst/>
              <a:defRPr/>
            </a:pPr>
            <a:r>
              <a:rPr lang="en-AU" sz="1200" dirty="0">
                <a:latin typeface="Arial" panose="020B0604020202020204" pitchFamily="34" charset="0"/>
                <a:ea typeface="Calibri"/>
                <a:cs typeface="Arial" panose="020B0604020202020204" pitchFamily="34" charset="0"/>
              </a:rPr>
              <a:t>AERO (Australian Education Research Organisation) (2023b) </a:t>
            </a:r>
            <a:r>
              <a:rPr lang="en-AU" sz="1200" i="1" dirty="0">
                <a:latin typeface="Arial" panose="020B0604020202020204" pitchFamily="34" charset="0"/>
                <a:ea typeface="Calibri"/>
                <a:cs typeface="Arial" panose="020B0604020202020204" pitchFamily="34" charset="0"/>
              </a:rPr>
              <a:t>Classroom management practice guide – gaining all students’ attention outlines how teachers should script and rehearse and use a checklist to refine before doing it with students present</a:t>
            </a:r>
            <a:r>
              <a:rPr lang="en-AU" sz="1200" dirty="0">
                <a:latin typeface="Arial" panose="020B0604020202020204" pitchFamily="34" charset="0"/>
                <a:ea typeface="Calibri"/>
                <a:cs typeface="Arial" panose="020B0604020202020204" pitchFamily="34" charset="0"/>
              </a:rPr>
              <a:t>, AERO, </a:t>
            </a:r>
            <a:r>
              <a:rPr lang="en-AU" sz="1200" dirty="0">
                <a:latin typeface="Arial" panose="020B0604020202020204" pitchFamily="34" charset="0"/>
                <a:cs typeface="Arial" panose="020B0604020202020204" pitchFamily="34" charset="0"/>
              </a:rPr>
              <a:t>accessed </a:t>
            </a:r>
            <a:r>
              <a:rPr lang="en-US" sz="1200" dirty="0">
                <a:latin typeface="Arial" panose="020B0604020202020204" pitchFamily="34" charset="0"/>
                <a:cs typeface="Arial" panose="020B0604020202020204" pitchFamily="34" charset="0"/>
              </a:rPr>
              <a:t>20 November 2024.</a:t>
            </a:r>
            <a:endParaRPr lang="en-AU" sz="1200" dirty="0">
              <a:latin typeface="Arial" panose="020B0604020202020204" pitchFamily="34" charset="0"/>
              <a:ea typeface="Calibri" panose="020F0502020204030204" pitchFamily="34" charset="0"/>
              <a:cs typeface="Arial" panose="020B0604020202020204" pitchFamily="34" charset="0"/>
            </a:endParaRPr>
          </a:p>
          <a:p>
            <a:pPr marR="0" lvl="0" algn="l" defTabSz="1219170" rtl="0" eaLnBrk="1" fontAlgn="auto" latinLnBrk="0" hangingPunct="1">
              <a:lnSpc>
                <a:spcPct val="100000"/>
              </a:lnSpc>
              <a:spcBef>
                <a:spcPts val="0"/>
              </a:spcBef>
              <a:spcAft>
                <a:spcPts val="0"/>
              </a:spcAft>
              <a:buClrTx/>
              <a:buSzTx/>
              <a:tabLst/>
              <a:defRPr/>
            </a:pPr>
            <a:r>
              <a:rPr lang="en-AU" sz="1200" dirty="0">
                <a:latin typeface="Arial" panose="020B0604020202020204" pitchFamily="34" charset="0"/>
                <a:cs typeface="Arial" panose="020B0604020202020204" pitchFamily="34" charset="0"/>
              </a:rPr>
              <a:t>Evidence for Learning (2022) </a:t>
            </a:r>
            <a:r>
              <a:rPr lang="en-AU" sz="1200" i="1" dirty="0">
                <a:latin typeface="Arial" panose="020B0604020202020204" pitchFamily="34" charset="0"/>
                <a:cs typeface="Arial" panose="020B0604020202020204" pitchFamily="34" charset="0"/>
              </a:rPr>
              <a:t>Effective professional development, </a:t>
            </a:r>
            <a:r>
              <a:rPr lang="en-AU" sz="1200" dirty="0">
                <a:latin typeface="Arial" panose="020B0604020202020204" pitchFamily="34" charset="0"/>
                <a:cs typeface="Arial" panose="020B0604020202020204" pitchFamily="34" charset="0"/>
              </a:rPr>
              <a:t>Evidence for Learning. </a:t>
            </a:r>
          </a:p>
          <a:p>
            <a:pPr marR="0" lvl="0" algn="l" defTabSz="1219170" rtl="0" eaLnBrk="1" fontAlgn="auto" latinLnBrk="0" hangingPunct="1">
              <a:lnSpc>
                <a:spcPct val="100000"/>
              </a:lnSpc>
              <a:spcBef>
                <a:spcPts val="0"/>
              </a:spcBef>
              <a:spcAft>
                <a:spcPts val="0"/>
              </a:spcAft>
              <a:buClrTx/>
              <a:buSzTx/>
              <a:tabLst/>
              <a:defRPr/>
            </a:pPr>
            <a:r>
              <a:rPr lang="en-AU" sz="1200" dirty="0">
                <a:latin typeface="Arial" panose="020B0604020202020204" pitchFamily="34" charset="0"/>
                <a:cs typeface="Arial" panose="020B0604020202020204" pitchFamily="34" charset="0"/>
              </a:rPr>
              <a:t>Sims S, Fletcher-Wood H, O’Mara-Eves A, Cottingham S, Stansfield C, Van </a:t>
            </a:r>
            <a:r>
              <a:rPr lang="en-AU" sz="1200" dirty="0" err="1">
                <a:latin typeface="Arial" panose="020B0604020202020204" pitchFamily="34" charset="0"/>
                <a:cs typeface="Arial" panose="020B0604020202020204" pitchFamily="34" charset="0"/>
              </a:rPr>
              <a:t>Herwegen</a:t>
            </a:r>
            <a:r>
              <a:rPr lang="en-AU" sz="1200" dirty="0">
                <a:latin typeface="Arial" panose="020B0604020202020204" pitchFamily="34" charset="0"/>
                <a:cs typeface="Arial" panose="020B0604020202020204" pitchFamily="34" charset="0"/>
              </a:rPr>
              <a:t> J and Anders J (2021) </a:t>
            </a:r>
            <a:r>
              <a:rPr lang="en-AU" sz="1200" i="1" dirty="0">
                <a:latin typeface="Arial" panose="020B0604020202020204" pitchFamily="34" charset="0"/>
                <a:cs typeface="Arial" panose="020B0604020202020204" pitchFamily="34" charset="0"/>
              </a:rPr>
              <a:t>What are the characteristics of teacher professional development that increase pupil achievement? A systematic review and meta-analysis,</a:t>
            </a:r>
            <a:r>
              <a:rPr lang="en-AU" sz="1200" dirty="0">
                <a:latin typeface="Arial" panose="020B0604020202020204" pitchFamily="34" charset="0"/>
                <a:cs typeface="Arial" panose="020B0604020202020204" pitchFamily="34" charset="0"/>
              </a:rPr>
              <a:t> Education Endowment Foundation. </a:t>
            </a:r>
            <a:endParaRPr lang="en-AU"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836917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of slide: To explain why </a:t>
            </a:r>
            <a:r>
              <a:rPr lang="en-AU" sz="1200" b="1" u="sng" dirty="0">
                <a:latin typeface="Arial" panose="020B0604020202020204" pitchFamily="34" charset="0"/>
                <a:cs typeface="Arial" panose="020B0604020202020204" pitchFamily="34" charset="0"/>
              </a:rPr>
              <a:t>rehearsing</a:t>
            </a:r>
            <a:r>
              <a:rPr lang="en-AU" sz="1200" b="1" dirty="0">
                <a:latin typeface="Arial" panose="020B0604020202020204" pitchFamily="34" charset="0"/>
                <a:cs typeface="Arial" panose="020B0604020202020204" pitchFamily="34" charset="0"/>
              </a:rPr>
              <a:t> is so important </a:t>
            </a:r>
          </a:p>
          <a:p>
            <a:r>
              <a:rPr lang="en-AU" sz="1200" b="1" dirty="0">
                <a:latin typeface="Arial" panose="020B0604020202020204" pitchFamily="34" charset="0"/>
                <a:cs typeface="Arial" panose="020B0604020202020204" pitchFamily="34" charset="0"/>
              </a:rPr>
              <a:t>Speaker notes:</a:t>
            </a:r>
            <a:endParaRPr lang="en-AU"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[01:10]</a:t>
            </a:r>
          </a:p>
          <a:p>
            <a:endParaRPr lang="en-AU" sz="1200" b="1"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Application is a real key to success in professional learning.</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Why might professional learning </a:t>
            </a:r>
            <a:r>
              <a:rPr lang="en-AU" sz="1200" b="1" dirty="0">
                <a:latin typeface="Arial" panose="020B0604020202020204" pitchFamily="34" charset="0"/>
                <a:cs typeface="Arial" panose="020B0604020202020204" pitchFamily="34" charset="0"/>
              </a:rPr>
              <a:t>not be </a:t>
            </a:r>
            <a:r>
              <a:rPr lang="en-AU" sz="1200" dirty="0">
                <a:latin typeface="Arial" panose="020B0604020202020204" pitchFamily="34" charset="0"/>
                <a:cs typeface="Arial" panose="020B0604020202020204" pitchFamily="34" charset="0"/>
              </a:rPr>
              <a:t>applied in the classroom, despite our best intentions? </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Teachers often have practices described to them – but it is much clearer to have lead teachers model the practice (out of the classroom, without students) while the observer uses prompts to reflect on what made that practice successful.</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Teaching is a habit-forming practice. By necessity, teaching requires us to automate a number of behaviours. The cognitive load on teachers to introduce a new behaviour is high and so we often rely on those previously formed habits. </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Rehearsal (out of the classroom, without students) makes our PL a habit. When we try a </a:t>
            </a:r>
            <a:r>
              <a:rPr lang="en-AU" sz="1200" b="1" dirty="0">
                <a:latin typeface="Arial" panose="020B0604020202020204" pitchFamily="34" charset="0"/>
                <a:cs typeface="Arial" panose="020B0604020202020204" pitchFamily="34" charset="0"/>
              </a:rPr>
              <a:t>rehearsed</a:t>
            </a:r>
            <a:r>
              <a:rPr lang="en-AU" sz="1200" dirty="0">
                <a:latin typeface="Arial" panose="020B0604020202020204" pitchFamily="34" charset="0"/>
                <a:cs typeface="Arial" panose="020B0604020202020204" pitchFamily="34" charset="0"/>
              </a:rPr>
              <a:t> routine in a classroom, our cognitive load is reduced because we have one thing to think about, rather than 4 or 5.</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This is why rehearsing is a key mechanism for success in professional learning.</a:t>
            </a:r>
          </a:p>
          <a:p>
            <a:endParaRPr lang="en-AU" sz="1200" b="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References:</a:t>
            </a:r>
          </a:p>
          <a:p>
            <a:r>
              <a:rPr lang="en-AU" sz="1200" dirty="0">
                <a:latin typeface="Arial" panose="020B0604020202020204" pitchFamily="34" charset="0"/>
                <a:cs typeface="Arial" panose="020B0604020202020204" pitchFamily="34" charset="0"/>
              </a:rPr>
              <a:t>Evidence for Learning (2022) </a:t>
            </a:r>
            <a:r>
              <a:rPr lang="en-AU" sz="1200" i="1" dirty="0">
                <a:latin typeface="Arial" panose="020B0604020202020204" pitchFamily="34" charset="0"/>
                <a:cs typeface="Arial" panose="020B0604020202020204" pitchFamily="34" charset="0"/>
              </a:rPr>
              <a:t>Effective professional development, </a:t>
            </a:r>
            <a:r>
              <a:rPr lang="en-AU" sz="1200" dirty="0">
                <a:latin typeface="Arial" panose="020B0604020202020204" pitchFamily="34" charset="0"/>
                <a:cs typeface="Arial" panose="020B0604020202020204" pitchFamily="34" charset="0"/>
              </a:rPr>
              <a:t>Evidence for Learning. https://evidenceforlearning.org.au/education-evidence/guidance-reports/effective-professional-development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57375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Outline the learning sequence in this module.</a:t>
            </a:r>
          </a:p>
          <a:p>
            <a:r>
              <a:rPr lang="en-AU" sz="1200" b="1" dirty="0">
                <a:latin typeface="Arial" panose="020B0604020202020204" pitchFamily="34" charset="0"/>
                <a:cs typeface="Arial" panose="020B0604020202020204" pitchFamily="34" charset="0"/>
              </a:rPr>
              <a:t>[00:30]</a:t>
            </a:r>
            <a:endParaRPr lang="en-AU"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Speaker notes:</a:t>
            </a:r>
            <a:r>
              <a:rPr lang="en-AU" sz="1200" dirty="0">
                <a:latin typeface="Arial" panose="020B0604020202020204" pitchFamily="34" charset="0"/>
                <a:cs typeface="Arial" panose="020B0604020202020204" pitchFamily="34" charset="0"/>
              </a:rPr>
              <a:t> </a:t>
            </a:r>
          </a:p>
          <a:p>
            <a:r>
              <a:rPr lang="en-AU" sz="1200" dirty="0">
                <a:latin typeface="Arial" panose="020B0604020202020204" pitchFamily="34" charset="0"/>
                <a:cs typeface="Arial" panose="020B0604020202020204" pitchFamily="34" charset="0"/>
              </a:rPr>
              <a:t>In this module, the focus is on chunking and sequencing and selecting the optimal techniques for students in your class. </a:t>
            </a:r>
          </a:p>
          <a:p>
            <a:r>
              <a:rPr lang="en-AU" sz="1200" dirty="0">
                <a:latin typeface="Arial" panose="020B0604020202020204" pitchFamily="34" charset="0"/>
                <a:cs typeface="Arial" panose="020B0604020202020204" pitchFamily="34" charset="0"/>
              </a:rPr>
              <a:t> </a:t>
            </a:r>
          </a:p>
          <a:p>
            <a:r>
              <a:rPr lang="en-AU" sz="1200" dirty="0">
                <a:latin typeface="Arial" panose="020B0604020202020204" pitchFamily="34" charset="0"/>
                <a:cs typeface="Arial" panose="020B0604020202020204" pitchFamily="34" charset="0"/>
              </a:rPr>
              <a:t>We will then develop teaching routines as a whole school to reduce cognitive load for our students, giving them the best opportunity for routines to benefit their learning outcomes.</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We will evaluate the impact of our work in terms of how effectively the approach has met the student need we've identified as the focus for our professional learning. We will do this by considering the short-term outcomes and the potential longer term learning outcomes for our students.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100138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AU" b="1">
              <a:solidFill>
                <a:srgbClr val="4472C4"/>
              </a:solidFill>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55573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Purpose and outcome of Part A</a:t>
            </a:r>
          </a:p>
          <a:p>
            <a:r>
              <a:rPr lang="en-AU" sz="1200" b="1" dirty="0">
                <a:latin typeface="Arial" panose="020B0604020202020204" pitchFamily="34" charset="0"/>
                <a:cs typeface="Arial" panose="020B0604020202020204" pitchFamily="34" charset="0"/>
              </a:rPr>
              <a:t>[00:30]</a:t>
            </a:r>
            <a:endParaRPr lang="en-AU"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Speaker notes:</a:t>
            </a:r>
          </a:p>
          <a:p>
            <a:r>
              <a:rPr lang="en-AU" sz="1200" dirty="0">
                <a:latin typeface="Arial" panose="020B0604020202020204" pitchFamily="34" charset="0"/>
                <a:cs typeface="Arial" panose="020B0604020202020204" pitchFamily="34" charset="0"/>
              </a:rPr>
              <a:t>This strategy learning module focuses on teachers making purposeful decisions to chunk and sequence learning.</a:t>
            </a:r>
            <a:endParaRPr lang="en-AU" sz="1200" b="1" dirty="0">
              <a:latin typeface="Arial" panose="020B0604020202020204" pitchFamily="34" charset="0"/>
              <a:cs typeface="Arial" panose="020B0604020202020204" pitchFamily="34" charset="0"/>
            </a:endParaRPr>
          </a:p>
          <a:p>
            <a:endParaRPr lang="en-AU" sz="1200" b="1"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The purpose of Part A is: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To use our understanding of schema theory and cognitive load theory so we can chunk and sequence learning effectively to optimise student understanding, engagement and participation.</a:t>
            </a:r>
          </a:p>
          <a:p>
            <a:endParaRPr lang="en-AU"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Working towards the outcome that:</a:t>
            </a:r>
          </a:p>
          <a:p>
            <a:r>
              <a:rPr lang="en-AU" sz="1200" dirty="0">
                <a:latin typeface="Arial" panose="020B0604020202020204" pitchFamily="34" charset="0"/>
                <a:cs typeface="Arial" panose="020B0604020202020204" pitchFamily="34" charset="0"/>
              </a:rPr>
              <a:t>We can articulate how and why we chunk and sequence learning.</a:t>
            </a:r>
          </a:p>
          <a:p>
            <a:endParaRPr lang="en-AU" sz="1600" b="1" dirty="0">
              <a:latin typeface="Aptos"/>
            </a:endParaRPr>
          </a:p>
          <a:p>
            <a:endParaRPr lang="en-AU" dirty="0">
              <a:latin typeface="Public Sans"/>
            </a:endParaRP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460772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Purpose</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Focusing on moving teacher’s thinking from the ‘what’ to the ‘how’</a:t>
            </a:r>
          </a:p>
          <a:p>
            <a:r>
              <a:rPr lang="en-US" sz="1200" b="1" dirty="0">
                <a:latin typeface="Arial" panose="020B0604020202020204" pitchFamily="34" charset="0"/>
                <a:cs typeface="Arial" panose="020B0604020202020204" pitchFamily="34" charset="0"/>
              </a:rPr>
              <a:t>[00:30]</a:t>
            </a:r>
          </a:p>
          <a:p>
            <a:r>
              <a:rPr lang="en-US" sz="1200" b="1" dirty="0">
                <a:latin typeface="Arial" panose="020B0604020202020204" pitchFamily="34" charset="0"/>
                <a:cs typeface="Arial" panose="020B0604020202020204" pitchFamily="34" charset="0"/>
              </a:rPr>
              <a:t>Speaker notes: </a:t>
            </a:r>
            <a:endParaRPr lang="en-US"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(Read quote)</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In our teaching practices, it's essential that we shift our focus. Instead of just planning what content to cover each week, we need to ask ourselves </a:t>
            </a:r>
            <a:r>
              <a:rPr lang="en-AU" sz="1200" i="1" dirty="0">
                <a:latin typeface="Arial" panose="020B0604020202020204" pitchFamily="34" charset="0"/>
                <a:cs typeface="Arial" panose="020B0604020202020204" pitchFamily="34" charset="0"/>
              </a:rPr>
              <a:t>how</a:t>
            </a:r>
            <a:r>
              <a:rPr lang="en-AU" sz="1200" dirty="0">
                <a:latin typeface="Arial" panose="020B0604020202020204" pitchFamily="34" charset="0"/>
                <a:cs typeface="Arial" panose="020B0604020202020204" pitchFamily="34" charset="0"/>
              </a:rPr>
              <a:t> to teach this content in the most effective way. This shift involves thinking deeply about </a:t>
            </a:r>
            <a:r>
              <a:rPr lang="en-AU" sz="1200" i="1" dirty="0">
                <a:latin typeface="Arial" panose="020B0604020202020204" pitchFamily="34" charset="0"/>
                <a:cs typeface="Arial" panose="020B0604020202020204" pitchFamily="34" charset="0"/>
              </a:rPr>
              <a:t>how</a:t>
            </a:r>
            <a:r>
              <a:rPr lang="en-AU" sz="1200" dirty="0">
                <a:latin typeface="Arial" panose="020B0604020202020204" pitchFamily="34" charset="0"/>
                <a:cs typeface="Arial" panose="020B0604020202020204" pitchFamily="34" charset="0"/>
              </a:rPr>
              <a:t> students learn, not just </a:t>
            </a:r>
            <a:r>
              <a:rPr lang="en-AU" sz="1200" i="1" dirty="0">
                <a:latin typeface="Arial" panose="020B0604020202020204" pitchFamily="34" charset="0"/>
                <a:cs typeface="Arial" panose="020B0604020202020204" pitchFamily="34" charset="0"/>
              </a:rPr>
              <a:t>what</a:t>
            </a:r>
            <a:r>
              <a:rPr lang="en-AU" sz="1200" dirty="0">
                <a:latin typeface="Arial" panose="020B0604020202020204" pitchFamily="34" charset="0"/>
                <a:cs typeface="Arial" panose="020B0604020202020204" pitchFamily="34" charset="0"/>
              </a:rPr>
              <a:t> they should learn. One key aspect here is cognitive load. Students have a limited capacity in their working memory, and when that memory is overloaded, learning becomes less effective. To support students in retaining and applying new knowledge, we need to break down complex topics into manageable, digestible chunks.</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'Students may experience cognitive overload when processing too much information at one time, when information is very complex, or when trying to learn in overly distracting learning environments. Long-term memory has vast storage capacity, but to use it most effectively, information needs to be transferred between working and long-term memory bit by bit, and retrieved at regular intervals for more secure storage over time.’   </a:t>
            </a:r>
          </a:p>
          <a:p>
            <a:r>
              <a:rPr lang="en-AU" sz="1200" dirty="0">
                <a:latin typeface="Arial" panose="020B0604020202020204" pitchFamily="34" charset="0"/>
                <a:cs typeface="Arial" panose="020B0604020202020204" pitchFamily="34" charset="0"/>
              </a:rPr>
              <a:t>(AERO 2023)</a:t>
            </a:r>
          </a:p>
          <a:p>
            <a:endParaRPr lang="en-AU"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Arial" panose="020B0604020202020204" pitchFamily="34" charset="0"/>
                <a:cs typeface="Arial" panose="020B0604020202020204" pitchFamily="34" charset="0"/>
              </a:rPr>
              <a:t>References:</a:t>
            </a:r>
          </a:p>
          <a:p>
            <a:pPr marR="0" lvl="0" algn="l" defTabSz="1219170" rtl="0" eaLnBrk="1" fontAlgn="auto" latinLnBrk="0" hangingPunct="1">
              <a:lnSpc>
                <a:spcPct val="100000"/>
              </a:lnSpc>
              <a:spcBef>
                <a:spcPts val="0"/>
              </a:spcBef>
              <a:spcAft>
                <a:spcPts val="0"/>
              </a:spcAft>
              <a:buClrTx/>
              <a:buSzTx/>
              <a:tabLst/>
              <a:defRPr/>
            </a:pPr>
            <a:r>
              <a:rPr lang="en-AU" sz="1200" b="0" i="0" u="none" strike="noStrike" dirty="0">
                <a:solidFill>
                  <a:srgbClr val="22272B"/>
                </a:solidFill>
                <a:effectLst/>
                <a:latin typeface="Arial" panose="020B0604020202020204" pitchFamily="34" charset="0"/>
                <a:cs typeface="Arial" panose="020B0604020202020204" pitchFamily="34" charset="0"/>
              </a:rPr>
              <a:t>AERO (Australian Education Research Organisation) (2023b) </a:t>
            </a:r>
            <a:r>
              <a:rPr lang="en-AU" sz="1200" b="0" i="1" u="none" strike="noStrike" dirty="0">
                <a:solidFill>
                  <a:srgbClr val="22272B"/>
                </a:solidFill>
                <a:effectLst/>
                <a:latin typeface="Arial" panose="020B0604020202020204" pitchFamily="34" charset="0"/>
                <a:cs typeface="Arial" panose="020B0604020202020204" pitchFamily="34" charset="0"/>
              </a:rPr>
              <a:t>How students learn best: an overview of the learning process and the most effective teaching practices,</a:t>
            </a:r>
            <a:r>
              <a:rPr lang="en-AU" sz="1200" b="0" i="0" u="none" strike="noStrike" dirty="0">
                <a:solidFill>
                  <a:srgbClr val="22272B"/>
                </a:solidFill>
                <a:effectLst/>
                <a:latin typeface="Arial" panose="020B0604020202020204" pitchFamily="34" charset="0"/>
                <a:cs typeface="Arial" panose="020B0604020202020204" pitchFamily="34" charset="0"/>
              </a:rPr>
              <a:t> AERO, </a:t>
            </a:r>
            <a:r>
              <a:rPr lang="en-AU" sz="1200" dirty="0">
                <a:latin typeface="Arial" panose="020B0604020202020204" pitchFamily="34" charset="0"/>
                <a:cs typeface="Arial" panose="020B0604020202020204" pitchFamily="34" charset="0"/>
              </a:rPr>
              <a:t>accessed </a:t>
            </a:r>
            <a:r>
              <a:rPr lang="en-US" sz="1200" dirty="0">
                <a:latin typeface="Arial" panose="020B0604020202020204" pitchFamily="34" charset="0"/>
                <a:cs typeface="Arial" panose="020B0604020202020204" pitchFamily="34" charset="0"/>
              </a:rPr>
              <a:t>20 November 2024.</a:t>
            </a:r>
            <a:endParaRPr lang="en-AU" sz="1200" b="0" i="0" u="none" strike="noStrike" dirty="0">
              <a:solidFill>
                <a:srgbClr val="22272B"/>
              </a:solidFill>
              <a:effectLst/>
              <a:latin typeface="Arial" panose="020B0604020202020204" pitchFamily="34" charset="0"/>
              <a:cs typeface="Arial" panose="020B0604020202020204" pitchFamily="34" charset="0"/>
            </a:endParaRPr>
          </a:p>
          <a:p>
            <a:pPr marR="0" lvl="0" algn="l" defTabSz="1219170" rtl="0" eaLnBrk="1" fontAlgn="auto" latinLnBrk="0" hangingPunct="1">
              <a:lnSpc>
                <a:spcPct val="100000"/>
              </a:lnSpc>
              <a:spcBef>
                <a:spcPts val="0"/>
              </a:spcBef>
              <a:spcAft>
                <a:spcPts val="0"/>
              </a:spcAft>
              <a:buClrTx/>
              <a:buSzTx/>
              <a:tabLst/>
              <a:defRPr/>
            </a:pPr>
            <a:r>
              <a:rPr lang="en-AU" sz="1200" dirty="0">
                <a:latin typeface="Arial" panose="020B0604020202020204" pitchFamily="34" charset="0"/>
                <a:cs typeface="Arial" panose="020B0604020202020204" pitchFamily="34" charset="0"/>
              </a:rPr>
              <a:t>Swain N (2024) </a:t>
            </a:r>
            <a:r>
              <a:rPr lang="en-AU" sz="1200" i="1" dirty="0">
                <a:latin typeface="Arial" panose="020B0604020202020204" pitchFamily="34" charset="0"/>
                <a:cs typeface="Arial" panose="020B0604020202020204" pitchFamily="34" charset="0"/>
              </a:rPr>
              <a:t>Harnessing the science of learning, </a:t>
            </a:r>
            <a:r>
              <a:rPr lang="en-AU" sz="1200" i="0" dirty="0">
                <a:latin typeface="Arial" panose="020B0604020202020204" pitchFamily="34" charset="0"/>
                <a:cs typeface="Arial" panose="020B0604020202020204" pitchFamily="34" charset="0"/>
              </a:rPr>
              <a:t>Routledge.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89735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Purpose</a:t>
            </a:r>
            <a:r>
              <a:rPr lang="en-US" sz="1200" dirty="0">
                <a:latin typeface="Arial" panose="020B0604020202020204" pitchFamily="34" charset="0"/>
                <a:cs typeface="Arial" panose="020B0604020202020204" pitchFamily="34" charset="0"/>
              </a:rPr>
              <a:t>: Explaining expert teachers vs novice learners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[00:30]</a:t>
            </a:r>
          </a:p>
          <a:p>
            <a:r>
              <a:rPr lang="en-US" sz="1200" b="1" dirty="0">
                <a:latin typeface="Arial" panose="020B0604020202020204" pitchFamily="34" charset="0"/>
                <a:cs typeface="Arial" panose="020B0604020202020204" pitchFamily="34" charset="0"/>
              </a:rPr>
              <a:t>Speaker notes: </a:t>
            </a:r>
            <a:endParaRPr lang="en-US" sz="1200" dirty="0">
              <a:latin typeface="Arial" panose="020B0604020202020204" pitchFamily="34" charset="0"/>
              <a:cs typeface="Arial" panose="020B0604020202020204" pitchFamily="34" charset="0"/>
            </a:endParaRPr>
          </a:p>
          <a:p>
            <a:pPr>
              <a:defRPr/>
            </a:pPr>
            <a:r>
              <a:rPr lang="en-US" sz="1200" b="0" dirty="0">
                <a:latin typeface="Arial" panose="020B0604020202020204" pitchFamily="34" charset="0"/>
                <a:cs typeface="Arial" panose="020B0604020202020204" pitchFamily="34" charset="0"/>
              </a:rPr>
              <a:t>Sometimes </a:t>
            </a:r>
            <a:r>
              <a:rPr lang="en-US" sz="1200" dirty="0">
                <a:latin typeface="Arial" panose="020B0604020202020204" pitchFamily="34" charset="0"/>
                <a:cs typeface="Arial" panose="020B0604020202020204" pitchFamily="34" charset="0"/>
              </a:rPr>
              <a:t>experienced educators, who have mastered their subject matter, can forget what it is like for novice learners to learn something that is new and complex. This means that teachers can inadvertently skip crucial steps in explanations, use complex terminology without clarification, or fail to break down concepts into manageable chunks. This is sometimes referred to as ‘the curse of knowledge’ </a:t>
            </a:r>
            <a:r>
              <a:rPr lang="en-US" sz="1200" b="0" dirty="0">
                <a:latin typeface="Arial" panose="020B0604020202020204" pitchFamily="34" charset="0"/>
                <a:cs typeface="Arial" panose="020B0604020202020204" pitchFamily="34" charset="0"/>
              </a:rPr>
              <a:t>(Sherrington 2019; Weinstein, </a:t>
            </a:r>
            <a:r>
              <a:rPr lang="en-US" sz="1200" b="0" dirty="0" err="1">
                <a:latin typeface="Arial" panose="020B0604020202020204" pitchFamily="34" charset="0"/>
                <a:cs typeface="Arial" panose="020B0604020202020204" pitchFamily="34" charset="0"/>
              </a:rPr>
              <a:t>Sumeracki</a:t>
            </a:r>
            <a:r>
              <a:rPr lang="en-US" sz="1200" b="0" dirty="0">
                <a:latin typeface="Arial" panose="020B0604020202020204" pitchFamily="34" charset="0"/>
                <a:cs typeface="Arial" panose="020B0604020202020204" pitchFamily="34" charset="0"/>
              </a:rPr>
              <a:t> and </a:t>
            </a:r>
            <a:r>
              <a:rPr lang="en-US" sz="1200" b="0" dirty="0" err="1">
                <a:latin typeface="Arial" panose="020B0604020202020204" pitchFamily="34" charset="0"/>
                <a:cs typeface="Arial" panose="020B0604020202020204" pitchFamily="34" charset="0"/>
              </a:rPr>
              <a:t>Caviglioli</a:t>
            </a:r>
            <a:r>
              <a:rPr lang="en-US" sz="1200" b="0" dirty="0">
                <a:latin typeface="Arial" panose="020B0604020202020204" pitchFamily="34" charset="0"/>
                <a:cs typeface="Arial" panose="020B0604020202020204" pitchFamily="34" charset="0"/>
              </a:rPr>
              <a:t> 2018).</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As a result, teachers may overestimate students' prior knowledge and underestimate the difficulty of new material, potentially hindering effective instruction. It is important that we are aware of the 'curse of knowledge' so that we can actively work to overcome it by breaking down and sequencing skills, knowledge and understanding to </a:t>
            </a:r>
            <a:r>
              <a:rPr lang="en-US" sz="1200" dirty="0" err="1">
                <a:latin typeface="Arial" panose="020B0604020202020204" pitchFamily="34" charset="0"/>
                <a:cs typeface="Arial" panose="020B0604020202020204" pitchFamily="34" charset="0"/>
              </a:rPr>
              <a:t>optimise</a:t>
            </a:r>
            <a:r>
              <a:rPr lang="en-US" sz="1200" dirty="0">
                <a:latin typeface="Arial" panose="020B0604020202020204" pitchFamily="34" charset="0"/>
                <a:cs typeface="Arial" panose="020B0604020202020204" pitchFamily="34" charset="0"/>
              </a:rPr>
              <a:t> student learning.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Frequent checks for understanding, providing clear and structured explanations and scaffolding new and complex learning are also important to ensure that units of work and lessons </a:t>
            </a:r>
            <a:r>
              <a:rPr lang="en-US" sz="1200" dirty="0" err="1">
                <a:latin typeface="Arial" panose="020B0604020202020204" pitchFamily="34" charset="0"/>
                <a:cs typeface="Arial" panose="020B0604020202020204" pitchFamily="34" charset="0"/>
              </a:rPr>
              <a:t>optimise</a:t>
            </a:r>
            <a:r>
              <a:rPr lang="en-US" sz="1200" dirty="0">
                <a:latin typeface="Arial" panose="020B0604020202020204" pitchFamily="34" charset="0"/>
                <a:cs typeface="Arial" panose="020B0604020202020204" pitchFamily="34" charset="0"/>
              </a:rPr>
              <a:t> student learning.</a:t>
            </a:r>
          </a:p>
          <a:p>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b="1" dirty="0">
                <a:latin typeface="Arial" panose="020B0604020202020204" pitchFamily="34" charset="0"/>
                <a:cs typeface="Arial" panose="020B0604020202020204" pitchFamily="34" charset="0"/>
              </a:rPr>
              <a:t>References</a:t>
            </a:r>
            <a:r>
              <a:rPr lang="en-US" sz="1200" dirty="0">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Sherrington T (2019) (</a:t>
            </a:r>
            <a:r>
              <a:rPr lang="en-US" sz="1200" dirty="0" err="1">
                <a:latin typeface="Arial" panose="020B0604020202020204" pitchFamily="34" charset="0"/>
                <a:cs typeface="Arial" panose="020B0604020202020204" pitchFamily="34" charset="0"/>
              </a:rPr>
              <a:t>Caviglioli</a:t>
            </a:r>
            <a:r>
              <a:rPr lang="en-US" sz="1200" dirty="0">
                <a:latin typeface="Arial" panose="020B0604020202020204" pitchFamily="34" charset="0"/>
                <a:cs typeface="Arial" panose="020B0604020202020204" pitchFamily="34" charset="0"/>
              </a:rPr>
              <a:t> O, </a:t>
            </a:r>
            <a:r>
              <a:rPr lang="en-US" sz="1200" dirty="0" err="1">
                <a:latin typeface="Arial" panose="020B0604020202020204" pitchFamily="34" charset="0"/>
                <a:cs typeface="Arial" panose="020B0604020202020204" pitchFamily="34" charset="0"/>
              </a:rPr>
              <a:t>illus</a:t>
            </a:r>
            <a:r>
              <a:rPr lang="en-US" sz="1200"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Rosenshine’s</a:t>
            </a:r>
            <a:r>
              <a:rPr lang="en-US" sz="1200" i="1" dirty="0">
                <a:latin typeface="Arial" panose="020B0604020202020204" pitchFamily="34" charset="0"/>
                <a:cs typeface="Arial" panose="020B0604020202020204" pitchFamily="34" charset="0"/>
              </a:rPr>
              <a:t> principles in</a:t>
            </a:r>
            <a:r>
              <a:rPr lang="en-US" sz="1200" dirty="0">
                <a:latin typeface="Arial" panose="020B0604020202020204" pitchFamily="34" charset="0"/>
                <a:cs typeface="Arial" panose="020B0604020202020204" pitchFamily="34" charset="0"/>
              </a:rPr>
              <a:t> a</a:t>
            </a:r>
            <a:r>
              <a:rPr lang="en-US" sz="1200" i="1" dirty="0">
                <a:latin typeface="Arial" panose="020B0604020202020204" pitchFamily="34" charset="0"/>
                <a:cs typeface="Arial" panose="020B0604020202020204" pitchFamily="34" charset="0"/>
              </a:rPr>
              <a:t>ction,</a:t>
            </a:r>
            <a:r>
              <a:rPr lang="en-US" sz="1200" dirty="0">
                <a:latin typeface="Arial" panose="020B0604020202020204" pitchFamily="34" charset="0"/>
                <a:cs typeface="Arial" panose="020B0604020202020204" pitchFamily="34" charset="0"/>
              </a:rPr>
              <a:t> John Catt Educational Ltd. </a:t>
            </a:r>
          </a:p>
          <a:p>
            <a:r>
              <a:rPr lang="en-AU" sz="1200" dirty="0">
                <a:latin typeface="Arial" panose="020B0604020202020204" pitchFamily="34" charset="0"/>
                <a:cs typeface="Arial" panose="020B0604020202020204" pitchFamily="34" charset="0"/>
              </a:rPr>
              <a:t>Weinstein Y, </a:t>
            </a:r>
            <a:r>
              <a:rPr lang="en-AU" sz="1200" dirty="0" err="1">
                <a:latin typeface="Arial" panose="020B0604020202020204" pitchFamily="34" charset="0"/>
                <a:cs typeface="Arial" panose="020B0604020202020204" pitchFamily="34" charset="0"/>
              </a:rPr>
              <a:t>Sumeracki</a:t>
            </a:r>
            <a:r>
              <a:rPr lang="en-AU" sz="1200" dirty="0">
                <a:latin typeface="Arial" panose="020B0604020202020204" pitchFamily="34" charset="0"/>
                <a:cs typeface="Arial" panose="020B0604020202020204" pitchFamily="34" charset="0"/>
              </a:rPr>
              <a:t> M and </a:t>
            </a:r>
            <a:r>
              <a:rPr lang="en-AU" sz="1200" dirty="0" err="1">
                <a:latin typeface="Arial" panose="020B0604020202020204" pitchFamily="34" charset="0"/>
                <a:cs typeface="Arial" panose="020B0604020202020204" pitchFamily="34" charset="0"/>
              </a:rPr>
              <a:t>Caviglioli</a:t>
            </a:r>
            <a:r>
              <a:rPr lang="en-AU" sz="1200" dirty="0">
                <a:latin typeface="Arial" panose="020B0604020202020204" pitchFamily="34" charset="0"/>
                <a:cs typeface="Arial" panose="020B0604020202020204" pitchFamily="34" charset="0"/>
              </a:rPr>
              <a:t> O (2018) </a:t>
            </a:r>
            <a:r>
              <a:rPr lang="en-AU" sz="1200" i="1" dirty="0">
                <a:latin typeface="Arial" panose="020B0604020202020204" pitchFamily="34" charset="0"/>
                <a:cs typeface="Arial" panose="020B0604020202020204" pitchFamily="34" charset="0"/>
              </a:rPr>
              <a:t>Understanding how we learn: a visual guide, </a:t>
            </a:r>
            <a:r>
              <a:rPr lang="en-AU" sz="1200" dirty="0">
                <a:latin typeface="Arial" panose="020B0604020202020204" pitchFamily="34" charset="0"/>
                <a:cs typeface="Arial" panose="020B0604020202020204" pitchFamily="34" charset="0"/>
              </a:rPr>
              <a:t>Taylor and Francis.</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299474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To present a simple idea of schema before introducing more complex ideas</a:t>
            </a:r>
          </a:p>
          <a:p>
            <a:r>
              <a:rPr lang="en-AU" sz="1200" b="1" dirty="0">
                <a:latin typeface="Arial" panose="020B0604020202020204" pitchFamily="34" charset="0"/>
                <a:cs typeface="Arial" panose="020B0604020202020204" pitchFamily="34" charset="0"/>
              </a:rPr>
              <a:t>[00:30]</a:t>
            </a:r>
          </a:p>
          <a:p>
            <a:endParaRPr lang="en-AU" sz="1200" b="1"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Speaker notes: </a:t>
            </a:r>
          </a:p>
          <a:p>
            <a:r>
              <a:rPr lang="en-AU" sz="1200" b="0" dirty="0">
                <a:latin typeface="Arial" panose="020B0604020202020204" pitchFamily="34" charset="0"/>
                <a:cs typeface="Arial" panose="020B0604020202020204" pitchFamily="34" charset="0"/>
              </a:rPr>
              <a:t>Let us recall what we have learnt in other strategy learning modules about how the brain stores information for later recall. The brain stores information in long-term memory in groups of interconnected information we call schema, or mental models (AERO 2023c; CESE 2017). This simple model shows a knowledge schema containing concepts, procedures, and facts.</a:t>
            </a:r>
          </a:p>
          <a:p>
            <a:endParaRPr lang="en-AU" sz="1200" b="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References:</a:t>
            </a:r>
          </a:p>
          <a:p>
            <a:pPr>
              <a:lnSpc>
                <a:spcPct val="107000"/>
              </a:lnSpc>
              <a:spcAft>
                <a:spcPts val="800"/>
              </a:spcAft>
            </a:pPr>
            <a:r>
              <a:rPr lang="en-AU" sz="1200" dirty="0">
                <a:effectLst/>
                <a:latin typeface="Arial" panose="020B0604020202020204" pitchFamily="34" charset="0"/>
                <a:ea typeface="Aptos" panose="020B0004020202020204" pitchFamily="34" charset="0"/>
                <a:cs typeface="Arial" panose="020B0604020202020204" pitchFamily="34" charset="0"/>
              </a:rPr>
              <a:t>Image adapted from AERO (Australian Education Research Organisation) (2023c) </a:t>
            </a:r>
            <a:r>
              <a:rPr lang="en-AU" sz="1200" i="1" dirty="0">
                <a:effectLst/>
                <a:latin typeface="Arial" panose="020B0604020202020204" pitchFamily="34" charset="0"/>
                <a:ea typeface="Aptos" panose="020B0004020202020204" pitchFamily="34" charset="0"/>
                <a:cs typeface="Arial" panose="020B0604020202020204" pitchFamily="34" charset="0"/>
              </a:rPr>
              <a:t>Managing cognitive load optimises learning, </a:t>
            </a:r>
            <a:r>
              <a:rPr lang="en-AU" sz="1200" dirty="0">
                <a:effectLst/>
                <a:latin typeface="Arial" panose="020B0604020202020204" pitchFamily="34" charset="0"/>
                <a:ea typeface="Aptos" panose="020B0004020202020204" pitchFamily="34" charset="0"/>
                <a:cs typeface="Arial" panose="020B0604020202020204" pitchFamily="34" charset="0"/>
              </a:rPr>
              <a:t>AERO. https://www.edresearch.edu.au/summaries-explainers/explainers/managing-cognitive-load-optimises-learning</a:t>
            </a:r>
          </a:p>
          <a:p>
            <a:pPr>
              <a:lnSpc>
                <a:spcPct val="107000"/>
              </a:lnSpc>
              <a:spcAft>
                <a:spcPts val="800"/>
              </a:spcAft>
            </a:pPr>
            <a:r>
              <a:rPr lang="en-AU" sz="1200" dirty="0">
                <a:effectLst/>
                <a:latin typeface="Arial" panose="020B0604020202020204" pitchFamily="34" charset="0"/>
                <a:ea typeface="Aptos" panose="020B0004020202020204" pitchFamily="34" charset="0"/>
                <a:cs typeface="Arial" panose="020B0604020202020204" pitchFamily="34" charset="0"/>
              </a:rPr>
              <a:t>CESE (Centre for Education Statistics and Evaluation) (2017) </a:t>
            </a:r>
            <a:r>
              <a:rPr lang="en-AU" sz="1200" i="1" dirty="0">
                <a:effectLst/>
                <a:latin typeface="Arial" panose="020B0604020202020204" pitchFamily="34" charset="0"/>
                <a:ea typeface="Aptos" panose="020B0004020202020204" pitchFamily="34" charset="0"/>
                <a:cs typeface="Arial" panose="020B0604020202020204" pitchFamily="34" charset="0"/>
              </a:rPr>
              <a:t>Cognitive load theory: research that teachers really need to understand, </a:t>
            </a:r>
            <a:r>
              <a:rPr lang="en-AU" sz="1200" dirty="0">
                <a:effectLst/>
                <a:latin typeface="Arial" panose="020B0604020202020204" pitchFamily="34" charset="0"/>
                <a:ea typeface="Aptos" panose="020B0004020202020204" pitchFamily="34" charset="0"/>
                <a:cs typeface="Arial" panose="020B0604020202020204" pitchFamily="34" charset="0"/>
              </a:rPr>
              <a:t>NSW Department of Education. </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780795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Working memory is limited</a:t>
            </a:r>
          </a:p>
          <a:p>
            <a:r>
              <a:rPr lang="en-AU" sz="1200" b="1" dirty="0">
                <a:latin typeface="Arial" panose="020B0604020202020204" pitchFamily="34" charset="0"/>
                <a:cs typeface="Arial" panose="020B0604020202020204" pitchFamily="34" charset="0"/>
              </a:rPr>
              <a:t>[01:00] </a:t>
            </a:r>
          </a:p>
          <a:p>
            <a:r>
              <a:rPr lang="en-AU" sz="1200" b="1" dirty="0">
                <a:latin typeface="Arial" panose="020B0604020202020204" pitchFamily="34" charset="0"/>
                <a:cs typeface="Arial" panose="020B0604020202020204" pitchFamily="34" charset="0"/>
              </a:rPr>
              <a:t>Speaker notes: </a:t>
            </a:r>
          </a:p>
          <a:p>
            <a:r>
              <a:rPr lang="en-AU" sz="1200" b="0" dirty="0">
                <a:latin typeface="Arial" panose="020B0604020202020204" pitchFamily="34" charset="0"/>
                <a:cs typeface="Arial" panose="020B0604020202020204" pitchFamily="34" charset="0"/>
              </a:rPr>
              <a:t>Current research estimates working memory for most people to be limited to between four and seven “spaces” (CESE 2017, Cowan 2010).  Not all spaces are necessarily available for holding new information (CESE 2017). For instance, students for whom standard English is an additional language or dialect including Aboriginal English will, be using space in their working memory to understand the lesson being conducted in standard English. It is important to recognise the significant language learning component for some students and the impact it has on working memory capacity. This is why teachers need to chunk the learning. </a:t>
            </a:r>
          </a:p>
          <a:p>
            <a:endParaRPr lang="en-AU" sz="1200" b="0" dirty="0">
              <a:latin typeface="Arial" panose="020B0604020202020204" pitchFamily="34" charset="0"/>
              <a:cs typeface="Arial" panose="020B0604020202020204" pitchFamily="34" charset="0"/>
            </a:endParaRPr>
          </a:p>
          <a:p>
            <a:r>
              <a:rPr lang="en-AU" sz="1200" b="0" dirty="0">
                <a:latin typeface="Arial" panose="020B0604020202020204" pitchFamily="34" charset="0"/>
                <a:cs typeface="Arial" panose="020B0604020202020204" pitchFamily="34" charset="0"/>
              </a:rPr>
              <a:t>Effective chunking and sequencing can support all students regardless of whether they have four or seven “spaces” in their working memory (CESE 2017). </a:t>
            </a:r>
          </a:p>
          <a:p>
            <a:endParaRPr lang="en-AU" sz="1200" b="0" dirty="0">
              <a:latin typeface="Arial" panose="020B0604020202020204" pitchFamily="34" charset="0"/>
              <a:cs typeface="Arial" panose="020B0604020202020204" pitchFamily="34" charset="0"/>
            </a:endParaRPr>
          </a:p>
          <a:p>
            <a:r>
              <a:rPr lang="en-AU" sz="1200" b="0" dirty="0">
                <a:latin typeface="Arial" panose="020B0604020202020204" pitchFamily="34" charset="0"/>
                <a:cs typeface="Arial" panose="020B0604020202020204" pitchFamily="34" charset="0"/>
              </a:rPr>
              <a:t>In this image we see the working memory is completely loaded with facts or pieces of information and a procedure that is being used to manipulate these facts. </a:t>
            </a:r>
          </a:p>
          <a:p>
            <a:endParaRPr lang="en-AU" sz="1200" b="1"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Further information: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NSW Department of Education (2024) </a:t>
            </a:r>
            <a:r>
              <a:rPr lang="en-AU" sz="1200" i="1" dirty="0">
                <a:latin typeface="Arial" panose="020B0604020202020204" pitchFamily="34" charset="0"/>
                <a:cs typeface="Arial" panose="020B0604020202020204" pitchFamily="34" charset="0"/>
              </a:rPr>
              <a:t>Universal Resources- Aboriginal Education- What is a dialect? </a:t>
            </a:r>
            <a:r>
              <a:rPr lang="en-AU" sz="1200" dirty="0">
                <a:highlight>
                  <a:srgbClr val="FFFFFF"/>
                </a:highlight>
                <a:latin typeface="Arial" panose="020B0604020202020204" pitchFamily="34" charset="0"/>
                <a:cs typeface="Arial" panose="020B0604020202020204" pitchFamily="34" charset="0"/>
              </a:rPr>
              <a:t>NSW Department of Education. https://education.nsw.gov.au/teaching-and-learning/aec/universal-resources---aboriginal-education/what-is-a-dialect-</a:t>
            </a:r>
            <a:endParaRPr lang="en-AU" sz="1200" dirty="0">
              <a:latin typeface="Arial" panose="020B0604020202020204" pitchFamily="34" charset="0"/>
              <a:cs typeface="Arial" panose="020B0604020202020204" pitchFamily="34" charset="0"/>
            </a:endParaRPr>
          </a:p>
          <a:p>
            <a:endParaRPr lang="en-AU" sz="1200" b="1"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References:</a:t>
            </a:r>
          </a:p>
          <a:p>
            <a:pPr>
              <a:defRPr/>
            </a:pPr>
            <a:r>
              <a:rPr lang="en-AU" sz="1200" dirty="0">
                <a:latin typeface="Arial" panose="020B0604020202020204" pitchFamily="34" charset="0"/>
                <a:cs typeface="Arial" panose="020B0604020202020204" pitchFamily="34" charset="0"/>
              </a:rPr>
              <a:t>AERO (Australian Education Research Organisation) (2023d) </a:t>
            </a:r>
            <a:r>
              <a:rPr lang="en-AU" sz="1200" i="1" dirty="0">
                <a:latin typeface="Arial" panose="020B0604020202020204" pitchFamily="34" charset="0"/>
                <a:cs typeface="Arial" panose="020B0604020202020204" pitchFamily="34" charset="0"/>
              </a:rPr>
              <a:t>Explicit instruction optimises learning, </a:t>
            </a:r>
            <a:r>
              <a:rPr lang="en-AU" sz="1200" dirty="0">
                <a:latin typeface="Arial" panose="020B0604020202020204" pitchFamily="34" charset="0"/>
                <a:cs typeface="Arial" panose="020B0604020202020204" pitchFamily="34" charset="0"/>
              </a:rPr>
              <a:t>AERO.</a:t>
            </a:r>
          </a:p>
          <a:p>
            <a:pPr>
              <a:defRPr/>
            </a:pPr>
            <a:r>
              <a:rPr lang="en-AU" sz="1200" b="0" dirty="0">
                <a:latin typeface="Arial" panose="020B0604020202020204" pitchFamily="34" charset="0"/>
                <a:cs typeface="Arial" panose="020B0604020202020204" pitchFamily="34" charset="0"/>
              </a:rPr>
              <a:t>CESE (Centre for Education Statistics and Evaluation) (2017) </a:t>
            </a:r>
            <a:r>
              <a:rPr lang="en-AU" sz="1200" b="0" i="1" dirty="0">
                <a:latin typeface="Arial" panose="020B0604020202020204" pitchFamily="34" charset="0"/>
                <a:cs typeface="Arial" panose="020B0604020202020204" pitchFamily="34" charset="0"/>
              </a:rPr>
              <a:t>Cognitive load theory: research that teachers really need to understand</a:t>
            </a:r>
            <a:r>
              <a:rPr lang="en-AU" sz="1200" b="0" dirty="0">
                <a:latin typeface="Arial" panose="020B0604020202020204" pitchFamily="34" charset="0"/>
                <a:cs typeface="Arial" panose="020B0604020202020204" pitchFamily="34" charset="0"/>
              </a:rPr>
              <a:t>, NSW Department of Education.</a:t>
            </a:r>
            <a:endParaRPr lang="en-AU" sz="1200" b="1"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a:latin typeface="Arial" panose="020B0604020202020204" pitchFamily="34" charset="0"/>
                <a:cs typeface="Arial" panose="020B0604020202020204" pitchFamily="34" charset="0"/>
              </a:rPr>
              <a:t>Cowan N (2010) 'The magical mystery four: how is working memory capacity limited, and why?' </a:t>
            </a:r>
            <a:r>
              <a:rPr lang="en-AU" sz="1200" i="1" dirty="0">
                <a:latin typeface="Arial" panose="020B0604020202020204" pitchFamily="34" charset="0"/>
                <a:cs typeface="Arial" panose="020B0604020202020204" pitchFamily="34" charset="0"/>
              </a:rPr>
              <a:t>Current directions in psychological science</a:t>
            </a:r>
            <a:r>
              <a:rPr lang="en-AU" sz="1200" dirty="0">
                <a:latin typeface="Arial" panose="020B0604020202020204" pitchFamily="34" charset="0"/>
                <a:cs typeface="Arial" panose="020B0604020202020204" pitchFamily="34" charset="0"/>
              </a:rPr>
              <a:t>, 19(1):51–57.</a:t>
            </a: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527078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Practice is necessary to consolidate </a:t>
            </a:r>
          </a:p>
          <a:p>
            <a:r>
              <a:rPr lang="en-AU" sz="1200" b="1" dirty="0">
                <a:latin typeface="Arial" panose="020B0604020202020204" pitchFamily="34" charset="0"/>
                <a:cs typeface="Arial" panose="020B0604020202020204" pitchFamily="34" charset="0"/>
              </a:rPr>
              <a:t>[00:30] </a:t>
            </a:r>
          </a:p>
          <a:p>
            <a:endParaRPr lang="en-AU" sz="1200" b="1"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Speaker notes: </a:t>
            </a:r>
          </a:p>
          <a:p>
            <a:endParaRPr lang="en-US" sz="1200" dirty="0">
              <a:latin typeface="Arial" panose="020B0604020202020204" pitchFamily="34" charset="0"/>
              <a:ea typeface="Calibri"/>
              <a:cs typeface="Arial" panose="020B0604020202020204" pitchFamily="34" charset="0"/>
            </a:endParaRPr>
          </a:p>
          <a:p>
            <a:r>
              <a:rPr lang="en-AU" sz="1200" dirty="0">
                <a:latin typeface="Arial" panose="020B0604020202020204" pitchFamily="34" charset="0"/>
                <a:cs typeface="Arial" panose="020B0604020202020204" pitchFamily="34" charset="0"/>
              </a:rPr>
              <a:t>After the teacher introduces a new piece of information, student practise enables the consolidation of the new information into their schema. Teachers factor the time to practice into their planning and facilitation of classroom learning. </a:t>
            </a:r>
          </a:p>
          <a:p>
            <a:endParaRPr lang="en-AU"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References: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effectLst/>
                <a:latin typeface="Arial" panose="020B0604020202020204" pitchFamily="34" charset="0"/>
                <a:ea typeface="Aptos" panose="020B0004020202020204" pitchFamily="34" charset="0"/>
                <a:cs typeface="Arial" panose="020B0604020202020204" pitchFamily="34" charset="0"/>
              </a:rPr>
              <a:t>AERO (Australian Education Research Organisation) (2023c) </a:t>
            </a:r>
            <a:r>
              <a:rPr lang="en-AU" sz="1200" i="1" dirty="0">
                <a:effectLst/>
                <a:latin typeface="Arial" panose="020B0604020202020204" pitchFamily="34" charset="0"/>
                <a:ea typeface="Aptos" panose="020B0004020202020204" pitchFamily="34" charset="0"/>
                <a:cs typeface="Arial" panose="020B0604020202020204" pitchFamily="34" charset="0"/>
              </a:rPr>
              <a:t>Managing cognitive load optimises learning, </a:t>
            </a:r>
            <a:r>
              <a:rPr lang="en-AU" sz="1200" dirty="0">
                <a:effectLst/>
                <a:latin typeface="Arial" panose="020B0604020202020204" pitchFamily="34" charset="0"/>
                <a:ea typeface="Aptos" panose="020B0004020202020204" pitchFamily="34" charset="0"/>
                <a:cs typeface="Arial" panose="020B0604020202020204" pitchFamily="34" charset="0"/>
              </a:rPr>
              <a:t>AERO.</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latin typeface="Arial" panose="020B0604020202020204" pitchFamily="34" charset="0"/>
                <a:cs typeface="Arial" panose="020B0604020202020204" pitchFamily="34" charset="0"/>
              </a:rPr>
              <a:t>CESE (Centre for Education Statistics and Evaluation) (2017) </a:t>
            </a:r>
            <a:r>
              <a:rPr lang="en-AU" sz="1200" b="0" i="1" dirty="0">
                <a:latin typeface="Arial" panose="020B0604020202020204" pitchFamily="34" charset="0"/>
                <a:cs typeface="Arial" panose="020B0604020202020204" pitchFamily="34" charset="0"/>
              </a:rPr>
              <a:t>Cognitive load theory: research that teachers really need to understand</a:t>
            </a:r>
            <a:r>
              <a:rPr lang="en-AU" sz="1200" b="0" dirty="0">
                <a:latin typeface="Arial" panose="020B0604020202020204" pitchFamily="34" charset="0"/>
                <a:cs typeface="Arial" panose="020B0604020202020204" pitchFamily="34" charset="0"/>
              </a:rPr>
              <a:t>, NSW Department of Education.</a:t>
            </a:r>
            <a:endParaRPr lang="en-AU" sz="1200" dirty="0">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err="1">
                <a:latin typeface="Arial" panose="020B0604020202020204" pitchFamily="34" charset="0"/>
                <a:cs typeface="Arial" panose="020B0604020202020204" pitchFamily="34" charset="0"/>
              </a:rPr>
              <a:t>Rosenshine</a:t>
            </a:r>
            <a:r>
              <a:rPr lang="en-AU" sz="1200" dirty="0">
                <a:latin typeface="Arial" panose="020B0604020202020204" pitchFamily="34" charset="0"/>
                <a:cs typeface="Arial" panose="020B0604020202020204" pitchFamily="34" charset="0"/>
              </a:rPr>
              <a:t> B (2012) 'Principles of instruction: research-based strategies that all teachers should know', </a:t>
            </a:r>
            <a:r>
              <a:rPr lang="en-AU" sz="1200" i="1" dirty="0">
                <a:latin typeface="Arial" panose="020B0604020202020204" pitchFamily="34" charset="0"/>
                <a:cs typeface="Arial" panose="020B0604020202020204" pitchFamily="34" charset="0"/>
              </a:rPr>
              <a:t>American Educator</a:t>
            </a:r>
            <a:r>
              <a:rPr lang="en-AU" sz="1200" dirty="0">
                <a:latin typeface="Arial" panose="020B0604020202020204" pitchFamily="34" charset="0"/>
                <a:cs typeface="Arial" panose="020B0604020202020204" pitchFamily="34" charset="0"/>
              </a:rPr>
              <a:t>, 36(1):12–39.</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p>
            <a:endParaRPr lang="en-AU" dirty="0">
              <a:latin typeface="Public Sans"/>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416505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a:p>
          <a:p>
            <a:pPr marL="342900" indent="-342900">
              <a:buAutoNum type="arabicParenR"/>
            </a:pPr>
            <a:endParaRPr lang="en-AU"/>
          </a:p>
          <a:p>
            <a:pPr marL="342900" indent="-342900">
              <a:buAutoNum type="arabicParenR"/>
            </a:pP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330059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Key idea: chunking and sequencing learning.</a:t>
            </a:r>
          </a:p>
          <a:p>
            <a:r>
              <a:rPr lang="en-AU" sz="1200" b="1" dirty="0">
                <a:latin typeface="Arial" panose="020B0604020202020204" pitchFamily="34" charset="0"/>
                <a:cs typeface="Arial" panose="020B0604020202020204" pitchFamily="34" charset="0"/>
              </a:rPr>
              <a:t>[01:00]</a:t>
            </a:r>
            <a:endParaRPr lang="en-AU" sz="1200" dirty="0">
              <a:latin typeface="Arial" panose="020B0604020202020204" pitchFamily="34" charset="0"/>
              <a:cs typeface="Arial" panose="020B0604020202020204" pitchFamily="34" charset="0"/>
            </a:endParaRPr>
          </a:p>
          <a:p>
            <a:endParaRPr lang="en-AU" sz="1200" b="1"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Speaker notes:</a:t>
            </a:r>
          </a:p>
          <a:p>
            <a:endParaRPr lang="en-AU" sz="1200" b="1"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Arial" panose="020B0604020202020204" pitchFamily="34" charset="0"/>
                <a:cs typeface="Arial" panose="020B0604020202020204" pitchFamily="34" charset="0"/>
              </a:rPr>
              <a:t>Chunking</a:t>
            </a:r>
            <a:r>
              <a:rPr lang="en-AU" sz="1200" dirty="0">
                <a:latin typeface="Arial" panose="020B0604020202020204" pitchFamily="34" charset="0"/>
                <a:cs typeface="Arial" panose="020B0604020202020204" pitchFamily="34" charset="0"/>
              </a:rPr>
              <a:t> learning involves the teacher breaking up complex knowledge or skills into small steps to manage students’ cognitive load.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Sequencing</a:t>
            </a:r>
            <a:r>
              <a:rPr lang="en-AU" sz="1200" dirty="0">
                <a:latin typeface="Arial" panose="020B0604020202020204" pitchFamily="34" charset="0"/>
                <a:cs typeface="Arial" panose="020B0604020202020204" pitchFamily="34" charset="0"/>
              </a:rPr>
              <a:t> learning involves teaching students foundational concepts and skills before more complex ones. Well sequenced learning helps students to create organised and accurate mental models in their long-term memory. For example, in dancing, we don’t attempt to master an entire routine all at once, instead, we break it into chunks and learn each chunk before attempting the next.</a:t>
            </a:r>
          </a:p>
          <a:p>
            <a:endParaRPr lang="en-AU"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200" dirty="0">
                <a:latin typeface="Arial" panose="020B0604020202020204" pitchFamily="34" charset="0"/>
                <a:cs typeface="Arial" panose="020B0604020202020204" pitchFamily="34" charset="0"/>
              </a:rPr>
              <a:t>Chunking and sequencing learning are crucial strategies for managing cognitive load and supporting schema development (AERO 2023b; AERO 2024b). </a:t>
            </a:r>
            <a:endParaRPr lang="en-US" sz="1200" dirty="0">
              <a:latin typeface="Arial" panose="020B0604020202020204" pitchFamily="34" charset="0"/>
              <a:cs typeface="Arial" panose="020B060402020202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Teachers break information into manageable chunks and present it in a logical sequence with frequent opportunities for students to practise (AERO 2023b; AERO 2024b).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Teachers communicate the new information clearly through detailed explanations (Fletcher-Wood 2018; Sherrington 2019). This can include think-</a:t>
            </a:r>
            <a:r>
              <a:rPr lang="en-AU" sz="1200" dirty="0" err="1">
                <a:latin typeface="Arial" panose="020B0604020202020204" pitchFamily="34" charset="0"/>
                <a:cs typeface="Arial" panose="020B0604020202020204" pitchFamily="34" charset="0"/>
              </a:rPr>
              <a:t>alouds</a:t>
            </a:r>
            <a:r>
              <a:rPr lang="en-AU" sz="1200" dirty="0">
                <a:latin typeface="Arial" panose="020B0604020202020204" pitchFamily="34" charset="0"/>
                <a:cs typeface="Arial" panose="020B0604020202020204" pitchFamily="34" charset="0"/>
              </a:rPr>
              <a:t> and models or worked examples (AERO 2024b).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Chunking is also a practice similar to the Aboriginal pedagogy process of Deconstruct Reconstruct where the whole picture is shown and then it is broken down into parts and then built back up to the whole picture. </a:t>
            </a:r>
            <a:endParaRPr lang="en-AU" sz="1200" dirty="0">
              <a:solidFill>
                <a:srgbClr val="000000"/>
              </a:solidFill>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i="0" dirty="0">
                <a:solidFill>
                  <a:srgbClr val="221F20"/>
                </a:solidFill>
                <a:effectLst/>
                <a:latin typeface="Arial" panose="020B0604020202020204" pitchFamily="34" charset="0"/>
                <a:cs typeface="Arial" panose="020B0604020202020204" pitchFamily="34" charset="0"/>
              </a:rPr>
              <a:t>Notes to presenter: (not necessary to read aloud)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In cognitive science, chunking is known as the process of combining multiple smaller elements into a larger element within long term memory (Lovell, 2020). </a:t>
            </a:r>
            <a:r>
              <a:rPr lang="en-AU" sz="1200" dirty="0">
                <a:latin typeface="Arial" panose="020B0604020202020204" pitchFamily="34" charset="0"/>
                <a:cs typeface="Arial" panose="020B0604020202020204" pitchFamily="34" charset="0"/>
              </a:rPr>
              <a:t>Working memory operates by grouping information into "chunks" of different sizes. In this Chunking and Sequencing strategy, chunking is used to mean how teachers break down content into manageable chunks so that students are supported to develop robust schemas.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Arial" panose="020B0604020202020204" pitchFamily="34" charset="0"/>
                <a:cs typeface="Arial" panose="020B0604020202020204" pitchFamily="34" charset="0"/>
              </a:rPr>
              <a:t>For further information on Aboriginal pedagogy process of Deconstruct Reconstruct contact: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https://education.nsw.gov.au/teaching-and-learning/aec/aboriginal-education-support-teams</a:t>
            </a:r>
          </a:p>
          <a:p>
            <a:endParaRPr lang="en-AU"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References: </a:t>
            </a:r>
            <a:endParaRPr lang="en-AU" sz="1200" dirty="0">
              <a:latin typeface="Arial" panose="020B0604020202020204" pitchFamily="34" charset="0"/>
              <a:cs typeface="Arial" panose="020B0604020202020204" pitchFamily="34" charset="0"/>
            </a:endParaRPr>
          </a:p>
          <a:p>
            <a:pPr marR="0" lvl="0" algn="l" defTabSz="1219170" rtl="0" eaLnBrk="1" fontAlgn="auto" latinLnBrk="0" hangingPunct="1">
              <a:lnSpc>
                <a:spcPct val="100000"/>
              </a:lnSpc>
              <a:spcBef>
                <a:spcPts val="0"/>
              </a:spcBef>
              <a:spcAft>
                <a:spcPts val="0"/>
              </a:spcAft>
              <a:buClrTx/>
              <a:buSzTx/>
              <a:tabLst/>
              <a:defRPr/>
            </a:pPr>
            <a:r>
              <a:rPr lang="en-AU" sz="1200" dirty="0">
                <a:solidFill>
                  <a:srgbClr val="22272B"/>
                </a:solidFill>
                <a:latin typeface="Arial" panose="020B0604020202020204" pitchFamily="34" charset="0"/>
                <a:cs typeface="Arial" panose="020B0604020202020204" pitchFamily="34" charset="0"/>
              </a:rPr>
              <a:t>AERO (Australian Education Research Organisation) (2023b) </a:t>
            </a:r>
            <a:r>
              <a:rPr lang="en-AU" sz="1200" i="1" dirty="0">
                <a:solidFill>
                  <a:srgbClr val="22272B"/>
                </a:solidFill>
                <a:latin typeface="Arial" panose="020B0604020202020204" pitchFamily="34" charset="0"/>
                <a:cs typeface="Arial" panose="020B0604020202020204" pitchFamily="34" charset="0"/>
              </a:rPr>
              <a:t>How students learn best: an overview of the learning process and the most effective teaching practices, </a:t>
            </a:r>
            <a:r>
              <a:rPr lang="en-AU" sz="1200" i="0" dirty="0">
                <a:solidFill>
                  <a:srgbClr val="22272B"/>
                </a:solidFill>
                <a:latin typeface="Arial" panose="020B0604020202020204" pitchFamily="34" charset="0"/>
                <a:cs typeface="Arial" panose="020B0604020202020204" pitchFamily="34" charset="0"/>
              </a:rPr>
              <a:t>AERO, </a:t>
            </a:r>
            <a:r>
              <a:rPr lang="en-AU" sz="1200" dirty="0">
                <a:latin typeface="Arial" panose="020B0604020202020204" pitchFamily="34" charset="0"/>
                <a:cs typeface="Arial" panose="020B0604020202020204" pitchFamily="34" charset="0"/>
              </a:rPr>
              <a:t>accessed </a:t>
            </a:r>
            <a:r>
              <a:rPr lang="en-US" sz="1200" dirty="0">
                <a:latin typeface="Arial" panose="020B0604020202020204" pitchFamily="34" charset="0"/>
                <a:cs typeface="Arial" panose="020B0604020202020204" pitchFamily="34" charset="0"/>
              </a:rPr>
              <a:t>20 November 2024.</a:t>
            </a:r>
            <a:endParaRPr lang="en-AU" sz="1200" i="0" dirty="0">
              <a:solidFill>
                <a:srgbClr val="22272B"/>
              </a:solidFill>
              <a:latin typeface="Arial" panose="020B0604020202020204" pitchFamily="34" charset="0"/>
              <a:cs typeface="Arial" panose="020B0604020202020204" pitchFamily="34" charset="0"/>
            </a:endParaRPr>
          </a:p>
          <a:p>
            <a:pPr marR="0" lvl="0" algn="l" defTabSz="1219170" rtl="0" eaLnBrk="1" fontAlgn="auto" latinLnBrk="0" hangingPunct="1">
              <a:lnSpc>
                <a:spcPct val="100000"/>
              </a:lnSpc>
              <a:spcBef>
                <a:spcPts val="0"/>
              </a:spcBef>
              <a:spcAft>
                <a:spcPts val="0"/>
              </a:spcAft>
              <a:buClrTx/>
              <a:buSzTx/>
              <a:tabLst/>
              <a:defRPr/>
            </a:pPr>
            <a:r>
              <a:rPr lang="en-AU" sz="1200" dirty="0">
                <a:solidFill>
                  <a:srgbClr val="22272B"/>
                </a:solidFill>
                <a:latin typeface="Arial" panose="020B0604020202020204" pitchFamily="34" charset="0"/>
                <a:cs typeface="Arial" panose="020B0604020202020204" pitchFamily="34" charset="0"/>
              </a:rPr>
              <a:t>AERO (Australian Education Research Organisation)</a:t>
            </a:r>
            <a:r>
              <a:rPr lang="en-AU" sz="1200" b="0" i="0" u="none" strike="noStrike" dirty="0">
                <a:solidFill>
                  <a:srgbClr val="22272B"/>
                </a:solidFill>
                <a:effectLst/>
                <a:latin typeface="Arial" panose="020B0604020202020204" pitchFamily="34" charset="0"/>
                <a:cs typeface="Arial" panose="020B0604020202020204" pitchFamily="34" charset="0"/>
              </a:rPr>
              <a:t> (</a:t>
            </a:r>
            <a:r>
              <a:rPr lang="en-AU" sz="1200" dirty="0">
                <a:solidFill>
                  <a:srgbClr val="22272B"/>
                </a:solidFill>
                <a:latin typeface="Arial" panose="020B0604020202020204" pitchFamily="34" charset="0"/>
                <a:cs typeface="Arial" panose="020B0604020202020204" pitchFamily="34" charset="0"/>
              </a:rPr>
              <a:t>2024b</a:t>
            </a:r>
            <a:r>
              <a:rPr lang="en-AU" sz="1200" b="0" i="0" u="none" strike="noStrike" dirty="0">
                <a:solidFill>
                  <a:srgbClr val="22272B"/>
                </a:solidFill>
                <a:effectLst/>
                <a:latin typeface="Arial" panose="020B0604020202020204" pitchFamily="34" charset="0"/>
                <a:cs typeface="Arial" panose="020B0604020202020204" pitchFamily="34" charset="0"/>
              </a:rPr>
              <a:t>) </a:t>
            </a:r>
            <a:r>
              <a:rPr lang="en-AU" sz="1200" b="0" i="1" u="none" strike="noStrike" dirty="0">
                <a:solidFill>
                  <a:srgbClr val="22272B"/>
                </a:solidFill>
                <a:effectLst/>
                <a:latin typeface="Arial" panose="020B0604020202020204" pitchFamily="34" charset="0"/>
                <a:cs typeface="Arial" panose="020B0604020202020204" pitchFamily="34" charset="0"/>
              </a:rPr>
              <a:t>Teach e</a:t>
            </a:r>
            <a:r>
              <a:rPr lang="en-AU" sz="1200" i="1" dirty="0">
                <a:solidFill>
                  <a:srgbClr val="22272B"/>
                </a:solidFill>
                <a:latin typeface="Arial" panose="020B0604020202020204" pitchFamily="34" charset="0"/>
                <a:cs typeface="Arial" panose="020B0604020202020204" pitchFamily="34" charset="0"/>
              </a:rPr>
              <a:t>xplicitly</a:t>
            </a:r>
            <a:r>
              <a:rPr lang="en-AU" sz="1200" b="0" i="0" u="none" strike="noStrike" dirty="0">
                <a:solidFill>
                  <a:srgbClr val="22272B"/>
                </a:solidFill>
                <a:effectLst/>
                <a:latin typeface="Arial" panose="020B0604020202020204" pitchFamily="34" charset="0"/>
                <a:cs typeface="Arial" panose="020B0604020202020204" pitchFamily="34" charset="0"/>
              </a:rPr>
              <a:t>, </a:t>
            </a:r>
            <a:r>
              <a:rPr lang="en-AU" sz="1200" dirty="0">
                <a:solidFill>
                  <a:srgbClr val="22272B"/>
                </a:solidFill>
                <a:latin typeface="Arial" panose="020B0604020202020204" pitchFamily="34" charset="0"/>
                <a:cs typeface="Arial" panose="020B0604020202020204" pitchFamily="34" charset="0"/>
              </a:rPr>
              <a:t>AERO</a:t>
            </a:r>
            <a:r>
              <a:rPr lang="en-AU" sz="1200" b="0" i="0" u="none" strike="noStrike" dirty="0">
                <a:solidFill>
                  <a:srgbClr val="22272B"/>
                </a:solidFill>
                <a:effectLst/>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accessed </a:t>
            </a:r>
            <a:r>
              <a:rPr lang="en-US" sz="1200" dirty="0">
                <a:latin typeface="Arial" panose="020B0604020202020204" pitchFamily="34" charset="0"/>
                <a:cs typeface="Arial" panose="020B0604020202020204" pitchFamily="34" charset="0"/>
              </a:rPr>
              <a:t>20 November 2024.</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solidFill>
                  <a:srgbClr val="000000"/>
                </a:solidFill>
                <a:latin typeface="Arial" panose="020B0604020202020204" pitchFamily="34" charset="0"/>
                <a:cs typeface="Arial" panose="020B0604020202020204" pitchFamily="34" charset="0"/>
              </a:rPr>
              <a:t>Fletcher-Wood H (2018) </a:t>
            </a:r>
            <a:r>
              <a:rPr lang="en-AU" sz="1200" i="1" dirty="0">
                <a:solidFill>
                  <a:srgbClr val="000000"/>
                </a:solidFill>
                <a:latin typeface="Arial" panose="020B0604020202020204" pitchFamily="34" charset="0"/>
                <a:cs typeface="Arial" panose="020B0604020202020204" pitchFamily="34" charset="0"/>
              </a:rPr>
              <a:t>Responsive teaching, </a:t>
            </a:r>
            <a:r>
              <a:rPr lang="en-AU" sz="1200" dirty="0">
                <a:solidFill>
                  <a:srgbClr val="000000"/>
                </a:solidFill>
                <a:latin typeface="Arial" panose="020B0604020202020204" pitchFamily="34" charset="0"/>
                <a:cs typeface="Arial" panose="020B0604020202020204" pitchFamily="34" charset="0"/>
              </a:rPr>
              <a:t>Routledge.</a:t>
            </a:r>
            <a:endParaRPr lang="en-AU" sz="1200" dirty="0">
              <a:solidFill>
                <a:srgbClr val="000000"/>
              </a:solidFill>
              <a:latin typeface="Arial" panose="020B0604020202020204" pitchFamily="34" charset="0"/>
              <a:ea typeface="Calibri Light"/>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solidFill>
                  <a:srgbClr val="000000"/>
                </a:solidFill>
                <a:latin typeface="Arial" panose="020B0604020202020204" pitchFamily="34" charset="0"/>
                <a:cs typeface="Arial" panose="020B0604020202020204" pitchFamily="34" charset="0"/>
              </a:rPr>
              <a:t>Lovell O (2020) </a:t>
            </a:r>
            <a:r>
              <a:rPr lang="en-AU" sz="1200" dirty="0" err="1">
                <a:solidFill>
                  <a:srgbClr val="000000"/>
                </a:solidFill>
                <a:latin typeface="Arial" panose="020B0604020202020204" pitchFamily="34" charset="0"/>
                <a:cs typeface="Arial" panose="020B0604020202020204" pitchFamily="34" charset="0"/>
              </a:rPr>
              <a:t>Sweller’s</a:t>
            </a:r>
            <a:r>
              <a:rPr lang="en-AU" sz="1200" dirty="0">
                <a:solidFill>
                  <a:srgbClr val="000000"/>
                </a:solidFill>
                <a:latin typeface="Arial" panose="020B0604020202020204" pitchFamily="34" charset="0"/>
                <a:cs typeface="Arial" panose="020B0604020202020204" pitchFamily="34" charset="0"/>
              </a:rPr>
              <a:t> Cognitive Load Theory in Action, John Catt Educational Ltd.</a:t>
            </a:r>
          </a:p>
          <a:p>
            <a:pPr marL="0" indent="0">
              <a:buFont typeface="Arial" panose="020B0604020202020204" pitchFamily="34" charset="0"/>
              <a:buNone/>
            </a:pPr>
            <a:r>
              <a:rPr lang="en-US" sz="1200" dirty="0">
                <a:solidFill>
                  <a:srgbClr val="22272B"/>
                </a:solidFill>
                <a:latin typeface="Arial" panose="020B0604020202020204" pitchFamily="34" charset="0"/>
                <a:cs typeface="Arial" panose="020B0604020202020204" pitchFamily="34" charset="0"/>
              </a:rPr>
              <a:t>Sherrington T (2019) (</a:t>
            </a:r>
            <a:r>
              <a:rPr lang="en-US" sz="1200" dirty="0" err="1">
                <a:solidFill>
                  <a:srgbClr val="22272B"/>
                </a:solidFill>
                <a:latin typeface="Arial" panose="020B0604020202020204" pitchFamily="34" charset="0"/>
                <a:cs typeface="Arial" panose="020B0604020202020204" pitchFamily="34" charset="0"/>
              </a:rPr>
              <a:t>Cavigliogi</a:t>
            </a:r>
            <a:r>
              <a:rPr lang="en-US" sz="1200" dirty="0">
                <a:solidFill>
                  <a:srgbClr val="22272B"/>
                </a:solidFill>
                <a:latin typeface="Arial" panose="020B0604020202020204" pitchFamily="34" charset="0"/>
                <a:cs typeface="Arial" panose="020B0604020202020204" pitchFamily="34" charset="0"/>
              </a:rPr>
              <a:t> O, </a:t>
            </a:r>
            <a:r>
              <a:rPr lang="en-US" sz="1200" dirty="0" err="1">
                <a:solidFill>
                  <a:srgbClr val="22272B"/>
                </a:solidFill>
                <a:latin typeface="Arial" panose="020B0604020202020204" pitchFamily="34" charset="0"/>
                <a:cs typeface="Arial" panose="020B0604020202020204" pitchFamily="34" charset="0"/>
              </a:rPr>
              <a:t>illus</a:t>
            </a:r>
            <a:r>
              <a:rPr lang="en-US" sz="1200" dirty="0">
                <a:solidFill>
                  <a:srgbClr val="22272B"/>
                </a:solidFill>
                <a:latin typeface="Arial" panose="020B0604020202020204" pitchFamily="34" charset="0"/>
                <a:cs typeface="Arial" panose="020B0604020202020204" pitchFamily="34" charset="0"/>
              </a:rPr>
              <a:t>) </a:t>
            </a:r>
            <a:r>
              <a:rPr lang="en-US" sz="1200" i="1" dirty="0" err="1">
                <a:solidFill>
                  <a:srgbClr val="22272B"/>
                </a:solidFill>
                <a:latin typeface="Arial" panose="020B0604020202020204" pitchFamily="34" charset="0"/>
                <a:cs typeface="Arial" panose="020B0604020202020204" pitchFamily="34" charset="0"/>
              </a:rPr>
              <a:t>Rosenshine’s</a:t>
            </a:r>
            <a:r>
              <a:rPr lang="en-US" sz="1200" i="1" dirty="0">
                <a:solidFill>
                  <a:srgbClr val="22272B"/>
                </a:solidFill>
                <a:latin typeface="Arial" panose="020B0604020202020204" pitchFamily="34" charset="0"/>
                <a:cs typeface="Arial" panose="020B0604020202020204" pitchFamily="34" charset="0"/>
              </a:rPr>
              <a:t> principles in</a:t>
            </a:r>
            <a:r>
              <a:rPr lang="en-US" sz="1200" dirty="0">
                <a:solidFill>
                  <a:srgbClr val="22272B"/>
                </a:solidFill>
                <a:latin typeface="Arial" panose="020B0604020202020204" pitchFamily="34" charset="0"/>
                <a:cs typeface="Arial" panose="020B0604020202020204" pitchFamily="34" charset="0"/>
              </a:rPr>
              <a:t> a</a:t>
            </a:r>
            <a:r>
              <a:rPr lang="en-US" sz="1200" i="1" dirty="0">
                <a:solidFill>
                  <a:srgbClr val="22272B"/>
                </a:solidFill>
                <a:latin typeface="Arial" panose="020B0604020202020204" pitchFamily="34" charset="0"/>
                <a:cs typeface="Arial" panose="020B0604020202020204" pitchFamily="34" charset="0"/>
              </a:rPr>
              <a:t>ction,</a:t>
            </a:r>
            <a:r>
              <a:rPr lang="en-US" sz="1200" dirty="0">
                <a:solidFill>
                  <a:srgbClr val="22272B"/>
                </a:solidFill>
                <a:latin typeface="Arial" panose="020B0604020202020204" pitchFamily="34" charset="0"/>
                <a:cs typeface="Arial" panose="020B0604020202020204" pitchFamily="34" charset="0"/>
              </a:rPr>
              <a:t> John Catt Educational Ltd.</a:t>
            </a:r>
            <a:r>
              <a:rPr lang="en-AU" sz="1200" dirty="0">
                <a:solidFill>
                  <a:srgbClr val="22272B"/>
                </a:solidFill>
                <a:latin typeface="Arial" panose="020B0604020202020204" pitchFamily="34" charset="0"/>
                <a:cs typeface="Arial" panose="020B0604020202020204" pitchFamily="34" charset="0"/>
              </a:rPr>
              <a:t> </a:t>
            </a:r>
          </a:p>
          <a:p>
            <a:pPr marL="0" indent="0">
              <a:buFont typeface="Arial" panose="020B0604020202020204" pitchFamily="34" charset="0"/>
              <a:buNone/>
            </a:pPr>
            <a:r>
              <a:rPr lang="en-AU" sz="1200" dirty="0" err="1">
                <a:latin typeface="Arial" panose="020B0604020202020204" pitchFamily="34" charset="0"/>
                <a:cs typeface="Arial" panose="020B0604020202020204" pitchFamily="34" charset="0"/>
              </a:rPr>
              <a:t>Yunkaporta</a:t>
            </a:r>
            <a:r>
              <a:rPr lang="en-AU" sz="1200" dirty="0">
                <a:latin typeface="Arial" panose="020B0604020202020204" pitchFamily="34" charset="0"/>
                <a:cs typeface="Arial" panose="020B0604020202020204" pitchFamily="34" charset="0"/>
              </a:rPr>
              <a:t> T (2009) </a:t>
            </a:r>
            <a:r>
              <a:rPr lang="en-AU" sz="1200" b="0" i="1" dirty="0">
                <a:latin typeface="Arial" panose="020B0604020202020204" pitchFamily="34" charset="0"/>
                <a:cs typeface="Arial" panose="020B0604020202020204" pitchFamily="34" charset="0"/>
              </a:rPr>
              <a:t>8 Ways of Aboriginal Learning</a:t>
            </a:r>
            <a:r>
              <a:rPr lang="en-AU" sz="1200" b="0" dirty="0">
                <a:latin typeface="Arial" panose="020B0604020202020204" pitchFamily="34" charset="0"/>
                <a:cs typeface="Arial" panose="020B0604020202020204" pitchFamily="34" charset="0"/>
              </a:rPr>
              <a:t>, accessed 20 November 2024.</a:t>
            </a:r>
            <a:endParaRPr lang="en-AU" sz="1200" dirty="0">
              <a:solidFill>
                <a:srgbClr val="22272B"/>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975741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Chunking and  sequencing in the lesson </a:t>
            </a:r>
          </a:p>
          <a:p>
            <a:r>
              <a:rPr lang="en-AU" sz="1200" b="1" dirty="0">
                <a:latin typeface="Arial" panose="020B0604020202020204" pitchFamily="34" charset="0"/>
                <a:cs typeface="Arial" panose="020B0604020202020204" pitchFamily="34" charset="0"/>
              </a:rPr>
              <a:t>[1:00]</a:t>
            </a:r>
          </a:p>
          <a:p>
            <a:r>
              <a:rPr lang="en-AU" sz="1200" b="1" dirty="0">
                <a:latin typeface="Arial" panose="020B0604020202020204" pitchFamily="34" charset="0"/>
                <a:cs typeface="Arial" panose="020B0604020202020204" pitchFamily="34" charset="0"/>
              </a:rPr>
              <a:t> </a:t>
            </a:r>
          </a:p>
          <a:p>
            <a:r>
              <a:rPr lang="en-AU" sz="1200" b="1" dirty="0">
                <a:latin typeface="Arial" panose="020B0604020202020204" pitchFamily="34" charset="0"/>
                <a:cs typeface="Arial" panose="020B0604020202020204" pitchFamily="34" charset="0"/>
              </a:rPr>
              <a:t>Speaker notes: </a:t>
            </a:r>
            <a:endParaRPr lang="en-AU" sz="1200" b="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Deliberate chunking and sequencing within the lesson supports complex schema development. Segmenting learning into small chunks can reduce cognitive load (Lovell 2020). Chunks are then sequenced logically to build in complexity, helping students ‘build on what they already know’ (AERO 2024b:3).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 When chunking and sequencing in a lesson:</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dirty="0">
              <a:latin typeface="Arial" panose="020B0604020202020204" pitchFamily="34" charset="0"/>
              <a:cs typeface="Arial" panose="020B0604020202020204" pitchFamily="34" charset="0"/>
            </a:endParaRPr>
          </a:p>
          <a:p>
            <a:pPr marL="342900" indent="-342900">
              <a:buFont typeface="+mj-lt"/>
              <a:buAutoNum type="arabicPeriod"/>
            </a:pPr>
            <a:r>
              <a:rPr lang="en-AU" sz="1200" dirty="0">
                <a:latin typeface="Arial" panose="020B0604020202020204" pitchFamily="34" charset="0"/>
                <a:cs typeface="Arial" panose="020B0604020202020204" pitchFamily="34" charset="0"/>
              </a:rPr>
              <a:t>Identify prerequisite skills and knowledge.</a:t>
            </a:r>
          </a:p>
          <a:p>
            <a:pPr marL="342900" indent="-342900">
              <a:buFont typeface="+mj-lt"/>
              <a:buAutoNum type="arabicPeriod"/>
            </a:pPr>
            <a:r>
              <a:rPr lang="en-AU" sz="1200" dirty="0">
                <a:latin typeface="Arial" panose="020B0604020202020204" pitchFamily="34" charset="0"/>
                <a:cs typeface="Arial" panose="020B0604020202020204" pitchFamily="34" charset="0"/>
              </a:rPr>
              <a:t>Identify key skills and knowledge to be learned.</a:t>
            </a:r>
          </a:p>
          <a:p>
            <a:pPr marL="342900" indent="-342900">
              <a:buFont typeface="+mj-lt"/>
              <a:buAutoNum type="arabicPeriod"/>
            </a:pPr>
            <a:r>
              <a:rPr lang="en-AU" sz="1200" dirty="0">
                <a:latin typeface="Arial" panose="020B0604020202020204" pitchFamily="34" charset="0"/>
                <a:cs typeface="Arial" panose="020B0604020202020204" pitchFamily="34" charset="0"/>
              </a:rPr>
              <a:t>Break the learning down into small component parts (chunks). </a:t>
            </a:r>
          </a:p>
          <a:p>
            <a:pPr marL="342900" indent="-342900">
              <a:buFont typeface="+mj-lt"/>
              <a:buAutoNum type="arabicPeriod"/>
            </a:pPr>
            <a:r>
              <a:rPr lang="en-AU" sz="1200" dirty="0">
                <a:latin typeface="Arial" panose="020B0604020202020204" pitchFamily="34" charset="0"/>
                <a:cs typeface="Arial" panose="020B0604020202020204" pitchFamily="34" charset="0"/>
              </a:rPr>
              <a:t>Sequence chunks to build complexity.</a:t>
            </a:r>
          </a:p>
          <a:p>
            <a:pPr marL="342900" indent="-342900">
              <a:buFont typeface="+mj-lt"/>
              <a:buAutoNum type="arabicPeriod"/>
            </a:pPr>
            <a:r>
              <a:rPr lang="en-AU" sz="1200" dirty="0">
                <a:latin typeface="Arial" panose="020B0604020202020204" pitchFamily="34" charset="0"/>
                <a:cs typeface="Arial" panose="020B0604020202020204" pitchFamily="34" charset="0"/>
              </a:rPr>
              <a:t>Teach each chunk with a distinct check for understanding before moving onto the next chunk.</a:t>
            </a:r>
          </a:p>
          <a:p>
            <a:endParaRPr lang="en-AU"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Arial" panose="020B0604020202020204" pitchFamily="34" charset="0"/>
                <a:cs typeface="Arial" panose="020B0604020202020204" pitchFamily="34" charset="0"/>
              </a:rPr>
              <a:t>References: </a:t>
            </a:r>
            <a:endParaRPr lang="en-AU"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solidFill>
                  <a:srgbClr val="22272B"/>
                </a:solidFill>
                <a:latin typeface="Arial" panose="020B0604020202020204" pitchFamily="34" charset="0"/>
                <a:cs typeface="Arial" panose="020B0604020202020204" pitchFamily="34" charset="0"/>
              </a:rPr>
              <a:t>AERO (Australian Education Research Organisation)</a:t>
            </a:r>
            <a:r>
              <a:rPr lang="en-AU" sz="1200" b="0" i="0" u="none" strike="noStrike" dirty="0">
                <a:solidFill>
                  <a:srgbClr val="22272B"/>
                </a:solidFill>
                <a:effectLst/>
                <a:latin typeface="Arial" panose="020B0604020202020204" pitchFamily="34" charset="0"/>
                <a:cs typeface="Arial" panose="020B0604020202020204" pitchFamily="34" charset="0"/>
              </a:rPr>
              <a:t> (</a:t>
            </a:r>
            <a:r>
              <a:rPr lang="en-AU" sz="1200" dirty="0">
                <a:solidFill>
                  <a:srgbClr val="22272B"/>
                </a:solidFill>
                <a:latin typeface="Arial" panose="020B0604020202020204" pitchFamily="34" charset="0"/>
                <a:cs typeface="Arial" panose="020B0604020202020204" pitchFamily="34" charset="0"/>
              </a:rPr>
              <a:t>2024b</a:t>
            </a:r>
            <a:r>
              <a:rPr lang="en-AU" sz="1200" b="0" i="0" u="none" strike="noStrike" dirty="0">
                <a:solidFill>
                  <a:srgbClr val="22272B"/>
                </a:solidFill>
                <a:effectLst/>
                <a:latin typeface="Arial" panose="020B0604020202020204" pitchFamily="34" charset="0"/>
                <a:cs typeface="Arial" panose="020B0604020202020204" pitchFamily="34" charset="0"/>
              </a:rPr>
              <a:t>) </a:t>
            </a:r>
            <a:r>
              <a:rPr lang="en-AU" sz="1200" b="0" i="1" u="none" strike="noStrike" dirty="0">
                <a:solidFill>
                  <a:srgbClr val="22272B"/>
                </a:solidFill>
                <a:effectLst/>
                <a:latin typeface="Arial" panose="020B0604020202020204" pitchFamily="34" charset="0"/>
                <a:cs typeface="Arial" panose="020B0604020202020204" pitchFamily="34" charset="0"/>
              </a:rPr>
              <a:t>Teach e</a:t>
            </a:r>
            <a:r>
              <a:rPr lang="en-AU" sz="1200" i="1" dirty="0">
                <a:solidFill>
                  <a:srgbClr val="22272B"/>
                </a:solidFill>
                <a:latin typeface="Arial" panose="020B0604020202020204" pitchFamily="34" charset="0"/>
                <a:cs typeface="Arial" panose="020B0604020202020204" pitchFamily="34" charset="0"/>
              </a:rPr>
              <a:t>xplicitly</a:t>
            </a:r>
            <a:r>
              <a:rPr lang="en-AU" sz="1200" b="0" i="0" u="none" strike="noStrike" dirty="0">
                <a:solidFill>
                  <a:srgbClr val="22272B"/>
                </a:solidFill>
                <a:effectLst/>
                <a:latin typeface="Arial" panose="020B0604020202020204" pitchFamily="34" charset="0"/>
                <a:cs typeface="Arial" panose="020B0604020202020204" pitchFamily="34" charset="0"/>
              </a:rPr>
              <a:t>, </a:t>
            </a:r>
            <a:r>
              <a:rPr lang="en-AU" sz="1200" dirty="0">
                <a:solidFill>
                  <a:srgbClr val="22272B"/>
                </a:solidFill>
                <a:latin typeface="Arial" panose="020B0604020202020204" pitchFamily="34" charset="0"/>
                <a:cs typeface="Arial" panose="020B0604020202020204" pitchFamily="34" charset="0"/>
              </a:rPr>
              <a:t>AERO</a:t>
            </a:r>
            <a:r>
              <a:rPr lang="en-AU" sz="1200" b="0" i="0" u="none" strike="noStrike" dirty="0">
                <a:solidFill>
                  <a:srgbClr val="22272B"/>
                </a:solidFill>
                <a:effectLst/>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accessed </a:t>
            </a:r>
            <a:r>
              <a:rPr lang="en-US" sz="1200" dirty="0">
                <a:latin typeface="Arial" panose="020B0604020202020204" pitchFamily="34" charset="0"/>
                <a:cs typeface="Arial" panose="020B0604020202020204" pitchFamily="34" charset="0"/>
              </a:rPr>
              <a:t>20 November 2024.</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solidFill>
                  <a:srgbClr val="000000"/>
                </a:solidFill>
                <a:latin typeface="Arial" panose="020B0604020202020204" pitchFamily="34" charset="0"/>
                <a:cs typeface="Arial" panose="020B0604020202020204" pitchFamily="34" charset="0"/>
              </a:rPr>
              <a:t>Lovell O (2020) </a:t>
            </a:r>
            <a:r>
              <a:rPr lang="en-AU" sz="1200" dirty="0" err="1">
                <a:solidFill>
                  <a:srgbClr val="000000"/>
                </a:solidFill>
                <a:latin typeface="Arial" panose="020B0604020202020204" pitchFamily="34" charset="0"/>
                <a:cs typeface="Arial" panose="020B0604020202020204" pitchFamily="34" charset="0"/>
              </a:rPr>
              <a:t>Sweller’s</a:t>
            </a:r>
            <a:r>
              <a:rPr lang="en-AU" sz="1200" dirty="0">
                <a:solidFill>
                  <a:srgbClr val="000000"/>
                </a:solidFill>
                <a:latin typeface="Arial" panose="020B0604020202020204" pitchFamily="34" charset="0"/>
                <a:cs typeface="Arial" panose="020B0604020202020204" pitchFamily="34" charset="0"/>
              </a:rPr>
              <a:t> Cognitive Load Theory in Action, John Catt Educational Ltd.</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2296451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Chunking and  sequencing across the unit </a:t>
            </a:r>
          </a:p>
          <a:p>
            <a:r>
              <a:rPr lang="en-AU" sz="1200" b="1" dirty="0">
                <a:latin typeface="Arial" panose="020B0604020202020204" pitchFamily="34" charset="0"/>
                <a:cs typeface="Arial" panose="020B0604020202020204" pitchFamily="34" charset="0"/>
              </a:rPr>
              <a:t>[1:00]</a:t>
            </a:r>
          </a:p>
          <a:p>
            <a:r>
              <a:rPr lang="en-AU" sz="1200" b="1" dirty="0">
                <a:latin typeface="Arial" panose="020B0604020202020204" pitchFamily="34" charset="0"/>
                <a:cs typeface="Arial" panose="020B0604020202020204" pitchFamily="34" charset="0"/>
              </a:rPr>
              <a:t> </a:t>
            </a:r>
          </a:p>
          <a:p>
            <a:r>
              <a:rPr lang="en-AU" sz="1200" b="1" dirty="0">
                <a:latin typeface="Arial" panose="020B0604020202020204" pitchFamily="34" charset="0"/>
                <a:cs typeface="Arial" panose="020B0604020202020204" pitchFamily="34" charset="0"/>
              </a:rPr>
              <a:t>Speaker notes: </a:t>
            </a:r>
            <a:endParaRPr lang="en-AU" sz="1200" b="0" dirty="0">
              <a:latin typeface="Arial" panose="020B0604020202020204" pitchFamily="34" charset="0"/>
              <a:cs typeface="Arial" panose="020B0604020202020204" pitchFamily="34" charset="0"/>
            </a:endParaRPr>
          </a:p>
          <a:p>
            <a:pPr>
              <a:defRPr/>
            </a:pPr>
            <a:r>
              <a:rPr lang="en-AU" sz="1200" dirty="0">
                <a:latin typeface="Arial" panose="020B0604020202020204" pitchFamily="34" charset="0"/>
                <a:cs typeface="Arial" panose="020B0604020202020204" pitchFamily="34" charset="0"/>
              </a:rPr>
              <a:t>When planning units of work or a sequence of lessons, it is important to consider the chunks of key knowledge or skills students need to achieve. This builds on the existing sequencing of content in NSW syllabuses. These chunks need to be organised into smaller instructional tasks and sequenced in a logical and effective order. Sequencing information thoughtfully allows students to build on prior knowledge to gradually deepen their understanding, supporting effective learning.</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When chunking and sequencing across a unit: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dirty="0">
              <a:latin typeface="Arial" panose="020B0604020202020204" pitchFamily="34" charset="0"/>
              <a:cs typeface="Arial" panose="020B0604020202020204" pitchFamily="34" charset="0"/>
            </a:endParaRPr>
          </a:p>
          <a:p>
            <a:pPr marL="342900" indent="-342900">
              <a:buFont typeface="Arial" panose="020B0604020202020204" pitchFamily="34" charset="0"/>
              <a:buAutoNum type="arabicPeriod"/>
            </a:pPr>
            <a:r>
              <a:rPr lang="en-AU" sz="1200" dirty="0">
                <a:latin typeface="Arial" panose="020B0604020202020204" pitchFamily="34" charset="0"/>
                <a:cs typeface="Arial" panose="020B0604020202020204" pitchFamily="34" charset="0"/>
              </a:rPr>
              <a:t>Refer to the syllabus to identify the expected prior knowledge, skills and understanding from previous Stages.</a:t>
            </a:r>
          </a:p>
          <a:p>
            <a:pPr marL="342900" indent="-342900">
              <a:buFont typeface="Arial" panose="020B0604020202020204" pitchFamily="34" charset="0"/>
              <a:buAutoNum type="arabicPeriod"/>
            </a:pPr>
            <a:r>
              <a:rPr lang="en-AU" sz="1200" dirty="0">
                <a:latin typeface="Arial" panose="020B0604020202020204" pitchFamily="34" charset="0"/>
                <a:cs typeface="Arial" panose="020B0604020202020204" pitchFamily="34" charset="0"/>
              </a:rPr>
              <a:t>Identify the key knowledge, skills and understanding from the syllabus.</a:t>
            </a:r>
          </a:p>
          <a:p>
            <a:pPr marL="342900" indent="-342900">
              <a:buAutoNum type="arabicPeriod"/>
            </a:pPr>
            <a:r>
              <a:rPr lang="en-AU" sz="1200" dirty="0">
                <a:latin typeface="Arial" panose="020B0604020202020204" pitchFamily="34" charset="0"/>
                <a:cs typeface="Arial" panose="020B0604020202020204" pitchFamily="34" charset="0"/>
              </a:rPr>
              <a:t>Ensure students build proficiency with prerequisite skills before moving on to more advanced concepts</a:t>
            </a:r>
          </a:p>
          <a:p>
            <a:pPr marL="342900" indent="-342900">
              <a:buAutoNum type="arabicPeriod"/>
            </a:pPr>
            <a:r>
              <a:rPr lang="en-AU" sz="1200" dirty="0">
                <a:latin typeface="Arial" panose="020B0604020202020204" pitchFamily="34" charset="0"/>
                <a:cs typeface="Arial" panose="020B0604020202020204" pitchFamily="34" charset="0"/>
              </a:rPr>
              <a:t>Introduce similar skills or strategies gradually, ensuring clarity and avoiding potential confusion.</a:t>
            </a:r>
          </a:p>
          <a:p>
            <a:pPr marL="342900" indent="-342900">
              <a:buAutoNum type="arabicPeriod"/>
            </a:pPr>
            <a:endParaRPr lang="en-AU"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i="0" dirty="0">
                <a:effectLst/>
                <a:latin typeface="Arial" panose="020B0604020202020204" pitchFamily="34" charset="0"/>
                <a:cs typeface="Arial" panose="020B0604020202020204" pitchFamily="34" charset="0"/>
              </a:rPr>
              <a:t>This approach to chunking and sequencing learning helps create a more effective learning pathway, allowing students to build a solid foundation before tackling more challenging content. </a:t>
            </a:r>
            <a:endParaRPr lang="en-AU"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Arial" panose="020B0604020202020204" pitchFamily="34" charset="0"/>
                <a:cs typeface="Arial" panose="020B0604020202020204" pitchFamily="34" charset="0"/>
              </a:rPr>
              <a:t>Reference:</a:t>
            </a:r>
          </a:p>
          <a:p>
            <a:r>
              <a:rPr lang="en-US" sz="1200" dirty="0">
                <a:latin typeface="Arial" panose="020B0604020202020204" pitchFamily="34" charset="0"/>
                <a:cs typeface="Arial" panose="020B0604020202020204" pitchFamily="34" charset="0"/>
              </a:rPr>
              <a:t>Archer AL and Hughes CA (2011) </a:t>
            </a:r>
            <a:r>
              <a:rPr lang="en-US" sz="1200" i="1" dirty="0">
                <a:latin typeface="Arial" panose="020B0604020202020204" pitchFamily="34" charset="0"/>
                <a:cs typeface="Arial" panose="020B0604020202020204" pitchFamily="34" charset="0"/>
              </a:rPr>
              <a:t>Explicit instruction: effective and efficient teaching, </a:t>
            </a:r>
            <a:r>
              <a:rPr lang="en-US" sz="1200" dirty="0">
                <a:latin typeface="Arial" panose="020B0604020202020204" pitchFamily="34" charset="0"/>
                <a:cs typeface="Arial" panose="020B0604020202020204" pitchFamily="34" charset="0"/>
              </a:rPr>
              <a:t>Guilford Press.</a:t>
            </a:r>
          </a:p>
          <a:p>
            <a:r>
              <a:rPr lang="en-AU" sz="1200" dirty="0" err="1">
                <a:latin typeface="Arial" panose="020B0604020202020204" pitchFamily="34" charset="0"/>
                <a:cs typeface="Arial" panose="020B0604020202020204" pitchFamily="34" charset="0"/>
              </a:rPr>
              <a:t>Rosenshine</a:t>
            </a:r>
            <a:r>
              <a:rPr lang="en-AU" sz="1200" dirty="0">
                <a:latin typeface="Arial" panose="020B0604020202020204" pitchFamily="34" charset="0"/>
                <a:cs typeface="Arial" panose="020B0604020202020204" pitchFamily="34" charset="0"/>
              </a:rPr>
              <a:t> B (2012) 'Principles of instruction: research-based strategies that all teachers should know', </a:t>
            </a:r>
            <a:r>
              <a:rPr lang="en-AU" sz="1200" i="1" dirty="0">
                <a:latin typeface="Arial" panose="020B0604020202020204" pitchFamily="34" charset="0"/>
                <a:cs typeface="Arial" panose="020B0604020202020204" pitchFamily="34" charset="0"/>
              </a:rPr>
              <a:t>American Educator</a:t>
            </a:r>
            <a:r>
              <a:rPr lang="en-AU" sz="1200" dirty="0">
                <a:latin typeface="Arial" panose="020B0604020202020204" pitchFamily="34" charset="0"/>
                <a:cs typeface="Arial" panose="020B0604020202020204" pitchFamily="34" charset="0"/>
              </a:rPr>
              <a:t>, 36(1):12–39.</a:t>
            </a:r>
          </a:p>
          <a:p>
            <a:endParaRPr lang="en-US" dirty="0">
              <a:latin typeface="Public Sans" pitchFamily="2"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912205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What it isn’t </a:t>
            </a:r>
          </a:p>
          <a:p>
            <a:r>
              <a:rPr lang="en-AU" sz="1200" b="1" dirty="0">
                <a:latin typeface="Arial" panose="020B0604020202020204" pitchFamily="34" charset="0"/>
                <a:cs typeface="Arial" panose="020B0604020202020204" pitchFamily="34" charset="0"/>
              </a:rPr>
              <a:t>Speaker notes:</a:t>
            </a:r>
          </a:p>
          <a:p>
            <a:r>
              <a:rPr lang="en-AU" sz="1200" b="1" dirty="0">
                <a:latin typeface="Arial" panose="020B0604020202020204" pitchFamily="34" charset="0"/>
                <a:cs typeface="Arial" panose="020B0604020202020204" pitchFamily="34" charset="0"/>
              </a:rPr>
              <a:t>[01:00]</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What it isn’t </a:t>
            </a:r>
          </a:p>
          <a:p>
            <a:pPr marL="285750" indent="-285750">
              <a:buFont typeface="Arial" panose="020B0604020202020204" pitchFamily="34" charset="0"/>
              <a:buChar char="•"/>
            </a:pPr>
            <a:r>
              <a:rPr lang="en-AU" sz="1200" dirty="0">
                <a:latin typeface="Arial" panose="020B0604020202020204" pitchFamily="34" charset="0"/>
                <a:cs typeface="Arial" panose="020B0604020202020204" pitchFamily="34" charset="0"/>
              </a:rPr>
              <a:t>simply chunking and sequencing learning activities. It is only when the knowledge or skills have been chunked that we can determine the learning activities. </a:t>
            </a:r>
          </a:p>
          <a:p>
            <a:pPr marL="285750" indent="-285750">
              <a:buFont typeface="Arial" panose="020B0604020202020204" pitchFamily="34" charset="0"/>
              <a:buChar char="•"/>
            </a:pPr>
            <a:r>
              <a:rPr lang="en-AU" sz="1200" dirty="0">
                <a:latin typeface="Arial" panose="020B0604020202020204" pitchFamily="34" charset="0"/>
                <a:cs typeface="Arial" panose="020B0604020202020204" pitchFamily="34" charset="0"/>
              </a:rPr>
              <a:t>using an existing scope and sequence without responding to evidence and data about your students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moving on to new information without students having mastered the learning.</a:t>
            </a:r>
          </a:p>
          <a:p>
            <a:pPr marL="285750" indent="-285750">
              <a:buFont typeface="Arial" panose="020B0604020202020204" pitchFamily="34" charset="0"/>
              <a:buChar char="•"/>
            </a:pPr>
            <a:r>
              <a:rPr lang="en-AU" sz="1200" dirty="0">
                <a:latin typeface="Arial" panose="020B0604020202020204" pitchFamily="34" charset="0"/>
                <a:cs typeface="Arial" panose="020B0604020202020204" pitchFamily="34" charset="0"/>
              </a:rPr>
              <a:t>reducing the expectations for students’ when learning is new and complex. </a:t>
            </a:r>
          </a:p>
          <a:p>
            <a:pPr marL="0" indent="0">
              <a:buFont typeface="Arial" panose="020B0604020202020204" pitchFamily="34" charset="0"/>
              <a:buNone/>
            </a:pPr>
            <a:endParaRPr lang="en-AU"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200" b="1" dirty="0">
                <a:latin typeface="Arial" panose="020B0604020202020204" pitchFamily="34" charset="0"/>
                <a:cs typeface="Arial" panose="020B0604020202020204" pitchFamily="34" charset="0"/>
              </a:rPr>
              <a:t>References: </a:t>
            </a:r>
          </a:p>
          <a:p>
            <a:pPr marL="0" indent="0">
              <a:buFont typeface="Arial" panose="020B0604020202020204" pitchFamily="34" charset="0"/>
              <a:buNone/>
            </a:pPr>
            <a:endParaRPr lang="en-AU" sz="1200" dirty="0">
              <a:latin typeface="Arial" panose="020B0604020202020204" pitchFamily="34" charset="0"/>
              <a:cs typeface="Arial" panose="020B0604020202020204" pitchFamily="34" charset="0"/>
            </a:endParaRPr>
          </a:p>
          <a:p>
            <a:pPr marR="0" lvl="0" algn="l" defTabSz="1219170" rtl="0" eaLnBrk="1" fontAlgn="auto" latinLnBrk="0" hangingPunct="1">
              <a:lnSpc>
                <a:spcPct val="100000"/>
              </a:lnSpc>
              <a:spcBef>
                <a:spcPts val="0"/>
              </a:spcBef>
              <a:spcAft>
                <a:spcPts val="0"/>
              </a:spcAft>
              <a:buClrTx/>
              <a:buSzTx/>
              <a:tabLst/>
              <a:defRPr/>
            </a:pPr>
            <a:r>
              <a:rPr lang="en-AU" sz="1200" dirty="0">
                <a:latin typeface="Arial" panose="020B0604020202020204" pitchFamily="34" charset="0"/>
                <a:cs typeface="Arial" panose="020B0604020202020204" pitchFamily="34" charset="0"/>
              </a:rPr>
              <a:t>AERO (Australian Education Research Organisation) (2024b) </a:t>
            </a:r>
            <a:r>
              <a:rPr lang="en-AU" sz="1200" i="1" dirty="0">
                <a:latin typeface="Arial" panose="020B0604020202020204" pitchFamily="34" charset="0"/>
                <a:cs typeface="Arial" panose="020B0604020202020204" pitchFamily="34" charset="0"/>
              </a:rPr>
              <a:t>Teach explicitly</a:t>
            </a:r>
            <a:r>
              <a:rPr lang="en-AU" sz="1200" dirty="0">
                <a:latin typeface="Arial" panose="020B0604020202020204" pitchFamily="34" charset="0"/>
                <a:cs typeface="Arial" panose="020B0604020202020204" pitchFamily="34" charset="0"/>
              </a:rPr>
              <a:t>, AERO, accessed </a:t>
            </a:r>
            <a:r>
              <a:rPr lang="en-US" sz="1200" dirty="0">
                <a:latin typeface="Arial" panose="020B0604020202020204" pitchFamily="34" charset="0"/>
                <a:cs typeface="Arial" panose="020B0604020202020204" pitchFamily="34" charset="0"/>
              </a:rPr>
              <a:t>20 November 2024.</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3849841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653D6-512F-D9D7-95D6-5BCE325DD5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211D5A-9106-43E0-EE60-CC0037436B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6C1A9F-435B-5141-BF3B-1C0048E9766B}"/>
              </a:ext>
            </a:extLst>
          </p:cNvPr>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To summarise what makes chunking and sequencing learning effective</a:t>
            </a:r>
          </a:p>
          <a:p>
            <a:r>
              <a:rPr lang="en-AU" sz="1200" b="1" dirty="0">
                <a:latin typeface="Arial" panose="020B0604020202020204" pitchFamily="34" charset="0"/>
                <a:cs typeface="Arial" panose="020B0604020202020204" pitchFamily="34" charset="0"/>
              </a:rPr>
              <a:t>[01:00]</a:t>
            </a:r>
          </a:p>
          <a:p>
            <a:r>
              <a:rPr lang="en-AU" sz="1200" b="1" dirty="0">
                <a:latin typeface="Arial" panose="020B0604020202020204" pitchFamily="34" charset="0"/>
                <a:cs typeface="Arial" panose="020B0604020202020204" pitchFamily="34" charset="0"/>
              </a:rPr>
              <a:t>Speaker notes: </a:t>
            </a:r>
            <a:endParaRPr lang="en-AU" sz="1200" dirty="0">
              <a:latin typeface="Arial" panose="020B0604020202020204" pitchFamily="34" charset="0"/>
              <a:cs typeface="Arial" panose="020B0604020202020204" pitchFamily="34" charset="0"/>
            </a:endParaRPr>
          </a:p>
          <a:p>
            <a:r>
              <a:rPr lang="en-AU" sz="1200" strike="noStrike" dirty="0">
                <a:latin typeface="Arial" panose="020B0604020202020204" pitchFamily="34" charset="0"/>
                <a:cs typeface="Arial" panose="020B0604020202020204" pitchFamily="34" charset="0"/>
              </a:rPr>
              <a:t>When chunking and sequencing learning:</a:t>
            </a:r>
            <a:endParaRPr lang="en-AU" sz="1200" b="1" strike="noStrike" dirty="0">
              <a:latin typeface="Arial" panose="020B0604020202020204" pitchFamily="34" charset="0"/>
              <a:cs typeface="Arial" panose="020B0604020202020204" pitchFamily="34" charset="0"/>
            </a:endParaRPr>
          </a:p>
          <a:p>
            <a:endParaRPr lang="en-AU" sz="1200" strike="noStrike"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strike="noStrike" dirty="0">
                <a:latin typeface="Arial" panose="020B0604020202020204" pitchFamily="34" charset="0"/>
                <a:cs typeface="Arial" panose="020B0604020202020204" pitchFamily="34" charset="0"/>
              </a:rPr>
              <a:t>[click] </a:t>
            </a:r>
            <a:r>
              <a:rPr lang="en-AU" sz="1200" strike="noStrike" dirty="0">
                <a:latin typeface="Arial" panose="020B0604020202020204" pitchFamily="34" charset="0"/>
                <a:cs typeface="Arial" panose="020B0604020202020204" pitchFamily="34" charset="0"/>
              </a:rPr>
              <a:t>Students must be proficient in prerequisite knowledge and skills.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strike="noStrike" dirty="0">
                <a:latin typeface="Arial" panose="020B0604020202020204" pitchFamily="34" charset="0"/>
                <a:cs typeface="Arial" panose="020B0604020202020204" pitchFamily="34" charset="0"/>
              </a:rPr>
              <a:t>[click] </a:t>
            </a:r>
            <a:r>
              <a:rPr lang="en-AU" sz="1200" strike="noStrike" dirty="0">
                <a:latin typeface="Arial" panose="020B0604020202020204" pitchFamily="34" charset="0"/>
                <a:cs typeface="Arial" panose="020B0604020202020204" pitchFamily="34" charset="0"/>
              </a:rPr>
              <a:t>New learning is taught one chunk at a time.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strike="noStrike" dirty="0">
                <a:latin typeface="Arial" panose="020B0604020202020204" pitchFamily="34" charset="0"/>
                <a:cs typeface="Arial" panose="020B0604020202020204" pitchFamily="34" charset="0"/>
              </a:rPr>
              <a:t>[click] </a:t>
            </a:r>
            <a:r>
              <a:rPr lang="en-AU" sz="1200" strike="noStrike" dirty="0">
                <a:latin typeface="Arial" panose="020B0604020202020204" pitchFamily="34" charset="0"/>
                <a:cs typeface="Arial" panose="020B0604020202020204" pitchFamily="34" charset="0"/>
              </a:rPr>
              <a:t>Students develop proficiency in the new chunk of learning, before moving to the next chunk. This is determined using a check for understanding.</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strike="noStrike" dirty="0">
                <a:latin typeface="Arial" panose="020B0604020202020204" pitchFamily="34" charset="0"/>
                <a:cs typeface="Arial" panose="020B0604020202020204" pitchFamily="34" charset="0"/>
              </a:rPr>
              <a:t>[click] </a:t>
            </a:r>
            <a:r>
              <a:rPr lang="en-AU" sz="1200" strike="noStrike" dirty="0">
                <a:latin typeface="Arial" panose="020B0604020202020204" pitchFamily="34" charset="0"/>
                <a:cs typeface="Arial" panose="020B0604020202020204" pitchFamily="34" charset="0"/>
              </a:rPr>
              <a:t>Chunks are learned in a logical sequence.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strike="noStrike" dirty="0">
                <a:latin typeface="Arial" panose="020B0604020202020204" pitchFamily="34" charset="0"/>
                <a:cs typeface="Arial" panose="020B0604020202020204" pitchFamily="34" charset="0"/>
              </a:rPr>
              <a:t>[click] </a:t>
            </a:r>
            <a:r>
              <a:rPr lang="en-AU" sz="1200" strike="noStrike" dirty="0">
                <a:latin typeface="Arial" panose="020B0604020202020204" pitchFamily="34" charset="0"/>
                <a:cs typeface="Arial" panose="020B0604020202020204" pitchFamily="34" charset="0"/>
              </a:rPr>
              <a:t>when all 4 mechanisms work together, students are supported to build rigorous schema that optimise student understanding.</a:t>
            </a:r>
            <a:endParaRPr lang="en-AU" sz="1200" dirty="0">
              <a:latin typeface="Arial" panose="020B0604020202020204" pitchFamily="34" charset="0"/>
              <a:cs typeface="Arial" panose="020B0604020202020204" pitchFamily="34" charset="0"/>
            </a:endParaRPr>
          </a:p>
          <a:p>
            <a:endParaRPr lang="en-AU" sz="1200" b="1"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Reference:</a:t>
            </a:r>
          </a:p>
          <a:p>
            <a:r>
              <a:rPr lang="en-US" sz="1200" b="0" dirty="0">
                <a:latin typeface="Arial" panose="020B0604020202020204" pitchFamily="34" charset="0"/>
                <a:cs typeface="Arial" panose="020B0604020202020204" pitchFamily="34" charset="0"/>
              </a:rPr>
              <a:t>Archer AL and Hughes CA (2011) </a:t>
            </a:r>
            <a:r>
              <a:rPr lang="en-US" sz="1200" b="0" i="1" dirty="0">
                <a:latin typeface="Arial" panose="020B0604020202020204" pitchFamily="34" charset="0"/>
                <a:cs typeface="Arial" panose="020B0604020202020204" pitchFamily="34" charset="0"/>
              </a:rPr>
              <a:t>Explicit instruction: effective and efficient teaching</a:t>
            </a:r>
            <a:r>
              <a:rPr lang="en-US" sz="1200" b="0" dirty="0">
                <a:latin typeface="Arial" panose="020B0604020202020204" pitchFamily="34" charset="0"/>
                <a:cs typeface="Arial" panose="020B0604020202020204" pitchFamily="34" charset="0"/>
              </a:rPr>
              <a:t>, Guilford Press.</a:t>
            </a:r>
          </a:p>
          <a:p>
            <a:pPr lvl="0" algn="l" defTabSz="1219170">
              <a:lnSpc>
                <a:spcPct val="100000"/>
              </a:lnSpc>
              <a:spcBef>
                <a:spcPts val="0"/>
              </a:spcBef>
              <a:spcAft>
                <a:spcPts val="0"/>
              </a:spcAft>
              <a:tabLst/>
              <a:defRPr/>
            </a:pPr>
            <a:r>
              <a:rPr lang="en-US" sz="1200" b="0" dirty="0">
                <a:latin typeface="Arial" panose="020B0604020202020204" pitchFamily="34" charset="0"/>
                <a:cs typeface="Arial" panose="020B0604020202020204" pitchFamily="34" charset="0"/>
              </a:rPr>
              <a:t>AERO (Australian Education Research </a:t>
            </a:r>
            <a:r>
              <a:rPr lang="en-US" sz="1200" b="0" dirty="0" err="1">
                <a:latin typeface="Arial" panose="020B0604020202020204" pitchFamily="34" charset="0"/>
                <a:cs typeface="Arial" panose="020B0604020202020204" pitchFamily="34" charset="0"/>
              </a:rPr>
              <a:t>Organisation</a:t>
            </a:r>
            <a:r>
              <a:rPr lang="en-US" sz="1200" b="0" dirty="0">
                <a:latin typeface="Arial" panose="020B0604020202020204" pitchFamily="34" charset="0"/>
                <a:cs typeface="Arial" panose="020B0604020202020204" pitchFamily="34" charset="0"/>
              </a:rPr>
              <a:t>) (2023b) </a:t>
            </a:r>
            <a:r>
              <a:rPr lang="en-US" sz="1200" b="0" i="1" dirty="0">
                <a:latin typeface="Arial" panose="020B0604020202020204" pitchFamily="34" charset="0"/>
                <a:cs typeface="Arial" panose="020B0604020202020204" pitchFamily="34" charset="0"/>
              </a:rPr>
              <a:t>How students learn best: an overview of the learning process and the most effective teaching practices,</a:t>
            </a:r>
            <a:r>
              <a:rPr lang="en-US" sz="1200" b="0" dirty="0">
                <a:latin typeface="Arial" panose="020B0604020202020204" pitchFamily="34" charset="0"/>
                <a:cs typeface="Arial" panose="020B0604020202020204" pitchFamily="34" charset="0"/>
              </a:rPr>
              <a:t> </a:t>
            </a:r>
            <a:r>
              <a:rPr lang="en-US" sz="1200" b="0" i="0" dirty="0">
                <a:latin typeface="Arial" panose="020B0604020202020204" pitchFamily="34" charset="0"/>
                <a:cs typeface="Arial" panose="020B0604020202020204" pitchFamily="34" charset="0"/>
              </a:rPr>
              <a:t>AERO, </a:t>
            </a:r>
            <a:r>
              <a:rPr lang="en-US" sz="1200" b="0" dirty="0">
                <a:latin typeface="Arial" panose="020B0604020202020204" pitchFamily="34" charset="0"/>
                <a:cs typeface="Arial" panose="020B0604020202020204" pitchFamily="34" charset="0"/>
              </a:rPr>
              <a:t>accessed 20 November 2024.</a:t>
            </a:r>
            <a:endParaRPr lang="en-AU" sz="1200" b="0" dirty="0">
              <a:latin typeface="Arial" panose="020B0604020202020204" pitchFamily="34" charset="0"/>
              <a:cs typeface="Arial" panose="020B0604020202020204" pitchFamily="34" charset="0"/>
            </a:endParaRPr>
          </a:p>
          <a:p>
            <a:r>
              <a:rPr lang="en-US" sz="1200" b="0" dirty="0">
                <a:latin typeface="Arial" panose="020B0604020202020204" pitchFamily="34" charset="0"/>
                <a:cs typeface="Arial" panose="020B0604020202020204" pitchFamily="34" charset="0"/>
              </a:rPr>
              <a:t>AERO (Australian Education Research </a:t>
            </a:r>
            <a:r>
              <a:rPr lang="en-US" sz="1200" b="0" dirty="0" err="1">
                <a:latin typeface="Arial" panose="020B0604020202020204" pitchFamily="34" charset="0"/>
                <a:cs typeface="Arial" panose="020B0604020202020204" pitchFamily="34" charset="0"/>
              </a:rPr>
              <a:t>Organisation</a:t>
            </a:r>
            <a:r>
              <a:rPr lang="en-US" sz="1200" b="0" dirty="0">
                <a:latin typeface="Arial" panose="020B0604020202020204" pitchFamily="34" charset="0"/>
                <a:cs typeface="Arial" panose="020B0604020202020204" pitchFamily="34" charset="0"/>
              </a:rPr>
              <a:t>) (2024b) </a:t>
            </a:r>
            <a:r>
              <a:rPr lang="en-US" sz="1200" b="0" i="1" dirty="0">
                <a:latin typeface="Arial" panose="020B0604020202020204" pitchFamily="34" charset="0"/>
                <a:cs typeface="Arial" panose="020B0604020202020204" pitchFamily="34" charset="0"/>
              </a:rPr>
              <a:t>Teach explicitly</a:t>
            </a:r>
            <a:r>
              <a:rPr lang="en-US" sz="1200" b="0" dirty="0">
                <a:latin typeface="Arial" panose="020B0604020202020204" pitchFamily="34" charset="0"/>
                <a:cs typeface="Arial" panose="020B0604020202020204" pitchFamily="34" charset="0"/>
              </a:rPr>
              <a:t>, </a:t>
            </a:r>
            <a:r>
              <a:rPr lang="en-US" sz="1200" b="0" i="0" dirty="0">
                <a:latin typeface="Arial" panose="020B0604020202020204" pitchFamily="34" charset="0"/>
                <a:cs typeface="Arial" panose="020B0604020202020204" pitchFamily="34" charset="0"/>
              </a:rPr>
              <a:t>AERO, </a:t>
            </a:r>
            <a:r>
              <a:rPr lang="en-US" sz="1200" b="0" dirty="0">
                <a:latin typeface="Arial" panose="020B0604020202020204" pitchFamily="34" charset="0"/>
                <a:cs typeface="Arial" panose="020B0604020202020204" pitchFamily="34" charset="0"/>
              </a:rPr>
              <a:t>accessed 20 November 2024.</a:t>
            </a:r>
            <a:endParaRPr lang="en-AU" sz="1200" b="0" dirty="0">
              <a:latin typeface="Arial" panose="020B0604020202020204" pitchFamily="34" charset="0"/>
              <a:cs typeface="Arial" panose="020B0604020202020204" pitchFamily="34" charset="0"/>
            </a:endParaRPr>
          </a:p>
          <a:p>
            <a:r>
              <a:rPr lang="en-US" sz="1200" b="0" dirty="0">
                <a:latin typeface="Arial" panose="020B0604020202020204" pitchFamily="34" charset="0"/>
                <a:cs typeface="Arial" panose="020B0604020202020204" pitchFamily="34" charset="0"/>
              </a:rPr>
              <a:t>Fletcher-Wood H (2018) </a:t>
            </a:r>
            <a:r>
              <a:rPr lang="en-US" sz="1200" b="0" i="1" dirty="0">
                <a:latin typeface="Arial" panose="020B0604020202020204" pitchFamily="34" charset="0"/>
                <a:cs typeface="Arial" panose="020B0604020202020204" pitchFamily="34" charset="0"/>
              </a:rPr>
              <a:t>Responsive teaching</a:t>
            </a:r>
            <a:r>
              <a:rPr lang="en-US" sz="1200" b="0" dirty="0">
                <a:latin typeface="Arial" panose="020B0604020202020204" pitchFamily="34" charset="0"/>
                <a:cs typeface="Arial" panose="020B0604020202020204" pitchFamily="34" charset="0"/>
              </a:rPr>
              <a:t>, Routledge.</a:t>
            </a:r>
          </a:p>
          <a:p>
            <a:r>
              <a:rPr lang="en-US" sz="1200" b="0" dirty="0" err="1">
                <a:latin typeface="Arial" panose="020B0604020202020204" pitchFamily="34" charset="0"/>
                <a:cs typeface="Arial" panose="020B0604020202020204" pitchFamily="34" charset="0"/>
              </a:rPr>
              <a:t>Rosenshine</a:t>
            </a:r>
            <a:r>
              <a:rPr lang="en-US" sz="1200" b="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B (2012) </a:t>
            </a:r>
            <a:r>
              <a:rPr lang="en-US" sz="1200" i="1" dirty="0">
                <a:latin typeface="Arial" panose="020B0604020202020204" pitchFamily="34" charset="0"/>
                <a:cs typeface="Arial" panose="020B0604020202020204" pitchFamily="34" charset="0"/>
              </a:rPr>
              <a:t>Principles of instruction: research-based strategies that all teachers should know</a:t>
            </a:r>
            <a:r>
              <a:rPr lang="en-US" sz="1200" i="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American Educator, 36(1):12–39.</a:t>
            </a:r>
          </a:p>
          <a:p>
            <a:pPr>
              <a:defRPr/>
            </a:pPr>
            <a:r>
              <a:rPr lang="en-US" sz="1200" dirty="0">
                <a:latin typeface="Arial" panose="020B0604020202020204" pitchFamily="34" charset="0"/>
                <a:cs typeface="Arial" panose="020B0604020202020204" pitchFamily="34" charset="0"/>
              </a:rPr>
              <a:t>Sherrington T (2019) (</a:t>
            </a:r>
            <a:r>
              <a:rPr lang="en-US" sz="1200" dirty="0" err="1">
                <a:latin typeface="Arial" panose="020B0604020202020204" pitchFamily="34" charset="0"/>
                <a:cs typeface="Arial" panose="020B0604020202020204" pitchFamily="34" charset="0"/>
              </a:rPr>
              <a:t>Caviglioli</a:t>
            </a:r>
            <a:r>
              <a:rPr lang="en-US" sz="1200" dirty="0">
                <a:latin typeface="Arial" panose="020B0604020202020204" pitchFamily="34" charset="0"/>
                <a:cs typeface="Arial" panose="020B0604020202020204" pitchFamily="34" charset="0"/>
              </a:rPr>
              <a:t> O, </a:t>
            </a:r>
            <a:r>
              <a:rPr lang="en-US" sz="1200" dirty="0" err="1">
                <a:latin typeface="Arial" panose="020B0604020202020204" pitchFamily="34" charset="0"/>
                <a:cs typeface="Arial" panose="020B0604020202020204" pitchFamily="34" charset="0"/>
              </a:rPr>
              <a:t>illus</a:t>
            </a:r>
            <a:r>
              <a:rPr lang="en-US" sz="1200"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Rosenshine’s</a:t>
            </a:r>
            <a:r>
              <a:rPr lang="en-US" sz="1200" i="1" dirty="0">
                <a:latin typeface="Arial" panose="020B0604020202020204" pitchFamily="34" charset="0"/>
                <a:cs typeface="Arial" panose="020B0604020202020204" pitchFamily="34" charset="0"/>
              </a:rPr>
              <a:t> principles in action</a:t>
            </a:r>
            <a:r>
              <a:rPr lang="en-US" sz="1200" dirty="0">
                <a:latin typeface="Arial" panose="020B0604020202020204" pitchFamily="34" charset="0"/>
                <a:cs typeface="Arial" panose="020B0604020202020204" pitchFamily="34" charset="0"/>
              </a:rPr>
              <a:t>, John Catt Educational Ltd.</a:t>
            </a:r>
          </a:p>
          <a:p>
            <a:pPr>
              <a:defRPr/>
            </a:pPr>
            <a:endParaRPr lang="en-AU" sz="1200" dirty="0">
              <a:latin typeface="Arial" panose="020B0604020202020204" pitchFamily="34" charset="0"/>
              <a:cs typeface="Arial" panose="020B0604020202020204" pitchFamily="34" charset="0"/>
            </a:endParaRPr>
          </a:p>
          <a:p>
            <a:pPr>
              <a:defRPr/>
            </a:pPr>
            <a:endParaRPr lang="en-AU" sz="1200" dirty="0">
              <a:latin typeface="Arial" panose="020B0604020202020204" pitchFamily="34" charset="0"/>
              <a:cs typeface="Arial" panose="020B0604020202020204" pitchFamily="34" charset="0"/>
            </a:endParaRPr>
          </a:p>
          <a:p>
            <a:pPr marR="0" lvl="0" algn="l" defTabSz="1219170">
              <a:lnSpc>
                <a:spcPct val="100000"/>
              </a:lnSpc>
              <a:spcBef>
                <a:spcPts val="0"/>
              </a:spcBef>
              <a:spcAft>
                <a:spcPts val="0"/>
              </a:spcAft>
              <a:buClrTx/>
              <a:buSzTx/>
              <a:tabLst/>
              <a:defRPr/>
            </a:pPr>
            <a:endParaRPr lang="en-US" sz="1200" dirty="0">
              <a:latin typeface="Arial" panose="020B0604020202020204" pitchFamily="34" charset="0"/>
              <a:cs typeface="Arial" panose="020B0604020202020204" pitchFamily="34" charset="0"/>
            </a:endParaRPr>
          </a:p>
          <a:p>
            <a:endParaRPr lang="en-AU" sz="1200" b="1" dirty="0">
              <a:latin typeface="Arial" panose="020B0604020202020204" pitchFamily="34" charset="0"/>
              <a:cs typeface="Arial" panose="020B0604020202020204" pitchFamily="34" charset="0"/>
            </a:endParaRPr>
          </a:p>
          <a:p>
            <a:endParaRPr lang="en-AU" sz="1200" b="1" dirty="0">
              <a:latin typeface="Arial" panose="020B0604020202020204" pitchFamily="34" charset="0"/>
              <a:cs typeface="Arial" panose="020B0604020202020204" pitchFamily="34" charset="0"/>
            </a:endParaRPr>
          </a:p>
          <a:p>
            <a:endParaRPr lang="en-AU" sz="1200" b="1"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AU" b="1" dirty="0">
              <a:latin typeface="Public Sans"/>
            </a:endParaRPr>
          </a:p>
        </p:txBody>
      </p:sp>
      <p:sp>
        <p:nvSpPr>
          <p:cNvPr id="4" name="Slide Number Placeholder 3">
            <a:extLst>
              <a:ext uri="{FF2B5EF4-FFF2-40B4-BE49-F238E27FC236}">
                <a16:creationId xmlns:a16="http://schemas.microsoft.com/office/drawing/2014/main" id="{5CE6FC0F-7256-6097-2F83-D5FA39CF894F}"/>
              </a:ext>
            </a:extLst>
          </p:cNvPr>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565356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3D39E-34B4-E8AF-29BF-EEF5FC2544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A2E9C5-966E-E08E-7E53-03AFC852F1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652285-E2C6-A2B0-8F04-0C8CEE09EFD2}"/>
              </a:ext>
            </a:extLst>
          </p:cNvPr>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Purpose: </a:t>
            </a:r>
            <a:r>
              <a:rPr lang="en-AU" sz="1200" b="1" dirty="0">
                <a:latin typeface="Arial" panose="020B0604020202020204" pitchFamily="34" charset="0"/>
                <a:cs typeface="Arial" panose="020B0604020202020204" pitchFamily="34" charset="0"/>
              </a:rPr>
              <a:t>Deepen knowledge using chunking and sequencing learning resources</a:t>
            </a:r>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[20:00]</a:t>
            </a:r>
          </a:p>
          <a:p>
            <a:r>
              <a:rPr lang="en-US" sz="1200" b="1" dirty="0">
                <a:latin typeface="Arial" panose="020B0604020202020204" pitchFamily="34" charset="0"/>
                <a:cs typeface="Arial" panose="020B0604020202020204" pitchFamily="34" charset="0"/>
              </a:rPr>
              <a:t>Speaker notes: </a:t>
            </a:r>
          </a:p>
          <a:p>
            <a:r>
              <a:rPr lang="en-US" sz="1200" b="1" dirty="0">
                <a:latin typeface="Arial" panose="020B0604020202020204" pitchFamily="34" charset="0"/>
                <a:cs typeface="Arial" panose="020B0604020202020204" pitchFamily="34" charset="0"/>
              </a:rPr>
              <a:t>Read or revise – 10 minutes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Now we are going to be spending some time thinking about the connections between </a:t>
            </a:r>
            <a:r>
              <a:rPr lang="en-AU" sz="1200" dirty="0">
                <a:latin typeface="Arial" panose="020B0604020202020204" pitchFamily="34" charset="0"/>
                <a:cs typeface="Arial" panose="020B0604020202020204" pitchFamily="34" charset="0"/>
              </a:rPr>
              <a:t>chunking and sequencing learning resources to deepen our knowledge and understanding.</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You will have 10 mins to read or revise the technique guides and </a:t>
            </a:r>
            <a:r>
              <a:rPr lang="en-AU" sz="1200" dirty="0">
                <a:latin typeface="Arial" panose="020B0604020202020204" pitchFamily="34" charset="0"/>
                <a:cs typeface="Arial" panose="020B0604020202020204" pitchFamily="34" charset="0"/>
              </a:rPr>
              <a:t>identify the key points you observed.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Discuss- 10 minutes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We have had the opportunity to read the [Unit planning and/or Breaking down content] technique guides and learning from Part 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a:latin typeface="Arial" panose="020B0604020202020204" pitchFamily="34" charset="0"/>
                <a:cs typeface="Arial" panose="020B0604020202020204" pitchFamily="34" charset="0"/>
              </a:rPr>
              <a:t>You will have 10 minutes to discuss with your groups the connections you can make between the readings and the learning we have done in Part A so far.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Note to presenter</a:t>
            </a:r>
            <a:r>
              <a:rPr lang="en-US"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use your knowledge of your school context to decide which technique guide to have participants read. You may choose both or have half of the participants read one and the other half the other. </a:t>
            </a:r>
            <a:r>
              <a:rPr lang="en-US" sz="1200" dirty="0">
                <a:latin typeface="Arial" panose="020B0604020202020204" pitchFamily="34" charset="0"/>
                <a:cs typeface="Arial" panose="020B0604020202020204" pitchFamily="34" charset="0"/>
              </a:rPr>
              <a:t>Consider providing time to share ideas with the whole group.</a:t>
            </a:r>
          </a:p>
          <a:p>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80963149-237F-0227-B054-C82DF000EA79}"/>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829312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of slide: To orient into the next part of the module.</a:t>
            </a:r>
          </a:p>
          <a:p>
            <a:r>
              <a:rPr lang="en-AU" sz="1200" b="1" dirty="0">
                <a:latin typeface="Arial" panose="020B0604020202020204" pitchFamily="34" charset="0"/>
                <a:cs typeface="Arial" panose="020B0604020202020204" pitchFamily="34" charset="0"/>
              </a:rPr>
              <a:t>[00:10] </a:t>
            </a:r>
          </a:p>
          <a:p>
            <a:endParaRPr lang="en-AU" b="1" dirty="0">
              <a:latin typeface="Public Sans"/>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750807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2965691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To provide instructions on using Part B of the module.</a:t>
            </a:r>
          </a:p>
          <a:p>
            <a:r>
              <a:rPr lang="en-AU" sz="1200" b="1" dirty="0">
                <a:latin typeface="Arial" panose="020B0604020202020204" pitchFamily="34" charset="0"/>
                <a:cs typeface="Arial" panose="020B0604020202020204" pitchFamily="34" charset="0"/>
              </a:rPr>
              <a:t>[00:20] </a:t>
            </a:r>
          </a:p>
          <a:p>
            <a:endParaRPr lang="en-AU" sz="1200" b="1"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Arial" panose="020B0604020202020204" pitchFamily="34" charset="0"/>
                <a:cs typeface="Arial" panose="020B0604020202020204" pitchFamily="34" charset="0"/>
              </a:rPr>
              <a:t>Note to presenter: </a:t>
            </a:r>
            <a:r>
              <a:rPr lang="en-AU" sz="1200" b="0" dirty="0">
                <a:latin typeface="Arial" panose="020B0604020202020204" pitchFamily="34" charset="0"/>
                <a:cs typeface="Arial" panose="020B0604020202020204" pitchFamily="34" charset="0"/>
              </a:rPr>
              <a:t>Select a technique to focus on with a cycle of planning, rehearsing and developing routines. This will support developing sustainable routines in the school.</a:t>
            </a:r>
          </a:p>
          <a:p>
            <a:endParaRPr lang="en-AU" sz="1200" b="1" dirty="0">
              <a:latin typeface="Arial" panose="020B0604020202020204" pitchFamily="34" charset="0"/>
              <a:cs typeface="Arial" panose="020B0604020202020204" pitchFamily="34" charset="0"/>
            </a:endParaRPr>
          </a:p>
          <a:p>
            <a:pPr marL="342900" indent="-342900">
              <a:buAutoNum type="arabicPeriod"/>
            </a:pPr>
            <a:endParaRPr lang="en-AU" dirty="0"/>
          </a:p>
          <a:p>
            <a:pPr marL="342900" indent="-342900">
              <a:buAutoNum type="arabicPeriod"/>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2992452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Arial" panose="020B0604020202020204" pitchFamily="34" charset="0"/>
                <a:cs typeface="Arial" panose="020B0604020202020204" pitchFamily="34" charset="0"/>
              </a:rPr>
              <a:t>Purpose of slide: Purpose and outcome of Part B</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Arial" panose="020B0604020202020204" pitchFamily="34" charset="0"/>
                <a:cs typeface="Arial" panose="020B0604020202020204" pitchFamily="34" charset="0"/>
              </a:rPr>
              <a:t>[00:20]</a:t>
            </a:r>
            <a:endParaRPr lang="en-AU" sz="1200" dirty="0">
              <a:latin typeface="Arial" panose="020B0604020202020204" pitchFamily="34" charset="0"/>
              <a:cs typeface="Arial" panose="020B0604020202020204" pitchFamily="34" charset="0"/>
            </a:endParaRPr>
          </a:p>
          <a:p>
            <a:endParaRPr lang="en-AU" sz="1200" b="1"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Speakers notes:</a:t>
            </a:r>
            <a:endParaRPr lang="en-US" sz="1200" dirty="0">
              <a:latin typeface="Arial" panose="020B0604020202020204" pitchFamily="34" charset="0"/>
              <a:cs typeface="Arial" panose="020B0604020202020204" pitchFamily="34" charset="0"/>
            </a:endParaRPr>
          </a:p>
          <a:p>
            <a:pPr marL="0" indent="0">
              <a:buFont typeface="Arial"/>
              <a:buNone/>
            </a:pPr>
            <a:r>
              <a:rPr lang="en-AU" sz="1200" dirty="0">
                <a:latin typeface="Arial" panose="020B0604020202020204" pitchFamily="34" charset="0"/>
                <a:cs typeface="Arial" panose="020B0604020202020204" pitchFamily="34" charset="0"/>
              </a:rPr>
              <a:t>In this part, we're going to develop chunking and sequencing learning techniques and routines and have our first attempt at creating our own whole school teaching routines for chunking and sequencing learning.</a:t>
            </a:r>
            <a:endParaRPr lang="en-AU" sz="1200" b="1"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1092096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Acknowledgement of Country </a:t>
            </a:r>
          </a:p>
          <a:p>
            <a:r>
              <a:rPr lang="en-AU" sz="1200" b="1" dirty="0">
                <a:latin typeface="Arial" panose="020B0604020202020204" pitchFamily="34" charset="0"/>
                <a:cs typeface="Arial" panose="020B0604020202020204" pitchFamily="34" charset="0"/>
              </a:rPr>
              <a:t>[00:30]</a:t>
            </a:r>
          </a:p>
          <a:p>
            <a:r>
              <a:rPr lang="en-AU" sz="1200" b="1" dirty="0">
                <a:latin typeface="Arial" panose="020B0604020202020204" pitchFamily="34" charset="0"/>
                <a:cs typeface="Arial" panose="020B0604020202020204" pitchFamily="34" charset="0"/>
              </a:rPr>
              <a:t>Speaker n</a:t>
            </a:r>
            <a:r>
              <a:rPr lang="en-US" sz="1200" b="1" dirty="0" err="1">
                <a:latin typeface="Arial" panose="020B0604020202020204" pitchFamily="34" charset="0"/>
                <a:cs typeface="Arial" panose="020B0604020202020204" pitchFamily="34" charset="0"/>
              </a:rPr>
              <a:t>otes</a:t>
            </a:r>
            <a:r>
              <a:rPr lang="en-US" sz="1200" b="1" dirty="0">
                <a:latin typeface="Arial" panose="020B0604020202020204" pitchFamily="34" charset="0"/>
                <a:cs typeface="Arial" panose="020B0604020202020204" pitchFamily="34" charset="0"/>
              </a:rPr>
              <a:t>:</a:t>
            </a:r>
            <a:endParaRPr lang="en-AU"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 would like to acknowledge the traditional custodians of the land on which we meet today. We pay our respects to their Elders past and present. We </a:t>
            </a:r>
            <a:r>
              <a:rPr lang="en-US" sz="1200" dirty="0" err="1">
                <a:latin typeface="Arial" panose="020B0604020202020204" pitchFamily="34" charset="0"/>
                <a:cs typeface="Arial" panose="020B0604020202020204" pitchFamily="34" charset="0"/>
              </a:rPr>
              <a:t>recognise</a:t>
            </a:r>
            <a:r>
              <a:rPr lang="en-US" sz="1200" dirty="0">
                <a:latin typeface="Arial" panose="020B0604020202020204" pitchFamily="34" charset="0"/>
                <a:cs typeface="Arial" panose="020B0604020202020204" pitchFamily="34" charset="0"/>
              </a:rPr>
              <a:t> their continuing connection to land, water, and culture, and we are committed to continuing to learn from their wisdom and traditions. </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038366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666B9-2D12-9F1A-EC86-78D68B7F50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864619-4250-2D3B-3B78-3A23B0634C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46FF0C-8E0E-B020-941B-36BCB64FB6C7}"/>
              </a:ext>
            </a:extLst>
          </p:cNvPr>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To summarise what makes chunking and sequencing learning effective</a:t>
            </a:r>
          </a:p>
          <a:p>
            <a:r>
              <a:rPr lang="en-AU" sz="1200" b="1" dirty="0">
                <a:latin typeface="Arial" panose="020B0604020202020204" pitchFamily="34" charset="0"/>
                <a:cs typeface="Arial" panose="020B0604020202020204" pitchFamily="34" charset="0"/>
              </a:rPr>
              <a:t>[01:00]</a:t>
            </a:r>
          </a:p>
          <a:p>
            <a:r>
              <a:rPr lang="en-AU" sz="1200" b="1" dirty="0">
                <a:latin typeface="Arial" panose="020B0604020202020204" pitchFamily="34" charset="0"/>
                <a:cs typeface="Arial" panose="020B0604020202020204" pitchFamily="34" charset="0"/>
              </a:rPr>
              <a:t>Speaker notes: </a:t>
            </a:r>
            <a:endParaRPr lang="en-AU" sz="1200" dirty="0">
              <a:latin typeface="Arial" panose="020B0604020202020204" pitchFamily="34" charset="0"/>
              <a:cs typeface="Arial" panose="020B0604020202020204" pitchFamily="34" charset="0"/>
            </a:endParaRPr>
          </a:p>
          <a:p>
            <a:r>
              <a:rPr lang="en-AU" sz="1200" strike="noStrike" dirty="0">
                <a:latin typeface="Arial" panose="020B0604020202020204" pitchFamily="34" charset="0"/>
                <a:cs typeface="Arial" panose="020B0604020202020204" pitchFamily="34" charset="0"/>
              </a:rPr>
              <a:t>When chunking and sequencing learning:</a:t>
            </a:r>
            <a:endParaRPr lang="en-AU" sz="1200" b="1" strike="noStrike" dirty="0">
              <a:latin typeface="Arial" panose="020B0604020202020204" pitchFamily="34" charset="0"/>
              <a:cs typeface="Arial" panose="020B0604020202020204" pitchFamily="34" charset="0"/>
            </a:endParaRPr>
          </a:p>
          <a:p>
            <a:endParaRPr lang="en-AU" sz="1200" strike="noStrike"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strike="noStrike" dirty="0">
                <a:latin typeface="Arial" panose="020B0604020202020204" pitchFamily="34" charset="0"/>
                <a:cs typeface="Arial" panose="020B0604020202020204" pitchFamily="34" charset="0"/>
              </a:rPr>
              <a:t>[click] </a:t>
            </a:r>
            <a:r>
              <a:rPr lang="en-AU" sz="1200" strike="noStrike" dirty="0">
                <a:latin typeface="Arial" panose="020B0604020202020204" pitchFamily="34" charset="0"/>
                <a:cs typeface="Arial" panose="020B0604020202020204" pitchFamily="34" charset="0"/>
              </a:rPr>
              <a:t>Students must be proficient prerequisite knowledge and skills.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strike="noStrike" dirty="0">
                <a:latin typeface="Arial" panose="020B0604020202020204" pitchFamily="34" charset="0"/>
                <a:cs typeface="Arial" panose="020B0604020202020204" pitchFamily="34" charset="0"/>
              </a:rPr>
              <a:t>[click] </a:t>
            </a:r>
            <a:r>
              <a:rPr lang="en-AU" sz="1200" strike="noStrike" dirty="0">
                <a:latin typeface="Arial" panose="020B0604020202020204" pitchFamily="34" charset="0"/>
                <a:cs typeface="Arial" panose="020B0604020202020204" pitchFamily="34" charset="0"/>
              </a:rPr>
              <a:t>New learning is taught one chunk at a time.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strike="noStrike" dirty="0">
                <a:latin typeface="Arial" panose="020B0604020202020204" pitchFamily="34" charset="0"/>
                <a:cs typeface="Arial" panose="020B0604020202020204" pitchFamily="34" charset="0"/>
              </a:rPr>
              <a:t>[click] </a:t>
            </a:r>
            <a:r>
              <a:rPr lang="en-AU" sz="1200" strike="noStrike" dirty="0">
                <a:latin typeface="Arial" panose="020B0604020202020204" pitchFamily="34" charset="0"/>
                <a:cs typeface="Arial" panose="020B0604020202020204" pitchFamily="34" charset="0"/>
              </a:rPr>
              <a:t>Students develop proficiency in the new chunk of learning, before moving to the next chunk. This is determined using a check for understanding.</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strike="noStrike" dirty="0">
                <a:latin typeface="Arial" panose="020B0604020202020204" pitchFamily="34" charset="0"/>
                <a:cs typeface="Arial" panose="020B0604020202020204" pitchFamily="34" charset="0"/>
              </a:rPr>
              <a:t>[click] </a:t>
            </a:r>
            <a:r>
              <a:rPr lang="en-AU" sz="1200" strike="noStrike" dirty="0">
                <a:latin typeface="Arial" panose="020B0604020202020204" pitchFamily="34" charset="0"/>
                <a:cs typeface="Arial" panose="020B0604020202020204" pitchFamily="34" charset="0"/>
              </a:rPr>
              <a:t>Chunks are learned in a logical sequence.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strike="noStrike" dirty="0">
                <a:latin typeface="Arial" panose="020B0604020202020204" pitchFamily="34" charset="0"/>
                <a:cs typeface="Arial" panose="020B0604020202020204" pitchFamily="34" charset="0"/>
              </a:rPr>
              <a:t>[click] </a:t>
            </a:r>
            <a:r>
              <a:rPr lang="en-AU" sz="1200" strike="noStrike" dirty="0">
                <a:latin typeface="Arial" panose="020B0604020202020204" pitchFamily="34" charset="0"/>
                <a:cs typeface="Arial" panose="020B0604020202020204" pitchFamily="34" charset="0"/>
              </a:rPr>
              <a:t>when all 4 mechanisms work together, students are supported to build rigorous schema that optimise student understanding.</a:t>
            </a:r>
            <a:endParaRPr lang="en-AU" sz="1200" dirty="0">
              <a:latin typeface="Arial" panose="020B0604020202020204" pitchFamily="34" charset="0"/>
              <a:cs typeface="Arial" panose="020B0604020202020204" pitchFamily="34" charset="0"/>
            </a:endParaRPr>
          </a:p>
          <a:p>
            <a:endParaRPr lang="en-AU" sz="1200" b="1"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Reference:</a:t>
            </a:r>
          </a:p>
          <a:p>
            <a:r>
              <a:rPr lang="en-US" sz="1200" b="0" dirty="0">
                <a:latin typeface="Arial" panose="020B0604020202020204" pitchFamily="34" charset="0"/>
                <a:cs typeface="Arial" panose="020B0604020202020204" pitchFamily="34" charset="0"/>
              </a:rPr>
              <a:t>Archer AL and Hughes CA (2011) </a:t>
            </a:r>
            <a:r>
              <a:rPr lang="en-US" sz="1200" b="0" i="1" dirty="0">
                <a:latin typeface="Arial" panose="020B0604020202020204" pitchFamily="34" charset="0"/>
                <a:cs typeface="Arial" panose="020B0604020202020204" pitchFamily="34" charset="0"/>
              </a:rPr>
              <a:t>Explicit instruction: effective and efficient teaching</a:t>
            </a:r>
            <a:r>
              <a:rPr lang="en-US" sz="1200" b="0" dirty="0">
                <a:latin typeface="Arial" panose="020B0604020202020204" pitchFamily="34" charset="0"/>
                <a:cs typeface="Arial" panose="020B0604020202020204" pitchFamily="34" charset="0"/>
              </a:rPr>
              <a:t>, Guilford Press.</a:t>
            </a:r>
          </a:p>
          <a:p>
            <a:pPr lvl="0" algn="l" defTabSz="1219170">
              <a:lnSpc>
                <a:spcPct val="100000"/>
              </a:lnSpc>
              <a:spcBef>
                <a:spcPts val="0"/>
              </a:spcBef>
              <a:spcAft>
                <a:spcPts val="0"/>
              </a:spcAft>
              <a:tabLst/>
              <a:defRPr/>
            </a:pPr>
            <a:r>
              <a:rPr lang="en-US" sz="1200" b="0" dirty="0">
                <a:latin typeface="Arial" panose="020B0604020202020204" pitchFamily="34" charset="0"/>
                <a:cs typeface="Arial" panose="020B0604020202020204" pitchFamily="34" charset="0"/>
              </a:rPr>
              <a:t>AERO (Australian Education Research </a:t>
            </a:r>
            <a:r>
              <a:rPr lang="en-US" sz="1200" b="0" dirty="0" err="1">
                <a:latin typeface="Arial" panose="020B0604020202020204" pitchFamily="34" charset="0"/>
                <a:cs typeface="Arial" panose="020B0604020202020204" pitchFamily="34" charset="0"/>
              </a:rPr>
              <a:t>Organisation</a:t>
            </a:r>
            <a:r>
              <a:rPr lang="en-US" sz="1200" b="0" dirty="0">
                <a:latin typeface="Arial" panose="020B0604020202020204" pitchFamily="34" charset="0"/>
                <a:cs typeface="Arial" panose="020B0604020202020204" pitchFamily="34" charset="0"/>
              </a:rPr>
              <a:t>) (2023b) </a:t>
            </a:r>
            <a:r>
              <a:rPr lang="en-US" sz="1200" b="0" i="1" dirty="0">
                <a:latin typeface="Arial" panose="020B0604020202020204" pitchFamily="34" charset="0"/>
                <a:cs typeface="Arial" panose="020B0604020202020204" pitchFamily="34" charset="0"/>
              </a:rPr>
              <a:t>How students learn best: an overview of the learning process and the most effective teaching practices,</a:t>
            </a:r>
            <a:r>
              <a:rPr lang="en-US" sz="1200" b="0" dirty="0">
                <a:latin typeface="Arial" panose="020B0604020202020204" pitchFamily="34" charset="0"/>
                <a:cs typeface="Arial" panose="020B0604020202020204" pitchFamily="34" charset="0"/>
              </a:rPr>
              <a:t> </a:t>
            </a:r>
            <a:r>
              <a:rPr lang="en-US" sz="1200" b="0" i="0" dirty="0">
                <a:latin typeface="Arial" panose="020B0604020202020204" pitchFamily="34" charset="0"/>
                <a:cs typeface="Arial" panose="020B0604020202020204" pitchFamily="34" charset="0"/>
              </a:rPr>
              <a:t>AERO, </a:t>
            </a:r>
            <a:r>
              <a:rPr lang="en-US" sz="1200" b="0" dirty="0">
                <a:latin typeface="Arial" panose="020B0604020202020204" pitchFamily="34" charset="0"/>
                <a:cs typeface="Arial" panose="020B0604020202020204" pitchFamily="34" charset="0"/>
              </a:rPr>
              <a:t>accessed 20 November 2024.</a:t>
            </a:r>
            <a:endParaRPr lang="en-AU" sz="1200" b="0" dirty="0">
              <a:latin typeface="Arial" panose="020B0604020202020204" pitchFamily="34" charset="0"/>
              <a:cs typeface="Arial" panose="020B0604020202020204" pitchFamily="34" charset="0"/>
            </a:endParaRPr>
          </a:p>
          <a:p>
            <a:r>
              <a:rPr lang="en-US" sz="1200" b="0" dirty="0">
                <a:latin typeface="Arial" panose="020B0604020202020204" pitchFamily="34" charset="0"/>
                <a:cs typeface="Arial" panose="020B0604020202020204" pitchFamily="34" charset="0"/>
              </a:rPr>
              <a:t>AERO (Australian Education Research </a:t>
            </a:r>
            <a:r>
              <a:rPr lang="en-US" sz="1200" b="0" dirty="0" err="1">
                <a:latin typeface="Arial" panose="020B0604020202020204" pitchFamily="34" charset="0"/>
                <a:cs typeface="Arial" panose="020B0604020202020204" pitchFamily="34" charset="0"/>
              </a:rPr>
              <a:t>Organisation</a:t>
            </a:r>
            <a:r>
              <a:rPr lang="en-US" sz="1200" b="0" dirty="0">
                <a:latin typeface="Arial" panose="020B0604020202020204" pitchFamily="34" charset="0"/>
                <a:cs typeface="Arial" panose="020B0604020202020204" pitchFamily="34" charset="0"/>
              </a:rPr>
              <a:t>) (2024b) </a:t>
            </a:r>
            <a:r>
              <a:rPr lang="en-US" sz="1200" b="0" i="1" dirty="0">
                <a:latin typeface="Arial" panose="020B0604020202020204" pitchFamily="34" charset="0"/>
                <a:cs typeface="Arial" panose="020B0604020202020204" pitchFamily="34" charset="0"/>
              </a:rPr>
              <a:t>Teach explicitly</a:t>
            </a:r>
            <a:r>
              <a:rPr lang="en-US" sz="1200" b="0" dirty="0">
                <a:latin typeface="Arial" panose="020B0604020202020204" pitchFamily="34" charset="0"/>
                <a:cs typeface="Arial" panose="020B0604020202020204" pitchFamily="34" charset="0"/>
              </a:rPr>
              <a:t>, </a:t>
            </a:r>
            <a:r>
              <a:rPr lang="en-US" sz="1200" b="0" i="0" dirty="0">
                <a:latin typeface="Arial" panose="020B0604020202020204" pitchFamily="34" charset="0"/>
                <a:cs typeface="Arial" panose="020B0604020202020204" pitchFamily="34" charset="0"/>
              </a:rPr>
              <a:t>AERO, </a:t>
            </a:r>
            <a:r>
              <a:rPr lang="en-US" sz="1200" b="0" dirty="0">
                <a:latin typeface="Arial" panose="020B0604020202020204" pitchFamily="34" charset="0"/>
                <a:cs typeface="Arial" panose="020B0604020202020204" pitchFamily="34" charset="0"/>
              </a:rPr>
              <a:t>accessed 20 November 2024.</a:t>
            </a:r>
            <a:endParaRPr lang="en-AU" sz="1200" b="0" dirty="0">
              <a:latin typeface="Arial" panose="020B0604020202020204" pitchFamily="34" charset="0"/>
              <a:cs typeface="Arial" panose="020B0604020202020204" pitchFamily="34" charset="0"/>
            </a:endParaRPr>
          </a:p>
          <a:p>
            <a:r>
              <a:rPr lang="en-US" sz="1200" b="0" dirty="0">
                <a:latin typeface="Arial" panose="020B0604020202020204" pitchFamily="34" charset="0"/>
                <a:cs typeface="Arial" panose="020B0604020202020204" pitchFamily="34" charset="0"/>
              </a:rPr>
              <a:t>Fletcher-Wood H (2018) </a:t>
            </a:r>
            <a:r>
              <a:rPr lang="en-US" sz="1200" b="0" i="1" dirty="0">
                <a:latin typeface="Arial" panose="020B0604020202020204" pitchFamily="34" charset="0"/>
                <a:cs typeface="Arial" panose="020B0604020202020204" pitchFamily="34" charset="0"/>
              </a:rPr>
              <a:t>Responsive teaching</a:t>
            </a:r>
            <a:r>
              <a:rPr lang="en-US" sz="1200" b="0" dirty="0">
                <a:latin typeface="Arial" panose="020B0604020202020204" pitchFamily="34" charset="0"/>
                <a:cs typeface="Arial" panose="020B0604020202020204" pitchFamily="34" charset="0"/>
              </a:rPr>
              <a:t>, Routledge.</a:t>
            </a:r>
          </a:p>
          <a:p>
            <a:r>
              <a:rPr lang="en-US" sz="1200" b="0" dirty="0" err="1">
                <a:latin typeface="Arial" panose="020B0604020202020204" pitchFamily="34" charset="0"/>
                <a:cs typeface="Arial" panose="020B0604020202020204" pitchFamily="34" charset="0"/>
              </a:rPr>
              <a:t>Rosenshine</a:t>
            </a:r>
            <a:r>
              <a:rPr lang="en-US" sz="1200" b="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B (2012) </a:t>
            </a:r>
            <a:r>
              <a:rPr lang="en-US" sz="1200" i="1" dirty="0">
                <a:latin typeface="Arial" panose="020B0604020202020204" pitchFamily="34" charset="0"/>
                <a:cs typeface="Arial" panose="020B0604020202020204" pitchFamily="34" charset="0"/>
              </a:rPr>
              <a:t>Principles of instruction: research-based strategies that all teachers should know</a:t>
            </a:r>
            <a:r>
              <a:rPr lang="en-US" sz="1200" i="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American Educator, 36(1):12–39.</a:t>
            </a:r>
          </a:p>
          <a:p>
            <a:pPr>
              <a:defRPr/>
            </a:pPr>
            <a:r>
              <a:rPr lang="en-US" sz="1200" dirty="0">
                <a:latin typeface="Arial" panose="020B0604020202020204" pitchFamily="34" charset="0"/>
                <a:cs typeface="Arial" panose="020B0604020202020204" pitchFamily="34" charset="0"/>
              </a:rPr>
              <a:t>Sherrington T (2019) (</a:t>
            </a:r>
            <a:r>
              <a:rPr lang="en-US" sz="1200" dirty="0" err="1">
                <a:latin typeface="Arial" panose="020B0604020202020204" pitchFamily="34" charset="0"/>
                <a:cs typeface="Arial" panose="020B0604020202020204" pitchFamily="34" charset="0"/>
              </a:rPr>
              <a:t>Caviglioli</a:t>
            </a:r>
            <a:r>
              <a:rPr lang="en-US" sz="1200" dirty="0">
                <a:latin typeface="Arial" panose="020B0604020202020204" pitchFamily="34" charset="0"/>
                <a:cs typeface="Arial" panose="020B0604020202020204" pitchFamily="34" charset="0"/>
              </a:rPr>
              <a:t> O, </a:t>
            </a:r>
            <a:r>
              <a:rPr lang="en-US" sz="1200" dirty="0" err="1">
                <a:latin typeface="Arial" panose="020B0604020202020204" pitchFamily="34" charset="0"/>
                <a:cs typeface="Arial" panose="020B0604020202020204" pitchFamily="34" charset="0"/>
              </a:rPr>
              <a:t>illus</a:t>
            </a:r>
            <a:r>
              <a:rPr lang="en-US" sz="1200"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Rosenshine’s</a:t>
            </a:r>
            <a:r>
              <a:rPr lang="en-US" sz="1200" i="1" dirty="0">
                <a:latin typeface="Arial" panose="020B0604020202020204" pitchFamily="34" charset="0"/>
                <a:cs typeface="Arial" panose="020B0604020202020204" pitchFamily="34" charset="0"/>
              </a:rPr>
              <a:t> principles in action</a:t>
            </a:r>
            <a:r>
              <a:rPr lang="en-US" sz="1200" dirty="0">
                <a:latin typeface="Arial" panose="020B0604020202020204" pitchFamily="34" charset="0"/>
                <a:cs typeface="Arial" panose="020B0604020202020204" pitchFamily="34" charset="0"/>
              </a:rPr>
              <a:t>, John Catt Educational Ltd.</a:t>
            </a:r>
          </a:p>
          <a:p>
            <a:pPr>
              <a:defRPr/>
            </a:pPr>
            <a:endParaRPr lang="en-AU" sz="1200" dirty="0">
              <a:latin typeface="Arial" panose="020B0604020202020204" pitchFamily="34" charset="0"/>
              <a:cs typeface="Arial" panose="020B0604020202020204" pitchFamily="34" charset="0"/>
            </a:endParaRPr>
          </a:p>
          <a:p>
            <a:pPr>
              <a:defRPr/>
            </a:pPr>
            <a:endParaRPr lang="en-AU" sz="1200" dirty="0">
              <a:latin typeface="Arial" panose="020B0604020202020204" pitchFamily="34" charset="0"/>
              <a:cs typeface="Arial" panose="020B0604020202020204" pitchFamily="34" charset="0"/>
            </a:endParaRPr>
          </a:p>
          <a:p>
            <a:pPr marR="0" lvl="0" algn="l" defTabSz="1219170">
              <a:lnSpc>
                <a:spcPct val="100000"/>
              </a:lnSpc>
              <a:spcBef>
                <a:spcPts val="0"/>
              </a:spcBef>
              <a:spcAft>
                <a:spcPts val="0"/>
              </a:spcAft>
              <a:buClrTx/>
              <a:buSzTx/>
              <a:tabLst/>
              <a:defRPr/>
            </a:pPr>
            <a:endParaRPr lang="en-US" sz="1200" dirty="0">
              <a:latin typeface="Arial" panose="020B0604020202020204" pitchFamily="34" charset="0"/>
              <a:cs typeface="Arial" panose="020B0604020202020204" pitchFamily="34" charset="0"/>
            </a:endParaRPr>
          </a:p>
          <a:p>
            <a:endParaRPr lang="en-AU" sz="1200" b="1" dirty="0">
              <a:latin typeface="Arial" panose="020B0604020202020204" pitchFamily="34" charset="0"/>
              <a:cs typeface="Arial" panose="020B0604020202020204" pitchFamily="34" charset="0"/>
            </a:endParaRPr>
          </a:p>
          <a:p>
            <a:endParaRPr lang="en-AU" sz="1200" b="1" dirty="0">
              <a:latin typeface="Arial" panose="020B0604020202020204" pitchFamily="34" charset="0"/>
              <a:cs typeface="Arial" panose="020B0604020202020204" pitchFamily="34" charset="0"/>
            </a:endParaRPr>
          </a:p>
          <a:p>
            <a:endParaRPr lang="en-AU" sz="1200" b="1"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AU" b="1" dirty="0">
              <a:latin typeface="Public Sans"/>
            </a:endParaRPr>
          </a:p>
        </p:txBody>
      </p:sp>
      <p:sp>
        <p:nvSpPr>
          <p:cNvPr id="4" name="Slide Number Placeholder 3">
            <a:extLst>
              <a:ext uri="{FF2B5EF4-FFF2-40B4-BE49-F238E27FC236}">
                <a16:creationId xmlns:a16="http://schemas.microsoft.com/office/drawing/2014/main" id="{8EA2C7EA-4403-9132-08DD-A8C61DD0B285}"/>
              </a:ext>
            </a:extLst>
          </p:cNvPr>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4122655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28509563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Arial" panose="020B0604020202020204" pitchFamily="34" charset="0"/>
                <a:cs typeface="Arial" panose="020B0604020202020204" pitchFamily="34" charset="0"/>
              </a:rPr>
              <a:t>Purpose: Key considerations for breaking down content and concepts</a:t>
            </a:r>
            <a:br>
              <a:rPr lang="en-AU" sz="1200" dirty="0">
                <a:latin typeface="Arial" panose="020B0604020202020204" pitchFamily="34" charset="0"/>
                <a:cs typeface="Arial" panose="020B0604020202020204" pitchFamily="34" charset="0"/>
              </a:rPr>
            </a:br>
            <a:r>
              <a:rPr lang="en-AU" sz="1200" b="1" dirty="0">
                <a:latin typeface="Arial" panose="020B0604020202020204" pitchFamily="34" charset="0"/>
                <a:cs typeface="Arial" panose="020B0604020202020204" pitchFamily="34" charset="0"/>
              </a:rPr>
              <a:t>[01:00]</a:t>
            </a:r>
          </a:p>
          <a:p>
            <a:r>
              <a:rPr lang="en-AU" sz="1200" b="1" dirty="0">
                <a:latin typeface="Arial" panose="020B0604020202020204" pitchFamily="34" charset="0"/>
                <a:cs typeface="Arial" panose="020B0604020202020204" pitchFamily="34" charset="0"/>
              </a:rPr>
              <a:t>Speaker notes:</a:t>
            </a:r>
          </a:p>
          <a:p>
            <a:r>
              <a:rPr lang="en-AU" sz="1200" dirty="0">
                <a:latin typeface="Arial" panose="020B0604020202020204" pitchFamily="34" charset="0"/>
                <a:cs typeface="Arial" panose="020B0604020202020204" pitchFamily="34" charset="0"/>
              </a:rPr>
              <a:t>(Read points on the slide together. Provide some time to discuss each point). </a:t>
            </a:r>
          </a:p>
          <a:p>
            <a:endParaRPr lang="en-AU" sz="1200" dirty="0">
              <a:latin typeface="Arial" panose="020B0604020202020204" pitchFamily="34" charset="0"/>
              <a:cs typeface="Arial" panose="020B0604020202020204" pitchFamily="34" charset="0"/>
            </a:endParaRPr>
          </a:p>
          <a:p>
            <a:r>
              <a:rPr lang="en-AU" sz="1200" u="sng" dirty="0">
                <a:latin typeface="Arial" panose="020B0604020202020204" pitchFamily="34" charset="0"/>
                <a:cs typeface="Arial" panose="020B0604020202020204" pitchFamily="34" charset="0"/>
              </a:rPr>
              <a:t>Key considerations</a:t>
            </a:r>
            <a:r>
              <a:rPr lang="en-AU" sz="1200" dirty="0">
                <a:latin typeface="Arial" panose="020B0604020202020204" pitchFamily="34" charset="0"/>
                <a:cs typeface="Arial" panose="020B0604020202020204" pitchFamily="34" charset="0"/>
              </a:rPr>
              <a:t>:</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dirty="0">
              <a:latin typeface="Arial" panose="020B0604020202020204" pitchFamily="34" charset="0"/>
              <a:cs typeface="Arial" panose="020B060402020202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Student mastery of smaller chunks increases motivation: Breaking down new and/or complex information into smaller, manageable chunks supports cognitive load and helps students achieve a series of small successes. As students master each small chunk, their sense of accomplishment grows, boosting engagement and motivation, which are key for sustained and improved learning. Ensuring success is important for all students particularly Aboriginal and Torres Strait Islander students as some of them may feel the ‘shame factor’ and fear of getting it wrong, creating barriers to future learning. Providing feedback to students to know they are on track builds confidence in learning and positive student self-concept (Sam and McDowall 2024).</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dirty="0">
              <a:latin typeface="Arial" panose="020B0604020202020204" pitchFamily="34" charset="0"/>
              <a:cs typeface="Arial" panose="020B060402020202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To manage cognitive load effectively, teachers should consider how they explain knowledge in concise and clear ways.  This could mean using concise language, illustrating concepts with concrete examples and visually organising information.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dirty="0">
              <a:latin typeface="Arial" panose="020B0604020202020204" pitchFamily="34" charset="0"/>
              <a:cs typeface="Arial" panose="020B060402020202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Knowing the content and how to teach it is an enabling factor of explicit teaching. Deep subject knowledge is required for teachers to know what key pieces make up a concept or body of knowledge, and then how to put these pieces back together in a way that makes sense to students and does not overload their working memory. For example, to understand how a magnet works, students must first understand what “attract” and “repel” mean.</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200" dirty="0">
                <a:latin typeface="Arial" panose="020B0604020202020204" pitchFamily="34" charset="0"/>
                <a:cs typeface="Arial" panose="020B0604020202020204" pitchFamily="34" charset="0"/>
              </a:rPr>
              <a:t>Complexity of the material guides how learning is segmented and how learning is chunked. Teachers can take time where needed for deeper, more challenging material while moving more quickly through simpler, more familiar content. </a:t>
            </a:r>
          </a:p>
          <a:p>
            <a:pPr marL="285750" marR="0" lvl="0" indent="-285750" algn="l" defTabSz="1219170" rtl="0" eaLnBrk="1" fontAlgn="auto" latinLnBrk="0" hangingPunct="1">
              <a:lnSpc>
                <a:spcPct val="100000"/>
              </a:lnSpc>
              <a:spcBef>
                <a:spcPts val="0"/>
              </a:spcBef>
              <a:spcAft>
                <a:spcPts val="0"/>
              </a:spcAft>
              <a:buClrTx/>
              <a:buSzTx/>
              <a:buFont typeface="Arial"/>
              <a:buChar char="•"/>
              <a:tabLst/>
              <a:defRPr/>
            </a:pPr>
            <a:endParaRPr lang="en-AU" sz="1200" dirty="0">
              <a:latin typeface="Arial" panose="020B0604020202020204" pitchFamily="34" charset="0"/>
              <a:cs typeface="Arial" panose="020B0604020202020204" pitchFamily="34" charset="0"/>
            </a:endParaRPr>
          </a:p>
          <a:p>
            <a:pPr>
              <a:buFont typeface="Arial" panose="020B0604020202020204" pitchFamily="34" charset="0"/>
            </a:pPr>
            <a:endParaRPr lang="en-AU"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References: </a:t>
            </a:r>
          </a:p>
          <a:p>
            <a:pPr marR="0" lvl="0" algn="l" defTabSz="1219170" rtl="0" eaLnBrk="1" fontAlgn="auto" latinLnBrk="0" hangingPunct="1">
              <a:lnSpc>
                <a:spcPct val="100000"/>
              </a:lnSpc>
              <a:spcBef>
                <a:spcPts val="0"/>
              </a:spcBef>
              <a:spcAft>
                <a:spcPts val="0"/>
              </a:spcAft>
              <a:buClrTx/>
              <a:buSzTx/>
              <a:tabLst/>
              <a:defRPr/>
            </a:pPr>
            <a:r>
              <a:rPr lang="en-US" sz="1200" dirty="0">
                <a:latin typeface="Arial" panose="020B0604020202020204" pitchFamily="34" charset="0"/>
                <a:cs typeface="Arial" panose="020B0604020202020204" pitchFamily="34" charset="0"/>
              </a:rPr>
              <a:t>AERO (Australian Education Research </a:t>
            </a:r>
            <a:r>
              <a:rPr lang="en-US" sz="1200" dirty="0" err="1">
                <a:latin typeface="Arial" panose="020B0604020202020204" pitchFamily="34" charset="0"/>
                <a:cs typeface="Arial" panose="020B0604020202020204" pitchFamily="34" charset="0"/>
              </a:rPr>
              <a:t>Organisation</a:t>
            </a:r>
            <a:r>
              <a:rPr lang="en-US" sz="1200" dirty="0">
                <a:latin typeface="Arial" panose="020B0604020202020204" pitchFamily="34" charset="0"/>
                <a:cs typeface="Arial" panose="020B0604020202020204" pitchFamily="34" charset="0"/>
              </a:rPr>
              <a:t>) (2023b) </a:t>
            </a:r>
            <a:r>
              <a:rPr lang="en-US" sz="1200" i="1" dirty="0">
                <a:latin typeface="Arial" panose="020B0604020202020204" pitchFamily="34" charset="0"/>
                <a:cs typeface="Arial" panose="020B0604020202020204" pitchFamily="34" charset="0"/>
              </a:rPr>
              <a:t>How students learn best,</a:t>
            </a:r>
            <a:r>
              <a:rPr lang="en-US" sz="1200" dirty="0">
                <a:latin typeface="Arial" panose="020B0604020202020204" pitchFamily="34" charset="0"/>
                <a:cs typeface="Arial" panose="020B0604020202020204" pitchFamily="34" charset="0"/>
              </a:rPr>
              <a:t> AERO, </a:t>
            </a:r>
            <a:r>
              <a:rPr lang="en-AU" sz="1200" i="0" dirty="0">
                <a:latin typeface="Arial" panose="020B0604020202020204" pitchFamily="34" charset="0"/>
                <a:cs typeface="Arial" panose="020B0604020202020204" pitchFamily="34" charset="0"/>
              </a:rPr>
              <a:t>accessed 27 November 2024. </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Archer AL and Hughes CA (2011) </a:t>
            </a:r>
            <a:r>
              <a:rPr lang="en-US" sz="1200" i="1" dirty="0">
                <a:latin typeface="Arial" panose="020B0604020202020204" pitchFamily="34" charset="0"/>
                <a:cs typeface="Arial" panose="020B0604020202020204" pitchFamily="34" charset="0"/>
              </a:rPr>
              <a:t>Explicit instruction: effective and efficient teaching, </a:t>
            </a:r>
            <a:r>
              <a:rPr lang="en-US" sz="1200" dirty="0">
                <a:latin typeface="Arial" panose="020B0604020202020204" pitchFamily="34" charset="0"/>
                <a:cs typeface="Arial" panose="020B0604020202020204" pitchFamily="34" charset="0"/>
              </a:rPr>
              <a:t>Guilford Press.</a:t>
            </a:r>
          </a:p>
          <a:p>
            <a:pPr marR="0" lvl="0" algn="l" defTabSz="1219170" rtl="0" eaLnBrk="1" fontAlgn="auto" latinLnBrk="0" hangingPunct="1">
              <a:lnSpc>
                <a:spcPct val="100000"/>
              </a:lnSpc>
              <a:spcBef>
                <a:spcPts val="0"/>
              </a:spcBef>
              <a:spcAft>
                <a:spcPts val="0"/>
              </a:spcAft>
              <a:buClrTx/>
              <a:buSzTx/>
              <a:tabLst/>
              <a:defRPr/>
            </a:pPr>
            <a:r>
              <a:rPr lang="en-AU" sz="1200" dirty="0" err="1">
                <a:latin typeface="Arial" panose="020B0604020202020204" pitchFamily="34" charset="0"/>
                <a:cs typeface="Arial" panose="020B0604020202020204" pitchFamily="34" charset="0"/>
              </a:rPr>
              <a:t>Rosenshine</a:t>
            </a:r>
            <a:r>
              <a:rPr lang="en-AU" sz="1200" dirty="0">
                <a:latin typeface="Arial" panose="020B0604020202020204" pitchFamily="34" charset="0"/>
                <a:cs typeface="Arial" panose="020B0604020202020204" pitchFamily="34" charset="0"/>
              </a:rPr>
              <a:t> B (1995) 'Advances in research on instruction', </a:t>
            </a:r>
            <a:r>
              <a:rPr lang="en-AU" sz="1200" i="1" dirty="0">
                <a:latin typeface="Arial" panose="020B0604020202020204" pitchFamily="34" charset="0"/>
                <a:cs typeface="Arial" panose="020B0604020202020204" pitchFamily="34" charset="0"/>
              </a:rPr>
              <a:t>The Journal of Educational Research</a:t>
            </a:r>
            <a:r>
              <a:rPr lang="en-AU" sz="1200" dirty="0">
                <a:latin typeface="Arial" panose="020B0604020202020204" pitchFamily="34" charset="0"/>
                <a:cs typeface="Arial" panose="020B0604020202020204" pitchFamily="34" charset="0"/>
              </a:rPr>
              <a:t>, 88(5):262–268.</a:t>
            </a:r>
            <a:endParaRPr lang="en-US"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Rosenshine</a:t>
            </a:r>
            <a:r>
              <a:rPr lang="en-US" sz="1200" dirty="0">
                <a:latin typeface="Arial" panose="020B0604020202020204" pitchFamily="34" charset="0"/>
                <a:cs typeface="Arial" panose="020B0604020202020204" pitchFamily="34" charset="0"/>
              </a:rPr>
              <a:t> B (2012)</a:t>
            </a:r>
            <a:r>
              <a:rPr lang="en-AU" sz="1200" dirty="0">
                <a:latin typeface="Arial" panose="020B0604020202020204" pitchFamily="34" charset="0"/>
                <a:cs typeface="Arial" panose="020B0604020202020204" pitchFamily="34" charset="0"/>
              </a:rPr>
              <a:t> 'Principles of instruction: research-based strategies that all teachers should know',</a:t>
            </a:r>
            <a:r>
              <a:rPr lang="en-US" sz="1200"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American Educator</a:t>
            </a:r>
            <a:r>
              <a:rPr lang="en-US" sz="1200" dirty="0">
                <a:latin typeface="Arial" panose="020B0604020202020204" pitchFamily="34" charset="0"/>
                <a:cs typeface="Arial" panose="020B0604020202020204" pitchFamily="34" charset="0"/>
              </a:rPr>
              <a:t>, 36(1):12–19. </a:t>
            </a:r>
          </a:p>
          <a:p>
            <a:r>
              <a:rPr lang="en-AU" sz="1200" dirty="0">
                <a:latin typeface="Arial" panose="020B0604020202020204" pitchFamily="34" charset="0"/>
                <a:cs typeface="Arial" panose="020B0604020202020204" pitchFamily="34" charset="0"/>
              </a:rPr>
              <a:t>Sam T and McDowall A (2024) 'Smooth seas never made a skilled sailor: Indigenous students’ academic buoyancy and the locale of the learner', </a:t>
            </a:r>
            <a:r>
              <a:rPr lang="en-AU" sz="1200" i="1" dirty="0">
                <a:latin typeface="Arial" panose="020B0604020202020204" pitchFamily="34" charset="0"/>
                <a:cs typeface="Arial" panose="020B0604020202020204" pitchFamily="34" charset="0"/>
              </a:rPr>
              <a:t>The Australian Journal of Indigenous</a:t>
            </a:r>
            <a:r>
              <a:rPr lang="en-AU" sz="1200" i="0" dirty="0">
                <a:latin typeface="Arial" panose="020B0604020202020204" pitchFamily="34" charset="0"/>
                <a:cs typeface="Arial" panose="020B0604020202020204" pitchFamily="34" charset="0"/>
              </a:rPr>
              <a:t> </a:t>
            </a:r>
            <a:r>
              <a:rPr lang="en-AU" sz="1200" i="1" dirty="0">
                <a:latin typeface="Arial" panose="020B0604020202020204" pitchFamily="34" charset="0"/>
                <a:cs typeface="Arial" panose="020B0604020202020204" pitchFamily="34" charset="0"/>
              </a:rPr>
              <a:t>Education,</a:t>
            </a:r>
            <a:r>
              <a:rPr lang="en-AU" sz="1200" dirty="0">
                <a:latin typeface="Arial" panose="020B0604020202020204" pitchFamily="34" charset="0"/>
                <a:cs typeface="Arial" panose="020B0604020202020204" pitchFamily="34" charset="0"/>
              </a:rPr>
              <a:t> 53(1).</a:t>
            </a:r>
          </a:p>
          <a:p>
            <a:endParaRPr lang="en-AU"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endParaRPr lang="en-AU" sz="1600" b="1" dirty="0">
              <a:latin typeface="Apto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532630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Working memory can be overloaded</a:t>
            </a:r>
          </a:p>
          <a:p>
            <a:r>
              <a:rPr lang="en-AU" sz="1200" b="1" dirty="0">
                <a:latin typeface="Arial" panose="020B0604020202020204" pitchFamily="34" charset="0"/>
                <a:cs typeface="Arial" panose="020B0604020202020204" pitchFamily="34" charset="0"/>
              </a:rPr>
              <a:t>[00:45] </a:t>
            </a:r>
          </a:p>
          <a:p>
            <a:r>
              <a:rPr lang="en-AU" sz="1200" b="1" dirty="0">
                <a:solidFill>
                  <a:schemeClr val="tx1"/>
                </a:solidFill>
                <a:latin typeface="Arial" panose="020B0604020202020204" pitchFamily="34" charset="0"/>
                <a:cs typeface="Arial" panose="020B0604020202020204" pitchFamily="34" charset="0"/>
              </a:rPr>
              <a:t>Speaker notes: </a:t>
            </a:r>
          </a:p>
          <a:p>
            <a:endParaRPr lang="en-AU" sz="1200" b="1" dirty="0">
              <a:solidFill>
                <a:schemeClr val="tx1"/>
              </a:solidFill>
              <a:latin typeface="Arial" panose="020B0604020202020204" pitchFamily="34" charset="0"/>
              <a:cs typeface="Arial" panose="020B0604020202020204" pitchFamily="34" charset="0"/>
            </a:endParaRPr>
          </a:p>
          <a:p>
            <a:r>
              <a:rPr lang="en-AU" sz="1200" b="0" dirty="0">
                <a:solidFill>
                  <a:schemeClr val="tx1"/>
                </a:solidFill>
                <a:latin typeface="Arial" panose="020B0604020202020204" pitchFamily="34" charset="0"/>
                <a:cs typeface="Arial" panose="020B0604020202020204" pitchFamily="34" charset="0"/>
              </a:rPr>
              <a:t>For example,</a:t>
            </a:r>
            <a:r>
              <a:rPr lang="en-AU" sz="1200" dirty="0">
                <a:solidFill>
                  <a:schemeClr val="tx1"/>
                </a:solidFill>
                <a:latin typeface="Arial" panose="020B0604020202020204" pitchFamily="34" charset="0"/>
                <a:cs typeface="Arial" panose="020B0604020202020204" pitchFamily="34" charset="0"/>
              </a:rPr>
              <a:t> </a:t>
            </a:r>
            <a:r>
              <a:rPr lang="en-AU" sz="1200" b="0" dirty="0">
                <a:solidFill>
                  <a:schemeClr val="tx1"/>
                </a:solidFill>
                <a:latin typeface="Arial" panose="020B0604020202020204" pitchFamily="34" charset="0"/>
                <a:cs typeface="Arial" panose="020B0604020202020204" pitchFamily="34" charset="0"/>
              </a:rPr>
              <a:t>an early Stage 1 class </a:t>
            </a:r>
            <a:r>
              <a:rPr lang="en-AU" sz="1200" dirty="0">
                <a:solidFill>
                  <a:schemeClr val="tx1"/>
                </a:solidFill>
                <a:latin typeface="Arial" panose="020B0604020202020204" pitchFamily="34" charset="0"/>
                <a:cs typeface="Arial" panose="020B0604020202020204" pitchFamily="34" charset="0"/>
              </a:rPr>
              <a:t>is </a:t>
            </a:r>
            <a:r>
              <a:rPr lang="en-AU" sz="1200" b="0" dirty="0">
                <a:solidFill>
                  <a:schemeClr val="tx1"/>
                </a:solidFill>
                <a:latin typeface="Arial" panose="020B0604020202020204" pitchFamily="34" charset="0"/>
                <a:cs typeface="Arial" panose="020B0604020202020204" pitchFamily="34" charset="0"/>
              </a:rPr>
              <a:t>learning about how living things get air, water and energy to survive in their environment</a:t>
            </a:r>
            <a:r>
              <a:rPr lang="en-AU" sz="1200" dirty="0">
                <a:solidFill>
                  <a:schemeClr val="tx1"/>
                </a:solidFill>
                <a:latin typeface="Arial" panose="020B0604020202020204" pitchFamily="34" charset="0"/>
                <a:cs typeface="Arial" panose="020B0604020202020204" pitchFamily="34" charset="0"/>
              </a:rPr>
              <a:t>. </a:t>
            </a:r>
          </a:p>
          <a:p>
            <a:r>
              <a:rPr lang="en-AU" sz="1200" dirty="0">
                <a:solidFill>
                  <a:schemeClr val="tx1"/>
                </a:solidFill>
                <a:latin typeface="Arial" panose="020B0604020202020204" pitchFamily="34" charset="0"/>
                <a:cs typeface="Arial" panose="020B0604020202020204" pitchFamily="34" charset="0"/>
              </a:rPr>
              <a:t>In this lesson, the chunks are:</a:t>
            </a:r>
          </a:p>
          <a:p>
            <a:pPr marL="285750" indent="-285750">
              <a:buFont typeface="Arial" panose="020B0604020202020204" pitchFamily="34" charset="0"/>
              <a:buChar char="•"/>
            </a:pPr>
            <a:r>
              <a:rPr lang="en-AU" sz="1200" dirty="0">
                <a:solidFill>
                  <a:schemeClr val="tx1"/>
                </a:solidFill>
                <a:latin typeface="Arial" panose="020B0604020202020204" pitchFamily="34" charset="0"/>
                <a:cs typeface="Arial" panose="020B0604020202020204" pitchFamily="34" charset="0"/>
              </a:rPr>
              <a:t>existing schema of plants, including the roots and leaves </a:t>
            </a:r>
          </a:p>
          <a:p>
            <a:pPr marL="285750" indent="-285750">
              <a:buFont typeface="Arial" panose="020B0604020202020204" pitchFamily="34" charset="0"/>
              <a:buChar char="•"/>
            </a:pPr>
            <a:r>
              <a:rPr lang="en-AU" sz="1200" dirty="0">
                <a:solidFill>
                  <a:schemeClr val="tx1"/>
                </a:solidFill>
                <a:latin typeface="Arial" panose="020B0604020202020204" pitchFamily="34" charset="0"/>
                <a:cs typeface="Arial" panose="020B0604020202020204" pitchFamily="34" charset="0"/>
              </a:rPr>
              <a:t>how plants get water </a:t>
            </a:r>
          </a:p>
          <a:p>
            <a:pPr marL="285750" indent="-285750">
              <a:buFont typeface="Arial" panose="020B0604020202020204" pitchFamily="34" charset="0"/>
              <a:buChar char="•"/>
            </a:pPr>
            <a:r>
              <a:rPr lang="en-AU" sz="1200" dirty="0">
                <a:solidFill>
                  <a:schemeClr val="tx1"/>
                </a:solidFill>
                <a:latin typeface="Arial" panose="020B0604020202020204" pitchFamily="34" charset="0"/>
                <a:cs typeface="Arial" panose="020B0604020202020204" pitchFamily="34" charset="0"/>
              </a:rPr>
              <a:t>how plants get air</a:t>
            </a:r>
          </a:p>
          <a:p>
            <a:pPr marL="285750" indent="-285750">
              <a:buFont typeface="Arial" panose="020B0604020202020204" pitchFamily="34" charset="0"/>
              <a:buChar char="•"/>
            </a:pPr>
            <a:r>
              <a:rPr lang="en-AU" sz="1200" dirty="0">
                <a:solidFill>
                  <a:schemeClr val="tx1"/>
                </a:solidFill>
                <a:latin typeface="Arial" panose="020B0604020202020204" pitchFamily="34" charset="0"/>
                <a:cs typeface="Arial" panose="020B0604020202020204" pitchFamily="34" charset="0"/>
              </a:rPr>
              <a:t>labelling a diagram.</a:t>
            </a:r>
          </a:p>
          <a:p>
            <a:pPr marL="0" indent="0">
              <a:buFont typeface="Arial" panose="020B0604020202020204" pitchFamily="34" charset="0"/>
              <a:buNone/>
            </a:pPr>
            <a:endParaRPr lang="en-AU" sz="120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200" dirty="0">
                <a:solidFill>
                  <a:schemeClr val="tx1"/>
                </a:solidFill>
                <a:latin typeface="Arial" panose="020B0604020202020204" pitchFamily="34" charset="0"/>
                <a:cs typeface="Arial" panose="020B0604020202020204" pitchFamily="34" charset="0"/>
              </a:rPr>
              <a:t>The existing schema of plants takes up only one space in the working memory, leaving space for new pieces of information – facts and procedures. Without explicit teaching, students would not consolidate each new chunk (one at a time) into their existing schema of plants, and this could overload their working memory.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b="1" dirty="0">
              <a:solidFill>
                <a:schemeClr val="tx1"/>
              </a:solidFill>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i="0" u="none" strike="noStrike" baseline="0" dirty="0">
                <a:solidFill>
                  <a:schemeClr val="tx1"/>
                </a:solidFill>
                <a:latin typeface="Arial" panose="020B0604020202020204" pitchFamily="34" charset="0"/>
                <a:cs typeface="Arial" panose="020B0604020202020204" pitchFamily="34" charset="0"/>
              </a:rPr>
              <a:t>Science and Technology K–6 Syllabus 2024</a:t>
            </a:r>
          </a:p>
          <a:p>
            <a:pPr>
              <a:lnSpc>
                <a:spcPct val="116000"/>
              </a:lnSpc>
              <a:spcAft>
                <a:spcPts val="800"/>
              </a:spcAft>
            </a:pPr>
            <a:r>
              <a:rPr lang="en-US" sz="1200" b="0" dirty="0">
                <a:effectLst/>
                <a:latin typeface="Arial" panose="020B0604020202020204" pitchFamily="34" charset="0"/>
                <a:ea typeface="Arial" panose="020B0604020202020204" pitchFamily="34" charset="0"/>
                <a:cs typeface="Arial" panose="020B0604020202020204" pitchFamily="34" charset="0"/>
              </a:rPr>
              <a:t>Syllabus Outcome:</a:t>
            </a:r>
            <a:r>
              <a:rPr lang="en-US" sz="1200" b="0" dirty="0">
                <a:effectLst/>
                <a:latin typeface="Arial" panose="020B0604020202020204" pitchFamily="34" charset="0"/>
                <a:ea typeface="MS Mincho"/>
                <a:cs typeface="Arial" panose="020B0604020202020204" pitchFamily="34" charset="0"/>
              </a:rPr>
              <a:t> </a:t>
            </a:r>
            <a:r>
              <a:rPr lang="en-US" sz="1200" b="0" dirty="0">
                <a:effectLst/>
                <a:latin typeface="Arial" panose="020B0604020202020204" pitchFamily="34" charset="0"/>
                <a:ea typeface="Arial" panose="020B0604020202020204" pitchFamily="34" charset="0"/>
                <a:cs typeface="Arial" panose="020B0604020202020204" pitchFamily="34" charset="0"/>
              </a:rPr>
              <a:t>STE-SCI-01 identifies and describes characteristics of living things, properties of materials, and movement. </a:t>
            </a:r>
            <a:endParaRPr lang="en-AU" sz="1200" b="0" dirty="0">
              <a:effectLst/>
              <a:latin typeface="Arial" panose="020B0604020202020204" pitchFamily="34" charset="0"/>
              <a:ea typeface="MS Mincho" panose="02020609040205080304" pitchFamily="49" charset="-128"/>
              <a:cs typeface="Arial" panose="020B0604020202020204" pitchFamily="34" charset="0"/>
            </a:endParaRPr>
          </a:p>
          <a:p>
            <a:pPr>
              <a:lnSpc>
                <a:spcPct val="116000"/>
              </a:lnSpc>
              <a:spcAft>
                <a:spcPts val="800"/>
              </a:spcAft>
            </a:pPr>
            <a:r>
              <a:rPr lang="en-US" sz="1200" b="0" dirty="0">
                <a:effectLst/>
                <a:latin typeface="Arial" panose="020B0604020202020204" pitchFamily="34" charset="0"/>
                <a:ea typeface="Arial" panose="020B0604020202020204" pitchFamily="34" charset="0"/>
                <a:cs typeface="Arial" panose="020B0604020202020204" pitchFamily="34" charset="0"/>
              </a:rPr>
              <a:t>Content: Describe </a:t>
            </a:r>
            <a:r>
              <a:rPr lang="en-US" sz="1200" dirty="0">
                <a:effectLst/>
                <a:latin typeface="Arial" panose="020B0604020202020204" pitchFamily="34" charset="0"/>
                <a:ea typeface="Arial" panose="020B0604020202020204" pitchFamily="34" charset="0"/>
                <a:cs typeface="Arial" panose="020B0604020202020204" pitchFamily="34" charset="0"/>
              </a:rPr>
              <a:t>how living things get air, water and energy to survive in their environment.</a:t>
            </a:r>
            <a:endParaRPr lang="en-AU" sz="1200" dirty="0">
              <a:effectLst/>
              <a:latin typeface="Arial" panose="020B0604020202020204" pitchFamily="34" charset="0"/>
              <a:ea typeface="MS Mincho" panose="02020609040205080304" pitchFamily="49" charset="-128"/>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b="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Arial" panose="020B0604020202020204" pitchFamily="34" charset="0"/>
                <a:cs typeface="Arial" panose="020B0604020202020204" pitchFamily="34" charset="0"/>
              </a:rPr>
              <a:t>References: </a:t>
            </a:r>
          </a:p>
          <a:p>
            <a:pPr>
              <a:defRPr/>
            </a:pPr>
            <a:r>
              <a:rPr lang="en-AU" sz="1200" dirty="0">
                <a:latin typeface="Arial" panose="020B0604020202020204" pitchFamily="34" charset="0"/>
                <a:cs typeface="Arial" panose="020B0604020202020204" pitchFamily="34" charset="0"/>
              </a:rPr>
              <a:t>AERO (Australian Education Research Organisation) (2023d) </a:t>
            </a:r>
            <a:r>
              <a:rPr lang="en-AU" sz="1200" i="1" dirty="0">
                <a:latin typeface="Arial" panose="020B0604020202020204" pitchFamily="34" charset="0"/>
                <a:cs typeface="Arial" panose="020B0604020202020204" pitchFamily="34" charset="0"/>
              </a:rPr>
              <a:t>Explicit instruction optimises learning</a:t>
            </a:r>
            <a:r>
              <a:rPr lang="en-AU" sz="1200" dirty="0">
                <a:latin typeface="Arial" panose="020B0604020202020204" pitchFamily="34" charset="0"/>
                <a:cs typeface="Arial" panose="020B0604020202020204" pitchFamily="34" charset="0"/>
              </a:rPr>
              <a:t>, AERO, accessed </a:t>
            </a:r>
            <a:r>
              <a:rPr lang="en-US" sz="1200" dirty="0">
                <a:latin typeface="Arial" panose="020B0604020202020204" pitchFamily="34" charset="0"/>
                <a:cs typeface="Arial" panose="020B0604020202020204" pitchFamily="34" charset="0"/>
              </a:rPr>
              <a:t>20 November 2024.</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AERO (Australian Education Research </a:t>
            </a:r>
            <a:r>
              <a:rPr lang="en-US" sz="1200" dirty="0" err="1">
                <a:latin typeface="Arial" panose="020B0604020202020204" pitchFamily="34" charset="0"/>
                <a:cs typeface="Arial" panose="020B0604020202020204" pitchFamily="34" charset="0"/>
              </a:rPr>
              <a:t>Organisation</a:t>
            </a:r>
            <a:r>
              <a:rPr lang="en-US" sz="1200" dirty="0">
                <a:latin typeface="Arial" panose="020B0604020202020204" pitchFamily="34" charset="0"/>
                <a:cs typeface="Arial" panose="020B0604020202020204" pitchFamily="34" charset="0"/>
              </a:rPr>
              <a:t>) (2024b) </a:t>
            </a:r>
            <a:r>
              <a:rPr lang="en-US" sz="1200" i="1" dirty="0">
                <a:latin typeface="Arial" panose="020B0604020202020204" pitchFamily="34" charset="0"/>
                <a:cs typeface="Arial" panose="020B0604020202020204" pitchFamily="34" charset="0"/>
              </a:rPr>
              <a:t>Explicit instruction</a:t>
            </a:r>
            <a:r>
              <a:rPr lang="en-AU" sz="1200" dirty="0">
                <a:latin typeface="Arial" panose="020B0604020202020204" pitchFamily="34" charset="0"/>
                <a:cs typeface="Arial" panose="020B0604020202020204" pitchFamily="34" charset="0"/>
              </a:rPr>
              <a:t>, accessed </a:t>
            </a:r>
            <a:r>
              <a:rPr lang="en-US" sz="1200" dirty="0">
                <a:latin typeface="Arial" panose="020B0604020202020204" pitchFamily="34" charset="0"/>
                <a:cs typeface="Arial" panose="020B0604020202020204" pitchFamily="34" charset="0"/>
              </a:rPr>
              <a:t>20 November 2024.</a:t>
            </a:r>
          </a:p>
          <a:p>
            <a:pPr marL="0" marR="0" lvl="0" indent="0" algn="l" defTabSz="1219170">
              <a:lnSpc>
                <a:spcPct val="100000"/>
              </a:lnSpc>
              <a:spcBef>
                <a:spcPts val="0"/>
              </a:spcBef>
              <a:spcAft>
                <a:spcPts val="0"/>
              </a:spcAft>
              <a:buClrTx/>
              <a:buSzTx/>
              <a:buFontTx/>
              <a:buNone/>
              <a:tabLst/>
              <a:defRPr/>
            </a:pPr>
            <a:r>
              <a:rPr lang="en-AU" sz="1200" b="0" dirty="0">
                <a:latin typeface="Arial" panose="020B0604020202020204" pitchFamily="34" charset="0"/>
                <a:cs typeface="Arial" panose="020B0604020202020204" pitchFamily="34" charset="0"/>
              </a:rPr>
              <a:t>CESE (Centre for Education Statistics and Evaluation) (2017) </a:t>
            </a:r>
            <a:r>
              <a:rPr lang="en-AU" sz="1200" b="0" i="1" dirty="0">
                <a:latin typeface="Arial" panose="020B0604020202020204" pitchFamily="34" charset="0"/>
                <a:cs typeface="Arial" panose="020B0604020202020204" pitchFamily="34" charset="0"/>
              </a:rPr>
              <a:t>Cognitive load theory: research that teachers really need to understand</a:t>
            </a:r>
            <a:r>
              <a:rPr lang="en-AU" sz="1200" b="0" dirty="0">
                <a:latin typeface="Arial" panose="020B0604020202020204" pitchFamily="34" charset="0"/>
                <a:cs typeface="Arial" panose="020B0604020202020204" pitchFamily="34" charset="0"/>
              </a:rPr>
              <a:t>, NSW Department of Education.</a:t>
            </a:r>
            <a:endParaRPr lang="en-AU" sz="1200" dirty="0">
              <a:latin typeface="Arial" panose="020B0604020202020204" pitchFamily="34" charset="0"/>
              <a:cs typeface="Arial" panose="020B0604020202020204" pitchFamily="34" charset="0"/>
            </a:endParaRPr>
          </a:p>
          <a:p>
            <a:pPr>
              <a:defRPr/>
            </a:pPr>
            <a:r>
              <a:rPr lang="en-AU" sz="1200" dirty="0">
                <a:latin typeface="Arial" panose="020B0604020202020204" pitchFamily="34" charset="0"/>
                <a:cs typeface="Arial" panose="020B0604020202020204" pitchFamily="34" charset="0"/>
              </a:rPr>
              <a:t>NESA (NSW Education Standards Authority) (2024) </a:t>
            </a:r>
            <a:r>
              <a:rPr lang="en-AU" sz="1200" i="1" dirty="0">
                <a:latin typeface="Arial" panose="020B0604020202020204" pitchFamily="34" charset="0"/>
                <a:cs typeface="Arial" panose="020B0604020202020204" pitchFamily="34" charset="0"/>
              </a:rPr>
              <a:t>Science and Technology K–6 Syllabus</a:t>
            </a:r>
            <a:r>
              <a:rPr lang="en-AU" sz="1200" dirty="0">
                <a:latin typeface="Arial" panose="020B0604020202020204" pitchFamily="34" charset="0"/>
                <a:cs typeface="Arial" panose="020B0604020202020204" pitchFamily="34" charset="0"/>
              </a:rPr>
              <a:t>, NESA.</a:t>
            </a:r>
          </a:p>
          <a:p>
            <a:pPr>
              <a:defRPr/>
            </a:pP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3892412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2EF52-3C14-1BE3-1E3A-BF891A7C7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B7ABB6-7F26-7BB8-51FA-9CB16FD216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637651-E9F8-83B6-EA39-B66098AB3EE5}"/>
              </a:ext>
            </a:extLst>
          </p:cNvPr>
          <p:cNvSpPr>
            <a:spLocks noGrp="1"/>
          </p:cNvSpPr>
          <p:nvPr>
            <p:ph type="body" idx="1"/>
          </p:nvPr>
        </p:nvSpPr>
        <p:spPr/>
        <p:txBody>
          <a:bodyPr/>
          <a:lstStyle/>
          <a:p>
            <a:r>
              <a:rPr lang="en-US" sz="1200" b="1" dirty="0">
                <a:latin typeface="Arial" panose="020B0604020202020204" pitchFamily="34" charset="0"/>
                <a:ea typeface="Calibri"/>
                <a:cs typeface="Arial" panose="020B0604020202020204" pitchFamily="34" charset="0"/>
              </a:rPr>
              <a:t>Purpose of slide</a:t>
            </a:r>
            <a:r>
              <a:rPr lang="en-US" sz="1200" dirty="0">
                <a:latin typeface="Arial" panose="020B0604020202020204" pitchFamily="34" charset="0"/>
                <a:ea typeface="Calibri"/>
                <a:cs typeface="Arial" panose="020B0604020202020204" pitchFamily="34" charset="0"/>
              </a:rPr>
              <a:t>: Primary Science example continued – sequencing new chunks</a:t>
            </a:r>
          </a:p>
          <a:p>
            <a:r>
              <a:rPr lang="en-US" sz="1200" b="1" dirty="0">
                <a:latin typeface="Arial" panose="020B0604020202020204" pitchFamily="34" charset="0"/>
                <a:cs typeface="Arial" panose="020B0604020202020204" pitchFamily="34" charset="0"/>
              </a:rPr>
              <a:t>[00:30]</a:t>
            </a:r>
          </a:p>
          <a:p>
            <a:r>
              <a:rPr lang="en-US" sz="1200" b="1" dirty="0">
                <a:latin typeface="Arial" panose="020B0604020202020204" pitchFamily="34" charset="0"/>
                <a:cs typeface="Arial" panose="020B0604020202020204" pitchFamily="34" charset="0"/>
              </a:rPr>
              <a:t>Speaker notes:</a:t>
            </a:r>
          </a:p>
          <a:p>
            <a:endParaRPr lang="en-AU" sz="1200" dirty="0">
              <a:latin typeface="Arial" panose="020B0604020202020204" pitchFamily="34" charset="0"/>
              <a:cs typeface="Arial" panose="020B0604020202020204" pitchFamily="34" charset="0"/>
            </a:endParaRPr>
          </a:p>
          <a:p>
            <a:r>
              <a:rPr lang="en-AU" sz="1200" b="0" dirty="0">
                <a:solidFill>
                  <a:schemeClr val="tx1"/>
                </a:solidFill>
                <a:latin typeface="Arial" panose="020B0604020202020204" pitchFamily="34" charset="0"/>
                <a:cs typeface="Arial" panose="020B0604020202020204" pitchFamily="34" charset="0"/>
              </a:rPr>
              <a:t>In this example, t</a:t>
            </a:r>
            <a:r>
              <a:rPr lang="en-AU" sz="1200" dirty="0">
                <a:solidFill>
                  <a:schemeClr val="tx1"/>
                </a:solidFill>
                <a:latin typeface="Arial" panose="020B0604020202020204" pitchFamily="34" charset="0"/>
                <a:cs typeface="Arial" panose="020B0604020202020204" pitchFamily="34" charset="0"/>
              </a:rPr>
              <a:t>he teacher activates their prior knowledge of plants, by showing pictures of plants or a sample of a plant. The teacher shows the students where the roots are on a plant (live or in pictures) and tells students that the roots absorb/get water from the soil. Teacher checks for student understanding. This enables students to consolidate the new information into their schema. This schema takes up one space in working memory, ready for the next chunk to be introduced.</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Each chunk is consolidated before the next one is introduced.</a:t>
            </a:r>
            <a:endParaRPr lang="en-US" sz="1200" dirty="0">
              <a:latin typeface="Arial" panose="020B0604020202020204" pitchFamily="34" charset="0"/>
              <a:ea typeface="Calibri"/>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chunks are sequenced to build the complexity of the concept, based on a foundational conceptual understanding.</a:t>
            </a:r>
            <a:endParaRPr lang="en-US" sz="1200" dirty="0">
              <a:latin typeface="Arial" panose="020B0604020202020204" pitchFamily="34" charset="0"/>
              <a:ea typeface="Calibri"/>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References:</a:t>
            </a:r>
            <a:endParaRPr lang="en-US" sz="1200" b="1" dirty="0">
              <a:latin typeface="Arial" panose="020B0604020202020204" pitchFamily="34" charset="0"/>
              <a:ea typeface="Calibri"/>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AERO (Australian Education Research </a:t>
            </a:r>
            <a:r>
              <a:rPr lang="en-US" sz="1200" dirty="0" err="1">
                <a:latin typeface="Arial" panose="020B0604020202020204" pitchFamily="34" charset="0"/>
                <a:cs typeface="Arial" panose="020B0604020202020204" pitchFamily="34" charset="0"/>
              </a:rPr>
              <a:t>Organisation</a:t>
            </a:r>
            <a:r>
              <a:rPr lang="en-US" sz="1200" dirty="0">
                <a:latin typeface="Arial" panose="020B0604020202020204" pitchFamily="34" charset="0"/>
                <a:cs typeface="Arial" panose="020B0604020202020204" pitchFamily="34" charset="0"/>
              </a:rPr>
              <a:t>) (2023b) </a:t>
            </a:r>
            <a:r>
              <a:rPr lang="en-US" sz="1200" i="1" dirty="0">
                <a:latin typeface="Arial" panose="020B0604020202020204" pitchFamily="34" charset="0"/>
                <a:cs typeface="Arial" panose="020B0604020202020204" pitchFamily="34" charset="0"/>
              </a:rPr>
              <a:t>How students learn best: an overview of the learning process and the most effective teaching practices</a:t>
            </a:r>
            <a:r>
              <a:rPr lang="en-US" sz="1200" dirty="0">
                <a:latin typeface="Arial" panose="020B0604020202020204" pitchFamily="34" charset="0"/>
                <a:cs typeface="Arial" panose="020B0604020202020204" pitchFamily="34" charset="0"/>
              </a:rPr>
              <a:t>, AERO, accessed 20 November 2024.</a:t>
            </a:r>
          </a:p>
          <a:p>
            <a:r>
              <a:rPr lang="en-US" sz="1200" dirty="0">
                <a:latin typeface="Arial" panose="020B0604020202020204" pitchFamily="34" charset="0"/>
                <a:cs typeface="Arial" panose="020B0604020202020204" pitchFamily="34" charset="0"/>
              </a:rPr>
              <a:t>CESE (Centre for Education Statistics and Evaluation) (2017) </a:t>
            </a:r>
            <a:r>
              <a:rPr lang="en-US" sz="1200" i="1" dirty="0">
                <a:latin typeface="Arial" panose="020B0604020202020204" pitchFamily="34" charset="0"/>
                <a:cs typeface="Arial" panose="020B0604020202020204" pitchFamily="34" charset="0"/>
              </a:rPr>
              <a:t>Cognitive load theory: research that teachers really need to understand</a:t>
            </a:r>
            <a:r>
              <a:rPr lang="en-US" sz="1200" dirty="0">
                <a:latin typeface="Arial" panose="020B0604020202020204" pitchFamily="34" charset="0"/>
                <a:cs typeface="Arial" panose="020B0604020202020204" pitchFamily="34" charset="0"/>
              </a:rPr>
              <a:t>, NSW Department of Education.</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0BB52381-78C8-D12D-6C6A-4F00954F1222}"/>
              </a:ext>
            </a:extLst>
          </p:cNvPr>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2872439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EED85-7AA9-E230-A32B-F1A5167AA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F154A1-D233-2682-2A36-5C198EBD5D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C603C7-620C-197B-D559-D7FA850D3086}"/>
              </a:ext>
            </a:extLst>
          </p:cNvPr>
          <p:cNvSpPr>
            <a:spLocks noGrp="1"/>
          </p:cNvSpPr>
          <p:nvPr>
            <p:ph type="body" idx="1"/>
          </p:nvPr>
        </p:nvSpPr>
        <p:spPr/>
        <p:txBody>
          <a:bodyPr/>
          <a:lstStyle/>
          <a:p>
            <a:r>
              <a:rPr lang="en-US" sz="1200" b="1" dirty="0">
                <a:latin typeface="Arial" panose="020B0604020202020204" pitchFamily="34" charset="0"/>
                <a:ea typeface="Calibri"/>
                <a:cs typeface="Arial" panose="020B0604020202020204" pitchFamily="34" charset="0"/>
              </a:rPr>
              <a:t>Purpose of slide</a:t>
            </a:r>
            <a:r>
              <a:rPr lang="en-US" sz="1200" dirty="0">
                <a:latin typeface="Arial" panose="020B0604020202020204" pitchFamily="34" charset="0"/>
                <a:ea typeface="Calibri"/>
                <a:cs typeface="Arial" panose="020B0604020202020204" pitchFamily="34" charset="0"/>
              </a:rPr>
              <a:t>: Primary Science example continued – </a:t>
            </a:r>
            <a:r>
              <a:rPr lang="en-AU" sz="1200" dirty="0">
                <a:latin typeface="Arial" panose="020B0604020202020204" pitchFamily="34" charset="0"/>
                <a:ea typeface="Calibri"/>
                <a:cs typeface="Arial" panose="020B0604020202020204" pitchFamily="34" charset="0"/>
              </a:rPr>
              <a:t>the importance of checking for understanding</a:t>
            </a:r>
            <a:r>
              <a:rPr lang="en-US" sz="1200" dirty="0">
                <a:latin typeface="Arial" panose="020B0604020202020204" pitchFamily="34" charset="0"/>
                <a:ea typeface="Calibri"/>
                <a:cs typeface="Arial" panose="020B0604020202020204" pitchFamily="34" charset="0"/>
              </a:rPr>
              <a:t>.</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[00:30]</a:t>
            </a:r>
          </a:p>
          <a:p>
            <a:r>
              <a:rPr lang="en-US" sz="1200" b="1" dirty="0">
                <a:latin typeface="Arial" panose="020B0604020202020204" pitchFamily="34" charset="0"/>
                <a:cs typeface="Arial" panose="020B0604020202020204" pitchFamily="34" charset="0"/>
              </a:rPr>
              <a:t>Speaker notes:</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Our understanding of cognitive load theory and how students learn supports the need to check for understanding throughout the entire learning process. This could be as simple as cold calling or with mini whiteboards. It could also include 3 to 5 planned multiple-choice questions.</a:t>
            </a:r>
            <a:endParaRPr lang="en-AU" sz="1200" dirty="0">
              <a:latin typeface="Arial" panose="020B0604020202020204" pitchFamily="34" charset="0"/>
              <a:ea typeface="Calibri"/>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Checking for understanding between the smaller chunks of learning is crucial to determine when to move on and when to reteach. </a:t>
            </a:r>
            <a:endParaRPr lang="en-AU" sz="1200" dirty="0">
              <a:latin typeface="Arial" panose="020B0604020202020204" pitchFamily="34" charset="0"/>
              <a:ea typeface="Calibri"/>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References:</a:t>
            </a:r>
            <a:endParaRPr lang="en-US" sz="1200" b="1" dirty="0">
              <a:latin typeface="Arial" panose="020B0604020202020204" pitchFamily="34" charset="0"/>
              <a:ea typeface="Calibri"/>
              <a:cs typeface="Arial" panose="020B0604020202020204" pitchFamily="34" charset="0"/>
            </a:endParaRPr>
          </a:p>
          <a:p>
            <a:pPr>
              <a:defRPr/>
            </a:pPr>
            <a:r>
              <a:rPr lang="en-US" sz="1200" dirty="0">
                <a:latin typeface="Arial" panose="020B0604020202020204" pitchFamily="34" charset="0"/>
                <a:cs typeface="Arial" panose="020B0604020202020204" pitchFamily="34" charset="0"/>
              </a:rPr>
              <a:t>AERO (Australian Education Research Organisation) (2023b) </a:t>
            </a:r>
            <a:r>
              <a:rPr lang="en-US" sz="1200" i="1" dirty="0">
                <a:latin typeface="Arial" panose="020B0604020202020204" pitchFamily="34" charset="0"/>
                <a:cs typeface="Arial" panose="020B0604020202020204" pitchFamily="34" charset="0"/>
              </a:rPr>
              <a:t>How students learn best: an overview of the learning process and the most effective teaching practices</a:t>
            </a:r>
            <a:r>
              <a:rPr lang="en-US" sz="1200" dirty="0">
                <a:latin typeface="Arial" panose="020B0604020202020204" pitchFamily="34" charset="0"/>
                <a:cs typeface="Arial" panose="020B0604020202020204" pitchFamily="34" charset="0"/>
              </a:rPr>
              <a:t>, AERO, accessed 20 November 2024.</a:t>
            </a:r>
          </a:p>
          <a:p>
            <a:pPr>
              <a:defRPr/>
            </a:pPr>
            <a:r>
              <a:rPr lang="en-US" sz="1200" b="0" dirty="0">
                <a:latin typeface="Arial" panose="020B0604020202020204" pitchFamily="34" charset="0"/>
                <a:cs typeface="Arial" panose="020B0604020202020204" pitchFamily="34" charset="0"/>
              </a:rPr>
              <a:t>CESE (Centre for Education Statistics and Evaluation) (2017) </a:t>
            </a:r>
            <a:r>
              <a:rPr lang="en-US" sz="1200" b="0" i="1" dirty="0">
                <a:latin typeface="Arial" panose="020B0604020202020204" pitchFamily="34" charset="0"/>
                <a:cs typeface="Arial" panose="020B0604020202020204" pitchFamily="34" charset="0"/>
              </a:rPr>
              <a:t>Cognitive load theory: </a:t>
            </a:r>
            <a:r>
              <a:rPr lang="en-US" sz="1200" i="1" dirty="0">
                <a:latin typeface="Arial" panose="020B0604020202020204" pitchFamily="34" charset="0"/>
                <a:cs typeface="Arial" panose="020B0604020202020204" pitchFamily="34" charset="0"/>
              </a:rPr>
              <a:t>research</a:t>
            </a:r>
            <a:r>
              <a:rPr lang="en-US" sz="1200" b="0" i="1" dirty="0">
                <a:latin typeface="Arial" panose="020B0604020202020204" pitchFamily="34" charset="0"/>
                <a:cs typeface="Arial" panose="020B0604020202020204" pitchFamily="34" charset="0"/>
              </a:rPr>
              <a:t> that teachers really need to understand</a:t>
            </a:r>
            <a:r>
              <a:rPr lang="en-US" sz="1200" b="0" dirty="0">
                <a:latin typeface="Arial" panose="020B0604020202020204" pitchFamily="34" charset="0"/>
                <a:cs typeface="Arial" panose="020B0604020202020204" pitchFamily="34" charset="0"/>
              </a:rPr>
              <a:t>, NSW Department of Education.</a:t>
            </a:r>
            <a:endParaRPr lang="en-US" sz="1200" dirty="0">
              <a:latin typeface="Arial" panose="020B0604020202020204" pitchFamily="34" charset="0"/>
              <a:cs typeface="Arial" panose="020B0604020202020204" pitchFamily="34" charset="0"/>
            </a:endParaRPr>
          </a:p>
          <a:p>
            <a:pPr marL="0" marR="0" lvl="0" indent="0" algn="l" defTabSz="1219170">
              <a:lnSpc>
                <a:spcPct val="100000"/>
              </a:lnSpc>
              <a:spcBef>
                <a:spcPts val="0"/>
              </a:spcBef>
              <a:spcAft>
                <a:spcPts val="0"/>
              </a:spcAft>
              <a:buNone/>
              <a:tabLst/>
              <a:defRPr/>
            </a:pPr>
            <a:endParaRPr lang="en-US" sz="1200" dirty="0">
              <a:latin typeface="Arial" panose="020B0604020202020204" pitchFamily="34" charset="0"/>
              <a:cs typeface="Arial" panose="020B0604020202020204" pitchFamily="34" charset="0"/>
            </a:endParaRPr>
          </a:p>
          <a:p>
            <a:pPr marL="0" marR="0" lvl="0" indent="0" algn="l" defTabSz="1219170">
              <a:lnSpc>
                <a:spcPct val="100000"/>
              </a:lnSpc>
              <a:spcBef>
                <a:spcPts val="0"/>
              </a:spcBef>
              <a:spcAft>
                <a:spcPts val="0"/>
              </a:spcAft>
              <a:buNone/>
              <a:tabLst/>
              <a:defRPr/>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ea typeface="Calibri"/>
              <a:cs typeface="Arial" panose="020B0604020202020204" pitchFamily="34" charset="0"/>
            </a:endParaRPr>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2928AA6B-5E5E-A260-C512-660192192205}"/>
              </a:ext>
            </a:extLst>
          </p:cNvPr>
          <p:cNvSpPr>
            <a:spLocks noGrp="1"/>
          </p:cNvSpPr>
          <p:nvPr>
            <p:ph type="sldNum" sz="quarter" idx="5"/>
          </p:nvPr>
        </p:nvSpPr>
        <p:spPr/>
        <p:txBody>
          <a:bodyPr/>
          <a:lstStyle/>
          <a:p>
            <a:fld id="{B07158C4-A119-4B78-9DE8-A50001BC31DC}" type="slidenum">
              <a:rPr lang="en-AU" smtClean="0"/>
              <a:pPr/>
              <a:t>35</a:t>
            </a:fld>
            <a:endParaRPr lang="en-AU"/>
          </a:p>
        </p:txBody>
      </p:sp>
    </p:spTree>
    <p:extLst>
      <p:ext uri="{BB962C8B-B14F-4D97-AF65-F5344CB8AC3E}">
        <p14:creationId xmlns:p14="http://schemas.microsoft.com/office/powerpoint/2010/main" val="2106450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Public Sans"/>
              </a:rPr>
              <a:t>Purpose: Activity</a:t>
            </a:r>
            <a:endParaRPr lang="en-US" sz="1200" dirty="0"/>
          </a:p>
          <a:p>
            <a:r>
              <a:rPr lang="en-AU" sz="1200" b="1" dirty="0">
                <a:latin typeface="Public Sans"/>
              </a:rPr>
              <a:t>[02:00]</a:t>
            </a:r>
          </a:p>
          <a:p>
            <a:endParaRPr lang="en-AU" sz="1200" b="1"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Public Sans"/>
              </a:rPr>
              <a:t>Notes to presenter: </a:t>
            </a:r>
            <a:r>
              <a:rPr lang="en-AU" sz="1200" b="0" dirty="0">
                <a:latin typeface="Public Sans"/>
              </a:rPr>
              <a:t>This activity could be done followed by selecting non-volunteers to share their dialogue.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b="0"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Public Sans"/>
              </a:rPr>
              <a:t>Suggested responses: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b="0"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latin typeface="Public Sans"/>
              </a:rPr>
              <a:t>Teachers would need to consider:</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latin typeface="Public Sans"/>
              </a:rPr>
              <a:t>complexity of the content to be taught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latin typeface="Public Sans"/>
              </a:rPr>
              <a:t>student prior knowledge (schemas)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latin typeface="Public Sans"/>
              </a:rPr>
              <a:t>key pieces of knowledge and how to put them together in chunks to optimise student learning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latin typeface="Public Sans"/>
              </a:rPr>
              <a:t>adequate subject knowledge to determine the specificity of the chunk</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latin typeface="Public Sans"/>
              </a:rPr>
              <a:t>clear and concise communication of key knowledge.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0"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dirty="0">
              <a:latin typeface="Public Sans"/>
            </a:endParaRPr>
          </a:p>
          <a:p>
            <a:endParaRPr lang="en-AU" b="1" dirty="0">
              <a:latin typeface="Apto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42018326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ea typeface="Calibri"/>
                <a:cs typeface="Arial" panose="020B0604020202020204" pitchFamily="34" charset="0"/>
              </a:rPr>
              <a:t>Purpose of slide</a:t>
            </a:r>
            <a:r>
              <a:rPr lang="en-US" sz="1200" dirty="0">
                <a:latin typeface="Arial" panose="020B0604020202020204" pitchFamily="34" charset="0"/>
                <a:ea typeface="Calibri"/>
                <a:cs typeface="Arial" panose="020B0604020202020204" pitchFamily="34" charset="0"/>
              </a:rPr>
              <a:t>: Secondary example – Scenario.</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[01:00]</a:t>
            </a:r>
          </a:p>
          <a:p>
            <a:r>
              <a:rPr lang="en-US" sz="1200" b="1" dirty="0">
                <a:latin typeface="Arial" panose="020B0604020202020204" pitchFamily="34" charset="0"/>
                <a:cs typeface="Arial" panose="020B0604020202020204" pitchFamily="34" charset="0"/>
              </a:rPr>
              <a:t>Speaker notes:</a:t>
            </a:r>
          </a:p>
          <a:p>
            <a:pPr marL="0" marR="0" lvl="0" indent="0" algn="l" defTabSz="1219170" rtl="0" eaLnBrk="1" fontAlgn="auto" latinLnBrk="0" hangingPunct="1">
              <a:lnSpc>
                <a:spcPct val="150000"/>
              </a:lnSpc>
              <a:spcBef>
                <a:spcPts val="0"/>
              </a:spcBef>
              <a:spcAft>
                <a:spcPts val="0"/>
              </a:spcAft>
              <a:buClrTx/>
              <a:buSzTx/>
              <a:buFontTx/>
              <a:buNone/>
              <a:tabLst/>
              <a:defRPr/>
            </a:pPr>
            <a:endParaRPr lang="en-AU" sz="1200" dirty="0">
              <a:solidFill>
                <a:schemeClr val="accent1"/>
              </a:solidFill>
              <a:latin typeface="Arial" panose="020B0604020202020204" pitchFamily="34" charset="0"/>
              <a:ea typeface="+mn-lt"/>
              <a:cs typeface="Arial" panose="020B0604020202020204" pitchFamily="34" charset="0"/>
            </a:endParaRPr>
          </a:p>
          <a:p>
            <a:pPr marL="0" marR="0" lvl="0" indent="0" algn="l" defTabSz="1219170" rtl="0" eaLnBrk="1" fontAlgn="auto" latinLnBrk="0" hangingPunct="1">
              <a:lnSpc>
                <a:spcPct val="150000"/>
              </a:lnSpc>
              <a:spcBef>
                <a:spcPts val="0"/>
              </a:spcBef>
              <a:spcAft>
                <a:spcPts val="0"/>
              </a:spcAft>
              <a:buClrTx/>
              <a:buSzTx/>
              <a:buFontTx/>
              <a:buNone/>
              <a:tabLst/>
              <a:defRPr/>
            </a:pPr>
            <a:r>
              <a:rPr lang="en-AU" sz="1200" dirty="0">
                <a:solidFill>
                  <a:schemeClr val="accent1"/>
                </a:solidFill>
                <a:latin typeface="Arial" panose="020B0604020202020204" pitchFamily="34" charset="0"/>
                <a:ea typeface="+mn-lt"/>
                <a:cs typeface="Arial" panose="020B0604020202020204" pitchFamily="34" charset="0"/>
              </a:rPr>
              <a:t>Another example we can look at is a Year 8 Geography skills lesson on synoptic charts. </a:t>
            </a:r>
          </a:p>
          <a:p>
            <a:pPr marL="0" marR="0" lvl="0" indent="0" algn="l" defTabSz="1219170" rtl="0" eaLnBrk="1" fontAlgn="auto" latinLnBrk="0" hangingPunct="1">
              <a:lnSpc>
                <a:spcPct val="150000"/>
              </a:lnSpc>
              <a:spcBef>
                <a:spcPts val="0"/>
              </a:spcBef>
              <a:spcAft>
                <a:spcPts val="0"/>
              </a:spcAft>
              <a:buClrTx/>
              <a:buSzTx/>
              <a:buFontTx/>
              <a:buNone/>
              <a:tabLst/>
              <a:defRPr/>
            </a:pPr>
            <a:endParaRPr lang="en-AU" sz="1200" dirty="0">
              <a:solidFill>
                <a:schemeClr val="accent1"/>
              </a:solidFill>
              <a:latin typeface="Arial" panose="020B0604020202020204" pitchFamily="34" charset="0"/>
              <a:ea typeface="+mn-lt"/>
              <a:cs typeface="Arial" panose="020B0604020202020204" pitchFamily="34" charset="0"/>
            </a:endParaRPr>
          </a:p>
          <a:p>
            <a:pPr marL="0" marR="0" lvl="0" indent="0" algn="l" defTabSz="1219170" rtl="0" eaLnBrk="1" fontAlgn="auto" latinLnBrk="0" hangingPunct="1">
              <a:lnSpc>
                <a:spcPct val="150000"/>
              </a:lnSpc>
              <a:spcBef>
                <a:spcPts val="0"/>
              </a:spcBef>
              <a:spcAft>
                <a:spcPts val="0"/>
              </a:spcAft>
              <a:buClrTx/>
              <a:buSzTx/>
              <a:buFontTx/>
              <a:buNone/>
              <a:tabLst/>
              <a:defRPr/>
            </a:pPr>
            <a:r>
              <a:rPr lang="en-AU" sz="1200" dirty="0">
                <a:solidFill>
                  <a:schemeClr val="accent1"/>
                </a:solidFill>
                <a:latin typeface="Arial" panose="020B0604020202020204" pitchFamily="34" charset="0"/>
                <a:ea typeface="+mn-lt"/>
                <a:cs typeface="Arial" panose="020B0604020202020204" pitchFamily="34" charset="0"/>
              </a:rPr>
              <a:t>(Provide time for teachers to read the outcome on the slide.) </a:t>
            </a:r>
          </a:p>
          <a:p>
            <a:pPr marL="0" marR="0" lvl="0" indent="0" algn="l" defTabSz="1219170" rtl="0" eaLnBrk="1" fontAlgn="auto" latinLnBrk="0" hangingPunct="1">
              <a:lnSpc>
                <a:spcPct val="150000"/>
              </a:lnSpc>
              <a:spcBef>
                <a:spcPts val="0"/>
              </a:spcBef>
              <a:spcAft>
                <a:spcPts val="0"/>
              </a:spcAft>
              <a:buClrTx/>
              <a:buSzTx/>
              <a:buFontTx/>
              <a:buNone/>
              <a:tabLst/>
              <a:defRPr/>
            </a:pPr>
            <a:endParaRPr lang="en-AU" sz="1200" dirty="0">
              <a:solidFill>
                <a:schemeClr val="accent1"/>
              </a:solidFill>
              <a:latin typeface="Arial" panose="020B0604020202020204" pitchFamily="34" charset="0"/>
              <a:ea typeface="+mn-lt"/>
              <a:cs typeface="Arial" panose="020B0604020202020204" pitchFamily="34" charset="0"/>
            </a:endParaRPr>
          </a:p>
          <a:p>
            <a:pPr marL="0" marR="0" lvl="0" indent="0" algn="l" defTabSz="1219170" rtl="0" eaLnBrk="1" fontAlgn="auto" latinLnBrk="0" hangingPunct="1">
              <a:lnSpc>
                <a:spcPct val="150000"/>
              </a:lnSpc>
              <a:spcBef>
                <a:spcPts val="0"/>
              </a:spcBef>
              <a:spcAft>
                <a:spcPts val="0"/>
              </a:spcAft>
              <a:buClrTx/>
              <a:buSzTx/>
              <a:buFontTx/>
              <a:buNone/>
              <a:tabLst/>
              <a:defRPr/>
            </a:pPr>
            <a:r>
              <a:rPr lang="en-AU" sz="1200" b="1" dirty="0">
                <a:solidFill>
                  <a:schemeClr val="accent1"/>
                </a:solidFill>
                <a:latin typeface="Arial" panose="020B0604020202020204" pitchFamily="34" charset="0"/>
                <a:ea typeface="+mn-lt"/>
                <a:cs typeface="Arial" panose="020B0604020202020204" pitchFamily="34" charset="0"/>
              </a:rPr>
              <a:t>Reference:</a:t>
            </a:r>
          </a:p>
          <a:p>
            <a:pPr marL="0" marR="0" lvl="0" indent="0" algn="l" defTabSz="1219170" rtl="0" eaLnBrk="1" fontAlgn="auto" latinLnBrk="0" hangingPunct="1">
              <a:lnSpc>
                <a:spcPct val="15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NESA (NSW Education Standards Authority) (2024) </a:t>
            </a:r>
            <a:r>
              <a:rPr lang="en-AU" sz="1200" i="1" dirty="0">
                <a:latin typeface="Arial" panose="020B0604020202020204" pitchFamily="34" charset="0"/>
                <a:cs typeface="Arial" panose="020B0604020202020204" pitchFamily="34" charset="0"/>
              </a:rPr>
              <a:t>Geography 7–10 Syllabus</a:t>
            </a:r>
            <a:r>
              <a:rPr lang="en-AU" sz="1200" dirty="0">
                <a:latin typeface="Arial" panose="020B0604020202020204" pitchFamily="34" charset="0"/>
                <a:cs typeface="Arial" panose="020B0604020202020204" pitchFamily="34" charset="0"/>
              </a:rPr>
              <a:t>, NESA.</a:t>
            </a:r>
          </a:p>
          <a:p>
            <a:pPr marL="0" marR="0" lvl="0" indent="0" algn="l" defTabSz="1219170" rtl="0" eaLnBrk="1" fontAlgn="auto" latinLnBrk="0" hangingPunct="1">
              <a:lnSpc>
                <a:spcPct val="150000"/>
              </a:lnSpc>
              <a:spcBef>
                <a:spcPts val="0"/>
              </a:spcBef>
              <a:spcAft>
                <a:spcPts val="0"/>
              </a:spcAft>
              <a:buClrTx/>
              <a:buSzTx/>
              <a:buFontTx/>
              <a:buNone/>
              <a:tabLst/>
              <a:defRPr/>
            </a:pPr>
            <a:endParaRPr lang="en-AU" sz="1600" dirty="0">
              <a:solidFill>
                <a:schemeClr val="accent1"/>
              </a:solidFill>
              <a:ea typeface="+mn-lt"/>
              <a:cs typeface="+mn-l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37</a:t>
            </a:fld>
            <a:endParaRPr lang="en-AU"/>
          </a:p>
        </p:txBody>
      </p:sp>
    </p:spTree>
    <p:extLst>
      <p:ext uri="{BB962C8B-B14F-4D97-AF65-F5344CB8AC3E}">
        <p14:creationId xmlns:p14="http://schemas.microsoft.com/office/powerpoint/2010/main" val="6802825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ea typeface="Calibri"/>
                <a:cs typeface="Arial" panose="020B0604020202020204" pitchFamily="34" charset="0"/>
              </a:rPr>
              <a:t>Purpose of slide</a:t>
            </a:r>
            <a:r>
              <a:rPr lang="en-US" sz="1200" dirty="0">
                <a:latin typeface="Arial" panose="020B0604020202020204" pitchFamily="34" charset="0"/>
                <a:ea typeface="Calibri"/>
                <a:cs typeface="Arial" panose="020B0604020202020204" pitchFamily="34" charset="0"/>
              </a:rPr>
              <a:t>: Secondary example continued.</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[01:00]</a:t>
            </a:r>
          </a:p>
          <a:p>
            <a:r>
              <a:rPr lang="en-US" sz="1200" b="1" dirty="0">
                <a:latin typeface="Arial" panose="020B0604020202020204" pitchFamily="34" charset="0"/>
                <a:cs typeface="Arial" panose="020B0604020202020204" pitchFamily="34" charset="0"/>
              </a:rPr>
              <a:t>Speaker notes: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Within the lesson, students are asked to ‘state the air pressure of Sydney’ according to this map.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This may appear as one instruction but actually involves numerous ‘chunks’ of learning that need to be mastered in order to be successful.</a:t>
            </a:r>
          </a:p>
          <a:p>
            <a:endParaRPr lang="en-US" sz="1200" dirty="0">
              <a:latin typeface="Arial" panose="020B0604020202020204" pitchFamily="34" charset="0"/>
              <a:cs typeface="Arial" panose="020B0604020202020204" pitchFamily="34" charset="0"/>
            </a:endParaRPr>
          </a:p>
          <a:p>
            <a:r>
              <a:rPr lang="en-AU" sz="1200" dirty="0">
                <a:effectLst/>
                <a:latin typeface="Arial" panose="020B0604020202020204" pitchFamily="34" charset="0"/>
                <a:cs typeface="Arial" panose="020B0604020202020204" pitchFamily="34" charset="0"/>
              </a:rPr>
              <a:t>Let's look at a list of the possible chunks of information a student would need to complete this task; they would need to simultaneously recognise and consider:</a:t>
            </a:r>
          </a:p>
          <a:p>
            <a:endParaRPr lang="en-AU" sz="12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200" dirty="0">
                <a:effectLst/>
                <a:latin typeface="Arial" panose="020B0604020202020204" pitchFamily="34" charset="0"/>
                <a:cs typeface="Arial" panose="020B0604020202020204" pitchFamily="34" charset="0"/>
              </a:rPr>
              <a:t>where Sydney is on the map</a:t>
            </a:r>
          </a:p>
          <a:p>
            <a:pPr marL="285750" indent="-285750">
              <a:buFont typeface="Arial" panose="020B0604020202020204" pitchFamily="34" charset="0"/>
              <a:buChar char="•"/>
            </a:pPr>
            <a:r>
              <a:rPr lang="en-AU" sz="1200" dirty="0">
                <a:effectLst/>
                <a:latin typeface="Arial" panose="020B0604020202020204" pitchFamily="34" charset="0"/>
                <a:cs typeface="Arial" panose="020B0604020202020204" pitchFamily="34" charset="0"/>
              </a:rPr>
              <a:t>recognise that air pressure is shown with isobars</a:t>
            </a:r>
          </a:p>
          <a:p>
            <a:pPr marL="285750" indent="-285750">
              <a:buFont typeface="Arial" panose="020B0604020202020204" pitchFamily="34" charset="0"/>
              <a:buChar char="•"/>
            </a:pPr>
            <a:r>
              <a:rPr lang="en-AU" sz="1200" dirty="0">
                <a:effectLst/>
                <a:latin typeface="Arial" panose="020B0604020202020204" pitchFamily="34" charset="0"/>
                <a:cs typeface="Arial" panose="020B0604020202020204" pitchFamily="34" charset="0"/>
              </a:rPr>
              <a:t>recognise what an isobar is either from prior knowledge or from the legend</a:t>
            </a:r>
          </a:p>
          <a:p>
            <a:pPr marL="285750" indent="-285750">
              <a:buFont typeface="Arial" panose="020B0604020202020204" pitchFamily="34" charset="0"/>
              <a:buChar char="•"/>
            </a:pPr>
            <a:r>
              <a:rPr lang="en-AU" sz="1200" dirty="0">
                <a:effectLst/>
                <a:latin typeface="Arial" panose="020B0604020202020204" pitchFamily="34" charset="0"/>
                <a:cs typeface="Arial" panose="020B0604020202020204" pitchFamily="34" charset="0"/>
              </a:rPr>
              <a:t>determine that Sydney lies between two isobars and the convention is to state the range</a:t>
            </a:r>
          </a:p>
          <a:p>
            <a:pPr marL="285750" indent="-285750">
              <a:buFont typeface="Arial" panose="020B0604020202020204" pitchFamily="34" charset="0"/>
              <a:buChar char="•"/>
            </a:pPr>
            <a:r>
              <a:rPr lang="en-AU" sz="1200" dirty="0">
                <a:effectLst/>
                <a:latin typeface="Arial" panose="020B0604020202020204" pitchFamily="34" charset="0"/>
                <a:cs typeface="Arial" panose="020B0604020202020204" pitchFamily="34" charset="0"/>
              </a:rPr>
              <a:t>find the two nearest isobars and find their value.</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Without consideration of chunking and sequencing, students would need to hold </a:t>
            </a:r>
            <a:r>
              <a:rPr lang="en-US" sz="1200" b="1" dirty="0">
                <a:latin typeface="Arial" panose="020B0604020202020204" pitchFamily="34" charset="0"/>
                <a:cs typeface="Arial" panose="020B0604020202020204" pitchFamily="34" charset="0"/>
              </a:rPr>
              <a:t>5 chunks </a:t>
            </a:r>
            <a:r>
              <a:rPr lang="en-US" sz="1200" dirty="0">
                <a:latin typeface="Arial" panose="020B0604020202020204" pitchFamily="34" charset="0"/>
                <a:cs typeface="Arial" panose="020B0604020202020204" pitchFamily="34" charset="0"/>
              </a:rPr>
              <a:t>in their working memory to complete this activity. As we have already discussed in Part A, </a:t>
            </a:r>
            <a:r>
              <a:rPr lang="en-AU" sz="1200" dirty="0">
                <a:latin typeface="Arial" panose="020B0604020202020204" pitchFamily="34" charset="0"/>
                <a:cs typeface="Arial" panose="020B0604020202020204" pitchFamily="34" charset="0"/>
              </a:rPr>
              <a:t>students for whom standard English is an additional language or dialect including Aboriginal English will be using space in their working memory to understand the lesson being conducted in standard English. Because the language learning takes up space, they have less space available in their working memory.</a:t>
            </a:r>
          </a:p>
          <a:p>
            <a:endParaRPr lang="en-AU"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References</a:t>
            </a:r>
            <a:endParaRPr lang="en-US" sz="1200" b="1" dirty="0">
              <a:latin typeface="Arial" panose="020B0604020202020204" pitchFamily="34" charset="0"/>
              <a:ea typeface="Calibri"/>
              <a:cs typeface="Arial" panose="020B0604020202020204" pitchFamily="34" charset="0"/>
            </a:endParaRPr>
          </a:p>
          <a:p>
            <a:r>
              <a:rPr lang="en-US" sz="1200" dirty="0">
                <a:latin typeface="Arial" panose="020B0604020202020204" pitchFamily="34" charset="0"/>
                <a:cs typeface="Arial" panose="020B0604020202020204" pitchFamily="34" charset="0"/>
              </a:rPr>
              <a:t>Lovell O (2020) </a:t>
            </a:r>
            <a:r>
              <a:rPr lang="en-US" sz="1200" i="1" dirty="0" err="1">
                <a:latin typeface="Arial" panose="020B0604020202020204" pitchFamily="34" charset="0"/>
                <a:cs typeface="Arial" panose="020B0604020202020204" pitchFamily="34" charset="0"/>
              </a:rPr>
              <a:t>Sweller’s</a:t>
            </a:r>
            <a:r>
              <a:rPr lang="en-US" sz="1200" i="1" dirty="0">
                <a:latin typeface="Arial" panose="020B0604020202020204" pitchFamily="34" charset="0"/>
                <a:cs typeface="Arial" panose="020B0604020202020204" pitchFamily="34" charset="0"/>
              </a:rPr>
              <a:t> cognitive load theory in action,</a:t>
            </a:r>
            <a:r>
              <a:rPr lang="en-US" sz="1200" dirty="0">
                <a:latin typeface="Arial" panose="020B0604020202020204" pitchFamily="34" charset="0"/>
                <a:cs typeface="Arial" panose="020B0604020202020204" pitchFamily="34" charset="0"/>
              </a:rPr>
              <a:t> John Catt Educational Ltd.</a:t>
            </a:r>
          </a:p>
          <a:p>
            <a:endParaRPr lang="en-US" sz="1200" dirty="0">
              <a:latin typeface="Arial" panose="020B0604020202020204" pitchFamily="34" charset="0"/>
              <a:cs typeface="Arial" panose="020B0604020202020204" pitchFamily="34" charset="0"/>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38</a:t>
            </a:fld>
            <a:endParaRPr lang="en-AU"/>
          </a:p>
        </p:txBody>
      </p:sp>
    </p:spTree>
    <p:extLst>
      <p:ext uri="{BB962C8B-B14F-4D97-AF65-F5344CB8AC3E}">
        <p14:creationId xmlns:p14="http://schemas.microsoft.com/office/powerpoint/2010/main" val="21038774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BD071-4318-891F-3240-07FAFF60B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BCFFD-9C33-377A-38EC-FE4B27A393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6668F3-FE94-6624-0C32-EDFB47FEF0B1}"/>
              </a:ext>
            </a:extLst>
          </p:cNvPr>
          <p:cNvSpPr>
            <a:spLocks noGrp="1"/>
          </p:cNvSpPr>
          <p:nvPr>
            <p:ph type="body" idx="1"/>
          </p:nvPr>
        </p:nvSpPr>
        <p:spPr/>
        <p:txBody>
          <a:bodyPr/>
          <a:lstStyle/>
          <a:p>
            <a:r>
              <a:rPr lang="en-US" sz="1200" b="1" dirty="0">
                <a:latin typeface="Arial" panose="020B0604020202020204" pitchFamily="34" charset="0"/>
                <a:ea typeface="Calibri"/>
                <a:cs typeface="Arial" panose="020B0604020202020204" pitchFamily="34" charset="0"/>
              </a:rPr>
              <a:t>Purpose of slide</a:t>
            </a:r>
            <a:r>
              <a:rPr lang="en-US" sz="1200" dirty="0">
                <a:latin typeface="Arial" panose="020B0604020202020204" pitchFamily="34" charset="0"/>
                <a:ea typeface="Calibri"/>
                <a:cs typeface="Arial" panose="020B0604020202020204" pitchFamily="34" charset="0"/>
              </a:rPr>
              <a:t>: Secondary example continued – consider the number of chunks in an activity.</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[01:00]</a:t>
            </a:r>
          </a:p>
          <a:p>
            <a:r>
              <a:rPr lang="en-US" sz="1200" b="1" dirty="0">
                <a:latin typeface="Arial" panose="020B0604020202020204" pitchFamily="34" charset="0"/>
                <a:cs typeface="Arial" panose="020B0604020202020204" pitchFamily="34" charset="0"/>
              </a:rPr>
              <a:t>Speaker notes:</a:t>
            </a:r>
          </a:p>
          <a:p>
            <a:endParaRPr lang="en-US" sz="1200" b="1" dirty="0">
              <a:latin typeface="Arial" panose="020B0604020202020204" pitchFamily="34" charset="0"/>
              <a:cs typeface="Arial" panose="020B0604020202020204" pitchFamily="34" charset="0"/>
            </a:endParaRPr>
          </a:p>
          <a:p>
            <a:endParaRPr lang="en-US" sz="1200" b="0" dirty="0">
              <a:latin typeface="Arial" panose="020B0604020202020204" pitchFamily="34" charset="0"/>
              <a:cs typeface="Arial" panose="020B0604020202020204" pitchFamily="34" charset="0"/>
            </a:endParaRPr>
          </a:p>
          <a:p>
            <a:r>
              <a:rPr lang="en-US" sz="1200" b="0" dirty="0">
                <a:latin typeface="Arial" panose="020B0604020202020204" pitchFamily="34" charset="0"/>
                <a:cs typeface="Arial" panose="020B0604020202020204" pitchFamily="34" charset="0"/>
              </a:rPr>
              <a:t>For a novice learner – being presented with all the chunks at once is likely to result in an overload of the working memory, resulting in an inaccurate schema.</a:t>
            </a:r>
          </a:p>
          <a:p>
            <a:endParaRPr lang="en-US" sz="1200" b="1" dirty="0">
              <a:latin typeface="Arial" panose="020B0604020202020204" pitchFamily="34" charset="0"/>
              <a:cs typeface="Arial" panose="020B0604020202020204" pitchFamily="34" charset="0"/>
            </a:endParaRPr>
          </a:p>
          <a:p>
            <a:r>
              <a:rPr lang="en-AU" sz="1200" dirty="0">
                <a:solidFill>
                  <a:srgbClr val="0E0E0E"/>
                </a:solidFill>
                <a:effectLst/>
                <a:latin typeface="Arial" panose="020B0604020202020204" pitchFamily="34" charset="0"/>
                <a:cs typeface="Arial" panose="020B0604020202020204" pitchFamily="34" charset="0"/>
              </a:rPr>
              <a:t>In this example, if a learner does not have sufficient prior knowledge (even if they have prior knowledge of all the basic components), attempting to solve this problem will overload their working memory. And because this is out of their control, discouragement, disengagement and negative beliefs about their ability in this domain are all possible outcomes.</a:t>
            </a:r>
            <a:endParaRPr lang="en-US" sz="1200" b="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b="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Arial" panose="020B0604020202020204" pitchFamily="34" charset="0"/>
                <a:cs typeface="Arial" panose="020B0604020202020204" pitchFamily="34" charset="0"/>
              </a:rPr>
              <a:t>Even one seemingly simple activity in this lesson is quite complex.  Therefore, we need to consider breaking down the lesson into smaller parts and introduce them one at a time. Students need the opportunity to consolidate each new chunk before introducing the next one.</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Calibri"/>
              <a:cs typeface="Calibri"/>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Calibri"/>
              <a:ea typeface="Calibri"/>
              <a:cs typeface="Calibri"/>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Calibri"/>
                <a:ea typeface="Calibri"/>
                <a:cs typeface="Calibri"/>
              </a:rPr>
              <a:t>References:</a:t>
            </a:r>
          </a:p>
          <a:p>
            <a:r>
              <a:rPr lang="en-US" sz="1600" dirty="0">
                <a:cs typeface="Calibri"/>
              </a:rPr>
              <a:t>Lovell O (2020) </a:t>
            </a:r>
            <a:r>
              <a:rPr lang="en-US" sz="1600" i="1" dirty="0" err="1">
                <a:cs typeface="Calibri"/>
              </a:rPr>
              <a:t>Sweller’s</a:t>
            </a:r>
            <a:r>
              <a:rPr lang="en-US" sz="1600" i="1" dirty="0">
                <a:cs typeface="Calibri"/>
              </a:rPr>
              <a:t> cognitive load theory in action,</a:t>
            </a:r>
            <a:r>
              <a:rPr lang="en-US" sz="1600" dirty="0">
                <a:cs typeface="Calibri"/>
              </a:rPr>
              <a:t> John Catt Educational Ltd.</a:t>
            </a:r>
            <a:endParaRPr lang="en-US" sz="1600" dirty="0"/>
          </a:p>
          <a:p>
            <a:pPr marL="0" indent="0">
              <a:buFont typeface="Arial" panose="020B0604020202020204" pitchFamily="34" charset="0"/>
              <a:buNone/>
            </a:pPr>
            <a:endParaRPr lang="en-US" b="0" dirty="0">
              <a:latin typeface="Calibri"/>
              <a:cs typeface="Calibri"/>
            </a:endParaRPr>
          </a:p>
        </p:txBody>
      </p:sp>
      <p:sp>
        <p:nvSpPr>
          <p:cNvPr id="4" name="Slide Number Placeholder 3">
            <a:extLst>
              <a:ext uri="{FF2B5EF4-FFF2-40B4-BE49-F238E27FC236}">
                <a16:creationId xmlns:a16="http://schemas.microsoft.com/office/drawing/2014/main" id="{F6DBC405-44F1-0836-D8AE-1EBFA1B33D3C}"/>
              </a:ext>
            </a:extLst>
          </p:cNvPr>
          <p:cNvSpPr>
            <a:spLocks noGrp="1"/>
          </p:cNvSpPr>
          <p:nvPr>
            <p:ph type="sldNum" sz="quarter" idx="5"/>
          </p:nvPr>
        </p:nvSpPr>
        <p:spPr/>
        <p:txBody>
          <a:bodyPr/>
          <a:lstStyle/>
          <a:p>
            <a:fld id="{B07158C4-A119-4B78-9DE8-A50001BC31DC}" type="slidenum">
              <a:rPr lang="en-AU" smtClean="0"/>
              <a:pPr/>
              <a:t>39</a:t>
            </a:fld>
            <a:endParaRPr lang="en-AU"/>
          </a:p>
        </p:txBody>
      </p:sp>
    </p:spTree>
    <p:extLst>
      <p:ext uri="{BB962C8B-B14F-4D97-AF65-F5344CB8AC3E}">
        <p14:creationId xmlns:p14="http://schemas.microsoft.com/office/powerpoint/2010/main" val="120359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Introduction slide</a:t>
            </a:r>
          </a:p>
          <a:p>
            <a:endParaRPr lang="en-AU" b="1" dirty="0">
              <a:latin typeface="Public Sans"/>
            </a:endParaRPr>
          </a:p>
          <a:p>
            <a:endParaRPr lang="en-AU" dirty="0">
              <a:latin typeface="Public Sans"/>
            </a:endParaRPr>
          </a:p>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1001384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ea typeface="Calibri"/>
                <a:cs typeface="Arial" panose="020B0604020202020204" pitchFamily="34" charset="0"/>
              </a:rPr>
              <a:t>Purpose of slide</a:t>
            </a:r>
            <a:r>
              <a:rPr lang="en-US" sz="1200" dirty="0">
                <a:latin typeface="Arial" panose="020B0604020202020204" pitchFamily="34" charset="0"/>
                <a:ea typeface="Calibri"/>
                <a:cs typeface="Arial" panose="020B0604020202020204" pitchFamily="34" charset="0"/>
              </a:rPr>
              <a:t>: Secondary example continued – consider the number of elements in an activity.</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[01:00]</a:t>
            </a:r>
          </a:p>
          <a:p>
            <a:r>
              <a:rPr lang="en-US" sz="1200" b="1" dirty="0">
                <a:latin typeface="Arial" panose="020B0604020202020204" pitchFamily="34" charset="0"/>
                <a:cs typeface="Arial" panose="020B0604020202020204" pitchFamily="34" charset="0"/>
              </a:rPr>
              <a:t>Speaker notes: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One lesson on synoptic charts can be broken down into 5 smaller chunks or ‘mini lessons’ based on the elements identified, each with instruction, modelling and worked examples, and checks for understanding.</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Each chunk is consolidated before the next one is introduced.</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chunks are sequenced to build the complexity of the concept, based on a foundational conceptual understanding of what air pressure is.</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References:</a:t>
            </a:r>
          </a:p>
          <a:p>
            <a:endParaRPr lang="en-US"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Geography 7–10 Syllabus © NSW Education Standards Authority (NESA) for and on behalf of the Crown in right of the State of New South Wales, 2024.</a:t>
            </a:r>
            <a:endParaRPr lang="en-AU" sz="1200" dirty="0">
              <a:effectLst/>
              <a:latin typeface="Arial" panose="020B0604020202020204" pitchFamily="34" charset="0"/>
              <a:ea typeface="Aptos" panose="020B0004020202020204" pitchFamily="34" charset="0"/>
              <a:cs typeface="Arial" panose="020B0604020202020204" pitchFamily="34" charset="0"/>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40</a:t>
            </a:fld>
            <a:endParaRPr lang="en-AU"/>
          </a:p>
        </p:txBody>
      </p:sp>
    </p:spTree>
    <p:extLst>
      <p:ext uri="{BB962C8B-B14F-4D97-AF65-F5344CB8AC3E}">
        <p14:creationId xmlns:p14="http://schemas.microsoft.com/office/powerpoint/2010/main" val="7180094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01E56-032A-FED8-5081-B85E414430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79164-1A98-4897-6198-D617F22D92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55D521-F3DE-C837-5608-4BFD707C8755}"/>
              </a:ext>
            </a:extLst>
          </p:cNvPr>
          <p:cNvSpPr>
            <a:spLocks noGrp="1"/>
          </p:cNvSpPr>
          <p:nvPr>
            <p:ph type="body" idx="1"/>
          </p:nvPr>
        </p:nvSpPr>
        <p:spPr/>
        <p:txBody>
          <a:bodyPr/>
          <a:lstStyle/>
          <a:p>
            <a:r>
              <a:rPr lang="en-US" sz="1200" b="1" dirty="0">
                <a:latin typeface="Arial" panose="020B0604020202020204" pitchFamily="34" charset="0"/>
                <a:ea typeface="Calibri"/>
                <a:cs typeface="Arial" panose="020B0604020202020204" pitchFamily="34" charset="0"/>
              </a:rPr>
              <a:t>Purpose of slide</a:t>
            </a:r>
            <a:r>
              <a:rPr lang="en-US" sz="1200" dirty="0">
                <a:latin typeface="Arial" panose="020B0604020202020204" pitchFamily="34" charset="0"/>
                <a:ea typeface="Calibri"/>
                <a:cs typeface="Arial" panose="020B0604020202020204" pitchFamily="34" charset="0"/>
              </a:rPr>
              <a:t>: Secondary example continued – </a:t>
            </a:r>
            <a:r>
              <a:rPr lang="en-AU" sz="1200" dirty="0">
                <a:latin typeface="Arial" panose="020B0604020202020204" pitchFamily="34" charset="0"/>
                <a:ea typeface="Calibri"/>
                <a:cs typeface="Arial" panose="020B0604020202020204" pitchFamily="34" charset="0"/>
              </a:rPr>
              <a:t>the importance of checking for understanding</a:t>
            </a:r>
            <a:r>
              <a:rPr lang="en-US" sz="1200" dirty="0">
                <a:latin typeface="Arial" panose="020B0604020202020204" pitchFamily="34" charset="0"/>
                <a:ea typeface="Calibri"/>
                <a:cs typeface="Arial" panose="020B0604020202020204" pitchFamily="34" charset="0"/>
              </a:rPr>
              <a:t>.</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[00:30]</a:t>
            </a:r>
          </a:p>
          <a:p>
            <a:r>
              <a:rPr lang="en-US" sz="1200" b="1" dirty="0">
                <a:latin typeface="Arial" panose="020B0604020202020204" pitchFamily="34" charset="0"/>
                <a:cs typeface="Arial" panose="020B0604020202020204" pitchFamily="34" charset="0"/>
              </a:rPr>
              <a:t>Speaker notes:</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Our understanding of cognitive load theory and how students learn support the need to check for understanding throughout the entire learning process. This could be as simple as cold calling or with mini whiteboards. It could also include 3 to 5 planned multiple-choice questions.</a:t>
            </a:r>
            <a:endParaRPr lang="en-AU" sz="1200" dirty="0">
              <a:latin typeface="Arial" panose="020B0604020202020204" pitchFamily="34" charset="0"/>
              <a:ea typeface="Calibri"/>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Checking for understanding between the smaller chunks of learning is crucial to determine when to move on and when to reteach. </a:t>
            </a:r>
            <a:endParaRPr lang="en-AU" sz="1200" dirty="0">
              <a:latin typeface="Arial" panose="020B0604020202020204" pitchFamily="34" charset="0"/>
              <a:ea typeface="Calibri"/>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References:</a:t>
            </a:r>
            <a:endParaRPr lang="en-US" sz="1200" b="1" dirty="0">
              <a:latin typeface="Arial" panose="020B0604020202020204" pitchFamily="34" charset="0"/>
              <a:ea typeface="Calibri"/>
              <a:cs typeface="Arial" panose="020B0604020202020204" pitchFamily="34" charset="0"/>
            </a:endParaRPr>
          </a:p>
          <a:p>
            <a:pPr>
              <a:defRPr/>
            </a:pPr>
            <a:r>
              <a:rPr lang="en-US" sz="1200" dirty="0">
                <a:latin typeface="Arial" panose="020B0604020202020204" pitchFamily="34" charset="0"/>
                <a:cs typeface="Arial" panose="020B0604020202020204" pitchFamily="34" charset="0"/>
              </a:rPr>
              <a:t>AERO (Australian Education Research Organisation) (2023b) </a:t>
            </a:r>
            <a:r>
              <a:rPr lang="en-US" sz="1200" i="1" dirty="0">
                <a:latin typeface="Arial" panose="020B0604020202020204" pitchFamily="34" charset="0"/>
                <a:cs typeface="Arial" panose="020B0604020202020204" pitchFamily="34" charset="0"/>
              </a:rPr>
              <a:t>How students learn best: an overview of the learning process and the most effective teaching practices</a:t>
            </a:r>
            <a:r>
              <a:rPr lang="en-US" sz="1200" dirty="0">
                <a:latin typeface="Arial" panose="020B0604020202020204" pitchFamily="34" charset="0"/>
                <a:cs typeface="Arial" panose="020B0604020202020204" pitchFamily="34" charset="0"/>
              </a:rPr>
              <a:t>, AERO, accessed 20 November 2024.</a:t>
            </a:r>
          </a:p>
          <a:p>
            <a:pPr>
              <a:defRPr/>
            </a:pPr>
            <a:r>
              <a:rPr lang="en-US" sz="1200" b="0" dirty="0">
                <a:latin typeface="Arial" panose="020B0604020202020204" pitchFamily="34" charset="0"/>
                <a:cs typeface="Arial" panose="020B0604020202020204" pitchFamily="34" charset="0"/>
              </a:rPr>
              <a:t>CESE (Centre for Education Statistics and Evaluation) (2017) </a:t>
            </a:r>
            <a:r>
              <a:rPr lang="en-US" sz="1200" b="0" i="1" dirty="0">
                <a:latin typeface="Arial" panose="020B0604020202020204" pitchFamily="34" charset="0"/>
                <a:cs typeface="Arial" panose="020B0604020202020204" pitchFamily="34" charset="0"/>
              </a:rPr>
              <a:t>Cognitive load theory: </a:t>
            </a:r>
            <a:r>
              <a:rPr lang="en-US" sz="1200" i="1" dirty="0">
                <a:latin typeface="Arial" panose="020B0604020202020204" pitchFamily="34" charset="0"/>
                <a:cs typeface="Arial" panose="020B0604020202020204" pitchFamily="34" charset="0"/>
              </a:rPr>
              <a:t>research</a:t>
            </a:r>
            <a:r>
              <a:rPr lang="en-US" sz="1200" b="0" i="1" dirty="0">
                <a:latin typeface="Arial" panose="020B0604020202020204" pitchFamily="34" charset="0"/>
                <a:cs typeface="Arial" panose="020B0604020202020204" pitchFamily="34" charset="0"/>
              </a:rPr>
              <a:t> that teachers really need to understand</a:t>
            </a:r>
            <a:r>
              <a:rPr lang="en-US" sz="1200" b="0" dirty="0">
                <a:latin typeface="Arial" panose="020B0604020202020204" pitchFamily="34" charset="0"/>
                <a:cs typeface="Arial" panose="020B0604020202020204" pitchFamily="34" charset="0"/>
              </a:rPr>
              <a:t>, NSW Department of Education.</a:t>
            </a:r>
            <a:endParaRPr lang="en-US"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Geography 7–10 Syllabus © NSW Education Standards Authority (NESA) for and on behalf of the Crown in right of the State of New South Wales, 2024.</a:t>
            </a:r>
            <a:endParaRPr lang="en-AU" sz="1200" dirty="0">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1219170">
              <a:lnSpc>
                <a:spcPct val="100000"/>
              </a:lnSpc>
              <a:spcBef>
                <a:spcPts val="0"/>
              </a:spcBef>
              <a:spcAft>
                <a:spcPts val="0"/>
              </a:spcAft>
              <a:buNone/>
              <a:tabLst/>
              <a:defRPr/>
            </a:pPr>
            <a:endParaRPr lang="en-US" sz="1200" dirty="0">
              <a:latin typeface="Arial" panose="020B0604020202020204" pitchFamily="34" charset="0"/>
              <a:cs typeface="Arial" panose="020B0604020202020204" pitchFamily="34" charset="0"/>
            </a:endParaRPr>
          </a:p>
          <a:p>
            <a:pPr marL="0" marR="0" lvl="0" indent="0" algn="l" defTabSz="1219170">
              <a:lnSpc>
                <a:spcPct val="100000"/>
              </a:lnSpc>
              <a:spcBef>
                <a:spcPts val="0"/>
              </a:spcBef>
              <a:spcAft>
                <a:spcPts val="0"/>
              </a:spcAft>
              <a:buNone/>
              <a:tabLst/>
              <a:defRPr/>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dirty="0">
              <a:latin typeface="Calibri"/>
              <a:cs typeface="Calibri"/>
            </a:endParaRPr>
          </a:p>
        </p:txBody>
      </p:sp>
      <p:sp>
        <p:nvSpPr>
          <p:cNvPr id="4" name="Slide Number Placeholder 3">
            <a:extLst>
              <a:ext uri="{FF2B5EF4-FFF2-40B4-BE49-F238E27FC236}">
                <a16:creationId xmlns:a16="http://schemas.microsoft.com/office/drawing/2014/main" id="{EC3B9888-BF0C-55AB-0303-0ACFAF8DBD2B}"/>
              </a:ext>
            </a:extLst>
          </p:cNvPr>
          <p:cNvSpPr>
            <a:spLocks noGrp="1"/>
          </p:cNvSpPr>
          <p:nvPr>
            <p:ph type="sldNum" sz="quarter" idx="5"/>
          </p:nvPr>
        </p:nvSpPr>
        <p:spPr/>
        <p:txBody>
          <a:bodyPr/>
          <a:lstStyle/>
          <a:p>
            <a:fld id="{B07158C4-A119-4B78-9DE8-A50001BC31DC}" type="slidenum">
              <a:rPr lang="en-AU" smtClean="0"/>
              <a:pPr/>
              <a:t>41</a:t>
            </a:fld>
            <a:endParaRPr lang="en-AU"/>
          </a:p>
        </p:txBody>
      </p:sp>
    </p:spTree>
    <p:extLst>
      <p:ext uri="{BB962C8B-B14F-4D97-AF65-F5344CB8AC3E}">
        <p14:creationId xmlns:p14="http://schemas.microsoft.com/office/powerpoint/2010/main" val="28104643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Activity</a:t>
            </a:r>
            <a:endParaRPr lang="en-US"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[02:00]</a:t>
            </a:r>
          </a:p>
          <a:p>
            <a:endParaRPr lang="en-AU" sz="1200" b="1"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Arial" panose="020B0604020202020204" pitchFamily="34" charset="0"/>
                <a:cs typeface="Arial" panose="020B0604020202020204" pitchFamily="34" charset="0"/>
              </a:rPr>
              <a:t>Notes to presenter: </a:t>
            </a:r>
            <a:r>
              <a:rPr lang="en-AU" sz="1200" b="0" dirty="0">
                <a:latin typeface="Arial" panose="020B0604020202020204" pitchFamily="34" charset="0"/>
                <a:cs typeface="Arial" panose="020B0604020202020204" pitchFamily="34" charset="0"/>
              </a:rPr>
              <a:t>This activity could be done followed by selecting non-volunteers to share their dialogue.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Arial" panose="020B0604020202020204" pitchFamily="34" charset="0"/>
                <a:cs typeface="Arial" panose="020B0604020202020204" pitchFamily="34" charset="0"/>
              </a:rPr>
              <a:t>Suggested responses: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b="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latin typeface="Arial" panose="020B0604020202020204" pitchFamily="34" charset="0"/>
                <a:cs typeface="Arial" panose="020B0604020202020204" pitchFamily="34" charset="0"/>
              </a:rPr>
              <a:t>The importance of introducing one chunk at a time: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When the learning is new, introducing too many chunks at once can overload the working memory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The information can be consolidated into an existing schema</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Checking for understanding between the chunks ensures students consolidate the correct information into their schema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0" dirty="0">
              <a:latin typeface="Arial" panose="020B0604020202020204" pitchFamily="34" charset="0"/>
              <a:cs typeface="Arial" panose="020B060402020202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0" dirty="0">
              <a:latin typeface="Arial" panose="020B0604020202020204" pitchFamily="34" charset="0"/>
              <a:cs typeface="Arial" panose="020B060402020202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0"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latin typeface="Public Sans"/>
            </a:endParaRPr>
          </a:p>
          <a:p>
            <a:endParaRPr lang="en-AU" b="1" dirty="0">
              <a:latin typeface="Apto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42</a:t>
            </a:fld>
            <a:endParaRPr lang="en-AU"/>
          </a:p>
        </p:txBody>
      </p:sp>
    </p:spTree>
    <p:extLst>
      <p:ext uri="{BB962C8B-B14F-4D97-AF65-F5344CB8AC3E}">
        <p14:creationId xmlns:p14="http://schemas.microsoft.com/office/powerpoint/2010/main" val="10344806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latin typeface="Public Sans"/>
            </a:endParaRPr>
          </a:p>
          <a:p>
            <a:endParaRPr lang="en-AU" b="1">
              <a:latin typeface="Public Sans"/>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43</a:t>
            </a:fld>
            <a:endParaRPr lang="en-AU"/>
          </a:p>
        </p:txBody>
      </p:sp>
    </p:spTree>
    <p:extLst>
      <p:ext uri="{BB962C8B-B14F-4D97-AF65-F5344CB8AC3E}">
        <p14:creationId xmlns:p14="http://schemas.microsoft.com/office/powerpoint/2010/main" val="492412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Purpose</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Unit planning – what it is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[01:00]</a:t>
            </a:r>
          </a:p>
          <a:p>
            <a:r>
              <a:rPr lang="en-US" sz="1200" b="1" dirty="0">
                <a:latin typeface="Arial" panose="020B0604020202020204" pitchFamily="34" charset="0"/>
                <a:cs typeface="Arial" panose="020B0604020202020204" pitchFamily="34" charset="0"/>
              </a:rPr>
              <a:t>Speaker notes: </a:t>
            </a:r>
          </a:p>
          <a:p>
            <a:r>
              <a:rPr lang="en-AU" sz="1200" dirty="0">
                <a:latin typeface="Arial" panose="020B0604020202020204" pitchFamily="34" charset="0"/>
                <a:cs typeface="Arial" panose="020B0604020202020204" pitchFamily="34" charset="0"/>
              </a:rPr>
              <a:t>Planning units rather than detailed individual lessons helps teachers maintain a focus on core concepts and student progress, rather than being constrained by fixed time slots. This approach enables responsive teaching, allowing teachers to adapt to students' needs as they go, while still following a structured roadmap that supports comprehensive learning across the entire unit. </a:t>
            </a:r>
          </a:p>
          <a:p>
            <a:endParaRPr lang="en-AU"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[click]</a:t>
            </a:r>
            <a:r>
              <a:rPr lang="en-AU" sz="1200" dirty="0">
                <a:latin typeface="Arial" panose="020B0604020202020204" pitchFamily="34" charset="0"/>
                <a:cs typeface="Arial" panose="020B0604020202020204" pitchFamily="34" charset="0"/>
              </a:rPr>
              <a:t> Unit planning provides a framework for student learning.</a:t>
            </a:r>
            <a:endParaRPr lang="en-US"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[click] </a:t>
            </a:r>
            <a:r>
              <a:rPr lang="en-AU" sz="1200" dirty="0">
                <a:latin typeface="Arial" panose="020B0604020202020204" pitchFamily="34" charset="0"/>
                <a:cs typeface="Arial" panose="020B0604020202020204" pitchFamily="34" charset="0"/>
              </a:rPr>
              <a:t>Teachers plan units by chunking and sequencing learning activities to systematically build accurate student understanding over time. </a:t>
            </a:r>
            <a:endParaRPr lang="en-US" sz="1200" dirty="0">
              <a:latin typeface="Arial" panose="020B0604020202020204" pitchFamily="34" charset="0"/>
              <a:cs typeface="Arial" panose="020B0604020202020204" pitchFamily="34" charset="0"/>
            </a:endParaRPr>
          </a:p>
          <a:p>
            <a:pPr>
              <a:lnSpc>
                <a:spcPct val="150000"/>
              </a:lnSpc>
              <a:spcAft>
                <a:spcPts val="1200"/>
              </a:spcAft>
            </a:pPr>
            <a:r>
              <a:rPr lang="en-AU" sz="1200" b="1" dirty="0">
                <a:latin typeface="Arial" panose="020B0604020202020204" pitchFamily="34" charset="0"/>
                <a:cs typeface="Arial" panose="020B0604020202020204" pitchFamily="34" charset="0"/>
              </a:rPr>
              <a:t>[click] </a:t>
            </a:r>
            <a:r>
              <a:rPr lang="en-AU" sz="1200" dirty="0">
                <a:latin typeface="Arial" panose="020B0604020202020204" pitchFamily="34" charset="0"/>
                <a:cs typeface="Arial" panose="020B0604020202020204" pitchFamily="34" charset="0"/>
              </a:rPr>
              <a:t>Unit planning allows teachers to identify the key knowledge and vocabulary of the concept or skill that students need to build over the unit. </a:t>
            </a:r>
            <a:endParaRPr lang="en-US" sz="1200" dirty="0">
              <a:latin typeface="Arial" panose="020B0604020202020204" pitchFamily="34" charset="0"/>
              <a:cs typeface="Arial" panose="020B0604020202020204" pitchFamily="34" charset="0"/>
            </a:endParaRPr>
          </a:p>
          <a:p>
            <a:pPr>
              <a:lnSpc>
                <a:spcPct val="150000"/>
              </a:lnSpc>
              <a:spcAft>
                <a:spcPts val="1200"/>
              </a:spcAft>
            </a:pPr>
            <a:r>
              <a:rPr lang="en-AU" sz="1200" b="1" dirty="0">
                <a:latin typeface="Arial" panose="020B0604020202020204" pitchFamily="34" charset="0"/>
                <a:cs typeface="Arial" panose="020B0604020202020204" pitchFamily="34" charset="0"/>
              </a:rPr>
              <a:t>[click] </a:t>
            </a:r>
            <a:r>
              <a:rPr lang="en-AU" sz="1200" dirty="0">
                <a:latin typeface="Arial" panose="020B0604020202020204" pitchFamily="34" charset="0"/>
                <a:cs typeface="Arial" panose="020B0604020202020204" pitchFamily="34" charset="0"/>
              </a:rPr>
              <a:t>Chunking and sequencing information are crucial strategies for managing cognitive load and facilitating schema development. </a:t>
            </a:r>
            <a:endParaRPr lang="en-US" sz="1200" dirty="0">
              <a:latin typeface="Arial" panose="020B0604020202020204" pitchFamily="34" charset="0"/>
              <a:cs typeface="Arial" panose="020B0604020202020204" pitchFamily="34" charset="0"/>
            </a:endParaRPr>
          </a:p>
          <a:p>
            <a:pPr>
              <a:lnSpc>
                <a:spcPct val="150000"/>
              </a:lnSpc>
              <a:spcAft>
                <a:spcPts val="1200"/>
              </a:spcAft>
            </a:pPr>
            <a:r>
              <a:rPr lang="en-AU" sz="1200" b="1" dirty="0">
                <a:latin typeface="Arial" panose="020B0604020202020204" pitchFamily="34" charset="0"/>
                <a:cs typeface="Arial" panose="020B0604020202020204" pitchFamily="34" charset="0"/>
              </a:rPr>
              <a:t>[click] </a:t>
            </a:r>
            <a:r>
              <a:rPr lang="en-AU" sz="1200" dirty="0">
                <a:latin typeface="Arial" panose="020B0604020202020204" pitchFamily="34" charset="0"/>
                <a:cs typeface="Arial" panose="020B0604020202020204" pitchFamily="34" charset="0"/>
              </a:rPr>
              <a:t>Sequencing tasks and monitoring learning progress before moving on to the next concept ensures information has been transferred to long-term memory, where it is easier to use and connect to new learning (AERO 2022).</a:t>
            </a:r>
          </a:p>
          <a:p>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pPr marL="0" indent="0">
              <a:buFont typeface="Calibri"/>
              <a:buNone/>
            </a:pPr>
            <a:r>
              <a:rPr lang="en-US" b="1" dirty="0">
                <a:latin typeface="Public Sans"/>
              </a:rPr>
              <a:t>References: </a:t>
            </a:r>
          </a:p>
          <a:p>
            <a:pPr>
              <a:defRPr/>
            </a:pPr>
            <a:r>
              <a:rPr lang="en-AU" dirty="0">
                <a:latin typeface="Public Sans"/>
              </a:rPr>
              <a:t>AERO (Australian Education Research Organisation) (2022) </a:t>
            </a:r>
            <a:r>
              <a:rPr lang="en-AU" i="1" dirty="0">
                <a:latin typeface="Public Sans"/>
              </a:rPr>
              <a:t>Explicit instruction,</a:t>
            </a:r>
            <a:r>
              <a:rPr lang="en-AU" dirty="0">
                <a:latin typeface="Public Sans"/>
              </a:rPr>
              <a:t> AERO, accessed 15 November 2024.</a:t>
            </a:r>
          </a:p>
          <a:p>
            <a:pPr>
              <a:defRPr/>
            </a:pPr>
            <a:r>
              <a:rPr lang="en-AU" dirty="0">
                <a:latin typeface="Public Sans"/>
              </a:rPr>
              <a:t>Fletcher-Wood H (2018) </a:t>
            </a:r>
            <a:r>
              <a:rPr lang="en-AU" i="1" dirty="0">
                <a:latin typeface="Public Sans"/>
              </a:rPr>
              <a:t>Responsive teaching, </a:t>
            </a:r>
            <a:r>
              <a:rPr lang="en-AU" dirty="0">
                <a:latin typeface="Public Sans"/>
              </a:rPr>
              <a:t>Routledge.</a:t>
            </a:r>
            <a:endParaRPr lang="en-AU" dirty="0"/>
          </a:p>
          <a:p>
            <a:pPr marL="285750" indent="-285750">
              <a:buFont typeface="Arial" panose="020B0604020202020204" pitchFamily="34" charset="0"/>
              <a:buChar char="•"/>
            </a:pPr>
            <a:endParaRPr lang="en-AU" dirty="0">
              <a:ea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latin typeface="Public Sans"/>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44</a:t>
            </a:fld>
            <a:endParaRPr lang="en-AU"/>
          </a:p>
        </p:txBody>
      </p:sp>
    </p:spTree>
    <p:extLst>
      <p:ext uri="{BB962C8B-B14F-4D97-AF65-F5344CB8AC3E}">
        <p14:creationId xmlns:p14="http://schemas.microsoft.com/office/powerpoint/2010/main" val="34787272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Purpose</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Unit planning: Key considerations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[01:40]</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Speaker notes: </a:t>
            </a:r>
          </a:p>
          <a:p>
            <a:pPr>
              <a:defRPr/>
            </a:pPr>
            <a:r>
              <a:rPr lang="en-US" sz="1200" dirty="0">
                <a:latin typeface="Arial" panose="020B0604020202020204" pitchFamily="34" charset="0"/>
                <a:cs typeface="Arial" panose="020B0604020202020204" pitchFamily="34" charset="0"/>
              </a:rPr>
              <a:t>When planning units there are key considerations. Let's take a look at each of them.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(Read points on the slide together. Provide some time to discuss each point)</a:t>
            </a:r>
          </a:p>
          <a:p>
            <a:endParaRPr lang="en-US" sz="1200" b="1"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[click] </a:t>
            </a:r>
            <a:r>
              <a:rPr lang="en-AU" sz="1200" dirty="0">
                <a:latin typeface="Arial" panose="020B0604020202020204" pitchFamily="34" charset="0"/>
                <a:cs typeface="Arial" panose="020B0604020202020204" pitchFamily="34" charset="0"/>
              </a:rPr>
              <a:t>Prioritise essential content and avoid irrelevant information to maximise learning time.</a:t>
            </a:r>
          </a:p>
          <a:p>
            <a:r>
              <a:rPr lang="en-AU" sz="1200" b="1" dirty="0">
                <a:latin typeface="Arial" panose="020B0604020202020204" pitchFamily="34" charset="0"/>
                <a:cs typeface="Arial" panose="020B0604020202020204" pitchFamily="34" charset="0"/>
              </a:rPr>
              <a:t>[click] </a:t>
            </a:r>
            <a:r>
              <a:rPr lang="en-AU" sz="1200" dirty="0">
                <a:latin typeface="Arial" panose="020B0604020202020204" pitchFamily="34" charset="0"/>
                <a:cs typeface="Arial" panose="020B0604020202020204" pitchFamily="34" charset="0"/>
              </a:rPr>
              <a:t>Design specific learning intentions/success criteria with repeated opportunities to meet them.</a:t>
            </a:r>
          </a:p>
          <a:p>
            <a:r>
              <a:rPr lang="en-AU" sz="1200" b="1" dirty="0">
                <a:latin typeface="Arial" panose="020B0604020202020204" pitchFamily="34" charset="0"/>
                <a:cs typeface="Arial" panose="020B0604020202020204" pitchFamily="34" charset="0"/>
              </a:rPr>
              <a:t>[click] </a:t>
            </a:r>
            <a:r>
              <a:rPr lang="en-AU" sz="1200" dirty="0">
                <a:latin typeface="Arial" panose="020B0604020202020204" pitchFamily="34" charset="0"/>
                <a:cs typeface="Arial" panose="020B0604020202020204" pitchFamily="34" charset="0"/>
              </a:rPr>
              <a:t>Identify connections between ideas that link to prior knowledge to build schemas. </a:t>
            </a:r>
          </a:p>
          <a:p>
            <a:r>
              <a:rPr lang="en-AU" sz="1200" b="1" dirty="0">
                <a:latin typeface="Arial" panose="020B0604020202020204" pitchFamily="34" charset="0"/>
                <a:cs typeface="Arial" panose="020B0604020202020204" pitchFamily="34" charset="0"/>
              </a:rPr>
              <a:t>[click] </a:t>
            </a:r>
            <a:r>
              <a:rPr lang="en-AU" sz="1200" dirty="0">
                <a:latin typeface="Arial" panose="020B0604020202020204" pitchFamily="34" charset="0"/>
                <a:cs typeface="Arial" panose="020B0604020202020204" pitchFamily="34" charset="0"/>
              </a:rPr>
              <a:t>Consider how the unit plan builds on previously learnt ideas.</a:t>
            </a:r>
          </a:p>
          <a:p>
            <a:r>
              <a:rPr lang="en-AU" sz="1200" b="1" dirty="0">
                <a:latin typeface="Arial" panose="020B0604020202020204" pitchFamily="34" charset="0"/>
                <a:cs typeface="Arial" panose="020B0604020202020204" pitchFamily="34" charset="0"/>
              </a:rPr>
              <a:t>[click] </a:t>
            </a:r>
            <a:r>
              <a:rPr lang="en-AU" sz="1200" dirty="0">
                <a:latin typeface="Arial" panose="020B0604020202020204" pitchFamily="34" charset="0"/>
                <a:cs typeface="Arial" panose="020B0604020202020204" pitchFamily="34" charset="0"/>
              </a:rPr>
              <a:t>Consider and address misconceptions students may have, as this is an important part of planning comprehensive units. </a:t>
            </a:r>
          </a:p>
          <a:p>
            <a:r>
              <a:rPr lang="en-AU" sz="1200" b="1" dirty="0">
                <a:latin typeface="Arial" panose="020B0604020202020204" pitchFamily="34" charset="0"/>
                <a:cs typeface="Arial" panose="020B0604020202020204" pitchFamily="34" charset="0"/>
              </a:rPr>
              <a:t>[click] </a:t>
            </a:r>
            <a:r>
              <a:rPr lang="en-AU" sz="1200" dirty="0">
                <a:latin typeface="Arial" panose="020B0604020202020204" pitchFamily="34" charset="0"/>
                <a:cs typeface="Arial" panose="020B0604020202020204" pitchFamily="34" charset="0"/>
              </a:rPr>
              <a:t>Once the unit is planned – lessons become dynamic and responsive to student learning needs as part of the teaching and learning cycle.</a:t>
            </a:r>
          </a:p>
          <a:p>
            <a:endParaRPr lang="en-AU"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References: </a:t>
            </a:r>
            <a:endParaRPr lang="en-AU" sz="1200" dirty="0">
              <a:latin typeface="Arial" panose="020B0604020202020204" pitchFamily="34" charset="0"/>
              <a:cs typeface="Arial" panose="020B0604020202020204" pitchFamily="34" charset="0"/>
            </a:endParaRPr>
          </a:p>
          <a:p>
            <a:pPr marR="0" lvl="0" algn="l" defTabSz="1219170" rtl="0" eaLnBrk="1" fontAlgn="auto" latinLnBrk="0" hangingPunct="1">
              <a:lnSpc>
                <a:spcPct val="100000"/>
              </a:lnSpc>
              <a:spcBef>
                <a:spcPts val="0"/>
              </a:spcBef>
              <a:spcAft>
                <a:spcPts val="0"/>
              </a:spcAft>
              <a:buClrTx/>
              <a:buSzTx/>
              <a:tabLst/>
              <a:defRPr/>
            </a:pPr>
            <a:r>
              <a:rPr lang="en-AU" sz="1200" dirty="0">
                <a:latin typeface="Arial" panose="020B0604020202020204" pitchFamily="34" charset="0"/>
                <a:cs typeface="Arial" panose="020B0604020202020204" pitchFamily="34" charset="0"/>
              </a:rPr>
              <a:t>Fletcher-Wood H (2018) </a:t>
            </a:r>
            <a:r>
              <a:rPr lang="en-AU" sz="1200" i="1" dirty="0">
                <a:latin typeface="Arial" panose="020B0604020202020204" pitchFamily="34" charset="0"/>
                <a:cs typeface="Arial" panose="020B0604020202020204" pitchFamily="34" charset="0"/>
              </a:rPr>
              <a:t>Responsive teaching, </a:t>
            </a:r>
            <a:r>
              <a:rPr lang="en-AU" sz="1200" dirty="0">
                <a:latin typeface="Arial" panose="020B0604020202020204" pitchFamily="34" charset="0"/>
                <a:cs typeface="Arial" panose="020B0604020202020204" pitchFamily="34" charset="0"/>
              </a:rPr>
              <a:t>Routledge.</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45</a:t>
            </a:fld>
            <a:endParaRPr lang="en-AU"/>
          </a:p>
        </p:txBody>
      </p:sp>
    </p:spTree>
    <p:extLst>
      <p:ext uri="{BB962C8B-B14F-4D97-AF65-F5344CB8AC3E}">
        <p14:creationId xmlns:p14="http://schemas.microsoft.com/office/powerpoint/2010/main" val="8790939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Purpose</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Example 1 – Knowledge </a:t>
            </a:r>
            <a:r>
              <a:rPr lang="en-US" sz="1200" b="1" dirty="0" err="1">
                <a:latin typeface="Arial" panose="020B0604020202020204" pitchFamily="34" charset="0"/>
                <a:cs typeface="Arial" panose="020B0604020202020204" pitchFamily="34" charset="0"/>
              </a:rPr>
              <a:t>organiser</a:t>
            </a:r>
            <a:r>
              <a:rPr lang="en-US" sz="1200" b="1" dirty="0">
                <a:latin typeface="Arial" panose="020B0604020202020204" pitchFamily="34" charset="0"/>
                <a:cs typeface="Arial" panose="020B0604020202020204" pitchFamily="34" charset="0"/>
              </a:rPr>
              <a:t>: </a:t>
            </a:r>
            <a:r>
              <a:rPr lang="en-AU" sz="1200" b="1" dirty="0">
                <a:latin typeface="Arial" panose="020B0604020202020204" pitchFamily="34" charset="0"/>
                <a:cs typeface="Arial" panose="020B0604020202020204" pitchFamily="34" charset="0"/>
              </a:rPr>
              <a:t>What it is and how to use it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[01:00]</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Speaker notes: </a:t>
            </a:r>
          </a:p>
          <a:p>
            <a:pPr marL="0" indent="0">
              <a:buFont typeface="Calibri"/>
              <a:buNone/>
            </a:pPr>
            <a:r>
              <a:rPr lang="en-AU" sz="1200" dirty="0">
                <a:latin typeface="Arial" panose="020B0604020202020204" pitchFamily="34" charset="0"/>
                <a:cs typeface="Arial" panose="020B0604020202020204" pitchFamily="34" charset="0"/>
              </a:rPr>
              <a:t>Knowledge organisers summarise the unit, support lesson planning, and aid in chunking and sequencing key information. </a:t>
            </a:r>
          </a:p>
          <a:p>
            <a:pPr marL="0" indent="0">
              <a:buFont typeface="Calibri"/>
              <a:buNone/>
            </a:pPr>
            <a:endParaRPr lang="en-AU" sz="1200" dirty="0">
              <a:latin typeface="Arial" panose="020B0604020202020204" pitchFamily="34" charset="0"/>
              <a:cs typeface="Arial" panose="020B0604020202020204" pitchFamily="34" charset="0"/>
            </a:endParaRPr>
          </a:p>
          <a:p>
            <a:pPr marL="0" indent="0">
              <a:buFont typeface="Calibri"/>
              <a:buNone/>
            </a:pPr>
            <a:r>
              <a:rPr lang="en-AU" sz="1200" dirty="0">
                <a:latin typeface="Arial" panose="020B0604020202020204" pitchFamily="34" charset="0"/>
                <a:cs typeface="Arial" panose="020B0604020202020204" pitchFamily="34" charset="0"/>
              </a:rPr>
              <a:t>They allow teachers to choose relevant sections to teach and revisit key ideas across lessons. </a:t>
            </a:r>
          </a:p>
          <a:p>
            <a:pPr marL="0" indent="0">
              <a:buFont typeface="Calibri"/>
              <a:buNone/>
            </a:pPr>
            <a:endParaRPr lang="en-AU" sz="1200" dirty="0">
              <a:latin typeface="Arial" panose="020B0604020202020204" pitchFamily="34" charset="0"/>
              <a:cs typeface="Arial" panose="020B0604020202020204" pitchFamily="34" charset="0"/>
            </a:endParaRPr>
          </a:p>
          <a:p>
            <a:pPr marL="0" indent="0">
              <a:buFont typeface="Calibri"/>
              <a:buNone/>
            </a:pPr>
            <a:r>
              <a:rPr lang="en-AU" sz="1200" dirty="0">
                <a:latin typeface="Arial" panose="020B0604020202020204" pitchFamily="34" charset="0"/>
                <a:cs typeface="Arial" panose="020B0604020202020204" pitchFamily="34" charset="0"/>
              </a:rPr>
              <a:t>Key terms are defined so teachers can introduce them purposefully and check for understanding throughout the unit.</a:t>
            </a:r>
            <a:endParaRPr lang="en-US"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r>
              <a:rPr lang="en-US" sz="1200" b="0" dirty="0">
                <a:latin typeface="Arial" panose="020B0604020202020204" pitchFamily="34" charset="0"/>
                <a:cs typeface="Arial" panose="020B0604020202020204" pitchFamily="34" charset="0"/>
              </a:rPr>
              <a:t>On this slide is an example of a </a:t>
            </a:r>
            <a:r>
              <a:rPr lang="en-US" sz="1200" b="0" dirty="0" err="1">
                <a:latin typeface="Arial" panose="020B0604020202020204" pitchFamily="34" charset="0"/>
                <a:cs typeface="Arial" panose="020B0604020202020204" pitchFamily="34" charset="0"/>
              </a:rPr>
              <a:t>kno</a:t>
            </a:r>
            <a:r>
              <a:rPr lang="en-AU" sz="1200" dirty="0" err="1">
                <a:latin typeface="Arial" panose="020B0604020202020204" pitchFamily="34" charset="0"/>
                <a:cs typeface="Arial" panose="020B0604020202020204" pitchFamily="34" charset="0"/>
              </a:rPr>
              <a:t>wledge</a:t>
            </a:r>
            <a:r>
              <a:rPr lang="en-AU" sz="1200" dirty="0">
                <a:latin typeface="Arial" panose="020B0604020202020204" pitchFamily="34" charset="0"/>
                <a:cs typeface="Arial" panose="020B0604020202020204" pitchFamily="34" charset="0"/>
              </a:rPr>
              <a:t> organiser that can be used to summarise the key information for teaching a Stage 1 Science unit on how  ‘Living things change over time’.  </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This </a:t>
            </a:r>
            <a:r>
              <a:rPr lang="en-US" sz="1200" b="0" dirty="0" err="1">
                <a:latin typeface="Arial" panose="020B0604020202020204" pitchFamily="34" charset="0"/>
                <a:cs typeface="Arial" panose="020B0604020202020204" pitchFamily="34" charset="0"/>
              </a:rPr>
              <a:t>kno</a:t>
            </a:r>
            <a:r>
              <a:rPr lang="en-AU" sz="1200" dirty="0" err="1">
                <a:latin typeface="Arial" panose="020B0604020202020204" pitchFamily="34" charset="0"/>
                <a:cs typeface="Arial" panose="020B0604020202020204" pitchFamily="34" charset="0"/>
              </a:rPr>
              <a:t>wledge</a:t>
            </a:r>
            <a:r>
              <a:rPr lang="en-AU" sz="1200" dirty="0">
                <a:latin typeface="Arial" panose="020B0604020202020204" pitchFamily="34" charset="0"/>
                <a:cs typeface="Arial" panose="020B0604020202020204" pitchFamily="34" charset="0"/>
              </a:rPr>
              <a:t> organiser can support unit and lesson planning and helps teachers to consider the chunking and sequencing of key information about how plants change over time. </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Science and Technology K–6 Syllabus 2017</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Syllabus outcome: SciTech 2017 STe1-3LW-ST explores the characteristics, needs and uses of living things</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Content: Recognise that living things have basic needs including air, food and water</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Science and Technology K–6 Syllabus 2024</a:t>
            </a:r>
          </a:p>
          <a:p>
            <a:pPr marL="0" marR="0" lvl="0" indent="0" algn="l" defTabSz="1219170" rtl="0" eaLnBrk="1" fontAlgn="auto" latinLnBrk="0" hangingPunct="1">
              <a:lnSpc>
                <a:spcPct val="116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Syllabus Outcome: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STE-SCI-01 identifies and describes characteristics of living things, properties of materials, and movement. </a:t>
            </a:r>
            <a:endPar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a:p>
            <a:pPr marL="0" marR="0" lvl="0" indent="0" algn="l" defTabSz="1219170" rtl="0" eaLnBrk="1" fontAlgn="auto" latinLnBrk="0" hangingPunct="1">
              <a:lnSpc>
                <a:spcPct val="116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Content: Describe how living things get air, water and energy to survive in their environment.</a:t>
            </a:r>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pPr marL="0" indent="0">
              <a:buFont typeface="Calibri"/>
              <a:buNone/>
            </a:pPr>
            <a:r>
              <a:rPr lang="en-US" sz="1200" b="1" dirty="0">
                <a:latin typeface="Arial" panose="020B0604020202020204" pitchFamily="34" charset="0"/>
                <a:cs typeface="Arial" panose="020B0604020202020204" pitchFamily="34" charset="0"/>
              </a:rPr>
              <a:t>References: </a:t>
            </a:r>
          </a:p>
          <a:p>
            <a:pPr marR="0" lvl="0" algn="l" defTabSz="1219170" rtl="0" eaLnBrk="1" fontAlgn="auto" latinLnBrk="0" hangingPunct="1">
              <a:lnSpc>
                <a:spcPct val="100000"/>
              </a:lnSpc>
              <a:spcBef>
                <a:spcPts val="0"/>
              </a:spcBef>
              <a:spcAft>
                <a:spcPts val="0"/>
              </a:spcAft>
              <a:buClrTx/>
              <a:buSzTx/>
              <a:tabLst/>
              <a:defRPr/>
            </a:pPr>
            <a:r>
              <a:rPr lang="en-AU" sz="1200" dirty="0">
                <a:latin typeface="Arial" panose="020B0604020202020204" pitchFamily="34" charset="0"/>
                <a:cs typeface="Arial" panose="020B0604020202020204" pitchFamily="34" charset="0"/>
              </a:rPr>
              <a:t>Fletcher-Wood H (2018) </a:t>
            </a:r>
            <a:r>
              <a:rPr lang="en-AU" sz="1200" i="1" dirty="0">
                <a:latin typeface="Arial" panose="020B0604020202020204" pitchFamily="34" charset="0"/>
                <a:cs typeface="Arial" panose="020B0604020202020204" pitchFamily="34" charset="0"/>
              </a:rPr>
              <a:t>Responsive teaching, </a:t>
            </a:r>
            <a:r>
              <a:rPr lang="en-AU" sz="1200" dirty="0">
                <a:latin typeface="Arial" panose="020B0604020202020204" pitchFamily="34" charset="0"/>
                <a:cs typeface="Arial" panose="020B0604020202020204" pitchFamily="34" charset="0"/>
              </a:rPr>
              <a:t>Routledge.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NESA (NSW Education Standards Authority) (2017) </a:t>
            </a:r>
            <a:r>
              <a:rPr lang="en-AU" sz="1200" i="1" dirty="0">
                <a:latin typeface="Arial" panose="020B0604020202020204" pitchFamily="34" charset="0"/>
                <a:cs typeface="Arial" panose="020B0604020202020204" pitchFamily="34" charset="0"/>
              </a:rPr>
              <a:t>Science and Technology K–6 Syllabus</a:t>
            </a:r>
            <a:r>
              <a:rPr lang="en-AU" sz="1200" dirty="0">
                <a:latin typeface="Arial" panose="020B0604020202020204" pitchFamily="34" charset="0"/>
                <a:cs typeface="Arial" panose="020B0604020202020204" pitchFamily="34" charset="0"/>
              </a:rPr>
              <a:t>, NESA.</a:t>
            </a:r>
          </a:p>
          <a:p>
            <a:pPr>
              <a:defRPr/>
            </a:pPr>
            <a:r>
              <a:rPr lang="en-AU" sz="1200" dirty="0">
                <a:latin typeface="Arial" panose="020B0604020202020204" pitchFamily="34" charset="0"/>
                <a:cs typeface="Arial" panose="020B0604020202020204" pitchFamily="34" charset="0"/>
              </a:rPr>
              <a:t>NESA (NSW Education Standards Authority) (2024) </a:t>
            </a:r>
            <a:r>
              <a:rPr lang="en-AU" sz="1200" i="1" dirty="0">
                <a:latin typeface="Arial" panose="020B0604020202020204" pitchFamily="34" charset="0"/>
                <a:cs typeface="Arial" panose="020B0604020202020204" pitchFamily="34" charset="0"/>
              </a:rPr>
              <a:t>Science and Technology K–6 Syllabus</a:t>
            </a:r>
            <a:r>
              <a:rPr lang="en-AU" sz="1200" dirty="0">
                <a:latin typeface="Arial" panose="020B0604020202020204" pitchFamily="34" charset="0"/>
                <a:cs typeface="Arial" panose="020B0604020202020204" pitchFamily="34" charset="0"/>
              </a:rPr>
              <a:t>, NESA.</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NESA (NSW Education Standards Authority) (2024) Science and Technology K–6 (2024): Stage 1 Teaching advice,</a:t>
            </a:r>
            <a:r>
              <a:rPr lang="en-AU" sz="1200" dirty="0">
                <a:latin typeface="Arial" panose="020B0604020202020204" pitchFamily="34" charset="0"/>
                <a:ea typeface="+mn-lt"/>
                <a:cs typeface="Arial" panose="020B0604020202020204" pitchFamily="34" charset="0"/>
              </a:rPr>
              <a:t> NESA.</a:t>
            </a:r>
          </a:p>
          <a:p>
            <a:pPr>
              <a:defRPr/>
            </a:pPr>
            <a:endParaRPr lang="en-AU" sz="1200" dirty="0">
              <a:latin typeface="Arial" panose="020B0604020202020204" pitchFamily="34" charset="0"/>
              <a:cs typeface="Arial" panose="020B0604020202020204" pitchFamily="34" charset="0"/>
            </a:endParaRPr>
          </a:p>
          <a:p>
            <a:pPr>
              <a:defRPr/>
            </a:pPr>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endParaRPr lang="en-AU" sz="1200" b="1" kern="1200" dirty="0">
              <a:solidFill>
                <a:schemeClr val="tx1"/>
              </a:solidFill>
              <a:latin typeface="Arial" panose="020B0604020202020204" pitchFamily="34" charset="0"/>
              <a:ea typeface="+mn-ea"/>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latin typeface="Public Sans" pitchFamily="2"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46</a:t>
            </a:fld>
            <a:endParaRPr lang="en-AU"/>
          </a:p>
        </p:txBody>
      </p:sp>
    </p:spTree>
    <p:extLst>
      <p:ext uri="{BB962C8B-B14F-4D97-AF65-F5344CB8AC3E}">
        <p14:creationId xmlns:p14="http://schemas.microsoft.com/office/powerpoint/2010/main" val="29575873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Purpose: Planning for responsive teaching: To understand the role of misconception in building learning </a:t>
            </a:r>
            <a:endParaRPr lang="en-US"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Arial" panose="020B0604020202020204" pitchFamily="34" charset="0"/>
                <a:cs typeface="Arial" panose="020B0604020202020204" pitchFamily="34" charset="0"/>
              </a:rPr>
              <a:t>[01:00]</a:t>
            </a:r>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Speaker notes:</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Misconceptions can be identified by the teacher both before and during the lesson. </a:t>
            </a:r>
            <a:r>
              <a:rPr lang="en-AU" sz="1200" dirty="0">
                <a:latin typeface="Arial" panose="020B0604020202020204" pitchFamily="34" charset="0"/>
                <a:cs typeface="Arial" panose="020B0604020202020204" pitchFamily="34" charset="0"/>
              </a:rPr>
              <a:t>Teachers can pre-empt common misconceptions based on their subject matter expertise, bringing this experience and understanding to the scaffolding they design before teaching a lesson. </a:t>
            </a:r>
            <a:r>
              <a:rPr lang="en-US" sz="1200" dirty="0">
                <a:latin typeface="Arial" panose="020B0604020202020204" pitchFamily="34" charset="0"/>
                <a:cs typeface="Arial" panose="020B0604020202020204" pitchFamily="34" charset="0"/>
              </a:rPr>
              <a:t>For example, a primary school teacher may know that often students think rain comes from holes in clouds and so pre-empt this misunderstanding and proactively explain that this is not the case. Similarly, a secondary science teacher may know that sometimes students think ice can’t change temperature, this can be corrected by planning a lesson in which different temperatures of ice are demonstrated.</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Taking time to </a:t>
            </a:r>
            <a:r>
              <a:rPr lang="en-US" sz="1200" b="1" dirty="0">
                <a:latin typeface="Arial" panose="020B0604020202020204" pitchFamily="34" charset="0"/>
                <a:cs typeface="Arial" panose="020B0604020202020204" pitchFamily="34" charset="0"/>
              </a:rPr>
              <a:t>pre-empt</a:t>
            </a:r>
            <a:r>
              <a:rPr lang="en-US" sz="1200" dirty="0">
                <a:latin typeface="Arial" panose="020B0604020202020204" pitchFamily="34" charset="0"/>
                <a:cs typeface="Arial" panose="020B0604020202020204" pitchFamily="34" charset="0"/>
              </a:rPr>
              <a:t> and </a:t>
            </a:r>
            <a:r>
              <a:rPr lang="en-US" sz="1200" b="1" dirty="0">
                <a:latin typeface="Arial" panose="020B0604020202020204" pitchFamily="34" charset="0"/>
                <a:cs typeface="Arial" panose="020B0604020202020204" pitchFamily="34" charset="0"/>
              </a:rPr>
              <a:t>identify</a:t>
            </a:r>
            <a:r>
              <a:rPr lang="en-US" sz="1200" dirty="0">
                <a:latin typeface="Arial" panose="020B0604020202020204" pitchFamily="34" charset="0"/>
                <a:cs typeface="Arial" panose="020B0604020202020204" pitchFamily="34" charset="0"/>
              </a:rPr>
              <a:t> misconceptions is important. It allows teachers to understand the accuracy or inaccuracy of knowledge students are using to develop their schema.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Teachers can do this by: </a:t>
            </a:r>
          </a:p>
          <a:p>
            <a:pPr marL="285750" indent="-285750">
              <a:buFont typeface="Arial" panose="020B0604020202020204" pitchFamily="34" charset="0"/>
              <a:buChar char="•"/>
            </a:pPr>
            <a:r>
              <a:rPr lang="en-US" sz="1200" b="1" dirty="0">
                <a:latin typeface="Arial" panose="020B0604020202020204" pitchFamily="34" charset="0"/>
                <a:cs typeface="Arial" panose="020B0604020202020204" pitchFamily="34" charset="0"/>
              </a:rPr>
              <a:t>[click]</a:t>
            </a:r>
            <a:r>
              <a:rPr lang="en-US" sz="1200" dirty="0">
                <a:latin typeface="Arial" panose="020B0604020202020204" pitchFamily="34" charset="0"/>
                <a:cs typeface="Arial" panose="020B0604020202020204" pitchFamily="34" charset="0"/>
              </a:rPr>
              <a:t> identifying common misconceptions about the concept/content to assess the validity of students' prior knowledge. When students make assumptions and wrong connections it can cause incorrect schema development</a:t>
            </a:r>
          </a:p>
          <a:p>
            <a:pPr marL="285750" indent="-285750">
              <a:buFont typeface="Arial" panose="020B0604020202020204" pitchFamily="34" charset="0"/>
              <a:buChar char="•"/>
            </a:pPr>
            <a:r>
              <a:rPr lang="en-US" sz="1200" b="1" dirty="0">
                <a:latin typeface="Arial" panose="020B0604020202020204" pitchFamily="34" charset="0"/>
                <a:cs typeface="Arial" panose="020B0604020202020204" pitchFamily="34" charset="0"/>
              </a:rPr>
              <a:t>[click] </a:t>
            </a:r>
            <a:r>
              <a:rPr lang="en-US" sz="1200" dirty="0">
                <a:latin typeface="Arial" panose="020B0604020202020204" pitchFamily="34" charset="0"/>
                <a:cs typeface="Arial" panose="020B0604020202020204" pitchFamily="34" charset="0"/>
              </a:rPr>
              <a:t>correcting the misconception by explaining WHY the misconception is INCORRECT and explaining the correct answer</a:t>
            </a:r>
          </a:p>
          <a:p>
            <a:pPr marL="285750" indent="-285750">
              <a:buFont typeface="Arial" panose="020B0604020202020204" pitchFamily="34" charset="0"/>
              <a:buChar char="•"/>
            </a:pPr>
            <a:r>
              <a:rPr lang="en-US" sz="1200" b="1" dirty="0">
                <a:latin typeface="Arial" panose="020B0604020202020204" pitchFamily="34" charset="0"/>
                <a:cs typeface="Arial" panose="020B0604020202020204" pitchFamily="34" charset="0"/>
              </a:rPr>
              <a:t>[click] </a:t>
            </a:r>
            <a:r>
              <a:rPr lang="en-US" sz="1200" dirty="0">
                <a:latin typeface="Arial" panose="020B0604020202020204" pitchFamily="34" charset="0"/>
                <a:cs typeface="Arial" panose="020B0604020202020204" pitchFamily="34" charset="0"/>
              </a:rPr>
              <a:t>providing an opportunity later in the lesson to check for understanding on the correction of the misconception, then re-teach if needed (</a:t>
            </a:r>
            <a:r>
              <a:rPr lang="en-US" sz="1200" dirty="0" err="1">
                <a:latin typeface="Arial" panose="020B0604020202020204" pitchFamily="34" charset="0"/>
                <a:cs typeface="Arial" panose="020B0604020202020204" pitchFamily="34" charset="0"/>
              </a:rPr>
              <a:t>Nuthall</a:t>
            </a:r>
            <a:r>
              <a:rPr lang="en-US" sz="1200" dirty="0">
                <a:latin typeface="Arial" panose="020B0604020202020204" pitchFamily="34" charset="0"/>
                <a:cs typeface="Arial" panose="020B0604020202020204" pitchFamily="34" charset="0"/>
              </a:rPr>
              <a:t> 2007). Consider when re-teaching:</a:t>
            </a:r>
          </a:p>
          <a:p>
            <a:pPr marL="895335" lvl="1" indent="-285750">
              <a:buFont typeface="Public Sans"/>
              <a:buChar char="-"/>
            </a:pPr>
            <a:r>
              <a:rPr lang="en-US" sz="1200" dirty="0">
                <a:latin typeface="Arial" panose="020B0604020202020204" pitchFamily="34" charset="0"/>
                <a:cs typeface="Arial" panose="020B0604020202020204" pitchFamily="34" charset="0"/>
              </a:rPr>
              <a:t>using even smaller chunks</a:t>
            </a:r>
          </a:p>
          <a:p>
            <a:pPr marL="895335" lvl="1" indent="-285750">
              <a:buFont typeface="Public Sans"/>
              <a:buChar char="-"/>
            </a:pPr>
            <a:r>
              <a:rPr lang="en-US" sz="1200" dirty="0">
                <a:latin typeface="Arial" panose="020B0604020202020204" pitchFamily="34" charset="0"/>
                <a:cs typeface="Arial" panose="020B0604020202020204" pitchFamily="34" charset="0"/>
              </a:rPr>
              <a:t>whether different methods, activities or explanations may be useful.</a:t>
            </a:r>
          </a:p>
          <a:p>
            <a:pPr marL="0" indent="0">
              <a:buFont typeface="Public Sans"/>
              <a:buNone/>
            </a:pPr>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References: </a:t>
            </a:r>
            <a:endParaRPr lang="en-US"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Nuthall</a:t>
            </a:r>
            <a:r>
              <a:rPr lang="en-US" sz="1200" dirty="0">
                <a:latin typeface="Arial" panose="020B0604020202020204" pitchFamily="34" charset="0"/>
                <a:cs typeface="Arial" panose="020B0604020202020204" pitchFamily="34" charset="0"/>
              </a:rPr>
              <a:t> G (2007) </a:t>
            </a:r>
            <a:r>
              <a:rPr lang="en-US" sz="1200" i="1" dirty="0">
                <a:latin typeface="Arial" panose="020B0604020202020204" pitchFamily="34" charset="0"/>
                <a:cs typeface="Arial" panose="020B0604020202020204" pitchFamily="34" charset="0"/>
              </a:rPr>
              <a:t>The hidden lives of learners</a:t>
            </a:r>
            <a:r>
              <a:rPr lang="en-US" sz="1200" dirty="0">
                <a:latin typeface="Arial" panose="020B0604020202020204" pitchFamily="34" charset="0"/>
                <a:cs typeface="Arial" panose="020B0604020202020204" pitchFamily="34" charset="0"/>
              </a:rPr>
              <a:t>, New Zealand Council for Educational Research. </a:t>
            </a:r>
          </a:p>
          <a:p>
            <a:pPr>
              <a:defRPr/>
            </a:pPr>
            <a:r>
              <a:rPr lang="en-AU" sz="1200" dirty="0" err="1">
                <a:latin typeface="Arial" panose="020B0604020202020204" pitchFamily="34" charset="0"/>
                <a:cs typeface="Arial" panose="020B0604020202020204" pitchFamily="34" charset="0"/>
              </a:rPr>
              <a:t>Madgwick</a:t>
            </a:r>
            <a:r>
              <a:rPr lang="en-AU" sz="1200" dirty="0">
                <a:latin typeface="Arial" panose="020B0604020202020204" pitchFamily="34" charset="0"/>
                <a:cs typeface="Arial" panose="020B0604020202020204" pitchFamily="34" charset="0"/>
              </a:rPr>
              <a:t> H (14 July 2021) 'EEF Blog: ECF– exploring the evidence: prior knowledge and pupil misconceptions', </a:t>
            </a:r>
            <a:r>
              <a:rPr lang="en-AU" sz="1200" i="1" dirty="0">
                <a:latin typeface="Arial" panose="020B0604020202020204" pitchFamily="34" charset="0"/>
                <a:cs typeface="Arial" panose="020B0604020202020204" pitchFamily="34" charset="0"/>
              </a:rPr>
              <a:t>Education Endowment Foundation</a:t>
            </a:r>
            <a:r>
              <a:rPr lang="en-AU" sz="1200" dirty="0">
                <a:latin typeface="Arial" panose="020B0604020202020204" pitchFamily="34" charset="0"/>
                <a:cs typeface="Arial" panose="020B0604020202020204" pitchFamily="34" charset="0"/>
              </a:rPr>
              <a:t>, accessed 4 October 2024. </a:t>
            </a:r>
          </a:p>
          <a:p>
            <a:endParaRPr lang="en-AU" sz="1200" dirty="0">
              <a:latin typeface="Arial" panose="020B0604020202020204" pitchFamily="34" charset="0"/>
              <a:cs typeface="Arial" panose="020B0604020202020204" pitchFamily="34" charset="0"/>
            </a:endParaRPr>
          </a:p>
          <a:p>
            <a:endParaRPr lang="en-US" b="1" dirty="0">
              <a:latin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47</a:t>
            </a:fld>
            <a:endParaRPr lang="en-AU"/>
          </a:p>
        </p:txBody>
      </p:sp>
    </p:spTree>
    <p:extLst>
      <p:ext uri="{BB962C8B-B14F-4D97-AF65-F5344CB8AC3E}">
        <p14:creationId xmlns:p14="http://schemas.microsoft.com/office/powerpoint/2010/main" val="1201675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200"/>
              </a:spcAft>
            </a:pPr>
            <a:r>
              <a:rPr lang="en-US" sz="1200" b="1" dirty="0">
                <a:latin typeface="Arial" panose="020B0604020202020204" pitchFamily="34" charset="0"/>
                <a:cs typeface="Arial" panose="020B0604020202020204" pitchFamily="34" charset="0"/>
              </a:rPr>
              <a:t>Purpose of the slide: explaining the usefulness of non-examples</a:t>
            </a:r>
            <a:endParaRPr lang="en-US" sz="1200" dirty="0">
              <a:latin typeface="Arial" panose="020B0604020202020204" pitchFamily="34" charset="0"/>
              <a:cs typeface="Arial" panose="020B0604020202020204" pitchFamily="34" charset="0"/>
            </a:endParaRPr>
          </a:p>
          <a:p>
            <a:pPr>
              <a:lnSpc>
                <a:spcPct val="150000"/>
              </a:lnSpc>
              <a:spcAft>
                <a:spcPts val="1200"/>
              </a:spcAft>
            </a:pPr>
            <a:r>
              <a:rPr lang="en-US" sz="1200" b="1" dirty="0">
                <a:latin typeface="Arial" panose="020B0604020202020204" pitchFamily="34" charset="0"/>
                <a:cs typeface="Arial" panose="020B0604020202020204" pitchFamily="34" charset="0"/>
              </a:rPr>
              <a:t>[02:00]</a:t>
            </a:r>
            <a:endParaRPr lang="en-US"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50000"/>
              </a:lnSpc>
              <a:spcBef>
                <a:spcPts val="0"/>
              </a:spcBef>
              <a:spcAft>
                <a:spcPts val="1200"/>
              </a:spcAft>
              <a:buClrTx/>
              <a:buSzTx/>
              <a:buFontTx/>
              <a:buNone/>
              <a:tabLst/>
              <a:defRPr/>
            </a:pPr>
            <a:r>
              <a:rPr lang="en-US" sz="1200" b="1" dirty="0">
                <a:latin typeface="Arial" panose="020B0604020202020204" pitchFamily="34" charset="0"/>
                <a:cs typeface="Arial" panose="020B0604020202020204" pitchFamily="34" charset="0"/>
              </a:rPr>
              <a:t>Speaker notes:</a:t>
            </a:r>
            <a:endParaRPr lang="en-US" sz="1200" dirty="0">
              <a:latin typeface="Arial" panose="020B0604020202020204" pitchFamily="34" charset="0"/>
              <a:cs typeface="Arial" panose="020B0604020202020204" pitchFamily="34" charset="0"/>
            </a:endParaRPr>
          </a:p>
          <a:p>
            <a:pPr>
              <a:lnSpc>
                <a:spcPct val="150000"/>
              </a:lnSpc>
              <a:spcAft>
                <a:spcPts val="1200"/>
              </a:spcAft>
              <a:defRPr/>
            </a:pPr>
            <a:r>
              <a:rPr lang="en-AU" sz="1200" dirty="0">
                <a:latin typeface="Arial" panose="020B0604020202020204" pitchFamily="34" charset="0"/>
                <a:cs typeface="Arial" panose="020B0604020202020204" pitchFamily="34" charset="0"/>
              </a:rPr>
              <a:t>Considering non-examples is an important part of unit planning.</a:t>
            </a:r>
            <a:endParaRPr lang="en-US" sz="1200" dirty="0">
              <a:latin typeface="Arial" panose="020B0604020202020204" pitchFamily="34" charset="0"/>
              <a:cs typeface="Arial" panose="020B0604020202020204" pitchFamily="34" charset="0"/>
            </a:endParaRPr>
          </a:p>
          <a:p>
            <a:pPr>
              <a:lnSpc>
                <a:spcPct val="150000"/>
              </a:lnSpc>
              <a:spcAft>
                <a:spcPts val="1200"/>
              </a:spcAft>
              <a:defRPr/>
            </a:pPr>
            <a:endParaRPr lang="en-AU"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50000"/>
              </a:lnSpc>
              <a:spcBef>
                <a:spcPts val="0"/>
              </a:spcBef>
              <a:spcAft>
                <a:spcPts val="1200"/>
              </a:spcAft>
              <a:buClrTx/>
              <a:buSzTx/>
              <a:buFontTx/>
              <a:buNone/>
              <a:tabLst/>
              <a:defRPr/>
            </a:pPr>
            <a:r>
              <a:rPr lang="en-AU" sz="1200" dirty="0">
                <a:latin typeface="Arial" panose="020B0604020202020204" pitchFamily="34" charset="0"/>
                <a:cs typeface="Arial" panose="020B0604020202020204" pitchFamily="34" charset="0"/>
              </a:rPr>
              <a:t>Non-examples can make learning clear by clarifying the </a:t>
            </a:r>
            <a:r>
              <a:rPr lang="en-AU" sz="1200" b="1" dirty="0">
                <a:latin typeface="Arial" panose="020B0604020202020204" pitchFamily="34" charset="0"/>
                <a:cs typeface="Arial" panose="020B0604020202020204" pitchFamily="34" charset="0"/>
              </a:rPr>
              <a:t>boundaries</a:t>
            </a:r>
            <a:r>
              <a:rPr lang="en-AU" sz="1200" dirty="0">
                <a:latin typeface="Arial" panose="020B0604020202020204" pitchFamily="34" charset="0"/>
                <a:cs typeface="Arial" panose="020B0604020202020204" pitchFamily="34" charset="0"/>
              </a:rPr>
              <a:t> of a concept.</a:t>
            </a:r>
            <a:r>
              <a:rPr lang="en-US" sz="1200" b="1" dirty="0">
                <a:latin typeface="Arial" panose="020B0604020202020204" pitchFamily="34" charset="0"/>
                <a:cs typeface="Arial" panose="020B0604020202020204" pitchFamily="34" charset="0"/>
              </a:rPr>
              <a:t> </a:t>
            </a:r>
            <a:r>
              <a:rPr lang="en-US" sz="1200" b="0" dirty="0">
                <a:latin typeface="Arial" panose="020B0604020202020204" pitchFamily="34" charset="0"/>
                <a:cs typeface="Arial" panose="020B0604020202020204" pitchFamily="34" charset="0"/>
              </a:rPr>
              <a:t>The slide shows examples and then non-examples of triangles. </a:t>
            </a:r>
          </a:p>
          <a:p>
            <a:pPr marL="0" marR="0" lvl="0" indent="0" algn="l" defTabSz="1219170" rtl="0" eaLnBrk="1" fontAlgn="auto" latinLnBrk="0" hangingPunct="1">
              <a:lnSpc>
                <a:spcPct val="150000"/>
              </a:lnSpc>
              <a:spcBef>
                <a:spcPts val="0"/>
              </a:spcBef>
              <a:spcAft>
                <a:spcPts val="1200"/>
              </a:spcAft>
              <a:buClrTx/>
              <a:buSzTx/>
              <a:buFontTx/>
              <a:buNone/>
              <a:tabLst/>
              <a:defRPr/>
            </a:pPr>
            <a:endParaRPr lang="en-US" sz="1200" b="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50000"/>
              </a:lnSpc>
              <a:spcBef>
                <a:spcPts val="0"/>
              </a:spcBef>
              <a:spcAft>
                <a:spcPts val="1200"/>
              </a:spcAft>
              <a:buClrTx/>
              <a:buSzTx/>
              <a:buFontTx/>
              <a:buNone/>
              <a:tabLst/>
              <a:defRPr/>
            </a:pPr>
            <a:r>
              <a:rPr lang="en-US" sz="1200" b="1" dirty="0">
                <a:latin typeface="Arial" panose="020B0604020202020204" pitchFamily="34" charset="0"/>
                <a:cs typeface="Arial" panose="020B0604020202020204" pitchFamily="34" charset="0"/>
              </a:rPr>
              <a:t>[click]</a:t>
            </a:r>
          </a:p>
          <a:p>
            <a:pPr marL="0" marR="0" lvl="0" indent="0" algn="l" defTabSz="1219170" rtl="0" eaLnBrk="1" fontAlgn="auto" latinLnBrk="0" hangingPunct="1">
              <a:lnSpc>
                <a:spcPct val="150000"/>
              </a:lnSpc>
              <a:spcBef>
                <a:spcPts val="0"/>
              </a:spcBef>
              <a:spcAft>
                <a:spcPts val="1200"/>
              </a:spcAft>
              <a:buClrTx/>
              <a:buSzTx/>
              <a:buFontTx/>
              <a:buNone/>
              <a:tabLst/>
              <a:defRPr/>
            </a:pPr>
            <a:endParaRPr lang="en-US" sz="1200" b="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50000"/>
              </a:lnSpc>
              <a:spcBef>
                <a:spcPts val="0"/>
              </a:spcBef>
              <a:spcAft>
                <a:spcPts val="1200"/>
              </a:spcAft>
              <a:buClrTx/>
              <a:buSzTx/>
              <a:buFontTx/>
              <a:buNone/>
              <a:tabLst/>
              <a:defRPr/>
            </a:pPr>
            <a:r>
              <a:rPr lang="en-US" sz="1200" b="0" dirty="0">
                <a:latin typeface="Arial" panose="020B0604020202020204" pitchFamily="34" charset="0"/>
                <a:cs typeface="Arial" panose="020B0604020202020204" pitchFamily="34" charset="0"/>
              </a:rPr>
              <a:t>Another </a:t>
            </a:r>
            <a:r>
              <a:rPr lang="en-US" sz="1200" dirty="0">
                <a:latin typeface="Arial" panose="020B0604020202020204" pitchFamily="34" charset="0"/>
                <a:cs typeface="Arial" panose="020B0604020202020204" pitchFamily="34" charset="0"/>
              </a:rPr>
              <a:t>example: </a:t>
            </a:r>
            <a:r>
              <a:rPr lang="en-AU" sz="1200" dirty="0">
                <a:latin typeface="Arial" panose="020B0604020202020204" pitchFamily="34" charset="0"/>
                <a:cs typeface="Arial" panose="020B0604020202020204" pitchFamily="34" charset="0"/>
              </a:rPr>
              <a:t>an ecosystem is a community of living organisms interacting with each other and their environment, such as a forest or a coral reef, where plants, animals, water, and climate all interact to support life.</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A non-example would be a </a:t>
            </a:r>
            <a:r>
              <a:rPr lang="en-AU" sz="1200" i="1" dirty="0">
                <a:latin typeface="Arial" panose="020B0604020202020204" pitchFamily="34" charset="0"/>
                <a:cs typeface="Arial" panose="020B0604020202020204" pitchFamily="34" charset="0"/>
              </a:rPr>
              <a:t>single plant.</a:t>
            </a:r>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This non-example highlights the complexity and interdependence required in an ecosystem, helping learners understand that an ecosystem isn’t just a single living thing but rather a whole network of relationships among living and non-living components.</a:t>
            </a:r>
          </a:p>
          <a:p>
            <a:pPr>
              <a:lnSpc>
                <a:spcPct val="150000"/>
              </a:lnSpc>
              <a:spcAft>
                <a:spcPts val="1200"/>
              </a:spcAft>
            </a:pPr>
            <a:endParaRPr lang="en-US" sz="1200" b="1" dirty="0">
              <a:latin typeface="Arial" panose="020B0604020202020204" pitchFamily="34" charset="0"/>
              <a:cs typeface="Arial" panose="020B0604020202020204" pitchFamily="34" charset="0"/>
            </a:endParaRPr>
          </a:p>
          <a:p>
            <a:pPr>
              <a:lnSpc>
                <a:spcPct val="150000"/>
              </a:lnSpc>
              <a:spcAft>
                <a:spcPts val="1200"/>
              </a:spcAft>
            </a:pPr>
            <a:r>
              <a:rPr lang="en-US" sz="1200" b="1" dirty="0">
                <a:latin typeface="Arial" panose="020B0604020202020204" pitchFamily="34" charset="0"/>
                <a:cs typeface="Arial" panose="020B0604020202020204" pitchFamily="34" charset="0"/>
              </a:rPr>
              <a:t>References:</a:t>
            </a:r>
          </a:p>
          <a:p>
            <a:pPr marR="0" lvl="0" algn="l" defTabSz="1219170" rtl="0" eaLnBrk="1" fontAlgn="auto" latinLnBrk="0" hangingPunct="1">
              <a:lnSpc>
                <a:spcPct val="150000"/>
              </a:lnSpc>
              <a:spcBef>
                <a:spcPts val="0"/>
              </a:spcBef>
              <a:spcAft>
                <a:spcPts val="1200"/>
              </a:spcAft>
              <a:buClrTx/>
              <a:buSzTx/>
              <a:tabLst/>
              <a:defRPr/>
            </a:pPr>
            <a:r>
              <a:rPr lang="en-AU" sz="1200" dirty="0">
                <a:latin typeface="Arial" panose="020B0604020202020204" pitchFamily="34" charset="0"/>
                <a:cs typeface="Arial" panose="020B0604020202020204" pitchFamily="34" charset="0"/>
              </a:rPr>
              <a:t>AERO (Australian Education Research Organisation) (2023a) </a:t>
            </a:r>
            <a:r>
              <a:rPr lang="en-AU" sz="1200" i="1" dirty="0">
                <a:latin typeface="Arial" panose="020B0604020202020204" pitchFamily="34" charset="0"/>
                <a:cs typeface="Arial" panose="020B0604020202020204" pitchFamily="34" charset="0"/>
              </a:rPr>
              <a:t>Teaching routines: their role in classroom management</a:t>
            </a:r>
            <a:r>
              <a:rPr lang="en-AU" sz="1200" dirty="0">
                <a:latin typeface="Arial" panose="020B0604020202020204" pitchFamily="34" charset="0"/>
                <a:cs typeface="Arial" panose="020B0604020202020204" pitchFamily="34" charset="0"/>
              </a:rPr>
              <a:t>, AERO, </a:t>
            </a:r>
            <a:r>
              <a:rPr lang="en-AU" sz="1200" dirty="0">
                <a:latin typeface="Arial" panose="020B0604020202020204" pitchFamily="34" charset="0"/>
                <a:ea typeface="+mn-lt"/>
                <a:cs typeface="Arial" panose="020B0604020202020204" pitchFamily="34" charset="0"/>
              </a:rPr>
              <a:t>accessed 20 November 2024.</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48</a:t>
            </a:fld>
            <a:endParaRPr lang="en-AU"/>
          </a:p>
        </p:txBody>
      </p:sp>
    </p:spTree>
    <p:extLst>
      <p:ext uri="{BB962C8B-B14F-4D97-AF65-F5344CB8AC3E}">
        <p14:creationId xmlns:p14="http://schemas.microsoft.com/office/powerpoint/2010/main" val="24703211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200"/>
              </a:spcAft>
            </a:pPr>
            <a:r>
              <a:rPr lang="en-US" sz="1200" b="1" dirty="0">
                <a:latin typeface="Arial" panose="020B0604020202020204" pitchFamily="34" charset="0"/>
                <a:cs typeface="Arial" panose="020B0604020202020204" pitchFamily="34" charset="0"/>
              </a:rPr>
              <a:t>Purpose of the slide: The importance of teaching vocabulary</a:t>
            </a:r>
            <a:endParaRPr lang="en-US" sz="1200" dirty="0">
              <a:latin typeface="Arial" panose="020B0604020202020204" pitchFamily="34" charset="0"/>
              <a:cs typeface="Arial" panose="020B0604020202020204" pitchFamily="34" charset="0"/>
            </a:endParaRPr>
          </a:p>
          <a:p>
            <a:pPr>
              <a:lnSpc>
                <a:spcPct val="150000"/>
              </a:lnSpc>
              <a:spcAft>
                <a:spcPts val="1200"/>
              </a:spcAft>
            </a:pPr>
            <a:r>
              <a:rPr lang="en-US" sz="1200" b="1" dirty="0">
                <a:latin typeface="Arial" panose="020B0604020202020204" pitchFamily="34" charset="0"/>
                <a:cs typeface="Arial" panose="020B0604020202020204" pitchFamily="34" charset="0"/>
              </a:rPr>
              <a:t>[04:00]</a:t>
            </a:r>
            <a:endParaRPr lang="en-US"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50000"/>
              </a:lnSpc>
              <a:spcBef>
                <a:spcPts val="0"/>
              </a:spcBef>
              <a:spcAft>
                <a:spcPts val="1200"/>
              </a:spcAft>
              <a:buClrTx/>
              <a:buSzTx/>
              <a:buFontTx/>
              <a:buNone/>
              <a:tabLst/>
              <a:defRPr/>
            </a:pPr>
            <a:r>
              <a:rPr lang="en-US" sz="1200" b="1" dirty="0">
                <a:latin typeface="Arial" panose="020B0604020202020204" pitchFamily="34" charset="0"/>
                <a:cs typeface="Arial" panose="020B0604020202020204" pitchFamily="34" charset="0"/>
              </a:rPr>
              <a:t>Speaker notes:</a:t>
            </a:r>
            <a:endParaRPr lang="en-US"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Let’s watch a video that shows the explicit teaching of vocabulary in the context of a book the students are reading. </a:t>
            </a:r>
          </a:p>
          <a:p>
            <a:endParaRPr lang="en-AU" sz="1200" dirty="0">
              <a:effectLst/>
              <a:latin typeface="Arial" panose="020B0604020202020204" pitchFamily="34" charset="0"/>
              <a:cs typeface="Arial" panose="020B0604020202020204" pitchFamily="34" charset="0"/>
            </a:endParaRPr>
          </a:p>
          <a:p>
            <a:r>
              <a:rPr lang="en-AU" sz="1200" dirty="0">
                <a:effectLst/>
                <a:latin typeface="Arial" panose="020B0604020202020204" pitchFamily="34" charset="0"/>
                <a:cs typeface="Arial" panose="020B0604020202020204" pitchFamily="34" charset="0"/>
              </a:rPr>
              <a:t>https://</a:t>
            </a:r>
            <a:r>
              <a:rPr lang="en-AU" sz="1200" dirty="0" err="1">
                <a:effectLst/>
                <a:latin typeface="Arial" panose="020B0604020202020204" pitchFamily="34" charset="0"/>
                <a:cs typeface="Arial" panose="020B0604020202020204" pitchFamily="34" charset="0"/>
              </a:rPr>
              <a:t>players.brightcove.net</a:t>
            </a:r>
            <a:r>
              <a:rPr lang="en-AU" sz="1200" dirty="0">
                <a:effectLst/>
                <a:latin typeface="Arial" panose="020B0604020202020204" pitchFamily="34" charset="0"/>
                <a:cs typeface="Arial" panose="020B0604020202020204" pitchFamily="34" charset="0"/>
              </a:rPr>
              <a:t>/6146050564001/</a:t>
            </a:r>
            <a:r>
              <a:rPr lang="en-AU" sz="1200" dirty="0" err="1">
                <a:effectLst/>
                <a:latin typeface="Arial" panose="020B0604020202020204" pitchFamily="34" charset="0"/>
                <a:cs typeface="Arial" panose="020B0604020202020204" pitchFamily="34" charset="0"/>
              </a:rPr>
              <a:t>default_default</a:t>
            </a:r>
            <a:r>
              <a:rPr lang="en-AU" sz="1200" dirty="0">
                <a:effectLst/>
                <a:latin typeface="Arial" panose="020B0604020202020204" pitchFamily="34" charset="0"/>
                <a:cs typeface="Arial" panose="020B0604020202020204" pitchFamily="34" charset="0"/>
              </a:rPr>
              <a:t>/</a:t>
            </a:r>
            <a:r>
              <a:rPr lang="en-AU" sz="1200" dirty="0" err="1">
                <a:effectLst/>
                <a:latin typeface="Arial" panose="020B0604020202020204" pitchFamily="34" charset="0"/>
                <a:cs typeface="Arial" panose="020B0604020202020204" pitchFamily="34" charset="0"/>
              </a:rPr>
              <a:t>index.html?videoId</a:t>
            </a:r>
            <a:r>
              <a:rPr lang="en-AU" sz="1200" dirty="0">
                <a:effectLst/>
                <a:latin typeface="Arial" panose="020B0604020202020204" pitchFamily="34" charset="0"/>
                <a:cs typeface="Arial" panose="020B0604020202020204" pitchFamily="34" charset="0"/>
              </a:rPr>
              <a:t>=6336167158112</a:t>
            </a:r>
            <a:r>
              <a:rPr lang="en-AU" sz="1200" dirty="0">
                <a:latin typeface="Arial" panose="020B0604020202020204" pitchFamily="34" charset="0"/>
                <a:cs typeface="Arial" panose="020B0604020202020204" pitchFamily="34" charset="0"/>
              </a:rPr>
              <a:t> </a:t>
            </a:r>
          </a:p>
          <a:p>
            <a:endParaRPr lang="en-AU" sz="1200" dirty="0">
              <a:latin typeface="Arial" panose="020B0604020202020204" pitchFamily="34" charset="0"/>
              <a:cs typeface="Arial" panose="020B0604020202020204" pitchFamily="34" charset="0"/>
            </a:endParaRPr>
          </a:p>
          <a:p>
            <a:r>
              <a:rPr lang="en-AU" sz="1200" kern="0" dirty="0">
                <a:solidFill>
                  <a:srgbClr val="242424"/>
                </a:solidFill>
                <a:effectLst/>
                <a:latin typeface="Arial" panose="020B0604020202020204" pitchFamily="34" charset="0"/>
                <a:ea typeface="Aptos" panose="020B0004020202020204" pitchFamily="34" charset="0"/>
                <a:cs typeface="Arial" panose="020B0604020202020204" pitchFamily="34" charset="0"/>
              </a:rPr>
              <a:t>In the video, you will notice that: </a:t>
            </a:r>
          </a:p>
          <a:p>
            <a:pPr marL="285750" indent="-285750">
              <a:buFont typeface="Arial" panose="020B0604020202020204" pitchFamily="34" charset="0"/>
              <a:buChar char="•"/>
            </a:pPr>
            <a:r>
              <a:rPr lang="en-AU" sz="1200" kern="0" dirty="0">
                <a:solidFill>
                  <a:srgbClr val="242424"/>
                </a:solidFill>
                <a:effectLst/>
                <a:latin typeface="Arial" panose="020B0604020202020204" pitchFamily="34" charset="0"/>
                <a:ea typeface="Aptos" panose="020B0004020202020204" pitchFamily="34" charset="0"/>
                <a:cs typeface="Arial" panose="020B0604020202020204" pitchFamily="34" charset="0"/>
              </a:rPr>
              <a:t>the teacher has planned to teach the new vocabulary ‘fleeing’</a:t>
            </a:r>
          </a:p>
          <a:p>
            <a:pPr marL="285750" indent="-285750">
              <a:buFont typeface="Arial" panose="020B0604020202020204" pitchFamily="34" charset="0"/>
              <a:buChar char="•"/>
            </a:pPr>
            <a:r>
              <a:rPr lang="en-AU" sz="1200" kern="0" dirty="0">
                <a:solidFill>
                  <a:srgbClr val="242424"/>
                </a:solidFill>
                <a:effectLst/>
                <a:latin typeface="Arial" panose="020B0604020202020204" pitchFamily="34" charset="0"/>
                <a:ea typeface="Aptos" panose="020B0004020202020204" pitchFamily="34" charset="0"/>
                <a:cs typeface="Arial" panose="020B0604020202020204" pitchFamily="34" charset="0"/>
              </a:rPr>
              <a:t>there is a clear definition provided, multiple examples, prompted recital, and opportunity for students to practise the new vocabulary </a:t>
            </a:r>
          </a:p>
          <a:p>
            <a:pPr marL="285750" indent="-285750">
              <a:buFont typeface="Arial" panose="020B0604020202020204" pitchFamily="34" charset="0"/>
              <a:buChar char="•"/>
            </a:pPr>
            <a:r>
              <a:rPr lang="en-AU" sz="1200" kern="0" dirty="0">
                <a:solidFill>
                  <a:srgbClr val="242424"/>
                </a:solidFill>
                <a:effectLst/>
                <a:latin typeface="Arial" panose="020B0604020202020204" pitchFamily="34" charset="0"/>
                <a:ea typeface="Aptos" panose="020B0004020202020204" pitchFamily="34" charset="0"/>
                <a:cs typeface="Arial" panose="020B0604020202020204" pitchFamily="34" charset="0"/>
              </a:rPr>
              <a:t>explicit teaching comes first – students were asked to think of their own examples for the use of the words after they were taught the definition of the word</a:t>
            </a:r>
          </a:p>
          <a:p>
            <a:pPr marL="285750" indent="-285750">
              <a:buFont typeface="Arial" panose="020B0604020202020204" pitchFamily="34" charset="0"/>
              <a:buChar char="•"/>
            </a:pPr>
            <a:r>
              <a:rPr lang="en-AU" sz="1200" kern="0" dirty="0">
                <a:solidFill>
                  <a:srgbClr val="242424"/>
                </a:solidFill>
                <a:effectLst/>
                <a:latin typeface="Arial" panose="020B0604020202020204" pitchFamily="34" charset="0"/>
                <a:ea typeface="Aptos" panose="020B0004020202020204" pitchFamily="34" charset="0"/>
                <a:cs typeface="Arial" panose="020B0604020202020204" pitchFamily="34" charset="0"/>
              </a:rPr>
              <a:t>there are mechanisms to check for understanding including choral response and randomly selecting students to share responses after a pair-share.</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49</a:t>
            </a:fld>
            <a:endParaRPr lang="en-AU"/>
          </a:p>
        </p:txBody>
      </p:sp>
    </p:spTree>
    <p:extLst>
      <p:ext uri="{BB962C8B-B14F-4D97-AF65-F5344CB8AC3E}">
        <p14:creationId xmlns:p14="http://schemas.microsoft.com/office/powerpoint/2010/main" val="337608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8669D-677C-B435-9D11-D2610C717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C24331-E502-B3A3-26B5-8860CA113B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CFE2DA-54DA-7CB0-A12D-2E2BC13B2CCA}"/>
              </a:ext>
            </a:extLst>
          </p:cNvPr>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Revisiting core knowledge</a:t>
            </a:r>
          </a:p>
          <a:p>
            <a:r>
              <a:rPr lang="en-AU" sz="1200" b="1" dirty="0">
                <a:latin typeface="Arial" panose="020B0604020202020204" pitchFamily="34" charset="0"/>
                <a:cs typeface="Arial" panose="020B0604020202020204" pitchFamily="34" charset="0"/>
              </a:rPr>
              <a:t>[00:30]</a:t>
            </a:r>
            <a:endParaRPr lang="en-AU"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Speaker notes:</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Let’s remind ourselves that explicit teaching is an optimal way to teach knowledge and skills that are new or complex.</a:t>
            </a:r>
            <a:endParaRPr lang="en-AU" sz="1200" b="1" dirty="0">
              <a:latin typeface="Arial" panose="020B0604020202020204" pitchFamily="34" charset="0"/>
              <a:ea typeface="Calibri"/>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There are important enabling factors for explicit teaching that relate to the strategy we are focusing on. Let’s revisit them.</a:t>
            </a:r>
            <a:endParaRPr lang="en-AU" sz="1200" dirty="0">
              <a:latin typeface="Arial" panose="020B0604020202020204" pitchFamily="34" charset="0"/>
              <a:ea typeface="Calibri"/>
              <a:cs typeface="Arial" panose="020B0604020202020204" pitchFamily="34" charset="0"/>
            </a:endParaRPr>
          </a:p>
          <a:p>
            <a:endParaRPr lang="en-AU" sz="1200" dirty="0">
              <a:latin typeface="Arial" panose="020B0604020202020204" pitchFamily="34" charset="0"/>
              <a:ea typeface="Calibri"/>
              <a:cs typeface="Arial" panose="020B0604020202020204" pitchFamily="34" charset="0"/>
            </a:endParaRPr>
          </a:p>
          <a:p>
            <a:r>
              <a:rPr lang="en-AU" sz="1200" b="1" dirty="0">
                <a:latin typeface="Arial" panose="020B0604020202020204" pitchFamily="34" charset="0"/>
                <a:ea typeface="Calibri"/>
                <a:cs typeface="Arial" panose="020B0604020202020204" pitchFamily="34" charset="0"/>
              </a:rPr>
              <a:t>Note to presenter: </a:t>
            </a:r>
            <a:r>
              <a:rPr lang="en-AU" sz="1200" dirty="0">
                <a:latin typeface="Arial" panose="020B0604020202020204" pitchFamily="34" charset="0"/>
                <a:ea typeface="Calibri"/>
                <a:cs typeface="Arial" panose="020B0604020202020204" pitchFamily="34" charset="0"/>
              </a:rPr>
              <a:t>you may wish for participants to read these to themselves </a:t>
            </a:r>
          </a:p>
          <a:p>
            <a:endParaRPr lang="en-AU" sz="1200" dirty="0">
              <a:latin typeface="Arial" panose="020B0604020202020204" pitchFamily="34" charset="0"/>
              <a:ea typeface="Calibri"/>
              <a:cs typeface="Arial" panose="020B0604020202020204" pitchFamily="34" charset="0"/>
            </a:endParaRPr>
          </a:p>
          <a:p>
            <a:r>
              <a:rPr lang="en-AU" sz="1200" dirty="0">
                <a:latin typeface="Arial" panose="020B0604020202020204" pitchFamily="34" charset="0"/>
                <a:ea typeface="Calibri"/>
                <a:cs typeface="Arial" panose="020B0604020202020204" pitchFamily="34" charset="0"/>
              </a:rPr>
              <a:t>Our understanding of the how learning happens informs our practice </a:t>
            </a:r>
          </a:p>
          <a:p>
            <a:r>
              <a:rPr lang="en-AU" sz="1200" dirty="0">
                <a:latin typeface="Arial" panose="020B0604020202020204" pitchFamily="34" charset="0"/>
                <a:ea typeface="Calibri"/>
                <a:cs typeface="Arial" panose="020B0604020202020204" pitchFamily="34" charset="0"/>
              </a:rPr>
              <a:t>We know how knowledge builds across syllabuses</a:t>
            </a:r>
          </a:p>
          <a:p>
            <a:pPr algn="l"/>
            <a:r>
              <a:rPr lang="en-AU" sz="1200" dirty="0">
                <a:latin typeface="Arial" panose="020B0604020202020204" pitchFamily="34" charset="0"/>
                <a:cs typeface="Arial" panose="020B0604020202020204" pitchFamily="34" charset="0"/>
              </a:rPr>
              <a:t>We hold high expectations for our students’ learning</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And, explicit teaching </a:t>
            </a:r>
            <a:r>
              <a:rPr lang="en-AU" sz="1200" b="1" dirty="0">
                <a:latin typeface="Arial" panose="020B0604020202020204" pitchFamily="34" charset="0"/>
                <a:cs typeface="Arial" panose="020B0604020202020204" pitchFamily="34" charset="0"/>
              </a:rPr>
              <a:t>both</a:t>
            </a:r>
            <a:r>
              <a:rPr lang="en-AU" sz="1200" dirty="0">
                <a:latin typeface="Arial" panose="020B0604020202020204" pitchFamily="34" charset="0"/>
                <a:cs typeface="Arial" panose="020B0604020202020204" pitchFamily="34" charset="0"/>
              </a:rPr>
              <a:t> relies on, and brings about a safe, inclusive learning environment</a:t>
            </a:r>
          </a:p>
          <a:p>
            <a:pPr algn="l"/>
            <a:endParaRPr lang="en-AU" sz="1200" dirty="0">
              <a:latin typeface="Arial" panose="020B0604020202020204" pitchFamily="34" charset="0"/>
              <a:cs typeface="Arial" panose="020B0604020202020204" pitchFamily="34" charset="0"/>
            </a:endParaRPr>
          </a:p>
          <a:p>
            <a:pPr algn="l"/>
            <a:r>
              <a:rPr lang="en-AU" sz="1200" b="1" dirty="0">
                <a:latin typeface="Arial" panose="020B0604020202020204" pitchFamily="34" charset="0"/>
                <a:cs typeface="Arial" panose="020B0604020202020204" pitchFamily="34" charset="0"/>
              </a:rPr>
              <a:t>Resources:</a:t>
            </a:r>
          </a:p>
          <a:p>
            <a:pPr algn="l"/>
            <a:endParaRPr lang="en-AU" sz="1200" b="1" dirty="0">
              <a:latin typeface="Arial" panose="020B0604020202020204" pitchFamily="34" charset="0"/>
              <a:cs typeface="Arial" panose="020B060402020202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dirty="0">
                <a:solidFill>
                  <a:srgbClr val="002664"/>
                </a:solidFill>
                <a:effectLst/>
                <a:highlight>
                  <a:srgbClr val="FFFFFF"/>
                </a:highlight>
                <a:latin typeface="Arial" panose="020B0604020202020204" pitchFamily="34" charset="0"/>
                <a:cs typeface="Arial" panose="020B0604020202020204" pitchFamily="34" charset="0"/>
              </a:rPr>
              <a:t>Leading explicit teaching – school-facilitated workshops 1–3 on core content and the enabling factors of explicit teaching –https://education.nsw.gov.au/teaching-and-learning/curriculum/explicit-teaching/leading-explicit-teaching</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dirty="0">
                <a:solidFill>
                  <a:srgbClr val="002664"/>
                </a:solidFill>
                <a:effectLst/>
                <a:highlight>
                  <a:srgbClr val="FFFFFF"/>
                </a:highlight>
                <a:latin typeface="Arial" panose="020B0604020202020204" pitchFamily="34" charset="0"/>
                <a:cs typeface="Arial" panose="020B0604020202020204" pitchFamily="34" charset="0"/>
              </a:rPr>
              <a:t>Classrooms of Possibility – https://education.nsw.gov.au/inside-the-department/teaching-and-learning/classrooms-of-possibility</a:t>
            </a:r>
            <a:endParaRPr lang="en-AU" sz="1200" b="1" i="0" dirty="0">
              <a:solidFill>
                <a:srgbClr val="041E42"/>
              </a:solidFill>
              <a:effectLst/>
              <a:highlight>
                <a:srgbClr val="FFFFFF"/>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AU" sz="1200" b="0" i="0" dirty="0">
                <a:solidFill>
                  <a:srgbClr val="041E42"/>
                </a:solidFill>
                <a:effectLst/>
                <a:highlight>
                  <a:srgbClr val="FFFFFF"/>
                </a:highlight>
                <a:latin typeface="Arial" panose="020B0604020202020204" pitchFamily="34" charset="0"/>
                <a:cs typeface="Arial" panose="020B0604020202020204" pitchFamily="34" charset="0"/>
              </a:rPr>
              <a:t>Explicit instruction – implementing evidence-based teaching practices for students with disability - https://resources.education.nsw.gov.au/detail/IPR-LD230526144351</a:t>
            </a:r>
          </a:p>
          <a:p>
            <a:pPr marL="285750" indent="-285750">
              <a:buFont typeface="Arial" panose="020B0604020202020204" pitchFamily="34" charset="0"/>
              <a:buChar char="•"/>
              <a:defRPr/>
            </a:pPr>
            <a:r>
              <a:rPr lang="en-AU" sz="1200" dirty="0">
                <a:solidFill>
                  <a:srgbClr val="002664"/>
                </a:solidFill>
                <a:highlight>
                  <a:srgbClr val="FFFFFF"/>
                </a:highlight>
                <a:latin typeface="Arial" panose="020B0604020202020204" pitchFamily="34" charset="0"/>
                <a:ea typeface="Arial" panose="020B0604020202020204" pitchFamily="34" charset="0"/>
                <a:cs typeface="Arial" panose="020B0604020202020204" pitchFamily="34" charset="0"/>
              </a:rPr>
              <a:t>Strong</a:t>
            </a:r>
            <a:r>
              <a:rPr lang="en-AU" sz="1200" b="0" i="0" dirty="0">
                <a:solidFill>
                  <a:srgbClr val="002664"/>
                </a:solidFill>
                <a:effectLst/>
                <a:highlight>
                  <a:srgbClr val="FFFFFF"/>
                </a:highlight>
                <a:latin typeface="Arial" panose="020B0604020202020204" pitchFamily="34" charset="0"/>
                <a:cs typeface="Arial" panose="020B0604020202020204" pitchFamily="34" charset="0"/>
              </a:rPr>
              <a:t> Strides Together: Meeting the educational goals for Aboriginal and/or Torres Strait Islander students – https://education.nsw.gov.au/teaching-and-learning/aec/universal-resources---aboriginal-education/strong-strides-together--meeting-the-educational-goals-for-abori</a:t>
            </a:r>
            <a:endParaRPr lang="en-AU" sz="1200" dirty="0">
              <a:latin typeface="Arial" panose="020B0604020202020204" pitchFamily="34" charset="0"/>
              <a:cs typeface="Arial" panose="020B0604020202020204" pitchFamily="34" charset="0"/>
            </a:endParaRPr>
          </a:p>
          <a:p>
            <a:pPr marL="0" marR="0" lvl="0" indent="0" algn="l" defTabSz="1219170">
              <a:lnSpc>
                <a:spcPct val="100000"/>
              </a:lnSpc>
              <a:spcBef>
                <a:spcPts val="0"/>
              </a:spcBef>
              <a:spcAft>
                <a:spcPts val="0"/>
              </a:spcAft>
              <a:buClrTx/>
              <a:buSzTx/>
              <a:buFont typeface="Arial" panose="020B0604020202020204" pitchFamily="34" charset="0"/>
              <a:buNone/>
              <a:tabLst/>
              <a:defRPr/>
            </a:pPr>
            <a:endParaRPr lang="en-AU" sz="1200" dirty="0">
              <a:latin typeface="Arial" panose="020B0604020202020204" pitchFamily="34" charset="0"/>
              <a:cs typeface="Arial" panose="020B0604020202020204" pitchFamily="34" charset="0"/>
            </a:endParaRPr>
          </a:p>
          <a:p>
            <a:pPr marL="0" indent="0">
              <a:buFont typeface="Arial"/>
              <a:buNone/>
            </a:pPr>
            <a:endParaRPr lang="en-AU" sz="1200" dirty="0">
              <a:latin typeface="Arial" panose="020B0604020202020204" pitchFamily="34" charset="0"/>
              <a:ea typeface="Calibri"/>
              <a:cs typeface="Arial" panose="020B0604020202020204" pitchFamily="34" charset="0"/>
            </a:endParaRPr>
          </a:p>
          <a:p>
            <a:pPr marL="285750" indent="-285750">
              <a:buFont typeface="Arial"/>
              <a:buChar char="•"/>
            </a:pPr>
            <a:endParaRPr lang="en-AU" dirty="0">
              <a:latin typeface="Calibri"/>
              <a:ea typeface="Calibri"/>
              <a:cs typeface="Calibri"/>
            </a:endParaRPr>
          </a:p>
          <a:p>
            <a:pPr marL="285750" indent="-285750">
              <a:buFont typeface="Arial"/>
              <a:buChar char="•"/>
            </a:pPr>
            <a:endParaRPr lang="en-AU" dirty="0">
              <a:latin typeface="Calibri"/>
              <a:ea typeface="Calibri"/>
              <a:cs typeface="Calibri"/>
            </a:endParaRPr>
          </a:p>
          <a:p>
            <a:endParaRPr lang="en-AU" dirty="0">
              <a:latin typeface="Calibri"/>
              <a:ea typeface="Calibri"/>
              <a:cs typeface="Calibri"/>
            </a:endParaRPr>
          </a:p>
        </p:txBody>
      </p:sp>
      <p:sp>
        <p:nvSpPr>
          <p:cNvPr id="4" name="Slide Number Placeholder 3">
            <a:extLst>
              <a:ext uri="{FF2B5EF4-FFF2-40B4-BE49-F238E27FC236}">
                <a16:creationId xmlns:a16="http://schemas.microsoft.com/office/drawing/2014/main" id="{CC471282-64B4-5EDF-DEA1-00771DA59DAF}"/>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4952238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200"/>
              </a:spcAft>
            </a:pPr>
            <a:r>
              <a:rPr lang="en-US" sz="1200" b="1" dirty="0">
                <a:latin typeface="Arial" panose="020B0604020202020204" pitchFamily="34" charset="0"/>
                <a:cs typeface="Arial" panose="020B0604020202020204" pitchFamily="34" charset="0"/>
              </a:rPr>
              <a:t>Purpose of the slide: Frayer diagram for teaching vocabulary </a:t>
            </a:r>
            <a:endParaRPr lang="en-US" sz="1200" dirty="0">
              <a:latin typeface="Arial" panose="020B0604020202020204" pitchFamily="34" charset="0"/>
              <a:cs typeface="Arial" panose="020B0604020202020204" pitchFamily="34" charset="0"/>
            </a:endParaRPr>
          </a:p>
          <a:p>
            <a:pPr>
              <a:lnSpc>
                <a:spcPct val="150000"/>
              </a:lnSpc>
              <a:spcAft>
                <a:spcPts val="1200"/>
              </a:spcAft>
            </a:pPr>
            <a:r>
              <a:rPr lang="en-US" sz="1200" b="1" dirty="0">
                <a:latin typeface="Arial" panose="020B0604020202020204" pitchFamily="34" charset="0"/>
                <a:cs typeface="Arial" panose="020B0604020202020204" pitchFamily="34" charset="0"/>
              </a:rPr>
              <a:t>[01:00]</a:t>
            </a:r>
            <a:endParaRPr lang="en-US"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50000"/>
              </a:lnSpc>
              <a:spcBef>
                <a:spcPts val="0"/>
              </a:spcBef>
              <a:spcAft>
                <a:spcPts val="1200"/>
              </a:spcAft>
              <a:buClrTx/>
              <a:buSzTx/>
              <a:buFontTx/>
              <a:buNone/>
              <a:tabLst/>
              <a:defRPr/>
            </a:pPr>
            <a:r>
              <a:rPr lang="en-US" sz="1200" b="1" dirty="0">
                <a:latin typeface="Arial" panose="020B0604020202020204" pitchFamily="34" charset="0"/>
                <a:cs typeface="Arial" panose="020B0604020202020204" pitchFamily="34" charset="0"/>
              </a:rPr>
              <a:t>Speaker notes:</a:t>
            </a:r>
            <a:endParaRPr lang="en-US"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Frayer diagrams can be useful for subject specific words that could have different meanings in different contexts.</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You will notice in this example, in addition to the definition there are also:</a:t>
            </a:r>
          </a:p>
          <a:p>
            <a:pPr marL="285750" indent="-285750">
              <a:buFont typeface="Arial" panose="020B0604020202020204" pitchFamily="34" charset="0"/>
              <a:buChar char="•"/>
            </a:pPr>
            <a:r>
              <a:rPr lang="en-AU" sz="1200" dirty="0">
                <a:latin typeface="Arial" panose="020B0604020202020204" pitchFamily="34" charset="0"/>
                <a:cs typeface="Arial" panose="020B0604020202020204" pitchFamily="34" charset="0"/>
              </a:rPr>
              <a:t>facts and characteristics</a:t>
            </a:r>
          </a:p>
          <a:p>
            <a:pPr marL="285750" indent="-285750">
              <a:buFont typeface="Arial" panose="020B0604020202020204" pitchFamily="34" charset="0"/>
              <a:buChar char="•"/>
            </a:pPr>
            <a:r>
              <a:rPr lang="en-AU" sz="1200" dirty="0">
                <a:latin typeface="Arial" panose="020B0604020202020204" pitchFamily="34" charset="0"/>
                <a:cs typeface="Arial" panose="020B0604020202020204" pitchFamily="34" charset="0"/>
              </a:rPr>
              <a:t>examples of how the word is used in the context of the subject, and</a:t>
            </a:r>
          </a:p>
          <a:p>
            <a:pPr marL="285750" indent="-285750">
              <a:buFont typeface="Arial" panose="020B0604020202020204" pitchFamily="34" charset="0"/>
              <a:buChar char="•"/>
            </a:pPr>
            <a:r>
              <a:rPr lang="en-AU" sz="1200" dirty="0">
                <a:latin typeface="Arial" panose="020B0604020202020204" pitchFamily="34" charset="0"/>
                <a:cs typeface="Arial" panose="020B0604020202020204" pitchFamily="34" charset="0"/>
              </a:rPr>
              <a:t>non-examples that show definitions which don’t align with the use of the target word in this context. </a:t>
            </a:r>
          </a:p>
          <a:p>
            <a:pPr marL="285750" indent="-285750">
              <a:buFont typeface="Arial" panose="020B0604020202020204" pitchFamily="34" charset="0"/>
              <a:buChar char="•"/>
            </a:pPr>
            <a:endParaRPr lang="en-AU"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200" dirty="0">
                <a:latin typeface="Arial" panose="020B0604020202020204" pitchFamily="34" charset="0"/>
                <a:cs typeface="Arial" panose="020B0604020202020204" pitchFamily="34" charset="0"/>
              </a:rPr>
              <a:t>Here, the word 'stimulus' has a science application that students need to understand. By giving non-examples, the diagram helps clear up misconceptions. It does this by showing other meanings of the word ‘stimulus’ such as ’hearing an up-beat song’, which is a stimulus but not in the context of science.</a:t>
            </a:r>
          </a:p>
        </p:txBody>
      </p:sp>
      <p:sp>
        <p:nvSpPr>
          <p:cNvPr id="4" name="Slide Number Placeholder 3"/>
          <p:cNvSpPr>
            <a:spLocks noGrp="1"/>
          </p:cNvSpPr>
          <p:nvPr>
            <p:ph type="sldNum" sz="quarter" idx="5"/>
          </p:nvPr>
        </p:nvSpPr>
        <p:spPr/>
        <p:txBody>
          <a:bodyPr/>
          <a:lstStyle/>
          <a:p>
            <a:fld id="{B07158C4-A119-4B78-9DE8-A50001BC31DC}" type="slidenum">
              <a:rPr lang="en-AU" smtClean="0"/>
              <a:pPr/>
              <a:t>50</a:t>
            </a:fld>
            <a:endParaRPr lang="en-AU"/>
          </a:p>
        </p:txBody>
      </p:sp>
    </p:spTree>
    <p:extLst>
      <p:ext uri="{BB962C8B-B14F-4D97-AF65-F5344CB8AC3E}">
        <p14:creationId xmlns:p14="http://schemas.microsoft.com/office/powerpoint/2010/main" val="40439641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Activity</a:t>
            </a:r>
            <a:endParaRPr lang="en-US"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[02:00]</a:t>
            </a:r>
          </a:p>
          <a:p>
            <a:endParaRPr lang="en-AU" sz="1200" b="1"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Arial" panose="020B0604020202020204" pitchFamily="34" charset="0"/>
                <a:cs typeface="Arial" panose="020B0604020202020204" pitchFamily="34" charset="0"/>
              </a:rPr>
              <a:t>Notes to presenter: </a:t>
            </a:r>
            <a:r>
              <a:rPr lang="en-AU" sz="1200" b="0" dirty="0">
                <a:latin typeface="Arial" panose="020B0604020202020204" pitchFamily="34" charset="0"/>
                <a:cs typeface="Arial" panose="020B0604020202020204" pitchFamily="34" charset="0"/>
              </a:rPr>
              <a:t>This activity could be done followed by selecting non-volunteers to share their dialogue.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endParaRPr lang="en-AU" b="1" dirty="0">
              <a:latin typeface="Apto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51</a:t>
            </a:fld>
            <a:endParaRPr lang="en-AU"/>
          </a:p>
        </p:txBody>
      </p:sp>
    </p:spTree>
    <p:extLst>
      <p:ext uri="{BB962C8B-B14F-4D97-AF65-F5344CB8AC3E}">
        <p14:creationId xmlns:p14="http://schemas.microsoft.com/office/powerpoint/2010/main" val="19916758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Consider how checking for understanding can inform opportunities to extend student learning.</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Arial" panose="020B0604020202020204" pitchFamily="34" charset="0"/>
                <a:cs typeface="Arial" panose="020B0604020202020204" pitchFamily="34" charset="0"/>
              </a:rPr>
              <a:t>[2:00]</a:t>
            </a:r>
          </a:p>
          <a:p>
            <a:r>
              <a:rPr lang="en-AU" sz="1200" b="1" dirty="0">
                <a:latin typeface="Arial" panose="020B0604020202020204" pitchFamily="34" charset="0"/>
                <a:cs typeface="Arial" panose="020B0604020202020204" pitchFamily="34" charset="0"/>
              </a:rPr>
              <a:t>Speaker notes: </a:t>
            </a:r>
            <a:endParaRPr lang="en-AU" sz="1200" dirty="0">
              <a:latin typeface="Arial" panose="020B0604020202020204" pitchFamily="34" charset="0"/>
              <a:cs typeface="Arial" panose="020B0604020202020204" pitchFamily="34" charset="0"/>
            </a:endParaRPr>
          </a:p>
          <a:p>
            <a:r>
              <a:rPr lang="en-AU" sz="1200" b="0" i="0" dirty="0">
                <a:solidFill>
                  <a:srgbClr val="333333"/>
                </a:solidFill>
                <a:effectLst/>
                <a:highlight>
                  <a:srgbClr val="FFFFFF"/>
                </a:highlight>
                <a:latin typeface="Arial" panose="020B0604020202020204" pitchFamily="34" charset="0"/>
                <a:cs typeface="Arial" panose="020B0604020202020204" pitchFamily="34" charset="0"/>
              </a:rPr>
              <a:t>If consistent checking for understanding shows that students have deep knowledge, some options to extend their learning are:</a:t>
            </a:r>
            <a:endParaRPr lang="en-AU" sz="1200" dirty="0">
              <a:solidFill>
                <a:srgbClr val="333333"/>
              </a:solidFill>
              <a:highlight>
                <a:srgbClr val="FFFFFF"/>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200" b="0" i="0" dirty="0">
                <a:solidFill>
                  <a:srgbClr val="333333"/>
                </a:solidFill>
                <a:effectLst/>
                <a:highlight>
                  <a:srgbClr val="FFFFFF"/>
                </a:highlight>
                <a:latin typeface="Arial" panose="020B0604020202020204" pitchFamily="34" charset="0"/>
                <a:cs typeface="Arial" panose="020B0604020202020204" pitchFamily="34" charset="0"/>
              </a:rPr>
              <a:t>applying new skills and knowledge to a different context</a:t>
            </a:r>
            <a:endParaRPr lang="en-AU"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200" b="0" i="0" dirty="0">
                <a:solidFill>
                  <a:srgbClr val="333333"/>
                </a:solidFill>
                <a:effectLst/>
                <a:highlight>
                  <a:srgbClr val="FFFFFF"/>
                </a:highlight>
                <a:latin typeface="Arial" panose="020B0604020202020204" pitchFamily="34" charset="0"/>
                <a:cs typeface="Arial" panose="020B0604020202020204" pitchFamily="34" charset="0"/>
              </a:rPr>
              <a:t>justifying thinking when given a provocative question and communicating it in a variety of ways for different audiences</a:t>
            </a:r>
          </a:p>
          <a:p>
            <a:pPr marL="285750" indent="-285750">
              <a:buFont typeface="Arial" panose="020B0604020202020204" pitchFamily="34" charset="0"/>
              <a:buChar char="•"/>
            </a:pPr>
            <a:r>
              <a:rPr lang="en-AU" sz="1200" b="0" i="0" dirty="0">
                <a:solidFill>
                  <a:srgbClr val="333333"/>
                </a:solidFill>
                <a:effectLst/>
                <a:highlight>
                  <a:srgbClr val="FFFFFF"/>
                </a:highlight>
                <a:latin typeface="Arial" panose="020B0604020202020204" pitchFamily="34" charset="0"/>
                <a:cs typeface="Arial" panose="020B0604020202020204" pitchFamily="34" charset="0"/>
              </a:rPr>
              <a:t>unpacking thinking at a deeper level, demanding justification of reason and thought.</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All students, including HPGE students, require dynamic and responsive adjustments informed by ongoing checks for understanding. Extension is only considered once students have demonstrated a consolidated understanding of key knowledge and skills. </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If consistent checks for understanding reveal students are ready for extension, you may consider using the differentiation adjustment tool.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u="sng" dirty="0">
                <a:solidFill>
                  <a:srgbClr val="467886"/>
                </a:solidFill>
                <a:effectLst/>
                <a:latin typeface="Arial" panose="020B0604020202020204" pitchFamily="34" charset="0"/>
                <a:ea typeface="MS Mincho"/>
                <a:cs typeface="Arial" panose="020B0604020202020204" pitchFamily="34" charset="0"/>
                <a:hlinkClick r:id="rId3"/>
              </a:rPr>
              <a:t>Differentiation Adjustment Tool</a:t>
            </a:r>
            <a:r>
              <a:rPr lang="en-US" sz="1200" u="sng" dirty="0">
                <a:solidFill>
                  <a:srgbClr val="467886"/>
                </a:solidFill>
                <a:effectLst/>
                <a:latin typeface="Arial" panose="020B0604020202020204" pitchFamily="34" charset="0"/>
                <a:ea typeface="MS Mincho"/>
                <a:cs typeface="Arial" panose="020B0604020202020204" pitchFamily="34" charset="0"/>
              </a:rPr>
              <a:t> – https://education.nsw.gov.au/teaching-and-learning/high-potential-and-gifted-education/supporting-educators/implement/differentiation-adjustment-strategies</a:t>
            </a:r>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Further reading:</a:t>
            </a:r>
          </a:p>
          <a:p>
            <a:r>
              <a:rPr lang="en-AU" sz="1200" dirty="0">
                <a:latin typeface="Arial" panose="020B0604020202020204" pitchFamily="34" charset="0"/>
                <a:cs typeface="Arial" panose="020B0604020202020204" pitchFamily="34" charset="0"/>
              </a:rPr>
              <a:t>AITSL (Australian Institute for Teaching and School Leadership) (2022) </a:t>
            </a:r>
            <a:r>
              <a:rPr lang="en-AU" sz="1200" i="1" dirty="0">
                <a:latin typeface="Arial" panose="020B0604020202020204" pitchFamily="34" charset="0"/>
                <a:cs typeface="Arial" panose="020B0604020202020204" pitchFamily="34" charset="0"/>
              </a:rPr>
              <a:t>Indigenous cultural responsiveness capability framework</a:t>
            </a:r>
            <a:r>
              <a:rPr lang="en-AU" sz="1200" dirty="0">
                <a:latin typeface="Arial" panose="020B0604020202020204" pitchFamily="34" charset="0"/>
                <a:cs typeface="Arial" panose="020B0604020202020204" pitchFamily="34" charset="0"/>
              </a:rPr>
              <a:t>, AITSL.</a:t>
            </a:r>
          </a:p>
          <a:p>
            <a:pPr lvl="0" algn="l" defTabSz="1219170">
              <a:lnSpc>
                <a:spcPct val="100000"/>
              </a:lnSpc>
              <a:spcBef>
                <a:spcPts val="0"/>
              </a:spcBef>
              <a:spcAft>
                <a:spcPts val="0"/>
              </a:spcAft>
              <a:tabLst/>
              <a:defRPr/>
            </a:pPr>
            <a:r>
              <a:rPr lang="en-AU" sz="1200" dirty="0">
                <a:latin typeface="Arial" panose="020B0604020202020204" pitchFamily="34" charset="0"/>
                <a:cs typeface="Arial" panose="020B0604020202020204" pitchFamily="34" charset="0"/>
              </a:rPr>
              <a:t>NSW Department of Education (2024) </a:t>
            </a:r>
            <a:r>
              <a:rPr lang="en-AU" sz="1200" i="1" dirty="0">
                <a:latin typeface="Arial" panose="020B0604020202020204" pitchFamily="34" charset="0"/>
                <a:cs typeface="Arial" panose="020B0604020202020204" pitchFamily="34" charset="0"/>
              </a:rPr>
              <a:t>Re-imagining Evaluation: A Culturally Responsive Evaluation Framework?</a:t>
            </a:r>
          </a:p>
          <a:p>
            <a:pPr>
              <a:defRPr/>
            </a:pPr>
            <a:r>
              <a:rPr lang="en-AU" sz="1200" dirty="0">
                <a:latin typeface="Arial" panose="020B0604020202020204" pitchFamily="34" charset="0"/>
                <a:cs typeface="Arial" panose="020B0604020202020204" pitchFamily="34" charset="0"/>
              </a:rPr>
              <a:t>NSW Department of Education (2024) </a:t>
            </a:r>
            <a:r>
              <a:rPr lang="en-AU" sz="1200" i="1" dirty="0">
                <a:latin typeface="Arial" panose="020B0604020202020204" pitchFamily="34" charset="0"/>
                <a:cs typeface="Arial" panose="020B0604020202020204" pitchFamily="34" charset="0"/>
              </a:rPr>
              <a:t>Strong Strides Together.</a:t>
            </a:r>
          </a:p>
          <a:p>
            <a:pPr>
              <a:defRPr/>
            </a:pPr>
            <a:endParaRPr lang="en-AU" sz="1200" dirty="0">
              <a:latin typeface="Arial" panose="020B0604020202020204" pitchFamily="34" charset="0"/>
              <a:cs typeface="Arial" panose="020B0604020202020204" pitchFamily="34" charset="0"/>
            </a:endParaRPr>
          </a:p>
          <a:p>
            <a:pPr>
              <a:defRPr/>
            </a:pPr>
            <a:endParaRPr lang="en-AU" sz="1200" dirty="0">
              <a:latin typeface="Arial" panose="020B0604020202020204" pitchFamily="34" charset="0"/>
              <a:cs typeface="Arial" panose="020B0604020202020204" pitchFamily="34" charset="0"/>
            </a:endParaRPr>
          </a:p>
          <a:p>
            <a:pPr marR="0" lvl="0" algn="l" defTabSz="1219170">
              <a:lnSpc>
                <a:spcPct val="100000"/>
              </a:lnSpc>
              <a:spcBef>
                <a:spcPts val="0"/>
              </a:spcBef>
              <a:spcAft>
                <a:spcPts val="0"/>
              </a:spcAft>
              <a:buClrTx/>
              <a:buSzTx/>
              <a:tabLst/>
              <a:defRPr/>
            </a:pPr>
            <a:endParaRPr lang="en-AU" sz="1200" dirty="0">
              <a:solidFill>
                <a:srgbClr val="000000"/>
              </a:solidFill>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dirty="0">
              <a:latin typeface="Arial" panose="020B0604020202020204" pitchFamily="34" charset="0"/>
              <a:cs typeface="Arial" panose="020B0604020202020204" pitchFamily="34" charset="0"/>
            </a:endParaRPr>
          </a:p>
          <a:p>
            <a:endParaRPr lang="en-AU" b="0" i="0" dirty="0">
              <a:solidFill>
                <a:srgbClr val="000000"/>
              </a:solidFill>
              <a:effectLst/>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52</a:t>
            </a:fld>
            <a:endParaRPr lang="en-AU"/>
          </a:p>
        </p:txBody>
      </p:sp>
    </p:spTree>
    <p:extLst>
      <p:ext uri="{BB962C8B-B14F-4D97-AF65-F5344CB8AC3E}">
        <p14:creationId xmlns:p14="http://schemas.microsoft.com/office/powerpoint/2010/main" val="3953709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latin typeface="Public Sans"/>
            </a:endParaRPr>
          </a:p>
          <a:p>
            <a:endParaRPr lang="en-AU" b="1">
              <a:latin typeface="Public Sans"/>
            </a:endParaRPr>
          </a:p>
          <a:p>
            <a:endParaRPr lang="en-AU" b="1">
              <a:latin typeface="Public Sans"/>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53</a:t>
            </a:fld>
            <a:endParaRPr lang="en-AU"/>
          </a:p>
        </p:txBody>
      </p:sp>
    </p:spTree>
    <p:extLst>
      <p:ext uri="{BB962C8B-B14F-4D97-AF65-F5344CB8AC3E}">
        <p14:creationId xmlns:p14="http://schemas.microsoft.com/office/powerpoint/2010/main" val="28342453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Purpose: Consider how you can use the techniques in this learning module to plan for chunking and sequencing learning. </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Note to presenter: </a:t>
            </a:r>
            <a:r>
              <a:rPr lang="en-US" sz="1200" dirty="0">
                <a:latin typeface="Arial" panose="020B0604020202020204" pitchFamily="34" charset="0"/>
                <a:cs typeface="Arial" panose="020B0604020202020204" pitchFamily="34" charset="0"/>
              </a:rPr>
              <a:t>consideration needs to be given as to how an approach is created, for example, in small groups, cross-stage or cross-faculty, etc. If working with a larger staff group, form smaller groups.</a:t>
            </a:r>
          </a:p>
          <a:p>
            <a:pPr>
              <a:defRPr/>
            </a:pPr>
            <a:endParaRPr lang="en-US" sz="1200" dirty="0">
              <a:latin typeface="Arial" panose="020B0604020202020204" pitchFamily="34" charset="0"/>
              <a:cs typeface="Arial" panose="020B0604020202020204" pitchFamily="34" charset="0"/>
            </a:endParaRPr>
          </a:p>
          <a:p>
            <a:pPr>
              <a:defRPr/>
            </a:pPr>
            <a:r>
              <a:rPr lang="en-US" sz="1200" dirty="0">
                <a:latin typeface="Arial" panose="020B0604020202020204" pitchFamily="34" charset="0"/>
                <a:cs typeface="Arial" panose="020B0604020202020204" pitchFamily="34" charset="0"/>
              </a:rPr>
              <a:t>Teachers will need a unit of work and/or access to syllabus documents for this activity.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b="1"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Arial" panose="020B0604020202020204" pitchFamily="34" charset="0"/>
                <a:cs typeface="Arial" panose="020B0604020202020204" pitchFamily="34" charset="0"/>
              </a:rPr>
              <a:t>[15:00]</a:t>
            </a:r>
            <a:endParaRPr lang="en-US" sz="1200" dirty="0">
              <a:latin typeface="Arial" panose="020B0604020202020204" pitchFamily="34" charset="0"/>
              <a:cs typeface="Arial" panose="020B0604020202020204" pitchFamily="34" charset="0"/>
            </a:endParaRPr>
          </a:p>
          <a:p>
            <a:pPr>
              <a:defRPr/>
            </a:pPr>
            <a:r>
              <a:rPr lang="en-US" sz="1200" b="1" dirty="0">
                <a:latin typeface="Arial" panose="020B0604020202020204" pitchFamily="34" charset="0"/>
                <a:cs typeface="Arial" panose="020B0604020202020204" pitchFamily="34" charset="0"/>
              </a:rPr>
              <a:t>Speaker notes: </a:t>
            </a:r>
            <a:endParaRPr lang="en-US"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latin typeface="Arial" panose="020B0604020202020204" pitchFamily="34" charset="0"/>
                <a:cs typeface="Arial" panose="020B0604020202020204" pitchFamily="34" charset="0"/>
              </a:rPr>
              <a:t>Today we will be completing an activity in groups to develop a </a:t>
            </a:r>
            <a:r>
              <a:rPr lang="en-US" sz="1200" dirty="0">
                <a:latin typeface="Arial" panose="020B0604020202020204" pitchFamily="34" charset="0"/>
                <a:cs typeface="Arial" panose="020B0604020202020204" pitchFamily="34" charset="0"/>
              </a:rPr>
              <a:t>whole-school approach for planning to chunk and sequence learning.</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Once refined, we’ll come back together and share the approach. </a:t>
            </a:r>
            <a:r>
              <a:rPr lang="en-US" sz="1200" b="1" dirty="0">
                <a:latin typeface="Arial" panose="020B0604020202020204" pitchFamily="34" charset="0"/>
                <a:cs typeface="Arial" panose="020B0604020202020204" pitchFamily="34" charset="0"/>
              </a:rPr>
              <a:t>The goal is to adopt a cohesive approach that supports all teachers and ensures students feel confident in participating and engaging with the content.</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Creating a whole-school approach may require us to:</a:t>
            </a:r>
          </a:p>
          <a:p>
            <a:pPr marL="285750" indent="-285750">
              <a:buFont typeface="Arial"/>
              <a:buChar char="•"/>
            </a:pPr>
            <a:r>
              <a:rPr lang="en-US" sz="1200" dirty="0">
                <a:latin typeface="Arial" panose="020B0604020202020204" pitchFamily="34" charset="0"/>
                <a:cs typeface="Arial" panose="020B0604020202020204" pitchFamily="34" charset="0"/>
              </a:rPr>
              <a:t>Use the</a:t>
            </a:r>
            <a:r>
              <a:rPr lang="en-US" sz="1200" b="0" dirty="0">
                <a:latin typeface="Arial" panose="020B0604020202020204" pitchFamily="34" charset="0"/>
                <a:cs typeface="Arial" panose="020B0604020202020204" pitchFamily="34" charset="0"/>
              </a:rPr>
              <a:t> scope and sequence or syllabus to identify an outcome that needs to be taught.</a:t>
            </a:r>
          </a:p>
          <a:p>
            <a:pPr marL="285750" indent="-285750">
              <a:buFont typeface="Arial"/>
              <a:buChar char="•"/>
            </a:pPr>
            <a:r>
              <a:rPr lang="en-US" sz="1200" b="0" dirty="0">
                <a:latin typeface="Arial" panose="020B0604020202020204" pitchFamily="34" charset="0"/>
                <a:cs typeface="Arial" panose="020B0604020202020204" pitchFamily="34" charset="0"/>
              </a:rPr>
              <a:t>Break down the key knowledge, skills or understanding into small manageable chunks considering prior learning.</a:t>
            </a:r>
          </a:p>
          <a:p>
            <a:pPr marL="285750" indent="-285750">
              <a:lnSpc>
                <a:spcPct val="150000"/>
              </a:lnSpc>
              <a:spcAft>
                <a:spcPts val="1200"/>
              </a:spcAft>
              <a:buFont typeface="Arial"/>
              <a:buChar char="•"/>
            </a:pPr>
            <a:r>
              <a:rPr lang="en-AU" sz="1200" dirty="0">
                <a:latin typeface="Arial" panose="020B0604020202020204" pitchFamily="34" charset="0"/>
                <a:cs typeface="Arial" panose="020B0604020202020204" pitchFamily="34" charset="0"/>
              </a:rPr>
              <a:t>Consider how we might include misconceptions, examples and non-examples, the explicit teaching of vocabulary, knowledge organiser.</a:t>
            </a:r>
          </a:p>
          <a:p>
            <a:pPr indent="0">
              <a:buFontTx/>
              <a:buNone/>
            </a:pPr>
            <a:endParaRPr lang="en-AU" sz="1200" dirty="0">
              <a:latin typeface="Arial" panose="020B0604020202020204" pitchFamily="34" charset="0"/>
              <a:cs typeface="Arial" panose="020B0604020202020204" pitchFamily="34" charset="0"/>
            </a:endParaRPr>
          </a:p>
          <a:p>
            <a:pPr marL="285750" indent="-285750">
              <a:buFont typeface="Arial"/>
              <a:buChar char="•"/>
            </a:pPr>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pPr>
              <a:lnSpc>
                <a:spcPct val="150000"/>
              </a:lnSpc>
              <a:spcAft>
                <a:spcPts val="1200"/>
              </a:spcAft>
            </a:pPr>
            <a:endParaRPr lang="en-AU" sz="1200" dirty="0">
              <a:latin typeface="Arial" panose="020B0604020202020204" pitchFamily="34" charset="0"/>
              <a:cs typeface="Arial" panose="020B0604020202020204" pitchFamily="34" charset="0"/>
            </a:endParaRPr>
          </a:p>
          <a:p>
            <a:pPr>
              <a:lnSpc>
                <a:spcPct val="150000"/>
              </a:lnSpc>
              <a:spcAft>
                <a:spcPts val="1200"/>
              </a:spcAft>
            </a:pPr>
            <a:endParaRPr lang="en-AU" sz="1200"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endParaRPr lang="en-US" sz="1200" strike="sngStrike" dirty="0">
              <a:latin typeface="Arial" panose="020B0604020202020204" pitchFamily="34" charset="0"/>
              <a:cs typeface="Arial" panose="020B0604020202020204" pitchFamily="34" charset="0"/>
            </a:endParaRPr>
          </a:p>
          <a:p>
            <a:endParaRPr lang="en-US" strike="sngStrike"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54</a:t>
            </a:fld>
            <a:endParaRPr lang="en-AU"/>
          </a:p>
        </p:txBody>
      </p:sp>
    </p:spTree>
    <p:extLst>
      <p:ext uri="{BB962C8B-B14F-4D97-AF65-F5344CB8AC3E}">
        <p14:creationId xmlns:p14="http://schemas.microsoft.com/office/powerpoint/2010/main" val="36060608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ptos"/>
              </a:rPr>
              <a:t>Purpose of slide: To give the steps and feedback prompts for the activity</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Aptos"/>
              </a:rPr>
              <a:t>[01:00]</a:t>
            </a:r>
          </a:p>
          <a:p>
            <a:r>
              <a:rPr lang="en-AU" sz="1200" b="1" dirty="0">
                <a:latin typeface="Aptos"/>
              </a:rPr>
              <a:t>Speaker notes:</a:t>
            </a:r>
          </a:p>
          <a:p>
            <a:r>
              <a:rPr lang="en-AU" sz="1200" dirty="0">
                <a:latin typeface="Aptos"/>
              </a:rPr>
              <a:t>Take a minute to go through the rehearsal steps and the prompts for feedback. </a:t>
            </a:r>
          </a:p>
          <a:p>
            <a:endParaRPr lang="en-AU" sz="1200" dirty="0">
              <a:latin typeface="Aptos" panose="020B0004020202020204" pitchFamily="34" charset="0"/>
            </a:endParaRPr>
          </a:p>
          <a:p>
            <a:r>
              <a:rPr lang="en-AU" sz="1200" dirty="0">
                <a:latin typeface="Aptos"/>
              </a:rPr>
              <a:t>If you are giving feedback, we have provided a list of prompts for you to think about how the routine could be refined.</a:t>
            </a:r>
          </a:p>
          <a:p>
            <a:endParaRPr lang="en-AU" sz="1200" dirty="0">
              <a:latin typeface="Aptos"/>
            </a:endParaRPr>
          </a:p>
          <a:p>
            <a:r>
              <a:rPr lang="en-AU" sz="1200" b="1" dirty="0">
                <a:latin typeface="Aptos"/>
              </a:rPr>
              <a:t>Note to presenter: </a:t>
            </a:r>
            <a:r>
              <a:rPr lang="en-AU" sz="1200" dirty="0">
                <a:latin typeface="Aptos"/>
              </a:rPr>
              <a:t>this slide and the activity slide could be provided to the groups as handouts.</a:t>
            </a:r>
            <a:endParaRPr lang="en-AU" sz="1200" dirty="0">
              <a:latin typeface="Aptos" panose="020B0004020202020204" pitchFamily="34" charset="0"/>
            </a:endParaRPr>
          </a:p>
          <a:p>
            <a:endParaRPr lang="en-AU" sz="1200"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55</a:t>
            </a:fld>
            <a:endParaRPr lang="en-AU"/>
          </a:p>
        </p:txBody>
      </p:sp>
    </p:spTree>
    <p:extLst>
      <p:ext uri="{BB962C8B-B14F-4D97-AF65-F5344CB8AC3E}">
        <p14:creationId xmlns:p14="http://schemas.microsoft.com/office/powerpoint/2010/main" val="35469646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Note to presenter: </a:t>
            </a:r>
            <a:r>
              <a:rPr lang="en-AU" sz="1200" b="0" dirty="0">
                <a:latin typeface="Arial" panose="020B0604020202020204" pitchFamily="34" charset="0"/>
                <a:cs typeface="Arial" panose="020B0604020202020204" pitchFamily="34" charset="0"/>
              </a:rPr>
              <a:t>Select a technique to focus on with a cycle of planning, rehearsing and developing routines. This will support developing sustainable routines in the school.</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Arial" panose="020B0604020202020204" pitchFamily="34" charset="0"/>
                <a:cs typeface="Arial" panose="020B0604020202020204" pitchFamily="34" charset="0"/>
              </a:rPr>
              <a:t>[00:20]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56</a:t>
            </a:fld>
            <a:endParaRPr lang="en-AU"/>
          </a:p>
        </p:txBody>
      </p:sp>
    </p:spTree>
    <p:extLst>
      <p:ext uri="{BB962C8B-B14F-4D97-AF65-F5344CB8AC3E}">
        <p14:creationId xmlns:p14="http://schemas.microsoft.com/office/powerpoint/2010/main" val="12105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57</a:t>
            </a:fld>
            <a:endParaRPr lang="en-AU"/>
          </a:p>
        </p:txBody>
      </p:sp>
    </p:spTree>
    <p:extLst>
      <p:ext uri="{BB962C8B-B14F-4D97-AF65-F5344CB8AC3E}">
        <p14:creationId xmlns:p14="http://schemas.microsoft.com/office/powerpoint/2010/main" val="37440455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of slide: To give the </a:t>
            </a:r>
            <a:r>
              <a:rPr lang="en-AU" sz="1200" b="1" dirty="0" err="1">
                <a:latin typeface="Arial" panose="020B0604020202020204" pitchFamily="34" charset="0"/>
                <a:cs typeface="Arial" panose="020B0604020202020204" pitchFamily="34" charset="0"/>
              </a:rPr>
              <a:t>purpuse</a:t>
            </a:r>
            <a:r>
              <a:rPr lang="en-AU" sz="1200" b="1" dirty="0">
                <a:latin typeface="Arial" panose="020B0604020202020204" pitchFamily="34" charset="0"/>
                <a:cs typeface="Arial" panose="020B0604020202020204" pitchFamily="34" charset="0"/>
              </a:rPr>
              <a:t> and outcome</a:t>
            </a:r>
            <a:endParaRPr lang="en-US"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[00:30]</a:t>
            </a:r>
            <a:endParaRPr lang="en-AU"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Speaker notes:</a:t>
            </a:r>
            <a:endParaRPr lang="en-US" sz="1200" dirty="0">
              <a:latin typeface="Arial" panose="020B0604020202020204" pitchFamily="34" charset="0"/>
              <a:cs typeface="Arial" panose="020B0604020202020204" pitchFamily="34" charset="0"/>
            </a:endParaRPr>
          </a:p>
          <a:p>
            <a:endParaRPr lang="en-AU" sz="1200" b="1" dirty="0">
              <a:latin typeface="Arial" panose="020B0604020202020204" pitchFamily="34" charset="0"/>
              <a:cs typeface="Arial" panose="020B0604020202020204" pitchFamily="34" charset="0"/>
            </a:endParaRPr>
          </a:p>
          <a:p>
            <a:pPr marL="285750" indent="-285750">
              <a:buFont typeface="Arial"/>
              <a:buChar char="•"/>
            </a:pPr>
            <a:r>
              <a:rPr lang="en-AU" sz="1200" dirty="0">
                <a:latin typeface="Arial" panose="020B0604020202020204" pitchFamily="34" charset="0"/>
                <a:cs typeface="Arial" panose="020B0604020202020204" pitchFamily="34" charset="0"/>
              </a:rPr>
              <a:t>In this part, the focus is on reflection and evaluation. We will consider the early indicators of success and use this to plan for evaluation of longer-term impact. There is also a good opportunity to refine the routines we are developing as a whole school in line with what is working in the classroom presently.</a:t>
            </a:r>
          </a:p>
          <a:p>
            <a:endParaRPr lang="en-AU" sz="1200" b="1" dirty="0">
              <a:latin typeface="Arial" panose="020B0604020202020204" pitchFamily="34" charset="0"/>
              <a:cs typeface="Arial" panose="020B0604020202020204" pitchFamily="34" charset="0"/>
            </a:endParaRPr>
          </a:p>
          <a:p>
            <a:endParaRPr lang="en-AU" dirty="0">
              <a:latin typeface="Public Sans"/>
            </a:endParaRP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58</a:t>
            </a:fld>
            <a:endParaRPr lang="en-AU"/>
          </a:p>
        </p:txBody>
      </p:sp>
    </p:spTree>
    <p:extLst>
      <p:ext uri="{BB962C8B-B14F-4D97-AF65-F5344CB8AC3E}">
        <p14:creationId xmlns:p14="http://schemas.microsoft.com/office/powerpoint/2010/main" val="41353157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latin typeface="Public Sans"/>
            </a:endParaRPr>
          </a:p>
          <a:p>
            <a:endParaRPr lang="en-AU" b="1">
              <a:latin typeface="Public Sans"/>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59</a:t>
            </a:fld>
            <a:endParaRPr lang="en-AU"/>
          </a:p>
        </p:txBody>
      </p:sp>
    </p:spTree>
    <p:extLst>
      <p:ext uri="{BB962C8B-B14F-4D97-AF65-F5344CB8AC3E}">
        <p14:creationId xmlns:p14="http://schemas.microsoft.com/office/powerpoint/2010/main" val="106088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To highlight where this module fits with other current and future modules and technique guides.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Arial" panose="020B0604020202020204" pitchFamily="34" charset="0"/>
                <a:cs typeface="Arial" panose="020B0604020202020204" pitchFamily="34" charset="0"/>
              </a:rPr>
              <a:t>[00:20]</a:t>
            </a:r>
            <a:endParaRPr lang="en-AU"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Speaker notes: </a:t>
            </a:r>
          </a:p>
          <a:p>
            <a:r>
              <a:rPr lang="en-AU" sz="1200" b="0" dirty="0">
                <a:latin typeface="Arial" panose="020B0604020202020204" pitchFamily="34" charset="0"/>
                <a:cs typeface="Arial" panose="020B0604020202020204" pitchFamily="34" charset="0"/>
              </a:rPr>
              <a:t>This module looks at one of the 8 explicit teaching </a:t>
            </a:r>
            <a:r>
              <a:rPr lang="en-AU" sz="1200" dirty="0">
                <a:latin typeface="Arial" panose="020B0604020202020204" pitchFamily="34" charset="0"/>
                <a:cs typeface="Arial" panose="020B0604020202020204" pitchFamily="34" charset="0"/>
              </a:rPr>
              <a:t>strategies</a:t>
            </a:r>
            <a:r>
              <a:rPr lang="en-AU" sz="1200" b="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chunking and sequencing</a:t>
            </a:r>
            <a:r>
              <a:rPr lang="en-AU" sz="1200" b="0" dirty="0">
                <a:latin typeface="Arial" panose="020B0604020202020204" pitchFamily="34" charset="0"/>
                <a:cs typeface="Arial" panose="020B0604020202020204" pitchFamily="34" charset="0"/>
              </a:rPr>
              <a:t> and </a:t>
            </a:r>
            <a:r>
              <a:rPr lang="en-AU" sz="1200" dirty="0">
                <a:latin typeface="Arial" panose="020B0604020202020204" pitchFamily="34" charset="0"/>
                <a:cs typeface="Arial" panose="020B0604020202020204" pitchFamily="34" charset="0"/>
              </a:rPr>
              <a:t>some</a:t>
            </a:r>
            <a:r>
              <a:rPr lang="en-AU" sz="1200" b="0" dirty="0">
                <a:latin typeface="Arial" panose="020B0604020202020204" pitchFamily="34" charset="0"/>
                <a:cs typeface="Arial" panose="020B0604020202020204" pitchFamily="34" charset="0"/>
              </a:rPr>
              <a:t> techniques for this strategy, unit planning and breaking down content and concepts</a:t>
            </a:r>
            <a:r>
              <a:rPr lang="en-AU" sz="1200" dirty="0">
                <a:latin typeface="Arial" panose="020B0604020202020204" pitchFamily="34" charset="0"/>
                <a:cs typeface="Arial" panose="020B0604020202020204" pitchFamily="34" charset="0"/>
              </a:rPr>
              <a:t>. These</a:t>
            </a:r>
            <a:r>
              <a:rPr lang="en-AU" sz="1200" b="0" dirty="0">
                <a:latin typeface="Arial" panose="020B0604020202020204" pitchFamily="34" charset="0"/>
                <a:cs typeface="Arial" panose="020B0604020202020204" pitchFamily="34" charset="0"/>
              </a:rPr>
              <a:t> learning modules and the corresponding technique guides will have staggered release dates. </a:t>
            </a:r>
          </a:p>
          <a:p>
            <a:endParaRPr lang="en-AU" sz="1200" b="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Note to presenter:</a:t>
            </a:r>
          </a:p>
          <a:p>
            <a:r>
              <a:rPr lang="en-AU" sz="1200" b="0" dirty="0">
                <a:latin typeface="Arial" panose="020B0604020202020204" pitchFamily="34" charset="0"/>
                <a:cs typeface="Arial" panose="020B0604020202020204" pitchFamily="34" charset="0"/>
              </a:rPr>
              <a:t>Technique guides are available to supplement this presentation. For the activity on slide 25, it is expected that teachers have seen and read the guides.</a:t>
            </a:r>
          </a:p>
          <a:p>
            <a:endParaRPr lang="en-AU" sz="1200" b="1"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Chunking and sequencing resources:</a:t>
            </a:r>
          </a:p>
          <a:p>
            <a:r>
              <a:rPr lang="en-AU" sz="1200" b="0" dirty="0">
                <a:latin typeface="Arial" panose="020B0604020202020204" pitchFamily="34" charset="0"/>
                <a:cs typeface="Arial" panose="020B0604020202020204" pitchFamily="34" charset="0"/>
              </a:rPr>
              <a:t>https://education.nsw.gov.au/teaching-and-learning/curriculum/explicit-teaching/explicit-teaching-strategies/chunking-and-sequencing-learning</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8153887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Reflect on student engagement as an early indicator.</a:t>
            </a:r>
          </a:p>
          <a:p>
            <a:r>
              <a:rPr lang="en-AU" sz="1200" b="1" dirty="0">
                <a:latin typeface="Arial" panose="020B0604020202020204" pitchFamily="34" charset="0"/>
                <a:cs typeface="Arial" panose="020B0604020202020204" pitchFamily="34" charset="0"/>
              </a:rPr>
              <a:t>[02:00]</a:t>
            </a:r>
            <a:endParaRPr lang="en-AU" sz="1200" dirty="0">
              <a:latin typeface="Arial" panose="020B0604020202020204" pitchFamily="34" charset="0"/>
              <a:cs typeface="Arial" panose="020B0604020202020204" pitchFamily="34" charset="0"/>
            </a:endParaRPr>
          </a:p>
          <a:p>
            <a:endParaRPr lang="en-AU" sz="1200" b="1"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Speaker notes:</a:t>
            </a:r>
            <a:endParaRPr lang="en-AU" sz="1200" dirty="0">
              <a:latin typeface="Arial" panose="020B0604020202020204" pitchFamily="34" charset="0"/>
              <a:cs typeface="Arial" panose="020B0604020202020204" pitchFamily="34" charset="0"/>
            </a:endParaRPr>
          </a:p>
          <a:p>
            <a:pPr>
              <a:defRPr/>
            </a:pPr>
            <a:r>
              <a:rPr lang="en-AU" sz="1200" dirty="0">
                <a:latin typeface="Arial" panose="020B0604020202020204" pitchFamily="34" charset="0"/>
                <a:cs typeface="Arial" panose="020B0604020202020204" pitchFamily="34" charset="0"/>
              </a:rPr>
              <a:t>In the beginning, we established a baseline for where our students are now. </a:t>
            </a:r>
            <a:endParaRPr lang="en-AU" sz="1200" b="1" dirty="0">
              <a:latin typeface="Arial" panose="020B0604020202020204" pitchFamily="34" charset="0"/>
              <a:cs typeface="Arial" panose="020B0604020202020204" pitchFamily="34" charset="0"/>
            </a:endParaRPr>
          </a:p>
          <a:p>
            <a:pPr>
              <a:defRPr/>
            </a:pPr>
            <a:endParaRPr lang="en-AU" sz="1200" u="none" dirty="0">
              <a:latin typeface="Arial" panose="020B0604020202020204" pitchFamily="34" charset="0"/>
              <a:cs typeface="Arial" panose="020B0604020202020204" pitchFamily="34" charset="0"/>
            </a:endParaRPr>
          </a:p>
          <a:p>
            <a:pPr>
              <a:defRPr/>
            </a:pPr>
            <a:r>
              <a:rPr lang="en-AU" sz="1200" dirty="0">
                <a:latin typeface="Arial" panose="020B0604020202020204" pitchFamily="34" charset="0"/>
                <a:cs typeface="Arial" panose="020B0604020202020204" pitchFamily="34" charset="0"/>
              </a:rPr>
              <a:t>We looked at this example of a tool that could be used for teacher reflection. This was one way to measure one aspect of the effectiveness of chunking and sequencing. </a:t>
            </a:r>
          </a:p>
          <a:p>
            <a:pPr>
              <a:defRPr/>
            </a:pPr>
            <a:endParaRPr lang="en-AU" sz="1200" dirty="0">
              <a:latin typeface="Arial" panose="020B0604020202020204" pitchFamily="34" charset="0"/>
              <a:cs typeface="Arial" panose="020B0604020202020204" pitchFamily="34" charset="0"/>
            </a:endParaRPr>
          </a:p>
          <a:p>
            <a:pPr>
              <a:defRPr/>
            </a:pPr>
            <a:r>
              <a:rPr lang="en-AU" sz="1200" dirty="0">
                <a:latin typeface="Arial" panose="020B0604020202020204" pitchFamily="34" charset="0"/>
                <a:cs typeface="Arial" panose="020B0604020202020204" pitchFamily="34" charset="0"/>
              </a:rPr>
              <a:t>We asked: Think about one class you taught today. What parts of the scale would best describe your students?</a:t>
            </a:r>
          </a:p>
          <a:p>
            <a:pPr>
              <a:defRPr/>
            </a:pPr>
            <a:endParaRPr lang="en-AU" sz="1200" dirty="0">
              <a:latin typeface="Arial" panose="020B0604020202020204" pitchFamily="34" charset="0"/>
              <a:cs typeface="Arial" panose="020B0604020202020204" pitchFamily="34" charset="0"/>
            </a:endParaRPr>
          </a:p>
          <a:p>
            <a:pPr>
              <a:defRPr/>
            </a:pPr>
            <a:r>
              <a:rPr lang="en-AU" sz="1200" dirty="0">
                <a:latin typeface="Arial" panose="020B0604020202020204" pitchFamily="34" charset="0"/>
                <a:cs typeface="Arial" panose="020B0604020202020204" pitchFamily="34" charset="0"/>
              </a:rPr>
              <a:t>This module looked at the importance of breaking down content and concepts at the right challenge level and unit planning as a way to decide on the chunks and sequence of learning. Breaking learning into manageable chunks, sequencing it logically, and providing students with opportunities to practice are essential for helping students develop complex schemas. (AERO 2023b; AERO 2024b) </a:t>
            </a:r>
          </a:p>
          <a:p>
            <a:pPr>
              <a:defRPr/>
            </a:pPr>
            <a:endParaRPr lang="en-AU" sz="1200" dirty="0">
              <a:latin typeface="Arial" panose="020B0604020202020204" pitchFamily="34" charset="0"/>
              <a:cs typeface="Arial" panose="020B0604020202020204" pitchFamily="34" charset="0"/>
            </a:endParaRPr>
          </a:p>
          <a:p>
            <a:pPr>
              <a:defRPr/>
            </a:pPr>
            <a:r>
              <a:rPr lang="en-AU" sz="1200" dirty="0">
                <a:latin typeface="Arial" panose="020B0604020202020204" pitchFamily="34" charset="0"/>
                <a:cs typeface="Arial" panose="020B0604020202020204" pitchFamily="34" charset="0"/>
              </a:rPr>
              <a:t>Consider where your students are now. Is there a change in their ability to remember learning within a unit of work over several weeks? </a:t>
            </a:r>
          </a:p>
          <a:p>
            <a:pPr>
              <a:defRPr/>
            </a:pPr>
            <a:endParaRPr lang="en-AU"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Note to presenter: In the beginning we noted that </a:t>
            </a:r>
            <a:r>
              <a:rPr lang="en-AU" sz="1200" dirty="0">
                <a:latin typeface="Arial" panose="020B0604020202020204" pitchFamily="34" charset="0"/>
                <a:cs typeface="Arial" panose="020B0604020202020204" pitchFamily="34" charset="0"/>
              </a:rPr>
              <a:t>there</a:t>
            </a:r>
            <a:r>
              <a:rPr lang="en-AU" sz="1200" b="0" dirty="0">
                <a:latin typeface="Arial" panose="020B0604020202020204" pitchFamily="34" charset="0"/>
                <a:cs typeface="Arial" panose="020B0604020202020204" pitchFamily="34" charset="0"/>
              </a:rPr>
              <a:t> is an opportunity to use this data in the final session. </a:t>
            </a:r>
            <a:r>
              <a:rPr lang="en-AU" sz="1200" dirty="0">
                <a:latin typeface="Arial" panose="020B0604020202020204" pitchFamily="34" charset="0"/>
                <a:cs typeface="Arial" panose="020B0604020202020204" pitchFamily="34" charset="0"/>
              </a:rPr>
              <a:t>This measure </a:t>
            </a:r>
            <a:r>
              <a:rPr lang="en-AU" sz="1200" b="0" dirty="0">
                <a:latin typeface="Arial" panose="020B0604020202020204" pitchFamily="34" charset="0"/>
                <a:cs typeface="Arial" panose="020B0604020202020204" pitchFamily="34" charset="0"/>
              </a:rPr>
              <a:t>is not the only consideration, and schools should select a model that is right for them.</a:t>
            </a:r>
            <a:endParaRPr lang="en-US" sz="1200" b="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This data could be collated and compared to other “school and classroom data about growth and performance.” </a:t>
            </a:r>
            <a:endParaRPr lang="en-US"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For example: </a:t>
            </a:r>
            <a:endParaRPr lang="en-US"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NAPLAN report overview accessed through Scout</a:t>
            </a:r>
            <a:endParaRPr lang="en-US"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hlinkClick r:id="rId3"/>
              </a:rPr>
              <a:t>https://education.nsw.gov.au/about-us/education-data-and-research/scout/training/digital-learning-centre/naplan-report-overview</a:t>
            </a:r>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NAPLAN report overview</a:t>
            </a:r>
            <a:endParaRPr lang="en-US"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Learn more about the NAPLAN reports in Scout.</a:t>
            </a:r>
            <a:endParaRPr lang="en-US"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hlinkClick r:id="rId4"/>
              </a:rPr>
              <a:t>https://education.nsw.gov.au/about-us/education-data-and-research/scout/scout-overview/apps-and-reports/naplan---doe/class-report#tabs0</a:t>
            </a:r>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Class report</a:t>
            </a:r>
            <a:endParaRPr lang="en-US"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The Class report shows the distribution of students’ scaled scores across domains and proficiency levels for NAPLAN 3, 5, 7 or 9.</a:t>
            </a:r>
            <a:endParaRPr lang="en-US"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References:</a:t>
            </a:r>
            <a:endParaRPr lang="en-US"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sz="1200" dirty="0">
                <a:latin typeface="Arial" panose="020B0604020202020204" pitchFamily="34" charset="0"/>
                <a:cs typeface="Arial" panose="020B0604020202020204" pitchFamily="34" charset="0"/>
              </a:rPr>
              <a:t>AERO (Australian Education Research Organisation) (2023b) </a:t>
            </a:r>
            <a:r>
              <a:rPr lang="en-AU" sz="1200" i="1" dirty="0">
                <a:latin typeface="Arial" panose="020B0604020202020204" pitchFamily="34" charset="0"/>
                <a:cs typeface="Arial" panose="020B0604020202020204" pitchFamily="34" charset="0"/>
              </a:rPr>
              <a:t>How students learn best: an overview of the learning process and the most effective teaching practices, </a:t>
            </a:r>
            <a:r>
              <a:rPr lang="en-AU" sz="1200" dirty="0">
                <a:latin typeface="Arial" panose="020B0604020202020204" pitchFamily="34" charset="0"/>
                <a:cs typeface="Arial" panose="020B0604020202020204" pitchFamily="34" charset="0"/>
              </a:rPr>
              <a:t>AERO, accessed </a:t>
            </a:r>
            <a:r>
              <a:rPr lang="en-US" sz="1200" dirty="0">
                <a:latin typeface="Arial" panose="020B0604020202020204" pitchFamily="34" charset="0"/>
                <a:cs typeface="Arial" panose="020B0604020202020204" pitchFamily="34" charset="0"/>
              </a:rPr>
              <a:t>20 November 2024.</a:t>
            </a:r>
            <a:endParaRPr lang="en-AU"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sz="1200" dirty="0">
                <a:latin typeface="Arial" panose="020B0604020202020204" pitchFamily="34" charset="0"/>
                <a:cs typeface="Arial" panose="020B0604020202020204" pitchFamily="34" charset="0"/>
              </a:rPr>
              <a:t>AERO (Australian Education Research Organisation) (2024b) </a:t>
            </a:r>
            <a:r>
              <a:rPr lang="en-AU" sz="1200" i="1" dirty="0">
                <a:latin typeface="Arial" panose="020B0604020202020204" pitchFamily="34" charset="0"/>
                <a:cs typeface="Arial" panose="020B0604020202020204" pitchFamily="34" charset="0"/>
              </a:rPr>
              <a:t>Explicit instruction</a:t>
            </a:r>
            <a:r>
              <a:rPr lang="en-AU" sz="1200" dirty="0">
                <a:latin typeface="Arial" panose="020B0604020202020204" pitchFamily="34" charset="0"/>
                <a:cs typeface="Arial" panose="020B0604020202020204" pitchFamily="34" charset="0"/>
              </a:rPr>
              <a:t>, AERO, accessed </a:t>
            </a:r>
            <a:r>
              <a:rPr lang="en-US" sz="1200" dirty="0">
                <a:latin typeface="Arial" panose="020B0604020202020204" pitchFamily="34" charset="0"/>
                <a:cs typeface="Arial" panose="020B0604020202020204" pitchFamily="34" charset="0"/>
              </a:rPr>
              <a:t>20 November 2024.</a:t>
            </a:r>
            <a:endParaRPr lang="en-AU" sz="1200" dirty="0">
              <a:latin typeface="Arial" panose="020B0604020202020204" pitchFamily="34" charset="0"/>
              <a:cs typeface="Arial" panose="020B0604020202020204" pitchFamily="34" charset="0"/>
            </a:endParaRPr>
          </a:p>
          <a:p>
            <a:r>
              <a:rPr lang="en-AU" sz="1200" dirty="0">
                <a:solidFill>
                  <a:srgbClr val="333333"/>
                </a:solidFill>
                <a:latin typeface="Arial" panose="020B0604020202020204" pitchFamily="34" charset="0"/>
                <a:cs typeface="Arial" panose="020B0604020202020204" pitchFamily="34" charset="0"/>
              </a:rPr>
              <a:t>Martin A and Evans P (2018) ‘Load reduction instruction: exploring a framework that assesses explicit instruction through to independent learning’, </a:t>
            </a:r>
            <a:r>
              <a:rPr lang="en-AU" sz="1200" i="1" dirty="0">
                <a:solidFill>
                  <a:srgbClr val="333333"/>
                </a:solidFill>
                <a:latin typeface="Arial" panose="020B0604020202020204" pitchFamily="34" charset="0"/>
                <a:cs typeface="Arial" panose="020B0604020202020204" pitchFamily="34" charset="0"/>
              </a:rPr>
              <a:t>Teaching and Teacher Education</a:t>
            </a:r>
            <a:r>
              <a:rPr lang="en-AU" sz="1200" dirty="0">
                <a:solidFill>
                  <a:srgbClr val="333333"/>
                </a:solidFill>
                <a:latin typeface="Arial" panose="020B0604020202020204" pitchFamily="34" charset="0"/>
                <a:cs typeface="Arial" panose="020B0604020202020204" pitchFamily="34" charset="0"/>
              </a:rPr>
              <a:t>, 73:203–214.</a:t>
            </a:r>
          </a:p>
        </p:txBody>
      </p:sp>
      <p:sp>
        <p:nvSpPr>
          <p:cNvPr id="4" name="Slide Number Placeholder 3"/>
          <p:cNvSpPr>
            <a:spLocks noGrp="1"/>
          </p:cNvSpPr>
          <p:nvPr>
            <p:ph type="sldNum" sz="quarter" idx="5"/>
          </p:nvPr>
        </p:nvSpPr>
        <p:spPr/>
        <p:txBody>
          <a:bodyPr/>
          <a:lstStyle/>
          <a:p>
            <a:fld id="{B07158C4-A119-4B78-9DE8-A50001BC31DC}" type="slidenum">
              <a:rPr lang="en-AU" smtClean="0"/>
              <a:pPr/>
              <a:t>60</a:t>
            </a:fld>
            <a:endParaRPr lang="en-AU"/>
          </a:p>
        </p:txBody>
      </p:sp>
    </p:spTree>
    <p:extLst>
      <p:ext uri="{BB962C8B-B14F-4D97-AF65-F5344CB8AC3E}">
        <p14:creationId xmlns:p14="http://schemas.microsoft.com/office/powerpoint/2010/main" val="38359584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49D7C-2A47-F541-88A1-1F95BF1CD7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FAE705-1883-9982-FBF6-AB8D52AC32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CAD327-4658-FFD0-860D-09B17B8A8A69}"/>
              </a:ext>
            </a:extLst>
          </p:cNvPr>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To summarise what makes chunking and sequencing learning effective</a:t>
            </a:r>
          </a:p>
          <a:p>
            <a:r>
              <a:rPr lang="en-AU" sz="1200" b="1" dirty="0">
                <a:latin typeface="Arial" panose="020B0604020202020204" pitchFamily="34" charset="0"/>
                <a:cs typeface="Arial" panose="020B0604020202020204" pitchFamily="34" charset="0"/>
              </a:rPr>
              <a:t>[01:00]</a:t>
            </a:r>
          </a:p>
          <a:p>
            <a:r>
              <a:rPr lang="en-AU" sz="1200" b="1" dirty="0">
                <a:latin typeface="Arial" panose="020B0604020202020204" pitchFamily="34" charset="0"/>
                <a:cs typeface="Arial" panose="020B0604020202020204" pitchFamily="34" charset="0"/>
              </a:rPr>
              <a:t>Speaker notes: </a:t>
            </a:r>
            <a:endParaRPr lang="en-AU" sz="1200" dirty="0">
              <a:latin typeface="Arial" panose="020B0604020202020204" pitchFamily="34" charset="0"/>
              <a:cs typeface="Arial" panose="020B0604020202020204" pitchFamily="34" charset="0"/>
            </a:endParaRPr>
          </a:p>
          <a:p>
            <a:r>
              <a:rPr lang="en-AU" sz="1200" strike="noStrike" dirty="0">
                <a:latin typeface="Arial" panose="020B0604020202020204" pitchFamily="34" charset="0"/>
                <a:cs typeface="Arial" panose="020B0604020202020204" pitchFamily="34" charset="0"/>
              </a:rPr>
              <a:t>When chunking and sequencing learning:</a:t>
            </a:r>
            <a:endParaRPr lang="en-AU" sz="1200" b="1" strike="noStrike" dirty="0">
              <a:latin typeface="Arial" panose="020B0604020202020204" pitchFamily="34" charset="0"/>
              <a:cs typeface="Arial" panose="020B0604020202020204" pitchFamily="34" charset="0"/>
            </a:endParaRPr>
          </a:p>
          <a:p>
            <a:endParaRPr lang="en-AU" sz="1200" strike="noStrike"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strike="noStrike" dirty="0">
                <a:latin typeface="Arial" panose="020B0604020202020204" pitchFamily="34" charset="0"/>
                <a:cs typeface="Arial" panose="020B0604020202020204" pitchFamily="34" charset="0"/>
              </a:rPr>
              <a:t>[click] </a:t>
            </a:r>
            <a:r>
              <a:rPr lang="en-AU" sz="1200" strike="noStrike" dirty="0">
                <a:latin typeface="Arial" panose="020B0604020202020204" pitchFamily="34" charset="0"/>
                <a:cs typeface="Arial" panose="020B0604020202020204" pitchFamily="34" charset="0"/>
              </a:rPr>
              <a:t>Students must be proficient in prerequisite knowledge and skills.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strike="noStrike" dirty="0">
                <a:latin typeface="Arial" panose="020B0604020202020204" pitchFamily="34" charset="0"/>
                <a:cs typeface="Arial" panose="020B0604020202020204" pitchFamily="34" charset="0"/>
              </a:rPr>
              <a:t>[click] </a:t>
            </a:r>
            <a:r>
              <a:rPr lang="en-AU" sz="1200" strike="noStrike" dirty="0">
                <a:latin typeface="Arial" panose="020B0604020202020204" pitchFamily="34" charset="0"/>
                <a:cs typeface="Arial" panose="020B0604020202020204" pitchFamily="34" charset="0"/>
              </a:rPr>
              <a:t>New learning is taught one chunk at a time.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strike="noStrike" dirty="0">
                <a:latin typeface="Arial" panose="020B0604020202020204" pitchFamily="34" charset="0"/>
                <a:cs typeface="Arial" panose="020B0604020202020204" pitchFamily="34" charset="0"/>
              </a:rPr>
              <a:t>[click] </a:t>
            </a:r>
            <a:r>
              <a:rPr lang="en-AU" sz="1200" strike="noStrike" dirty="0">
                <a:latin typeface="Arial" panose="020B0604020202020204" pitchFamily="34" charset="0"/>
                <a:cs typeface="Arial" panose="020B0604020202020204" pitchFamily="34" charset="0"/>
              </a:rPr>
              <a:t>Students develop proficiency in the new chunk of learning, before moving to the next chunk. This is determined using a check for understanding.</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strike="noStrike" dirty="0">
                <a:latin typeface="Arial" panose="020B0604020202020204" pitchFamily="34" charset="0"/>
                <a:cs typeface="Arial" panose="020B0604020202020204" pitchFamily="34" charset="0"/>
              </a:rPr>
              <a:t>[click] </a:t>
            </a:r>
            <a:r>
              <a:rPr lang="en-AU" sz="1200" strike="noStrike" dirty="0">
                <a:latin typeface="Arial" panose="020B0604020202020204" pitchFamily="34" charset="0"/>
                <a:cs typeface="Arial" panose="020B0604020202020204" pitchFamily="34" charset="0"/>
              </a:rPr>
              <a:t>Chunks are learned in a logical sequence.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strike="noStrike" dirty="0">
                <a:latin typeface="Arial" panose="020B0604020202020204" pitchFamily="34" charset="0"/>
                <a:cs typeface="Arial" panose="020B0604020202020204" pitchFamily="34" charset="0"/>
              </a:rPr>
              <a:t>[click] </a:t>
            </a:r>
            <a:r>
              <a:rPr lang="en-AU" sz="1200" strike="noStrike" dirty="0">
                <a:latin typeface="Arial" panose="020B0604020202020204" pitchFamily="34" charset="0"/>
                <a:cs typeface="Arial" panose="020B0604020202020204" pitchFamily="34" charset="0"/>
              </a:rPr>
              <a:t>when all 4 mechanisms work together, students are supported to build rigorous schema that optimise student understanding.</a:t>
            </a:r>
            <a:endParaRPr lang="en-AU" sz="1200" dirty="0">
              <a:latin typeface="Arial" panose="020B0604020202020204" pitchFamily="34" charset="0"/>
              <a:cs typeface="Arial" panose="020B0604020202020204" pitchFamily="34" charset="0"/>
            </a:endParaRPr>
          </a:p>
          <a:p>
            <a:endParaRPr lang="en-AU" sz="1200" b="1"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Reference:</a:t>
            </a:r>
          </a:p>
          <a:p>
            <a:r>
              <a:rPr lang="en-US" sz="1200" b="0" dirty="0">
                <a:latin typeface="Arial" panose="020B0604020202020204" pitchFamily="34" charset="0"/>
                <a:cs typeface="Arial" panose="020B0604020202020204" pitchFamily="34" charset="0"/>
              </a:rPr>
              <a:t>Archer AL and Hughes CA (2011) </a:t>
            </a:r>
            <a:r>
              <a:rPr lang="en-US" sz="1200" b="0" i="1" dirty="0">
                <a:latin typeface="Arial" panose="020B0604020202020204" pitchFamily="34" charset="0"/>
                <a:cs typeface="Arial" panose="020B0604020202020204" pitchFamily="34" charset="0"/>
              </a:rPr>
              <a:t>Explicit instruction: effective and efficient teaching</a:t>
            </a:r>
            <a:r>
              <a:rPr lang="en-US" sz="1200" b="0" dirty="0">
                <a:latin typeface="Arial" panose="020B0604020202020204" pitchFamily="34" charset="0"/>
                <a:cs typeface="Arial" panose="020B0604020202020204" pitchFamily="34" charset="0"/>
              </a:rPr>
              <a:t>, Guilford Press.</a:t>
            </a:r>
          </a:p>
          <a:p>
            <a:pPr lvl="0" algn="l" defTabSz="1219170">
              <a:lnSpc>
                <a:spcPct val="100000"/>
              </a:lnSpc>
              <a:spcBef>
                <a:spcPts val="0"/>
              </a:spcBef>
              <a:spcAft>
                <a:spcPts val="0"/>
              </a:spcAft>
              <a:tabLst/>
              <a:defRPr/>
            </a:pPr>
            <a:r>
              <a:rPr lang="en-US" sz="1200" b="0" dirty="0">
                <a:latin typeface="Arial" panose="020B0604020202020204" pitchFamily="34" charset="0"/>
                <a:cs typeface="Arial" panose="020B0604020202020204" pitchFamily="34" charset="0"/>
              </a:rPr>
              <a:t>AERO (Australian Education Research </a:t>
            </a:r>
            <a:r>
              <a:rPr lang="en-US" sz="1200" b="0" dirty="0" err="1">
                <a:latin typeface="Arial" panose="020B0604020202020204" pitchFamily="34" charset="0"/>
                <a:cs typeface="Arial" panose="020B0604020202020204" pitchFamily="34" charset="0"/>
              </a:rPr>
              <a:t>Organisation</a:t>
            </a:r>
            <a:r>
              <a:rPr lang="en-US" sz="1200" b="0" dirty="0">
                <a:latin typeface="Arial" panose="020B0604020202020204" pitchFamily="34" charset="0"/>
                <a:cs typeface="Arial" panose="020B0604020202020204" pitchFamily="34" charset="0"/>
              </a:rPr>
              <a:t>) (2023b) </a:t>
            </a:r>
            <a:r>
              <a:rPr lang="en-US" sz="1200" b="0" i="1" dirty="0">
                <a:latin typeface="Arial" panose="020B0604020202020204" pitchFamily="34" charset="0"/>
                <a:cs typeface="Arial" panose="020B0604020202020204" pitchFamily="34" charset="0"/>
              </a:rPr>
              <a:t>How students learn best: an overview of the learning process and the most effective teaching practices,</a:t>
            </a:r>
            <a:r>
              <a:rPr lang="en-US" sz="1200" b="0" dirty="0">
                <a:latin typeface="Arial" panose="020B0604020202020204" pitchFamily="34" charset="0"/>
                <a:cs typeface="Arial" panose="020B0604020202020204" pitchFamily="34" charset="0"/>
              </a:rPr>
              <a:t> </a:t>
            </a:r>
            <a:r>
              <a:rPr lang="en-US" sz="1200" b="0" i="0" dirty="0">
                <a:latin typeface="Arial" panose="020B0604020202020204" pitchFamily="34" charset="0"/>
                <a:cs typeface="Arial" panose="020B0604020202020204" pitchFamily="34" charset="0"/>
              </a:rPr>
              <a:t>AERO, </a:t>
            </a:r>
            <a:r>
              <a:rPr lang="en-US" sz="1200" b="0" dirty="0">
                <a:latin typeface="Arial" panose="020B0604020202020204" pitchFamily="34" charset="0"/>
                <a:cs typeface="Arial" panose="020B0604020202020204" pitchFamily="34" charset="0"/>
              </a:rPr>
              <a:t>accessed 20 November 2024.</a:t>
            </a:r>
            <a:endParaRPr lang="en-AU" sz="1200" b="0" dirty="0">
              <a:latin typeface="Arial" panose="020B0604020202020204" pitchFamily="34" charset="0"/>
              <a:cs typeface="Arial" panose="020B0604020202020204" pitchFamily="34" charset="0"/>
            </a:endParaRPr>
          </a:p>
          <a:p>
            <a:r>
              <a:rPr lang="en-US" sz="1200" b="0" dirty="0">
                <a:latin typeface="Arial" panose="020B0604020202020204" pitchFamily="34" charset="0"/>
                <a:cs typeface="Arial" panose="020B0604020202020204" pitchFamily="34" charset="0"/>
              </a:rPr>
              <a:t>AERO (Australian Education Research </a:t>
            </a:r>
            <a:r>
              <a:rPr lang="en-US" sz="1200" b="0" dirty="0" err="1">
                <a:latin typeface="Arial" panose="020B0604020202020204" pitchFamily="34" charset="0"/>
                <a:cs typeface="Arial" panose="020B0604020202020204" pitchFamily="34" charset="0"/>
              </a:rPr>
              <a:t>Organisation</a:t>
            </a:r>
            <a:r>
              <a:rPr lang="en-US" sz="1200" b="0" dirty="0">
                <a:latin typeface="Arial" panose="020B0604020202020204" pitchFamily="34" charset="0"/>
                <a:cs typeface="Arial" panose="020B0604020202020204" pitchFamily="34" charset="0"/>
              </a:rPr>
              <a:t>) (2024b) </a:t>
            </a:r>
            <a:r>
              <a:rPr lang="en-US" sz="1200" b="0" i="1" dirty="0">
                <a:latin typeface="Arial" panose="020B0604020202020204" pitchFamily="34" charset="0"/>
                <a:cs typeface="Arial" panose="020B0604020202020204" pitchFamily="34" charset="0"/>
              </a:rPr>
              <a:t>Teach explicitly</a:t>
            </a:r>
            <a:r>
              <a:rPr lang="en-US" sz="1200" b="0" dirty="0">
                <a:latin typeface="Arial" panose="020B0604020202020204" pitchFamily="34" charset="0"/>
                <a:cs typeface="Arial" panose="020B0604020202020204" pitchFamily="34" charset="0"/>
              </a:rPr>
              <a:t>, </a:t>
            </a:r>
            <a:r>
              <a:rPr lang="en-US" sz="1200" b="0" i="0" dirty="0">
                <a:latin typeface="Arial" panose="020B0604020202020204" pitchFamily="34" charset="0"/>
                <a:cs typeface="Arial" panose="020B0604020202020204" pitchFamily="34" charset="0"/>
              </a:rPr>
              <a:t>AERO, </a:t>
            </a:r>
            <a:r>
              <a:rPr lang="en-US" sz="1200" b="0" dirty="0">
                <a:latin typeface="Arial" panose="020B0604020202020204" pitchFamily="34" charset="0"/>
                <a:cs typeface="Arial" panose="020B0604020202020204" pitchFamily="34" charset="0"/>
              </a:rPr>
              <a:t>accessed 20 November 2024.</a:t>
            </a:r>
            <a:endParaRPr lang="en-AU" sz="1200" b="0" dirty="0">
              <a:latin typeface="Arial" panose="020B0604020202020204" pitchFamily="34" charset="0"/>
              <a:cs typeface="Arial" panose="020B0604020202020204" pitchFamily="34" charset="0"/>
            </a:endParaRPr>
          </a:p>
          <a:p>
            <a:r>
              <a:rPr lang="en-US" sz="1200" b="0" dirty="0">
                <a:latin typeface="Arial" panose="020B0604020202020204" pitchFamily="34" charset="0"/>
                <a:cs typeface="Arial" panose="020B0604020202020204" pitchFamily="34" charset="0"/>
              </a:rPr>
              <a:t>Fletcher-Wood H (2018) </a:t>
            </a:r>
            <a:r>
              <a:rPr lang="en-US" sz="1200" b="0" i="1" dirty="0">
                <a:latin typeface="Arial" panose="020B0604020202020204" pitchFamily="34" charset="0"/>
                <a:cs typeface="Arial" panose="020B0604020202020204" pitchFamily="34" charset="0"/>
              </a:rPr>
              <a:t>Responsive teaching</a:t>
            </a:r>
            <a:r>
              <a:rPr lang="en-US" sz="1200" b="0" dirty="0">
                <a:latin typeface="Arial" panose="020B0604020202020204" pitchFamily="34" charset="0"/>
                <a:cs typeface="Arial" panose="020B0604020202020204" pitchFamily="34" charset="0"/>
              </a:rPr>
              <a:t>, Routledge.</a:t>
            </a:r>
          </a:p>
          <a:p>
            <a:r>
              <a:rPr lang="en-US" sz="1200" b="0" dirty="0" err="1">
                <a:latin typeface="Arial" panose="020B0604020202020204" pitchFamily="34" charset="0"/>
                <a:cs typeface="Arial" panose="020B0604020202020204" pitchFamily="34" charset="0"/>
              </a:rPr>
              <a:t>Rosenshine</a:t>
            </a:r>
            <a:r>
              <a:rPr lang="en-US" sz="1200" b="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B (2012) </a:t>
            </a:r>
            <a:r>
              <a:rPr lang="en-US" sz="1200" i="1" dirty="0">
                <a:latin typeface="Arial" panose="020B0604020202020204" pitchFamily="34" charset="0"/>
                <a:cs typeface="Arial" panose="020B0604020202020204" pitchFamily="34" charset="0"/>
              </a:rPr>
              <a:t>Principles of instruction: research-based strategies that all teachers should know</a:t>
            </a:r>
            <a:r>
              <a:rPr lang="en-US" sz="1200" i="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American Educator, 36(1):12–39.</a:t>
            </a:r>
          </a:p>
          <a:p>
            <a:pPr>
              <a:defRPr/>
            </a:pPr>
            <a:r>
              <a:rPr lang="en-US" sz="1200" dirty="0">
                <a:latin typeface="Arial" panose="020B0604020202020204" pitchFamily="34" charset="0"/>
                <a:cs typeface="Arial" panose="020B0604020202020204" pitchFamily="34" charset="0"/>
              </a:rPr>
              <a:t>Sherrington T (2019) (</a:t>
            </a:r>
            <a:r>
              <a:rPr lang="en-US" sz="1200" dirty="0" err="1">
                <a:latin typeface="Arial" panose="020B0604020202020204" pitchFamily="34" charset="0"/>
                <a:cs typeface="Arial" panose="020B0604020202020204" pitchFamily="34" charset="0"/>
              </a:rPr>
              <a:t>Caviglioli</a:t>
            </a:r>
            <a:r>
              <a:rPr lang="en-US" sz="1200" dirty="0">
                <a:latin typeface="Arial" panose="020B0604020202020204" pitchFamily="34" charset="0"/>
                <a:cs typeface="Arial" panose="020B0604020202020204" pitchFamily="34" charset="0"/>
              </a:rPr>
              <a:t> O, </a:t>
            </a:r>
            <a:r>
              <a:rPr lang="en-US" sz="1200" dirty="0" err="1">
                <a:latin typeface="Arial" panose="020B0604020202020204" pitchFamily="34" charset="0"/>
                <a:cs typeface="Arial" panose="020B0604020202020204" pitchFamily="34" charset="0"/>
              </a:rPr>
              <a:t>illus</a:t>
            </a:r>
            <a:r>
              <a:rPr lang="en-US" sz="1200"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Rosenshine’s</a:t>
            </a:r>
            <a:r>
              <a:rPr lang="en-US" sz="1200" i="1" dirty="0">
                <a:latin typeface="Arial" panose="020B0604020202020204" pitchFamily="34" charset="0"/>
                <a:cs typeface="Arial" panose="020B0604020202020204" pitchFamily="34" charset="0"/>
              </a:rPr>
              <a:t> principles in action</a:t>
            </a:r>
            <a:r>
              <a:rPr lang="en-US" sz="1200" dirty="0">
                <a:latin typeface="Arial" panose="020B0604020202020204" pitchFamily="34" charset="0"/>
                <a:cs typeface="Arial" panose="020B0604020202020204" pitchFamily="34" charset="0"/>
              </a:rPr>
              <a:t>, John Catt Educational Ltd.</a:t>
            </a:r>
          </a:p>
          <a:p>
            <a:pPr>
              <a:defRPr/>
            </a:pPr>
            <a:endParaRPr lang="en-AU" sz="1200" dirty="0">
              <a:latin typeface="Arial" panose="020B0604020202020204" pitchFamily="34" charset="0"/>
              <a:cs typeface="Arial" panose="020B0604020202020204" pitchFamily="34" charset="0"/>
            </a:endParaRPr>
          </a:p>
          <a:p>
            <a:pPr>
              <a:defRPr/>
            </a:pPr>
            <a:endParaRPr lang="en-AU" sz="1200" dirty="0">
              <a:latin typeface="Arial" panose="020B0604020202020204" pitchFamily="34" charset="0"/>
              <a:cs typeface="Arial" panose="020B0604020202020204" pitchFamily="34" charset="0"/>
            </a:endParaRPr>
          </a:p>
          <a:p>
            <a:pPr marR="0" lvl="0" algn="l" defTabSz="1219170">
              <a:lnSpc>
                <a:spcPct val="100000"/>
              </a:lnSpc>
              <a:spcBef>
                <a:spcPts val="0"/>
              </a:spcBef>
              <a:spcAft>
                <a:spcPts val="0"/>
              </a:spcAft>
              <a:buClrTx/>
              <a:buSzTx/>
              <a:tabLst/>
              <a:defRPr/>
            </a:pPr>
            <a:endParaRPr lang="en-US" sz="1200" dirty="0">
              <a:latin typeface="Arial" panose="020B0604020202020204" pitchFamily="34" charset="0"/>
              <a:cs typeface="Arial" panose="020B0604020202020204" pitchFamily="34" charset="0"/>
            </a:endParaRPr>
          </a:p>
          <a:p>
            <a:endParaRPr lang="en-AU" sz="1200" b="1" dirty="0">
              <a:latin typeface="Arial" panose="020B0604020202020204" pitchFamily="34" charset="0"/>
              <a:cs typeface="Arial" panose="020B0604020202020204" pitchFamily="34" charset="0"/>
            </a:endParaRPr>
          </a:p>
          <a:p>
            <a:endParaRPr lang="en-AU" sz="1200" b="1" dirty="0">
              <a:latin typeface="Arial" panose="020B0604020202020204" pitchFamily="34" charset="0"/>
              <a:cs typeface="Arial" panose="020B0604020202020204" pitchFamily="34" charset="0"/>
            </a:endParaRPr>
          </a:p>
          <a:p>
            <a:endParaRPr lang="en-AU" sz="1200" b="1"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AU" b="1" dirty="0">
              <a:latin typeface="Public Sans"/>
            </a:endParaRPr>
          </a:p>
        </p:txBody>
      </p:sp>
      <p:sp>
        <p:nvSpPr>
          <p:cNvPr id="4" name="Slide Number Placeholder 3">
            <a:extLst>
              <a:ext uri="{FF2B5EF4-FFF2-40B4-BE49-F238E27FC236}">
                <a16:creationId xmlns:a16="http://schemas.microsoft.com/office/drawing/2014/main" id="{05C4C979-5256-D598-C7D0-3D609BD96B02}"/>
              </a:ext>
            </a:extLst>
          </p:cNvPr>
          <p:cNvSpPr>
            <a:spLocks noGrp="1"/>
          </p:cNvSpPr>
          <p:nvPr>
            <p:ph type="sldNum" sz="quarter" idx="5"/>
          </p:nvPr>
        </p:nvSpPr>
        <p:spPr/>
        <p:txBody>
          <a:bodyPr/>
          <a:lstStyle/>
          <a:p>
            <a:fld id="{B07158C4-A119-4B78-9DE8-A50001BC31DC}" type="slidenum">
              <a:rPr lang="en-AU" smtClean="0"/>
              <a:pPr/>
              <a:t>61</a:t>
            </a:fld>
            <a:endParaRPr lang="en-AU"/>
          </a:p>
        </p:txBody>
      </p:sp>
    </p:spTree>
    <p:extLst>
      <p:ext uri="{BB962C8B-B14F-4D97-AF65-F5344CB8AC3E}">
        <p14:creationId xmlns:p14="http://schemas.microsoft.com/office/powerpoint/2010/main" val="13303046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to restate why a whole school teaching routine is powerful</a:t>
            </a:r>
          </a:p>
          <a:p>
            <a:r>
              <a:rPr lang="en-US" sz="1200" b="1" dirty="0">
                <a:latin typeface="Arial" panose="020B0604020202020204" pitchFamily="34" charset="0"/>
                <a:cs typeface="Arial" panose="020B0604020202020204" pitchFamily="34" charset="0"/>
              </a:rPr>
              <a:t>[01:00]</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ea typeface="Calibri"/>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Speaker notes: </a:t>
            </a:r>
            <a:endParaRPr lang="en-US" sz="1200" dirty="0">
              <a:latin typeface="Arial" panose="020B0604020202020204" pitchFamily="34" charset="0"/>
              <a:ea typeface="Calibri"/>
              <a:cs typeface="Arial" panose="020B0604020202020204" pitchFamily="34" charset="0"/>
            </a:endParaRPr>
          </a:p>
          <a:p>
            <a:r>
              <a:rPr lang="en-US" sz="1200" dirty="0">
                <a:latin typeface="Arial" panose="020B0604020202020204" pitchFamily="34" charset="0"/>
                <a:ea typeface="Calibri"/>
                <a:cs typeface="Arial" panose="020B0604020202020204" pitchFamily="34" charset="0"/>
              </a:rPr>
              <a:t>These modules use the power of whole school teaching routines. </a:t>
            </a:r>
            <a:r>
              <a:rPr lang="en-US" sz="1200" dirty="0">
                <a:effectLst/>
                <a:latin typeface="Arial" panose="020B0604020202020204" pitchFamily="34" charset="0"/>
                <a:ea typeface="Aptos" panose="020B0004020202020204" pitchFamily="34" charset="0"/>
                <a:cs typeface="Arial" panose="020B0604020202020204" pitchFamily="34" charset="0"/>
              </a:rPr>
              <a:t>When a group of expert teachers from across the school come together and create a whole school approach, they are far more effective than when they go it alone. Teaching routines:</a:t>
            </a:r>
          </a:p>
          <a:p>
            <a:endParaRPr lang="en-AU" sz="12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200" dirty="0">
                <a:effectLst/>
                <a:latin typeface="Arial" panose="020B0604020202020204" pitchFamily="34" charset="0"/>
                <a:ea typeface="Aptos" panose="020B0004020202020204" pitchFamily="34" charset="0"/>
                <a:cs typeface="Arial" panose="020B0604020202020204" pitchFamily="34" charset="0"/>
              </a:rPr>
              <a:t>[click] save learning time </a:t>
            </a:r>
            <a:endParaRPr lang="en-AU" sz="12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200" dirty="0">
                <a:effectLst/>
                <a:latin typeface="Arial" panose="020B0604020202020204" pitchFamily="34" charset="0"/>
                <a:ea typeface="Aptos" panose="020B0004020202020204" pitchFamily="34" charset="0"/>
                <a:cs typeface="Arial" panose="020B0604020202020204" pitchFamily="34" charset="0"/>
              </a:rPr>
              <a:t>[click] can free up students’ working memory</a:t>
            </a:r>
            <a:endParaRPr lang="en-AU" sz="12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200" dirty="0">
                <a:effectLst/>
                <a:latin typeface="Arial" panose="020B0604020202020204" pitchFamily="34" charset="0"/>
                <a:ea typeface="Aptos" panose="020B0004020202020204" pitchFamily="34" charset="0"/>
                <a:cs typeface="Arial" panose="020B0604020202020204" pitchFamily="34" charset="0"/>
              </a:rPr>
              <a:t>click] provide certainty and expectations for students to contribute to a learning environment where they’re safe to participate.</a:t>
            </a:r>
            <a:endParaRPr lang="en-AU" sz="12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200" dirty="0">
                <a:effectLst/>
                <a:latin typeface="Arial" panose="020B0604020202020204" pitchFamily="34" charset="0"/>
                <a:ea typeface="Aptos" panose="020B0004020202020204" pitchFamily="34" charset="0"/>
                <a:cs typeface="Arial" panose="020B0604020202020204" pitchFamily="34" charset="0"/>
              </a:rPr>
              <a:t>[click] They’re efficient, because when done the same way across the school, students can</a:t>
            </a:r>
            <a:r>
              <a:rPr lang="en-GB" sz="1200" dirty="0">
                <a:effectLst/>
                <a:latin typeface="Arial" panose="020B0604020202020204" pitchFamily="34" charset="0"/>
                <a:ea typeface="Aptos" panose="020B0004020202020204" pitchFamily="34" charset="0"/>
                <a:cs typeface="Arial" panose="020B0604020202020204" pitchFamily="34" charset="0"/>
              </a:rPr>
              <a:t> learn the routine more quickly,</a:t>
            </a:r>
            <a:endParaRPr lang="en-AU" sz="12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200" dirty="0">
                <a:effectLst/>
                <a:latin typeface="Arial" panose="020B0604020202020204" pitchFamily="34" charset="0"/>
                <a:ea typeface="Aptos" panose="020B0004020202020204" pitchFamily="34" charset="0"/>
                <a:cs typeface="Arial" panose="020B0604020202020204" pitchFamily="34" charset="0"/>
              </a:rPr>
              <a:t>[click] and they foster a strong sense of belonging.</a:t>
            </a:r>
            <a:endParaRPr lang="en-AU" sz="1200" dirty="0">
              <a:effectLst/>
              <a:latin typeface="Arial" panose="020B0604020202020204" pitchFamily="34" charset="0"/>
              <a:ea typeface="Aptos" panose="020B0004020202020204" pitchFamily="34" charset="0"/>
              <a:cs typeface="Arial" panose="020B0604020202020204" pitchFamily="34" charset="0"/>
            </a:endParaRPr>
          </a:p>
          <a:p>
            <a:endParaRPr lang="en-US" sz="1200" dirty="0">
              <a:latin typeface="Arial" panose="020B0604020202020204" pitchFamily="34" charset="0"/>
              <a:ea typeface="Calibri"/>
              <a:cs typeface="Arial" panose="020B0604020202020204" pitchFamily="34" charset="0"/>
            </a:endParaRPr>
          </a:p>
          <a:p>
            <a:r>
              <a:rPr lang="en-US" sz="1200" dirty="0">
                <a:latin typeface="Arial" panose="020B0604020202020204" pitchFamily="34" charset="0"/>
                <a:ea typeface="Calibri"/>
                <a:cs typeface="Arial" panose="020B0604020202020204" pitchFamily="34" charset="0"/>
              </a:rPr>
              <a:t>As we go through the learning module here, and other learning modules for explicit teaching we will revisit the idea of the whole school teaching routines.</a:t>
            </a:r>
          </a:p>
          <a:p>
            <a:endParaRPr lang="en-US" sz="1200" dirty="0">
              <a:latin typeface="Arial" panose="020B0604020202020204" pitchFamily="34" charset="0"/>
              <a:ea typeface="Calibri"/>
              <a:cs typeface="Arial" panose="020B0604020202020204" pitchFamily="34" charset="0"/>
            </a:endParaRPr>
          </a:p>
          <a:p>
            <a:r>
              <a:rPr lang="en-US" sz="1200" b="1" dirty="0">
                <a:latin typeface="Arial" panose="020B0604020202020204" pitchFamily="34" charset="0"/>
                <a:ea typeface="Calibri"/>
                <a:cs typeface="Arial" panose="020B0604020202020204" pitchFamily="34" charset="0"/>
              </a:rPr>
              <a:t>References:</a:t>
            </a:r>
          </a:p>
          <a:p>
            <a:r>
              <a:rPr lang="en-AU" sz="1200" dirty="0">
                <a:latin typeface="Arial" panose="020B0604020202020204" pitchFamily="34" charset="0"/>
                <a:cs typeface="Arial" panose="020B0604020202020204" pitchFamily="34" charset="0"/>
              </a:rPr>
              <a:t>Archer AL and Hughes CA (2011) </a:t>
            </a:r>
            <a:r>
              <a:rPr lang="en-AU" sz="1200" i="1" dirty="0">
                <a:effectLst/>
                <a:latin typeface="Arial" panose="020B0604020202020204" pitchFamily="34" charset="0"/>
                <a:cs typeface="Arial" panose="020B0604020202020204" pitchFamily="34" charset="0"/>
              </a:rPr>
              <a:t>Explicit instruction: Effective and efficient teaching, </a:t>
            </a:r>
            <a:r>
              <a:rPr lang="en-AU" sz="1200" dirty="0">
                <a:effectLst/>
                <a:latin typeface="Arial" panose="020B0604020202020204" pitchFamily="34" charset="0"/>
                <a:cs typeface="Arial" panose="020B0604020202020204" pitchFamily="34" charset="0"/>
              </a:rPr>
              <a:t>Guilford Press. </a:t>
            </a:r>
            <a:endParaRPr lang="en-US" sz="1200" dirty="0">
              <a:effectLst/>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AERO (Australian Education Research Organisation) (2021) </a:t>
            </a:r>
            <a:r>
              <a:rPr lang="en-AU" sz="1200" i="1" dirty="0">
                <a:latin typeface="Arial" panose="020B0604020202020204" pitchFamily="34" charset="0"/>
                <a:cs typeface="Arial" panose="020B0604020202020204" pitchFamily="34" charset="0"/>
              </a:rPr>
              <a:t>Focused classrooms: managing the classroom to maximise learning, </a:t>
            </a:r>
            <a:r>
              <a:rPr lang="en-AU" sz="1200" dirty="0">
                <a:latin typeface="Arial" panose="020B0604020202020204" pitchFamily="34" charset="0"/>
                <a:cs typeface="Arial" panose="020B0604020202020204" pitchFamily="34" charset="0"/>
              </a:rPr>
              <a:t>AERO., </a:t>
            </a:r>
            <a:r>
              <a:rPr lang="en-AU" sz="1200" dirty="0">
                <a:latin typeface="Arial" panose="020B0604020202020204" pitchFamily="34" charset="0"/>
                <a:ea typeface="+mn-lt"/>
                <a:cs typeface="Arial" panose="020B0604020202020204" pitchFamily="34" charset="0"/>
              </a:rPr>
              <a:t>accessed 15 November 2024</a:t>
            </a:r>
            <a:endParaRPr lang="en-US"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AERO (Australian Education Research Organisation) (AERO) (2023a) </a:t>
            </a:r>
            <a:r>
              <a:rPr lang="en-AU" sz="1200" i="1" dirty="0">
                <a:latin typeface="Arial" panose="020B0604020202020204" pitchFamily="34" charset="0"/>
                <a:cs typeface="Arial" panose="020B0604020202020204" pitchFamily="34" charset="0"/>
              </a:rPr>
              <a:t>Teaching routines: their role in classroom management, </a:t>
            </a:r>
            <a:r>
              <a:rPr lang="en-AU" sz="1200" i="0" dirty="0">
                <a:latin typeface="Arial" panose="020B0604020202020204" pitchFamily="34" charset="0"/>
                <a:cs typeface="Arial" panose="020B0604020202020204" pitchFamily="34" charset="0"/>
              </a:rPr>
              <a:t>AERO, </a:t>
            </a:r>
            <a:r>
              <a:rPr lang="en-AU" sz="1200" dirty="0">
                <a:latin typeface="Arial" panose="020B0604020202020204" pitchFamily="34" charset="0"/>
                <a:ea typeface="+mn-lt"/>
                <a:cs typeface="Arial" panose="020B0604020202020204" pitchFamily="34" charset="0"/>
              </a:rPr>
              <a:t>accessed 15 November 2024</a:t>
            </a:r>
            <a:endParaRPr lang="en-AU" sz="1200" i="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McCrea P (2020) </a:t>
            </a:r>
            <a:r>
              <a:rPr lang="en-AU" sz="1200" i="1" dirty="0">
                <a:latin typeface="Arial" panose="020B0604020202020204" pitchFamily="34" charset="0"/>
                <a:cs typeface="Arial" panose="020B0604020202020204" pitchFamily="34" charset="0"/>
              </a:rPr>
              <a:t>Motivated Teaching: harnessing the science of motivation to boost attention and effort in the classroom</a:t>
            </a:r>
            <a:r>
              <a:rPr lang="en-AU" sz="1200" dirty="0">
                <a:latin typeface="Arial" panose="020B0604020202020204" pitchFamily="34" charset="0"/>
                <a:cs typeface="Arial" panose="020B0604020202020204" pitchFamily="34" charset="0"/>
              </a:rPr>
              <a:t>, </a:t>
            </a:r>
            <a:r>
              <a:rPr lang="en-AU" sz="1200" dirty="0" err="1">
                <a:latin typeface="Arial" panose="020B0604020202020204" pitchFamily="34" charset="0"/>
                <a:cs typeface="Arial" panose="020B0604020202020204" pitchFamily="34" charset="0"/>
              </a:rPr>
              <a:t>Createspace</a:t>
            </a:r>
            <a:r>
              <a:rPr lang="en-AU" sz="1200" dirty="0">
                <a:latin typeface="Arial" panose="020B0604020202020204" pitchFamily="34" charset="0"/>
                <a:cs typeface="Arial" panose="020B0604020202020204" pitchFamily="34" charset="0"/>
              </a:rPr>
              <a:t> Independent Publishing Platform.</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r>
              <a:rPr lang="en-US" sz="1200" b="1" dirty="0">
                <a:latin typeface="Arial" panose="020B0604020202020204" pitchFamily="34" charset="0"/>
                <a:ea typeface="Calibri"/>
                <a:cs typeface="Arial" panose="020B0604020202020204" pitchFamily="34" charset="0"/>
              </a:rPr>
              <a:t>Further reading:</a:t>
            </a:r>
          </a:p>
          <a:p>
            <a:r>
              <a:rPr lang="en-US" sz="1200" dirty="0" err="1">
                <a:latin typeface="Arial" panose="020B0604020202020204" pitchFamily="34" charset="0"/>
                <a:cs typeface="Arial" panose="020B0604020202020204" pitchFamily="34" charset="0"/>
              </a:rPr>
              <a:t>Tharby</a:t>
            </a:r>
            <a:r>
              <a:rPr lang="en-US" sz="1200" dirty="0">
                <a:latin typeface="Arial" panose="020B0604020202020204" pitchFamily="34" charset="0"/>
                <a:cs typeface="Arial" panose="020B0604020202020204" pitchFamily="34" charset="0"/>
              </a:rPr>
              <a:t> A (12 May 2023) ‘We are what we do: the case for explicit and consistent school-wide routines’, </a:t>
            </a:r>
            <a:r>
              <a:rPr lang="en-US" sz="1200" i="1" dirty="0">
                <a:latin typeface="Arial" panose="020B0604020202020204" pitchFamily="34" charset="0"/>
                <a:cs typeface="Arial" panose="020B0604020202020204" pitchFamily="34" charset="0"/>
              </a:rPr>
              <a:t>Class Teaching, find the bright spots blog</a:t>
            </a:r>
            <a:r>
              <a:rPr lang="en-US" sz="1200" dirty="0">
                <a:latin typeface="Arial" panose="020B0604020202020204" pitchFamily="34" charset="0"/>
                <a:cs typeface="Arial" panose="020B0604020202020204" pitchFamily="34" charset="0"/>
              </a:rPr>
              <a:t>, accessed 20 November 2024.</a:t>
            </a:r>
          </a:p>
        </p:txBody>
      </p:sp>
      <p:sp>
        <p:nvSpPr>
          <p:cNvPr id="4" name="Slide Number Placeholder 3"/>
          <p:cNvSpPr>
            <a:spLocks noGrp="1"/>
          </p:cNvSpPr>
          <p:nvPr>
            <p:ph type="sldNum" sz="quarter" idx="5"/>
          </p:nvPr>
        </p:nvSpPr>
        <p:spPr/>
        <p:txBody>
          <a:bodyPr/>
          <a:lstStyle/>
          <a:p>
            <a:fld id="{B07158C4-A119-4B78-9DE8-A50001BC31DC}" type="slidenum">
              <a:rPr lang="en-AU" smtClean="0"/>
              <a:pPr/>
              <a:t>62</a:t>
            </a:fld>
            <a:endParaRPr lang="en-AU"/>
          </a:p>
        </p:txBody>
      </p:sp>
    </p:spTree>
    <p:extLst>
      <p:ext uri="{BB962C8B-B14F-4D97-AF65-F5344CB8AC3E}">
        <p14:creationId xmlns:p14="http://schemas.microsoft.com/office/powerpoint/2010/main" val="12323319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to explain the process of rehearsing</a:t>
            </a:r>
            <a:endParaRPr lang="en-US" sz="1200" dirty="0">
              <a:latin typeface="Arial" panose="020B0604020202020204" pitchFamily="34" charset="0"/>
              <a:cs typeface="Arial" panose="020B0604020202020204" pitchFamily="34" charset="0"/>
            </a:endParaRPr>
          </a:p>
          <a:p>
            <a:pPr marL="0" marR="0" lvl="0" indent="0" algn="l" defTabSz="1219170">
              <a:lnSpc>
                <a:spcPct val="100000"/>
              </a:lnSpc>
              <a:spcBef>
                <a:spcPts val="0"/>
              </a:spcBef>
              <a:spcAft>
                <a:spcPts val="0"/>
              </a:spcAft>
              <a:buNone/>
              <a:tabLst/>
              <a:defRPr/>
            </a:pPr>
            <a:r>
              <a:rPr lang="en-AU" sz="1200" b="1" dirty="0">
                <a:latin typeface="Arial" panose="020B0604020202020204" pitchFamily="34" charset="0"/>
                <a:cs typeface="Arial" panose="020B0604020202020204" pitchFamily="34" charset="0"/>
              </a:rPr>
              <a:t>[01:10]</a:t>
            </a:r>
            <a:endParaRPr lang="en-US"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Speaker notes:</a:t>
            </a:r>
            <a:endParaRPr lang="en-AU" sz="1200" dirty="0">
              <a:latin typeface="Arial" panose="020B0604020202020204" pitchFamily="34" charset="0"/>
              <a:cs typeface="Arial" panose="020B0604020202020204" pitchFamily="34" charset="0"/>
            </a:endParaRPr>
          </a:p>
          <a:p>
            <a:pPr>
              <a:lnSpc>
                <a:spcPct val="107000"/>
              </a:lnSpc>
              <a:spcAft>
                <a:spcPts val="800"/>
              </a:spcAft>
            </a:pPr>
            <a:r>
              <a:rPr lang="en-AU" sz="1200" dirty="0">
                <a:latin typeface="Arial" panose="020B0604020202020204" pitchFamily="34" charset="0"/>
                <a:cs typeface="Arial" panose="020B0604020202020204" pitchFamily="34" charset="0"/>
              </a:rPr>
              <a:t>Research from Evidence for Learning shows teachers are more likely to put professional learning into practice when they plan and rehearse </a:t>
            </a:r>
            <a:r>
              <a:rPr lang="en-AU" sz="1200" b="1" dirty="0">
                <a:latin typeface="Arial" panose="020B0604020202020204" pitchFamily="34" charset="0"/>
                <a:cs typeface="Arial" panose="020B0604020202020204" pitchFamily="34" charset="0"/>
              </a:rPr>
              <a:t>during </a:t>
            </a:r>
            <a:r>
              <a:rPr lang="en-AU" sz="1200" dirty="0">
                <a:latin typeface="Arial" panose="020B0604020202020204" pitchFamily="34" charset="0"/>
                <a:cs typeface="Arial" panose="020B0604020202020204" pitchFamily="34" charset="0"/>
              </a:rPr>
              <a:t>professional learning, before implementing techniques in the classroom. This is enhanced by feedback from colleagues.</a:t>
            </a:r>
            <a:endParaRPr lang="en-US" sz="1200" dirty="0">
              <a:latin typeface="Arial" panose="020B0604020202020204" pitchFamily="34" charset="0"/>
              <a:cs typeface="Arial" panose="020B0604020202020204" pitchFamily="34" charset="0"/>
            </a:endParaRPr>
          </a:p>
          <a:p>
            <a:pPr>
              <a:lnSpc>
                <a:spcPct val="107000"/>
              </a:lnSpc>
              <a:spcAft>
                <a:spcPts val="800"/>
              </a:spcAft>
            </a:pPr>
            <a:r>
              <a:rPr lang="en-AU" sz="120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Note to presenter</a:t>
            </a:r>
            <a:r>
              <a:rPr lang="en-AU" sz="1200" dirty="0">
                <a:latin typeface="Arial" panose="020B0604020202020204" pitchFamily="34" charset="0"/>
                <a:cs typeface="Arial" panose="020B0604020202020204" pitchFamily="34" charset="0"/>
              </a:rPr>
              <a:t>: it is advisable to prepare school leaders beforehand if modelling and rehearsing are not yet established practices in the school.</a:t>
            </a:r>
            <a:endParaRPr lang="en-US" sz="1200" dirty="0">
              <a:latin typeface="Arial" panose="020B0604020202020204" pitchFamily="34" charset="0"/>
              <a:cs typeface="Arial" panose="020B0604020202020204" pitchFamily="34" charset="0"/>
            </a:endParaRPr>
          </a:p>
          <a:p>
            <a:endParaRPr lang="en-AU" sz="1200" b="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Further reading on this research:</a:t>
            </a:r>
            <a:endParaRPr lang="en-AU" sz="1200" dirty="0">
              <a:latin typeface="Arial" panose="020B0604020202020204" pitchFamily="34" charset="0"/>
              <a:cs typeface="Arial" panose="020B0604020202020204" pitchFamily="34" charset="0"/>
            </a:endParaRPr>
          </a:p>
          <a:p>
            <a:pPr>
              <a:defRPr/>
            </a:pPr>
            <a:r>
              <a:rPr lang="en-AU" sz="1200" dirty="0">
                <a:latin typeface="Arial" panose="020B0604020202020204" pitchFamily="34" charset="0"/>
                <a:cs typeface="Arial" panose="020B0604020202020204" pitchFamily="34" charset="0"/>
              </a:rPr>
              <a:t>AERO (Australian Education Research Organisation) (2023b) </a:t>
            </a:r>
            <a:r>
              <a:rPr lang="en-AU" sz="1200" i="1" dirty="0">
                <a:latin typeface="Arial" panose="020B0604020202020204" pitchFamily="34" charset="0"/>
                <a:cs typeface="Arial" panose="020B0604020202020204" pitchFamily="34" charset="0"/>
              </a:rPr>
              <a:t>Gaining all students’ attention</a:t>
            </a:r>
            <a:r>
              <a:rPr lang="en-AU" sz="1200" dirty="0">
                <a:latin typeface="Arial" panose="020B0604020202020204" pitchFamily="34" charset="0"/>
                <a:cs typeface="Arial" panose="020B0604020202020204" pitchFamily="34" charset="0"/>
              </a:rPr>
              <a:t>, AERO, accessed </a:t>
            </a:r>
            <a:r>
              <a:rPr lang="en-US" sz="1200" dirty="0">
                <a:latin typeface="Arial" panose="020B0604020202020204" pitchFamily="34" charset="0"/>
                <a:cs typeface="Arial" panose="020B0604020202020204" pitchFamily="34" charset="0"/>
              </a:rPr>
              <a:t>20 November 2024.</a:t>
            </a:r>
          </a:p>
          <a:p>
            <a:pPr>
              <a:defRPr/>
            </a:pPr>
            <a:r>
              <a:rPr lang="en-AU" sz="1200" dirty="0">
                <a:latin typeface="Arial" panose="020B0604020202020204" pitchFamily="34" charset="0"/>
                <a:cs typeface="Arial" panose="020B0604020202020204" pitchFamily="34" charset="0"/>
              </a:rPr>
              <a:t>Evidence for Learning (2022) </a:t>
            </a:r>
            <a:r>
              <a:rPr lang="en-AU" sz="1200" i="1" dirty="0">
                <a:latin typeface="Arial" panose="020B0604020202020204" pitchFamily="34" charset="0"/>
                <a:cs typeface="Arial" panose="020B0604020202020204" pitchFamily="34" charset="0"/>
              </a:rPr>
              <a:t>Effective professional development</a:t>
            </a:r>
            <a:r>
              <a:rPr lang="en-AU" sz="1200" dirty="0">
                <a:latin typeface="Arial" panose="020B0604020202020204" pitchFamily="34" charset="0"/>
                <a:cs typeface="Arial" panose="020B0604020202020204" pitchFamily="34" charset="0"/>
              </a:rPr>
              <a:t>, Evidence for Learning. </a:t>
            </a:r>
            <a:endParaRPr lang="en-US"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Sims S, Fletcher-Wood H, O’Mara-Eves A, Cottingham S, Stansfield C, Van </a:t>
            </a:r>
            <a:r>
              <a:rPr lang="en-AU" sz="1200" dirty="0" err="1">
                <a:latin typeface="Arial" panose="020B0604020202020204" pitchFamily="34" charset="0"/>
                <a:cs typeface="Arial" panose="020B0604020202020204" pitchFamily="34" charset="0"/>
              </a:rPr>
              <a:t>Herwegen</a:t>
            </a:r>
            <a:r>
              <a:rPr lang="en-AU" sz="1200" dirty="0">
                <a:latin typeface="Arial" panose="020B0604020202020204" pitchFamily="34" charset="0"/>
                <a:cs typeface="Arial" panose="020B0604020202020204" pitchFamily="34" charset="0"/>
              </a:rPr>
              <a:t> J and Anders J (2021) </a:t>
            </a:r>
            <a:r>
              <a:rPr lang="en-AU" sz="1200" i="1" dirty="0">
                <a:latin typeface="Arial" panose="020B0604020202020204" pitchFamily="34" charset="0"/>
                <a:cs typeface="Arial" panose="020B0604020202020204" pitchFamily="34" charset="0"/>
              </a:rPr>
              <a:t>What are the characteristics of teacher professional development that increase pupil achievement? A systematic review and meta-analysis,</a:t>
            </a:r>
            <a:r>
              <a:rPr lang="en-AU" sz="1200" dirty="0">
                <a:latin typeface="Arial" panose="020B0604020202020204" pitchFamily="34" charset="0"/>
                <a:cs typeface="Arial" panose="020B0604020202020204" pitchFamily="34" charset="0"/>
              </a:rPr>
              <a:t> Education Endowment Foundation. </a:t>
            </a:r>
            <a:endParaRPr lang="en-US" sz="1200" dirty="0">
              <a:latin typeface="Arial" panose="020B0604020202020204" pitchFamily="34" charset="0"/>
              <a:cs typeface="Arial" panose="020B0604020202020204" pitchFamily="34" charset="0"/>
            </a:endParaRPr>
          </a:p>
          <a:p>
            <a:endParaRPr lang="en-AU" b="1" dirty="0">
              <a:latin typeface="Apto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63</a:t>
            </a:fld>
            <a:endParaRPr lang="en-AU"/>
          </a:p>
        </p:txBody>
      </p:sp>
    </p:spTree>
    <p:extLst>
      <p:ext uri="{BB962C8B-B14F-4D97-AF65-F5344CB8AC3E}">
        <p14:creationId xmlns:p14="http://schemas.microsoft.com/office/powerpoint/2010/main" val="39612838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of slide: To explain why </a:t>
            </a:r>
            <a:r>
              <a:rPr lang="en-AU" sz="1200" b="1" u="sng" dirty="0">
                <a:latin typeface="Arial" panose="020B0604020202020204" pitchFamily="34" charset="0"/>
                <a:cs typeface="Arial" panose="020B0604020202020204" pitchFamily="34" charset="0"/>
              </a:rPr>
              <a:t>rehearsing</a:t>
            </a:r>
            <a:r>
              <a:rPr lang="en-AU" sz="1200" b="1" dirty="0">
                <a:latin typeface="Arial" panose="020B0604020202020204" pitchFamily="34" charset="0"/>
                <a:cs typeface="Arial" panose="020B0604020202020204" pitchFamily="34" charset="0"/>
              </a:rPr>
              <a:t> is so important </a:t>
            </a:r>
          </a:p>
          <a:p>
            <a:r>
              <a:rPr lang="en-AU" sz="1200" b="1" dirty="0">
                <a:latin typeface="Arial" panose="020B0604020202020204" pitchFamily="34" charset="0"/>
                <a:cs typeface="Arial" panose="020B0604020202020204" pitchFamily="34" charset="0"/>
              </a:rPr>
              <a:t>Speaker notes:</a:t>
            </a:r>
            <a:endParaRPr lang="en-AU"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[01:10]</a:t>
            </a:r>
          </a:p>
          <a:p>
            <a:endParaRPr lang="en-AU" sz="1200" b="1"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Application is a real key to success in professional learning.</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Why might professional learning </a:t>
            </a:r>
            <a:r>
              <a:rPr lang="en-AU" sz="1200" b="1" dirty="0">
                <a:latin typeface="Arial" panose="020B0604020202020204" pitchFamily="34" charset="0"/>
                <a:cs typeface="Arial" panose="020B0604020202020204" pitchFamily="34" charset="0"/>
              </a:rPr>
              <a:t>not be </a:t>
            </a:r>
            <a:r>
              <a:rPr lang="en-AU" sz="1200" dirty="0">
                <a:latin typeface="Arial" panose="020B0604020202020204" pitchFamily="34" charset="0"/>
                <a:cs typeface="Arial" panose="020B0604020202020204" pitchFamily="34" charset="0"/>
              </a:rPr>
              <a:t>applied in the classroom, despite our best intentions? </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[click] Research from Evidence for Learning (2022) found that </a:t>
            </a:r>
            <a:r>
              <a:rPr lang="en-AU" sz="1200" b="1" dirty="0">
                <a:latin typeface="Arial" panose="020B0604020202020204" pitchFamily="34" charset="0"/>
                <a:cs typeface="Arial" panose="020B0604020202020204" pitchFamily="34" charset="0"/>
              </a:rPr>
              <a:t>rehearsing </a:t>
            </a:r>
            <a:r>
              <a:rPr lang="en-AU" sz="1200" dirty="0">
                <a:latin typeface="Arial" panose="020B0604020202020204" pitchFamily="34" charset="0"/>
                <a:cs typeface="Arial" panose="020B0604020202020204" pitchFamily="34" charset="0"/>
              </a:rPr>
              <a:t>was among the key mechanisms for success in the application of PL.</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New teachers often have practices described to them – but it is much clearer to have lead teachers model the practice (out of the classroom, without students) while the observer uses prompts to reflect on what made that practice successful.</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Teaching is a habit-forming practice. By necessity, teaching requires us to automate a number of behaviours. The cognitive load on teachers to introduce a new behaviour is high and so we often rely on those previously formed habits. </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Rehearsal (out of the classroom, without students) makes our PL a habit. When we try a </a:t>
            </a:r>
            <a:r>
              <a:rPr lang="en-AU" sz="1200" b="1" dirty="0">
                <a:latin typeface="Arial" panose="020B0604020202020204" pitchFamily="34" charset="0"/>
                <a:cs typeface="Arial" panose="020B0604020202020204" pitchFamily="34" charset="0"/>
              </a:rPr>
              <a:t>rehearsed</a:t>
            </a:r>
            <a:r>
              <a:rPr lang="en-AU" sz="1200" dirty="0">
                <a:latin typeface="Arial" panose="020B0604020202020204" pitchFamily="34" charset="0"/>
                <a:cs typeface="Arial" panose="020B0604020202020204" pitchFamily="34" charset="0"/>
              </a:rPr>
              <a:t> routine in a classroom, our cognitive load is reduced because we have one thing to think about, rather than 4 or 5.</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This is why rehearsing is a key mechanism for success in professional learning.</a:t>
            </a:r>
          </a:p>
          <a:p>
            <a:endParaRPr lang="en-AU" sz="1200" b="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References:</a:t>
            </a:r>
          </a:p>
          <a:p>
            <a:r>
              <a:rPr lang="en-AU" sz="1200" dirty="0">
                <a:latin typeface="Arial" panose="020B0604020202020204" pitchFamily="34" charset="0"/>
                <a:cs typeface="Arial" panose="020B0604020202020204" pitchFamily="34" charset="0"/>
              </a:rPr>
              <a:t>Evidence for Learning (2022) </a:t>
            </a:r>
            <a:r>
              <a:rPr lang="en-AU" sz="1200" i="1" dirty="0">
                <a:latin typeface="Arial" panose="020B0604020202020204" pitchFamily="34" charset="0"/>
                <a:cs typeface="Arial" panose="020B0604020202020204" pitchFamily="34" charset="0"/>
              </a:rPr>
              <a:t>Effective professional development</a:t>
            </a:r>
            <a:r>
              <a:rPr lang="en-AU" sz="1200" dirty="0">
                <a:latin typeface="Arial" panose="020B0604020202020204" pitchFamily="34" charset="0"/>
                <a:cs typeface="Arial" panose="020B0604020202020204" pitchFamily="34" charset="0"/>
              </a:rPr>
              <a:t>, Evidence for Learning. </a:t>
            </a:r>
          </a:p>
        </p:txBody>
      </p:sp>
      <p:sp>
        <p:nvSpPr>
          <p:cNvPr id="4" name="Slide Number Placeholder 3"/>
          <p:cNvSpPr>
            <a:spLocks noGrp="1"/>
          </p:cNvSpPr>
          <p:nvPr>
            <p:ph type="sldNum" sz="quarter" idx="5"/>
          </p:nvPr>
        </p:nvSpPr>
        <p:spPr/>
        <p:txBody>
          <a:bodyPr/>
          <a:lstStyle/>
          <a:p>
            <a:fld id="{B07158C4-A119-4B78-9DE8-A50001BC31DC}" type="slidenum">
              <a:rPr lang="en-AU" smtClean="0"/>
              <a:pPr/>
              <a:t>64</a:t>
            </a:fld>
            <a:endParaRPr lang="en-AU"/>
          </a:p>
        </p:txBody>
      </p:sp>
    </p:spTree>
    <p:extLst>
      <p:ext uri="{BB962C8B-B14F-4D97-AF65-F5344CB8AC3E}">
        <p14:creationId xmlns:p14="http://schemas.microsoft.com/office/powerpoint/2010/main" val="18005042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65</a:t>
            </a:fld>
            <a:endParaRPr lang="en-AU"/>
          </a:p>
        </p:txBody>
      </p:sp>
    </p:spTree>
    <p:extLst>
      <p:ext uri="{BB962C8B-B14F-4D97-AF65-F5344CB8AC3E}">
        <p14:creationId xmlns:p14="http://schemas.microsoft.com/office/powerpoint/2010/main" val="26546712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a:t>
            </a:r>
          </a:p>
          <a:p>
            <a:r>
              <a:rPr lang="en-AU" sz="1200" b="1" dirty="0">
                <a:latin typeface="Arial" panose="020B0604020202020204" pitchFamily="34" charset="0"/>
                <a:cs typeface="Arial" panose="020B0604020202020204" pitchFamily="34" charset="0"/>
              </a:rPr>
              <a:t>[00:20]</a:t>
            </a:r>
          </a:p>
          <a:p>
            <a:endParaRPr lang="en-AU" sz="1200" b="1"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Speaker notes:</a:t>
            </a:r>
          </a:p>
          <a:p>
            <a:endParaRPr lang="en-AU" sz="1200" b="1" dirty="0">
              <a:latin typeface="Arial" panose="020B0604020202020204" pitchFamily="34" charset="0"/>
              <a:cs typeface="Arial" panose="020B0604020202020204" pitchFamily="34" charset="0"/>
            </a:endParaRPr>
          </a:p>
          <a:p>
            <a:pPr algn="l" rtl="0" fontAlgn="base"/>
            <a:r>
              <a:rPr lang="en-AU" sz="1200" b="1" i="0" u="none" strike="noStrike" dirty="0">
                <a:solidFill>
                  <a:srgbClr val="000000"/>
                </a:solidFill>
                <a:effectLst/>
                <a:latin typeface="Arial" panose="020B0604020202020204" pitchFamily="34" charset="0"/>
                <a:cs typeface="Arial" panose="020B0604020202020204" pitchFamily="34" charset="0"/>
              </a:rPr>
              <a:t>Reference:</a:t>
            </a:r>
            <a:r>
              <a:rPr lang="en-US" sz="1200" b="0" i="0" dirty="0">
                <a:solidFill>
                  <a:srgbClr val="444444"/>
                </a:solidFill>
                <a:effectLst/>
                <a:latin typeface="Arial" panose="020B0604020202020204" pitchFamily="34" charset="0"/>
                <a:cs typeface="Arial" panose="020B0604020202020204" pitchFamily="34" charset="0"/>
              </a:rPr>
              <a:t>​</a:t>
            </a:r>
          </a:p>
          <a:p>
            <a:r>
              <a:rPr lang="en-AU" sz="1200" dirty="0">
                <a:latin typeface="Arial" panose="020B0604020202020204" pitchFamily="34" charset="0"/>
                <a:cs typeface="Arial" panose="020B0604020202020204" pitchFamily="34" charset="0"/>
              </a:rPr>
              <a:t>Harn B, Parisi D and </a:t>
            </a:r>
            <a:r>
              <a:rPr lang="en-AU" sz="1200" dirty="0" err="1">
                <a:latin typeface="Arial" panose="020B0604020202020204" pitchFamily="34" charset="0"/>
                <a:cs typeface="Arial" panose="020B0604020202020204" pitchFamily="34" charset="0"/>
              </a:rPr>
              <a:t>Stoolmiller</a:t>
            </a:r>
            <a:r>
              <a:rPr lang="en-AU" sz="1200" dirty="0">
                <a:latin typeface="Arial" panose="020B0604020202020204" pitchFamily="34" charset="0"/>
                <a:cs typeface="Arial" panose="020B0604020202020204" pitchFamily="34" charset="0"/>
              </a:rPr>
              <a:t> M (2013) ‘Balancing fidelity with flexibility and fit: what do we really know about fidelity of implementation in schools?’ </a:t>
            </a:r>
            <a:r>
              <a:rPr lang="en-AU" sz="1200" i="1" dirty="0">
                <a:latin typeface="Arial" panose="020B0604020202020204" pitchFamily="34" charset="0"/>
                <a:cs typeface="Arial" panose="020B0604020202020204" pitchFamily="34" charset="0"/>
              </a:rPr>
              <a:t>Exceptional Children</a:t>
            </a:r>
            <a:r>
              <a:rPr lang="en-AU" sz="1200" dirty="0">
                <a:latin typeface="Arial" panose="020B0604020202020204" pitchFamily="34" charset="0"/>
                <a:cs typeface="Arial" panose="020B0604020202020204" pitchFamily="34" charset="0"/>
              </a:rPr>
              <a:t>, 79:181–193.</a:t>
            </a:r>
          </a:p>
          <a:p>
            <a:endParaRPr lang="en-AU" b="1" dirty="0">
              <a:latin typeface="Public Sans"/>
            </a:endParaRPr>
          </a:p>
          <a:p>
            <a:endParaRPr lang="en-AU" b="1" dirty="0">
              <a:latin typeface="Public Sans"/>
            </a:endParaRPr>
          </a:p>
          <a:p>
            <a:endParaRPr lang="en-AU" b="1" dirty="0">
              <a:latin typeface="Public Sans"/>
            </a:endParaRPr>
          </a:p>
          <a:p>
            <a:endParaRPr lang="en-AU" b="1"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66</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3406361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Reflecting on initial observations and considering long term measures</a:t>
            </a:r>
          </a:p>
          <a:p>
            <a:r>
              <a:rPr lang="en-AU" sz="1200" b="1" kern="0" dirty="0">
                <a:latin typeface="Arial" panose="020B0604020202020204" pitchFamily="34" charset="0"/>
                <a:cs typeface="Arial" panose="020B0604020202020204" pitchFamily="34" charset="0"/>
              </a:rPr>
              <a:t>Note to presenter: </a:t>
            </a:r>
            <a:r>
              <a:rPr lang="en-AU" sz="1200" b="0" kern="0" dirty="0">
                <a:latin typeface="Arial" panose="020B0604020202020204" pitchFamily="34" charset="0"/>
                <a:cs typeface="Arial" panose="020B0604020202020204" pitchFamily="34" charset="0"/>
              </a:rPr>
              <a:t>timing for this slide will be dependent on your own allocated time and the number of staff in attendance.</a:t>
            </a:r>
            <a:endParaRPr lang="en-AU" sz="1200" b="0" dirty="0">
              <a:latin typeface="Arial" panose="020B0604020202020204" pitchFamily="34" charset="0"/>
              <a:cs typeface="Arial" panose="020B0604020202020204" pitchFamily="34" charset="0"/>
            </a:endParaRPr>
          </a:p>
          <a:p>
            <a:endParaRPr lang="en-AU" sz="1200" b="1"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Speaking notes:</a:t>
            </a:r>
          </a:p>
          <a:p>
            <a:r>
              <a:rPr lang="en-AU" sz="1200" dirty="0">
                <a:latin typeface="Arial" panose="020B0604020202020204" pitchFamily="34" charset="0"/>
                <a:cs typeface="Arial" panose="020B0604020202020204" pitchFamily="34" charset="0"/>
              </a:rPr>
              <a:t>When we try something new in the classroom and our students experience it for the first time, it may not have the desired impact. Over time, the impact of the approach should show signs of success.</a:t>
            </a:r>
          </a:p>
          <a:p>
            <a:endParaRPr lang="en-US"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Measure fidelity early and often to </a:t>
            </a:r>
            <a:r>
              <a:rPr lang="en-US" sz="1200" dirty="0" err="1">
                <a:latin typeface="Arial" panose="020B0604020202020204" pitchFamily="34" charset="0"/>
                <a:cs typeface="Arial" panose="020B0604020202020204" pitchFamily="34" charset="0"/>
              </a:rPr>
              <a:t>maximise</a:t>
            </a:r>
            <a:r>
              <a:rPr lang="en-US" sz="1200" dirty="0">
                <a:latin typeface="Arial" panose="020B0604020202020204" pitchFamily="34" charset="0"/>
                <a:cs typeface="Arial" panose="020B0604020202020204" pitchFamily="34" charset="0"/>
              </a:rPr>
              <a:t> student outcomes and be responsive in the approach. </a:t>
            </a:r>
            <a:br>
              <a:rPr lang="en-US" sz="1200" dirty="0">
                <a:latin typeface="Arial" panose="020B0604020202020204" pitchFamily="34" charset="0"/>
                <a:cs typeface="Arial" panose="020B0604020202020204" pitchFamily="34" charset="0"/>
              </a:rPr>
            </a:br>
            <a:br>
              <a:rPr lang="en-US" sz="1200" u="sng" dirty="0">
                <a:latin typeface="Arial" panose="020B0604020202020204" pitchFamily="34" charset="0"/>
                <a:cs typeface="Arial" panose="020B0604020202020204" pitchFamily="34" charset="0"/>
              </a:rPr>
            </a:br>
            <a:r>
              <a:rPr lang="en-US" sz="1200" u="sng" dirty="0">
                <a:latin typeface="Arial" panose="020B0604020202020204" pitchFamily="34" charset="0"/>
                <a:cs typeface="Arial" panose="020B0604020202020204" pitchFamily="34" charset="0"/>
              </a:rPr>
              <a:t>Shorter term</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When designing an approach to measure impact, consider, ‘what are the student outcomes that show signs of success in the shorter term?’ On the slide are examples of things we may be able to observe as shorter-term indicators of success. These indicators are more </a:t>
            </a:r>
            <a:r>
              <a:rPr lang="en-AU" sz="1200" dirty="0">
                <a:latin typeface="Arial" panose="020B0604020202020204" pitchFamily="34" charset="0"/>
                <a:cs typeface="Arial" panose="020B0604020202020204" pitchFamily="34" charset="0"/>
              </a:rPr>
              <a:t>proximal to the teaching. They should be an immediately observable/collectable indicator of change in students’ knowledge, skills, motivation, or self-belief. This information of what is successful helps us plan for longer-term outcomes.</a:t>
            </a:r>
            <a:br>
              <a:rPr lang="en-AU" sz="1200" dirty="0">
                <a:latin typeface="Arial" panose="020B0604020202020204" pitchFamily="34" charset="0"/>
                <a:cs typeface="Arial" panose="020B0604020202020204" pitchFamily="34" charset="0"/>
              </a:rPr>
            </a:br>
            <a:br>
              <a:rPr lang="en-AU" sz="1200" dirty="0">
                <a:latin typeface="Arial" panose="020B0604020202020204" pitchFamily="34" charset="0"/>
                <a:cs typeface="Arial" panose="020B0604020202020204" pitchFamily="34" charset="0"/>
              </a:rPr>
            </a:br>
            <a:r>
              <a:rPr lang="en-AU" sz="1200" b="0" u="sng" dirty="0">
                <a:latin typeface="Arial" panose="020B0604020202020204" pitchFamily="34" charset="0"/>
                <a:cs typeface="Arial" panose="020B0604020202020204" pitchFamily="34" charset="0"/>
              </a:rPr>
              <a:t>Longer term</a:t>
            </a:r>
            <a:br>
              <a:rPr lang="en-AU" sz="1200" dirty="0">
                <a:latin typeface="Arial" panose="020B0604020202020204" pitchFamily="34" charset="0"/>
                <a:cs typeface="Arial" panose="020B0604020202020204" pitchFamily="34" charset="0"/>
              </a:rPr>
            </a:br>
            <a:r>
              <a:rPr lang="en-AU" sz="1200" dirty="0">
                <a:latin typeface="Arial" panose="020B0604020202020204" pitchFamily="34" charset="0"/>
                <a:cs typeface="Arial" panose="020B0604020202020204" pitchFamily="34" charset="0"/>
              </a:rPr>
              <a:t>Other data sources should be considered beyond the proximal data. As implementation of strategies progresses, consider, ‘what are the student outcomes that show signs of success in the longer term?’ On the slide are examples of things we may be able to observe that become apparent over longer periods.</a:t>
            </a:r>
          </a:p>
          <a:p>
            <a:pPr>
              <a:lnSpc>
                <a:spcPct val="114999"/>
              </a:lnSpc>
              <a:spcAft>
                <a:spcPts val="800"/>
              </a:spcAft>
            </a:pPr>
            <a:endParaRPr lang="en-AU" sz="1200" kern="0" dirty="0">
              <a:latin typeface="Arial" panose="020B0604020202020204" pitchFamily="34" charset="0"/>
              <a:cs typeface="Arial" panose="020B0604020202020204" pitchFamily="34" charset="0"/>
            </a:endParaRPr>
          </a:p>
          <a:p>
            <a:pPr>
              <a:lnSpc>
                <a:spcPct val="114999"/>
              </a:lnSpc>
              <a:spcAft>
                <a:spcPts val="800"/>
              </a:spcAft>
            </a:pPr>
            <a:r>
              <a:rPr lang="en-AU" sz="1200" kern="0" dirty="0">
                <a:latin typeface="Arial" panose="020B0604020202020204" pitchFamily="34" charset="0"/>
                <a:cs typeface="Arial" panose="020B0604020202020204" pitchFamily="34" charset="0"/>
              </a:rPr>
              <a:t>In Part A, we established a baseline using the teacher observation scale for where our students are now based on teacher observation. </a:t>
            </a:r>
            <a:endParaRPr lang="en-AU" sz="1200" dirty="0">
              <a:latin typeface="Arial" panose="020B0604020202020204" pitchFamily="34" charset="0"/>
              <a:cs typeface="Arial" panose="020B0604020202020204" pitchFamily="34" charset="0"/>
            </a:endParaRPr>
          </a:p>
          <a:p>
            <a:pPr>
              <a:defRPr/>
            </a:pPr>
            <a:endParaRPr lang="en-AU" sz="1200" b="1" dirty="0">
              <a:latin typeface="Arial" panose="020B0604020202020204" pitchFamily="34" charset="0"/>
              <a:cs typeface="Arial" panose="020B0604020202020204" pitchFamily="34" charset="0"/>
            </a:endParaRPr>
          </a:p>
          <a:p>
            <a:pPr>
              <a:defRPr/>
            </a:pPr>
            <a:r>
              <a:rPr lang="en-AU" sz="1200" b="1" dirty="0">
                <a:latin typeface="Arial" panose="020B0604020202020204" pitchFamily="34" charset="0"/>
                <a:cs typeface="Arial" panose="020B0604020202020204" pitchFamily="34" charset="0"/>
              </a:rPr>
              <a:t>Activity: </a:t>
            </a:r>
          </a:p>
          <a:p>
            <a:pPr>
              <a:defRPr/>
            </a:pPr>
            <a:endParaRPr lang="en-AU" sz="1200" dirty="0">
              <a:latin typeface="Arial" panose="020B0604020202020204" pitchFamily="34" charset="0"/>
              <a:cs typeface="Arial" panose="020B0604020202020204" pitchFamily="34" charset="0"/>
            </a:endParaRPr>
          </a:p>
          <a:p>
            <a:pPr marL="342900" indent="-342900">
              <a:buFont typeface="+mj-lt"/>
              <a:buAutoNum type="arabicPeriod"/>
              <a:defRPr/>
            </a:pPr>
            <a:r>
              <a:rPr lang="en-AU" sz="1200" dirty="0">
                <a:latin typeface="Arial" panose="020B0604020202020204" pitchFamily="34" charset="0"/>
                <a:cs typeface="Arial" panose="020B0604020202020204" pitchFamily="34" charset="0"/>
              </a:rPr>
              <a:t>What observations can you make about chunking and sequencing techniques in the classroom?</a:t>
            </a:r>
          </a:p>
          <a:p>
            <a:pPr marL="342900" indent="-342900">
              <a:buAutoNum type="arabicPeriod"/>
              <a:defRPr/>
            </a:pPr>
            <a:r>
              <a:rPr lang="en-AU" sz="1200" dirty="0">
                <a:latin typeface="Arial" panose="020B0604020202020204" pitchFamily="34" charset="0"/>
                <a:cs typeface="Arial" panose="020B0604020202020204" pitchFamily="34" charset="0"/>
              </a:rPr>
              <a:t>What observations can be made about what has been successful so far, while we’ve focused on chunking and sequencing learning in classrooms?</a:t>
            </a:r>
          </a:p>
          <a:p>
            <a:pPr marL="342900" indent="-342900">
              <a:buFont typeface="+mj-lt"/>
              <a:buAutoNum type="arabicPeriod"/>
              <a:defRPr/>
            </a:pPr>
            <a:r>
              <a:rPr lang="en-AU" sz="1200" dirty="0">
                <a:latin typeface="Arial" panose="020B0604020202020204" pitchFamily="34" charset="0"/>
                <a:cs typeface="Arial" panose="020B0604020202020204" pitchFamily="34" charset="0"/>
              </a:rPr>
              <a:t>How will we measure longer-term outcomes?</a:t>
            </a:r>
          </a:p>
          <a:p>
            <a:pPr marL="342900" indent="-342900">
              <a:buFont typeface="+mj-lt"/>
              <a:buAutoNum type="arabicPeriod"/>
              <a:defRPr/>
            </a:pPr>
            <a:r>
              <a:rPr lang="en-AU" sz="1200" dirty="0">
                <a:latin typeface="Arial" panose="020B0604020202020204" pitchFamily="34" charset="0"/>
                <a:cs typeface="Arial" panose="020B0604020202020204" pitchFamily="34" charset="0"/>
              </a:rPr>
              <a:t>How can we scale our success by refining and building the techniques and routines we’ve been developing?</a:t>
            </a:r>
          </a:p>
          <a:p>
            <a:pPr>
              <a:defRPr/>
            </a:pPr>
            <a:endParaRPr lang="en-AU"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kern="0" dirty="0">
                <a:latin typeface="Arial" panose="020B0604020202020204" pitchFamily="34" charset="0"/>
                <a:cs typeface="Arial" panose="020B0604020202020204" pitchFamily="34" charset="0"/>
              </a:rPr>
              <a:t>Note to presenter: </a:t>
            </a:r>
            <a:r>
              <a:rPr lang="en-AU" sz="1200" kern="0" dirty="0">
                <a:latin typeface="Arial" panose="020B0604020202020204" pitchFamily="34" charset="0"/>
                <a:cs typeface="Arial" panose="020B0604020202020204" pitchFamily="34" charset="0"/>
              </a:rPr>
              <a:t>You may wish to display the data from the first session if it was collected. If there has been no shift identified using the early measure, discuss the barriers to success and if an adjustment to the whole-school routine is needed.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kern="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Arial" panose="020B0604020202020204" pitchFamily="34" charset="0"/>
                <a:cs typeface="Arial" panose="020B0604020202020204" pitchFamily="34" charset="0"/>
              </a:rPr>
              <a:t>For more information about centring Aboriginal students, their families, and their communities at the heart of evaluation methodology and processes: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b="1"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NSW Department of Education (2024) </a:t>
            </a:r>
            <a:r>
              <a:rPr lang="en-AU" sz="1200" dirty="0">
                <a:latin typeface="Arial" panose="020B0604020202020204" pitchFamily="34" charset="0"/>
                <a:cs typeface="Arial" panose="020B0604020202020204" pitchFamily="34" charset="0"/>
                <a:hlinkClick r:id="rId3"/>
              </a:rPr>
              <a:t>Re-imagining Evaluation: A Culturally Responsive Evaluation Framework?</a:t>
            </a:r>
            <a:r>
              <a:rPr lang="en-AU" sz="1200" dirty="0">
                <a:latin typeface="Arial" panose="020B0604020202020204" pitchFamily="34" charset="0"/>
                <a:cs typeface="Arial" panose="020B0604020202020204" pitchFamily="34" charset="0"/>
              </a:rPr>
              <a:t>.</a:t>
            </a:r>
            <a:endParaRPr lang="en-US" sz="1200" dirty="0">
              <a:highlight>
                <a:srgbClr val="FFFFFF"/>
              </a:highlight>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dirty="0">
              <a:latin typeface="Arial" panose="020B0604020202020204" pitchFamily="34" charset="0"/>
              <a:cs typeface="Arial" panose="020B0604020202020204" pitchFamily="34" charset="0"/>
            </a:endParaRPr>
          </a:p>
          <a:p>
            <a:endParaRPr lang="en-AU" sz="1200" b="1"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Further reading on High Impact Professional Learning:</a:t>
            </a:r>
          </a:p>
          <a:p>
            <a:pPr marL="285750" indent="-285750">
              <a:buFont typeface="Arial" panose="020B0604020202020204" pitchFamily="34" charset="0"/>
              <a:buChar char="•"/>
            </a:pPr>
            <a:r>
              <a:rPr lang="en-AU" sz="1200" dirty="0">
                <a:latin typeface="Arial" panose="020B0604020202020204" pitchFamily="34" charset="0"/>
                <a:cs typeface="Arial" panose="020B0604020202020204" pitchFamily="34" charset="0"/>
                <a:hlinkClick r:id="rId4"/>
              </a:rPr>
              <a:t>High Impact Professional Learning</a:t>
            </a:r>
            <a:r>
              <a:rPr lang="en-AU" sz="1200" dirty="0">
                <a:latin typeface="Arial" panose="020B0604020202020204" pitchFamily="34" charset="0"/>
                <a:cs typeface="Arial" panose="020B0604020202020204" pitchFamily="34" charset="0"/>
              </a:rPr>
              <a:t> </a:t>
            </a:r>
            <a:endParaRPr lang="en-AU" sz="1200" b="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Arial" panose="020B0604020202020204" pitchFamily="34" charset="0"/>
                <a:cs typeface="Arial" panose="020B0604020202020204" pitchFamily="34" charset="0"/>
              </a:rPr>
              <a:t>References:</a:t>
            </a:r>
          </a:p>
          <a:p>
            <a:r>
              <a:rPr lang="en-US" sz="1200" dirty="0">
                <a:latin typeface="Arial" panose="020B0604020202020204" pitchFamily="34" charset="0"/>
                <a:cs typeface="Arial" panose="020B0604020202020204" pitchFamily="34" charset="0"/>
              </a:rPr>
              <a:t>McCrea P (2020) </a:t>
            </a:r>
            <a:r>
              <a:rPr lang="en-US" sz="1200" i="1" dirty="0">
                <a:latin typeface="Arial" panose="020B0604020202020204" pitchFamily="34" charset="0"/>
                <a:cs typeface="Arial" panose="020B0604020202020204" pitchFamily="34" charset="0"/>
              </a:rPr>
              <a:t>Motivated teaching: harnessing the science of motivation to boost attention and effort in the classroom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Createspace</a:t>
            </a:r>
            <a:r>
              <a:rPr lang="en-US" sz="1200" dirty="0">
                <a:latin typeface="Arial" panose="020B0604020202020204" pitchFamily="34" charset="0"/>
                <a:cs typeface="Arial" panose="020B0604020202020204" pitchFamily="34" charset="0"/>
              </a:rPr>
              <a:t> Independent Publishing Platform.</a:t>
            </a:r>
            <a:endParaRPr lang="en-US" sz="1200" i="1"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67</a:t>
            </a:fld>
            <a:endParaRPr lang="en-AU"/>
          </a:p>
        </p:txBody>
      </p:sp>
    </p:spTree>
    <p:extLst>
      <p:ext uri="{BB962C8B-B14F-4D97-AF65-F5344CB8AC3E}">
        <p14:creationId xmlns:p14="http://schemas.microsoft.com/office/powerpoint/2010/main" val="14757089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Arial" panose="020B0604020202020204" pitchFamily="34" charset="0"/>
                <a:cs typeface="Arial" panose="020B0604020202020204" pitchFamily="34" charset="0"/>
              </a:rPr>
              <a:t>Purpose of slide: collating and using data - </a:t>
            </a:r>
            <a:r>
              <a:rPr lang="en-AU" sz="1200" b="1" i="0" u="none" strike="noStrike" dirty="0">
                <a:solidFill>
                  <a:srgbClr val="000000"/>
                </a:solidFill>
                <a:effectLst/>
                <a:highlight>
                  <a:srgbClr val="F5F5F5"/>
                </a:highlight>
                <a:latin typeface="Arial" panose="020B0604020202020204" pitchFamily="34" charset="0"/>
                <a:cs typeface="Arial" panose="020B0604020202020204" pitchFamily="34" charset="0"/>
              </a:rPr>
              <a:t>suggested for school leadership team</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Arial" panose="020B0604020202020204" pitchFamily="34" charset="0"/>
                <a:cs typeface="Arial" panose="020B0604020202020204" pitchFamily="34" charset="0"/>
              </a:rPr>
              <a:t>[05:00]</a:t>
            </a:r>
          </a:p>
          <a:p>
            <a:r>
              <a:rPr lang="en-AU" sz="1200" b="1" dirty="0">
                <a:latin typeface="Arial" panose="020B0604020202020204" pitchFamily="34" charset="0"/>
                <a:cs typeface="Arial" panose="020B0604020202020204" pitchFamily="34" charset="0"/>
              </a:rPr>
              <a:t>Speaker notes:</a:t>
            </a:r>
          </a:p>
          <a:p>
            <a:r>
              <a:rPr lang="en-AU" sz="1200" dirty="0">
                <a:latin typeface="Arial" panose="020B0604020202020204" pitchFamily="34" charset="0"/>
                <a:cs typeface="Arial" panose="020B0604020202020204" pitchFamily="34" charset="0"/>
              </a:rPr>
              <a:t>Evaluating data is a way we can consider the extent to which we are being effective in achieving long term goals.  Data can be collected from many perspectives, including individual teachers and students, teams and whole school.  Data can include a range of things, such as observational/instructional rounds, student work samples (such as exit tickets), student self-reports, teacher reflections and assessments. Data can be quantitative and qualitative.  </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Reflecting on data helps us consider how efficient and effective we are being in achieving our instructional goals. It also provides key insights to inform the next steps of professional learning and whole school strategic planning. </a:t>
            </a:r>
          </a:p>
          <a:p>
            <a:endParaRPr lang="en-AU"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Activity: </a:t>
            </a:r>
          </a:p>
          <a:p>
            <a:endParaRPr lang="en-AU" sz="1200" dirty="0">
              <a:latin typeface="Arial" panose="020B0604020202020204" pitchFamily="34" charset="0"/>
              <a:cs typeface="Arial" panose="020B0604020202020204" pitchFamily="34" charset="0"/>
            </a:endParaRPr>
          </a:p>
          <a:p>
            <a:pPr marL="342900" indent="-342900">
              <a:buFont typeface="+mj-lt"/>
              <a:buAutoNum type="arabicPeriod"/>
            </a:pPr>
            <a:r>
              <a:rPr lang="en-AU" sz="1200" dirty="0">
                <a:latin typeface="Arial" panose="020B0604020202020204" pitchFamily="34" charset="0"/>
                <a:cs typeface="Arial" panose="020B0604020202020204" pitchFamily="34" charset="0"/>
              </a:rPr>
              <a:t>What data have we accessed so far and what have we learnt? </a:t>
            </a:r>
          </a:p>
          <a:p>
            <a:pPr marL="342900" indent="-342900">
              <a:buFont typeface="+mj-lt"/>
              <a:buAutoNum type="arabicPeriod"/>
            </a:pPr>
            <a:r>
              <a:rPr lang="en-AU" sz="1200" dirty="0">
                <a:latin typeface="Arial" panose="020B0604020202020204" pitchFamily="34" charset="0"/>
                <a:cs typeface="Arial" panose="020B0604020202020204" pitchFamily="34" charset="0"/>
              </a:rPr>
              <a:t>How can we select and measure data over time to consider our impact?</a:t>
            </a:r>
          </a:p>
          <a:p>
            <a:pPr marL="342900" indent="-342900">
              <a:buFont typeface="+mj-lt"/>
              <a:buAutoNum type="arabicPeriod"/>
            </a:pPr>
            <a:endParaRPr lang="en-AU" sz="1200" dirty="0">
              <a:latin typeface="Arial" panose="020B0604020202020204" pitchFamily="34" charset="0"/>
              <a:cs typeface="Arial" panose="020B0604020202020204" pitchFamily="34" charset="0"/>
            </a:endParaRPr>
          </a:p>
          <a:p>
            <a:pPr marL="0" indent="0">
              <a:buFont typeface="+mj-lt"/>
              <a:buNone/>
            </a:pPr>
            <a:r>
              <a:rPr lang="en-AU" sz="1200" b="1" dirty="0">
                <a:latin typeface="Arial" panose="020B0604020202020204" pitchFamily="34" charset="0"/>
                <a:cs typeface="Arial" panose="020B0604020202020204" pitchFamily="34" charset="0"/>
              </a:rPr>
              <a:t>Further reading:</a:t>
            </a:r>
          </a:p>
          <a:p>
            <a:pPr marL="0" indent="0">
              <a:buFont typeface="+mj-lt"/>
              <a:buNone/>
            </a:pPr>
            <a:endParaRPr lang="en-AU"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200" dirty="0">
                <a:latin typeface="Arial" panose="020B0604020202020204" pitchFamily="34" charset="0"/>
                <a:cs typeface="Arial" panose="020B0604020202020204" pitchFamily="34" charset="0"/>
              </a:rPr>
              <a:t>More information about using data to evaluate the curriculum aligned to the School Excellence Framework </a:t>
            </a:r>
            <a:br>
              <a:rPr lang="en-AU" sz="1200" dirty="0">
                <a:latin typeface="Arial" panose="020B0604020202020204" pitchFamily="34" charset="0"/>
                <a:cs typeface="Arial" panose="020B0604020202020204" pitchFamily="34" charset="0"/>
              </a:rPr>
            </a:br>
            <a:r>
              <a:rPr lang="en-AU" sz="1200" dirty="0">
                <a:latin typeface="Arial" panose="020B0604020202020204" pitchFamily="34" charset="0"/>
                <a:cs typeface="Arial" panose="020B0604020202020204" pitchFamily="34" charset="0"/>
              </a:rPr>
              <a:t>LECI: </a:t>
            </a:r>
            <a:r>
              <a:rPr lang="en-AU" sz="1200" b="1" dirty="0">
                <a:latin typeface="Arial" panose="020B0604020202020204" pitchFamily="34" charset="0"/>
                <a:cs typeface="Arial" panose="020B0604020202020204" pitchFamily="34" charset="0"/>
                <a:hlinkClick r:id="rId3" tooltip="https://myplsso.education.nsw.gov.au/mylearning/catalogue/details/62ea3ae9-855b-ef11-b00f-b5aeee9b86ab"/>
              </a:rPr>
              <a:t>Module 5: Using data to effectively evaluate the curriculum AC01087</a:t>
            </a:r>
            <a:endParaRPr lang="en-AU" sz="1200" dirty="0">
              <a:latin typeface="Arial" panose="020B0604020202020204" pitchFamily="34" charset="0"/>
              <a:cs typeface="Arial" panose="020B0604020202020204" pitchFamily="34" charset="0"/>
            </a:endParaRPr>
          </a:p>
          <a:p>
            <a:pPr marL="0" indent="0">
              <a:buFont typeface="+mj-lt"/>
              <a:buNone/>
            </a:pPr>
            <a:endParaRPr lang="en-AU" sz="1200" dirty="0">
              <a:latin typeface="Arial" panose="020B0604020202020204" pitchFamily="34" charset="0"/>
              <a:cs typeface="Arial" panose="020B0604020202020204" pitchFamily="34" charset="0"/>
            </a:endParaRPr>
          </a:p>
          <a:p>
            <a:pPr marL="0" indent="0">
              <a:buFont typeface="+mj-lt"/>
              <a:buNone/>
            </a:pPr>
            <a:endParaRPr lang="en-AU" sz="1200" dirty="0">
              <a:latin typeface="Arial" panose="020B0604020202020204" pitchFamily="34" charset="0"/>
              <a:cs typeface="Arial" panose="020B0604020202020204" pitchFamily="34" charset="0"/>
            </a:endParaRPr>
          </a:p>
          <a:p>
            <a:pPr marL="0" indent="0">
              <a:buFont typeface="+mj-lt"/>
              <a:buNone/>
            </a:pPr>
            <a:endParaRPr lang="en-AU"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68</a:t>
            </a:fld>
            <a:endParaRPr lang="en-AU"/>
          </a:p>
        </p:txBody>
      </p:sp>
    </p:spTree>
    <p:extLst>
      <p:ext uri="{BB962C8B-B14F-4D97-AF65-F5344CB8AC3E}">
        <p14:creationId xmlns:p14="http://schemas.microsoft.com/office/powerpoint/2010/main" val="37927436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200" b="1" i="0" u="none" strike="noStrike" dirty="0">
                <a:solidFill>
                  <a:srgbClr val="000000"/>
                </a:solidFill>
                <a:effectLst/>
                <a:highlight>
                  <a:srgbClr val="F5F5F5"/>
                </a:highlight>
                <a:latin typeface="Arial" panose="020B0604020202020204" pitchFamily="34" charset="0"/>
                <a:cs typeface="Arial" panose="020B0604020202020204" pitchFamily="34" charset="0"/>
              </a:rPr>
              <a:t>Purpose of slide: Aligning the practice to the SEFv3</a:t>
            </a:r>
          </a:p>
          <a:p>
            <a:r>
              <a:rPr lang="en-AU" sz="1200" b="1" dirty="0">
                <a:solidFill>
                  <a:srgbClr val="000000"/>
                </a:solidFill>
                <a:highlight>
                  <a:srgbClr val="F5F5F5"/>
                </a:highlight>
                <a:latin typeface="Arial" panose="020B0604020202020204" pitchFamily="34" charset="0"/>
                <a:cs typeface="Arial" panose="020B0604020202020204" pitchFamily="34" charset="0"/>
              </a:rPr>
              <a:t>[02:00]</a:t>
            </a:r>
          </a:p>
          <a:p>
            <a:pPr algn="l" rtl="0" fontAlgn="base"/>
            <a:r>
              <a:rPr lang="en-AU" sz="1200" b="1" i="0" u="none" strike="noStrike" dirty="0">
                <a:solidFill>
                  <a:srgbClr val="000000"/>
                </a:solidFill>
                <a:effectLst/>
                <a:highlight>
                  <a:srgbClr val="F5F5F5"/>
                </a:highlight>
                <a:latin typeface="Arial" panose="020B0604020202020204" pitchFamily="34" charset="0"/>
                <a:cs typeface="Arial" panose="020B0604020202020204" pitchFamily="34" charset="0"/>
              </a:rPr>
              <a:t>Speaker notes:</a:t>
            </a:r>
            <a:r>
              <a:rPr lang="en-US" sz="1200" b="0" i="0" dirty="0">
                <a:solidFill>
                  <a:srgbClr val="444444"/>
                </a:solidFill>
                <a:effectLst/>
                <a:highlight>
                  <a:srgbClr val="F5F5F5"/>
                </a:highlight>
                <a:latin typeface="Arial" panose="020B0604020202020204" pitchFamily="34" charset="0"/>
                <a:cs typeface="Arial" panose="020B0604020202020204" pitchFamily="34" charset="0"/>
              </a:rPr>
              <a:t>​</a:t>
            </a:r>
          </a:p>
          <a:p>
            <a:pPr algn="l" rtl="0" fontAlgn="base"/>
            <a:r>
              <a:rPr lang="en-AU" sz="1200" b="0" i="0" dirty="0">
                <a:solidFill>
                  <a:srgbClr val="444444"/>
                </a:solidFill>
                <a:effectLst/>
                <a:highlight>
                  <a:srgbClr val="F5F5F5"/>
                </a:highlight>
                <a:latin typeface="Arial" panose="020B0604020202020204" pitchFamily="34" charset="0"/>
                <a:cs typeface="Arial" panose="020B0604020202020204" pitchFamily="34" charset="0"/>
              </a:rPr>
              <a:t>​</a:t>
            </a:r>
          </a:p>
          <a:p>
            <a:pPr algn="l" rtl="0" fontAlgn="base"/>
            <a:r>
              <a:rPr lang="en-AU" sz="1200" b="0" i="0" dirty="0">
                <a:solidFill>
                  <a:srgbClr val="444444"/>
                </a:solidFill>
                <a:effectLst/>
                <a:highlight>
                  <a:srgbClr val="F5F5F5"/>
                </a:highlight>
                <a:latin typeface="Arial" panose="020B0604020202020204" pitchFamily="34" charset="0"/>
                <a:cs typeface="Arial" panose="020B0604020202020204" pitchFamily="34" charset="0"/>
              </a:rPr>
              <a:t>Linking to longer term outcomes, the SEF is an excellent way to measure whole-school impact over time.</a:t>
            </a:r>
          </a:p>
          <a:p>
            <a:pPr algn="l" rtl="0" fontAlgn="base"/>
            <a:endParaRPr lang="en-AU" sz="1200" b="0" i="0" u="none" strike="noStrike" dirty="0">
              <a:solidFill>
                <a:srgbClr val="000000"/>
              </a:solidFill>
              <a:effectLst/>
              <a:highlight>
                <a:srgbClr val="F5F5F5"/>
              </a:highlight>
              <a:latin typeface="Arial" panose="020B0604020202020204" pitchFamily="34" charset="0"/>
              <a:cs typeface="Arial" panose="020B0604020202020204" pitchFamily="34" charset="0"/>
            </a:endParaRPr>
          </a:p>
          <a:p>
            <a:pPr algn="l" rtl="0" fontAlgn="base"/>
            <a:r>
              <a:rPr lang="en-AU" sz="1200" b="0" i="0" u="none" strike="noStrike" dirty="0">
                <a:solidFill>
                  <a:srgbClr val="000000"/>
                </a:solidFill>
                <a:effectLst/>
                <a:highlight>
                  <a:srgbClr val="F5F5F5"/>
                </a:highlight>
                <a:latin typeface="Arial" panose="020B0604020202020204" pitchFamily="34" charset="0"/>
                <a:cs typeface="Arial" panose="020B0604020202020204" pitchFamily="34" charset="0"/>
              </a:rPr>
              <a:t>Chunking and sequencing learning relates to themes from the SEFv3</a:t>
            </a:r>
            <a:r>
              <a:rPr lang="en-US" sz="1200" b="0" i="0" dirty="0">
                <a:solidFill>
                  <a:srgbClr val="444444"/>
                </a:solidFill>
                <a:effectLst/>
                <a:highlight>
                  <a:srgbClr val="F5F5F5"/>
                </a:highlight>
                <a:latin typeface="Arial" panose="020B0604020202020204" pitchFamily="34" charset="0"/>
                <a:cs typeface="Arial" panose="020B0604020202020204" pitchFamily="34" charset="0"/>
              </a:rPr>
              <a:t>​</a:t>
            </a:r>
          </a:p>
          <a:p>
            <a:pPr algn="l" rtl="0" fontAlgn="base"/>
            <a:r>
              <a:rPr lang="en-AU" sz="1200" b="0" i="0" dirty="0">
                <a:solidFill>
                  <a:srgbClr val="444444"/>
                </a:solidFill>
                <a:effectLst/>
                <a:highlight>
                  <a:srgbClr val="F5F5F5"/>
                </a:highlight>
                <a:latin typeface="Arial" panose="020B0604020202020204" pitchFamily="34" charset="0"/>
                <a:cs typeface="Arial" panose="020B0604020202020204" pitchFamily="34" charset="0"/>
              </a:rPr>
              <a:t>​</a:t>
            </a:r>
          </a:p>
          <a:p>
            <a:pPr algn="l" rtl="0" fontAlgn="base"/>
            <a:r>
              <a:rPr lang="en-AU" sz="1200" b="0" i="0" u="none" strike="noStrike" dirty="0">
                <a:solidFill>
                  <a:srgbClr val="000000"/>
                </a:solidFill>
                <a:effectLst/>
                <a:highlight>
                  <a:srgbClr val="F5F5F5"/>
                </a:highlight>
                <a:latin typeface="Arial" panose="020B0604020202020204" pitchFamily="34" charset="0"/>
                <a:cs typeface="Arial" panose="020B0604020202020204" pitchFamily="34" charset="0"/>
              </a:rPr>
              <a:t>For example, in the </a:t>
            </a:r>
            <a:r>
              <a:rPr lang="en-AU" sz="1200" b="1" i="0" u="none" strike="noStrike" dirty="0">
                <a:solidFill>
                  <a:srgbClr val="000000"/>
                </a:solidFill>
                <a:effectLst/>
                <a:highlight>
                  <a:srgbClr val="F5F5F5"/>
                </a:highlight>
                <a:latin typeface="Arial" panose="020B0604020202020204" pitchFamily="34" charset="0"/>
                <a:cs typeface="Arial" panose="020B0604020202020204" pitchFamily="34" charset="0"/>
              </a:rPr>
              <a:t>teaching domain</a:t>
            </a:r>
            <a:r>
              <a:rPr lang="en-AU" sz="1200" b="0" i="0" u="none" strike="noStrike" dirty="0">
                <a:solidFill>
                  <a:srgbClr val="000000"/>
                </a:solidFill>
                <a:effectLst/>
                <a:highlight>
                  <a:srgbClr val="F5F5F5"/>
                </a:highlight>
                <a:latin typeface="Arial" panose="020B0604020202020204" pitchFamily="34" charset="0"/>
                <a:cs typeface="Arial" panose="020B0604020202020204" pitchFamily="34" charset="0"/>
              </a:rPr>
              <a:t>, under the element of </a:t>
            </a:r>
            <a:r>
              <a:rPr lang="en-AU" sz="1200" b="1" i="0" u="none" strike="noStrike" dirty="0">
                <a:solidFill>
                  <a:srgbClr val="000000"/>
                </a:solidFill>
                <a:effectLst/>
                <a:highlight>
                  <a:srgbClr val="F5F5F5"/>
                </a:highlight>
                <a:latin typeface="Arial" panose="020B0604020202020204" pitchFamily="34" charset="0"/>
                <a:cs typeface="Arial" panose="020B0604020202020204" pitchFamily="34" charset="0"/>
              </a:rPr>
              <a:t>effective classroom management</a:t>
            </a:r>
            <a:r>
              <a:rPr lang="en-AU" sz="1200" b="0" i="0" u="none" strike="noStrike" dirty="0">
                <a:solidFill>
                  <a:srgbClr val="000000"/>
                </a:solidFill>
                <a:effectLst/>
                <a:highlight>
                  <a:srgbClr val="F5F5F5"/>
                </a:highlight>
                <a:latin typeface="Arial" panose="020B0604020202020204" pitchFamily="34" charset="0"/>
                <a:cs typeface="Arial" panose="020B0604020202020204" pitchFamily="34" charset="0"/>
              </a:rPr>
              <a:t>, this practice aligns with the descriptors for the theme of </a:t>
            </a:r>
            <a:r>
              <a:rPr lang="en-AU" sz="1200" b="1" i="0" u="none" strike="noStrike" dirty="0">
                <a:solidFill>
                  <a:srgbClr val="000000"/>
                </a:solidFill>
                <a:effectLst/>
                <a:highlight>
                  <a:srgbClr val="F5F5F5"/>
                </a:highlight>
                <a:latin typeface="Arial" panose="020B0604020202020204" pitchFamily="34" charset="0"/>
                <a:cs typeface="Arial" panose="020B0604020202020204" pitchFamily="34" charset="0"/>
              </a:rPr>
              <a:t>explicit teaching </a:t>
            </a:r>
            <a:r>
              <a:rPr lang="en-AU" sz="1200" b="0" i="0" u="none" strike="noStrike" dirty="0">
                <a:solidFill>
                  <a:srgbClr val="000000"/>
                </a:solidFill>
                <a:effectLst/>
                <a:highlight>
                  <a:srgbClr val="F5F5F5"/>
                </a:highlight>
                <a:latin typeface="Arial" panose="020B0604020202020204" pitchFamily="34" charset="0"/>
                <a:cs typeface="Arial" panose="020B0604020202020204" pitchFamily="34" charset="0"/>
              </a:rPr>
              <a:t>and </a:t>
            </a:r>
            <a:r>
              <a:rPr lang="en-AU" sz="1200" b="1" i="0" u="none" strike="noStrike" dirty="0">
                <a:solidFill>
                  <a:srgbClr val="000000"/>
                </a:solidFill>
                <a:effectLst/>
                <a:highlight>
                  <a:srgbClr val="F5F5F5"/>
                </a:highlight>
                <a:latin typeface="Arial" panose="020B0604020202020204" pitchFamily="34" charset="0"/>
                <a:cs typeface="Arial" panose="020B0604020202020204" pitchFamily="34" charset="0"/>
              </a:rPr>
              <a:t>classroom management</a:t>
            </a:r>
            <a:r>
              <a:rPr lang="en-AU" sz="1200" b="0" i="0" u="none" strike="noStrike" dirty="0">
                <a:solidFill>
                  <a:srgbClr val="000000"/>
                </a:solidFill>
                <a:effectLst/>
                <a:highlight>
                  <a:srgbClr val="F5F5F5"/>
                </a:highlight>
                <a:latin typeface="Arial" panose="020B0604020202020204" pitchFamily="34" charset="0"/>
                <a:cs typeface="Arial" panose="020B0604020202020204" pitchFamily="34" charset="0"/>
              </a:rPr>
              <a:t>.</a:t>
            </a:r>
          </a:p>
          <a:p>
            <a:endParaRPr lang="en-AU"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Activity:</a:t>
            </a:r>
          </a:p>
          <a:p>
            <a:endParaRPr lang="en-AU" sz="1200" dirty="0">
              <a:latin typeface="Arial" panose="020B0604020202020204" pitchFamily="34" charset="0"/>
              <a:cs typeface="Arial" panose="020B0604020202020204" pitchFamily="34" charset="0"/>
            </a:endParaRPr>
          </a:p>
          <a:p>
            <a:pPr marL="342900" indent="-342900">
              <a:buAutoNum type="arabicPeriod"/>
            </a:pPr>
            <a:r>
              <a:rPr lang="en-AU" sz="1200" dirty="0">
                <a:latin typeface="Arial" panose="020B0604020202020204" pitchFamily="34" charset="0"/>
                <a:cs typeface="Arial" panose="020B0604020202020204" pitchFamily="34" charset="0"/>
              </a:rPr>
              <a:t>Access and identify key features from delivering, sustaining and growing and excelling for the explicit teaching theme.</a:t>
            </a:r>
          </a:p>
          <a:p>
            <a:pPr marL="342900" indent="-342900">
              <a:buAutoNum type="arabicPeriod"/>
            </a:pPr>
            <a:r>
              <a:rPr lang="en-AU" sz="1200" dirty="0">
                <a:latin typeface="Arial" panose="020B0604020202020204" pitchFamily="34" charset="0"/>
                <a:cs typeface="Arial" panose="020B0604020202020204" pitchFamily="34" charset="0"/>
              </a:rPr>
              <a:t>Access and identify key features from delivering, sustaining and growing and excelling for the classroom management theme.</a:t>
            </a:r>
          </a:p>
          <a:p>
            <a:pPr marL="342900" indent="-342900">
              <a:buAutoNum type="arabicPeriod"/>
            </a:pPr>
            <a:r>
              <a:rPr lang="en-AU" sz="1200" dirty="0">
                <a:latin typeface="Arial" panose="020B0604020202020204" pitchFamily="34" charset="0"/>
                <a:cs typeface="Arial" panose="020B0604020202020204" pitchFamily="34" charset="0"/>
              </a:rPr>
              <a:t>Describe how our classrooms would look, feel and sound if we were to move to 'sustaining and growing' or move to 'excelling’.</a:t>
            </a:r>
          </a:p>
          <a:p>
            <a:pPr marL="342900" indent="-342900">
              <a:buAutoNum type="arabicPeriod"/>
            </a:pPr>
            <a:r>
              <a:rPr lang="en-AU" sz="1200" dirty="0">
                <a:latin typeface="Arial" panose="020B0604020202020204" pitchFamily="34" charset="0"/>
                <a:cs typeface="Arial" panose="020B0604020202020204" pitchFamily="34" charset="0"/>
              </a:rPr>
              <a:t>Discuss how this would align with the strategic direction already in place in your school?</a:t>
            </a:r>
          </a:p>
          <a:p>
            <a:pPr marL="342900" indent="-342900">
              <a:buAutoNum type="arabicPeriod"/>
            </a:pPr>
            <a:r>
              <a:rPr lang="en-AU" sz="1200" dirty="0">
                <a:latin typeface="Arial" panose="020B0604020202020204" pitchFamily="34" charset="0"/>
                <a:cs typeface="Arial" panose="020B0604020202020204" pitchFamily="34" charset="0"/>
              </a:rPr>
              <a:t>As a whole school, how are we ensuring we continue to reflect on and share our practice? </a:t>
            </a:r>
          </a:p>
          <a:p>
            <a:pPr marL="342900" indent="-342900">
              <a:buAutoNum type="arabicPeriod"/>
            </a:pPr>
            <a:r>
              <a:rPr lang="en-AU" sz="1200" dirty="0">
                <a:latin typeface="Arial" panose="020B0604020202020204" pitchFamily="34" charset="0"/>
                <a:cs typeface="Arial" panose="020B0604020202020204" pitchFamily="34" charset="0"/>
              </a:rPr>
              <a:t>What actions can we take to promote our effective explicit teaching practice to the wider school community? </a:t>
            </a:r>
          </a:p>
          <a:p>
            <a:pPr marL="342900" indent="-342900">
              <a:buAutoNum type="arabicPeriod"/>
            </a:pPr>
            <a:r>
              <a:rPr lang="en-AU" sz="1200" dirty="0">
                <a:latin typeface="Arial" panose="020B0604020202020204" pitchFamily="34" charset="0"/>
                <a:cs typeface="Arial" panose="020B0604020202020204" pitchFamily="34" charset="0"/>
              </a:rPr>
              <a:t>How can the SEF be integrated in our school’s professional learning in an ongoing way? </a:t>
            </a:r>
          </a:p>
          <a:p>
            <a:pPr marL="342900" indent="-342900">
              <a:buAutoNum type="arabicPeriod"/>
            </a:pPr>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Discussion points:</a:t>
            </a:r>
          </a:p>
          <a:p>
            <a:pPr algn="l" rtl="0" fontAlgn="base"/>
            <a:r>
              <a:rPr lang="en-AU" sz="1200" b="0" i="0" u="none" strike="noStrike" dirty="0">
                <a:solidFill>
                  <a:srgbClr val="000000"/>
                </a:solidFill>
                <a:effectLst/>
                <a:highlight>
                  <a:srgbClr val="F5F5F5"/>
                </a:highlight>
                <a:latin typeface="Arial" panose="020B0604020202020204" pitchFamily="34" charset="0"/>
                <a:cs typeface="Arial" panose="020B0604020202020204" pitchFamily="34" charset="0"/>
              </a:rPr>
              <a:t>In ‘sustaining and growing’ the practice looks like a whole school approach to positive classroom management:  </a:t>
            </a:r>
          </a:p>
          <a:p>
            <a:pPr algn="l" rtl="0" fontAlgn="base"/>
            <a:r>
              <a:rPr lang="en-AU" sz="1200" b="0" i="0" dirty="0">
                <a:solidFill>
                  <a:srgbClr val="444444"/>
                </a:solidFill>
                <a:effectLst/>
                <a:highlight>
                  <a:srgbClr val="F5F5F5"/>
                </a:highlight>
                <a:latin typeface="Arial" panose="020B0604020202020204" pitchFamily="34" charset="0"/>
                <a:cs typeface="Arial" panose="020B0604020202020204" pitchFamily="34" charset="0"/>
              </a:rPr>
              <a:t>​</a:t>
            </a:r>
          </a:p>
          <a:p>
            <a:pPr algn="l" rtl="0" fontAlgn="base"/>
            <a:r>
              <a:rPr lang="en-AU" sz="1200" b="0" i="0" u="none" strike="noStrike" dirty="0">
                <a:solidFill>
                  <a:srgbClr val="000000"/>
                </a:solidFill>
                <a:effectLst/>
                <a:highlight>
                  <a:srgbClr val="F5F5F5"/>
                </a:highlight>
                <a:latin typeface="Arial" panose="020B0604020202020204" pitchFamily="34" charset="0"/>
                <a:cs typeface="Arial" panose="020B0604020202020204" pitchFamily="34" charset="0"/>
              </a:rPr>
              <a:t>This extends to learning routines in ‘excelling’ where there are consistent school-wide approaches to learning routines that enable student engagement. </a:t>
            </a:r>
            <a:r>
              <a:rPr lang="en-US" sz="1200" b="0" i="0" dirty="0">
                <a:solidFill>
                  <a:srgbClr val="444444"/>
                </a:solidFill>
                <a:effectLst/>
                <a:highlight>
                  <a:srgbClr val="F5F5F5"/>
                </a:highlight>
                <a:latin typeface="Arial" panose="020B0604020202020204" pitchFamily="34" charset="0"/>
                <a:cs typeface="Arial" panose="020B0604020202020204" pitchFamily="34" charset="0"/>
              </a:rPr>
              <a:t>​</a:t>
            </a:r>
          </a:p>
          <a:p>
            <a:pPr algn="l" rtl="0" fontAlgn="base"/>
            <a:r>
              <a:rPr lang="en-AU" sz="1200" b="0" i="0" dirty="0">
                <a:solidFill>
                  <a:srgbClr val="444444"/>
                </a:solidFill>
                <a:effectLst/>
                <a:highlight>
                  <a:srgbClr val="F5F5F5"/>
                </a:highlight>
                <a:latin typeface="Arial" panose="020B0604020202020204" pitchFamily="34" charset="0"/>
                <a:cs typeface="Arial" panose="020B0604020202020204" pitchFamily="34" charset="0"/>
              </a:rPr>
              <a:t>​</a:t>
            </a:r>
          </a:p>
          <a:p>
            <a:endParaRPr lang="en-AU" sz="1200" dirty="0">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AU" sz="1800" dirty="0">
              <a:solidFill>
                <a:srgbClr val="333333"/>
              </a:solidFill>
              <a:latin typeface="Public Sans"/>
              <a:cs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69</a:t>
            </a:fld>
            <a:endParaRPr lang="en-AU"/>
          </a:p>
        </p:txBody>
      </p:sp>
    </p:spTree>
    <p:extLst>
      <p:ext uri="{BB962C8B-B14F-4D97-AF65-F5344CB8AC3E}">
        <p14:creationId xmlns:p14="http://schemas.microsoft.com/office/powerpoint/2010/main" val="167332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to restate why a whole school teaching routine is powerful</a:t>
            </a:r>
          </a:p>
          <a:p>
            <a:r>
              <a:rPr lang="en-US" sz="1200" b="1" dirty="0">
                <a:latin typeface="Arial" panose="020B0604020202020204" pitchFamily="34" charset="0"/>
                <a:cs typeface="Arial" panose="020B0604020202020204" pitchFamily="34" charset="0"/>
              </a:rPr>
              <a:t>[01:00]</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ea typeface="Calibri"/>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Speaker notes: </a:t>
            </a:r>
            <a:endParaRPr lang="en-US" sz="1200" dirty="0">
              <a:latin typeface="Arial" panose="020B0604020202020204" pitchFamily="34" charset="0"/>
              <a:ea typeface="Calibri"/>
              <a:cs typeface="Arial" panose="020B0604020202020204" pitchFamily="34" charset="0"/>
            </a:endParaRPr>
          </a:p>
          <a:p>
            <a:r>
              <a:rPr lang="en-US" sz="1200" dirty="0">
                <a:latin typeface="Arial" panose="020B0604020202020204" pitchFamily="34" charset="0"/>
                <a:ea typeface="Calibri"/>
                <a:cs typeface="Arial" panose="020B0604020202020204" pitchFamily="34" charset="0"/>
              </a:rPr>
              <a:t>These modules use the power of whole school teaching routines. </a:t>
            </a:r>
            <a:r>
              <a:rPr lang="en-US" sz="1200" dirty="0">
                <a:effectLst/>
                <a:latin typeface="Arial" panose="020B0604020202020204" pitchFamily="34" charset="0"/>
                <a:ea typeface="Aptos" panose="020B0004020202020204" pitchFamily="34" charset="0"/>
                <a:cs typeface="Arial" panose="020B0604020202020204" pitchFamily="34" charset="0"/>
              </a:rPr>
              <a:t>When a group of expert teachers from across the school come together and create a whole school approach, they are far more effective than when they go it alone. Teaching routines:</a:t>
            </a:r>
          </a:p>
          <a:p>
            <a:endParaRPr lang="en-AU" sz="12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200" b="1" dirty="0">
                <a:effectLst/>
                <a:latin typeface="Arial" panose="020B0604020202020204" pitchFamily="34" charset="0"/>
                <a:ea typeface="Aptos" panose="020B0004020202020204" pitchFamily="34" charset="0"/>
                <a:cs typeface="Arial" panose="020B0604020202020204" pitchFamily="34" charset="0"/>
              </a:rPr>
              <a:t>[click] </a:t>
            </a:r>
            <a:r>
              <a:rPr lang="en-US" sz="1200" dirty="0">
                <a:effectLst/>
                <a:latin typeface="Arial" panose="020B0604020202020204" pitchFamily="34" charset="0"/>
                <a:ea typeface="Aptos" panose="020B0004020202020204" pitchFamily="34" charset="0"/>
                <a:cs typeface="Arial" panose="020B0604020202020204" pitchFamily="34" charset="0"/>
              </a:rPr>
              <a:t>save learning time </a:t>
            </a:r>
            <a:endParaRPr lang="en-AU" sz="12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200" b="1" dirty="0">
                <a:effectLst/>
                <a:latin typeface="Arial" panose="020B0604020202020204" pitchFamily="34" charset="0"/>
                <a:ea typeface="Aptos" panose="020B0004020202020204" pitchFamily="34" charset="0"/>
                <a:cs typeface="Arial" panose="020B0604020202020204" pitchFamily="34" charset="0"/>
              </a:rPr>
              <a:t>[click] </a:t>
            </a:r>
            <a:r>
              <a:rPr lang="en-US" sz="1200" dirty="0">
                <a:effectLst/>
                <a:latin typeface="Arial" panose="020B0604020202020204" pitchFamily="34" charset="0"/>
                <a:ea typeface="Aptos" panose="020B0004020202020204" pitchFamily="34" charset="0"/>
                <a:cs typeface="Arial" panose="020B0604020202020204" pitchFamily="34" charset="0"/>
              </a:rPr>
              <a:t>can free up students’ working memory</a:t>
            </a:r>
            <a:endParaRPr lang="en-AU" sz="12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200" b="1" dirty="0">
                <a:effectLst/>
                <a:latin typeface="Arial" panose="020B0604020202020204" pitchFamily="34" charset="0"/>
                <a:ea typeface="Aptos" panose="020B0004020202020204" pitchFamily="34" charset="0"/>
                <a:cs typeface="Arial" panose="020B0604020202020204" pitchFamily="34" charset="0"/>
              </a:rPr>
              <a:t>[click] </a:t>
            </a:r>
            <a:r>
              <a:rPr lang="en-US" sz="1200" dirty="0">
                <a:effectLst/>
                <a:latin typeface="Arial" panose="020B0604020202020204" pitchFamily="34" charset="0"/>
                <a:ea typeface="Aptos" panose="020B0004020202020204" pitchFamily="34" charset="0"/>
                <a:cs typeface="Arial" panose="020B0604020202020204" pitchFamily="34" charset="0"/>
              </a:rPr>
              <a:t>provide certainty and expectations for students to contribute to a learning environment where they’re safe to participate.</a:t>
            </a:r>
            <a:endParaRPr lang="en-AU" sz="12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200" b="1" dirty="0">
                <a:effectLst/>
                <a:latin typeface="Arial" panose="020B0604020202020204" pitchFamily="34" charset="0"/>
                <a:ea typeface="Aptos" panose="020B0004020202020204" pitchFamily="34" charset="0"/>
                <a:cs typeface="Arial" panose="020B0604020202020204" pitchFamily="34" charset="0"/>
              </a:rPr>
              <a:t>[click] </a:t>
            </a:r>
            <a:r>
              <a:rPr lang="en-US" sz="1200" dirty="0">
                <a:effectLst/>
                <a:latin typeface="Arial" panose="020B0604020202020204" pitchFamily="34" charset="0"/>
                <a:ea typeface="Aptos" panose="020B0004020202020204" pitchFamily="34" charset="0"/>
                <a:cs typeface="Arial" panose="020B0604020202020204" pitchFamily="34" charset="0"/>
              </a:rPr>
              <a:t>they’re efficient, because when done the same way across the school, students can</a:t>
            </a:r>
            <a:r>
              <a:rPr lang="en-GB" sz="1200" dirty="0">
                <a:effectLst/>
                <a:latin typeface="Arial" panose="020B0604020202020204" pitchFamily="34" charset="0"/>
                <a:ea typeface="Aptos" panose="020B0004020202020204" pitchFamily="34" charset="0"/>
                <a:cs typeface="Arial" panose="020B0604020202020204" pitchFamily="34" charset="0"/>
              </a:rPr>
              <a:t> learn the routine more quickly.</a:t>
            </a:r>
            <a:endParaRPr lang="en-AU" sz="12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200" b="1" dirty="0">
                <a:effectLst/>
                <a:latin typeface="Arial" panose="020B0604020202020204" pitchFamily="34" charset="0"/>
                <a:ea typeface="Aptos" panose="020B0004020202020204" pitchFamily="34" charset="0"/>
                <a:cs typeface="Arial" panose="020B0604020202020204" pitchFamily="34" charset="0"/>
              </a:rPr>
              <a:t>[click] </a:t>
            </a:r>
            <a:r>
              <a:rPr lang="en-US" sz="1200" dirty="0">
                <a:effectLst/>
                <a:latin typeface="Arial" panose="020B0604020202020204" pitchFamily="34" charset="0"/>
                <a:ea typeface="Aptos" panose="020B0004020202020204" pitchFamily="34" charset="0"/>
                <a:cs typeface="Arial" panose="020B0604020202020204" pitchFamily="34" charset="0"/>
              </a:rPr>
              <a:t>and they foster a strong sense of belonging.</a:t>
            </a:r>
            <a:endParaRPr lang="en-AU" sz="1200" dirty="0">
              <a:effectLst/>
              <a:latin typeface="Arial" panose="020B0604020202020204" pitchFamily="34" charset="0"/>
              <a:ea typeface="Aptos" panose="020B0004020202020204" pitchFamily="34" charset="0"/>
              <a:cs typeface="Arial" panose="020B0604020202020204" pitchFamily="34" charset="0"/>
            </a:endParaRPr>
          </a:p>
          <a:p>
            <a:endParaRPr lang="en-US" sz="1200" dirty="0">
              <a:latin typeface="Arial" panose="020B0604020202020204" pitchFamily="34" charset="0"/>
              <a:ea typeface="Calibri"/>
              <a:cs typeface="Arial" panose="020B0604020202020204" pitchFamily="34" charset="0"/>
            </a:endParaRPr>
          </a:p>
          <a:p>
            <a:r>
              <a:rPr lang="en-US" sz="1200" dirty="0">
                <a:latin typeface="Arial" panose="020B0604020202020204" pitchFamily="34" charset="0"/>
                <a:ea typeface="Calibri"/>
                <a:cs typeface="Arial" panose="020B0604020202020204" pitchFamily="34" charset="0"/>
              </a:rPr>
              <a:t>As we go through the learning module here, and other learning modules for explicit teaching we will revisit the idea of the whole school teaching routines.</a:t>
            </a:r>
          </a:p>
          <a:p>
            <a:endParaRPr lang="en-US" sz="1200" dirty="0">
              <a:latin typeface="Arial" panose="020B0604020202020204" pitchFamily="34" charset="0"/>
              <a:ea typeface="Calibri"/>
              <a:cs typeface="Arial" panose="020B0604020202020204" pitchFamily="34" charset="0"/>
            </a:endParaRPr>
          </a:p>
          <a:p>
            <a:r>
              <a:rPr lang="en-US" sz="1200" b="1" dirty="0">
                <a:latin typeface="Arial" panose="020B0604020202020204" pitchFamily="34" charset="0"/>
                <a:ea typeface="Calibri"/>
                <a:cs typeface="Arial" panose="020B0604020202020204" pitchFamily="34" charset="0"/>
              </a:rPr>
              <a:t>References:</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AU" sz="1200" dirty="0">
                <a:latin typeface="Arial" panose="020B0604020202020204" pitchFamily="34" charset="0"/>
                <a:cs typeface="Arial" panose="020B0604020202020204" pitchFamily="34" charset="0"/>
              </a:rPr>
              <a:t>Archer AL and Hughes CA (2011) </a:t>
            </a:r>
            <a:r>
              <a:rPr lang="en-AU" sz="1200" i="1" dirty="0">
                <a:effectLst/>
                <a:latin typeface="Arial" panose="020B0604020202020204" pitchFamily="34" charset="0"/>
                <a:cs typeface="Arial" panose="020B0604020202020204" pitchFamily="34" charset="0"/>
              </a:rPr>
              <a:t>Explicit instruction: effective and efficient teaching, </a:t>
            </a:r>
            <a:r>
              <a:rPr lang="en-AU" sz="1200" dirty="0">
                <a:effectLst/>
                <a:latin typeface="Arial" panose="020B0604020202020204" pitchFamily="34" charset="0"/>
                <a:cs typeface="Arial" panose="020B0604020202020204" pitchFamily="34" charset="0"/>
              </a:rPr>
              <a:t>Guilford Press.</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AU" sz="1200" dirty="0">
                <a:latin typeface="Arial" panose="020B0604020202020204" pitchFamily="34" charset="0"/>
                <a:cs typeface="Arial" panose="020B0604020202020204" pitchFamily="34" charset="0"/>
              </a:rPr>
              <a:t>AERO (Australian Education Research Organisation) (2021) </a:t>
            </a:r>
            <a:r>
              <a:rPr lang="en-AU" sz="1200" i="1" dirty="0">
                <a:latin typeface="Arial" panose="020B0604020202020204" pitchFamily="34" charset="0"/>
                <a:cs typeface="Arial" panose="020B0604020202020204" pitchFamily="34" charset="0"/>
              </a:rPr>
              <a:t>Focused classrooms: managing the classroom to maximise learning, </a:t>
            </a:r>
            <a:r>
              <a:rPr lang="en-AU" sz="1200" dirty="0">
                <a:latin typeface="Arial" panose="020B0604020202020204" pitchFamily="34" charset="0"/>
                <a:cs typeface="Arial" panose="020B0604020202020204" pitchFamily="34" charset="0"/>
              </a:rPr>
              <a:t>AERO, accessed </a:t>
            </a:r>
            <a:r>
              <a:rPr lang="en-US" sz="1200" dirty="0">
                <a:latin typeface="Arial" panose="020B0604020202020204" pitchFamily="34" charset="0"/>
                <a:cs typeface="Arial" panose="020B0604020202020204" pitchFamily="34" charset="0"/>
              </a:rPr>
              <a:t>20 November 2024.</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AU" sz="1200" dirty="0">
                <a:latin typeface="Arial" panose="020B0604020202020204" pitchFamily="34" charset="0"/>
                <a:cs typeface="Arial" panose="020B0604020202020204" pitchFamily="34" charset="0"/>
              </a:rPr>
              <a:t>AERO (Australian Education Research Organisation) (2023a) </a:t>
            </a:r>
            <a:r>
              <a:rPr lang="en-AU" sz="1200" i="1" dirty="0">
                <a:latin typeface="Arial" panose="020B0604020202020204" pitchFamily="34" charset="0"/>
                <a:cs typeface="Arial" panose="020B0604020202020204" pitchFamily="34" charset="0"/>
              </a:rPr>
              <a:t>Teaching routines: their role in classroom management, </a:t>
            </a:r>
            <a:r>
              <a:rPr lang="en-AU" sz="1200" i="0" dirty="0">
                <a:latin typeface="Arial" panose="020B0604020202020204" pitchFamily="34" charset="0"/>
                <a:cs typeface="Arial" panose="020B0604020202020204" pitchFamily="34" charset="0"/>
              </a:rPr>
              <a:t>AERO. </a:t>
            </a:r>
            <a:r>
              <a:rPr lang="en-AU" sz="1200" dirty="0">
                <a:latin typeface="Arial" panose="020B0604020202020204" pitchFamily="34" charset="0"/>
                <a:cs typeface="Arial" panose="020B0604020202020204" pitchFamily="34" charset="0"/>
              </a:rPr>
              <a:t>accessed </a:t>
            </a:r>
            <a:r>
              <a:rPr lang="en-US" sz="1200" dirty="0">
                <a:latin typeface="Arial" panose="020B0604020202020204" pitchFamily="34" charset="0"/>
                <a:cs typeface="Arial" panose="020B0604020202020204" pitchFamily="34" charset="0"/>
              </a:rPr>
              <a:t>20 November 2024.</a:t>
            </a:r>
            <a:endParaRPr lang="en-AU" sz="1200" i="0" dirty="0">
              <a:latin typeface="Arial" panose="020B0604020202020204" pitchFamily="34" charset="0"/>
              <a:cs typeface="Arial" panose="020B0604020202020204" pitchFamily="34" charset="0"/>
            </a:endParaRPr>
          </a:p>
          <a:p>
            <a:pPr marL="342900" indent="-342900">
              <a:buFont typeface="+mj-lt"/>
              <a:buAutoNum type="arabicPeriod"/>
            </a:pPr>
            <a:r>
              <a:rPr lang="en-AU" sz="1200" dirty="0">
                <a:latin typeface="Arial" panose="020B0604020202020204" pitchFamily="34" charset="0"/>
                <a:cs typeface="Arial" panose="020B0604020202020204" pitchFamily="34" charset="0"/>
              </a:rPr>
              <a:t>McCrea P (2020) </a:t>
            </a:r>
            <a:r>
              <a:rPr lang="en-AU" sz="1200" i="1" dirty="0">
                <a:latin typeface="Arial" panose="020B0604020202020204" pitchFamily="34" charset="0"/>
                <a:cs typeface="Arial" panose="020B0604020202020204" pitchFamily="34" charset="0"/>
              </a:rPr>
              <a:t>Motivated Teaching: harnessing the science of motivation to boost attention and effort in the classroom</a:t>
            </a:r>
            <a:r>
              <a:rPr lang="en-AU" sz="1200" dirty="0">
                <a:latin typeface="Arial" panose="020B0604020202020204" pitchFamily="34" charset="0"/>
                <a:cs typeface="Arial" panose="020B0604020202020204" pitchFamily="34" charset="0"/>
              </a:rPr>
              <a:t>, </a:t>
            </a:r>
            <a:r>
              <a:rPr lang="en-AU" sz="1200" dirty="0" err="1">
                <a:latin typeface="Arial" panose="020B0604020202020204" pitchFamily="34" charset="0"/>
                <a:cs typeface="Arial" panose="020B0604020202020204" pitchFamily="34" charset="0"/>
              </a:rPr>
              <a:t>Createspace</a:t>
            </a:r>
            <a:r>
              <a:rPr lang="en-AU" sz="1200" dirty="0">
                <a:latin typeface="Arial" panose="020B0604020202020204" pitchFamily="34" charset="0"/>
                <a:cs typeface="Arial" panose="020B0604020202020204" pitchFamily="34" charset="0"/>
              </a:rPr>
              <a:t> Independent Publishing Platform.</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AU" sz="1200" dirty="0">
                <a:latin typeface="Arial" panose="020B0604020202020204" pitchFamily="34" charset="0"/>
                <a:cs typeface="Arial" panose="020B0604020202020204" pitchFamily="34" charset="0"/>
              </a:rPr>
              <a:t>McCrea P (2020) </a:t>
            </a:r>
            <a:r>
              <a:rPr lang="en-AU" sz="1200" i="1" dirty="0">
                <a:latin typeface="Arial" panose="020B0604020202020204" pitchFamily="34" charset="0"/>
                <a:cs typeface="Arial" panose="020B0604020202020204" pitchFamily="34" charset="0"/>
              </a:rPr>
              <a:t>Motivated Teaching: harnessing the science of motivation to boost attention and effort in the classroom</a:t>
            </a:r>
            <a:r>
              <a:rPr lang="en-AU" sz="1200" dirty="0">
                <a:latin typeface="Arial" panose="020B0604020202020204" pitchFamily="34" charset="0"/>
                <a:cs typeface="Arial" panose="020B0604020202020204" pitchFamily="34" charset="0"/>
              </a:rPr>
              <a:t>, </a:t>
            </a:r>
            <a:r>
              <a:rPr lang="en-AU" sz="1200" dirty="0" err="1">
                <a:latin typeface="Arial" panose="020B0604020202020204" pitchFamily="34" charset="0"/>
                <a:cs typeface="Arial" panose="020B0604020202020204" pitchFamily="34" charset="0"/>
              </a:rPr>
              <a:t>Createspace</a:t>
            </a:r>
            <a:r>
              <a:rPr lang="en-AU" sz="1200" dirty="0">
                <a:latin typeface="Arial" panose="020B0604020202020204" pitchFamily="34" charset="0"/>
                <a:cs typeface="Arial" panose="020B0604020202020204" pitchFamily="34" charset="0"/>
              </a:rPr>
              <a:t> Independent Publishing Platform.</a:t>
            </a:r>
          </a:p>
          <a:p>
            <a:endParaRPr lang="en-AU" sz="1200" dirty="0">
              <a:latin typeface="Arial" panose="020B0604020202020204" pitchFamily="34" charset="0"/>
              <a:cs typeface="Arial" panose="020B0604020202020204" pitchFamily="34" charset="0"/>
            </a:endParaRPr>
          </a:p>
          <a:p>
            <a:r>
              <a:rPr lang="en-US" sz="1200" b="1" dirty="0">
                <a:latin typeface="Arial" panose="020B0604020202020204" pitchFamily="34" charset="0"/>
                <a:ea typeface="Calibri"/>
                <a:cs typeface="Arial" panose="020B0604020202020204" pitchFamily="34" charset="0"/>
              </a:rPr>
              <a:t>Further reading:</a:t>
            </a:r>
          </a:p>
          <a:p>
            <a:endParaRPr lang="en-US"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Tharby</a:t>
            </a:r>
            <a:r>
              <a:rPr lang="en-US" sz="1200" dirty="0">
                <a:latin typeface="Arial" panose="020B0604020202020204" pitchFamily="34" charset="0"/>
                <a:cs typeface="Arial" panose="020B0604020202020204" pitchFamily="34" charset="0"/>
              </a:rPr>
              <a:t> A (12 May </a:t>
            </a:r>
            <a:r>
              <a:rPr lang="en-US" sz="1200" kern="1200" dirty="0">
                <a:solidFill>
                  <a:schemeClr val="tx1"/>
                </a:solidFill>
                <a:latin typeface="Arial" panose="020B0604020202020204" pitchFamily="34" charset="0"/>
                <a:ea typeface="+mn-ea"/>
                <a:cs typeface="Arial" panose="020B0604020202020204" pitchFamily="34" charset="0"/>
              </a:rPr>
              <a:t>2023</a:t>
            </a:r>
            <a:r>
              <a:rPr lang="en-US" sz="1200" u="none" kern="1200" dirty="0">
                <a:solidFill>
                  <a:schemeClr val="tx1"/>
                </a:solidFill>
                <a:latin typeface="Arial" panose="020B0604020202020204" pitchFamily="34" charset="0"/>
                <a:ea typeface="+mn-ea"/>
                <a:cs typeface="Arial" panose="020B0604020202020204" pitchFamily="34" charset="0"/>
              </a:rPr>
              <a:t>)</a:t>
            </a:r>
            <a:r>
              <a:rPr lang="en-AU" sz="1200" u="none" kern="1200" dirty="0">
                <a:solidFill>
                  <a:schemeClr val="tx1"/>
                </a:solidFill>
                <a:latin typeface="Arial" panose="020B0604020202020204" pitchFamily="34" charset="0"/>
                <a:ea typeface="+mn-ea"/>
                <a:cs typeface="Arial" panose="020B0604020202020204" pitchFamily="34" charset="0"/>
              </a:rPr>
              <a:t> ‘We are what we do: the case for explicit and consistent school-wide routines’, </a:t>
            </a:r>
            <a:r>
              <a:rPr lang="en-US" sz="1200" i="1" dirty="0">
                <a:latin typeface="Arial" panose="020B0604020202020204" pitchFamily="34" charset="0"/>
                <a:cs typeface="Arial" panose="020B0604020202020204" pitchFamily="34" charset="0"/>
              </a:rPr>
              <a:t>Class Teaching, find the bright spots</a:t>
            </a:r>
            <a:r>
              <a:rPr lang="en-US" sz="1200" dirty="0">
                <a:latin typeface="Arial" panose="020B0604020202020204" pitchFamily="34" charset="0"/>
                <a:cs typeface="Arial" panose="020B0604020202020204" pitchFamily="34" charset="0"/>
              </a:rPr>
              <a:t>, accessed 20 November 2024. https://classteaching.wordpress.com/2023/05/17/we-are-what-we-do-the-case-for-explicit-and-consistent-school-wide-routines/ </a:t>
            </a:r>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5343044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solidFill>
                  <a:srgbClr val="22272B"/>
                </a:solidFill>
                <a:latin typeface="Arial" panose="020B0604020202020204" pitchFamily="34" charset="0"/>
                <a:cs typeface="Arial" panose="020B0604020202020204" pitchFamily="34" charset="0"/>
              </a:rPr>
              <a:t>Purpose of slide: Next steps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solidFill>
                  <a:srgbClr val="22272B"/>
                </a:solidFill>
                <a:latin typeface="Arial" panose="020B0604020202020204" pitchFamily="34" charset="0"/>
                <a:cs typeface="Arial" panose="020B0604020202020204" pitchFamily="34" charset="0"/>
              </a:rPr>
              <a:t>[0:40]</a:t>
            </a:r>
            <a:endParaRPr lang="en-US" sz="1200" dirty="0">
              <a:solidFill>
                <a:srgbClr val="22272B"/>
              </a:solidFill>
              <a:latin typeface="Arial" panose="020B0604020202020204" pitchFamily="34" charset="0"/>
              <a:cs typeface="Arial" panose="020B0604020202020204" pitchFamily="34" charset="0"/>
            </a:endParaRPr>
          </a:p>
          <a:p>
            <a:r>
              <a:rPr lang="en-AU" sz="1200" b="1" dirty="0">
                <a:solidFill>
                  <a:srgbClr val="22272B"/>
                </a:solidFill>
                <a:latin typeface="Arial" panose="020B0604020202020204" pitchFamily="34" charset="0"/>
                <a:cs typeface="Arial" panose="020B0604020202020204" pitchFamily="34" charset="0"/>
              </a:rPr>
              <a:t>Speaker notes:</a:t>
            </a:r>
            <a:endParaRPr lang="en-US" sz="1200" b="1" dirty="0">
              <a:solidFill>
                <a:srgbClr val="22272B"/>
              </a:solidFill>
              <a:latin typeface="Arial" panose="020B0604020202020204" pitchFamily="34" charset="0"/>
              <a:cs typeface="Arial" panose="020B0604020202020204" pitchFamily="34" charset="0"/>
            </a:endParaRPr>
          </a:p>
          <a:p>
            <a:endParaRPr lang="en-AU" sz="1200" dirty="0">
              <a:solidFill>
                <a:srgbClr val="22272B"/>
              </a:solidFill>
              <a:latin typeface="Arial" panose="020B0604020202020204" pitchFamily="34" charset="0"/>
              <a:cs typeface="Arial" panose="020B0604020202020204" pitchFamily="34" charset="0"/>
            </a:endParaRPr>
          </a:p>
          <a:p>
            <a:r>
              <a:rPr lang="en-AU" sz="1200" dirty="0">
                <a:solidFill>
                  <a:srgbClr val="22272B"/>
                </a:solidFill>
                <a:latin typeface="Arial" panose="020B0604020202020204" pitchFamily="34" charset="0"/>
                <a:cs typeface="Arial" panose="020B0604020202020204" pitchFamily="34" charset="0"/>
              </a:rPr>
              <a:t>The evidence on explicit teaching is clear, it shows us how important it is to align our teaching pedagogy with how learning occurs. Ongoing information to support this is available on the department's website. </a:t>
            </a:r>
            <a:endParaRPr lang="en-AU" sz="1200" dirty="0">
              <a:solidFill>
                <a:srgbClr val="000000"/>
              </a:solidFill>
              <a:latin typeface="Arial" panose="020B0604020202020204" pitchFamily="34" charset="0"/>
              <a:cs typeface="Arial" panose="020B0604020202020204" pitchFamily="34" charset="0"/>
            </a:endParaRPr>
          </a:p>
          <a:p>
            <a:r>
              <a:rPr lang="en-AU" sz="1200" dirty="0">
                <a:solidFill>
                  <a:srgbClr val="22272B"/>
                </a:solidFill>
                <a:latin typeface="Arial" panose="020B0604020202020204" pitchFamily="34" charset="0"/>
                <a:cs typeface="Arial" panose="020B0604020202020204" pitchFamily="34" charset="0"/>
              </a:rPr>
              <a:t>This includes information about the enabling factors, how learning happens and the explicit teaching strategies. The website will continue to be updated as new resources are released in future. </a:t>
            </a:r>
            <a:br>
              <a:rPr lang="en-AU" sz="1200" dirty="0">
                <a:latin typeface="Arial" panose="020B0604020202020204" pitchFamily="34" charset="0"/>
                <a:cs typeface="Arial" panose="020B0604020202020204" pitchFamily="34" charset="0"/>
              </a:rPr>
            </a:br>
            <a:br>
              <a:rPr lang="en-AU" sz="1200" b="0" i="0" dirty="0">
                <a:latin typeface="Arial" panose="020B0604020202020204" pitchFamily="34" charset="0"/>
                <a:cs typeface="Arial" panose="020B0604020202020204" pitchFamily="34" charset="0"/>
              </a:rPr>
            </a:br>
            <a:r>
              <a:rPr lang="en-AU" sz="1200" dirty="0">
                <a:latin typeface="Arial" panose="020B0604020202020204" pitchFamily="34" charset="0"/>
                <a:cs typeface="Arial" panose="020B0604020202020204" pitchFamily="34" charset="0"/>
                <a:hlinkClick r:id="rId3"/>
              </a:rPr>
              <a:t>https://education.nsw.gov.au/teaching-and-learning/curriculum/explicit-teaching</a:t>
            </a:r>
            <a:endParaRPr lang="en-AU" sz="1200" dirty="0">
              <a:latin typeface="Arial" panose="020B0604020202020204" pitchFamily="34" charset="0"/>
              <a:cs typeface="Arial" panose="020B0604020202020204" pitchFamily="34" charset="0"/>
            </a:endParaRPr>
          </a:p>
          <a:p>
            <a:endParaRPr lang="en-AU"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71</a:t>
            </a:fld>
            <a:endParaRPr lang="en-AU"/>
          </a:p>
        </p:txBody>
      </p:sp>
    </p:spTree>
    <p:extLst>
      <p:ext uri="{BB962C8B-B14F-4D97-AF65-F5344CB8AC3E}">
        <p14:creationId xmlns:p14="http://schemas.microsoft.com/office/powerpoint/2010/main" val="20997293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endParaRPr lang="en-US">
              <a:latin typeface="Public Sans"/>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72</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1184959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latin typeface="Public Sans"/>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7120097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latin typeface="Public Sans"/>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74</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0259368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C082D-A2EF-B63C-BB0C-D6D613C4B8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CCD489-637D-DA66-24A7-5849A8B68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AA008-45DE-C71D-DF5C-7F299746CBF3}"/>
              </a:ext>
            </a:extLst>
          </p:cNvPr>
          <p:cNvSpPr>
            <a:spLocks noGrp="1"/>
          </p:cNvSpPr>
          <p:nvPr>
            <p:ph type="body" idx="1"/>
          </p:nvPr>
        </p:nvSpPr>
        <p:spPr/>
        <p:txBody>
          <a:bodyPr/>
          <a:lstStyle/>
          <a:p>
            <a:endParaRPr lang="en-US" dirty="0"/>
          </a:p>
          <a:p>
            <a:endParaRPr lang="en-US" dirty="0"/>
          </a:p>
          <a:p>
            <a:endParaRPr lang="en-US" dirty="0">
              <a:latin typeface="Public Sans"/>
            </a:endParaRPr>
          </a:p>
        </p:txBody>
      </p:sp>
      <p:sp>
        <p:nvSpPr>
          <p:cNvPr id="4" name="Slide Number Placeholder 3">
            <a:extLst>
              <a:ext uri="{FF2B5EF4-FFF2-40B4-BE49-F238E27FC236}">
                <a16:creationId xmlns:a16="http://schemas.microsoft.com/office/drawing/2014/main" id="{4F132BEC-7BD9-7075-224C-B4DA11DC7390}"/>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75</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031446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Public Sans"/>
              </a:rPr>
              <a:t>Purpose: Familiarising High Impact Professional Learning model (HIPL) and how it may inform our implementation of explicit teaching. </a:t>
            </a:r>
          </a:p>
          <a:p>
            <a:r>
              <a:rPr lang="en-AU" sz="1200" b="1" dirty="0">
                <a:latin typeface="Public Sans"/>
              </a:rPr>
              <a:t>[01:00]</a:t>
            </a:r>
            <a:endParaRPr lang="en-AU" sz="1200" dirty="0">
              <a:latin typeface="Public Sans"/>
            </a:endParaRPr>
          </a:p>
          <a:p>
            <a:endParaRPr lang="en-AU" sz="1200" b="1" dirty="0">
              <a:latin typeface="Public Sans"/>
            </a:endParaRPr>
          </a:p>
          <a:p>
            <a:r>
              <a:rPr lang="en-AU" sz="1200" b="1" dirty="0">
                <a:latin typeface="Public Sans"/>
              </a:rPr>
              <a:t>Speaker notes:</a:t>
            </a:r>
          </a:p>
          <a:p>
            <a:pPr>
              <a:lnSpc>
                <a:spcPct val="114999"/>
              </a:lnSpc>
              <a:spcAft>
                <a:spcPts val="800"/>
              </a:spcAft>
            </a:pPr>
            <a:r>
              <a:rPr lang="en-AU" sz="1200" kern="0" dirty="0">
                <a:latin typeface="Public Sans"/>
              </a:rPr>
              <a:t>The High Impact Professional Learning (HIPL) model forms the basis of this professional learning.  This model has five elements.  </a:t>
            </a:r>
          </a:p>
          <a:p>
            <a:pPr>
              <a:lnSpc>
                <a:spcPct val="114999"/>
              </a:lnSpc>
              <a:spcAft>
                <a:spcPts val="800"/>
              </a:spcAft>
            </a:pPr>
            <a:endParaRPr lang="en-AU" sz="1200" kern="0" dirty="0">
              <a:latin typeface="Public Sans"/>
            </a:endParaRPr>
          </a:p>
          <a:p>
            <a:r>
              <a:rPr lang="en-AU" sz="1200" b="1" kern="0" dirty="0">
                <a:latin typeface="Public Sans"/>
              </a:rPr>
              <a:t>Professional learning is driven by identified student needs - </a:t>
            </a:r>
            <a:r>
              <a:rPr lang="en-AU" sz="1200" kern="0" dirty="0"/>
              <a:t>https://education.nsw.gov.au/teaching-and-learning/professional-learning/high-impact-professional-learning/what-is-hipl/student-needs-drive-teacher-learning</a:t>
            </a:r>
            <a:endParaRPr lang="en-AU" sz="1200" b="1" kern="0" dirty="0"/>
          </a:p>
          <a:p>
            <a:endParaRPr lang="en-AU" sz="1200" kern="0" dirty="0">
              <a:latin typeface="Public Sans"/>
            </a:endParaRPr>
          </a:p>
          <a:p>
            <a:r>
              <a:rPr lang="en-AU" sz="1200" b="1" kern="0" dirty="0">
                <a:latin typeface="Public Sans"/>
              </a:rPr>
              <a:t>School leadership teams enable professional learning</a:t>
            </a:r>
            <a:r>
              <a:rPr lang="en-AU" sz="1200" kern="0" dirty="0">
                <a:latin typeface="Public Sans"/>
              </a:rPr>
              <a:t> - https://education.nsw.gov.au/teaching-and-learning/professional-learning/high-impact-professional-learning/what-is-hipl/leadership-that-prioritises-learning</a:t>
            </a:r>
          </a:p>
          <a:p>
            <a:endParaRPr lang="en-AU" sz="1200" u="sng" kern="0" dirty="0">
              <a:latin typeface="Public Sans"/>
            </a:endParaRPr>
          </a:p>
          <a:p>
            <a:r>
              <a:rPr lang="en-AU" sz="1200" b="1" kern="0" dirty="0">
                <a:latin typeface="Public Sans"/>
              </a:rPr>
              <a:t>Collaborative and applied professional learning strengthens teaching practice</a:t>
            </a:r>
            <a:r>
              <a:rPr lang="en-AU" sz="1200" kern="0" dirty="0">
                <a:latin typeface="Public Sans"/>
              </a:rPr>
              <a:t> - </a:t>
            </a:r>
            <a:r>
              <a:rPr lang="en-AU" sz="1200" kern="0" dirty="0"/>
              <a:t>https://education.nsw.gov.au/teaching-and-learning/professional-learning/high-impact-professional-learning/what-is-hipl/collaboration-that-improves-classroom-practice</a:t>
            </a:r>
          </a:p>
          <a:p>
            <a:endParaRPr lang="en-AU" sz="1200" b="1" kern="0" dirty="0">
              <a:latin typeface="Public Sans"/>
            </a:endParaRPr>
          </a:p>
          <a:p>
            <a:r>
              <a:rPr lang="en-AU" sz="1200" b="1" kern="0" dirty="0">
                <a:latin typeface="Public Sans"/>
              </a:rPr>
              <a:t>Professional learning is continuous and coherent - </a:t>
            </a:r>
            <a:r>
              <a:rPr lang="en-AU" sz="1200" kern="0" dirty="0"/>
              <a:t>https://education.nsw.gov.au/teaching-and-learning/professional-learning/high-impact-professional-learning/what-is-hipl/a-culture-of-continuous-learning</a:t>
            </a:r>
            <a:endParaRPr lang="en-AU" sz="1200" b="1" kern="0" dirty="0">
              <a:latin typeface="Public Sans"/>
            </a:endParaRPr>
          </a:p>
          <a:p>
            <a:endParaRPr lang="en-AU" sz="1200" kern="0" dirty="0">
              <a:latin typeface="Public Sans"/>
            </a:endParaRPr>
          </a:p>
          <a:p>
            <a:r>
              <a:rPr lang="en-AU" sz="1200" b="1" kern="0" dirty="0">
                <a:latin typeface="Public Sans"/>
              </a:rPr>
              <a:t>Teachers and school leaders are responsible for the impact of professional learning on student growth and performance</a:t>
            </a:r>
            <a:r>
              <a:rPr lang="en-AU" sz="1200" kern="0" dirty="0">
                <a:latin typeface="Public Sans"/>
              </a:rPr>
              <a:t> - </a:t>
            </a:r>
            <a:r>
              <a:rPr lang="en-AU" sz="1200" kern="0" dirty="0"/>
              <a:t>https://education.nsw.gov.au/teaching-and-learning/professional-learning/high-impact-professional-learning/what-is-hipl/accountability-for-impact-on-student-progress</a:t>
            </a:r>
            <a:endParaRPr lang="en-AU" sz="1200" dirty="0">
              <a:latin typeface="Public Sans"/>
            </a:endParaRPr>
          </a:p>
          <a:p>
            <a:endParaRPr lang="en-AU" sz="1200" kern="0" dirty="0">
              <a:latin typeface="Public Sans"/>
            </a:endParaRPr>
          </a:p>
          <a:p>
            <a:r>
              <a:rPr lang="en-AU" sz="1200" kern="0" dirty="0">
                <a:latin typeface="Public Sans"/>
              </a:rPr>
              <a:t>The actions and steps we take to enact each of these elements will be shaped by our increasing shared understanding of check for understanding strategy and how specific check for understanding techniques can be used to optimise the learning of our students. </a:t>
            </a:r>
          </a:p>
          <a:p>
            <a:pPr marL="0" marR="0" lvl="0" indent="0" algn="l" defTabSz="1219170" rtl="0" eaLnBrk="1" fontAlgn="auto" latinLnBrk="0" hangingPunct="1">
              <a:lnSpc>
                <a:spcPct val="114999"/>
              </a:lnSpc>
              <a:spcBef>
                <a:spcPts val="0"/>
              </a:spcBef>
              <a:spcAft>
                <a:spcPts val="800"/>
              </a:spcAft>
              <a:buClrTx/>
              <a:buSzTx/>
              <a:buFontTx/>
              <a:buNone/>
              <a:tabLst/>
              <a:defRPr/>
            </a:pPr>
            <a:endParaRPr lang="en-AU" sz="1200" kern="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14999"/>
              </a:lnSpc>
              <a:spcBef>
                <a:spcPts val="0"/>
              </a:spcBef>
              <a:spcAft>
                <a:spcPts val="800"/>
              </a:spcAft>
              <a:buClrTx/>
              <a:buSzTx/>
              <a:buFontTx/>
              <a:buNone/>
              <a:tabLst/>
              <a:defRPr/>
            </a:pPr>
            <a:endParaRPr lang="en-AU" sz="1200" dirty="0">
              <a:latin typeface="Arial" panose="020B0604020202020204" pitchFamily="34" charset="0"/>
              <a:cs typeface="Arial" panose="020B0604020202020204" pitchFamily="34" charset="0"/>
            </a:endParaRPr>
          </a:p>
          <a:p>
            <a:pPr>
              <a:lnSpc>
                <a:spcPct val="114999"/>
              </a:lnSpc>
              <a:spcAft>
                <a:spcPts val="800"/>
              </a:spcAft>
            </a:pPr>
            <a:endParaRPr lang="en-AU" sz="1200" b="1" kern="0" dirty="0">
              <a:latin typeface="Arial" panose="020B0604020202020204" pitchFamily="34" charset="0"/>
              <a:cs typeface="Arial" panose="020B0604020202020204" pitchFamily="34" charset="0"/>
            </a:endParaRPr>
          </a:p>
          <a:p>
            <a:pPr>
              <a:lnSpc>
                <a:spcPct val="114999"/>
              </a:lnSpc>
              <a:spcAft>
                <a:spcPts val="800"/>
              </a:spcAft>
            </a:pPr>
            <a:endParaRPr lang="en-AU" sz="1200" b="1" kern="0" dirty="0">
              <a:latin typeface="Arial" panose="020B0604020202020204" pitchFamily="34" charset="0"/>
              <a:cs typeface="Arial" panose="020B0604020202020204" pitchFamily="34" charset="0"/>
            </a:endParaRPr>
          </a:p>
          <a:p>
            <a:pPr>
              <a:lnSpc>
                <a:spcPct val="114999"/>
              </a:lnSpc>
              <a:spcAft>
                <a:spcPts val="800"/>
              </a:spcAft>
            </a:pPr>
            <a:endParaRPr lang="en-AU" sz="1200" b="1" kern="0" dirty="0">
              <a:latin typeface="Arial" panose="020B0604020202020204" pitchFamily="34" charset="0"/>
              <a:cs typeface="Arial" panose="020B0604020202020204" pitchFamily="34" charset="0"/>
            </a:endParaRPr>
          </a:p>
          <a:p>
            <a:pPr>
              <a:lnSpc>
                <a:spcPct val="114999"/>
              </a:lnSpc>
              <a:spcAft>
                <a:spcPts val="800"/>
              </a:spcAft>
            </a:pPr>
            <a:endParaRPr lang="en-AU" kern="0" dirty="0">
              <a:latin typeface="Public Sans"/>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267400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AF93D-D792-C667-DBCA-E2BA39047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645C03-88CB-1C66-54F2-7CECCAE11D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79E497-F760-3521-6ECB-0AEBB83D6A73}"/>
              </a:ext>
            </a:extLst>
          </p:cNvPr>
          <p:cNvSpPr>
            <a:spLocks noGrp="1"/>
          </p:cNvSpPr>
          <p:nvPr>
            <p:ph type="body" idx="1"/>
          </p:nvPr>
        </p:nvSpPr>
        <p:spPr/>
        <p:txBody>
          <a:bodyPr/>
          <a:lstStyle/>
          <a:p>
            <a:r>
              <a:rPr lang="en-AU" sz="1200" b="1" dirty="0">
                <a:latin typeface="Arial" panose="020B0604020202020204" pitchFamily="34" charset="0"/>
                <a:cs typeface="Arial" panose="020B0604020202020204" pitchFamily="34" charset="0"/>
              </a:rPr>
              <a:t>Purpose: Initial teacher collected data as an early indicator.</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Arial" panose="020B0604020202020204" pitchFamily="34" charset="0"/>
                <a:cs typeface="Arial" panose="020B0604020202020204" pitchFamily="34" charset="0"/>
              </a:rPr>
              <a:t>[02:00]</a:t>
            </a:r>
            <a:endParaRPr lang="en-AU" sz="1200" dirty="0">
              <a:latin typeface="Arial" panose="020B0604020202020204" pitchFamily="34" charset="0"/>
              <a:cs typeface="Arial" panose="020B0604020202020204" pitchFamily="34" charset="0"/>
            </a:endParaRPr>
          </a:p>
          <a:p>
            <a:endParaRPr lang="en-AU" sz="1200" b="1"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Speaker notes:</a:t>
            </a:r>
            <a:endParaRPr lang="en-AU" sz="1200" u="none" dirty="0">
              <a:latin typeface="Arial" panose="020B0604020202020204" pitchFamily="34" charset="0"/>
              <a:cs typeface="Arial" panose="020B0604020202020204" pitchFamily="34" charset="0"/>
            </a:endParaRPr>
          </a:p>
          <a:p>
            <a:pPr>
              <a:defRPr/>
            </a:pPr>
            <a:endParaRPr lang="en-AU" sz="1200" b="1" dirty="0">
              <a:latin typeface="Arial" panose="020B0604020202020204" pitchFamily="34" charset="0"/>
              <a:cs typeface="Arial" panose="020B0604020202020204" pitchFamily="34" charset="0"/>
            </a:endParaRPr>
          </a:p>
          <a:p>
            <a:pPr>
              <a:defRPr/>
            </a:pPr>
            <a:r>
              <a:rPr lang="en-AU" sz="1200" dirty="0">
                <a:latin typeface="Arial" panose="020B0604020202020204" pitchFamily="34" charset="0"/>
                <a:cs typeface="Arial" panose="020B0604020202020204" pitchFamily="34" charset="0"/>
              </a:rPr>
              <a:t>Think about one class you taught today. What parts of the scale would best describe your students?</a:t>
            </a:r>
          </a:p>
          <a:p>
            <a:pPr>
              <a:defRPr/>
            </a:pPr>
            <a:endParaRPr lang="en-AU" sz="1200" b="1"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An initial indicator is an observable change in student learning. It can help teachers to understand how effective their use of a technique may be. Initial indicators are important because they can give teachers insights into what parts of the instruction may need to be refined.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dirty="0">
              <a:latin typeface="Arial" panose="020B0604020202020204" pitchFamily="34" charset="0"/>
              <a:cs typeface="Arial" panose="020B0604020202020204" pitchFamily="34" charset="0"/>
            </a:endParaRPr>
          </a:p>
          <a:p>
            <a:pPr>
              <a:defRPr/>
            </a:pPr>
            <a:r>
              <a:rPr lang="en-AU" sz="1200" dirty="0">
                <a:latin typeface="Arial" panose="020B0604020202020204" pitchFamily="34" charset="0"/>
                <a:cs typeface="Arial" panose="020B0604020202020204" pitchFamily="34" charset="0"/>
              </a:rPr>
              <a:t>Here is an example of a tool that could be used for teacher reflection. This is one way to measure one aspect of the effectiveness of chunking and sequencing. </a:t>
            </a:r>
          </a:p>
          <a:p>
            <a:endParaRPr lang="en-AU" sz="1200" b="1"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We will be able to refer to our early indicator observations when we evaluate our impact in Part C. </a:t>
            </a:r>
          </a:p>
          <a:p>
            <a:endParaRPr lang="en-AU"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Note to presenter: </a:t>
            </a:r>
            <a:r>
              <a:rPr lang="en-AU" sz="1200" b="0" dirty="0">
                <a:latin typeface="Arial" panose="020B0604020202020204" pitchFamily="34" charset="0"/>
                <a:cs typeface="Arial" panose="020B0604020202020204" pitchFamily="34" charset="0"/>
              </a:rPr>
              <a:t>There is an opportunity to use this data in the final session. This measure is not the only consideration, and schools should select a model that is right for them.</a:t>
            </a:r>
          </a:p>
          <a:p>
            <a:r>
              <a:rPr lang="en-AU" sz="1200" dirty="0">
                <a:latin typeface="Arial" panose="020B0604020202020204" pitchFamily="34" charset="0"/>
                <a:cs typeface="Arial" panose="020B0604020202020204" pitchFamily="34" charset="0"/>
              </a:rPr>
              <a:t>This data could be collated and compared to other “school and classroom data about growth and performance.” </a:t>
            </a:r>
          </a:p>
          <a:p>
            <a:r>
              <a:rPr lang="en-AU" sz="1200" dirty="0">
                <a:latin typeface="Arial" panose="020B0604020202020204" pitchFamily="34" charset="0"/>
                <a:cs typeface="Arial" panose="020B0604020202020204" pitchFamily="34" charset="0"/>
              </a:rPr>
              <a:t>For example: </a:t>
            </a:r>
          </a:p>
          <a:p>
            <a:r>
              <a:rPr lang="en-AU" sz="1200" dirty="0">
                <a:latin typeface="Arial" panose="020B0604020202020204" pitchFamily="34" charset="0"/>
                <a:cs typeface="Arial" panose="020B0604020202020204" pitchFamily="34" charset="0"/>
              </a:rPr>
              <a:t>NAPLAN report overview accessed through Scout</a:t>
            </a:r>
          </a:p>
          <a:p>
            <a:r>
              <a:rPr lang="en-AU" sz="1200" dirty="0">
                <a:latin typeface="Arial" panose="020B0604020202020204" pitchFamily="34" charset="0"/>
                <a:cs typeface="Arial" panose="020B0604020202020204" pitchFamily="34" charset="0"/>
              </a:rPr>
              <a:t>https://education.nsw.gov.au/about-us/education-data-and-research/scout/training/digital-learning-centre/naplan-report-overview</a:t>
            </a:r>
          </a:p>
          <a:p>
            <a:r>
              <a:rPr lang="en-AU" sz="1200" dirty="0">
                <a:latin typeface="Arial" panose="020B0604020202020204" pitchFamily="34" charset="0"/>
                <a:cs typeface="Arial" panose="020B0604020202020204" pitchFamily="34" charset="0"/>
              </a:rPr>
              <a:t>NAPLAN report overview</a:t>
            </a:r>
            <a:endParaRPr lang="en-US"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Learn more about the NAPLAN reports in Scout.</a:t>
            </a:r>
            <a:endParaRPr lang="en-US" sz="1200" dirty="0">
              <a:latin typeface="Arial" panose="020B0604020202020204" pitchFamily="34" charset="0"/>
              <a:cs typeface="Arial" panose="020B0604020202020204" pitchFamily="34" charset="0"/>
            </a:endParaRPr>
          </a:p>
          <a:p>
            <a:r>
              <a:rPr lang="en-AU" sz="1200" kern="1200" dirty="0">
                <a:solidFill>
                  <a:schemeClr val="tx1"/>
                </a:solidFill>
                <a:latin typeface="Arial" panose="020B0604020202020204" pitchFamily="34" charset="0"/>
                <a:ea typeface="+mn-ea"/>
                <a:cs typeface="Arial" panose="020B0604020202020204" pitchFamily="34" charset="0"/>
              </a:rPr>
              <a:t>https://education.nsw.gov.au/technology/scout/scout-training/digital-learning-centre/naplan-for-teachers</a:t>
            </a:r>
            <a:endParaRPr lang="en-AU" sz="1200" kern="1200" dirty="0">
              <a:solidFill>
                <a:schemeClr val="tx1"/>
              </a:solidFill>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Class report</a:t>
            </a:r>
            <a:endParaRPr lang="en-US"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The Class report shows the distribution of students’ scaled scores across domains and proficiency levels for NAPLAN 3, 5, 7 or 9.</a:t>
            </a:r>
            <a:endParaRPr lang="en-US"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References:</a:t>
            </a:r>
            <a:endParaRPr lang="en-US" sz="1200" dirty="0">
              <a:latin typeface="Arial" panose="020B0604020202020204" pitchFamily="34" charset="0"/>
              <a:cs typeface="Arial" panose="020B0604020202020204" pitchFamily="34" charset="0"/>
            </a:endParaRPr>
          </a:p>
          <a:p>
            <a:pPr defTabSz="609585"/>
            <a:r>
              <a:rPr lang="en-AU" sz="1200" dirty="0">
                <a:latin typeface="Arial" panose="020B0604020202020204" pitchFamily="34" charset="0"/>
                <a:cs typeface="Arial" panose="020B0604020202020204" pitchFamily="34" charset="0"/>
              </a:rPr>
              <a:t>AERO (Australian Education Research Organisation) (2023b) </a:t>
            </a:r>
            <a:r>
              <a:rPr lang="en-AU" sz="1200" i="1" dirty="0">
                <a:latin typeface="Arial" panose="020B0604020202020204" pitchFamily="34" charset="0"/>
                <a:cs typeface="Arial" panose="020B0604020202020204" pitchFamily="34" charset="0"/>
              </a:rPr>
              <a:t>How students learn best: an overview of the learning process and the most effective teaching practices,</a:t>
            </a:r>
            <a:r>
              <a:rPr lang="en-AU" sz="1200" dirty="0">
                <a:latin typeface="Arial" panose="020B0604020202020204" pitchFamily="34" charset="0"/>
                <a:cs typeface="Arial" panose="020B0604020202020204" pitchFamily="34" charset="0"/>
              </a:rPr>
              <a:t> AERO. </a:t>
            </a:r>
          </a:p>
        </p:txBody>
      </p:sp>
      <p:sp>
        <p:nvSpPr>
          <p:cNvPr id="4" name="Slide Number Placeholder 3">
            <a:extLst>
              <a:ext uri="{FF2B5EF4-FFF2-40B4-BE49-F238E27FC236}">
                <a16:creationId xmlns:a16="http://schemas.microsoft.com/office/drawing/2014/main" id="{D2D43C30-8BFE-9953-4C4E-52FC38C0167A}"/>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114376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28156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1142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77884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74632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281670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3973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165422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293902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543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420064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544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38891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838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5444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82146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98180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92122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9726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6123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40176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71156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523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325347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64017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51335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231459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393476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77636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10033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b" anchorCtr="0">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56696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39999" y="1871831"/>
            <a:ext cx="4499995" cy="1929315"/>
          </a:xfrm>
        </p:spPr>
        <p:txBody>
          <a:bodyPr anchor="b" anchorCtr="0">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67359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71128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84495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96868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03784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116571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3889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72658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53729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209380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340126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861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sp>
        <p:nvSpPr>
          <p:cNvPr id="3" name="Rectangle 2">
            <a:extLst>
              <a:ext uri="{FF2B5EF4-FFF2-40B4-BE49-F238E27FC236}">
                <a16:creationId xmlns:a16="http://schemas.microsoft.com/office/drawing/2014/main" id="{2A704921-F2BA-C558-EE55-1BAE70AE7FF1}"/>
              </a:ext>
            </a:extLst>
          </p:cNvPr>
          <p:cNvSpPr/>
          <p:nvPr userDrawn="1"/>
        </p:nvSpPr>
        <p:spPr>
          <a:xfrm>
            <a:off x="0" y="0"/>
            <a:ext cx="28956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5789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104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4338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921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4002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93059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54632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28035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99255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88064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45149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97737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163196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61318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9516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996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122958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381866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361953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image" Target="../media/image1.png"/><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theme" Target="../theme/theme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11420643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 id="2147483807" r:id="rId22"/>
    <p:sldLayoutId id="2147483808" r:id="rId23"/>
    <p:sldLayoutId id="2147483809" r:id="rId24"/>
    <p:sldLayoutId id="2147483810" r:id="rId25"/>
    <p:sldLayoutId id="2147483811" r:id="rId26"/>
    <p:sldLayoutId id="2147483812" r:id="rId27"/>
    <p:sldLayoutId id="2147483813" r:id="rId28"/>
    <p:sldLayoutId id="2147483814" r:id="rId29"/>
    <p:sldLayoutId id="214748381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3"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91759849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 id="2147483838" r:id="rId22"/>
    <p:sldLayoutId id="2147483839" r:id="rId23"/>
    <p:sldLayoutId id="2147483840" r:id="rId24"/>
    <p:sldLayoutId id="2147483841" r:id="rId25"/>
    <p:sldLayoutId id="2147483842" r:id="rId26"/>
    <p:sldLayoutId id="2147483843" r:id="rId27"/>
    <p:sldLayoutId id="2147483844" r:id="rId28"/>
    <p:sldLayoutId id="2147483845" r:id="rId29"/>
    <p:sldLayoutId id="2147483846" r:id="rId30"/>
    <p:sldLayoutId id="2147483847"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ucation.nsw.gov.au/teaching-and-learning/curriculum/explicit-teaching/explicit-teaching-strategies/chunking-and-sequencing-learning"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hyperlink" Target="https://education.nsw.gov.au/about-us/strategies-and-reports/school-excellence-and-accountability/school-excellence-in-action/strategic-improvement-plan#:~:text=The%20School%20Excellence%20Plan,-The%20School%20Excellence&amp;text=clearly%20identifies%20the%20expected%20improvement,will%20be%20monitored%20and%20evaluated"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1.sv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6.png"/><Relationship Id="rId4" Type="http://schemas.openxmlformats.org/officeDocument/2006/relationships/image" Target="../media/image19.svg"/><Relationship Id="rId9" Type="http://schemas.openxmlformats.org/officeDocument/2006/relationships/hyperlink" Target="https://evidenceforlearning.org.au/education-evidence/guidance-reports/effective-professional-developmen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slide" Target="slide57.xml"/><Relationship Id="rId4" Type="http://schemas.openxmlformats.org/officeDocument/2006/relationships/slide" Target="slide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hyperlink" Target="https://www.edresearch.edu.au/summaries-explainers/explainers/explicit-instruct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40.sv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40.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www.edresearch.edu.au/summaries-explainers/explainers/explicit-instruction"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hyperlink" Target="https://players.brightcove.net/6146050564001/default_default/index.html?videoId=6336167158112" TargetMode="External"/><Relationship Id="rId2" Type="http://schemas.openxmlformats.org/officeDocument/2006/relationships/notesSlide" Target="../notesSlides/notesSlide49.xml"/><Relationship Id="rId1" Type="http://schemas.openxmlformats.org/officeDocument/2006/relationships/slideLayout" Target="../slideLayouts/slideLayout17.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svg"/><Relationship Id="rId2" Type="http://schemas.openxmlformats.org/officeDocument/2006/relationships/notesSlide" Target="../notesSlides/notesSlide52.xml"/><Relationship Id="rId1" Type="http://schemas.openxmlformats.org/officeDocument/2006/relationships/slideLayout" Target="../slideLayouts/slideLayout1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14.xml"/><Relationship Id="rId4" Type="http://schemas.openxmlformats.org/officeDocument/2006/relationships/image" Target="../media/image40.svg"/></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14.xml"/><Relationship Id="rId6" Type="http://schemas.openxmlformats.org/officeDocument/2006/relationships/image" Target="../media/image21.svg"/><Relationship Id="rId11" Type="http://schemas.openxmlformats.org/officeDocument/2006/relationships/hyperlink" Target="https://evidenceforlearning.org.au/education-evidence/guidance-reports/effective-professional-development" TargetMode="External"/><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svg"/><Relationship Id="rId9"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4.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9.xml"/><Relationship Id="rId1" Type="http://schemas.openxmlformats.org/officeDocument/2006/relationships/slideLayout" Target="../slideLayouts/slideLayout15.xml"/><Relationship Id="rId4" Type="http://schemas.openxmlformats.org/officeDocument/2006/relationships/hyperlink" Target="https://education.nsw.gov.au/inside-the-department/directory-a-z/strategic-school-improvement/school-excellence-framewor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3" Type="http://schemas.openxmlformats.org/officeDocument/2006/relationships/hyperlink" Target="mailto:ContactCurriculumImplementation@det.nsw.edu.au" TargetMode="External"/><Relationship Id="rId2" Type="http://schemas.openxmlformats.org/officeDocument/2006/relationships/hyperlink" Target="https://forms.office.com/Pages/ResponsePage.aspx?id=muagBYpBwUecJZOHJhv5kS7St7SZIt1HoJYYYcGpETNUMlZRM1VKUkM4SERUVEw1SUVLTUFaRURFQSQlQCN0PWcu" TargetMode="External"/><Relationship Id="rId1" Type="http://schemas.openxmlformats.org/officeDocument/2006/relationships/slideLayout" Target="../slideLayouts/slideLayout19.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s>
</file>

<file path=ppt/slides/_rels/slide71.xml.rels><?xml version="1.0" encoding="UTF-8" standalone="yes"?>
<Relationships xmlns="http://schemas.openxmlformats.org/package/2006/relationships"><Relationship Id="rId8" Type="http://schemas.openxmlformats.org/officeDocument/2006/relationships/hyperlink" Target="https://education.nsw.gov.au/teaching-and-learning/curriculum/explicit-teaching" TargetMode="External"/><Relationship Id="rId3" Type="http://schemas.openxmlformats.org/officeDocument/2006/relationships/image" Target="../media/image64.png"/><Relationship Id="rId7" Type="http://schemas.openxmlformats.org/officeDocument/2006/relationships/hyperlink" Target="https://education.nsw.gov.au/teaching-and-learning/curriculum/explicit-teaching/enabling-factors-for-explicit-teaching" TargetMode="External"/><Relationship Id="rId2" Type="http://schemas.openxmlformats.org/officeDocument/2006/relationships/notesSlide" Target="../notesSlides/notesSlide70.xml"/><Relationship Id="rId1" Type="http://schemas.openxmlformats.org/officeDocument/2006/relationships/slideLayout" Target="../slideLayouts/slideLayout27.xml"/><Relationship Id="rId6" Type="http://schemas.openxmlformats.org/officeDocument/2006/relationships/hyperlink" Target="https://education.nsw.gov.au/teaching-and-learning/curriculum/explicit-teaching/how-learning-happens" TargetMode="External"/><Relationship Id="rId5" Type="http://schemas.openxmlformats.org/officeDocument/2006/relationships/hyperlink" Target="https://education.nsw.gov.au/teaching-and-learning/curriculum/explicit-teaching/about-explicit-teaching" TargetMode="External"/><Relationship Id="rId4" Type="http://schemas.openxmlformats.org/officeDocument/2006/relationships/image" Target="../media/image65.png"/></Relationships>
</file>

<file path=ppt/slides/_rels/slide72.xml.rels><?xml version="1.0" encoding="UTF-8" standalone="yes"?>
<Relationships xmlns="http://schemas.openxmlformats.org/package/2006/relationships"><Relationship Id="rId8" Type="http://schemas.openxmlformats.org/officeDocument/2006/relationships/hyperlink" Target="https://www.edresearch.edu.au/research/research-reports/how-students-learn-best-overview-evidence"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summaries-explainers/explainers/teaching-routines-their-role-classroom-management" TargetMode="External"/><Relationship Id="rId2" Type="http://schemas.openxmlformats.org/officeDocument/2006/relationships/notesSlide" Target="../notesSlides/notesSlide71.xml"/><Relationship Id="rId1" Type="http://schemas.openxmlformats.org/officeDocument/2006/relationships/slideLayout" Target="../slideLayouts/slideLayout29.xml"/><Relationship Id="rId6" Type="http://schemas.openxmlformats.org/officeDocument/2006/relationships/hyperlink" Target="https://www.edresearch.edu.au/sites/default/files/2021-02/AERO-Tried-and-tested-guide-Focused-classrooms.pdf" TargetMode="External"/><Relationship Id="rId11" Type="http://schemas.openxmlformats.org/officeDocument/2006/relationships/hyperlink" Target="https://www.edresearch.edu.au/guides-resources/practice-guides/teach-explicitly" TargetMode="External"/><Relationship Id="rId5" Type="http://schemas.openxmlformats.org/officeDocument/2006/relationships/hyperlink" Target="https://curriculum.nsw.edu.au/" TargetMode="External"/><Relationship Id="rId10" Type="http://schemas.openxmlformats.org/officeDocument/2006/relationships/hyperlink" Target="https://www.edresearch.edu.au/summaries-explainers/explainers/explicit-instruction-optimises-learning"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www.edresearch.edu.au/summaries-explainers/explainers/managing-cognitive-load-optimises-learning"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s://www.researchgate.net/publication/282054198_Balancing_Fidelity_With_Flexibility_and_Fit_What_Do_We_Really_Know_About_Fidelity_of_Implementation_in_Schools" TargetMode="External"/><Relationship Id="rId3" Type="http://schemas.openxmlformats.org/officeDocument/2006/relationships/hyperlink" Target="https://education.nsw.gov.au/content/dam/main-education/about-us/educational-data/cese/2017-cognitive-load-theory.pdf" TargetMode="External"/><Relationship Id="rId7" Type="http://schemas.openxmlformats.org/officeDocument/2006/relationships/hyperlink" Target="https://improvingteaching.co.uk/2017/04/23/better-planning-better-teaching-better-learning-a-template/" TargetMode="External"/><Relationship Id="rId2" Type="http://schemas.openxmlformats.org/officeDocument/2006/relationships/notesSlide" Target="../notesSlides/notesSlide72.xml"/><Relationship Id="rId1" Type="http://schemas.openxmlformats.org/officeDocument/2006/relationships/slideLayout" Target="../slideLayouts/slideLayout19.xml"/><Relationship Id="rId6" Type="http://schemas.openxmlformats.org/officeDocument/2006/relationships/hyperlink" Target="https://evidenceforlearning.org.au/education-evidence/guidance-reports/effective-professional-development" TargetMode="External"/><Relationship Id="rId5" Type="http://schemas.openxmlformats.org/officeDocument/2006/relationships/hyperlink" Target="https://educacion.udd.cl/files/2021/01/The-Power-of-Collective-Efficacy_Hattie.pdf" TargetMode="External"/><Relationship Id="rId4" Type="http://schemas.openxmlformats.org/officeDocument/2006/relationships/hyperlink" Target="https://journals.sagepub.com/doi/10.1177/0963721409359277" TargetMode="External"/><Relationship Id="rId9" Type="http://schemas.openxmlformats.org/officeDocument/2006/relationships/hyperlink" Target="https://grattan.edu.au/wp-content/uploads/2023/03/How-to-implement-a-whole-school-curriculum-approach-A-guide-for-principals.pdf"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s://educationendowmentfoundation.org.uk/education-evidence/evidence-reviews/cognitive-science-approaches-in-the-classroom" TargetMode="External"/><Relationship Id="rId3" Type="http://schemas.openxmlformats.org/officeDocument/2006/relationships/hyperlink" Target="https://educationendowmentfoundation.org.uk/news/eef-blog-ecf-exploring-the-evidence-prior-knowledge-and-pupil-misconceptions" TargetMode="External"/><Relationship Id="rId7" Type="http://schemas.openxmlformats.org/officeDocument/2006/relationships/hyperlink" Target="https://www.8ways.online/" TargetMode="External"/><Relationship Id="rId2" Type="http://schemas.openxmlformats.org/officeDocument/2006/relationships/notesSlide" Target="../notesSlides/notesSlide73.xml"/><Relationship Id="rId1" Type="http://schemas.openxmlformats.org/officeDocument/2006/relationships/slideLayout" Target="../slideLayouts/slideLayout19.xml"/><Relationship Id="rId6" Type="http://schemas.openxmlformats.org/officeDocument/2006/relationships/hyperlink" Target="https://curriculum.nsw.edu.au/learning-areas/science/science-and-technology-k-6-2024/teaching-and-learning" TargetMode="External"/><Relationship Id="rId5" Type="http://schemas.openxmlformats.org/officeDocument/2006/relationships/hyperlink" Target="https://curriculum.nsw.edu.au/learning-areas/science/science-and-technology-k-6-2024/overview" TargetMode="External"/><Relationship Id="rId4" Type="http://schemas.openxmlformats.org/officeDocument/2006/relationships/hyperlink" Target="https://educationstandards.nsw.edu.au/wps/portal/nesa/k-10/learning-areas/hsie/geography-k-10" TargetMode="External"/><Relationship Id="rId9" Type="http://schemas.openxmlformats.org/officeDocument/2006/relationships/hyperlink" Target="https://www.aft.org/sites/default/files/Rosenshine.pdf"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www.8ways.online/" TargetMode="External"/><Relationship Id="rId2" Type="http://schemas.openxmlformats.org/officeDocument/2006/relationships/notesSlide" Target="../notesSlides/notesSlide74.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CDE3C6-1D64-A1A1-0FBD-00D98F093762}"/>
              </a:ext>
            </a:extLst>
          </p:cNvPr>
          <p:cNvSpPr>
            <a:spLocks noGrp="1"/>
          </p:cNvSpPr>
          <p:nvPr>
            <p:ph type="title"/>
          </p:nvPr>
        </p:nvSpPr>
        <p:spPr>
          <a:xfrm>
            <a:off x="360000" y="360001"/>
            <a:ext cx="10080000" cy="548704"/>
          </a:xfrm>
        </p:spPr>
        <p:txBody>
          <a:bodyPr/>
          <a:lstStyle/>
          <a:p>
            <a:r>
              <a:rPr lang="en-AU"/>
              <a:t>About this presentation </a:t>
            </a:r>
          </a:p>
        </p:txBody>
      </p:sp>
      <p:sp>
        <p:nvSpPr>
          <p:cNvPr id="8" name="Text Placeholder 7">
            <a:extLst>
              <a:ext uri="{FF2B5EF4-FFF2-40B4-BE49-F238E27FC236}">
                <a16:creationId xmlns:a16="http://schemas.microsoft.com/office/drawing/2014/main" id="{C22F0C49-0778-E3D2-9BCB-793705A6B34A}"/>
              </a:ext>
            </a:extLst>
          </p:cNvPr>
          <p:cNvSpPr>
            <a:spLocks noGrp="1"/>
          </p:cNvSpPr>
          <p:nvPr>
            <p:ph type="body" sz="quarter" idx="18"/>
          </p:nvPr>
        </p:nvSpPr>
        <p:spPr>
          <a:xfrm>
            <a:off x="360000" y="981264"/>
            <a:ext cx="10080000" cy="310015"/>
          </a:xfrm>
        </p:spPr>
        <p:txBody>
          <a:bodyPr/>
          <a:lstStyle/>
          <a:p>
            <a:r>
              <a:rPr lang="en-AU"/>
              <a:t>Facilitator instructions </a:t>
            </a:r>
          </a:p>
        </p:txBody>
      </p:sp>
      <p:sp>
        <p:nvSpPr>
          <p:cNvPr id="9" name="Text Placeholder 8">
            <a:extLst>
              <a:ext uri="{FF2B5EF4-FFF2-40B4-BE49-F238E27FC236}">
                <a16:creationId xmlns:a16="http://schemas.microsoft.com/office/drawing/2014/main" id="{436577EB-674A-E723-5EDF-EFEA53B3D5C1}"/>
              </a:ext>
            </a:extLst>
          </p:cNvPr>
          <p:cNvSpPr>
            <a:spLocks noGrp="1"/>
          </p:cNvSpPr>
          <p:nvPr>
            <p:ph type="body" sz="quarter" idx="19"/>
          </p:nvPr>
        </p:nvSpPr>
        <p:spPr>
          <a:xfrm>
            <a:off x="360000" y="1764971"/>
            <a:ext cx="11484000" cy="4491058"/>
          </a:xfrm>
        </p:spPr>
        <p:txBody>
          <a:bodyPr vert="horz" lIns="0" tIns="0" rIns="0" bIns="0" rtlCol="0" anchor="t">
            <a:noAutofit/>
          </a:bodyPr>
          <a:lstStyle/>
          <a:p>
            <a:r>
              <a:rPr lang="en-AU" sz="1800" dirty="0"/>
              <a:t>This slide deck contains 3 parts that require some preplanning. </a:t>
            </a:r>
          </a:p>
          <a:p>
            <a:r>
              <a:rPr lang="en-AU" sz="1800" b="1" dirty="0">
                <a:solidFill>
                  <a:srgbClr val="22272B"/>
                </a:solidFill>
              </a:rPr>
              <a:t>Part A </a:t>
            </a:r>
            <a:r>
              <a:rPr lang="en-AU" sz="1800" dirty="0">
                <a:solidFill>
                  <a:srgbClr val="22272B"/>
                </a:solidFill>
              </a:rPr>
              <a:t>– Strategy overview, approach and impact –</a:t>
            </a:r>
            <a:r>
              <a:rPr lang="en-AU" sz="1800" dirty="0"/>
              <a:t> opportunity to collect data that could be used in Part C. The presenter will need to facilitate this. Part A includes an activity relating to technique guides that can be found on the </a:t>
            </a:r>
            <a:r>
              <a:rPr lang="en-AU" sz="1800" dirty="0">
                <a:hlinkClick r:id="rId3"/>
              </a:rPr>
              <a:t>chunking and sequencing webpage</a:t>
            </a:r>
            <a:r>
              <a:rPr lang="en-AU" sz="1800" dirty="0"/>
              <a:t>.</a:t>
            </a:r>
          </a:p>
          <a:p>
            <a:r>
              <a:rPr lang="en-AU" sz="1800" b="1" dirty="0">
                <a:solidFill>
                  <a:srgbClr val="22272B"/>
                </a:solidFill>
              </a:rPr>
              <a:t>Part B </a:t>
            </a:r>
            <a:r>
              <a:rPr lang="en-AU" sz="1800" dirty="0">
                <a:solidFill>
                  <a:srgbClr val="22272B"/>
                </a:solidFill>
              </a:rPr>
              <a:t>– Implementing the strategies through techniques –</a:t>
            </a:r>
            <a:r>
              <a:rPr lang="en-AU" sz="1800" dirty="0"/>
              <a:t> the group activity requires pre-planning.</a:t>
            </a:r>
          </a:p>
          <a:p>
            <a:r>
              <a:rPr lang="en-AU" sz="1800" b="1" dirty="0">
                <a:solidFill>
                  <a:schemeClr val="tx1"/>
                </a:solidFill>
              </a:rPr>
              <a:t>Part C </a:t>
            </a:r>
            <a:r>
              <a:rPr lang="en-AU" sz="1800" dirty="0">
                <a:solidFill>
                  <a:schemeClr val="tx1"/>
                </a:solidFill>
              </a:rPr>
              <a:t>– Evaluating a whole-school approach –</a:t>
            </a:r>
            <a:r>
              <a:rPr lang="en-AU" sz="1800" dirty="0"/>
              <a:t> opportunity to link to the </a:t>
            </a:r>
            <a:r>
              <a:rPr lang="en-AU" sz="1800" dirty="0">
                <a:solidFill>
                  <a:schemeClr val="accent2"/>
                </a:solidFill>
                <a:hlinkClick r:id="rId4">
                  <a:extLst>
                    <a:ext uri="{A12FA001-AC4F-418D-AE19-62706E023703}">
                      <ahyp:hlinkClr xmlns:ahyp="http://schemas.microsoft.com/office/drawing/2018/hyperlinkcolor" val="tx"/>
                    </a:ext>
                  </a:extLst>
                </a:hlinkClick>
              </a:rPr>
              <a:t>School Excellence Plan</a:t>
            </a:r>
            <a:r>
              <a:rPr lang="en-AU" sz="1800" dirty="0"/>
              <a:t>.</a:t>
            </a:r>
          </a:p>
          <a:p>
            <a:r>
              <a:rPr lang="en-AU" sz="1800" b="1" dirty="0"/>
              <a:t>Leaders should engage with Part C before implementing the professional learning with staff.  </a:t>
            </a:r>
          </a:p>
          <a:p>
            <a:r>
              <a:rPr lang="en-AU" sz="1800" dirty="0"/>
              <a:t>Slides are repeated across strategy modules so they can be implemented with the same structure. Note: some slides contain animations indicated by [click] in the presenter notes.</a:t>
            </a:r>
          </a:p>
        </p:txBody>
      </p:sp>
      <p:sp>
        <p:nvSpPr>
          <p:cNvPr id="6" name="Slide Number Placeholder 5">
            <a:extLst>
              <a:ext uri="{FF2B5EF4-FFF2-40B4-BE49-F238E27FC236}">
                <a16:creationId xmlns:a16="http://schemas.microsoft.com/office/drawing/2014/main" id="{2017E2D4-19FB-4FBB-5354-C179EBC19D0C}"/>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1</a:t>
            </a:fld>
            <a:endParaRPr lang="en-AU"/>
          </a:p>
        </p:txBody>
      </p:sp>
    </p:spTree>
    <p:extLst>
      <p:ext uri="{BB962C8B-B14F-4D97-AF65-F5344CB8AC3E}">
        <p14:creationId xmlns:p14="http://schemas.microsoft.com/office/powerpoint/2010/main" val="248082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8913A7-E9E9-0BBF-4CCD-C03960127583}"/>
              </a:ext>
            </a:extLst>
          </p:cNvPr>
          <p:cNvSpPr>
            <a:spLocks noGrp="1"/>
          </p:cNvSpPr>
          <p:nvPr>
            <p:ph type="title"/>
          </p:nvPr>
        </p:nvSpPr>
        <p:spPr/>
        <p:txBody>
          <a:bodyPr/>
          <a:lstStyle/>
          <a:p>
            <a:r>
              <a:rPr lang="en-AU"/>
              <a:t>Planning and rehearsing</a:t>
            </a:r>
          </a:p>
        </p:txBody>
      </p:sp>
      <p:grpSp>
        <p:nvGrpSpPr>
          <p:cNvPr id="12" name="Group 11" descr="Plan">
            <a:extLst>
              <a:ext uri="{FF2B5EF4-FFF2-40B4-BE49-F238E27FC236}">
                <a16:creationId xmlns:a16="http://schemas.microsoft.com/office/drawing/2014/main" id="{658012FD-F3BE-B176-9277-21D42B49D065}"/>
              </a:ext>
            </a:extLst>
          </p:cNvPr>
          <p:cNvGrpSpPr/>
          <p:nvPr/>
        </p:nvGrpSpPr>
        <p:grpSpPr>
          <a:xfrm>
            <a:off x="337720" y="2336107"/>
            <a:ext cx="1827652" cy="3217533"/>
            <a:chOff x="337720" y="2336107"/>
            <a:chExt cx="1827652" cy="3217533"/>
          </a:xfrm>
        </p:grpSpPr>
        <p:pic>
          <p:nvPicPr>
            <p:cNvPr id="14" name="Graphic 13" descr="Pen with solid fill">
              <a:extLst>
                <a:ext uri="{FF2B5EF4-FFF2-40B4-BE49-F238E27FC236}">
                  <a16:creationId xmlns:a16="http://schemas.microsoft.com/office/drawing/2014/main" id="{42CABAFF-A460-390C-51B6-66450A3A44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0972" y="2336107"/>
              <a:ext cx="914400" cy="914400"/>
            </a:xfrm>
            <a:prstGeom prst="rect">
              <a:avLst/>
            </a:prstGeom>
          </p:spPr>
        </p:pic>
        <p:pic>
          <p:nvPicPr>
            <p:cNvPr id="19" name="Graphic 18" descr="Document outline">
              <a:extLst>
                <a:ext uri="{FF2B5EF4-FFF2-40B4-BE49-F238E27FC236}">
                  <a16:creationId xmlns:a16="http://schemas.microsoft.com/office/drawing/2014/main" id="{AC47F351-C3F6-C6C9-2DB4-175959BFE0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0628" y="2483382"/>
              <a:ext cx="1393159" cy="1393159"/>
            </a:xfrm>
            <a:prstGeom prst="rect">
              <a:avLst/>
            </a:prstGeom>
          </p:spPr>
        </p:pic>
        <p:sp>
          <p:nvSpPr>
            <p:cNvPr id="20" name="Rectangle: Rounded Corners 16">
              <a:extLst>
                <a:ext uri="{FF2B5EF4-FFF2-40B4-BE49-F238E27FC236}">
                  <a16:creationId xmlns:a16="http://schemas.microsoft.com/office/drawing/2014/main" id="{A94991E5-D196-C02A-F54B-23484B263F30}"/>
                </a:ext>
              </a:extLst>
            </p:cNvPr>
            <p:cNvSpPr/>
            <p:nvPr/>
          </p:nvSpPr>
          <p:spPr>
            <a:xfrm>
              <a:off x="337720" y="3926206"/>
              <a:ext cx="1768157" cy="1627434"/>
            </a:xfrm>
            <a:prstGeom prst="roundRect">
              <a:avLst/>
            </a:prstGeom>
            <a:solidFill>
              <a:srgbClr val="0046B8"/>
            </a:solidFill>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AU" b="1">
                  <a:latin typeface="+mj-lt"/>
                </a:rPr>
                <a:t>Plan</a:t>
              </a:r>
            </a:p>
          </p:txBody>
        </p:sp>
      </p:grpSp>
      <p:grpSp>
        <p:nvGrpSpPr>
          <p:cNvPr id="21" name="Group 20" descr="Rehearse">
            <a:extLst>
              <a:ext uri="{FF2B5EF4-FFF2-40B4-BE49-F238E27FC236}">
                <a16:creationId xmlns:a16="http://schemas.microsoft.com/office/drawing/2014/main" id="{17A7D6C3-CE7A-2255-C0C4-E2AA70C7A8DF}"/>
              </a:ext>
            </a:extLst>
          </p:cNvPr>
          <p:cNvGrpSpPr/>
          <p:nvPr/>
        </p:nvGrpSpPr>
        <p:grpSpPr>
          <a:xfrm>
            <a:off x="2594396" y="2570712"/>
            <a:ext cx="1790876" cy="2982928"/>
            <a:chOff x="2594396" y="2570712"/>
            <a:chExt cx="1790876" cy="2982928"/>
          </a:xfrm>
        </p:grpSpPr>
        <p:sp>
          <p:nvSpPr>
            <p:cNvPr id="28" name="Rectangle: Rounded Corners 17">
              <a:extLst>
                <a:ext uri="{FF2B5EF4-FFF2-40B4-BE49-F238E27FC236}">
                  <a16:creationId xmlns:a16="http://schemas.microsoft.com/office/drawing/2014/main" id="{424A804C-19AF-0375-9416-80FDFA2B53DC}"/>
                </a:ext>
              </a:extLst>
            </p:cNvPr>
            <p:cNvSpPr/>
            <p:nvPr/>
          </p:nvSpPr>
          <p:spPr>
            <a:xfrm>
              <a:off x="2594396" y="3926206"/>
              <a:ext cx="1790876" cy="1627434"/>
            </a:xfrm>
            <a:prstGeom prst="roundRect">
              <a:avLst/>
            </a:prstGeom>
            <a:solidFill>
              <a:srgbClr val="0046B8"/>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b="1">
                  <a:latin typeface="+mj-lt"/>
                </a:rPr>
                <a:t>Rehearse</a:t>
              </a:r>
            </a:p>
          </p:txBody>
        </p:sp>
        <p:grpSp>
          <p:nvGrpSpPr>
            <p:cNvPr id="29" name="Graphic 21" descr="Classroom outline">
              <a:extLst>
                <a:ext uri="{FF2B5EF4-FFF2-40B4-BE49-F238E27FC236}">
                  <a16:creationId xmlns:a16="http://schemas.microsoft.com/office/drawing/2014/main" id="{307A359D-7223-A0EB-0C5A-BB28C1105A04}"/>
                </a:ext>
              </a:extLst>
            </p:cNvPr>
            <p:cNvGrpSpPr/>
            <p:nvPr/>
          </p:nvGrpSpPr>
          <p:grpSpPr>
            <a:xfrm>
              <a:off x="3057897" y="2570712"/>
              <a:ext cx="1079847" cy="1131942"/>
              <a:chOff x="3057897" y="2570712"/>
              <a:chExt cx="1079847" cy="1131942"/>
            </a:xfrm>
            <a:solidFill>
              <a:srgbClr val="000000"/>
            </a:solidFill>
          </p:grpSpPr>
          <p:sp>
            <p:nvSpPr>
              <p:cNvPr id="30" name="Freeform: Shape 29">
                <a:extLst>
                  <a:ext uri="{FF2B5EF4-FFF2-40B4-BE49-F238E27FC236}">
                    <a16:creationId xmlns:a16="http://schemas.microsoft.com/office/drawing/2014/main" id="{D9C37D21-2076-DDC2-857A-5E983D361F8B}"/>
                  </a:ext>
                </a:extLst>
              </p:cNvPr>
              <p:cNvSpPr/>
              <p:nvPr/>
            </p:nvSpPr>
            <p:spPr>
              <a:xfrm>
                <a:off x="3281532" y="2570712"/>
                <a:ext cx="856212" cy="609507"/>
              </a:xfrm>
              <a:custGeom>
                <a:avLst/>
                <a:gdLst>
                  <a:gd name="connsiteX0" fmla="*/ 29024 w 856212"/>
                  <a:gd name="connsiteY0" fmla="*/ 58048 h 609507"/>
                  <a:gd name="connsiteX1" fmla="*/ 58048 w 856212"/>
                  <a:gd name="connsiteY1" fmla="*/ 29024 h 609507"/>
                  <a:gd name="connsiteX2" fmla="*/ 798164 w 856212"/>
                  <a:gd name="connsiteY2" fmla="*/ 29024 h 609507"/>
                  <a:gd name="connsiteX3" fmla="*/ 827188 w 856212"/>
                  <a:gd name="connsiteY3" fmla="*/ 58048 h 609507"/>
                  <a:gd name="connsiteX4" fmla="*/ 827188 w 856212"/>
                  <a:gd name="connsiteY4" fmla="*/ 551459 h 609507"/>
                  <a:gd name="connsiteX5" fmla="*/ 798164 w 856212"/>
                  <a:gd name="connsiteY5" fmla="*/ 580483 h 609507"/>
                  <a:gd name="connsiteX6" fmla="*/ 307119 w 856212"/>
                  <a:gd name="connsiteY6" fmla="*/ 580483 h 609507"/>
                  <a:gd name="connsiteX7" fmla="*/ 289545 w 856212"/>
                  <a:gd name="connsiteY7" fmla="*/ 609507 h 609507"/>
                  <a:gd name="connsiteX8" fmla="*/ 798164 w 856212"/>
                  <a:gd name="connsiteY8" fmla="*/ 609507 h 609507"/>
                  <a:gd name="connsiteX9" fmla="*/ 856212 w 856212"/>
                  <a:gd name="connsiteY9" fmla="*/ 551459 h 609507"/>
                  <a:gd name="connsiteX10" fmla="*/ 856212 w 856212"/>
                  <a:gd name="connsiteY10" fmla="*/ 58048 h 609507"/>
                  <a:gd name="connsiteX11" fmla="*/ 798164 w 856212"/>
                  <a:gd name="connsiteY11" fmla="*/ 0 h 609507"/>
                  <a:gd name="connsiteX12" fmla="*/ 58048 w 856212"/>
                  <a:gd name="connsiteY12" fmla="*/ 0 h 609507"/>
                  <a:gd name="connsiteX13" fmla="*/ 0 w 856212"/>
                  <a:gd name="connsiteY13" fmla="*/ 58048 h 609507"/>
                  <a:gd name="connsiteX14" fmla="*/ 0 w 856212"/>
                  <a:gd name="connsiteY14" fmla="*/ 116575 h 609507"/>
                  <a:gd name="connsiteX15" fmla="*/ 29024 w 856212"/>
                  <a:gd name="connsiteY15" fmla="*/ 121916 h 60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6212" h="609507">
                    <a:moveTo>
                      <a:pt x="29024" y="58048"/>
                    </a:moveTo>
                    <a:cubicBezTo>
                      <a:pt x="29024" y="42018"/>
                      <a:pt x="42018" y="29024"/>
                      <a:pt x="58048" y="29024"/>
                    </a:cubicBezTo>
                    <a:lnTo>
                      <a:pt x="798164" y="29024"/>
                    </a:lnTo>
                    <a:cubicBezTo>
                      <a:pt x="814194" y="29024"/>
                      <a:pt x="827188" y="42018"/>
                      <a:pt x="827188" y="58048"/>
                    </a:cubicBezTo>
                    <a:lnTo>
                      <a:pt x="827188" y="551459"/>
                    </a:lnTo>
                    <a:cubicBezTo>
                      <a:pt x="827188" y="567489"/>
                      <a:pt x="814194" y="580483"/>
                      <a:pt x="798164" y="580483"/>
                    </a:cubicBezTo>
                    <a:lnTo>
                      <a:pt x="307119" y="580483"/>
                    </a:lnTo>
                    <a:lnTo>
                      <a:pt x="289545" y="609507"/>
                    </a:lnTo>
                    <a:lnTo>
                      <a:pt x="798164" y="609507"/>
                    </a:lnTo>
                    <a:cubicBezTo>
                      <a:pt x="830223" y="609507"/>
                      <a:pt x="856212" y="583517"/>
                      <a:pt x="856212" y="551459"/>
                    </a:cubicBezTo>
                    <a:lnTo>
                      <a:pt x="856212" y="58048"/>
                    </a:lnTo>
                    <a:cubicBezTo>
                      <a:pt x="856212" y="25990"/>
                      <a:pt x="830223" y="0"/>
                      <a:pt x="798164" y="0"/>
                    </a:cubicBezTo>
                    <a:lnTo>
                      <a:pt x="58048" y="0"/>
                    </a:lnTo>
                    <a:cubicBezTo>
                      <a:pt x="25990" y="0"/>
                      <a:pt x="0" y="25990"/>
                      <a:pt x="0" y="58048"/>
                    </a:cubicBezTo>
                    <a:lnTo>
                      <a:pt x="0" y="116575"/>
                    </a:lnTo>
                    <a:cubicBezTo>
                      <a:pt x="9846" y="117244"/>
                      <a:pt x="19584" y="119037"/>
                      <a:pt x="29024" y="121916"/>
                    </a:cubicBezTo>
                    <a:close/>
                  </a:path>
                </a:pathLst>
              </a:custGeom>
              <a:solidFill>
                <a:srgbClr val="000000"/>
              </a:solidFill>
              <a:ln w="14486"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DC8911D5-13E1-D2F8-B7E6-2CA762649B55}"/>
                  </a:ext>
                </a:extLst>
              </p:cNvPr>
              <p:cNvSpPr/>
              <p:nvPr/>
            </p:nvSpPr>
            <p:spPr>
              <a:xfrm>
                <a:off x="3057897" y="2787932"/>
                <a:ext cx="722154" cy="545869"/>
              </a:xfrm>
              <a:custGeom>
                <a:avLst/>
                <a:gdLst>
                  <a:gd name="connsiteX0" fmla="*/ 396329 w 722154"/>
                  <a:gd name="connsiteY0" fmla="*/ 336140 h 545869"/>
                  <a:gd name="connsiteX1" fmla="*/ 410362 w 722154"/>
                  <a:gd name="connsiteY1" fmla="*/ 329436 h 545869"/>
                  <a:gd name="connsiteX2" fmla="*/ 472648 w 722154"/>
                  <a:gd name="connsiteY2" fmla="*/ 230086 h 545869"/>
                  <a:gd name="connsiteX3" fmla="*/ 504479 w 722154"/>
                  <a:gd name="connsiteY3" fmla="*/ 222901 h 545869"/>
                  <a:gd name="connsiteX4" fmla="*/ 505561 w 722154"/>
                  <a:gd name="connsiteY4" fmla="*/ 223628 h 545869"/>
                  <a:gd name="connsiteX5" fmla="*/ 510379 w 722154"/>
                  <a:gd name="connsiteY5" fmla="*/ 256803 h 545869"/>
                  <a:gd name="connsiteX6" fmla="*/ 434350 w 722154"/>
                  <a:gd name="connsiteY6" fmla="*/ 382376 h 545869"/>
                  <a:gd name="connsiteX7" fmla="*/ 397069 w 722154"/>
                  <a:gd name="connsiteY7" fmla="*/ 392621 h 545869"/>
                  <a:gd name="connsiteX8" fmla="*/ 377434 w 722154"/>
                  <a:gd name="connsiteY8" fmla="*/ 398615 h 545869"/>
                  <a:gd name="connsiteX9" fmla="*/ 383428 w 722154"/>
                  <a:gd name="connsiteY9" fmla="*/ 418250 h 545869"/>
                  <a:gd name="connsiteX10" fmla="*/ 459166 w 722154"/>
                  <a:gd name="connsiteY10" fmla="*/ 397410 h 545869"/>
                  <a:gd name="connsiteX11" fmla="*/ 535050 w 722154"/>
                  <a:gd name="connsiteY11" fmla="*/ 272084 h 545869"/>
                  <a:gd name="connsiteX12" fmla="*/ 534106 w 722154"/>
                  <a:gd name="connsiteY12" fmla="*/ 212004 h 545869"/>
                  <a:gd name="connsiteX13" fmla="*/ 718149 w 722154"/>
                  <a:gd name="connsiteY13" fmla="*/ 24523 h 545869"/>
                  <a:gd name="connsiteX14" fmla="*/ 717652 w 722154"/>
                  <a:gd name="connsiteY14" fmla="*/ 4006 h 545869"/>
                  <a:gd name="connsiteX15" fmla="*/ 697425 w 722154"/>
                  <a:gd name="connsiteY15" fmla="*/ 4206 h 545869"/>
                  <a:gd name="connsiteX16" fmla="*/ 511076 w 722154"/>
                  <a:gd name="connsiteY16" fmla="*/ 194024 h 545869"/>
                  <a:gd name="connsiteX17" fmla="*/ 482052 w 722154"/>
                  <a:gd name="connsiteY17" fmla="*/ 191281 h 545869"/>
                  <a:gd name="connsiteX18" fmla="*/ 448050 w 722154"/>
                  <a:gd name="connsiteY18" fmla="*/ 214602 h 545869"/>
                  <a:gd name="connsiteX19" fmla="*/ 402134 w 722154"/>
                  <a:gd name="connsiteY19" fmla="*/ 287873 h 545869"/>
                  <a:gd name="connsiteX20" fmla="*/ 375330 w 722154"/>
                  <a:gd name="connsiteY20" fmla="*/ 206780 h 545869"/>
                  <a:gd name="connsiteX21" fmla="*/ 374387 w 722154"/>
                  <a:gd name="connsiteY21" fmla="*/ 204545 h 545869"/>
                  <a:gd name="connsiteX22" fmla="*/ 214115 w 722154"/>
                  <a:gd name="connsiteY22" fmla="*/ 145582 h 545869"/>
                  <a:gd name="connsiteX23" fmla="*/ 53728 w 722154"/>
                  <a:gd name="connsiteY23" fmla="*/ 204690 h 545869"/>
                  <a:gd name="connsiteX24" fmla="*/ 52857 w 722154"/>
                  <a:gd name="connsiteY24" fmla="*/ 206736 h 545869"/>
                  <a:gd name="connsiteX25" fmla="*/ 51943 w 722154"/>
                  <a:gd name="connsiteY25" fmla="*/ 209784 h 545869"/>
                  <a:gd name="connsiteX26" fmla="*/ 1281 w 722154"/>
                  <a:gd name="connsiteY26" fmla="*/ 486747 h 545869"/>
                  <a:gd name="connsiteX27" fmla="*/ 36944 w 722154"/>
                  <a:gd name="connsiteY27" fmla="*/ 544323 h 545869"/>
                  <a:gd name="connsiteX28" fmla="*/ 40464 w 722154"/>
                  <a:gd name="connsiteY28" fmla="*/ 545013 h 545869"/>
                  <a:gd name="connsiteX29" fmla="*/ 44817 w 722154"/>
                  <a:gd name="connsiteY29" fmla="*/ 545695 h 545869"/>
                  <a:gd name="connsiteX30" fmla="*/ 47110 w 722154"/>
                  <a:gd name="connsiteY30" fmla="*/ 545869 h 545869"/>
                  <a:gd name="connsiteX31" fmla="*/ 61165 w 722154"/>
                  <a:gd name="connsiteY31" fmla="*/ 530914 h 545869"/>
                  <a:gd name="connsiteX32" fmla="*/ 49287 w 722154"/>
                  <a:gd name="connsiteY32" fmla="*/ 517091 h 545869"/>
                  <a:gd name="connsiteX33" fmla="*/ 44933 w 722154"/>
                  <a:gd name="connsiteY33" fmla="*/ 516395 h 545869"/>
                  <a:gd name="connsiteX34" fmla="*/ 32221 w 722154"/>
                  <a:gd name="connsiteY34" fmla="*/ 508283 h 545869"/>
                  <a:gd name="connsiteX35" fmla="*/ 29681 w 722154"/>
                  <a:gd name="connsiteY35" fmla="*/ 492740 h 545869"/>
                  <a:gd name="connsiteX36" fmla="*/ 80198 w 722154"/>
                  <a:gd name="connsiteY36" fmla="*/ 216634 h 545869"/>
                  <a:gd name="connsiteX37" fmla="*/ 80357 w 722154"/>
                  <a:gd name="connsiteY37" fmla="*/ 216227 h 545869"/>
                  <a:gd name="connsiteX38" fmla="*/ 214115 w 722154"/>
                  <a:gd name="connsiteY38" fmla="*/ 174607 h 545869"/>
                  <a:gd name="connsiteX39" fmla="*/ 347757 w 722154"/>
                  <a:gd name="connsiteY39" fmla="*/ 215980 h 545869"/>
                  <a:gd name="connsiteX40" fmla="*/ 384298 w 722154"/>
                  <a:gd name="connsiteY40" fmla="*/ 326272 h 545869"/>
                  <a:gd name="connsiteX41" fmla="*/ 396329 w 722154"/>
                  <a:gd name="connsiteY41" fmla="*/ 336140 h 5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22154" h="545869">
                    <a:moveTo>
                      <a:pt x="396329" y="336140"/>
                    </a:moveTo>
                    <a:cubicBezTo>
                      <a:pt x="401910" y="336812"/>
                      <a:pt x="407378" y="334200"/>
                      <a:pt x="410362" y="329436"/>
                    </a:cubicBezTo>
                    <a:lnTo>
                      <a:pt x="472648" y="230086"/>
                    </a:lnTo>
                    <a:cubicBezTo>
                      <a:pt x="479454" y="219312"/>
                      <a:pt x="493705" y="216095"/>
                      <a:pt x="504479" y="222901"/>
                    </a:cubicBezTo>
                    <a:cubicBezTo>
                      <a:pt x="504846" y="223133"/>
                      <a:pt x="505207" y="223376"/>
                      <a:pt x="505561" y="223628"/>
                    </a:cubicBezTo>
                    <a:cubicBezTo>
                      <a:pt x="515588" y="231730"/>
                      <a:pt x="517686" y="246184"/>
                      <a:pt x="510379" y="256803"/>
                    </a:cubicBezTo>
                    <a:lnTo>
                      <a:pt x="434350" y="382376"/>
                    </a:lnTo>
                    <a:cubicBezTo>
                      <a:pt x="426608" y="395139"/>
                      <a:pt x="410246" y="399637"/>
                      <a:pt x="397069" y="392621"/>
                    </a:cubicBezTo>
                    <a:cubicBezTo>
                      <a:pt x="389991" y="388854"/>
                      <a:pt x="381201" y="391537"/>
                      <a:pt x="377434" y="398615"/>
                    </a:cubicBezTo>
                    <a:cubicBezTo>
                      <a:pt x="373667" y="405692"/>
                      <a:pt x="376350" y="414482"/>
                      <a:pt x="383428" y="418250"/>
                    </a:cubicBezTo>
                    <a:cubicBezTo>
                      <a:pt x="410204" y="432498"/>
                      <a:pt x="443447" y="423351"/>
                      <a:pt x="459166" y="397410"/>
                    </a:cubicBezTo>
                    <a:lnTo>
                      <a:pt x="535050" y="272084"/>
                    </a:lnTo>
                    <a:cubicBezTo>
                      <a:pt x="546939" y="253716"/>
                      <a:pt x="546566" y="229989"/>
                      <a:pt x="534106" y="212004"/>
                    </a:cubicBezTo>
                    <a:lnTo>
                      <a:pt x="718149" y="24523"/>
                    </a:lnTo>
                    <a:cubicBezTo>
                      <a:pt x="723678" y="18719"/>
                      <a:pt x="723456" y="9535"/>
                      <a:pt x="717652" y="4006"/>
                    </a:cubicBezTo>
                    <a:cubicBezTo>
                      <a:pt x="711966" y="-1412"/>
                      <a:pt x="703002" y="-1323"/>
                      <a:pt x="697425" y="4206"/>
                    </a:cubicBezTo>
                    <a:lnTo>
                      <a:pt x="511076" y="194024"/>
                    </a:lnTo>
                    <a:cubicBezTo>
                      <a:pt x="501863" y="190348"/>
                      <a:pt x="491789" y="189396"/>
                      <a:pt x="482052" y="191281"/>
                    </a:cubicBezTo>
                    <a:cubicBezTo>
                      <a:pt x="468011" y="194090"/>
                      <a:pt x="455727" y="202515"/>
                      <a:pt x="448050" y="214602"/>
                    </a:cubicBezTo>
                    <a:lnTo>
                      <a:pt x="402134" y="287873"/>
                    </a:lnTo>
                    <a:lnTo>
                      <a:pt x="375330" y="206780"/>
                    </a:lnTo>
                    <a:lnTo>
                      <a:pt x="374387" y="204545"/>
                    </a:lnTo>
                    <a:cubicBezTo>
                      <a:pt x="352793" y="154972"/>
                      <a:pt x="301347" y="145582"/>
                      <a:pt x="214115" y="145582"/>
                    </a:cubicBezTo>
                    <a:cubicBezTo>
                      <a:pt x="126883" y="145582"/>
                      <a:pt x="75496" y="154972"/>
                      <a:pt x="53728" y="204690"/>
                    </a:cubicBezTo>
                    <a:cubicBezTo>
                      <a:pt x="53728" y="204690"/>
                      <a:pt x="53147" y="205909"/>
                      <a:pt x="52857" y="206736"/>
                    </a:cubicBezTo>
                    <a:cubicBezTo>
                      <a:pt x="52475" y="207727"/>
                      <a:pt x="52171" y="208746"/>
                      <a:pt x="51943" y="209784"/>
                    </a:cubicBezTo>
                    <a:lnTo>
                      <a:pt x="1281" y="486747"/>
                    </a:lnTo>
                    <a:cubicBezTo>
                      <a:pt x="-4770" y="512494"/>
                      <a:pt x="11196" y="538272"/>
                      <a:pt x="36944" y="544323"/>
                    </a:cubicBezTo>
                    <a:cubicBezTo>
                      <a:pt x="38108" y="544598"/>
                      <a:pt x="39282" y="544827"/>
                      <a:pt x="40464" y="545013"/>
                    </a:cubicBezTo>
                    <a:lnTo>
                      <a:pt x="44817" y="545695"/>
                    </a:lnTo>
                    <a:cubicBezTo>
                      <a:pt x="45575" y="545817"/>
                      <a:pt x="46342" y="545875"/>
                      <a:pt x="47110" y="545869"/>
                    </a:cubicBezTo>
                    <a:cubicBezTo>
                      <a:pt x="55121" y="545621"/>
                      <a:pt x="61413" y="538925"/>
                      <a:pt x="61165" y="530914"/>
                    </a:cubicBezTo>
                    <a:cubicBezTo>
                      <a:pt x="60953" y="524085"/>
                      <a:pt x="56006" y="518328"/>
                      <a:pt x="49287" y="517091"/>
                    </a:cubicBezTo>
                    <a:lnTo>
                      <a:pt x="44933" y="516395"/>
                    </a:lnTo>
                    <a:cubicBezTo>
                      <a:pt x="39745" y="515597"/>
                      <a:pt x="35131" y="512652"/>
                      <a:pt x="32221" y="508283"/>
                    </a:cubicBezTo>
                    <a:cubicBezTo>
                      <a:pt x="29196" y="503701"/>
                      <a:pt x="28272" y="498046"/>
                      <a:pt x="29681" y="492740"/>
                    </a:cubicBezTo>
                    <a:lnTo>
                      <a:pt x="80198" y="216634"/>
                    </a:lnTo>
                    <a:lnTo>
                      <a:pt x="80357" y="216227"/>
                    </a:lnTo>
                    <a:cubicBezTo>
                      <a:pt x="92185" y="189220"/>
                      <a:pt x="116986" y="174607"/>
                      <a:pt x="214115" y="174607"/>
                    </a:cubicBezTo>
                    <a:cubicBezTo>
                      <a:pt x="311244" y="174607"/>
                      <a:pt x="336017" y="189220"/>
                      <a:pt x="347757" y="215980"/>
                    </a:cubicBezTo>
                    <a:lnTo>
                      <a:pt x="384298" y="326272"/>
                    </a:lnTo>
                    <a:cubicBezTo>
                      <a:pt x="386057" y="331616"/>
                      <a:pt x="390745" y="335461"/>
                      <a:pt x="396329" y="336140"/>
                    </a:cubicBezTo>
                    <a:close/>
                  </a:path>
                </a:pathLst>
              </a:custGeom>
              <a:solidFill>
                <a:srgbClr val="000000"/>
              </a:solidFill>
              <a:ln w="14486"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D76273F0-3FEC-3C39-3706-787C8AF0DC48}"/>
                  </a:ext>
                </a:extLst>
              </p:cNvPr>
              <p:cNvSpPr/>
              <p:nvPr/>
            </p:nvSpPr>
            <p:spPr>
              <a:xfrm>
                <a:off x="3165436" y="3070218"/>
                <a:ext cx="217681" cy="632436"/>
              </a:xfrm>
              <a:custGeom>
                <a:avLst/>
                <a:gdLst>
                  <a:gd name="connsiteX0" fmla="*/ 203169 w 217681"/>
                  <a:gd name="connsiteY0" fmla="*/ 0 h 632436"/>
                  <a:gd name="connsiteX1" fmla="*/ 188657 w 217681"/>
                  <a:gd name="connsiteY1" fmla="*/ 14512 h 632436"/>
                  <a:gd name="connsiteX2" fmla="*/ 188657 w 217681"/>
                  <a:gd name="connsiteY2" fmla="*/ 603412 h 632436"/>
                  <a:gd name="connsiteX3" fmla="*/ 123353 w 217681"/>
                  <a:gd name="connsiteY3" fmla="*/ 603412 h 632436"/>
                  <a:gd name="connsiteX4" fmla="*/ 123353 w 217681"/>
                  <a:gd name="connsiteY4" fmla="*/ 242758 h 632436"/>
                  <a:gd name="connsiteX5" fmla="*/ 94328 w 217681"/>
                  <a:gd name="connsiteY5" fmla="*/ 242758 h 632436"/>
                  <a:gd name="connsiteX6" fmla="*/ 94328 w 217681"/>
                  <a:gd name="connsiteY6" fmla="*/ 603412 h 632436"/>
                  <a:gd name="connsiteX7" fmla="*/ 29024 w 217681"/>
                  <a:gd name="connsiteY7" fmla="*/ 603412 h 632436"/>
                  <a:gd name="connsiteX8" fmla="*/ 29024 w 217681"/>
                  <a:gd name="connsiteY8" fmla="*/ 14512 h 632436"/>
                  <a:gd name="connsiteX9" fmla="*/ 14512 w 217681"/>
                  <a:gd name="connsiteY9" fmla="*/ 0 h 632436"/>
                  <a:gd name="connsiteX10" fmla="*/ 0 w 217681"/>
                  <a:gd name="connsiteY10" fmla="*/ 14512 h 632436"/>
                  <a:gd name="connsiteX11" fmla="*/ 0 w 217681"/>
                  <a:gd name="connsiteY11" fmla="*/ 632436 h 632436"/>
                  <a:gd name="connsiteX12" fmla="*/ 217681 w 217681"/>
                  <a:gd name="connsiteY12" fmla="*/ 632436 h 632436"/>
                  <a:gd name="connsiteX13" fmla="*/ 217681 w 217681"/>
                  <a:gd name="connsiteY13" fmla="*/ 14512 h 632436"/>
                  <a:gd name="connsiteX14" fmla="*/ 203169 w 217681"/>
                  <a:gd name="connsiteY14" fmla="*/ 0 h 63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681" h="632436">
                    <a:moveTo>
                      <a:pt x="203169" y="0"/>
                    </a:moveTo>
                    <a:cubicBezTo>
                      <a:pt x="195154" y="0"/>
                      <a:pt x="188657" y="6497"/>
                      <a:pt x="188657" y="14512"/>
                    </a:cubicBezTo>
                    <a:lnTo>
                      <a:pt x="188657" y="603412"/>
                    </a:lnTo>
                    <a:lnTo>
                      <a:pt x="123353" y="603412"/>
                    </a:lnTo>
                    <a:lnTo>
                      <a:pt x="123353" y="242758"/>
                    </a:lnTo>
                    <a:lnTo>
                      <a:pt x="94328" y="242758"/>
                    </a:lnTo>
                    <a:lnTo>
                      <a:pt x="94328" y="603412"/>
                    </a:lnTo>
                    <a:lnTo>
                      <a:pt x="29024" y="603412"/>
                    </a:lnTo>
                    <a:lnTo>
                      <a:pt x="29024" y="14512"/>
                    </a:lnTo>
                    <a:cubicBezTo>
                      <a:pt x="29024" y="6497"/>
                      <a:pt x="22527" y="0"/>
                      <a:pt x="14512" y="0"/>
                    </a:cubicBezTo>
                    <a:cubicBezTo>
                      <a:pt x="6497" y="0"/>
                      <a:pt x="0" y="6497"/>
                      <a:pt x="0" y="14512"/>
                    </a:cubicBezTo>
                    <a:lnTo>
                      <a:pt x="0" y="632436"/>
                    </a:lnTo>
                    <a:lnTo>
                      <a:pt x="217681" y="632436"/>
                    </a:lnTo>
                    <a:lnTo>
                      <a:pt x="217681" y="14512"/>
                    </a:lnTo>
                    <a:cubicBezTo>
                      <a:pt x="217681" y="6497"/>
                      <a:pt x="211184" y="0"/>
                      <a:pt x="203169" y="0"/>
                    </a:cubicBezTo>
                    <a:close/>
                  </a:path>
                </a:pathLst>
              </a:custGeom>
              <a:solidFill>
                <a:srgbClr val="000000"/>
              </a:solidFill>
              <a:ln w="14486"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416EC8F1-09B2-B08B-838B-8794A5835855}"/>
                  </a:ext>
                </a:extLst>
              </p:cNvPr>
              <p:cNvSpPr/>
              <p:nvPr/>
            </p:nvSpPr>
            <p:spPr>
              <a:xfrm>
                <a:off x="3184940" y="2730345"/>
                <a:ext cx="174144" cy="174144"/>
              </a:xfrm>
              <a:custGeom>
                <a:avLst/>
                <a:gdLst>
                  <a:gd name="connsiteX0" fmla="*/ 87072 w 174144"/>
                  <a:gd name="connsiteY0" fmla="*/ 174145 h 174144"/>
                  <a:gd name="connsiteX1" fmla="*/ 174145 w 174144"/>
                  <a:gd name="connsiteY1" fmla="*/ 87072 h 174144"/>
                  <a:gd name="connsiteX2" fmla="*/ 87072 w 174144"/>
                  <a:gd name="connsiteY2" fmla="*/ 0 h 174144"/>
                  <a:gd name="connsiteX3" fmla="*/ 0 w 174144"/>
                  <a:gd name="connsiteY3" fmla="*/ 87072 h 174144"/>
                  <a:gd name="connsiteX4" fmla="*/ 87072 w 174144"/>
                  <a:gd name="connsiteY4" fmla="*/ 174145 h 174144"/>
                  <a:gd name="connsiteX5" fmla="*/ 87072 w 174144"/>
                  <a:gd name="connsiteY5" fmla="*/ 29024 h 174144"/>
                  <a:gd name="connsiteX6" fmla="*/ 145121 w 174144"/>
                  <a:gd name="connsiteY6" fmla="*/ 87072 h 174144"/>
                  <a:gd name="connsiteX7" fmla="*/ 87072 w 174144"/>
                  <a:gd name="connsiteY7" fmla="*/ 145121 h 174144"/>
                  <a:gd name="connsiteX8" fmla="*/ 29024 w 174144"/>
                  <a:gd name="connsiteY8" fmla="*/ 87072 h 174144"/>
                  <a:gd name="connsiteX9" fmla="*/ 87072 w 174144"/>
                  <a:gd name="connsiteY9" fmla="*/ 29024 h 17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144" h="174144">
                    <a:moveTo>
                      <a:pt x="87072" y="174145"/>
                    </a:moveTo>
                    <a:cubicBezTo>
                      <a:pt x="135161" y="174145"/>
                      <a:pt x="174145" y="135161"/>
                      <a:pt x="174145" y="87072"/>
                    </a:cubicBezTo>
                    <a:cubicBezTo>
                      <a:pt x="174145" y="38984"/>
                      <a:pt x="135161" y="0"/>
                      <a:pt x="87072" y="0"/>
                    </a:cubicBezTo>
                    <a:cubicBezTo>
                      <a:pt x="38984" y="0"/>
                      <a:pt x="0" y="38984"/>
                      <a:pt x="0" y="87072"/>
                    </a:cubicBezTo>
                    <a:cubicBezTo>
                      <a:pt x="57" y="135138"/>
                      <a:pt x="39007" y="174088"/>
                      <a:pt x="87072" y="174145"/>
                    </a:cubicBezTo>
                    <a:close/>
                    <a:moveTo>
                      <a:pt x="87072" y="29024"/>
                    </a:moveTo>
                    <a:cubicBezTo>
                      <a:pt x="119131" y="29024"/>
                      <a:pt x="145121" y="55014"/>
                      <a:pt x="145121" y="87072"/>
                    </a:cubicBezTo>
                    <a:cubicBezTo>
                      <a:pt x="145121" y="119131"/>
                      <a:pt x="119131" y="145121"/>
                      <a:pt x="87072" y="145121"/>
                    </a:cubicBezTo>
                    <a:cubicBezTo>
                      <a:pt x="55014" y="145121"/>
                      <a:pt x="29024" y="119131"/>
                      <a:pt x="29024" y="87072"/>
                    </a:cubicBezTo>
                    <a:cubicBezTo>
                      <a:pt x="29024" y="55014"/>
                      <a:pt x="55014" y="29024"/>
                      <a:pt x="87072" y="29024"/>
                    </a:cubicBezTo>
                    <a:close/>
                  </a:path>
                </a:pathLst>
              </a:custGeom>
              <a:solidFill>
                <a:srgbClr val="000000"/>
              </a:solidFill>
              <a:ln w="14486" cap="flat">
                <a:noFill/>
                <a:prstDash val="solid"/>
                <a:miter/>
              </a:ln>
            </p:spPr>
            <p:txBody>
              <a:bodyPr rtlCol="0" anchor="ctr"/>
              <a:lstStyle/>
              <a:p>
                <a:endParaRPr lang="en-AU"/>
              </a:p>
            </p:txBody>
          </p:sp>
        </p:grpSp>
      </p:grpSp>
      <p:grpSp>
        <p:nvGrpSpPr>
          <p:cNvPr id="34" name="Group 33" descr="Feedback">
            <a:extLst>
              <a:ext uri="{FF2B5EF4-FFF2-40B4-BE49-F238E27FC236}">
                <a16:creationId xmlns:a16="http://schemas.microsoft.com/office/drawing/2014/main" id="{4287E51A-AC48-1007-8C08-A76665A21F57}"/>
              </a:ext>
            </a:extLst>
          </p:cNvPr>
          <p:cNvGrpSpPr/>
          <p:nvPr/>
        </p:nvGrpSpPr>
        <p:grpSpPr>
          <a:xfrm>
            <a:off x="4840017" y="2483382"/>
            <a:ext cx="1790876" cy="3070258"/>
            <a:chOff x="4840017" y="2483382"/>
            <a:chExt cx="1790876" cy="3070258"/>
          </a:xfrm>
        </p:grpSpPr>
        <p:pic>
          <p:nvPicPr>
            <p:cNvPr id="35" name="Graphic 34" descr="List outline">
              <a:extLst>
                <a:ext uri="{FF2B5EF4-FFF2-40B4-BE49-F238E27FC236}">
                  <a16:creationId xmlns:a16="http://schemas.microsoft.com/office/drawing/2014/main" id="{8D52C2B1-99DE-0425-C9FF-2EFDF06D85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16259" y="2483382"/>
              <a:ext cx="1393159" cy="1393159"/>
            </a:xfrm>
            <a:prstGeom prst="rect">
              <a:avLst/>
            </a:prstGeom>
          </p:spPr>
        </p:pic>
        <p:sp>
          <p:nvSpPr>
            <p:cNvPr id="36" name="Rectangle: Rounded Corners 23">
              <a:extLst>
                <a:ext uri="{FF2B5EF4-FFF2-40B4-BE49-F238E27FC236}">
                  <a16:creationId xmlns:a16="http://schemas.microsoft.com/office/drawing/2014/main" id="{38655EC5-DCF9-9FC7-80F1-02139323D5E7}"/>
                </a:ext>
              </a:extLst>
            </p:cNvPr>
            <p:cNvSpPr/>
            <p:nvPr/>
          </p:nvSpPr>
          <p:spPr>
            <a:xfrm>
              <a:off x="4840017" y="3926206"/>
              <a:ext cx="1790876" cy="1627434"/>
            </a:xfrm>
            <a:prstGeom prst="roundRect">
              <a:avLst/>
            </a:prstGeom>
            <a:solidFill>
              <a:srgbClr val="0046B8"/>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b="1">
                  <a:latin typeface="+mj-lt"/>
                </a:rPr>
                <a:t>Feedback</a:t>
              </a:r>
            </a:p>
          </p:txBody>
        </p:sp>
      </p:grpSp>
      <p:sp>
        <p:nvSpPr>
          <p:cNvPr id="16" name="TextBox 15">
            <a:extLst>
              <a:ext uri="{FF2B5EF4-FFF2-40B4-BE49-F238E27FC236}">
                <a16:creationId xmlns:a16="http://schemas.microsoft.com/office/drawing/2014/main" id="{54C42BD4-5803-4C48-CE2A-A42B718911C0}"/>
              </a:ext>
            </a:extLst>
          </p:cNvPr>
          <p:cNvSpPr txBox="1"/>
          <p:nvPr/>
        </p:nvSpPr>
        <p:spPr>
          <a:xfrm>
            <a:off x="277090" y="6467500"/>
            <a:ext cx="48391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Evidence for Learning (2022) </a:t>
            </a:r>
            <a:r>
              <a:rPr lang="en-AU" sz="1200" i="1" dirty="0">
                <a:hlinkClick r:id="rId9"/>
              </a:rPr>
              <a:t>Effective Professional Development</a:t>
            </a:r>
            <a:endParaRPr lang="en-AU" sz="1200" dirty="0"/>
          </a:p>
        </p:txBody>
      </p:sp>
      <p:grpSp>
        <p:nvGrpSpPr>
          <p:cNvPr id="3" name="Group 2">
            <a:extLst>
              <a:ext uri="{FF2B5EF4-FFF2-40B4-BE49-F238E27FC236}">
                <a16:creationId xmlns:a16="http://schemas.microsoft.com/office/drawing/2014/main" id="{41FAAE79-EED6-2774-D821-CEA17AEC2167}"/>
              </a:ext>
              <a:ext uri="{C183D7F6-B498-43B3-948B-1728B52AA6E4}">
                <adec:decorative xmlns:adec="http://schemas.microsoft.com/office/drawing/2017/decorative" val="1"/>
              </a:ext>
            </a:extLst>
          </p:cNvPr>
          <p:cNvGrpSpPr/>
          <p:nvPr/>
        </p:nvGrpSpPr>
        <p:grpSpPr>
          <a:xfrm>
            <a:off x="8464309" y="1951402"/>
            <a:ext cx="2752016" cy="3643219"/>
            <a:chOff x="735266" y="1125657"/>
            <a:chExt cx="3588486" cy="4493181"/>
          </a:xfrm>
        </p:grpSpPr>
        <p:pic>
          <p:nvPicPr>
            <p:cNvPr id="4" name="Picture 3">
              <a:extLst>
                <a:ext uri="{FF2B5EF4-FFF2-40B4-BE49-F238E27FC236}">
                  <a16:creationId xmlns:a16="http://schemas.microsoft.com/office/drawing/2014/main" id="{85C78A55-3A93-0981-B920-48673FD9913D}"/>
                </a:ext>
              </a:extLst>
            </p:cNvPr>
            <p:cNvPicPr>
              <a:picLocks noChangeAspect="1"/>
            </p:cNvPicPr>
            <p:nvPr/>
          </p:nvPicPr>
          <p:blipFill>
            <a:blip r:embed="rId10">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8" name="Picture 7">
              <a:extLst>
                <a:ext uri="{FF2B5EF4-FFF2-40B4-BE49-F238E27FC236}">
                  <a16:creationId xmlns:a16="http://schemas.microsoft.com/office/drawing/2014/main" id="{3B530D18-4464-3126-FE61-5C176540F215}"/>
                </a:ext>
              </a:extLst>
            </p:cNvPr>
            <p:cNvPicPr>
              <a:picLocks noChangeAspect="1"/>
            </p:cNvPicPr>
            <p:nvPr/>
          </p:nvPicPr>
          <p:blipFill>
            <a:blip r:embed="rId10">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9" name="Picture 8">
              <a:extLst>
                <a:ext uri="{FF2B5EF4-FFF2-40B4-BE49-F238E27FC236}">
                  <a16:creationId xmlns:a16="http://schemas.microsoft.com/office/drawing/2014/main" id="{DFD6AF66-822E-7FBA-95FC-9509E2304065}"/>
                </a:ext>
              </a:extLst>
            </p:cNvPr>
            <p:cNvPicPr>
              <a:picLocks noChangeAspect="1"/>
            </p:cNvPicPr>
            <p:nvPr/>
          </p:nvPicPr>
          <p:blipFill>
            <a:blip r:embed="rId10">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pic>
        <p:nvPicPr>
          <p:cNvPr id="11" name="Picture 10">
            <a:extLst>
              <a:ext uri="{FF2B5EF4-FFF2-40B4-BE49-F238E27FC236}">
                <a16:creationId xmlns:a16="http://schemas.microsoft.com/office/drawing/2014/main" id="{5BAEE86D-7FCA-5DD6-E954-D18BB4865EAA}"/>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rot="21181454">
            <a:off x="8454564" y="1973816"/>
            <a:ext cx="2583879" cy="3644537"/>
          </a:xfrm>
          <a:prstGeom prst="rect">
            <a:avLst/>
          </a:prstGeom>
        </p:spPr>
      </p:pic>
      <p:sp>
        <p:nvSpPr>
          <p:cNvPr id="2" name="Slide Number Placeholder 3">
            <a:extLst>
              <a:ext uri="{FF2B5EF4-FFF2-40B4-BE49-F238E27FC236}">
                <a16:creationId xmlns:a16="http://schemas.microsoft.com/office/drawing/2014/main" id="{01F418DE-B5F8-0F6E-B50A-83F3F660BE3E}"/>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155355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9573BF7-26C1-A400-9A36-8DD3B0481112}"/>
              </a:ext>
            </a:extLst>
          </p:cNvPr>
          <p:cNvSpPr>
            <a:spLocks noGrp="1"/>
          </p:cNvSpPr>
          <p:nvPr>
            <p:ph type="title"/>
          </p:nvPr>
        </p:nvSpPr>
        <p:spPr>
          <a:xfrm>
            <a:off x="348000" y="360000"/>
            <a:ext cx="10080000" cy="545601"/>
          </a:xfrm>
        </p:spPr>
        <p:txBody>
          <a:bodyPr/>
          <a:lstStyle/>
          <a:p>
            <a:r>
              <a:rPr lang="en-US"/>
              <a:t>Rehearsal</a:t>
            </a:r>
          </a:p>
        </p:txBody>
      </p:sp>
      <p:pic>
        <p:nvPicPr>
          <p:cNvPr id="10" name="Picture 9" descr="A teacher delivering a lesson without rehearsal.">
            <a:extLst>
              <a:ext uri="{FF2B5EF4-FFF2-40B4-BE49-F238E27FC236}">
                <a16:creationId xmlns:a16="http://schemas.microsoft.com/office/drawing/2014/main" id="{98FF4998-DE73-EB25-D7DC-0576D5901E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478" y="2139482"/>
            <a:ext cx="6003521" cy="3644664"/>
          </a:xfrm>
          <a:prstGeom prst="rect">
            <a:avLst/>
          </a:prstGeom>
        </p:spPr>
      </p:pic>
      <p:pic>
        <p:nvPicPr>
          <p:cNvPr id="15" name="Picture 14" descr="A teacher delivering a lesson after rehearsal.&#10;">
            <a:extLst>
              <a:ext uri="{FF2B5EF4-FFF2-40B4-BE49-F238E27FC236}">
                <a16:creationId xmlns:a16="http://schemas.microsoft.com/office/drawing/2014/main" id="{F04D63C3-933A-C814-E9AB-C599581DAFE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75297" y="2139482"/>
            <a:ext cx="5968703" cy="3623526"/>
          </a:xfrm>
          <a:prstGeom prst="rect">
            <a:avLst/>
          </a:prstGeom>
        </p:spPr>
      </p:pic>
      <p:sp>
        <p:nvSpPr>
          <p:cNvPr id="4" name="Slide Number Placeholder 3">
            <a:extLst>
              <a:ext uri="{FF2B5EF4-FFF2-40B4-BE49-F238E27FC236}">
                <a16:creationId xmlns:a16="http://schemas.microsoft.com/office/drawing/2014/main" id="{FD5E9CFD-D894-AD5F-A49F-6EE4F4EF9D46}"/>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11</a:t>
            </a:fld>
            <a:endParaRPr lang="en-AU"/>
          </a:p>
        </p:txBody>
      </p:sp>
    </p:spTree>
    <p:extLst>
      <p:ext uri="{BB962C8B-B14F-4D97-AF65-F5344CB8AC3E}">
        <p14:creationId xmlns:p14="http://schemas.microsoft.com/office/powerpoint/2010/main" val="347118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40000" y="3256006"/>
            <a:ext cx="11291998" cy="988541"/>
          </a:xfrm>
        </p:spPr>
        <p:txBody>
          <a:bodyPr/>
          <a:lstStyle/>
          <a:p>
            <a:pPr>
              <a:lnSpc>
                <a:spcPct val="150000"/>
              </a:lnSpc>
              <a:spcBef>
                <a:spcPts val="0"/>
              </a:spcBef>
              <a:spcAft>
                <a:spcPts val="1200"/>
              </a:spcAft>
            </a:pPr>
            <a:r>
              <a:rPr lang="en-AU"/>
              <a:t>Overview of this module</a:t>
            </a:r>
            <a:endParaRPr lang="en-AU" sz="4000">
              <a:solidFill>
                <a:schemeClr val="tx1"/>
              </a:solidFill>
            </a:endParaRPr>
          </a:p>
        </p:txBody>
      </p:sp>
      <p:sp>
        <p:nvSpPr>
          <p:cNvPr id="5" name="Title 2">
            <a:extLst>
              <a:ext uri="{FF2B5EF4-FFF2-40B4-BE49-F238E27FC236}">
                <a16:creationId xmlns:a16="http://schemas.microsoft.com/office/drawing/2014/main" id="{D4B97C12-3C9C-0A16-BA09-AE06987E6228}"/>
              </a:ext>
            </a:extLst>
          </p:cNvPr>
          <p:cNvSpPr txBox="1">
            <a:spLocks/>
          </p:cNvSpPr>
          <p:nvPr/>
        </p:nvSpPr>
        <p:spPr>
          <a:xfrm>
            <a:off x="540000" y="4417541"/>
            <a:ext cx="11291998" cy="1612556"/>
          </a:xfrm>
          <a:prstGeom prst="rect">
            <a:avLst/>
          </a:prstGeom>
          <a:ln>
            <a:noFill/>
          </a:ln>
        </p:spPr>
        <p:txBody>
          <a:bodyPr vert="horz" lIns="0" tIns="0" rIns="0" bIns="0" rtlCol="0" anchor="t">
            <a:noAutofit/>
          </a:bodyPr>
          <a:lstStyle>
            <a:lvl1pPr algn="l" defTabSz="914377" rtl="0" eaLnBrk="1" latinLnBrk="0" hangingPunct="1">
              <a:lnSpc>
                <a:spcPct val="110000"/>
              </a:lnSpc>
              <a:spcBef>
                <a:spcPct val="0"/>
              </a:spcBef>
              <a:buNone/>
              <a:defRPr sz="4800" kern="1200">
                <a:solidFill>
                  <a:schemeClr val="accent1"/>
                </a:solidFill>
                <a:latin typeface="+mj-lt"/>
                <a:ea typeface="+mj-ea"/>
                <a:cs typeface="+mj-cs"/>
              </a:defRPr>
            </a:lvl1pPr>
          </a:lstStyle>
          <a:p>
            <a:pPr>
              <a:lnSpc>
                <a:spcPct val="150000"/>
              </a:lnSpc>
              <a:spcBef>
                <a:spcPts val="0"/>
              </a:spcBef>
              <a:spcAft>
                <a:spcPts val="1200"/>
              </a:spcAft>
            </a:pPr>
            <a:r>
              <a:rPr lang="en-AU" sz="2400">
                <a:solidFill>
                  <a:schemeClr val="accent2"/>
                </a:solidFill>
                <a:hlinkClick r:id="rId3" action="ppaction://hlinksldjump"/>
              </a:rPr>
              <a:t>Part A – Understanding the strategy</a:t>
            </a:r>
            <a:br>
              <a:rPr lang="en-AU" sz="2400">
                <a:solidFill>
                  <a:schemeClr val="accent2"/>
                </a:solidFill>
              </a:rPr>
            </a:br>
            <a:r>
              <a:rPr lang="en-AU" sz="2400">
                <a:solidFill>
                  <a:schemeClr val="accent2"/>
                </a:solidFill>
                <a:hlinkClick r:id="rId4" action="ppaction://hlinksldjump"/>
              </a:rPr>
              <a:t>Part B – Implementing the strategies through techniques</a:t>
            </a:r>
            <a:br>
              <a:rPr lang="en-AU" sz="2400">
                <a:solidFill>
                  <a:schemeClr val="accent2"/>
                </a:solidFill>
              </a:rPr>
            </a:br>
            <a:r>
              <a:rPr lang="en-AU" sz="2400">
                <a:solidFill>
                  <a:schemeClr val="accent2"/>
                </a:solidFill>
                <a:hlinkClick r:id="rId5" action="ppaction://hlinksldjump"/>
              </a:rPr>
              <a:t>Part C – Evaluating a whole-school approach</a:t>
            </a:r>
            <a:endParaRPr lang="en-AU" sz="1800">
              <a:solidFill>
                <a:schemeClr val="accent2"/>
              </a:solidFill>
            </a:endParaRPr>
          </a:p>
        </p:txBody>
      </p:sp>
      <p:sp>
        <p:nvSpPr>
          <p:cNvPr id="2" name="Footer Placeholder 1">
            <a:extLst>
              <a:ext uri="{FF2B5EF4-FFF2-40B4-BE49-F238E27FC236}">
                <a16:creationId xmlns:a16="http://schemas.microsoft.com/office/drawing/2014/main" id="{D93CE109-EBB1-AFB8-ED00-719F6057BB51}"/>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p:spPr>
        <p:txBody>
          <a:bodyPr/>
          <a:lstStyle/>
          <a:p>
            <a:r>
              <a:rPr lang="en-US"/>
              <a:t>NSW Department of Education</a:t>
            </a:r>
            <a:endParaRPr lang="en-AU"/>
          </a:p>
        </p:txBody>
      </p:sp>
    </p:spTree>
    <p:extLst>
      <p:ext uri="{BB962C8B-B14F-4D97-AF65-F5344CB8AC3E}">
        <p14:creationId xmlns:p14="http://schemas.microsoft.com/office/powerpoint/2010/main" val="402828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575638-6B8E-99EE-86C7-9B5E75420B8F}"/>
              </a:ext>
            </a:extLst>
          </p:cNvPr>
          <p:cNvSpPr>
            <a:spLocks noGrp="1"/>
          </p:cNvSpPr>
          <p:nvPr>
            <p:ph type="body" sz="quarter" idx="11"/>
          </p:nvPr>
        </p:nvSpPr>
        <p:spPr>
          <a:xfrm>
            <a:off x="540000" y="3117146"/>
            <a:ext cx="2880000" cy="684000"/>
          </a:xfrm>
        </p:spPr>
        <p:txBody>
          <a:bodyPr/>
          <a:lstStyle/>
          <a:p>
            <a:r>
              <a:rPr lang="en-US" sz="5400"/>
              <a:t>Part A</a:t>
            </a:r>
          </a:p>
        </p:txBody>
      </p:sp>
      <p:sp>
        <p:nvSpPr>
          <p:cNvPr id="3" name="Title 2">
            <a:extLst>
              <a:ext uri="{FF2B5EF4-FFF2-40B4-BE49-F238E27FC236}">
                <a16:creationId xmlns:a16="http://schemas.microsoft.com/office/drawing/2014/main" id="{EA582A51-5861-DA30-63B9-97395A8177D4}"/>
              </a:ext>
            </a:extLst>
          </p:cNvPr>
          <p:cNvSpPr>
            <a:spLocks noGrp="1"/>
          </p:cNvSpPr>
          <p:nvPr>
            <p:ph type="ctrTitle"/>
          </p:nvPr>
        </p:nvSpPr>
        <p:spPr/>
        <p:txBody>
          <a:bodyPr/>
          <a:lstStyle/>
          <a:p>
            <a:r>
              <a:rPr lang="en-AU" sz="4800"/>
              <a:t>Understanding the strategy</a:t>
            </a:r>
            <a:br>
              <a:rPr lang="en-AU" sz="4800"/>
            </a:br>
            <a:endParaRPr lang="en-US"/>
          </a:p>
        </p:txBody>
      </p:sp>
      <p:sp>
        <p:nvSpPr>
          <p:cNvPr id="2" name="Footer Placeholder 1">
            <a:extLst>
              <a:ext uri="{FF2B5EF4-FFF2-40B4-BE49-F238E27FC236}">
                <a16:creationId xmlns:a16="http://schemas.microsoft.com/office/drawing/2014/main" id="{AC5C03F7-EE04-EF03-AF7E-C43DA43510B6}"/>
              </a:ext>
              <a:ext uri="{C183D7F6-B498-43B3-948B-1728B52AA6E4}">
                <adec:decorative xmlns:adec="http://schemas.microsoft.com/office/drawing/2017/decorative" val="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428471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90B40-2BC1-CEA3-0C86-A4CC9C84AA1B}"/>
              </a:ext>
            </a:extLst>
          </p:cNvPr>
          <p:cNvSpPr>
            <a:spLocks noGrp="1"/>
          </p:cNvSpPr>
          <p:nvPr>
            <p:ph type="title"/>
          </p:nvPr>
        </p:nvSpPr>
        <p:spPr/>
        <p:txBody>
          <a:bodyPr/>
          <a:lstStyle/>
          <a:p>
            <a:r>
              <a:rPr lang="en-AU"/>
              <a:t>Purpose and outcome </a:t>
            </a:r>
            <a:r>
              <a:rPr lang="en-AU">
                <a:solidFill>
                  <a:schemeClr val="bg1"/>
                </a:solidFill>
              </a:rPr>
              <a:t>(1)</a:t>
            </a:r>
          </a:p>
        </p:txBody>
      </p:sp>
      <p:sp>
        <p:nvSpPr>
          <p:cNvPr id="4" name="Content Placeholder 3">
            <a:extLst>
              <a:ext uri="{FF2B5EF4-FFF2-40B4-BE49-F238E27FC236}">
                <a16:creationId xmlns:a16="http://schemas.microsoft.com/office/drawing/2014/main" id="{38DFBC68-EFCE-5491-203B-11E9BF3FDCBB}"/>
              </a:ext>
            </a:extLst>
          </p:cNvPr>
          <p:cNvSpPr>
            <a:spLocks noGrp="1"/>
          </p:cNvSpPr>
          <p:nvPr>
            <p:ph idx="1"/>
          </p:nvPr>
        </p:nvSpPr>
        <p:spPr/>
        <p:txBody>
          <a:bodyPr vert="horz" lIns="0" tIns="0" rIns="0" bIns="0" rtlCol="0" anchor="t">
            <a:noAutofit/>
          </a:bodyPr>
          <a:lstStyle/>
          <a:p>
            <a:pPr>
              <a:spcAft>
                <a:spcPts val="600"/>
              </a:spcAft>
            </a:pPr>
            <a:r>
              <a:rPr lang="en-AU" b="1" dirty="0">
                <a:latin typeface="+mj-lt"/>
              </a:rPr>
              <a:t>Purpose</a:t>
            </a:r>
          </a:p>
          <a:p>
            <a:pPr>
              <a:spcAft>
                <a:spcPts val="600"/>
              </a:spcAft>
            </a:pPr>
            <a:r>
              <a:rPr lang="en-AU" dirty="0"/>
              <a:t>To use our understanding of schema theory and cognitive load theory so we can chunk and sequence learning to optimise student understanding, engagement and participation.</a:t>
            </a:r>
          </a:p>
          <a:p>
            <a:pPr>
              <a:spcAft>
                <a:spcPts val="600"/>
              </a:spcAft>
            </a:pPr>
            <a:endParaRPr lang="en-AU" dirty="0"/>
          </a:p>
          <a:p>
            <a:pPr>
              <a:spcAft>
                <a:spcPts val="600"/>
              </a:spcAft>
            </a:pPr>
            <a:r>
              <a:rPr lang="en-AU" b="1" dirty="0">
                <a:latin typeface="+mj-lt"/>
              </a:rPr>
              <a:t>Outcome</a:t>
            </a:r>
          </a:p>
          <a:p>
            <a:pPr>
              <a:spcAft>
                <a:spcPts val="600"/>
              </a:spcAft>
            </a:pPr>
            <a:r>
              <a:rPr lang="en-AU" dirty="0"/>
              <a:t>We can articulate how and why we chunk and sequence learning.</a:t>
            </a:r>
          </a:p>
        </p:txBody>
      </p:sp>
      <p:sp>
        <p:nvSpPr>
          <p:cNvPr id="5" name="Slide Number Placeholder 3">
            <a:extLst>
              <a:ext uri="{FF2B5EF4-FFF2-40B4-BE49-F238E27FC236}">
                <a16:creationId xmlns:a16="http://schemas.microsoft.com/office/drawing/2014/main" id="{C22173D3-68E8-50FC-B0A6-4F0EF066FB4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280018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F7E1B-8569-C391-5368-D3FC9F2262B2}"/>
              </a:ext>
            </a:extLst>
          </p:cNvPr>
          <p:cNvSpPr>
            <a:spLocks noGrp="1"/>
          </p:cNvSpPr>
          <p:nvPr>
            <p:ph type="title"/>
          </p:nvPr>
        </p:nvSpPr>
        <p:spPr/>
        <p:txBody>
          <a:bodyPr/>
          <a:lstStyle/>
          <a:p>
            <a:r>
              <a:rPr lang="en-AU" dirty="0"/>
              <a:t>Thinking about learning</a:t>
            </a:r>
          </a:p>
        </p:txBody>
      </p:sp>
      <p:sp>
        <p:nvSpPr>
          <p:cNvPr id="5" name="Text Placeholder 4">
            <a:extLst>
              <a:ext uri="{FF2B5EF4-FFF2-40B4-BE49-F238E27FC236}">
                <a16:creationId xmlns:a16="http://schemas.microsoft.com/office/drawing/2014/main" id="{067DD5F4-0F80-3CFE-2BB8-B5E04175426B}"/>
              </a:ext>
            </a:extLst>
          </p:cNvPr>
          <p:cNvSpPr>
            <a:spLocks noGrp="1"/>
          </p:cNvSpPr>
          <p:nvPr>
            <p:ph type="body" sz="quarter" idx="19"/>
          </p:nvPr>
        </p:nvSpPr>
        <p:spPr>
          <a:xfrm>
            <a:off x="360000" y="1862942"/>
            <a:ext cx="10455145" cy="4491058"/>
          </a:xfrm>
        </p:spPr>
        <p:txBody>
          <a:bodyPr vert="horz" lIns="0" tIns="0" rIns="0" bIns="0" rtlCol="0" anchor="t">
            <a:noAutofit/>
          </a:bodyPr>
          <a:lstStyle/>
          <a:p>
            <a:r>
              <a:rPr lang="en-AU" dirty="0"/>
              <a:t>“Teachers need to move beyond those questions about ‘</a:t>
            </a:r>
            <a:r>
              <a:rPr lang="en-AU" i="1" dirty="0"/>
              <a:t>What should I teach next week?’ </a:t>
            </a:r>
            <a:r>
              <a:rPr lang="en-AU" dirty="0"/>
              <a:t>and into discussing ‘</a:t>
            </a:r>
            <a:r>
              <a:rPr lang="en-AU" i="1" dirty="0"/>
              <a:t>How should we teach this best</a:t>
            </a:r>
            <a:r>
              <a:rPr lang="en-AU" dirty="0"/>
              <a:t>?’. Whatever they are teaching it is crucial that teachers break the learning down sufficiently so that a student’s working memory is not overloaded.”</a:t>
            </a:r>
          </a:p>
          <a:p>
            <a:r>
              <a:rPr lang="en-AU" dirty="0"/>
              <a:t>(Swain 2024:192)</a:t>
            </a:r>
          </a:p>
          <a:p>
            <a:endParaRPr lang="en-AU" dirty="0"/>
          </a:p>
        </p:txBody>
      </p:sp>
      <p:sp>
        <p:nvSpPr>
          <p:cNvPr id="3" name="Slide Number Placeholder 2">
            <a:extLst>
              <a:ext uri="{FF2B5EF4-FFF2-40B4-BE49-F238E27FC236}">
                <a16:creationId xmlns:a16="http://schemas.microsoft.com/office/drawing/2014/main" id="{93CB6E83-96D1-E1C8-6930-A5B04ECE4005}"/>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164824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5DEAF-0410-535F-D825-5C97B079709B}"/>
              </a:ext>
            </a:extLst>
          </p:cNvPr>
          <p:cNvSpPr>
            <a:spLocks noGrp="1"/>
          </p:cNvSpPr>
          <p:nvPr>
            <p:ph type="title"/>
          </p:nvPr>
        </p:nvSpPr>
        <p:spPr/>
        <p:txBody>
          <a:bodyPr/>
          <a:lstStyle/>
          <a:p>
            <a:r>
              <a:rPr lang="en-US"/>
              <a:t>The expert teacher </a:t>
            </a:r>
          </a:p>
        </p:txBody>
      </p:sp>
      <p:grpSp>
        <p:nvGrpSpPr>
          <p:cNvPr id="5" name="Group 4">
            <a:extLst>
              <a:ext uri="{FF2B5EF4-FFF2-40B4-BE49-F238E27FC236}">
                <a16:creationId xmlns:a16="http://schemas.microsoft.com/office/drawing/2014/main" id="{3B962A1A-15F6-6F9A-312E-490524243813}"/>
              </a:ext>
              <a:ext uri="{C183D7F6-B498-43B3-948B-1728B52AA6E4}">
                <adec:decorative xmlns:adec="http://schemas.microsoft.com/office/drawing/2017/decorative" val="1"/>
              </a:ext>
            </a:extLst>
          </p:cNvPr>
          <p:cNvGrpSpPr/>
          <p:nvPr/>
        </p:nvGrpSpPr>
        <p:grpSpPr>
          <a:xfrm>
            <a:off x="980355" y="2251503"/>
            <a:ext cx="3067671" cy="3492096"/>
            <a:chOff x="980355" y="2251503"/>
            <a:chExt cx="3067671" cy="3492096"/>
          </a:xfrm>
        </p:grpSpPr>
        <p:pic>
          <p:nvPicPr>
            <p:cNvPr id="11" name="Graphic 10" descr="Female Profile with solid fill">
              <a:extLst>
                <a:ext uri="{FF2B5EF4-FFF2-40B4-BE49-F238E27FC236}">
                  <a16:creationId xmlns:a16="http://schemas.microsoft.com/office/drawing/2014/main" id="{15AB10F7-B0C9-D8E9-21A9-B6759DC16D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8218" y="3219474"/>
              <a:ext cx="2476500" cy="2524125"/>
            </a:xfrm>
            <a:prstGeom prst="rect">
              <a:avLst/>
            </a:prstGeom>
          </p:spPr>
        </p:pic>
        <p:pic>
          <p:nvPicPr>
            <p:cNvPr id="35" name="Graphic 34" descr="Single gear outline">
              <a:extLst>
                <a:ext uri="{FF2B5EF4-FFF2-40B4-BE49-F238E27FC236}">
                  <a16:creationId xmlns:a16="http://schemas.microsoft.com/office/drawing/2014/main" id="{1051CF11-235A-B40C-2A26-0B02799AF4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84304" y="2305074"/>
              <a:ext cx="914400" cy="914400"/>
            </a:xfrm>
            <a:prstGeom prst="rect">
              <a:avLst/>
            </a:prstGeom>
          </p:spPr>
        </p:pic>
        <p:pic>
          <p:nvPicPr>
            <p:cNvPr id="36" name="Graphic 35" descr="Single gear outline">
              <a:extLst>
                <a:ext uri="{FF2B5EF4-FFF2-40B4-BE49-F238E27FC236}">
                  <a16:creationId xmlns:a16="http://schemas.microsoft.com/office/drawing/2014/main" id="{680231BD-E045-5BA3-C237-B0AFEA792E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8712" y="2617452"/>
              <a:ext cx="914400" cy="914400"/>
            </a:xfrm>
            <a:prstGeom prst="rect">
              <a:avLst/>
            </a:prstGeom>
          </p:spPr>
        </p:pic>
        <p:pic>
          <p:nvPicPr>
            <p:cNvPr id="37" name="Graphic 36" descr="Single gear outline">
              <a:extLst>
                <a:ext uri="{FF2B5EF4-FFF2-40B4-BE49-F238E27FC236}">
                  <a16:creationId xmlns:a16="http://schemas.microsoft.com/office/drawing/2014/main" id="{AD91BDDC-C9B5-C507-A12F-D8EC722762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705453">
              <a:off x="2320472" y="2251503"/>
              <a:ext cx="914400" cy="914400"/>
            </a:xfrm>
            <a:prstGeom prst="rect">
              <a:avLst/>
            </a:prstGeom>
          </p:spPr>
        </p:pic>
        <p:pic>
          <p:nvPicPr>
            <p:cNvPr id="38" name="Graphic 37" descr="Single gear outline">
              <a:extLst>
                <a:ext uri="{FF2B5EF4-FFF2-40B4-BE49-F238E27FC236}">
                  <a16:creationId xmlns:a16="http://schemas.microsoft.com/office/drawing/2014/main" id="{26549366-717E-DF0B-A87A-EA49B03A90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0355" y="3237976"/>
              <a:ext cx="914400" cy="914400"/>
            </a:xfrm>
            <a:prstGeom prst="rect">
              <a:avLst/>
            </a:prstGeom>
          </p:spPr>
        </p:pic>
        <p:pic>
          <p:nvPicPr>
            <p:cNvPr id="39" name="Graphic 38" descr="Single gear outline">
              <a:extLst>
                <a:ext uri="{FF2B5EF4-FFF2-40B4-BE49-F238E27FC236}">
                  <a16:creationId xmlns:a16="http://schemas.microsoft.com/office/drawing/2014/main" id="{40A7B6DC-3B6A-AEAC-DA39-C2D4F2CD64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26188" y="2643713"/>
              <a:ext cx="914400" cy="914400"/>
            </a:xfrm>
            <a:prstGeom prst="rect">
              <a:avLst/>
            </a:prstGeom>
          </p:spPr>
        </p:pic>
        <p:pic>
          <p:nvPicPr>
            <p:cNvPr id="40" name="Graphic 39" descr="Single gear outline">
              <a:extLst>
                <a:ext uri="{FF2B5EF4-FFF2-40B4-BE49-F238E27FC236}">
                  <a16:creationId xmlns:a16="http://schemas.microsoft.com/office/drawing/2014/main" id="{05A3F120-F757-01AF-2B83-AB8FC96B28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33626" y="3183798"/>
              <a:ext cx="914400" cy="914400"/>
            </a:xfrm>
            <a:prstGeom prst="rect">
              <a:avLst/>
            </a:prstGeom>
          </p:spPr>
        </p:pic>
        <p:pic>
          <p:nvPicPr>
            <p:cNvPr id="25" name="Graphic 24" descr="Graduation cap with solid fill">
              <a:extLst>
                <a:ext uri="{FF2B5EF4-FFF2-40B4-BE49-F238E27FC236}">
                  <a16:creationId xmlns:a16="http://schemas.microsoft.com/office/drawing/2014/main" id="{B66B35AC-4B0F-4654-1922-1B1432306E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997948">
              <a:off x="1845236" y="2987336"/>
              <a:ext cx="1266636" cy="914400"/>
            </a:xfrm>
            <a:prstGeom prst="rect">
              <a:avLst/>
            </a:prstGeom>
          </p:spPr>
        </p:pic>
      </p:grpSp>
      <p:grpSp>
        <p:nvGrpSpPr>
          <p:cNvPr id="6" name="Group 5">
            <a:extLst>
              <a:ext uri="{FF2B5EF4-FFF2-40B4-BE49-F238E27FC236}">
                <a16:creationId xmlns:a16="http://schemas.microsoft.com/office/drawing/2014/main" id="{5A7FC72D-B48F-A6BB-C297-A91B0D4DBD63}"/>
              </a:ext>
              <a:ext uri="{C183D7F6-B498-43B3-948B-1728B52AA6E4}">
                <adec:decorative xmlns:adec="http://schemas.microsoft.com/office/drawing/2017/decorative" val="1"/>
              </a:ext>
            </a:extLst>
          </p:cNvPr>
          <p:cNvGrpSpPr/>
          <p:nvPr/>
        </p:nvGrpSpPr>
        <p:grpSpPr>
          <a:xfrm>
            <a:off x="5747868" y="2825168"/>
            <a:ext cx="2300964" cy="2882755"/>
            <a:chOff x="5747868" y="2825168"/>
            <a:chExt cx="2300964" cy="2882755"/>
          </a:xfrm>
        </p:grpSpPr>
        <p:pic>
          <p:nvPicPr>
            <p:cNvPr id="19" name="Graphic 18" descr="School girl with solid fill">
              <a:extLst>
                <a:ext uri="{FF2B5EF4-FFF2-40B4-BE49-F238E27FC236}">
                  <a16:creationId xmlns:a16="http://schemas.microsoft.com/office/drawing/2014/main" id="{6E4A49C0-DB08-AF5B-CAE5-49136ED35BC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47868" y="3183798"/>
              <a:ext cx="2300964" cy="2524125"/>
            </a:xfrm>
            <a:prstGeom prst="rect">
              <a:avLst/>
            </a:prstGeom>
          </p:spPr>
        </p:pic>
        <p:pic>
          <p:nvPicPr>
            <p:cNvPr id="3" name="Graphic 2" descr="Single gear outline">
              <a:extLst>
                <a:ext uri="{FF2B5EF4-FFF2-40B4-BE49-F238E27FC236}">
                  <a16:creationId xmlns:a16="http://schemas.microsoft.com/office/drawing/2014/main" id="{8D1E7DE0-DE47-0158-5BED-D18B8E587B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29879" y="2825168"/>
              <a:ext cx="914400" cy="914400"/>
            </a:xfrm>
            <a:prstGeom prst="rect">
              <a:avLst/>
            </a:prstGeom>
          </p:spPr>
        </p:pic>
      </p:grpSp>
      <p:sp>
        <p:nvSpPr>
          <p:cNvPr id="4" name="Slide Number Placeholder 3">
            <a:extLst>
              <a:ext uri="{FF2B5EF4-FFF2-40B4-BE49-F238E27FC236}">
                <a16:creationId xmlns:a16="http://schemas.microsoft.com/office/drawing/2014/main" id="{7201D6BA-BAAC-F023-2E60-C088EDF4F8D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399706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0248-4647-6D61-34EF-F540C353EEE6}"/>
              </a:ext>
            </a:extLst>
          </p:cNvPr>
          <p:cNvSpPr>
            <a:spLocks noGrp="1"/>
          </p:cNvSpPr>
          <p:nvPr>
            <p:ph type="title"/>
          </p:nvPr>
        </p:nvSpPr>
        <p:spPr/>
        <p:txBody>
          <a:bodyPr/>
          <a:lstStyle/>
          <a:p>
            <a:r>
              <a:rPr lang="en-AU"/>
              <a:t>Knowledge is stored in schemas</a:t>
            </a:r>
          </a:p>
        </p:txBody>
      </p:sp>
      <p:grpSp>
        <p:nvGrpSpPr>
          <p:cNvPr id="3" name="Group 2" descr="Concept">
            <a:extLst>
              <a:ext uri="{FF2B5EF4-FFF2-40B4-BE49-F238E27FC236}">
                <a16:creationId xmlns:a16="http://schemas.microsoft.com/office/drawing/2014/main" id="{F22339F8-2243-AEA0-825B-CF2D831C631B}"/>
              </a:ext>
            </a:extLst>
          </p:cNvPr>
          <p:cNvGrpSpPr/>
          <p:nvPr/>
        </p:nvGrpSpPr>
        <p:grpSpPr>
          <a:xfrm>
            <a:off x="2658980" y="1913118"/>
            <a:ext cx="1842413" cy="1812614"/>
            <a:chOff x="2658980" y="1913118"/>
            <a:chExt cx="1842413" cy="1812614"/>
          </a:xfrm>
        </p:grpSpPr>
        <p:sp>
          <p:nvSpPr>
            <p:cNvPr id="6" name="Flowchart: Connector 12">
              <a:extLst>
                <a:ext uri="{FF2B5EF4-FFF2-40B4-BE49-F238E27FC236}">
                  <a16:creationId xmlns:a16="http://schemas.microsoft.com/office/drawing/2014/main" id="{2F3BE993-02FD-8211-46B2-F226E2559028}"/>
                </a:ext>
              </a:extLst>
            </p:cNvPr>
            <p:cNvSpPr/>
            <p:nvPr/>
          </p:nvSpPr>
          <p:spPr>
            <a:xfrm>
              <a:off x="2658980" y="1913118"/>
              <a:ext cx="1842413" cy="1812614"/>
            </a:xfrm>
            <a:prstGeom prst="flowChartConnector">
              <a:avLst/>
            </a:prstGeom>
            <a:solidFill>
              <a:schemeClr val="accent1"/>
            </a:solidFill>
            <a:ln w="19050" cap="flat" cmpd="sng" algn="ctr">
              <a:solidFill>
                <a:srgbClr val="00296C"/>
              </a:solidFill>
              <a:prstDash val="solid"/>
              <a:miter lim="800000"/>
            </a:ln>
            <a:effectLst/>
          </p:spPr>
          <p:txBody>
            <a:bodyPr lIns="36000" tIns="0" r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1"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8BF3F9E-6348-8886-FF49-A84BFAE634B5}"/>
                </a:ext>
              </a:extLst>
            </p:cNvPr>
            <p:cNvSpPr txBox="1"/>
            <p:nvPr/>
          </p:nvSpPr>
          <p:spPr>
            <a:xfrm>
              <a:off x="3074978" y="2431307"/>
              <a:ext cx="1010417" cy="776236"/>
            </a:xfrm>
            <a:prstGeom prst="rect">
              <a:avLst/>
            </a:prstGeom>
            <a:noFill/>
          </p:spPr>
          <p:txBody>
            <a:bodyPr wrap="square" lIns="0" tIns="0" rIns="0" bIns="0" rtlCol="0" anchor="ctr">
              <a:noAutofit/>
            </a:bodyPr>
            <a:lstStyle/>
            <a:p>
              <a:pPr algn="ctr"/>
              <a:r>
                <a:rPr lang="en-AU" sz="2000" b="1">
                  <a:solidFill>
                    <a:schemeClr val="bg1"/>
                  </a:solidFill>
                  <a:latin typeface="+mj-lt"/>
                </a:rPr>
                <a:t>concept</a:t>
              </a:r>
            </a:p>
          </p:txBody>
        </p:sp>
      </p:grpSp>
      <p:grpSp>
        <p:nvGrpSpPr>
          <p:cNvPr id="8" name="Group 7" descr="Procedure">
            <a:extLst>
              <a:ext uri="{FF2B5EF4-FFF2-40B4-BE49-F238E27FC236}">
                <a16:creationId xmlns:a16="http://schemas.microsoft.com/office/drawing/2014/main" id="{BA0C2DAF-B91D-849F-5D9C-8277B5E1BAD9}"/>
              </a:ext>
            </a:extLst>
          </p:cNvPr>
          <p:cNvGrpSpPr/>
          <p:nvPr/>
        </p:nvGrpSpPr>
        <p:grpSpPr>
          <a:xfrm>
            <a:off x="5083540" y="1913118"/>
            <a:ext cx="2102634" cy="1812614"/>
            <a:chOff x="5083540" y="1913118"/>
            <a:chExt cx="2102634" cy="1812614"/>
          </a:xfrm>
        </p:grpSpPr>
        <p:sp>
          <p:nvSpPr>
            <p:cNvPr id="9" name="Isosceles Triangle 13">
              <a:extLst>
                <a:ext uri="{FF2B5EF4-FFF2-40B4-BE49-F238E27FC236}">
                  <a16:creationId xmlns:a16="http://schemas.microsoft.com/office/drawing/2014/main" id="{3B7341E9-A515-9F2F-D34D-AC190075EE88}"/>
                </a:ext>
              </a:extLst>
            </p:cNvPr>
            <p:cNvSpPr/>
            <p:nvPr/>
          </p:nvSpPr>
          <p:spPr>
            <a:xfrm>
              <a:off x="5083540" y="1913118"/>
              <a:ext cx="2102634" cy="1812614"/>
            </a:xfrm>
            <a:prstGeom prst="triangle">
              <a:avLst/>
            </a:prstGeom>
            <a:solidFill>
              <a:schemeClr val="accent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DA83ECD1-A24E-6A53-F0E1-69A524E79046}"/>
                </a:ext>
              </a:extLst>
            </p:cNvPr>
            <p:cNvSpPr txBox="1"/>
            <p:nvPr/>
          </p:nvSpPr>
          <p:spPr>
            <a:xfrm>
              <a:off x="5374605" y="3057859"/>
              <a:ext cx="1515816" cy="338929"/>
            </a:xfrm>
            <a:prstGeom prst="rect">
              <a:avLst/>
            </a:prstGeom>
            <a:noFill/>
          </p:spPr>
          <p:txBody>
            <a:bodyPr wrap="square" lIns="0" tIns="0" rIns="0" bIns="0" rtlCol="0">
              <a:noAutofit/>
            </a:bodyPr>
            <a:lstStyle/>
            <a:p>
              <a:pPr algn="ctr"/>
              <a:r>
                <a:rPr lang="en-AU" sz="2000" b="1">
                  <a:solidFill>
                    <a:srgbClr val="00296C"/>
                  </a:solidFill>
                  <a:latin typeface="+mj-lt"/>
                </a:rPr>
                <a:t>procedure</a:t>
              </a:r>
            </a:p>
          </p:txBody>
        </p:sp>
      </p:grpSp>
      <p:grpSp>
        <p:nvGrpSpPr>
          <p:cNvPr id="20" name="Group 19" descr="Fact">
            <a:extLst>
              <a:ext uri="{FF2B5EF4-FFF2-40B4-BE49-F238E27FC236}">
                <a16:creationId xmlns:a16="http://schemas.microsoft.com/office/drawing/2014/main" id="{8EEB1502-AD2A-9DAB-88DF-DA230074BDDD}"/>
              </a:ext>
            </a:extLst>
          </p:cNvPr>
          <p:cNvGrpSpPr/>
          <p:nvPr/>
        </p:nvGrpSpPr>
        <p:grpSpPr>
          <a:xfrm>
            <a:off x="7913833" y="1898219"/>
            <a:ext cx="1842413" cy="1842412"/>
            <a:chOff x="7913833" y="1898219"/>
            <a:chExt cx="1842413" cy="1842412"/>
          </a:xfrm>
        </p:grpSpPr>
        <p:sp>
          <p:nvSpPr>
            <p:cNvPr id="22" name="Rectangle 21">
              <a:extLst>
                <a:ext uri="{FF2B5EF4-FFF2-40B4-BE49-F238E27FC236}">
                  <a16:creationId xmlns:a16="http://schemas.microsoft.com/office/drawing/2014/main" id="{D9F247FD-33B2-1DBB-0541-BA8CBD1CE891}"/>
                </a:ext>
              </a:extLst>
            </p:cNvPr>
            <p:cNvSpPr/>
            <p:nvPr/>
          </p:nvSpPr>
          <p:spPr>
            <a:xfrm>
              <a:off x="7913833" y="1898219"/>
              <a:ext cx="1842413" cy="1842412"/>
            </a:xfrm>
            <a:prstGeom prst="rect">
              <a:avLst/>
            </a:prstGeom>
            <a:solidFill>
              <a:schemeClr val="accent4"/>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DD464841-74E9-1B16-5B70-6ACAEA4E9145}"/>
                </a:ext>
              </a:extLst>
            </p:cNvPr>
            <p:cNvSpPr txBox="1"/>
            <p:nvPr/>
          </p:nvSpPr>
          <p:spPr>
            <a:xfrm>
              <a:off x="8410802" y="2604923"/>
              <a:ext cx="848476" cy="429004"/>
            </a:xfrm>
            <a:prstGeom prst="rect">
              <a:avLst/>
            </a:prstGeom>
            <a:noFill/>
          </p:spPr>
          <p:txBody>
            <a:bodyPr wrap="square" lIns="0" tIns="0" rIns="0" bIns="0" rtlCol="0" anchor="ctr">
              <a:noAutofit/>
            </a:bodyPr>
            <a:lstStyle/>
            <a:p>
              <a:pPr algn="ctr"/>
              <a:r>
                <a:rPr lang="en-AU" sz="2000" b="1">
                  <a:solidFill>
                    <a:srgbClr val="00296C"/>
                  </a:solidFill>
                  <a:latin typeface="+mj-lt"/>
                </a:rPr>
                <a:t>fact</a:t>
              </a:r>
            </a:p>
          </p:txBody>
        </p:sp>
      </p:grpSp>
      <p:sp>
        <p:nvSpPr>
          <p:cNvPr id="24" name="Isosceles Triangle 16">
            <a:extLst>
              <a:ext uri="{FF2B5EF4-FFF2-40B4-BE49-F238E27FC236}">
                <a16:creationId xmlns:a16="http://schemas.microsoft.com/office/drawing/2014/main" id="{F6A6973E-665E-2FE1-4188-CDAF712EBEEF}"/>
              </a:ext>
              <a:ext uri="{C183D7F6-B498-43B3-948B-1728B52AA6E4}">
                <adec:decorative xmlns:adec="http://schemas.microsoft.com/office/drawing/2017/decorative" val="1"/>
              </a:ext>
            </a:extLst>
          </p:cNvPr>
          <p:cNvSpPr/>
          <p:nvPr/>
        </p:nvSpPr>
        <p:spPr>
          <a:xfrm>
            <a:off x="2531358" y="4473167"/>
            <a:ext cx="2102634" cy="1812614"/>
          </a:xfrm>
          <a:prstGeom prst="triangle">
            <a:avLst/>
          </a:prstGeom>
          <a:solidFill>
            <a:schemeClr val="accent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Flowchart: Connector 17">
            <a:extLst>
              <a:ext uri="{FF2B5EF4-FFF2-40B4-BE49-F238E27FC236}">
                <a16:creationId xmlns:a16="http://schemas.microsoft.com/office/drawing/2014/main" id="{9513C83E-9F08-AB7D-1E12-8D0E384F0203}"/>
              </a:ext>
              <a:ext uri="{C183D7F6-B498-43B3-948B-1728B52AA6E4}">
                <adec:decorative xmlns:adec="http://schemas.microsoft.com/office/drawing/2017/decorative" val="1"/>
              </a:ext>
            </a:extLst>
          </p:cNvPr>
          <p:cNvSpPr/>
          <p:nvPr/>
        </p:nvSpPr>
        <p:spPr>
          <a:xfrm>
            <a:off x="5213647" y="4473167"/>
            <a:ext cx="1842413" cy="1812614"/>
          </a:xfrm>
          <a:prstGeom prst="flowChartConnector">
            <a:avLst/>
          </a:prstGeom>
          <a:solidFill>
            <a:schemeClr val="accent1"/>
          </a:solidFill>
          <a:ln w="19050" cap="flat" cmpd="sng" algn="ctr">
            <a:solidFill>
              <a:srgbClr val="00296C"/>
            </a:solidFill>
            <a:prstDash val="solid"/>
            <a:miter lim="800000"/>
          </a:ln>
          <a:effectLst/>
        </p:spPr>
        <p:txBody>
          <a:bodyPr lIns="36000" tIns="0" r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1"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8E3D7427-4C26-0AA4-61C8-AE67B52DF7F3}"/>
              </a:ext>
              <a:ext uri="{C183D7F6-B498-43B3-948B-1728B52AA6E4}">
                <adec:decorative xmlns:adec="http://schemas.microsoft.com/office/drawing/2017/decorative" val="1"/>
              </a:ext>
            </a:extLst>
          </p:cNvPr>
          <p:cNvSpPr/>
          <p:nvPr/>
        </p:nvSpPr>
        <p:spPr>
          <a:xfrm>
            <a:off x="7913831" y="4473167"/>
            <a:ext cx="1842413" cy="1842412"/>
          </a:xfrm>
          <a:prstGeom prst="rect">
            <a:avLst/>
          </a:prstGeom>
          <a:solidFill>
            <a:schemeClr val="accent4"/>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9" name="Straight Connector 28">
            <a:extLst>
              <a:ext uri="{FF2B5EF4-FFF2-40B4-BE49-F238E27FC236}">
                <a16:creationId xmlns:a16="http://schemas.microsoft.com/office/drawing/2014/main" id="{BCB61217-F623-E5C9-2B94-0F4CD8867AC1}"/>
              </a:ext>
              <a:ext uri="{C183D7F6-B498-43B3-948B-1728B52AA6E4}">
                <adec:decorative xmlns:adec="http://schemas.microsoft.com/office/drawing/2017/decorative" val="1"/>
              </a:ext>
            </a:extLst>
          </p:cNvPr>
          <p:cNvCxnSpPr>
            <a:stCxn id="26" idx="2"/>
            <a:endCxn id="24" idx="5"/>
          </p:cNvCxnSpPr>
          <p:nvPr/>
        </p:nvCxnSpPr>
        <p:spPr>
          <a:xfrm flipH="1">
            <a:off x="4108333" y="5379475"/>
            <a:ext cx="110531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39E4036-F026-D7EF-6494-44F565CCAC6C}"/>
              </a:ext>
              <a:ext uri="{C183D7F6-B498-43B3-948B-1728B52AA6E4}">
                <adec:decorative xmlns:adec="http://schemas.microsoft.com/office/drawing/2017/decorative" val="1"/>
              </a:ext>
            </a:extLst>
          </p:cNvPr>
          <p:cNvCxnSpPr>
            <a:stCxn id="26" idx="6"/>
            <a:endCxn id="28" idx="1"/>
          </p:cNvCxnSpPr>
          <p:nvPr/>
        </p:nvCxnSpPr>
        <p:spPr>
          <a:xfrm>
            <a:off x="7056060" y="5379475"/>
            <a:ext cx="857771" cy="1489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A2A1FF6-0418-7152-D7B8-C90E8D39F71D}"/>
              </a:ext>
              <a:ext uri="{C183D7F6-B498-43B3-948B-1728B52AA6E4}">
                <adec:decorative xmlns:adec="http://schemas.microsoft.com/office/drawing/2017/decorative" val="1"/>
              </a:ext>
            </a:extLst>
          </p:cNvPr>
          <p:cNvCxnSpPr>
            <a:cxnSpLocks/>
          </p:cNvCxnSpPr>
          <p:nvPr/>
        </p:nvCxnSpPr>
        <p:spPr>
          <a:xfrm>
            <a:off x="4501393" y="2819424"/>
            <a:ext cx="110780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0DF88B-6881-4E57-C489-BEE005FA53D7}"/>
              </a:ext>
              <a:ext uri="{C183D7F6-B498-43B3-948B-1728B52AA6E4}">
                <adec:decorative xmlns:adec="http://schemas.microsoft.com/office/drawing/2017/decorative" val="1"/>
              </a:ext>
            </a:extLst>
          </p:cNvPr>
          <p:cNvCxnSpPr>
            <a:cxnSpLocks/>
            <a:stCxn id="6" idx="4"/>
            <a:endCxn id="24" idx="0"/>
          </p:cNvCxnSpPr>
          <p:nvPr/>
        </p:nvCxnSpPr>
        <p:spPr>
          <a:xfrm>
            <a:off x="3580187" y="3725732"/>
            <a:ext cx="2488" cy="74743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A0D8E7F-3682-0274-D998-D993F0809324}"/>
              </a:ext>
              <a:ext uri="{C183D7F6-B498-43B3-948B-1728B52AA6E4}">
                <adec:decorative xmlns:adec="http://schemas.microsoft.com/office/drawing/2017/decorative" val="1"/>
              </a:ext>
            </a:extLst>
          </p:cNvPr>
          <p:cNvCxnSpPr>
            <a:cxnSpLocks/>
          </p:cNvCxnSpPr>
          <p:nvPr/>
        </p:nvCxnSpPr>
        <p:spPr>
          <a:xfrm>
            <a:off x="6660516" y="2816905"/>
            <a:ext cx="125331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8BE8DC8-9DD7-8E04-8046-D46C3B1F90EE}"/>
              </a:ext>
              <a:ext uri="{C183D7F6-B498-43B3-948B-1728B52AA6E4}">
                <adec:decorative xmlns:adec="http://schemas.microsoft.com/office/drawing/2017/decorative" val="1"/>
              </a:ext>
            </a:extLst>
          </p:cNvPr>
          <p:cNvCxnSpPr>
            <a:cxnSpLocks/>
            <a:stCxn id="9" idx="3"/>
            <a:endCxn id="26" idx="0"/>
          </p:cNvCxnSpPr>
          <p:nvPr/>
        </p:nvCxnSpPr>
        <p:spPr>
          <a:xfrm flipH="1">
            <a:off x="6134854" y="3725732"/>
            <a:ext cx="3" cy="74743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99E99CF-56EF-3F95-1CB7-9FFCF4D55CD4}"/>
              </a:ext>
              <a:ext uri="{C183D7F6-B498-43B3-948B-1728B52AA6E4}">
                <adec:decorative xmlns:adec="http://schemas.microsoft.com/office/drawing/2017/decorative" val="1"/>
              </a:ext>
            </a:extLst>
          </p:cNvPr>
          <p:cNvCxnSpPr>
            <a:stCxn id="22" idx="2"/>
            <a:endCxn id="28" idx="0"/>
          </p:cNvCxnSpPr>
          <p:nvPr/>
        </p:nvCxnSpPr>
        <p:spPr>
          <a:xfrm flipH="1">
            <a:off x="8835038" y="3740631"/>
            <a:ext cx="2" cy="73253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7CC095E-820B-094F-7777-EB873F69033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7433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BE492D-4698-442E-7F1A-2E996BA07F12}"/>
              </a:ext>
            </a:extLst>
          </p:cNvPr>
          <p:cNvSpPr>
            <a:spLocks noGrp="1"/>
          </p:cNvSpPr>
          <p:nvPr>
            <p:ph type="title"/>
          </p:nvPr>
        </p:nvSpPr>
        <p:spPr/>
        <p:txBody>
          <a:bodyPr/>
          <a:lstStyle/>
          <a:p>
            <a:r>
              <a:rPr lang="en-AU"/>
              <a:t>Working memory is limited </a:t>
            </a:r>
            <a:endParaRPr lang="en-US"/>
          </a:p>
        </p:txBody>
      </p:sp>
      <p:sp>
        <p:nvSpPr>
          <p:cNvPr id="43" name="Rectangle: Rounded Corners 2">
            <a:extLst>
              <a:ext uri="{FF2B5EF4-FFF2-40B4-BE49-F238E27FC236}">
                <a16:creationId xmlns:a16="http://schemas.microsoft.com/office/drawing/2014/main" id="{0CDACFBD-B429-3E89-301D-47C7D9A10D52}"/>
              </a:ext>
              <a:ext uri="{C183D7F6-B498-43B3-948B-1728B52AA6E4}">
                <adec:decorative xmlns:adec="http://schemas.microsoft.com/office/drawing/2017/decorative" val="1"/>
              </a:ext>
            </a:extLst>
          </p:cNvPr>
          <p:cNvSpPr/>
          <p:nvPr/>
        </p:nvSpPr>
        <p:spPr>
          <a:xfrm>
            <a:off x="475375" y="3743674"/>
            <a:ext cx="2566519" cy="799291"/>
          </a:xfrm>
          <a:prstGeom prst="roundRect">
            <a:avLst/>
          </a:prstGeom>
          <a:noFill/>
          <a:ln w="38100">
            <a:solidFill>
              <a:srgbClr val="0026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ight Brace 43">
            <a:extLst>
              <a:ext uri="{FF2B5EF4-FFF2-40B4-BE49-F238E27FC236}">
                <a16:creationId xmlns:a16="http://schemas.microsoft.com/office/drawing/2014/main" id="{6615D8E0-E8D0-6EE9-0B91-D0D0667D050E}"/>
              </a:ext>
              <a:ext uri="{C183D7F6-B498-43B3-948B-1728B52AA6E4}">
                <adec:decorative xmlns:adec="http://schemas.microsoft.com/office/drawing/2017/decorative" val="1"/>
              </a:ext>
            </a:extLst>
          </p:cNvPr>
          <p:cNvSpPr/>
          <p:nvPr/>
        </p:nvSpPr>
        <p:spPr>
          <a:xfrm rot="5400000">
            <a:off x="5918515" y="-654713"/>
            <a:ext cx="442418" cy="11328700"/>
          </a:xfrm>
          <a:prstGeom prst="rightBrace">
            <a:avLst/>
          </a:prstGeom>
          <a:ln w="28575">
            <a:solidFill>
              <a:srgbClr val="0026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5" name="Rectangle: Rounded Corners 9">
            <a:extLst>
              <a:ext uri="{FF2B5EF4-FFF2-40B4-BE49-F238E27FC236}">
                <a16:creationId xmlns:a16="http://schemas.microsoft.com/office/drawing/2014/main" id="{BCC4A16C-D156-2EB9-0F37-6DD3AD91268F}"/>
              </a:ext>
              <a:ext uri="{C183D7F6-B498-43B3-948B-1728B52AA6E4}">
                <adec:decorative xmlns:adec="http://schemas.microsoft.com/office/drawing/2017/decorative" val="1"/>
              </a:ext>
            </a:extLst>
          </p:cNvPr>
          <p:cNvSpPr/>
          <p:nvPr/>
        </p:nvSpPr>
        <p:spPr>
          <a:xfrm>
            <a:off x="3396102" y="3726620"/>
            <a:ext cx="2566519" cy="799291"/>
          </a:xfrm>
          <a:prstGeom prst="roundRect">
            <a:avLst/>
          </a:prstGeom>
          <a:noFill/>
          <a:ln w="38100">
            <a:solidFill>
              <a:srgbClr val="0026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Rectangle: Rounded Corners 10">
            <a:extLst>
              <a:ext uri="{FF2B5EF4-FFF2-40B4-BE49-F238E27FC236}">
                <a16:creationId xmlns:a16="http://schemas.microsoft.com/office/drawing/2014/main" id="{5B8027BF-1BEF-B373-504E-095338E6D8D9}"/>
              </a:ext>
              <a:ext uri="{C183D7F6-B498-43B3-948B-1728B52AA6E4}">
                <adec:decorative xmlns:adec="http://schemas.microsoft.com/office/drawing/2017/decorative" val="1"/>
              </a:ext>
            </a:extLst>
          </p:cNvPr>
          <p:cNvSpPr/>
          <p:nvPr/>
        </p:nvSpPr>
        <p:spPr>
          <a:xfrm>
            <a:off x="6316829" y="3736436"/>
            <a:ext cx="2566519" cy="799291"/>
          </a:xfrm>
          <a:prstGeom prst="roundRect">
            <a:avLst/>
          </a:prstGeom>
          <a:noFill/>
          <a:ln w="38100">
            <a:solidFill>
              <a:srgbClr val="0026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Rectangle: Rounded Corners 11">
            <a:extLst>
              <a:ext uri="{FF2B5EF4-FFF2-40B4-BE49-F238E27FC236}">
                <a16:creationId xmlns:a16="http://schemas.microsoft.com/office/drawing/2014/main" id="{637A224C-93A9-7257-C773-4D5F5947C527}"/>
              </a:ext>
              <a:ext uri="{C183D7F6-B498-43B3-948B-1728B52AA6E4}">
                <adec:decorative xmlns:adec="http://schemas.microsoft.com/office/drawing/2017/decorative" val="1"/>
              </a:ext>
            </a:extLst>
          </p:cNvPr>
          <p:cNvSpPr/>
          <p:nvPr/>
        </p:nvSpPr>
        <p:spPr>
          <a:xfrm>
            <a:off x="9237557" y="3719915"/>
            <a:ext cx="2566519" cy="799291"/>
          </a:xfrm>
          <a:prstGeom prst="roundRect">
            <a:avLst/>
          </a:prstGeom>
          <a:noFill/>
          <a:ln w="38100">
            <a:solidFill>
              <a:srgbClr val="0026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ectangle 47">
            <a:extLst>
              <a:ext uri="{FF2B5EF4-FFF2-40B4-BE49-F238E27FC236}">
                <a16:creationId xmlns:a16="http://schemas.microsoft.com/office/drawing/2014/main" id="{603272D2-CD5E-3D20-4A74-6952F5013DB8}"/>
              </a:ext>
              <a:ext uri="{C183D7F6-B498-43B3-948B-1728B52AA6E4}">
                <adec:decorative xmlns:adec="http://schemas.microsoft.com/office/drawing/2017/decorative" val="1"/>
              </a:ext>
            </a:extLst>
          </p:cNvPr>
          <p:cNvSpPr/>
          <p:nvPr/>
        </p:nvSpPr>
        <p:spPr>
          <a:xfrm>
            <a:off x="256756" y="3522464"/>
            <a:ext cx="11678489" cy="4424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3" name="Picture 72">
            <a:extLst>
              <a:ext uri="{FF2B5EF4-FFF2-40B4-BE49-F238E27FC236}">
                <a16:creationId xmlns:a16="http://schemas.microsoft.com/office/drawing/2014/main" id="{33AE95DC-E4C5-258C-066A-1EB12613C1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40" y="3071715"/>
            <a:ext cx="2344085" cy="1437164"/>
          </a:xfrm>
          <a:prstGeom prst="rect">
            <a:avLst/>
          </a:prstGeom>
        </p:spPr>
      </p:pic>
      <p:sp>
        <p:nvSpPr>
          <p:cNvPr id="65" name="Rectangle 64">
            <a:extLst>
              <a:ext uri="{FF2B5EF4-FFF2-40B4-BE49-F238E27FC236}">
                <a16:creationId xmlns:a16="http://schemas.microsoft.com/office/drawing/2014/main" id="{B0739F3B-2F16-ED5B-D04A-B2F2992574BC}"/>
              </a:ext>
            </a:extLst>
          </p:cNvPr>
          <p:cNvSpPr/>
          <p:nvPr/>
        </p:nvSpPr>
        <p:spPr>
          <a:xfrm>
            <a:off x="3700156" y="2434082"/>
            <a:ext cx="1958410" cy="1958410"/>
          </a:xfrm>
          <a:prstGeom prst="rect">
            <a:avLst/>
          </a:prstGeom>
          <a:solidFill>
            <a:schemeClr val="accent4"/>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1"/>
                </a:solidFill>
                <a:latin typeface="+mj-lt"/>
              </a:rPr>
              <a:t>fact</a:t>
            </a:r>
            <a:endParaRPr lang="en-AU" sz="1800" b="1" dirty="0">
              <a:solidFill>
                <a:schemeClr val="accent1"/>
              </a:solidFill>
              <a:latin typeface="+mj-lt"/>
            </a:endParaRPr>
          </a:p>
        </p:txBody>
      </p:sp>
      <p:grpSp>
        <p:nvGrpSpPr>
          <p:cNvPr id="69" name="Group 68" descr="Procedure">
            <a:extLst>
              <a:ext uri="{FF2B5EF4-FFF2-40B4-BE49-F238E27FC236}">
                <a16:creationId xmlns:a16="http://schemas.microsoft.com/office/drawing/2014/main" id="{FF82EF36-5B17-787F-65DA-35863B858485}"/>
              </a:ext>
            </a:extLst>
          </p:cNvPr>
          <p:cNvGrpSpPr/>
          <p:nvPr/>
        </p:nvGrpSpPr>
        <p:grpSpPr>
          <a:xfrm>
            <a:off x="6560430" y="2577428"/>
            <a:ext cx="2102634" cy="1812614"/>
            <a:chOff x="5083540" y="1913118"/>
            <a:chExt cx="2102634" cy="1812614"/>
          </a:xfrm>
        </p:grpSpPr>
        <p:sp>
          <p:nvSpPr>
            <p:cNvPr id="70" name="Isosceles Triangle 13">
              <a:extLst>
                <a:ext uri="{FF2B5EF4-FFF2-40B4-BE49-F238E27FC236}">
                  <a16:creationId xmlns:a16="http://schemas.microsoft.com/office/drawing/2014/main" id="{0A2C23C2-F2C9-FCF2-B117-02A1CEDC4A32}"/>
                </a:ext>
              </a:extLst>
            </p:cNvPr>
            <p:cNvSpPr/>
            <p:nvPr/>
          </p:nvSpPr>
          <p:spPr>
            <a:xfrm>
              <a:off x="5083540" y="1913118"/>
              <a:ext cx="2102634" cy="1812614"/>
            </a:xfrm>
            <a:prstGeom prst="triangle">
              <a:avLst/>
            </a:prstGeom>
            <a:solidFill>
              <a:schemeClr val="accent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TextBox 70">
              <a:extLst>
                <a:ext uri="{FF2B5EF4-FFF2-40B4-BE49-F238E27FC236}">
                  <a16:creationId xmlns:a16="http://schemas.microsoft.com/office/drawing/2014/main" id="{753D50B8-3B70-09C9-3407-AA219FDE01AC}"/>
                </a:ext>
              </a:extLst>
            </p:cNvPr>
            <p:cNvSpPr txBox="1"/>
            <p:nvPr/>
          </p:nvSpPr>
          <p:spPr>
            <a:xfrm>
              <a:off x="5374605" y="3057859"/>
              <a:ext cx="1515816" cy="338929"/>
            </a:xfrm>
            <a:prstGeom prst="rect">
              <a:avLst/>
            </a:prstGeom>
            <a:noFill/>
          </p:spPr>
          <p:txBody>
            <a:bodyPr wrap="square" lIns="0" tIns="0" rIns="0" bIns="0" rtlCol="0">
              <a:noAutofit/>
            </a:bodyPr>
            <a:lstStyle/>
            <a:p>
              <a:pPr algn="ctr"/>
              <a:r>
                <a:rPr lang="en-AU" sz="2000" b="1">
                  <a:solidFill>
                    <a:srgbClr val="00296C"/>
                  </a:solidFill>
                  <a:latin typeface="+mj-lt"/>
                </a:rPr>
                <a:t>procedure</a:t>
              </a:r>
            </a:p>
          </p:txBody>
        </p:sp>
      </p:grpSp>
      <p:sp>
        <p:nvSpPr>
          <p:cNvPr id="68" name="Rectangle 67">
            <a:extLst>
              <a:ext uri="{FF2B5EF4-FFF2-40B4-BE49-F238E27FC236}">
                <a16:creationId xmlns:a16="http://schemas.microsoft.com/office/drawing/2014/main" id="{24BED45B-CF5F-2AB2-0DB5-68E527ABD781}"/>
              </a:ext>
            </a:extLst>
          </p:cNvPr>
          <p:cNvSpPr/>
          <p:nvPr/>
        </p:nvSpPr>
        <p:spPr>
          <a:xfrm>
            <a:off x="9564929" y="2434082"/>
            <a:ext cx="1958410" cy="1958410"/>
          </a:xfrm>
          <a:prstGeom prst="rect">
            <a:avLst/>
          </a:prstGeom>
          <a:solidFill>
            <a:schemeClr val="accent4"/>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1"/>
                </a:solidFill>
                <a:latin typeface="+mj-lt"/>
              </a:rPr>
              <a:t>fact</a:t>
            </a:r>
            <a:endParaRPr lang="en-AU" sz="1800" b="1" dirty="0">
              <a:solidFill>
                <a:schemeClr val="accent1"/>
              </a:solidFill>
              <a:latin typeface="+mj-lt"/>
            </a:endParaRPr>
          </a:p>
        </p:txBody>
      </p:sp>
      <p:sp>
        <p:nvSpPr>
          <p:cNvPr id="67" name="TextBox 66">
            <a:extLst>
              <a:ext uri="{FF2B5EF4-FFF2-40B4-BE49-F238E27FC236}">
                <a16:creationId xmlns:a16="http://schemas.microsoft.com/office/drawing/2014/main" id="{54945E77-D6B1-DF29-9873-F37EA01C5A69}"/>
              </a:ext>
            </a:extLst>
          </p:cNvPr>
          <p:cNvSpPr txBox="1"/>
          <p:nvPr/>
        </p:nvSpPr>
        <p:spPr>
          <a:xfrm>
            <a:off x="3145641" y="5231307"/>
            <a:ext cx="5988166" cy="578556"/>
          </a:xfrm>
          <a:prstGeom prst="rect">
            <a:avLst/>
          </a:prstGeom>
          <a:noFill/>
        </p:spPr>
        <p:txBody>
          <a:bodyPr wrap="square" rtlCol="0">
            <a:spAutoFit/>
          </a:bodyPr>
          <a:lstStyle/>
          <a:p>
            <a:pPr algn="ctr">
              <a:lnSpc>
                <a:spcPct val="150000"/>
              </a:lnSpc>
              <a:spcAft>
                <a:spcPts val="1200"/>
              </a:spcAft>
            </a:pPr>
            <a:r>
              <a:rPr lang="en-AU" dirty="0"/>
              <a:t>Available ‘spaces’ in working memory</a:t>
            </a:r>
          </a:p>
        </p:txBody>
      </p:sp>
      <p:sp>
        <p:nvSpPr>
          <p:cNvPr id="3" name="TextBox 2">
            <a:extLst>
              <a:ext uri="{FF2B5EF4-FFF2-40B4-BE49-F238E27FC236}">
                <a16:creationId xmlns:a16="http://schemas.microsoft.com/office/drawing/2014/main" id="{D7E945FD-6F8F-49AD-A8C8-4D9DC3B10301}"/>
              </a:ext>
            </a:extLst>
          </p:cNvPr>
          <p:cNvSpPr txBox="1"/>
          <p:nvPr/>
        </p:nvSpPr>
        <p:spPr>
          <a:xfrm>
            <a:off x="353683" y="6511334"/>
            <a:ext cx="7847162"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200" dirty="0">
                <a:solidFill>
                  <a:srgbClr val="333333"/>
                </a:solidFill>
              </a:rPr>
              <a:t>Image adapted from AERO (Australian Education Research Organisation) (2024a) </a:t>
            </a:r>
            <a:r>
              <a:rPr lang="en-AU" sz="1200" u="sng" dirty="0">
                <a:solidFill>
                  <a:srgbClr val="146CFD"/>
                </a:solidFill>
                <a:hlinkClick r:id="rId4"/>
              </a:rPr>
              <a:t>Explicit instruction </a:t>
            </a:r>
            <a:endParaRPr lang="en-GB" dirty="0"/>
          </a:p>
        </p:txBody>
      </p:sp>
      <p:sp>
        <p:nvSpPr>
          <p:cNvPr id="16" name="Slide Number Placeholder 3">
            <a:extLst>
              <a:ext uri="{FF2B5EF4-FFF2-40B4-BE49-F238E27FC236}">
                <a16:creationId xmlns:a16="http://schemas.microsoft.com/office/drawing/2014/main" id="{316A68A3-15CD-3052-FFF1-D3DC008442C4}"/>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r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fld id="{10A01DC5-1685-4615-8240-15192985C6A2}" type="slidenum">
              <a:rPr lang="en-AU" sz="1200" smtClean="0"/>
              <a:pPr algn="r"/>
              <a:t>18</a:t>
            </a:fld>
            <a:endParaRPr lang="en-AU" sz="1200"/>
          </a:p>
        </p:txBody>
      </p:sp>
    </p:spTree>
    <p:extLst>
      <p:ext uri="{BB962C8B-B14F-4D97-AF65-F5344CB8AC3E}">
        <p14:creationId xmlns:p14="http://schemas.microsoft.com/office/powerpoint/2010/main" val="31531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D33D-720E-5854-0587-A4872EE51C5F}"/>
              </a:ext>
            </a:extLst>
          </p:cNvPr>
          <p:cNvSpPr>
            <a:spLocks noGrp="1"/>
          </p:cNvSpPr>
          <p:nvPr>
            <p:ph type="title"/>
          </p:nvPr>
        </p:nvSpPr>
        <p:spPr/>
        <p:txBody>
          <a:bodyPr/>
          <a:lstStyle/>
          <a:p>
            <a:r>
              <a:rPr lang="en-AU"/>
              <a:t>Opportunities for students to consolidate</a:t>
            </a:r>
          </a:p>
        </p:txBody>
      </p:sp>
      <p:sp>
        <p:nvSpPr>
          <p:cNvPr id="3" name="Content Placeholder 2">
            <a:extLst>
              <a:ext uri="{FF2B5EF4-FFF2-40B4-BE49-F238E27FC236}">
                <a16:creationId xmlns:a16="http://schemas.microsoft.com/office/drawing/2014/main" id="{229F9D3D-B750-5EBF-FD28-A578FB77D682}"/>
              </a:ext>
            </a:extLst>
          </p:cNvPr>
          <p:cNvSpPr>
            <a:spLocks noGrp="1"/>
          </p:cNvSpPr>
          <p:nvPr>
            <p:ph idx="1"/>
          </p:nvPr>
        </p:nvSpPr>
        <p:spPr>
          <a:xfrm>
            <a:off x="6731834" y="3101959"/>
            <a:ext cx="4392166" cy="1809000"/>
          </a:xfrm>
        </p:spPr>
        <p:txBody>
          <a:bodyPr/>
          <a:lstStyle/>
          <a:p>
            <a:r>
              <a:rPr lang="en-AU" dirty="0"/>
              <a:t>After the teacher introduces a new piece of information, student practise enables the consolidation of the new information into their schema.</a:t>
            </a:r>
          </a:p>
          <a:p>
            <a:endParaRPr lang="en-AU" dirty="0"/>
          </a:p>
          <a:p>
            <a:endParaRPr lang="en-AU" dirty="0"/>
          </a:p>
        </p:txBody>
      </p:sp>
      <p:grpSp>
        <p:nvGrpSpPr>
          <p:cNvPr id="8" name="Group 7">
            <a:extLst>
              <a:ext uri="{FF2B5EF4-FFF2-40B4-BE49-F238E27FC236}">
                <a16:creationId xmlns:a16="http://schemas.microsoft.com/office/drawing/2014/main" id="{BDD5F92B-4868-C9AA-56A8-B04D84003BE2}"/>
              </a:ext>
              <a:ext uri="{C183D7F6-B498-43B3-948B-1728B52AA6E4}">
                <adec:decorative xmlns:adec="http://schemas.microsoft.com/office/drawing/2017/decorative" val="1"/>
              </a:ext>
            </a:extLst>
          </p:cNvPr>
          <p:cNvGrpSpPr/>
          <p:nvPr/>
        </p:nvGrpSpPr>
        <p:grpSpPr>
          <a:xfrm>
            <a:off x="656674" y="1702133"/>
            <a:ext cx="4893566" cy="4449369"/>
            <a:chOff x="1202434" y="2006934"/>
            <a:chExt cx="4197566" cy="3816546"/>
          </a:xfrm>
        </p:grpSpPr>
        <p:pic>
          <p:nvPicPr>
            <p:cNvPr id="7" name="Picture 6">
              <a:extLst>
                <a:ext uri="{FF2B5EF4-FFF2-40B4-BE49-F238E27FC236}">
                  <a16:creationId xmlns:a16="http://schemas.microsoft.com/office/drawing/2014/main" id="{9589B65D-50FF-6FA3-847A-C346F8159312}"/>
                </a:ext>
              </a:extLst>
            </p:cNvPr>
            <p:cNvPicPr>
              <a:picLocks noChangeAspect="1"/>
            </p:cNvPicPr>
            <p:nvPr/>
          </p:nvPicPr>
          <p:blipFill>
            <a:blip r:embed="rId3"/>
            <a:stretch>
              <a:fillRect/>
            </a:stretch>
          </p:blipFill>
          <p:spPr>
            <a:xfrm>
              <a:off x="1202434" y="2006934"/>
              <a:ext cx="4197566" cy="3816546"/>
            </a:xfrm>
            <a:prstGeom prst="rect">
              <a:avLst/>
            </a:prstGeom>
          </p:spPr>
        </p:pic>
        <p:sp>
          <p:nvSpPr>
            <p:cNvPr id="6" name="Oval 5">
              <a:extLst>
                <a:ext uri="{FF2B5EF4-FFF2-40B4-BE49-F238E27FC236}">
                  <a16:creationId xmlns:a16="http://schemas.microsoft.com/office/drawing/2014/main" id="{041CA6E9-A5E7-0AB5-93EC-A3DC9430E0BE}"/>
                </a:ext>
              </a:extLst>
            </p:cNvPr>
            <p:cNvSpPr/>
            <p:nvPr/>
          </p:nvSpPr>
          <p:spPr>
            <a:xfrm>
              <a:off x="3011714" y="2445657"/>
              <a:ext cx="522515" cy="36285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 name="Slide Number Placeholder 3">
            <a:extLst>
              <a:ext uri="{FF2B5EF4-FFF2-40B4-BE49-F238E27FC236}">
                <a16:creationId xmlns:a16="http://schemas.microsoft.com/office/drawing/2014/main" id="{242F67C7-EF2D-7125-7002-6CC9C10773F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285445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t>Chunking </a:t>
            </a:r>
            <a:r>
              <a:rPr lang="en-AU" dirty="0">
                <a:solidFill>
                  <a:srgbClr val="FFFFFF"/>
                </a:solidFill>
              </a:rPr>
              <a:t>and sequencing learning</a:t>
            </a:r>
            <a:endParaRPr lang="en-AU" dirty="0">
              <a:solidFill>
                <a:schemeClr val="accent1"/>
              </a:solidFill>
            </a:endParaRPr>
          </a:p>
        </p:txBody>
      </p:sp>
      <p:sp>
        <p:nvSpPr>
          <p:cNvPr id="4" name="Text Placeholder 3">
            <a:extLst>
              <a:ext uri="{FF2B5EF4-FFF2-40B4-BE49-F238E27FC236}">
                <a16:creationId xmlns:a16="http://schemas.microsoft.com/office/drawing/2014/main" id="{A1B2CC81-2D4A-A7AE-93DE-5247AE1FCF4A}"/>
              </a:ext>
            </a:extLst>
          </p:cNvPr>
          <p:cNvSpPr>
            <a:spLocks noGrp="1"/>
          </p:cNvSpPr>
          <p:nvPr>
            <p:ph type="body" sz="quarter" idx="10"/>
          </p:nvPr>
        </p:nvSpPr>
        <p:spPr/>
        <p:txBody>
          <a:bodyPr/>
          <a:lstStyle/>
          <a:p>
            <a:r>
              <a:rPr lang="en-AU" sz="3200"/>
              <a:t>Strategy learning module</a:t>
            </a:r>
          </a:p>
        </p:txBody>
      </p:sp>
      <p:sp>
        <p:nvSpPr>
          <p:cNvPr id="2" name="Footer Placeholder 1">
            <a:extLst>
              <a:ext uri="{FF2B5EF4-FFF2-40B4-BE49-F238E27FC236}">
                <a16:creationId xmlns:a16="http://schemas.microsoft.com/office/drawing/2014/main" id="{D93CE109-EBB1-AFB8-ED00-719F6057BB51}"/>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latin typeface="+mn-lt"/>
              </a:rPr>
              <a:t>NSW Department of Education</a:t>
            </a:r>
            <a:endParaRPr lang="en-AU">
              <a:latin typeface="+mn-lt"/>
            </a:endParaRPr>
          </a:p>
        </p:txBody>
      </p:sp>
      <p:pic>
        <p:nvPicPr>
          <p:cNvPr id="7" name="Picture Placeholder 6">
            <a:extLst>
              <a:ext uri="{FF2B5EF4-FFF2-40B4-BE49-F238E27FC236}">
                <a16:creationId xmlns:a16="http://schemas.microsoft.com/office/drawing/2014/main" id="{8B5F1056-F8F4-C843-6DED-72A1ACA02D03}"/>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flipH="1">
            <a:off x="7128000" y="0"/>
            <a:ext cx="5064000" cy="6858000"/>
          </a:xfrm>
        </p:spPr>
      </p:pic>
    </p:spTree>
    <p:extLst>
      <p:ext uri="{BB962C8B-B14F-4D97-AF65-F5344CB8AC3E}">
        <p14:creationId xmlns:p14="http://schemas.microsoft.com/office/powerpoint/2010/main" val="150755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90B40-2BC1-CEA3-0C86-A4CC9C84AA1B}"/>
              </a:ext>
            </a:extLst>
          </p:cNvPr>
          <p:cNvSpPr>
            <a:spLocks noGrp="1"/>
          </p:cNvSpPr>
          <p:nvPr>
            <p:ph type="title"/>
          </p:nvPr>
        </p:nvSpPr>
        <p:spPr/>
        <p:txBody>
          <a:bodyPr/>
          <a:lstStyle/>
          <a:p>
            <a:r>
              <a:rPr lang="en-AU" dirty="0"/>
              <a:t>What chunking and sequencing learning is and why it is important</a:t>
            </a:r>
          </a:p>
        </p:txBody>
      </p:sp>
      <p:grpSp>
        <p:nvGrpSpPr>
          <p:cNvPr id="7" name="Group 6">
            <a:extLst>
              <a:ext uri="{FF2B5EF4-FFF2-40B4-BE49-F238E27FC236}">
                <a16:creationId xmlns:a16="http://schemas.microsoft.com/office/drawing/2014/main" id="{D2CE46AA-AFCB-CE6C-F09E-C8D76E262B21}"/>
              </a:ext>
            </a:extLst>
          </p:cNvPr>
          <p:cNvGrpSpPr/>
          <p:nvPr/>
        </p:nvGrpSpPr>
        <p:grpSpPr>
          <a:xfrm>
            <a:off x="6550837" y="1404594"/>
            <a:ext cx="5641163" cy="4887264"/>
            <a:chOff x="6383999" y="1423154"/>
            <a:chExt cx="5817141" cy="4972400"/>
          </a:xfrm>
        </p:grpSpPr>
        <p:pic>
          <p:nvPicPr>
            <p:cNvPr id="6" name="Picture 5" descr="A diagram of a diagram&#10;&#10;AI-generated content may be incorrect.">
              <a:extLst>
                <a:ext uri="{FF2B5EF4-FFF2-40B4-BE49-F238E27FC236}">
                  <a16:creationId xmlns:a16="http://schemas.microsoft.com/office/drawing/2014/main" id="{D9909ECC-288F-F241-B441-4AAA1D675D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999" y="1423154"/>
              <a:ext cx="5817141" cy="4972400"/>
            </a:xfrm>
            <a:prstGeom prst="rect">
              <a:avLst/>
            </a:prstGeom>
          </p:spPr>
        </p:pic>
        <p:sp>
          <p:nvSpPr>
            <p:cNvPr id="21" name="Oval 20">
              <a:extLst>
                <a:ext uri="{FF2B5EF4-FFF2-40B4-BE49-F238E27FC236}">
                  <a16:creationId xmlns:a16="http://schemas.microsoft.com/office/drawing/2014/main" id="{5EF692CB-EEA9-CC3C-7A95-5A6012BB69D7}"/>
                </a:ext>
                <a:ext uri="{C183D7F6-B498-43B3-948B-1728B52AA6E4}">
                  <adec:decorative xmlns:adec="http://schemas.microsoft.com/office/drawing/2017/decorative" val="1"/>
                </a:ext>
              </a:extLst>
            </p:cNvPr>
            <p:cNvSpPr/>
            <p:nvPr/>
          </p:nvSpPr>
          <p:spPr>
            <a:xfrm>
              <a:off x="7015209" y="1505223"/>
              <a:ext cx="4726780" cy="4765553"/>
            </a:xfrm>
            <a:prstGeom prst="ellipse">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9" name="Picture 38">
              <a:extLst>
                <a:ext uri="{FF2B5EF4-FFF2-40B4-BE49-F238E27FC236}">
                  <a16:creationId xmlns:a16="http://schemas.microsoft.com/office/drawing/2014/main" id="{9565D4B0-4E09-520C-C791-AB29BAA97F68}"/>
                </a:ext>
              </a:extLst>
            </p:cNvPr>
            <p:cNvPicPr>
              <a:picLocks noChangeAspect="1"/>
            </p:cNvPicPr>
            <p:nvPr/>
          </p:nvPicPr>
          <p:blipFill>
            <a:blip r:embed="rId4"/>
            <a:stretch>
              <a:fillRect/>
            </a:stretch>
          </p:blipFill>
          <p:spPr>
            <a:xfrm>
              <a:off x="9303183" y="1726829"/>
              <a:ext cx="1471474" cy="1517314"/>
            </a:xfrm>
            <a:prstGeom prst="rect">
              <a:avLst/>
            </a:prstGeom>
          </p:spPr>
        </p:pic>
      </p:grpSp>
      <p:sp>
        <p:nvSpPr>
          <p:cNvPr id="5" name="Slide Number Placeholder 3">
            <a:extLst>
              <a:ext uri="{FF2B5EF4-FFF2-40B4-BE49-F238E27FC236}">
                <a16:creationId xmlns:a16="http://schemas.microsoft.com/office/drawing/2014/main" id="{C22173D3-68E8-50FC-B0A6-4F0EF066FB4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20</a:t>
            </a:fld>
            <a:endParaRPr lang="en-AU"/>
          </a:p>
        </p:txBody>
      </p:sp>
      <p:sp>
        <p:nvSpPr>
          <p:cNvPr id="4" name="Content Placeholder 3">
            <a:extLst>
              <a:ext uri="{FF2B5EF4-FFF2-40B4-BE49-F238E27FC236}">
                <a16:creationId xmlns:a16="http://schemas.microsoft.com/office/drawing/2014/main" id="{38DFBC68-EFCE-5491-203B-11E9BF3FDCBB}"/>
              </a:ext>
            </a:extLst>
          </p:cNvPr>
          <p:cNvSpPr>
            <a:spLocks noGrp="1"/>
          </p:cNvSpPr>
          <p:nvPr>
            <p:ph idx="1"/>
          </p:nvPr>
        </p:nvSpPr>
        <p:spPr>
          <a:xfrm>
            <a:off x="360001" y="1620000"/>
            <a:ext cx="6605122" cy="4536000"/>
          </a:xfrm>
        </p:spPr>
        <p:txBody>
          <a:bodyPr vert="horz" lIns="0" tIns="0" rIns="0" bIns="0" rtlCol="0" anchor="t">
            <a:noAutofit/>
          </a:bodyPr>
          <a:lstStyle/>
          <a:p>
            <a:pPr marL="342900" indent="-342900">
              <a:spcAft>
                <a:spcPts val="600"/>
              </a:spcAft>
              <a:buFont typeface="Arial" panose="020B0604020202020204" pitchFamily="34" charset="0"/>
              <a:buChar char="•"/>
            </a:pPr>
            <a:r>
              <a:rPr lang="en-AU" dirty="0"/>
              <a:t>Chunking and sequencing information are crucial strategies for managing cognitive load and supporting schema development. </a:t>
            </a:r>
          </a:p>
          <a:p>
            <a:pPr marL="342900" indent="-342900">
              <a:spcAft>
                <a:spcPts val="600"/>
              </a:spcAft>
              <a:buFont typeface="Arial" panose="020B0604020202020204" pitchFamily="34" charset="0"/>
              <a:buChar char="•"/>
            </a:pPr>
            <a:r>
              <a:rPr lang="en-AU" dirty="0"/>
              <a:t>Teachers break information into manageable chunks and present it in a logical sequence with frequent opportunities for students to practice. </a:t>
            </a:r>
          </a:p>
          <a:p>
            <a:pPr marL="342900" indent="-342900">
              <a:spcAft>
                <a:spcPts val="600"/>
              </a:spcAft>
              <a:buFont typeface="Arial" panose="020B0604020202020204" pitchFamily="34" charset="0"/>
              <a:buChar char="•"/>
            </a:pPr>
            <a:r>
              <a:rPr lang="en-AU" dirty="0"/>
              <a:t>Teachers communicate the new information clearly through detailed explanations and models.</a:t>
            </a:r>
          </a:p>
          <a:p>
            <a:pPr marL="342900" indent="-342900">
              <a:spcAft>
                <a:spcPts val="600"/>
              </a:spcAft>
              <a:buFont typeface="Arial" panose="020B0604020202020204" pitchFamily="34" charset="0"/>
              <a:buChar char="•"/>
            </a:pPr>
            <a:r>
              <a:rPr lang="en-AU" dirty="0"/>
              <a:t>Chunking is also a strategy similar to the Aboriginal pedagogy process of Deconstruct Reconstruct.</a:t>
            </a:r>
            <a:endParaRPr lang="en-AU" sz="2000" dirty="0"/>
          </a:p>
        </p:txBody>
      </p:sp>
    </p:spTree>
    <p:extLst>
      <p:ext uri="{BB962C8B-B14F-4D97-AF65-F5344CB8AC3E}">
        <p14:creationId xmlns:p14="http://schemas.microsoft.com/office/powerpoint/2010/main" val="284941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F6387-07D7-7FD8-8A71-94EDB80464E2}"/>
              </a:ext>
            </a:extLst>
          </p:cNvPr>
          <p:cNvSpPr>
            <a:spLocks noGrp="1"/>
          </p:cNvSpPr>
          <p:nvPr>
            <p:ph type="title"/>
          </p:nvPr>
        </p:nvSpPr>
        <p:spPr/>
        <p:txBody>
          <a:bodyPr/>
          <a:lstStyle/>
          <a:p>
            <a:r>
              <a:rPr lang="en-AU"/>
              <a:t>Chunking and sequencing in the lesson</a:t>
            </a:r>
          </a:p>
        </p:txBody>
      </p:sp>
      <p:sp>
        <p:nvSpPr>
          <p:cNvPr id="3" name="Content Placeholder 2">
            <a:extLst>
              <a:ext uri="{FF2B5EF4-FFF2-40B4-BE49-F238E27FC236}">
                <a16:creationId xmlns:a16="http://schemas.microsoft.com/office/drawing/2014/main" id="{B7A0BC73-CD30-353C-25CB-BA680956D429}"/>
              </a:ext>
            </a:extLst>
          </p:cNvPr>
          <p:cNvSpPr>
            <a:spLocks noGrp="1"/>
          </p:cNvSpPr>
          <p:nvPr>
            <p:ph idx="1"/>
          </p:nvPr>
        </p:nvSpPr>
        <p:spPr/>
        <p:txBody>
          <a:bodyPr/>
          <a:lstStyle/>
          <a:p>
            <a:pPr marL="342900" indent="-342900">
              <a:spcAft>
                <a:spcPts val="600"/>
              </a:spcAft>
              <a:buFont typeface="+mj-lt"/>
              <a:buAutoNum type="arabicPeriod"/>
            </a:pPr>
            <a:r>
              <a:rPr lang="en-AU" dirty="0"/>
              <a:t>Identify key skills and knowledge to be learned.</a:t>
            </a:r>
          </a:p>
          <a:p>
            <a:pPr marL="342900" indent="-342900">
              <a:spcAft>
                <a:spcPts val="600"/>
              </a:spcAft>
              <a:buFont typeface="+mj-lt"/>
              <a:buAutoNum type="arabicPeriod"/>
            </a:pPr>
            <a:r>
              <a:rPr lang="en-AU" dirty="0"/>
              <a:t>Identify prerequisite skills and knowledge.</a:t>
            </a:r>
          </a:p>
          <a:p>
            <a:pPr marL="342900" indent="-342900">
              <a:spcAft>
                <a:spcPts val="600"/>
              </a:spcAft>
              <a:buFont typeface="+mj-lt"/>
              <a:buAutoNum type="arabicPeriod"/>
            </a:pPr>
            <a:r>
              <a:rPr lang="en-AU" dirty="0"/>
              <a:t>Break the learning down into small component parts (chunks). </a:t>
            </a:r>
          </a:p>
          <a:p>
            <a:pPr marL="342900" indent="-342900">
              <a:spcAft>
                <a:spcPts val="600"/>
              </a:spcAft>
              <a:buFont typeface="+mj-lt"/>
              <a:buAutoNum type="arabicPeriod"/>
            </a:pPr>
            <a:r>
              <a:rPr lang="en-AU" dirty="0"/>
              <a:t>Sequence chunks to build complexity.</a:t>
            </a:r>
          </a:p>
          <a:p>
            <a:pPr marL="342900" indent="-342900">
              <a:spcAft>
                <a:spcPts val="600"/>
              </a:spcAft>
              <a:buFont typeface="+mj-lt"/>
              <a:buAutoNum type="arabicPeriod"/>
            </a:pPr>
            <a:r>
              <a:rPr lang="en-AU" dirty="0"/>
              <a:t>Teach each chunk with a distinct check for understanding before moving onto the next chunk.</a:t>
            </a:r>
          </a:p>
        </p:txBody>
      </p:sp>
      <p:sp>
        <p:nvSpPr>
          <p:cNvPr id="4" name="Slide Number Placeholder 3">
            <a:extLst>
              <a:ext uri="{FF2B5EF4-FFF2-40B4-BE49-F238E27FC236}">
                <a16:creationId xmlns:a16="http://schemas.microsoft.com/office/drawing/2014/main" id="{CD8F49CD-D9E9-4458-F8BC-C684CB731C9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80218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CFE69-88C8-6FF9-7955-3B16A81BC766}"/>
              </a:ext>
            </a:extLst>
          </p:cNvPr>
          <p:cNvSpPr>
            <a:spLocks noGrp="1"/>
          </p:cNvSpPr>
          <p:nvPr>
            <p:ph type="title"/>
          </p:nvPr>
        </p:nvSpPr>
        <p:spPr/>
        <p:txBody>
          <a:bodyPr/>
          <a:lstStyle/>
          <a:p>
            <a:r>
              <a:rPr lang="en-US" dirty="0">
                <a:highlight>
                  <a:srgbClr val="FFFFFF"/>
                </a:highlight>
              </a:rPr>
              <a:t>Chunking and sequencing across the unit</a:t>
            </a:r>
          </a:p>
        </p:txBody>
      </p:sp>
      <p:sp>
        <p:nvSpPr>
          <p:cNvPr id="3" name="Content Placeholder 2">
            <a:extLst>
              <a:ext uri="{FF2B5EF4-FFF2-40B4-BE49-F238E27FC236}">
                <a16:creationId xmlns:a16="http://schemas.microsoft.com/office/drawing/2014/main" id="{C5D20678-EE64-E0C7-9626-441EECC0AA90}"/>
              </a:ext>
            </a:extLst>
          </p:cNvPr>
          <p:cNvSpPr>
            <a:spLocks noGrp="1"/>
          </p:cNvSpPr>
          <p:nvPr>
            <p:ph idx="1"/>
          </p:nvPr>
        </p:nvSpPr>
        <p:spPr/>
        <p:txBody>
          <a:bodyPr vert="horz" lIns="0" tIns="0" rIns="0" bIns="0" rtlCol="0" anchor="t">
            <a:noAutofit/>
          </a:bodyPr>
          <a:lstStyle/>
          <a:p>
            <a:pPr marL="342900" indent="-342900">
              <a:spcAft>
                <a:spcPts val="600"/>
              </a:spcAft>
              <a:buFont typeface="Arial" panose="020B0604020202020204" pitchFamily="34" charset="0"/>
              <a:buAutoNum type="arabicPeriod"/>
            </a:pPr>
            <a:r>
              <a:rPr lang="en-AU" dirty="0"/>
              <a:t>Refer to the syllabus to identify the expected prior knowledge, skills and understanding from previous Stages</a:t>
            </a:r>
          </a:p>
          <a:p>
            <a:pPr marL="342900" indent="-342900">
              <a:spcAft>
                <a:spcPts val="600"/>
              </a:spcAft>
              <a:buFont typeface="Arial" panose="020B0604020202020204" pitchFamily="34" charset="0"/>
              <a:buAutoNum type="arabicPeriod"/>
            </a:pPr>
            <a:r>
              <a:rPr lang="en-AU" dirty="0"/>
              <a:t>Identify the key knowledge, skills and understanding from the syllabus.</a:t>
            </a:r>
          </a:p>
          <a:p>
            <a:pPr marL="342900" indent="-342900">
              <a:spcAft>
                <a:spcPts val="600"/>
              </a:spcAft>
              <a:buAutoNum type="arabicPeriod"/>
            </a:pPr>
            <a:r>
              <a:rPr lang="en-AU" dirty="0"/>
              <a:t>Ensure students build proficiency prerequisite knowledge or skills before moving on to more advanced concepts.</a:t>
            </a:r>
          </a:p>
          <a:p>
            <a:pPr marL="342900" indent="-342900">
              <a:spcAft>
                <a:spcPts val="600"/>
              </a:spcAft>
              <a:buAutoNum type="arabicPeriod"/>
            </a:pPr>
            <a:r>
              <a:rPr lang="en-AU" dirty="0"/>
              <a:t>Introduce similar knowledge, skills or strategies gradually, ensuring clarity and avoiding potential confusion. </a:t>
            </a:r>
            <a:endParaRPr lang="en-AU" strike="sngStrike" dirty="0"/>
          </a:p>
        </p:txBody>
      </p:sp>
      <p:sp>
        <p:nvSpPr>
          <p:cNvPr id="4" name="Slide Number Placeholder 3">
            <a:extLst>
              <a:ext uri="{FF2B5EF4-FFF2-40B4-BE49-F238E27FC236}">
                <a16:creationId xmlns:a16="http://schemas.microsoft.com/office/drawing/2014/main" id="{B2F87228-F145-51C1-2C23-4FB414B1DCF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89107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85B1F-D105-8E7A-1D25-39D3022C4AAE}"/>
              </a:ext>
            </a:extLst>
          </p:cNvPr>
          <p:cNvSpPr>
            <a:spLocks noGrp="1"/>
          </p:cNvSpPr>
          <p:nvPr>
            <p:ph type="title"/>
          </p:nvPr>
        </p:nvSpPr>
        <p:spPr/>
        <p:txBody>
          <a:bodyPr/>
          <a:lstStyle/>
          <a:p>
            <a:r>
              <a:rPr lang="en-AU" dirty="0"/>
              <a:t>Chunking and sequencing – What it isn’t</a:t>
            </a:r>
          </a:p>
        </p:txBody>
      </p:sp>
      <p:sp>
        <p:nvSpPr>
          <p:cNvPr id="3" name="Content Placeholder 2">
            <a:extLst>
              <a:ext uri="{FF2B5EF4-FFF2-40B4-BE49-F238E27FC236}">
                <a16:creationId xmlns:a16="http://schemas.microsoft.com/office/drawing/2014/main" id="{ABE5CCE4-2C1B-6DD1-4AA9-C92D95FF96F1}"/>
              </a:ext>
            </a:extLst>
          </p:cNvPr>
          <p:cNvSpPr>
            <a:spLocks noGrp="1"/>
          </p:cNvSpPr>
          <p:nvPr>
            <p:ph idx="1"/>
          </p:nvPr>
        </p:nvSpPr>
        <p:spPr/>
        <p:txBody>
          <a:bodyPr/>
          <a:lstStyle/>
          <a:p>
            <a:pPr marL="285750" indent="-285750">
              <a:spcAft>
                <a:spcPts val="600"/>
              </a:spcAft>
              <a:buFont typeface="Arial" panose="020B0604020202020204" pitchFamily="34" charset="0"/>
              <a:buChar char="•"/>
            </a:pPr>
            <a:r>
              <a:rPr lang="en-AU" dirty="0"/>
              <a:t>Chunking and sequencing activities rather than chunking and sequencing knowledge and skills.</a:t>
            </a:r>
          </a:p>
          <a:p>
            <a:pPr marL="285750" indent="-285750">
              <a:spcAft>
                <a:spcPts val="600"/>
              </a:spcAft>
              <a:buFont typeface="Arial" panose="020B0604020202020204" pitchFamily="34" charset="0"/>
              <a:buChar char="•"/>
            </a:pPr>
            <a:r>
              <a:rPr lang="en-AU" dirty="0"/>
              <a:t>Using an existing programs, units or lesson plans without responding to evidence and data about your students.</a:t>
            </a:r>
          </a:p>
          <a:p>
            <a:pPr marL="285750" indent="-285750">
              <a:spcAft>
                <a:spcPts val="600"/>
              </a:spcAft>
              <a:buFont typeface="Arial" panose="020B0604020202020204" pitchFamily="34" charset="0"/>
              <a:buChar char="•"/>
            </a:pPr>
            <a:r>
              <a:rPr lang="en-AU" dirty="0"/>
              <a:t>Moving on to new information without checking for accurate understanding from students.</a:t>
            </a:r>
          </a:p>
          <a:p>
            <a:pPr marL="285750" indent="-285750">
              <a:spcAft>
                <a:spcPts val="600"/>
              </a:spcAft>
              <a:buFont typeface="Arial" panose="020B0604020202020204" pitchFamily="34" charset="0"/>
              <a:buChar char="•"/>
            </a:pPr>
            <a:r>
              <a:rPr lang="en-AU" dirty="0"/>
              <a:t>Reducing the expectations for students’ when learning is new and complex.</a:t>
            </a:r>
          </a:p>
        </p:txBody>
      </p:sp>
      <p:sp>
        <p:nvSpPr>
          <p:cNvPr id="4" name="Slide Number Placeholder 3">
            <a:extLst>
              <a:ext uri="{FF2B5EF4-FFF2-40B4-BE49-F238E27FC236}">
                <a16:creationId xmlns:a16="http://schemas.microsoft.com/office/drawing/2014/main" id="{0C141F6B-511C-E799-AC06-83B08637B2D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424771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1D116-FD4C-1FAA-5588-60E1F2F86FDC}"/>
            </a:ext>
          </a:extLst>
        </p:cNvPr>
        <p:cNvGrpSpPr/>
        <p:nvPr/>
      </p:nvGrpSpPr>
      <p:grpSpPr>
        <a:xfrm>
          <a:off x="0" y="0"/>
          <a:ext cx="0" cy="0"/>
          <a:chOff x="0" y="0"/>
          <a:chExt cx="0" cy="0"/>
        </a:xfrm>
      </p:grpSpPr>
      <p:sp>
        <p:nvSpPr>
          <p:cNvPr id="6" name="Title 4">
            <a:extLst>
              <a:ext uri="{FF2B5EF4-FFF2-40B4-BE49-F238E27FC236}">
                <a16:creationId xmlns:a16="http://schemas.microsoft.com/office/drawing/2014/main" id="{FD60CAC0-A27F-2DC3-20D0-BEA522DE11FF}"/>
              </a:ext>
            </a:extLst>
          </p:cNvPr>
          <p:cNvSpPr txBox="1">
            <a:spLocks noGrp="1"/>
          </p:cNvSpPr>
          <p:nvPr>
            <p:ph type="title" idx="4294967295"/>
          </p:nvPr>
        </p:nvSpPr>
        <p:spPr>
          <a:xfrm>
            <a:off x="274717" y="347829"/>
            <a:ext cx="10849283" cy="50291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chemeClr val="accent1"/>
                </a:solidFill>
                <a:effectLst/>
                <a:uLnTx/>
                <a:uFillTx/>
                <a:latin typeface="+mj-lt"/>
                <a:ea typeface="+mj-ea"/>
                <a:cs typeface="+mj-cs"/>
              </a:rPr>
              <a:t>The mechanisms of </a:t>
            </a:r>
            <a:r>
              <a:rPr lang="en-GB" sz="3200" dirty="0"/>
              <a:t>chunking</a:t>
            </a:r>
            <a:r>
              <a:rPr kumimoji="0" lang="en-GB" sz="3200" b="0" i="0" u="none" strike="noStrike" kern="1200" cap="none" spc="0" normalizeH="0" baseline="0" noProof="0" dirty="0">
                <a:ln>
                  <a:noFill/>
                </a:ln>
                <a:solidFill>
                  <a:schemeClr val="accent1"/>
                </a:solidFill>
                <a:effectLst/>
                <a:uLnTx/>
                <a:uFillTx/>
                <a:latin typeface="+mj-lt"/>
                <a:ea typeface="+mj-ea"/>
                <a:cs typeface="+mj-cs"/>
              </a:rPr>
              <a:t> and sequencing learning </a:t>
            </a:r>
            <a:r>
              <a:rPr kumimoji="0" lang="en-GB" sz="3200" b="0" i="0" u="none" strike="noStrike" kern="1200" cap="none" spc="0" normalizeH="0" baseline="0" noProof="0" dirty="0">
                <a:ln>
                  <a:noFill/>
                </a:ln>
                <a:solidFill>
                  <a:schemeClr val="bg1"/>
                </a:solidFill>
                <a:effectLst/>
                <a:uLnTx/>
                <a:uFillTx/>
                <a:latin typeface="+mj-lt"/>
                <a:ea typeface="+mj-ea"/>
                <a:cs typeface="+mj-cs"/>
              </a:rPr>
              <a:t>(1)</a:t>
            </a:r>
            <a:endParaRPr kumimoji="0" lang="en-AU" sz="3200" b="0" i="0" u="none" strike="noStrike" kern="1200" cap="none" spc="0" normalizeH="0" baseline="0" noProof="0" dirty="0">
              <a:ln>
                <a:noFill/>
              </a:ln>
              <a:solidFill>
                <a:schemeClr val="bg1"/>
              </a:solidFill>
              <a:effectLst/>
              <a:uLnTx/>
              <a:uFillTx/>
              <a:latin typeface="+mj-lt"/>
              <a:ea typeface="+mj-ea"/>
              <a:cs typeface="+mj-cs"/>
            </a:endParaRPr>
          </a:p>
        </p:txBody>
      </p:sp>
      <p:sp>
        <p:nvSpPr>
          <p:cNvPr id="2" name="Oval 1">
            <a:extLst>
              <a:ext uri="{FF2B5EF4-FFF2-40B4-BE49-F238E27FC236}">
                <a16:creationId xmlns:a16="http://schemas.microsoft.com/office/drawing/2014/main" id="{1E463C44-0FA1-5BC4-8A18-718F5F29BFAB}"/>
              </a:ext>
            </a:extLst>
          </p:cNvPr>
          <p:cNvSpPr/>
          <p:nvPr/>
        </p:nvSpPr>
        <p:spPr>
          <a:xfrm>
            <a:off x="253125" y="1953949"/>
            <a:ext cx="1945026" cy="19634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10000"/>
              </a:lnSpc>
            </a:pPr>
            <a:r>
              <a:rPr lang="en-AU" sz="1600" b="1" dirty="0">
                <a:solidFill>
                  <a:schemeClr val="bg1"/>
                </a:solidFill>
                <a:latin typeface="+mj-lt"/>
              </a:rPr>
              <a:t>Proficiency in prerequisite knowledge and skills</a:t>
            </a:r>
          </a:p>
        </p:txBody>
      </p:sp>
      <p:grpSp>
        <p:nvGrpSpPr>
          <p:cNvPr id="3" name="Group 2" descr="+ One new chunk at a time">
            <a:extLst>
              <a:ext uri="{FF2B5EF4-FFF2-40B4-BE49-F238E27FC236}">
                <a16:creationId xmlns:a16="http://schemas.microsoft.com/office/drawing/2014/main" id="{BD9DF837-D249-EE04-E1D6-DBAE3EB866E2}"/>
              </a:ext>
              <a:ext uri="{C183D7F6-B498-43B3-948B-1728B52AA6E4}">
                <adec:decorative xmlns:adec="http://schemas.microsoft.com/office/drawing/2017/decorative" val="0"/>
              </a:ext>
            </a:extLst>
          </p:cNvPr>
          <p:cNvGrpSpPr/>
          <p:nvPr/>
        </p:nvGrpSpPr>
        <p:grpSpPr>
          <a:xfrm>
            <a:off x="1933536" y="2788128"/>
            <a:ext cx="2347105" cy="1963408"/>
            <a:chOff x="2057068" y="2874535"/>
            <a:chExt cx="2347105" cy="1963408"/>
          </a:xfrm>
        </p:grpSpPr>
        <p:sp>
          <p:nvSpPr>
            <p:cNvPr id="7" name="Oval 6">
              <a:extLst>
                <a:ext uri="{FF2B5EF4-FFF2-40B4-BE49-F238E27FC236}">
                  <a16:creationId xmlns:a16="http://schemas.microsoft.com/office/drawing/2014/main" id="{2C54E19F-1403-59ED-D423-22E6A79B31E8}"/>
                </a:ext>
              </a:extLst>
            </p:cNvPr>
            <p:cNvSpPr/>
            <p:nvPr/>
          </p:nvSpPr>
          <p:spPr>
            <a:xfrm>
              <a:off x="2459147" y="2874535"/>
              <a:ext cx="1945026" cy="19634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10000"/>
                </a:lnSpc>
              </a:pPr>
              <a:r>
                <a:rPr lang="en-AU" sz="1600" b="1" dirty="0">
                  <a:solidFill>
                    <a:schemeClr val="bg1"/>
                  </a:solidFill>
                  <a:latin typeface="+mj-lt"/>
                </a:rPr>
                <a:t>One new chunk at a time</a:t>
              </a:r>
            </a:p>
          </p:txBody>
        </p:sp>
        <p:pic>
          <p:nvPicPr>
            <p:cNvPr id="28" name="Graphic 27" descr="Add with solid fill">
              <a:extLst>
                <a:ext uri="{FF2B5EF4-FFF2-40B4-BE49-F238E27FC236}">
                  <a16:creationId xmlns:a16="http://schemas.microsoft.com/office/drawing/2014/main" id="{EC938448-032B-AD1B-A184-E29514B4C7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57068" y="3658058"/>
              <a:ext cx="375480" cy="375480"/>
            </a:xfrm>
            <a:prstGeom prst="rect">
              <a:avLst/>
            </a:prstGeom>
          </p:spPr>
        </p:pic>
      </p:grpSp>
      <p:grpSp>
        <p:nvGrpSpPr>
          <p:cNvPr id="5" name="Group 4" descr="+ Proficiency before moving on to next chunk">
            <a:extLst>
              <a:ext uri="{FF2B5EF4-FFF2-40B4-BE49-F238E27FC236}">
                <a16:creationId xmlns:a16="http://schemas.microsoft.com/office/drawing/2014/main" id="{8603D33B-D63A-A932-6764-5356E3652238}"/>
              </a:ext>
            </a:extLst>
          </p:cNvPr>
          <p:cNvGrpSpPr/>
          <p:nvPr/>
        </p:nvGrpSpPr>
        <p:grpSpPr>
          <a:xfrm>
            <a:off x="3847877" y="3891329"/>
            <a:ext cx="2367536" cy="1963408"/>
            <a:chOff x="4369973" y="2874535"/>
            <a:chExt cx="2367536" cy="1963408"/>
          </a:xfrm>
        </p:grpSpPr>
        <p:sp>
          <p:nvSpPr>
            <p:cNvPr id="16" name="Oval 15">
              <a:extLst>
                <a:ext uri="{FF2B5EF4-FFF2-40B4-BE49-F238E27FC236}">
                  <a16:creationId xmlns:a16="http://schemas.microsoft.com/office/drawing/2014/main" id="{39E214FA-D1DC-F229-C8A0-AEE4ABD17C33}"/>
                </a:ext>
              </a:extLst>
            </p:cNvPr>
            <p:cNvSpPr/>
            <p:nvPr/>
          </p:nvSpPr>
          <p:spPr>
            <a:xfrm>
              <a:off x="4792481" y="2874535"/>
              <a:ext cx="1945028" cy="19634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10000"/>
                </a:lnSpc>
              </a:pPr>
              <a:r>
                <a:rPr lang="en-AU" sz="1600" b="1" dirty="0">
                  <a:solidFill>
                    <a:schemeClr val="bg1"/>
                  </a:solidFill>
                  <a:latin typeface="+mj-lt"/>
                </a:rPr>
                <a:t>Proficiency before moving on to next chunk</a:t>
              </a:r>
            </a:p>
          </p:txBody>
        </p:sp>
        <p:pic>
          <p:nvPicPr>
            <p:cNvPr id="29" name="Graphic 28" descr="Add with solid fill">
              <a:extLst>
                <a:ext uri="{FF2B5EF4-FFF2-40B4-BE49-F238E27FC236}">
                  <a16:creationId xmlns:a16="http://schemas.microsoft.com/office/drawing/2014/main" id="{0A9B3610-7363-18AB-59E9-11EA7A2C84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9973" y="3660899"/>
              <a:ext cx="387959" cy="390679"/>
            </a:xfrm>
            <a:prstGeom prst="rect">
              <a:avLst/>
            </a:prstGeom>
          </p:spPr>
        </p:pic>
      </p:grpSp>
      <p:grpSp>
        <p:nvGrpSpPr>
          <p:cNvPr id="8" name="Group 7" descr="+ Logical sequence">
            <a:extLst>
              <a:ext uri="{FF2B5EF4-FFF2-40B4-BE49-F238E27FC236}">
                <a16:creationId xmlns:a16="http://schemas.microsoft.com/office/drawing/2014/main" id="{BF633F4F-1BE4-6EBD-E57B-F35557FBCF29}"/>
              </a:ext>
            </a:extLst>
          </p:cNvPr>
          <p:cNvGrpSpPr/>
          <p:nvPr/>
        </p:nvGrpSpPr>
        <p:grpSpPr>
          <a:xfrm>
            <a:off x="6278865" y="2996506"/>
            <a:ext cx="2373704" cy="2042887"/>
            <a:chOff x="6713205" y="2834794"/>
            <a:chExt cx="2373704" cy="2042887"/>
          </a:xfrm>
        </p:grpSpPr>
        <p:pic>
          <p:nvPicPr>
            <p:cNvPr id="25" name="Graphic 24" descr="Add with solid fill">
              <a:extLst>
                <a:ext uri="{FF2B5EF4-FFF2-40B4-BE49-F238E27FC236}">
                  <a16:creationId xmlns:a16="http://schemas.microsoft.com/office/drawing/2014/main" id="{AFC24DAC-643F-F6D6-93BB-C8259A5238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13205" y="3729617"/>
              <a:ext cx="375480" cy="375480"/>
            </a:xfrm>
            <a:prstGeom prst="rect">
              <a:avLst/>
            </a:prstGeom>
          </p:spPr>
        </p:pic>
        <p:sp>
          <p:nvSpPr>
            <p:cNvPr id="19" name="Oval 18">
              <a:extLst>
                <a:ext uri="{FF2B5EF4-FFF2-40B4-BE49-F238E27FC236}">
                  <a16:creationId xmlns:a16="http://schemas.microsoft.com/office/drawing/2014/main" id="{2BF84759-E076-956C-8EB5-93EF5FC17D09}"/>
                </a:ext>
              </a:extLst>
            </p:cNvPr>
            <p:cNvSpPr/>
            <p:nvPr/>
          </p:nvSpPr>
          <p:spPr>
            <a:xfrm>
              <a:off x="7088685" y="2834794"/>
              <a:ext cx="1998224" cy="20428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10000"/>
                </a:lnSpc>
              </a:pPr>
              <a:r>
                <a:rPr lang="en-AU" sz="1600" b="1" dirty="0">
                  <a:solidFill>
                    <a:schemeClr val="bg1"/>
                  </a:solidFill>
                  <a:latin typeface="+mj-lt"/>
                </a:rPr>
                <a:t>Logical sequence</a:t>
              </a:r>
            </a:p>
          </p:txBody>
        </p:sp>
      </p:grpSp>
      <p:grpSp>
        <p:nvGrpSpPr>
          <p:cNvPr id="37" name="Group 36" descr="= Effective schema development">
            <a:extLst>
              <a:ext uri="{FF2B5EF4-FFF2-40B4-BE49-F238E27FC236}">
                <a16:creationId xmlns:a16="http://schemas.microsoft.com/office/drawing/2014/main" id="{512F8F79-9266-22F6-621E-573C9355A337}"/>
              </a:ext>
            </a:extLst>
          </p:cNvPr>
          <p:cNvGrpSpPr/>
          <p:nvPr/>
        </p:nvGrpSpPr>
        <p:grpSpPr>
          <a:xfrm>
            <a:off x="8883917" y="2788128"/>
            <a:ext cx="3002982" cy="2613056"/>
            <a:chOff x="9163924" y="2539270"/>
            <a:chExt cx="3002982" cy="2613056"/>
          </a:xfrm>
        </p:grpSpPr>
        <p:sp>
          <p:nvSpPr>
            <p:cNvPr id="22" name="Oval 21">
              <a:extLst>
                <a:ext uri="{FF2B5EF4-FFF2-40B4-BE49-F238E27FC236}">
                  <a16:creationId xmlns:a16="http://schemas.microsoft.com/office/drawing/2014/main" id="{408E3584-4BE7-B67F-974E-76FB8E9009F5}"/>
                </a:ext>
              </a:extLst>
            </p:cNvPr>
            <p:cNvSpPr/>
            <p:nvPr/>
          </p:nvSpPr>
          <p:spPr>
            <a:xfrm>
              <a:off x="9536374" y="2539270"/>
              <a:ext cx="2630532" cy="26130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10000"/>
                </a:lnSpc>
              </a:pPr>
              <a:r>
                <a:rPr lang="en-AU" sz="1600" b="1">
                  <a:solidFill>
                    <a:schemeClr val="accent1"/>
                  </a:solidFill>
                  <a:latin typeface="+mj-lt"/>
                </a:rPr>
                <a:t>Effective schema development</a:t>
              </a:r>
            </a:p>
          </p:txBody>
        </p:sp>
        <p:grpSp>
          <p:nvGrpSpPr>
            <p:cNvPr id="33" name="Group 32">
              <a:extLst>
                <a:ext uri="{FF2B5EF4-FFF2-40B4-BE49-F238E27FC236}">
                  <a16:creationId xmlns:a16="http://schemas.microsoft.com/office/drawing/2014/main" id="{42DDBBE6-D33C-387C-ECCD-DB39F8662DCE}"/>
                </a:ext>
              </a:extLst>
            </p:cNvPr>
            <p:cNvGrpSpPr/>
            <p:nvPr/>
          </p:nvGrpSpPr>
          <p:grpSpPr>
            <a:xfrm>
              <a:off x="9163924" y="3758993"/>
              <a:ext cx="308998" cy="194475"/>
              <a:chOff x="6770604" y="2368090"/>
              <a:chExt cx="308998" cy="194475"/>
            </a:xfrm>
          </p:grpSpPr>
          <p:cxnSp>
            <p:nvCxnSpPr>
              <p:cNvPr id="31" name="Straight Connector 30">
                <a:extLst>
                  <a:ext uri="{FF2B5EF4-FFF2-40B4-BE49-F238E27FC236}">
                    <a16:creationId xmlns:a16="http://schemas.microsoft.com/office/drawing/2014/main" id="{EB267BF4-AF1E-83F4-80F8-5D82618EC40E}"/>
                  </a:ext>
                </a:extLst>
              </p:cNvPr>
              <p:cNvCxnSpPr/>
              <p:nvPr/>
            </p:nvCxnSpPr>
            <p:spPr>
              <a:xfrm>
                <a:off x="6770604" y="2368090"/>
                <a:ext cx="308998"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EB4AF-F666-33FD-A7E3-9DD944D99C80}"/>
                  </a:ext>
                </a:extLst>
              </p:cNvPr>
              <p:cNvCxnSpPr/>
              <p:nvPr/>
            </p:nvCxnSpPr>
            <p:spPr>
              <a:xfrm>
                <a:off x="6770604" y="2562565"/>
                <a:ext cx="308998"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4" name="Slide Number Placeholder 3">
            <a:extLst>
              <a:ext uri="{FF2B5EF4-FFF2-40B4-BE49-F238E27FC236}">
                <a16:creationId xmlns:a16="http://schemas.microsoft.com/office/drawing/2014/main" id="{19A90447-8767-EFE5-614D-5BB7ADE9913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239519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FF914-ADB7-6B0A-F9C4-1F279338EC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95B391-82E2-49C8-D6C5-3705A15A7C53}"/>
              </a:ext>
            </a:extLst>
          </p:cNvPr>
          <p:cNvSpPr>
            <a:spLocks noGrp="1"/>
          </p:cNvSpPr>
          <p:nvPr>
            <p:ph type="title"/>
          </p:nvPr>
        </p:nvSpPr>
        <p:spPr>
          <a:xfrm>
            <a:off x="360000" y="360001"/>
            <a:ext cx="10080000" cy="548704"/>
          </a:xfrm>
        </p:spPr>
        <p:txBody>
          <a:bodyPr/>
          <a:lstStyle/>
          <a:p>
            <a:r>
              <a:rPr lang="en-AU"/>
              <a:t>Activity 1</a:t>
            </a:r>
          </a:p>
        </p:txBody>
      </p:sp>
      <p:grpSp>
        <p:nvGrpSpPr>
          <p:cNvPr id="3" name="Group 2" descr="Read or revise – 10 min">
            <a:extLst>
              <a:ext uri="{FF2B5EF4-FFF2-40B4-BE49-F238E27FC236}">
                <a16:creationId xmlns:a16="http://schemas.microsoft.com/office/drawing/2014/main" id="{4E2A208B-9225-B9FC-2E71-1B40818DFE22}"/>
              </a:ext>
            </a:extLst>
          </p:cNvPr>
          <p:cNvGrpSpPr/>
          <p:nvPr/>
        </p:nvGrpSpPr>
        <p:grpSpPr>
          <a:xfrm>
            <a:off x="185054" y="1786384"/>
            <a:ext cx="5686360" cy="1040154"/>
            <a:chOff x="185054" y="1786384"/>
            <a:chExt cx="5686360" cy="1040154"/>
          </a:xfrm>
        </p:grpSpPr>
        <p:sp>
          <p:nvSpPr>
            <p:cNvPr id="13" name="Freeform: Shape 12">
              <a:extLst>
                <a:ext uri="{FF2B5EF4-FFF2-40B4-BE49-F238E27FC236}">
                  <a16:creationId xmlns:a16="http://schemas.microsoft.com/office/drawing/2014/main" id="{416AD0EF-B475-8412-B9CF-1BB2A79CEF17}"/>
                </a:ext>
              </a:extLst>
            </p:cNvPr>
            <p:cNvSpPr/>
            <p:nvPr/>
          </p:nvSpPr>
          <p:spPr>
            <a:xfrm>
              <a:off x="185054" y="1786384"/>
              <a:ext cx="5686360" cy="1040154"/>
            </a:xfrm>
            <a:custGeom>
              <a:avLst/>
              <a:gdLst>
                <a:gd name="connsiteX0" fmla="*/ 156757 w 5621726"/>
                <a:gd name="connsiteY0" fmla="*/ 0 h 1030525"/>
                <a:gd name="connsiteX1" fmla="*/ 5464969 w 5621726"/>
                <a:gd name="connsiteY1" fmla="*/ 0 h 1030525"/>
                <a:gd name="connsiteX2" fmla="*/ 5621726 w 5621726"/>
                <a:gd name="connsiteY2" fmla="*/ 156757 h 1030525"/>
                <a:gd name="connsiteX3" fmla="*/ 5621726 w 5621726"/>
                <a:gd name="connsiteY3" fmla="*/ 280014 h 1030525"/>
                <a:gd name="connsiteX4" fmla="*/ 5621726 w 5621726"/>
                <a:gd name="connsiteY4" fmla="*/ 783769 h 1030525"/>
                <a:gd name="connsiteX5" fmla="*/ 5621726 w 5621726"/>
                <a:gd name="connsiteY5" fmla="*/ 1030525 h 1030525"/>
                <a:gd name="connsiteX6" fmla="*/ 0 w 5621726"/>
                <a:gd name="connsiteY6" fmla="*/ 1030525 h 1030525"/>
                <a:gd name="connsiteX7" fmla="*/ 0 w 5621726"/>
                <a:gd name="connsiteY7" fmla="*/ 783769 h 1030525"/>
                <a:gd name="connsiteX8" fmla="*/ 0 w 5621726"/>
                <a:gd name="connsiteY8" fmla="*/ 280014 h 1030525"/>
                <a:gd name="connsiteX9" fmla="*/ 0 w 5621726"/>
                <a:gd name="connsiteY9" fmla="*/ 156757 h 1030525"/>
                <a:gd name="connsiteX10" fmla="*/ 156757 w 5621726"/>
                <a:gd name="connsiteY10" fmla="*/ 0 h 10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1726" h="1030525">
                  <a:moveTo>
                    <a:pt x="156757" y="0"/>
                  </a:moveTo>
                  <a:lnTo>
                    <a:pt x="5464969" y="0"/>
                  </a:lnTo>
                  <a:cubicBezTo>
                    <a:pt x="5551544" y="0"/>
                    <a:pt x="5621726" y="70182"/>
                    <a:pt x="5621726" y="156757"/>
                  </a:cubicBezTo>
                  <a:lnTo>
                    <a:pt x="5621726" y="280014"/>
                  </a:lnTo>
                  <a:lnTo>
                    <a:pt x="5621726" y="783769"/>
                  </a:lnTo>
                  <a:lnTo>
                    <a:pt x="5621726" y="1030525"/>
                  </a:lnTo>
                  <a:lnTo>
                    <a:pt x="0" y="1030525"/>
                  </a:lnTo>
                  <a:lnTo>
                    <a:pt x="0" y="783769"/>
                  </a:lnTo>
                  <a:lnTo>
                    <a:pt x="0" y="280014"/>
                  </a:lnTo>
                  <a:lnTo>
                    <a:pt x="0" y="156757"/>
                  </a:lnTo>
                  <a:cubicBezTo>
                    <a:pt x="0" y="70182"/>
                    <a:pt x="70182" y="0"/>
                    <a:pt x="156757"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1071563"/>
              <a:r>
                <a:rPr lang="en-AU" sz="2000" b="1" dirty="0">
                  <a:solidFill>
                    <a:schemeClr val="bg1"/>
                  </a:solidFill>
                  <a:latin typeface="+mj-lt"/>
                </a:rPr>
                <a:t>Read or revise – 10 min</a:t>
              </a:r>
            </a:p>
          </p:txBody>
        </p:sp>
        <p:pic>
          <p:nvPicPr>
            <p:cNvPr id="30" name="Picture 29">
              <a:extLst>
                <a:ext uri="{FF2B5EF4-FFF2-40B4-BE49-F238E27FC236}">
                  <a16:creationId xmlns:a16="http://schemas.microsoft.com/office/drawing/2014/main" id="{6AD295E5-8B31-6CD7-FE17-1DA57206EF7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008" y="1795686"/>
              <a:ext cx="957910" cy="957908"/>
            </a:xfrm>
            <a:prstGeom prst="rect">
              <a:avLst/>
            </a:prstGeom>
          </p:spPr>
        </p:pic>
      </p:grpSp>
      <p:sp>
        <p:nvSpPr>
          <p:cNvPr id="11" name="Freeform: Shape 10">
            <a:extLst>
              <a:ext uri="{FF2B5EF4-FFF2-40B4-BE49-F238E27FC236}">
                <a16:creationId xmlns:a16="http://schemas.microsoft.com/office/drawing/2014/main" id="{A38E4CE6-3B98-72B9-D8C3-772873B68B74}"/>
              </a:ext>
            </a:extLst>
          </p:cNvPr>
          <p:cNvSpPr/>
          <p:nvPr/>
        </p:nvSpPr>
        <p:spPr>
          <a:xfrm>
            <a:off x="185054" y="2756682"/>
            <a:ext cx="5686358" cy="3939317"/>
          </a:xfrm>
          <a:custGeom>
            <a:avLst/>
            <a:gdLst>
              <a:gd name="connsiteX0" fmla="*/ 0 w 5633726"/>
              <a:gd name="connsiteY0" fmla="*/ 0 h 3902855"/>
              <a:gd name="connsiteX1" fmla="*/ 224726 w 5633726"/>
              <a:gd name="connsiteY1" fmla="*/ 0 h 3902855"/>
              <a:gd name="connsiteX2" fmla="*/ 5409000 w 5633726"/>
              <a:gd name="connsiteY2" fmla="*/ 0 h 3902855"/>
              <a:gd name="connsiteX3" fmla="*/ 5633726 w 5633726"/>
              <a:gd name="connsiteY3" fmla="*/ 0 h 3902855"/>
              <a:gd name="connsiteX4" fmla="*/ 5633726 w 5633726"/>
              <a:gd name="connsiteY4" fmla="*/ 224726 h 3902855"/>
              <a:gd name="connsiteX5" fmla="*/ 5633726 w 5633726"/>
              <a:gd name="connsiteY5" fmla="*/ 635855 h 3902855"/>
              <a:gd name="connsiteX6" fmla="*/ 5633726 w 5633726"/>
              <a:gd name="connsiteY6" fmla="*/ 3678129 h 3902855"/>
              <a:gd name="connsiteX7" fmla="*/ 5409000 w 5633726"/>
              <a:gd name="connsiteY7" fmla="*/ 3902855 h 3902855"/>
              <a:gd name="connsiteX8" fmla="*/ 224726 w 5633726"/>
              <a:gd name="connsiteY8" fmla="*/ 3902855 h 3902855"/>
              <a:gd name="connsiteX9" fmla="*/ 0 w 5633726"/>
              <a:gd name="connsiteY9" fmla="*/ 3678129 h 3902855"/>
              <a:gd name="connsiteX10" fmla="*/ 0 w 5633726"/>
              <a:gd name="connsiteY10" fmla="*/ 635855 h 3902855"/>
              <a:gd name="connsiteX11" fmla="*/ 0 w 5633726"/>
              <a:gd name="connsiteY11" fmla="*/ 224726 h 390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33726" h="3902855">
                <a:moveTo>
                  <a:pt x="0" y="0"/>
                </a:moveTo>
                <a:lnTo>
                  <a:pt x="224726" y="0"/>
                </a:lnTo>
                <a:lnTo>
                  <a:pt x="5409000" y="0"/>
                </a:lnTo>
                <a:lnTo>
                  <a:pt x="5633726" y="0"/>
                </a:lnTo>
                <a:lnTo>
                  <a:pt x="5633726" y="224726"/>
                </a:lnTo>
                <a:lnTo>
                  <a:pt x="5633726" y="635855"/>
                </a:lnTo>
                <a:lnTo>
                  <a:pt x="5633726" y="3678129"/>
                </a:lnTo>
                <a:cubicBezTo>
                  <a:pt x="5633726" y="3802242"/>
                  <a:pt x="5533113" y="3902855"/>
                  <a:pt x="5409000" y="3902855"/>
                </a:cubicBezTo>
                <a:lnTo>
                  <a:pt x="224726" y="3902855"/>
                </a:lnTo>
                <a:cubicBezTo>
                  <a:pt x="100613" y="3902855"/>
                  <a:pt x="0" y="3802242"/>
                  <a:pt x="0" y="3678129"/>
                </a:cubicBezTo>
                <a:lnTo>
                  <a:pt x="0" y="635855"/>
                </a:lnTo>
                <a:lnTo>
                  <a:pt x="0" y="224726"/>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marL="182563" marR="0" lvl="0" indent="0" algn="l" defTabSz="609585" rtl="0" eaLnBrk="1" fontAlgn="auto" latinLnBrk="0" hangingPunct="1">
              <a:lnSpc>
                <a:spcPct val="150000"/>
              </a:lnSpc>
              <a:spcBef>
                <a:spcPts val="0"/>
              </a:spcBef>
              <a:spcAft>
                <a:spcPts val="1200"/>
              </a:spcAft>
              <a:buClrTx/>
              <a:buSzTx/>
              <a:buFontTx/>
              <a:buNone/>
              <a:tabLst/>
              <a:defRPr/>
            </a:pPr>
            <a:r>
              <a:rPr kumimoji="0" lang="en-AU" sz="2000" b="0" i="0" u="none" strike="noStrike" kern="1200" cap="none" spc="0" normalizeH="0" baseline="0" noProof="0" dirty="0">
                <a:ln>
                  <a:noFill/>
                </a:ln>
                <a:solidFill>
                  <a:srgbClr val="002664"/>
                </a:solidFill>
                <a:effectLst/>
                <a:uLnTx/>
                <a:uFillTx/>
                <a:latin typeface="Public Sans Light"/>
                <a:ea typeface="+mn-ea"/>
                <a:cs typeface="+mn-cs"/>
              </a:rPr>
              <a:t>Identify the key points in the </a:t>
            </a:r>
            <a:r>
              <a:rPr lang="en-AU" sz="2000" dirty="0">
                <a:solidFill>
                  <a:srgbClr val="002664"/>
                </a:solidFill>
                <a:latin typeface="Public Sans Light"/>
              </a:rPr>
              <a:t>Unit planning </a:t>
            </a:r>
            <a:r>
              <a:rPr kumimoji="0" lang="en-AU" sz="2000" b="0" i="0" u="none" strike="noStrike" kern="1200" cap="none" spc="0" normalizeH="0" baseline="0" noProof="0" dirty="0">
                <a:ln>
                  <a:noFill/>
                </a:ln>
                <a:solidFill>
                  <a:srgbClr val="002664"/>
                </a:solidFill>
                <a:effectLst/>
                <a:uLnTx/>
                <a:uFillTx/>
                <a:latin typeface="Public Sans Light"/>
                <a:ea typeface="+mn-ea"/>
                <a:cs typeface="+mn-cs"/>
              </a:rPr>
              <a:t>technique guide or the Breaking down content technique guide.</a:t>
            </a:r>
          </a:p>
        </p:txBody>
      </p:sp>
      <p:pic>
        <p:nvPicPr>
          <p:cNvPr id="5" name="Picture 4">
            <a:extLst>
              <a:ext uri="{FF2B5EF4-FFF2-40B4-BE49-F238E27FC236}">
                <a16:creationId xmlns:a16="http://schemas.microsoft.com/office/drawing/2014/main" id="{8E92928E-4157-92CF-D023-C08FC2FFF18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6939" y="4305662"/>
            <a:ext cx="1603831" cy="2266928"/>
          </a:xfrm>
          <a:prstGeom prst="rect">
            <a:avLst/>
          </a:prstGeom>
          <a:effectLst/>
        </p:spPr>
      </p:pic>
      <p:pic>
        <p:nvPicPr>
          <p:cNvPr id="7" name="Picture 6">
            <a:extLst>
              <a:ext uri="{FF2B5EF4-FFF2-40B4-BE49-F238E27FC236}">
                <a16:creationId xmlns:a16="http://schemas.microsoft.com/office/drawing/2014/main" id="{2BB26AB2-4D46-ECBF-E63B-F3D07D87EA6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230445" y="4305663"/>
            <a:ext cx="1603831" cy="2266928"/>
          </a:xfrm>
          <a:prstGeom prst="rect">
            <a:avLst/>
          </a:prstGeom>
          <a:effectLst/>
        </p:spPr>
      </p:pic>
      <p:grpSp>
        <p:nvGrpSpPr>
          <p:cNvPr id="6" name="Group 5" descr="Discuss – 10 min">
            <a:extLst>
              <a:ext uri="{FF2B5EF4-FFF2-40B4-BE49-F238E27FC236}">
                <a16:creationId xmlns:a16="http://schemas.microsoft.com/office/drawing/2014/main" id="{5793F3F4-44EF-3C10-E55A-091DD3C54248}"/>
              </a:ext>
            </a:extLst>
          </p:cNvPr>
          <p:cNvGrpSpPr/>
          <p:nvPr/>
        </p:nvGrpSpPr>
        <p:grpSpPr>
          <a:xfrm>
            <a:off x="5949790" y="1786383"/>
            <a:ext cx="5686357" cy="1040153"/>
            <a:chOff x="5949790" y="1786383"/>
            <a:chExt cx="5686357" cy="1040153"/>
          </a:xfrm>
        </p:grpSpPr>
        <p:sp>
          <p:nvSpPr>
            <p:cNvPr id="29" name="Freeform: Shape 28">
              <a:extLst>
                <a:ext uri="{FF2B5EF4-FFF2-40B4-BE49-F238E27FC236}">
                  <a16:creationId xmlns:a16="http://schemas.microsoft.com/office/drawing/2014/main" id="{F08E9A41-7906-6F57-5150-6785BE2B226D}"/>
                </a:ext>
              </a:extLst>
            </p:cNvPr>
            <p:cNvSpPr/>
            <p:nvPr/>
          </p:nvSpPr>
          <p:spPr>
            <a:xfrm>
              <a:off x="5949790" y="1786383"/>
              <a:ext cx="5686357" cy="1040153"/>
            </a:xfrm>
            <a:custGeom>
              <a:avLst/>
              <a:gdLst>
                <a:gd name="connsiteX0" fmla="*/ 156757 w 5621726"/>
                <a:gd name="connsiteY0" fmla="*/ 0 h 1030525"/>
                <a:gd name="connsiteX1" fmla="*/ 5464969 w 5621726"/>
                <a:gd name="connsiteY1" fmla="*/ 0 h 1030525"/>
                <a:gd name="connsiteX2" fmla="*/ 5621726 w 5621726"/>
                <a:gd name="connsiteY2" fmla="*/ 156757 h 1030525"/>
                <a:gd name="connsiteX3" fmla="*/ 5621726 w 5621726"/>
                <a:gd name="connsiteY3" fmla="*/ 280014 h 1030525"/>
                <a:gd name="connsiteX4" fmla="*/ 5621726 w 5621726"/>
                <a:gd name="connsiteY4" fmla="*/ 783769 h 1030525"/>
                <a:gd name="connsiteX5" fmla="*/ 5621726 w 5621726"/>
                <a:gd name="connsiteY5" fmla="*/ 1030525 h 1030525"/>
                <a:gd name="connsiteX6" fmla="*/ 0 w 5621726"/>
                <a:gd name="connsiteY6" fmla="*/ 1030525 h 1030525"/>
                <a:gd name="connsiteX7" fmla="*/ 0 w 5621726"/>
                <a:gd name="connsiteY7" fmla="*/ 783769 h 1030525"/>
                <a:gd name="connsiteX8" fmla="*/ 0 w 5621726"/>
                <a:gd name="connsiteY8" fmla="*/ 280014 h 1030525"/>
                <a:gd name="connsiteX9" fmla="*/ 0 w 5621726"/>
                <a:gd name="connsiteY9" fmla="*/ 156757 h 1030525"/>
                <a:gd name="connsiteX10" fmla="*/ 156757 w 5621726"/>
                <a:gd name="connsiteY10" fmla="*/ 0 h 10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1726" h="1030525">
                  <a:moveTo>
                    <a:pt x="156757" y="0"/>
                  </a:moveTo>
                  <a:lnTo>
                    <a:pt x="5464969" y="0"/>
                  </a:lnTo>
                  <a:cubicBezTo>
                    <a:pt x="5551544" y="0"/>
                    <a:pt x="5621726" y="70182"/>
                    <a:pt x="5621726" y="156757"/>
                  </a:cubicBezTo>
                  <a:lnTo>
                    <a:pt x="5621726" y="280014"/>
                  </a:lnTo>
                  <a:lnTo>
                    <a:pt x="5621726" y="783769"/>
                  </a:lnTo>
                  <a:lnTo>
                    <a:pt x="5621726" y="1030525"/>
                  </a:lnTo>
                  <a:lnTo>
                    <a:pt x="0" y="1030525"/>
                  </a:lnTo>
                  <a:lnTo>
                    <a:pt x="0" y="783769"/>
                  </a:lnTo>
                  <a:lnTo>
                    <a:pt x="0" y="280014"/>
                  </a:lnTo>
                  <a:lnTo>
                    <a:pt x="0" y="156757"/>
                  </a:lnTo>
                  <a:cubicBezTo>
                    <a:pt x="0" y="70182"/>
                    <a:pt x="70182" y="0"/>
                    <a:pt x="156757"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1071563"/>
              <a:r>
                <a:rPr lang="en-AU" sz="2000" b="1" dirty="0">
                  <a:solidFill>
                    <a:schemeClr val="bg1"/>
                  </a:solidFill>
                  <a:latin typeface="+mj-lt"/>
                </a:rPr>
                <a:t>Discuss</a:t>
              </a:r>
              <a:r>
                <a:rPr kumimoji="0" lang="en-AU" sz="2000" b="1" i="0" u="none" strike="noStrike" kern="1200" cap="none" spc="0" normalizeH="0" baseline="0" noProof="0" dirty="0">
                  <a:ln>
                    <a:noFill/>
                  </a:ln>
                  <a:solidFill>
                    <a:schemeClr val="bg1"/>
                  </a:solidFill>
                  <a:effectLst/>
                  <a:uLnTx/>
                  <a:uFillTx/>
                  <a:latin typeface="+mj-lt"/>
                  <a:ea typeface="+mn-ea"/>
                  <a:cs typeface="+mn-cs"/>
                </a:rPr>
                <a:t> – 10 min </a:t>
              </a:r>
              <a:endParaRPr lang="en-AU" sz="2000" b="1" kern="1200" dirty="0">
                <a:solidFill>
                  <a:schemeClr val="bg1"/>
                </a:solidFill>
                <a:latin typeface="Public Sans"/>
              </a:endParaRPr>
            </a:p>
          </p:txBody>
        </p:sp>
        <p:pic>
          <p:nvPicPr>
            <p:cNvPr id="31" name="Picture 30">
              <a:extLst>
                <a:ext uri="{FF2B5EF4-FFF2-40B4-BE49-F238E27FC236}">
                  <a16:creationId xmlns:a16="http://schemas.microsoft.com/office/drawing/2014/main" id="{E07499D9-63A4-BC56-9820-2FA668CEFCAC}"/>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00779" y="1811783"/>
              <a:ext cx="1013277" cy="1013277"/>
            </a:xfrm>
            <a:prstGeom prst="rect">
              <a:avLst/>
            </a:prstGeom>
          </p:spPr>
        </p:pic>
      </p:grpSp>
      <p:sp>
        <p:nvSpPr>
          <p:cNvPr id="9" name="Freeform: Shape 8">
            <a:extLst>
              <a:ext uri="{FF2B5EF4-FFF2-40B4-BE49-F238E27FC236}">
                <a16:creationId xmlns:a16="http://schemas.microsoft.com/office/drawing/2014/main" id="{F5875FC8-0E28-708E-32E3-35B96102BD81}"/>
              </a:ext>
            </a:extLst>
          </p:cNvPr>
          <p:cNvSpPr/>
          <p:nvPr/>
        </p:nvSpPr>
        <p:spPr>
          <a:xfrm>
            <a:off x="5949790" y="2756683"/>
            <a:ext cx="5686357" cy="3939316"/>
          </a:xfrm>
          <a:custGeom>
            <a:avLst/>
            <a:gdLst>
              <a:gd name="connsiteX0" fmla="*/ 0 w 5633726"/>
              <a:gd name="connsiteY0" fmla="*/ 0 h 3902855"/>
              <a:gd name="connsiteX1" fmla="*/ 224726 w 5633726"/>
              <a:gd name="connsiteY1" fmla="*/ 0 h 3902855"/>
              <a:gd name="connsiteX2" fmla="*/ 5409000 w 5633726"/>
              <a:gd name="connsiteY2" fmla="*/ 0 h 3902855"/>
              <a:gd name="connsiteX3" fmla="*/ 5633726 w 5633726"/>
              <a:gd name="connsiteY3" fmla="*/ 0 h 3902855"/>
              <a:gd name="connsiteX4" fmla="*/ 5633726 w 5633726"/>
              <a:gd name="connsiteY4" fmla="*/ 224726 h 3902855"/>
              <a:gd name="connsiteX5" fmla="*/ 5633726 w 5633726"/>
              <a:gd name="connsiteY5" fmla="*/ 635855 h 3902855"/>
              <a:gd name="connsiteX6" fmla="*/ 5633726 w 5633726"/>
              <a:gd name="connsiteY6" fmla="*/ 3678129 h 3902855"/>
              <a:gd name="connsiteX7" fmla="*/ 5409000 w 5633726"/>
              <a:gd name="connsiteY7" fmla="*/ 3902855 h 3902855"/>
              <a:gd name="connsiteX8" fmla="*/ 224726 w 5633726"/>
              <a:gd name="connsiteY8" fmla="*/ 3902855 h 3902855"/>
              <a:gd name="connsiteX9" fmla="*/ 0 w 5633726"/>
              <a:gd name="connsiteY9" fmla="*/ 3678129 h 3902855"/>
              <a:gd name="connsiteX10" fmla="*/ 0 w 5633726"/>
              <a:gd name="connsiteY10" fmla="*/ 635855 h 3902855"/>
              <a:gd name="connsiteX11" fmla="*/ 0 w 5633726"/>
              <a:gd name="connsiteY11" fmla="*/ 224726 h 390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33726" h="3902855">
                <a:moveTo>
                  <a:pt x="0" y="0"/>
                </a:moveTo>
                <a:lnTo>
                  <a:pt x="224726" y="0"/>
                </a:lnTo>
                <a:lnTo>
                  <a:pt x="5409000" y="0"/>
                </a:lnTo>
                <a:lnTo>
                  <a:pt x="5633726" y="0"/>
                </a:lnTo>
                <a:lnTo>
                  <a:pt x="5633726" y="224726"/>
                </a:lnTo>
                <a:lnTo>
                  <a:pt x="5633726" y="635855"/>
                </a:lnTo>
                <a:lnTo>
                  <a:pt x="5633726" y="3678129"/>
                </a:lnTo>
                <a:cubicBezTo>
                  <a:pt x="5633726" y="3802242"/>
                  <a:pt x="5533113" y="3902855"/>
                  <a:pt x="5409000" y="3902855"/>
                </a:cubicBezTo>
                <a:lnTo>
                  <a:pt x="224726" y="3902855"/>
                </a:lnTo>
                <a:cubicBezTo>
                  <a:pt x="100613" y="3902855"/>
                  <a:pt x="0" y="3802242"/>
                  <a:pt x="0" y="3678129"/>
                </a:cubicBezTo>
                <a:lnTo>
                  <a:pt x="0" y="635855"/>
                </a:lnTo>
                <a:lnTo>
                  <a:pt x="0" y="224726"/>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marL="182563" marR="0" lvl="0" indent="0" algn="l" defTabSz="609585" rtl="0" eaLnBrk="1" fontAlgn="auto" latinLnBrk="0" hangingPunct="1">
              <a:lnSpc>
                <a:spcPct val="150000"/>
              </a:lnSpc>
              <a:spcBef>
                <a:spcPts val="0"/>
              </a:spcBef>
              <a:spcAft>
                <a:spcPts val="1200"/>
              </a:spcAft>
              <a:buClrTx/>
              <a:buSzTx/>
              <a:buFontTx/>
              <a:buNone/>
              <a:tabLst/>
              <a:defRPr/>
            </a:pPr>
            <a:r>
              <a:rPr kumimoji="0" lang="en-AU" sz="2000" b="0" i="0" u="none" strike="noStrike" kern="1200" cap="none" spc="0" normalizeH="0" baseline="0" noProof="0" dirty="0">
                <a:ln>
                  <a:noFill/>
                </a:ln>
                <a:solidFill>
                  <a:srgbClr val="002664"/>
                </a:solidFill>
                <a:effectLst/>
                <a:uLnTx/>
                <a:uFillTx/>
                <a:latin typeface="Public Sans Light"/>
                <a:ea typeface="+mn-ea"/>
                <a:cs typeface="+mn-cs"/>
              </a:rPr>
              <a:t>Describe the connections between the technique guide and the learning in Part A.</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Public Sans Light"/>
              <a:ea typeface="+mn-ea"/>
              <a:cs typeface="+mn-cs"/>
            </a:endParaRPr>
          </a:p>
        </p:txBody>
      </p:sp>
      <p:sp>
        <p:nvSpPr>
          <p:cNvPr id="4" name="Slide Number Placeholder 3">
            <a:extLst>
              <a:ext uri="{FF2B5EF4-FFF2-40B4-BE49-F238E27FC236}">
                <a16:creationId xmlns:a16="http://schemas.microsoft.com/office/drawing/2014/main" id="{1F5543B1-07B9-1280-2EE0-C1D911822FBF}"/>
              </a:ext>
              <a:ext uri="{C183D7F6-B498-43B3-948B-1728B52AA6E4}">
                <adec:decorative xmlns:adec="http://schemas.microsoft.com/office/drawing/2017/decorative" val="1"/>
              </a:ext>
            </a:extLst>
          </p:cNvPr>
          <p:cNvSpPr>
            <a:spLocks noGrp="1"/>
          </p:cNvSpPr>
          <p:nvPr>
            <p:ph type="sldNum" sz="quarter" idx="1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87989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a:xfrm>
            <a:off x="540000" y="3429000"/>
            <a:ext cx="10456246" cy="2430119"/>
          </a:xfrm>
        </p:spPr>
        <p:txBody>
          <a:bodyPr/>
          <a:lstStyle/>
          <a:p>
            <a:r>
              <a:rPr lang="en-AU" sz="3600"/>
              <a:t>In the next part of this module, we will work on implementing the strategies through techniques. We will have opportunity to plan and rehearse how to chunk and sequence learning.</a:t>
            </a:r>
          </a:p>
        </p:txBody>
      </p:sp>
      <p:sp>
        <p:nvSpPr>
          <p:cNvPr id="2" name="Footer Placeholder 1">
            <a:extLst>
              <a:ext uri="{FF2B5EF4-FFF2-40B4-BE49-F238E27FC236}">
                <a16:creationId xmlns:a16="http://schemas.microsoft.com/office/drawing/2014/main" id="{B3064B89-FD5D-4106-EDB2-BE8E84902761}"/>
              </a:ext>
              <a:ext uri="{C183D7F6-B498-43B3-948B-1728B52AA6E4}">
                <adec:decorative xmlns:adec="http://schemas.microsoft.com/office/drawing/2017/decorative" val="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173449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575638-6B8E-99EE-86C7-9B5E75420B8F}"/>
              </a:ext>
            </a:extLst>
          </p:cNvPr>
          <p:cNvSpPr>
            <a:spLocks noGrp="1"/>
          </p:cNvSpPr>
          <p:nvPr>
            <p:ph type="body" sz="quarter" idx="11"/>
          </p:nvPr>
        </p:nvSpPr>
        <p:spPr>
          <a:xfrm>
            <a:off x="540000" y="3117146"/>
            <a:ext cx="2880000" cy="684000"/>
          </a:xfrm>
        </p:spPr>
        <p:txBody>
          <a:bodyPr/>
          <a:lstStyle/>
          <a:p>
            <a:r>
              <a:rPr lang="en-US" sz="5400"/>
              <a:t>Part B</a:t>
            </a:r>
          </a:p>
        </p:txBody>
      </p:sp>
      <p:sp>
        <p:nvSpPr>
          <p:cNvPr id="3" name="Title 2">
            <a:extLst>
              <a:ext uri="{FF2B5EF4-FFF2-40B4-BE49-F238E27FC236}">
                <a16:creationId xmlns:a16="http://schemas.microsoft.com/office/drawing/2014/main" id="{EA582A51-5861-DA30-63B9-97395A8177D4}"/>
              </a:ext>
            </a:extLst>
          </p:cNvPr>
          <p:cNvSpPr>
            <a:spLocks noGrp="1"/>
          </p:cNvSpPr>
          <p:nvPr>
            <p:ph type="ctrTitle"/>
          </p:nvPr>
        </p:nvSpPr>
        <p:spPr>
          <a:xfrm>
            <a:off x="540000" y="4067881"/>
            <a:ext cx="9875752" cy="1523022"/>
          </a:xfrm>
        </p:spPr>
        <p:txBody>
          <a:bodyPr/>
          <a:lstStyle/>
          <a:p>
            <a:r>
              <a:rPr lang="en-AU" sz="4800" dirty="0"/>
              <a:t>Implementing the strategies through techniques</a:t>
            </a:r>
            <a:endParaRPr lang="en-US" dirty="0"/>
          </a:p>
        </p:txBody>
      </p:sp>
      <p:sp>
        <p:nvSpPr>
          <p:cNvPr id="2" name="Footer Placeholder 1">
            <a:extLst>
              <a:ext uri="{FF2B5EF4-FFF2-40B4-BE49-F238E27FC236}">
                <a16:creationId xmlns:a16="http://schemas.microsoft.com/office/drawing/2014/main" id="{AC5C03F7-EE04-EF03-AF7E-C43DA43510B6}"/>
              </a:ext>
              <a:ext uri="{C183D7F6-B498-43B3-948B-1728B52AA6E4}">
                <adec:decorative xmlns:adec="http://schemas.microsoft.com/office/drawing/2017/decorative" val="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320465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CDE3C6-1D64-A1A1-0FBD-00D98F093762}"/>
              </a:ext>
            </a:extLst>
          </p:cNvPr>
          <p:cNvSpPr>
            <a:spLocks noGrp="1"/>
          </p:cNvSpPr>
          <p:nvPr>
            <p:ph type="title"/>
          </p:nvPr>
        </p:nvSpPr>
        <p:spPr/>
        <p:txBody>
          <a:bodyPr/>
          <a:lstStyle/>
          <a:p>
            <a:r>
              <a:rPr lang="en-AU"/>
              <a:t>Part B instructions</a:t>
            </a:r>
          </a:p>
        </p:txBody>
      </p:sp>
      <p:sp>
        <p:nvSpPr>
          <p:cNvPr id="9" name="Text Placeholder 8">
            <a:extLst>
              <a:ext uri="{FF2B5EF4-FFF2-40B4-BE49-F238E27FC236}">
                <a16:creationId xmlns:a16="http://schemas.microsoft.com/office/drawing/2014/main" id="{436577EB-674A-E723-5EDF-EFEA53B3D5C1}"/>
              </a:ext>
            </a:extLst>
          </p:cNvPr>
          <p:cNvSpPr>
            <a:spLocks noGrp="1"/>
          </p:cNvSpPr>
          <p:nvPr>
            <p:ph type="body" sz="quarter" idx="19"/>
          </p:nvPr>
        </p:nvSpPr>
        <p:spPr/>
        <p:txBody>
          <a:bodyPr vert="horz" lIns="0" tIns="0" rIns="0" bIns="0" rtlCol="0" anchor="t">
            <a:noAutofit/>
          </a:bodyPr>
          <a:lstStyle/>
          <a:p>
            <a:pPr>
              <a:spcAft>
                <a:spcPts val="600"/>
              </a:spcAft>
            </a:pPr>
            <a:r>
              <a:rPr lang="en-AU" sz="1800" dirty="0"/>
              <a:t>Part B contains multiple techniques. To use Part B: </a:t>
            </a:r>
          </a:p>
          <a:p>
            <a:pPr marL="342900" indent="-342900">
              <a:spcAft>
                <a:spcPts val="600"/>
              </a:spcAft>
              <a:buFont typeface="+mj-lt"/>
              <a:buAutoNum type="arabicPeriod"/>
            </a:pPr>
            <a:r>
              <a:rPr lang="en-AU" sz="1800" dirty="0"/>
              <a:t>It is recommended teachers engage with </a:t>
            </a:r>
            <a:r>
              <a:rPr kumimoji="0" lang="en-AU" sz="1800" b="0" i="0" u="none" strike="noStrike" kern="1200" cap="none" spc="0" normalizeH="0" baseline="0" noProof="0" dirty="0">
                <a:ln>
                  <a:noFill/>
                </a:ln>
                <a:solidFill>
                  <a:srgbClr val="22272B"/>
                </a:solidFill>
                <a:effectLst/>
                <a:uLnTx/>
                <a:uFillTx/>
                <a:ea typeface="+mn-ea"/>
                <a:cs typeface="+mn-cs"/>
              </a:rPr>
              <a:t>breaking down content and concepts and unit planning. </a:t>
            </a:r>
          </a:p>
          <a:p>
            <a:pPr marL="342900" indent="-342900">
              <a:spcAft>
                <a:spcPts val="600"/>
              </a:spcAft>
              <a:buFont typeface="+mj-lt"/>
              <a:buAutoNum type="arabicPeriod"/>
            </a:pPr>
            <a:r>
              <a:rPr lang="en-AU" sz="1800" dirty="0"/>
              <a:t>Select a lesson to apply the techniques.</a:t>
            </a:r>
          </a:p>
          <a:p>
            <a:pPr marL="342900" indent="-342900">
              <a:spcAft>
                <a:spcPts val="600"/>
              </a:spcAft>
              <a:buFont typeface="+mj-lt"/>
              <a:buAutoNum type="arabicPeriod"/>
            </a:pPr>
            <a:r>
              <a:rPr lang="en-AU" sz="1800" dirty="0"/>
              <a:t>Plan and rehearse with a colleague.</a:t>
            </a:r>
          </a:p>
          <a:p>
            <a:pPr marL="342900" indent="-342900">
              <a:spcAft>
                <a:spcPts val="600"/>
              </a:spcAft>
              <a:buFont typeface="+mj-lt"/>
              <a:buAutoNum type="arabicPeriod"/>
            </a:pPr>
            <a:r>
              <a:rPr lang="en-AU" sz="1800" dirty="0"/>
              <a:t>Get feedback from your colleague.</a:t>
            </a:r>
          </a:p>
        </p:txBody>
      </p:sp>
      <p:sp>
        <p:nvSpPr>
          <p:cNvPr id="6" name="Slide Number Placeholder 5">
            <a:extLst>
              <a:ext uri="{FF2B5EF4-FFF2-40B4-BE49-F238E27FC236}">
                <a16:creationId xmlns:a16="http://schemas.microsoft.com/office/drawing/2014/main" id="{2017E2D4-19FB-4FBB-5354-C179EBC19D0C}"/>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28</a:t>
            </a:fld>
            <a:endParaRPr lang="en-AU"/>
          </a:p>
        </p:txBody>
      </p:sp>
    </p:spTree>
    <p:extLst>
      <p:ext uri="{BB962C8B-B14F-4D97-AF65-F5344CB8AC3E}">
        <p14:creationId xmlns:p14="http://schemas.microsoft.com/office/powerpoint/2010/main" val="131775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90B40-2BC1-CEA3-0C86-A4CC9C84AA1B}"/>
              </a:ext>
            </a:extLst>
          </p:cNvPr>
          <p:cNvSpPr>
            <a:spLocks noGrp="1"/>
          </p:cNvSpPr>
          <p:nvPr>
            <p:ph type="title"/>
          </p:nvPr>
        </p:nvSpPr>
        <p:spPr/>
        <p:txBody>
          <a:bodyPr/>
          <a:lstStyle/>
          <a:p>
            <a:r>
              <a:rPr lang="en-AU" dirty="0"/>
              <a:t>Purpose and outcome </a:t>
            </a:r>
            <a:r>
              <a:rPr lang="en-AU" dirty="0">
                <a:solidFill>
                  <a:schemeClr val="bg1"/>
                </a:solidFill>
              </a:rPr>
              <a:t>(2)</a:t>
            </a:r>
          </a:p>
        </p:txBody>
      </p:sp>
      <p:sp>
        <p:nvSpPr>
          <p:cNvPr id="4" name="Content Placeholder 3">
            <a:extLst>
              <a:ext uri="{FF2B5EF4-FFF2-40B4-BE49-F238E27FC236}">
                <a16:creationId xmlns:a16="http://schemas.microsoft.com/office/drawing/2014/main" id="{38DFBC68-EFCE-5491-203B-11E9BF3FDCBB}"/>
              </a:ext>
            </a:extLst>
          </p:cNvPr>
          <p:cNvSpPr>
            <a:spLocks noGrp="1"/>
          </p:cNvSpPr>
          <p:nvPr>
            <p:ph idx="1"/>
          </p:nvPr>
        </p:nvSpPr>
        <p:spPr/>
        <p:txBody>
          <a:bodyPr vert="horz" lIns="0" tIns="0" rIns="0" bIns="0" rtlCol="0" anchor="t">
            <a:noAutofit/>
          </a:bodyPr>
          <a:lstStyle/>
          <a:p>
            <a:pPr>
              <a:spcAft>
                <a:spcPts val="600"/>
              </a:spcAft>
            </a:pPr>
            <a:r>
              <a:rPr lang="en-AU" b="1" dirty="0">
                <a:latin typeface="+mj-lt"/>
              </a:rPr>
              <a:t>Purpose</a:t>
            </a:r>
          </a:p>
          <a:p>
            <a:pPr>
              <a:spcAft>
                <a:spcPts val="600"/>
              </a:spcAft>
            </a:pPr>
            <a:r>
              <a:rPr lang="en-AU" dirty="0"/>
              <a:t>To develop chunking and sequencing learning techniques and routines by planning, rehearsing and developing these techniques for students in our school.</a:t>
            </a:r>
          </a:p>
          <a:p>
            <a:pPr>
              <a:spcAft>
                <a:spcPts val="600"/>
              </a:spcAft>
            </a:pPr>
            <a:endParaRPr lang="en-AU" dirty="0"/>
          </a:p>
          <a:p>
            <a:pPr>
              <a:spcAft>
                <a:spcPts val="600"/>
              </a:spcAft>
            </a:pPr>
            <a:r>
              <a:rPr lang="en-AU" b="1" dirty="0">
                <a:latin typeface="+mj-lt"/>
              </a:rPr>
              <a:t>Outcome</a:t>
            </a:r>
          </a:p>
          <a:p>
            <a:pPr>
              <a:spcAft>
                <a:spcPts val="600"/>
              </a:spcAft>
            </a:pPr>
            <a:r>
              <a:rPr lang="en-AU" dirty="0"/>
              <a:t>We have whole-school routines for chunking and sequencing learning that are ready to use in lessons.</a:t>
            </a:r>
          </a:p>
        </p:txBody>
      </p:sp>
      <p:sp>
        <p:nvSpPr>
          <p:cNvPr id="2" name="Slide Number Placeholder 3">
            <a:extLst>
              <a:ext uri="{FF2B5EF4-FFF2-40B4-BE49-F238E27FC236}">
                <a16:creationId xmlns:a16="http://schemas.microsoft.com/office/drawing/2014/main" id="{6CBD8E3D-2ECE-B232-18C8-64DE8FB9C3E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29</a:t>
            </a:fld>
            <a:endParaRPr lang="en-AU"/>
          </a:p>
        </p:txBody>
      </p:sp>
    </p:spTree>
    <p:extLst>
      <p:ext uri="{BB962C8B-B14F-4D97-AF65-F5344CB8AC3E}">
        <p14:creationId xmlns:p14="http://schemas.microsoft.com/office/powerpoint/2010/main" val="301518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4D157353-6B65-9578-B703-54C84DE5E061}"/>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id="{A7F27103-A828-D93C-4C96-E2774E4673D6}"/>
              </a:ext>
            </a:extLst>
          </p:cNvPr>
          <p:cNvSpPr>
            <a:spLocks noGrp="1"/>
          </p:cNvSpPr>
          <p:nvPr>
            <p:ph type="title"/>
          </p:nvPr>
        </p:nvSpPr>
        <p:spPr/>
        <p:txBody>
          <a:bodyPr/>
          <a:lstStyle/>
          <a:p>
            <a:r>
              <a:rPr lang="en-AU"/>
              <a:t>Acknowledgement of Country</a:t>
            </a:r>
          </a:p>
        </p:txBody>
      </p:sp>
      <p:sp>
        <p:nvSpPr>
          <p:cNvPr id="3" name="Text Placeholder 2">
            <a:extLst>
              <a:ext uri="{FF2B5EF4-FFF2-40B4-BE49-F238E27FC236}">
                <a16:creationId xmlns:a16="http://schemas.microsoft.com/office/drawing/2014/main" id="{5CCDE246-42BF-EFCA-7DB5-DE81C1A16CDF}"/>
              </a:ext>
            </a:extLst>
          </p:cNvPr>
          <p:cNvSpPr>
            <a:spLocks noGrp="1"/>
          </p:cNvSpPr>
          <p:nvPr>
            <p:ph type="body" sz="quarter" idx="14"/>
          </p:nvPr>
        </p:nvSpPr>
        <p:spPr/>
        <p:txBody>
          <a:bodyPr/>
          <a:lstStyle/>
          <a:p>
            <a:r>
              <a:rPr lang="en-AU"/>
              <a:t>We recognise the Traditional Custodians of the lands and waterways where we work and live. We pay respect to Elders past and present as ongoing teachers of knowledge, songlines and stories. We strive to ensure every Aboriginal and Torres Strait Islander learner in NSW achieves their potential through education.</a:t>
            </a:r>
          </a:p>
        </p:txBody>
      </p:sp>
      <p:sp>
        <p:nvSpPr>
          <p:cNvPr id="7" name="Text Placeholder 4">
            <a:extLst>
              <a:ext uri="{FF2B5EF4-FFF2-40B4-BE49-F238E27FC236}">
                <a16:creationId xmlns:a16="http://schemas.microsoft.com/office/drawing/2014/main" id="{F5FD00A5-714F-90FC-7AB0-E09539F8C039}"/>
              </a:ext>
            </a:extLst>
          </p:cNvPr>
          <p:cNvSpPr>
            <a:spLocks noGrp="1"/>
          </p:cNvSpPr>
          <p:nvPr>
            <p:ph type="body" sz="quarter" idx="15"/>
          </p:nvPr>
        </p:nvSpPr>
        <p:spPr/>
        <p:txBody>
          <a:bodyPr/>
          <a:lstStyle/>
          <a:p>
            <a:pPr>
              <a:lnSpc>
                <a:spcPct val="150000"/>
              </a:lnSpc>
            </a:pPr>
            <a:r>
              <a:rPr lang="en-AU"/>
              <a:t>‘</a:t>
            </a:r>
            <a:r>
              <a:rPr lang="en-AU" err="1"/>
              <a:t>Gaawaa</a:t>
            </a:r>
            <a:r>
              <a:rPr lang="en-AU"/>
              <a:t>’ created by Finley Andrews from John Palmer Public School on </a:t>
            </a:r>
            <a:r>
              <a:rPr lang="en-AU" err="1"/>
              <a:t>Dharug</a:t>
            </a:r>
            <a:r>
              <a:rPr lang="en-AU"/>
              <a:t> Country as part of the 2022 Schools Reconciliation Challenge.</a:t>
            </a:r>
          </a:p>
        </p:txBody>
      </p:sp>
      <p:sp>
        <p:nvSpPr>
          <p:cNvPr id="6" name="Slide Number Placeholder 5">
            <a:extLst>
              <a:ext uri="{FF2B5EF4-FFF2-40B4-BE49-F238E27FC236}">
                <a16:creationId xmlns:a16="http://schemas.microsoft.com/office/drawing/2014/main" id="{28CD07DA-1B06-24A6-1D69-E7F104B2C6B5}"/>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38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45324-151A-9359-FAE9-7A93700AAFF2}"/>
            </a:ext>
          </a:extLst>
        </p:cNvPr>
        <p:cNvGrpSpPr/>
        <p:nvPr/>
      </p:nvGrpSpPr>
      <p:grpSpPr>
        <a:xfrm>
          <a:off x="0" y="0"/>
          <a:ext cx="0" cy="0"/>
          <a:chOff x="0" y="0"/>
          <a:chExt cx="0" cy="0"/>
        </a:xfrm>
      </p:grpSpPr>
      <p:sp>
        <p:nvSpPr>
          <p:cNvPr id="6" name="Title 4">
            <a:extLst>
              <a:ext uri="{FF2B5EF4-FFF2-40B4-BE49-F238E27FC236}">
                <a16:creationId xmlns:a16="http://schemas.microsoft.com/office/drawing/2014/main" id="{DB2E7740-1329-DBA8-1975-BFEDC41E6F6F}"/>
              </a:ext>
            </a:extLst>
          </p:cNvPr>
          <p:cNvSpPr txBox="1">
            <a:spLocks noGrp="1"/>
          </p:cNvSpPr>
          <p:nvPr>
            <p:ph type="title"/>
          </p:nvPr>
        </p:nvSpPr>
        <p:spPr>
          <a:xfrm>
            <a:off x="360000" y="360000"/>
            <a:ext cx="10434124" cy="54560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chemeClr val="accent1"/>
                </a:solidFill>
                <a:effectLst/>
                <a:uLnTx/>
                <a:uFillTx/>
                <a:latin typeface="+mj-lt"/>
                <a:ea typeface="+mj-ea"/>
                <a:cs typeface="+mj-cs"/>
              </a:rPr>
              <a:t>The mechanisms of </a:t>
            </a:r>
            <a:r>
              <a:rPr lang="en-GB" sz="3200" dirty="0"/>
              <a:t>chunking</a:t>
            </a:r>
            <a:r>
              <a:rPr kumimoji="0" lang="en-GB" sz="3200" b="0" i="0" u="none" strike="noStrike" kern="1200" cap="none" spc="0" normalizeH="0" baseline="0" noProof="0" dirty="0">
                <a:ln>
                  <a:noFill/>
                </a:ln>
                <a:solidFill>
                  <a:schemeClr val="accent1"/>
                </a:solidFill>
                <a:effectLst/>
                <a:uLnTx/>
                <a:uFillTx/>
                <a:latin typeface="+mj-lt"/>
                <a:ea typeface="+mj-ea"/>
                <a:cs typeface="+mj-cs"/>
              </a:rPr>
              <a:t> and sequencing learning </a:t>
            </a:r>
            <a:r>
              <a:rPr kumimoji="0" lang="en-GB" sz="3200" b="0" i="0" u="none" strike="noStrike" kern="1200" cap="none" spc="0" normalizeH="0" baseline="0" noProof="0" dirty="0">
                <a:ln>
                  <a:noFill/>
                </a:ln>
                <a:solidFill>
                  <a:schemeClr val="bg1"/>
                </a:solidFill>
                <a:effectLst/>
                <a:uLnTx/>
                <a:uFillTx/>
                <a:latin typeface="+mj-lt"/>
                <a:ea typeface="+mj-ea"/>
                <a:cs typeface="+mj-cs"/>
              </a:rPr>
              <a:t>(2)</a:t>
            </a:r>
            <a:endParaRPr kumimoji="0" lang="en-AU" sz="3200" b="0" i="0" u="none" strike="noStrike" kern="1200" cap="none" spc="0" normalizeH="0" baseline="0" noProof="0" dirty="0">
              <a:ln>
                <a:noFill/>
              </a:ln>
              <a:solidFill>
                <a:schemeClr val="bg1"/>
              </a:solidFill>
              <a:effectLst/>
              <a:uLnTx/>
              <a:uFillTx/>
              <a:latin typeface="+mj-lt"/>
              <a:ea typeface="+mj-ea"/>
              <a:cs typeface="+mj-cs"/>
            </a:endParaRPr>
          </a:p>
        </p:txBody>
      </p:sp>
      <p:sp>
        <p:nvSpPr>
          <p:cNvPr id="9" name="Oval 8">
            <a:extLst>
              <a:ext uri="{FF2B5EF4-FFF2-40B4-BE49-F238E27FC236}">
                <a16:creationId xmlns:a16="http://schemas.microsoft.com/office/drawing/2014/main" id="{F6350DB9-5DE8-F236-E983-9185B6A14D90}"/>
              </a:ext>
            </a:extLst>
          </p:cNvPr>
          <p:cNvSpPr/>
          <p:nvPr/>
        </p:nvSpPr>
        <p:spPr>
          <a:xfrm>
            <a:off x="253125" y="1953949"/>
            <a:ext cx="1945026" cy="19634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10000"/>
              </a:lnSpc>
            </a:pPr>
            <a:r>
              <a:rPr lang="en-AU" sz="1600" b="1" dirty="0">
                <a:solidFill>
                  <a:schemeClr val="bg1"/>
                </a:solidFill>
                <a:latin typeface="+mj-lt"/>
              </a:rPr>
              <a:t>Proficiency in prerequisite knowledge and skills</a:t>
            </a:r>
          </a:p>
        </p:txBody>
      </p:sp>
      <p:grpSp>
        <p:nvGrpSpPr>
          <p:cNvPr id="10" name="Group 9" descr="+ one new chunk at a time">
            <a:extLst>
              <a:ext uri="{FF2B5EF4-FFF2-40B4-BE49-F238E27FC236}">
                <a16:creationId xmlns:a16="http://schemas.microsoft.com/office/drawing/2014/main" id="{4994FA23-6F0B-43B5-9362-A1FBD65E94DC}"/>
              </a:ext>
            </a:extLst>
          </p:cNvPr>
          <p:cNvGrpSpPr/>
          <p:nvPr/>
        </p:nvGrpSpPr>
        <p:grpSpPr>
          <a:xfrm>
            <a:off x="1933536" y="2788128"/>
            <a:ext cx="2347105" cy="1963408"/>
            <a:chOff x="2057068" y="2874535"/>
            <a:chExt cx="2347105" cy="1963408"/>
          </a:xfrm>
        </p:grpSpPr>
        <p:sp>
          <p:nvSpPr>
            <p:cNvPr id="11" name="Oval 10">
              <a:extLst>
                <a:ext uri="{FF2B5EF4-FFF2-40B4-BE49-F238E27FC236}">
                  <a16:creationId xmlns:a16="http://schemas.microsoft.com/office/drawing/2014/main" id="{673A9C9E-4FB4-EE40-12AA-B3F9381395E9}"/>
                </a:ext>
              </a:extLst>
            </p:cNvPr>
            <p:cNvSpPr/>
            <p:nvPr/>
          </p:nvSpPr>
          <p:spPr>
            <a:xfrm>
              <a:off x="2459147" y="2874535"/>
              <a:ext cx="1945026" cy="19634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10000"/>
                </a:lnSpc>
              </a:pPr>
              <a:r>
                <a:rPr lang="en-AU" sz="1600" b="1" dirty="0">
                  <a:solidFill>
                    <a:schemeClr val="bg1"/>
                  </a:solidFill>
                  <a:latin typeface="+mj-lt"/>
                </a:rPr>
                <a:t>One new chunk at a time</a:t>
              </a:r>
            </a:p>
          </p:txBody>
        </p:sp>
        <p:pic>
          <p:nvPicPr>
            <p:cNvPr id="12" name="Graphic 11" descr="Add with solid fill">
              <a:extLst>
                <a:ext uri="{FF2B5EF4-FFF2-40B4-BE49-F238E27FC236}">
                  <a16:creationId xmlns:a16="http://schemas.microsoft.com/office/drawing/2014/main" id="{58A4D4CD-3064-C9F9-9058-915C988562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57068" y="3658058"/>
              <a:ext cx="375480" cy="375480"/>
            </a:xfrm>
            <a:prstGeom prst="rect">
              <a:avLst/>
            </a:prstGeom>
          </p:spPr>
        </p:pic>
      </p:grpSp>
      <p:grpSp>
        <p:nvGrpSpPr>
          <p:cNvPr id="17" name="Group 16" descr="+ Proficiency before moving on to next chunk">
            <a:extLst>
              <a:ext uri="{FF2B5EF4-FFF2-40B4-BE49-F238E27FC236}">
                <a16:creationId xmlns:a16="http://schemas.microsoft.com/office/drawing/2014/main" id="{95AF1068-2905-E7C4-9103-797340C8ECBE}"/>
              </a:ext>
            </a:extLst>
          </p:cNvPr>
          <p:cNvGrpSpPr/>
          <p:nvPr/>
        </p:nvGrpSpPr>
        <p:grpSpPr>
          <a:xfrm>
            <a:off x="3847877" y="3891329"/>
            <a:ext cx="2367536" cy="1963408"/>
            <a:chOff x="4369973" y="2874535"/>
            <a:chExt cx="2367536" cy="1963408"/>
          </a:xfrm>
        </p:grpSpPr>
        <p:sp>
          <p:nvSpPr>
            <p:cNvPr id="18" name="Oval 17">
              <a:extLst>
                <a:ext uri="{FF2B5EF4-FFF2-40B4-BE49-F238E27FC236}">
                  <a16:creationId xmlns:a16="http://schemas.microsoft.com/office/drawing/2014/main" id="{A7BBC1E5-FBFD-28F7-736A-7BA2E2B560D5}"/>
                </a:ext>
              </a:extLst>
            </p:cNvPr>
            <p:cNvSpPr/>
            <p:nvPr/>
          </p:nvSpPr>
          <p:spPr>
            <a:xfrm>
              <a:off x="4792481" y="2874535"/>
              <a:ext cx="1945028" cy="19634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10000"/>
                </a:lnSpc>
              </a:pPr>
              <a:r>
                <a:rPr lang="en-AU" sz="1600" b="1" dirty="0">
                  <a:solidFill>
                    <a:schemeClr val="bg1"/>
                  </a:solidFill>
                  <a:latin typeface="+mj-lt"/>
                </a:rPr>
                <a:t>Proficiency before moving on to next chunk</a:t>
              </a:r>
            </a:p>
          </p:txBody>
        </p:sp>
        <p:pic>
          <p:nvPicPr>
            <p:cNvPr id="20" name="Graphic 19" descr="Add with solid fill">
              <a:extLst>
                <a:ext uri="{FF2B5EF4-FFF2-40B4-BE49-F238E27FC236}">
                  <a16:creationId xmlns:a16="http://schemas.microsoft.com/office/drawing/2014/main" id="{E830BB19-2B25-CB34-213B-1E9C96203B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9973" y="3660899"/>
              <a:ext cx="387959" cy="390679"/>
            </a:xfrm>
            <a:prstGeom prst="rect">
              <a:avLst/>
            </a:prstGeom>
          </p:spPr>
        </p:pic>
      </p:grpSp>
      <p:grpSp>
        <p:nvGrpSpPr>
          <p:cNvPr id="13" name="Group 12" descr="+ Logical sequence">
            <a:extLst>
              <a:ext uri="{FF2B5EF4-FFF2-40B4-BE49-F238E27FC236}">
                <a16:creationId xmlns:a16="http://schemas.microsoft.com/office/drawing/2014/main" id="{1E366DF6-39AF-C5FA-52B6-2774F7D25510}"/>
              </a:ext>
            </a:extLst>
          </p:cNvPr>
          <p:cNvGrpSpPr/>
          <p:nvPr/>
        </p:nvGrpSpPr>
        <p:grpSpPr>
          <a:xfrm>
            <a:off x="6278865" y="2996506"/>
            <a:ext cx="2373704" cy="2042887"/>
            <a:chOff x="6713205" y="2834794"/>
            <a:chExt cx="2373704" cy="2042887"/>
          </a:xfrm>
        </p:grpSpPr>
        <p:pic>
          <p:nvPicPr>
            <p:cNvPr id="14" name="Graphic 13" descr="Add with solid fill">
              <a:extLst>
                <a:ext uri="{FF2B5EF4-FFF2-40B4-BE49-F238E27FC236}">
                  <a16:creationId xmlns:a16="http://schemas.microsoft.com/office/drawing/2014/main" id="{E6D7D33E-E300-E705-6EFC-90ED3CFE5D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13205" y="3729617"/>
              <a:ext cx="375480" cy="375480"/>
            </a:xfrm>
            <a:prstGeom prst="rect">
              <a:avLst/>
            </a:prstGeom>
          </p:spPr>
        </p:pic>
        <p:sp>
          <p:nvSpPr>
            <p:cNvPr id="15" name="Oval 14">
              <a:extLst>
                <a:ext uri="{FF2B5EF4-FFF2-40B4-BE49-F238E27FC236}">
                  <a16:creationId xmlns:a16="http://schemas.microsoft.com/office/drawing/2014/main" id="{76775A43-CD94-D8AA-071A-9AB752790139}"/>
                </a:ext>
              </a:extLst>
            </p:cNvPr>
            <p:cNvSpPr/>
            <p:nvPr/>
          </p:nvSpPr>
          <p:spPr>
            <a:xfrm>
              <a:off x="7088685" y="2834794"/>
              <a:ext cx="1998224" cy="20428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10000"/>
                </a:lnSpc>
              </a:pPr>
              <a:r>
                <a:rPr lang="en-AU" sz="1600" b="1" dirty="0">
                  <a:solidFill>
                    <a:schemeClr val="bg1"/>
                  </a:solidFill>
                  <a:latin typeface="+mj-lt"/>
                </a:rPr>
                <a:t>Logical sequence</a:t>
              </a:r>
            </a:p>
          </p:txBody>
        </p:sp>
      </p:grpSp>
      <p:grpSp>
        <p:nvGrpSpPr>
          <p:cNvPr id="21" name="Group 20" descr="= Effective schema development">
            <a:extLst>
              <a:ext uri="{FF2B5EF4-FFF2-40B4-BE49-F238E27FC236}">
                <a16:creationId xmlns:a16="http://schemas.microsoft.com/office/drawing/2014/main" id="{4CBA5DB5-7202-64CD-6E0E-8270CEA4A49D}"/>
              </a:ext>
            </a:extLst>
          </p:cNvPr>
          <p:cNvGrpSpPr/>
          <p:nvPr/>
        </p:nvGrpSpPr>
        <p:grpSpPr>
          <a:xfrm>
            <a:off x="8883917" y="2788128"/>
            <a:ext cx="3002982" cy="2613056"/>
            <a:chOff x="9163924" y="2539270"/>
            <a:chExt cx="3002982" cy="2613056"/>
          </a:xfrm>
        </p:grpSpPr>
        <p:sp>
          <p:nvSpPr>
            <p:cNvPr id="23" name="Oval 22">
              <a:extLst>
                <a:ext uri="{FF2B5EF4-FFF2-40B4-BE49-F238E27FC236}">
                  <a16:creationId xmlns:a16="http://schemas.microsoft.com/office/drawing/2014/main" id="{B829C241-169A-D062-90EC-70281415986F}"/>
                </a:ext>
              </a:extLst>
            </p:cNvPr>
            <p:cNvSpPr/>
            <p:nvPr/>
          </p:nvSpPr>
          <p:spPr>
            <a:xfrm>
              <a:off x="9536374" y="2539270"/>
              <a:ext cx="2630532" cy="26130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10000"/>
                </a:lnSpc>
              </a:pPr>
              <a:r>
                <a:rPr lang="en-AU" sz="1600" b="1">
                  <a:solidFill>
                    <a:schemeClr val="accent1"/>
                  </a:solidFill>
                  <a:latin typeface="+mj-lt"/>
                </a:rPr>
                <a:t>Effective schema development</a:t>
              </a:r>
            </a:p>
          </p:txBody>
        </p:sp>
        <p:grpSp>
          <p:nvGrpSpPr>
            <p:cNvPr id="24" name="Group 23">
              <a:extLst>
                <a:ext uri="{FF2B5EF4-FFF2-40B4-BE49-F238E27FC236}">
                  <a16:creationId xmlns:a16="http://schemas.microsoft.com/office/drawing/2014/main" id="{DCE505CD-D3D2-97A7-BC12-594084A49927}"/>
                </a:ext>
              </a:extLst>
            </p:cNvPr>
            <p:cNvGrpSpPr/>
            <p:nvPr/>
          </p:nvGrpSpPr>
          <p:grpSpPr>
            <a:xfrm>
              <a:off x="9163924" y="3758993"/>
              <a:ext cx="308998" cy="194475"/>
              <a:chOff x="6770604" y="2368090"/>
              <a:chExt cx="308998" cy="194475"/>
            </a:xfrm>
          </p:grpSpPr>
          <p:cxnSp>
            <p:nvCxnSpPr>
              <p:cNvPr id="26" name="Straight Connector 25">
                <a:extLst>
                  <a:ext uri="{FF2B5EF4-FFF2-40B4-BE49-F238E27FC236}">
                    <a16:creationId xmlns:a16="http://schemas.microsoft.com/office/drawing/2014/main" id="{316B3FA4-BEAA-16CF-7C48-4E9A0D277FE4}"/>
                  </a:ext>
                </a:extLst>
              </p:cNvPr>
              <p:cNvCxnSpPr/>
              <p:nvPr/>
            </p:nvCxnSpPr>
            <p:spPr>
              <a:xfrm>
                <a:off x="6770604" y="2368090"/>
                <a:ext cx="308998"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742EC7-C968-0FF8-9A75-6320C24B0E9D}"/>
                  </a:ext>
                </a:extLst>
              </p:cNvPr>
              <p:cNvCxnSpPr/>
              <p:nvPr/>
            </p:nvCxnSpPr>
            <p:spPr>
              <a:xfrm>
                <a:off x="6770604" y="2562565"/>
                <a:ext cx="308998"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4" name="Slide Number Placeholder 3">
            <a:extLst>
              <a:ext uri="{FF2B5EF4-FFF2-40B4-BE49-F238E27FC236}">
                <a16:creationId xmlns:a16="http://schemas.microsoft.com/office/drawing/2014/main" id="{3807D2D4-8418-FCBB-B5CD-1DD113D7190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30</a:t>
            </a:fld>
            <a:endParaRPr lang="en-AU"/>
          </a:p>
        </p:txBody>
      </p:sp>
    </p:spTree>
    <p:extLst>
      <p:ext uri="{BB962C8B-B14F-4D97-AF65-F5344CB8AC3E}">
        <p14:creationId xmlns:p14="http://schemas.microsoft.com/office/powerpoint/2010/main" val="323049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3D698E-AF0A-AAC7-5E53-D63C5445C99A}"/>
              </a:ext>
            </a:extLst>
          </p:cNvPr>
          <p:cNvSpPr>
            <a:spLocks noGrp="1"/>
          </p:cNvSpPr>
          <p:nvPr>
            <p:ph type="body" sz="quarter" idx="11"/>
          </p:nvPr>
        </p:nvSpPr>
        <p:spPr>
          <a:xfrm>
            <a:off x="540000" y="3117146"/>
            <a:ext cx="4854960" cy="684000"/>
          </a:xfrm>
        </p:spPr>
        <p:txBody>
          <a:bodyPr/>
          <a:lstStyle/>
          <a:p>
            <a:r>
              <a:rPr lang="en-AU" sz="5400"/>
              <a:t>Technique A </a:t>
            </a:r>
          </a:p>
        </p:txBody>
      </p:sp>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a:t>Breaking down content and concepts</a:t>
            </a:r>
            <a:br>
              <a:rPr lang="en-AU"/>
            </a:br>
            <a:endParaRPr lang="en-AU"/>
          </a:p>
        </p:txBody>
      </p:sp>
      <p:sp>
        <p:nvSpPr>
          <p:cNvPr id="2" name="Footer Placeholder 1">
            <a:extLst>
              <a:ext uri="{FF2B5EF4-FFF2-40B4-BE49-F238E27FC236}">
                <a16:creationId xmlns:a16="http://schemas.microsoft.com/office/drawing/2014/main" id="{B3064B89-FD5D-4106-EDB2-BE8E84902761}"/>
              </a:ext>
              <a:ext uri="{C183D7F6-B498-43B3-948B-1728B52AA6E4}">
                <adec:decorative xmlns:adec="http://schemas.microsoft.com/office/drawing/2017/decorative" val="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239949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90B40-2BC1-CEA3-0C86-A4CC9C84AA1B}"/>
              </a:ext>
            </a:extLst>
          </p:cNvPr>
          <p:cNvSpPr>
            <a:spLocks noGrp="1"/>
          </p:cNvSpPr>
          <p:nvPr>
            <p:ph type="title"/>
          </p:nvPr>
        </p:nvSpPr>
        <p:spPr>
          <a:xfrm>
            <a:off x="360000" y="360000"/>
            <a:ext cx="8973186" cy="545601"/>
          </a:xfrm>
        </p:spPr>
        <p:txBody>
          <a:bodyPr/>
          <a:lstStyle/>
          <a:p>
            <a:r>
              <a:rPr lang="en-AU" dirty="0"/>
              <a:t>Breaking down content and concepts – Key considerations </a:t>
            </a:r>
            <a:r>
              <a:rPr lang="en-AU" dirty="0">
                <a:solidFill>
                  <a:schemeClr val="bg1"/>
                </a:solidFill>
              </a:rPr>
              <a:t>(1) </a:t>
            </a:r>
          </a:p>
        </p:txBody>
      </p:sp>
      <p:sp>
        <p:nvSpPr>
          <p:cNvPr id="4" name="Content Placeholder 3">
            <a:extLst>
              <a:ext uri="{FF2B5EF4-FFF2-40B4-BE49-F238E27FC236}">
                <a16:creationId xmlns:a16="http://schemas.microsoft.com/office/drawing/2014/main" id="{38DFBC68-EFCE-5491-203B-11E9BF3FDCBB}"/>
              </a:ext>
            </a:extLst>
          </p:cNvPr>
          <p:cNvSpPr>
            <a:spLocks noGrp="1"/>
          </p:cNvSpPr>
          <p:nvPr>
            <p:ph idx="1"/>
          </p:nvPr>
        </p:nvSpPr>
        <p:spPr>
          <a:xfrm>
            <a:off x="360000" y="1620000"/>
            <a:ext cx="10764000" cy="4536000"/>
          </a:xfrm>
        </p:spPr>
        <p:txBody>
          <a:bodyPr vert="horz" lIns="0" tIns="0" rIns="0" bIns="0" rtlCol="0" anchor="t">
            <a:noAutofit/>
          </a:bodyPr>
          <a:lstStyle/>
          <a:p>
            <a:pPr marL="342900" indent="-342900">
              <a:spcAft>
                <a:spcPts val="600"/>
              </a:spcAft>
              <a:buFont typeface="Arial" panose="020B0604020202020204" pitchFamily="34" charset="0"/>
              <a:buChar char="•"/>
            </a:pPr>
            <a:r>
              <a:rPr lang="en-AU" dirty="0">
                <a:ea typeface="MS Mincho"/>
                <a:cs typeface="Arial"/>
              </a:rPr>
              <a:t>Success in mastering smaller chunks increases student motivation</a:t>
            </a:r>
          </a:p>
          <a:p>
            <a:pPr marL="342900" indent="-342900">
              <a:spcAft>
                <a:spcPts val="600"/>
              </a:spcAft>
              <a:buFont typeface="Arial" panose="020B0604020202020204" pitchFamily="34" charset="0"/>
              <a:buChar char="•"/>
            </a:pPr>
            <a:r>
              <a:rPr lang="en-AU" dirty="0">
                <a:ea typeface="MS Mincho" panose="02020609040205080304" pitchFamily="49" charset="-128"/>
                <a:cs typeface="Arial" panose="020B0604020202020204" pitchFamily="34" charset="0"/>
              </a:rPr>
              <a:t>Breaking down content into its smallest components allows for clear and concise communication of the key knowledge and skills. </a:t>
            </a:r>
          </a:p>
          <a:p>
            <a:pPr marL="342900" indent="-342900">
              <a:spcAft>
                <a:spcPts val="600"/>
              </a:spcAft>
              <a:buFont typeface="Arial" panose="020B0604020202020204" pitchFamily="34" charset="0"/>
              <a:buChar char="•"/>
            </a:pPr>
            <a:r>
              <a:rPr lang="en-AU" dirty="0">
                <a:ea typeface="MS Mincho" panose="02020609040205080304" pitchFamily="49" charset="-128"/>
                <a:cs typeface="Arial" panose="020B0604020202020204" pitchFamily="34" charset="0"/>
              </a:rPr>
              <a:t>Subject matter expertise is crucial for specific, fine-grained chunking and sequencing </a:t>
            </a:r>
          </a:p>
          <a:p>
            <a:pPr marL="342900" indent="-342900">
              <a:spcAft>
                <a:spcPts val="600"/>
              </a:spcAft>
              <a:buFont typeface="Arial" panose="020B0604020202020204" pitchFamily="34" charset="0"/>
              <a:buChar char="•"/>
            </a:pPr>
            <a:r>
              <a:rPr lang="en-AU" dirty="0">
                <a:ea typeface="MS Mincho" panose="02020609040205080304" pitchFamily="49" charset="-128"/>
                <a:cs typeface="Arial" panose="020B0604020202020204" pitchFamily="34" charset="0"/>
              </a:rPr>
              <a:t> </a:t>
            </a:r>
            <a:r>
              <a:rPr lang="en-AU" dirty="0">
                <a:ea typeface="MS Mincho"/>
                <a:cs typeface="Arial"/>
              </a:rPr>
              <a:t>Complexity of the material guides how learning is segmented and how learning is chunked.</a:t>
            </a:r>
            <a:endParaRPr lang="en-AU" dirty="0">
              <a:effectLst/>
              <a:ea typeface="MS Mincho"/>
              <a:cs typeface="Arial"/>
            </a:endParaRPr>
          </a:p>
        </p:txBody>
      </p:sp>
      <p:sp>
        <p:nvSpPr>
          <p:cNvPr id="2" name="Slide Number Placeholder 3">
            <a:extLst>
              <a:ext uri="{FF2B5EF4-FFF2-40B4-BE49-F238E27FC236}">
                <a16:creationId xmlns:a16="http://schemas.microsoft.com/office/drawing/2014/main" id="{6CBD8E3D-2ECE-B232-18C8-64DE8FB9C3E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32</a:t>
            </a:fld>
            <a:endParaRPr lang="en-AU"/>
          </a:p>
        </p:txBody>
      </p:sp>
    </p:spTree>
    <p:extLst>
      <p:ext uri="{BB962C8B-B14F-4D97-AF65-F5344CB8AC3E}">
        <p14:creationId xmlns:p14="http://schemas.microsoft.com/office/powerpoint/2010/main" val="78357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BE492D-4698-442E-7F1A-2E996BA07F12}"/>
              </a:ext>
            </a:extLst>
          </p:cNvPr>
          <p:cNvSpPr>
            <a:spLocks noGrp="1"/>
          </p:cNvSpPr>
          <p:nvPr>
            <p:ph type="title"/>
          </p:nvPr>
        </p:nvSpPr>
        <p:spPr/>
        <p:txBody>
          <a:bodyPr/>
          <a:lstStyle/>
          <a:p>
            <a:r>
              <a:rPr lang="en-AU" dirty="0"/>
              <a:t>Example 1 – Science (primary)</a:t>
            </a:r>
            <a:endParaRPr lang="en-US" dirty="0"/>
          </a:p>
        </p:txBody>
      </p:sp>
      <p:sp>
        <p:nvSpPr>
          <p:cNvPr id="13" name="Rectangle 12">
            <a:extLst>
              <a:ext uri="{FF2B5EF4-FFF2-40B4-BE49-F238E27FC236}">
                <a16:creationId xmlns:a16="http://schemas.microsoft.com/office/drawing/2014/main" id="{2188A06C-42DB-B479-1D52-D34FCCE8E935}"/>
              </a:ext>
            </a:extLst>
          </p:cNvPr>
          <p:cNvSpPr/>
          <p:nvPr/>
        </p:nvSpPr>
        <p:spPr>
          <a:xfrm>
            <a:off x="1144569" y="1986429"/>
            <a:ext cx="2984834" cy="14671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2388"/>
            <a:r>
              <a:rPr lang="en-AU" sz="1600" dirty="0"/>
              <a:t>Existing schema of “plants” includes they are green, have roots, leaves and sometimes they flower</a:t>
            </a:r>
          </a:p>
        </p:txBody>
      </p:sp>
      <p:sp>
        <p:nvSpPr>
          <p:cNvPr id="20" name="Rectangle 19">
            <a:extLst>
              <a:ext uri="{FF2B5EF4-FFF2-40B4-BE49-F238E27FC236}">
                <a16:creationId xmlns:a16="http://schemas.microsoft.com/office/drawing/2014/main" id="{781A0AC8-100E-42EA-5635-CDDBF7BFBB2D}"/>
              </a:ext>
            </a:extLst>
          </p:cNvPr>
          <p:cNvSpPr/>
          <p:nvPr/>
        </p:nvSpPr>
        <p:spPr>
          <a:xfrm>
            <a:off x="4472079" y="2259905"/>
            <a:ext cx="1791034" cy="9897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6838"/>
            <a:r>
              <a:rPr lang="en-AU" sz="1600" dirty="0">
                <a:solidFill>
                  <a:sysClr val="windowText" lastClr="000000"/>
                </a:solidFill>
              </a:rPr>
              <a:t>Roots get water from the soil</a:t>
            </a:r>
          </a:p>
        </p:txBody>
      </p:sp>
      <p:sp>
        <p:nvSpPr>
          <p:cNvPr id="16" name="Rectangle 15">
            <a:extLst>
              <a:ext uri="{FF2B5EF4-FFF2-40B4-BE49-F238E27FC236}">
                <a16:creationId xmlns:a16="http://schemas.microsoft.com/office/drawing/2014/main" id="{9D61C55A-D1C5-1034-DA58-A46A6187B8C9}"/>
              </a:ext>
            </a:extLst>
          </p:cNvPr>
          <p:cNvSpPr/>
          <p:nvPr/>
        </p:nvSpPr>
        <p:spPr>
          <a:xfrm>
            <a:off x="6562082" y="2215355"/>
            <a:ext cx="1709694" cy="103425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6838"/>
            <a:r>
              <a:rPr lang="en-AU" sz="1600" dirty="0">
                <a:solidFill>
                  <a:schemeClr val="tx1"/>
                </a:solidFill>
              </a:rPr>
              <a:t>Leaves get air </a:t>
            </a:r>
          </a:p>
        </p:txBody>
      </p:sp>
      <p:sp>
        <p:nvSpPr>
          <p:cNvPr id="14" name="Rectangle: Top Corners Snipped 13">
            <a:extLst>
              <a:ext uri="{FF2B5EF4-FFF2-40B4-BE49-F238E27FC236}">
                <a16:creationId xmlns:a16="http://schemas.microsoft.com/office/drawing/2014/main" id="{717E555F-660D-49E2-2F32-039869C93C8C}"/>
              </a:ext>
            </a:extLst>
          </p:cNvPr>
          <p:cNvSpPr/>
          <p:nvPr/>
        </p:nvSpPr>
        <p:spPr>
          <a:xfrm>
            <a:off x="8574384" y="2215355"/>
            <a:ext cx="1340511" cy="973712"/>
          </a:xfrm>
          <a:prstGeom prst="snip2SameRect">
            <a:avLst/>
          </a:prstGeom>
          <a:solidFill>
            <a:schemeClr val="accent6"/>
          </a:solid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r>
              <a:rPr lang="en-AU" sz="1600" dirty="0">
                <a:solidFill>
                  <a:schemeClr val="tx1"/>
                </a:solidFill>
              </a:rPr>
              <a:t>Put labels on a diagram</a:t>
            </a:r>
          </a:p>
        </p:txBody>
      </p:sp>
      <p:grpSp>
        <p:nvGrpSpPr>
          <p:cNvPr id="25" name="Group 24">
            <a:extLst>
              <a:ext uri="{FF2B5EF4-FFF2-40B4-BE49-F238E27FC236}">
                <a16:creationId xmlns:a16="http://schemas.microsoft.com/office/drawing/2014/main" id="{FC4A9654-97FD-EAF4-778D-11D62D54C308}"/>
              </a:ext>
              <a:ext uri="{C183D7F6-B498-43B3-948B-1728B52AA6E4}">
                <adec:decorative xmlns:adec="http://schemas.microsoft.com/office/drawing/2017/decorative" val="1"/>
              </a:ext>
            </a:extLst>
          </p:cNvPr>
          <p:cNvGrpSpPr/>
          <p:nvPr/>
        </p:nvGrpSpPr>
        <p:grpSpPr>
          <a:xfrm>
            <a:off x="2267281" y="4206792"/>
            <a:ext cx="7808149" cy="1142211"/>
            <a:chOff x="2267281" y="4206792"/>
            <a:chExt cx="7808149" cy="1142211"/>
          </a:xfrm>
        </p:grpSpPr>
        <p:sp>
          <p:nvSpPr>
            <p:cNvPr id="2" name="Rectangle: Rounded Corners 1">
              <a:extLst>
                <a:ext uri="{FF2B5EF4-FFF2-40B4-BE49-F238E27FC236}">
                  <a16:creationId xmlns:a16="http://schemas.microsoft.com/office/drawing/2014/main" id="{2337C31D-0B73-4E4A-B619-67833B3583FF}"/>
                </a:ext>
                <a:ext uri="{C183D7F6-B498-43B3-948B-1728B52AA6E4}">
                  <adec:decorative xmlns:adec="http://schemas.microsoft.com/office/drawing/2017/decorative" val="1"/>
                </a:ext>
              </a:extLst>
            </p:cNvPr>
            <p:cNvSpPr/>
            <p:nvPr/>
          </p:nvSpPr>
          <p:spPr>
            <a:xfrm>
              <a:off x="2413448" y="4354691"/>
              <a:ext cx="1715955" cy="534400"/>
            </a:xfrm>
            <a:prstGeom prst="roundRect">
              <a:avLst/>
            </a:prstGeom>
            <a:noFill/>
            <a:ln w="38100">
              <a:solidFill>
                <a:srgbClr val="0026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ight Brace 6">
              <a:extLst>
                <a:ext uri="{FF2B5EF4-FFF2-40B4-BE49-F238E27FC236}">
                  <a16:creationId xmlns:a16="http://schemas.microsoft.com/office/drawing/2014/main" id="{7E027124-C0F4-A7EB-4259-D900B3912393}"/>
                </a:ext>
                <a:ext uri="{C183D7F6-B498-43B3-948B-1728B52AA6E4}">
                  <adec:decorative xmlns:adec="http://schemas.microsoft.com/office/drawing/2017/decorative" val="1"/>
                </a:ext>
              </a:extLst>
            </p:cNvPr>
            <p:cNvSpPr/>
            <p:nvPr/>
          </p:nvSpPr>
          <p:spPr>
            <a:xfrm rot="5400000">
              <a:off x="6052690" y="1413963"/>
              <a:ext cx="295797" cy="7574283"/>
            </a:xfrm>
            <a:prstGeom prst="rightBrace">
              <a:avLst/>
            </a:prstGeom>
            <a:ln w="28575">
              <a:solidFill>
                <a:srgbClr val="0026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9A4AA677-FAFA-225F-4714-A8BBA1D5514F}"/>
                </a:ext>
                <a:ext uri="{C183D7F6-B498-43B3-948B-1728B52AA6E4}">
                  <adec:decorative xmlns:adec="http://schemas.microsoft.com/office/drawing/2017/decorative" val="1"/>
                </a:ext>
              </a:extLst>
            </p:cNvPr>
            <p:cNvSpPr/>
            <p:nvPr/>
          </p:nvSpPr>
          <p:spPr>
            <a:xfrm>
              <a:off x="4366224" y="4343289"/>
              <a:ext cx="1715955" cy="534400"/>
            </a:xfrm>
            <a:prstGeom prst="roundRect">
              <a:avLst/>
            </a:prstGeom>
            <a:noFill/>
            <a:ln w="38100">
              <a:solidFill>
                <a:srgbClr val="0026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Rounded Corners 9">
              <a:extLst>
                <a:ext uri="{FF2B5EF4-FFF2-40B4-BE49-F238E27FC236}">
                  <a16:creationId xmlns:a16="http://schemas.microsoft.com/office/drawing/2014/main" id="{39CFC0BF-BB3C-1437-6EC6-F37D21258346}"/>
                </a:ext>
                <a:ext uri="{C183D7F6-B498-43B3-948B-1728B52AA6E4}">
                  <adec:decorative xmlns:adec="http://schemas.microsoft.com/office/drawing/2017/decorative" val="1"/>
                </a:ext>
              </a:extLst>
            </p:cNvPr>
            <p:cNvSpPr/>
            <p:nvPr/>
          </p:nvSpPr>
          <p:spPr>
            <a:xfrm>
              <a:off x="6319000" y="4349852"/>
              <a:ext cx="1715955" cy="534400"/>
            </a:xfrm>
            <a:prstGeom prst="roundRect">
              <a:avLst/>
            </a:prstGeom>
            <a:noFill/>
            <a:ln w="38100">
              <a:solidFill>
                <a:srgbClr val="0026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Rounded Corners 10">
              <a:extLst>
                <a:ext uri="{FF2B5EF4-FFF2-40B4-BE49-F238E27FC236}">
                  <a16:creationId xmlns:a16="http://schemas.microsoft.com/office/drawing/2014/main" id="{2BDF6B63-572A-1665-FACE-2BB79FD0C4E1}"/>
                </a:ext>
                <a:ext uri="{C183D7F6-B498-43B3-948B-1728B52AA6E4}">
                  <adec:decorative xmlns:adec="http://schemas.microsoft.com/office/drawing/2017/decorative" val="1"/>
                </a:ext>
              </a:extLst>
            </p:cNvPr>
            <p:cNvSpPr/>
            <p:nvPr/>
          </p:nvSpPr>
          <p:spPr>
            <a:xfrm>
              <a:off x="8271776" y="4338806"/>
              <a:ext cx="1715955" cy="534400"/>
            </a:xfrm>
            <a:prstGeom prst="roundRect">
              <a:avLst/>
            </a:prstGeom>
            <a:noFill/>
            <a:ln w="38100">
              <a:solidFill>
                <a:srgbClr val="0026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EA1970AC-DF96-F696-6895-E2A950641908}"/>
                </a:ext>
                <a:ext uri="{C183D7F6-B498-43B3-948B-1728B52AA6E4}">
                  <adec:decorative xmlns:adec="http://schemas.microsoft.com/office/drawing/2017/decorative" val="1"/>
                </a:ext>
              </a:extLst>
            </p:cNvPr>
            <p:cNvSpPr/>
            <p:nvPr/>
          </p:nvSpPr>
          <p:spPr>
            <a:xfrm>
              <a:off x="2267281" y="4206792"/>
              <a:ext cx="7808149" cy="2957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 name="Group 4" descr="fact fact fact">
            <a:extLst>
              <a:ext uri="{FF2B5EF4-FFF2-40B4-BE49-F238E27FC236}">
                <a16:creationId xmlns:a16="http://schemas.microsoft.com/office/drawing/2014/main" id="{80FB8FA3-631F-DFE6-6168-E1F64E3742CE}"/>
              </a:ext>
            </a:extLst>
          </p:cNvPr>
          <p:cNvGrpSpPr/>
          <p:nvPr/>
        </p:nvGrpSpPr>
        <p:grpSpPr>
          <a:xfrm>
            <a:off x="2628031" y="3815798"/>
            <a:ext cx="1270273" cy="911114"/>
            <a:chOff x="2628031" y="3815798"/>
            <a:chExt cx="1270273" cy="911114"/>
          </a:xfrm>
        </p:grpSpPr>
        <p:sp>
          <p:nvSpPr>
            <p:cNvPr id="15" name="Rectangle 14">
              <a:extLst>
                <a:ext uri="{FF2B5EF4-FFF2-40B4-BE49-F238E27FC236}">
                  <a16:creationId xmlns:a16="http://schemas.microsoft.com/office/drawing/2014/main" id="{EE8FCFAF-D6AE-312E-CA9B-26D721B7FEF1}"/>
                </a:ext>
              </a:extLst>
            </p:cNvPr>
            <p:cNvSpPr/>
            <p:nvPr/>
          </p:nvSpPr>
          <p:spPr>
            <a:xfrm>
              <a:off x="3376675" y="3815798"/>
              <a:ext cx="521629" cy="38810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a:solidFill>
                    <a:schemeClr val="tx1"/>
                  </a:solidFill>
                </a:rPr>
                <a:t>fact</a:t>
              </a:r>
            </a:p>
          </p:txBody>
        </p:sp>
        <p:sp>
          <p:nvSpPr>
            <p:cNvPr id="18" name="Rectangle 17">
              <a:extLst>
                <a:ext uri="{FF2B5EF4-FFF2-40B4-BE49-F238E27FC236}">
                  <a16:creationId xmlns:a16="http://schemas.microsoft.com/office/drawing/2014/main" id="{D794B337-C003-D3A5-D1F4-6B81619A6542}"/>
                </a:ext>
              </a:extLst>
            </p:cNvPr>
            <p:cNvSpPr/>
            <p:nvPr/>
          </p:nvSpPr>
          <p:spPr>
            <a:xfrm>
              <a:off x="2991225" y="4338806"/>
              <a:ext cx="521629" cy="38810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a:solidFill>
                    <a:schemeClr val="tx1"/>
                  </a:solidFill>
                </a:rPr>
                <a:t>fact</a:t>
              </a:r>
            </a:p>
          </p:txBody>
        </p:sp>
        <p:cxnSp>
          <p:nvCxnSpPr>
            <p:cNvPr id="22" name="Straight Connector 21">
              <a:extLst>
                <a:ext uri="{FF2B5EF4-FFF2-40B4-BE49-F238E27FC236}">
                  <a16:creationId xmlns:a16="http://schemas.microsoft.com/office/drawing/2014/main" id="{98302C99-2871-6C02-9759-2D257775C41A}"/>
                </a:ext>
                <a:ext uri="{C183D7F6-B498-43B3-948B-1728B52AA6E4}">
                  <adec:decorative xmlns:adec="http://schemas.microsoft.com/office/drawing/2017/decorative" val="1"/>
                </a:ext>
              </a:extLst>
            </p:cNvPr>
            <p:cNvCxnSpPr>
              <a:cxnSpLocks/>
            </p:cNvCxnSpPr>
            <p:nvPr/>
          </p:nvCxnSpPr>
          <p:spPr>
            <a:xfrm>
              <a:off x="2839410" y="4203904"/>
              <a:ext cx="151815" cy="1349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FA3B6B2-AD2C-75B6-845A-51747BFB0883}"/>
                </a:ext>
                <a:ext uri="{C183D7F6-B498-43B3-948B-1728B52AA6E4}">
                  <adec:decorative xmlns:adec="http://schemas.microsoft.com/office/drawing/2017/decorative" val="1"/>
                </a:ext>
              </a:extLst>
            </p:cNvPr>
            <p:cNvCxnSpPr>
              <a:cxnSpLocks/>
              <a:stCxn id="15" idx="2"/>
            </p:cNvCxnSpPr>
            <p:nvPr/>
          </p:nvCxnSpPr>
          <p:spPr>
            <a:xfrm flipH="1">
              <a:off x="3521326" y="4203904"/>
              <a:ext cx="116164" cy="1349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988F9A6-F191-DB9B-44CF-C68F6405F879}"/>
                </a:ext>
                <a:ext uri="{C183D7F6-B498-43B3-948B-1728B52AA6E4}">
                  <adec:decorative xmlns:adec="http://schemas.microsoft.com/office/drawing/2017/decorative" val="1"/>
                </a:ext>
              </a:extLst>
            </p:cNvPr>
            <p:cNvCxnSpPr>
              <a:cxnSpLocks/>
            </p:cNvCxnSpPr>
            <p:nvPr/>
          </p:nvCxnSpPr>
          <p:spPr>
            <a:xfrm>
              <a:off x="3100224" y="4009851"/>
              <a:ext cx="280482" cy="24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8B878BB-D6E6-C4A4-73B2-6CC929238E6C}"/>
                </a:ext>
              </a:extLst>
            </p:cNvPr>
            <p:cNvSpPr/>
            <p:nvPr/>
          </p:nvSpPr>
          <p:spPr>
            <a:xfrm>
              <a:off x="2628031" y="3819749"/>
              <a:ext cx="521629" cy="38810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fact</a:t>
              </a:r>
            </a:p>
          </p:txBody>
        </p:sp>
      </p:grpSp>
      <p:sp>
        <p:nvSpPr>
          <p:cNvPr id="3" name="Rectangle 2">
            <a:extLst>
              <a:ext uri="{FF2B5EF4-FFF2-40B4-BE49-F238E27FC236}">
                <a16:creationId xmlns:a16="http://schemas.microsoft.com/office/drawing/2014/main" id="{7A234301-9D0A-1909-BAF2-D20262EA0472}"/>
              </a:ext>
            </a:extLst>
          </p:cNvPr>
          <p:cNvSpPr/>
          <p:nvPr/>
        </p:nvSpPr>
        <p:spPr>
          <a:xfrm>
            <a:off x="4768880" y="3568028"/>
            <a:ext cx="958144" cy="104902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rPr>
              <a:t>fact</a:t>
            </a:r>
          </a:p>
        </p:txBody>
      </p:sp>
      <p:sp>
        <p:nvSpPr>
          <p:cNvPr id="17" name="Rectangle 16">
            <a:extLst>
              <a:ext uri="{FF2B5EF4-FFF2-40B4-BE49-F238E27FC236}">
                <a16:creationId xmlns:a16="http://schemas.microsoft.com/office/drawing/2014/main" id="{259F8CDC-BA7F-616A-D4CD-F365971A9992}"/>
              </a:ext>
            </a:extLst>
          </p:cNvPr>
          <p:cNvSpPr/>
          <p:nvPr/>
        </p:nvSpPr>
        <p:spPr>
          <a:xfrm>
            <a:off x="6663141" y="3563123"/>
            <a:ext cx="958144" cy="104902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a:solidFill>
                  <a:schemeClr val="tx1"/>
                </a:solidFill>
              </a:rPr>
              <a:t>fact</a:t>
            </a:r>
          </a:p>
        </p:txBody>
      </p:sp>
      <p:sp>
        <p:nvSpPr>
          <p:cNvPr id="19" name="Rectangle: Top Corners Snipped 18">
            <a:extLst>
              <a:ext uri="{FF2B5EF4-FFF2-40B4-BE49-F238E27FC236}">
                <a16:creationId xmlns:a16="http://schemas.microsoft.com/office/drawing/2014/main" id="{558091BC-D23D-EE1E-8FB5-A37D545FAB54}"/>
              </a:ext>
            </a:extLst>
          </p:cNvPr>
          <p:cNvSpPr/>
          <p:nvPr/>
        </p:nvSpPr>
        <p:spPr>
          <a:xfrm>
            <a:off x="8574383" y="3632294"/>
            <a:ext cx="1340511" cy="973712"/>
          </a:xfrm>
          <a:prstGeom prst="snip2SameRect">
            <a:avLst/>
          </a:prstGeom>
          <a:solidFill>
            <a:schemeClr val="accent6"/>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sz="1600">
                <a:solidFill>
                  <a:schemeClr val="tx1"/>
                </a:solidFill>
              </a:rPr>
              <a:t>procedure</a:t>
            </a:r>
          </a:p>
        </p:txBody>
      </p:sp>
      <p:sp>
        <p:nvSpPr>
          <p:cNvPr id="8" name="TextBox 7">
            <a:extLst>
              <a:ext uri="{FF2B5EF4-FFF2-40B4-BE49-F238E27FC236}">
                <a16:creationId xmlns:a16="http://schemas.microsoft.com/office/drawing/2014/main" id="{DA8F31E2-78BC-514D-E6D7-507CBE21ABEE}"/>
              </a:ext>
            </a:extLst>
          </p:cNvPr>
          <p:cNvSpPr txBox="1"/>
          <p:nvPr/>
        </p:nvSpPr>
        <p:spPr>
          <a:xfrm>
            <a:off x="3818788" y="5453939"/>
            <a:ext cx="4705134" cy="400110"/>
          </a:xfrm>
          <a:prstGeom prst="rect">
            <a:avLst/>
          </a:prstGeom>
          <a:noFill/>
        </p:spPr>
        <p:txBody>
          <a:bodyPr wrap="none" rtlCol="0">
            <a:spAutoFit/>
          </a:bodyPr>
          <a:lstStyle/>
          <a:p>
            <a:r>
              <a:rPr lang="en-AU" sz="2000" dirty="0"/>
              <a:t>Available “spaces” in working memory</a:t>
            </a:r>
          </a:p>
        </p:txBody>
      </p:sp>
      <p:sp>
        <p:nvSpPr>
          <p:cNvPr id="6" name="TextBox 5">
            <a:extLst>
              <a:ext uri="{FF2B5EF4-FFF2-40B4-BE49-F238E27FC236}">
                <a16:creationId xmlns:a16="http://schemas.microsoft.com/office/drawing/2014/main" id="{B901F5CA-5520-9F83-5CA0-7D37D84D5473}"/>
              </a:ext>
            </a:extLst>
          </p:cNvPr>
          <p:cNvSpPr txBox="1"/>
          <p:nvPr/>
        </p:nvSpPr>
        <p:spPr>
          <a:xfrm>
            <a:off x="396816" y="6511334"/>
            <a:ext cx="8767312"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200" dirty="0">
                <a:solidFill>
                  <a:srgbClr val="333333"/>
                </a:solidFill>
              </a:rPr>
              <a:t>Image adapted from AERO (Australian Education Research Organisation) (2024b) </a:t>
            </a:r>
            <a:r>
              <a:rPr lang="en-AU" sz="1200" u="sng" dirty="0">
                <a:solidFill>
                  <a:srgbClr val="146CFD"/>
                </a:solidFill>
                <a:cs typeface="Segoe UI"/>
                <a:hlinkClick r:id="rId3"/>
              </a:rPr>
              <a:t>Explicit instruction </a:t>
            </a:r>
            <a:endParaRPr lang="en-GB" dirty="0"/>
          </a:p>
        </p:txBody>
      </p:sp>
      <p:sp>
        <p:nvSpPr>
          <p:cNvPr id="26" name="Slide Number Placeholder 3">
            <a:extLst>
              <a:ext uri="{FF2B5EF4-FFF2-40B4-BE49-F238E27FC236}">
                <a16:creationId xmlns:a16="http://schemas.microsoft.com/office/drawing/2014/main" id="{CE62DF53-B41D-2773-3195-DDD471746135}"/>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33</a:t>
            </a:fld>
            <a:endParaRPr lang="en-AU"/>
          </a:p>
        </p:txBody>
      </p:sp>
    </p:spTree>
    <p:extLst>
      <p:ext uri="{BB962C8B-B14F-4D97-AF65-F5344CB8AC3E}">
        <p14:creationId xmlns:p14="http://schemas.microsoft.com/office/powerpoint/2010/main" val="180647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375E-6 -3.7037E-7 L -0.12395 0.11597 " pathEditMode="relative" rAng="0" ptsTypes="AA">
                                      <p:cBhvr>
                                        <p:cTn id="6" dur="2000" fill="hold"/>
                                        <p:tgtEl>
                                          <p:spTgt spid="20"/>
                                        </p:tgtEl>
                                        <p:attrNameLst>
                                          <p:attrName>ppt_x</p:attrName>
                                          <p:attrName>ppt_y</p:attrName>
                                        </p:attrNameLst>
                                      </p:cBhvr>
                                      <p:rCtr x="-6198" y="5787"/>
                                    </p:animMotion>
                                  </p:childTnLst>
                                </p:cTn>
                              </p:par>
                              <p:par>
                                <p:cTn id="7" presetID="8" presetClass="emph" presetSubtype="0" fill="hold" grpId="1" nodeType="withEffect">
                                  <p:stCondLst>
                                    <p:cond delay="1600"/>
                                  </p:stCondLst>
                                  <p:childTnLst>
                                    <p:animRot by="-10800000">
                                      <p:cBhvr>
                                        <p:cTn id="8" dur="1800" fill="hold"/>
                                        <p:tgtEl>
                                          <p:spTgt spid="20"/>
                                        </p:tgtEl>
                                        <p:attrNameLst>
                                          <p:attrName>r</p:attrName>
                                        </p:attrNameLst>
                                      </p:cBhvr>
                                    </p:animRot>
                                  </p:childTnLst>
                                </p:cTn>
                              </p:par>
                              <p:par>
                                <p:cTn id="9" presetID="0" presetClass="path" presetSubtype="0" accel="50000" decel="50000" fill="hold" grpId="2" nodeType="withEffect">
                                  <p:stCondLst>
                                    <p:cond delay="1600"/>
                                  </p:stCondLst>
                                  <p:childTnLst>
                                    <p:animMotion origin="layout" path="M -0.12135 0.11713 L -0.12135 0.11736 C -0.12447 0.11944 -0.1276 0.12176 -0.13072 0.12454 C -0.13164 0.12523 -0.13229 0.12662 -0.1332 0.12755 C -0.13437 0.1287 -0.13554 0.1294 -0.13658 0.13056 C -0.14674 0.14144 -0.13737 0.13264 -0.14505 0.13958 C -0.14583 0.14097 -0.14661 0.14282 -0.14752 0.14398 C -0.14856 0.14537 -0.14987 0.14583 -0.15091 0.14699 C -0.15208 0.14838 -0.15312 0.15 -0.15429 0.15139 C -0.15559 0.15301 -0.15729 0.15417 -0.15846 0.15602 C -0.15989 0.15764 -0.16054 0.16019 -0.16197 0.16204 C -0.16289 0.16319 -0.16419 0.16389 -0.16523 0.16505 C -0.16692 0.1669 -0.16862 0.16898 -0.17031 0.17083 L -0.17278 0.17384 C -0.17369 0.175 -0.1746 0.17593 -0.17539 0.17685 C -0.1776 0.17986 -0.18007 0.18241 -0.18216 0.18588 L -0.19049 0.20093 L -0.19479 0.20833 C -0.19739 0.21296 -0.1983 0.21435 -0.20065 0.22037 C -0.20221 0.22431 -0.20325 0.2287 -0.20481 0.23241 C -0.20572 0.23426 -0.20677 0.23611 -0.20742 0.23843 C -0.21354 0.25833 -0.20612 0.23681 -0.20989 0.25046 C -0.21041 0.25185 -0.21106 0.25324 -0.21158 0.25486 C -0.21171 0.25625 -0.21289 0.26644 -0.21328 0.26829 C -0.21367 0.26991 -0.21445 0.2713 -0.21497 0.27292 C -0.21692 0.28704 -0.21562 0.28102 -0.21835 0.29074 C -0.21862 0.29282 -0.21888 0.29491 -0.21914 0.29676 C -0.21979 0.30023 -0.22044 0.3037 -0.22083 0.30718 C -0.22122 0.30972 -0.22135 0.31227 -0.22174 0.31482 C -0.22187 0.3162 -0.22226 0.31782 -0.22252 0.31921 C -0.22317 0.32269 -0.22369 0.32616 -0.22421 0.32986 C -0.22447 0.33565 -0.2246 0.34167 -0.22513 0.34769 C -0.22526 0.34977 -0.22565 0.35162 -0.22591 0.3537 C -0.22734 0.36458 -0.22617 0.35764 -0.2276 0.36574 C -0.22786 0.37014 -0.22825 0.37477 -0.22851 0.37917 C -0.22877 0.38519 -0.2289 0.3912 -0.22929 0.39722 C -0.22942 0.39977 -0.22994 0.40208 -0.2302 0.40463 C -0.23046 0.40764 -0.23072 0.41065 -0.23099 0.41366 C -0.23007 0.43819 -0.23463 0.4375 -0.22929 0.4375 L -0.22851 0.4375 L -0.22929 0.4375 " pathEditMode="relative" rAng="0" ptsTypes="AAAAAAAAAAAAAAAAAAAAAAAAAAAAAAAAAAAAAAAAA">
                                      <p:cBhvr>
                                        <p:cTn id="10" dur="2000" fill="hold"/>
                                        <p:tgtEl>
                                          <p:spTgt spid="20"/>
                                        </p:tgtEl>
                                        <p:attrNameLst>
                                          <p:attrName>ppt_x</p:attrName>
                                          <p:attrName>ppt_y</p:attrName>
                                        </p:attrNameLst>
                                      </p:cBhvr>
                                      <p:rCtr x="-5534" y="16019"/>
                                    </p:animMotion>
                                  </p:childTnLst>
                                </p:cTn>
                              </p:par>
                              <p:par>
                                <p:cTn id="11" presetID="10" presetClass="exit" presetSubtype="0" fill="hold" grpId="3" nodeType="withEffect">
                                  <p:stCondLst>
                                    <p:cond delay="320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0" grpId="2" animBg="1"/>
      <p:bldP spid="20" grpId="3"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D258F-D03A-4BF7-860F-82A94E08C8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E59322-F33A-1E94-42C3-1B236E04B13B}"/>
              </a:ext>
            </a:extLst>
          </p:cNvPr>
          <p:cNvSpPr>
            <a:spLocks noGrp="1"/>
          </p:cNvSpPr>
          <p:nvPr>
            <p:ph type="title"/>
          </p:nvPr>
        </p:nvSpPr>
        <p:spPr/>
        <p:txBody>
          <a:bodyPr/>
          <a:lstStyle/>
          <a:p>
            <a:r>
              <a:rPr lang="en-US" dirty="0"/>
              <a:t>Sequencing new chunks</a:t>
            </a:r>
          </a:p>
        </p:txBody>
      </p:sp>
      <p:sp>
        <p:nvSpPr>
          <p:cNvPr id="30" name="Rectangle: Rounded Corners 7">
            <a:extLst>
              <a:ext uri="{FF2B5EF4-FFF2-40B4-BE49-F238E27FC236}">
                <a16:creationId xmlns:a16="http://schemas.microsoft.com/office/drawing/2014/main" id="{CA3EFC10-2BEE-DFC0-BE2F-52C212B9CE27}"/>
              </a:ext>
            </a:extLst>
          </p:cNvPr>
          <p:cNvSpPr/>
          <p:nvPr/>
        </p:nvSpPr>
        <p:spPr>
          <a:xfrm>
            <a:off x="360001" y="1610862"/>
            <a:ext cx="11483999" cy="636607"/>
          </a:xfrm>
          <a:prstGeom prst="roundRect">
            <a:avLst>
              <a:gd name="adj" fmla="val 1229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1800" dirty="0">
                <a:solidFill>
                  <a:schemeClr val="accent1"/>
                </a:solidFill>
              </a:rPr>
              <a:t>The function of plant parts</a:t>
            </a:r>
          </a:p>
        </p:txBody>
      </p:sp>
      <p:sp>
        <p:nvSpPr>
          <p:cNvPr id="31" name="Pentagon 30">
            <a:extLst>
              <a:ext uri="{FF2B5EF4-FFF2-40B4-BE49-F238E27FC236}">
                <a16:creationId xmlns:a16="http://schemas.microsoft.com/office/drawing/2014/main" id="{B37775D9-7985-A601-A92D-5401E22B8D3F}"/>
              </a:ext>
              <a:ext uri="{C183D7F6-B498-43B3-948B-1728B52AA6E4}">
                <adec:decorative xmlns:adec="http://schemas.microsoft.com/office/drawing/2017/decorative" val="1"/>
              </a:ext>
            </a:extLst>
          </p:cNvPr>
          <p:cNvSpPr/>
          <p:nvPr/>
        </p:nvSpPr>
        <p:spPr>
          <a:xfrm rot="5400000">
            <a:off x="5946339" y="1949288"/>
            <a:ext cx="299320" cy="1126458"/>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7">
            <a:extLst>
              <a:ext uri="{FF2B5EF4-FFF2-40B4-BE49-F238E27FC236}">
                <a16:creationId xmlns:a16="http://schemas.microsoft.com/office/drawing/2014/main" id="{9743A4EA-63AD-20A8-CE60-0A196E8F0263}"/>
              </a:ext>
            </a:extLst>
          </p:cNvPr>
          <p:cNvSpPr/>
          <p:nvPr/>
        </p:nvSpPr>
        <p:spPr>
          <a:xfrm>
            <a:off x="360000" y="2801919"/>
            <a:ext cx="2416956" cy="2261095"/>
          </a:xfrm>
          <a:prstGeom prst="roundRect">
            <a:avLst>
              <a:gd name="adj" fmla="val 1229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432000" rtlCol="0" anchor="t"/>
          <a:lstStyle/>
          <a:p>
            <a:pPr>
              <a:lnSpc>
                <a:spcPct val="150000"/>
              </a:lnSpc>
            </a:pPr>
            <a:r>
              <a:rPr lang="en-AU" sz="1800" dirty="0">
                <a:solidFill>
                  <a:schemeClr val="accent1"/>
                </a:solidFill>
              </a:rPr>
              <a:t>Prior knowledge of plants – roots and leaves</a:t>
            </a:r>
          </a:p>
        </p:txBody>
      </p:sp>
      <p:sp>
        <p:nvSpPr>
          <p:cNvPr id="26" name="Rectangle: Rounded Corners 7">
            <a:extLst>
              <a:ext uri="{FF2B5EF4-FFF2-40B4-BE49-F238E27FC236}">
                <a16:creationId xmlns:a16="http://schemas.microsoft.com/office/drawing/2014/main" id="{071EFA14-E78D-3FD7-8658-6843644EAAEF}"/>
              </a:ext>
            </a:extLst>
          </p:cNvPr>
          <p:cNvSpPr/>
          <p:nvPr/>
        </p:nvSpPr>
        <p:spPr>
          <a:xfrm>
            <a:off x="3316614" y="2801919"/>
            <a:ext cx="2478687" cy="2261093"/>
          </a:xfrm>
          <a:prstGeom prst="roundRect">
            <a:avLst>
              <a:gd name="adj" fmla="val 1229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432000" rtlCol="0" anchor="t"/>
          <a:lstStyle/>
          <a:p>
            <a:pPr>
              <a:lnSpc>
                <a:spcPct val="150000"/>
              </a:lnSpc>
            </a:pPr>
            <a:r>
              <a:rPr lang="en-AU" sz="1800" dirty="0">
                <a:solidFill>
                  <a:schemeClr val="accent1"/>
                </a:solidFill>
              </a:rPr>
              <a:t>Roots absorb water from the soil </a:t>
            </a:r>
          </a:p>
        </p:txBody>
      </p:sp>
      <p:sp>
        <p:nvSpPr>
          <p:cNvPr id="27" name="Rectangle: Rounded Corners 7">
            <a:extLst>
              <a:ext uri="{FF2B5EF4-FFF2-40B4-BE49-F238E27FC236}">
                <a16:creationId xmlns:a16="http://schemas.microsoft.com/office/drawing/2014/main" id="{E4670FAB-632B-B080-B186-6234F5240462}"/>
              </a:ext>
            </a:extLst>
          </p:cNvPr>
          <p:cNvSpPr/>
          <p:nvPr/>
        </p:nvSpPr>
        <p:spPr>
          <a:xfrm>
            <a:off x="6334959" y="2801919"/>
            <a:ext cx="2478687" cy="2261095"/>
          </a:xfrm>
          <a:prstGeom prst="roundRect">
            <a:avLst>
              <a:gd name="adj" fmla="val 1229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432000" rtlCol="0" anchor="t"/>
          <a:lstStyle/>
          <a:p>
            <a:pPr>
              <a:lnSpc>
                <a:spcPct val="150000"/>
              </a:lnSpc>
            </a:pPr>
            <a:r>
              <a:rPr lang="en-AU" sz="1800">
                <a:solidFill>
                  <a:schemeClr val="accent1"/>
                </a:solidFill>
              </a:rPr>
              <a:t>Leaves absorb air</a:t>
            </a:r>
          </a:p>
        </p:txBody>
      </p:sp>
      <p:sp>
        <p:nvSpPr>
          <p:cNvPr id="29" name="Rectangle: Rounded Corners 7">
            <a:extLst>
              <a:ext uri="{FF2B5EF4-FFF2-40B4-BE49-F238E27FC236}">
                <a16:creationId xmlns:a16="http://schemas.microsoft.com/office/drawing/2014/main" id="{3634D719-9E84-49B0-5268-D07D76AB405A}"/>
              </a:ext>
            </a:extLst>
          </p:cNvPr>
          <p:cNvSpPr/>
          <p:nvPr/>
        </p:nvSpPr>
        <p:spPr>
          <a:xfrm>
            <a:off x="9353303" y="2801919"/>
            <a:ext cx="2478686" cy="2261094"/>
          </a:xfrm>
          <a:prstGeom prst="roundRect">
            <a:avLst>
              <a:gd name="adj" fmla="val 1229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432000" rtlCol="0" anchor="t"/>
          <a:lstStyle/>
          <a:p>
            <a:pPr>
              <a:lnSpc>
                <a:spcPct val="150000"/>
              </a:lnSpc>
            </a:pPr>
            <a:r>
              <a:rPr lang="en-AU" sz="1800">
                <a:solidFill>
                  <a:schemeClr val="accent1"/>
                </a:solidFill>
              </a:rPr>
              <a:t>Label parts of a diagram </a:t>
            </a:r>
          </a:p>
        </p:txBody>
      </p:sp>
      <p:sp>
        <p:nvSpPr>
          <p:cNvPr id="33" name="TextBox 32">
            <a:extLst>
              <a:ext uri="{FF2B5EF4-FFF2-40B4-BE49-F238E27FC236}">
                <a16:creationId xmlns:a16="http://schemas.microsoft.com/office/drawing/2014/main" id="{67F46759-877B-E60B-E7B9-B9E6A374135B}"/>
              </a:ext>
            </a:extLst>
          </p:cNvPr>
          <p:cNvSpPr txBox="1"/>
          <p:nvPr/>
        </p:nvSpPr>
        <p:spPr>
          <a:xfrm>
            <a:off x="6804238" y="5246555"/>
            <a:ext cx="4887019" cy="557647"/>
          </a:xfrm>
          <a:prstGeom prst="rect">
            <a:avLst/>
          </a:prstGeom>
          <a:noFill/>
        </p:spPr>
        <p:txBody>
          <a:bodyPr wrap="square" lIns="0" tIns="0" rIns="0" bIns="0" rtlCol="0">
            <a:noAutofit/>
          </a:bodyPr>
          <a:lstStyle/>
          <a:p>
            <a:r>
              <a:rPr lang="en-US" sz="1800" dirty="0"/>
              <a:t>Concepts become more complex, building on </a:t>
            </a:r>
          </a:p>
        </p:txBody>
      </p:sp>
      <p:sp>
        <p:nvSpPr>
          <p:cNvPr id="32" name="Right Arrow 31">
            <a:extLst>
              <a:ext uri="{FF2B5EF4-FFF2-40B4-BE49-F238E27FC236}">
                <a16:creationId xmlns:a16="http://schemas.microsoft.com/office/drawing/2014/main" id="{827F4476-BCE9-FEC4-BEFB-4990B73E0114}"/>
              </a:ext>
              <a:ext uri="{C183D7F6-B498-43B3-948B-1728B52AA6E4}">
                <adec:decorative xmlns:adec="http://schemas.microsoft.com/office/drawing/2017/decorative" val="1"/>
              </a:ext>
            </a:extLst>
          </p:cNvPr>
          <p:cNvSpPr/>
          <p:nvPr/>
        </p:nvSpPr>
        <p:spPr>
          <a:xfrm>
            <a:off x="347989" y="5650051"/>
            <a:ext cx="11484000" cy="4745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E184D0E-3F06-6BAC-A6E9-DC260385525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34</a:t>
            </a:fld>
            <a:endParaRPr lang="en-AU"/>
          </a:p>
        </p:txBody>
      </p:sp>
    </p:spTree>
    <p:extLst>
      <p:ext uri="{BB962C8B-B14F-4D97-AF65-F5344CB8AC3E}">
        <p14:creationId xmlns:p14="http://schemas.microsoft.com/office/powerpoint/2010/main" val="417817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62FF6-9F0C-5012-76B9-F43EFB6419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9930CD-9626-B148-C720-2F5DA38C2D9B}"/>
              </a:ext>
            </a:extLst>
          </p:cNvPr>
          <p:cNvSpPr>
            <a:spLocks noGrp="1"/>
          </p:cNvSpPr>
          <p:nvPr>
            <p:ph type="title"/>
          </p:nvPr>
        </p:nvSpPr>
        <p:spPr/>
        <p:txBody>
          <a:bodyPr/>
          <a:lstStyle/>
          <a:p>
            <a:r>
              <a:rPr lang="en-US" dirty="0"/>
              <a:t>Sequencing new chunks </a:t>
            </a:r>
            <a:r>
              <a:rPr lang="en-US" dirty="0">
                <a:solidFill>
                  <a:schemeClr val="bg1"/>
                </a:solidFill>
              </a:rPr>
              <a:t>(2)</a:t>
            </a:r>
          </a:p>
        </p:txBody>
      </p:sp>
      <p:sp>
        <p:nvSpPr>
          <p:cNvPr id="30" name="Rectangle: Rounded Corners 7">
            <a:extLst>
              <a:ext uri="{FF2B5EF4-FFF2-40B4-BE49-F238E27FC236}">
                <a16:creationId xmlns:a16="http://schemas.microsoft.com/office/drawing/2014/main" id="{1B3F94A9-9855-4C6B-BFE8-A2AA85E49E4F}"/>
              </a:ext>
            </a:extLst>
          </p:cNvPr>
          <p:cNvSpPr/>
          <p:nvPr/>
        </p:nvSpPr>
        <p:spPr>
          <a:xfrm>
            <a:off x="360001" y="1481705"/>
            <a:ext cx="11483999" cy="636607"/>
          </a:xfrm>
          <a:prstGeom prst="roundRect">
            <a:avLst>
              <a:gd name="adj" fmla="val 1229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1800" dirty="0">
                <a:solidFill>
                  <a:schemeClr val="accent1"/>
                </a:solidFill>
              </a:rPr>
              <a:t>The function of plant parts</a:t>
            </a:r>
          </a:p>
        </p:txBody>
      </p:sp>
      <p:sp>
        <p:nvSpPr>
          <p:cNvPr id="31" name="Pentagon 30">
            <a:extLst>
              <a:ext uri="{FF2B5EF4-FFF2-40B4-BE49-F238E27FC236}">
                <a16:creationId xmlns:a16="http://schemas.microsoft.com/office/drawing/2014/main" id="{CE960EA1-3396-83C1-98D5-C266CAF445FC}"/>
              </a:ext>
              <a:ext uri="{C183D7F6-B498-43B3-948B-1728B52AA6E4}">
                <adec:decorative xmlns:adec="http://schemas.microsoft.com/office/drawing/2017/decorative" val="1"/>
              </a:ext>
            </a:extLst>
          </p:cNvPr>
          <p:cNvSpPr/>
          <p:nvPr/>
        </p:nvSpPr>
        <p:spPr>
          <a:xfrm rot="5400000">
            <a:off x="5946339" y="1820131"/>
            <a:ext cx="299320" cy="1126458"/>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7">
            <a:extLst>
              <a:ext uri="{FF2B5EF4-FFF2-40B4-BE49-F238E27FC236}">
                <a16:creationId xmlns:a16="http://schemas.microsoft.com/office/drawing/2014/main" id="{8A2E22EA-BCB2-D17F-98DF-71F0FECC5125}"/>
              </a:ext>
            </a:extLst>
          </p:cNvPr>
          <p:cNvSpPr/>
          <p:nvPr/>
        </p:nvSpPr>
        <p:spPr>
          <a:xfrm>
            <a:off x="360000" y="2645848"/>
            <a:ext cx="2416956" cy="2261095"/>
          </a:xfrm>
          <a:prstGeom prst="roundRect">
            <a:avLst>
              <a:gd name="adj" fmla="val 1229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432000" rtlCol="0" anchor="t"/>
          <a:lstStyle/>
          <a:p>
            <a:pPr>
              <a:lnSpc>
                <a:spcPct val="150000"/>
              </a:lnSpc>
            </a:pPr>
            <a:r>
              <a:rPr lang="en-AU" sz="1800" dirty="0">
                <a:solidFill>
                  <a:schemeClr val="accent1"/>
                </a:solidFill>
              </a:rPr>
              <a:t>Prior knowledge of plants – roots and leaves</a:t>
            </a:r>
          </a:p>
        </p:txBody>
      </p:sp>
      <p:sp>
        <p:nvSpPr>
          <p:cNvPr id="26" name="Rectangle: Rounded Corners 7">
            <a:extLst>
              <a:ext uri="{FF2B5EF4-FFF2-40B4-BE49-F238E27FC236}">
                <a16:creationId xmlns:a16="http://schemas.microsoft.com/office/drawing/2014/main" id="{171A791A-F694-5654-58A8-33C0CA7E65FD}"/>
              </a:ext>
            </a:extLst>
          </p:cNvPr>
          <p:cNvSpPr/>
          <p:nvPr/>
        </p:nvSpPr>
        <p:spPr>
          <a:xfrm>
            <a:off x="3170098" y="2645848"/>
            <a:ext cx="2478687" cy="2261093"/>
          </a:xfrm>
          <a:prstGeom prst="roundRect">
            <a:avLst>
              <a:gd name="adj" fmla="val 1229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432000" rtlCol="0" anchor="t"/>
          <a:lstStyle/>
          <a:p>
            <a:pPr>
              <a:lnSpc>
                <a:spcPct val="150000"/>
              </a:lnSpc>
            </a:pPr>
            <a:r>
              <a:rPr lang="en-AU" sz="1800" dirty="0">
                <a:solidFill>
                  <a:schemeClr val="accent1"/>
                </a:solidFill>
              </a:rPr>
              <a:t>Roots absorb water from the soil </a:t>
            </a:r>
          </a:p>
        </p:txBody>
      </p:sp>
      <p:sp>
        <p:nvSpPr>
          <p:cNvPr id="27" name="Rectangle: Rounded Corners 7">
            <a:extLst>
              <a:ext uri="{FF2B5EF4-FFF2-40B4-BE49-F238E27FC236}">
                <a16:creationId xmlns:a16="http://schemas.microsoft.com/office/drawing/2014/main" id="{4D7CA428-F90B-C602-EE72-AFE9DD000E1C}"/>
              </a:ext>
            </a:extLst>
          </p:cNvPr>
          <p:cNvSpPr/>
          <p:nvPr/>
        </p:nvSpPr>
        <p:spPr>
          <a:xfrm>
            <a:off x="6024068" y="2645848"/>
            <a:ext cx="2478687" cy="2261095"/>
          </a:xfrm>
          <a:prstGeom prst="roundRect">
            <a:avLst>
              <a:gd name="adj" fmla="val 1229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432000" rtlCol="0" anchor="t"/>
          <a:lstStyle/>
          <a:p>
            <a:pPr>
              <a:lnSpc>
                <a:spcPct val="150000"/>
              </a:lnSpc>
            </a:pPr>
            <a:r>
              <a:rPr lang="en-AU" sz="1800">
                <a:solidFill>
                  <a:schemeClr val="accent1"/>
                </a:solidFill>
              </a:rPr>
              <a:t>Leaves absorb air</a:t>
            </a:r>
          </a:p>
        </p:txBody>
      </p:sp>
      <p:sp>
        <p:nvSpPr>
          <p:cNvPr id="29" name="Rectangle: Rounded Corners 7">
            <a:extLst>
              <a:ext uri="{FF2B5EF4-FFF2-40B4-BE49-F238E27FC236}">
                <a16:creationId xmlns:a16="http://schemas.microsoft.com/office/drawing/2014/main" id="{727F9346-E366-BB0B-6941-9EBFFB79B821}"/>
              </a:ext>
            </a:extLst>
          </p:cNvPr>
          <p:cNvSpPr/>
          <p:nvPr/>
        </p:nvSpPr>
        <p:spPr>
          <a:xfrm>
            <a:off x="8898609" y="2645848"/>
            <a:ext cx="2478686" cy="2261094"/>
          </a:xfrm>
          <a:prstGeom prst="roundRect">
            <a:avLst>
              <a:gd name="adj" fmla="val 1229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432000" rtlCol="0" anchor="t"/>
          <a:lstStyle/>
          <a:p>
            <a:pPr>
              <a:lnSpc>
                <a:spcPct val="150000"/>
              </a:lnSpc>
            </a:pPr>
            <a:r>
              <a:rPr lang="en-AU" sz="1800">
                <a:solidFill>
                  <a:schemeClr val="accent1"/>
                </a:solidFill>
              </a:rPr>
              <a:t>Label parts of a diagram </a:t>
            </a:r>
          </a:p>
        </p:txBody>
      </p:sp>
      <p:grpSp>
        <p:nvGrpSpPr>
          <p:cNvPr id="5" name="Group 4">
            <a:extLst>
              <a:ext uri="{FF2B5EF4-FFF2-40B4-BE49-F238E27FC236}">
                <a16:creationId xmlns:a16="http://schemas.microsoft.com/office/drawing/2014/main" id="{BE1AFD6A-EBD0-E5A7-D0CC-DD1DFA7DDDCD}"/>
              </a:ext>
              <a:ext uri="{C183D7F6-B498-43B3-948B-1728B52AA6E4}">
                <adec:decorative xmlns:adec="http://schemas.microsoft.com/office/drawing/2017/decorative" val="1"/>
              </a:ext>
            </a:extLst>
          </p:cNvPr>
          <p:cNvGrpSpPr/>
          <p:nvPr/>
        </p:nvGrpSpPr>
        <p:grpSpPr>
          <a:xfrm>
            <a:off x="2315925" y="3236269"/>
            <a:ext cx="9454203" cy="2255352"/>
            <a:chOff x="2315925" y="3236269"/>
            <a:chExt cx="9454203" cy="2255352"/>
          </a:xfrm>
        </p:grpSpPr>
        <p:sp>
          <p:nvSpPr>
            <p:cNvPr id="3" name="Rectangle: Rounded Corners 7">
              <a:extLst>
                <a:ext uri="{FF2B5EF4-FFF2-40B4-BE49-F238E27FC236}">
                  <a16:creationId xmlns:a16="http://schemas.microsoft.com/office/drawing/2014/main" id="{E5213D2C-390A-ACFC-83F1-917ACD719EE3}"/>
                </a:ext>
                <a:ext uri="{C183D7F6-B498-43B3-948B-1728B52AA6E4}">
                  <adec:decorative xmlns:adec="http://schemas.microsoft.com/office/drawing/2017/decorative" val="1"/>
                </a:ext>
              </a:extLst>
            </p:cNvPr>
            <p:cNvSpPr/>
            <p:nvPr/>
          </p:nvSpPr>
          <p:spPr>
            <a:xfrm>
              <a:off x="2776957" y="3236269"/>
              <a:ext cx="387158" cy="646638"/>
            </a:xfrm>
            <a:prstGeom prst="roundRect">
              <a:avLst>
                <a:gd name="adj" fmla="val 12293"/>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AU" sz="1800">
                <a:solidFill>
                  <a:schemeClr val="accent1"/>
                </a:solidFill>
              </a:endParaRPr>
            </a:p>
          </p:txBody>
        </p:sp>
        <p:cxnSp>
          <p:nvCxnSpPr>
            <p:cNvPr id="9" name="Straight Arrow Connector 8">
              <a:extLst>
                <a:ext uri="{FF2B5EF4-FFF2-40B4-BE49-F238E27FC236}">
                  <a16:creationId xmlns:a16="http://schemas.microsoft.com/office/drawing/2014/main" id="{5021BD6A-BB51-7356-6392-FA5065B1109F}"/>
                </a:ext>
                <a:ext uri="{C183D7F6-B498-43B3-948B-1728B52AA6E4}">
                  <adec:decorative xmlns:adec="http://schemas.microsoft.com/office/drawing/2017/decorative" val="1"/>
                </a:ext>
              </a:extLst>
            </p:cNvPr>
            <p:cNvCxnSpPr>
              <a:cxnSpLocks/>
            </p:cNvCxnSpPr>
            <p:nvPr/>
          </p:nvCxnSpPr>
          <p:spPr>
            <a:xfrm flipV="1">
              <a:off x="2970536" y="3559588"/>
              <a:ext cx="0" cy="14874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7">
              <a:extLst>
                <a:ext uri="{FF2B5EF4-FFF2-40B4-BE49-F238E27FC236}">
                  <a16:creationId xmlns:a16="http://schemas.microsoft.com/office/drawing/2014/main" id="{1234B28C-B8C8-7E27-299E-010E00CB11C1}"/>
                </a:ext>
                <a:ext uri="{C183D7F6-B498-43B3-948B-1728B52AA6E4}">
                  <adec:decorative xmlns:adec="http://schemas.microsoft.com/office/drawing/2017/decorative" val="1"/>
                </a:ext>
              </a:extLst>
            </p:cNvPr>
            <p:cNvSpPr/>
            <p:nvPr/>
          </p:nvSpPr>
          <p:spPr>
            <a:xfrm>
              <a:off x="5638910" y="3236269"/>
              <a:ext cx="387158" cy="646638"/>
            </a:xfrm>
            <a:prstGeom prst="roundRect">
              <a:avLst>
                <a:gd name="adj" fmla="val 12293"/>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AU" sz="1800">
                <a:solidFill>
                  <a:schemeClr val="accent1"/>
                </a:solidFill>
              </a:endParaRPr>
            </a:p>
          </p:txBody>
        </p:sp>
        <p:sp>
          <p:nvSpPr>
            <p:cNvPr id="16" name="Rectangle: Rounded Corners 7">
              <a:extLst>
                <a:ext uri="{FF2B5EF4-FFF2-40B4-BE49-F238E27FC236}">
                  <a16:creationId xmlns:a16="http://schemas.microsoft.com/office/drawing/2014/main" id="{CD20786A-70D8-3F92-22D6-1D49DF299A6C}"/>
                </a:ext>
                <a:ext uri="{C183D7F6-B498-43B3-948B-1728B52AA6E4}">
                  <adec:decorative xmlns:adec="http://schemas.microsoft.com/office/drawing/2017/decorative" val="1"/>
                </a:ext>
              </a:extLst>
            </p:cNvPr>
            <p:cNvSpPr/>
            <p:nvPr/>
          </p:nvSpPr>
          <p:spPr>
            <a:xfrm>
              <a:off x="8508442" y="3236269"/>
              <a:ext cx="387158" cy="646638"/>
            </a:xfrm>
            <a:prstGeom prst="roundRect">
              <a:avLst>
                <a:gd name="adj" fmla="val 12293"/>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AU" sz="1800">
                <a:solidFill>
                  <a:schemeClr val="accent1"/>
                </a:solidFill>
              </a:endParaRPr>
            </a:p>
          </p:txBody>
        </p:sp>
        <p:sp>
          <p:nvSpPr>
            <p:cNvPr id="17" name="Rectangle: Rounded Corners 7">
              <a:extLst>
                <a:ext uri="{FF2B5EF4-FFF2-40B4-BE49-F238E27FC236}">
                  <a16:creationId xmlns:a16="http://schemas.microsoft.com/office/drawing/2014/main" id="{4C98A2C0-0F1D-E792-9542-36647235A2F6}"/>
                </a:ext>
                <a:ext uri="{C183D7F6-B498-43B3-948B-1728B52AA6E4}">
                  <adec:decorative xmlns:adec="http://schemas.microsoft.com/office/drawing/2017/decorative" val="1"/>
                </a:ext>
              </a:extLst>
            </p:cNvPr>
            <p:cNvSpPr/>
            <p:nvPr/>
          </p:nvSpPr>
          <p:spPr>
            <a:xfrm>
              <a:off x="11382970" y="3236269"/>
              <a:ext cx="387158" cy="646638"/>
            </a:xfrm>
            <a:prstGeom prst="roundRect">
              <a:avLst>
                <a:gd name="adj" fmla="val 12293"/>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AU" sz="1800">
                <a:solidFill>
                  <a:schemeClr val="accent1"/>
                </a:solidFill>
              </a:endParaRPr>
            </a:p>
          </p:txBody>
        </p:sp>
        <p:cxnSp>
          <p:nvCxnSpPr>
            <p:cNvPr id="22" name="Straight Connector 21">
              <a:extLst>
                <a:ext uri="{FF2B5EF4-FFF2-40B4-BE49-F238E27FC236}">
                  <a16:creationId xmlns:a16="http://schemas.microsoft.com/office/drawing/2014/main" id="{50237413-3DC2-E601-9336-70A0E20A0E4E}"/>
                </a:ext>
                <a:ext uri="{C183D7F6-B498-43B3-948B-1728B52AA6E4}">
                  <adec:decorative xmlns:adec="http://schemas.microsoft.com/office/drawing/2017/decorative" val="1"/>
                </a:ext>
              </a:extLst>
            </p:cNvPr>
            <p:cNvCxnSpPr>
              <a:cxnSpLocks/>
            </p:cNvCxnSpPr>
            <p:nvPr/>
          </p:nvCxnSpPr>
          <p:spPr>
            <a:xfrm>
              <a:off x="2315925" y="5047013"/>
              <a:ext cx="925222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5A6C36-449A-E103-DFA0-194EF3152720}"/>
                </a:ext>
                <a:ext uri="{C183D7F6-B498-43B3-948B-1728B52AA6E4}">
                  <adec:decorative xmlns:adec="http://schemas.microsoft.com/office/drawing/2017/decorative" val="1"/>
                </a:ext>
              </a:extLst>
            </p:cNvPr>
            <p:cNvCxnSpPr/>
            <p:nvPr/>
          </p:nvCxnSpPr>
          <p:spPr>
            <a:xfrm>
              <a:off x="2315925" y="5047013"/>
              <a:ext cx="0" cy="44460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C1A5C1B-B761-8178-6044-A5A9777B2DCA}"/>
                </a:ext>
                <a:ext uri="{C183D7F6-B498-43B3-948B-1728B52AA6E4}">
                  <adec:decorative xmlns:adec="http://schemas.microsoft.com/office/drawing/2017/decorative" val="1"/>
                </a:ext>
              </a:extLst>
            </p:cNvPr>
            <p:cNvCxnSpPr>
              <a:cxnSpLocks/>
            </p:cNvCxnSpPr>
            <p:nvPr/>
          </p:nvCxnSpPr>
          <p:spPr>
            <a:xfrm flipV="1">
              <a:off x="5832682" y="3559588"/>
              <a:ext cx="0" cy="14874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BD30C76-F77E-6FC8-C9F0-3EB0A1DE6285}"/>
                </a:ext>
                <a:ext uri="{C183D7F6-B498-43B3-948B-1728B52AA6E4}">
                  <adec:decorative xmlns:adec="http://schemas.microsoft.com/office/drawing/2017/decorative" val="1"/>
                </a:ext>
              </a:extLst>
            </p:cNvPr>
            <p:cNvCxnSpPr>
              <a:cxnSpLocks/>
            </p:cNvCxnSpPr>
            <p:nvPr/>
          </p:nvCxnSpPr>
          <p:spPr>
            <a:xfrm flipV="1">
              <a:off x="8697966" y="3559588"/>
              <a:ext cx="0" cy="14874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1417A1B-3633-16B9-1B09-51450B87B9D5}"/>
                </a:ext>
                <a:ext uri="{C183D7F6-B498-43B3-948B-1728B52AA6E4}">
                  <adec:decorative xmlns:adec="http://schemas.microsoft.com/office/drawing/2017/decorative" val="1"/>
                </a:ext>
              </a:extLst>
            </p:cNvPr>
            <p:cNvCxnSpPr>
              <a:cxnSpLocks/>
            </p:cNvCxnSpPr>
            <p:nvPr/>
          </p:nvCxnSpPr>
          <p:spPr>
            <a:xfrm flipV="1">
              <a:off x="11568149" y="3559588"/>
              <a:ext cx="0" cy="14874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sp>
        <p:nvSpPr>
          <p:cNvPr id="11" name="Rectangle: Rounded Corners 2">
            <a:extLst>
              <a:ext uri="{FF2B5EF4-FFF2-40B4-BE49-F238E27FC236}">
                <a16:creationId xmlns:a16="http://schemas.microsoft.com/office/drawing/2014/main" id="{A97EFF8D-72FE-7288-92C5-2FD71C6C953D}"/>
              </a:ext>
            </a:extLst>
          </p:cNvPr>
          <p:cNvSpPr/>
          <p:nvPr/>
        </p:nvSpPr>
        <p:spPr>
          <a:xfrm>
            <a:off x="360000" y="5254340"/>
            <a:ext cx="3911850" cy="474562"/>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AU" dirty="0"/>
              <a:t>Check for understanding </a:t>
            </a:r>
          </a:p>
        </p:txBody>
      </p:sp>
      <p:sp>
        <p:nvSpPr>
          <p:cNvPr id="33" name="TextBox 32">
            <a:extLst>
              <a:ext uri="{FF2B5EF4-FFF2-40B4-BE49-F238E27FC236}">
                <a16:creationId xmlns:a16="http://schemas.microsoft.com/office/drawing/2014/main" id="{0B51CDAB-E4F0-337C-5048-C81A76B66D2A}"/>
              </a:ext>
            </a:extLst>
          </p:cNvPr>
          <p:cNvSpPr txBox="1"/>
          <p:nvPr/>
        </p:nvSpPr>
        <p:spPr>
          <a:xfrm>
            <a:off x="6804238" y="5377181"/>
            <a:ext cx="4887019" cy="315008"/>
          </a:xfrm>
          <a:prstGeom prst="rect">
            <a:avLst/>
          </a:prstGeom>
          <a:noFill/>
        </p:spPr>
        <p:txBody>
          <a:bodyPr wrap="square" lIns="0" tIns="0" rIns="0" bIns="0" rtlCol="0">
            <a:noAutofit/>
          </a:bodyPr>
          <a:lstStyle/>
          <a:p>
            <a:r>
              <a:rPr lang="en-US" sz="1800" dirty="0"/>
              <a:t>Concepts become more complex, building on </a:t>
            </a:r>
          </a:p>
        </p:txBody>
      </p:sp>
      <p:sp>
        <p:nvSpPr>
          <p:cNvPr id="32" name="Right Arrow 31">
            <a:extLst>
              <a:ext uri="{FF2B5EF4-FFF2-40B4-BE49-F238E27FC236}">
                <a16:creationId xmlns:a16="http://schemas.microsoft.com/office/drawing/2014/main" id="{7D584E99-B5CA-AE59-54D4-A332BC049363}"/>
              </a:ext>
              <a:ext uri="{C183D7F6-B498-43B3-948B-1728B52AA6E4}">
                <adec:decorative xmlns:adec="http://schemas.microsoft.com/office/drawing/2017/decorative" val="1"/>
              </a:ext>
            </a:extLst>
          </p:cNvPr>
          <p:cNvSpPr/>
          <p:nvPr/>
        </p:nvSpPr>
        <p:spPr>
          <a:xfrm>
            <a:off x="347989" y="5780676"/>
            <a:ext cx="11484000" cy="4745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CB1B13A-73DB-3B68-EDA3-A77C5722D54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35</a:t>
            </a:fld>
            <a:endParaRPr lang="en-AU"/>
          </a:p>
        </p:txBody>
      </p:sp>
    </p:spTree>
    <p:extLst>
      <p:ext uri="{BB962C8B-B14F-4D97-AF65-F5344CB8AC3E}">
        <p14:creationId xmlns:p14="http://schemas.microsoft.com/office/powerpoint/2010/main" val="53156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8913A7-E9E9-0BBF-4CCD-C03960127583}"/>
              </a:ext>
            </a:extLst>
          </p:cNvPr>
          <p:cNvSpPr>
            <a:spLocks noGrp="1"/>
          </p:cNvSpPr>
          <p:nvPr>
            <p:ph type="title"/>
          </p:nvPr>
        </p:nvSpPr>
        <p:spPr/>
        <p:txBody>
          <a:bodyPr/>
          <a:lstStyle/>
          <a:p>
            <a:r>
              <a:rPr lang="en-AU" dirty="0"/>
              <a:t>Pair and share</a:t>
            </a:r>
          </a:p>
        </p:txBody>
      </p:sp>
      <p:sp>
        <p:nvSpPr>
          <p:cNvPr id="6" name="Content Placeholder 5">
            <a:extLst>
              <a:ext uri="{FF2B5EF4-FFF2-40B4-BE49-F238E27FC236}">
                <a16:creationId xmlns:a16="http://schemas.microsoft.com/office/drawing/2014/main" id="{77F2502B-104D-06EA-3D32-206FE979DB66}"/>
              </a:ext>
            </a:extLst>
          </p:cNvPr>
          <p:cNvSpPr>
            <a:spLocks noGrp="1"/>
          </p:cNvSpPr>
          <p:nvPr>
            <p:ph type="body" sz="quarter" idx="19"/>
          </p:nvPr>
        </p:nvSpPr>
        <p:spPr>
          <a:xfrm>
            <a:off x="360000" y="1862942"/>
            <a:ext cx="10275343" cy="4491058"/>
          </a:xfrm>
        </p:spPr>
        <p:txBody>
          <a:bodyPr vert="horz" lIns="0" tIns="0" rIns="0" bIns="0" rtlCol="0" anchor="t">
            <a:noAutofit/>
          </a:bodyPr>
          <a:lstStyle/>
          <a:p>
            <a:r>
              <a:rPr lang="en-AU" dirty="0"/>
              <a:t>Turn to the person next to you and explain what you need to consider when breaking content into the smallest chunks that will support schema development.  </a:t>
            </a:r>
          </a:p>
        </p:txBody>
      </p:sp>
      <p:sp>
        <p:nvSpPr>
          <p:cNvPr id="2" name="Slide Number Placeholder 3">
            <a:extLst>
              <a:ext uri="{FF2B5EF4-FFF2-40B4-BE49-F238E27FC236}">
                <a16:creationId xmlns:a16="http://schemas.microsoft.com/office/drawing/2014/main" id="{01F418DE-B5F8-0F6E-B50A-83F3F660BE3E}"/>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36</a:t>
            </a:fld>
            <a:endParaRPr lang="en-AU"/>
          </a:p>
        </p:txBody>
      </p:sp>
    </p:spTree>
    <p:extLst>
      <p:ext uri="{BB962C8B-B14F-4D97-AF65-F5344CB8AC3E}">
        <p14:creationId xmlns:p14="http://schemas.microsoft.com/office/powerpoint/2010/main" val="200402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F59521B-408E-4C04-8865-F9558AD0100E}"/>
              </a:ext>
            </a:extLst>
          </p:cNvPr>
          <p:cNvSpPr>
            <a:spLocks noGrp="1"/>
          </p:cNvSpPr>
          <p:nvPr>
            <p:ph type="title"/>
          </p:nvPr>
        </p:nvSpPr>
        <p:spPr/>
        <p:txBody>
          <a:bodyPr/>
          <a:lstStyle/>
          <a:p>
            <a:r>
              <a:rPr lang="en-AU"/>
              <a:t>Example 2 – geography (secondary)</a:t>
            </a:r>
          </a:p>
        </p:txBody>
      </p:sp>
      <p:sp>
        <p:nvSpPr>
          <p:cNvPr id="8" name="Rectangle: Rounded Corners 5">
            <a:extLst>
              <a:ext uri="{FF2B5EF4-FFF2-40B4-BE49-F238E27FC236}">
                <a16:creationId xmlns:a16="http://schemas.microsoft.com/office/drawing/2014/main" id="{A8D0C600-1DC8-1E0C-8DCD-8316B28EBC7A}"/>
              </a:ext>
            </a:extLst>
          </p:cNvPr>
          <p:cNvSpPr/>
          <p:nvPr/>
        </p:nvSpPr>
        <p:spPr>
          <a:xfrm>
            <a:off x="360000" y="1579263"/>
            <a:ext cx="4945566" cy="4535997"/>
          </a:xfrm>
          <a:prstGeom prst="roundRect">
            <a:avLst>
              <a:gd name="adj" fmla="val 558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1219170" rtl="0" eaLnBrk="1" fontAlgn="auto" latinLnBrk="0" hangingPunct="1">
              <a:lnSpc>
                <a:spcPct val="150000"/>
              </a:lnSpc>
              <a:spcBef>
                <a:spcPts val="0"/>
              </a:spcBef>
              <a:spcAft>
                <a:spcPts val="600"/>
              </a:spcAft>
              <a:buClrTx/>
              <a:buSzTx/>
              <a:buFontTx/>
              <a:buNone/>
              <a:tabLst/>
              <a:defRPr/>
            </a:pPr>
            <a:r>
              <a:rPr lang="en-AU" sz="1800" dirty="0">
                <a:solidFill>
                  <a:schemeClr val="accent1"/>
                </a:solidFill>
                <a:ea typeface="+mn-lt"/>
                <a:cs typeface="+mn-lt"/>
              </a:rPr>
              <a:t>Stage 4 Geography – Geographical tools</a:t>
            </a:r>
          </a:p>
          <a:p>
            <a:pPr marL="0" marR="0" lvl="0" indent="0" algn="l" defTabSz="1219170" rtl="0" eaLnBrk="1" fontAlgn="auto" latinLnBrk="0" hangingPunct="1">
              <a:lnSpc>
                <a:spcPct val="150000"/>
              </a:lnSpc>
              <a:spcBef>
                <a:spcPts val="0"/>
              </a:spcBef>
              <a:spcAft>
                <a:spcPts val="600"/>
              </a:spcAft>
              <a:buClrTx/>
              <a:buSzTx/>
              <a:buFontTx/>
              <a:buNone/>
              <a:tabLst/>
              <a:defRPr/>
            </a:pPr>
            <a:r>
              <a:rPr lang="en-AU" sz="1800" dirty="0">
                <a:solidFill>
                  <a:schemeClr val="accent1"/>
                </a:solidFill>
                <a:ea typeface="+mn-lt"/>
                <a:cs typeface="+mn-lt"/>
              </a:rPr>
              <a:t>Maps – synoptic charts</a:t>
            </a:r>
          </a:p>
          <a:p>
            <a:pPr marL="0" marR="0" lvl="0" indent="0" algn="l" defTabSz="1219170" rtl="0" eaLnBrk="1" fontAlgn="auto" latinLnBrk="0" hangingPunct="1">
              <a:lnSpc>
                <a:spcPct val="150000"/>
              </a:lnSpc>
              <a:spcBef>
                <a:spcPts val="0"/>
              </a:spcBef>
              <a:spcAft>
                <a:spcPts val="600"/>
              </a:spcAft>
              <a:buClrTx/>
              <a:buSzTx/>
              <a:buFontTx/>
              <a:buNone/>
              <a:tabLst/>
              <a:defRPr/>
            </a:pPr>
            <a:endParaRPr lang="en-AU" sz="1800" dirty="0">
              <a:solidFill>
                <a:schemeClr val="accent1"/>
              </a:solidFill>
              <a:ea typeface="+mn-lt"/>
              <a:cs typeface="+mn-lt"/>
            </a:endParaRPr>
          </a:p>
          <a:p>
            <a:pPr marL="0" marR="0" lvl="0" indent="0" algn="l" defTabSz="1219170" rtl="0" eaLnBrk="1" fontAlgn="auto" latinLnBrk="0" hangingPunct="1">
              <a:lnSpc>
                <a:spcPct val="150000"/>
              </a:lnSpc>
              <a:spcBef>
                <a:spcPts val="0"/>
              </a:spcBef>
              <a:spcAft>
                <a:spcPts val="600"/>
              </a:spcAft>
              <a:buClrTx/>
              <a:buSzTx/>
              <a:buFontTx/>
              <a:buNone/>
              <a:tabLst/>
              <a:defRPr/>
            </a:pPr>
            <a:r>
              <a:rPr lang="en-AU" sz="1800" dirty="0">
                <a:solidFill>
                  <a:schemeClr val="accent1"/>
                </a:solidFill>
                <a:ea typeface="+mn-lt"/>
                <a:cs typeface="+mn-lt"/>
              </a:rPr>
              <a:t>Outcome</a:t>
            </a:r>
          </a:p>
          <a:p>
            <a:pPr marL="0" marR="0" lvl="0" indent="0" algn="l" defTabSz="1219170" rtl="0" eaLnBrk="1" fontAlgn="auto" latinLnBrk="0" hangingPunct="1">
              <a:lnSpc>
                <a:spcPct val="150000"/>
              </a:lnSpc>
              <a:spcBef>
                <a:spcPts val="0"/>
              </a:spcBef>
              <a:spcAft>
                <a:spcPts val="600"/>
              </a:spcAft>
              <a:buClrTx/>
              <a:buSzTx/>
              <a:buFontTx/>
              <a:buNone/>
              <a:tabLst/>
              <a:defRPr/>
            </a:pPr>
            <a:r>
              <a:rPr lang="en-AU" sz="1800" dirty="0">
                <a:solidFill>
                  <a:schemeClr val="accent1"/>
                </a:solidFill>
                <a:ea typeface="+mn-lt"/>
                <a:cs typeface="+mn-lt"/>
              </a:rPr>
              <a:t>GE4-TAP-01 selects and uses geographical tools to acquire and process geographical information</a:t>
            </a:r>
          </a:p>
        </p:txBody>
      </p:sp>
      <p:pic>
        <p:nvPicPr>
          <p:cNvPr id="7" name="Picture Placeholder 6">
            <a:extLst>
              <a:ext uri="{FF2B5EF4-FFF2-40B4-BE49-F238E27FC236}">
                <a16:creationId xmlns:a16="http://schemas.microsoft.com/office/drawing/2014/main" id="{24A77423-9560-21B1-635B-4862E1A7D165}"/>
              </a:ext>
              <a:ext uri="{C183D7F6-B498-43B3-948B-1728B52AA6E4}">
                <adec:decorative xmlns:adec="http://schemas.microsoft.com/office/drawing/2017/decorative" val="1"/>
              </a:ext>
            </a:extLst>
          </p:cNvPr>
          <p:cNvPicPr>
            <a:picLocks noGrp="1" noChangeAspect="1"/>
          </p:cNvPicPr>
          <p:nvPr>
            <p:ph type="pic" sz="quarter" idx="19"/>
          </p:nvPr>
        </p:nvPicPr>
        <p:blipFill rotWithShape="1">
          <a:blip r:embed="rId3">
            <a:extLst>
              <a:ext uri="{28A0092B-C50C-407E-A947-70E740481C1C}">
                <a14:useLocalDpi xmlns:a14="http://schemas.microsoft.com/office/drawing/2010/main" val="0"/>
              </a:ext>
            </a:extLst>
          </a:blip>
          <a:srcRect/>
          <a:stretch/>
        </p:blipFill>
        <p:spPr>
          <a:xfrm>
            <a:off x="6132513" y="1579263"/>
            <a:ext cx="5676900" cy="4535997"/>
          </a:xfrm>
          <a:prstGeom prst="rect">
            <a:avLst/>
          </a:prstGeom>
        </p:spPr>
      </p:pic>
      <p:sp>
        <p:nvSpPr>
          <p:cNvPr id="4" name="Slide Number Placeholder 3">
            <a:extLst>
              <a:ext uri="{FF2B5EF4-FFF2-40B4-BE49-F238E27FC236}">
                <a16:creationId xmlns:a16="http://schemas.microsoft.com/office/drawing/2014/main" id="{0F27E9FD-D999-FF20-E46B-98B6849C522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37</a:t>
            </a:fld>
            <a:endParaRPr lang="en-AU"/>
          </a:p>
        </p:txBody>
      </p:sp>
    </p:spTree>
    <p:extLst>
      <p:ext uri="{BB962C8B-B14F-4D97-AF65-F5344CB8AC3E}">
        <p14:creationId xmlns:p14="http://schemas.microsoft.com/office/powerpoint/2010/main" val="347678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A998-F662-47F4-9DBD-9F4DB8330A10}"/>
              </a:ext>
            </a:extLst>
          </p:cNvPr>
          <p:cNvSpPr>
            <a:spLocks noGrp="1"/>
          </p:cNvSpPr>
          <p:nvPr>
            <p:ph type="title"/>
          </p:nvPr>
        </p:nvSpPr>
        <p:spPr/>
        <p:txBody>
          <a:bodyPr/>
          <a:lstStyle/>
          <a:p>
            <a:r>
              <a:rPr lang="en-AU" dirty="0"/>
              <a:t>Example 2 – geography (secondary) </a:t>
            </a:r>
            <a:r>
              <a:rPr lang="en-AU" dirty="0">
                <a:solidFill>
                  <a:schemeClr val="bg1"/>
                </a:solidFill>
              </a:rPr>
              <a:t>(2)</a:t>
            </a:r>
            <a:endParaRPr lang="en-US" dirty="0">
              <a:solidFill>
                <a:schemeClr val="bg1"/>
              </a:solidFill>
            </a:endParaRPr>
          </a:p>
        </p:txBody>
      </p:sp>
      <p:pic>
        <p:nvPicPr>
          <p:cNvPr id="1026" name="Picture 2">
            <a:extLst>
              <a:ext uri="{FF2B5EF4-FFF2-40B4-BE49-F238E27FC236}">
                <a16:creationId xmlns:a16="http://schemas.microsoft.com/office/drawing/2014/main" id="{D1144679-E17B-D996-A024-7740F41C5CC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1481433"/>
            <a:ext cx="6450767" cy="475744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70354DB-ECC2-AA6E-2054-9A2B0BEBAED2}"/>
              </a:ext>
            </a:extLst>
          </p:cNvPr>
          <p:cNvSpPr/>
          <p:nvPr/>
        </p:nvSpPr>
        <p:spPr>
          <a:xfrm>
            <a:off x="7048981" y="1562670"/>
            <a:ext cx="4778529" cy="797371"/>
          </a:xfrm>
          <a:prstGeom prst="roundRect">
            <a:avLst>
              <a:gd name="adj" fmla="val 1229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en-AU" sz="1800" b="1" dirty="0">
                <a:solidFill>
                  <a:schemeClr val="accent1"/>
                </a:solidFill>
                <a:latin typeface="+mj-lt"/>
              </a:rPr>
              <a:t>State the air pressure of Sydney.</a:t>
            </a:r>
          </a:p>
        </p:txBody>
      </p:sp>
      <p:sp>
        <p:nvSpPr>
          <p:cNvPr id="9" name="Rectangle: Rounded Corners 7">
            <a:extLst>
              <a:ext uri="{FF2B5EF4-FFF2-40B4-BE49-F238E27FC236}">
                <a16:creationId xmlns:a16="http://schemas.microsoft.com/office/drawing/2014/main" id="{7A2BA64E-FBA4-4671-911D-BE46FB71DDEF}"/>
              </a:ext>
            </a:extLst>
          </p:cNvPr>
          <p:cNvSpPr/>
          <p:nvPr/>
        </p:nvSpPr>
        <p:spPr>
          <a:xfrm>
            <a:off x="7048980" y="2544837"/>
            <a:ext cx="4778529" cy="3601571"/>
          </a:xfrm>
          <a:prstGeom prst="roundRect">
            <a:avLst>
              <a:gd name="adj" fmla="val 5946"/>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en-AU" sz="1800" dirty="0">
                <a:solidFill>
                  <a:schemeClr val="accent1"/>
                </a:solidFill>
              </a:rPr>
              <a:t>Elements in this activity:</a:t>
            </a:r>
          </a:p>
          <a:p>
            <a:pPr marL="285750" indent="-285750">
              <a:lnSpc>
                <a:spcPct val="150000"/>
              </a:lnSpc>
              <a:spcAft>
                <a:spcPts val="600"/>
              </a:spcAft>
              <a:buFont typeface="Arial" panose="020B0604020202020204" pitchFamily="34" charset="0"/>
              <a:buChar char="•"/>
            </a:pPr>
            <a:r>
              <a:rPr lang="en-AU" sz="1800" dirty="0">
                <a:solidFill>
                  <a:schemeClr val="accent1"/>
                </a:solidFill>
              </a:rPr>
              <a:t>locate Sydney</a:t>
            </a:r>
          </a:p>
          <a:p>
            <a:pPr marL="285750" indent="-285750">
              <a:lnSpc>
                <a:spcPct val="150000"/>
              </a:lnSpc>
              <a:spcAft>
                <a:spcPts val="600"/>
              </a:spcAft>
              <a:buFont typeface="Arial" panose="020B0604020202020204" pitchFamily="34" charset="0"/>
              <a:buChar char="•"/>
            </a:pPr>
            <a:r>
              <a:rPr lang="en-AU" sz="1800" dirty="0">
                <a:solidFill>
                  <a:schemeClr val="accent1"/>
                </a:solidFill>
              </a:rPr>
              <a:t>know what isobars show</a:t>
            </a:r>
          </a:p>
          <a:p>
            <a:pPr marL="285750" indent="-285750">
              <a:lnSpc>
                <a:spcPct val="150000"/>
              </a:lnSpc>
              <a:spcAft>
                <a:spcPts val="600"/>
              </a:spcAft>
              <a:buFont typeface="Arial" panose="020B0604020202020204" pitchFamily="34" charset="0"/>
              <a:buChar char="•"/>
            </a:pPr>
            <a:r>
              <a:rPr lang="en-AU" sz="1800" dirty="0">
                <a:solidFill>
                  <a:schemeClr val="accent1"/>
                </a:solidFill>
              </a:rPr>
              <a:t>recognise isobars on map</a:t>
            </a:r>
          </a:p>
          <a:p>
            <a:pPr marL="285750" indent="-285750">
              <a:lnSpc>
                <a:spcPct val="150000"/>
              </a:lnSpc>
              <a:spcAft>
                <a:spcPts val="600"/>
              </a:spcAft>
              <a:buFont typeface="Arial" panose="020B0604020202020204" pitchFamily="34" charset="0"/>
              <a:buChar char="•"/>
            </a:pPr>
            <a:r>
              <a:rPr lang="en-AU" sz="1800" dirty="0">
                <a:solidFill>
                  <a:schemeClr val="accent1"/>
                </a:solidFill>
              </a:rPr>
              <a:t>Sydney is between two isobars</a:t>
            </a:r>
          </a:p>
          <a:p>
            <a:pPr marL="285750" indent="-285750">
              <a:lnSpc>
                <a:spcPct val="150000"/>
              </a:lnSpc>
              <a:spcAft>
                <a:spcPts val="600"/>
              </a:spcAft>
              <a:buFont typeface="Arial" panose="020B0604020202020204" pitchFamily="34" charset="0"/>
              <a:buChar char="•"/>
            </a:pPr>
            <a:r>
              <a:rPr lang="en-AU" sz="1800" dirty="0">
                <a:solidFill>
                  <a:schemeClr val="accent1"/>
                </a:solidFill>
              </a:rPr>
              <a:t>find two nearest isobars and their values.</a:t>
            </a:r>
          </a:p>
        </p:txBody>
      </p:sp>
      <p:sp>
        <p:nvSpPr>
          <p:cNvPr id="4" name="Slide Number Placeholder 3">
            <a:extLst>
              <a:ext uri="{FF2B5EF4-FFF2-40B4-BE49-F238E27FC236}">
                <a16:creationId xmlns:a16="http://schemas.microsoft.com/office/drawing/2014/main" id="{2A8C4B2F-CFF3-28EB-B86F-EE1058880BF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38</a:t>
            </a:fld>
            <a:endParaRPr lang="en-AU"/>
          </a:p>
        </p:txBody>
      </p:sp>
    </p:spTree>
    <p:extLst>
      <p:ext uri="{BB962C8B-B14F-4D97-AF65-F5344CB8AC3E}">
        <p14:creationId xmlns:p14="http://schemas.microsoft.com/office/powerpoint/2010/main" val="72026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724A2-5018-FE58-C4E7-248DDA8F51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96279C-96F9-8422-6E92-68DE29735B02}"/>
              </a:ext>
            </a:extLst>
          </p:cNvPr>
          <p:cNvSpPr>
            <a:spLocks noGrp="1"/>
          </p:cNvSpPr>
          <p:nvPr>
            <p:ph type="title"/>
          </p:nvPr>
        </p:nvSpPr>
        <p:spPr/>
        <p:txBody>
          <a:bodyPr/>
          <a:lstStyle/>
          <a:p>
            <a:r>
              <a:rPr lang="en-US" dirty="0"/>
              <a:t>Avoid overloading working memory </a:t>
            </a:r>
          </a:p>
        </p:txBody>
      </p:sp>
      <p:sp>
        <p:nvSpPr>
          <p:cNvPr id="7" name="Content Placeholder 6">
            <a:extLst>
              <a:ext uri="{FF2B5EF4-FFF2-40B4-BE49-F238E27FC236}">
                <a16:creationId xmlns:a16="http://schemas.microsoft.com/office/drawing/2014/main" id="{3ADB409D-4EA3-2C67-1426-5676884AC0E7}"/>
              </a:ext>
            </a:extLst>
          </p:cNvPr>
          <p:cNvSpPr>
            <a:spLocks noGrp="1"/>
          </p:cNvSpPr>
          <p:nvPr>
            <p:ph idx="1"/>
          </p:nvPr>
        </p:nvSpPr>
        <p:spPr>
          <a:xfrm>
            <a:off x="360000" y="1620000"/>
            <a:ext cx="11484000" cy="545601"/>
          </a:xfrm>
        </p:spPr>
        <p:txBody>
          <a:bodyPr/>
          <a:lstStyle/>
          <a:p>
            <a:r>
              <a:rPr lang="en-AU" sz="2000" dirty="0"/>
              <a:t>The working memory of a novice can become overloaded with too many elements.</a:t>
            </a:r>
          </a:p>
        </p:txBody>
      </p:sp>
      <p:pic>
        <p:nvPicPr>
          <p:cNvPr id="26" name="Picture 25">
            <a:extLst>
              <a:ext uri="{FF2B5EF4-FFF2-40B4-BE49-F238E27FC236}">
                <a16:creationId xmlns:a16="http://schemas.microsoft.com/office/drawing/2014/main" id="{678D54D7-80C9-82C3-69F2-65F496AD619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3026698"/>
            <a:ext cx="5295850" cy="2348848"/>
          </a:xfrm>
          <a:prstGeom prst="rect">
            <a:avLst/>
          </a:prstGeom>
        </p:spPr>
      </p:pic>
      <p:sp>
        <p:nvSpPr>
          <p:cNvPr id="23" name="TextBox 22">
            <a:extLst>
              <a:ext uri="{FF2B5EF4-FFF2-40B4-BE49-F238E27FC236}">
                <a16:creationId xmlns:a16="http://schemas.microsoft.com/office/drawing/2014/main" id="{7131223B-DC4C-1CE7-92D2-0D2B212CC389}"/>
              </a:ext>
            </a:extLst>
          </p:cNvPr>
          <p:cNvSpPr txBox="1"/>
          <p:nvPr/>
        </p:nvSpPr>
        <p:spPr>
          <a:xfrm>
            <a:off x="360072" y="5605621"/>
            <a:ext cx="5295778" cy="400110"/>
          </a:xfrm>
          <a:prstGeom prst="rect">
            <a:avLst/>
          </a:prstGeom>
          <a:noFill/>
        </p:spPr>
        <p:txBody>
          <a:bodyPr wrap="square" rtlCol="0">
            <a:spAutoFit/>
          </a:bodyPr>
          <a:lstStyle/>
          <a:p>
            <a:pPr algn="ctr"/>
            <a:r>
              <a:rPr lang="en-AU" sz="2000"/>
              <a:t>Working memory of a novice</a:t>
            </a:r>
          </a:p>
        </p:txBody>
      </p:sp>
      <p:sp>
        <p:nvSpPr>
          <p:cNvPr id="28" name="TextBox 27">
            <a:extLst>
              <a:ext uri="{FF2B5EF4-FFF2-40B4-BE49-F238E27FC236}">
                <a16:creationId xmlns:a16="http://schemas.microsoft.com/office/drawing/2014/main" id="{F8A97EE1-143D-75E8-CC0C-05B66AFFCC49}"/>
              </a:ext>
            </a:extLst>
          </p:cNvPr>
          <p:cNvSpPr txBox="1"/>
          <p:nvPr/>
        </p:nvSpPr>
        <p:spPr>
          <a:xfrm>
            <a:off x="5655850" y="3721257"/>
            <a:ext cx="1136150" cy="923330"/>
          </a:xfrm>
          <a:prstGeom prst="rect">
            <a:avLst/>
          </a:prstGeom>
          <a:noFill/>
        </p:spPr>
        <p:txBody>
          <a:bodyPr wrap="square">
            <a:spAutoFit/>
          </a:bodyPr>
          <a:lstStyle/>
          <a:p>
            <a:pPr algn="ctr"/>
            <a:r>
              <a:rPr lang="en-US" sz="5400"/>
              <a:t>V</a:t>
            </a:r>
          </a:p>
        </p:txBody>
      </p:sp>
      <p:pic>
        <p:nvPicPr>
          <p:cNvPr id="9" name="Picture 8">
            <a:extLst>
              <a:ext uri="{FF2B5EF4-FFF2-40B4-BE49-F238E27FC236}">
                <a16:creationId xmlns:a16="http://schemas.microsoft.com/office/drawing/2014/main" id="{2E7AB101-0ED3-9633-852D-49A3DAA2509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071" y="3951333"/>
            <a:ext cx="5039928" cy="1424213"/>
          </a:xfrm>
          <a:prstGeom prst="rect">
            <a:avLst/>
          </a:prstGeom>
        </p:spPr>
      </p:pic>
      <p:sp>
        <p:nvSpPr>
          <p:cNvPr id="16" name="TextBox 15">
            <a:extLst>
              <a:ext uri="{FF2B5EF4-FFF2-40B4-BE49-F238E27FC236}">
                <a16:creationId xmlns:a16="http://schemas.microsoft.com/office/drawing/2014/main" id="{A5EAAF28-DA18-F355-11CD-2417E62E05E3}"/>
              </a:ext>
            </a:extLst>
          </p:cNvPr>
          <p:cNvSpPr txBox="1"/>
          <p:nvPr/>
        </p:nvSpPr>
        <p:spPr>
          <a:xfrm>
            <a:off x="6792000" y="5605622"/>
            <a:ext cx="5039928" cy="400110"/>
          </a:xfrm>
          <a:prstGeom prst="rect">
            <a:avLst/>
          </a:prstGeom>
          <a:noFill/>
        </p:spPr>
        <p:txBody>
          <a:bodyPr wrap="square" rtlCol="0">
            <a:spAutoFit/>
          </a:bodyPr>
          <a:lstStyle/>
          <a:p>
            <a:pPr algn="ctr"/>
            <a:r>
              <a:rPr lang="en-AU" sz="2000" dirty="0"/>
              <a:t>Working memory of an expert</a:t>
            </a:r>
          </a:p>
        </p:txBody>
      </p:sp>
      <p:sp>
        <p:nvSpPr>
          <p:cNvPr id="4" name="Slide Number Placeholder 3">
            <a:extLst>
              <a:ext uri="{FF2B5EF4-FFF2-40B4-BE49-F238E27FC236}">
                <a16:creationId xmlns:a16="http://schemas.microsoft.com/office/drawing/2014/main" id="{B721359D-8EF3-D2B5-7AF0-C01FA9BF7A7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39</a:t>
            </a:fld>
            <a:endParaRPr lang="en-AU"/>
          </a:p>
        </p:txBody>
      </p:sp>
    </p:spTree>
    <p:extLst>
      <p:ext uri="{BB962C8B-B14F-4D97-AF65-F5344CB8AC3E}">
        <p14:creationId xmlns:p14="http://schemas.microsoft.com/office/powerpoint/2010/main" val="160584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40000" y="3256006"/>
            <a:ext cx="11291998" cy="988541"/>
          </a:xfrm>
        </p:spPr>
        <p:txBody>
          <a:bodyPr/>
          <a:lstStyle/>
          <a:p>
            <a:pPr>
              <a:lnSpc>
                <a:spcPct val="150000"/>
              </a:lnSpc>
              <a:spcBef>
                <a:spcPts val="0"/>
              </a:spcBef>
              <a:spcAft>
                <a:spcPts val="1200"/>
              </a:spcAft>
            </a:pPr>
            <a:r>
              <a:rPr lang="en-AU"/>
              <a:t>Introduction</a:t>
            </a:r>
            <a:endParaRPr lang="en-AU" sz="4000">
              <a:solidFill>
                <a:schemeClr val="tx1"/>
              </a:solidFill>
            </a:endParaRPr>
          </a:p>
        </p:txBody>
      </p:sp>
      <p:sp>
        <p:nvSpPr>
          <p:cNvPr id="2" name="Footer Placeholder 1">
            <a:extLst>
              <a:ext uri="{FF2B5EF4-FFF2-40B4-BE49-F238E27FC236}">
                <a16:creationId xmlns:a16="http://schemas.microsoft.com/office/drawing/2014/main" id="{D93CE109-EBB1-AFB8-ED00-719F6057BB51}"/>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664"/>
                </a:solidFill>
                <a:effectLst/>
                <a:uLnTx/>
                <a:uFillTx/>
                <a:latin typeface="Public Sans Light"/>
                <a:ea typeface="+mn-ea"/>
                <a:cs typeface="+mn-cs"/>
              </a:rPr>
              <a:t>NSW Department of Education</a:t>
            </a:r>
            <a:endParaRPr kumimoji="0" lang="en-AU" sz="1400" b="0" i="0" u="none" strike="noStrike" kern="1200" cap="none" spc="0" normalizeH="0" baseline="0" noProof="0">
              <a:ln>
                <a:noFill/>
              </a:ln>
              <a:solidFill>
                <a:srgbClr val="002664"/>
              </a:solidFill>
              <a:effectLst/>
              <a:uLnTx/>
              <a:uFillTx/>
              <a:latin typeface="Public Sans Light"/>
              <a:ea typeface="+mn-ea"/>
              <a:cs typeface="+mn-cs"/>
            </a:endParaRPr>
          </a:p>
        </p:txBody>
      </p:sp>
    </p:spTree>
    <p:extLst>
      <p:ext uri="{BB962C8B-B14F-4D97-AF65-F5344CB8AC3E}">
        <p14:creationId xmlns:p14="http://schemas.microsoft.com/office/powerpoint/2010/main" val="387829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A998-F662-47F4-9DBD-9F4DB8330A10}"/>
              </a:ext>
            </a:extLst>
          </p:cNvPr>
          <p:cNvSpPr>
            <a:spLocks noGrp="1"/>
          </p:cNvSpPr>
          <p:nvPr>
            <p:ph type="title"/>
          </p:nvPr>
        </p:nvSpPr>
        <p:spPr/>
        <p:txBody>
          <a:bodyPr/>
          <a:lstStyle/>
          <a:p>
            <a:r>
              <a:rPr lang="en-US" dirty="0"/>
              <a:t>Sequencing the chunks </a:t>
            </a:r>
            <a:r>
              <a:rPr lang="en-US" dirty="0">
                <a:solidFill>
                  <a:schemeClr val="bg1"/>
                </a:solidFill>
              </a:rPr>
              <a:t>(3)</a:t>
            </a:r>
            <a:br>
              <a:rPr lang="en-US" dirty="0"/>
            </a:br>
            <a:endParaRPr lang="en-US" dirty="0"/>
          </a:p>
        </p:txBody>
      </p:sp>
      <p:sp>
        <p:nvSpPr>
          <p:cNvPr id="14" name="Rectangle: Rounded Corners 7">
            <a:extLst>
              <a:ext uri="{FF2B5EF4-FFF2-40B4-BE49-F238E27FC236}">
                <a16:creationId xmlns:a16="http://schemas.microsoft.com/office/drawing/2014/main" id="{62497D2F-ACFD-75E7-8214-93B87BE91594}"/>
              </a:ext>
            </a:extLst>
          </p:cNvPr>
          <p:cNvSpPr/>
          <p:nvPr/>
        </p:nvSpPr>
        <p:spPr>
          <a:xfrm>
            <a:off x="360001" y="1883012"/>
            <a:ext cx="11483999" cy="636607"/>
          </a:xfrm>
          <a:prstGeom prst="roundRect">
            <a:avLst>
              <a:gd name="adj" fmla="val 1229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1800" dirty="0">
                <a:solidFill>
                  <a:schemeClr val="accent1"/>
                </a:solidFill>
              </a:rPr>
              <a:t>Synoptic charts</a:t>
            </a:r>
          </a:p>
        </p:txBody>
      </p:sp>
      <p:sp>
        <p:nvSpPr>
          <p:cNvPr id="15" name="Pentagon 14">
            <a:extLst>
              <a:ext uri="{FF2B5EF4-FFF2-40B4-BE49-F238E27FC236}">
                <a16:creationId xmlns:a16="http://schemas.microsoft.com/office/drawing/2014/main" id="{0237306B-203E-AAC9-F30E-DD697C336283}"/>
              </a:ext>
              <a:ext uri="{C183D7F6-B498-43B3-948B-1728B52AA6E4}">
                <adec:decorative xmlns:adec="http://schemas.microsoft.com/office/drawing/2017/decorative" val="1"/>
              </a:ext>
            </a:extLst>
          </p:cNvPr>
          <p:cNvSpPr/>
          <p:nvPr/>
        </p:nvSpPr>
        <p:spPr>
          <a:xfrm rot="5400000">
            <a:off x="5946339" y="2221438"/>
            <a:ext cx="299320" cy="1126458"/>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7">
            <a:extLst>
              <a:ext uri="{FF2B5EF4-FFF2-40B4-BE49-F238E27FC236}">
                <a16:creationId xmlns:a16="http://schemas.microsoft.com/office/drawing/2014/main" id="{57917D41-8433-FE47-C1FC-7AE1417549D0}"/>
              </a:ext>
            </a:extLst>
          </p:cNvPr>
          <p:cNvSpPr/>
          <p:nvPr/>
        </p:nvSpPr>
        <p:spPr>
          <a:xfrm>
            <a:off x="360001" y="3049715"/>
            <a:ext cx="2016303" cy="1781018"/>
          </a:xfrm>
          <a:prstGeom prst="roundRect">
            <a:avLst>
              <a:gd name="adj" fmla="val 1229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216000" rtlCol="0" anchor="t"/>
          <a:lstStyle/>
          <a:p>
            <a:pPr marL="96838">
              <a:lnSpc>
                <a:spcPct val="150000"/>
              </a:lnSpc>
            </a:pPr>
            <a:r>
              <a:rPr lang="en-AU" sz="1800" dirty="0">
                <a:solidFill>
                  <a:schemeClr val="accent1"/>
                </a:solidFill>
              </a:rPr>
              <a:t>What is air pressure?</a:t>
            </a:r>
          </a:p>
        </p:txBody>
      </p:sp>
      <p:sp>
        <p:nvSpPr>
          <p:cNvPr id="10" name="Rectangle: Rounded Corners 7">
            <a:extLst>
              <a:ext uri="{FF2B5EF4-FFF2-40B4-BE49-F238E27FC236}">
                <a16:creationId xmlns:a16="http://schemas.microsoft.com/office/drawing/2014/main" id="{3E8A92E2-2C6B-6839-67C4-86E94C93E616}"/>
              </a:ext>
            </a:extLst>
          </p:cNvPr>
          <p:cNvSpPr/>
          <p:nvPr/>
        </p:nvSpPr>
        <p:spPr>
          <a:xfrm>
            <a:off x="2723924" y="3049715"/>
            <a:ext cx="2016303" cy="1781018"/>
          </a:xfrm>
          <a:prstGeom prst="roundRect">
            <a:avLst>
              <a:gd name="adj" fmla="val 1229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216000" rtlCol="0" anchor="t"/>
          <a:lstStyle/>
          <a:p>
            <a:pPr>
              <a:lnSpc>
                <a:spcPct val="150000"/>
              </a:lnSpc>
            </a:pPr>
            <a:r>
              <a:rPr lang="en-AU" sz="1800" dirty="0">
                <a:solidFill>
                  <a:schemeClr val="accent1"/>
                </a:solidFill>
              </a:rPr>
              <a:t>High and low air pressure</a:t>
            </a:r>
          </a:p>
        </p:txBody>
      </p:sp>
      <p:sp>
        <p:nvSpPr>
          <p:cNvPr id="11" name="Rectangle: Rounded Corners 7">
            <a:extLst>
              <a:ext uri="{FF2B5EF4-FFF2-40B4-BE49-F238E27FC236}">
                <a16:creationId xmlns:a16="http://schemas.microsoft.com/office/drawing/2014/main" id="{214825B9-DB19-4D8C-DB26-33FF690EC897}"/>
              </a:ext>
            </a:extLst>
          </p:cNvPr>
          <p:cNvSpPr/>
          <p:nvPr/>
        </p:nvSpPr>
        <p:spPr>
          <a:xfrm>
            <a:off x="5087848" y="3049715"/>
            <a:ext cx="2016303" cy="1781018"/>
          </a:xfrm>
          <a:prstGeom prst="roundRect">
            <a:avLst>
              <a:gd name="adj" fmla="val 1229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216000" rtlCol="0" anchor="t"/>
          <a:lstStyle/>
          <a:p>
            <a:pPr>
              <a:lnSpc>
                <a:spcPct val="150000"/>
              </a:lnSpc>
            </a:pPr>
            <a:r>
              <a:rPr lang="en-AU" sz="1800">
                <a:solidFill>
                  <a:schemeClr val="accent1"/>
                </a:solidFill>
              </a:rPr>
              <a:t>Air masses and fronts</a:t>
            </a:r>
          </a:p>
        </p:txBody>
      </p:sp>
      <p:sp>
        <p:nvSpPr>
          <p:cNvPr id="12" name="Rectangle: Rounded Corners 7">
            <a:extLst>
              <a:ext uri="{FF2B5EF4-FFF2-40B4-BE49-F238E27FC236}">
                <a16:creationId xmlns:a16="http://schemas.microsoft.com/office/drawing/2014/main" id="{F4CFF260-1FA3-8E15-72E0-AC4EA70ABB56}"/>
              </a:ext>
            </a:extLst>
          </p:cNvPr>
          <p:cNvSpPr/>
          <p:nvPr/>
        </p:nvSpPr>
        <p:spPr>
          <a:xfrm>
            <a:off x="7451772" y="3049715"/>
            <a:ext cx="2016303" cy="1781018"/>
          </a:xfrm>
          <a:prstGeom prst="roundRect">
            <a:avLst>
              <a:gd name="adj" fmla="val 1229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216000" rtlCol="0" anchor="t"/>
          <a:lstStyle/>
          <a:p>
            <a:pPr>
              <a:lnSpc>
                <a:spcPct val="150000"/>
              </a:lnSpc>
            </a:pPr>
            <a:r>
              <a:rPr lang="en-AU" sz="1800">
                <a:solidFill>
                  <a:schemeClr val="accent1"/>
                </a:solidFill>
              </a:rPr>
              <a:t>Wind direction and speed</a:t>
            </a:r>
          </a:p>
        </p:txBody>
      </p:sp>
      <p:sp>
        <p:nvSpPr>
          <p:cNvPr id="13" name="Rectangle: Rounded Corners 7">
            <a:extLst>
              <a:ext uri="{FF2B5EF4-FFF2-40B4-BE49-F238E27FC236}">
                <a16:creationId xmlns:a16="http://schemas.microsoft.com/office/drawing/2014/main" id="{6E0262BB-FA66-8153-8B10-753C2EE301F7}"/>
              </a:ext>
            </a:extLst>
          </p:cNvPr>
          <p:cNvSpPr/>
          <p:nvPr/>
        </p:nvSpPr>
        <p:spPr>
          <a:xfrm>
            <a:off x="9827697" y="3049715"/>
            <a:ext cx="2016303" cy="1781018"/>
          </a:xfrm>
          <a:prstGeom prst="roundRect">
            <a:avLst>
              <a:gd name="adj" fmla="val 1229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216000" rtlCol="0" anchor="t"/>
          <a:lstStyle/>
          <a:p>
            <a:pPr>
              <a:lnSpc>
                <a:spcPct val="150000"/>
              </a:lnSpc>
            </a:pPr>
            <a:r>
              <a:rPr lang="en-AU" sz="1800">
                <a:solidFill>
                  <a:schemeClr val="accent1"/>
                </a:solidFill>
              </a:rPr>
              <a:t>Interpreting weather from synoptic charts</a:t>
            </a:r>
          </a:p>
        </p:txBody>
      </p:sp>
      <p:sp>
        <p:nvSpPr>
          <p:cNvPr id="22" name="Right Arrow 21">
            <a:extLst>
              <a:ext uri="{FF2B5EF4-FFF2-40B4-BE49-F238E27FC236}">
                <a16:creationId xmlns:a16="http://schemas.microsoft.com/office/drawing/2014/main" id="{B5AF01C7-3710-E51C-34F6-721C0698F7E6}"/>
              </a:ext>
              <a:ext uri="{C183D7F6-B498-43B3-948B-1728B52AA6E4}">
                <adec:decorative xmlns:adec="http://schemas.microsoft.com/office/drawing/2017/decorative" val="1"/>
              </a:ext>
            </a:extLst>
          </p:cNvPr>
          <p:cNvSpPr/>
          <p:nvPr/>
        </p:nvSpPr>
        <p:spPr>
          <a:xfrm>
            <a:off x="360000" y="5005600"/>
            <a:ext cx="11484000" cy="4745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B4B5080-A102-6787-CBA5-B329858248B3}"/>
              </a:ext>
            </a:extLst>
          </p:cNvPr>
          <p:cNvSpPr txBox="1"/>
          <p:nvPr/>
        </p:nvSpPr>
        <p:spPr>
          <a:xfrm>
            <a:off x="360000" y="5589984"/>
            <a:ext cx="11388304" cy="276588"/>
          </a:xfrm>
          <a:prstGeom prst="rect">
            <a:avLst/>
          </a:prstGeom>
          <a:noFill/>
        </p:spPr>
        <p:txBody>
          <a:bodyPr wrap="square" lIns="0" tIns="0" rIns="0" bIns="0" rtlCol="0">
            <a:noAutofit/>
          </a:bodyPr>
          <a:lstStyle/>
          <a:p>
            <a:pPr algn="ctr"/>
            <a:r>
              <a:rPr lang="en-US" sz="1800" dirty="0"/>
              <a:t>Concepts become more complex, building on </a:t>
            </a:r>
          </a:p>
        </p:txBody>
      </p:sp>
      <p:sp>
        <p:nvSpPr>
          <p:cNvPr id="4" name="Slide Number Placeholder 3">
            <a:extLst>
              <a:ext uri="{FF2B5EF4-FFF2-40B4-BE49-F238E27FC236}">
                <a16:creationId xmlns:a16="http://schemas.microsoft.com/office/drawing/2014/main" id="{2A8C4B2F-CFF3-28EB-B86F-EE1058880BF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40</a:t>
            </a:fld>
            <a:endParaRPr lang="en-AU"/>
          </a:p>
        </p:txBody>
      </p:sp>
    </p:spTree>
    <p:extLst>
      <p:ext uri="{BB962C8B-B14F-4D97-AF65-F5344CB8AC3E}">
        <p14:creationId xmlns:p14="http://schemas.microsoft.com/office/powerpoint/2010/main" val="254130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9E9C8-2634-F25F-7394-A8B6FB4B5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084B3D-3F29-0B9B-E815-2D74A94DE579}"/>
              </a:ext>
            </a:extLst>
          </p:cNvPr>
          <p:cNvSpPr>
            <a:spLocks noGrp="1"/>
          </p:cNvSpPr>
          <p:nvPr>
            <p:ph type="title"/>
          </p:nvPr>
        </p:nvSpPr>
        <p:spPr/>
        <p:txBody>
          <a:bodyPr/>
          <a:lstStyle/>
          <a:p>
            <a:r>
              <a:rPr lang="en-US" dirty="0"/>
              <a:t>The importance of checking for understanding</a:t>
            </a:r>
          </a:p>
        </p:txBody>
      </p:sp>
      <p:sp>
        <p:nvSpPr>
          <p:cNvPr id="14" name="Rectangle: Rounded Corners 7">
            <a:extLst>
              <a:ext uri="{FF2B5EF4-FFF2-40B4-BE49-F238E27FC236}">
                <a16:creationId xmlns:a16="http://schemas.microsoft.com/office/drawing/2014/main" id="{FA96DF52-8933-658A-1BDB-3933FED27DED}"/>
              </a:ext>
            </a:extLst>
          </p:cNvPr>
          <p:cNvSpPr/>
          <p:nvPr/>
        </p:nvSpPr>
        <p:spPr>
          <a:xfrm>
            <a:off x="360001" y="1617964"/>
            <a:ext cx="11483999" cy="636607"/>
          </a:xfrm>
          <a:prstGeom prst="roundRect">
            <a:avLst>
              <a:gd name="adj" fmla="val 1229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1800" dirty="0">
                <a:solidFill>
                  <a:schemeClr val="accent1"/>
                </a:solidFill>
              </a:rPr>
              <a:t>Synoptic charts</a:t>
            </a:r>
          </a:p>
        </p:txBody>
      </p:sp>
      <p:sp>
        <p:nvSpPr>
          <p:cNvPr id="15" name="Pentagon 14">
            <a:extLst>
              <a:ext uri="{FF2B5EF4-FFF2-40B4-BE49-F238E27FC236}">
                <a16:creationId xmlns:a16="http://schemas.microsoft.com/office/drawing/2014/main" id="{2E69B73A-2E08-0640-4DAB-E586A3EB465E}"/>
              </a:ext>
              <a:ext uri="{C183D7F6-B498-43B3-948B-1728B52AA6E4}">
                <adec:decorative xmlns:adec="http://schemas.microsoft.com/office/drawing/2017/decorative" val="1"/>
              </a:ext>
            </a:extLst>
          </p:cNvPr>
          <p:cNvSpPr/>
          <p:nvPr/>
        </p:nvSpPr>
        <p:spPr>
          <a:xfrm rot="5400000">
            <a:off x="5946339" y="1956390"/>
            <a:ext cx="299320" cy="1126458"/>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7">
            <a:extLst>
              <a:ext uri="{FF2B5EF4-FFF2-40B4-BE49-F238E27FC236}">
                <a16:creationId xmlns:a16="http://schemas.microsoft.com/office/drawing/2014/main" id="{155B77E6-6D32-A9BA-CF9A-C2DE14210972}"/>
              </a:ext>
            </a:extLst>
          </p:cNvPr>
          <p:cNvSpPr/>
          <p:nvPr/>
        </p:nvSpPr>
        <p:spPr>
          <a:xfrm>
            <a:off x="360001" y="2822412"/>
            <a:ext cx="1697399" cy="1781018"/>
          </a:xfrm>
          <a:prstGeom prst="roundRect">
            <a:avLst>
              <a:gd name="adj" fmla="val 1229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216000" rtlCol="0" anchor="t"/>
          <a:lstStyle/>
          <a:p>
            <a:pPr marL="96838">
              <a:lnSpc>
                <a:spcPct val="150000"/>
              </a:lnSpc>
            </a:pPr>
            <a:r>
              <a:rPr lang="en-AU" sz="1800" dirty="0">
                <a:solidFill>
                  <a:schemeClr val="accent1"/>
                </a:solidFill>
              </a:rPr>
              <a:t>What is air pressure?</a:t>
            </a:r>
          </a:p>
        </p:txBody>
      </p:sp>
      <p:sp>
        <p:nvSpPr>
          <p:cNvPr id="10" name="Rectangle: Rounded Corners 7">
            <a:extLst>
              <a:ext uri="{FF2B5EF4-FFF2-40B4-BE49-F238E27FC236}">
                <a16:creationId xmlns:a16="http://schemas.microsoft.com/office/drawing/2014/main" id="{50FDCDFB-975A-C118-8045-E7FD142C13C9}"/>
              </a:ext>
            </a:extLst>
          </p:cNvPr>
          <p:cNvSpPr/>
          <p:nvPr/>
        </p:nvSpPr>
        <p:spPr>
          <a:xfrm>
            <a:off x="2567693" y="2822412"/>
            <a:ext cx="1697399" cy="1781018"/>
          </a:xfrm>
          <a:prstGeom prst="roundRect">
            <a:avLst>
              <a:gd name="adj" fmla="val 1229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216000" rtlCol="0" anchor="t"/>
          <a:lstStyle/>
          <a:p>
            <a:pPr>
              <a:lnSpc>
                <a:spcPct val="150000"/>
              </a:lnSpc>
            </a:pPr>
            <a:r>
              <a:rPr lang="en-AU" sz="1800" dirty="0">
                <a:solidFill>
                  <a:schemeClr val="accent1"/>
                </a:solidFill>
              </a:rPr>
              <a:t>High and low air pressure</a:t>
            </a:r>
          </a:p>
        </p:txBody>
      </p:sp>
      <p:sp>
        <p:nvSpPr>
          <p:cNvPr id="11" name="Rectangle: Rounded Corners 7">
            <a:extLst>
              <a:ext uri="{FF2B5EF4-FFF2-40B4-BE49-F238E27FC236}">
                <a16:creationId xmlns:a16="http://schemas.microsoft.com/office/drawing/2014/main" id="{40458A76-5372-956C-DAED-858501C23E38}"/>
              </a:ext>
            </a:extLst>
          </p:cNvPr>
          <p:cNvSpPr/>
          <p:nvPr/>
        </p:nvSpPr>
        <p:spPr>
          <a:xfrm>
            <a:off x="4775385" y="2822412"/>
            <a:ext cx="1697399" cy="1781018"/>
          </a:xfrm>
          <a:prstGeom prst="roundRect">
            <a:avLst>
              <a:gd name="adj" fmla="val 1229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216000" rtlCol="0" anchor="t"/>
          <a:lstStyle/>
          <a:p>
            <a:pPr>
              <a:lnSpc>
                <a:spcPct val="150000"/>
              </a:lnSpc>
            </a:pPr>
            <a:r>
              <a:rPr lang="en-AU" sz="1800">
                <a:solidFill>
                  <a:schemeClr val="accent1"/>
                </a:solidFill>
              </a:rPr>
              <a:t>Air masses and fronts</a:t>
            </a:r>
          </a:p>
        </p:txBody>
      </p:sp>
      <p:sp>
        <p:nvSpPr>
          <p:cNvPr id="12" name="Rectangle: Rounded Corners 7">
            <a:extLst>
              <a:ext uri="{FF2B5EF4-FFF2-40B4-BE49-F238E27FC236}">
                <a16:creationId xmlns:a16="http://schemas.microsoft.com/office/drawing/2014/main" id="{15C2A478-F580-F8E5-5B7E-B542D1D2A126}"/>
              </a:ext>
            </a:extLst>
          </p:cNvPr>
          <p:cNvSpPr/>
          <p:nvPr/>
        </p:nvSpPr>
        <p:spPr>
          <a:xfrm>
            <a:off x="6983077" y="2822412"/>
            <a:ext cx="1697399" cy="1781018"/>
          </a:xfrm>
          <a:prstGeom prst="roundRect">
            <a:avLst>
              <a:gd name="adj" fmla="val 1229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216000" rtlCol="0" anchor="t"/>
          <a:lstStyle/>
          <a:p>
            <a:pPr>
              <a:lnSpc>
                <a:spcPct val="150000"/>
              </a:lnSpc>
            </a:pPr>
            <a:r>
              <a:rPr lang="en-AU" sz="1800" dirty="0">
                <a:solidFill>
                  <a:schemeClr val="accent1"/>
                </a:solidFill>
              </a:rPr>
              <a:t>Wind direction and speed</a:t>
            </a:r>
          </a:p>
        </p:txBody>
      </p:sp>
      <p:sp>
        <p:nvSpPr>
          <p:cNvPr id="13" name="Rectangle: Rounded Corners 7">
            <a:extLst>
              <a:ext uri="{FF2B5EF4-FFF2-40B4-BE49-F238E27FC236}">
                <a16:creationId xmlns:a16="http://schemas.microsoft.com/office/drawing/2014/main" id="{3A26A92A-24CF-FB04-F544-0AB9E2699C8F}"/>
              </a:ext>
            </a:extLst>
          </p:cNvPr>
          <p:cNvSpPr/>
          <p:nvPr/>
        </p:nvSpPr>
        <p:spPr>
          <a:xfrm>
            <a:off x="9190767" y="2822412"/>
            <a:ext cx="1933233" cy="1781018"/>
          </a:xfrm>
          <a:prstGeom prst="roundRect">
            <a:avLst>
              <a:gd name="adj" fmla="val 1229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216000" rtlCol="0" anchor="t"/>
          <a:lstStyle/>
          <a:p>
            <a:pPr>
              <a:lnSpc>
                <a:spcPct val="150000"/>
              </a:lnSpc>
            </a:pPr>
            <a:r>
              <a:rPr lang="en-AU" sz="1800" dirty="0">
                <a:solidFill>
                  <a:schemeClr val="accent1"/>
                </a:solidFill>
              </a:rPr>
              <a:t>Interpreting weather from synoptic charts</a:t>
            </a:r>
          </a:p>
        </p:txBody>
      </p:sp>
      <p:grpSp>
        <p:nvGrpSpPr>
          <p:cNvPr id="3" name="Group 2">
            <a:extLst>
              <a:ext uri="{FF2B5EF4-FFF2-40B4-BE49-F238E27FC236}">
                <a16:creationId xmlns:a16="http://schemas.microsoft.com/office/drawing/2014/main" id="{86F8D6AD-A97B-5D40-0A78-A44E88195D99}"/>
              </a:ext>
              <a:ext uri="{C183D7F6-B498-43B3-948B-1728B52AA6E4}">
                <adec:decorative xmlns:adec="http://schemas.microsoft.com/office/drawing/2017/decorative" val="1"/>
              </a:ext>
            </a:extLst>
          </p:cNvPr>
          <p:cNvGrpSpPr/>
          <p:nvPr/>
        </p:nvGrpSpPr>
        <p:grpSpPr>
          <a:xfrm>
            <a:off x="2118966" y="3236269"/>
            <a:ext cx="9465552" cy="2124560"/>
            <a:chOff x="2118966" y="3236269"/>
            <a:chExt cx="9465552" cy="2124560"/>
          </a:xfrm>
        </p:grpSpPr>
        <p:sp>
          <p:nvSpPr>
            <p:cNvPr id="24" name="Rectangle: Rounded Corners 7">
              <a:extLst>
                <a:ext uri="{FF2B5EF4-FFF2-40B4-BE49-F238E27FC236}">
                  <a16:creationId xmlns:a16="http://schemas.microsoft.com/office/drawing/2014/main" id="{3D450F3F-D1EB-A50E-10B7-13362559857F}"/>
                </a:ext>
                <a:ext uri="{C183D7F6-B498-43B3-948B-1728B52AA6E4}">
                  <adec:decorative xmlns:adec="http://schemas.microsoft.com/office/drawing/2017/decorative" val="1"/>
                </a:ext>
              </a:extLst>
            </p:cNvPr>
            <p:cNvSpPr/>
            <p:nvPr/>
          </p:nvSpPr>
          <p:spPr>
            <a:xfrm>
              <a:off x="2118966" y="3236269"/>
              <a:ext cx="387158" cy="646638"/>
            </a:xfrm>
            <a:prstGeom prst="roundRect">
              <a:avLst>
                <a:gd name="adj" fmla="val 12293"/>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AU" sz="1800">
                <a:solidFill>
                  <a:schemeClr val="accent1"/>
                </a:solidFill>
              </a:endParaRPr>
            </a:p>
          </p:txBody>
        </p:sp>
        <p:cxnSp>
          <p:nvCxnSpPr>
            <p:cNvPr id="25" name="Straight Arrow Connector 24">
              <a:extLst>
                <a:ext uri="{FF2B5EF4-FFF2-40B4-BE49-F238E27FC236}">
                  <a16:creationId xmlns:a16="http://schemas.microsoft.com/office/drawing/2014/main" id="{4C1422EF-F583-32F6-C080-428B34B4A2A9}"/>
                </a:ext>
                <a:ext uri="{C183D7F6-B498-43B3-948B-1728B52AA6E4}">
                  <adec:decorative xmlns:adec="http://schemas.microsoft.com/office/drawing/2017/decorative" val="1"/>
                </a:ext>
              </a:extLst>
            </p:cNvPr>
            <p:cNvCxnSpPr>
              <a:cxnSpLocks/>
            </p:cNvCxnSpPr>
            <p:nvPr/>
          </p:nvCxnSpPr>
          <p:spPr>
            <a:xfrm flipV="1">
              <a:off x="2312545" y="3559588"/>
              <a:ext cx="0" cy="180124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7">
              <a:extLst>
                <a:ext uri="{FF2B5EF4-FFF2-40B4-BE49-F238E27FC236}">
                  <a16:creationId xmlns:a16="http://schemas.microsoft.com/office/drawing/2014/main" id="{64D0B212-73DB-7D78-3624-DDF52577C475}"/>
                </a:ext>
                <a:ext uri="{C183D7F6-B498-43B3-948B-1728B52AA6E4}">
                  <adec:decorative xmlns:adec="http://schemas.microsoft.com/office/drawing/2017/decorative" val="1"/>
                </a:ext>
              </a:extLst>
            </p:cNvPr>
            <p:cNvSpPr/>
            <p:nvPr/>
          </p:nvSpPr>
          <p:spPr>
            <a:xfrm>
              <a:off x="4326660" y="3236269"/>
              <a:ext cx="387158" cy="646638"/>
            </a:xfrm>
            <a:prstGeom prst="roundRect">
              <a:avLst>
                <a:gd name="adj" fmla="val 12293"/>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AU" sz="1800">
                <a:solidFill>
                  <a:schemeClr val="accent1"/>
                </a:solidFill>
              </a:endParaRPr>
            </a:p>
          </p:txBody>
        </p:sp>
        <p:cxnSp>
          <p:nvCxnSpPr>
            <p:cNvPr id="27" name="Straight Connector 26">
              <a:extLst>
                <a:ext uri="{FF2B5EF4-FFF2-40B4-BE49-F238E27FC236}">
                  <a16:creationId xmlns:a16="http://schemas.microsoft.com/office/drawing/2014/main" id="{DF67FFE9-9BEA-F3DE-77D6-015E3E538DD5}"/>
                </a:ext>
                <a:ext uri="{C183D7F6-B498-43B3-948B-1728B52AA6E4}">
                  <adec:decorative xmlns:adec="http://schemas.microsoft.com/office/drawing/2017/decorative" val="1"/>
                </a:ext>
              </a:extLst>
            </p:cNvPr>
            <p:cNvCxnSpPr>
              <a:cxnSpLocks/>
            </p:cNvCxnSpPr>
            <p:nvPr/>
          </p:nvCxnSpPr>
          <p:spPr>
            <a:xfrm>
              <a:off x="2312545" y="5047013"/>
              <a:ext cx="907858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1C7C4E0-7BE0-49D2-E4CB-FC863F8BCA5F}"/>
                </a:ext>
                <a:ext uri="{C183D7F6-B498-43B3-948B-1728B52AA6E4}">
                  <adec:decorative xmlns:adec="http://schemas.microsoft.com/office/drawing/2017/decorative" val="1"/>
                </a:ext>
              </a:extLst>
            </p:cNvPr>
            <p:cNvCxnSpPr>
              <a:cxnSpLocks/>
            </p:cNvCxnSpPr>
            <p:nvPr/>
          </p:nvCxnSpPr>
          <p:spPr>
            <a:xfrm flipV="1">
              <a:off x="4520432" y="3559588"/>
              <a:ext cx="0" cy="14874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7" name="Rectangle: Rounded Corners 7">
              <a:extLst>
                <a:ext uri="{FF2B5EF4-FFF2-40B4-BE49-F238E27FC236}">
                  <a16:creationId xmlns:a16="http://schemas.microsoft.com/office/drawing/2014/main" id="{407FDA04-CE59-C92E-B29C-9EFC151B1E53}"/>
                </a:ext>
                <a:ext uri="{C183D7F6-B498-43B3-948B-1728B52AA6E4}">
                  <adec:decorative xmlns:adec="http://schemas.microsoft.com/office/drawing/2017/decorative" val="1"/>
                </a:ext>
              </a:extLst>
            </p:cNvPr>
            <p:cNvSpPr/>
            <p:nvPr/>
          </p:nvSpPr>
          <p:spPr>
            <a:xfrm>
              <a:off x="6536460" y="3236269"/>
              <a:ext cx="387158" cy="646638"/>
            </a:xfrm>
            <a:prstGeom prst="roundRect">
              <a:avLst>
                <a:gd name="adj" fmla="val 12293"/>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AU" sz="1800">
                <a:solidFill>
                  <a:schemeClr val="accent1"/>
                </a:solidFill>
              </a:endParaRPr>
            </a:p>
          </p:txBody>
        </p:sp>
        <p:cxnSp>
          <p:nvCxnSpPr>
            <p:cNvPr id="38" name="Straight Arrow Connector 37">
              <a:extLst>
                <a:ext uri="{FF2B5EF4-FFF2-40B4-BE49-F238E27FC236}">
                  <a16:creationId xmlns:a16="http://schemas.microsoft.com/office/drawing/2014/main" id="{847358C0-36BF-4B45-0AFC-D5316EC9BAD2}"/>
                </a:ext>
                <a:ext uri="{C183D7F6-B498-43B3-948B-1728B52AA6E4}">
                  <adec:decorative xmlns:adec="http://schemas.microsoft.com/office/drawing/2017/decorative" val="1"/>
                </a:ext>
              </a:extLst>
            </p:cNvPr>
            <p:cNvCxnSpPr>
              <a:cxnSpLocks/>
            </p:cNvCxnSpPr>
            <p:nvPr/>
          </p:nvCxnSpPr>
          <p:spPr>
            <a:xfrm flipV="1">
              <a:off x="6730232" y="3559588"/>
              <a:ext cx="0" cy="14874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9" name="Rectangle: Rounded Corners 7">
              <a:extLst>
                <a:ext uri="{FF2B5EF4-FFF2-40B4-BE49-F238E27FC236}">
                  <a16:creationId xmlns:a16="http://schemas.microsoft.com/office/drawing/2014/main" id="{B10D4490-AE10-E7F0-29F7-EA730B10BD02}"/>
                </a:ext>
                <a:ext uri="{C183D7F6-B498-43B3-948B-1728B52AA6E4}">
                  <adec:decorative xmlns:adec="http://schemas.microsoft.com/office/drawing/2017/decorative" val="1"/>
                </a:ext>
              </a:extLst>
            </p:cNvPr>
            <p:cNvSpPr/>
            <p:nvPr/>
          </p:nvSpPr>
          <p:spPr>
            <a:xfrm>
              <a:off x="8746260" y="3236269"/>
              <a:ext cx="387158" cy="646638"/>
            </a:xfrm>
            <a:prstGeom prst="roundRect">
              <a:avLst>
                <a:gd name="adj" fmla="val 12293"/>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AU" sz="1800">
                <a:solidFill>
                  <a:schemeClr val="accent1"/>
                </a:solidFill>
              </a:endParaRPr>
            </a:p>
          </p:txBody>
        </p:sp>
        <p:cxnSp>
          <p:nvCxnSpPr>
            <p:cNvPr id="40" name="Straight Arrow Connector 39">
              <a:extLst>
                <a:ext uri="{FF2B5EF4-FFF2-40B4-BE49-F238E27FC236}">
                  <a16:creationId xmlns:a16="http://schemas.microsoft.com/office/drawing/2014/main" id="{BFE0A57C-AB33-918E-2535-1F08825D1E03}"/>
                </a:ext>
                <a:ext uri="{C183D7F6-B498-43B3-948B-1728B52AA6E4}">
                  <adec:decorative xmlns:adec="http://schemas.microsoft.com/office/drawing/2017/decorative" val="1"/>
                </a:ext>
              </a:extLst>
            </p:cNvPr>
            <p:cNvCxnSpPr>
              <a:cxnSpLocks/>
            </p:cNvCxnSpPr>
            <p:nvPr/>
          </p:nvCxnSpPr>
          <p:spPr>
            <a:xfrm flipV="1">
              <a:off x="8940032" y="3559588"/>
              <a:ext cx="0" cy="14874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1" name="Rectangle: Rounded Corners 7">
              <a:extLst>
                <a:ext uri="{FF2B5EF4-FFF2-40B4-BE49-F238E27FC236}">
                  <a16:creationId xmlns:a16="http://schemas.microsoft.com/office/drawing/2014/main" id="{8E98D188-A5B5-1D86-0CBD-B0D45D2A560B}"/>
                </a:ext>
                <a:ext uri="{C183D7F6-B498-43B3-948B-1728B52AA6E4}">
                  <adec:decorative xmlns:adec="http://schemas.microsoft.com/office/drawing/2017/decorative" val="1"/>
                </a:ext>
              </a:extLst>
            </p:cNvPr>
            <p:cNvSpPr/>
            <p:nvPr/>
          </p:nvSpPr>
          <p:spPr>
            <a:xfrm>
              <a:off x="11197360" y="3236269"/>
              <a:ext cx="387158" cy="646638"/>
            </a:xfrm>
            <a:prstGeom prst="roundRect">
              <a:avLst>
                <a:gd name="adj" fmla="val 12293"/>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AU" sz="1800">
                <a:solidFill>
                  <a:schemeClr val="accent1"/>
                </a:solidFill>
              </a:endParaRPr>
            </a:p>
          </p:txBody>
        </p:sp>
        <p:cxnSp>
          <p:nvCxnSpPr>
            <p:cNvPr id="42" name="Straight Arrow Connector 41">
              <a:extLst>
                <a:ext uri="{FF2B5EF4-FFF2-40B4-BE49-F238E27FC236}">
                  <a16:creationId xmlns:a16="http://schemas.microsoft.com/office/drawing/2014/main" id="{CD93E4DA-3CB3-541F-C709-2A5C96095657}"/>
                </a:ext>
                <a:ext uri="{C183D7F6-B498-43B3-948B-1728B52AA6E4}">
                  <adec:decorative xmlns:adec="http://schemas.microsoft.com/office/drawing/2017/decorative" val="1"/>
                </a:ext>
              </a:extLst>
            </p:cNvPr>
            <p:cNvCxnSpPr>
              <a:cxnSpLocks/>
            </p:cNvCxnSpPr>
            <p:nvPr/>
          </p:nvCxnSpPr>
          <p:spPr>
            <a:xfrm flipV="1">
              <a:off x="11391132" y="3559588"/>
              <a:ext cx="0" cy="14874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sp>
        <p:nvSpPr>
          <p:cNvPr id="34" name="Rectangle: Rounded Corners 2">
            <a:extLst>
              <a:ext uri="{FF2B5EF4-FFF2-40B4-BE49-F238E27FC236}">
                <a16:creationId xmlns:a16="http://schemas.microsoft.com/office/drawing/2014/main" id="{6F114467-26C2-8833-42C2-0C26CE5CF815}"/>
              </a:ext>
            </a:extLst>
          </p:cNvPr>
          <p:cNvSpPr/>
          <p:nvPr/>
        </p:nvSpPr>
        <p:spPr>
          <a:xfrm>
            <a:off x="360000" y="5254340"/>
            <a:ext cx="3911850" cy="474562"/>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AU" dirty="0"/>
              <a:t>Check for understanding </a:t>
            </a:r>
          </a:p>
        </p:txBody>
      </p:sp>
      <p:sp>
        <p:nvSpPr>
          <p:cNvPr id="23" name="TextBox 22">
            <a:extLst>
              <a:ext uri="{FF2B5EF4-FFF2-40B4-BE49-F238E27FC236}">
                <a16:creationId xmlns:a16="http://schemas.microsoft.com/office/drawing/2014/main" id="{19FF9421-41C1-2EFA-C8E2-7B89B70E6517}"/>
              </a:ext>
            </a:extLst>
          </p:cNvPr>
          <p:cNvSpPr txBox="1"/>
          <p:nvPr/>
        </p:nvSpPr>
        <p:spPr>
          <a:xfrm>
            <a:off x="6754567" y="5360829"/>
            <a:ext cx="4872400" cy="315516"/>
          </a:xfrm>
          <a:prstGeom prst="rect">
            <a:avLst/>
          </a:prstGeom>
          <a:noFill/>
        </p:spPr>
        <p:txBody>
          <a:bodyPr wrap="square" lIns="0" tIns="0" rIns="0" bIns="0" rtlCol="0">
            <a:noAutofit/>
          </a:bodyPr>
          <a:lstStyle/>
          <a:p>
            <a:r>
              <a:rPr lang="en-US" sz="1800" dirty="0"/>
              <a:t>Concepts become more complex, building on </a:t>
            </a:r>
          </a:p>
        </p:txBody>
      </p:sp>
      <p:sp>
        <p:nvSpPr>
          <p:cNvPr id="22" name="Right Arrow 21">
            <a:extLst>
              <a:ext uri="{FF2B5EF4-FFF2-40B4-BE49-F238E27FC236}">
                <a16:creationId xmlns:a16="http://schemas.microsoft.com/office/drawing/2014/main" id="{AF69A45E-A3F1-156C-D43F-0E70FFF6D1DF}"/>
              </a:ext>
              <a:ext uri="{C183D7F6-B498-43B3-948B-1728B52AA6E4}">
                <adec:decorative xmlns:adec="http://schemas.microsoft.com/office/drawing/2017/decorative" val="1"/>
              </a:ext>
            </a:extLst>
          </p:cNvPr>
          <p:cNvSpPr/>
          <p:nvPr/>
        </p:nvSpPr>
        <p:spPr>
          <a:xfrm>
            <a:off x="360000" y="5729311"/>
            <a:ext cx="11484000" cy="4745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C157A51-2285-B0DA-8B02-8C238618572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41</a:t>
            </a:fld>
            <a:endParaRPr lang="en-AU"/>
          </a:p>
        </p:txBody>
      </p:sp>
    </p:spTree>
    <p:extLst>
      <p:ext uri="{BB962C8B-B14F-4D97-AF65-F5344CB8AC3E}">
        <p14:creationId xmlns:p14="http://schemas.microsoft.com/office/powerpoint/2010/main" val="293523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8913A7-E9E9-0BBF-4CCD-C03960127583}"/>
              </a:ext>
            </a:extLst>
          </p:cNvPr>
          <p:cNvSpPr>
            <a:spLocks noGrp="1"/>
          </p:cNvSpPr>
          <p:nvPr>
            <p:ph type="title"/>
          </p:nvPr>
        </p:nvSpPr>
        <p:spPr/>
        <p:txBody>
          <a:bodyPr/>
          <a:lstStyle/>
          <a:p>
            <a:r>
              <a:rPr lang="en-AU" dirty="0"/>
              <a:t>Pair and share</a:t>
            </a:r>
            <a:r>
              <a:rPr lang="en-AU" dirty="0">
                <a:solidFill>
                  <a:schemeClr val="bg1"/>
                </a:solidFill>
              </a:rPr>
              <a:t> (2)</a:t>
            </a:r>
            <a:r>
              <a:rPr lang="en-AU" dirty="0"/>
              <a:t> </a:t>
            </a:r>
          </a:p>
        </p:txBody>
      </p:sp>
      <p:sp>
        <p:nvSpPr>
          <p:cNvPr id="6" name="Content Placeholder 5">
            <a:extLst>
              <a:ext uri="{FF2B5EF4-FFF2-40B4-BE49-F238E27FC236}">
                <a16:creationId xmlns:a16="http://schemas.microsoft.com/office/drawing/2014/main" id="{77F2502B-104D-06EA-3D32-206FE979DB66}"/>
              </a:ext>
            </a:extLst>
          </p:cNvPr>
          <p:cNvSpPr>
            <a:spLocks noGrp="1"/>
          </p:cNvSpPr>
          <p:nvPr>
            <p:ph type="body" sz="quarter" idx="19"/>
          </p:nvPr>
        </p:nvSpPr>
        <p:spPr>
          <a:xfrm>
            <a:off x="360000" y="1862942"/>
            <a:ext cx="11092860" cy="4491058"/>
          </a:xfrm>
        </p:spPr>
        <p:txBody>
          <a:bodyPr vert="horz" lIns="0" tIns="0" rIns="0" bIns="0" rtlCol="0" anchor="t">
            <a:noAutofit/>
          </a:bodyPr>
          <a:lstStyle/>
          <a:p>
            <a:r>
              <a:rPr lang="en-AU" dirty="0"/>
              <a:t>Turn to the person next to you and explain the importance of introducing one chunk at a time. </a:t>
            </a:r>
          </a:p>
        </p:txBody>
      </p:sp>
      <p:sp>
        <p:nvSpPr>
          <p:cNvPr id="2" name="Slide Number Placeholder 3">
            <a:extLst>
              <a:ext uri="{FF2B5EF4-FFF2-40B4-BE49-F238E27FC236}">
                <a16:creationId xmlns:a16="http://schemas.microsoft.com/office/drawing/2014/main" id="{01F418DE-B5F8-0F6E-B50A-83F3F660BE3E}"/>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42</a:t>
            </a:fld>
            <a:endParaRPr lang="en-AU"/>
          </a:p>
        </p:txBody>
      </p:sp>
    </p:spTree>
    <p:extLst>
      <p:ext uri="{BB962C8B-B14F-4D97-AF65-F5344CB8AC3E}">
        <p14:creationId xmlns:p14="http://schemas.microsoft.com/office/powerpoint/2010/main" val="70636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B8B9B6-D34D-2252-7132-B26AFD121DFA}"/>
              </a:ext>
            </a:extLst>
          </p:cNvPr>
          <p:cNvSpPr>
            <a:spLocks noGrp="1"/>
          </p:cNvSpPr>
          <p:nvPr>
            <p:ph type="body" sz="quarter" idx="11"/>
          </p:nvPr>
        </p:nvSpPr>
        <p:spPr>
          <a:xfrm>
            <a:off x="539999" y="3117146"/>
            <a:ext cx="8839131" cy="684000"/>
          </a:xfrm>
        </p:spPr>
        <p:txBody>
          <a:bodyPr/>
          <a:lstStyle/>
          <a:p>
            <a:r>
              <a:rPr lang="en-AU" sz="5400"/>
              <a:t>Technique B</a:t>
            </a:r>
          </a:p>
        </p:txBody>
      </p:sp>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US"/>
              <a:t>Unit planning</a:t>
            </a:r>
            <a:endParaRPr lang="en-AU"/>
          </a:p>
        </p:txBody>
      </p:sp>
      <p:sp>
        <p:nvSpPr>
          <p:cNvPr id="2" name="Footer Placeholder 1">
            <a:extLst>
              <a:ext uri="{FF2B5EF4-FFF2-40B4-BE49-F238E27FC236}">
                <a16:creationId xmlns:a16="http://schemas.microsoft.com/office/drawing/2014/main" id="{B3064B89-FD5D-4106-EDB2-BE8E84902761}"/>
              </a:ext>
              <a:ext uri="{C183D7F6-B498-43B3-948B-1728B52AA6E4}">
                <adec:decorative xmlns:adec="http://schemas.microsoft.com/office/drawing/2017/decorative" val="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203719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6CA6A-12D2-C60F-EE36-0F69D91158F4}"/>
              </a:ext>
            </a:extLst>
          </p:cNvPr>
          <p:cNvSpPr>
            <a:spLocks noGrp="1"/>
          </p:cNvSpPr>
          <p:nvPr>
            <p:ph type="title"/>
          </p:nvPr>
        </p:nvSpPr>
        <p:spPr/>
        <p:txBody>
          <a:bodyPr/>
          <a:lstStyle/>
          <a:p>
            <a:r>
              <a:rPr lang="en-AU" dirty="0"/>
              <a:t>Unit planning</a:t>
            </a:r>
            <a:r>
              <a:rPr lang="en-AU" dirty="0">
                <a:solidFill>
                  <a:schemeClr val="bg1"/>
                </a:solidFill>
              </a:rPr>
              <a:t> (2)</a:t>
            </a:r>
          </a:p>
        </p:txBody>
      </p:sp>
      <p:sp>
        <p:nvSpPr>
          <p:cNvPr id="3" name="Content Placeholder 2">
            <a:extLst>
              <a:ext uri="{FF2B5EF4-FFF2-40B4-BE49-F238E27FC236}">
                <a16:creationId xmlns:a16="http://schemas.microsoft.com/office/drawing/2014/main" id="{3C2F99AE-3CE8-0BD7-59E4-F6B563F14FF8}"/>
              </a:ext>
            </a:extLst>
          </p:cNvPr>
          <p:cNvSpPr>
            <a:spLocks noGrp="1"/>
          </p:cNvSpPr>
          <p:nvPr>
            <p:ph idx="1"/>
          </p:nvPr>
        </p:nvSpPr>
        <p:spPr/>
        <p:txBody>
          <a:bodyPr vert="horz" lIns="0" tIns="0" rIns="0" bIns="0" rtlCol="0" anchor="t">
            <a:noAutofit/>
          </a:bodyPr>
          <a:lstStyle/>
          <a:p>
            <a:pPr marL="285750" indent="-285750">
              <a:spcAft>
                <a:spcPts val="600"/>
              </a:spcAft>
              <a:buFont typeface="Arial" panose="020B0604020202020204" pitchFamily="34" charset="0"/>
              <a:buChar char="•"/>
            </a:pPr>
            <a:r>
              <a:rPr lang="en-AU" dirty="0"/>
              <a:t>Teachers plan units by chunking and sequencing learning to systematically build student understanding and skills over time. </a:t>
            </a:r>
          </a:p>
          <a:p>
            <a:pPr marL="285750" indent="-285750">
              <a:spcAft>
                <a:spcPts val="600"/>
              </a:spcAft>
              <a:buFont typeface="Arial" panose="020B0604020202020204" pitchFamily="34" charset="0"/>
              <a:buChar char="•"/>
            </a:pPr>
            <a:r>
              <a:rPr lang="en-AU" dirty="0"/>
              <a:t>Unit planning allows teachers to identify the key knowledge and vocabulary of the concept or skill that students need to build over the unit. </a:t>
            </a:r>
          </a:p>
          <a:p>
            <a:pPr marL="285750" indent="-285750">
              <a:spcAft>
                <a:spcPts val="600"/>
              </a:spcAft>
              <a:buFont typeface="Arial" panose="020B0604020202020204" pitchFamily="34" charset="0"/>
              <a:buChar char="•"/>
            </a:pPr>
            <a:r>
              <a:rPr lang="en-AU" dirty="0"/>
              <a:t>Chunking and sequencing information are crucial strategies for managing cognitive load and facilitating schema development. </a:t>
            </a:r>
          </a:p>
          <a:p>
            <a:pPr marL="285750" indent="-285750">
              <a:spcAft>
                <a:spcPts val="600"/>
              </a:spcAft>
              <a:buFont typeface="Arial" panose="020B0604020202020204" pitchFamily="34" charset="0"/>
              <a:buChar char="•"/>
            </a:pPr>
            <a:r>
              <a:rPr lang="en-AU" dirty="0"/>
              <a:t>Sequencing tasks and monitoring learning progress before moving on to the next chunk supports information being transferred to long-term memory, where it is easier to use and connect to new learning (AERO 2022).</a:t>
            </a:r>
          </a:p>
        </p:txBody>
      </p:sp>
      <p:sp>
        <p:nvSpPr>
          <p:cNvPr id="4" name="Slide Number Placeholder 3">
            <a:extLst>
              <a:ext uri="{FF2B5EF4-FFF2-40B4-BE49-F238E27FC236}">
                <a16:creationId xmlns:a16="http://schemas.microsoft.com/office/drawing/2014/main" id="{C6F43816-55D2-FCB1-AF97-74AC5093706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44</a:t>
            </a:fld>
            <a:endParaRPr lang="en-AU"/>
          </a:p>
        </p:txBody>
      </p:sp>
    </p:spTree>
    <p:extLst>
      <p:ext uri="{BB962C8B-B14F-4D97-AF65-F5344CB8AC3E}">
        <p14:creationId xmlns:p14="http://schemas.microsoft.com/office/powerpoint/2010/main" val="253332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20091-409B-1E01-EA0D-0E2E3CF541F2}"/>
              </a:ext>
            </a:extLst>
          </p:cNvPr>
          <p:cNvSpPr>
            <a:spLocks noGrp="1"/>
          </p:cNvSpPr>
          <p:nvPr>
            <p:ph type="title"/>
          </p:nvPr>
        </p:nvSpPr>
        <p:spPr/>
        <p:txBody>
          <a:bodyPr/>
          <a:lstStyle/>
          <a:p>
            <a:r>
              <a:rPr lang="en-AU" dirty="0"/>
              <a:t>Unit planning – Key considerations</a:t>
            </a:r>
          </a:p>
        </p:txBody>
      </p:sp>
      <p:sp>
        <p:nvSpPr>
          <p:cNvPr id="3" name="Content Placeholder 2">
            <a:extLst>
              <a:ext uri="{FF2B5EF4-FFF2-40B4-BE49-F238E27FC236}">
                <a16:creationId xmlns:a16="http://schemas.microsoft.com/office/drawing/2014/main" id="{A8350469-D073-1D88-0CB3-474DA7C9AB5A}"/>
              </a:ext>
            </a:extLst>
          </p:cNvPr>
          <p:cNvSpPr>
            <a:spLocks noGrp="1"/>
          </p:cNvSpPr>
          <p:nvPr>
            <p:ph idx="1"/>
          </p:nvPr>
        </p:nvSpPr>
        <p:spPr/>
        <p:txBody>
          <a:bodyPr vert="horz" lIns="0" tIns="0" rIns="0" bIns="0" rtlCol="0" anchor="t">
            <a:noAutofit/>
          </a:bodyPr>
          <a:lstStyle/>
          <a:p>
            <a:pPr marL="285750" indent="-285750">
              <a:spcAft>
                <a:spcPts val="600"/>
              </a:spcAft>
              <a:buFont typeface="Arial" panose="020B0604020202020204" pitchFamily="34" charset="0"/>
              <a:buChar char="•"/>
            </a:pPr>
            <a:r>
              <a:rPr lang="en-AU" dirty="0"/>
              <a:t>Design specific learning intentions and success criteria, providing multiple opportunities to successfully meet them.</a:t>
            </a:r>
          </a:p>
          <a:p>
            <a:pPr marL="285750" indent="-285750">
              <a:spcAft>
                <a:spcPts val="600"/>
              </a:spcAft>
              <a:buFont typeface="Arial" panose="020B0604020202020204" pitchFamily="34" charset="0"/>
              <a:buChar char="•"/>
            </a:pPr>
            <a:r>
              <a:rPr lang="en-AU" dirty="0"/>
              <a:t>Identify connections between ideas that link to prior knowledge to build schemas. </a:t>
            </a:r>
          </a:p>
          <a:p>
            <a:pPr marL="285750" indent="-285750">
              <a:spcAft>
                <a:spcPts val="600"/>
              </a:spcAft>
              <a:buFont typeface="Arial" panose="020B0604020202020204" pitchFamily="34" charset="0"/>
              <a:buChar char="•"/>
            </a:pPr>
            <a:r>
              <a:rPr lang="en-AU" dirty="0"/>
              <a:t>Consider how the unit plan builds on current understanding, with opportunities to activate prior knowledge.</a:t>
            </a:r>
          </a:p>
          <a:p>
            <a:pPr marL="285750" indent="-285750">
              <a:spcAft>
                <a:spcPts val="600"/>
              </a:spcAft>
              <a:buFont typeface="Arial" panose="020B0604020202020204" pitchFamily="34" charset="0"/>
              <a:buChar char="•"/>
            </a:pPr>
            <a:r>
              <a:rPr lang="en-AU" dirty="0"/>
              <a:t>Consider misconceptions students may have.</a:t>
            </a:r>
          </a:p>
          <a:p>
            <a:pPr marL="285750" indent="-285750">
              <a:spcAft>
                <a:spcPts val="600"/>
              </a:spcAft>
              <a:buFont typeface="Arial" panose="020B0604020202020204" pitchFamily="34" charset="0"/>
              <a:buChar char="•"/>
            </a:pPr>
            <a:r>
              <a:rPr lang="en-AU" dirty="0"/>
              <a:t>Adapt plans and lessons in response to student learning needs as part of the teaching and learning cycle.</a:t>
            </a:r>
          </a:p>
        </p:txBody>
      </p:sp>
      <p:sp>
        <p:nvSpPr>
          <p:cNvPr id="4" name="Slide Number Placeholder 3">
            <a:extLst>
              <a:ext uri="{FF2B5EF4-FFF2-40B4-BE49-F238E27FC236}">
                <a16:creationId xmlns:a16="http://schemas.microsoft.com/office/drawing/2014/main" id="{9A23CC7D-8266-D132-EE77-7F5AEBFEBDD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45</a:t>
            </a:fld>
            <a:endParaRPr lang="en-AU"/>
          </a:p>
        </p:txBody>
      </p:sp>
    </p:spTree>
    <p:extLst>
      <p:ext uri="{BB962C8B-B14F-4D97-AF65-F5344CB8AC3E}">
        <p14:creationId xmlns:p14="http://schemas.microsoft.com/office/powerpoint/2010/main" val="330545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9336F-06AF-D94A-36D3-D4B23D2817CE}"/>
              </a:ext>
            </a:extLst>
          </p:cNvPr>
          <p:cNvSpPr>
            <a:spLocks noGrp="1"/>
          </p:cNvSpPr>
          <p:nvPr>
            <p:ph type="title"/>
          </p:nvPr>
        </p:nvSpPr>
        <p:spPr/>
        <p:txBody>
          <a:bodyPr/>
          <a:lstStyle/>
          <a:p>
            <a:r>
              <a:rPr lang="en-AU" dirty="0"/>
              <a:t>Example 1 – Knowledge organiser </a:t>
            </a:r>
          </a:p>
        </p:txBody>
      </p:sp>
      <p:graphicFrame>
        <p:nvGraphicFramePr>
          <p:cNvPr id="3" name="Table 2">
            <a:extLst>
              <a:ext uri="{FF2B5EF4-FFF2-40B4-BE49-F238E27FC236}">
                <a16:creationId xmlns:a16="http://schemas.microsoft.com/office/drawing/2014/main" id="{DE1F054A-116F-13AE-6073-99CD4BD5C53C}"/>
              </a:ext>
            </a:extLst>
          </p:cNvPr>
          <p:cNvGraphicFramePr>
            <a:graphicFrameLocks noGrp="1"/>
          </p:cNvGraphicFramePr>
          <p:nvPr>
            <p:extLst>
              <p:ext uri="{D42A27DB-BD31-4B8C-83A1-F6EECF244321}">
                <p14:modId xmlns:p14="http://schemas.microsoft.com/office/powerpoint/2010/main" val="3453272340"/>
              </p:ext>
            </p:extLst>
          </p:nvPr>
        </p:nvGraphicFramePr>
        <p:xfrm>
          <a:off x="398100" y="1712935"/>
          <a:ext cx="11445900" cy="4249715"/>
        </p:xfrm>
        <a:graphic>
          <a:graphicData uri="http://schemas.openxmlformats.org/drawingml/2006/table">
            <a:tbl>
              <a:tblPr firstRow="1" bandRow="1">
                <a:tableStyleId>{5A111915-BE36-4E01-A7E5-04B1672EAD32}</a:tableStyleId>
              </a:tblPr>
              <a:tblGrid>
                <a:gridCol w="2289180">
                  <a:extLst>
                    <a:ext uri="{9D8B030D-6E8A-4147-A177-3AD203B41FA5}">
                      <a16:colId xmlns:a16="http://schemas.microsoft.com/office/drawing/2014/main" val="1969280506"/>
                    </a:ext>
                  </a:extLst>
                </a:gridCol>
                <a:gridCol w="2289180">
                  <a:extLst>
                    <a:ext uri="{9D8B030D-6E8A-4147-A177-3AD203B41FA5}">
                      <a16:colId xmlns:a16="http://schemas.microsoft.com/office/drawing/2014/main" val="3284371944"/>
                    </a:ext>
                  </a:extLst>
                </a:gridCol>
                <a:gridCol w="2289180">
                  <a:extLst>
                    <a:ext uri="{9D8B030D-6E8A-4147-A177-3AD203B41FA5}">
                      <a16:colId xmlns:a16="http://schemas.microsoft.com/office/drawing/2014/main" val="3000874151"/>
                    </a:ext>
                  </a:extLst>
                </a:gridCol>
                <a:gridCol w="2289180">
                  <a:extLst>
                    <a:ext uri="{9D8B030D-6E8A-4147-A177-3AD203B41FA5}">
                      <a16:colId xmlns:a16="http://schemas.microsoft.com/office/drawing/2014/main" val="391762280"/>
                    </a:ext>
                  </a:extLst>
                </a:gridCol>
                <a:gridCol w="2289180">
                  <a:extLst>
                    <a:ext uri="{9D8B030D-6E8A-4147-A177-3AD203B41FA5}">
                      <a16:colId xmlns:a16="http://schemas.microsoft.com/office/drawing/2014/main" val="3624089023"/>
                    </a:ext>
                  </a:extLst>
                </a:gridCol>
              </a:tblGrid>
              <a:tr h="592115">
                <a:tc gridSpan="5">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sz="2000" b="1" kern="1200" dirty="0">
                          <a:solidFill>
                            <a:schemeClr val="bg1"/>
                          </a:solidFill>
                          <a:latin typeface="+mj-lt"/>
                          <a:ea typeface="+mn-ea"/>
                          <a:cs typeface="+mn-cs"/>
                        </a:rPr>
                        <a:t>Syllabus outcome</a:t>
                      </a:r>
                    </a:p>
                  </a:txBody>
                  <a:tcPr marL="127440" marR="127440" marT="81720" marB="81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AU" sz="1800" b="1" kern="1200" dirty="0">
                        <a:solidFill>
                          <a:schemeClr val="bg1"/>
                        </a:solidFill>
                        <a:latin typeface="+mn-lt"/>
                        <a:ea typeface="+mn-ea"/>
                        <a:cs typeface="+mn-cs"/>
                      </a:endParaRPr>
                    </a:p>
                  </a:txBody>
                  <a:tcPr anchor="ctr"/>
                </a:tc>
                <a:extLst>
                  <a:ext uri="{0D108BD9-81ED-4DB2-BD59-A6C34878D82A}">
                    <a16:rowId xmlns:a16="http://schemas.microsoft.com/office/drawing/2014/main" val="3971092309"/>
                  </a:ext>
                </a:extLst>
              </a:tr>
              <a:tr h="78105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b="1" kern="1200" dirty="0">
                          <a:solidFill>
                            <a:schemeClr val="accent1"/>
                          </a:solidFill>
                          <a:latin typeface="+mn-lt"/>
                          <a:ea typeface="+mn-ea"/>
                          <a:cs typeface="+mn-cs"/>
                        </a:rPr>
                        <a:t>Prior knowledge</a:t>
                      </a:r>
                    </a:p>
                  </a:txBody>
                  <a:tcPr marL="127440" marR="127440" marT="81720" marB="81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b="1" kern="1200" dirty="0">
                          <a:solidFill>
                            <a:schemeClr val="accent1"/>
                          </a:solidFill>
                          <a:latin typeface="+mn-lt"/>
                          <a:ea typeface="+mn-ea"/>
                          <a:cs typeface="+mn-cs"/>
                        </a:rPr>
                        <a:t>Key knowledge</a:t>
                      </a:r>
                    </a:p>
                  </a:txBody>
                  <a:tcPr marL="127440" marR="127440" marT="81720" marB="81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b="1" kern="1200" dirty="0">
                          <a:solidFill>
                            <a:schemeClr val="accent1"/>
                          </a:solidFill>
                          <a:latin typeface="+mn-lt"/>
                          <a:ea typeface="+mn-ea"/>
                          <a:cs typeface="+mn-cs"/>
                        </a:rPr>
                        <a:t>Connected ideas</a:t>
                      </a:r>
                    </a:p>
                  </a:txBody>
                  <a:tcPr marL="127440" marR="127440" marT="81720" marB="81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b="1" kern="1200" dirty="0">
                          <a:solidFill>
                            <a:schemeClr val="accent1"/>
                          </a:solidFill>
                          <a:latin typeface="+mn-lt"/>
                          <a:ea typeface="+mn-ea"/>
                          <a:cs typeface="+mn-cs"/>
                        </a:rPr>
                        <a:t>Misconceptions and responses</a:t>
                      </a:r>
                    </a:p>
                  </a:txBody>
                  <a:tcPr marL="127440" marR="127440" marT="81720" marB="81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b="1" kern="1200" dirty="0">
                          <a:solidFill>
                            <a:schemeClr val="accent1"/>
                          </a:solidFill>
                          <a:latin typeface="+mn-lt"/>
                          <a:ea typeface="+mn-ea"/>
                          <a:cs typeface="+mn-cs"/>
                        </a:rPr>
                        <a:t>Vocabulary</a:t>
                      </a:r>
                    </a:p>
                  </a:txBody>
                  <a:tcPr marL="127440" marR="127440" marT="81720" marB="81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7623269"/>
                  </a:ext>
                </a:extLst>
              </a:tr>
              <a:tr h="287655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a:solidFill>
                            <a:schemeClr val="tx1"/>
                          </a:solidFill>
                        </a:rPr>
                        <a:t>Know the parts of a plant</a:t>
                      </a:r>
                    </a:p>
                  </a:txBody>
                  <a:tcPr marL="127440" marR="127440" marT="81720" marB="81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a:solidFill>
                            <a:schemeClr val="tx1"/>
                          </a:solidFill>
                        </a:rPr>
                        <a:t>Describe how living things get water to survive</a:t>
                      </a:r>
                    </a:p>
                  </a:txBody>
                  <a:tcPr marL="127440" marR="127440" marT="81720" marB="81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a:solidFill>
                            <a:schemeClr val="tx1"/>
                          </a:solidFill>
                        </a:rPr>
                        <a:t>Roots absorb water from the soil</a:t>
                      </a:r>
                    </a:p>
                  </a:txBody>
                  <a:tcPr marL="127440" marR="127440" marT="81720" marB="81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a:solidFill>
                            <a:schemeClr val="tx1"/>
                          </a:solidFill>
                        </a:rPr>
                        <a:t>Soil provides food for plants</a:t>
                      </a:r>
                    </a:p>
                  </a:txBody>
                  <a:tcPr marL="127440" marR="127440" marT="81720" marB="81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AU" sz="1800" dirty="0">
                          <a:solidFill>
                            <a:schemeClr val="tx1"/>
                          </a:solidFill>
                        </a:rPr>
                        <a:t>Absorb </a:t>
                      </a:r>
                      <a:endParaRPr lang="en-US" sz="1800" dirty="0">
                        <a:solidFill>
                          <a:schemeClr val="tx1"/>
                        </a:solidFill>
                      </a:endParaRPr>
                    </a:p>
                    <a:p>
                      <a:pPr>
                        <a:lnSpc>
                          <a:spcPct val="150000"/>
                        </a:lnSpc>
                      </a:pPr>
                      <a:r>
                        <a:rPr lang="en-US" sz="1800" dirty="0">
                          <a:solidFill>
                            <a:schemeClr val="tx1"/>
                          </a:solidFill>
                        </a:rPr>
                        <a:t>Nutrients</a:t>
                      </a:r>
                    </a:p>
                    <a:p>
                      <a:pPr>
                        <a:lnSpc>
                          <a:spcPct val="150000"/>
                        </a:lnSpc>
                      </a:pPr>
                      <a:r>
                        <a:rPr lang="en-US" sz="1800" dirty="0">
                          <a:solidFill>
                            <a:schemeClr val="tx1"/>
                          </a:solidFill>
                        </a:rPr>
                        <a:t>Underground</a:t>
                      </a:r>
                    </a:p>
                  </a:txBody>
                  <a:tcPr marL="127440" marR="127440" marT="81720" marB="81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7836826"/>
                  </a:ext>
                </a:extLst>
              </a:tr>
            </a:tbl>
          </a:graphicData>
        </a:graphic>
      </p:graphicFrame>
      <p:sp>
        <p:nvSpPr>
          <p:cNvPr id="4" name="Slide Number Placeholder 3">
            <a:extLst>
              <a:ext uri="{FF2B5EF4-FFF2-40B4-BE49-F238E27FC236}">
                <a16:creationId xmlns:a16="http://schemas.microsoft.com/office/drawing/2014/main" id="{9F0859B8-4E9E-D559-0C51-4DEDAE85A5B6}"/>
              </a:ext>
            </a:extLst>
          </p:cNvPr>
          <p:cNvSpPr>
            <a:spLocks noGrp="1"/>
          </p:cNvSpPr>
          <p:nvPr>
            <p:ph type="sldNum" sz="quarter" idx="10"/>
          </p:nvPr>
        </p:nvSpPr>
        <p:spPr/>
        <p:txBody>
          <a:bodyPr/>
          <a:lstStyle/>
          <a:p>
            <a:fld id="{10A01DC5-1685-4615-8240-15192985C6A2}" type="slidenum">
              <a:rPr lang="en-AU" smtClean="0"/>
              <a:pPr/>
              <a:t>46</a:t>
            </a:fld>
            <a:endParaRPr lang="en-AU"/>
          </a:p>
        </p:txBody>
      </p:sp>
    </p:spTree>
    <p:extLst>
      <p:ext uri="{BB962C8B-B14F-4D97-AF65-F5344CB8AC3E}">
        <p14:creationId xmlns:p14="http://schemas.microsoft.com/office/powerpoint/2010/main" val="41284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2E5-5425-9585-D864-BDBD28A6EE8D}"/>
              </a:ext>
            </a:extLst>
          </p:cNvPr>
          <p:cNvSpPr>
            <a:spLocks noGrp="1"/>
          </p:cNvSpPr>
          <p:nvPr>
            <p:ph type="title"/>
          </p:nvPr>
        </p:nvSpPr>
        <p:spPr>
          <a:xfrm>
            <a:off x="360000" y="360000"/>
            <a:ext cx="10080000" cy="545601"/>
          </a:xfrm>
        </p:spPr>
        <p:txBody>
          <a:bodyPr/>
          <a:lstStyle/>
          <a:p>
            <a:r>
              <a:rPr lang="en-AU"/>
              <a:t>Misconceptions</a:t>
            </a:r>
          </a:p>
        </p:txBody>
      </p:sp>
      <p:sp>
        <p:nvSpPr>
          <p:cNvPr id="7" name="Rectangle: Rounded Corners 6">
            <a:extLst>
              <a:ext uri="{FF2B5EF4-FFF2-40B4-BE49-F238E27FC236}">
                <a16:creationId xmlns:a16="http://schemas.microsoft.com/office/drawing/2014/main" id="{2C04BB96-8F7E-75A4-D6D2-0337E6089D9E}"/>
              </a:ext>
            </a:extLst>
          </p:cNvPr>
          <p:cNvSpPr/>
          <p:nvPr/>
        </p:nvSpPr>
        <p:spPr>
          <a:xfrm>
            <a:off x="363393" y="1919926"/>
            <a:ext cx="3130274" cy="1509078"/>
          </a:xfrm>
          <a:prstGeom prst="roundRect">
            <a:avLst>
              <a:gd name="adj" fmla="val 91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sz="1800" dirty="0">
                <a:solidFill>
                  <a:schemeClr val="accent1"/>
                </a:solidFill>
              </a:rPr>
              <a:t>Identify misconceptions </a:t>
            </a:r>
            <a:endParaRPr lang="en-US" sz="1800" dirty="0">
              <a:solidFill>
                <a:schemeClr val="accent1"/>
              </a:solidFill>
            </a:endParaRPr>
          </a:p>
        </p:txBody>
      </p:sp>
      <p:pic>
        <p:nvPicPr>
          <p:cNvPr id="6" name="Content Placeholder 5">
            <a:extLst>
              <a:ext uri="{FF2B5EF4-FFF2-40B4-BE49-F238E27FC236}">
                <a16:creationId xmlns:a16="http://schemas.microsoft.com/office/drawing/2014/main" id="{9F0CD6B5-D6DB-31B8-B432-A60005363278}"/>
              </a:ext>
              <a:ext uri="{C183D7F6-B498-43B3-948B-1728B52AA6E4}">
                <adec:decorative xmlns:adec="http://schemas.microsoft.com/office/drawing/2017/decorative" val="1"/>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950238" y="3772460"/>
            <a:ext cx="2237180" cy="2237180"/>
          </a:xfrm>
        </p:spPr>
      </p:pic>
      <p:sp>
        <p:nvSpPr>
          <p:cNvPr id="3" name="Rectangle: Rounded Corners 6">
            <a:extLst>
              <a:ext uri="{FF2B5EF4-FFF2-40B4-BE49-F238E27FC236}">
                <a16:creationId xmlns:a16="http://schemas.microsoft.com/office/drawing/2014/main" id="{95E9A4A4-B7A6-2B87-1E2D-7937D35C8725}"/>
              </a:ext>
            </a:extLst>
          </p:cNvPr>
          <p:cNvSpPr/>
          <p:nvPr/>
        </p:nvSpPr>
        <p:spPr>
          <a:xfrm>
            <a:off x="4530863" y="1919926"/>
            <a:ext cx="3130274" cy="1509078"/>
          </a:xfrm>
          <a:prstGeom prst="roundRect">
            <a:avLst>
              <a:gd name="adj" fmla="val 91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sz="1800" dirty="0">
                <a:solidFill>
                  <a:schemeClr val="accent1"/>
                </a:solidFill>
              </a:rPr>
              <a:t>Correct misconceptions </a:t>
            </a:r>
          </a:p>
        </p:txBody>
      </p:sp>
      <p:sp>
        <p:nvSpPr>
          <p:cNvPr id="14" name="Arrow: Right 13">
            <a:extLst>
              <a:ext uri="{FF2B5EF4-FFF2-40B4-BE49-F238E27FC236}">
                <a16:creationId xmlns:a16="http://schemas.microsoft.com/office/drawing/2014/main" id="{2CC921E8-816B-522D-9BAC-94C61E308C6F}"/>
              </a:ext>
              <a:ext uri="{C183D7F6-B498-43B3-948B-1728B52AA6E4}">
                <adec:decorative xmlns:adec="http://schemas.microsoft.com/office/drawing/2017/decorative" val="1"/>
              </a:ext>
            </a:extLst>
          </p:cNvPr>
          <p:cNvSpPr/>
          <p:nvPr/>
        </p:nvSpPr>
        <p:spPr>
          <a:xfrm rot="-1860000">
            <a:off x="4917988" y="4235699"/>
            <a:ext cx="2368024" cy="12536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6">
            <a:extLst>
              <a:ext uri="{FF2B5EF4-FFF2-40B4-BE49-F238E27FC236}">
                <a16:creationId xmlns:a16="http://schemas.microsoft.com/office/drawing/2014/main" id="{68910E39-E77A-A59B-3554-1563B86A1FB7}"/>
              </a:ext>
            </a:extLst>
          </p:cNvPr>
          <p:cNvSpPr/>
          <p:nvPr/>
        </p:nvSpPr>
        <p:spPr>
          <a:xfrm>
            <a:off x="8698333" y="1919926"/>
            <a:ext cx="3130274" cy="1509078"/>
          </a:xfrm>
          <a:prstGeom prst="roundRect">
            <a:avLst>
              <a:gd name="adj" fmla="val 91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sz="1800" dirty="0">
                <a:solidFill>
                  <a:schemeClr val="accent1"/>
                </a:solidFill>
              </a:rPr>
              <a:t>Check for understanding and re-teach later, if needed</a:t>
            </a:r>
          </a:p>
        </p:txBody>
      </p:sp>
      <p:pic>
        <p:nvPicPr>
          <p:cNvPr id="15" name="Graphic 14">
            <a:extLst>
              <a:ext uri="{FF2B5EF4-FFF2-40B4-BE49-F238E27FC236}">
                <a16:creationId xmlns:a16="http://schemas.microsoft.com/office/drawing/2014/main" id="{C35CF4AC-E68B-67A8-11A0-E15E749E02C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16582" y="3712033"/>
            <a:ext cx="2524560" cy="2358034"/>
          </a:xfrm>
          <a:prstGeom prst="rect">
            <a:avLst/>
          </a:prstGeom>
        </p:spPr>
      </p:pic>
      <p:sp>
        <p:nvSpPr>
          <p:cNvPr id="4" name="Slide Number Placeholder 3">
            <a:extLst>
              <a:ext uri="{FF2B5EF4-FFF2-40B4-BE49-F238E27FC236}">
                <a16:creationId xmlns:a16="http://schemas.microsoft.com/office/drawing/2014/main" id="{2D20E538-A29C-1216-AFC7-B05BE6C35B2C}"/>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47</a:t>
            </a:fld>
            <a:endParaRPr lang="en-AU"/>
          </a:p>
        </p:txBody>
      </p:sp>
    </p:spTree>
    <p:extLst>
      <p:ext uri="{BB962C8B-B14F-4D97-AF65-F5344CB8AC3E}">
        <p14:creationId xmlns:p14="http://schemas.microsoft.com/office/powerpoint/2010/main" val="421553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14"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4CE792-9C42-B40F-7388-D16A73A81C8C}"/>
              </a:ext>
            </a:extLst>
          </p:cNvPr>
          <p:cNvSpPr>
            <a:spLocks noGrp="1"/>
          </p:cNvSpPr>
          <p:nvPr>
            <p:ph type="title"/>
          </p:nvPr>
        </p:nvSpPr>
        <p:spPr/>
        <p:txBody>
          <a:bodyPr anchor="t">
            <a:normAutofit/>
          </a:bodyPr>
          <a:lstStyle/>
          <a:p>
            <a:r>
              <a:rPr lang="en-US"/>
              <a:t>Non-examples</a:t>
            </a:r>
          </a:p>
        </p:txBody>
      </p:sp>
      <p:sp>
        <p:nvSpPr>
          <p:cNvPr id="5" name="Text Placeholder 4">
            <a:extLst>
              <a:ext uri="{FF2B5EF4-FFF2-40B4-BE49-F238E27FC236}">
                <a16:creationId xmlns:a16="http://schemas.microsoft.com/office/drawing/2014/main" id="{507B90C7-13B5-1034-552E-8DD1E62846A0}"/>
              </a:ext>
            </a:extLst>
          </p:cNvPr>
          <p:cNvSpPr>
            <a:spLocks noGrp="1"/>
          </p:cNvSpPr>
          <p:nvPr>
            <p:ph idx="1"/>
          </p:nvPr>
        </p:nvSpPr>
        <p:spPr>
          <a:xfrm>
            <a:off x="360000" y="1620000"/>
            <a:ext cx="11484000" cy="873230"/>
          </a:xfrm>
        </p:spPr>
        <p:txBody>
          <a:bodyPr vert="horz" lIns="0" tIns="0" rIns="0" bIns="0" rtlCol="0" anchor="t">
            <a:noAutofit/>
          </a:bodyPr>
          <a:lstStyle/>
          <a:p>
            <a:pPr>
              <a:spcAft>
                <a:spcPts val="600"/>
              </a:spcAft>
            </a:pPr>
            <a:r>
              <a:rPr lang="en-AU" dirty="0"/>
              <a:t>Non-examples can make learning clear by clarifying the </a:t>
            </a:r>
            <a:r>
              <a:rPr lang="en-AU" b="1" dirty="0">
                <a:latin typeface="+mj-lt"/>
              </a:rPr>
              <a:t>boundaries</a:t>
            </a:r>
            <a:r>
              <a:rPr lang="en-AU" dirty="0"/>
              <a:t> of a concept.</a:t>
            </a:r>
          </a:p>
          <a:p>
            <a:pPr>
              <a:spcAft>
                <a:spcPts val="600"/>
              </a:spcAft>
            </a:pPr>
            <a:r>
              <a:rPr lang="en-AU" dirty="0"/>
              <a:t>Comparing examples and non-examples clarifies misconceptions.</a:t>
            </a:r>
            <a:endParaRPr lang="en-US" dirty="0"/>
          </a:p>
        </p:txBody>
      </p:sp>
      <p:sp>
        <p:nvSpPr>
          <p:cNvPr id="16" name="Rectangle 15">
            <a:extLst>
              <a:ext uri="{FF2B5EF4-FFF2-40B4-BE49-F238E27FC236}">
                <a16:creationId xmlns:a16="http://schemas.microsoft.com/office/drawing/2014/main" id="{4B1EEE55-502B-80B0-AD02-9BDC38B9D5E1}"/>
              </a:ext>
            </a:extLst>
          </p:cNvPr>
          <p:cNvSpPr/>
          <p:nvPr/>
        </p:nvSpPr>
        <p:spPr>
          <a:xfrm>
            <a:off x="360000" y="2751916"/>
            <a:ext cx="5481000" cy="334408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tIns="144000" rtlCol="0" anchor="t"/>
          <a:lstStyle/>
          <a:p>
            <a:pPr>
              <a:lnSpc>
                <a:spcPct val="150000"/>
              </a:lnSpc>
              <a:spcAft>
                <a:spcPts val="600"/>
              </a:spcAft>
            </a:pPr>
            <a:r>
              <a:rPr lang="en-AU" sz="1800" dirty="0">
                <a:solidFill>
                  <a:schemeClr val="tx1"/>
                </a:solidFill>
              </a:rPr>
              <a:t>A triangle is a shape with 3 straight sides and 3 angles</a:t>
            </a:r>
          </a:p>
          <a:p>
            <a:pPr>
              <a:lnSpc>
                <a:spcPct val="150000"/>
              </a:lnSpc>
              <a:spcAft>
                <a:spcPts val="600"/>
              </a:spcAft>
            </a:pPr>
            <a:r>
              <a:rPr lang="en-AU" sz="1800" dirty="0">
                <a:solidFill>
                  <a:schemeClr val="tx1"/>
                </a:solidFill>
              </a:rPr>
              <a:t>These </a:t>
            </a:r>
            <a:r>
              <a:rPr lang="en-AU" sz="1800" b="1" dirty="0">
                <a:solidFill>
                  <a:schemeClr val="tx1"/>
                </a:solidFill>
                <a:latin typeface="+mj-lt"/>
              </a:rPr>
              <a:t>are</a:t>
            </a:r>
            <a:r>
              <a:rPr lang="en-AU" sz="1800" dirty="0">
                <a:solidFill>
                  <a:schemeClr val="tx1"/>
                </a:solidFill>
              </a:rPr>
              <a:t> all triangles:</a:t>
            </a:r>
          </a:p>
          <a:p>
            <a:pPr algn="ctr">
              <a:lnSpc>
                <a:spcPct val="150000"/>
              </a:lnSpc>
            </a:pPr>
            <a:endParaRPr lang="en-US" sz="1800" dirty="0">
              <a:solidFill>
                <a:schemeClr val="tx1"/>
              </a:solidFill>
            </a:endParaRPr>
          </a:p>
        </p:txBody>
      </p:sp>
      <p:sp>
        <p:nvSpPr>
          <p:cNvPr id="8" name="Isosceles Triangle 7">
            <a:extLst>
              <a:ext uri="{FF2B5EF4-FFF2-40B4-BE49-F238E27FC236}">
                <a16:creationId xmlns:a16="http://schemas.microsoft.com/office/drawing/2014/main" id="{106B8D4B-391D-70F5-234B-E55BB2532F06}"/>
              </a:ext>
              <a:ext uri="{C183D7F6-B498-43B3-948B-1728B52AA6E4}">
                <adec:decorative xmlns:adec="http://schemas.microsoft.com/office/drawing/2017/decorative" val="1"/>
              </a:ext>
            </a:extLst>
          </p:cNvPr>
          <p:cNvSpPr/>
          <p:nvPr/>
        </p:nvSpPr>
        <p:spPr>
          <a:xfrm>
            <a:off x="752564" y="4733551"/>
            <a:ext cx="1075436" cy="927100"/>
          </a:xfrm>
          <a:prstGeom prst="triangl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ight Triangle 3">
            <a:extLst>
              <a:ext uri="{FF2B5EF4-FFF2-40B4-BE49-F238E27FC236}">
                <a16:creationId xmlns:a16="http://schemas.microsoft.com/office/drawing/2014/main" id="{7FC919E8-8EF0-46C2-A766-50ADA7002BBD}"/>
              </a:ext>
              <a:ext uri="{C183D7F6-B498-43B3-948B-1728B52AA6E4}">
                <adec:decorative xmlns:adec="http://schemas.microsoft.com/office/drawing/2017/decorative" val="1"/>
              </a:ext>
            </a:extLst>
          </p:cNvPr>
          <p:cNvSpPr/>
          <p:nvPr/>
        </p:nvSpPr>
        <p:spPr>
          <a:xfrm rot="16200000">
            <a:off x="2117019" y="4701058"/>
            <a:ext cx="1480858" cy="943784"/>
          </a:xfrm>
          <a:prstGeom prst="rtTriangle">
            <a:avLst/>
          </a:prstGeom>
          <a:solidFill>
            <a:schemeClr val="accent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Isosceles Triangle 10">
            <a:extLst>
              <a:ext uri="{FF2B5EF4-FFF2-40B4-BE49-F238E27FC236}">
                <a16:creationId xmlns:a16="http://schemas.microsoft.com/office/drawing/2014/main" id="{5B571F57-4C05-D417-7888-09B6B1F13838}"/>
              </a:ext>
              <a:ext uri="{C183D7F6-B498-43B3-948B-1728B52AA6E4}">
                <adec:decorative xmlns:adec="http://schemas.microsoft.com/office/drawing/2017/decorative" val="1"/>
              </a:ext>
            </a:extLst>
          </p:cNvPr>
          <p:cNvSpPr/>
          <p:nvPr/>
        </p:nvSpPr>
        <p:spPr>
          <a:xfrm rot="14375736">
            <a:off x="3881763" y="4995544"/>
            <a:ext cx="1741536" cy="807551"/>
          </a:xfrm>
          <a:prstGeom prst="triangle">
            <a:avLst>
              <a:gd name="adj" fmla="val 82979"/>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Rectangle 19">
            <a:extLst>
              <a:ext uri="{FF2B5EF4-FFF2-40B4-BE49-F238E27FC236}">
                <a16:creationId xmlns:a16="http://schemas.microsoft.com/office/drawing/2014/main" id="{CE4F1B52-A503-B3E5-93D6-28E7B7BC6979}"/>
              </a:ext>
            </a:extLst>
          </p:cNvPr>
          <p:cNvSpPr/>
          <p:nvPr/>
        </p:nvSpPr>
        <p:spPr>
          <a:xfrm>
            <a:off x="6350253" y="2751916"/>
            <a:ext cx="5481000" cy="334408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tIns="216000" rtlCol="0" anchor="t"/>
          <a:lstStyle/>
          <a:p>
            <a:pPr>
              <a:spcAft>
                <a:spcPts val="600"/>
              </a:spcAft>
            </a:pPr>
            <a:r>
              <a:rPr lang="en-AU" sz="1800" dirty="0">
                <a:solidFill>
                  <a:schemeClr val="tx1"/>
                </a:solidFill>
              </a:rPr>
              <a:t>These are </a:t>
            </a:r>
            <a:r>
              <a:rPr lang="en-AU" sz="1800" b="1" dirty="0">
                <a:solidFill>
                  <a:schemeClr val="tx1"/>
                </a:solidFill>
                <a:latin typeface="+mj-lt"/>
              </a:rPr>
              <a:t>not</a:t>
            </a:r>
            <a:r>
              <a:rPr lang="en-AU" sz="1800" dirty="0">
                <a:solidFill>
                  <a:schemeClr val="tx1"/>
                </a:solidFill>
              </a:rPr>
              <a:t> triangles:</a:t>
            </a:r>
            <a:endParaRPr lang="en-US" sz="1800" dirty="0">
              <a:solidFill>
                <a:schemeClr val="tx1"/>
              </a:solidFill>
            </a:endParaRPr>
          </a:p>
        </p:txBody>
      </p:sp>
      <p:sp>
        <p:nvSpPr>
          <p:cNvPr id="9" name="Rectangle 8">
            <a:extLst>
              <a:ext uri="{FF2B5EF4-FFF2-40B4-BE49-F238E27FC236}">
                <a16:creationId xmlns:a16="http://schemas.microsoft.com/office/drawing/2014/main" id="{FB5F2E3A-1FB8-8A8A-375E-FA70E4D7DC55}"/>
              </a:ext>
              <a:ext uri="{C183D7F6-B498-43B3-948B-1728B52AA6E4}">
                <adec:decorative xmlns:adec="http://schemas.microsoft.com/office/drawing/2017/decorative" val="1"/>
              </a:ext>
            </a:extLst>
          </p:cNvPr>
          <p:cNvSpPr/>
          <p:nvPr/>
        </p:nvSpPr>
        <p:spPr>
          <a:xfrm>
            <a:off x="6810659" y="4643474"/>
            <a:ext cx="1143000" cy="1143000"/>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FCDC82AF-32B3-D94A-ACE5-03840B9EB044}"/>
              </a:ext>
              <a:ext uri="{C183D7F6-B498-43B3-948B-1728B52AA6E4}">
                <adec:decorative xmlns:adec="http://schemas.microsoft.com/office/drawing/2017/decorative" val="1"/>
              </a:ext>
            </a:extLst>
          </p:cNvPr>
          <p:cNvSpPr/>
          <p:nvPr/>
        </p:nvSpPr>
        <p:spPr>
          <a:xfrm>
            <a:off x="8446607" y="4540438"/>
            <a:ext cx="1483286" cy="138792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a:extLst>
              <a:ext uri="{FF2B5EF4-FFF2-40B4-BE49-F238E27FC236}">
                <a16:creationId xmlns:a16="http://schemas.microsoft.com/office/drawing/2014/main" id="{F5662965-1F47-04A3-9A46-DA5CB601ACAF}"/>
              </a:ext>
              <a:ext uri="{C183D7F6-B498-43B3-948B-1728B52AA6E4}">
                <adec:decorative xmlns:adec="http://schemas.microsoft.com/office/drawing/2017/decorative" val="1"/>
              </a:ext>
            </a:extLst>
          </p:cNvPr>
          <p:cNvSpPr/>
          <p:nvPr/>
        </p:nvSpPr>
        <p:spPr>
          <a:xfrm rot="15928182">
            <a:off x="8583972" y="4339932"/>
            <a:ext cx="1501611" cy="1742532"/>
          </a:xfrm>
          <a:prstGeom prst="rtTriangl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Isosceles Triangle 17">
            <a:extLst>
              <a:ext uri="{FF2B5EF4-FFF2-40B4-BE49-F238E27FC236}">
                <a16:creationId xmlns:a16="http://schemas.microsoft.com/office/drawing/2014/main" id="{17067DE1-D93B-BEEA-116B-5D6D145AE7F2}"/>
              </a:ext>
              <a:ext uri="{C183D7F6-B498-43B3-948B-1728B52AA6E4}">
                <adec:decorative xmlns:adec="http://schemas.microsoft.com/office/drawing/2017/decorative" val="1"/>
              </a:ext>
            </a:extLst>
          </p:cNvPr>
          <p:cNvSpPr/>
          <p:nvPr/>
        </p:nvSpPr>
        <p:spPr>
          <a:xfrm>
            <a:off x="10254607" y="4689525"/>
            <a:ext cx="1258928" cy="1096949"/>
          </a:xfrm>
          <a:prstGeom prst="trapezoid">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E46C548A-21C3-8F1D-13BA-8DBA608FF26C}"/>
              </a:ext>
              <a:ext uri="{C183D7F6-B498-43B3-948B-1728B52AA6E4}">
                <adec:decorative xmlns:adec="http://schemas.microsoft.com/office/drawing/2017/decorative" val="1"/>
              </a:ext>
            </a:extLst>
          </p:cNvPr>
          <p:cNvSpPr>
            <a:spLocks noGrp="1"/>
          </p:cNvSpPr>
          <p:nvPr>
            <p:ph type="sldNum" sz="quarter" idx="4294967295"/>
          </p:nvPr>
        </p:nvSpPr>
        <p:spPr>
          <a:xfrm>
            <a:off x="11123275" y="6540751"/>
            <a:ext cx="720725" cy="179387"/>
          </a:xfrm>
        </p:spPr>
        <p:txBody>
          <a:bodyPr/>
          <a:lstStyle/>
          <a:p>
            <a:pPr>
              <a:spcAft>
                <a:spcPts val="600"/>
              </a:spcAft>
            </a:pPr>
            <a:fld id="{10A01DC5-1685-4615-8240-15192985C6A2}" type="slidenum">
              <a:rPr lang="en-AU" smtClean="0"/>
              <a:pPr>
                <a:spcAft>
                  <a:spcPts val="600"/>
                </a:spcAft>
              </a:pPr>
              <a:t>48</a:t>
            </a:fld>
            <a:endParaRPr lang="en-AU"/>
          </a:p>
        </p:txBody>
      </p:sp>
    </p:spTree>
    <p:extLst>
      <p:ext uri="{BB962C8B-B14F-4D97-AF65-F5344CB8AC3E}">
        <p14:creationId xmlns:p14="http://schemas.microsoft.com/office/powerpoint/2010/main" val="373393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39A8DA-E252-7961-C236-A25E2AA6FC0C}"/>
              </a:ext>
            </a:extLst>
          </p:cNvPr>
          <p:cNvSpPr>
            <a:spLocks noGrp="1"/>
          </p:cNvSpPr>
          <p:nvPr>
            <p:ph type="title"/>
          </p:nvPr>
        </p:nvSpPr>
        <p:spPr/>
        <p:txBody>
          <a:bodyPr/>
          <a:lstStyle/>
          <a:p>
            <a:r>
              <a:rPr lang="en-AU"/>
              <a:t>Vocabulary</a:t>
            </a:r>
          </a:p>
        </p:txBody>
      </p:sp>
      <p:sp>
        <p:nvSpPr>
          <p:cNvPr id="4" name="Content Placeholder 3">
            <a:extLst>
              <a:ext uri="{FF2B5EF4-FFF2-40B4-BE49-F238E27FC236}">
                <a16:creationId xmlns:a16="http://schemas.microsoft.com/office/drawing/2014/main" id="{B42FD1D7-1DF6-6793-5F73-B33581C25951}"/>
              </a:ext>
            </a:extLst>
          </p:cNvPr>
          <p:cNvSpPr>
            <a:spLocks noGrp="1"/>
          </p:cNvSpPr>
          <p:nvPr>
            <p:ph sz="half" idx="1"/>
          </p:nvPr>
        </p:nvSpPr>
        <p:spPr/>
        <p:txBody>
          <a:bodyPr/>
          <a:lstStyle/>
          <a:p>
            <a:pPr>
              <a:spcAft>
                <a:spcPts val="600"/>
              </a:spcAft>
            </a:pPr>
            <a:r>
              <a:rPr lang="en-AU" sz="1800" dirty="0"/>
              <a:t>Vocabulary can be considered in the unit planning process and this creates opportunity to plan explicit learning experiences of new terminology that students can use as they develop increasingly complex schemas.</a:t>
            </a:r>
            <a:endParaRPr lang="en-US" sz="1800" dirty="0"/>
          </a:p>
        </p:txBody>
      </p:sp>
      <p:pic>
        <p:nvPicPr>
          <p:cNvPr id="12" name="Picture 11">
            <a:hlinkClick r:id="rId3"/>
            <a:extLst>
              <a:ext uri="{FF2B5EF4-FFF2-40B4-BE49-F238E27FC236}">
                <a16:creationId xmlns:a16="http://schemas.microsoft.com/office/drawing/2014/main" id="{11DAC4FA-1EE4-075C-ABAF-F6256641C06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2715" y="2505064"/>
            <a:ext cx="4701285" cy="2657869"/>
          </a:xfrm>
          <a:prstGeom prst="rect">
            <a:avLst/>
          </a:prstGeom>
        </p:spPr>
      </p:pic>
      <p:sp>
        <p:nvSpPr>
          <p:cNvPr id="2" name="Slide Number Placeholder 1">
            <a:extLst>
              <a:ext uri="{FF2B5EF4-FFF2-40B4-BE49-F238E27FC236}">
                <a16:creationId xmlns:a16="http://schemas.microsoft.com/office/drawing/2014/main" id="{5098EE8B-B240-C986-EF00-2086E3F66AD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49</a:t>
            </a:fld>
            <a:endParaRPr lang="en-AU"/>
          </a:p>
        </p:txBody>
      </p:sp>
    </p:spTree>
    <p:extLst>
      <p:ext uri="{BB962C8B-B14F-4D97-AF65-F5344CB8AC3E}">
        <p14:creationId xmlns:p14="http://schemas.microsoft.com/office/powerpoint/2010/main" val="382296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9BD19-876E-7233-9E5F-3202B33FF59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42C1F63-CF6F-3B4B-BCC8-C2C561EBD115}"/>
              </a:ext>
            </a:extLst>
          </p:cNvPr>
          <p:cNvSpPr>
            <a:spLocks noGrp="1"/>
          </p:cNvSpPr>
          <p:nvPr>
            <p:ph type="title"/>
          </p:nvPr>
        </p:nvSpPr>
        <p:spPr/>
        <p:txBody>
          <a:bodyPr/>
          <a:lstStyle/>
          <a:p>
            <a:r>
              <a:rPr lang="en-AU"/>
              <a:t>Enabling factors</a:t>
            </a:r>
          </a:p>
        </p:txBody>
      </p:sp>
      <p:pic>
        <p:nvPicPr>
          <p:cNvPr id="18" name="Picture 17">
            <a:extLst>
              <a:ext uri="{FF2B5EF4-FFF2-40B4-BE49-F238E27FC236}">
                <a16:creationId xmlns:a16="http://schemas.microsoft.com/office/drawing/2014/main" id="{C99EB75E-B822-C1F6-1B13-8D2BDF6EA2B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72326" y="314925"/>
            <a:ext cx="735894" cy="777528"/>
          </a:xfrm>
          <a:prstGeom prst="rect">
            <a:avLst/>
          </a:prstGeom>
        </p:spPr>
      </p:pic>
      <p:sp>
        <p:nvSpPr>
          <p:cNvPr id="2" name="Freeform: Shape 5">
            <a:extLst>
              <a:ext uri="{FF2B5EF4-FFF2-40B4-BE49-F238E27FC236}">
                <a16:creationId xmlns:a16="http://schemas.microsoft.com/office/drawing/2014/main" id="{3EBD0575-F117-E090-1793-464E49103A9D}"/>
              </a:ext>
            </a:extLst>
          </p:cNvPr>
          <p:cNvSpPr/>
          <p:nvPr/>
        </p:nvSpPr>
        <p:spPr>
          <a:xfrm>
            <a:off x="360000" y="1225304"/>
            <a:ext cx="5347771" cy="822041"/>
          </a:xfrm>
          <a:custGeom>
            <a:avLst/>
            <a:gdLst>
              <a:gd name="connsiteX0" fmla="*/ 107923 w 5347771"/>
              <a:gd name="connsiteY0" fmla="*/ 0 h 822041"/>
              <a:gd name="connsiteX1" fmla="*/ 5239848 w 5347771"/>
              <a:gd name="connsiteY1" fmla="*/ 0 h 822041"/>
              <a:gd name="connsiteX2" fmla="*/ 5347771 w 5347771"/>
              <a:gd name="connsiteY2" fmla="*/ 107923 h 822041"/>
              <a:gd name="connsiteX3" fmla="*/ 5347771 w 5347771"/>
              <a:gd name="connsiteY3" fmla="*/ 174518 h 822041"/>
              <a:gd name="connsiteX4" fmla="*/ 5347771 w 5347771"/>
              <a:gd name="connsiteY4" fmla="*/ 539600 h 822041"/>
              <a:gd name="connsiteX5" fmla="*/ 5347771 w 5347771"/>
              <a:gd name="connsiteY5" fmla="*/ 822041 h 822041"/>
              <a:gd name="connsiteX6" fmla="*/ 0 w 5347771"/>
              <a:gd name="connsiteY6" fmla="*/ 822041 h 822041"/>
              <a:gd name="connsiteX7" fmla="*/ 0 w 5347771"/>
              <a:gd name="connsiteY7" fmla="*/ 539600 h 822041"/>
              <a:gd name="connsiteX8" fmla="*/ 0 w 5347771"/>
              <a:gd name="connsiteY8" fmla="*/ 174518 h 822041"/>
              <a:gd name="connsiteX9" fmla="*/ 0 w 5347771"/>
              <a:gd name="connsiteY9" fmla="*/ 107923 h 822041"/>
              <a:gd name="connsiteX10" fmla="*/ 107923 w 5347771"/>
              <a:gd name="connsiteY10" fmla="*/ 0 h 82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7771" h="822041">
                <a:moveTo>
                  <a:pt x="107923" y="0"/>
                </a:moveTo>
                <a:lnTo>
                  <a:pt x="5239848" y="0"/>
                </a:lnTo>
                <a:cubicBezTo>
                  <a:pt x="5299452" y="0"/>
                  <a:pt x="5347771" y="48319"/>
                  <a:pt x="5347771" y="107923"/>
                </a:cubicBezTo>
                <a:lnTo>
                  <a:pt x="5347771" y="174518"/>
                </a:lnTo>
                <a:lnTo>
                  <a:pt x="5347771" y="539600"/>
                </a:lnTo>
                <a:lnTo>
                  <a:pt x="5347771" y="822041"/>
                </a:lnTo>
                <a:lnTo>
                  <a:pt x="0" y="822041"/>
                </a:lnTo>
                <a:lnTo>
                  <a:pt x="0" y="539600"/>
                </a:lnTo>
                <a:lnTo>
                  <a:pt x="0" y="174518"/>
                </a:lnTo>
                <a:lnTo>
                  <a:pt x="0" y="107923"/>
                </a:lnTo>
                <a:cubicBezTo>
                  <a:pt x="0" y="48319"/>
                  <a:pt x="48319" y="0"/>
                  <a:pt x="107923"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180000">
              <a:spcAft>
                <a:spcPts val="1200"/>
              </a:spcAft>
            </a:pPr>
            <a:r>
              <a:rPr lang="en-US" sz="2000" b="1">
                <a:latin typeface="+mj-lt"/>
              </a:rPr>
              <a:t>Know students and how they learn</a:t>
            </a:r>
            <a:endParaRPr lang="en-AU" sz="2000" b="1">
              <a:latin typeface="+mj-lt"/>
            </a:endParaRPr>
          </a:p>
        </p:txBody>
      </p:sp>
      <p:sp>
        <p:nvSpPr>
          <p:cNvPr id="3" name="Freeform: Shape 12">
            <a:extLst>
              <a:ext uri="{FF2B5EF4-FFF2-40B4-BE49-F238E27FC236}">
                <a16:creationId xmlns:a16="http://schemas.microsoft.com/office/drawing/2014/main" id="{50A42EE4-43E5-F7B0-23BB-C65683705B9F}"/>
              </a:ext>
            </a:extLst>
          </p:cNvPr>
          <p:cNvSpPr/>
          <p:nvPr/>
        </p:nvSpPr>
        <p:spPr>
          <a:xfrm>
            <a:off x="360000" y="2047345"/>
            <a:ext cx="5347771" cy="1747933"/>
          </a:xfrm>
          <a:custGeom>
            <a:avLst/>
            <a:gdLst>
              <a:gd name="connsiteX0" fmla="*/ 0 w 5347771"/>
              <a:gd name="connsiteY0" fmla="*/ 0 h 1747933"/>
              <a:gd name="connsiteX1" fmla="*/ 5347771 w 5347771"/>
              <a:gd name="connsiteY1" fmla="*/ 0 h 1747933"/>
              <a:gd name="connsiteX2" fmla="*/ 5347771 w 5347771"/>
              <a:gd name="connsiteY2" fmla="*/ 249554 h 1747933"/>
              <a:gd name="connsiteX3" fmla="*/ 5347771 w 5347771"/>
              <a:gd name="connsiteY3" fmla="*/ 1608410 h 1747933"/>
              <a:gd name="connsiteX4" fmla="*/ 5347771 w 5347771"/>
              <a:gd name="connsiteY4" fmla="*/ 1637902 h 1747933"/>
              <a:gd name="connsiteX5" fmla="*/ 5237740 w 5347771"/>
              <a:gd name="connsiteY5" fmla="*/ 1747933 h 1747933"/>
              <a:gd name="connsiteX6" fmla="*/ 110031 w 5347771"/>
              <a:gd name="connsiteY6" fmla="*/ 1747933 h 1747933"/>
              <a:gd name="connsiteX7" fmla="*/ 0 w 5347771"/>
              <a:gd name="connsiteY7" fmla="*/ 1637902 h 1747933"/>
              <a:gd name="connsiteX8" fmla="*/ 0 w 5347771"/>
              <a:gd name="connsiteY8" fmla="*/ 1608410 h 1747933"/>
              <a:gd name="connsiteX9" fmla="*/ 0 w 5347771"/>
              <a:gd name="connsiteY9" fmla="*/ 249554 h 174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7771" h="1747933">
                <a:moveTo>
                  <a:pt x="0" y="0"/>
                </a:moveTo>
                <a:lnTo>
                  <a:pt x="5347771" y="0"/>
                </a:lnTo>
                <a:lnTo>
                  <a:pt x="5347771" y="249554"/>
                </a:lnTo>
                <a:lnTo>
                  <a:pt x="5347771" y="1608410"/>
                </a:lnTo>
                <a:lnTo>
                  <a:pt x="5347771" y="1637902"/>
                </a:lnTo>
                <a:cubicBezTo>
                  <a:pt x="5347771" y="1698670"/>
                  <a:pt x="5298508" y="1747933"/>
                  <a:pt x="5237740" y="1747933"/>
                </a:cubicBezTo>
                <a:lnTo>
                  <a:pt x="110031" y="1747933"/>
                </a:lnTo>
                <a:cubicBezTo>
                  <a:pt x="49263" y="1747933"/>
                  <a:pt x="0" y="1698670"/>
                  <a:pt x="0" y="1637902"/>
                </a:cubicBezTo>
                <a:lnTo>
                  <a:pt x="0" y="1608410"/>
                </a:lnTo>
                <a:lnTo>
                  <a:pt x="0" y="249554"/>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t">
            <a:noAutofit/>
          </a:bodyPr>
          <a:lstStyle/>
          <a:p>
            <a:pPr marL="180000">
              <a:lnSpc>
                <a:spcPct val="150000"/>
              </a:lnSpc>
              <a:spcAft>
                <a:spcPts val="1200"/>
              </a:spcAft>
            </a:pPr>
            <a:r>
              <a:rPr lang="en-AU" sz="2000">
                <a:solidFill>
                  <a:schemeClr val="accent1"/>
                </a:solidFill>
              </a:rPr>
              <a:t>Teachers understand how learning happens, and this informs their practice.</a:t>
            </a:r>
          </a:p>
        </p:txBody>
      </p:sp>
      <p:sp>
        <p:nvSpPr>
          <p:cNvPr id="6" name="Freeform: Shape 15">
            <a:extLst>
              <a:ext uri="{FF2B5EF4-FFF2-40B4-BE49-F238E27FC236}">
                <a16:creationId xmlns:a16="http://schemas.microsoft.com/office/drawing/2014/main" id="{FB82BF00-1DC5-926A-F814-03D74FE58482}"/>
              </a:ext>
            </a:extLst>
          </p:cNvPr>
          <p:cNvSpPr/>
          <p:nvPr/>
        </p:nvSpPr>
        <p:spPr>
          <a:xfrm>
            <a:off x="6096000" y="1225304"/>
            <a:ext cx="5347771" cy="822041"/>
          </a:xfrm>
          <a:custGeom>
            <a:avLst/>
            <a:gdLst>
              <a:gd name="connsiteX0" fmla="*/ 107923 w 5347771"/>
              <a:gd name="connsiteY0" fmla="*/ 0 h 822041"/>
              <a:gd name="connsiteX1" fmla="*/ 5239848 w 5347771"/>
              <a:gd name="connsiteY1" fmla="*/ 0 h 822041"/>
              <a:gd name="connsiteX2" fmla="*/ 5347771 w 5347771"/>
              <a:gd name="connsiteY2" fmla="*/ 107923 h 822041"/>
              <a:gd name="connsiteX3" fmla="*/ 5347771 w 5347771"/>
              <a:gd name="connsiteY3" fmla="*/ 174518 h 822041"/>
              <a:gd name="connsiteX4" fmla="*/ 5347771 w 5347771"/>
              <a:gd name="connsiteY4" fmla="*/ 539600 h 822041"/>
              <a:gd name="connsiteX5" fmla="*/ 5347771 w 5347771"/>
              <a:gd name="connsiteY5" fmla="*/ 822041 h 822041"/>
              <a:gd name="connsiteX6" fmla="*/ 0 w 5347771"/>
              <a:gd name="connsiteY6" fmla="*/ 822041 h 822041"/>
              <a:gd name="connsiteX7" fmla="*/ 0 w 5347771"/>
              <a:gd name="connsiteY7" fmla="*/ 539600 h 822041"/>
              <a:gd name="connsiteX8" fmla="*/ 0 w 5347771"/>
              <a:gd name="connsiteY8" fmla="*/ 174518 h 822041"/>
              <a:gd name="connsiteX9" fmla="*/ 0 w 5347771"/>
              <a:gd name="connsiteY9" fmla="*/ 107923 h 822041"/>
              <a:gd name="connsiteX10" fmla="*/ 107923 w 5347771"/>
              <a:gd name="connsiteY10" fmla="*/ 0 h 82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7771" h="822041">
                <a:moveTo>
                  <a:pt x="107923" y="0"/>
                </a:moveTo>
                <a:lnTo>
                  <a:pt x="5239848" y="0"/>
                </a:lnTo>
                <a:cubicBezTo>
                  <a:pt x="5299452" y="0"/>
                  <a:pt x="5347771" y="48319"/>
                  <a:pt x="5347771" y="107923"/>
                </a:cubicBezTo>
                <a:lnTo>
                  <a:pt x="5347771" y="174518"/>
                </a:lnTo>
                <a:lnTo>
                  <a:pt x="5347771" y="539600"/>
                </a:lnTo>
                <a:lnTo>
                  <a:pt x="5347771" y="822041"/>
                </a:lnTo>
                <a:lnTo>
                  <a:pt x="0" y="822041"/>
                </a:lnTo>
                <a:lnTo>
                  <a:pt x="0" y="539600"/>
                </a:lnTo>
                <a:lnTo>
                  <a:pt x="0" y="174518"/>
                </a:lnTo>
                <a:lnTo>
                  <a:pt x="0" y="107923"/>
                </a:lnTo>
                <a:cubicBezTo>
                  <a:pt x="0" y="48319"/>
                  <a:pt x="48319" y="0"/>
                  <a:pt x="107923"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180000">
              <a:spcAft>
                <a:spcPts val="1200"/>
              </a:spcAft>
            </a:pPr>
            <a:r>
              <a:rPr lang="en-US" sz="2000" b="1">
                <a:latin typeface="+mj-lt"/>
              </a:rPr>
              <a:t>High expectations</a:t>
            </a:r>
            <a:endParaRPr lang="en-AU" sz="2000" b="1">
              <a:latin typeface="+mj-lt"/>
            </a:endParaRPr>
          </a:p>
        </p:txBody>
      </p:sp>
      <p:sp>
        <p:nvSpPr>
          <p:cNvPr id="7" name="Freeform: Shape 16">
            <a:extLst>
              <a:ext uri="{FF2B5EF4-FFF2-40B4-BE49-F238E27FC236}">
                <a16:creationId xmlns:a16="http://schemas.microsoft.com/office/drawing/2014/main" id="{1C407633-604A-E017-D8EE-655F4DF6C971}"/>
              </a:ext>
            </a:extLst>
          </p:cNvPr>
          <p:cNvSpPr/>
          <p:nvPr/>
        </p:nvSpPr>
        <p:spPr>
          <a:xfrm>
            <a:off x="6096000" y="2047345"/>
            <a:ext cx="5347771" cy="1747933"/>
          </a:xfrm>
          <a:custGeom>
            <a:avLst/>
            <a:gdLst>
              <a:gd name="connsiteX0" fmla="*/ 0 w 5347771"/>
              <a:gd name="connsiteY0" fmla="*/ 0 h 1747933"/>
              <a:gd name="connsiteX1" fmla="*/ 5347771 w 5347771"/>
              <a:gd name="connsiteY1" fmla="*/ 0 h 1747933"/>
              <a:gd name="connsiteX2" fmla="*/ 5347771 w 5347771"/>
              <a:gd name="connsiteY2" fmla="*/ 249554 h 1747933"/>
              <a:gd name="connsiteX3" fmla="*/ 5347771 w 5347771"/>
              <a:gd name="connsiteY3" fmla="*/ 1608410 h 1747933"/>
              <a:gd name="connsiteX4" fmla="*/ 5347771 w 5347771"/>
              <a:gd name="connsiteY4" fmla="*/ 1637902 h 1747933"/>
              <a:gd name="connsiteX5" fmla="*/ 5237740 w 5347771"/>
              <a:gd name="connsiteY5" fmla="*/ 1747933 h 1747933"/>
              <a:gd name="connsiteX6" fmla="*/ 110031 w 5347771"/>
              <a:gd name="connsiteY6" fmla="*/ 1747933 h 1747933"/>
              <a:gd name="connsiteX7" fmla="*/ 0 w 5347771"/>
              <a:gd name="connsiteY7" fmla="*/ 1637902 h 1747933"/>
              <a:gd name="connsiteX8" fmla="*/ 0 w 5347771"/>
              <a:gd name="connsiteY8" fmla="*/ 1608410 h 1747933"/>
              <a:gd name="connsiteX9" fmla="*/ 0 w 5347771"/>
              <a:gd name="connsiteY9" fmla="*/ 249554 h 174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7771" h="1747933">
                <a:moveTo>
                  <a:pt x="0" y="0"/>
                </a:moveTo>
                <a:lnTo>
                  <a:pt x="5347771" y="0"/>
                </a:lnTo>
                <a:lnTo>
                  <a:pt x="5347771" y="249554"/>
                </a:lnTo>
                <a:lnTo>
                  <a:pt x="5347771" y="1608410"/>
                </a:lnTo>
                <a:lnTo>
                  <a:pt x="5347771" y="1637902"/>
                </a:lnTo>
                <a:cubicBezTo>
                  <a:pt x="5347771" y="1698670"/>
                  <a:pt x="5298508" y="1747933"/>
                  <a:pt x="5237740" y="1747933"/>
                </a:cubicBezTo>
                <a:lnTo>
                  <a:pt x="110031" y="1747933"/>
                </a:lnTo>
                <a:cubicBezTo>
                  <a:pt x="49263" y="1747933"/>
                  <a:pt x="0" y="1698670"/>
                  <a:pt x="0" y="1637902"/>
                </a:cubicBezTo>
                <a:lnTo>
                  <a:pt x="0" y="1608410"/>
                </a:lnTo>
                <a:lnTo>
                  <a:pt x="0" y="249554"/>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t">
            <a:noAutofit/>
          </a:bodyPr>
          <a:lstStyle/>
          <a:p>
            <a:pPr marL="180000">
              <a:lnSpc>
                <a:spcPct val="150000"/>
              </a:lnSpc>
              <a:spcAft>
                <a:spcPts val="1200"/>
              </a:spcAft>
            </a:pPr>
            <a:r>
              <a:rPr lang="en-AU" sz="2000">
                <a:solidFill>
                  <a:schemeClr val="accent1"/>
                </a:solidFill>
              </a:rPr>
              <a:t>Students benefit from teachers holding high expectations for their learning.</a:t>
            </a:r>
          </a:p>
        </p:txBody>
      </p:sp>
      <p:sp>
        <p:nvSpPr>
          <p:cNvPr id="9" name="Freeform: Shape 26">
            <a:extLst>
              <a:ext uri="{FF2B5EF4-FFF2-40B4-BE49-F238E27FC236}">
                <a16:creationId xmlns:a16="http://schemas.microsoft.com/office/drawing/2014/main" id="{9F36F9AF-A23B-5F40-961E-D1EE9DA2F700}"/>
              </a:ext>
            </a:extLst>
          </p:cNvPr>
          <p:cNvSpPr/>
          <p:nvPr/>
        </p:nvSpPr>
        <p:spPr>
          <a:xfrm>
            <a:off x="360000" y="3988615"/>
            <a:ext cx="5347771" cy="822041"/>
          </a:xfrm>
          <a:custGeom>
            <a:avLst/>
            <a:gdLst>
              <a:gd name="connsiteX0" fmla="*/ 107923 w 5347771"/>
              <a:gd name="connsiteY0" fmla="*/ 0 h 822041"/>
              <a:gd name="connsiteX1" fmla="*/ 5239848 w 5347771"/>
              <a:gd name="connsiteY1" fmla="*/ 0 h 822041"/>
              <a:gd name="connsiteX2" fmla="*/ 5347771 w 5347771"/>
              <a:gd name="connsiteY2" fmla="*/ 107923 h 822041"/>
              <a:gd name="connsiteX3" fmla="*/ 5347771 w 5347771"/>
              <a:gd name="connsiteY3" fmla="*/ 174518 h 822041"/>
              <a:gd name="connsiteX4" fmla="*/ 5347771 w 5347771"/>
              <a:gd name="connsiteY4" fmla="*/ 539600 h 822041"/>
              <a:gd name="connsiteX5" fmla="*/ 5347771 w 5347771"/>
              <a:gd name="connsiteY5" fmla="*/ 822041 h 822041"/>
              <a:gd name="connsiteX6" fmla="*/ 0 w 5347771"/>
              <a:gd name="connsiteY6" fmla="*/ 822041 h 822041"/>
              <a:gd name="connsiteX7" fmla="*/ 0 w 5347771"/>
              <a:gd name="connsiteY7" fmla="*/ 539600 h 822041"/>
              <a:gd name="connsiteX8" fmla="*/ 0 w 5347771"/>
              <a:gd name="connsiteY8" fmla="*/ 174518 h 822041"/>
              <a:gd name="connsiteX9" fmla="*/ 0 w 5347771"/>
              <a:gd name="connsiteY9" fmla="*/ 107923 h 822041"/>
              <a:gd name="connsiteX10" fmla="*/ 107923 w 5347771"/>
              <a:gd name="connsiteY10" fmla="*/ 0 h 82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7771" h="822041">
                <a:moveTo>
                  <a:pt x="107923" y="0"/>
                </a:moveTo>
                <a:lnTo>
                  <a:pt x="5239848" y="0"/>
                </a:lnTo>
                <a:cubicBezTo>
                  <a:pt x="5299452" y="0"/>
                  <a:pt x="5347771" y="48319"/>
                  <a:pt x="5347771" y="107923"/>
                </a:cubicBezTo>
                <a:lnTo>
                  <a:pt x="5347771" y="174518"/>
                </a:lnTo>
                <a:lnTo>
                  <a:pt x="5347771" y="539600"/>
                </a:lnTo>
                <a:lnTo>
                  <a:pt x="5347771" y="822041"/>
                </a:lnTo>
                <a:lnTo>
                  <a:pt x="0" y="822041"/>
                </a:lnTo>
                <a:lnTo>
                  <a:pt x="0" y="539600"/>
                </a:lnTo>
                <a:lnTo>
                  <a:pt x="0" y="174518"/>
                </a:lnTo>
                <a:lnTo>
                  <a:pt x="0" y="107923"/>
                </a:lnTo>
                <a:cubicBezTo>
                  <a:pt x="0" y="48319"/>
                  <a:pt x="48319" y="0"/>
                  <a:pt x="107923"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180000">
              <a:spcAft>
                <a:spcPts val="1200"/>
              </a:spcAft>
            </a:pPr>
            <a:r>
              <a:rPr lang="en-AU" sz="2000" b="1">
                <a:solidFill>
                  <a:schemeClr val="bg1"/>
                </a:solidFill>
                <a:latin typeface="+mj-lt"/>
              </a:rPr>
              <a:t>Know the content and how to teach it</a:t>
            </a:r>
          </a:p>
        </p:txBody>
      </p:sp>
      <p:sp>
        <p:nvSpPr>
          <p:cNvPr id="10" name="Freeform: Shape 27">
            <a:extLst>
              <a:ext uri="{FF2B5EF4-FFF2-40B4-BE49-F238E27FC236}">
                <a16:creationId xmlns:a16="http://schemas.microsoft.com/office/drawing/2014/main" id="{30C86ED4-6359-4083-9232-E528F7C0AB76}"/>
              </a:ext>
            </a:extLst>
          </p:cNvPr>
          <p:cNvSpPr/>
          <p:nvPr/>
        </p:nvSpPr>
        <p:spPr>
          <a:xfrm>
            <a:off x="360000" y="4810656"/>
            <a:ext cx="5347771" cy="1747933"/>
          </a:xfrm>
          <a:custGeom>
            <a:avLst/>
            <a:gdLst>
              <a:gd name="connsiteX0" fmla="*/ 0 w 5347771"/>
              <a:gd name="connsiteY0" fmla="*/ 0 h 1747933"/>
              <a:gd name="connsiteX1" fmla="*/ 5347771 w 5347771"/>
              <a:gd name="connsiteY1" fmla="*/ 0 h 1747933"/>
              <a:gd name="connsiteX2" fmla="*/ 5347771 w 5347771"/>
              <a:gd name="connsiteY2" fmla="*/ 249554 h 1747933"/>
              <a:gd name="connsiteX3" fmla="*/ 5347771 w 5347771"/>
              <a:gd name="connsiteY3" fmla="*/ 1608410 h 1747933"/>
              <a:gd name="connsiteX4" fmla="*/ 5347771 w 5347771"/>
              <a:gd name="connsiteY4" fmla="*/ 1637902 h 1747933"/>
              <a:gd name="connsiteX5" fmla="*/ 5237740 w 5347771"/>
              <a:gd name="connsiteY5" fmla="*/ 1747933 h 1747933"/>
              <a:gd name="connsiteX6" fmla="*/ 110031 w 5347771"/>
              <a:gd name="connsiteY6" fmla="*/ 1747933 h 1747933"/>
              <a:gd name="connsiteX7" fmla="*/ 0 w 5347771"/>
              <a:gd name="connsiteY7" fmla="*/ 1637902 h 1747933"/>
              <a:gd name="connsiteX8" fmla="*/ 0 w 5347771"/>
              <a:gd name="connsiteY8" fmla="*/ 1608410 h 1747933"/>
              <a:gd name="connsiteX9" fmla="*/ 0 w 5347771"/>
              <a:gd name="connsiteY9" fmla="*/ 249554 h 174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7771" h="1747933">
                <a:moveTo>
                  <a:pt x="0" y="0"/>
                </a:moveTo>
                <a:lnTo>
                  <a:pt x="5347771" y="0"/>
                </a:lnTo>
                <a:lnTo>
                  <a:pt x="5347771" y="249554"/>
                </a:lnTo>
                <a:lnTo>
                  <a:pt x="5347771" y="1608410"/>
                </a:lnTo>
                <a:lnTo>
                  <a:pt x="5347771" y="1637902"/>
                </a:lnTo>
                <a:cubicBezTo>
                  <a:pt x="5347771" y="1698670"/>
                  <a:pt x="5298508" y="1747933"/>
                  <a:pt x="5237740" y="1747933"/>
                </a:cubicBezTo>
                <a:lnTo>
                  <a:pt x="110031" y="1747933"/>
                </a:lnTo>
                <a:cubicBezTo>
                  <a:pt x="49263" y="1747933"/>
                  <a:pt x="0" y="1698670"/>
                  <a:pt x="0" y="1637902"/>
                </a:cubicBezTo>
                <a:lnTo>
                  <a:pt x="0" y="1608410"/>
                </a:lnTo>
                <a:lnTo>
                  <a:pt x="0" y="249554"/>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t">
            <a:noAutofit/>
          </a:bodyPr>
          <a:lstStyle/>
          <a:p>
            <a:pPr marL="180000">
              <a:lnSpc>
                <a:spcPct val="150000"/>
              </a:lnSpc>
              <a:spcAft>
                <a:spcPts val="1200"/>
              </a:spcAft>
            </a:pPr>
            <a:r>
              <a:rPr lang="en-AU" sz="2000">
                <a:solidFill>
                  <a:schemeClr val="accent1"/>
                </a:solidFill>
              </a:rPr>
              <a:t>Teachers know how the knowledge builds and connects to create learning that is strategic, sequenced and cumulative.</a:t>
            </a:r>
          </a:p>
        </p:txBody>
      </p:sp>
      <p:sp>
        <p:nvSpPr>
          <p:cNvPr id="13" name="Freeform: Shape 28">
            <a:extLst>
              <a:ext uri="{FF2B5EF4-FFF2-40B4-BE49-F238E27FC236}">
                <a16:creationId xmlns:a16="http://schemas.microsoft.com/office/drawing/2014/main" id="{69E261E7-9035-46C4-CBB8-53CFAF44FB0F}"/>
              </a:ext>
            </a:extLst>
          </p:cNvPr>
          <p:cNvSpPr/>
          <p:nvPr/>
        </p:nvSpPr>
        <p:spPr>
          <a:xfrm>
            <a:off x="6096000" y="3988615"/>
            <a:ext cx="5347771" cy="822041"/>
          </a:xfrm>
          <a:custGeom>
            <a:avLst/>
            <a:gdLst>
              <a:gd name="connsiteX0" fmla="*/ 107923 w 5347771"/>
              <a:gd name="connsiteY0" fmla="*/ 0 h 822041"/>
              <a:gd name="connsiteX1" fmla="*/ 5239848 w 5347771"/>
              <a:gd name="connsiteY1" fmla="*/ 0 h 822041"/>
              <a:gd name="connsiteX2" fmla="*/ 5347771 w 5347771"/>
              <a:gd name="connsiteY2" fmla="*/ 107923 h 822041"/>
              <a:gd name="connsiteX3" fmla="*/ 5347771 w 5347771"/>
              <a:gd name="connsiteY3" fmla="*/ 174518 h 822041"/>
              <a:gd name="connsiteX4" fmla="*/ 5347771 w 5347771"/>
              <a:gd name="connsiteY4" fmla="*/ 539600 h 822041"/>
              <a:gd name="connsiteX5" fmla="*/ 5347771 w 5347771"/>
              <a:gd name="connsiteY5" fmla="*/ 822041 h 822041"/>
              <a:gd name="connsiteX6" fmla="*/ 0 w 5347771"/>
              <a:gd name="connsiteY6" fmla="*/ 822041 h 822041"/>
              <a:gd name="connsiteX7" fmla="*/ 0 w 5347771"/>
              <a:gd name="connsiteY7" fmla="*/ 539600 h 822041"/>
              <a:gd name="connsiteX8" fmla="*/ 0 w 5347771"/>
              <a:gd name="connsiteY8" fmla="*/ 174518 h 822041"/>
              <a:gd name="connsiteX9" fmla="*/ 0 w 5347771"/>
              <a:gd name="connsiteY9" fmla="*/ 107923 h 822041"/>
              <a:gd name="connsiteX10" fmla="*/ 107923 w 5347771"/>
              <a:gd name="connsiteY10" fmla="*/ 0 h 82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7771" h="822041">
                <a:moveTo>
                  <a:pt x="107923" y="0"/>
                </a:moveTo>
                <a:lnTo>
                  <a:pt x="5239848" y="0"/>
                </a:lnTo>
                <a:cubicBezTo>
                  <a:pt x="5299452" y="0"/>
                  <a:pt x="5347771" y="48319"/>
                  <a:pt x="5347771" y="107923"/>
                </a:cubicBezTo>
                <a:lnTo>
                  <a:pt x="5347771" y="174518"/>
                </a:lnTo>
                <a:lnTo>
                  <a:pt x="5347771" y="539600"/>
                </a:lnTo>
                <a:lnTo>
                  <a:pt x="5347771" y="822041"/>
                </a:lnTo>
                <a:lnTo>
                  <a:pt x="0" y="822041"/>
                </a:lnTo>
                <a:lnTo>
                  <a:pt x="0" y="539600"/>
                </a:lnTo>
                <a:lnTo>
                  <a:pt x="0" y="174518"/>
                </a:lnTo>
                <a:lnTo>
                  <a:pt x="0" y="107923"/>
                </a:lnTo>
                <a:cubicBezTo>
                  <a:pt x="0" y="48319"/>
                  <a:pt x="48319" y="0"/>
                  <a:pt x="107923"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180000">
              <a:spcAft>
                <a:spcPts val="1200"/>
              </a:spcAft>
            </a:pPr>
            <a:r>
              <a:rPr lang="en-AU" sz="2000" b="1">
                <a:solidFill>
                  <a:schemeClr val="bg1"/>
                </a:solidFill>
                <a:latin typeface="+mj-lt"/>
              </a:rPr>
              <a:t>Safe, inclusive learning environments</a:t>
            </a:r>
          </a:p>
        </p:txBody>
      </p:sp>
      <p:sp>
        <p:nvSpPr>
          <p:cNvPr id="14" name="Freeform: Shape 29">
            <a:extLst>
              <a:ext uri="{FF2B5EF4-FFF2-40B4-BE49-F238E27FC236}">
                <a16:creationId xmlns:a16="http://schemas.microsoft.com/office/drawing/2014/main" id="{0DCB4BF5-4796-810F-E9FD-D333BE5DCF70}"/>
              </a:ext>
            </a:extLst>
          </p:cNvPr>
          <p:cNvSpPr/>
          <p:nvPr/>
        </p:nvSpPr>
        <p:spPr>
          <a:xfrm>
            <a:off x="6096000" y="4810656"/>
            <a:ext cx="5347771" cy="1747933"/>
          </a:xfrm>
          <a:custGeom>
            <a:avLst/>
            <a:gdLst>
              <a:gd name="connsiteX0" fmla="*/ 0 w 5347771"/>
              <a:gd name="connsiteY0" fmla="*/ 0 h 1747933"/>
              <a:gd name="connsiteX1" fmla="*/ 5347771 w 5347771"/>
              <a:gd name="connsiteY1" fmla="*/ 0 h 1747933"/>
              <a:gd name="connsiteX2" fmla="*/ 5347771 w 5347771"/>
              <a:gd name="connsiteY2" fmla="*/ 249554 h 1747933"/>
              <a:gd name="connsiteX3" fmla="*/ 5347771 w 5347771"/>
              <a:gd name="connsiteY3" fmla="*/ 1608410 h 1747933"/>
              <a:gd name="connsiteX4" fmla="*/ 5347771 w 5347771"/>
              <a:gd name="connsiteY4" fmla="*/ 1637902 h 1747933"/>
              <a:gd name="connsiteX5" fmla="*/ 5237740 w 5347771"/>
              <a:gd name="connsiteY5" fmla="*/ 1747933 h 1747933"/>
              <a:gd name="connsiteX6" fmla="*/ 110031 w 5347771"/>
              <a:gd name="connsiteY6" fmla="*/ 1747933 h 1747933"/>
              <a:gd name="connsiteX7" fmla="*/ 0 w 5347771"/>
              <a:gd name="connsiteY7" fmla="*/ 1637902 h 1747933"/>
              <a:gd name="connsiteX8" fmla="*/ 0 w 5347771"/>
              <a:gd name="connsiteY8" fmla="*/ 1608410 h 1747933"/>
              <a:gd name="connsiteX9" fmla="*/ 0 w 5347771"/>
              <a:gd name="connsiteY9" fmla="*/ 249554 h 174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7771" h="1747933">
                <a:moveTo>
                  <a:pt x="0" y="0"/>
                </a:moveTo>
                <a:lnTo>
                  <a:pt x="5347771" y="0"/>
                </a:lnTo>
                <a:lnTo>
                  <a:pt x="5347771" y="249554"/>
                </a:lnTo>
                <a:lnTo>
                  <a:pt x="5347771" y="1608410"/>
                </a:lnTo>
                <a:lnTo>
                  <a:pt x="5347771" y="1637902"/>
                </a:lnTo>
                <a:cubicBezTo>
                  <a:pt x="5347771" y="1698670"/>
                  <a:pt x="5298508" y="1747933"/>
                  <a:pt x="5237740" y="1747933"/>
                </a:cubicBezTo>
                <a:lnTo>
                  <a:pt x="110031" y="1747933"/>
                </a:lnTo>
                <a:cubicBezTo>
                  <a:pt x="49263" y="1747933"/>
                  <a:pt x="0" y="1698670"/>
                  <a:pt x="0" y="1637902"/>
                </a:cubicBezTo>
                <a:lnTo>
                  <a:pt x="0" y="1608410"/>
                </a:lnTo>
                <a:lnTo>
                  <a:pt x="0" y="249554"/>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t">
            <a:noAutofit/>
          </a:bodyPr>
          <a:lstStyle/>
          <a:p>
            <a:pPr marL="180000">
              <a:lnSpc>
                <a:spcPct val="150000"/>
              </a:lnSpc>
              <a:spcAft>
                <a:spcPts val="1200"/>
              </a:spcAft>
            </a:pPr>
            <a:r>
              <a:rPr lang="en-AU" sz="2000">
                <a:solidFill>
                  <a:schemeClr val="accent1"/>
                </a:solidFill>
              </a:rPr>
              <a:t>Explicit teaching both relies on, and brings about, a safe and inclusive learning environment.</a:t>
            </a:r>
          </a:p>
        </p:txBody>
      </p:sp>
      <p:sp>
        <p:nvSpPr>
          <p:cNvPr id="4" name="Slide Number Placeholder 3">
            <a:extLst>
              <a:ext uri="{FF2B5EF4-FFF2-40B4-BE49-F238E27FC236}">
                <a16:creationId xmlns:a16="http://schemas.microsoft.com/office/drawing/2014/main" id="{76FD18F9-744D-477C-FC01-6E7530BE14D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78801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C08859-4AC8-3C9E-9708-DD35D74356EF}"/>
              </a:ext>
            </a:extLst>
          </p:cNvPr>
          <p:cNvSpPr>
            <a:spLocks noGrp="1"/>
          </p:cNvSpPr>
          <p:nvPr>
            <p:ph type="title"/>
          </p:nvPr>
        </p:nvSpPr>
        <p:spPr>
          <a:xfrm>
            <a:off x="360000" y="360000"/>
            <a:ext cx="10080000" cy="625453"/>
          </a:xfrm>
        </p:spPr>
        <p:txBody>
          <a:bodyPr/>
          <a:lstStyle/>
          <a:p>
            <a:r>
              <a:rPr lang="en-AU" dirty="0"/>
              <a:t>Frayer diagram for teaching vocabulary </a:t>
            </a:r>
          </a:p>
        </p:txBody>
      </p:sp>
      <p:grpSp>
        <p:nvGrpSpPr>
          <p:cNvPr id="6" name="Group 5">
            <a:extLst>
              <a:ext uri="{FF2B5EF4-FFF2-40B4-BE49-F238E27FC236}">
                <a16:creationId xmlns:a16="http://schemas.microsoft.com/office/drawing/2014/main" id="{9403AB9C-31B5-DB4B-6678-E3A867700E96}"/>
              </a:ext>
              <a:ext uri="{C183D7F6-B498-43B3-948B-1728B52AA6E4}">
                <adec:decorative xmlns:adec="http://schemas.microsoft.com/office/drawing/2017/decorative" val="1"/>
              </a:ext>
            </a:extLst>
          </p:cNvPr>
          <p:cNvGrpSpPr/>
          <p:nvPr/>
        </p:nvGrpSpPr>
        <p:grpSpPr>
          <a:xfrm>
            <a:off x="215100" y="970671"/>
            <a:ext cx="11513074" cy="5887329"/>
            <a:chOff x="215100" y="970671"/>
            <a:chExt cx="11513074" cy="5887329"/>
          </a:xfrm>
        </p:grpSpPr>
        <p:sp>
          <p:nvSpPr>
            <p:cNvPr id="13" name="Rounded Rectangle 6">
              <a:extLst>
                <a:ext uri="{FF2B5EF4-FFF2-40B4-BE49-F238E27FC236}">
                  <a16:creationId xmlns:a16="http://schemas.microsoft.com/office/drawing/2014/main" id="{E0DC70A2-5A06-AD32-DA0B-19D51A6DCDD0}"/>
                </a:ext>
                <a:ext uri="{C183D7F6-B498-43B3-948B-1728B52AA6E4}">
                  <adec:decorative xmlns:adec="http://schemas.microsoft.com/office/drawing/2017/decorative" val="1"/>
                </a:ext>
              </a:extLst>
            </p:cNvPr>
            <p:cNvSpPr/>
            <p:nvPr/>
          </p:nvSpPr>
          <p:spPr>
            <a:xfrm>
              <a:off x="334963" y="1126435"/>
              <a:ext cx="11035402" cy="5492131"/>
            </a:xfrm>
            <a:prstGeom prst="roundRect">
              <a:avLst>
                <a:gd name="adj" fmla="val 4602"/>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US"/>
            </a:p>
          </p:txBody>
        </p:sp>
        <p:cxnSp>
          <p:nvCxnSpPr>
            <p:cNvPr id="14" name="Straight Connector 13">
              <a:extLst>
                <a:ext uri="{FF2B5EF4-FFF2-40B4-BE49-F238E27FC236}">
                  <a16:creationId xmlns:a16="http://schemas.microsoft.com/office/drawing/2014/main" id="{3C26EF13-9C7B-728B-2B60-88329139575F}"/>
                </a:ext>
                <a:ext uri="{C183D7F6-B498-43B3-948B-1728B52AA6E4}">
                  <adec:decorative xmlns:adec="http://schemas.microsoft.com/office/drawing/2017/decorative" val="1"/>
                </a:ext>
              </a:extLst>
            </p:cNvPr>
            <p:cNvCxnSpPr/>
            <p:nvPr/>
          </p:nvCxnSpPr>
          <p:spPr>
            <a:xfrm>
              <a:off x="5843588" y="970671"/>
              <a:ext cx="0" cy="58873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5C797DB-82F1-4888-5608-D65F0CD67D50}"/>
                </a:ext>
                <a:ext uri="{C183D7F6-B498-43B3-948B-1728B52AA6E4}">
                  <adec:decorative xmlns:adec="http://schemas.microsoft.com/office/drawing/2017/decorative" val="1"/>
                </a:ext>
              </a:extLst>
            </p:cNvPr>
            <p:cNvCxnSpPr/>
            <p:nvPr/>
          </p:nvCxnSpPr>
          <p:spPr>
            <a:xfrm>
              <a:off x="215100" y="3860800"/>
              <a:ext cx="1151307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Rounded Rectangle 16">
            <a:extLst>
              <a:ext uri="{FF2B5EF4-FFF2-40B4-BE49-F238E27FC236}">
                <a16:creationId xmlns:a16="http://schemas.microsoft.com/office/drawing/2014/main" id="{66996C22-0F9C-E2A8-B59B-6A8BC13F991E}"/>
              </a:ext>
            </a:extLst>
          </p:cNvPr>
          <p:cNvSpPr/>
          <p:nvPr/>
        </p:nvSpPr>
        <p:spPr>
          <a:xfrm>
            <a:off x="4962318" y="3516570"/>
            <a:ext cx="1762539" cy="68147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2000" b="1" dirty="0">
                <a:solidFill>
                  <a:srgbClr val="1E4E79"/>
                </a:solidFill>
                <a:latin typeface="+mj-lt"/>
                <a:ea typeface="Calibri"/>
                <a:cs typeface="Calibri"/>
                <a:sym typeface="Calibri"/>
              </a:rPr>
              <a:t>Stimulus</a:t>
            </a:r>
            <a:endParaRPr lang="en-AU" sz="2000" dirty="0">
              <a:latin typeface="+mj-lt"/>
            </a:endParaRPr>
          </a:p>
        </p:txBody>
      </p:sp>
      <p:sp>
        <p:nvSpPr>
          <p:cNvPr id="8" name="TextBox 2" descr="Definition: Change in the internal or external environment of the body that triggers a response in the organism">
            <a:extLst>
              <a:ext uri="{FF2B5EF4-FFF2-40B4-BE49-F238E27FC236}">
                <a16:creationId xmlns:a16="http://schemas.microsoft.com/office/drawing/2014/main" id="{16B824B2-5685-D710-222B-4D759A6E3ABB}"/>
              </a:ext>
            </a:extLst>
          </p:cNvPr>
          <p:cNvSpPr txBox="1"/>
          <p:nvPr/>
        </p:nvSpPr>
        <p:spPr>
          <a:xfrm>
            <a:off x="612047" y="1544998"/>
            <a:ext cx="4450283" cy="1324402"/>
          </a:xfrm>
          <a:prstGeom prst="rect">
            <a:avLst/>
          </a:prstGeom>
          <a:noFill/>
        </p:spPr>
        <p:txBody>
          <a:bodyPr wrap="square" lIns="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20000"/>
              </a:lnSpc>
              <a:spcAft>
                <a:spcPts val="600"/>
              </a:spcAft>
            </a:pPr>
            <a:r>
              <a:rPr lang="en-AU" sz="1600" b="1" dirty="0">
                <a:solidFill>
                  <a:schemeClr val="bg1"/>
                </a:solidFill>
                <a:latin typeface="+mj-lt"/>
                <a:ea typeface="Calibri"/>
                <a:cs typeface="Calibri"/>
                <a:sym typeface="Calibri"/>
              </a:rPr>
              <a:t>Definition </a:t>
            </a:r>
            <a:endParaRPr lang="en" sz="1600" b="1" dirty="0">
              <a:solidFill>
                <a:schemeClr val="bg1"/>
              </a:solidFill>
              <a:latin typeface="+mj-lt"/>
              <a:ea typeface="Calibri"/>
              <a:cs typeface="Arial" panose="020B0604020202020204" pitchFamily="34" charset="0"/>
              <a:sym typeface="Calibri"/>
            </a:endParaRPr>
          </a:p>
          <a:p>
            <a:pPr>
              <a:lnSpc>
                <a:spcPct val="120000"/>
              </a:lnSpc>
              <a:spcAft>
                <a:spcPts val="600"/>
              </a:spcAft>
            </a:pPr>
            <a:r>
              <a:rPr lang="en" sz="1600" dirty="0">
                <a:solidFill>
                  <a:schemeClr val="bg1"/>
                </a:solidFill>
                <a:ea typeface="Calibri"/>
                <a:cs typeface="Arial" panose="020B0604020202020204" pitchFamily="34" charset="0"/>
                <a:sym typeface="Calibri"/>
              </a:rPr>
              <a:t>Change in the internal or external environment of the body that triggers a response in the organism.</a:t>
            </a:r>
            <a:endParaRPr lang="en-AU" sz="1600" dirty="0">
              <a:solidFill>
                <a:schemeClr val="bg1"/>
              </a:solidFill>
              <a:cs typeface="Arial" panose="020B0604020202020204" pitchFamily="34" charset="0"/>
            </a:endParaRPr>
          </a:p>
        </p:txBody>
      </p:sp>
      <p:sp>
        <p:nvSpPr>
          <p:cNvPr id="9" name="TextBox 5" descr="&#10;">
            <a:extLst>
              <a:ext uri="{FF2B5EF4-FFF2-40B4-BE49-F238E27FC236}">
                <a16:creationId xmlns:a16="http://schemas.microsoft.com/office/drawing/2014/main" id="{383BE902-B081-1053-61F0-B9C02A6C1B74}"/>
              </a:ext>
            </a:extLst>
          </p:cNvPr>
          <p:cNvSpPr txBox="1"/>
          <p:nvPr/>
        </p:nvSpPr>
        <p:spPr>
          <a:xfrm>
            <a:off x="6981049" y="1544998"/>
            <a:ext cx="3991752" cy="1773755"/>
          </a:xfrm>
          <a:prstGeom prst="rect">
            <a:avLst/>
          </a:prstGeom>
          <a:noFill/>
        </p:spPr>
        <p:txBody>
          <a:bodyPr wrap="square" lIns="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20000"/>
              </a:lnSpc>
              <a:spcAft>
                <a:spcPts val="600"/>
              </a:spcAft>
            </a:pPr>
            <a:r>
              <a:rPr lang="en-AU" sz="1600" b="1" dirty="0">
                <a:solidFill>
                  <a:schemeClr val="bg1"/>
                </a:solidFill>
                <a:latin typeface="+mj-lt"/>
                <a:ea typeface="Calibri"/>
                <a:cs typeface="Calibri"/>
                <a:sym typeface="Calibri"/>
              </a:rPr>
              <a:t>Facts/Characteristics</a:t>
            </a:r>
          </a:p>
          <a:p>
            <a:pPr marL="285750" indent="-285750">
              <a:lnSpc>
                <a:spcPct val="120000"/>
              </a:lnSpc>
              <a:spcAft>
                <a:spcPts val="600"/>
              </a:spcAft>
              <a:buFont typeface="Arial" panose="020B0604020202020204" pitchFamily="34" charset="0"/>
              <a:buChar char="•"/>
            </a:pPr>
            <a:r>
              <a:rPr lang="en-AU" sz="1600" dirty="0">
                <a:solidFill>
                  <a:schemeClr val="bg1"/>
                </a:solidFill>
                <a:ea typeface="Calibri"/>
                <a:cs typeface="Calibri"/>
                <a:sym typeface="Calibri"/>
              </a:rPr>
              <a:t>Detected by sensory receptors.</a:t>
            </a:r>
          </a:p>
          <a:p>
            <a:pPr marL="285750" indent="-285750">
              <a:lnSpc>
                <a:spcPct val="120000"/>
              </a:lnSpc>
              <a:spcAft>
                <a:spcPts val="600"/>
              </a:spcAft>
              <a:buFont typeface="Arial" panose="020B0604020202020204" pitchFamily="34" charset="0"/>
              <a:buChar char="•"/>
            </a:pPr>
            <a:r>
              <a:rPr lang="en-AU" sz="1600" dirty="0">
                <a:solidFill>
                  <a:schemeClr val="bg1"/>
                </a:solidFill>
                <a:ea typeface="Calibri"/>
                <a:cs typeface="Calibri"/>
                <a:sym typeface="Calibri"/>
              </a:rPr>
              <a:t>Triggers a response in an organism. </a:t>
            </a:r>
          </a:p>
          <a:p>
            <a:pPr marL="285750" indent="-285750">
              <a:lnSpc>
                <a:spcPct val="120000"/>
              </a:lnSpc>
              <a:spcAft>
                <a:spcPts val="600"/>
              </a:spcAft>
              <a:buFont typeface="Arial" panose="020B0604020202020204" pitchFamily="34" charset="0"/>
              <a:buChar char="•"/>
            </a:pPr>
            <a:r>
              <a:rPr lang="en-AU" sz="1600" dirty="0">
                <a:solidFill>
                  <a:schemeClr val="bg1"/>
                </a:solidFill>
                <a:ea typeface="Calibri"/>
                <a:cs typeface="Calibri"/>
                <a:sym typeface="Calibri"/>
              </a:rPr>
              <a:t>Can be within the organism (internal) or outside the organism (external).</a:t>
            </a:r>
            <a:endParaRPr lang="en-AU" sz="1600" dirty="0">
              <a:solidFill>
                <a:schemeClr val="bg1"/>
              </a:solidFill>
            </a:endParaRPr>
          </a:p>
        </p:txBody>
      </p:sp>
      <p:sp>
        <p:nvSpPr>
          <p:cNvPr id="4" name="TextBox 2" descr="Definition: Change in the internal or external environment of the body that triggers a response in the organism">
            <a:extLst>
              <a:ext uri="{FF2B5EF4-FFF2-40B4-BE49-F238E27FC236}">
                <a16:creationId xmlns:a16="http://schemas.microsoft.com/office/drawing/2014/main" id="{49EB0B91-C1A1-015D-886F-2E15EA24B257}"/>
              </a:ext>
            </a:extLst>
          </p:cNvPr>
          <p:cNvSpPr txBox="1"/>
          <p:nvPr/>
        </p:nvSpPr>
        <p:spPr>
          <a:xfrm>
            <a:off x="109083" y="4075476"/>
            <a:ext cx="5451383" cy="2364686"/>
          </a:xfrm>
          <a:prstGeom prst="rect">
            <a:avLst/>
          </a:prstGeom>
          <a:noFill/>
        </p:spPr>
        <p:txBody>
          <a:bodyPr wrap="square" lIns="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79988">
              <a:lnSpc>
                <a:spcPct val="120000"/>
              </a:lnSpc>
              <a:spcAft>
                <a:spcPts val="600"/>
              </a:spcAft>
              <a:buClr>
                <a:srgbClr val="1E4E79"/>
              </a:buClr>
              <a:buSzPts val="1600"/>
            </a:pPr>
            <a:r>
              <a:rPr lang="en-AU" sz="1600" b="1" dirty="0">
                <a:solidFill>
                  <a:schemeClr val="bg1"/>
                </a:solidFill>
                <a:latin typeface="+mj-lt"/>
                <a:ea typeface="Calibri"/>
                <a:cs typeface="Calibri"/>
                <a:sym typeface="Calibri"/>
              </a:rPr>
              <a:t>Examples </a:t>
            </a:r>
            <a:endParaRPr lang="en-AU" sz="1600" dirty="0">
              <a:solidFill>
                <a:schemeClr val="bg1"/>
              </a:solidFill>
              <a:latin typeface="+mj-lt"/>
              <a:ea typeface="Calibri"/>
              <a:cs typeface="Calibri"/>
              <a:sym typeface="Calibri"/>
            </a:endParaRPr>
          </a:p>
          <a:p>
            <a:pPr marL="765738" indent="-285750">
              <a:lnSpc>
                <a:spcPct val="120000"/>
              </a:lnSpc>
              <a:spcAft>
                <a:spcPts val="600"/>
              </a:spcAft>
              <a:buClr>
                <a:schemeClr val="bg1"/>
              </a:buClr>
              <a:buSzPts val="1600"/>
              <a:buFont typeface="Arial" panose="020B0604020202020204" pitchFamily="34" charset="0"/>
              <a:buChar char="•"/>
            </a:pPr>
            <a:r>
              <a:rPr lang="en-AU" sz="1600" dirty="0">
                <a:solidFill>
                  <a:schemeClr val="bg1"/>
                </a:solidFill>
                <a:ea typeface="Calibri"/>
                <a:cs typeface="Calibri"/>
                <a:sym typeface="Calibri"/>
              </a:rPr>
              <a:t>Increase internal body temperature (stimulus) → sweating (response).</a:t>
            </a:r>
          </a:p>
          <a:p>
            <a:pPr marL="765738" indent="-285750">
              <a:lnSpc>
                <a:spcPct val="120000"/>
              </a:lnSpc>
              <a:spcAft>
                <a:spcPts val="600"/>
              </a:spcAft>
              <a:buClr>
                <a:schemeClr val="bg1"/>
              </a:buClr>
              <a:buSzPts val="1600"/>
              <a:buFont typeface="Arial" panose="020B0604020202020204" pitchFamily="34" charset="0"/>
              <a:buChar char="•"/>
            </a:pPr>
            <a:r>
              <a:rPr lang="en-AU" sz="1600" dirty="0">
                <a:solidFill>
                  <a:schemeClr val="bg1"/>
                </a:solidFill>
                <a:ea typeface="Calibri"/>
                <a:cs typeface="Calibri"/>
                <a:sym typeface="Calibri"/>
              </a:rPr>
              <a:t>Decrease in blood glucose levels (stimulus) → release glucagon (response).</a:t>
            </a:r>
          </a:p>
          <a:p>
            <a:pPr marL="765738" indent="-285750">
              <a:lnSpc>
                <a:spcPct val="120000"/>
              </a:lnSpc>
              <a:spcAft>
                <a:spcPts val="600"/>
              </a:spcAft>
              <a:buClr>
                <a:schemeClr val="bg1"/>
              </a:buClr>
              <a:buSzPts val="1600"/>
              <a:buFont typeface="Arial" panose="020B0604020202020204" pitchFamily="34" charset="0"/>
              <a:buChar char="•"/>
            </a:pPr>
            <a:r>
              <a:rPr lang="en-AU" sz="1600" dirty="0">
                <a:solidFill>
                  <a:schemeClr val="bg1"/>
                </a:solidFill>
                <a:ea typeface="Calibri"/>
                <a:cs typeface="Calibri"/>
                <a:sym typeface="Calibri"/>
              </a:rPr>
              <a:t>Increase in light levels (stimulus) → pupils constrict (response).</a:t>
            </a:r>
          </a:p>
        </p:txBody>
      </p:sp>
      <p:sp>
        <p:nvSpPr>
          <p:cNvPr id="10" name="TextBox 9">
            <a:extLst>
              <a:ext uri="{FF2B5EF4-FFF2-40B4-BE49-F238E27FC236}">
                <a16:creationId xmlns:a16="http://schemas.microsoft.com/office/drawing/2014/main" id="{6346D795-D1D6-51B0-25A9-E8A17CC85214}"/>
              </a:ext>
            </a:extLst>
          </p:cNvPr>
          <p:cNvSpPr txBox="1"/>
          <p:nvPr/>
        </p:nvSpPr>
        <p:spPr>
          <a:xfrm>
            <a:off x="6523642" y="4075476"/>
            <a:ext cx="4532192" cy="2069221"/>
          </a:xfrm>
          <a:prstGeom prst="rect">
            <a:avLst/>
          </a:prstGeom>
          <a:noFill/>
        </p:spPr>
        <p:txBody>
          <a:bodyPr wrap="square" lIns="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79988">
              <a:lnSpc>
                <a:spcPct val="120000"/>
              </a:lnSpc>
              <a:spcAft>
                <a:spcPts val="600"/>
              </a:spcAft>
              <a:buClr>
                <a:srgbClr val="1E4E79"/>
              </a:buClr>
              <a:buSzPts val="1600"/>
            </a:pPr>
            <a:r>
              <a:rPr lang="en-AU" sz="1600" b="1" dirty="0">
                <a:solidFill>
                  <a:schemeClr val="bg1"/>
                </a:solidFill>
                <a:latin typeface="+mj-lt"/>
                <a:ea typeface="Calibri"/>
                <a:cs typeface="Calibri"/>
                <a:sym typeface="Calibri"/>
              </a:rPr>
              <a:t>Non-examples</a:t>
            </a:r>
          </a:p>
          <a:p>
            <a:pPr marL="765738" indent="-285750">
              <a:lnSpc>
                <a:spcPct val="120000"/>
              </a:lnSpc>
              <a:spcAft>
                <a:spcPts val="600"/>
              </a:spcAft>
              <a:buClr>
                <a:schemeClr val="bg1"/>
              </a:buClr>
              <a:buSzPts val="1600"/>
              <a:buFont typeface="Arial" panose="020B0604020202020204" pitchFamily="34" charset="0"/>
              <a:buChar char="•"/>
            </a:pPr>
            <a:r>
              <a:rPr lang="en-AU" sz="1600" dirty="0">
                <a:solidFill>
                  <a:schemeClr val="bg1"/>
                </a:solidFill>
                <a:ea typeface="Calibri"/>
                <a:cs typeface="Calibri"/>
                <a:sym typeface="Calibri"/>
              </a:rPr>
              <a:t>Receiving a notification on your phone. </a:t>
            </a:r>
          </a:p>
          <a:p>
            <a:pPr marL="765738" indent="-285750">
              <a:lnSpc>
                <a:spcPct val="120000"/>
              </a:lnSpc>
              <a:spcAft>
                <a:spcPts val="600"/>
              </a:spcAft>
              <a:buClr>
                <a:schemeClr val="bg1"/>
              </a:buClr>
              <a:buSzPts val="1600"/>
              <a:buFont typeface="Arial" panose="020B0604020202020204" pitchFamily="34" charset="0"/>
              <a:buChar char="•"/>
            </a:pPr>
            <a:r>
              <a:rPr lang="en-AU" sz="1600" dirty="0">
                <a:solidFill>
                  <a:schemeClr val="bg1"/>
                </a:solidFill>
                <a:ea typeface="Calibri"/>
                <a:cs typeface="Calibri"/>
                <a:sym typeface="Calibri"/>
              </a:rPr>
              <a:t>Hearing an upbeat song making you want to dance. </a:t>
            </a:r>
          </a:p>
          <a:p>
            <a:pPr marL="765738" indent="-285750">
              <a:lnSpc>
                <a:spcPct val="120000"/>
              </a:lnSpc>
              <a:spcAft>
                <a:spcPts val="600"/>
              </a:spcAft>
              <a:buClr>
                <a:schemeClr val="bg1"/>
              </a:buClr>
              <a:buSzPts val="1600"/>
              <a:buFont typeface="Arial" panose="020B0604020202020204" pitchFamily="34" charset="0"/>
              <a:buChar char="•"/>
            </a:pPr>
            <a:r>
              <a:rPr lang="en-AU" sz="1600" dirty="0">
                <a:solidFill>
                  <a:schemeClr val="bg1"/>
                </a:solidFill>
                <a:ea typeface="Calibri"/>
                <a:cs typeface="Calibri"/>
                <a:sym typeface="Calibri"/>
              </a:rPr>
              <a:t>Advertising making you want to buy something.</a:t>
            </a:r>
          </a:p>
        </p:txBody>
      </p:sp>
      <p:sp>
        <p:nvSpPr>
          <p:cNvPr id="2" name="Slide Number Placeholder 1">
            <a:extLst>
              <a:ext uri="{FF2B5EF4-FFF2-40B4-BE49-F238E27FC236}">
                <a16:creationId xmlns:a16="http://schemas.microsoft.com/office/drawing/2014/main" id="{45A7B99D-7632-BA82-0108-BC2B4B21E4B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50</a:t>
            </a:fld>
            <a:endParaRPr lang="en-AU"/>
          </a:p>
        </p:txBody>
      </p:sp>
      <p:sp>
        <p:nvSpPr>
          <p:cNvPr id="12" name="Slide Number Placeholder 1">
            <a:extLst>
              <a:ext uri="{FF2B5EF4-FFF2-40B4-BE49-F238E27FC236}">
                <a16:creationId xmlns:a16="http://schemas.microsoft.com/office/drawing/2014/main" id="{ECC76839-5545-1995-7C5A-4C5B1B6D1739}"/>
              </a:ext>
              <a:ext uri="{C183D7F6-B498-43B3-948B-1728B52AA6E4}">
                <adec:decorative xmlns:adec="http://schemas.microsoft.com/office/drawing/2017/decorative" val="1"/>
              </a:ext>
            </a:extLst>
          </p:cNvPr>
          <p:cNvSpPr>
            <a:spLocks noGrp="1"/>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50</a:t>
            </a:fld>
            <a:endParaRPr lang="en-AU"/>
          </a:p>
        </p:txBody>
      </p:sp>
    </p:spTree>
    <p:extLst>
      <p:ext uri="{BB962C8B-B14F-4D97-AF65-F5344CB8AC3E}">
        <p14:creationId xmlns:p14="http://schemas.microsoft.com/office/powerpoint/2010/main" val="83003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8913A7-E9E9-0BBF-4CCD-C03960127583}"/>
              </a:ext>
            </a:extLst>
          </p:cNvPr>
          <p:cNvSpPr>
            <a:spLocks noGrp="1"/>
          </p:cNvSpPr>
          <p:nvPr>
            <p:ph type="title"/>
          </p:nvPr>
        </p:nvSpPr>
        <p:spPr/>
        <p:txBody>
          <a:bodyPr/>
          <a:lstStyle/>
          <a:p>
            <a:r>
              <a:rPr lang="en-AU" dirty="0"/>
              <a:t>Turn and talk</a:t>
            </a:r>
            <a:r>
              <a:rPr lang="en-AU" dirty="0">
                <a:solidFill>
                  <a:schemeClr val="bg1"/>
                </a:solidFill>
              </a:rPr>
              <a:t> (3)</a:t>
            </a:r>
          </a:p>
        </p:txBody>
      </p:sp>
      <p:sp>
        <p:nvSpPr>
          <p:cNvPr id="6" name="Content Placeholder 5">
            <a:extLst>
              <a:ext uri="{FF2B5EF4-FFF2-40B4-BE49-F238E27FC236}">
                <a16:creationId xmlns:a16="http://schemas.microsoft.com/office/drawing/2014/main" id="{77F2502B-104D-06EA-3D32-206FE979DB66}"/>
              </a:ext>
            </a:extLst>
          </p:cNvPr>
          <p:cNvSpPr>
            <a:spLocks noGrp="1"/>
          </p:cNvSpPr>
          <p:nvPr>
            <p:ph type="body" sz="quarter" idx="19"/>
          </p:nvPr>
        </p:nvSpPr>
        <p:spPr>
          <a:xfrm>
            <a:off x="360000" y="1862942"/>
            <a:ext cx="10668556" cy="4491058"/>
          </a:xfrm>
        </p:spPr>
        <p:txBody>
          <a:bodyPr vert="horz" lIns="0" tIns="0" rIns="0" bIns="0" rtlCol="0" anchor="t">
            <a:noAutofit/>
          </a:bodyPr>
          <a:lstStyle/>
          <a:p>
            <a:pPr>
              <a:spcAft>
                <a:spcPts val="600"/>
              </a:spcAft>
            </a:pPr>
            <a:r>
              <a:rPr lang="en-AU" dirty="0"/>
              <a:t>Turn to the person next to you and explain the purpose and key components of a knowledge organiser for unit planning.</a:t>
            </a:r>
          </a:p>
        </p:txBody>
      </p:sp>
      <p:sp>
        <p:nvSpPr>
          <p:cNvPr id="2" name="Slide Number Placeholder 3">
            <a:extLst>
              <a:ext uri="{FF2B5EF4-FFF2-40B4-BE49-F238E27FC236}">
                <a16:creationId xmlns:a16="http://schemas.microsoft.com/office/drawing/2014/main" id="{01F418DE-B5F8-0F6E-B50A-83F3F660BE3E}"/>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51</a:t>
            </a:fld>
            <a:endParaRPr lang="en-AU"/>
          </a:p>
        </p:txBody>
      </p:sp>
    </p:spTree>
    <p:extLst>
      <p:ext uri="{BB962C8B-B14F-4D97-AF65-F5344CB8AC3E}">
        <p14:creationId xmlns:p14="http://schemas.microsoft.com/office/powerpoint/2010/main" val="259790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2E5-5425-9585-D864-BDBD28A6EE8D}"/>
              </a:ext>
            </a:extLst>
          </p:cNvPr>
          <p:cNvSpPr>
            <a:spLocks noGrp="1"/>
          </p:cNvSpPr>
          <p:nvPr>
            <p:ph type="title"/>
          </p:nvPr>
        </p:nvSpPr>
        <p:spPr/>
        <p:txBody>
          <a:bodyPr/>
          <a:lstStyle/>
          <a:p>
            <a:r>
              <a:rPr lang="en-AU" dirty="0"/>
              <a:t>Extending to create optimal challenge</a:t>
            </a:r>
          </a:p>
        </p:txBody>
      </p:sp>
      <p:sp>
        <p:nvSpPr>
          <p:cNvPr id="3" name="Content Placeholder 2">
            <a:extLst>
              <a:ext uri="{FF2B5EF4-FFF2-40B4-BE49-F238E27FC236}">
                <a16:creationId xmlns:a16="http://schemas.microsoft.com/office/drawing/2014/main" id="{5252E18D-F0ED-CD39-7893-05134A9673E0}"/>
              </a:ext>
            </a:extLst>
          </p:cNvPr>
          <p:cNvSpPr>
            <a:spLocks noGrp="1"/>
          </p:cNvSpPr>
          <p:nvPr>
            <p:ph idx="1"/>
          </p:nvPr>
        </p:nvSpPr>
        <p:spPr>
          <a:xfrm>
            <a:off x="360000" y="1620000"/>
            <a:ext cx="6341883" cy="4536000"/>
          </a:xfrm>
        </p:spPr>
        <p:txBody>
          <a:bodyPr/>
          <a:lstStyle/>
          <a:p>
            <a:pPr marL="285750" indent="-285750">
              <a:buFont typeface="Arial" panose="020B0604020202020204" pitchFamily="34" charset="0"/>
              <a:buChar char="•"/>
            </a:pPr>
            <a:r>
              <a:rPr lang="en-AU" dirty="0">
                <a:solidFill>
                  <a:srgbClr val="333333"/>
                </a:solidFill>
                <a:highlight>
                  <a:srgbClr val="FFFFFF"/>
                </a:highlight>
              </a:rPr>
              <a:t>A</a:t>
            </a:r>
            <a:r>
              <a:rPr lang="en-AU" b="0" i="0" dirty="0">
                <a:solidFill>
                  <a:srgbClr val="333333"/>
                </a:solidFill>
                <a:effectLst/>
                <a:highlight>
                  <a:srgbClr val="FFFFFF"/>
                </a:highlight>
              </a:rPr>
              <a:t>pply new skills and knowledge to a different context.</a:t>
            </a:r>
          </a:p>
          <a:p>
            <a:pPr marL="285750" indent="-285750">
              <a:buFont typeface="Arial" panose="020B0604020202020204" pitchFamily="34" charset="0"/>
              <a:buChar char="•"/>
            </a:pPr>
            <a:r>
              <a:rPr lang="en-AU" dirty="0">
                <a:solidFill>
                  <a:srgbClr val="333333"/>
                </a:solidFill>
                <a:highlight>
                  <a:srgbClr val="FFFFFF"/>
                </a:highlight>
              </a:rPr>
              <a:t>U</a:t>
            </a:r>
            <a:r>
              <a:rPr lang="en-AU" b="0" i="0" dirty="0">
                <a:solidFill>
                  <a:srgbClr val="333333"/>
                </a:solidFill>
                <a:effectLst/>
                <a:highlight>
                  <a:srgbClr val="FFFFFF"/>
                </a:highlight>
              </a:rPr>
              <a:t>npack thinking at a deeper level to provide reasoning.</a:t>
            </a:r>
            <a:endParaRPr lang="en-AU" dirty="0"/>
          </a:p>
          <a:p>
            <a:pPr marL="285750" indent="-285750">
              <a:buFont typeface="Arial" panose="020B0604020202020204" pitchFamily="34" charset="0"/>
              <a:buChar char="•"/>
            </a:pPr>
            <a:r>
              <a:rPr lang="en-AU" dirty="0">
                <a:solidFill>
                  <a:srgbClr val="333333"/>
                </a:solidFill>
                <a:highlight>
                  <a:srgbClr val="FFFFFF"/>
                </a:highlight>
              </a:rPr>
              <a:t>J</a:t>
            </a:r>
            <a:r>
              <a:rPr lang="en-AU" b="0" i="0" dirty="0">
                <a:solidFill>
                  <a:srgbClr val="333333"/>
                </a:solidFill>
                <a:effectLst/>
                <a:highlight>
                  <a:srgbClr val="FFFFFF"/>
                </a:highlight>
              </a:rPr>
              <a:t>ustify and communicate thinking in a variety of ways for different audiences.</a:t>
            </a:r>
          </a:p>
        </p:txBody>
      </p:sp>
      <p:grpSp>
        <p:nvGrpSpPr>
          <p:cNvPr id="14" name="Group 13" descr="An image of the department's Differentiation Adjustment Tool on the NSW Department of Education website">
            <a:extLst>
              <a:ext uri="{FF2B5EF4-FFF2-40B4-BE49-F238E27FC236}">
                <a16:creationId xmlns:a16="http://schemas.microsoft.com/office/drawing/2014/main" id="{E2D4814B-322E-8D0B-2AD7-44215C2C607A}"/>
              </a:ext>
            </a:extLst>
          </p:cNvPr>
          <p:cNvGrpSpPr/>
          <p:nvPr/>
        </p:nvGrpSpPr>
        <p:grpSpPr>
          <a:xfrm>
            <a:off x="7146294" y="1385388"/>
            <a:ext cx="4697706" cy="4868100"/>
            <a:chOff x="7279576" y="1230325"/>
            <a:chExt cx="5023262" cy="5205464"/>
          </a:xfrm>
        </p:grpSpPr>
        <p:grpSp>
          <p:nvGrpSpPr>
            <p:cNvPr id="6" name="Group 5">
              <a:extLst>
                <a:ext uri="{FF2B5EF4-FFF2-40B4-BE49-F238E27FC236}">
                  <a16:creationId xmlns:a16="http://schemas.microsoft.com/office/drawing/2014/main" id="{EEE1CB89-F03C-5AB2-3097-FF92D54012A6}"/>
                </a:ext>
              </a:extLst>
            </p:cNvPr>
            <p:cNvGrpSpPr/>
            <p:nvPr/>
          </p:nvGrpSpPr>
          <p:grpSpPr>
            <a:xfrm>
              <a:off x="7279576" y="1230325"/>
              <a:ext cx="5023262" cy="5205464"/>
              <a:chOff x="7369738" y="1552998"/>
              <a:chExt cx="3274646" cy="3952377"/>
            </a:xfrm>
          </p:grpSpPr>
          <p:pic>
            <p:nvPicPr>
              <p:cNvPr id="7" name="Picture 6" descr="A white rectangle with a black border&#10;&#10;Description automatically generated with low confidence">
                <a:extLst>
                  <a:ext uri="{FF2B5EF4-FFF2-40B4-BE49-F238E27FC236}">
                    <a16:creationId xmlns:a16="http://schemas.microsoft.com/office/drawing/2014/main" id="{4B5B1B2B-E06B-B5CA-9F41-4FA407E1D01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69738" y="1552998"/>
                <a:ext cx="3274646" cy="39523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3488C31-A22A-60A0-52FF-42B1A0AE4C9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10115558" y="1873598"/>
                <a:ext cx="57089" cy="33111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E2017ADE-368D-5EDE-14C3-3BD5411F5053}"/>
                </a:ext>
              </a:extLst>
            </p:cNvPr>
            <p:cNvGrpSpPr/>
            <p:nvPr/>
          </p:nvGrpSpPr>
          <p:grpSpPr>
            <a:xfrm>
              <a:off x="8030817" y="1617259"/>
              <a:ext cx="3472684" cy="3988593"/>
              <a:chOff x="8032371" y="1617259"/>
              <a:chExt cx="3471130" cy="3988593"/>
            </a:xfrm>
          </p:grpSpPr>
          <p:pic>
            <p:nvPicPr>
              <p:cNvPr id="10" name="Picture 9" descr="A screenshot of a web page&#10;&#10;Description automatically generated">
                <a:extLst>
                  <a:ext uri="{FF2B5EF4-FFF2-40B4-BE49-F238E27FC236}">
                    <a16:creationId xmlns:a16="http://schemas.microsoft.com/office/drawing/2014/main" id="{E1460EFB-6EF2-A51A-EFA9-D68924BB7E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2371" y="1617259"/>
                <a:ext cx="3471130" cy="3988593"/>
              </a:xfrm>
              <a:prstGeom prst="rect">
                <a:avLst/>
              </a:prstGeom>
            </p:spPr>
          </p:pic>
          <p:grpSp>
            <p:nvGrpSpPr>
              <p:cNvPr id="9" name="Group 8">
                <a:extLst>
                  <a:ext uri="{FF2B5EF4-FFF2-40B4-BE49-F238E27FC236}">
                    <a16:creationId xmlns:a16="http://schemas.microsoft.com/office/drawing/2014/main" id="{E74D5B75-4BD1-9234-4464-D8E605C5A852}"/>
                  </a:ext>
                </a:extLst>
              </p:cNvPr>
              <p:cNvGrpSpPr/>
              <p:nvPr/>
            </p:nvGrpSpPr>
            <p:grpSpPr>
              <a:xfrm>
                <a:off x="8143896" y="1783550"/>
                <a:ext cx="304109" cy="334584"/>
                <a:chOff x="7934620" y="690246"/>
                <a:chExt cx="304109" cy="334584"/>
              </a:xfrm>
            </p:grpSpPr>
            <p:sp>
              <p:nvSpPr>
                <p:cNvPr id="13" name="Rectangle 12">
                  <a:extLst>
                    <a:ext uri="{FF2B5EF4-FFF2-40B4-BE49-F238E27FC236}">
                      <a16:creationId xmlns:a16="http://schemas.microsoft.com/office/drawing/2014/main" id="{0C114C92-BA11-D36D-1D8C-4978E0A4BEC0}"/>
                    </a:ext>
                  </a:extLst>
                </p:cNvPr>
                <p:cNvSpPr/>
                <p:nvPr/>
              </p:nvSpPr>
              <p:spPr>
                <a:xfrm>
                  <a:off x="7934620" y="763573"/>
                  <a:ext cx="304109" cy="26125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1">
                  <a:extLst>
                    <a:ext uri="{FF2B5EF4-FFF2-40B4-BE49-F238E27FC236}">
                      <a16:creationId xmlns:a16="http://schemas.microsoft.com/office/drawing/2014/main" id="{FE93674F-FC02-0FC2-EBBC-377F5E7237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34620" y="690246"/>
                  <a:ext cx="267914" cy="290944"/>
                </a:xfrm>
                <a:prstGeom prst="rect">
                  <a:avLst/>
                </a:prstGeom>
              </p:spPr>
            </p:pic>
          </p:grpSp>
        </p:grpSp>
      </p:grpSp>
      <p:sp>
        <p:nvSpPr>
          <p:cNvPr id="4" name="Slide Number Placeholder 3">
            <a:extLst>
              <a:ext uri="{FF2B5EF4-FFF2-40B4-BE49-F238E27FC236}">
                <a16:creationId xmlns:a16="http://schemas.microsoft.com/office/drawing/2014/main" id="{2D20E538-A29C-1216-AFC7-B05BE6C35B2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52</a:t>
            </a:fld>
            <a:endParaRPr lang="en-AU"/>
          </a:p>
        </p:txBody>
      </p:sp>
    </p:spTree>
    <p:extLst>
      <p:ext uri="{BB962C8B-B14F-4D97-AF65-F5344CB8AC3E}">
        <p14:creationId xmlns:p14="http://schemas.microsoft.com/office/powerpoint/2010/main" val="206174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a:xfrm>
            <a:off x="540000" y="4067881"/>
            <a:ext cx="9830634" cy="1853417"/>
          </a:xfrm>
        </p:spPr>
        <p:txBody>
          <a:bodyPr/>
          <a:lstStyle/>
          <a:p>
            <a:r>
              <a:rPr lang="en-AU" dirty="0"/>
              <a:t>Planning, rehearsing and developing routines</a:t>
            </a:r>
          </a:p>
        </p:txBody>
      </p:sp>
      <p:sp>
        <p:nvSpPr>
          <p:cNvPr id="2" name="Footer Placeholder 1">
            <a:extLst>
              <a:ext uri="{FF2B5EF4-FFF2-40B4-BE49-F238E27FC236}">
                <a16:creationId xmlns:a16="http://schemas.microsoft.com/office/drawing/2014/main" id="{B3064B89-FD5D-4106-EDB2-BE8E84902761}"/>
              </a:ext>
              <a:ext uri="{C183D7F6-B498-43B3-948B-1728B52AA6E4}">
                <adec:decorative xmlns:adec="http://schemas.microsoft.com/office/drawing/2017/decorative" val="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335773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FC67F-4CE8-0595-62EE-491E209B0614}"/>
              </a:ext>
            </a:extLst>
          </p:cNvPr>
          <p:cNvSpPr>
            <a:spLocks noGrp="1"/>
          </p:cNvSpPr>
          <p:nvPr>
            <p:ph type="title"/>
          </p:nvPr>
        </p:nvSpPr>
        <p:spPr/>
        <p:txBody>
          <a:bodyPr/>
          <a:lstStyle/>
          <a:p>
            <a:r>
              <a:rPr lang="en-US" dirty="0"/>
              <a:t>Creating a whole-school approach</a:t>
            </a:r>
          </a:p>
        </p:txBody>
      </p:sp>
      <p:sp>
        <p:nvSpPr>
          <p:cNvPr id="3" name="Content Placeholder 2">
            <a:extLst>
              <a:ext uri="{FF2B5EF4-FFF2-40B4-BE49-F238E27FC236}">
                <a16:creationId xmlns:a16="http://schemas.microsoft.com/office/drawing/2014/main" id="{CED743FE-21F2-82B5-5767-00678ED5B8E6}"/>
              </a:ext>
            </a:extLst>
          </p:cNvPr>
          <p:cNvSpPr>
            <a:spLocks noGrp="1"/>
          </p:cNvSpPr>
          <p:nvPr>
            <p:ph idx="1"/>
          </p:nvPr>
        </p:nvSpPr>
        <p:spPr/>
        <p:txBody>
          <a:bodyPr vert="horz" lIns="0" tIns="0" rIns="0" bIns="0" rtlCol="0" anchor="t">
            <a:noAutofit/>
          </a:bodyPr>
          <a:lstStyle/>
          <a:p>
            <a:pPr>
              <a:spcAft>
                <a:spcPts val="600"/>
              </a:spcAft>
            </a:pPr>
            <a:r>
              <a:rPr lang="en-US" dirty="0">
                <a:ea typeface="+mn-lt"/>
                <a:cs typeface="+mn-lt"/>
              </a:rPr>
              <a:t>Working in small groups:</a:t>
            </a:r>
          </a:p>
          <a:p>
            <a:pPr marL="342900" indent="-342900">
              <a:spcAft>
                <a:spcPts val="600"/>
              </a:spcAft>
              <a:buFont typeface="+mj-lt"/>
              <a:buAutoNum type="arabicPeriod"/>
            </a:pPr>
            <a:r>
              <a:rPr lang="en-US" dirty="0">
                <a:ea typeface="+mn-lt"/>
                <a:cs typeface="+mn-lt"/>
              </a:rPr>
              <a:t>Develop a whole-school approach to planning for chunking and sequencing. </a:t>
            </a:r>
          </a:p>
          <a:p>
            <a:pPr marL="342900" indent="-342900">
              <a:spcAft>
                <a:spcPts val="600"/>
              </a:spcAft>
              <a:buFont typeface="+mj-lt"/>
              <a:buAutoNum type="arabicPeriod"/>
            </a:pPr>
            <a:r>
              <a:rPr lang="en-US" dirty="0">
                <a:ea typeface="+mn-lt"/>
                <a:cs typeface="+mn-lt"/>
              </a:rPr>
              <a:t>Seek feedback and refine the approach.</a:t>
            </a:r>
          </a:p>
          <a:p>
            <a:pPr marL="342900" indent="-342900">
              <a:spcAft>
                <a:spcPts val="600"/>
              </a:spcAft>
              <a:buFont typeface="+mj-lt"/>
              <a:buAutoNum type="arabicPeriod"/>
            </a:pPr>
            <a:r>
              <a:rPr lang="en-US" dirty="0">
                <a:ea typeface="+mn-lt"/>
                <a:cs typeface="+mn-lt"/>
              </a:rPr>
              <a:t>Agree on a whole-school approach for planning for chunking and sequencing.</a:t>
            </a:r>
          </a:p>
          <a:p>
            <a:pPr>
              <a:spcAft>
                <a:spcPts val="600"/>
              </a:spcAft>
            </a:pPr>
            <a:endParaRPr lang="en-US" dirty="0">
              <a:ea typeface="+mn-lt"/>
              <a:cs typeface="+mn-lt"/>
            </a:endParaRPr>
          </a:p>
          <a:p>
            <a:pPr>
              <a:spcAft>
                <a:spcPts val="600"/>
              </a:spcAft>
            </a:pPr>
            <a:r>
              <a:rPr lang="en-US" dirty="0">
                <a:ea typeface="+mn-lt"/>
                <a:cs typeface="+mn-lt"/>
              </a:rPr>
              <a:t>After sharing, agree on the whole-school approach to planning for chunking and sequencing of learning. </a:t>
            </a:r>
            <a:endParaRPr lang="en-US" dirty="0"/>
          </a:p>
        </p:txBody>
      </p:sp>
      <p:sp>
        <p:nvSpPr>
          <p:cNvPr id="4" name="Slide Number Placeholder 3">
            <a:extLst>
              <a:ext uri="{FF2B5EF4-FFF2-40B4-BE49-F238E27FC236}">
                <a16:creationId xmlns:a16="http://schemas.microsoft.com/office/drawing/2014/main" id="{833695DE-747A-B772-AC55-5D4B71FB53B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54</a:t>
            </a:fld>
            <a:endParaRPr lang="en-AU"/>
          </a:p>
        </p:txBody>
      </p:sp>
    </p:spTree>
    <p:extLst>
      <p:ext uri="{BB962C8B-B14F-4D97-AF65-F5344CB8AC3E}">
        <p14:creationId xmlns:p14="http://schemas.microsoft.com/office/powerpoint/2010/main" val="261538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0D900-C3D6-DABE-AF47-D56670B85D1B}"/>
              </a:ext>
            </a:extLst>
          </p:cNvPr>
          <p:cNvSpPr>
            <a:spLocks noGrp="1"/>
          </p:cNvSpPr>
          <p:nvPr>
            <p:ph type="title"/>
          </p:nvPr>
        </p:nvSpPr>
        <p:spPr/>
        <p:txBody>
          <a:bodyPr/>
          <a:lstStyle/>
          <a:p>
            <a:r>
              <a:rPr lang="en-AU" dirty="0"/>
              <a:t>Rehearsal steps and feedback prompts</a:t>
            </a:r>
          </a:p>
        </p:txBody>
      </p:sp>
      <p:sp>
        <p:nvSpPr>
          <p:cNvPr id="3" name="Content Placeholder 2">
            <a:extLst>
              <a:ext uri="{FF2B5EF4-FFF2-40B4-BE49-F238E27FC236}">
                <a16:creationId xmlns:a16="http://schemas.microsoft.com/office/drawing/2014/main" id="{344C93B0-054E-C7AB-1F73-FDE76ADF5A54}"/>
              </a:ext>
            </a:extLst>
          </p:cNvPr>
          <p:cNvSpPr>
            <a:spLocks noGrp="1"/>
          </p:cNvSpPr>
          <p:nvPr>
            <p:ph idx="1"/>
          </p:nvPr>
        </p:nvSpPr>
        <p:spPr>
          <a:xfrm>
            <a:off x="360000" y="1538937"/>
            <a:ext cx="7256283" cy="4536000"/>
          </a:xfrm>
        </p:spPr>
        <p:txBody>
          <a:bodyPr vert="horz" lIns="0" tIns="0" rIns="0" bIns="0" rtlCol="0" anchor="t">
            <a:noAutofit/>
          </a:bodyPr>
          <a:lstStyle/>
          <a:p>
            <a:pPr>
              <a:spcAft>
                <a:spcPts val="600"/>
              </a:spcAft>
            </a:pPr>
            <a:r>
              <a:rPr lang="en-AU" dirty="0"/>
              <a:t>Use your learning sequence or lesson plan to:</a:t>
            </a:r>
            <a:endParaRPr lang="en-US" dirty="0"/>
          </a:p>
          <a:p>
            <a:pPr marL="342900" indent="-342900">
              <a:spcAft>
                <a:spcPts val="600"/>
              </a:spcAft>
              <a:buFont typeface="+mj-lt"/>
              <a:buAutoNum type="arabicPeriod"/>
            </a:pPr>
            <a:r>
              <a:rPr lang="en-AU" dirty="0"/>
              <a:t>Choose one key idea or skill </a:t>
            </a:r>
          </a:p>
          <a:p>
            <a:pPr marL="342900" indent="-342900">
              <a:spcAft>
                <a:spcPts val="600"/>
              </a:spcAft>
              <a:buFont typeface="+mj-lt"/>
              <a:buAutoNum type="arabicPeriod"/>
            </a:pPr>
            <a:r>
              <a:rPr lang="en-AU" dirty="0"/>
              <a:t>Break down this key idea or skill into the smallest components needed for students to understand.</a:t>
            </a:r>
          </a:p>
          <a:p>
            <a:pPr marL="342900" indent="-342900">
              <a:spcAft>
                <a:spcPts val="600"/>
              </a:spcAft>
              <a:buFont typeface="+mj-lt"/>
              <a:buAutoNum type="arabicPeriod"/>
            </a:pPr>
            <a:r>
              <a:rPr lang="en-AU" dirty="0"/>
              <a:t>Plan how you will teach these components, including what type of check for understanding you will use and when you will use it. </a:t>
            </a:r>
          </a:p>
          <a:p>
            <a:pPr marL="342900" indent="-342900">
              <a:spcAft>
                <a:spcPts val="600"/>
              </a:spcAft>
              <a:buFont typeface="+mj-lt"/>
              <a:buAutoNum type="arabicPeriod"/>
            </a:pPr>
            <a:r>
              <a:rPr lang="en-AU" dirty="0"/>
              <a:t>With a partner, rehearse your introduction to the sequence including your first check for understanding. </a:t>
            </a:r>
          </a:p>
          <a:p>
            <a:pPr marL="342900" indent="-342900">
              <a:spcAft>
                <a:spcPts val="600"/>
              </a:spcAft>
              <a:buFont typeface="+mj-lt"/>
              <a:buAutoNum type="arabicPeriod"/>
            </a:pPr>
            <a:r>
              <a:rPr lang="en-AU" dirty="0"/>
              <a:t>Use the feedback from your partner to improve your approach.</a:t>
            </a:r>
            <a:endParaRPr lang="en-US" dirty="0"/>
          </a:p>
          <a:p>
            <a:pPr marL="342900" indent="-342900">
              <a:spcAft>
                <a:spcPts val="600"/>
              </a:spcAft>
              <a:buFont typeface="+mj-lt"/>
              <a:buAutoNum type="arabicPeriod"/>
            </a:pPr>
            <a:r>
              <a:rPr lang="en-AU" dirty="0"/>
              <a:t>Swap with your partner for their rehearsal.</a:t>
            </a:r>
          </a:p>
        </p:txBody>
      </p:sp>
      <p:sp>
        <p:nvSpPr>
          <p:cNvPr id="6" name="Rectangle: Rounded Corners 5">
            <a:extLst>
              <a:ext uri="{FF2B5EF4-FFF2-40B4-BE49-F238E27FC236}">
                <a16:creationId xmlns:a16="http://schemas.microsoft.com/office/drawing/2014/main" id="{49BEBBA9-AD78-168A-1AFF-4F734B317F0F}"/>
              </a:ext>
            </a:extLst>
          </p:cNvPr>
          <p:cNvSpPr/>
          <p:nvPr/>
        </p:nvSpPr>
        <p:spPr>
          <a:xfrm>
            <a:off x="7627434" y="1482655"/>
            <a:ext cx="4214586" cy="4729100"/>
          </a:xfrm>
          <a:prstGeom prst="roundRect">
            <a:avLst>
              <a:gd name="adj" fmla="val 470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534670" indent="-457200">
              <a:lnSpc>
                <a:spcPct val="150000"/>
              </a:lnSpc>
              <a:spcAft>
                <a:spcPts val="600"/>
              </a:spcAft>
            </a:pPr>
            <a:r>
              <a:rPr lang="en-AU" sz="1800" b="1" dirty="0">
                <a:solidFill>
                  <a:schemeClr val="tx1"/>
                </a:solidFill>
                <a:latin typeface="+mj-lt"/>
              </a:rPr>
              <a:t>Feedback prompts</a:t>
            </a:r>
          </a:p>
          <a:p>
            <a:pPr marL="363220" indent="-285750">
              <a:lnSpc>
                <a:spcPct val="150000"/>
              </a:lnSpc>
              <a:spcAft>
                <a:spcPts val="600"/>
              </a:spcAft>
              <a:buFont typeface="Arial" panose="020B0604020202020204" pitchFamily="34" charset="0"/>
              <a:buChar char="•"/>
            </a:pPr>
            <a:r>
              <a:rPr lang="en-AU" sz="1600" dirty="0">
                <a:solidFill>
                  <a:schemeClr val="tx1"/>
                </a:solidFill>
              </a:rPr>
              <a:t>Did the technique elicit a clear understanding from the whole class?</a:t>
            </a:r>
          </a:p>
          <a:p>
            <a:pPr marL="363220" indent="-285750">
              <a:lnSpc>
                <a:spcPct val="150000"/>
              </a:lnSpc>
              <a:spcAft>
                <a:spcPts val="600"/>
              </a:spcAft>
              <a:buFont typeface="Arial" panose="020B0604020202020204" pitchFamily="34" charset="0"/>
              <a:buChar char="•"/>
            </a:pPr>
            <a:r>
              <a:rPr lang="en-AU" sz="1600" dirty="0">
                <a:solidFill>
                  <a:schemeClr val="tx1"/>
                </a:solidFill>
              </a:rPr>
              <a:t>Was the teacher’s communication of new knowledge, skills or understanding clear and specific?</a:t>
            </a:r>
          </a:p>
          <a:p>
            <a:pPr marL="363220" indent="-285750">
              <a:lnSpc>
                <a:spcPct val="150000"/>
              </a:lnSpc>
              <a:spcAft>
                <a:spcPts val="600"/>
              </a:spcAft>
              <a:buFont typeface="Arial" panose="020B0604020202020204" pitchFamily="34" charset="0"/>
              <a:buChar char="•"/>
            </a:pPr>
            <a:r>
              <a:rPr lang="en-AU" sz="1600" dirty="0">
                <a:solidFill>
                  <a:schemeClr val="tx1"/>
                </a:solidFill>
              </a:rPr>
              <a:t>Did the teacher check for understanding on the 'chunk' of information taught?</a:t>
            </a:r>
          </a:p>
        </p:txBody>
      </p:sp>
      <p:sp>
        <p:nvSpPr>
          <p:cNvPr id="4" name="Slide Number Placeholder 3">
            <a:extLst>
              <a:ext uri="{FF2B5EF4-FFF2-40B4-BE49-F238E27FC236}">
                <a16:creationId xmlns:a16="http://schemas.microsoft.com/office/drawing/2014/main" id="{A71D06D5-69EC-6E4E-94AF-BA09DD35D90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55</a:t>
            </a:fld>
            <a:endParaRPr lang="en-AU"/>
          </a:p>
        </p:txBody>
      </p:sp>
    </p:spTree>
    <p:extLst>
      <p:ext uri="{BB962C8B-B14F-4D97-AF65-F5344CB8AC3E}">
        <p14:creationId xmlns:p14="http://schemas.microsoft.com/office/powerpoint/2010/main" val="26076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a:xfrm>
            <a:off x="540000" y="3429000"/>
            <a:ext cx="9526337" cy="1822269"/>
          </a:xfrm>
        </p:spPr>
        <p:txBody>
          <a:bodyPr/>
          <a:lstStyle/>
          <a:p>
            <a:r>
              <a:rPr lang="en-AU" sz="3600"/>
              <a:t>In the next part of this module, we will work on evaluating our approach to implementing the strategies through techniques</a:t>
            </a:r>
          </a:p>
        </p:txBody>
      </p:sp>
      <p:sp>
        <p:nvSpPr>
          <p:cNvPr id="2" name="Footer Placeholder 1">
            <a:extLst>
              <a:ext uri="{FF2B5EF4-FFF2-40B4-BE49-F238E27FC236}">
                <a16:creationId xmlns:a16="http://schemas.microsoft.com/office/drawing/2014/main" id="{B3064B89-FD5D-4106-EDB2-BE8E84902761}"/>
              </a:ext>
              <a:ext uri="{C183D7F6-B498-43B3-948B-1728B52AA6E4}">
                <adec:decorative xmlns:adec="http://schemas.microsoft.com/office/drawing/2017/decorative" val="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8127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575638-6B8E-99EE-86C7-9B5E75420B8F}"/>
              </a:ext>
            </a:extLst>
          </p:cNvPr>
          <p:cNvSpPr>
            <a:spLocks noGrp="1"/>
          </p:cNvSpPr>
          <p:nvPr>
            <p:ph type="body" sz="quarter" idx="11"/>
          </p:nvPr>
        </p:nvSpPr>
        <p:spPr>
          <a:xfrm>
            <a:off x="540000" y="3117146"/>
            <a:ext cx="2880000" cy="684000"/>
          </a:xfrm>
        </p:spPr>
        <p:txBody>
          <a:bodyPr/>
          <a:lstStyle/>
          <a:p>
            <a:r>
              <a:rPr lang="en-US" sz="5400"/>
              <a:t>Part C</a:t>
            </a:r>
          </a:p>
        </p:txBody>
      </p:sp>
      <p:sp>
        <p:nvSpPr>
          <p:cNvPr id="3" name="Title 2">
            <a:extLst>
              <a:ext uri="{FF2B5EF4-FFF2-40B4-BE49-F238E27FC236}">
                <a16:creationId xmlns:a16="http://schemas.microsoft.com/office/drawing/2014/main" id="{EA582A51-5861-DA30-63B9-97395A8177D4}"/>
              </a:ext>
            </a:extLst>
          </p:cNvPr>
          <p:cNvSpPr>
            <a:spLocks noGrp="1"/>
          </p:cNvSpPr>
          <p:nvPr>
            <p:ph type="ctrTitle"/>
          </p:nvPr>
        </p:nvSpPr>
        <p:spPr/>
        <p:txBody>
          <a:bodyPr/>
          <a:lstStyle/>
          <a:p>
            <a:r>
              <a:rPr lang="en-AU" sz="4800"/>
              <a:t>Evaluating a whole-school approach</a:t>
            </a:r>
            <a:br>
              <a:rPr lang="en-AU" sz="4800"/>
            </a:br>
            <a:endParaRPr lang="en-US"/>
          </a:p>
        </p:txBody>
      </p:sp>
      <p:sp>
        <p:nvSpPr>
          <p:cNvPr id="2" name="Footer Placeholder 1">
            <a:extLst>
              <a:ext uri="{FF2B5EF4-FFF2-40B4-BE49-F238E27FC236}">
                <a16:creationId xmlns:a16="http://schemas.microsoft.com/office/drawing/2014/main" id="{AC5C03F7-EE04-EF03-AF7E-C43DA43510B6}"/>
              </a:ext>
              <a:ext uri="{C183D7F6-B498-43B3-948B-1728B52AA6E4}">
                <adec:decorative xmlns:adec="http://schemas.microsoft.com/office/drawing/2017/decorative" val="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279536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90B40-2BC1-CEA3-0C86-A4CC9C84AA1B}"/>
              </a:ext>
            </a:extLst>
          </p:cNvPr>
          <p:cNvSpPr>
            <a:spLocks noGrp="1"/>
          </p:cNvSpPr>
          <p:nvPr>
            <p:ph type="title"/>
          </p:nvPr>
        </p:nvSpPr>
        <p:spPr/>
        <p:txBody>
          <a:bodyPr/>
          <a:lstStyle/>
          <a:p>
            <a:r>
              <a:rPr lang="en-AU" dirty="0"/>
              <a:t>Purpose and outcome </a:t>
            </a:r>
            <a:r>
              <a:rPr lang="en-AU" dirty="0">
                <a:solidFill>
                  <a:schemeClr val="bg1"/>
                </a:solidFill>
              </a:rPr>
              <a:t>(3)</a:t>
            </a:r>
          </a:p>
        </p:txBody>
      </p:sp>
      <p:sp>
        <p:nvSpPr>
          <p:cNvPr id="4" name="Content Placeholder 3">
            <a:extLst>
              <a:ext uri="{FF2B5EF4-FFF2-40B4-BE49-F238E27FC236}">
                <a16:creationId xmlns:a16="http://schemas.microsoft.com/office/drawing/2014/main" id="{38DFBC68-EFCE-5491-203B-11E9BF3FDCBB}"/>
              </a:ext>
            </a:extLst>
          </p:cNvPr>
          <p:cNvSpPr>
            <a:spLocks noGrp="1"/>
          </p:cNvSpPr>
          <p:nvPr>
            <p:ph idx="1"/>
          </p:nvPr>
        </p:nvSpPr>
        <p:spPr/>
        <p:txBody>
          <a:bodyPr vert="horz" lIns="0" tIns="0" rIns="0" bIns="0" rtlCol="0" anchor="t">
            <a:noAutofit/>
          </a:bodyPr>
          <a:lstStyle/>
          <a:p>
            <a:pPr>
              <a:spcAft>
                <a:spcPts val="600"/>
              </a:spcAft>
            </a:pPr>
            <a:r>
              <a:rPr lang="en-AU" b="1" dirty="0">
                <a:latin typeface="+mj-lt"/>
              </a:rPr>
              <a:t>Purpose</a:t>
            </a:r>
          </a:p>
          <a:p>
            <a:pPr>
              <a:spcAft>
                <a:spcPts val="600"/>
              </a:spcAft>
            </a:pPr>
            <a:r>
              <a:rPr lang="en-AU" dirty="0"/>
              <a:t>To apply effective professional development structures, reflect on and evaluate our implementation of an explicit teaching technique.</a:t>
            </a:r>
          </a:p>
          <a:p>
            <a:pPr>
              <a:spcAft>
                <a:spcPts val="600"/>
              </a:spcAft>
            </a:pPr>
            <a:endParaRPr lang="en-AU" dirty="0"/>
          </a:p>
          <a:p>
            <a:pPr>
              <a:spcAft>
                <a:spcPts val="600"/>
              </a:spcAft>
            </a:pPr>
            <a:r>
              <a:rPr lang="en-AU" b="1" dirty="0">
                <a:latin typeface="+mj-lt"/>
              </a:rPr>
              <a:t>Outcome</a:t>
            </a:r>
          </a:p>
          <a:p>
            <a:pPr>
              <a:spcAft>
                <a:spcPts val="600"/>
              </a:spcAft>
            </a:pPr>
            <a:r>
              <a:rPr lang="en-AU" dirty="0"/>
              <a:t>We have developed our whole school practices of chunking and sequencing learning and plan for future success and activities.</a:t>
            </a:r>
          </a:p>
          <a:p>
            <a:pPr>
              <a:spcAft>
                <a:spcPts val="600"/>
              </a:spcAft>
            </a:pPr>
            <a:endParaRPr lang="en-AU" dirty="0"/>
          </a:p>
        </p:txBody>
      </p:sp>
      <p:sp>
        <p:nvSpPr>
          <p:cNvPr id="2" name="Slide Number Placeholder 3">
            <a:extLst>
              <a:ext uri="{FF2B5EF4-FFF2-40B4-BE49-F238E27FC236}">
                <a16:creationId xmlns:a16="http://schemas.microsoft.com/office/drawing/2014/main" id="{01C9DC31-B9E9-A446-D5A7-A29C9A53473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58</a:t>
            </a:fld>
            <a:endParaRPr lang="en-AU"/>
          </a:p>
        </p:txBody>
      </p:sp>
    </p:spTree>
    <p:extLst>
      <p:ext uri="{BB962C8B-B14F-4D97-AF65-F5344CB8AC3E}">
        <p14:creationId xmlns:p14="http://schemas.microsoft.com/office/powerpoint/2010/main" val="357819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a:xfrm>
            <a:off x="540000" y="4067881"/>
            <a:ext cx="8604000" cy="800681"/>
          </a:xfrm>
        </p:spPr>
        <p:txBody>
          <a:bodyPr/>
          <a:lstStyle/>
          <a:p>
            <a:r>
              <a:rPr lang="en-AU" dirty="0"/>
              <a:t>A whole-school approach</a:t>
            </a:r>
            <a:endParaRPr lang="en-AU" dirty="0">
              <a:highlight>
                <a:srgbClr val="FFFF00"/>
              </a:highlight>
            </a:endParaRPr>
          </a:p>
        </p:txBody>
      </p:sp>
      <p:sp>
        <p:nvSpPr>
          <p:cNvPr id="2" name="Footer Placeholder 1">
            <a:extLst>
              <a:ext uri="{FF2B5EF4-FFF2-40B4-BE49-F238E27FC236}">
                <a16:creationId xmlns:a16="http://schemas.microsoft.com/office/drawing/2014/main" id="{B3064B89-FD5D-4106-EDB2-BE8E84902761}"/>
              </a:ext>
              <a:ext uri="{C183D7F6-B498-43B3-948B-1728B52AA6E4}">
                <adec:decorative xmlns:adec="http://schemas.microsoft.com/office/drawing/2017/decorative" val="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1261278583"/>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97D7504C-2A7B-AAF4-0A70-E0C3C2CD75EA}"/>
              </a:ext>
            </a:extLst>
          </p:cNvPr>
          <p:cNvSpPr>
            <a:spLocks noGrp="1"/>
          </p:cNvSpPr>
          <p:nvPr>
            <p:ph type="title"/>
          </p:nvPr>
        </p:nvSpPr>
        <p:spPr>
          <a:xfrm>
            <a:off x="360000" y="360000"/>
            <a:ext cx="10080000" cy="554400"/>
          </a:xfrm>
        </p:spPr>
        <p:txBody>
          <a:bodyPr/>
          <a:lstStyle/>
          <a:p>
            <a:r>
              <a:rPr lang="en-AU" dirty="0"/>
              <a:t>Learning modules and technique guides</a:t>
            </a:r>
          </a:p>
        </p:txBody>
      </p:sp>
      <p:pic>
        <p:nvPicPr>
          <p:cNvPr id="14" name="Picture 13">
            <a:extLst>
              <a:ext uri="{FF2B5EF4-FFF2-40B4-BE49-F238E27FC236}">
                <a16:creationId xmlns:a16="http://schemas.microsoft.com/office/drawing/2014/main" id="{AD63236D-46F9-8948-3F88-0A575B93F10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2318" y="1099093"/>
            <a:ext cx="7647363" cy="5398907"/>
          </a:xfrm>
          <a:prstGeom prst="rect">
            <a:avLst/>
          </a:prstGeom>
        </p:spPr>
      </p:pic>
      <p:sp>
        <p:nvSpPr>
          <p:cNvPr id="13" name="Rectangle: Rounded Corners 6">
            <a:extLst>
              <a:ext uri="{FF2B5EF4-FFF2-40B4-BE49-F238E27FC236}">
                <a16:creationId xmlns:a16="http://schemas.microsoft.com/office/drawing/2014/main" id="{2E6B3F9C-67F8-A14B-E14A-3A4B4290A929}"/>
              </a:ext>
              <a:ext uri="{C183D7F6-B498-43B3-948B-1728B52AA6E4}">
                <adec:decorative xmlns:adec="http://schemas.microsoft.com/office/drawing/2017/decorative" val="1"/>
              </a:ext>
            </a:extLst>
          </p:cNvPr>
          <p:cNvSpPr/>
          <p:nvPr/>
        </p:nvSpPr>
        <p:spPr>
          <a:xfrm>
            <a:off x="4277271" y="3023889"/>
            <a:ext cx="890444" cy="1901351"/>
          </a:xfrm>
          <a:prstGeom prst="roundRect">
            <a:avLst>
              <a:gd name="adj" fmla="val 5257"/>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1445337B-E1C9-679C-93E1-17AEC02B48F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28816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90B40-2BC1-CEA3-0C86-A4CC9C84AA1B}"/>
              </a:ext>
            </a:extLst>
          </p:cNvPr>
          <p:cNvSpPr>
            <a:spLocks noGrp="1"/>
          </p:cNvSpPr>
          <p:nvPr>
            <p:ph type="title"/>
          </p:nvPr>
        </p:nvSpPr>
        <p:spPr>
          <a:xfrm>
            <a:off x="360000" y="360000"/>
            <a:ext cx="10080000" cy="545601"/>
          </a:xfrm>
        </p:spPr>
        <p:txBody>
          <a:bodyPr/>
          <a:lstStyle/>
          <a:p>
            <a:r>
              <a:rPr lang="en-AU" dirty="0"/>
              <a:t>Initial data reflection point </a:t>
            </a:r>
            <a:r>
              <a:rPr lang="en-AU" dirty="0">
                <a:solidFill>
                  <a:schemeClr val="bg1"/>
                </a:solidFill>
              </a:rPr>
              <a:t>(2)</a:t>
            </a:r>
          </a:p>
        </p:txBody>
      </p:sp>
      <p:graphicFrame>
        <p:nvGraphicFramePr>
          <p:cNvPr id="4" name="Table 3">
            <a:extLst>
              <a:ext uri="{FF2B5EF4-FFF2-40B4-BE49-F238E27FC236}">
                <a16:creationId xmlns:a16="http://schemas.microsoft.com/office/drawing/2014/main" id="{2597170A-B371-2A20-C397-B1252A4A9A63}"/>
              </a:ext>
            </a:extLst>
          </p:cNvPr>
          <p:cNvGraphicFramePr>
            <a:graphicFrameLocks noGrp="1"/>
          </p:cNvGraphicFramePr>
          <p:nvPr>
            <p:extLst>
              <p:ext uri="{D42A27DB-BD31-4B8C-83A1-F6EECF244321}">
                <p14:modId xmlns:p14="http://schemas.microsoft.com/office/powerpoint/2010/main" val="2929045922"/>
              </p:ext>
            </p:extLst>
          </p:nvPr>
        </p:nvGraphicFramePr>
        <p:xfrm>
          <a:off x="952526" y="2416810"/>
          <a:ext cx="10171474" cy="2857056"/>
        </p:xfrm>
        <a:graphic>
          <a:graphicData uri="http://schemas.openxmlformats.org/drawingml/2006/table">
            <a:tbl>
              <a:tblPr firstRow="1" bandRow="1">
                <a:tableStyleId>{5A111915-BE36-4E01-A7E5-04B1672EAD32}</a:tableStyleId>
              </a:tblPr>
              <a:tblGrid>
                <a:gridCol w="2834159">
                  <a:extLst>
                    <a:ext uri="{9D8B030D-6E8A-4147-A177-3AD203B41FA5}">
                      <a16:colId xmlns:a16="http://schemas.microsoft.com/office/drawing/2014/main" val="846016578"/>
                    </a:ext>
                  </a:extLst>
                </a:gridCol>
                <a:gridCol w="1500566">
                  <a:extLst>
                    <a:ext uri="{9D8B030D-6E8A-4147-A177-3AD203B41FA5}">
                      <a16:colId xmlns:a16="http://schemas.microsoft.com/office/drawing/2014/main" val="2502046266"/>
                    </a:ext>
                  </a:extLst>
                </a:gridCol>
                <a:gridCol w="1459005">
                  <a:extLst>
                    <a:ext uri="{9D8B030D-6E8A-4147-A177-3AD203B41FA5}">
                      <a16:colId xmlns:a16="http://schemas.microsoft.com/office/drawing/2014/main" val="728933009"/>
                    </a:ext>
                  </a:extLst>
                </a:gridCol>
                <a:gridCol w="1459005">
                  <a:extLst>
                    <a:ext uri="{9D8B030D-6E8A-4147-A177-3AD203B41FA5}">
                      <a16:colId xmlns:a16="http://schemas.microsoft.com/office/drawing/2014/main" val="1765452334"/>
                    </a:ext>
                  </a:extLst>
                </a:gridCol>
                <a:gridCol w="1448797">
                  <a:extLst>
                    <a:ext uri="{9D8B030D-6E8A-4147-A177-3AD203B41FA5}">
                      <a16:colId xmlns:a16="http://schemas.microsoft.com/office/drawing/2014/main" val="1760855099"/>
                    </a:ext>
                  </a:extLst>
                </a:gridCol>
                <a:gridCol w="1469942">
                  <a:extLst>
                    <a:ext uri="{9D8B030D-6E8A-4147-A177-3AD203B41FA5}">
                      <a16:colId xmlns:a16="http://schemas.microsoft.com/office/drawing/2014/main" val="28778889"/>
                    </a:ext>
                  </a:extLst>
                </a:gridCol>
              </a:tblGrid>
              <a:tr h="657225">
                <a:tc>
                  <a:txBody>
                    <a:bodyPr/>
                    <a:lstStyle/>
                    <a:p>
                      <a:pPr>
                        <a:lnSpc>
                          <a:spcPct val="115000"/>
                        </a:lnSpc>
                        <a:spcAft>
                          <a:spcPts val="800"/>
                        </a:spcAft>
                      </a:pPr>
                      <a:r>
                        <a:rPr lang="en-AU" sz="1800" kern="100" dirty="0">
                          <a:effectLst/>
                        </a:rPr>
                        <a:t>Teacher observation </a:t>
                      </a:r>
                      <a:endParaRPr lang="en-AU"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9525" marB="0">
                    <a:solidFill>
                      <a:schemeClr val="accent1"/>
                    </a:solidFill>
                  </a:tcPr>
                </a:tc>
                <a:tc>
                  <a:txBody>
                    <a:bodyPr/>
                    <a:lstStyle/>
                    <a:p>
                      <a:pPr>
                        <a:lnSpc>
                          <a:spcPct val="115000"/>
                        </a:lnSpc>
                        <a:spcAft>
                          <a:spcPts val="800"/>
                        </a:spcAft>
                      </a:pPr>
                      <a:r>
                        <a:rPr lang="en-AU" sz="1800" kern="100">
                          <a:effectLst/>
                        </a:rPr>
                        <a:t>0</a:t>
                      </a:r>
                      <a:endParaRPr lang="en-AU"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9525" marB="0">
                    <a:solidFill>
                      <a:schemeClr val="accent1"/>
                    </a:solidFill>
                  </a:tcPr>
                </a:tc>
                <a:tc>
                  <a:txBody>
                    <a:bodyPr/>
                    <a:lstStyle/>
                    <a:p>
                      <a:pPr>
                        <a:lnSpc>
                          <a:spcPct val="115000"/>
                        </a:lnSpc>
                        <a:spcAft>
                          <a:spcPts val="800"/>
                        </a:spcAft>
                      </a:pPr>
                      <a:r>
                        <a:rPr lang="en-AU" sz="1800" kern="100">
                          <a:effectLst/>
                        </a:rPr>
                        <a:t>1</a:t>
                      </a:r>
                      <a:endParaRPr lang="en-AU"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9525" marB="0">
                    <a:solidFill>
                      <a:schemeClr val="accent1"/>
                    </a:solidFill>
                  </a:tcPr>
                </a:tc>
                <a:tc>
                  <a:txBody>
                    <a:bodyPr/>
                    <a:lstStyle/>
                    <a:p>
                      <a:pPr>
                        <a:lnSpc>
                          <a:spcPct val="115000"/>
                        </a:lnSpc>
                        <a:spcAft>
                          <a:spcPts val="800"/>
                        </a:spcAft>
                      </a:pPr>
                      <a:r>
                        <a:rPr lang="en-AU" sz="1800" kern="100">
                          <a:effectLst/>
                        </a:rPr>
                        <a:t>2</a:t>
                      </a:r>
                      <a:endParaRPr lang="en-AU"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9525" marB="0">
                    <a:solidFill>
                      <a:schemeClr val="accent1"/>
                    </a:solidFill>
                  </a:tcPr>
                </a:tc>
                <a:tc>
                  <a:txBody>
                    <a:bodyPr/>
                    <a:lstStyle/>
                    <a:p>
                      <a:pPr>
                        <a:lnSpc>
                          <a:spcPct val="115000"/>
                        </a:lnSpc>
                        <a:spcAft>
                          <a:spcPts val="800"/>
                        </a:spcAft>
                      </a:pPr>
                      <a:r>
                        <a:rPr lang="en-AU" sz="1800" kern="100">
                          <a:effectLst/>
                        </a:rPr>
                        <a:t>3</a:t>
                      </a:r>
                      <a:endParaRPr lang="en-AU"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9525" marB="0">
                    <a:solidFill>
                      <a:schemeClr val="accent1"/>
                    </a:solidFill>
                  </a:tcPr>
                </a:tc>
                <a:tc>
                  <a:txBody>
                    <a:bodyPr/>
                    <a:lstStyle/>
                    <a:p>
                      <a:pPr>
                        <a:lnSpc>
                          <a:spcPct val="115000"/>
                        </a:lnSpc>
                        <a:spcAft>
                          <a:spcPts val="800"/>
                        </a:spcAft>
                      </a:pPr>
                      <a:r>
                        <a:rPr lang="en-AU" sz="1800" kern="100" dirty="0">
                          <a:effectLst/>
                        </a:rPr>
                        <a:t>4</a:t>
                      </a:r>
                      <a:endParaRPr lang="en-AU"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9525" marB="0">
                    <a:solidFill>
                      <a:schemeClr val="accent1"/>
                    </a:solidFill>
                  </a:tcPr>
                </a:tc>
                <a:extLst>
                  <a:ext uri="{0D108BD9-81ED-4DB2-BD59-A6C34878D82A}">
                    <a16:rowId xmlns:a16="http://schemas.microsoft.com/office/drawing/2014/main" val="2210717426"/>
                  </a:ext>
                </a:extLst>
              </a:tr>
              <a:tr h="884555">
                <a:tc>
                  <a:txBody>
                    <a:bodyPr/>
                    <a:lstStyle/>
                    <a:p>
                      <a:pPr lvl="0">
                        <a:lnSpc>
                          <a:spcPct val="114999"/>
                        </a:lnSpc>
                        <a:spcAft>
                          <a:spcPts val="800"/>
                        </a:spcAft>
                        <a:buNone/>
                      </a:pPr>
                      <a:r>
                        <a:rPr lang="en-AU" sz="1800" b="0" i="0" u="none" strike="noStrike" kern="100" noProof="0">
                          <a:effectLst/>
                          <a:latin typeface="Public Sans Light"/>
                        </a:rPr>
                        <a:t>At the end of a lesson students can articulate the key learning from the lesson </a:t>
                      </a:r>
                    </a:p>
                  </a:txBody>
                  <a:tcPr marL="68580" marR="68580" marT="9525" marB="0"/>
                </a:tc>
                <a:tc>
                  <a:txBody>
                    <a:bodyPr/>
                    <a:lstStyle/>
                    <a:p>
                      <a:pPr lvl="0">
                        <a:lnSpc>
                          <a:spcPct val="114999"/>
                        </a:lnSpc>
                        <a:spcAft>
                          <a:spcPts val="800"/>
                        </a:spcAft>
                        <a:buNone/>
                      </a:pPr>
                      <a:r>
                        <a:rPr lang="en-AU" sz="1800" kern="100">
                          <a:effectLst/>
                        </a:rPr>
                        <a:t>Not yet observable</a:t>
                      </a:r>
                      <a:endParaRPr lang="en-AU" sz="1800" kern="100">
                        <a:effectLst/>
                        <a:latin typeface="Aptos"/>
                        <a:cs typeface="Arial"/>
                      </a:endParaRPr>
                    </a:p>
                  </a:txBody>
                  <a:tcPr marL="68580" marR="68580" marT="9525" marB="0"/>
                </a:tc>
                <a:tc>
                  <a:txBody>
                    <a:bodyPr/>
                    <a:lstStyle/>
                    <a:p>
                      <a:pPr lvl="0">
                        <a:lnSpc>
                          <a:spcPct val="114999"/>
                        </a:lnSpc>
                        <a:spcAft>
                          <a:spcPts val="800"/>
                        </a:spcAft>
                        <a:buNone/>
                      </a:pPr>
                      <a:r>
                        <a:rPr lang="en-AU" sz="1800" kern="100">
                          <a:effectLst/>
                        </a:rPr>
                        <a:t>Minimal students can identify the chunks that comprise the learning</a:t>
                      </a:r>
                      <a:endParaRPr lang="en-AU" sz="1800" kern="100">
                        <a:effectLst/>
                        <a:latin typeface="Aptos"/>
                        <a:cs typeface="Arial"/>
                      </a:endParaRPr>
                    </a:p>
                  </a:txBody>
                  <a:tcPr marL="68580" marR="68580" marT="9525" marB="0"/>
                </a:tc>
                <a:tc>
                  <a:txBody>
                    <a:bodyPr/>
                    <a:lstStyle/>
                    <a:p>
                      <a:pPr lvl="0">
                        <a:lnSpc>
                          <a:spcPct val="114999"/>
                        </a:lnSpc>
                        <a:spcAft>
                          <a:spcPts val="800"/>
                        </a:spcAft>
                        <a:buNone/>
                      </a:pPr>
                      <a:r>
                        <a:rPr lang="en-AU" sz="1800" kern="100">
                          <a:effectLst/>
                        </a:rPr>
                        <a:t>Some students can identify the chunks that comprise the learning</a:t>
                      </a:r>
                      <a:endParaRPr lang="en-AU" sz="1800" kern="100">
                        <a:effectLst/>
                        <a:latin typeface="Aptos"/>
                        <a:cs typeface="Arial"/>
                      </a:endParaRPr>
                    </a:p>
                  </a:txBody>
                  <a:tcPr marL="68580" marR="68580" marT="9525" marB="0"/>
                </a:tc>
                <a:tc>
                  <a:txBody>
                    <a:bodyPr/>
                    <a:lstStyle/>
                    <a:p>
                      <a:pPr lvl="0">
                        <a:lnSpc>
                          <a:spcPct val="114999"/>
                        </a:lnSpc>
                        <a:spcAft>
                          <a:spcPts val="800"/>
                        </a:spcAft>
                        <a:buNone/>
                      </a:pPr>
                      <a:r>
                        <a:rPr lang="en-AU" sz="1800" kern="100">
                          <a:effectLst/>
                        </a:rPr>
                        <a:t>Most students can identify the chunks that comprise the learning</a:t>
                      </a:r>
                      <a:endParaRPr lang="en-AU" sz="1800" kern="100">
                        <a:effectLst/>
                        <a:latin typeface="Aptos"/>
                        <a:cs typeface="Arial"/>
                      </a:endParaRPr>
                    </a:p>
                  </a:txBody>
                  <a:tcPr marL="68580" marR="68580" marT="9525" marB="0"/>
                </a:tc>
                <a:tc>
                  <a:txBody>
                    <a:bodyPr/>
                    <a:lstStyle/>
                    <a:p>
                      <a:pPr lvl="0">
                        <a:lnSpc>
                          <a:spcPct val="114999"/>
                        </a:lnSpc>
                        <a:spcAft>
                          <a:spcPts val="800"/>
                        </a:spcAft>
                        <a:buNone/>
                      </a:pPr>
                      <a:r>
                        <a:rPr lang="en-AU" sz="1800" kern="100" dirty="0">
                          <a:effectLst/>
                        </a:rPr>
                        <a:t>All students can identify the chunks that comprise the learning</a:t>
                      </a:r>
                      <a:endParaRPr lang="en-AU" sz="1800" kern="100" dirty="0">
                        <a:effectLst/>
                        <a:latin typeface="Aptos"/>
                        <a:cs typeface="Arial"/>
                      </a:endParaRPr>
                    </a:p>
                  </a:txBody>
                  <a:tcPr marL="68580" marR="68580" marT="9525" marB="0"/>
                </a:tc>
                <a:extLst>
                  <a:ext uri="{0D108BD9-81ED-4DB2-BD59-A6C34878D82A}">
                    <a16:rowId xmlns:a16="http://schemas.microsoft.com/office/drawing/2014/main" val="2899358571"/>
                  </a:ext>
                </a:extLst>
              </a:tr>
            </a:tbl>
          </a:graphicData>
        </a:graphic>
      </p:graphicFrame>
      <p:sp>
        <p:nvSpPr>
          <p:cNvPr id="5" name="Slide Number Placeholder 3">
            <a:extLst>
              <a:ext uri="{FF2B5EF4-FFF2-40B4-BE49-F238E27FC236}">
                <a16:creationId xmlns:a16="http://schemas.microsoft.com/office/drawing/2014/main" id="{C22173D3-68E8-50FC-B0A6-4F0EF066FB4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60</a:t>
            </a:fld>
            <a:endParaRPr lang="en-AU"/>
          </a:p>
        </p:txBody>
      </p:sp>
    </p:spTree>
    <p:extLst>
      <p:ext uri="{BB962C8B-B14F-4D97-AF65-F5344CB8AC3E}">
        <p14:creationId xmlns:p14="http://schemas.microsoft.com/office/powerpoint/2010/main" val="126665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AB432-2389-276E-CECA-D21D4CB9389D}"/>
            </a:ext>
          </a:extLst>
        </p:cNvPr>
        <p:cNvGrpSpPr/>
        <p:nvPr/>
      </p:nvGrpSpPr>
      <p:grpSpPr>
        <a:xfrm>
          <a:off x="0" y="0"/>
          <a:ext cx="0" cy="0"/>
          <a:chOff x="0" y="0"/>
          <a:chExt cx="0" cy="0"/>
        </a:xfrm>
      </p:grpSpPr>
      <p:sp>
        <p:nvSpPr>
          <p:cNvPr id="6" name="Title 4">
            <a:extLst>
              <a:ext uri="{FF2B5EF4-FFF2-40B4-BE49-F238E27FC236}">
                <a16:creationId xmlns:a16="http://schemas.microsoft.com/office/drawing/2014/main" id="{5726CB74-FEDA-9EA8-0116-CB62C3547464}"/>
              </a:ext>
            </a:extLst>
          </p:cNvPr>
          <p:cNvSpPr txBox="1">
            <a:spLocks noGrp="1"/>
          </p:cNvSpPr>
          <p:nvPr>
            <p:ph type="title"/>
          </p:nvPr>
        </p:nvSpPr>
        <p:spPr>
          <a:xfrm>
            <a:off x="360000" y="360000"/>
            <a:ext cx="10532118" cy="54560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b="0" i="0" u="none" strike="noStrike" kern="1200" cap="none" spc="0" normalizeH="0" baseline="0" noProof="0" dirty="0">
                <a:ln>
                  <a:noFill/>
                </a:ln>
                <a:solidFill>
                  <a:schemeClr val="accent1"/>
                </a:solidFill>
                <a:effectLst/>
                <a:uLnTx/>
                <a:uFillTx/>
                <a:latin typeface="+mj-lt"/>
                <a:ea typeface="+mj-ea"/>
                <a:cs typeface="+mj-cs"/>
              </a:rPr>
              <a:t>The mechanisms of </a:t>
            </a:r>
            <a:r>
              <a:rPr lang="en-GB" dirty="0"/>
              <a:t>chunking</a:t>
            </a:r>
            <a:r>
              <a:rPr kumimoji="0" lang="en-GB" b="0" i="0" u="none" strike="noStrike" kern="1200" cap="none" spc="0" normalizeH="0" baseline="0" noProof="0" dirty="0">
                <a:ln>
                  <a:noFill/>
                </a:ln>
                <a:solidFill>
                  <a:schemeClr val="accent1"/>
                </a:solidFill>
                <a:effectLst/>
                <a:uLnTx/>
                <a:uFillTx/>
                <a:latin typeface="+mj-lt"/>
                <a:ea typeface="+mj-ea"/>
                <a:cs typeface="+mj-cs"/>
              </a:rPr>
              <a:t> and sequencing learning</a:t>
            </a:r>
            <a:endParaRPr kumimoji="0" lang="en-AU" b="0" i="0" u="none" strike="noStrike" kern="1200" cap="none" spc="0" normalizeH="0" baseline="0" noProof="0" dirty="0">
              <a:ln>
                <a:noFill/>
              </a:ln>
              <a:solidFill>
                <a:schemeClr val="accent1"/>
              </a:solidFill>
              <a:effectLst/>
              <a:uLnTx/>
              <a:uFillTx/>
              <a:latin typeface="+mj-lt"/>
              <a:ea typeface="+mj-ea"/>
              <a:cs typeface="+mj-cs"/>
            </a:endParaRPr>
          </a:p>
        </p:txBody>
      </p:sp>
      <p:sp>
        <p:nvSpPr>
          <p:cNvPr id="9" name="Oval 8">
            <a:extLst>
              <a:ext uri="{FF2B5EF4-FFF2-40B4-BE49-F238E27FC236}">
                <a16:creationId xmlns:a16="http://schemas.microsoft.com/office/drawing/2014/main" id="{0061B72A-A814-4360-9906-91AB1D8F01CE}"/>
              </a:ext>
            </a:extLst>
          </p:cNvPr>
          <p:cNvSpPr/>
          <p:nvPr/>
        </p:nvSpPr>
        <p:spPr>
          <a:xfrm>
            <a:off x="253125" y="1953949"/>
            <a:ext cx="1945026" cy="19634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10000"/>
              </a:lnSpc>
            </a:pPr>
            <a:r>
              <a:rPr lang="en-AU" sz="1600" b="1" dirty="0">
                <a:solidFill>
                  <a:schemeClr val="bg1"/>
                </a:solidFill>
                <a:latin typeface="+mj-lt"/>
              </a:rPr>
              <a:t>Proficiency in prerequisite knowledge and skills</a:t>
            </a:r>
          </a:p>
        </p:txBody>
      </p:sp>
      <p:grpSp>
        <p:nvGrpSpPr>
          <p:cNvPr id="10" name="Group 9" descr="+ One new chunk at a time">
            <a:extLst>
              <a:ext uri="{FF2B5EF4-FFF2-40B4-BE49-F238E27FC236}">
                <a16:creationId xmlns:a16="http://schemas.microsoft.com/office/drawing/2014/main" id="{A37D30D3-7564-AEC0-A919-44B97BCBFD99}"/>
              </a:ext>
            </a:extLst>
          </p:cNvPr>
          <p:cNvGrpSpPr/>
          <p:nvPr/>
        </p:nvGrpSpPr>
        <p:grpSpPr>
          <a:xfrm>
            <a:off x="1933536" y="2788128"/>
            <a:ext cx="2347105" cy="1963408"/>
            <a:chOff x="2057068" y="2874535"/>
            <a:chExt cx="2347105" cy="1963408"/>
          </a:xfrm>
        </p:grpSpPr>
        <p:sp>
          <p:nvSpPr>
            <p:cNvPr id="11" name="Oval 10">
              <a:extLst>
                <a:ext uri="{FF2B5EF4-FFF2-40B4-BE49-F238E27FC236}">
                  <a16:creationId xmlns:a16="http://schemas.microsoft.com/office/drawing/2014/main" id="{BAD7C9C4-154A-45F2-CA36-B73E9CC2B4BA}"/>
                </a:ext>
              </a:extLst>
            </p:cNvPr>
            <p:cNvSpPr/>
            <p:nvPr/>
          </p:nvSpPr>
          <p:spPr>
            <a:xfrm>
              <a:off x="2459147" y="2874535"/>
              <a:ext cx="1945026" cy="19634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10000"/>
                </a:lnSpc>
              </a:pPr>
              <a:r>
                <a:rPr lang="en-AU" sz="1600" b="1" dirty="0">
                  <a:solidFill>
                    <a:schemeClr val="bg1"/>
                  </a:solidFill>
                  <a:latin typeface="+mj-lt"/>
                </a:rPr>
                <a:t>One new chunk at a time</a:t>
              </a:r>
            </a:p>
          </p:txBody>
        </p:sp>
        <p:pic>
          <p:nvPicPr>
            <p:cNvPr id="12" name="Graphic 11" descr="Add with solid fill">
              <a:extLst>
                <a:ext uri="{FF2B5EF4-FFF2-40B4-BE49-F238E27FC236}">
                  <a16:creationId xmlns:a16="http://schemas.microsoft.com/office/drawing/2014/main" id="{0E68C01D-9C06-9807-A7FA-DC75EFD6DF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57068" y="3658058"/>
              <a:ext cx="375480" cy="375480"/>
            </a:xfrm>
            <a:prstGeom prst="rect">
              <a:avLst/>
            </a:prstGeom>
          </p:spPr>
        </p:pic>
      </p:grpSp>
      <p:grpSp>
        <p:nvGrpSpPr>
          <p:cNvPr id="17" name="Group 16" descr="+Proficiency before moving on to next chunk">
            <a:extLst>
              <a:ext uri="{FF2B5EF4-FFF2-40B4-BE49-F238E27FC236}">
                <a16:creationId xmlns:a16="http://schemas.microsoft.com/office/drawing/2014/main" id="{2CD735B8-268F-EF62-68A6-557EE2ABC8E2}"/>
              </a:ext>
            </a:extLst>
          </p:cNvPr>
          <p:cNvGrpSpPr/>
          <p:nvPr/>
        </p:nvGrpSpPr>
        <p:grpSpPr>
          <a:xfrm>
            <a:off x="3847877" y="3891329"/>
            <a:ext cx="2367536" cy="1963408"/>
            <a:chOff x="4369973" y="2874535"/>
            <a:chExt cx="2367536" cy="1963408"/>
          </a:xfrm>
        </p:grpSpPr>
        <p:sp>
          <p:nvSpPr>
            <p:cNvPr id="18" name="Oval 17">
              <a:extLst>
                <a:ext uri="{FF2B5EF4-FFF2-40B4-BE49-F238E27FC236}">
                  <a16:creationId xmlns:a16="http://schemas.microsoft.com/office/drawing/2014/main" id="{E6737953-9A8F-1918-AE04-1C7FE57DB115}"/>
                </a:ext>
              </a:extLst>
            </p:cNvPr>
            <p:cNvSpPr/>
            <p:nvPr/>
          </p:nvSpPr>
          <p:spPr>
            <a:xfrm>
              <a:off x="4792481" y="2874535"/>
              <a:ext cx="1945028" cy="19634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10000"/>
                </a:lnSpc>
              </a:pPr>
              <a:r>
                <a:rPr lang="en-AU" sz="1600" b="1" dirty="0">
                  <a:solidFill>
                    <a:schemeClr val="bg1"/>
                  </a:solidFill>
                  <a:latin typeface="+mj-lt"/>
                </a:rPr>
                <a:t>Proficiency before moving on to next chunk</a:t>
              </a:r>
            </a:p>
          </p:txBody>
        </p:sp>
        <p:pic>
          <p:nvPicPr>
            <p:cNvPr id="20" name="Graphic 19" descr="Add with solid fill">
              <a:extLst>
                <a:ext uri="{FF2B5EF4-FFF2-40B4-BE49-F238E27FC236}">
                  <a16:creationId xmlns:a16="http://schemas.microsoft.com/office/drawing/2014/main" id="{A98C4BA3-B4C7-040E-0566-36707831CF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9973" y="3660899"/>
              <a:ext cx="387959" cy="390679"/>
            </a:xfrm>
            <a:prstGeom prst="rect">
              <a:avLst/>
            </a:prstGeom>
          </p:spPr>
        </p:pic>
      </p:grpSp>
      <p:grpSp>
        <p:nvGrpSpPr>
          <p:cNvPr id="13" name="Group 12" descr="+ Logical sequence">
            <a:extLst>
              <a:ext uri="{FF2B5EF4-FFF2-40B4-BE49-F238E27FC236}">
                <a16:creationId xmlns:a16="http://schemas.microsoft.com/office/drawing/2014/main" id="{10B3293E-DDE6-2C23-AC72-4B56768430A5}"/>
              </a:ext>
            </a:extLst>
          </p:cNvPr>
          <p:cNvGrpSpPr/>
          <p:nvPr/>
        </p:nvGrpSpPr>
        <p:grpSpPr>
          <a:xfrm>
            <a:off x="6278865" y="2996506"/>
            <a:ext cx="2373704" cy="2042887"/>
            <a:chOff x="6713205" y="2834794"/>
            <a:chExt cx="2373704" cy="2042887"/>
          </a:xfrm>
        </p:grpSpPr>
        <p:pic>
          <p:nvPicPr>
            <p:cNvPr id="14" name="Graphic 13" descr="Add with solid fill">
              <a:extLst>
                <a:ext uri="{FF2B5EF4-FFF2-40B4-BE49-F238E27FC236}">
                  <a16:creationId xmlns:a16="http://schemas.microsoft.com/office/drawing/2014/main" id="{A9A9DF8A-7B6A-55BD-BCF8-62282125E8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13205" y="3729617"/>
              <a:ext cx="375480" cy="375480"/>
            </a:xfrm>
            <a:prstGeom prst="rect">
              <a:avLst/>
            </a:prstGeom>
          </p:spPr>
        </p:pic>
        <p:sp>
          <p:nvSpPr>
            <p:cNvPr id="15" name="Oval 14">
              <a:extLst>
                <a:ext uri="{FF2B5EF4-FFF2-40B4-BE49-F238E27FC236}">
                  <a16:creationId xmlns:a16="http://schemas.microsoft.com/office/drawing/2014/main" id="{58CA30EE-6482-3E1B-8E5D-09E8803A1748}"/>
                </a:ext>
              </a:extLst>
            </p:cNvPr>
            <p:cNvSpPr/>
            <p:nvPr/>
          </p:nvSpPr>
          <p:spPr>
            <a:xfrm>
              <a:off x="7088685" y="2834794"/>
              <a:ext cx="1998224" cy="20428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10000"/>
                </a:lnSpc>
              </a:pPr>
              <a:r>
                <a:rPr lang="en-AU" sz="1600" b="1" dirty="0">
                  <a:solidFill>
                    <a:schemeClr val="bg1"/>
                  </a:solidFill>
                  <a:latin typeface="+mj-lt"/>
                </a:rPr>
                <a:t>Logical sequence</a:t>
              </a:r>
            </a:p>
          </p:txBody>
        </p:sp>
      </p:grpSp>
      <p:grpSp>
        <p:nvGrpSpPr>
          <p:cNvPr id="21" name="Group 20" descr="= Effective schema development">
            <a:extLst>
              <a:ext uri="{FF2B5EF4-FFF2-40B4-BE49-F238E27FC236}">
                <a16:creationId xmlns:a16="http://schemas.microsoft.com/office/drawing/2014/main" id="{5EC068AC-C73F-38AD-D21E-6B4A56D297C2}"/>
              </a:ext>
            </a:extLst>
          </p:cNvPr>
          <p:cNvGrpSpPr/>
          <p:nvPr/>
        </p:nvGrpSpPr>
        <p:grpSpPr>
          <a:xfrm>
            <a:off x="8883917" y="2788128"/>
            <a:ext cx="3002982" cy="2613056"/>
            <a:chOff x="9163924" y="2539270"/>
            <a:chExt cx="3002982" cy="2613056"/>
          </a:xfrm>
        </p:grpSpPr>
        <p:sp>
          <p:nvSpPr>
            <p:cNvPr id="23" name="Oval 22">
              <a:extLst>
                <a:ext uri="{FF2B5EF4-FFF2-40B4-BE49-F238E27FC236}">
                  <a16:creationId xmlns:a16="http://schemas.microsoft.com/office/drawing/2014/main" id="{8E896BD4-62EB-A36B-DF1E-F22ED6B9B66D}"/>
                </a:ext>
              </a:extLst>
            </p:cNvPr>
            <p:cNvSpPr/>
            <p:nvPr/>
          </p:nvSpPr>
          <p:spPr>
            <a:xfrm>
              <a:off x="9536374" y="2539270"/>
              <a:ext cx="2630532" cy="26130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10000"/>
                </a:lnSpc>
              </a:pPr>
              <a:r>
                <a:rPr lang="en-AU" sz="1600" b="1">
                  <a:solidFill>
                    <a:schemeClr val="accent1"/>
                  </a:solidFill>
                  <a:latin typeface="+mj-lt"/>
                </a:rPr>
                <a:t>Effective schema development</a:t>
              </a:r>
            </a:p>
          </p:txBody>
        </p:sp>
        <p:grpSp>
          <p:nvGrpSpPr>
            <p:cNvPr id="24" name="Group 23">
              <a:extLst>
                <a:ext uri="{FF2B5EF4-FFF2-40B4-BE49-F238E27FC236}">
                  <a16:creationId xmlns:a16="http://schemas.microsoft.com/office/drawing/2014/main" id="{410E9599-649F-E9D9-5E2E-87E5A6F6B103}"/>
                </a:ext>
              </a:extLst>
            </p:cNvPr>
            <p:cNvGrpSpPr/>
            <p:nvPr/>
          </p:nvGrpSpPr>
          <p:grpSpPr>
            <a:xfrm>
              <a:off x="9163924" y="3758993"/>
              <a:ext cx="308998" cy="194475"/>
              <a:chOff x="6770604" y="2368090"/>
              <a:chExt cx="308998" cy="194475"/>
            </a:xfrm>
          </p:grpSpPr>
          <p:cxnSp>
            <p:nvCxnSpPr>
              <p:cNvPr id="26" name="Straight Connector 25">
                <a:extLst>
                  <a:ext uri="{FF2B5EF4-FFF2-40B4-BE49-F238E27FC236}">
                    <a16:creationId xmlns:a16="http://schemas.microsoft.com/office/drawing/2014/main" id="{BF879D73-010C-E033-B8CA-A4BE6903C096}"/>
                  </a:ext>
                </a:extLst>
              </p:cNvPr>
              <p:cNvCxnSpPr/>
              <p:nvPr/>
            </p:nvCxnSpPr>
            <p:spPr>
              <a:xfrm>
                <a:off x="6770604" y="2368090"/>
                <a:ext cx="308998"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9CE6229-98CB-4A2F-4D9A-14076855ED4C}"/>
                  </a:ext>
                </a:extLst>
              </p:cNvPr>
              <p:cNvCxnSpPr/>
              <p:nvPr/>
            </p:nvCxnSpPr>
            <p:spPr>
              <a:xfrm>
                <a:off x="6770604" y="2562565"/>
                <a:ext cx="308998"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4" name="Slide Number Placeholder 3">
            <a:extLst>
              <a:ext uri="{FF2B5EF4-FFF2-40B4-BE49-F238E27FC236}">
                <a16:creationId xmlns:a16="http://schemas.microsoft.com/office/drawing/2014/main" id="{BB0F6383-5484-AF35-518C-E904C96990A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61</a:t>
            </a:fld>
            <a:endParaRPr lang="en-AU"/>
          </a:p>
        </p:txBody>
      </p:sp>
    </p:spTree>
    <p:extLst>
      <p:ext uri="{BB962C8B-B14F-4D97-AF65-F5344CB8AC3E}">
        <p14:creationId xmlns:p14="http://schemas.microsoft.com/office/powerpoint/2010/main" val="274083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8913A7-E9E9-0BBF-4CCD-C03960127583}"/>
              </a:ext>
            </a:extLst>
          </p:cNvPr>
          <p:cNvSpPr>
            <a:spLocks noGrp="1"/>
          </p:cNvSpPr>
          <p:nvPr>
            <p:ph type="title"/>
          </p:nvPr>
        </p:nvSpPr>
        <p:spPr/>
        <p:txBody>
          <a:bodyPr/>
          <a:lstStyle/>
          <a:p>
            <a:r>
              <a:rPr lang="en-GB" dirty="0"/>
              <a:t>The importance of all moving together</a:t>
            </a:r>
            <a:r>
              <a:rPr lang="en-GB" dirty="0">
                <a:solidFill>
                  <a:schemeClr val="bg1"/>
                </a:solidFill>
              </a:rPr>
              <a:t> (2)</a:t>
            </a:r>
            <a:endParaRPr lang="en-US" dirty="0">
              <a:solidFill>
                <a:schemeClr val="bg1"/>
              </a:solidFill>
            </a:endParaRPr>
          </a:p>
        </p:txBody>
      </p:sp>
      <p:sp>
        <p:nvSpPr>
          <p:cNvPr id="6" name="Content Placeholder 5">
            <a:extLst>
              <a:ext uri="{FF2B5EF4-FFF2-40B4-BE49-F238E27FC236}">
                <a16:creationId xmlns:a16="http://schemas.microsoft.com/office/drawing/2014/main" id="{77F2502B-104D-06EA-3D32-206FE979DB66}"/>
              </a:ext>
            </a:extLst>
          </p:cNvPr>
          <p:cNvSpPr>
            <a:spLocks noGrp="1"/>
          </p:cNvSpPr>
          <p:nvPr>
            <p:ph idx="1"/>
          </p:nvPr>
        </p:nvSpPr>
        <p:spPr>
          <a:xfrm>
            <a:off x="360000" y="1620000"/>
            <a:ext cx="6672812" cy="4536000"/>
          </a:xfrm>
        </p:spPr>
        <p:txBody>
          <a:bodyPr/>
          <a:lstStyle/>
          <a:p>
            <a:pPr marL="285750" marR="0" lvl="0" indent="-285750" algn="l" defTabSz="914400" rtl="0" eaLnBrk="1" fontAlgn="auto" latinLnBrk="0" hangingPunct="1">
              <a:lnSpc>
                <a:spcPct val="150000"/>
              </a:lnSpc>
              <a:spcAft>
                <a:spcPts val="600"/>
              </a:spcAft>
              <a:buClrTx/>
              <a:buSzTx/>
              <a:buFont typeface="Arial" panose="020B0604020202020204" pitchFamily="34" charset="0"/>
              <a:buChar char="•"/>
              <a:tabLst/>
              <a:defRPr/>
            </a:pPr>
            <a:r>
              <a:rPr lang="en-GB" dirty="0">
                <a:solidFill>
                  <a:prstClr val="black"/>
                </a:solidFill>
              </a:rPr>
              <a:t>Saves learning time</a:t>
            </a:r>
            <a:r>
              <a:rPr lang="en-GB" baseline="30000" dirty="0">
                <a:solidFill>
                  <a:prstClr val="black"/>
                </a:solidFill>
              </a:rPr>
              <a:t>1</a:t>
            </a:r>
            <a:r>
              <a:rPr lang="en-GB" dirty="0">
                <a:solidFill>
                  <a:prstClr val="black"/>
                </a:solidFill>
              </a:rPr>
              <a:t> </a:t>
            </a:r>
          </a:p>
          <a:p>
            <a:pPr marL="285750" marR="0" lvl="0" indent="-285750" algn="l" defTabSz="914400" rtl="0" eaLnBrk="1" fontAlgn="auto" latinLnBrk="0" hangingPunct="1">
              <a:lnSpc>
                <a:spcPct val="150000"/>
              </a:lnSpc>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rPr>
              <a:t>Frees up students’ working memory</a:t>
            </a:r>
            <a:r>
              <a:rPr lang="en-GB" baseline="30000" dirty="0">
                <a:solidFill>
                  <a:prstClr val="black"/>
                </a:solidFill>
              </a:rPr>
              <a:t>2</a:t>
            </a:r>
            <a:r>
              <a:rPr kumimoji="0" lang="en-GB" b="0" i="0" u="none" strike="noStrike" kern="1200" cap="none" spc="0" normalizeH="0" baseline="0" noProof="0" dirty="0">
                <a:ln>
                  <a:noFill/>
                </a:ln>
                <a:solidFill>
                  <a:prstClr val="black"/>
                </a:solidFill>
                <a:effectLst/>
                <a:uLnTx/>
                <a:uFillTx/>
              </a:rPr>
              <a:t> </a:t>
            </a:r>
          </a:p>
          <a:p>
            <a:pPr marL="285750" marR="0" lvl="0" indent="-285750" algn="l" defTabSz="914400" rtl="0" eaLnBrk="1" fontAlgn="auto" latinLnBrk="0" hangingPunct="1">
              <a:lnSpc>
                <a:spcPct val="150000"/>
              </a:lnSpc>
              <a:spcAft>
                <a:spcPts val="600"/>
              </a:spcAft>
              <a:buClrTx/>
              <a:buSzTx/>
              <a:buFont typeface="Arial" panose="020B0604020202020204" pitchFamily="34" charset="0"/>
              <a:buChar char="•"/>
              <a:tabLst/>
              <a:defRPr/>
            </a:pPr>
            <a:r>
              <a:rPr lang="en-GB" dirty="0">
                <a:solidFill>
                  <a:prstClr val="black"/>
                </a:solidFill>
              </a:rPr>
              <a:t>Certain and consistent expectations for students</a:t>
            </a:r>
            <a:r>
              <a:rPr lang="en-GB" baseline="30000" dirty="0">
                <a:solidFill>
                  <a:prstClr val="black"/>
                </a:solidFill>
              </a:rPr>
              <a:t>3</a:t>
            </a:r>
            <a:r>
              <a:rPr lang="en-GB" dirty="0">
                <a:solidFill>
                  <a:prstClr val="black"/>
                </a:solidFill>
              </a:rPr>
              <a:t> </a:t>
            </a:r>
          </a:p>
          <a:p>
            <a:pPr marL="285750" marR="0" lvl="0" indent="-285750" algn="l" defTabSz="914400" rtl="0" eaLnBrk="1" fontAlgn="auto" latinLnBrk="0" hangingPunct="1">
              <a:lnSpc>
                <a:spcPct val="150000"/>
              </a:lnSpc>
              <a:spcAft>
                <a:spcPts val="600"/>
              </a:spcAft>
              <a:buClrTx/>
              <a:buSzTx/>
              <a:buFont typeface="Arial" panose="020B0604020202020204" pitchFamily="34" charset="0"/>
              <a:buChar char="•"/>
              <a:tabLst/>
              <a:defRPr/>
            </a:pPr>
            <a:r>
              <a:rPr lang="en-GB" dirty="0">
                <a:solidFill>
                  <a:prstClr val="black"/>
                </a:solidFill>
              </a:rPr>
              <a:t>Students learn the routine more quickly when it is done in the same way across the school</a:t>
            </a:r>
            <a:r>
              <a:rPr lang="en-GB" baseline="30000" dirty="0">
                <a:solidFill>
                  <a:prstClr val="black"/>
                </a:solidFill>
              </a:rPr>
              <a:t>4</a:t>
            </a:r>
            <a:r>
              <a:rPr lang="en-GB" dirty="0">
                <a:solidFill>
                  <a:prstClr val="black"/>
                </a:solidFill>
              </a:rPr>
              <a:t> </a:t>
            </a:r>
          </a:p>
          <a:p>
            <a:pPr marL="285750" marR="0" lvl="0" indent="-285750" algn="l" defTabSz="914400" rtl="0" eaLnBrk="1" fontAlgn="auto" latinLnBrk="0" hangingPunct="1">
              <a:lnSpc>
                <a:spcPct val="150000"/>
              </a:lnSpc>
              <a:spcAft>
                <a:spcPts val="600"/>
              </a:spcAft>
              <a:buClrTx/>
              <a:buSzTx/>
              <a:buFont typeface="Arial" panose="020B0604020202020204" pitchFamily="34" charset="0"/>
              <a:buChar char="•"/>
              <a:tabLst/>
              <a:defRPr/>
            </a:pPr>
            <a:r>
              <a:rPr lang="en-GB" dirty="0">
                <a:solidFill>
                  <a:prstClr val="black"/>
                </a:solidFill>
              </a:rPr>
              <a:t>Fosters a strong sense of belonging</a:t>
            </a:r>
            <a:r>
              <a:rPr lang="en-GB" baseline="30000" dirty="0">
                <a:solidFill>
                  <a:prstClr val="black"/>
                </a:solidFill>
              </a:rPr>
              <a:t>5</a:t>
            </a:r>
            <a:endParaRPr lang="en-AU" dirty="0"/>
          </a:p>
        </p:txBody>
      </p:sp>
      <p:grpSp>
        <p:nvGrpSpPr>
          <p:cNvPr id="7" name="Group 6">
            <a:extLst>
              <a:ext uri="{FF2B5EF4-FFF2-40B4-BE49-F238E27FC236}">
                <a16:creationId xmlns:a16="http://schemas.microsoft.com/office/drawing/2014/main" id="{BF2928BA-4DAB-2C39-113D-A11BE3E2A0C9}"/>
              </a:ext>
              <a:ext uri="{C183D7F6-B498-43B3-948B-1728B52AA6E4}">
                <adec:decorative xmlns:adec="http://schemas.microsoft.com/office/drawing/2017/decorative" val="1"/>
              </a:ext>
            </a:extLst>
          </p:cNvPr>
          <p:cNvGrpSpPr/>
          <p:nvPr/>
        </p:nvGrpSpPr>
        <p:grpSpPr>
          <a:xfrm>
            <a:off x="8350051" y="1938702"/>
            <a:ext cx="2752015" cy="3650286"/>
            <a:chOff x="8350051" y="1938702"/>
            <a:chExt cx="2752015" cy="3650286"/>
          </a:xfrm>
        </p:grpSpPr>
        <p:grpSp>
          <p:nvGrpSpPr>
            <p:cNvPr id="2" name="Group 1">
              <a:extLst>
                <a:ext uri="{FF2B5EF4-FFF2-40B4-BE49-F238E27FC236}">
                  <a16:creationId xmlns:a16="http://schemas.microsoft.com/office/drawing/2014/main" id="{514BE02D-7026-DC98-F904-1D3759F7118D}"/>
                </a:ext>
                <a:ext uri="{C183D7F6-B498-43B3-948B-1728B52AA6E4}">
                  <adec:decorative xmlns:adec="http://schemas.microsoft.com/office/drawing/2017/decorative" val="1"/>
                </a:ext>
              </a:extLst>
            </p:cNvPr>
            <p:cNvGrpSpPr/>
            <p:nvPr/>
          </p:nvGrpSpPr>
          <p:grpSpPr>
            <a:xfrm>
              <a:off x="8350051" y="1938702"/>
              <a:ext cx="2752015" cy="3643219"/>
              <a:chOff x="735266" y="1125657"/>
              <a:chExt cx="3588486" cy="4493181"/>
            </a:xfrm>
          </p:grpSpPr>
          <p:pic>
            <p:nvPicPr>
              <p:cNvPr id="4" name="Picture 3">
                <a:extLst>
                  <a:ext uri="{FF2B5EF4-FFF2-40B4-BE49-F238E27FC236}">
                    <a16:creationId xmlns:a16="http://schemas.microsoft.com/office/drawing/2014/main" id="{29E25E73-5DF0-9E31-F689-CD3570D70F2A}"/>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8" name="Picture 7">
                <a:extLst>
                  <a:ext uri="{FF2B5EF4-FFF2-40B4-BE49-F238E27FC236}">
                    <a16:creationId xmlns:a16="http://schemas.microsoft.com/office/drawing/2014/main" id="{BD0AF878-3186-340F-AD31-A43B15B4571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9" name="Picture 8">
                <a:extLst>
                  <a:ext uri="{FF2B5EF4-FFF2-40B4-BE49-F238E27FC236}">
                    <a16:creationId xmlns:a16="http://schemas.microsoft.com/office/drawing/2014/main" id="{6E17261B-F62A-D5CD-2ECC-6B05FFB78B67}"/>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pic>
          <p:nvPicPr>
            <p:cNvPr id="11" name="Picture 10">
              <a:extLst>
                <a:ext uri="{FF2B5EF4-FFF2-40B4-BE49-F238E27FC236}">
                  <a16:creationId xmlns:a16="http://schemas.microsoft.com/office/drawing/2014/main" id="{5E975FF2-D8F1-5A97-8861-BE9BD5DC100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21268937">
              <a:off x="8423016" y="2003591"/>
              <a:ext cx="2439795" cy="3585397"/>
            </a:xfrm>
            <a:prstGeom prst="rect">
              <a:avLst/>
            </a:prstGeom>
          </p:spPr>
        </p:pic>
      </p:grpSp>
      <p:sp>
        <p:nvSpPr>
          <p:cNvPr id="3" name="Slide Number Placeholder 3">
            <a:extLst>
              <a:ext uri="{FF2B5EF4-FFF2-40B4-BE49-F238E27FC236}">
                <a16:creationId xmlns:a16="http://schemas.microsoft.com/office/drawing/2014/main" id="{F12CE80C-DB8F-CCB7-E81B-1B7BFBA6157B}"/>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62</a:t>
            </a:fld>
            <a:endParaRPr lang="en-AU"/>
          </a:p>
        </p:txBody>
      </p:sp>
    </p:spTree>
    <p:extLst>
      <p:ext uri="{BB962C8B-B14F-4D97-AF65-F5344CB8AC3E}">
        <p14:creationId xmlns:p14="http://schemas.microsoft.com/office/powerpoint/2010/main" val="184969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8913A7-E9E9-0BBF-4CCD-C03960127583}"/>
              </a:ext>
            </a:extLst>
          </p:cNvPr>
          <p:cNvSpPr>
            <a:spLocks noGrp="1"/>
          </p:cNvSpPr>
          <p:nvPr>
            <p:ph type="title"/>
          </p:nvPr>
        </p:nvSpPr>
        <p:spPr/>
        <p:txBody>
          <a:bodyPr/>
          <a:lstStyle/>
          <a:p>
            <a:r>
              <a:rPr lang="en-AU" dirty="0"/>
              <a:t>Planning and rehearsing </a:t>
            </a:r>
            <a:r>
              <a:rPr lang="en-AU" dirty="0">
                <a:solidFill>
                  <a:schemeClr val="bg1"/>
                </a:solidFill>
              </a:rPr>
              <a:t>(2)</a:t>
            </a:r>
          </a:p>
        </p:txBody>
      </p:sp>
      <p:grpSp>
        <p:nvGrpSpPr>
          <p:cNvPr id="19" name="Group 18" descr="Plan">
            <a:extLst>
              <a:ext uri="{FF2B5EF4-FFF2-40B4-BE49-F238E27FC236}">
                <a16:creationId xmlns:a16="http://schemas.microsoft.com/office/drawing/2014/main" id="{0D665DBD-EB3A-08CD-1AA9-ECB910FDFD7E}"/>
              </a:ext>
            </a:extLst>
          </p:cNvPr>
          <p:cNvGrpSpPr/>
          <p:nvPr/>
        </p:nvGrpSpPr>
        <p:grpSpPr>
          <a:xfrm>
            <a:off x="337720" y="2336107"/>
            <a:ext cx="1827652" cy="3217533"/>
            <a:chOff x="337720" y="2336107"/>
            <a:chExt cx="1827652" cy="3217533"/>
          </a:xfrm>
        </p:grpSpPr>
        <p:pic>
          <p:nvPicPr>
            <p:cNvPr id="20" name="Graphic 19" descr="Pen with solid fill">
              <a:extLst>
                <a:ext uri="{FF2B5EF4-FFF2-40B4-BE49-F238E27FC236}">
                  <a16:creationId xmlns:a16="http://schemas.microsoft.com/office/drawing/2014/main" id="{D77A13C8-0128-1D4A-0896-BE920C5C56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0972" y="2336107"/>
              <a:ext cx="914400" cy="914400"/>
            </a:xfrm>
            <a:prstGeom prst="rect">
              <a:avLst/>
            </a:prstGeom>
          </p:spPr>
        </p:pic>
        <p:pic>
          <p:nvPicPr>
            <p:cNvPr id="21" name="Graphic 20" descr="Document outline">
              <a:extLst>
                <a:ext uri="{FF2B5EF4-FFF2-40B4-BE49-F238E27FC236}">
                  <a16:creationId xmlns:a16="http://schemas.microsoft.com/office/drawing/2014/main" id="{F2AC8D06-8564-BB02-E20F-E9B6AB7071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0628" y="2483382"/>
              <a:ext cx="1393159" cy="1393159"/>
            </a:xfrm>
            <a:prstGeom prst="rect">
              <a:avLst/>
            </a:prstGeom>
          </p:spPr>
        </p:pic>
        <p:sp>
          <p:nvSpPr>
            <p:cNvPr id="28" name="Rectangle: Rounded Corners 16">
              <a:extLst>
                <a:ext uri="{FF2B5EF4-FFF2-40B4-BE49-F238E27FC236}">
                  <a16:creationId xmlns:a16="http://schemas.microsoft.com/office/drawing/2014/main" id="{0D9FE0D6-76A5-C2B8-547C-D9F3280661AF}"/>
                </a:ext>
              </a:extLst>
            </p:cNvPr>
            <p:cNvSpPr/>
            <p:nvPr/>
          </p:nvSpPr>
          <p:spPr>
            <a:xfrm>
              <a:off x="337720" y="3926206"/>
              <a:ext cx="1768157" cy="1627434"/>
            </a:xfrm>
            <a:prstGeom prst="roundRect">
              <a:avLst/>
            </a:prstGeom>
            <a:solidFill>
              <a:srgbClr val="0046B8"/>
            </a:solidFill>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AU" b="1">
                  <a:latin typeface="+mj-lt"/>
                </a:rPr>
                <a:t>Plan</a:t>
              </a:r>
            </a:p>
          </p:txBody>
        </p:sp>
      </p:grpSp>
      <p:grpSp>
        <p:nvGrpSpPr>
          <p:cNvPr id="7" name="Group 6" descr="Rehearse">
            <a:extLst>
              <a:ext uri="{FF2B5EF4-FFF2-40B4-BE49-F238E27FC236}">
                <a16:creationId xmlns:a16="http://schemas.microsoft.com/office/drawing/2014/main" id="{6109B3A3-CD84-6A95-7D4D-77E43DEC378D}"/>
              </a:ext>
            </a:extLst>
          </p:cNvPr>
          <p:cNvGrpSpPr/>
          <p:nvPr/>
        </p:nvGrpSpPr>
        <p:grpSpPr>
          <a:xfrm>
            <a:off x="2594396" y="2586996"/>
            <a:ext cx="1790876" cy="2966644"/>
            <a:chOff x="2594396" y="2586996"/>
            <a:chExt cx="1790876" cy="2966644"/>
          </a:xfrm>
        </p:grpSpPr>
        <p:sp>
          <p:nvSpPr>
            <p:cNvPr id="23" name="Rectangle 22">
              <a:extLst>
                <a:ext uri="{FF2B5EF4-FFF2-40B4-BE49-F238E27FC236}">
                  <a16:creationId xmlns:a16="http://schemas.microsoft.com/office/drawing/2014/main" id="{45E218BE-47C5-F05F-5586-55A59A5725AF}"/>
                </a:ext>
                <a:ext uri="{C183D7F6-B498-43B3-948B-1728B52AA6E4}">
                  <adec:decorative xmlns:adec="http://schemas.microsoft.com/office/drawing/2017/decorative" val="1"/>
                </a:ext>
              </a:extLst>
            </p:cNvPr>
            <p:cNvSpPr/>
            <p:nvPr/>
          </p:nvSpPr>
          <p:spPr>
            <a:xfrm>
              <a:off x="3092044" y="3272735"/>
              <a:ext cx="935958" cy="615265"/>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9" name="Group 28" descr="Rehearse">
              <a:extLst>
                <a:ext uri="{FF2B5EF4-FFF2-40B4-BE49-F238E27FC236}">
                  <a16:creationId xmlns:a16="http://schemas.microsoft.com/office/drawing/2014/main" id="{D775E5BD-629D-86EB-8435-4C572267A013}"/>
                </a:ext>
              </a:extLst>
            </p:cNvPr>
            <p:cNvGrpSpPr/>
            <p:nvPr/>
          </p:nvGrpSpPr>
          <p:grpSpPr>
            <a:xfrm>
              <a:off x="2594396" y="2586996"/>
              <a:ext cx="1790876" cy="2966644"/>
              <a:chOff x="2594396" y="2586996"/>
              <a:chExt cx="1790876" cy="2966644"/>
            </a:xfrm>
          </p:grpSpPr>
          <p:sp>
            <p:nvSpPr>
              <p:cNvPr id="30" name="Rectangle: Rounded Corners 17">
                <a:extLst>
                  <a:ext uri="{FF2B5EF4-FFF2-40B4-BE49-F238E27FC236}">
                    <a16:creationId xmlns:a16="http://schemas.microsoft.com/office/drawing/2014/main" id="{E1AE7F6A-FBF7-BE43-AB86-798801313C20}"/>
                  </a:ext>
                </a:extLst>
              </p:cNvPr>
              <p:cNvSpPr/>
              <p:nvPr/>
            </p:nvSpPr>
            <p:spPr>
              <a:xfrm>
                <a:off x="2594396" y="3926206"/>
                <a:ext cx="1790876" cy="1627434"/>
              </a:xfrm>
              <a:prstGeom prst="roundRect">
                <a:avLst/>
              </a:prstGeom>
              <a:solidFill>
                <a:srgbClr val="0046B8"/>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b="1">
                    <a:latin typeface="+mj-lt"/>
                  </a:rPr>
                  <a:t>Rehearse</a:t>
                </a:r>
              </a:p>
            </p:txBody>
          </p:sp>
          <p:grpSp>
            <p:nvGrpSpPr>
              <p:cNvPr id="31" name="Graphic 21" descr="Classroom outline">
                <a:extLst>
                  <a:ext uri="{FF2B5EF4-FFF2-40B4-BE49-F238E27FC236}">
                    <a16:creationId xmlns:a16="http://schemas.microsoft.com/office/drawing/2014/main" id="{783838E2-581F-C71E-DD31-791D630EFFAE}"/>
                  </a:ext>
                </a:extLst>
              </p:cNvPr>
              <p:cNvGrpSpPr/>
              <p:nvPr/>
            </p:nvGrpSpPr>
            <p:grpSpPr>
              <a:xfrm>
                <a:off x="2963966" y="2586996"/>
                <a:ext cx="1079847" cy="1131942"/>
                <a:chOff x="2963966" y="2586996"/>
                <a:chExt cx="1079847" cy="1131942"/>
              </a:xfrm>
              <a:solidFill>
                <a:srgbClr val="000000"/>
              </a:solidFill>
            </p:grpSpPr>
            <p:sp>
              <p:nvSpPr>
                <p:cNvPr id="32" name="Freeform: Shape 29">
                  <a:extLst>
                    <a:ext uri="{FF2B5EF4-FFF2-40B4-BE49-F238E27FC236}">
                      <a16:creationId xmlns:a16="http://schemas.microsoft.com/office/drawing/2014/main" id="{5D42C82C-A9F1-D9B1-49F7-4D08D25EBA81}"/>
                    </a:ext>
                  </a:extLst>
                </p:cNvPr>
                <p:cNvSpPr/>
                <p:nvPr/>
              </p:nvSpPr>
              <p:spPr>
                <a:xfrm>
                  <a:off x="3187601" y="2586996"/>
                  <a:ext cx="856212" cy="609507"/>
                </a:xfrm>
                <a:custGeom>
                  <a:avLst/>
                  <a:gdLst>
                    <a:gd name="connsiteX0" fmla="*/ 29024 w 856212"/>
                    <a:gd name="connsiteY0" fmla="*/ 58048 h 609507"/>
                    <a:gd name="connsiteX1" fmla="*/ 58048 w 856212"/>
                    <a:gd name="connsiteY1" fmla="*/ 29024 h 609507"/>
                    <a:gd name="connsiteX2" fmla="*/ 798164 w 856212"/>
                    <a:gd name="connsiteY2" fmla="*/ 29024 h 609507"/>
                    <a:gd name="connsiteX3" fmla="*/ 827188 w 856212"/>
                    <a:gd name="connsiteY3" fmla="*/ 58048 h 609507"/>
                    <a:gd name="connsiteX4" fmla="*/ 827188 w 856212"/>
                    <a:gd name="connsiteY4" fmla="*/ 551459 h 609507"/>
                    <a:gd name="connsiteX5" fmla="*/ 798164 w 856212"/>
                    <a:gd name="connsiteY5" fmla="*/ 580483 h 609507"/>
                    <a:gd name="connsiteX6" fmla="*/ 307119 w 856212"/>
                    <a:gd name="connsiteY6" fmla="*/ 580483 h 609507"/>
                    <a:gd name="connsiteX7" fmla="*/ 289545 w 856212"/>
                    <a:gd name="connsiteY7" fmla="*/ 609507 h 609507"/>
                    <a:gd name="connsiteX8" fmla="*/ 798164 w 856212"/>
                    <a:gd name="connsiteY8" fmla="*/ 609507 h 609507"/>
                    <a:gd name="connsiteX9" fmla="*/ 856212 w 856212"/>
                    <a:gd name="connsiteY9" fmla="*/ 551459 h 609507"/>
                    <a:gd name="connsiteX10" fmla="*/ 856212 w 856212"/>
                    <a:gd name="connsiteY10" fmla="*/ 58048 h 609507"/>
                    <a:gd name="connsiteX11" fmla="*/ 798164 w 856212"/>
                    <a:gd name="connsiteY11" fmla="*/ 0 h 609507"/>
                    <a:gd name="connsiteX12" fmla="*/ 58048 w 856212"/>
                    <a:gd name="connsiteY12" fmla="*/ 0 h 609507"/>
                    <a:gd name="connsiteX13" fmla="*/ 0 w 856212"/>
                    <a:gd name="connsiteY13" fmla="*/ 58048 h 609507"/>
                    <a:gd name="connsiteX14" fmla="*/ 0 w 856212"/>
                    <a:gd name="connsiteY14" fmla="*/ 116575 h 609507"/>
                    <a:gd name="connsiteX15" fmla="*/ 29024 w 856212"/>
                    <a:gd name="connsiteY15" fmla="*/ 121916 h 60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6212" h="609507">
                      <a:moveTo>
                        <a:pt x="29024" y="58048"/>
                      </a:moveTo>
                      <a:cubicBezTo>
                        <a:pt x="29024" y="42018"/>
                        <a:pt x="42018" y="29024"/>
                        <a:pt x="58048" y="29024"/>
                      </a:cubicBezTo>
                      <a:lnTo>
                        <a:pt x="798164" y="29024"/>
                      </a:lnTo>
                      <a:cubicBezTo>
                        <a:pt x="814194" y="29024"/>
                        <a:pt x="827188" y="42018"/>
                        <a:pt x="827188" y="58048"/>
                      </a:cubicBezTo>
                      <a:lnTo>
                        <a:pt x="827188" y="551459"/>
                      </a:lnTo>
                      <a:cubicBezTo>
                        <a:pt x="827188" y="567489"/>
                        <a:pt x="814194" y="580483"/>
                        <a:pt x="798164" y="580483"/>
                      </a:cubicBezTo>
                      <a:lnTo>
                        <a:pt x="307119" y="580483"/>
                      </a:lnTo>
                      <a:lnTo>
                        <a:pt x="289545" y="609507"/>
                      </a:lnTo>
                      <a:lnTo>
                        <a:pt x="798164" y="609507"/>
                      </a:lnTo>
                      <a:cubicBezTo>
                        <a:pt x="830223" y="609507"/>
                        <a:pt x="856212" y="583517"/>
                        <a:pt x="856212" y="551459"/>
                      </a:cubicBezTo>
                      <a:lnTo>
                        <a:pt x="856212" y="58048"/>
                      </a:lnTo>
                      <a:cubicBezTo>
                        <a:pt x="856212" y="25990"/>
                        <a:pt x="830223" y="0"/>
                        <a:pt x="798164" y="0"/>
                      </a:cubicBezTo>
                      <a:lnTo>
                        <a:pt x="58048" y="0"/>
                      </a:lnTo>
                      <a:cubicBezTo>
                        <a:pt x="25990" y="0"/>
                        <a:pt x="0" y="25990"/>
                        <a:pt x="0" y="58048"/>
                      </a:cubicBezTo>
                      <a:lnTo>
                        <a:pt x="0" y="116575"/>
                      </a:lnTo>
                      <a:cubicBezTo>
                        <a:pt x="9846" y="117244"/>
                        <a:pt x="19584" y="119037"/>
                        <a:pt x="29024" y="121916"/>
                      </a:cubicBezTo>
                      <a:close/>
                    </a:path>
                  </a:pathLst>
                </a:custGeom>
                <a:solidFill>
                  <a:srgbClr val="000000"/>
                </a:solidFill>
                <a:ln w="14486" cap="flat">
                  <a:noFill/>
                  <a:prstDash val="solid"/>
                  <a:miter/>
                </a:ln>
              </p:spPr>
              <p:txBody>
                <a:bodyPr rtlCol="0" anchor="ctr"/>
                <a:lstStyle/>
                <a:p>
                  <a:endParaRPr lang="en-AU"/>
                </a:p>
              </p:txBody>
            </p:sp>
            <p:sp>
              <p:nvSpPr>
                <p:cNvPr id="33" name="Freeform: Shape 30">
                  <a:extLst>
                    <a:ext uri="{FF2B5EF4-FFF2-40B4-BE49-F238E27FC236}">
                      <a16:creationId xmlns:a16="http://schemas.microsoft.com/office/drawing/2014/main" id="{C697D278-5F66-0818-4869-F8DE0269B2B2}"/>
                    </a:ext>
                  </a:extLst>
                </p:cNvPr>
                <p:cNvSpPr/>
                <p:nvPr/>
              </p:nvSpPr>
              <p:spPr>
                <a:xfrm>
                  <a:off x="2963966" y="2804216"/>
                  <a:ext cx="722154" cy="545869"/>
                </a:xfrm>
                <a:custGeom>
                  <a:avLst/>
                  <a:gdLst>
                    <a:gd name="connsiteX0" fmla="*/ 396329 w 722154"/>
                    <a:gd name="connsiteY0" fmla="*/ 336140 h 545869"/>
                    <a:gd name="connsiteX1" fmla="*/ 410362 w 722154"/>
                    <a:gd name="connsiteY1" fmla="*/ 329436 h 545869"/>
                    <a:gd name="connsiteX2" fmla="*/ 472648 w 722154"/>
                    <a:gd name="connsiteY2" fmla="*/ 230086 h 545869"/>
                    <a:gd name="connsiteX3" fmla="*/ 504479 w 722154"/>
                    <a:gd name="connsiteY3" fmla="*/ 222901 h 545869"/>
                    <a:gd name="connsiteX4" fmla="*/ 505561 w 722154"/>
                    <a:gd name="connsiteY4" fmla="*/ 223628 h 545869"/>
                    <a:gd name="connsiteX5" fmla="*/ 510379 w 722154"/>
                    <a:gd name="connsiteY5" fmla="*/ 256803 h 545869"/>
                    <a:gd name="connsiteX6" fmla="*/ 434350 w 722154"/>
                    <a:gd name="connsiteY6" fmla="*/ 382376 h 545869"/>
                    <a:gd name="connsiteX7" fmla="*/ 397069 w 722154"/>
                    <a:gd name="connsiteY7" fmla="*/ 392621 h 545869"/>
                    <a:gd name="connsiteX8" fmla="*/ 377434 w 722154"/>
                    <a:gd name="connsiteY8" fmla="*/ 398615 h 545869"/>
                    <a:gd name="connsiteX9" fmla="*/ 383428 w 722154"/>
                    <a:gd name="connsiteY9" fmla="*/ 418250 h 545869"/>
                    <a:gd name="connsiteX10" fmla="*/ 459166 w 722154"/>
                    <a:gd name="connsiteY10" fmla="*/ 397410 h 545869"/>
                    <a:gd name="connsiteX11" fmla="*/ 535050 w 722154"/>
                    <a:gd name="connsiteY11" fmla="*/ 272084 h 545869"/>
                    <a:gd name="connsiteX12" fmla="*/ 534106 w 722154"/>
                    <a:gd name="connsiteY12" fmla="*/ 212004 h 545869"/>
                    <a:gd name="connsiteX13" fmla="*/ 718149 w 722154"/>
                    <a:gd name="connsiteY13" fmla="*/ 24523 h 545869"/>
                    <a:gd name="connsiteX14" fmla="*/ 717652 w 722154"/>
                    <a:gd name="connsiteY14" fmla="*/ 4006 h 545869"/>
                    <a:gd name="connsiteX15" fmla="*/ 697425 w 722154"/>
                    <a:gd name="connsiteY15" fmla="*/ 4206 h 545869"/>
                    <a:gd name="connsiteX16" fmla="*/ 511076 w 722154"/>
                    <a:gd name="connsiteY16" fmla="*/ 194024 h 545869"/>
                    <a:gd name="connsiteX17" fmla="*/ 482052 w 722154"/>
                    <a:gd name="connsiteY17" fmla="*/ 191281 h 545869"/>
                    <a:gd name="connsiteX18" fmla="*/ 448050 w 722154"/>
                    <a:gd name="connsiteY18" fmla="*/ 214602 h 545869"/>
                    <a:gd name="connsiteX19" fmla="*/ 402134 w 722154"/>
                    <a:gd name="connsiteY19" fmla="*/ 287873 h 545869"/>
                    <a:gd name="connsiteX20" fmla="*/ 375330 w 722154"/>
                    <a:gd name="connsiteY20" fmla="*/ 206780 h 545869"/>
                    <a:gd name="connsiteX21" fmla="*/ 374387 w 722154"/>
                    <a:gd name="connsiteY21" fmla="*/ 204545 h 545869"/>
                    <a:gd name="connsiteX22" fmla="*/ 214115 w 722154"/>
                    <a:gd name="connsiteY22" fmla="*/ 145582 h 545869"/>
                    <a:gd name="connsiteX23" fmla="*/ 53728 w 722154"/>
                    <a:gd name="connsiteY23" fmla="*/ 204690 h 545869"/>
                    <a:gd name="connsiteX24" fmla="*/ 52857 w 722154"/>
                    <a:gd name="connsiteY24" fmla="*/ 206736 h 545869"/>
                    <a:gd name="connsiteX25" fmla="*/ 51943 w 722154"/>
                    <a:gd name="connsiteY25" fmla="*/ 209784 h 545869"/>
                    <a:gd name="connsiteX26" fmla="*/ 1281 w 722154"/>
                    <a:gd name="connsiteY26" fmla="*/ 486747 h 545869"/>
                    <a:gd name="connsiteX27" fmla="*/ 36944 w 722154"/>
                    <a:gd name="connsiteY27" fmla="*/ 544323 h 545869"/>
                    <a:gd name="connsiteX28" fmla="*/ 40464 w 722154"/>
                    <a:gd name="connsiteY28" fmla="*/ 545013 h 545869"/>
                    <a:gd name="connsiteX29" fmla="*/ 44817 w 722154"/>
                    <a:gd name="connsiteY29" fmla="*/ 545695 h 545869"/>
                    <a:gd name="connsiteX30" fmla="*/ 47110 w 722154"/>
                    <a:gd name="connsiteY30" fmla="*/ 545869 h 545869"/>
                    <a:gd name="connsiteX31" fmla="*/ 61165 w 722154"/>
                    <a:gd name="connsiteY31" fmla="*/ 530914 h 545869"/>
                    <a:gd name="connsiteX32" fmla="*/ 49287 w 722154"/>
                    <a:gd name="connsiteY32" fmla="*/ 517091 h 545869"/>
                    <a:gd name="connsiteX33" fmla="*/ 44933 w 722154"/>
                    <a:gd name="connsiteY33" fmla="*/ 516395 h 545869"/>
                    <a:gd name="connsiteX34" fmla="*/ 32221 w 722154"/>
                    <a:gd name="connsiteY34" fmla="*/ 508283 h 545869"/>
                    <a:gd name="connsiteX35" fmla="*/ 29681 w 722154"/>
                    <a:gd name="connsiteY35" fmla="*/ 492740 h 545869"/>
                    <a:gd name="connsiteX36" fmla="*/ 80198 w 722154"/>
                    <a:gd name="connsiteY36" fmla="*/ 216634 h 545869"/>
                    <a:gd name="connsiteX37" fmla="*/ 80357 w 722154"/>
                    <a:gd name="connsiteY37" fmla="*/ 216227 h 545869"/>
                    <a:gd name="connsiteX38" fmla="*/ 214115 w 722154"/>
                    <a:gd name="connsiteY38" fmla="*/ 174607 h 545869"/>
                    <a:gd name="connsiteX39" fmla="*/ 347757 w 722154"/>
                    <a:gd name="connsiteY39" fmla="*/ 215980 h 545869"/>
                    <a:gd name="connsiteX40" fmla="*/ 384298 w 722154"/>
                    <a:gd name="connsiteY40" fmla="*/ 326272 h 545869"/>
                    <a:gd name="connsiteX41" fmla="*/ 396329 w 722154"/>
                    <a:gd name="connsiteY41" fmla="*/ 336140 h 5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22154" h="545869">
                      <a:moveTo>
                        <a:pt x="396329" y="336140"/>
                      </a:moveTo>
                      <a:cubicBezTo>
                        <a:pt x="401910" y="336812"/>
                        <a:pt x="407378" y="334200"/>
                        <a:pt x="410362" y="329436"/>
                      </a:cubicBezTo>
                      <a:lnTo>
                        <a:pt x="472648" y="230086"/>
                      </a:lnTo>
                      <a:cubicBezTo>
                        <a:pt x="479454" y="219312"/>
                        <a:pt x="493705" y="216095"/>
                        <a:pt x="504479" y="222901"/>
                      </a:cubicBezTo>
                      <a:cubicBezTo>
                        <a:pt x="504846" y="223133"/>
                        <a:pt x="505207" y="223376"/>
                        <a:pt x="505561" y="223628"/>
                      </a:cubicBezTo>
                      <a:cubicBezTo>
                        <a:pt x="515588" y="231730"/>
                        <a:pt x="517686" y="246184"/>
                        <a:pt x="510379" y="256803"/>
                      </a:cubicBezTo>
                      <a:lnTo>
                        <a:pt x="434350" y="382376"/>
                      </a:lnTo>
                      <a:cubicBezTo>
                        <a:pt x="426608" y="395139"/>
                        <a:pt x="410246" y="399637"/>
                        <a:pt x="397069" y="392621"/>
                      </a:cubicBezTo>
                      <a:cubicBezTo>
                        <a:pt x="389991" y="388854"/>
                        <a:pt x="381201" y="391537"/>
                        <a:pt x="377434" y="398615"/>
                      </a:cubicBezTo>
                      <a:cubicBezTo>
                        <a:pt x="373667" y="405692"/>
                        <a:pt x="376350" y="414482"/>
                        <a:pt x="383428" y="418250"/>
                      </a:cubicBezTo>
                      <a:cubicBezTo>
                        <a:pt x="410204" y="432498"/>
                        <a:pt x="443447" y="423351"/>
                        <a:pt x="459166" y="397410"/>
                      </a:cubicBezTo>
                      <a:lnTo>
                        <a:pt x="535050" y="272084"/>
                      </a:lnTo>
                      <a:cubicBezTo>
                        <a:pt x="546939" y="253716"/>
                        <a:pt x="546566" y="229989"/>
                        <a:pt x="534106" y="212004"/>
                      </a:cubicBezTo>
                      <a:lnTo>
                        <a:pt x="718149" y="24523"/>
                      </a:lnTo>
                      <a:cubicBezTo>
                        <a:pt x="723678" y="18719"/>
                        <a:pt x="723456" y="9535"/>
                        <a:pt x="717652" y="4006"/>
                      </a:cubicBezTo>
                      <a:cubicBezTo>
                        <a:pt x="711966" y="-1412"/>
                        <a:pt x="703002" y="-1323"/>
                        <a:pt x="697425" y="4206"/>
                      </a:cubicBezTo>
                      <a:lnTo>
                        <a:pt x="511076" y="194024"/>
                      </a:lnTo>
                      <a:cubicBezTo>
                        <a:pt x="501863" y="190348"/>
                        <a:pt x="491789" y="189396"/>
                        <a:pt x="482052" y="191281"/>
                      </a:cubicBezTo>
                      <a:cubicBezTo>
                        <a:pt x="468011" y="194090"/>
                        <a:pt x="455727" y="202515"/>
                        <a:pt x="448050" y="214602"/>
                      </a:cubicBezTo>
                      <a:lnTo>
                        <a:pt x="402134" y="287873"/>
                      </a:lnTo>
                      <a:lnTo>
                        <a:pt x="375330" y="206780"/>
                      </a:lnTo>
                      <a:lnTo>
                        <a:pt x="374387" y="204545"/>
                      </a:lnTo>
                      <a:cubicBezTo>
                        <a:pt x="352793" y="154972"/>
                        <a:pt x="301347" y="145582"/>
                        <a:pt x="214115" y="145582"/>
                      </a:cubicBezTo>
                      <a:cubicBezTo>
                        <a:pt x="126883" y="145582"/>
                        <a:pt x="75496" y="154972"/>
                        <a:pt x="53728" y="204690"/>
                      </a:cubicBezTo>
                      <a:cubicBezTo>
                        <a:pt x="53728" y="204690"/>
                        <a:pt x="53147" y="205909"/>
                        <a:pt x="52857" y="206736"/>
                      </a:cubicBezTo>
                      <a:cubicBezTo>
                        <a:pt x="52475" y="207727"/>
                        <a:pt x="52171" y="208746"/>
                        <a:pt x="51943" y="209784"/>
                      </a:cubicBezTo>
                      <a:lnTo>
                        <a:pt x="1281" y="486747"/>
                      </a:lnTo>
                      <a:cubicBezTo>
                        <a:pt x="-4770" y="512494"/>
                        <a:pt x="11196" y="538272"/>
                        <a:pt x="36944" y="544323"/>
                      </a:cubicBezTo>
                      <a:cubicBezTo>
                        <a:pt x="38108" y="544598"/>
                        <a:pt x="39282" y="544827"/>
                        <a:pt x="40464" y="545013"/>
                      </a:cubicBezTo>
                      <a:lnTo>
                        <a:pt x="44817" y="545695"/>
                      </a:lnTo>
                      <a:cubicBezTo>
                        <a:pt x="45575" y="545817"/>
                        <a:pt x="46342" y="545875"/>
                        <a:pt x="47110" y="545869"/>
                      </a:cubicBezTo>
                      <a:cubicBezTo>
                        <a:pt x="55121" y="545621"/>
                        <a:pt x="61413" y="538925"/>
                        <a:pt x="61165" y="530914"/>
                      </a:cubicBezTo>
                      <a:cubicBezTo>
                        <a:pt x="60953" y="524085"/>
                        <a:pt x="56006" y="518328"/>
                        <a:pt x="49287" y="517091"/>
                      </a:cubicBezTo>
                      <a:lnTo>
                        <a:pt x="44933" y="516395"/>
                      </a:lnTo>
                      <a:cubicBezTo>
                        <a:pt x="39745" y="515597"/>
                        <a:pt x="35131" y="512652"/>
                        <a:pt x="32221" y="508283"/>
                      </a:cubicBezTo>
                      <a:cubicBezTo>
                        <a:pt x="29196" y="503701"/>
                        <a:pt x="28272" y="498046"/>
                        <a:pt x="29681" y="492740"/>
                      </a:cubicBezTo>
                      <a:lnTo>
                        <a:pt x="80198" y="216634"/>
                      </a:lnTo>
                      <a:lnTo>
                        <a:pt x="80357" y="216227"/>
                      </a:lnTo>
                      <a:cubicBezTo>
                        <a:pt x="92185" y="189220"/>
                        <a:pt x="116986" y="174607"/>
                        <a:pt x="214115" y="174607"/>
                      </a:cubicBezTo>
                      <a:cubicBezTo>
                        <a:pt x="311244" y="174607"/>
                        <a:pt x="336017" y="189220"/>
                        <a:pt x="347757" y="215980"/>
                      </a:cubicBezTo>
                      <a:lnTo>
                        <a:pt x="384298" y="326272"/>
                      </a:lnTo>
                      <a:cubicBezTo>
                        <a:pt x="386057" y="331616"/>
                        <a:pt x="390745" y="335461"/>
                        <a:pt x="396329" y="336140"/>
                      </a:cubicBezTo>
                      <a:close/>
                    </a:path>
                  </a:pathLst>
                </a:custGeom>
                <a:solidFill>
                  <a:srgbClr val="000000"/>
                </a:solidFill>
                <a:ln w="14486" cap="flat">
                  <a:noFill/>
                  <a:prstDash val="solid"/>
                  <a:miter/>
                </a:ln>
              </p:spPr>
              <p:txBody>
                <a:bodyPr rtlCol="0" anchor="ctr"/>
                <a:lstStyle/>
                <a:p>
                  <a:endParaRPr lang="en-AU"/>
                </a:p>
              </p:txBody>
            </p:sp>
            <p:sp>
              <p:nvSpPr>
                <p:cNvPr id="34" name="Freeform: Shape 31">
                  <a:extLst>
                    <a:ext uri="{FF2B5EF4-FFF2-40B4-BE49-F238E27FC236}">
                      <a16:creationId xmlns:a16="http://schemas.microsoft.com/office/drawing/2014/main" id="{EC002A68-5E16-090E-BEA9-CB9AB03EA860}"/>
                    </a:ext>
                  </a:extLst>
                </p:cNvPr>
                <p:cNvSpPr/>
                <p:nvPr/>
              </p:nvSpPr>
              <p:spPr>
                <a:xfrm>
                  <a:off x="3071505" y="3086502"/>
                  <a:ext cx="217681" cy="632436"/>
                </a:xfrm>
                <a:custGeom>
                  <a:avLst/>
                  <a:gdLst>
                    <a:gd name="connsiteX0" fmla="*/ 203169 w 217681"/>
                    <a:gd name="connsiteY0" fmla="*/ 0 h 632436"/>
                    <a:gd name="connsiteX1" fmla="*/ 188657 w 217681"/>
                    <a:gd name="connsiteY1" fmla="*/ 14512 h 632436"/>
                    <a:gd name="connsiteX2" fmla="*/ 188657 w 217681"/>
                    <a:gd name="connsiteY2" fmla="*/ 603412 h 632436"/>
                    <a:gd name="connsiteX3" fmla="*/ 123353 w 217681"/>
                    <a:gd name="connsiteY3" fmla="*/ 603412 h 632436"/>
                    <a:gd name="connsiteX4" fmla="*/ 123353 w 217681"/>
                    <a:gd name="connsiteY4" fmla="*/ 242758 h 632436"/>
                    <a:gd name="connsiteX5" fmla="*/ 94328 w 217681"/>
                    <a:gd name="connsiteY5" fmla="*/ 242758 h 632436"/>
                    <a:gd name="connsiteX6" fmla="*/ 94328 w 217681"/>
                    <a:gd name="connsiteY6" fmla="*/ 603412 h 632436"/>
                    <a:gd name="connsiteX7" fmla="*/ 29024 w 217681"/>
                    <a:gd name="connsiteY7" fmla="*/ 603412 h 632436"/>
                    <a:gd name="connsiteX8" fmla="*/ 29024 w 217681"/>
                    <a:gd name="connsiteY8" fmla="*/ 14512 h 632436"/>
                    <a:gd name="connsiteX9" fmla="*/ 14512 w 217681"/>
                    <a:gd name="connsiteY9" fmla="*/ 0 h 632436"/>
                    <a:gd name="connsiteX10" fmla="*/ 0 w 217681"/>
                    <a:gd name="connsiteY10" fmla="*/ 14512 h 632436"/>
                    <a:gd name="connsiteX11" fmla="*/ 0 w 217681"/>
                    <a:gd name="connsiteY11" fmla="*/ 632436 h 632436"/>
                    <a:gd name="connsiteX12" fmla="*/ 217681 w 217681"/>
                    <a:gd name="connsiteY12" fmla="*/ 632436 h 632436"/>
                    <a:gd name="connsiteX13" fmla="*/ 217681 w 217681"/>
                    <a:gd name="connsiteY13" fmla="*/ 14512 h 632436"/>
                    <a:gd name="connsiteX14" fmla="*/ 203169 w 217681"/>
                    <a:gd name="connsiteY14" fmla="*/ 0 h 63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681" h="632436">
                      <a:moveTo>
                        <a:pt x="203169" y="0"/>
                      </a:moveTo>
                      <a:cubicBezTo>
                        <a:pt x="195154" y="0"/>
                        <a:pt x="188657" y="6497"/>
                        <a:pt x="188657" y="14512"/>
                      </a:cubicBezTo>
                      <a:lnTo>
                        <a:pt x="188657" y="603412"/>
                      </a:lnTo>
                      <a:lnTo>
                        <a:pt x="123353" y="603412"/>
                      </a:lnTo>
                      <a:lnTo>
                        <a:pt x="123353" y="242758"/>
                      </a:lnTo>
                      <a:lnTo>
                        <a:pt x="94328" y="242758"/>
                      </a:lnTo>
                      <a:lnTo>
                        <a:pt x="94328" y="603412"/>
                      </a:lnTo>
                      <a:lnTo>
                        <a:pt x="29024" y="603412"/>
                      </a:lnTo>
                      <a:lnTo>
                        <a:pt x="29024" y="14512"/>
                      </a:lnTo>
                      <a:cubicBezTo>
                        <a:pt x="29024" y="6497"/>
                        <a:pt x="22527" y="0"/>
                        <a:pt x="14512" y="0"/>
                      </a:cubicBezTo>
                      <a:cubicBezTo>
                        <a:pt x="6497" y="0"/>
                        <a:pt x="0" y="6497"/>
                        <a:pt x="0" y="14512"/>
                      </a:cubicBezTo>
                      <a:lnTo>
                        <a:pt x="0" y="632436"/>
                      </a:lnTo>
                      <a:lnTo>
                        <a:pt x="217681" y="632436"/>
                      </a:lnTo>
                      <a:lnTo>
                        <a:pt x="217681" y="14512"/>
                      </a:lnTo>
                      <a:cubicBezTo>
                        <a:pt x="217681" y="6497"/>
                        <a:pt x="211184" y="0"/>
                        <a:pt x="203169" y="0"/>
                      </a:cubicBezTo>
                      <a:close/>
                    </a:path>
                  </a:pathLst>
                </a:custGeom>
                <a:solidFill>
                  <a:srgbClr val="000000"/>
                </a:solidFill>
                <a:ln w="14486" cap="flat">
                  <a:noFill/>
                  <a:prstDash val="solid"/>
                  <a:miter/>
                </a:ln>
              </p:spPr>
              <p:txBody>
                <a:bodyPr rtlCol="0" anchor="ctr"/>
                <a:lstStyle/>
                <a:p>
                  <a:endParaRPr lang="en-AU"/>
                </a:p>
              </p:txBody>
            </p:sp>
            <p:sp>
              <p:nvSpPr>
                <p:cNvPr id="35" name="Freeform: Shape 32">
                  <a:extLst>
                    <a:ext uri="{FF2B5EF4-FFF2-40B4-BE49-F238E27FC236}">
                      <a16:creationId xmlns:a16="http://schemas.microsoft.com/office/drawing/2014/main" id="{C3B6B38C-2D51-5D45-0AB6-C3D3E9D6ACCB}"/>
                    </a:ext>
                  </a:extLst>
                </p:cNvPr>
                <p:cNvSpPr/>
                <p:nvPr/>
              </p:nvSpPr>
              <p:spPr>
                <a:xfrm>
                  <a:off x="3091009" y="2746629"/>
                  <a:ext cx="174144" cy="174144"/>
                </a:xfrm>
                <a:custGeom>
                  <a:avLst/>
                  <a:gdLst>
                    <a:gd name="connsiteX0" fmla="*/ 87072 w 174144"/>
                    <a:gd name="connsiteY0" fmla="*/ 174145 h 174144"/>
                    <a:gd name="connsiteX1" fmla="*/ 174145 w 174144"/>
                    <a:gd name="connsiteY1" fmla="*/ 87072 h 174144"/>
                    <a:gd name="connsiteX2" fmla="*/ 87072 w 174144"/>
                    <a:gd name="connsiteY2" fmla="*/ 0 h 174144"/>
                    <a:gd name="connsiteX3" fmla="*/ 0 w 174144"/>
                    <a:gd name="connsiteY3" fmla="*/ 87072 h 174144"/>
                    <a:gd name="connsiteX4" fmla="*/ 87072 w 174144"/>
                    <a:gd name="connsiteY4" fmla="*/ 174145 h 174144"/>
                    <a:gd name="connsiteX5" fmla="*/ 87072 w 174144"/>
                    <a:gd name="connsiteY5" fmla="*/ 29024 h 174144"/>
                    <a:gd name="connsiteX6" fmla="*/ 145121 w 174144"/>
                    <a:gd name="connsiteY6" fmla="*/ 87072 h 174144"/>
                    <a:gd name="connsiteX7" fmla="*/ 87072 w 174144"/>
                    <a:gd name="connsiteY7" fmla="*/ 145121 h 174144"/>
                    <a:gd name="connsiteX8" fmla="*/ 29024 w 174144"/>
                    <a:gd name="connsiteY8" fmla="*/ 87072 h 174144"/>
                    <a:gd name="connsiteX9" fmla="*/ 87072 w 174144"/>
                    <a:gd name="connsiteY9" fmla="*/ 29024 h 17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144" h="174144">
                      <a:moveTo>
                        <a:pt x="87072" y="174145"/>
                      </a:moveTo>
                      <a:cubicBezTo>
                        <a:pt x="135161" y="174145"/>
                        <a:pt x="174145" y="135161"/>
                        <a:pt x="174145" y="87072"/>
                      </a:cubicBezTo>
                      <a:cubicBezTo>
                        <a:pt x="174145" y="38984"/>
                        <a:pt x="135161" y="0"/>
                        <a:pt x="87072" y="0"/>
                      </a:cubicBezTo>
                      <a:cubicBezTo>
                        <a:pt x="38984" y="0"/>
                        <a:pt x="0" y="38984"/>
                        <a:pt x="0" y="87072"/>
                      </a:cubicBezTo>
                      <a:cubicBezTo>
                        <a:pt x="57" y="135138"/>
                        <a:pt x="39007" y="174088"/>
                        <a:pt x="87072" y="174145"/>
                      </a:cubicBezTo>
                      <a:close/>
                      <a:moveTo>
                        <a:pt x="87072" y="29024"/>
                      </a:moveTo>
                      <a:cubicBezTo>
                        <a:pt x="119131" y="29024"/>
                        <a:pt x="145121" y="55014"/>
                        <a:pt x="145121" y="87072"/>
                      </a:cubicBezTo>
                      <a:cubicBezTo>
                        <a:pt x="145121" y="119131"/>
                        <a:pt x="119131" y="145121"/>
                        <a:pt x="87072" y="145121"/>
                      </a:cubicBezTo>
                      <a:cubicBezTo>
                        <a:pt x="55014" y="145121"/>
                        <a:pt x="29024" y="119131"/>
                        <a:pt x="29024" y="87072"/>
                      </a:cubicBezTo>
                      <a:cubicBezTo>
                        <a:pt x="29024" y="55014"/>
                        <a:pt x="55014" y="29024"/>
                        <a:pt x="87072" y="29024"/>
                      </a:cubicBezTo>
                      <a:close/>
                    </a:path>
                  </a:pathLst>
                </a:custGeom>
                <a:solidFill>
                  <a:srgbClr val="000000"/>
                </a:solidFill>
                <a:ln w="14486" cap="flat">
                  <a:noFill/>
                  <a:prstDash val="solid"/>
                  <a:miter/>
                </a:ln>
              </p:spPr>
              <p:txBody>
                <a:bodyPr rtlCol="0" anchor="ctr"/>
                <a:lstStyle/>
                <a:p>
                  <a:endParaRPr lang="en-AU"/>
                </a:p>
              </p:txBody>
            </p:sp>
          </p:grpSp>
        </p:grpSp>
      </p:grpSp>
      <p:grpSp>
        <p:nvGrpSpPr>
          <p:cNvPr id="36" name="Group 35" descr="Feedback">
            <a:extLst>
              <a:ext uri="{FF2B5EF4-FFF2-40B4-BE49-F238E27FC236}">
                <a16:creationId xmlns:a16="http://schemas.microsoft.com/office/drawing/2014/main" id="{821DB24E-0A7A-A811-9703-A919576269CC}"/>
              </a:ext>
            </a:extLst>
          </p:cNvPr>
          <p:cNvGrpSpPr/>
          <p:nvPr/>
        </p:nvGrpSpPr>
        <p:grpSpPr>
          <a:xfrm>
            <a:off x="4840017" y="2483382"/>
            <a:ext cx="1790876" cy="3070258"/>
            <a:chOff x="4840017" y="2483382"/>
            <a:chExt cx="1790876" cy="3070258"/>
          </a:xfrm>
        </p:grpSpPr>
        <p:pic>
          <p:nvPicPr>
            <p:cNvPr id="37" name="Graphic 36" descr="List outline">
              <a:extLst>
                <a:ext uri="{FF2B5EF4-FFF2-40B4-BE49-F238E27FC236}">
                  <a16:creationId xmlns:a16="http://schemas.microsoft.com/office/drawing/2014/main" id="{594C205A-F79B-2601-D28D-A383DAD10E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16259" y="2483382"/>
              <a:ext cx="1393159" cy="1393159"/>
            </a:xfrm>
            <a:prstGeom prst="rect">
              <a:avLst/>
            </a:prstGeom>
          </p:spPr>
        </p:pic>
        <p:sp>
          <p:nvSpPr>
            <p:cNvPr id="38" name="Rectangle: Rounded Corners 23">
              <a:extLst>
                <a:ext uri="{FF2B5EF4-FFF2-40B4-BE49-F238E27FC236}">
                  <a16:creationId xmlns:a16="http://schemas.microsoft.com/office/drawing/2014/main" id="{85FEDDD3-0B50-C600-3AD4-81675F20E31B}"/>
                </a:ext>
              </a:extLst>
            </p:cNvPr>
            <p:cNvSpPr/>
            <p:nvPr/>
          </p:nvSpPr>
          <p:spPr>
            <a:xfrm>
              <a:off x="4840017" y="3926206"/>
              <a:ext cx="1790876" cy="1627434"/>
            </a:xfrm>
            <a:prstGeom prst="roundRect">
              <a:avLst/>
            </a:prstGeom>
            <a:solidFill>
              <a:srgbClr val="0046B8"/>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b="1">
                  <a:latin typeface="+mj-lt"/>
                </a:rPr>
                <a:t>Feedback</a:t>
              </a:r>
            </a:p>
          </p:txBody>
        </p:sp>
      </p:grpSp>
      <p:grpSp>
        <p:nvGrpSpPr>
          <p:cNvPr id="6" name="Group 5">
            <a:extLst>
              <a:ext uri="{FF2B5EF4-FFF2-40B4-BE49-F238E27FC236}">
                <a16:creationId xmlns:a16="http://schemas.microsoft.com/office/drawing/2014/main" id="{EFBCC5AD-5EAE-B125-131F-1203A80F7030}"/>
              </a:ext>
              <a:ext uri="{C183D7F6-B498-43B3-948B-1728B52AA6E4}">
                <adec:decorative xmlns:adec="http://schemas.microsoft.com/office/drawing/2017/decorative" val="1"/>
              </a:ext>
            </a:extLst>
          </p:cNvPr>
          <p:cNvGrpSpPr/>
          <p:nvPr/>
        </p:nvGrpSpPr>
        <p:grpSpPr>
          <a:xfrm>
            <a:off x="8454564" y="1951402"/>
            <a:ext cx="2761761" cy="3666951"/>
            <a:chOff x="8454564" y="1951402"/>
            <a:chExt cx="2761761" cy="3666951"/>
          </a:xfrm>
        </p:grpSpPr>
        <p:grpSp>
          <p:nvGrpSpPr>
            <p:cNvPr id="3" name="Group 2">
              <a:extLst>
                <a:ext uri="{FF2B5EF4-FFF2-40B4-BE49-F238E27FC236}">
                  <a16:creationId xmlns:a16="http://schemas.microsoft.com/office/drawing/2014/main" id="{41FAAE79-EED6-2774-D821-CEA17AEC2167}"/>
                </a:ext>
                <a:ext uri="{C183D7F6-B498-43B3-948B-1728B52AA6E4}">
                  <adec:decorative xmlns:adec="http://schemas.microsoft.com/office/drawing/2017/decorative" val="1"/>
                </a:ext>
              </a:extLst>
            </p:cNvPr>
            <p:cNvGrpSpPr/>
            <p:nvPr/>
          </p:nvGrpSpPr>
          <p:grpSpPr>
            <a:xfrm>
              <a:off x="8464309" y="1951402"/>
              <a:ext cx="2752016" cy="3643219"/>
              <a:chOff x="735266" y="1125657"/>
              <a:chExt cx="3588486" cy="4493181"/>
            </a:xfrm>
          </p:grpSpPr>
          <p:pic>
            <p:nvPicPr>
              <p:cNvPr id="4" name="Picture 3">
                <a:extLst>
                  <a:ext uri="{FF2B5EF4-FFF2-40B4-BE49-F238E27FC236}">
                    <a16:creationId xmlns:a16="http://schemas.microsoft.com/office/drawing/2014/main" id="{85C78A55-3A93-0981-B920-48673FD9913D}"/>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8" name="Picture 7">
                <a:extLst>
                  <a:ext uri="{FF2B5EF4-FFF2-40B4-BE49-F238E27FC236}">
                    <a16:creationId xmlns:a16="http://schemas.microsoft.com/office/drawing/2014/main" id="{3B530D18-4464-3126-FE61-5C176540F215}"/>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9" name="Picture 8">
                <a:extLst>
                  <a:ext uri="{FF2B5EF4-FFF2-40B4-BE49-F238E27FC236}">
                    <a16:creationId xmlns:a16="http://schemas.microsoft.com/office/drawing/2014/main" id="{DFD6AF66-822E-7FBA-95FC-9509E2304065}"/>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pic>
          <p:nvPicPr>
            <p:cNvPr id="11" name="Picture 10">
              <a:extLst>
                <a:ext uri="{FF2B5EF4-FFF2-40B4-BE49-F238E27FC236}">
                  <a16:creationId xmlns:a16="http://schemas.microsoft.com/office/drawing/2014/main" id="{5BAEE86D-7FCA-5DD6-E954-D18BB4865EAA}"/>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rot="21181454">
              <a:off x="8454564" y="1973816"/>
              <a:ext cx="2583879" cy="3644537"/>
            </a:xfrm>
            <a:prstGeom prst="rect">
              <a:avLst/>
            </a:prstGeom>
          </p:spPr>
        </p:pic>
      </p:grpSp>
      <p:sp>
        <p:nvSpPr>
          <p:cNvPr id="16" name="TextBox 15">
            <a:extLst>
              <a:ext uri="{FF2B5EF4-FFF2-40B4-BE49-F238E27FC236}">
                <a16:creationId xmlns:a16="http://schemas.microsoft.com/office/drawing/2014/main" id="{54C42BD4-5803-4C48-CE2A-A42B718911C0}"/>
              </a:ext>
            </a:extLst>
          </p:cNvPr>
          <p:cNvSpPr txBox="1"/>
          <p:nvPr/>
        </p:nvSpPr>
        <p:spPr>
          <a:xfrm>
            <a:off x="277091" y="6460356"/>
            <a:ext cx="711879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Evidence for Learning (2022) </a:t>
            </a:r>
            <a:r>
              <a:rPr lang="en-AU" sz="1200" i="1" dirty="0">
                <a:hlinkClick r:id="rId11"/>
              </a:rPr>
              <a:t>Effective Professional Development</a:t>
            </a:r>
            <a:r>
              <a:rPr lang="en-AU" sz="1200" dirty="0"/>
              <a:t>, Sydney: Evidence for Learning.</a:t>
            </a:r>
          </a:p>
        </p:txBody>
      </p:sp>
      <p:sp>
        <p:nvSpPr>
          <p:cNvPr id="2" name="Slide Number Placeholder 3">
            <a:extLst>
              <a:ext uri="{FF2B5EF4-FFF2-40B4-BE49-F238E27FC236}">
                <a16:creationId xmlns:a16="http://schemas.microsoft.com/office/drawing/2014/main" id="{01F418DE-B5F8-0F6E-B50A-83F3F660BE3E}"/>
              </a:ext>
              <a:ext uri="{C183D7F6-B498-43B3-948B-1728B52AA6E4}">
                <adec:decorative xmlns:adec="http://schemas.microsoft.com/office/drawing/2017/decorative" val="1"/>
              </a:ext>
            </a:extLst>
          </p:cNvPr>
          <p:cNvSpPr>
            <a:spLocks noGrp="1"/>
          </p:cNvSpPr>
          <p:nvPr>
            <p:ph type="sldNum" sz="quarter" idx="10"/>
          </p:nvPr>
        </p:nvSpPr>
        <p:spPr>
          <a:xfrm>
            <a:off x="11124000" y="6557355"/>
            <a:ext cx="720000" cy="180000"/>
          </a:xfrm>
        </p:spPr>
        <p:txBody>
          <a:bodyPr/>
          <a:lstStyle/>
          <a:p>
            <a:fld id="{10A01DC5-1685-4615-8240-15192985C6A2}" type="slidenum">
              <a:rPr lang="en-AU" smtClean="0"/>
              <a:pPr/>
              <a:t>63</a:t>
            </a:fld>
            <a:endParaRPr lang="en-AU"/>
          </a:p>
        </p:txBody>
      </p:sp>
    </p:spTree>
    <p:extLst>
      <p:ext uri="{BB962C8B-B14F-4D97-AF65-F5344CB8AC3E}">
        <p14:creationId xmlns:p14="http://schemas.microsoft.com/office/powerpoint/2010/main" val="339140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ppt_x"/>
                                          </p:val>
                                        </p:tav>
                                        <p:tav tm="100000">
                                          <p:val>
                                            <p:strVal val="#ppt_x"/>
                                          </p:val>
                                        </p:tav>
                                      </p:tavLst>
                                    </p:anim>
                                    <p:anim calcmode="lin" valueType="num">
                                      <p:cBhvr additive="base">
                                        <p:cTn id="1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9573BF7-26C1-A400-9A36-8DD3B0481112}"/>
              </a:ext>
            </a:extLst>
          </p:cNvPr>
          <p:cNvSpPr>
            <a:spLocks noGrp="1"/>
          </p:cNvSpPr>
          <p:nvPr>
            <p:ph type="title"/>
          </p:nvPr>
        </p:nvSpPr>
        <p:spPr/>
        <p:txBody>
          <a:bodyPr/>
          <a:lstStyle/>
          <a:p>
            <a:r>
              <a:rPr lang="en-US" dirty="0"/>
              <a:t>Rehearsal </a:t>
            </a:r>
            <a:r>
              <a:rPr lang="en-US" dirty="0">
                <a:solidFill>
                  <a:schemeClr val="bg1"/>
                </a:solidFill>
              </a:rPr>
              <a:t>(2)</a:t>
            </a:r>
          </a:p>
        </p:txBody>
      </p:sp>
      <p:pic>
        <p:nvPicPr>
          <p:cNvPr id="10" name="Picture 9" descr="A teacher delivering a lesson without rehearsal.">
            <a:extLst>
              <a:ext uri="{FF2B5EF4-FFF2-40B4-BE49-F238E27FC236}">
                <a16:creationId xmlns:a16="http://schemas.microsoft.com/office/drawing/2014/main" id="{98FF4998-DE73-EB25-D7DC-0576D5901E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478" y="2139482"/>
            <a:ext cx="6003521" cy="3644664"/>
          </a:xfrm>
          <a:prstGeom prst="rect">
            <a:avLst/>
          </a:prstGeom>
        </p:spPr>
      </p:pic>
      <p:pic>
        <p:nvPicPr>
          <p:cNvPr id="15" name="Picture 14" descr="A teacher delivering a lesson after rehearsal.&#10;">
            <a:extLst>
              <a:ext uri="{FF2B5EF4-FFF2-40B4-BE49-F238E27FC236}">
                <a16:creationId xmlns:a16="http://schemas.microsoft.com/office/drawing/2014/main" id="{F04D63C3-933A-C814-E9AB-C599581DAFE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50108" y="2139482"/>
            <a:ext cx="5968703" cy="3623526"/>
          </a:xfrm>
          <a:prstGeom prst="rect">
            <a:avLst/>
          </a:prstGeom>
        </p:spPr>
      </p:pic>
      <p:sp>
        <p:nvSpPr>
          <p:cNvPr id="4" name="Slide Number Placeholder 3">
            <a:extLst>
              <a:ext uri="{FF2B5EF4-FFF2-40B4-BE49-F238E27FC236}">
                <a16:creationId xmlns:a16="http://schemas.microsoft.com/office/drawing/2014/main" id="{FD5E9CFD-D894-AD5F-A49F-6EE4F4EF9D46}"/>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64</a:t>
            </a:fld>
            <a:endParaRPr lang="en-AU"/>
          </a:p>
        </p:txBody>
      </p:sp>
    </p:spTree>
    <p:extLst>
      <p:ext uri="{BB962C8B-B14F-4D97-AF65-F5344CB8AC3E}">
        <p14:creationId xmlns:p14="http://schemas.microsoft.com/office/powerpoint/2010/main" val="336035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8FBEC7-434A-A315-EB52-0D08CB4BB7D7}"/>
              </a:ext>
            </a:extLst>
          </p:cNvPr>
          <p:cNvSpPr>
            <a:spLocks noGrp="1"/>
          </p:cNvSpPr>
          <p:nvPr>
            <p:ph type="ctrTitle"/>
          </p:nvPr>
        </p:nvSpPr>
        <p:spPr/>
        <p:txBody>
          <a:bodyPr/>
          <a:lstStyle/>
          <a:p>
            <a:r>
              <a:rPr lang="en-AU"/>
              <a:t>Evaluating impact on students</a:t>
            </a:r>
          </a:p>
        </p:txBody>
      </p:sp>
      <p:sp>
        <p:nvSpPr>
          <p:cNvPr id="2" name="Footer Placeholder 1">
            <a:extLst>
              <a:ext uri="{FF2B5EF4-FFF2-40B4-BE49-F238E27FC236}">
                <a16:creationId xmlns:a16="http://schemas.microsoft.com/office/drawing/2014/main" id="{AB39DB0B-2CF5-0196-2FD2-639A388055F1}"/>
              </a:ext>
              <a:ext uri="{C183D7F6-B498-43B3-948B-1728B52AA6E4}">
                <adec:decorative xmlns:adec="http://schemas.microsoft.com/office/drawing/2017/decorative" val="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367421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8DD229-4EB2-E851-0B30-9265461BB021}"/>
              </a:ext>
              <a:ext uri="{C183D7F6-B498-43B3-948B-1728B52AA6E4}">
                <adec:decorative xmlns:adec="http://schemas.microsoft.com/office/drawing/2017/decorative" val="1"/>
              </a:ext>
            </a:extLst>
          </p:cNvPr>
          <p:cNvSpPr/>
          <p:nvPr/>
        </p:nvSpPr>
        <p:spPr>
          <a:xfrm>
            <a:off x="0" y="0"/>
            <a:ext cx="2689412"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91095DF0-1978-7C02-6E2D-36D9ACE44163}"/>
              </a:ext>
            </a:extLst>
          </p:cNvPr>
          <p:cNvSpPr>
            <a:spLocks noGrp="1"/>
          </p:cNvSpPr>
          <p:nvPr>
            <p:ph type="title" idx="4294967295"/>
          </p:nvPr>
        </p:nvSpPr>
        <p:spPr>
          <a:xfrm>
            <a:off x="3511550" y="2036763"/>
            <a:ext cx="7945438" cy="34575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accent1"/>
                </a:solidFill>
                <a:effectLst/>
                <a:uLnTx/>
                <a:uFillTx/>
                <a:latin typeface="+mj-lt"/>
                <a:ea typeface="+mn-ea"/>
                <a:cs typeface="+mn-cs"/>
              </a:rPr>
              <a:t>'When implementing a new evidence-based practice, school personnel should measure fidelity early and often to provide timely and responsive professional development and </a:t>
            </a:r>
            <a:r>
              <a:rPr kumimoji="0" lang="en-US" sz="2400" b="0" i="0" u="none" strike="noStrike" kern="1200" cap="none" spc="0" normalizeH="0" baseline="0" noProof="0" dirty="0" err="1">
                <a:ln>
                  <a:noFill/>
                </a:ln>
                <a:solidFill>
                  <a:schemeClr val="accent1"/>
                </a:solidFill>
                <a:effectLst/>
                <a:uLnTx/>
                <a:uFillTx/>
                <a:latin typeface="+mj-lt"/>
                <a:ea typeface="+mn-ea"/>
                <a:cs typeface="+mn-cs"/>
              </a:rPr>
              <a:t>maximise</a:t>
            </a:r>
            <a:r>
              <a:rPr kumimoji="0" lang="en-US" sz="2400" b="0" i="0" u="none" strike="noStrike" kern="1200" cap="none" spc="0" normalizeH="0" baseline="0" noProof="0" dirty="0">
                <a:ln>
                  <a:noFill/>
                </a:ln>
                <a:solidFill>
                  <a:schemeClr val="accent1"/>
                </a:solidFill>
                <a:effectLst/>
                <a:uLnTx/>
                <a:uFillTx/>
                <a:latin typeface="+mj-lt"/>
                <a:ea typeface="+mn-ea"/>
                <a:cs typeface="+mn-cs"/>
              </a:rPr>
              <a:t> student outcomes.'</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accent1"/>
              </a:solidFill>
              <a:effectLst/>
              <a:uLnTx/>
              <a:uFillTx/>
              <a:latin typeface="+mj-lt"/>
              <a:ea typeface="+mn-ea"/>
              <a:cs typeface="+mn-cs"/>
            </a:endParaRP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accent1"/>
              </a:solidFill>
              <a:effectLst/>
              <a:uLnTx/>
              <a:uFillTx/>
              <a:latin typeface="+mj-lt"/>
              <a:ea typeface="+mn-ea"/>
              <a:cs typeface="+mn-cs"/>
            </a:endParaRPr>
          </a:p>
        </p:txBody>
      </p:sp>
      <p:sp>
        <p:nvSpPr>
          <p:cNvPr id="3" name="Content Placeholder 2">
            <a:extLst>
              <a:ext uri="{FF2B5EF4-FFF2-40B4-BE49-F238E27FC236}">
                <a16:creationId xmlns:a16="http://schemas.microsoft.com/office/drawing/2014/main" id="{82EC4BA1-D231-88D5-C9DF-31C1DD2EAB6B}"/>
              </a:ext>
            </a:extLst>
          </p:cNvPr>
          <p:cNvSpPr>
            <a:spLocks noGrp="1"/>
          </p:cNvSpPr>
          <p:nvPr>
            <p:ph type="body" sz="quarter" idx="15"/>
          </p:nvPr>
        </p:nvSpPr>
        <p:spPr/>
        <p:txBody>
          <a:bodyPr vert="horz" lIns="0" tIns="0" rIns="0" bIns="0" rtlCol="0" anchor="t">
            <a:noAutofit/>
          </a:bodyPr>
          <a:lstStyle/>
          <a:p>
            <a:r>
              <a:rPr lang="en-US" dirty="0"/>
              <a:t>(Harn et al. 2013:186)</a:t>
            </a:r>
          </a:p>
        </p:txBody>
      </p:sp>
      <p:sp>
        <p:nvSpPr>
          <p:cNvPr id="8" name="Slide Number Placeholder 3">
            <a:extLst>
              <a:ext uri="{FF2B5EF4-FFF2-40B4-BE49-F238E27FC236}">
                <a16:creationId xmlns:a16="http://schemas.microsoft.com/office/drawing/2014/main" id="{9028A149-BDCB-782C-0E5D-1F29B0FD6580}"/>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rIns="0" anchor="t">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lnSpc>
                <a:spcPct val="90000"/>
              </a:lnSpc>
              <a:spcAft>
                <a:spcPts val="600"/>
              </a:spcAft>
            </a:pPr>
            <a:fld id="{10A01DC5-1685-4615-8240-15192985C6A2}" type="slidenum">
              <a:rPr lang="en-AU" sz="1200" smtClean="0"/>
              <a:pPr algn="r">
                <a:lnSpc>
                  <a:spcPct val="90000"/>
                </a:lnSpc>
                <a:spcAft>
                  <a:spcPts val="600"/>
                </a:spcAft>
              </a:pPr>
              <a:t>66</a:t>
            </a:fld>
            <a:endParaRPr lang="en-AU" sz="1200"/>
          </a:p>
        </p:txBody>
      </p:sp>
    </p:spTree>
    <p:extLst>
      <p:ext uri="{BB962C8B-B14F-4D97-AF65-F5344CB8AC3E}">
        <p14:creationId xmlns:p14="http://schemas.microsoft.com/office/powerpoint/2010/main" val="70970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90B40-2BC1-CEA3-0C86-A4CC9C84AA1B}"/>
              </a:ext>
            </a:extLst>
          </p:cNvPr>
          <p:cNvSpPr>
            <a:spLocks noGrp="1"/>
          </p:cNvSpPr>
          <p:nvPr>
            <p:ph type="title"/>
          </p:nvPr>
        </p:nvSpPr>
        <p:spPr>
          <a:xfrm>
            <a:off x="360000" y="360000"/>
            <a:ext cx="10080000" cy="594741"/>
          </a:xfrm>
        </p:spPr>
        <p:txBody>
          <a:bodyPr/>
          <a:lstStyle/>
          <a:p>
            <a:r>
              <a:rPr lang="en-AU" dirty="0"/>
              <a:t>Measuring impact</a:t>
            </a:r>
          </a:p>
        </p:txBody>
      </p:sp>
      <p:grpSp>
        <p:nvGrpSpPr>
          <p:cNvPr id="2" name="Group 1" descr="Short term.&#10;Increased engagement.&#10;Increased ability to articulate the lesson's learning intentions(s) and success criteria.&#10;&#10;Longer term.&#10;Increased understanding.&#10;Increased learning.&#10;Students data indicates learning gains.">
            <a:extLst>
              <a:ext uri="{FF2B5EF4-FFF2-40B4-BE49-F238E27FC236}">
                <a16:creationId xmlns:a16="http://schemas.microsoft.com/office/drawing/2014/main" id="{AC22C28F-39CE-95D1-20AC-B3D9A7913628}"/>
              </a:ext>
            </a:extLst>
          </p:cNvPr>
          <p:cNvGrpSpPr/>
          <p:nvPr/>
        </p:nvGrpSpPr>
        <p:grpSpPr>
          <a:xfrm>
            <a:off x="359999" y="1272454"/>
            <a:ext cx="11436763" cy="2648759"/>
            <a:chOff x="360000" y="1733870"/>
            <a:chExt cx="11484000" cy="4308260"/>
          </a:xfrm>
        </p:grpSpPr>
        <p:sp>
          <p:nvSpPr>
            <p:cNvPr id="8" name="Freeform: Shape 7">
              <a:extLst>
                <a:ext uri="{FF2B5EF4-FFF2-40B4-BE49-F238E27FC236}">
                  <a16:creationId xmlns:a16="http://schemas.microsoft.com/office/drawing/2014/main" id="{B0C6CE87-EF80-22CF-9E94-FB3F5C2A05B3}"/>
                </a:ext>
              </a:extLst>
            </p:cNvPr>
            <p:cNvSpPr/>
            <p:nvPr/>
          </p:nvSpPr>
          <p:spPr>
            <a:xfrm>
              <a:off x="360000" y="1733870"/>
              <a:ext cx="11484000" cy="4308260"/>
            </a:xfrm>
            <a:custGeom>
              <a:avLst/>
              <a:gdLst>
                <a:gd name="connsiteX0" fmla="*/ 0 w 11484000"/>
                <a:gd name="connsiteY0" fmla="*/ 0 h 4308260"/>
                <a:gd name="connsiteX1" fmla="*/ 9329870 w 11484000"/>
                <a:gd name="connsiteY1" fmla="*/ 0 h 4308260"/>
                <a:gd name="connsiteX2" fmla="*/ 11484000 w 11484000"/>
                <a:gd name="connsiteY2" fmla="*/ 2154130 h 4308260"/>
                <a:gd name="connsiteX3" fmla="*/ 9329870 w 11484000"/>
                <a:gd name="connsiteY3" fmla="*/ 4308260 h 4308260"/>
                <a:gd name="connsiteX4" fmla="*/ 0 w 11484000"/>
                <a:gd name="connsiteY4" fmla="*/ 4308260 h 4308260"/>
                <a:gd name="connsiteX5" fmla="*/ 2157754 w 11484000"/>
                <a:gd name="connsiteY5" fmla="*/ 2154130 h 430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4000" h="4308260">
                  <a:moveTo>
                    <a:pt x="0" y="0"/>
                  </a:moveTo>
                  <a:lnTo>
                    <a:pt x="9329870" y="0"/>
                  </a:lnTo>
                  <a:lnTo>
                    <a:pt x="11484000" y="2154130"/>
                  </a:lnTo>
                  <a:lnTo>
                    <a:pt x="9329870" y="4308260"/>
                  </a:lnTo>
                  <a:lnTo>
                    <a:pt x="0" y="4308260"/>
                  </a:lnTo>
                  <a:lnTo>
                    <a:pt x="2157754" y="2154130"/>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wrap="square">
              <a:noAutofit/>
            </a:bodyPr>
            <a:lstStyle/>
            <a:p>
              <a:endParaRPr lang="en-AU"/>
            </a:p>
          </p:txBody>
        </p:sp>
        <p:sp>
          <p:nvSpPr>
            <p:cNvPr id="9" name="Freeform: Shape 8">
              <a:extLst>
                <a:ext uri="{FF2B5EF4-FFF2-40B4-BE49-F238E27FC236}">
                  <a16:creationId xmlns:a16="http://schemas.microsoft.com/office/drawing/2014/main" id="{4B423BF8-B495-C253-2B31-553E247AEF66}"/>
                </a:ext>
              </a:extLst>
            </p:cNvPr>
            <p:cNvSpPr/>
            <p:nvPr/>
          </p:nvSpPr>
          <p:spPr>
            <a:xfrm>
              <a:off x="2867642" y="2455914"/>
              <a:ext cx="3519506" cy="2864172"/>
            </a:xfrm>
            <a:custGeom>
              <a:avLst/>
              <a:gdLst>
                <a:gd name="connsiteX0" fmla="*/ 0 w 4781291"/>
                <a:gd name="connsiteY0" fmla="*/ 361252 h 2167466"/>
                <a:gd name="connsiteX1" fmla="*/ 361252 w 4781291"/>
                <a:gd name="connsiteY1" fmla="*/ 0 h 2167466"/>
                <a:gd name="connsiteX2" fmla="*/ 4420039 w 4781291"/>
                <a:gd name="connsiteY2" fmla="*/ 0 h 2167466"/>
                <a:gd name="connsiteX3" fmla="*/ 4781291 w 4781291"/>
                <a:gd name="connsiteY3" fmla="*/ 361252 h 2167466"/>
                <a:gd name="connsiteX4" fmla="*/ 4781291 w 4781291"/>
                <a:gd name="connsiteY4" fmla="*/ 1806214 h 2167466"/>
                <a:gd name="connsiteX5" fmla="*/ 4420039 w 4781291"/>
                <a:gd name="connsiteY5" fmla="*/ 2167466 h 2167466"/>
                <a:gd name="connsiteX6" fmla="*/ 361252 w 4781291"/>
                <a:gd name="connsiteY6" fmla="*/ 2167466 h 2167466"/>
                <a:gd name="connsiteX7" fmla="*/ 0 w 4781291"/>
                <a:gd name="connsiteY7" fmla="*/ 1806214 h 2167466"/>
                <a:gd name="connsiteX8" fmla="*/ 0 w 4781291"/>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1291" h="2167466">
                  <a:moveTo>
                    <a:pt x="0" y="361252"/>
                  </a:moveTo>
                  <a:cubicBezTo>
                    <a:pt x="0" y="161738"/>
                    <a:pt x="161738" y="0"/>
                    <a:pt x="361252" y="0"/>
                  </a:cubicBezTo>
                  <a:lnTo>
                    <a:pt x="4420039" y="0"/>
                  </a:lnTo>
                  <a:cubicBezTo>
                    <a:pt x="4619553" y="0"/>
                    <a:pt x="4781291" y="161738"/>
                    <a:pt x="4781291" y="361252"/>
                  </a:cubicBezTo>
                  <a:lnTo>
                    <a:pt x="4781291" y="1806214"/>
                  </a:lnTo>
                  <a:cubicBezTo>
                    <a:pt x="4781291" y="2005728"/>
                    <a:pt x="4619553" y="2167466"/>
                    <a:pt x="4420039" y="2167466"/>
                  </a:cubicBezTo>
                  <a:lnTo>
                    <a:pt x="361252" y="2167466"/>
                  </a:lnTo>
                  <a:cubicBezTo>
                    <a:pt x="161738" y="2167466"/>
                    <a:pt x="0" y="2005728"/>
                    <a:pt x="0" y="1806214"/>
                  </a:cubicBezTo>
                  <a:lnTo>
                    <a:pt x="0" y="361252"/>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007" tIns="182007" rIns="182007" bIns="182007" numCol="1" spcCol="1270" anchor="ctr" anchorCtr="0">
              <a:noAutofit/>
            </a:bodyPr>
            <a:lstStyle/>
            <a:p>
              <a:pPr marL="0" lvl="0" indent="0" defTabSz="889000">
                <a:lnSpc>
                  <a:spcPct val="114000"/>
                </a:lnSpc>
                <a:spcBef>
                  <a:spcPct val="0"/>
                </a:spcBef>
                <a:spcAft>
                  <a:spcPts val="1200"/>
                </a:spcAft>
                <a:buNone/>
              </a:pPr>
              <a:r>
                <a:rPr lang="en-AU" sz="1200" b="1" kern="1200" dirty="0">
                  <a:latin typeface="+mj-lt"/>
                </a:rPr>
                <a:t>Short term</a:t>
              </a:r>
            </a:p>
            <a:p>
              <a:pPr marL="285750" lvl="0" indent="-285750" defTabSz="889000">
                <a:lnSpc>
                  <a:spcPct val="114000"/>
                </a:lnSpc>
                <a:spcBef>
                  <a:spcPct val="0"/>
                </a:spcBef>
                <a:spcAft>
                  <a:spcPts val="1200"/>
                </a:spcAft>
                <a:buFont typeface="Arial" panose="020B0604020202020204" pitchFamily="34" charset="0"/>
                <a:buChar char="•"/>
              </a:pPr>
              <a:r>
                <a:rPr lang="en-AU" sz="1200" kern="1200" dirty="0"/>
                <a:t>Increased engagement</a:t>
              </a:r>
            </a:p>
            <a:p>
              <a:pPr marL="285750" lvl="0" indent="-285750" defTabSz="889000">
                <a:lnSpc>
                  <a:spcPct val="114000"/>
                </a:lnSpc>
                <a:spcBef>
                  <a:spcPct val="0"/>
                </a:spcBef>
                <a:spcAft>
                  <a:spcPts val="1200"/>
                </a:spcAft>
                <a:buFont typeface="Arial" panose="020B0604020202020204" pitchFamily="34" charset="0"/>
                <a:buChar char="•"/>
              </a:pPr>
              <a:r>
                <a:rPr lang="en-AU" sz="1200" kern="1200" dirty="0"/>
                <a:t>Increased ability to articulate the lesson’s learning intention(s) and success criteria</a:t>
              </a:r>
            </a:p>
          </p:txBody>
        </p:sp>
        <p:sp>
          <p:nvSpPr>
            <p:cNvPr id="10" name="Freeform: Shape 9">
              <a:extLst>
                <a:ext uri="{FF2B5EF4-FFF2-40B4-BE49-F238E27FC236}">
                  <a16:creationId xmlns:a16="http://schemas.microsoft.com/office/drawing/2014/main" id="{7F202394-5608-C39B-3830-6CBAE8DB428C}"/>
                </a:ext>
              </a:extLst>
            </p:cNvPr>
            <p:cNvSpPr/>
            <p:nvPr/>
          </p:nvSpPr>
          <p:spPr>
            <a:xfrm>
              <a:off x="6911195" y="2455914"/>
              <a:ext cx="3519506" cy="2864172"/>
            </a:xfrm>
            <a:custGeom>
              <a:avLst/>
              <a:gdLst>
                <a:gd name="connsiteX0" fmla="*/ 0 w 4781291"/>
                <a:gd name="connsiteY0" fmla="*/ 361252 h 2167466"/>
                <a:gd name="connsiteX1" fmla="*/ 361252 w 4781291"/>
                <a:gd name="connsiteY1" fmla="*/ 0 h 2167466"/>
                <a:gd name="connsiteX2" fmla="*/ 4420039 w 4781291"/>
                <a:gd name="connsiteY2" fmla="*/ 0 h 2167466"/>
                <a:gd name="connsiteX3" fmla="*/ 4781291 w 4781291"/>
                <a:gd name="connsiteY3" fmla="*/ 361252 h 2167466"/>
                <a:gd name="connsiteX4" fmla="*/ 4781291 w 4781291"/>
                <a:gd name="connsiteY4" fmla="*/ 1806214 h 2167466"/>
                <a:gd name="connsiteX5" fmla="*/ 4420039 w 4781291"/>
                <a:gd name="connsiteY5" fmla="*/ 2167466 h 2167466"/>
                <a:gd name="connsiteX6" fmla="*/ 361252 w 4781291"/>
                <a:gd name="connsiteY6" fmla="*/ 2167466 h 2167466"/>
                <a:gd name="connsiteX7" fmla="*/ 0 w 4781291"/>
                <a:gd name="connsiteY7" fmla="*/ 1806214 h 2167466"/>
                <a:gd name="connsiteX8" fmla="*/ 0 w 4781291"/>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1291" h="2167466">
                  <a:moveTo>
                    <a:pt x="0" y="361252"/>
                  </a:moveTo>
                  <a:cubicBezTo>
                    <a:pt x="0" y="161738"/>
                    <a:pt x="161738" y="0"/>
                    <a:pt x="361252" y="0"/>
                  </a:cubicBezTo>
                  <a:lnTo>
                    <a:pt x="4420039" y="0"/>
                  </a:lnTo>
                  <a:cubicBezTo>
                    <a:pt x="4619553" y="0"/>
                    <a:pt x="4781291" y="161738"/>
                    <a:pt x="4781291" y="361252"/>
                  </a:cubicBezTo>
                  <a:lnTo>
                    <a:pt x="4781291" y="1806214"/>
                  </a:lnTo>
                  <a:cubicBezTo>
                    <a:pt x="4781291" y="2005728"/>
                    <a:pt x="4619553" y="2167466"/>
                    <a:pt x="4420039" y="2167466"/>
                  </a:cubicBezTo>
                  <a:lnTo>
                    <a:pt x="361252" y="2167466"/>
                  </a:lnTo>
                  <a:cubicBezTo>
                    <a:pt x="161738" y="2167466"/>
                    <a:pt x="0" y="2005728"/>
                    <a:pt x="0" y="1806214"/>
                  </a:cubicBezTo>
                  <a:lnTo>
                    <a:pt x="0" y="361252"/>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007" tIns="182007" rIns="182007" bIns="182007" numCol="1" spcCol="1270" anchor="ctr" anchorCtr="0">
              <a:noAutofit/>
            </a:bodyPr>
            <a:lstStyle/>
            <a:p>
              <a:pPr marL="0" lvl="0" indent="0" defTabSz="889000">
                <a:lnSpc>
                  <a:spcPct val="114000"/>
                </a:lnSpc>
                <a:spcBef>
                  <a:spcPct val="0"/>
                </a:spcBef>
                <a:spcAft>
                  <a:spcPts val="1200"/>
                </a:spcAft>
                <a:buNone/>
              </a:pPr>
              <a:r>
                <a:rPr lang="en-AU" sz="1200" b="1" kern="1200" dirty="0">
                  <a:latin typeface="+mj-lt"/>
                </a:rPr>
                <a:t>Longer term</a:t>
              </a:r>
            </a:p>
            <a:p>
              <a:pPr marL="285750" lvl="0" indent="-285750" defTabSz="889000">
                <a:lnSpc>
                  <a:spcPct val="114000"/>
                </a:lnSpc>
                <a:spcBef>
                  <a:spcPct val="0"/>
                </a:spcBef>
                <a:spcAft>
                  <a:spcPts val="1200"/>
                </a:spcAft>
                <a:buFont typeface="Arial" panose="020B0604020202020204" pitchFamily="34" charset="0"/>
                <a:buChar char="•"/>
              </a:pPr>
              <a:r>
                <a:rPr lang="en-AU" sz="1200" kern="1200" dirty="0"/>
                <a:t>Increased understanding</a:t>
              </a:r>
            </a:p>
            <a:p>
              <a:pPr marL="285750" lvl="0" indent="-285750" defTabSz="889000">
                <a:lnSpc>
                  <a:spcPct val="114000"/>
                </a:lnSpc>
                <a:spcBef>
                  <a:spcPct val="0"/>
                </a:spcBef>
                <a:spcAft>
                  <a:spcPts val="1200"/>
                </a:spcAft>
                <a:buFont typeface="Arial" panose="020B0604020202020204" pitchFamily="34" charset="0"/>
                <a:buChar char="•"/>
              </a:pPr>
              <a:r>
                <a:rPr lang="en-AU" sz="1200" kern="1200" dirty="0"/>
                <a:t>Increased learning</a:t>
              </a:r>
            </a:p>
            <a:p>
              <a:pPr marL="285750" lvl="0" indent="-285750" defTabSz="889000">
                <a:lnSpc>
                  <a:spcPct val="114000"/>
                </a:lnSpc>
                <a:spcBef>
                  <a:spcPct val="0"/>
                </a:spcBef>
                <a:spcAft>
                  <a:spcPts val="1200"/>
                </a:spcAft>
                <a:buFont typeface="Arial" panose="020B0604020202020204" pitchFamily="34" charset="0"/>
                <a:buChar char="•"/>
              </a:pPr>
              <a:r>
                <a:rPr lang="en-AU" sz="1200" kern="1200" dirty="0"/>
                <a:t>Student data indicates learning gains</a:t>
              </a:r>
            </a:p>
          </p:txBody>
        </p:sp>
      </p:grpSp>
      <p:graphicFrame>
        <p:nvGraphicFramePr>
          <p:cNvPr id="4" name="Table 3">
            <a:extLst>
              <a:ext uri="{FF2B5EF4-FFF2-40B4-BE49-F238E27FC236}">
                <a16:creationId xmlns:a16="http://schemas.microsoft.com/office/drawing/2014/main" id="{D3CD93DA-1B99-A52D-B678-3CE7CAF69233}"/>
              </a:ext>
            </a:extLst>
          </p:cNvPr>
          <p:cNvGraphicFramePr>
            <a:graphicFrameLocks noGrp="1"/>
          </p:cNvGraphicFramePr>
          <p:nvPr>
            <p:extLst>
              <p:ext uri="{D42A27DB-BD31-4B8C-83A1-F6EECF244321}">
                <p14:modId xmlns:p14="http://schemas.microsoft.com/office/powerpoint/2010/main" val="3563462361"/>
              </p:ext>
            </p:extLst>
          </p:nvPr>
        </p:nvGraphicFramePr>
        <p:xfrm>
          <a:off x="359999" y="4066214"/>
          <a:ext cx="11038101" cy="2431786"/>
        </p:xfrm>
        <a:graphic>
          <a:graphicData uri="http://schemas.openxmlformats.org/drawingml/2006/table">
            <a:tbl>
              <a:tblPr firstRow="1" bandRow="1">
                <a:tableStyleId>{69012ECD-51FC-41F1-AA8D-1B2483CD663E}</a:tableStyleId>
              </a:tblPr>
              <a:tblGrid>
                <a:gridCol w="3166745">
                  <a:extLst>
                    <a:ext uri="{9D8B030D-6E8A-4147-A177-3AD203B41FA5}">
                      <a16:colId xmlns:a16="http://schemas.microsoft.com/office/drawing/2014/main" val="2976584816"/>
                    </a:ext>
                  </a:extLst>
                </a:gridCol>
                <a:gridCol w="1574117">
                  <a:extLst>
                    <a:ext uri="{9D8B030D-6E8A-4147-A177-3AD203B41FA5}">
                      <a16:colId xmlns:a16="http://schemas.microsoft.com/office/drawing/2014/main" val="1891242966"/>
                    </a:ext>
                  </a:extLst>
                </a:gridCol>
                <a:gridCol w="1574117">
                  <a:extLst>
                    <a:ext uri="{9D8B030D-6E8A-4147-A177-3AD203B41FA5}">
                      <a16:colId xmlns:a16="http://schemas.microsoft.com/office/drawing/2014/main" val="1594352343"/>
                    </a:ext>
                  </a:extLst>
                </a:gridCol>
                <a:gridCol w="1574117">
                  <a:extLst>
                    <a:ext uri="{9D8B030D-6E8A-4147-A177-3AD203B41FA5}">
                      <a16:colId xmlns:a16="http://schemas.microsoft.com/office/drawing/2014/main" val="1945297536"/>
                    </a:ext>
                  </a:extLst>
                </a:gridCol>
                <a:gridCol w="1574117">
                  <a:extLst>
                    <a:ext uri="{9D8B030D-6E8A-4147-A177-3AD203B41FA5}">
                      <a16:colId xmlns:a16="http://schemas.microsoft.com/office/drawing/2014/main" val="578951312"/>
                    </a:ext>
                  </a:extLst>
                </a:gridCol>
                <a:gridCol w="1574888">
                  <a:extLst>
                    <a:ext uri="{9D8B030D-6E8A-4147-A177-3AD203B41FA5}">
                      <a16:colId xmlns:a16="http://schemas.microsoft.com/office/drawing/2014/main" val="4080051957"/>
                    </a:ext>
                  </a:extLst>
                </a:gridCol>
              </a:tblGrid>
              <a:tr h="473006">
                <a:tc>
                  <a:txBody>
                    <a:bodyPr/>
                    <a:lstStyle/>
                    <a:p>
                      <a:pPr>
                        <a:lnSpc>
                          <a:spcPct val="115000"/>
                        </a:lnSpc>
                        <a:spcAft>
                          <a:spcPts val="800"/>
                        </a:spcAft>
                      </a:pPr>
                      <a:r>
                        <a:rPr lang="en-AU" sz="1800" kern="100">
                          <a:effectLst/>
                        </a:rPr>
                        <a:t>Teacher observation </a:t>
                      </a:r>
                      <a:endParaRPr lang="en-AU"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AU" sz="1800" kern="100">
                          <a:effectLst/>
                        </a:rPr>
                        <a:t>0</a:t>
                      </a:r>
                      <a:endParaRPr lang="en-AU"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AU" sz="1800" kern="100">
                          <a:effectLst/>
                        </a:rPr>
                        <a:t>1</a:t>
                      </a:r>
                      <a:endParaRPr lang="en-AU"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AU" sz="1800" kern="100">
                          <a:effectLst/>
                        </a:rPr>
                        <a:t>2</a:t>
                      </a:r>
                      <a:endParaRPr lang="en-AU"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AU" sz="1800" kern="100">
                          <a:effectLst/>
                        </a:rPr>
                        <a:t>3</a:t>
                      </a:r>
                      <a:endParaRPr lang="en-AU"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AU" sz="1800" kern="100">
                          <a:effectLst/>
                        </a:rPr>
                        <a:t>4</a:t>
                      </a:r>
                      <a:endParaRPr lang="en-AU"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0973170"/>
                  </a:ext>
                </a:extLst>
              </a:tr>
              <a:tr h="1958780">
                <a:tc>
                  <a:txBody>
                    <a:bodyPr/>
                    <a:lstStyle/>
                    <a:p>
                      <a:pPr lvl="0">
                        <a:lnSpc>
                          <a:spcPct val="114999"/>
                        </a:lnSpc>
                        <a:spcAft>
                          <a:spcPts val="800"/>
                        </a:spcAft>
                        <a:buNone/>
                      </a:pPr>
                      <a:r>
                        <a:rPr lang="en-AU" sz="1800" b="0" i="0" u="none" strike="noStrike" kern="100" noProof="0" dirty="0">
                          <a:effectLst/>
                          <a:latin typeface="Public Sans Light"/>
                        </a:rPr>
                        <a:t>At the end of a lesson students can articulate the key learning from the lesson </a:t>
                      </a:r>
                    </a:p>
                  </a:txBody>
                  <a:tcPr marL="68580" marR="68580" marT="9525" marB="0"/>
                </a:tc>
                <a:tc>
                  <a:txBody>
                    <a:bodyPr/>
                    <a:lstStyle/>
                    <a:p>
                      <a:pPr lvl="0">
                        <a:lnSpc>
                          <a:spcPct val="114999"/>
                        </a:lnSpc>
                        <a:spcAft>
                          <a:spcPts val="800"/>
                        </a:spcAft>
                        <a:buNone/>
                      </a:pPr>
                      <a:r>
                        <a:rPr lang="en-AU" sz="1800" kern="100">
                          <a:effectLst/>
                        </a:rPr>
                        <a:t>Not yet observable</a:t>
                      </a:r>
                      <a:endParaRPr lang="en-AU" sz="1800" kern="100">
                        <a:effectLst/>
                        <a:latin typeface="Aptos"/>
                        <a:cs typeface="Arial"/>
                      </a:endParaRPr>
                    </a:p>
                  </a:txBody>
                  <a:tcPr marL="68580" marR="68580" marT="9525" marB="0"/>
                </a:tc>
                <a:tc>
                  <a:txBody>
                    <a:bodyPr/>
                    <a:lstStyle/>
                    <a:p>
                      <a:pPr lvl="0">
                        <a:lnSpc>
                          <a:spcPct val="114999"/>
                        </a:lnSpc>
                        <a:spcAft>
                          <a:spcPts val="800"/>
                        </a:spcAft>
                        <a:buNone/>
                      </a:pPr>
                      <a:r>
                        <a:rPr lang="en-AU" sz="1800" kern="100">
                          <a:effectLst/>
                        </a:rPr>
                        <a:t>Minimal students can identify the chunks that comprise the learning</a:t>
                      </a:r>
                      <a:endParaRPr lang="en-AU" sz="1800" kern="100">
                        <a:effectLst/>
                        <a:latin typeface="Aptos"/>
                        <a:cs typeface="Arial"/>
                      </a:endParaRPr>
                    </a:p>
                  </a:txBody>
                  <a:tcPr marL="68580" marR="68580" marT="9525" marB="0"/>
                </a:tc>
                <a:tc>
                  <a:txBody>
                    <a:bodyPr/>
                    <a:lstStyle/>
                    <a:p>
                      <a:pPr lvl="0">
                        <a:lnSpc>
                          <a:spcPct val="114999"/>
                        </a:lnSpc>
                        <a:spcAft>
                          <a:spcPts val="800"/>
                        </a:spcAft>
                        <a:buNone/>
                      </a:pPr>
                      <a:r>
                        <a:rPr lang="en-AU" sz="1800" kern="100">
                          <a:effectLst/>
                        </a:rPr>
                        <a:t>Some students can identify the chunks that comprise the learning</a:t>
                      </a:r>
                      <a:endParaRPr lang="en-AU" sz="1800" kern="100">
                        <a:effectLst/>
                        <a:latin typeface="Aptos"/>
                        <a:cs typeface="Arial"/>
                      </a:endParaRPr>
                    </a:p>
                  </a:txBody>
                  <a:tcPr marL="68580" marR="68580" marT="9525" marB="0"/>
                </a:tc>
                <a:tc>
                  <a:txBody>
                    <a:bodyPr/>
                    <a:lstStyle/>
                    <a:p>
                      <a:pPr lvl="0">
                        <a:lnSpc>
                          <a:spcPct val="114999"/>
                        </a:lnSpc>
                        <a:spcAft>
                          <a:spcPts val="800"/>
                        </a:spcAft>
                        <a:buNone/>
                      </a:pPr>
                      <a:r>
                        <a:rPr lang="en-AU" sz="1800" kern="100">
                          <a:effectLst/>
                        </a:rPr>
                        <a:t>Most students can identify the chunks that comprise the learning</a:t>
                      </a:r>
                      <a:endParaRPr lang="en-AU" sz="1800" kern="100">
                        <a:effectLst/>
                        <a:latin typeface="Aptos"/>
                        <a:cs typeface="Arial"/>
                      </a:endParaRPr>
                    </a:p>
                  </a:txBody>
                  <a:tcPr marL="68580" marR="68580" marT="9525" marB="0"/>
                </a:tc>
                <a:tc>
                  <a:txBody>
                    <a:bodyPr/>
                    <a:lstStyle/>
                    <a:p>
                      <a:pPr lvl="0">
                        <a:lnSpc>
                          <a:spcPct val="114999"/>
                        </a:lnSpc>
                        <a:spcAft>
                          <a:spcPts val="800"/>
                        </a:spcAft>
                        <a:buNone/>
                      </a:pPr>
                      <a:r>
                        <a:rPr lang="en-AU" sz="1800" kern="100" dirty="0">
                          <a:effectLst/>
                        </a:rPr>
                        <a:t>All students can identify the chunks that comprise the learning</a:t>
                      </a:r>
                      <a:endParaRPr lang="en-AU" sz="1800" kern="100" dirty="0">
                        <a:effectLst/>
                        <a:latin typeface="Aptos"/>
                        <a:cs typeface="Arial"/>
                      </a:endParaRPr>
                    </a:p>
                  </a:txBody>
                  <a:tcPr marL="68580" marR="68580" marT="9525" marB="0"/>
                </a:tc>
                <a:extLst>
                  <a:ext uri="{0D108BD9-81ED-4DB2-BD59-A6C34878D82A}">
                    <a16:rowId xmlns:a16="http://schemas.microsoft.com/office/drawing/2014/main" val="1823976523"/>
                  </a:ext>
                </a:extLst>
              </a:tr>
            </a:tbl>
          </a:graphicData>
        </a:graphic>
      </p:graphicFrame>
      <p:sp>
        <p:nvSpPr>
          <p:cNvPr id="5" name="Slide Number Placeholder 3">
            <a:extLst>
              <a:ext uri="{FF2B5EF4-FFF2-40B4-BE49-F238E27FC236}">
                <a16:creationId xmlns:a16="http://schemas.microsoft.com/office/drawing/2014/main" id="{C22173D3-68E8-50FC-B0A6-4F0EF066FB4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67</a:t>
            </a:fld>
            <a:endParaRPr lang="en-AU"/>
          </a:p>
        </p:txBody>
      </p:sp>
    </p:spTree>
    <p:extLst>
      <p:ext uri="{BB962C8B-B14F-4D97-AF65-F5344CB8AC3E}">
        <p14:creationId xmlns:p14="http://schemas.microsoft.com/office/powerpoint/2010/main" val="23323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FD2C9-18B6-49E6-A2F0-B14128E1463B}"/>
              </a:ext>
            </a:extLst>
          </p:cNvPr>
          <p:cNvSpPr>
            <a:spLocks noGrp="1"/>
          </p:cNvSpPr>
          <p:nvPr>
            <p:ph type="title"/>
          </p:nvPr>
        </p:nvSpPr>
        <p:spPr/>
        <p:txBody>
          <a:bodyPr/>
          <a:lstStyle/>
          <a:p>
            <a:r>
              <a:rPr lang="en-AU"/>
              <a:t>Maintaining a whole school approach through data</a:t>
            </a:r>
          </a:p>
        </p:txBody>
      </p:sp>
      <p:pic>
        <p:nvPicPr>
          <p:cNvPr id="21" name="Picture 20" descr="Concentric circles. The circles are labelled self, team and whole school from the centre outwards.">
            <a:extLst>
              <a:ext uri="{FF2B5EF4-FFF2-40B4-BE49-F238E27FC236}">
                <a16:creationId xmlns:a16="http://schemas.microsoft.com/office/drawing/2014/main" id="{74C99885-6D0C-6DD6-6327-3B3865609A82}"/>
              </a:ext>
            </a:extLst>
          </p:cNvPr>
          <p:cNvPicPr>
            <a:picLocks noChangeAspect="1"/>
          </p:cNvPicPr>
          <p:nvPr/>
        </p:nvPicPr>
        <p:blipFill>
          <a:blip r:embed="rId3"/>
          <a:stretch>
            <a:fillRect/>
          </a:stretch>
        </p:blipFill>
        <p:spPr>
          <a:xfrm>
            <a:off x="3626720" y="1470077"/>
            <a:ext cx="4938560" cy="4468220"/>
          </a:xfrm>
          <a:prstGeom prst="rect">
            <a:avLst/>
          </a:prstGeom>
        </p:spPr>
      </p:pic>
      <p:grpSp>
        <p:nvGrpSpPr>
          <p:cNvPr id="22" name="Group 21" descr="Video observation and reflection">
            <a:extLst>
              <a:ext uri="{FF2B5EF4-FFF2-40B4-BE49-F238E27FC236}">
                <a16:creationId xmlns:a16="http://schemas.microsoft.com/office/drawing/2014/main" id="{9AEAE99B-732E-D0D8-0A7E-C63C956FDFFA}"/>
              </a:ext>
            </a:extLst>
          </p:cNvPr>
          <p:cNvGrpSpPr/>
          <p:nvPr/>
        </p:nvGrpSpPr>
        <p:grpSpPr>
          <a:xfrm>
            <a:off x="347999" y="1574956"/>
            <a:ext cx="3726491" cy="1310506"/>
            <a:chOff x="45408" y="1625600"/>
            <a:chExt cx="4767801" cy="2167466"/>
          </a:xfrm>
        </p:grpSpPr>
        <p:sp>
          <p:nvSpPr>
            <p:cNvPr id="23" name="Rectangle: Rounded Corners 22">
              <a:extLst>
                <a:ext uri="{FF2B5EF4-FFF2-40B4-BE49-F238E27FC236}">
                  <a16:creationId xmlns:a16="http://schemas.microsoft.com/office/drawing/2014/main" id="{D213BED4-12D8-8350-0FAF-D4C13666F7E9}"/>
                </a:ext>
              </a:extLst>
            </p:cNvPr>
            <p:cNvSpPr/>
            <p:nvPr/>
          </p:nvSpPr>
          <p:spPr>
            <a:xfrm>
              <a:off x="45408" y="1625600"/>
              <a:ext cx="4767801" cy="2167466"/>
            </a:xfrm>
            <a:prstGeom prst="roundRect">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r>
                <a:rPr lang="en-AU">
                  <a:solidFill>
                    <a:schemeClr val="accent1"/>
                  </a:solidFill>
                </a:rPr>
                <a:t>Video observation and reflection</a:t>
              </a:r>
            </a:p>
          </p:txBody>
        </p:sp>
        <p:sp>
          <p:nvSpPr>
            <p:cNvPr id="24" name="Rectangle: Rounded Corners 4">
              <a:extLst>
                <a:ext uri="{FF2B5EF4-FFF2-40B4-BE49-F238E27FC236}">
                  <a16:creationId xmlns:a16="http://schemas.microsoft.com/office/drawing/2014/main" id="{69480FC9-0843-0137-7F93-A8448C477CC8}"/>
                </a:ext>
              </a:extLst>
            </p:cNvPr>
            <p:cNvSpPr txBox="1"/>
            <p:nvPr/>
          </p:nvSpPr>
          <p:spPr>
            <a:xfrm>
              <a:off x="4249356" y="3539973"/>
              <a:ext cx="0" cy="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AU" kern="1200"/>
            </a:p>
          </p:txBody>
        </p:sp>
      </p:grpSp>
      <p:grpSp>
        <p:nvGrpSpPr>
          <p:cNvPr id="10" name="Group 9" descr="Peer observation and feedback">
            <a:extLst>
              <a:ext uri="{FF2B5EF4-FFF2-40B4-BE49-F238E27FC236}">
                <a16:creationId xmlns:a16="http://schemas.microsoft.com/office/drawing/2014/main" id="{151F5EBE-736E-D2C0-6A3A-FBEB95A60F98}"/>
              </a:ext>
            </a:extLst>
          </p:cNvPr>
          <p:cNvGrpSpPr/>
          <p:nvPr/>
        </p:nvGrpSpPr>
        <p:grpSpPr>
          <a:xfrm>
            <a:off x="8117509" y="1574956"/>
            <a:ext cx="3726491" cy="1310506"/>
            <a:chOff x="45408" y="1625600"/>
            <a:chExt cx="4767801" cy="2167466"/>
          </a:xfrm>
        </p:grpSpPr>
        <p:sp>
          <p:nvSpPr>
            <p:cNvPr id="11" name="Rectangle: Rounded Corners 10">
              <a:extLst>
                <a:ext uri="{FF2B5EF4-FFF2-40B4-BE49-F238E27FC236}">
                  <a16:creationId xmlns:a16="http://schemas.microsoft.com/office/drawing/2014/main" id="{CB01B125-BC8B-0CD0-0EE5-6272FB81D9A7}"/>
                </a:ext>
              </a:extLst>
            </p:cNvPr>
            <p:cNvSpPr/>
            <p:nvPr/>
          </p:nvSpPr>
          <p:spPr>
            <a:xfrm>
              <a:off x="45408" y="1625600"/>
              <a:ext cx="4767801" cy="2167466"/>
            </a:xfrm>
            <a:prstGeom prst="roundRect">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r>
                <a:rPr lang="en-AU">
                  <a:solidFill>
                    <a:schemeClr val="accent1"/>
                  </a:solidFill>
                </a:rPr>
                <a:t>Peer observation and feedback</a:t>
              </a:r>
            </a:p>
          </p:txBody>
        </p:sp>
        <p:sp>
          <p:nvSpPr>
            <p:cNvPr id="12" name="Rectangle: Rounded Corners 4">
              <a:extLst>
                <a:ext uri="{FF2B5EF4-FFF2-40B4-BE49-F238E27FC236}">
                  <a16:creationId xmlns:a16="http://schemas.microsoft.com/office/drawing/2014/main" id="{3A980BE5-BE8A-BD8B-8726-D34F4351279B}"/>
                </a:ext>
              </a:extLst>
            </p:cNvPr>
            <p:cNvSpPr txBox="1"/>
            <p:nvPr/>
          </p:nvSpPr>
          <p:spPr>
            <a:xfrm>
              <a:off x="4249356" y="3539973"/>
              <a:ext cx="0" cy="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AU" kern="1200"/>
            </a:p>
          </p:txBody>
        </p:sp>
      </p:grpSp>
      <p:grpSp>
        <p:nvGrpSpPr>
          <p:cNvPr id="6" name="Group 5" descr="Teacher and student survey">
            <a:extLst>
              <a:ext uri="{FF2B5EF4-FFF2-40B4-BE49-F238E27FC236}">
                <a16:creationId xmlns:a16="http://schemas.microsoft.com/office/drawing/2014/main" id="{CB7D7B9E-5603-3F12-D3CC-E23A483C63F9}"/>
              </a:ext>
            </a:extLst>
          </p:cNvPr>
          <p:cNvGrpSpPr/>
          <p:nvPr/>
        </p:nvGrpSpPr>
        <p:grpSpPr>
          <a:xfrm>
            <a:off x="348000" y="4838412"/>
            <a:ext cx="3726491" cy="1310506"/>
            <a:chOff x="45408" y="1625600"/>
            <a:chExt cx="4767801" cy="2167466"/>
          </a:xfrm>
        </p:grpSpPr>
        <p:sp>
          <p:nvSpPr>
            <p:cNvPr id="7" name="Rectangle: Rounded Corners 6">
              <a:extLst>
                <a:ext uri="{FF2B5EF4-FFF2-40B4-BE49-F238E27FC236}">
                  <a16:creationId xmlns:a16="http://schemas.microsoft.com/office/drawing/2014/main" id="{960F5AF1-F142-1976-794E-79F5B462D5C3}"/>
                </a:ext>
              </a:extLst>
            </p:cNvPr>
            <p:cNvSpPr/>
            <p:nvPr/>
          </p:nvSpPr>
          <p:spPr>
            <a:xfrm>
              <a:off x="45408" y="1625600"/>
              <a:ext cx="4767801" cy="2167466"/>
            </a:xfrm>
            <a:prstGeom prst="roundRect">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r>
                <a:rPr lang="en-AU">
                  <a:solidFill>
                    <a:schemeClr val="accent1"/>
                  </a:solidFill>
                </a:rPr>
                <a:t>Teacher and student survey</a:t>
              </a:r>
            </a:p>
          </p:txBody>
        </p:sp>
        <p:sp>
          <p:nvSpPr>
            <p:cNvPr id="9" name="Rectangle: Rounded Corners 4">
              <a:extLst>
                <a:ext uri="{FF2B5EF4-FFF2-40B4-BE49-F238E27FC236}">
                  <a16:creationId xmlns:a16="http://schemas.microsoft.com/office/drawing/2014/main" id="{1763DB60-EDC2-1356-FC33-82245FEFE861}"/>
                </a:ext>
              </a:extLst>
            </p:cNvPr>
            <p:cNvSpPr txBox="1"/>
            <p:nvPr/>
          </p:nvSpPr>
          <p:spPr>
            <a:xfrm>
              <a:off x="4249356" y="3539973"/>
              <a:ext cx="0" cy="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AU" kern="1200"/>
            </a:p>
          </p:txBody>
        </p:sp>
      </p:grpSp>
      <p:grpSp>
        <p:nvGrpSpPr>
          <p:cNvPr id="13" name="Group 12" descr="Growth in assessment data">
            <a:extLst>
              <a:ext uri="{FF2B5EF4-FFF2-40B4-BE49-F238E27FC236}">
                <a16:creationId xmlns:a16="http://schemas.microsoft.com/office/drawing/2014/main" id="{3C0C7F22-3EFC-369F-BF76-8FF84310CF74}"/>
              </a:ext>
            </a:extLst>
          </p:cNvPr>
          <p:cNvGrpSpPr/>
          <p:nvPr/>
        </p:nvGrpSpPr>
        <p:grpSpPr>
          <a:xfrm>
            <a:off x="8117509" y="4838412"/>
            <a:ext cx="3726491" cy="1310506"/>
            <a:chOff x="35770" y="1973949"/>
            <a:chExt cx="4767801" cy="2167466"/>
          </a:xfrm>
        </p:grpSpPr>
        <p:sp>
          <p:nvSpPr>
            <p:cNvPr id="14" name="Rectangle: Rounded Corners 13">
              <a:extLst>
                <a:ext uri="{FF2B5EF4-FFF2-40B4-BE49-F238E27FC236}">
                  <a16:creationId xmlns:a16="http://schemas.microsoft.com/office/drawing/2014/main" id="{F073BAB5-9A14-3457-E178-312444018E4E}"/>
                </a:ext>
              </a:extLst>
            </p:cNvPr>
            <p:cNvSpPr/>
            <p:nvPr/>
          </p:nvSpPr>
          <p:spPr>
            <a:xfrm>
              <a:off x="35770" y="1973949"/>
              <a:ext cx="4767801" cy="2167466"/>
            </a:xfrm>
            <a:prstGeom prst="roundRect">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r>
                <a:rPr lang="en-AU">
                  <a:solidFill>
                    <a:schemeClr val="accent1"/>
                  </a:solidFill>
                </a:rPr>
                <a:t>Growth in assessment data</a:t>
              </a:r>
            </a:p>
          </p:txBody>
        </p:sp>
        <p:sp>
          <p:nvSpPr>
            <p:cNvPr id="15" name="Rectangle: Rounded Corners 4">
              <a:extLst>
                <a:ext uri="{FF2B5EF4-FFF2-40B4-BE49-F238E27FC236}">
                  <a16:creationId xmlns:a16="http://schemas.microsoft.com/office/drawing/2014/main" id="{E911B6D5-E2C7-962E-1C03-DA605FC750D6}"/>
                </a:ext>
              </a:extLst>
            </p:cNvPr>
            <p:cNvSpPr txBox="1"/>
            <p:nvPr/>
          </p:nvSpPr>
          <p:spPr>
            <a:xfrm>
              <a:off x="4249356" y="3539973"/>
              <a:ext cx="0" cy="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AU" kern="1200"/>
            </a:p>
          </p:txBody>
        </p:sp>
      </p:grpSp>
      <p:sp>
        <p:nvSpPr>
          <p:cNvPr id="4" name="Slide Number Placeholder 3">
            <a:extLst>
              <a:ext uri="{FF2B5EF4-FFF2-40B4-BE49-F238E27FC236}">
                <a16:creationId xmlns:a16="http://schemas.microsoft.com/office/drawing/2014/main" id="{CE644EBA-9A9C-B31B-8342-8CC1539BD05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68</a:t>
            </a:fld>
            <a:endParaRPr lang="en-AU"/>
          </a:p>
        </p:txBody>
      </p:sp>
    </p:spTree>
    <p:extLst>
      <p:ext uri="{BB962C8B-B14F-4D97-AF65-F5344CB8AC3E}">
        <p14:creationId xmlns:p14="http://schemas.microsoft.com/office/powerpoint/2010/main" val="414708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21AD-B715-73E4-E4E4-62ECF908E9C6}"/>
              </a:ext>
            </a:extLst>
          </p:cNvPr>
          <p:cNvSpPr>
            <a:spLocks noGrp="1"/>
          </p:cNvSpPr>
          <p:nvPr>
            <p:ph type="title"/>
          </p:nvPr>
        </p:nvSpPr>
        <p:spPr/>
        <p:txBody>
          <a:bodyPr/>
          <a:lstStyle/>
          <a:p>
            <a:r>
              <a:rPr lang="en-GB"/>
              <a:t>Connecting to the School Excellence Framework</a:t>
            </a:r>
          </a:p>
        </p:txBody>
      </p:sp>
      <p:sp>
        <p:nvSpPr>
          <p:cNvPr id="4" name="Content Placeholder 3">
            <a:extLst>
              <a:ext uri="{FF2B5EF4-FFF2-40B4-BE49-F238E27FC236}">
                <a16:creationId xmlns:a16="http://schemas.microsoft.com/office/drawing/2014/main" id="{9BACBEF6-E9C3-5BED-7790-33BB34DEFEF0}"/>
              </a:ext>
            </a:extLst>
          </p:cNvPr>
          <p:cNvSpPr>
            <a:spLocks noGrp="1"/>
          </p:cNvSpPr>
          <p:nvPr>
            <p:ph idx="1"/>
          </p:nvPr>
        </p:nvSpPr>
        <p:spPr>
          <a:xfrm>
            <a:off x="7389642" y="1578041"/>
            <a:ext cx="4469598" cy="4536000"/>
          </a:xfrm>
        </p:spPr>
        <p:txBody>
          <a:bodyPr vert="horz" lIns="0" tIns="0" rIns="0" bIns="0" rtlCol="0" anchor="t">
            <a:noAutofit/>
          </a:bodyPr>
          <a:lstStyle/>
          <a:p>
            <a:pPr>
              <a:spcAft>
                <a:spcPts val="600"/>
              </a:spcAft>
            </a:pPr>
            <a:r>
              <a:rPr lang="en-GB" dirty="0"/>
              <a:t>‘School-wide explicit teaching approaches incorporate modelled,</a:t>
            </a:r>
            <a:br>
              <a:rPr lang="en-GB" dirty="0"/>
            </a:br>
            <a:r>
              <a:rPr lang="en-GB" dirty="0"/>
              <a:t>guided and independent practice.</a:t>
            </a:r>
          </a:p>
          <a:p>
            <a:pPr>
              <a:spcAft>
                <a:spcPts val="600"/>
              </a:spcAft>
            </a:pPr>
            <a:r>
              <a:rPr lang="en-GB" dirty="0"/>
              <a:t>Teachers consider students’ cognitive load and employ explicit teaching strategies to optimise learning progress of students across the full range of abilities. Effective methods are identified, promoted and modelled, and students’ learning improvement is monitored, demonstrating growth.’</a:t>
            </a:r>
          </a:p>
        </p:txBody>
      </p:sp>
      <p:pic>
        <p:nvPicPr>
          <p:cNvPr id="11" name="Content Placeholder 10">
            <a:extLst>
              <a:ext uri="{FF2B5EF4-FFF2-40B4-BE49-F238E27FC236}">
                <a16:creationId xmlns:a16="http://schemas.microsoft.com/office/drawing/2014/main" id="{DCFEBBA6-6E7C-A905-7ACD-7D9E296157D3}"/>
              </a:ext>
              <a:ext uri="{C183D7F6-B498-43B3-948B-1728B52AA6E4}">
                <adec:decorative xmlns:adec="http://schemas.microsoft.com/office/drawing/2017/decorative" val="1"/>
              </a:ext>
            </a:extLst>
          </p:cNvPr>
          <p:cNvPicPr>
            <a:picLocks noGrp="1" noChangeAspect="1"/>
          </p:cNvPicPr>
          <p:nvPr>
            <p:ph type="pic" sz="quarter" idx="19"/>
          </p:nvPr>
        </p:nvPicPr>
        <p:blipFill rotWithShape="1">
          <a:blip r:embed="rId3">
            <a:extLst>
              <a:ext uri="{28A0092B-C50C-407E-A947-70E740481C1C}">
                <a14:useLocalDpi xmlns:a14="http://schemas.microsoft.com/office/drawing/2010/main" val="0"/>
              </a:ext>
            </a:extLst>
          </a:blip>
          <a:srcRect l="-67" r="-37"/>
          <a:stretch/>
        </p:blipFill>
        <p:spPr>
          <a:xfrm>
            <a:off x="360000" y="1613029"/>
            <a:ext cx="6419492" cy="4466025"/>
          </a:xfrm>
          <a:effectLst>
            <a:outerShdw blurRad="63500" sx="102000" sy="102000" algn="ctr" rotWithShape="0">
              <a:prstClr val="black">
                <a:alpha val="40000"/>
              </a:prstClr>
            </a:outerShdw>
          </a:effectLst>
        </p:spPr>
      </p:pic>
      <p:sp>
        <p:nvSpPr>
          <p:cNvPr id="3" name="Rectangle: Rounded Corners 2">
            <a:extLst>
              <a:ext uri="{FF2B5EF4-FFF2-40B4-BE49-F238E27FC236}">
                <a16:creationId xmlns:a16="http://schemas.microsoft.com/office/drawing/2014/main" id="{CF9EBD22-C913-1487-E4E7-DC03BC6BBDB2}"/>
              </a:ext>
              <a:ext uri="{C183D7F6-B498-43B3-948B-1728B52AA6E4}">
                <adec:decorative xmlns:adec="http://schemas.microsoft.com/office/drawing/2017/decorative" val="1"/>
              </a:ext>
            </a:extLst>
          </p:cNvPr>
          <p:cNvSpPr/>
          <p:nvPr/>
        </p:nvSpPr>
        <p:spPr>
          <a:xfrm>
            <a:off x="1719618" y="4790364"/>
            <a:ext cx="4930362" cy="873457"/>
          </a:xfrm>
          <a:prstGeom prst="round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54EA7781-77FE-B595-B73A-1176C4B8EF24}"/>
              </a:ext>
            </a:extLst>
          </p:cNvPr>
          <p:cNvSpPr txBox="1"/>
          <p:nvPr/>
        </p:nvSpPr>
        <p:spPr>
          <a:xfrm>
            <a:off x="249631" y="6447420"/>
            <a:ext cx="9032621" cy="276999"/>
          </a:xfrm>
          <a:prstGeom prst="rect">
            <a:avLst/>
          </a:prstGeom>
          <a:noFill/>
        </p:spPr>
        <p:txBody>
          <a:bodyPr wrap="square">
            <a:spAutoFit/>
          </a:bodyPr>
          <a:lstStyle/>
          <a:p>
            <a:r>
              <a:rPr lang="en-AU" sz="1200" dirty="0">
                <a:hlinkClick r:id="rId4"/>
              </a:rPr>
              <a:t>School Excellence Framework</a:t>
            </a:r>
            <a:r>
              <a:rPr lang="en-AU" sz="1200" dirty="0"/>
              <a:t>, Teaching Domain (p 11)</a:t>
            </a:r>
            <a:endParaRPr lang="en-GB" sz="1200" dirty="0"/>
          </a:p>
        </p:txBody>
      </p:sp>
      <p:sp>
        <p:nvSpPr>
          <p:cNvPr id="9" name="Slide Number Placeholder 3">
            <a:extLst>
              <a:ext uri="{FF2B5EF4-FFF2-40B4-BE49-F238E27FC236}">
                <a16:creationId xmlns:a16="http://schemas.microsoft.com/office/drawing/2014/main" id="{07C85864-E6EE-3EDB-A2E0-98DAA42BB507}"/>
              </a:ext>
              <a:ext uri="{C183D7F6-B498-43B3-948B-1728B52AA6E4}">
                <adec:decorative xmlns:adec="http://schemas.microsoft.com/office/drawing/2017/decorative" val="1"/>
              </a:ext>
            </a:extLst>
          </p:cNvPr>
          <p:cNvSpPr txBox="1">
            <a:spLocks/>
          </p:cNvSpPr>
          <p:nvPr/>
        </p:nvSpPr>
        <p:spPr>
          <a:xfrm>
            <a:off x="11139240" y="644742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fld id="{10A01DC5-1685-4615-8240-15192985C6A2}" type="slidenum">
              <a:rPr lang="en-AU" sz="1200" smtClean="0"/>
              <a:pPr algn="r"/>
              <a:t>69</a:t>
            </a:fld>
            <a:endParaRPr lang="en-AU" sz="1200"/>
          </a:p>
        </p:txBody>
      </p:sp>
    </p:spTree>
    <p:extLst>
      <p:ext uri="{BB962C8B-B14F-4D97-AF65-F5344CB8AC3E}">
        <p14:creationId xmlns:p14="http://schemas.microsoft.com/office/powerpoint/2010/main" val="279468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8913A7-E9E9-0BBF-4CCD-C03960127583}"/>
              </a:ext>
            </a:extLst>
          </p:cNvPr>
          <p:cNvSpPr>
            <a:spLocks noGrp="1"/>
          </p:cNvSpPr>
          <p:nvPr>
            <p:ph type="title"/>
          </p:nvPr>
        </p:nvSpPr>
        <p:spPr/>
        <p:txBody>
          <a:bodyPr/>
          <a:lstStyle/>
          <a:p>
            <a:r>
              <a:rPr lang="en-GB"/>
              <a:t>The importance of all moving together</a:t>
            </a:r>
            <a:endParaRPr lang="en-US"/>
          </a:p>
        </p:txBody>
      </p:sp>
      <p:sp>
        <p:nvSpPr>
          <p:cNvPr id="6" name="Content Placeholder 5">
            <a:extLst>
              <a:ext uri="{FF2B5EF4-FFF2-40B4-BE49-F238E27FC236}">
                <a16:creationId xmlns:a16="http://schemas.microsoft.com/office/drawing/2014/main" id="{77F2502B-104D-06EA-3D32-206FE979DB66}"/>
              </a:ext>
            </a:extLst>
          </p:cNvPr>
          <p:cNvSpPr>
            <a:spLocks noGrp="1"/>
          </p:cNvSpPr>
          <p:nvPr>
            <p:ph idx="1"/>
          </p:nvPr>
        </p:nvSpPr>
        <p:spPr>
          <a:xfrm>
            <a:off x="360000" y="1620000"/>
            <a:ext cx="6240497" cy="4536000"/>
          </a:xfrm>
        </p:spPr>
        <p:txBody>
          <a:bodyPr/>
          <a:lstStyle/>
          <a:p>
            <a:pPr marL="285750" marR="0" lvl="0" indent="-285750" algn="l" defTabSz="914400" rtl="0" eaLnBrk="1" fontAlgn="auto" latinLnBrk="0" hangingPunct="1">
              <a:lnSpc>
                <a:spcPct val="150000"/>
              </a:lnSpc>
              <a:spcAft>
                <a:spcPts val="600"/>
              </a:spcAft>
              <a:buClrTx/>
              <a:buSzTx/>
              <a:buFont typeface="Arial" panose="020B0604020202020204" pitchFamily="34" charset="0"/>
              <a:buChar char="•"/>
              <a:tabLst/>
              <a:defRPr/>
            </a:pPr>
            <a:r>
              <a:rPr lang="en-GB" dirty="0">
                <a:solidFill>
                  <a:prstClr val="black"/>
                </a:solidFill>
              </a:rPr>
              <a:t>Saves learning time</a:t>
            </a:r>
            <a:r>
              <a:rPr lang="en-GB" baseline="30000" dirty="0">
                <a:solidFill>
                  <a:prstClr val="black"/>
                </a:solidFill>
              </a:rPr>
              <a:t>1</a:t>
            </a:r>
            <a:r>
              <a:rPr lang="en-GB" dirty="0">
                <a:solidFill>
                  <a:prstClr val="black"/>
                </a:solidFill>
              </a:rPr>
              <a:t> </a:t>
            </a:r>
          </a:p>
          <a:p>
            <a:pPr marL="285750" marR="0" lvl="0" indent="-285750" algn="l" defTabSz="914400" rtl="0" eaLnBrk="1" fontAlgn="auto" latinLnBrk="0" hangingPunct="1">
              <a:lnSpc>
                <a:spcPct val="150000"/>
              </a:lnSpc>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rPr>
              <a:t>Frees up students’ working memory</a:t>
            </a:r>
            <a:r>
              <a:rPr lang="en-GB" baseline="30000" dirty="0">
                <a:solidFill>
                  <a:prstClr val="black"/>
                </a:solidFill>
              </a:rPr>
              <a:t>2</a:t>
            </a:r>
            <a:r>
              <a:rPr kumimoji="0" lang="en-GB" b="0" i="0" u="none" strike="noStrike" kern="1200" cap="none" spc="0" normalizeH="0" baseline="0" noProof="0" dirty="0">
                <a:ln>
                  <a:noFill/>
                </a:ln>
                <a:solidFill>
                  <a:prstClr val="black"/>
                </a:solidFill>
                <a:effectLst/>
                <a:uLnTx/>
                <a:uFillTx/>
              </a:rPr>
              <a:t> </a:t>
            </a:r>
          </a:p>
          <a:p>
            <a:pPr marL="285750" marR="0" lvl="0" indent="-285750" algn="l" defTabSz="914400" rtl="0" eaLnBrk="1" fontAlgn="auto" latinLnBrk="0" hangingPunct="1">
              <a:lnSpc>
                <a:spcPct val="150000"/>
              </a:lnSpc>
              <a:spcAft>
                <a:spcPts val="600"/>
              </a:spcAft>
              <a:buClrTx/>
              <a:buSzTx/>
              <a:buFont typeface="Arial" panose="020B0604020202020204" pitchFamily="34" charset="0"/>
              <a:buChar char="•"/>
              <a:tabLst/>
              <a:defRPr/>
            </a:pPr>
            <a:r>
              <a:rPr lang="en-GB" dirty="0">
                <a:solidFill>
                  <a:prstClr val="black"/>
                </a:solidFill>
              </a:rPr>
              <a:t>Certain and consistent expectations for students</a:t>
            </a:r>
            <a:r>
              <a:rPr lang="en-GB" baseline="30000" dirty="0">
                <a:solidFill>
                  <a:prstClr val="black"/>
                </a:solidFill>
              </a:rPr>
              <a:t>3</a:t>
            </a:r>
            <a:r>
              <a:rPr lang="en-GB" dirty="0">
                <a:solidFill>
                  <a:prstClr val="black"/>
                </a:solidFill>
              </a:rPr>
              <a:t> </a:t>
            </a:r>
          </a:p>
          <a:p>
            <a:pPr marL="285750" marR="0" lvl="0" indent="-285750" algn="l" defTabSz="914400" rtl="0" eaLnBrk="1" fontAlgn="auto" latinLnBrk="0" hangingPunct="1">
              <a:lnSpc>
                <a:spcPct val="150000"/>
              </a:lnSpc>
              <a:spcAft>
                <a:spcPts val="600"/>
              </a:spcAft>
              <a:buClrTx/>
              <a:buSzTx/>
              <a:buFont typeface="Arial" panose="020B0604020202020204" pitchFamily="34" charset="0"/>
              <a:buChar char="•"/>
              <a:tabLst/>
              <a:defRPr/>
            </a:pPr>
            <a:r>
              <a:rPr lang="en-GB" dirty="0">
                <a:solidFill>
                  <a:prstClr val="black"/>
                </a:solidFill>
              </a:rPr>
              <a:t>Students learn the routine more quickly when it is done in the same way across the school</a:t>
            </a:r>
            <a:r>
              <a:rPr lang="en-GB" baseline="30000" dirty="0">
                <a:solidFill>
                  <a:prstClr val="black"/>
                </a:solidFill>
              </a:rPr>
              <a:t>4</a:t>
            </a:r>
            <a:r>
              <a:rPr lang="en-GB" dirty="0">
                <a:solidFill>
                  <a:prstClr val="black"/>
                </a:solidFill>
              </a:rPr>
              <a:t> </a:t>
            </a:r>
          </a:p>
          <a:p>
            <a:pPr marL="285750" marR="0" lvl="0" indent="-285750" algn="l" defTabSz="914400" rtl="0" eaLnBrk="1" fontAlgn="auto" latinLnBrk="0" hangingPunct="1">
              <a:lnSpc>
                <a:spcPct val="150000"/>
              </a:lnSpc>
              <a:spcAft>
                <a:spcPts val="600"/>
              </a:spcAft>
              <a:buClrTx/>
              <a:buSzTx/>
              <a:buFont typeface="Arial" panose="020B0604020202020204" pitchFamily="34" charset="0"/>
              <a:buChar char="•"/>
              <a:tabLst/>
              <a:defRPr/>
            </a:pPr>
            <a:r>
              <a:rPr lang="en-GB" dirty="0">
                <a:solidFill>
                  <a:prstClr val="black"/>
                </a:solidFill>
              </a:rPr>
              <a:t>Fosters a strong sense of belonging</a:t>
            </a:r>
            <a:r>
              <a:rPr lang="en-GB" baseline="30000" dirty="0">
                <a:solidFill>
                  <a:prstClr val="black"/>
                </a:solidFill>
              </a:rPr>
              <a:t>5</a:t>
            </a:r>
            <a:r>
              <a:rPr lang="en-GB" dirty="0">
                <a:solidFill>
                  <a:prstClr val="black"/>
                </a:solidFill>
              </a:rPr>
              <a:t> </a:t>
            </a:r>
            <a:endParaRPr lang="en-GB" baseline="30000" dirty="0">
              <a:solidFill>
                <a:prstClr val="black"/>
              </a:solidFill>
            </a:endParaRPr>
          </a:p>
        </p:txBody>
      </p:sp>
      <p:grpSp>
        <p:nvGrpSpPr>
          <p:cNvPr id="2" name="Group 1">
            <a:extLst>
              <a:ext uri="{FF2B5EF4-FFF2-40B4-BE49-F238E27FC236}">
                <a16:creationId xmlns:a16="http://schemas.microsoft.com/office/drawing/2014/main" id="{514BE02D-7026-DC98-F904-1D3759F7118D}"/>
              </a:ext>
              <a:ext uri="{C183D7F6-B498-43B3-948B-1728B52AA6E4}">
                <adec:decorative xmlns:adec="http://schemas.microsoft.com/office/drawing/2017/decorative" val="1"/>
              </a:ext>
            </a:extLst>
          </p:cNvPr>
          <p:cNvGrpSpPr/>
          <p:nvPr/>
        </p:nvGrpSpPr>
        <p:grpSpPr>
          <a:xfrm>
            <a:off x="8350051" y="1938702"/>
            <a:ext cx="2752015" cy="3643219"/>
            <a:chOff x="735266" y="1125657"/>
            <a:chExt cx="3588486" cy="4493181"/>
          </a:xfrm>
        </p:grpSpPr>
        <p:pic>
          <p:nvPicPr>
            <p:cNvPr id="4" name="Picture 3">
              <a:extLst>
                <a:ext uri="{FF2B5EF4-FFF2-40B4-BE49-F238E27FC236}">
                  <a16:creationId xmlns:a16="http://schemas.microsoft.com/office/drawing/2014/main" id="{29E25E73-5DF0-9E31-F689-CD3570D70F2A}"/>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8" name="Picture 7">
              <a:extLst>
                <a:ext uri="{FF2B5EF4-FFF2-40B4-BE49-F238E27FC236}">
                  <a16:creationId xmlns:a16="http://schemas.microsoft.com/office/drawing/2014/main" id="{BD0AF878-3186-340F-AD31-A43B15B4571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9" name="Picture 8">
              <a:extLst>
                <a:ext uri="{FF2B5EF4-FFF2-40B4-BE49-F238E27FC236}">
                  <a16:creationId xmlns:a16="http://schemas.microsoft.com/office/drawing/2014/main" id="{6E17261B-F62A-D5CD-2ECC-6B05FFB78B67}"/>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pic>
        <p:nvPicPr>
          <p:cNvPr id="11" name="Picture 10">
            <a:extLst>
              <a:ext uri="{FF2B5EF4-FFF2-40B4-BE49-F238E27FC236}">
                <a16:creationId xmlns:a16="http://schemas.microsoft.com/office/drawing/2014/main" id="{5E975FF2-D8F1-5A97-8861-BE9BD5DC100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21268937">
            <a:off x="8423016" y="2003591"/>
            <a:ext cx="2439795" cy="3585397"/>
          </a:xfrm>
          <a:prstGeom prst="rect">
            <a:avLst/>
          </a:prstGeom>
        </p:spPr>
      </p:pic>
      <p:sp>
        <p:nvSpPr>
          <p:cNvPr id="3" name="Slide Number Placeholder 3">
            <a:extLst>
              <a:ext uri="{FF2B5EF4-FFF2-40B4-BE49-F238E27FC236}">
                <a16:creationId xmlns:a16="http://schemas.microsoft.com/office/drawing/2014/main" id="{F12CE80C-DB8F-CCB7-E81B-1B7BFBA6157B}"/>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127388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FFD4CE3-BB3B-FD49-A72C-91D74FF9181A}"/>
              </a:ext>
            </a:extLst>
          </p:cNvPr>
          <p:cNvSpPr>
            <a:spLocks noGrp="1"/>
          </p:cNvSpPr>
          <p:nvPr>
            <p:ph type="title"/>
          </p:nvPr>
        </p:nvSpPr>
        <p:spPr/>
        <p:txBody>
          <a:bodyPr/>
          <a:lstStyle/>
          <a:p>
            <a:r>
              <a:rPr lang="en-AU"/>
              <a:t>Feedback</a:t>
            </a:r>
          </a:p>
        </p:txBody>
      </p:sp>
      <p:sp>
        <p:nvSpPr>
          <p:cNvPr id="13" name="Text Placeholder 12">
            <a:extLst>
              <a:ext uri="{FF2B5EF4-FFF2-40B4-BE49-F238E27FC236}">
                <a16:creationId xmlns:a16="http://schemas.microsoft.com/office/drawing/2014/main" id="{F5F5AB63-A216-5C12-90A6-6FA4658EC8A0}"/>
              </a:ext>
            </a:extLst>
          </p:cNvPr>
          <p:cNvSpPr>
            <a:spLocks noGrp="1"/>
          </p:cNvSpPr>
          <p:nvPr>
            <p:ph type="body" sz="quarter" idx="19"/>
          </p:nvPr>
        </p:nvSpPr>
        <p:spPr>
          <a:xfrm>
            <a:off x="360000" y="2088011"/>
            <a:ext cx="6040800" cy="1441961"/>
          </a:xfrm>
        </p:spPr>
        <p:txBody>
          <a:bodyPr/>
          <a:lstStyle/>
          <a:p>
            <a:r>
              <a:rPr lang="en-AU" dirty="0"/>
              <a:t>Please complete the </a:t>
            </a:r>
            <a:r>
              <a:rPr lang="en-AU" dirty="0">
                <a:hlinkClick r:id="rId2"/>
              </a:rPr>
              <a:t>Chunking and sequencing learning – learning module survey</a:t>
            </a:r>
            <a:r>
              <a:rPr lang="en-AU" dirty="0"/>
              <a:t> to help us improve future professional learning and provide further support.</a:t>
            </a:r>
          </a:p>
        </p:txBody>
      </p:sp>
      <p:sp>
        <p:nvSpPr>
          <p:cNvPr id="14" name="Text Placeholder 12">
            <a:extLst>
              <a:ext uri="{FF2B5EF4-FFF2-40B4-BE49-F238E27FC236}">
                <a16:creationId xmlns:a16="http://schemas.microsoft.com/office/drawing/2014/main" id="{68E4A05C-964F-F041-02D3-7309942E3408}"/>
              </a:ext>
            </a:extLst>
          </p:cNvPr>
          <p:cNvSpPr txBox="1">
            <a:spLocks/>
          </p:cNvSpPr>
          <p:nvPr/>
        </p:nvSpPr>
        <p:spPr>
          <a:xfrm>
            <a:off x="360000" y="4211602"/>
            <a:ext cx="6040800" cy="144196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chemeClr val="accent1"/>
                </a:solidFill>
                <a:latin typeface="+mj-lt"/>
                <a:ea typeface="+mj-ea"/>
                <a:cs typeface="+mj-cs"/>
              </a:rPr>
              <a:t>Contact</a:t>
            </a:r>
            <a:r>
              <a:rPr lang="en-US" sz="3600" b="1" dirty="0"/>
              <a:t> </a:t>
            </a:r>
            <a:r>
              <a:rPr lang="en-US" sz="3600" dirty="0">
                <a:solidFill>
                  <a:schemeClr val="accent1"/>
                </a:solidFill>
                <a:latin typeface="+mj-lt"/>
                <a:ea typeface="+mj-ea"/>
                <a:cs typeface="+mj-cs"/>
              </a:rPr>
              <a:t>us</a:t>
            </a:r>
          </a:p>
          <a:p>
            <a:r>
              <a:rPr lang="en-AU">
                <a:solidFill>
                  <a:schemeClr val="tx1"/>
                </a:solidFill>
                <a:latin typeface="+mn-lt"/>
                <a:ea typeface="+mn-ea"/>
                <a:cs typeface="+mn-cs"/>
                <a:hlinkClick r:id="rId3"/>
              </a:rPr>
              <a:t>ContactCurriculumImplementation@det.nsw.edu.au</a:t>
            </a:r>
            <a:endParaRPr lang="en-US" sz="2400" b="1" dirty="0"/>
          </a:p>
        </p:txBody>
      </p:sp>
      <p:pic>
        <p:nvPicPr>
          <p:cNvPr id="5" name="Graphic 4">
            <a:extLst>
              <a:ext uri="{FF2B5EF4-FFF2-40B4-BE49-F238E27FC236}">
                <a16:creationId xmlns:a16="http://schemas.microsoft.com/office/drawing/2014/main" id="{4657F610-CCCF-23CF-A725-AD57BCCF04F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942217">
            <a:off x="6386987" y="2710786"/>
            <a:ext cx="1989666" cy="1989666"/>
          </a:xfrm>
          <a:prstGeom prst="rect">
            <a:avLst/>
          </a:prstGeom>
        </p:spPr>
      </p:pic>
      <p:pic>
        <p:nvPicPr>
          <p:cNvPr id="4" name="Picture 3" descr="QR code leading to the Checking for understanding learning module survey.">
            <a:extLst>
              <a:ext uri="{FF2B5EF4-FFF2-40B4-BE49-F238E27FC236}">
                <a16:creationId xmlns:a16="http://schemas.microsoft.com/office/drawing/2014/main" id="{C54377F5-E990-B49E-1F9B-6B6A70E8269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608784" y="2088011"/>
            <a:ext cx="3235216" cy="3235216"/>
          </a:xfrm>
          <a:prstGeom prst="rect">
            <a:avLst/>
          </a:prstGeom>
        </p:spPr>
      </p:pic>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70</a:t>
            </a:fld>
            <a:endParaRPr lang="en-AU"/>
          </a:p>
        </p:txBody>
      </p:sp>
    </p:spTree>
    <p:extLst>
      <p:ext uri="{BB962C8B-B14F-4D97-AF65-F5344CB8AC3E}">
        <p14:creationId xmlns:p14="http://schemas.microsoft.com/office/powerpoint/2010/main" val="225151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91A16B-8EBE-9BF5-51F2-BDC88F7C027B}"/>
              </a:ext>
            </a:extLst>
          </p:cNvPr>
          <p:cNvSpPr>
            <a:spLocks noGrp="1"/>
          </p:cNvSpPr>
          <p:nvPr>
            <p:ph type="title"/>
          </p:nvPr>
        </p:nvSpPr>
        <p:spPr/>
        <p:txBody>
          <a:bodyPr/>
          <a:lstStyle/>
          <a:p>
            <a:r>
              <a:rPr lang="en-AU"/>
              <a:t>Explicit teaching strategies and resources</a:t>
            </a:r>
          </a:p>
        </p:txBody>
      </p:sp>
      <p:pic>
        <p:nvPicPr>
          <p:cNvPr id="14" name="Picture 4">
            <a:extLst>
              <a:ext uri="{FF2B5EF4-FFF2-40B4-BE49-F238E27FC236}">
                <a16:creationId xmlns:a16="http://schemas.microsoft.com/office/drawing/2014/main" id="{DC72B1E0-317A-03DF-6784-30A49F18379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3282" y="1229452"/>
            <a:ext cx="8019712" cy="46883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shot of the department's Explicit teaching strategies webpage.">
            <a:extLst>
              <a:ext uri="{FF2B5EF4-FFF2-40B4-BE49-F238E27FC236}">
                <a16:creationId xmlns:a16="http://schemas.microsoft.com/office/drawing/2014/main" id="{C37A2A34-DBD7-57E5-23AE-604F195451B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752000" y="1668223"/>
            <a:ext cx="5056156" cy="3157272"/>
          </a:xfrm>
          <a:prstGeom prst="rect">
            <a:avLst/>
          </a:prstGeom>
        </p:spPr>
      </p:pic>
      <p:sp>
        <p:nvSpPr>
          <p:cNvPr id="7" name="Rectangle: Rounded Corners 6">
            <a:extLst>
              <a:ext uri="{FF2B5EF4-FFF2-40B4-BE49-F238E27FC236}">
                <a16:creationId xmlns:a16="http://schemas.microsoft.com/office/drawing/2014/main" id="{E38C257A-D714-1B9B-1F76-B502A36CDAAE}"/>
              </a:ext>
              <a:ext uri="{C183D7F6-B498-43B3-948B-1728B52AA6E4}">
                <adec:decorative xmlns:adec="http://schemas.microsoft.com/office/drawing/2017/decorative" val="1"/>
              </a:ext>
            </a:extLst>
          </p:cNvPr>
          <p:cNvSpPr/>
          <p:nvPr/>
        </p:nvSpPr>
        <p:spPr>
          <a:xfrm>
            <a:off x="1752782" y="2103650"/>
            <a:ext cx="1684962" cy="2721428"/>
          </a:xfrm>
          <a:prstGeom prst="roundRect">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63A669D-76D6-8F55-20B2-8BF46DF0C86F}"/>
              </a:ext>
            </a:extLst>
          </p:cNvPr>
          <p:cNvSpPr txBox="1"/>
          <p:nvPr/>
        </p:nvSpPr>
        <p:spPr>
          <a:xfrm>
            <a:off x="7717100" y="2103650"/>
            <a:ext cx="4109224" cy="23344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1800" dirty="0">
                <a:cs typeface="Segoe UI"/>
              </a:rPr>
              <a:t>More information is available about:</a:t>
            </a:r>
            <a:endParaRPr lang="en-US" sz="1800" dirty="0">
              <a:cs typeface="Segoe UI"/>
            </a:endParaRPr>
          </a:p>
          <a:p>
            <a:pPr marL="285750" indent="-285750">
              <a:lnSpc>
                <a:spcPct val="150000"/>
              </a:lnSpc>
              <a:spcAft>
                <a:spcPts val="600"/>
              </a:spcAft>
              <a:buFont typeface="Arial"/>
              <a:buChar char="•"/>
            </a:pPr>
            <a:r>
              <a:rPr lang="en-AU" sz="1800" dirty="0">
                <a:cs typeface="Segoe UI"/>
              </a:rPr>
              <a:t>​</a:t>
            </a:r>
            <a:r>
              <a:rPr lang="en-AU" sz="1800" dirty="0">
                <a:cs typeface="Segoe UI"/>
                <a:hlinkClick r:id="rId5"/>
              </a:rPr>
              <a:t>explicit teaching</a:t>
            </a:r>
            <a:endParaRPr lang="en-AU" sz="1800" dirty="0">
              <a:cs typeface="Segoe UI"/>
            </a:endParaRPr>
          </a:p>
          <a:p>
            <a:pPr marL="285750" indent="-285750">
              <a:lnSpc>
                <a:spcPct val="150000"/>
              </a:lnSpc>
              <a:spcAft>
                <a:spcPts val="600"/>
              </a:spcAft>
              <a:buFont typeface="Arial"/>
              <a:buChar char="•"/>
            </a:pPr>
            <a:r>
              <a:rPr lang="en-AU" sz="1800" dirty="0">
                <a:cs typeface="Segoe UI"/>
                <a:hlinkClick r:id="rId6"/>
              </a:rPr>
              <a:t>how learning happens</a:t>
            </a:r>
            <a:endParaRPr lang="en-AU" sz="1800" dirty="0">
              <a:cs typeface="Segoe UI"/>
            </a:endParaRPr>
          </a:p>
          <a:p>
            <a:pPr marL="285750" indent="-285750">
              <a:lnSpc>
                <a:spcPct val="150000"/>
              </a:lnSpc>
              <a:spcAft>
                <a:spcPts val="600"/>
              </a:spcAft>
              <a:buFont typeface="Arial"/>
              <a:buChar char="•"/>
            </a:pPr>
            <a:r>
              <a:rPr lang="en-AU" sz="1800" dirty="0">
                <a:cs typeface="Segoe UI"/>
                <a:hlinkClick r:id="rId7"/>
              </a:rPr>
              <a:t>the enabling factors</a:t>
            </a:r>
            <a:endParaRPr lang="en-AU" sz="1800" dirty="0">
              <a:cs typeface="Segoe UI"/>
            </a:endParaRPr>
          </a:p>
          <a:p>
            <a:pPr marL="285750" indent="-285750">
              <a:lnSpc>
                <a:spcPct val="150000"/>
              </a:lnSpc>
              <a:spcAft>
                <a:spcPts val="600"/>
              </a:spcAft>
              <a:buFont typeface="Arial"/>
              <a:buChar char="•"/>
            </a:pPr>
            <a:r>
              <a:rPr lang="en-AU" sz="1800" dirty="0">
                <a:cs typeface="Segoe UI"/>
                <a:hlinkClick r:id="rId8"/>
              </a:rPr>
              <a:t>the explicit teaching strategies</a:t>
            </a:r>
            <a:endParaRPr lang="en-AU" dirty="0"/>
          </a:p>
        </p:txBody>
      </p:sp>
      <p:sp>
        <p:nvSpPr>
          <p:cNvPr id="6" name="TextBox 5">
            <a:extLst>
              <a:ext uri="{FF2B5EF4-FFF2-40B4-BE49-F238E27FC236}">
                <a16:creationId xmlns:a16="http://schemas.microsoft.com/office/drawing/2014/main" id="{7F8247A7-39FE-BC2A-CC53-CB9EF9CF83C2}"/>
              </a:ext>
            </a:extLst>
          </p:cNvPr>
          <p:cNvSpPr txBox="1"/>
          <p:nvPr/>
        </p:nvSpPr>
        <p:spPr>
          <a:xfrm>
            <a:off x="1334404" y="6017783"/>
            <a:ext cx="5891348" cy="335413"/>
          </a:xfrm>
          <a:prstGeom prst="rect">
            <a:avLst/>
          </a:prstGeom>
          <a:noFill/>
        </p:spPr>
        <p:txBody>
          <a:bodyPr wrap="square">
            <a:spAutoFit/>
          </a:bodyPr>
          <a:lstStyle/>
          <a:p>
            <a:pPr>
              <a:lnSpc>
                <a:spcPct val="150000"/>
              </a:lnSpc>
            </a:pPr>
            <a:r>
              <a:rPr lang="en-AU" sz="1200" dirty="0">
                <a:solidFill>
                  <a:schemeClr val="accent2"/>
                </a:solidFill>
                <a:hlinkClick r:id="rId8">
                  <a:extLst>
                    <a:ext uri="{A12FA001-AC4F-418D-AE19-62706E023703}">
                      <ahyp:hlinkClr xmlns:ahyp="http://schemas.microsoft.com/office/drawing/2018/hyperlinkcolor" val="tx"/>
                    </a:ext>
                  </a:extLst>
                </a:hlinkClick>
              </a:rPr>
              <a:t>https://education.nsw.gov.au/teaching-and-learning/curriculum/explicit-teaching</a:t>
            </a:r>
            <a:r>
              <a:rPr lang="en-AU" sz="1200" dirty="0">
                <a:solidFill>
                  <a:schemeClr val="accent2"/>
                </a:solidFill>
              </a:rPr>
              <a:t> </a:t>
            </a:r>
          </a:p>
        </p:txBody>
      </p:sp>
      <p:sp>
        <p:nvSpPr>
          <p:cNvPr id="2" name="Slide Number Placeholder 1">
            <a:extLst>
              <a:ext uri="{FF2B5EF4-FFF2-40B4-BE49-F238E27FC236}">
                <a16:creationId xmlns:a16="http://schemas.microsoft.com/office/drawing/2014/main" id="{A3948B60-8D3A-4351-541F-DB1FD5B579B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71</a:t>
            </a:fld>
            <a:endParaRPr lang="en-AU"/>
          </a:p>
        </p:txBody>
      </p:sp>
    </p:spTree>
    <p:extLst>
      <p:ext uri="{BB962C8B-B14F-4D97-AF65-F5344CB8AC3E}">
        <p14:creationId xmlns:p14="http://schemas.microsoft.com/office/powerpoint/2010/main" val="253218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8E4C-990E-BA36-87AD-1F5F98A01E74}"/>
              </a:ext>
            </a:extLst>
          </p:cNvPr>
          <p:cNvSpPr>
            <a:spLocks noGrp="1"/>
          </p:cNvSpPr>
          <p:nvPr>
            <p:ph type="title"/>
          </p:nvPr>
        </p:nvSpPr>
        <p:spPr/>
        <p:txBody>
          <a:bodyPr/>
          <a:lstStyle/>
          <a:p>
            <a:r>
              <a:rPr lang="en-US" dirty="0"/>
              <a:t>Reference list </a:t>
            </a:r>
            <a:r>
              <a:rPr lang="en-US" dirty="0">
                <a:solidFill>
                  <a:schemeClr val="accent4"/>
                </a:solidFill>
              </a:rPr>
              <a:t>(1)</a:t>
            </a:r>
          </a:p>
        </p:txBody>
      </p:sp>
      <p:sp>
        <p:nvSpPr>
          <p:cNvPr id="5" name="TextBox 4">
            <a:extLst>
              <a:ext uri="{FF2B5EF4-FFF2-40B4-BE49-F238E27FC236}">
                <a16:creationId xmlns:a16="http://schemas.microsoft.com/office/drawing/2014/main" id="{D63A5BF4-E361-B37C-651A-E719330D06F2}"/>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latin typeface="Public Sans Light"/>
                <a:ea typeface="+mn-ea"/>
                <a:cs typeface="+mn-cs"/>
              </a:rPr>
              <a:t>.</a:t>
            </a:r>
          </a:p>
        </p:txBody>
      </p:sp>
      <p:sp>
        <p:nvSpPr>
          <p:cNvPr id="4" name="Content Placeholder 3">
            <a:extLst>
              <a:ext uri="{FF2B5EF4-FFF2-40B4-BE49-F238E27FC236}">
                <a16:creationId xmlns:a16="http://schemas.microsoft.com/office/drawing/2014/main" id="{EBD82D5C-EBB5-198B-1D1E-9DDE8105A224}"/>
              </a:ext>
            </a:extLst>
          </p:cNvPr>
          <p:cNvSpPr>
            <a:spLocks noGrp="1"/>
          </p:cNvSpPr>
          <p:nvPr>
            <p:ph idx="1"/>
          </p:nvPr>
        </p:nvSpPr>
        <p:spPr>
          <a:xfrm>
            <a:off x="415179" y="3429000"/>
            <a:ext cx="11484000" cy="3362739"/>
          </a:xfrm>
        </p:spPr>
        <p:txBody>
          <a:bodyPr vert="horz" lIns="0" tIns="0" rIns="0" bIns="0" rtlCol="0" anchor="t">
            <a:noAutofit/>
          </a:bodyPr>
          <a:lstStyle/>
          <a:p>
            <a:pPr>
              <a:spcAft>
                <a:spcPts val="600"/>
              </a:spcAft>
            </a:pPr>
            <a:r>
              <a:rPr lang="en-US" dirty="0"/>
              <a:t>Archer AL and Hughes CA (2011) </a:t>
            </a:r>
            <a:r>
              <a:rPr lang="en-US" i="1" dirty="0"/>
              <a:t>Explicit instruction: effective and efficient teaching, </a:t>
            </a:r>
            <a:r>
              <a:rPr lang="en-US" dirty="0"/>
              <a:t>Guilford Press.</a:t>
            </a:r>
          </a:p>
          <a:p>
            <a:pPr>
              <a:spcAft>
                <a:spcPts val="600"/>
              </a:spcAft>
            </a:pPr>
            <a:r>
              <a:rPr lang="en-AU" dirty="0"/>
              <a:t>AERO (Australian Education Research Organisation) (2021) </a:t>
            </a:r>
            <a:r>
              <a:rPr lang="en-AU" i="1" dirty="0">
                <a:hlinkClick r:id="rId6"/>
              </a:rPr>
              <a:t>Focused classrooms: managing the classroom to maximise learning</a:t>
            </a:r>
            <a:r>
              <a:rPr lang="en-AU" i="1" dirty="0"/>
              <a:t>, </a:t>
            </a:r>
            <a:r>
              <a:rPr lang="en-AU" dirty="0"/>
              <a:t>AERO</a:t>
            </a:r>
            <a:r>
              <a:rPr lang="en-AU" i="1" dirty="0"/>
              <a:t>, </a:t>
            </a:r>
            <a:r>
              <a:rPr lang="en-AU" dirty="0"/>
              <a:t>accessed </a:t>
            </a:r>
            <a:r>
              <a:rPr lang="en-US" dirty="0"/>
              <a:t>20 November 2024.</a:t>
            </a:r>
          </a:p>
          <a:p>
            <a:pPr>
              <a:spcAft>
                <a:spcPts val="600"/>
              </a:spcAft>
            </a:pPr>
            <a:r>
              <a:rPr lang="en-AU" sz="1200" dirty="0"/>
              <a:t>AERO (Australian Education Research Organisation) (2023a) </a:t>
            </a:r>
            <a:r>
              <a:rPr lang="en-AU" sz="1200" i="1" dirty="0">
                <a:hlinkClick r:id="rId7"/>
              </a:rPr>
              <a:t>Teaching routines: their role in classroom management</a:t>
            </a:r>
            <a:r>
              <a:rPr lang="en-AU" sz="1200" dirty="0"/>
              <a:t>, AERO, accessed </a:t>
            </a:r>
            <a:r>
              <a:rPr lang="en-US" sz="1200" dirty="0"/>
              <a:t>20 November 2024.</a:t>
            </a:r>
            <a:endParaRPr lang="en-US" dirty="0"/>
          </a:p>
          <a:p>
            <a:pPr>
              <a:spcAft>
                <a:spcPts val="600"/>
              </a:spcAft>
            </a:pPr>
            <a:r>
              <a:rPr lang="en-AU" dirty="0"/>
              <a:t>AERO (Australian Education Research Organisation) (2023b) </a:t>
            </a:r>
            <a:r>
              <a:rPr lang="en-AU" i="1" dirty="0">
                <a:hlinkClick r:id="rId8"/>
              </a:rPr>
              <a:t>How students learn best: an overview of the learning process and the most effective teaching practices</a:t>
            </a:r>
            <a:r>
              <a:rPr lang="en-AU" i="1" dirty="0"/>
              <a:t>, </a:t>
            </a:r>
            <a:r>
              <a:rPr lang="en-AU" dirty="0"/>
              <a:t>AERO, accessed </a:t>
            </a:r>
            <a:r>
              <a:rPr lang="en-US" dirty="0"/>
              <a:t>20 November 2024.</a:t>
            </a:r>
          </a:p>
          <a:p>
            <a:pPr>
              <a:spcAft>
                <a:spcPts val="600"/>
              </a:spcAft>
            </a:pPr>
            <a:r>
              <a:rPr lang="en-AU" sz="1200" dirty="0">
                <a:effectLst/>
                <a:ea typeface="Aptos" panose="020B0004020202020204" pitchFamily="34" charset="0"/>
                <a:cs typeface="Times New Roman"/>
              </a:rPr>
              <a:t>AERO (Australian Education Research Organisation) (2023c) </a:t>
            </a:r>
            <a:r>
              <a:rPr lang="en-AU" sz="1200" i="1" u="sng" dirty="0">
                <a:solidFill>
                  <a:srgbClr val="467886"/>
                </a:solidFill>
                <a:effectLst/>
                <a:ea typeface="Aptos" panose="020B0004020202020204" pitchFamily="34" charset="0"/>
                <a:cs typeface="Times New Roman"/>
                <a:hlinkClick r:id="rId9"/>
              </a:rPr>
              <a:t>Managing cognitive load optimises learning</a:t>
            </a:r>
            <a:r>
              <a:rPr lang="en-AU" sz="1200" i="1" dirty="0">
                <a:effectLst/>
                <a:ea typeface="Aptos" panose="020B0004020202020204" pitchFamily="34" charset="0"/>
                <a:cs typeface="Times New Roman"/>
              </a:rPr>
              <a:t>, </a:t>
            </a:r>
            <a:r>
              <a:rPr lang="en-AU" sz="1200" dirty="0">
                <a:effectLst/>
                <a:ea typeface="Aptos" panose="020B0004020202020204" pitchFamily="34" charset="0"/>
                <a:cs typeface="Times New Roman"/>
              </a:rPr>
              <a:t>AERO, accessed 20 November 2024.</a:t>
            </a:r>
          </a:p>
          <a:p>
            <a:pPr>
              <a:spcAft>
                <a:spcPts val="600"/>
              </a:spcAft>
            </a:pPr>
            <a:r>
              <a:rPr lang="en-AU" dirty="0"/>
              <a:t>AERO (Australian Education Research Organisation) </a:t>
            </a:r>
            <a:r>
              <a:rPr lang="en-AU" dirty="0">
                <a:ea typeface="+mn-lt"/>
                <a:cs typeface="+mn-lt"/>
              </a:rPr>
              <a:t>(2023d) </a:t>
            </a:r>
            <a:r>
              <a:rPr lang="en-AU" i="1" dirty="0">
                <a:hlinkClick r:id="rId10"/>
              </a:rPr>
              <a:t>Explicit instruction optimises learning</a:t>
            </a:r>
            <a:r>
              <a:rPr lang="en-AU" dirty="0"/>
              <a:t>, AERO, accessed </a:t>
            </a:r>
            <a:r>
              <a:rPr lang="en-US" dirty="0"/>
              <a:t>20 November 2024.</a:t>
            </a:r>
            <a:endParaRPr lang="en-AU" dirty="0"/>
          </a:p>
          <a:p>
            <a:pPr>
              <a:spcAft>
                <a:spcPts val="600"/>
              </a:spcAft>
            </a:pPr>
            <a:r>
              <a:rPr lang="en-US" dirty="0"/>
              <a:t>AERO (Australian Education Research </a:t>
            </a:r>
            <a:r>
              <a:rPr lang="en-US" dirty="0" err="1"/>
              <a:t>Organisation</a:t>
            </a:r>
            <a:r>
              <a:rPr lang="en-US" dirty="0"/>
              <a:t>) (2024a) </a:t>
            </a:r>
            <a:r>
              <a:rPr lang="en-US" i="1" dirty="0">
                <a:hlinkClick r:id="rId10"/>
              </a:rPr>
              <a:t>Explicit instruction</a:t>
            </a:r>
            <a:r>
              <a:rPr lang="en-US" dirty="0"/>
              <a:t>, AERO, accessed 20 November 2024.</a:t>
            </a:r>
          </a:p>
          <a:p>
            <a:pPr>
              <a:spcAft>
                <a:spcPts val="600"/>
              </a:spcAft>
            </a:pPr>
            <a:r>
              <a:rPr lang="en-US" dirty="0"/>
              <a:t>AERO (Australian Education Research Organisation) (2024a) </a:t>
            </a:r>
            <a:r>
              <a:rPr lang="en-US" dirty="0">
                <a:hlinkClick r:id="rId11"/>
              </a:rPr>
              <a:t>Teach explicitly</a:t>
            </a:r>
            <a:r>
              <a:rPr lang="en-US" dirty="0"/>
              <a:t>, AERO, accessed 20 November 2024.</a:t>
            </a:r>
            <a:endParaRPr lang="en-AU" dirty="0"/>
          </a:p>
        </p:txBody>
      </p:sp>
      <p:sp>
        <p:nvSpPr>
          <p:cNvPr id="3" name="Slide Number Placeholder 2">
            <a:extLst>
              <a:ext uri="{FF2B5EF4-FFF2-40B4-BE49-F238E27FC236}">
                <a16:creationId xmlns:a16="http://schemas.microsoft.com/office/drawing/2014/main" id="{24EB819A-F11B-8877-7C34-845A19590888}"/>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72</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10926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8E4C-990E-BA36-87AD-1F5F98A01E74}"/>
              </a:ext>
            </a:extLst>
          </p:cNvPr>
          <p:cNvSpPr>
            <a:spLocks noGrp="1"/>
          </p:cNvSpPr>
          <p:nvPr>
            <p:ph type="title"/>
          </p:nvPr>
        </p:nvSpPr>
        <p:spPr/>
        <p:txBody>
          <a:bodyPr/>
          <a:lstStyle/>
          <a:p>
            <a:r>
              <a:rPr lang="en-US" dirty="0"/>
              <a:t>Reference list </a:t>
            </a:r>
            <a:r>
              <a:rPr lang="en-US" dirty="0">
                <a:solidFill>
                  <a:schemeClr val="bg1"/>
                </a:solidFill>
              </a:rPr>
              <a:t>(2)</a:t>
            </a:r>
          </a:p>
        </p:txBody>
      </p:sp>
      <p:sp>
        <p:nvSpPr>
          <p:cNvPr id="5" name="Text Placeholder 4">
            <a:extLst>
              <a:ext uri="{FF2B5EF4-FFF2-40B4-BE49-F238E27FC236}">
                <a16:creationId xmlns:a16="http://schemas.microsoft.com/office/drawing/2014/main" id="{805F95C7-B006-DCA5-4A7C-F19BED843385}"/>
              </a:ext>
            </a:extLst>
          </p:cNvPr>
          <p:cNvSpPr>
            <a:spLocks noGrp="1"/>
          </p:cNvSpPr>
          <p:nvPr>
            <p:ph type="body" sz="quarter" idx="19"/>
          </p:nvPr>
        </p:nvSpPr>
        <p:spPr>
          <a:xfrm>
            <a:off x="360000" y="1773507"/>
            <a:ext cx="11484000" cy="4724492"/>
          </a:xfrm>
        </p:spPr>
        <p:txBody>
          <a:bodyPr vert="horz" lIns="0" tIns="0" rIns="0" bIns="0" rtlCol="0" anchor="t">
            <a:noAutofit/>
          </a:bodyPr>
          <a:lstStyle/>
          <a:p>
            <a:pPr>
              <a:spcAft>
                <a:spcPts val="600"/>
              </a:spcAft>
            </a:pPr>
            <a:r>
              <a:rPr lang="en-AU" sz="1200" b="0" dirty="0"/>
              <a:t>CESE (Centre for Education Statistics and Evaluation) (2017) </a:t>
            </a:r>
            <a:r>
              <a:rPr lang="en-AU" sz="1200" b="0" i="1" dirty="0">
                <a:hlinkClick r:id="rId3">
                  <a:extLst>
                    <a:ext uri="{A12FA001-AC4F-418D-AE19-62706E023703}">
                      <ahyp:hlinkClr xmlns:ahyp="http://schemas.microsoft.com/office/drawing/2018/hyperlinkcolor" val="tx"/>
                    </a:ext>
                  </a:extLst>
                </a:hlinkClick>
              </a:rPr>
              <a:t>Cognitive load theory: </a:t>
            </a:r>
            <a:r>
              <a:rPr lang="en-AU" sz="1200" i="1" dirty="0">
                <a:hlinkClick r:id="rId3">
                  <a:extLst>
                    <a:ext uri="{A12FA001-AC4F-418D-AE19-62706E023703}">
                      <ahyp:hlinkClr xmlns:ahyp="http://schemas.microsoft.com/office/drawing/2018/hyperlinkcolor" val="tx"/>
                    </a:ext>
                  </a:extLst>
                </a:hlinkClick>
              </a:rPr>
              <a:t>research</a:t>
            </a:r>
            <a:r>
              <a:rPr lang="en-AU" sz="1200" b="0" i="1" dirty="0">
                <a:hlinkClick r:id="rId3">
                  <a:extLst>
                    <a:ext uri="{A12FA001-AC4F-418D-AE19-62706E023703}">
                      <ahyp:hlinkClr xmlns:ahyp="http://schemas.microsoft.com/office/drawing/2018/hyperlinkcolor" val="tx"/>
                    </a:ext>
                  </a:extLst>
                </a:hlinkClick>
              </a:rPr>
              <a:t> that teachers really need to understand</a:t>
            </a:r>
            <a:r>
              <a:rPr lang="en-AU" sz="1200" b="0" dirty="0"/>
              <a:t>, NSW Department of Education.</a:t>
            </a:r>
            <a:endParaRPr lang="en-AU" sz="1200" dirty="0">
              <a:cs typeface="Calibri"/>
            </a:endParaRPr>
          </a:p>
          <a:p>
            <a:pPr>
              <a:spcAft>
                <a:spcPts val="600"/>
              </a:spcAft>
            </a:pPr>
            <a:r>
              <a:rPr lang="en-AU" sz="1200" dirty="0"/>
              <a:t>Cowan N (2010) </a:t>
            </a:r>
            <a:r>
              <a:rPr lang="en-AU" sz="1200" dirty="0">
                <a:hlinkClick r:id="rId4"/>
              </a:rPr>
              <a:t>‘The magical mystery four: how is working memory capacity limited, and why?</a:t>
            </a:r>
            <a:r>
              <a:rPr lang="en-AU" sz="1200" dirty="0"/>
              <a:t>’ </a:t>
            </a:r>
            <a:r>
              <a:rPr lang="en-AU" sz="1200" i="1" dirty="0"/>
              <a:t>Current directions in psychological science</a:t>
            </a:r>
            <a:r>
              <a:rPr lang="en-AU" sz="1200" dirty="0"/>
              <a:t>, 19(1):51–57.</a:t>
            </a:r>
          </a:p>
          <a:p>
            <a:pPr>
              <a:spcAft>
                <a:spcPts val="600"/>
              </a:spcAft>
            </a:pPr>
            <a:r>
              <a:rPr lang="en-AU" sz="1200" dirty="0" err="1">
                <a:cs typeface="Calibri"/>
              </a:rPr>
              <a:t>Donohoo</a:t>
            </a:r>
            <a:r>
              <a:rPr lang="en-AU" sz="1200" dirty="0">
                <a:cs typeface="Calibri"/>
              </a:rPr>
              <a:t> J, Hattie J and </a:t>
            </a:r>
            <a:r>
              <a:rPr lang="en-AU" sz="1200" dirty="0" err="1">
                <a:cs typeface="Calibri"/>
              </a:rPr>
              <a:t>Eells</a:t>
            </a:r>
            <a:r>
              <a:rPr lang="en-AU" sz="1200" dirty="0">
                <a:cs typeface="Calibri"/>
              </a:rPr>
              <a:t> R (2018) '</a:t>
            </a:r>
            <a:r>
              <a:rPr lang="en-AU" sz="1200" dirty="0">
                <a:cs typeface="Calibri"/>
                <a:hlinkClick r:id="rId5"/>
              </a:rPr>
              <a:t>The power of collective efficacy</a:t>
            </a:r>
            <a:r>
              <a:rPr lang="en-AU" sz="1200" dirty="0">
                <a:cs typeface="Calibri"/>
              </a:rPr>
              <a:t>', </a:t>
            </a:r>
            <a:r>
              <a:rPr lang="en-AU" sz="1200" i="1" dirty="0">
                <a:cs typeface="Calibri"/>
              </a:rPr>
              <a:t>Educational Leadership </a:t>
            </a:r>
            <a:r>
              <a:rPr lang="en-AU" sz="1200" dirty="0">
                <a:cs typeface="Calibri"/>
              </a:rPr>
              <a:t>75:40</a:t>
            </a:r>
            <a:r>
              <a:rPr lang="en-AU" sz="1200" dirty="0"/>
              <a:t>–</a:t>
            </a:r>
            <a:r>
              <a:rPr lang="en-AU" sz="1200" dirty="0">
                <a:cs typeface="Calibri"/>
              </a:rPr>
              <a:t>44. </a:t>
            </a:r>
          </a:p>
          <a:p>
            <a:pPr>
              <a:spcAft>
                <a:spcPts val="600"/>
              </a:spcAft>
            </a:pPr>
            <a:r>
              <a:rPr lang="en-AU" sz="1200" dirty="0"/>
              <a:t>Evidence for Learning (20</a:t>
            </a:r>
            <a:r>
              <a:rPr lang="en-AU" sz="1200" dirty="0">
                <a:cs typeface="Calibri"/>
              </a:rPr>
              <a:t>22)</a:t>
            </a:r>
            <a:r>
              <a:rPr lang="en-AU" sz="1200" dirty="0">
                <a:solidFill>
                  <a:schemeClr val="accent2"/>
                </a:solidFill>
                <a:cs typeface="Calibri"/>
              </a:rPr>
              <a:t> </a:t>
            </a:r>
            <a:r>
              <a:rPr lang="en-AU" sz="1200" i="1" dirty="0">
                <a:solidFill>
                  <a:schemeClr val="accent2"/>
                </a:solidFill>
                <a:cs typeface="Calibri"/>
                <a:hlinkClick r:id="rId6">
                  <a:extLst>
                    <a:ext uri="{A12FA001-AC4F-418D-AE19-62706E023703}">
                      <ahyp:hlinkClr xmlns:ahyp="http://schemas.microsoft.com/office/drawing/2018/hyperlinkcolor" val="tx"/>
                    </a:ext>
                  </a:extLst>
                </a:hlinkClick>
              </a:rPr>
              <a:t>Effective professional development</a:t>
            </a:r>
            <a:r>
              <a:rPr lang="en-AU" sz="1200" dirty="0">
                <a:solidFill>
                  <a:schemeClr val="accent2"/>
                </a:solidFill>
                <a:cs typeface="Calibri"/>
              </a:rPr>
              <a:t>,</a:t>
            </a:r>
            <a:r>
              <a:rPr lang="en-AU" sz="1200" dirty="0">
                <a:cs typeface="Calibri"/>
              </a:rPr>
              <a:t> Evidence for Learning.</a:t>
            </a:r>
          </a:p>
          <a:p>
            <a:pPr>
              <a:spcAft>
                <a:spcPts val="600"/>
              </a:spcAft>
            </a:pPr>
            <a:r>
              <a:rPr lang="en-AU" sz="1200" dirty="0">
                <a:solidFill>
                  <a:srgbClr val="000000"/>
                </a:solidFill>
                <a:cs typeface="Calibri"/>
              </a:rPr>
              <a:t>Fletcher-Wood H (2018) </a:t>
            </a:r>
            <a:r>
              <a:rPr lang="en-AU" sz="1200" i="1" dirty="0">
                <a:solidFill>
                  <a:srgbClr val="000000"/>
                </a:solidFill>
                <a:cs typeface="Calibri"/>
              </a:rPr>
              <a:t>Responsive teaching, </a:t>
            </a:r>
            <a:r>
              <a:rPr lang="en-AU" sz="1200" dirty="0">
                <a:solidFill>
                  <a:srgbClr val="000000"/>
                </a:solidFill>
                <a:cs typeface="Calibri"/>
              </a:rPr>
              <a:t>Routledge.</a:t>
            </a:r>
          </a:p>
          <a:p>
            <a:pPr>
              <a:spcAft>
                <a:spcPts val="600"/>
              </a:spcAft>
            </a:pPr>
            <a:r>
              <a:rPr lang="en-AU" sz="1200" dirty="0"/>
              <a:t>Fletcher-Wood H (23 April 2017) '</a:t>
            </a:r>
            <a:r>
              <a:rPr lang="en-AU" sz="1200" dirty="0">
                <a:solidFill>
                  <a:srgbClr val="111111"/>
                </a:solidFill>
                <a:hlinkClick r:id="rId7"/>
              </a:rPr>
              <a:t>Better</a:t>
            </a:r>
            <a:r>
              <a:rPr lang="en-AU" sz="1200" b="0" dirty="0">
                <a:solidFill>
                  <a:srgbClr val="111111"/>
                </a:solidFill>
                <a:effectLst/>
                <a:hlinkClick r:id="rId7"/>
              </a:rPr>
              <a:t> planning: better teaching, better learning</a:t>
            </a:r>
            <a:r>
              <a:rPr lang="en-AU" sz="1200" i="1" dirty="0">
                <a:solidFill>
                  <a:srgbClr val="111111"/>
                </a:solidFill>
                <a:cs typeface="Times New Roman"/>
              </a:rPr>
              <a:t>', Improving teaching </a:t>
            </a:r>
            <a:r>
              <a:rPr lang="en-AU" sz="1200" dirty="0">
                <a:solidFill>
                  <a:srgbClr val="111111"/>
                </a:solidFill>
                <a:cs typeface="Times New Roman"/>
              </a:rPr>
              <a:t>blog,</a:t>
            </a:r>
            <a:r>
              <a:rPr lang="en-AU" sz="1200" i="1" dirty="0">
                <a:solidFill>
                  <a:srgbClr val="111111"/>
                </a:solidFill>
                <a:cs typeface="Times New Roman"/>
              </a:rPr>
              <a:t> </a:t>
            </a:r>
            <a:r>
              <a:rPr lang="en-AU" sz="1200" kern="100" dirty="0">
                <a:ea typeface="Aptos" panose="020B0004020202020204" pitchFamily="34" charset="0"/>
                <a:cs typeface="Times New Roman"/>
              </a:rPr>
              <a:t>accessed</a:t>
            </a:r>
            <a:r>
              <a:rPr lang="en-AU" sz="1200" u="none" kern="100" dirty="0">
                <a:effectLst/>
                <a:ea typeface="Aptos" panose="020B0004020202020204" pitchFamily="34" charset="0"/>
                <a:cs typeface="Times New Roman"/>
              </a:rPr>
              <a:t> 12 September 2024.</a:t>
            </a:r>
          </a:p>
          <a:p>
            <a:pPr>
              <a:spcAft>
                <a:spcPts val="600"/>
              </a:spcAft>
            </a:pPr>
            <a:r>
              <a:rPr lang="en-AU" sz="1200" dirty="0">
                <a:ea typeface="Calibri"/>
                <a:cs typeface="Calibri"/>
              </a:rPr>
              <a:t>Harn B,  Parisi D and </a:t>
            </a:r>
            <a:r>
              <a:rPr lang="en-AU" sz="1200" dirty="0" err="1">
                <a:ea typeface="Calibri"/>
                <a:cs typeface="Calibri"/>
              </a:rPr>
              <a:t>Stoolmiller</a:t>
            </a:r>
            <a:r>
              <a:rPr lang="en-AU" sz="1200" dirty="0">
                <a:ea typeface="Calibri"/>
                <a:cs typeface="Calibri"/>
              </a:rPr>
              <a:t> M (2013) ‘</a:t>
            </a:r>
            <a:r>
              <a:rPr lang="en-AU" sz="1200" dirty="0">
                <a:ea typeface="Calibri"/>
                <a:cs typeface="Calibri"/>
                <a:hlinkClick r:id="rId8"/>
              </a:rPr>
              <a:t>Balancing fidelity with flexibility and fit: what do we really know about fidelity of implementation in schools?</a:t>
            </a:r>
            <a:r>
              <a:rPr lang="en-AU" sz="1200" dirty="0">
                <a:ea typeface="Calibri"/>
                <a:cs typeface="Calibri"/>
              </a:rPr>
              <a:t>’ </a:t>
            </a:r>
            <a:r>
              <a:rPr lang="en-AU" sz="1200" i="1" dirty="0">
                <a:ea typeface="Calibri"/>
                <a:cs typeface="Calibri"/>
              </a:rPr>
              <a:t>Exceptional Children</a:t>
            </a:r>
            <a:r>
              <a:rPr lang="en-AU" sz="1200" dirty="0">
                <a:ea typeface="Calibri"/>
                <a:cs typeface="Calibri"/>
              </a:rPr>
              <a:t>, 79:181-193.</a:t>
            </a:r>
            <a:endParaRPr lang="en-AU" sz="1200" u="none" kern="100" dirty="0">
              <a:effectLst/>
              <a:ea typeface="Aptos" panose="020B0004020202020204" pitchFamily="34" charset="0"/>
              <a:cs typeface="Times New Roman"/>
            </a:endParaRPr>
          </a:p>
          <a:p>
            <a:pPr>
              <a:spcAft>
                <a:spcPts val="600"/>
              </a:spcAft>
            </a:pPr>
            <a:r>
              <a:rPr lang="en-AU" sz="1200" dirty="0">
                <a:cs typeface="Calibri"/>
              </a:rPr>
              <a:t>Hunter J and Haywood A (2023) </a:t>
            </a:r>
            <a:r>
              <a:rPr lang="en-AU" sz="1200" i="1" dirty="0">
                <a:cs typeface="Calibri"/>
                <a:hlinkClick r:id="rId9"/>
              </a:rPr>
              <a:t>How to implement a whole-school curriculum approach: a guide for principals</a:t>
            </a:r>
            <a:r>
              <a:rPr lang="en-AU" sz="1200" dirty="0">
                <a:cs typeface="Calibri"/>
              </a:rPr>
              <a:t>, A Gratton Report, accessed 15 November 2024.</a:t>
            </a:r>
            <a:endParaRPr lang="en-AU" sz="1200" dirty="0"/>
          </a:p>
          <a:p>
            <a:pPr>
              <a:spcAft>
                <a:spcPts val="600"/>
              </a:spcAft>
            </a:pPr>
            <a:r>
              <a:rPr lang="en-US" sz="1200" dirty="0">
                <a:cs typeface="Calibri"/>
              </a:rPr>
              <a:t>Lovell O (2020) </a:t>
            </a:r>
            <a:r>
              <a:rPr lang="en-US" sz="1200" i="1" dirty="0" err="1">
                <a:cs typeface="Calibri"/>
              </a:rPr>
              <a:t>Sweller’s</a:t>
            </a:r>
            <a:r>
              <a:rPr lang="en-US" sz="1200" i="1" dirty="0">
                <a:cs typeface="Calibri"/>
              </a:rPr>
              <a:t> cognitive load theory in action,</a:t>
            </a:r>
            <a:r>
              <a:rPr lang="en-US" sz="1200" dirty="0">
                <a:cs typeface="Calibri"/>
              </a:rPr>
              <a:t> John Catt Educational Ltd.</a:t>
            </a:r>
            <a:endParaRPr lang="en-US" sz="1200" dirty="0"/>
          </a:p>
          <a:p>
            <a:pPr>
              <a:spcAft>
                <a:spcPts val="600"/>
              </a:spcAft>
            </a:pPr>
            <a:r>
              <a:rPr lang="en-US" sz="1200" dirty="0">
                <a:cs typeface="Calibri"/>
              </a:rPr>
              <a:t>McCrea P (2020) </a:t>
            </a:r>
            <a:r>
              <a:rPr lang="en-US" sz="1200" i="1" dirty="0">
                <a:cs typeface="Calibri"/>
              </a:rPr>
              <a:t>Motivated teaching: harnessing the science of motivation to boost attention and effort in the classroom</a:t>
            </a:r>
            <a:r>
              <a:rPr lang="en-US" sz="1200" dirty="0">
                <a:cs typeface="Calibri"/>
              </a:rPr>
              <a:t>, </a:t>
            </a:r>
            <a:r>
              <a:rPr lang="en-US" sz="1200" dirty="0" err="1">
                <a:cs typeface="Calibri"/>
              </a:rPr>
              <a:t>Createspace</a:t>
            </a:r>
            <a:r>
              <a:rPr lang="en-US" sz="1200" dirty="0">
                <a:cs typeface="Calibri"/>
              </a:rPr>
              <a:t> Independent Publishing Platform.</a:t>
            </a:r>
            <a:endParaRPr lang="en-AU" dirty="0"/>
          </a:p>
        </p:txBody>
      </p:sp>
      <p:sp>
        <p:nvSpPr>
          <p:cNvPr id="3" name="Slide Number Placeholder 2">
            <a:extLst>
              <a:ext uri="{FF2B5EF4-FFF2-40B4-BE49-F238E27FC236}">
                <a16:creationId xmlns:a16="http://schemas.microsoft.com/office/drawing/2014/main" id="{24EB819A-F11B-8877-7C34-845A19590888}"/>
              </a:ext>
              <a:ext uri="{C183D7F6-B498-43B3-948B-1728B52AA6E4}">
                <adec:decorative xmlns:adec="http://schemas.microsoft.com/office/drawing/2017/decorative" val="1"/>
              </a:ext>
            </a:extLst>
          </p:cNvPr>
          <p:cNvSpPr>
            <a:spLocks noGrp="1"/>
          </p:cNvSpPr>
          <p:nvPr>
            <p:ph type="sldNum" sz="quarter" idx="1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47481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8E4C-990E-BA36-87AD-1F5F98A01E74}"/>
              </a:ext>
            </a:extLst>
          </p:cNvPr>
          <p:cNvSpPr>
            <a:spLocks noGrp="1"/>
          </p:cNvSpPr>
          <p:nvPr>
            <p:ph type="title"/>
          </p:nvPr>
        </p:nvSpPr>
        <p:spPr/>
        <p:txBody>
          <a:bodyPr/>
          <a:lstStyle/>
          <a:p>
            <a:r>
              <a:rPr lang="en-US" dirty="0"/>
              <a:t>Reference list </a:t>
            </a:r>
            <a:r>
              <a:rPr lang="en-US" dirty="0">
                <a:solidFill>
                  <a:schemeClr val="bg1"/>
                </a:solidFill>
              </a:rPr>
              <a:t>(3))</a:t>
            </a:r>
          </a:p>
        </p:txBody>
      </p:sp>
      <p:sp>
        <p:nvSpPr>
          <p:cNvPr id="5" name="Text Placeholder 4">
            <a:extLst>
              <a:ext uri="{FF2B5EF4-FFF2-40B4-BE49-F238E27FC236}">
                <a16:creationId xmlns:a16="http://schemas.microsoft.com/office/drawing/2014/main" id="{805F95C7-B006-DCA5-4A7C-F19BED843385}"/>
              </a:ext>
            </a:extLst>
          </p:cNvPr>
          <p:cNvSpPr>
            <a:spLocks noGrp="1"/>
          </p:cNvSpPr>
          <p:nvPr>
            <p:ph type="body" sz="quarter" idx="19"/>
          </p:nvPr>
        </p:nvSpPr>
        <p:spPr>
          <a:xfrm>
            <a:off x="360000" y="1773238"/>
            <a:ext cx="11484000" cy="4491058"/>
          </a:xfrm>
        </p:spPr>
        <p:txBody>
          <a:bodyPr vert="horz" lIns="0" tIns="0" rIns="0" bIns="0" rtlCol="0" anchor="t">
            <a:noAutofit/>
          </a:bodyPr>
          <a:lstStyle/>
          <a:p>
            <a:pPr>
              <a:spcAft>
                <a:spcPts val="600"/>
              </a:spcAft>
            </a:pPr>
            <a:r>
              <a:rPr lang="en-US" sz="1200" dirty="0" err="1">
                <a:cs typeface="Calibri"/>
              </a:rPr>
              <a:t>Madgwick</a:t>
            </a:r>
            <a:r>
              <a:rPr lang="en-US" sz="1200" dirty="0">
                <a:cs typeface="Calibri"/>
              </a:rPr>
              <a:t> H (14 July 2021) '</a:t>
            </a:r>
            <a:r>
              <a:rPr lang="en-AU" sz="1200" dirty="0">
                <a:cs typeface="Calibri"/>
                <a:hlinkClick r:id="rId3"/>
              </a:rPr>
              <a:t>'EEF Blog: ECF– exploring the evidence: prior knowledge and pupil misconceptions', </a:t>
            </a:r>
            <a:r>
              <a:rPr lang="en-AU" sz="1200" dirty="0">
                <a:cs typeface="Calibri"/>
              </a:rPr>
              <a:t>', </a:t>
            </a:r>
            <a:r>
              <a:rPr lang="en-AU" sz="1200" i="1" dirty="0">
                <a:cs typeface="Calibri"/>
              </a:rPr>
              <a:t>Education Endowment Foundation</a:t>
            </a:r>
            <a:r>
              <a:rPr lang="en-AU" sz="1200" dirty="0">
                <a:cs typeface="Calibri"/>
              </a:rPr>
              <a:t>, accessed 4 October 2024. </a:t>
            </a:r>
          </a:p>
          <a:p>
            <a:pPr>
              <a:spcAft>
                <a:spcPts val="600"/>
              </a:spcAft>
            </a:pPr>
            <a:r>
              <a:rPr lang="en-AU" sz="1200" dirty="0">
                <a:cs typeface="Calibri"/>
              </a:rPr>
              <a:t>NESA (</a:t>
            </a:r>
            <a:r>
              <a:rPr lang="en-AU" sz="1200" dirty="0">
                <a:ea typeface="+mn-lt"/>
                <a:cs typeface="Calibri"/>
              </a:rPr>
              <a:t>NSW Education Standards Authority) (2024) </a:t>
            </a:r>
            <a:r>
              <a:rPr lang="en-AU" sz="1200" i="1" dirty="0">
                <a:ea typeface="+mn-lt"/>
                <a:cs typeface="Calibri"/>
                <a:hlinkClick r:id="rId4"/>
              </a:rPr>
              <a:t>Geography 7</a:t>
            </a:r>
            <a:r>
              <a:rPr lang="en-AU" sz="1200" dirty="0">
                <a:hlinkClick r:id="rId4"/>
              </a:rPr>
              <a:t>–</a:t>
            </a:r>
            <a:r>
              <a:rPr lang="en-AU" sz="1200" i="1" dirty="0">
                <a:ea typeface="+mn-lt"/>
                <a:cs typeface="Calibri"/>
                <a:hlinkClick r:id="rId4"/>
              </a:rPr>
              <a:t>10 Syllabus</a:t>
            </a:r>
            <a:r>
              <a:rPr lang="en-AU" sz="1200" dirty="0">
                <a:ea typeface="+mn-lt"/>
                <a:cs typeface="Calibri"/>
              </a:rPr>
              <a:t>, NESA.</a:t>
            </a:r>
            <a:endParaRPr lang="en-AU" sz="1200" dirty="0">
              <a:cs typeface="Calibri"/>
            </a:endParaRPr>
          </a:p>
          <a:p>
            <a:pPr>
              <a:spcAft>
                <a:spcPts val="600"/>
              </a:spcAft>
            </a:pPr>
            <a:r>
              <a:rPr lang="en-AU" sz="1200" dirty="0">
                <a:cs typeface="Calibri"/>
              </a:rPr>
              <a:t>NESA (</a:t>
            </a:r>
            <a:r>
              <a:rPr lang="en-AU" sz="1200" dirty="0">
                <a:ea typeface="+mn-lt"/>
                <a:cs typeface="Calibri"/>
              </a:rPr>
              <a:t>NSW Education Standards Authority) (2024) </a:t>
            </a:r>
            <a:r>
              <a:rPr lang="en-AU" sz="1200" i="1" dirty="0">
                <a:ea typeface="+mn-lt"/>
                <a:cs typeface="Calibri"/>
                <a:hlinkClick r:id="rId5"/>
              </a:rPr>
              <a:t>Science and Technology K–6 Syllabus</a:t>
            </a:r>
            <a:r>
              <a:rPr lang="en-AU" sz="1200" dirty="0">
                <a:ea typeface="+mn-lt"/>
                <a:cs typeface="Calibri"/>
              </a:rPr>
              <a:t>, NESA.</a:t>
            </a:r>
          </a:p>
          <a:p>
            <a:pPr>
              <a:spcAft>
                <a:spcPts val="600"/>
              </a:spcAft>
            </a:pPr>
            <a:r>
              <a:rPr lang="en-AU" sz="1200" dirty="0">
                <a:ea typeface="+mn-lt"/>
                <a:cs typeface="+mn-lt"/>
              </a:rPr>
              <a:t>NESA (NSW Education Standards Authority) (2024) </a:t>
            </a:r>
            <a:r>
              <a:rPr lang="en-AU" sz="1200" i="1" dirty="0">
                <a:ea typeface="+mn-lt"/>
                <a:cs typeface="+mn-lt"/>
                <a:hlinkClick r:id="rId6"/>
              </a:rPr>
              <a:t>Science and Technology K–6 (2024): Stage 1 Teaching advice</a:t>
            </a:r>
            <a:r>
              <a:rPr lang="en-AU" sz="1200" dirty="0">
                <a:ea typeface="+mn-lt"/>
                <a:cs typeface="+mn-lt"/>
              </a:rPr>
              <a:t>, NESA.</a:t>
            </a:r>
            <a:endParaRPr lang="en-AU" sz="1200" dirty="0"/>
          </a:p>
          <a:p>
            <a:pPr>
              <a:spcAft>
                <a:spcPts val="600"/>
              </a:spcAft>
            </a:pPr>
            <a:r>
              <a:rPr lang="en-AU" sz="1200" dirty="0">
                <a:cs typeface="Calibri"/>
              </a:rPr>
              <a:t>NSW Department of Education (n.d.) </a:t>
            </a:r>
            <a:r>
              <a:rPr lang="en-AU" sz="1200" i="1" dirty="0">
                <a:cs typeface="Calibri"/>
                <a:hlinkClick r:id="rId7"/>
              </a:rPr>
              <a:t>8 Aboriginal ways of learning: Aboriginal pedagogy</a:t>
            </a:r>
            <a:r>
              <a:rPr lang="en-AU" sz="1200" dirty="0">
                <a:cs typeface="Calibri"/>
              </a:rPr>
              <a:t>, NSW Department of Education.</a:t>
            </a:r>
          </a:p>
          <a:p>
            <a:pPr>
              <a:spcAft>
                <a:spcPts val="600"/>
              </a:spcAft>
            </a:pPr>
            <a:r>
              <a:rPr lang="en-US" sz="1200" dirty="0" err="1">
                <a:cs typeface="Calibri"/>
              </a:rPr>
              <a:t>Nuthall</a:t>
            </a:r>
            <a:r>
              <a:rPr lang="en-US" sz="1200" dirty="0">
                <a:cs typeface="Calibri"/>
              </a:rPr>
              <a:t> G (2007) </a:t>
            </a:r>
            <a:r>
              <a:rPr lang="en-US" sz="1200" i="1" dirty="0">
                <a:cs typeface="Calibri"/>
              </a:rPr>
              <a:t>The hidden lives of learners</a:t>
            </a:r>
            <a:r>
              <a:rPr lang="en-US" sz="1200" dirty="0">
                <a:cs typeface="Calibri"/>
              </a:rPr>
              <a:t>, New Zealand Council for Educational Research. </a:t>
            </a:r>
            <a:endParaRPr lang="en-US" sz="1200" dirty="0"/>
          </a:p>
          <a:p>
            <a:pPr>
              <a:spcAft>
                <a:spcPts val="600"/>
              </a:spcAft>
            </a:pPr>
            <a:r>
              <a:rPr lang="en-US" sz="1200" dirty="0" err="1">
                <a:cs typeface="Calibri"/>
              </a:rPr>
              <a:t>Peeters</a:t>
            </a:r>
            <a:r>
              <a:rPr lang="en-US" sz="1200" dirty="0">
                <a:cs typeface="Calibri"/>
              </a:rPr>
              <a:t> A, Robinson V and Rubie-Davies C (2020) ‘Theories in use that explain adolescent help seeking and avoidance in mathematics’, </a:t>
            </a:r>
            <a:r>
              <a:rPr lang="en-US" sz="1200" i="1" dirty="0">
                <a:cs typeface="Calibri"/>
              </a:rPr>
              <a:t>Journal of Educational Psychology</a:t>
            </a:r>
            <a:r>
              <a:rPr lang="en-US" sz="1200" dirty="0">
                <a:cs typeface="Calibri"/>
              </a:rPr>
              <a:t>, 112(3):533–550, doi:10.1037/edu0000423.</a:t>
            </a:r>
          </a:p>
          <a:p>
            <a:pPr>
              <a:spcAft>
                <a:spcPts val="600"/>
              </a:spcAft>
            </a:pPr>
            <a:r>
              <a:rPr lang="en-AU" sz="1200" dirty="0">
                <a:ea typeface="+mn-lt"/>
                <a:cs typeface="Calibri"/>
              </a:rPr>
              <a:t>Perry T, Lea R, </a:t>
            </a:r>
            <a:r>
              <a:rPr lang="en-AU" sz="1200" dirty="0" err="1">
                <a:ea typeface="+mn-lt"/>
                <a:cs typeface="Calibri"/>
              </a:rPr>
              <a:t>Jørgensen</a:t>
            </a:r>
            <a:r>
              <a:rPr lang="en-AU" sz="1200" dirty="0">
                <a:ea typeface="+mn-lt"/>
                <a:cs typeface="Calibri"/>
              </a:rPr>
              <a:t> C, Cordingley P, Shapiro K, and </a:t>
            </a:r>
            <a:r>
              <a:rPr lang="en-AU" sz="1200" dirty="0" err="1">
                <a:ea typeface="+mn-lt"/>
                <a:cs typeface="Calibri"/>
              </a:rPr>
              <a:t>Youdell</a:t>
            </a:r>
            <a:r>
              <a:rPr lang="en-AU" sz="1200" dirty="0">
                <a:ea typeface="+mn-lt"/>
                <a:cs typeface="Calibri"/>
              </a:rPr>
              <a:t> D (2021) </a:t>
            </a:r>
            <a:r>
              <a:rPr lang="en-AU" sz="1200" i="1" dirty="0">
                <a:ea typeface="+mn-lt"/>
                <a:cs typeface="Calibri"/>
                <a:hlinkClick r:id="rId8"/>
              </a:rPr>
              <a:t>Cognitive science approaches in the classroom</a:t>
            </a:r>
            <a:r>
              <a:rPr lang="en-AU" sz="1200" i="1" dirty="0">
                <a:ea typeface="+mn-lt"/>
                <a:cs typeface="Calibri"/>
              </a:rPr>
              <a:t>, </a:t>
            </a:r>
            <a:r>
              <a:rPr lang="en-AU" sz="1200" dirty="0">
                <a:ea typeface="+mn-lt"/>
                <a:cs typeface="Calibri"/>
              </a:rPr>
              <a:t>Education Endowment Foundation.</a:t>
            </a:r>
            <a:endParaRPr lang="en-US" sz="1200" dirty="0"/>
          </a:p>
          <a:p>
            <a:pPr>
              <a:spcAft>
                <a:spcPts val="600"/>
              </a:spcAft>
            </a:pPr>
            <a:r>
              <a:rPr lang="en-US" sz="1200" dirty="0" err="1">
                <a:cs typeface="Calibri"/>
              </a:rPr>
              <a:t>Rosenshine</a:t>
            </a:r>
            <a:r>
              <a:rPr lang="en-US" sz="1200" dirty="0">
                <a:cs typeface="Calibri"/>
              </a:rPr>
              <a:t> B (1995)</a:t>
            </a:r>
            <a:r>
              <a:rPr lang="en-US" sz="1200" i="1" dirty="0">
                <a:cs typeface="Calibri"/>
              </a:rPr>
              <a:t> ‘</a:t>
            </a:r>
            <a:r>
              <a:rPr lang="en-US" sz="1200" dirty="0">
                <a:cs typeface="Calibri"/>
              </a:rPr>
              <a:t>Advances in research on instruction’, </a:t>
            </a:r>
            <a:r>
              <a:rPr lang="en-US" sz="1200" i="1" dirty="0">
                <a:cs typeface="Calibri"/>
              </a:rPr>
              <a:t>The Journal of Educational Research</a:t>
            </a:r>
            <a:r>
              <a:rPr lang="en-US" sz="1200" dirty="0">
                <a:cs typeface="Calibri"/>
              </a:rPr>
              <a:t>, 88(5):262–268.</a:t>
            </a:r>
            <a:endParaRPr lang="en-US" sz="1200" dirty="0"/>
          </a:p>
          <a:p>
            <a:pPr>
              <a:spcAft>
                <a:spcPts val="600"/>
              </a:spcAft>
            </a:pPr>
            <a:r>
              <a:rPr lang="en-AU" sz="1200" dirty="0" err="1">
                <a:cs typeface="Calibri"/>
              </a:rPr>
              <a:t>Rosenshine</a:t>
            </a:r>
            <a:r>
              <a:rPr lang="en-AU" sz="1200" dirty="0">
                <a:cs typeface="Calibri"/>
              </a:rPr>
              <a:t> B (2012) '</a:t>
            </a:r>
            <a:r>
              <a:rPr lang="en-AU" sz="1200" dirty="0">
                <a:cs typeface="Calibri"/>
                <a:hlinkClick r:id="rId9"/>
              </a:rPr>
              <a:t>Principles of instruction: research-based strategies that all teachers should know</a:t>
            </a:r>
            <a:r>
              <a:rPr lang="en-AU" sz="1200" dirty="0">
                <a:cs typeface="Calibri"/>
              </a:rPr>
              <a:t>', </a:t>
            </a:r>
            <a:r>
              <a:rPr lang="en-AU" sz="1200" i="1" dirty="0">
                <a:cs typeface="Calibri"/>
              </a:rPr>
              <a:t>American Educator</a:t>
            </a:r>
            <a:r>
              <a:rPr lang="en-AU" sz="1200" dirty="0">
                <a:cs typeface="Calibri"/>
              </a:rPr>
              <a:t>, 36(1):12–39.</a:t>
            </a:r>
            <a:endParaRPr lang="en-AU" dirty="0">
              <a:ea typeface="+mn-lt"/>
              <a:cs typeface="+mn-lt"/>
            </a:endParaRPr>
          </a:p>
        </p:txBody>
      </p:sp>
      <p:sp>
        <p:nvSpPr>
          <p:cNvPr id="3" name="Slide Number Placeholder 2">
            <a:extLst>
              <a:ext uri="{FF2B5EF4-FFF2-40B4-BE49-F238E27FC236}">
                <a16:creationId xmlns:a16="http://schemas.microsoft.com/office/drawing/2014/main" id="{24EB819A-F11B-8877-7C34-845A19590888}"/>
              </a:ext>
              <a:ext uri="{C183D7F6-B498-43B3-948B-1728B52AA6E4}">
                <adec:decorative xmlns:adec="http://schemas.microsoft.com/office/drawing/2017/decorative" val="1"/>
              </a:ext>
            </a:extLst>
          </p:cNvPr>
          <p:cNvSpPr>
            <a:spLocks noGrp="1"/>
          </p:cNvSpPr>
          <p:nvPr>
            <p:ph type="sldNum" sz="quarter" idx="1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74</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68440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531F7-E4D9-1BE5-B444-FF05168597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7E63AD-5DA6-58F9-8604-26932C01508D}"/>
              </a:ext>
            </a:extLst>
          </p:cNvPr>
          <p:cNvSpPr>
            <a:spLocks noGrp="1"/>
          </p:cNvSpPr>
          <p:nvPr>
            <p:ph type="title"/>
          </p:nvPr>
        </p:nvSpPr>
        <p:spPr/>
        <p:txBody>
          <a:bodyPr/>
          <a:lstStyle/>
          <a:p>
            <a:r>
              <a:rPr lang="en-US" dirty="0"/>
              <a:t>Reference list</a:t>
            </a:r>
            <a:r>
              <a:rPr lang="en-US" dirty="0">
                <a:solidFill>
                  <a:schemeClr val="bg1"/>
                </a:solidFill>
              </a:rPr>
              <a:t> (4)</a:t>
            </a:r>
          </a:p>
        </p:txBody>
      </p:sp>
      <p:sp>
        <p:nvSpPr>
          <p:cNvPr id="5" name="Text Placeholder 4">
            <a:extLst>
              <a:ext uri="{FF2B5EF4-FFF2-40B4-BE49-F238E27FC236}">
                <a16:creationId xmlns:a16="http://schemas.microsoft.com/office/drawing/2014/main" id="{387BB6E5-7DC2-E5EA-32F2-518D3B73E90E}"/>
              </a:ext>
            </a:extLst>
          </p:cNvPr>
          <p:cNvSpPr>
            <a:spLocks noGrp="1"/>
          </p:cNvSpPr>
          <p:nvPr>
            <p:ph type="body" sz="quarter" idx="19"/>
          </p:nvPr>
        </p:nvSpPr>
        <p:spPr>
          <a:xfrm>
            <a:off x="360000" y="1773238"/>
            <a:ext cx="11484000" cy="4491058"/>
          </a:xfrm>
        </p:spPr>
        <p:txBody>
          <a:bodyPr vert="horz" lIns="0" tIns="0" rIns="0" bIns="0" rtlCol="0" anchor="t">
            <a:noAutofit/>
          </a:bodyPr>
          <a:lstStyle/>
          <a:p>
            <a:pPr>
              <a:spcAft>
                <a:spcPts val="600"/>
              </a:spcAft>
            </a:pPr>
            <a:r>
              <a:rPr lang="en-AU" sz="1200" dirty="0"/>
              <a:t>Sam T and McDowall A (2024) 'Smooth seas never made a skilled sailor: Indigenous students’ academic buoyancy and the locale of the learner', </a:t>
            </a:r>
            <a:r>
              <a:rPr lang="en-AU" sz="1200" i="1" dirty="0"/>
              <a:t>The Australian Journal of Indigenous Education</a:t>
            </a:r>
            <a:r>
              <a:rPr lang="en-AU" sz="1200" dirty="0"/>
              <a:t>, 53(1).</a:t>
            </a:r>
          </a:p>
          <a:p>
            <a:pPr>
              <a:spcAft>
                <a:spcPts val="600"/>
              </a:spcAft>
            </a:pPr>
            <a:r>
              <a:rPr lang="en-AU" sz="1200" dirty="0"/>
              <a:t>Sherrington T (2019) (</a:t>
            </a:r>
            <a:r>
              <a:rPr lang="en-AU" sz="1200" dirty="0" err="1"/>
              <a:t>Caviglioli</a:t>
            </a:r>
            <a:r>
              <a:rPr lang="en-AU" sz="1200" dirty="0"/>
              <a:t> O, </a:t>
            </a:r>
            <a:r>
              <a:rPr lang="en-AU" sz="1200" dirty="0" err="1"/>
              <a:t>illus</a:t>
            </a:r>
            <a:r>
              <a:rPr lang="en-AU" sz="1200" dirty="0"/>
              <a:t>) </a:t>
            </a:r>
            <a:r>
              <a:rPr lang="en-AU" sz="1200" i="1" dirty="0" err="1"/>
              <a:t>Rosenshine's</a:t>
            </a:r>
            <a:r>
              <a:rPr lang="en-AU" sz="1200" i="1" dirty="0"/>
              <a:t> principles in action</a:t>
            </a:r>
            <a:r>
              <a:rPr lang="en-AU" sz="1200" dirty="0"/>
              <a:t>, John Catt Educational Ltd.</a:t>
            </a:r>
          </a:p>
          <a:p>
            <a:pPr>
              <a:spcAft>
                <a:spcPts val="600"/>
              </a:spcAft>
            </a:pPr>
            <a:r>
              <a:rPr lang="en-AU" sz="1200" dirty="0"/>
              <a:t>Swain N (2024) </a:t>
            </a:r>
            <a:r>
              <a:rPr lang="en-AU" sz="1200" i="1" dirty="0"/>
              <a:t>Harnessing the science of learning, </a:t>
            </a:r>
            <a:r>
              <a:rPr lang="en-AU" sz="1200" dirty="0"/>
              <a:t>Routledge.</a:t>
            </a:r>
          </a:p>
          <a:p>
            <a:pPr>
              <a:spcAft>
                <a:spcPts val="600"/>
              </a:spcAft>
            </a:pPr>
            <a:r>
              <a:rPr lang="en-AU" sz="1200" dirty="0" err="1"/>
              <a:t>Yunkaporta</a:t>
            </a:r>
            <a:r>
              <a:rPr lang="en-AU" sz="1200" dirty="0"/>
              <a:t> T (2009) </a:t>
            </a:r>
            <a:r>
              <a:rPr lang="en-AU" sz="1200" i="1" dirty="0">
                <a:hlinkClick r:id="rId3"/>
              </a:rPr>
              <a:t>8 Ways of Aboriginal Learning</a:t>
            </a:r>
            <a:r>
              <a:rPr lang="en-AU" sz="1200" dirty="0"/>
              <a:t>, accessed 20 November 2024.</a:t>
            </a:r>
            <a:endParaRPr lang="en-AU" dirty="0">
              <a:ea typeface="+mn-lt"/>
              <a:cs typeface="+mn-lt"/>
            </a:endParaRPr>
          </a:p>
        </p:txBody>
      </p:sp>
      <p:sp>
        <p:nvSpPr>
          <p:cNvPr id="3" name="Slide Number Placeholder 2">
            <a:extLst>
              <a:ext uri="{FF2B5EF4-FFF2-40B4-BE49-F238E27FC236}">
                <a16:creationId xmlns:a16="http://schemas.microsoft.com/office/drawing/2014/main" id="{30AA69E3-94ED-074F-7A3C-5C869CFF0A05}"/>
              </a:ext>
              <a:ext uri="{C183D7F6-B498-43B3-948B-1728B52AA6E4}">
                <adec:decorative xmlns:adec="http://schemas.microsoft.com/office/drawing/2017/decorative" val="1"/>
              </a:ext>
            </a:extLst>
          </p:cNvPr>
          <p:cNvSpPr>
            <a:spLocks noGrp="1"/>
          </p:cNvSpPr>
          <p:nvPr>
            <p:ph type="sldNum" sz="quarter" idx="1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75</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08129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2025</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i="1" dirty="0" err="1">
                <a:solidFill>
                  <a:schemeClr val="bg1"/>
                </a:solidFill>
              </a:rPr>
              <a:t>Cth</a:t>
            </a:r>
            <a:r>
              <a:rPr lang="en-AU" sz="1200" i="1" dirty="0">
                <a:solidFill>
                  <a:schemeClr val="bg1"/>
                </a:solidFill>
              </a:rPr>
              <a:t>). </a:t>
            </a:r>
            <a:r>
              <a:rPr lang="en-AU" sz="1200" dirty="0">
                <a:solidFill>
                  <a:schemeClr val="bg1"/>
                </a:solidFill>
              </a:rPr>
              <a:t>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6F0E0-EF71-0E27-F87B-E6FFBF2CF5AA}"/>
              </a:ext>
            </a:extLst>
          </p:cNvPr>
          <p:cNvSpPr>
            <a:spLocks noGrp="1"/>
          </p:cNvSpPr>
          <p:nvPr>
            <p:ph type="title"/>
          </p:nvPr>
        </p:nvSpPr>
        <p:spPr>
          <a:xfrm>
            <a:off x="360000" y="360000"/>
            <a:ext cx="10437702" cy="1008000"/>
          </a:xfrm>
        </p:spPr>
        <p:txBody>
          <a:bodyPr/>
          <a:lstStyle/>
          <a:p>
            <a:r>
              <a:rPr lang="en-GB" dirty="0"/>
              <a:t>Chunking and sequencing professional learning</a:t>
            </a:r>
          </a:p>
        </p:txBody>
      </p:sp>
      <p:sp>
        <p:nvSpPr>
          <p:cNvPr id="18" name="TextBox 17">
            <a:extLst>
              <a:ext uri="{FF2B5EF4-FFF2-40B4-BE49-F238E27FC236}">
                <a16:creationId xmlns:a16="http://schemas.microsoft.com/office/drawing/2014/main" id="{1C23A02A-F6FF-EAE3-5A6D-D13229DF008F}"/>
              </a:ext>
            </a:extLst>
          </p:cNvPr>
          <p:cNvSpPr txBox="1"/>
          <p:nvPr/>
        </p:nvSpPr>
        <p:spPr>
          <a:xfrm>
            <a:off x="3655828" y="1621244"/>
            <a:ext cx="5144503"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Measure baseline student data and set a goal</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1026" name="Picture 2" descr="High Impact Professional Learning (HIPL) model forms the basis of this professional learning.  This model has five elements.  &#10;Professional learning is driven by identified student needs &#10;School leadership teams enable professional learning &#10;Collaborative and applied professional learning strengthens teaching practice &#10;Professional learning is continuous and coherent &#10;Teachers and school leaders are responsible for the impact of professional learning on student growth and performance.">
            <a:extLst>
              <a:ext uri="{FF2B5EF4-FFF2-40B4-BE49-F238E27FC236}">
                <a16:creationId xmlns:a16="http://schemas.microsoft.com/office/drawing/2014/main" id="{4B460EA3-0FD9-196B-0037-E29626C29E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690" b="309"/>
          <a:stretch/>
        </p:blipFill>
        <p:spPr bwMode="auto">
          <a:xfrm>
            <a:off x="2880360" y="2009741"/>
            <a:ext cx="5928466" cy="463812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C1C0070D-E1A7-7097-2EAE-27785707679E}"/>
              </a:ext>
            </a:extLst>
          </p:cNvPr>
          <p:cNvSpPr txBox="1"/>
          <p:nvPr/>
        </p:nvSpPr>
        <p:spPr>
          <a:xfrm>
            <a:off x="8394602" y="2867783"/>
            <a:ext cx="2772287" cy="83099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Use the whole school teaching approach and plan for instruction</a:t>
            </a:r>
          </a:p>
        </p:txBody>
      </p:sp>
      <p:sp>
        <p:nvSpPr>
          <p:cNvPr id="21" name="TextBox 20">
            <a:extLst>
              <a:ext uri="{FF2B5EF4-FFF2-40B4-BE49-F238E27FC236}">
                <a16:creationId xmlns:a16="http://schemas.microsoft.com/office/drawing/2014/main" id="{A4C9B1DE-2BE0-8428-3742-83A613FB9540}"/>
              </a:ext>
            </a:extLst>
          </p:cNvPr>
          <p:cNvSpPr txBox="1"/>
          <p:nvPr/>
        </p:nvSpPr>
        <p:spPr>
          <a:xfrm>
            <a:off x="8394603" y="4536621"/>
            <a:ext cx="3129316"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Rehearse and give feedback to each other</a:t>
            </a:r>
          </a:p>
        </p:txBody>
      </p:sp>
      <p:sp>
        <p:nvSpPr>
          <p:cNvPr id="22" name="TextBox 21">
            <a:extLst>
              <a:ext uri="{FF2B5EF4-FFF2-40B4-BE49-F238E27FC236}">
                <a16:creationId xmlns:a16="http://schemas.microsoft.com/office/drawing/2014/main" id="{166A442E-7EAF-C64C-513C-9CC4C70D9E05}"/>
              </a:ext>
            </a:extLst>
          </p:cNvPr>
          <p:cNvSpPr txBox="1"/>
          <p:nvPr/>
        </p:nvSpPr>
        <p:spPr>
          <a:xfrm>
            <a:off x="668081" y="4536621"/>
            <a:ext cx="3104781" cy="83099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Implement the teaching routine in the classroom and measure impact</a:t>
            </a:r>
          </a:p>
        </p:txBody>
      </p:sp>
      <p:sp>
        <p:nvSpPr>
          <p:cNvPr id="24" name="TextBox 23">
            <a:extLst>
              <a:ext uri="{FF2B5EF4-FFF2-40B4-BE49-F238E27FC236}">
                <a16:creationId xmlns:a16="http://schemas.microsoft.com/office/drawing/2014/main" id="{0230DB55-908F-44A7-E56C-2E486CBF984A}"/>
              </a:ext>
            </a:extLst>
          </p:cNvPr>
          <p:cNvSpPr txBox="1"/>
          <p:nvPr/>
        </p:nvSpPr>
        <p:spPr>
          <a:xfrm>
            <a:off x="668081" y="2867783"/>
            <a:ext cx="2821236"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Analyse data to determine further cycles</a:t>
            </a:r>
          </a:p>
        </p:txBody>
      </p:sp>
    </p:spTree>
    <p:extLst>
      <p:ext uri="{BB962C8B-B14F-4D97-AF65-F5344CB8AC3E}">
        <p14:creationId xmlns:p14="http://schemas.microsoft.com/office/powerpoint/2010/main" val="2520850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6390B-9B90-8A60-E6DA-BD186EF4667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0A5E25-EC88-5CF9-DC6C-A31FA7B5A7C5}"/>
              </a:ext>
            </a:extLst>
          </p:cNvPr>
          <p:cNvSpPr>
            <a:spLocks noGrp="1"/>
          </p:cNvSpPr>
          <p:nvPr>
            <p:ph type="title"/>
          </p:nvPr>
        </p:nvSpPr>
        <p:spPr>
          <a:xfrm>
            <a:off x="360000" y="360000"/>
            <a:ext cx="10080000" cy="545601"/>
          </a:xfrm>
        </p:spPr>
        <p:txBody>
          <a:bodyPr/>
          <a:lstStyle/>
          <a:p>
            <a:r>
              <a:rPr lang="en-AU"/>
              <a:t>Initial data reflection point</a:t>
            </a:r>
          </a:p>
        </p:txBody>
      </p:sp>
      <p:sp>
        <p:nvSpPr>
          <p:cNvPr id="5" name="Slide Number Placeholder 3">
            <a:extLst>
              <a:ext uri="{FF2B5EF4-FFF2-40B4-BE49-F238E27FC236}">
                <a16:creationId xmlns:a16="http://schemas.microsoft.com/office/drawing/2014/main" id="{5C4BC5C2-A2A4-512A-280D-DA061D39DCC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graphicFrame>
        <p:nvGraphicFramePr>
          <p:cNvPr id="2" name="Table 1">
            <a:extLst>
              <a:ext uri="{FF2B5EF4-FFF2-40B4-BE49-F238E27FC236}">
                <a16:creationId xmlns:a16="http://schemas.microsoft.com/office/drawing/2014/main" id="{1B4CDD70-88E2-B4E4-B137-0EFFD367F71D}"/>
              </a:ext>
            </a:extLst>
          </p:cNvPr>
          <p:cNvGraphicFramePr>
            <a:graphicFrameLocks noGrp="1"/>
          </p:cNvGraphicFramePr>
          <p:nvPr>
            <p:extLst>
              <p:ext uri="{D42A27DB-BD31-4B8C-83A1-F6EECF244321}">
                <p14:modId xmlns:p14="http://schemas.microsoft.com/office/powerpoint/2010/main" val="1128830667"/>
              </p:ext>
            </p:extLst>
          </p:nvPr>
        </p:nvGraphicFramePr>
        <p:xfrm>
          <a:off x="952526" y="2416810"/>
          <a:ext cx="10171474" cy="2857056"/>
        </p:xfrm>
        <a:graphic>
          <a:graphicData uri="http://schemas.openxmlformats.org/drawingml/2006/table">
            <a:tbl>
              <a:tblPr firstRow="1" bandRow="1">
                <a:tableStyleId>{5A111915-BE36-4E01-A7E5-04B1672EAD32}</a:tableStyleId>
              </a:tblPr>
              <a:tblGrid>
                <a:gridCol w="2834159">
                  <a:extLst>
                    <a:ext uri="{9D8B030D-6E8A-4147-A177-3AD203B41FA5}">
                      <a16:colId xmlns:a16="http://schemas.microsoft.com/office/drawing/2014/main" val="846016578"/>
                    </a:ext>
                  </a:extLst>
                </a:gridCol>
                <a:gridCol w="1500566">
                  <a:extLst>
                    <a:ext uri="{9D8B030D-6E8A-4147-A177-3AD203B41FA5}">
                      <a16:colId xmlns:a16="http://schemas.microsoft.com/office/drawing/2014/main" val="2502046266"/>
                    </a:ext>
                  </a:extLst>
                </a:gridCol>
                <a:gridCol w="1459005">
                  <a:extLst>
                    <a:ext uri="{9D8B030D-6E8A-4147-A177-3AD203B41FA5}">
                      <a16:colId xmlns:a16="http://schemas.microsoft.com/office/drawing/2014/main" val="728933009"/>
                    </a:ext>
                  </a:extLst>
                </a:gridCol>
                <a:gridCol w="1459005">
                  <a:extLst>
                    <a:ext uri="{9D8B030D-6E8A-4147-A177-3AD203B41FA5}">
                      <a16:colId xmlns:a16="http://schemas.microsoft.com/office/drawing/2014/main" val="1765452334"/>
                    </a:ext>
                  </a:extLst>
                </a:gridCol>
                <a:gridCol w="1448797">
                  <a:extLst>
                    <a:ext uri="{9D8B030D-6E8A-4147-A177-3AD203B41FA5}">
                      <a16:colId xmlns:a16="http://schemas.microsoft.com/office/drawing/2014/main" val="1760855099"/>
                    </a:ext>
                  </a:extLst>
                </a:gridCol>
                <a:gridCol w="1469942">
                  <a:extLst>
                    <a:ext uri="{9D8B030D-6E8A-4147-A177-3AD203B41FA5}">
                      <a16:colId xmlns:a16="http://schemas.microsoft.com/office/drawing/2014/main" val="28778889"/>
                    </a:ext>
                  </a:extLst>
                </a:gridCol>
              </a:tblGrid>
              <a:tr h="657225">
                <a:tc>
                  <a:txBody>
                    <a:bodyPr/>
                    <a:lstStyle/>
                    <a:p>
                      <a:pPr>
                        <a:lnSpc>
                          <a:spcPct val="115000"/>
                        </a:lnSpc>
                        <a:spcAft>
                          <a:spcPts val="800"/>
                        </a:spcAft>
                      </a:pPr>
                      <a:r>
                        <a:rPr lang="en-AU" sz="1800" kern="100">
                          <a:effectLst/>
                        </a:rPr>
                        <a:t>Teacher observation </a:t>
                      </a:r>
                      <a:endParaRPr lang="en-AU"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9525" marB="0">
                    <a:solidFill>
                      <a:schemeClr val="accent1"/>
                    </a:solidFill>
                  </a:tcPr>
                </a:tc>
                <a:tc>
                  <a:txBody>
                    <a:bodyPr/>
                    <a:lstStyle/>
                    <a:p>
                      <a:pPr>
                        <a:lnSpc>
                          <a:spcPct val="115000"/>
                        </a:lnSpc>
                        <a:spcAft>
                          <a:spcPts val="800"/>
                        </a:spcAft>
                      </a:pPr>
                      <a:r>
                        <a:rPr lang="en-AU" sz="1800" kern="100">
                          <a:effectLst/>
                        </a:rPr>
                        <a:t>0</a:t>
                      </a:r>
                      <a:endParaRPr lang="en-AU"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9525" marB="0">
                    <a:solidFill>
                      <a:schemeClr val="accent1"/>
                    </a:solidFill>
                  </a:tcPr>
                </a:tc>
                <a:tc>
                  <a:txBody>
                    <a:bodyPr/>
                    <a:lstStyle/>
                    <a:p>
                      <a:pPr>
                        <a:lnSpc>
                          <a:spcPct val="115000"/>
                        </a:lnSpc>
                        <a:spcAft>
                          <a:spcPts val="800"/>
                        </a:spcAft>
                      </a:pPr>
                      <a:r>
                        <a:rPr lang="en-AU" sz="1800" kern="100">
                          <a:effectLst/>
                        </a:rPr>
                        <a:t>1</a:t>
                      </a:r>
                      <a:endParaRPr lang="en-AU"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9525" marB="0">
                    <a:solidFill>
                      <a:schemeClr val="accent1"/>
                    </a:solidFill>
                  </a:tcPr>
                </a:tc>
                <a:tc>
                  <a:txBody>
                    <a:bodyPr/>
                    <a:lstStyle/>
                    <a:p>
                      <a:pPr>
                        <a:lnSpc>
                          <a:spcPct val="115000"/>
                        </a:lnSpc>
                        <a:spcAft>
                          <a:spcPts val="800"/>
                        </a:spcAft>
                      </a:pPr>
                      <a:r>
                        <a:rPr lang="en-AU" sz="1800" kern="100">
                          <a:effectLst/>
                        </a:rPr>
                        <a:t>2</a:t>
                      </a:r>
                      <a:endParaRPr lang="en-AU"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9525" marB="0">
                    <a:solidFill>
                      <a:schemeClr val="accent1"/>
                    </a:solidFill>
                  </a:tcPr>
                </a:tc>
                <a:tc>
                  <a:txBody>
                    <a:bodyPr/>
                    <a:lstStyle/>
                    <a:p>
                      <a:pPr>
                        <a:lnSpc>
                          <a:spcPct val="115000"/>
                        </a:lnSpc>
                        <a:spcAft>
                          <a:spcPts val="800"/>
                        </a:spcAft>
                      </a:pPr>
                      <a:r>
                        <a:rPr lang="en-AU" sz="1800" kern="100">
                          <a:effectLst/>
                        </a:rPr>
                        <a:t>3</a:t>
                      </a:r>
                      <a:endParaRPr lang="en-AU"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9525" marB="0">
                    <a:solidFill>
                      <a:schemeClr val="accent1"/>
                    </a:solidFill>
                  </a:tcPr>
                </a:tc>
                <a:tc>
                  <a:txBody>
                    <a:bodyPr/>
                    <a:lstStyle/>
                    <a:p>
                      <a:pPr>
                        <a:lnSpc>
                          <a:spcPct val="115000"/>
                        </a:lnSpc>
                        <a:spcAft>
                          <a:spcPts val="800"/>
                        </a:spcAft>
                      </a:pPr>
                      <a:r>
                        <a:rPr lang="en-AU" sz="1800" kern="100" dirty="0">
                          <a:effectLst/>
                        </a:rPr>
                        <a:t>4</a:t>
                      </a:r>
                      <a:endParaRPr lang="en-AU"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9525" marB="0">
                    <a:solidFill>
                      <a:schemeClr val="accent1"/>
                    </a:solidFill>
                  </a:tcPr>
                </a:tc>
                <a:extLst>
                  <a:ext uri="{0D108BD9-81ED-4DB2-BD59-A6C34878D82A}">
                    <a16:rowId xmlns:a16="http://schemas.microsoft.com/office/drawing/2014/main" val="2210717426"/>
                  </a:ext>
                </a:extLst>
              </a:tr>
              <a:tr h="884555">
                <a:tc>
                  <a:txBody>
                    <a:bodyPr/>
                    <a:lstStyle/>
                    <a:p>
                      <a:pPr lvl="0">
                        <a:lnSpc>
                          <a:spcPct val="114999"/>
                        </a:lnSpc>
                        <a:spcAft>
                          <a:spcPts val="800"/>
                        </a:spcAft>
                        <a:buNone/>
                      </a:pPr>
                      <a:r>
                        <a:rPr lang="en-AU" sz="1800" b="0" i="0" u="none" strike="noStrike" kern="100" noProof="0" dirty="0">
                          <a:effectLst/>
                          <a:latin typeface="Public Sans Light"/>
                        </a:rPr>
                        <a:t>At the end of a lesson students can articulate the key learning from the lesson </a:t>
                      </a:r>
                    </a:p>
                  </a:txBody>
                  <a:tcPr marL="68580" marR="68580" marT="9525" marB="0"/>
                </a:tc>
                <a:tc>
                  <a:txBody>
                    <a:bodyPr/>
                    <a:lstStyle/>
                    <a:p>
                      <a:pPr lvl="0">
                        <a:lnSpc>
                          <a:spcPct val="114999"/>
                        </a:lnSpc>
                        <a:spcAft>
                          <a:spcPts val="800"/>
                        </a:spcAft>
                        <a:buNone/>
                      </a:pPr>
                      <a:r>
                        <a:rPr lang="en-AU" sz="1800" kern="100">
                          <a:effectLst/>
                        </a:rPr>
                        <a:t>Not yet observable</a:t>
                      </a:r>
                      <a:endParaRPr lang="en-AU" sz="1800" kern="100">
                        <a:effectLst/>
                        <a:latin typeface="Aptos"/>
                        <a:cs typeface="Arial"/>
                      </a:endParaRPr>
                    </a:p>
                  </a:txBody>
                  <a:tcPr marL="68580" marR="68580" marT="9525" marB="0"/>
                </a:tc>
                <a:tc>
                  <a:txBody>
                    <a:bodyPr/>
                    <a:lstStyle/>
                    <a:p>
                      <a:pPr lvl="0">
                        <a:lnSpc>
                          <a:spcPct val="114999"/>
                        </a:lnSpc>
                        <a:spcAft>
                          <a:spcPts val="800"/>
                        </a:spcAft>
                        <a:buNone/>
                      </a:pPr>
                      <a:r>
                        <a:rPr lang="en-AU" sz="1800" kern="100">
                          <a:effectLst/>
                        </a:rPr>
                        <a:t>Minimal students can identify the chunks that comprise the learning</a:t>
                      </a:r>
                      <a:endParaRPr lang="en-AU" sz="1800" kern="100">
                        <a:effectLst/>
                        <a:latin typeface="Aptos"/>
                        <a:cs typeface="Arial"/>
                      </a:endParaRPr>
                    </a:p>
                  </a:txBody>
                  <a:tcPr marL="68580" marR="68580" marT="9525" marB="0"/>
                </a:tc>
                <a:tc>
                  <a:txBody>
                    <a:bodyPr/>
                    <a:lstStyle/>
                    <a:p>
                      <a:pPr lvl="0">
                        <a:lnSpc>
                          <a:spcPct val="114999"/>
                        </a:lnSpc>
                        <a:spcAft>
                          <a:spcPts val="800"/>
                        </a:spcAft>
                        <a:buNone/>
                      </a:pPr>
                      <a:r>
                        <a:rPr lang="en-AU" sz="1800" kern="100">
                          <a:effectLst/>
                        </a:rPr>
                        <a:t>Some students can identify the chunks that comprise the learning</a:t>
                      </a:r>
                      <a:endParaRPr lang="en-AU" sz="1800" kern="100">
                        <a:effectLst/>
                        <a:latin typeface="Aptos"/>
                        <a:cs typeface="Arial"/>
                      </a:endParaRPr>
                    </a:p>
                  </a:txBody>
                  <a:tcPr marL="68580" marR="68580" marT="9525" marB="0"/>
                </a:tc>
                <a:tc>
                  <a:txBody>
                    <a:bodyPr/>
                    <a:lstStyle/>
                    <a:p>
                      <a:pPr lvl="0">
                        <a:lnSpc>
                          <a:spcPct val="114999"/>
                        </a:lnSpc>
                        <a:spcAft>
                          <a:spcPts val="800"/>
                        </a:spcAft>
                        <a:buNone/>
                      </a:pPr>
                      <a:r>
                        <a:rPr lang="en-AU" sz="1800" kern="100">
                          <a:effectLst/>
                        </a:rPr>
                        <a:t>Most students can identify the chunks that comprise the learning</a:t>
                      </a:r>
                      <a:endParaRPr lang="en-AU" sz="1800" kern="100">
                        <a:effectLst/>
                        <a:latin typeface="Aptos"/>
                        <a:cs typeface="Arial"/>
                      </a:endParaRPr>
                    </a:p>
                  </a:txBody>
                  <a:tcPr marL="68580" marR="68580" marT="9525" marB="0"/>
                </a:tc>
                <a:tc>
                  <a:txBody>
                    <a:bodyPr/>
                    <a:lstStyle/>
                    <a:p>
                      <a:pPr lvl="0">
                        <a:lnSpc>
                          <a:spcPct val="114999"/>
                        </a:lnSpc>
                        <a:spcAft>
                          <a:spcPts val="800"/>
                        </a:spcAft>
                        <a:buNone/>
                      </a:pPr>
                      <a:r>
                        <a:rPr lang="en-AU" sz="1800" kern="100" dirty="0">
                          <a:effectLst/>
                        </a:rPr>
                        <a:t>All students can identify the chunks that comprise the learning</a:t>
                      </a:r>
                      <a:endParaRPr lang="en-AU" sz="1800" kern="100" dirty="0">
                        <a:effectLst/>
                        <a:latin typeface="Aptos"/>
                        <a:cs typeface="Arial"/>
                      </a:endParaRPr>
                    </a:p>
                  </a:txBody>
                  <a:tcPr marL="68580" marR="68580" marT="9525" marB="0"/>
                </a:tc>
                <a:extLst>
                  <a:ext uri="{0D108BD9-81ED-4DB2-BD59-A6C34878D82A}">
                    <a16:rowId xmlns:a16="http://schemas.microsoft.com/office/drawing/2014/main" val="2899358571"/>
                  </a:ext>
                </a:extLst>
              </a:tr>
            </a:tbl>
          </a:graphicData>
        </a:graphic>
      </p:graphicFrame>
    </p:spTree>
    <p:extLst>
      <p:ext uri="{BB962C8B-B14F-4D97-AF65-F5344CB8AC3E}">
        <p14:creationId xmlns:p14="http://schemas.microsoft.com/office/powerpoint/2010/main" val="401837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trategy-learning-module-cfu-TEMPLATE" id="{F4C4E6DE-6021-4AC4-94EA-88C85282FE2B}" vid="{D83157A8-FEF1-45BA-B935-76696FF258D5}"/>
    </a:ext>
  </a:extLst>
</a:theme>
</file>

<file path=ppt/theme/theme2.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5" ma:contentTypeDescription="Create a new document." ma:contentTypeScope="" ma:versionID="8a12dffa2fdfa493f6216ec6ababdbbc">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AA04E8E-0A37-4574-9B51-A14D8312F8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33C589-2B55-44B5-9496-2CB7B994AE54}">
  <ds:schemaRefs>
    <ds:schemaRef ds:uri="http://schemas.microsoft.com/sharepoint/v3/contenttype/forms"/>
  </ds:schemaRefs>
</ds:datastoreItem>
</file>

<file path=customXml/itemProps3.xml><?xml version="1.0" encoding="utf-8"?>
<ds:datastoreItem xmlns:ds="http://schemas.openxmlformats.org/officeDocument/2006/customXml" ds:itemID="{E617A3A7-0944-4855-A780-142B639872CF}">
  <ds:schemaRefs>
    <ds:schemaRef ds:uri="http://purl.org/dc/elements/1.1/"/>
    <ds:schemaRef ds:uri="98740c54-966f-451d-a76c-e38eb7fddd55"/>
    <ds:schemaRef ds:uri="http://purl.org/dc/terms/"/>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094ce8ca-8c20-4eb0-bb23-b47a1c76b75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67</TotalTime>
  <Words>15712</Words>
  <Application>Microsoft Office PowerPoint</Application>
  <PresentationFormat>Widescreen</PresentationFormat>
  <Paragraphs>1515</Paragraphs>
  <Slides>76</Slides>
  <Notes>74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76</vt:i4>
      </vt:variant>
    </vt:vector>
  </HeadingPairs>
  <TitlesOfParts>
    <vt:vector size="87" baseType="lpstr">
      <vt:lpstr>Arial</vt:lpstr>
      <vt:lpstr>Public Sans SemiBold</vt:lpstr>
      <vt:lpstr>Times New Roman</vt:lpstr>
      <vt:lpstr>Public Sans Light</vt:lpstr>
      <vt:lpstr>Segoe UI</vt:lpstr>
      <vt:lpstr>MS Mincho</vt:lpstr>
      <vt:lpstr>Calibri</vt:lpstr>
      <vt:lpstr>Aptos</vt:lpstr>
      <vt:lpstr>Public Sans</vt:lpstr>
      <vt:lpstr>2_NSWG Corporate</vt:lpstr>
      <vt:lpstr>NSWG Corporate</vt:lpstr>
      <vt:lpstr>About this presentation </vt:lpstr>
      <vt:lpstr>Chunking and sequencing learning</vt:lpstr>
      <vt:lpstr>Acknowledgement of Country</vt:lpstr>
      <vt:lpstr>Introduction</vt:lpstr>
      <vt:lpstr>Enabling factors</vt:lpstr>
      <vt:lpstr>Learning modules and technique guides</vt:lpstr>
      <vt:lpstr>The importance of all moving together</vt:lpstr>
      <vt:lpstr>Chunking and sequencing professional learning</vt:lpstr>
      <vt:lpstr>Initial data reflection point</vt:lpstr>
      <vt:lpstr>Planning and rehearsing</vt:lpstr>
      <vt:lpstr>Rehearsal</vt:lpstr>
      <vt:lpstr>Overview of this module</vt:lpstr>
      <vt:lpstr>Understanding the strategy </vt:lpstr>
      <vt:lpstr>Purpose and outcome (1)</vt:lpstr>
      <vt:lpstr>Thinking about learning</vt:lpstr>
      <vt:lpstr>The expert teacher </vt:lpstr>
      <vt:lpstr>Knowledge is stored in schemas</vt:lpstr>
      <vt:lpstr>Working memory is limited </vt:lpstr>
      <vt:lpstr>Opportunities for students to consolidate</vt:lpstr>
      <vt:lpstr>What chunking and sequencing learning is and why it is important</vt:lpstr>
      <vt:lpstr>Chunking and sequencing in the lesson</vt:lpstr>
      <vt:lpstr>Chunking and sequencing across the unit</vt:lpstr>
      <vt:lpstr>Chunking and sequencing – What it isn’t</vt:lpstr>
      <vt:lpstr>The mechanisms of chunking and sequencing learning (1)</vt:lpstr>
      <vt:lpstr>Activity 1</vt:lpstr>
      <vt:lpstr>In the next part of this module, we will work on implementing the strategies through techniques. We will have opportunity to plan and rehearse how to chunk and sequence learning.</vt:lpstr>
      <vt:lpstr>Implementing the strategies through techniques</vt:lpstr>
      <vt:lpstr>Part B instructions</vt:lpstr>
      <vt:lpstr>Purpose and outcome (2)</vt:lpstr>
      <vt:lpstr>The mechanisms of chunking and sequencing learning (2)</vt:lpstr>
      <vt:lpstr>Breaking down content and concepts </vt:lpstr>
      <vt:lpstr>Breaking down content and concepts – Key considerations (1) </vt:lpstr>
      <vt:lpstr>Example 1 – Science (primary)</vt:lpstr>
      <vt:lpstr>Sequencing new chunks</vt:lpstr>
      <vt:lpstr>Sequencing new chunks (2)</vt:lpstr>
      <vt:lpstr>Pair and share</vt:lpstr>
      <vt:lpstr>Example 2 – geography (secondary)</vt:lpstr>
      <vt:lpstr>Example 2 – geography (secondary) (2)</vt:lpstr>
      <vt:lpstr>Avoid overloading working memory </vt:lpstr>
      <vt:lpstr>Sequencing the chunks (3) </vt:lpstr>
      <vt:lpstr>The importance of checking for understanding</vt:lpstr>
      <vt:lpstr>Pair and share (2) </vt:lpstr>
      <vt:lpstr>Unit planning</vt:lpstr>
      <vt:lpstr>Unit planning (2)</vt:lpstr>
      <vt:lpstr>Unit planning – Key considerations</vt:lpstr>
      <vt:lpstr>Example 1 – Knowledge organiser </vt:lpstr>
      <vt:lpstr>Misconceptions</vt:lpstr>
      <vt:lpstr>Non-examples</vt:lpstr>
      <vt:lpstr>Vocabulary</vt:lpstr>
      <vt:lpstr>Frayer diagram for teaching vocabulary </vt:lpstr>
      <vt:lpstr>Turn and talk (3)</vt:lpstr>
      <vt:lpstr>Extending to create optimal challenge</vt:lpstr>
      <vt:lpstr>Planning, rehearsing and developing routines</vt:lpstr>
      <vt:lpstr>Creating a whole-school approach</vt:lpstr>
      <vt:lpstr>Rehearsal steps and feedback prompts</vt:lpstr>
      <vt:lpstr>In the next part of this module, we will work on evaluating our approach to implementing the strategies through techniques</vt:lpstr>
      <vt:lpstr>Evaluating a whole-school approach </vt:lpstr>
      <vt:lpstr>Purpose and outcome (3)</vt:lpstr>
      <vt:lpstr>A whole-school approach</vt:lpstr>
      <vt:lpstr>Initial data reflection point (2)</vt:lpstr>
      <vt:lpstr>The mechanisms of chunking and sequencing learning</vt:lpstr>
      <vt:lpstr>The importance of all moving together (2)</vt:lpstr>
      <vt:lpstr>Planning and rehearsing (2)</vt:lpstr>
      <vt:lpstr>Rehearsal (2)</vt:lpstr>
      <vt:lpstr>Evaluating impact on students</vt:lpstr>
      <vt:lpstr>'When implementing a new evidence-based practice, school personnel should measure fidelity early and often to provide timely and responsive professional development and maximise student outcomes.'  </vt:lpstr>
      <vt:lpstr>Measuring impact</vt:lpstr>
      <vt:lpstr>Maintaining a whole school approach through data</vt:lpstr>
      <vt:lpstr>Connecting to the School Excellence Framework</vt:lpstr>
      <vt:lpstr>Feedback</vt:lpstr>
      <vt:lpstr>Explicit teaching strategies and resources</vt:lpstr>
      <vt:lpstr>Reference list (1)</vt:lpstr>
      <vt:lpstr>Reference list (2)</vt:lpstr>
      <vt:lpstr>Reference list (3))</vt:lpstr>
      <vt:lpstr>Reference list (4)</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Chunking and sequencing learning – Strategy learning module</dc:title>
  <dc:subject/>
  <dc:creator>NSW Department of Education</dc:creator>
  <cp:keywords/>
  <dc:description/>
  <dcterms:created xsi:type="dcterms:W3CDTF">2025-04-09T05:25:52Z</dcterms:created>
  <dcterms:modified xsi:type="dcterms:W3CDTF">2025-04-28T22:08:48Z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Tag">
    <vt:lpwstr>10, 3, 0, 1</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ContentTypeId">
    <vt:lpwstr>0x010100C6BC20BCFB223D4189F17F47419ECBA2</vt:lpwstr>
  </property>
  <property fmtid="{D5CDD505-2E9C-101B-9397-08002B2CF9AE}" pid="6" name="MSIP_Label_b603dfd7-d93a-4381-a340-2995d8282205_ContentBits">
    <vt:lpwstr>0</vt:lpwstr>
  </property>
  <property fmtid="{D5CDD505-2E9C-101B-9397-08002B2CF9AE}" pid="7" name="MSIP_Label_b603dfd7-d93a-4381-a340-2995d8282205_SetDate">
    <vt:lpwstr>2025-04-09T05:25:45Z</vt:lpwstr>
  </property>
  <property fmtid="{D5CDD505-2E9C-101B-9397-08002B2CF9AE}" pid="8" name="MSIP_Label_b603dfd7-d93a-4381-a340-2995d8282205_Name">
    <vt:lpwstr>OFFICIAL</vt:lpwstr>
  </property>
  <property fmtid="{D5CDD505-2E9C-101B-9397-08002B2CF9AE}" pid="9" name="MSIP_Label_b603dfd7-d93a-4381-a340-2995d8282205_SiteId">
    <vt:lpwstr>05a0e69a-418a-47c1-9c25-9387261bf991</vt:lpwstr>
  </property>
  <property fmtid="{D5CDD505-2E9C-101B-9397-08002B2CF9AE}" pid="10" name="MSIP_Label_b603dfd7-d93a-4381-a340-2995d8282205_Method">
    <vt:lpwstr>Standard</vt:lpwstr>
  </property>
  <property fmtid="{D5CDD505-2E9C-101B-9397-08002B2CF9AE}" pid="11" name="MSIP_Label_b603dfd7-d93a-4381-a340-2995d8282205_ActionId">
    <vt:lpwstr>e6e6e5f1-a942-4de4-8d40-24b0b5cc1b0d</vt:lpwstr>
  </property>
</Properties>
</file>