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5" r:id="rId1"/>
  </p:sldMasterIdLst>
  <p:notesMasterIdLst>
    <p:notesMasterId r:id="rId62"/>
  </p:notesMasterIdLst>
  <p:handoutMasterIdLst>
    <p:handoutMasterId r:id="rId63"/>
  </p:handoutMasterIdLst>
  <p:sldIdLst>
    <p:sldId id="2147470072" r:id="rId2"/>
    <p:sldId id="2147470073" r:id="rId3"/>
    <p:sldId id="2147470074" r:id="rId4"/>
    <p:sldId id="2147470075" r:id="rId5"/>
    <p:sldId id="2147470119" r:id="rId6"/>
    <p:sldId id="2147472180" r:id="rId7"/>
    <p:sldId id="2147470076" r:id="rId8"/>
    <p:sldId id="2147470078" r:id="rId9"/>
    <p:sldId id="2147470131" r:id="rId10"/>
    <p:sldId id="2147470132" r:id="rId11"/>
    <p:sldId id="2147470084" r:id="rId12"/>
    <p:sldId id="2147470086" r:id="rId13"/>
    <p:sldId id="2147470087" r:id="rId14"/>
    <p:sldId id="2147470052" r:id="rId15"/>
    <p:sldId id="2147472183" r:id="rId16"/>
    <p:sldId id="2147470116" r:id="rId17"/>
    <p:sldId id="2147470105" r:id="rId18"/>
    <p:sldId id="2147470107" r:id="rId19"/>
    <p:sldId id="2147470110" r:id="rId20"/>
    <p:sldId id="2147470109" r:id="rId21"/>
    <p:sldId id="2147470134" r:id="rId22"/>
    <p:sldId id="2147470093" r:id="rId23"/>
    <p:sldId id="2147472142" r:id="rId24"/>
    <p:sldId id="2147470106" r:id="rId25"/>
    <p:sldId id="2147470094" r:id="rId26"/>
    <p:sldId id="2147472177" r:id="rId27"/>
    <p:sldId id="2147470139" r:id="rId28"/>
    <p:sldId id="2147470103" r:id="rId29"/>
    <p:sldId id="2147470104" r:id="rId30"/>
    <p:sldId id="2147470097" r:id="rId31"/>
    <p:sldId id="2147470098" r:id="rId32"/>
    <p:sldId id="2147470101" r:id="rId33"/>
    <p:sldId id="2147470095" r:id="rId34"/>
    <p:sldId id="2147470085" r:id="rId35"/>
    <p:sldId id="2147472141" r:id="rId36"/>
    <p:sldId id="2147470140" r:id="rId37"/>
    <p:sldId id="2147472179" r:id="rId38"/>
    <p:sldId id="2147470090" r:id="rId39"/>
    <p:sldId id="2147470089" r:id="rId40"/>
    <p:sldId id="2147470092" r:id="rId41"/>
    <p:sldId id="2147470114" r:id="rId42"/>
    <p:sldId id="2147470115" r:id="rId43"/>
    <p:sldId id="2147470113" r:id="rId44"/>
    <p:sldId id="2147470112" r:id="rId45"/>
    <p:sldId id="2147470111" r:id="rId46"/>
    <p:sldId id="2147470138" r:id="rId47"/>
    <p:sldId id="2147470135" r:id="rId48"/>
    <p:sldId id="2147470117" r:id="rId49"/>
    <p:sldId id="2147470120" r:id="rId50"/>
    <p:sldId id="2147470121" r:id="rId51"/>
    <p:sldId id="2147470136" r:id="rId52"/>
    <p:sldId id="383" r:id="rId53"/>
    <p:sldId id="2147470124" r:id="rId54"/>
    <p:sldId id="2147470127" r:id="rId55"/>
    <p:sldId id="2147472174" r:id="rId56"/>
    <p:sldId id="2147470125" r:id="rId57"/>
    <p:sldId id="2147472175" r:id="rId58"/>
    <p:sldId id="2147472176" r:id="rId59"/>
    <p:sldId id="2147472182" r:id="rId60"/>
    <p:sldId id="2147472181" r:id="rId61"/>
  </p:sldIdLst>
  <p:sldSz cx="12192000" cy="6858000"/>
  <p:notesSz cx="6858000" cy="9144000"/>
  <p:embeddedFontLst>
    <p:embeddedFont>
      <p:font typeface="Public Sans" pitchFamily="2" charset="0"/>
      <p:regular r:id="rId64"/>
      <p:bold r:id="rId65"/>
      <p:italic r:id="rId66"/>
      <p:boldItalic r:id="rId67"/>
    </p:embeddedFont>
    <p:embeddedFont>
      <p:font typeface="Public Sans Light" pitchFamily="2" charset="0"/>
      <p:regular r:id="rId68"/>
      <p:italic r:id="rId69"/>
    </p:embeddedFont>
    <p:embeddedFont>
      <p:font typeface="Roboto" panose="02000000000000000000" pitchFamily="2" charset="0"/>
      <p:regular r:id="rId70"/>
      <p:bold r:id="rId71"/>
      <p:italic r:id="rId72"/>
      <p:boldItalic r:id="rId73"/>
    </p:embeddedFont>
    <p:embeddedFont>
      <p:font typeface="Segoe UI" panose="020B0502040204020203" pitchFamily="34" charset="0"/>
      <p:regular r:id="rId74"/>
      <p:bold r:id="rId75"/>
      <p:italic r:id="rId76"/>
      <p:boldItalic r:id="rId7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37DD3D03-5F84-B472-DF29-0CA8E5BE37DE}" name="Jarrad Cox" initials="JC" userId="S::Jarrad.Cox1@det.nsw.edu.au::3104b8a7-3f47-4556-be5b-b2639acb501b"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96C"/>
    <a:srgbClr val="0046B8"/>
    <a:srgbClr val="CBEDFD"/>
    <a:srgbClr val="000000"/>
    <a:srgbClr val="A1C4FE"/>
    <a:srgbClr val="D6E7FF"/>
    <a:srgbClr val="CDD3D6"/>
    <a:srgbClr val="EBEBEB"/>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586" autoAdjust="0"/>
    <p:restoredTop sz="47935" autoAdjust="0"/>
  </p:normalViewPr>
  <p:slideViewPr>
    <p:cSldViewPr snapToGrid="0">
      <p:cViewPr varScale="1">
        <p:scale>
          <a:sx n="33" d="100"/>
          <a:sy n="33" d="100"/>
        </p:scale>
        <p:origin x="1056" y="27"/>
      </p:cViewPr>
      <p:guideLst>
        <p:guide orient="horz" pos="2160"/>
        <p:guide pos="3863"/>
      </p:guideLst>
    </p:cSldViewPr>
  </p:slideViewPr>
  <p:outlineViewPr>
    <p:cViewPr>
      <p:scale>
        <a:sx n="33" d="100"/>
        <a:sy n="33" d="100"/>
      </p:scale>
      <p:origin x="0" y="-1888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1.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nsw.gov.au/about-us/education-data-and-research/scout/training/digital-learning-centre/naplan-report-overview"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kqed.org/mindshift/61926/reimagining-student-engagement-as-a-continuum-of-learning-behaviors" TargetMode="External"/><Relationship Id="rId4" Type="http://schemas.openxmlformats.org/officeDocument/2006/relationships/hyperlink" Target="https://education.nsw.gov.au/about-us/education-data-and-research/scout/scout-overview/apps-and-reports/naplan---doe/class-report#tabs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leading-explicit-teachin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ducation.nsw.gov.au/teaching-and-learning/aec/universal-resources---aboriginal-education/strong-strides-together--meeting-the-educational-goals-for-abori" TargetMode="External"/><Relationship Id="rId4" Type="http://schemas.openxmlformats.org/officeDocument/2006/relationships/hyperlink" Target="https://resources.education.nsw.gov.au/detail/IPR-LD230526144351"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dresearch.edu.au/sites/default/files/2024-02/monitor-progress-aa.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ducationendowmentfoundation.org.uk/education-evidence/evidence-reviews/teacherprofessional-development-characteristic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edresearch.edu.au/sites/default/files/2023-12/gaining-all-students-attention-aa.pdf" TargetMode="External"/><Relationship Id="rId4" Type="http://schemas.openxmlformats.org/officeDocument/2006/relationships/hyperlink" Target="https://educationendowmentfoundation.org.uk/education-evidence/guidance-reports/effectiveprofessional-developmen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videnceforlearning.org.au/education-evidence/guidance-reports/effective-professional-developmen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resources.education.nsw.gov.au/detail/IPR-LD23060216444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YpRX5dhbm7U"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resources.education.nsw.gov.au/detail/IPR-LD230602165734"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chat.education.nsw.gov.au/ft/#/cha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ducation.nsw.gov.au/teaching-and-learning/high-potential-and-gifted-education/supporting-educators/implement/differentiation-adjustment-strategi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ducationendowmentfoundation.org.uk/education-evidence/evidence-reviews/teacherprofessional-development-characteristics"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s://www.edresearch.edu.au/sites/default/files/2023-12/gaining-all-students-attention-aa.pdf" TargetMode="External"/><Relationship Id="rId4" Type="http://schemas.openxmlformats.org/officeDocument/2006/relationships/hyperlink" Target="https://educationendowmentfoundation.org.uk/education-evidence/guidance-reports/effectiveprofessional-development"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nsw.gov.au/teaching-and-learning/professional-learning/high-impact-professional-learning/what-is-hipl/student-needs-drive-teacher-learning" TargetMode="External"/><Relationship Id="rId7" Type="http://schemas.openxmlformats.org/officeDocument/2006/relationships/hyperlink" Target="https://education.nsw.gov.au/teaching-and-learning/professional-learning/high-impact-professional-learning/what-is-hipl/accountability-for-impact-on-student-progres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ducation.nsw.gov.au/teaching-and-learning/professional-learning/high-impact-professional-learning/what-is-hipl/a-culture-of-continuous-learning" TargetMode="External"/><Relationship Id="rId5" Type="http://schemas.openxmlformats.org/officeDocument/2006/relationships/hyperlink" Target="https://education.nsw.gov.au/teaching-and-learning/professional-learning/high-impact-professional-learning/what-is-hipl/collaboration-that-improves-classroom-practice" TargetMode="External"/><Relationship Id="rId4" Type="http://schemas.openxmlformats.org/officeDocument/2006/relationships/hyperlink" Target="https://education.nsw.gov.au/teaching-and-learning/professional-learning/high-impact-professional-learning/what-is-hipl/leadership-that-prioritises-learning"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education.nsw.gov.au/teaching-and-learning/professional-learning/high-impact-professional-learning"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kqed.org/mindshift/61926/reimagining-student-engagement-as-a-continuum-of-learning-behaviors"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myplsso.education.nsw.gov.au/mylearning/catalogue/details/62ea3ae9-855b-ef11-b00f-b5aeee9b86ab"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422222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Reflecting on student engagement as an early indicator.</a:t>
            </a:r>
          </a:p>
          <a:p>
            <a:r>
              <a:rPr lang="en-AU" b="1" dirty="0">
                <a:latin typeface="Public Sans"/>
              </a:rPr>
              <a:t>[00:30]</a:t>
            </a:r>
            <a:endParaRPr lang="en-AU" dirty="0">
              <a:latin typeface="Public Sans"/>
            </a:endParaRPr>
          </a:p>
          <a:p>
            <a:endParaRPr lang="en-AU" b="1" dirty="0">
              <a:latin typeface="Public Sans"/>
            </a:endParaRPr>
          </a:p>
          <a:p>
            <a:r>
              <a:rPr lang="en-AU" b="1" dirty="0">
                <a:latin typeface="Public Sans"/>
              </a:rPr>
              <a:t>Speaker notes:</a:t>
            </a:r>
            <a:endParaRPr lang="en-AU" dirty="0">
              <a:latin typeface="Public Sans"/>
            </a:endParaRPr>
          </a:p>
          <a:p>
            <a:pPr>
              <a:defRPr/>
            </a:pPr>
            <a:r>
              <a:rPr lang="en-AU" dirty="0">
                <a:latin typeface="Public Sans"/>
              </a:rPr>
              <a:t>Before we delve into checking for understanding, it is important to establish a baseline for where our students are now. </a:t>
            </a:r>
            <a:endParaRPr lang="en-AU" b="1" dirty="0"/>
          </a:p>
          <a:p>
            <a:pPr>
              <a:defRPr/>
            </a:pPr>
            <a:endParaRPr lang="en-AU" u="none" dirty="0">
              <a:latin typeface="Public Sans"/>
            </a:endParaRPr>
          </a:p>
          <a:p>
            <a:pPr>
              <a:defRPr/>
            </a:pPr>
            <a:r>
              <a:rPr lang="en-AU" dirty="0">
                <a:latin typeface="Public Sans"/>
              </a:rPr>
              <a:t>Amy Berry's continuum of engagement provides a model to reflect on our students’ engagement. This module focuses on only one aspect of the continuum, engaging in the activity.</a:t>
            </a:r>
          </a:p>
          <a:p>
            <a:endParaRPr lang="en-AU" dirty="0">
              <a:latin typeface="Public Sans"/>
            </a:endParaRPr>
          </a:p>
          <a:p>
            <a:r>
              <a:rPr lang="en-AU" dirty="0">
                <a:latin typeface="Public Sans"/>
              </a:rPr>
              <a:t>Think about one class you taught today. What parts of the continuum would best describe students in your class? (Allow time for teachers to reflect and share. Recording some ideas here would be beneficial as an initial point of reflection as we focus on checking for understanding as a strategy.)</a:t>
            </a:r>
          </a:p>
          <a:p>
            <a:endParaRPr lang="en-AU" dirty="0">
              <a:latin typeface="Public Sans"/>
            </a:endParaRPr>
          </a:p>
          <a:p>
            <a:r>
              <a:rPr lang="en-AU" dirty="0">
                <a:latin typeface="Public Sans"/>
              </a:rPr>
              <a:t>AERO’s research summary shows: “Learning requires [students’] </a:t>
            </a:r>
            <a:r>
              <a:rPr lang="en-AU" b="1" dirty="0">
                <a:latin typeface="Public Sans"/>
              </a:rPr>
              <a:t>active engagement and sustained focus </a:t>
            </a:r>
            <a:r>
              <a:rPr lang="en-AU" dirty="0">
                <a:latin typeface="Public Sans"/>
              </a:rPr>
              <a:t>to move new information from working memory to long-term memory” (AERO 2023). It also shows that "The most effective teaching practices foster a supportive learning environment and enable students to focus their attention to successfully acquire the knowledge and skills they need to be successful in their learning." (AERO 2023). </a:t>
            </a:r>
            <a:br>
              <a:rPr lang="en-AU" dirty="0"/>
            </a:br>
            <a:br>
              <a:rPr lang="en-AU" dirty="0"/>
            </a:br>
            <a:r>
              <a:rPr lang="en-AU" dirty="0">
                <a:latin typeface="Public Sans"/>
              </a:rPr>
              <a:t>One of the benefits of consistently checking for understanding is that it can help to focus our students’ attention - </a:t>
            </a:r>
            <a:r>
              <a:rPr lang="en-US" dirty="0">
                <a:latin typeface="Public Sans"/>
              </a:rPr>
              <a:t>"Attention is the gatekeeper of learning. What we attend to is ultimately what we learn.” (McCrea 2020:17)</a:t>
            </a:r>
            <a:endParaRPr lang="en-AU" dirty="0">
              <a:latin typeface="Public Sans"/>
            </a:endParaRPr>
          </a:p>
          <a:p>
            <a:endParaRPr lang="en-AU" dirty="0"/>
          </a:p>
          <a:p>
            <a:r>
              <a:rPr lang="en-AU" dirty="0">
                <a:latin typeface="Public Sans"/>
              </a:rPr>
              <a:t>We will be able to refer to our early indicator observations when we evaluate our impact in Part C. </a:t>
            </a:r>
            <a:endParaRPr lang="en-AU" dirty="0"/>
          </a:p>
          <a:p>
            <a:endParaRPr lang="en-AU" dirty="0">
              <a:latin typeface="Public Sans"/>
            </a:endParaRPr>
          </a:p>
          <a:p>
            <a:r>
              <a:rPr lang="en-AU" b="1" dirty="0">
                <a:latin typeface="Public Sans"/>
              </a:rPr>
              <a:t>Note to presenter: </a:t>
            </a:r>
            <a:r>
              <a:rPr lang="en-AU" b="0" dirty="0">
                <a:latin typeface="Public Sans"/>
              </a:rPr>
              <a:t>There is an opportunity to use this data in Part C. </a:t>
            </a:r>
            <a:r>
              <a:rPr lang="en-AU" dirty="0">
                <a:latin typeface="Public Sans"/>
              </a:rPr>
              <a:t>This data could be collated and compared to other “school and classroom data about growth and performance.”</a:t>
            </a:r>
          </a:p>
          <a:p>
            <a:r>
              <a:rPr lang="en-AU" dirty="0">
                <a:latin typeface="Public Sans"/>
              </a:rPr>
              <a:t>For example: </a:t>
            </a:r>
          </a:p>
          <a:p>
            <a:r>
              <a:rPr lang="en-AU" dirty="0">
                <a:latin typeface="Public Sans"/>
              </a:rPr>
              <a:t>NAPLAN report overview accessed through Scout</a:t>
            </a:r>
          </a:p>
          <a:p>
            <a:r>
              <a:rPr lang="en-AU" dirty="0">
                <a:latin typeface="Public Sans"/>
                <a:hlinkClick r:id="rId3"/>
              </a:rPr>
              <a:t>https://education.nsw.gov.au/about-us/education-data-and-research/scout/training/digital-learning-centre/naplan-report-overview</a:t>
            </a:r>
            <a:endParaRPr lang="en-AU" dirty="0">
              <a:latin typeface="Public Sans"/>
            </a:endParaRPr>
          </a:p>
          <a:p>
            <a:r>
              <a:rPr lang="en-AU" dirty="0">
                <a:latin typeface="Public Sans"/>
              </a:rPr>
              <a:t>NAPLAN report overview</a:t>
            </a:r>
            <a:endParaRPr lang="en-US" dirty="0">
              <a:latin typeface="Public Sans"/>
            </a:endParaRPr>
          </a:p>
          <a:p>
            <a:r>
              <a:rPr lang="en-AU" dirty="0">
                <a:latin typeface="Public Sans"/>
              </a:rPr>
              <a:t>Learn more about the NAPLAN reports in Scout.</a:t>
            </a:r>
            <a:endParaRPr lang="en-US" dirty="0">
              <a:latin typeface="Public Sans"/>
            </a:endParaRPr>
          </a:p>
          <a:p>
            <a:r>
              <a:rPr lang="en-AU" dirty="0">
                <a:latin typeface="Public Sans"/>
              </a:rPr>
              <a:t> </a:t>
            </a:r>
            <a:r>
              <a:rPr lang="en-AU" dirty="0">
                <a:latin typeface="Public Sans"/>
                <a:hlinkClick r:id="rId4"/>
              </a:rPr>
              <a:t>https://education.nsw.gov.au/about-us/education-data-and-research/scout/scout-overview/apps-and-reports/naplan---doe/class-report#tabs0</a:t>
            </a:r>
            <a:endParaRPr lang="en-AU" dirty="0">
              <a:latin typeface="Public Sans"/>
            </a:endParaRPr>
          </a:p>
          <a:p>
            <a:r>
              <a:rPr lang="en-AU" dirty="0">
                <a:latin typeface="Public Sans"/>
              </a:rPr>
              <a:t>Class report</a:t>
            </a:r>
            <a:endParaRPr lang="en-US" dirty="0">
              <a:latin typeface="Public Sans"/>
            </a:endParaRPr>
          </a:p>
          <a:p>
            <a:r>
              <a:rPr lang="en-AU" dirty="0">
                <a:latin typeface="Public Sans"/>
              </a:rPr>
              <a:t>The Class report shows the distribution of students’ scaled scores across domains and proficiency levels for NAPLAN 3, 5, 7 or 9.</a:t>
            </a:r>
            <a:endParaRPr lang="en-US" dirty="0">
              <a:latin typeface="Public Sans"/>
            </a:endParaRPr>
          </a:p>
          <a:p>
            <a:r>
              <a:rPr lang="en-AU" dirty="0">
                <a:latin typeface="Public Sans"/>
              </a:rPr>
              <a:t> </a:t>
            </a:r>
            <a:endParaRPr lang="en-US" dirty="0">
              <a:latin typeface="Public Sans"/>
            </a:endParaRPr>
          </a:p>
          <a:p>
            <a:r>
              <a:rPr lang="en-AU" b="1" dirty="0">
                <a:latin typeface="Public Sans"/>
              </a:rPr>
              <a:t>References:</a:t>
            </a:r>
            <a:endParaRPr lang="en-US" dirty="0">
              <a:latin typeface="Public Sans"/>
            </a:endParaRPr>
          </a:p>
          <a:p>
            <a:r>
              <a:rPr lang="en-US" dirty="0">
                <a:latin typeface="Public Sans"/>
              </a:rPr>
              <a:t>AERO (2023) </a:t>
            </a:r>
            <a:r>
              <a:rPr lang="en-AU" dirty="0">
                <a:latin typeface="Public Sans"/>
              </a:rPr>
              <a:t>How students learn best</a:t>
            </a:r>
            <a:endParaRPr lang="en-US" dirty="0">
              <a:latin typeface="Public Sans"/>
            </a:endParaRPr>
          </a:p>
          <a:p>
            <a:r>
              <a:rPr lang="en-AU" dirty="0">
                <a:latin typeface="Public Sans"/>
              </a:rPr>
              <a:t>Berry A (2020) </a:t>
            </a:r>
            <a:r>
              <a:rPr lang="en-AU" i="1" dirty="0">
                <a:latin typeface="Public Sans"/>
              </a:rPr>
              <a:t>Reimagining Student Engagement</a:t>
            </a:r>
            <a:r>
              <a:rPr lang="en-AU" dirty="0">
                <a:latin typeface="Public Sans"/>
              </a:rPr>
              <a:t> </a:t>
            </a:r>
            <a:r>
              <a:rPr lang="en-AU" dirty="0">
                <a:latin typeface="Public Sans"/>
                <a:hlinkClick r:id="rId5"/>
              </a:rPr>
              <a:t>https://www.kqed.org/mindshift/61926/reimagining-student-engagement-as-a-continuum-of-learning-behaviors</a:t>
            </a:r>
            <a:endParaRPr lang="en-US" dirty="0">
              <a:latin typeface="Public Sans"/>
            </a:endParaRPr>
          </a:p>
          <a:p>
            <a:r>
              <a:rPr lang="en-US" dirty="0">
                <a:latin typeface="Public Sans"/>
              </a:rPr>
              <a:t>McCrae P (2020) </a:t>
            </a:r>
            <a:r>
              <a:rPr lang="en-US" i="1" dirty="0">
                <a:latin typeface="Public Sans"/>
              </a:rPr>
              <a:t>Motivated teaching (p.17)</a:t>
            </a:r>
            <a:endParaRPr lang="en-US" dirty="0">
              <a:latin typeface="Public Sans"/>
            </a:endParaRPr>
          </a:p>
          <a:p>
            <a:endParaRPr lang="en-AU" dirty="0"/>
          </a:p>
          <a:p>
            <a:endParaRPr lang="en-AU" dirty="0">
              <a:latin typeface="Public Sans"/>
            </a:endParaRPr>
          </a:p>
          <a:p>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42845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8669D-677C-B435-9D11-D2610C717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24331-E502-B3A3-26B5-8860CA113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FE2DA-54DA-7CB0-A12D-2E2BC13B2CCA}"/>
              </a:ext>
            </a:extLst>
          </p:cNvPr>
          <p:cNvSpPr>
            <a:spLocks noGrp="1"/>
          </p:cNvSpPr>
          <p:nvPr>
            <p:ph type="body" idx="1"/>
          </p:nvPr>
        </p:nvSpPr>
        <p:spPr/>
        <p:txBody>
          <a:bodyPr/>
          <a:lstStyle/>
          <a:p>
            <a:r>
              <a:rPr lang="en-AU" b="1" dirty="0">
                <a:latin typeface="Public Sans"/>
              </a:rPr>
              <a:t>Purpose: Revisiting core knowledge</a:t>
            </a:r>
          </a:p>
          <a:p>
            <a:r>
              <a:rPr lang="en-AU" b="1" dirty="0">
                <a:latin typeface="Public Sans"/>
              </a:rPr>
              <a:t>[00:30]</a:t>
            </a:r>
            <a:endParaRPr lang="en-AU" dirty="0">
              <a:latin typeface="Public Sans"/>
            </a:endParaRPr>
          </a:p>
          <a:p>
            <a:endParaRPr lang="en-AU" b="1" dirty="0">
              <a:latin typeface="Public Sans"/>
            </a:endParaRPr>
          </a:p>
          <a:p>
            <a:r>
              <a:rPr lang="en-AU" b="1" dirty="0">
                <a:latin typeface="Public Sans"/>
              </a:rPr>
              <a:t>Speaker notes:</a:t>
            </a:r>
            <a:endParaRPr lang="en-US" dirty="0">
              <a:latin typeface="Public Sans"/>
            </a:endParaRPr>
          </a:p>
          <a:p>
            <a:r>
              <a:rPr lang="en-US" dirty="0">
                <a:latin typeface="Public Sans"/>
              </a:rPr>
              <a:t>Let’s remind ourselves that explicit teaching is an optimal way to teach knowledge and skills that are new or complex.</a:t>
            </a:r>
            <a:endParaRPr lang="en-AU" b="1" dirty="0">
              <a:latin typeface="Public Sans"/>
              <a:ea typeface="Calibri"/>
              <a:cs typeface="Calibri"/>
            </a:endParaRPr>
          </a:p>
          <a:p>
            <a:endParaRPr lang="en-AU" dirty="0"/>
          </a:p>
          <a:p>
            <a:r>
              <a:rPr lang="en-AU" dirty="0">
                <a:latin typeface="Public Sans"/>
              </a:rPr>
              <a:t>There are important enabling factors for explicit teaching that relate to the technique we are focusing on. Let’s revisit them.</a:t>
            </a:r>
            <a:endParaRPr lang="en-AU" dirty="0">
              <a:latin typeface="Public Sans"/>
              <a:ea typeface="Calibri"/>
              <a:cs typeface="Calibri"/>
            </a:endParaRPr>
          </a:p>
          <a:p>
            <a:endParaRPr lang="en-AU" dirty="0">
              <a:latin typeface="Public Sans"/>
              <a:ea typeface="Calibri"/>
              <a:cs typeface="Calibri"/>
            </a:endParaRPr>
          </a:p>
          <a:p>
            <a:r>
              <a:rPr lang="en-AU" b="1" dirty="0">
                <a:latin typeface="Calibri"/>
                <a:ea typeface="Calibri"/>
                <a:cs typeface="Calibri"/>
              </a:rPr>
              <a:t>Note to presenter: </a:t>
            </a:r>
            <a:r>
              <a:rPr lang="en-AU" dirty="0">
                <a:latin typeface="Calibri"/>
                <a:ea typeface="Calibri"/>
                <a:cs typeface="Calibri"/>
              </a:rPr>
              <a:t>you may wish for participants to read these to themselves </a:t>
            </a:r>
          </a:p>
          <a:p>
            <a:endParaRPr lang="en-AU" dirty="0">
              <a:latin typeface="Calibri"/>
              <a:ea typeface="Calibri"/>
              <a:cs typeface="Calibri"/>
            </a:endParaRPr>
          </a:p>
          <a:p>
            <a:r>
              <a:rPr lang="en-AU" dirty="0">
                <a:latin typeface="Calibri"/>
                <a:ea typeface="Calibri"/>
                <a:cs typeface="Calibri"/>
              </a:rPr>
              <a:t>Our understanding of the how learning happens informs our practice </a:t>
            </a:r>
          </a:p>
          <a:p>
            <a:r>
              <a:rPr lang="en-AU" dirty="0">
                <a:latin typeface="Calibri"/>
                <a:ea typeface="Calibri"/>
                <a:cs typeface="Calibri"/>
              </a:rPr>
              <a:t>We know how knowledge builds across syllabuses</a:t>
            </a:r>
          </a:p>
          <a:p>
            <a:pPr algn="l"/>
            <a:r>
              <a:rPr lang="en-AU" sz="1600" dirty="0">
                <a:latin typeface="Public Sans"/>
              </a:rPr>
              <a:t>We hold high expectations for our students’ learning</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latin typeface="Public Sans"/>
              </a:rPr>
              <a:t>And, explicit teaching </a:t>
            </a:r>
            <a:r>
              <a:rPr lang="en-AU" sz="1600" b="1" dirty="0">
                <a:latin typeface="Public Sans"/>
              </a:rPr>
              <a:t>both</a:t>
            </a:r>
            <a:r>
              <a:rPr lang="en-AU" sz="1600" dirty="0">
                <a:latin typeface="Public Sans"/>
              </a:rPr>
              <a:t> relies on, and brings about a safe, inclusive learning environment</a:t>
            </a:r>
          </a:p>
          <a:p>
            <a:pPr algn="l"/>
            <a:endParaRPr lang="en-AU" sz="1600" dirty="0"/>
          </a:p>
          <a:p>
            <a:pPr algn="l"/>
            <a:r>
              <a:rPr lang="en-AU" sz="1600" b="1" dirty="0">
                <a:latin typeface="Public Sans"/>
              </a:rPr>
              <a:t>Resources:</a:t>
            </a:r>
          </a:p>
          <a:p>
            <a:pPr algn="l"/>
            <a:endParaRPr lang="en-AU" sz="1600" b="1" dirty="0"/>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2664"/>
                </a:solidFill>
                <a:effectLst/>
                <a:highlight>
                  <a:srgbClr val="FFFFFF"/>
                </a:highlight>
                <a:latin typeface="Public Sans"/>
              </a:rPr>
              <a:t>Leading explicit teaching – school-facilitated workshops 1–3 on core content and the enabling factors of explicit teaching – </a:t>
            </a:r>
            <a:r>
              <a:rPr lang="en-AU" b="0" i="0" dirty="0">
                <a:solidFill>
                  <a:srgbClr val="002664"/>
                </a:solidFill>
                <a:effectLst/>
                <a:highlight>
                  <a:srgbClr val="FFFFFF"/>
                </a:highlight>
                <a:latin typeface="Public Sans"/>
                <a:hlinkClick r:id="rId3"/>
              </a:rPr>
              <a:t>https://education.nsw.gov.au/teaching-and-learning/curriculum/explicit-teaching/leading-explicit-teaching</a:t>
            </a:r>
            <a:endParaRPr lang="en-AU" b="0" i="0" dirty="0">
              <a:solidFill>
                <a:srgbClr val="002664"/>
              </a:solidFill>
              <a:effectLst/>
              <a:highlight>
                <a:srgbClr val="FFFFFF"/>
              </a:highlight>
              <a:latin typeface="Public San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0" dirty="0">
                <a:solidFill>
                  <a:srgbClr val="002664"/>
                </a:solidFill>
                <a:effectLst/>
                <a:highlight>
                  <a:srgbClr val="FFFFFF"/>
                </a:highlight>
                <a:latin typeface="Public Sans"/>
              </a:rPr>
              <a:t>Classrooms of Possibility – https://education.nsw.gov.au/inside-the-department/teaching-and-learning/classrooms-of-possibility</a:t>
            </a:r>
            <a:endParaRPr lang="en-AU" sz="1600" b="1" i="0" dirty="0">
              <a:solidFill>
                <a:srgbClr val="041E42"/>
              </a:solidFill>
              <a:effectLst/>
              <a:highlight>
                <a:srgbClr val="FFFFFF"/>
              </a:highlight>
              <a:latin typeface="Public San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dirty="0">
                <a:solidFill>
                  <a:srgbClr val="041E42"/>
                </a:solidFill>
                <a:effectLst/>
                <a:highlight>
                  <a:srgbClr val="FFFFFF"/>
                </a:highlight>
                <a:latin typeface="Public Sans"/>
              </a:rPr>
              <a:t>Explicit instruction – implementing evidence-based teaching practices for students with disability - </a:t>
            </a:r>
            <a:r>
              <a:rPr lang="en-AU" sz="1400" u="sng" dirty="0">
                <a:solidFill>
                  <a:srgbClr val="2F5496"/>
                </a:solidFill>
                <a:effectLst/>
                <a:latin typeface="Arial"/>
                <a:ea typeface="Arial" panose="020B0604020202020204" pitchFamily="34" charset="0"/>
                <a:cs typeface="Arial"/>
                <a:hlinkClick r:id="rId4"/>
              </a:rPr>
              <a:t>https://resources.education.nsw.gov.au/detail/IPR-LD230526144351</a:t>
            </a:r>
            <a:endParaRPr lang="en-AU" sz="1600" b="0" dirty="0"/>
          </a:p>
          <a:p>
            <a:r>
              <a:rPr lang="en-AU" b="0" i="0" dirty="0">
                <a:solidFill>
                  <a:srgbClr val="002664"/>
                </a:solidFill>
                <a:effectLst/>
                <a:highlight>
                  <a:srgbClr val="FFFFFF"/>
                </a:highlight>
                <a:latin typeface="Public Sans"/>
              </a:rPr>
              <a:t>Strong Strides Together: Meeting the educational goals for Aboriginal and/or Torres Strait Islander students – </a:t>
            </a:r>
            <a:r>
              <a:rPr lang="en-AU" sz="1600" dirty="0">
                <a:latin typeface="Public Sans"/>
                <a:hlinkClick r:id="rId5"/>
              </a:rPr>
              <a:t>https://education.nsw.gov.au/teaching-and-learning/aec/universal-resources---aboriginal-education/strong-strides-together--meeting-the-educational-goals-for-abori</a:t>
            </a:r>
            <a:endParaRPr lang="en-AU" sz="1600" dirty="0"/>
          </a:p>
          <a:p>
            <a:pPr marL="285750" indent="-285750">
              <a:buFont typeface="Arial"/>
              <a:buChar char="•"/>
            </a:pPr>
            <a:endParaRPr lang="en-AU" dirty="0">
              <a:latin typeface="Calibri"/>
              <a:ea typeface="Calibri"/>
              <a:cs typeface="Calibri"/>
            </a:endParaRPr>
          </a:p>
          <a:p>
            <a:pPr marL="285750" indent="-285750">
              <a:buFont typeface="Arial"/>
              <a:buChar char="•"/>
            </a:pPr>
            <a:endParaRPr lang="en-AU" dirty="0">
              <a:latin typeface="Calibri"/>
              <a:ea typeface="Calibri"/>
              <a:cs typeface="Calibri"/>
            </a:endParaRPr>
          </a:p>
          <a:p>
            <a:pPr marL="285750" indent="-285750">
              <a:buFont typeface="Arial"/>
              <a:buChar char="•"/>
            </a:pPr>
            <a:endParaRPr lang="en-AU" dirty="0">
              <a:latin typeface="Calibri"/>
              <a:ea typeface="Calibri"/>
              <a:cs typeface="Calibri"/>
            </a:endParaRPr>
          </a:p>
          <a:p>
            <a:endParaRPr lang="en-AU" dirty="0">
              <a:latin typeface="Calibri"/>
              <a:ea typeface="Calibri"/>
              <a:cs typeface="Calibri"/>
            </a:endParaRPr>
          </a:p>
        </p:txBody>
      </p:sp>
      <p:sp>
        <p:nvSpPr>
          <p:cNvPr id="4" name="Slide Number Placeholder 3">
            <a:extLst>
              <a:ext uri="{FF2B5EF4-FFF2-40B4-BE49-F238E27FC236}">
                <a16:creationId xmlns:a16="http://schemas.microsoft.com/office/drawing/2014/main" id="{CC471282-64B4-5EDF-DEA1-00771DA59DAF}"/>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495223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7933" y="4400549"/>
            <a:ext cx="6095999" cy="4430183"/>
          </a:xfrm>
        </p:spPr>
        <p:txBody>
          <a:bodyPr/>
          <a:lstStyle/>
          <a:p>
            <a:r>
              <a:rPr lang="en-AU" b="1" dirty="0">
                <a:latin typeface="Public Sans"/>
              </a:rPr>
              <a:t>Purpose: Why check for understanding is an important explicit teaching strategy.</a:t>
            </a:r>
          </a:p>
          <a:p>
            <a:r>
              <a:rPr lang="en-AU" b="1" dirty="0">
                <a:latin typeface="Public Sans"/>
              </a:rPr>
              <a:t>[00:30]</a:t>
            </a:r>
            <a:endParaRPr lang="en-AU" dirty="0">
              <a:latin typeface="Public Sans"/>
            </a:endParaRPr>
          </a:p>
          <a:p>
            <a:endParaRPr lang="en-AU" b="1" dirty="0">
              <a:latin typeface="Public Sans"/>
            </a:endParaRPr>
          </a:p>
          <a:p>
            <a:r>
              <a:rPr lang="en-AU" b="1" dirty="0">
                <a:latin typeface="Public Sans"/>
              </a:rPr>
              <a:t>Speaker notes: </a:t>
            </a:r>
            <a:endParaRPr lang="en-AU" dirty="0">
              <a:latin typeface="Public Sans"/>
            </a:endParaRPr>
          </a:p>
          <a:p>
            <a:pPr>
              <a:defRPr/>
            </a:pPr>
            <a:r>
              <a:rPr lang="en-AU" dirty="0">
                <a:solidFill>
                  <a:schemeClr val="accent1"/>
                </a:solidFill>
              </a:rPr>
              <a:t>Checking for understanding is an important explicit teaching strategy because it helps us to:</a:t>
            </a:r>
          </a:p>
          <a:p>
            <a:pPr>
              <a:lnSpc>
                <a:spcPct val="150000"/>
              </a:lnSpc>
              <a:defRPr/>
            </a:pPr>
            <a:endParaRPr lang="en-AU" dirty="0">
              <a:solidFill>
                <a:schemeClr val="accent1"/>
              </a:solidFill>
            </a:endParaRPr>
          </a:p>
          <a:p>
            <a:pPr marL="285750" indent="-285750">
              <a:lnSpc>
                <a:spcPct val="150000"/>
              </a:lnSpc>
              <a:buFont typeface="Public Sans"/>
              <a:buChar char="•"/>
              <a:defRPr/>
            </a:pPr>
            <a:r>
              <a:rPr lang="en-AU" dirty="0">
                <a:solidFill>
                  <a:schemeClr val="accent1"/>
                </a:solidFill>
                <a:latin typeface="Public Sans"/>
              </a:rPr>
              <a:t>inform next steps in the lesson</a:t>
            </a:r>
            <a:endParaRPr lang="en-US" dirty="0">
              <a:solidFill>
                <a:schemeClr val="accent1"/>
              </a:solidFill>
              <a:latin typeface="Public Sans"/>
            </a:endParaRPr>
          </a:p>
          <a:p>
            <a:pPr marL="285750" indent="-285750">
              <a:lnSpc>
                <a:spcPct val="150000"/>
              </a:lnSpc>
              <a:buFont typeface="Public Sans"/>
              <a:buChar char="•"/>
              <a:defRPr/>
            </a:pPr>
            <a:r>
              <a:rPr lang="en-AU" dirty="0">
                <a:solidFill>
                  <a:schemeClr val="accent1"/>
                </a:solidFill>
                <a:latin typeface="Public Sans"/>
              </a:rPr>
              <a:t>use techniques that enable all students to think and respond</a:t>
            </a:r>
            <a:endParaRPr lang="en-US" dirty="0">
              <a:solidFill>
                <a:schemeClr val="accent1"/>
              </a:solidFill>
              <a:latin typeface="Public Sans"/>
            </a:endParaRPr>
          </a:p>
          <a:p>
            <a:pPr marL="285750" indent="-285750">
              <a:lnSpc>
                <a:spcPct val="150000"/>
              </a:lnSpc>
              <a:buFont typeface="Public Sans"/>
              <a:buChar char="•"/>
              <a:defRPr/>
            </a:pPr>
            <a:r>
              <a:rPr lang="en-AU" dirty="0">
                <a:solidFill>
                  <a:schemeClr val="accent1"/>
                </a:solidFill>
              </a:rPr>
              <a:t>support students’ engagement in class.</a:t>
            </a:r>
            <a:endParaRPr lang="en-AU" dirty="0"/>
          </a:p>
          <a:p>
            <a:pPr>
              <a:lnSpc>
                <a:spcPct val="150000"/>
              </a:lnSpc>
            </a:pPr>
            <a:endParaRPr lang="en-AU" sz="1600" dirty="0">
              <a:solidFill>
                <a:schemeClr val="accent1"/>
              </a:solidFill>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ndParaRPr>
          </a:p>
          <a:p>
            <a:r>
              <a:rPr lang="en-AU" b="1" dirty="0">
                <a:solidFill>
                  <a:srgbClr val="333333"/>
                </a:solidFill>
                <a:latin typeface="Public Sans"/>
              </a:rPr>
              <a:t>Further reading:</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u="none" strike="noStrike" baseline="0" dirty="0">
                <a:latin typeface="Public Sans"/>
              </a:rPr>
              <a:t>AERO (2024) </a:t>
            </a:r>
            <a:r>
              <a:rPr lang="en-AU" sz="1600" b="0" i="0" u="none" strike="noStrike" baseline="0" dirty="0">
                <a:latin typeface="Public Sans"/>
                <a:hlinkClick r:id="rId3"/>
              </a:rPr>
              <a:t>Monitor progress</a:t>
            </a:r>
            <a:endParaRPr lang="en-AU" sz="1600" b="0" i="0" u="none" strike="noStrike" baseline="0" dirty="0">
              <a:latin typeface="Public Sans"/>
            </a:endParaRPr>
          </a:p>
          <a:p>
            <a:endParaRPr lang="en-AU" dirty="0">
              <a:solidFill>
                <a:srgbClr val="333333"/>
              </a:solidFill>
            </a:endParaRPr>
          </a:p>
          <a:p>
            <a:br>
              <a:rPr lang="en-AU" dirty="0">
                <a:effectLst/>
                <a:latin typeface="Public Sans" pitchFamily="2" charset="77"/>
              </a:rPr>
            </a:br>
            <a:endParaRPr lang="en-AU" dirty="0">
              <a:effectLst/>
              <a:latin typeface="Public Sans" pitchFamily="2" charset="77"/>
            </a:endParaRPr>
          </a:p>
          <a:p>
            <a:br>
              <a:rPr lang="en-AU" dirty="0">
                <a:effectLst/>
                <a:latin typeface="Public Sans" pitchFamily="2" charset="77"/>
              </a:rPr>
            </a:br>
            <a:endParaRPr lang="en-AU" dirty="0">
              <a:effectLst/>
              <a:latin typeface="Public Sans" pitchFamily="2" charset="77"/>
            </a:endParaRPr>
          </a:p>
          <a:p>
            <a:endParaRPr lang="en-AU" dirty="0">
              <a:solidFill>
                <a:srgbClr val="333333"/>
              </a:solidFil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634856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A key point about checking for understanding being inclusive</a:t>
            </a:r>
          </a:p>
          <a:p>
            <a:r>
              <a:rPr lang="en-AU" b="1" dirty="0">
                <a:latin typeface="Public Sans"/>
              </a:rPr>
              <a:t>[02:00] </a:t>
            </a:r>
          </a:p>
          <a:p>
            <a:endParaRPr lang="en-AU" b="1" dirty="0">
              <a:latin typeface="Public Sans"/>
            </a:endParaRPr>
          </a:p>
          <a:p>
            <a:r>
              <a:rPr lang="en-AU" b="1" dirty="0">
                <a:latin typeface="Public Sans"/>
              </a:rPr>
              <a:t>Speaker notes: </a:t>
            </a:r>
          </a:p>
          <a:p>
            <a:r>
              <a:rPr lang="en-AU" b="0" dirty="0">
                <a:latin typeface="Public Sans"/>
              </a:rPr>
              <a:t>I’m going to explore some checking for understanding techniques on this slide. At the end of this slide, I will ask you some checking for understanding questions about it. </a:t>
            </a:r>
          </a:p>
          <a:p>
            <a:endParaRPr lang="en-AU" b="0" dirty="0">
              <a:latin typeface="Public Sans"/>
            </a:endParaRPr>
          </a:p>
          <a:p>
            <a:r>
              <a:rPr lang="en-AU" b="0" dirty="0">
                <a:latin typeface="Public Sans"/>
              </a:rPr>
              <a:t>Checking for understanding is an inclusive practice.</a:t>
            </a:r>
          </a:p>
          <a:p>
            <a:r>
              <a:rPr lang="en-AU" dirty="0">
                <a:latin typeface="Public Sans"/>
              </a:rPr>
              <a:t>The teacher checks the understanding of </a:t>
            </a:r>
            <a:r>
              <a:rPr lang="en-AU" b="1" dirty="0">
                <a:latin typeface="Public Sans"/>
              </a:rPr>
              <a:t>all</a:t>
            </a:r>
            <a:r>
              <a:rPr lang="en-AU" dirty="0">
                <a:latin typeface="Public Sans"/>
              </a:rPr>
              <a:t> students </a:t>
            </a:r>
            <a:r>
              <a:rPr lang="en-AU" b="1" dirty="0">
                <a:latin typeface="Public Sans"/>
              </a:rPr>
              <a:t>throughout</a:t>
            </a:r>
            <a:r>
              <a:rPr lang="en-AU" dirty="0">
                <a:latin typeface="Public Sans"/>
              </a:rPr>
              <a:t> the lesson not just at the beginning or the end.  </a:t>
            </a:r>
          </a:p>
          <a:p>
            <a:r>
              <a:rPr lang="en-AU" dirty="0">
                <a:latin typeface="Public Sans"/>
              </a:rPr>
              <a:t>I will let you read through the description for [click] choral response[wait], [click] mini whiteboards, and [click] cold call.</a:t>
            </a:r>
          </a:p>
          <a:p>
            <a:r>
              <a:rPr lang="en-AU" dirty="0">
                <a:latin typeface="Public Sans"/>
              </a:rPr>
              <a:t>Techniques such as choral response and mini whiteboards can allow the teacher to </a:t>
            </a:r>
            <a:r>
              <a:rPr lang="en-AU" b="1" dirty="0">
                <a:latin typeface="Public Sans"/>
              </a:rPr>
              <a:t>quickly</a:t>
            </a:r>
            <a:r>
              <a:rPr lang="en-AU" dirty="0">
                <a:latin typeface="Public Sans"/>
              </a:rPr>
              <a:t> ascertain what </a:t>
            </a:r>
            <a:r>
              <a:rPr lang="en-AU" b="1" dirty="0">
                <a:latin typeface="Public Sans"/>
              </a:rPr>
              <a:t>all</a:t>
            </a:r>
            <a:r>
              <a:rPr lang="en-AU" dirty="0">
                <a:latin typeface="Public Sans"/>
              </a:rPr>
              <a:t> students understand. Cold calls are great to elicit thinking from every child in the classroom.</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Public Sans"/>
            </a:endParaRPr>
          </a:p>
          <a:p>
            <a:r>
              <a:rPr lang="en-AU" dirty="0">
                <a:latin typeface="Public Sans"/>
              </a:rPr>
              <a:t>We have an important point here about inclusivity [click] when there are access considerations for students with a disability, such as a text-to-speech device, it is important for reasonable adjustments to be made to their learning to ensure access for all. </a:t>
            </a:r>
          </a:p>
          <a:p>
            <a:endParaRPr lang="en-AU" dirty="0">
              <a:latin typeface="Public Sans"/>
            </a:endParaRPr>
          </a:p>
          <a:p>
            <a:pPr>
              <a:lnSpc>
                <a:spcPct val="150000"/>
              </a:lnSpc>
              <a:spcAft>
                <a:spcPts val="1200"/>
              </a:spcAft>
            </a:pPr>
            <a:r>
              <a:rPr lang="en-AU" b="1" dirty="0">
                <a:latin typeface="Public Sans"/>
              </a:rPr>
              <a:t>Activity: </a:t>
            </a:r>
          </a:p>
          <a:p>
            <a:pPr>
              <a:lnSpc>
                <a:spcPct val="150000"/>
              </a:lnSpc>
              <a:spcAft>
                <a:spcPts val="1200"/>
              </a:spcAft>
            </a:pPr>
            <a:r>
              <a:rPr lang="en-AU" dirty="0">
                <a:latin typeface="Public Sans"/>
              </a:rPr>
              <a:t>Ask audience for a choral response to the question: Should the teacher just be checking for understanding at the end of the lesson? (Cue) (a: No)</a:t>
            </a:r>
          </a:p>
          <a:p>
            <a:pPr>
              <a:lnSpc>
                <a:spcPct val="150000"/>
              </a:lnSpc>
              <a:spcAft>
                <a:spcPts val="1200"/>
              </a:spcAft>
            </a:pPr>
            <a:endParaRPr lang="en-AU" dirty="0">
              <a:latin typeface="Public Sans"/>
            </a:endParaRPr>
          </a:p>
          <a:p>
            <a:pPr>
              <a:lnSpc>
                <a:spcPct val="150000"/>
              </a:lnSpc>
              <a:spcAft>
                <a:spcPts val="1200"/>
              </a:spcAft>
            </a:pPr>
            <a:r>
              <a:rPr lang="en-AU" dirty="0">
                <a:latin typeface="Public Sans"/>
              </a:rPr>
              <a:t>Cold call for this question: What are 2 techniques that help a teacher quickly ascertain what ALL students understand? [select a participant at random] (a: choral response and mini whiteboards)</a:t>
            </a:r>
          </a:p>
          <a:p>
            <a:pPr>
              <a:lnSpc>
                <a:spcPct val="150000"/>
              </a:lnSpc>
              <a:spcAft>
                <a:spcPts val="1200"/>
              </a:spcAft>
            </a:pPr>
            <a:endParaRPr lang="en-AU" dirty="0">
              <a:latin typeface="Public Sans"/>
            </a:endParaRPr>
          </a:p>
          <a:p>
            <a:pPr>
              <a:lnSpc>
                <a:spcPct val="150000"/>
              </a:lnSpc>
              <a:spcAft>
                <a:spcPts val="1200"/>
              </a:spcAft>
            </a:pPr>
            <a:r>
              <a:rPr lang="en-AU" dirty="0">
                <a:latin typeface="Public Sans"/>
              </a:rPr>
              <a:t>Cold call for this question: What is the advantage of asking the question first before cold calling on a student? [wait, then select a participant at random] (a: all students can think of an answer)</a:t>
            </a:r>
          </a:p>
          <a:p>
            <a:pPr>
              <a:lnSpc>
                <a:spcPct val="150000"/>
              </a:lnSpc>
              <a:spcAft>
                <a:spcPts val="1200"/>
              </a:spcAft>
            </a:pPr>
            <a:endParaRPr lang="en-AU" dirty="0">
              <a:latin typeface="Public Sans"/>
            </a:endParaRPr>
          </a:p>
          <a:p>
            <a:pPr>
              <a:lnSpc>
                <a:spcPct val="150000"/>
              </a:lnSpc>
              <a:spcAft>
                <a:spcPts val="1200"/>
              </a:spcAft>
            </a:pPr>
            <a:endParaRPr lang="en-AU" dirty="0"/>
          </a:p>
          <a:p>
            <a:r>
              <a:rPr lang="en-AU" b="1" dirty="0">
                <a:latin typeface="Public Sans"/>
              </a:rPr>
              <a:t>References:</a:t>
            </a:r>
          </a:p>
          <a:p>
            <a:r>
              <a:rPr lang="en-AU" b="0" dirty="0">
                <a:latin typeface="Public Sans"/>
              </a:rPr>
              <a:t>1. </a:t>
            </a:r>
            <a:r>
              <a:rPr lang="en-AU" b="0" dirty="0" err="1">
                <a:latin typeface="Public Sans"/>
              </a:rPr>
              <a:t>Lemov</a:t>
            </a:r>
            <a:r>
              <a:rPr lang="en-AU" b="0" dirty="0">
                <a:latin typeface="Public Sans"/>
              </a:rPr>
              <a:t> D (October 26, 2016) Cold Call is inclusive. Teach like a champion https://teachlikeachampion.org/blog/cold-call-inclusive/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361311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Creating an environment that generates ongoing participation.</a:t>
            </a:r>
            <a:endParaRPr lang="en-AU" dirty="0"/>
          </a:p>
          <a:p>
            <a:r>
              <a:rPr lang="en-AU" b="1" dirty="0">
                <a:latin typeface="Public Sans"/>
              </a:rPr>
              <a:t>[01:30]</a:t>
            </a:r>
            <a:endParaRPr lang="en-AU" dirty="0">
              <a:latin typeface="Public Sans"/>
            </a:endParaRPr>
          </a:p>
          <a:p>
            <a:endParaRPr lang="en-AU" b="1" dirty="0">
              <a:latin typeface="Public Sans"/>
            </a:endParaRPr>
          </a:p>
          <a:p>
            <a:r>
              <a:rPr lang="en-AU" b="1" dirty="0">
                <a:latin typeface="Public Sans"/>
              </a:rPr>
              <a:t>Speaker notes:</a:t>
            </a:r>
            <a:endParaRPr lang="en-AU" dirty="0"/>
          </a:p>
          <a:p>
            <a:r>
              <a:rPr lang="en-AU" sz="1600" dirty="0">
                <a:latin typeface="Public Sans"/>
              </a:rPr>
              <a:t>When students don’t understand, the teacher’s reaction</a:t>
            </a:r>
            <a:r>
              <a:rPr lang="en-AU" dirty="0">
                <a:latin typeface="Public Sans"/>
              </a:rPr>
              <a:t> and response can greatly impact on students.</a:t>
            </a:r>
            <a:endParaRPr lang="en-AU" sz="1600" dirty="0">
              <a:latin typeface="Public Sans"/>
            </a:endParaRPr>
          </a:p>
          <a:p>
            <a:endParaRPr lang="en-AU" sz="1600" dirty="0"/>
          </a:p>
          <a:p>
            <a:r>
              <a:rPr lang="en-AU" sz="1600" dirty="0">
                <a:latin typeface="Public Sans"/>
              </a:rPr>
              <a:t>When students expect teachers will be annoyed if they don’t know something, it presents a barrier to their learning (</a:t>
            </a:r>
            <a:r>
              <a:rPr lang="en-AU" sz="1600" dirty="0" err="1">
                <a:latin typeface="Public Sans"/>
              </a:rPr>
              <a:t>Peeters</a:t>
            </a:r>
            <a:r>
              <a:rPr lang="en-AU" sz="1600" dirty="0">
                <a:latin typeface="Public Sans"/>
              </a:rPr>
              <a:t> 2020). </a:t>
            </a:r>
          </a:p>
          <a:p>
            <a:endParaRPr lang="en-AU" sz="1600" dirty="0">
              <a:latin typeface="Public Sans"/>
            </a:endParaRPr>
          </a:p>
          <a:p>
            <a:r>
              <a:rPr lang="en-AU" sz="1600" dirty="0">
                <a:latin typeface="Public Sans"/>
              </a:rPr>
              <a:t>We know from the work of </a:t>
            </a:r>
            <a:r>
              <a:rPr lang="en-AU" sz="1600" dirty="0" err="1">
                <a:latin typeface="Public Sans"/>
              </a:rPr>
              <a:t>Nuthall</a:t>
            </a:r>
            <a:r>
              <a:rPr lang="en-AU" sz="1600" dirty="0">
                <a:latin typeface="Public Sans"/>
              </a:rPr>
              <a:t> (2007) that students need on average 3 exposures to information to learn it. </a:t>
            </a:r>
          </a:p>
          <a:p>
            <a:endParaRPr lang="en-AU" sz="1600" dirty="0"/>
          </a:p>
          <a:p>
            <a:r>
              <a:rPr lang="en-AU" sz="1600" dirty="0">
                <a:latin typeface="Public Sans"/>
              </a:rPr>
              <a:t>Teachers make the decision to correct or go back and re-teach. They consider how foundational that knowledge is for the overall schema students are developing. If it was a key piece of knowledge that students didn’t seem to grasp the first time, the teacher invests time by going back and reteaching and then again, checking for understanding. </a:t>
            </a:r>
          </a:p>
          <a:p>
            <a:endParaRPr lang="en-AU" sz="1600" dirty="0">
              <a:latin typeface="Public Sans"/>
            </a:endParaRPr>
          </a:p>
          <a:p>
            <a:r>
              <a:rPr lang="en-AU" sz="1600" dirty="0">
                <a:latin typeface="Public Sans"/>
              </a:rPr>
              <a:t>Asking students if they understand is not often a strong indicator of their actual understanding.</a:t>
            </a:r>
          </a:p>
          <a:p>
            <a:endParaRPr lang="en-AU" dirty="0"/>
          </a:p>
          <a:p>
            <a:r>
              <a:rPr lang="en-AU" b="1" dirty="0">
                <a:latin typeface="Public Sans"/>
              </a:rPr>
              <a:t>References: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err="1">
                <a:effectLst/>
                <a:latin typeface="Aptos"/>
              </a:rPr>
              <a:t>Nuthall</a:t>
            </a:r>
            <a:r>
              <a:rPr lang="en-AU" dirty="0">
                <a:effectLst/>
                <a:latin typeface="Aptos"/>
              </a:rPr>
              <a:t> G (2007) </a:t>
            </a:r>
            <a:r>
              <a:rPr lang="en-AU" i="1" dirty="0">
                <a:effectLst/>
                <a:latin typeface="Aptos"/>
              </a:rPr>
              <a:t>The hidden lives of learners.</a:t>
            </a:r>
            <a:r>
              <a:rPr lang="en-AU" dirty="0">
                <a:effectLst/>
                <a:latin typeface="Aptos"/>
              </a:rPr>
              <a:t> NZCER Press.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err="1">
                <a:solidFill>
                  <a:prstClr val="black"/>
                </a:solidFill>
                <a:latin typeface="Aptos"/>
              </a:rPr>
              <a:t>Peeters</a:t>
            </a:r>
            <a:r>
              <a:rPr lang="en-AU" sz="1600" dirty="0">
                <a:solidFill>
                  <a:prstClr val="black"/>
                </a:solidFill>
                <a:latin typeface="Aptos"/>
              </a:rPr>
              <a:t> A (2020) Theories in use that explain adolescent help seeking and avoidance in mathematics, </a:t>
            </a:r>
            <a:r>
              <a:rPr lang="en-AU" sz="1600" i="1" dirty="0">
                <a:solidFill>
                  <a:prstClr val="black"/>
                </a:solidFill>
                <a:latin typeface="Aptos"/>
              </a:rPr>
              <a:t>Journal of Educational Psychology 112(3</a:t>
            </a:r>
            <a:r>
              <a:rPr lang="en-AU" sz="1600" dirty="0">
                <a:solidFill>
                  <a:prstClr val="black"/>
                </a:solidFill>
                <a:latin typeface="Aptos"/>
              </a:rPr>
              <a:t>):533-550</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solidFill>
                <a:prstClr val="black"/>
              </a:solidFill>
              <a:latin typeface="Aptos" panose="020B000402020202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141376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3D39E-34B4-E8AF-29BF-EEF5FC254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2E9C5-966E-E08E-7E53-03AFC852F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52285-E2C6-A2B0-8F04-0C8CEE09EFD2}"/>
              </a:ext>
            </a:extLst>
          </p:cNvPr>
          <p:cNvSpPr>
            <a:spLocks noGrp="1"/>
          </p:cNvSpPr>
          <p:nvPr>
            <p:ph type="body" idx="1"/>
          </p:nvPr>
        </p:nvSpPr>
        <p:spPr/>
        <p:txBody>
          <a:bodyPr/>
          <a:lstStyle/>
          <a:p>
            <a:r>
              <a:rPr lang="en-US" b="1" dirty="0">
                <a:latin typeface="Public Sans"/>
              </a:rPr>
              <a:t>Purpose: Make connections between check for understanding resources to deepen knowledge. </a:t>
            </a:r>
            <a:endParaRPr lang="en-US" b="1" dirty="0"/>
          </a:p>
          <a:p>
            <a:r>
              <a:rPr lang="en-US" b="1" dirty="0">
                <a:latin typeface="Public Sans"/>
              </a:rPr>
              <a:t>[10:00]</a:t>
            </a:r>
            <a:endParaRPr lang="en-US" b="1" dirty="0"/>
          </a:p>
          <a:p>
            <a:r>
              <a:rPr lang="en-US" b="1" dirty="0">
                <a:latin typeface="Public Sans"/>
              </a:rPr>
              <a:t>Speaker notes: </a:t>
            </a:r>
          </a:p>
          <a:p>
            <a:endParaRPr lang="en-US"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latin typeface="Public Sans"/>
              </a:rPr>
              <a:t>We have had the opportunity to read [Student response systems and Responsive teaching] technique guides. </a:t>
            </a:r>
          </a:p>
          <a:p>
            <a:endParaRPr lang="en-US" dirty="0">
              <a:latin typeface="Public Sans"/>
            </a:endParaRPr>
          </a:p>
          <a:p>
            <a:pPr marL="285750" indent="-285750">
              <a:buFont typeface="Calibri"/>
              <a:buChar char="-"/>
            </a:pPr>
            <a:r>
              <a:rPr lang="en-US" dirty="0">
                <a:latin typeface="Public Sans"/>
              </a:rPr>
              <a:t>Revisit that reading and identify the key points you observed.</a:t>
            </a:r>
            <a:endParaRPr lang="en-US" dirty="0"/>
          </a:p>
          <a:p>
            <a:pPr marL="285750" indent="-285750">
              <a:buFont typeface="Calibri"/>
              <a:buChar char="-"/>
            </a:pPr>
            <a:r>
              <a:rPr lang="en-US" dirty="0">
                <a:latin typeface="Public Sans"/>
              </a:rPr>
              <a:t>Discuss with your groups the connections you can make between the readings and the learning we have done in Part A so far. </a:t>
            </a:r>
            <a:endParaRPr lang="en-US" dirty="0"/>
          </a:p>
          <a:p>
            <a:endParaRPr lang="en-US" dirty="0"/>
          </a:p>
        </p:txBody>
      </p:sp>
      <p:sp>
        <p:nvSpPr>
          <p:cNvPr id="4" name="Slide Number Placeholder 3">
            <a:extLst>
              <a:ext uri="{FF2B5EF4-FFF2-40B4-BE49-F238E27FC236}">
                <a16:creationId xmlns:a16="http://schemas.microsoft.com/office/drawing/2014/main" id="{80963149-237F-0227-B054-C82DF000EA79}"/>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829312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latin typeface="Public Sans"/>
            </a:endParaRPr>
          </a:p>
          <a:p>
            <a:endParaRPr lang="en-AU" b="1">
              <a:latin typeface="Public Sans"/>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467621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To summarise what makes checking for understanding effective</a:t>
            </a:r>
          </a:p>
          <a:p>
            <a:r>
              <a:rPr lang="en-AU" b="1" dirty="0">
                <a:latin typeface="Public Sans"/>
              </a:rPr>
              <a:t>[00:40]</a:t>
            </a:r>
          </a:p>
          <a:p>
            <a:endParaRPr lang="en-AU" b="1" dirty="0">
              <a:latin typeface="Public Sans"/>
            </a:endParaRPr>
          </a:p>
          <a:p>
            <a:r>
              <a:rPr lang="en-AU" b="1" dirty="0">
                <a:latin typeface="Public Sans"/>
              </a:rPr>
              <a:t>Speaker notes: </a:t>
            </a:r>
            <a:endParaRPr lang="en-AU" dirty="0"/>
          </a:p>
          <a:p>
            <a:r>
              <a:rPr lang="en-AU" dirty="0">
                <a:latin typeface="Public Sans"/>
              </a:rPr>
              <a:t>When checking for understanding:</a:t>
            </a:r>
            <a:endParaRPr lang="en-AU" b="1" dirty="0">
              <a:latin typeface="Public Sans"/>
            </a:endParaRPr>
          </a:p>
          <a:p>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[click] 1. establish a whole school routine so students know what to do and there is a social norm of participation.</a:t>
            </a:r>
            <a:endParaRPr lang="en-US"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[click] 2. plan clear questions at the right level of challenge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[click] 3. choose the right technique at the right time, so students are likely to succeed.</a:t>
            </a:r>
          </a:p>
          <a:p>
            <a:r>
              <a:rPr lang="en-AU" dirty="0">
                <a:latin typeface="Public Sans"/>
              </a:rPr>
              <a:t>[click] 4. give all students thinking time</a:t>
            </a:r>
          </a:p>
          <a:p>
            <a:r>
              <a:rPr lang="en-AU" dirty="0">
                <a:latin typeface="Public Sans"/>
              </a:rPr>
              <a:t>[click] when all 4 are in place, students are supported to optimise their understanding.</a:t>
            </a:r>
          </a:p>
          <a:p>
            <a:endParaRPr lang="en-AU" dirty="0">
              <a:latin typeface="Public Sans"/>
            </a:endParaRPr>
          </a:p>
          <a:p>
            <a:endParaRPr lang="en-AU" dirty="0"/>
          </a:p>
          <a:p>
            <a:r>
              <a:rPr lang="en-AU" b="1" dirty="0">
                <a:latin typeface="Public Sans"/>
              </a:rPr>
              <a:t>Reference:</a:t>
            </a:r>
            <a:endParaRPr lang="en-US" dirty="0">
              <a:latin typeface="Public Sans"/>
            </a:endParaRPr>
          </a:p>
          <a:p>
            <a:r>
              <a:rPr lang="en-AU" dirty="0" err="1">
                <a:latin typeface="Public Sans"/>
              </a:rPr>
              <a:t>Mccrea</a:t>
            </a:r>
            <a:r>
              <a:rPr lang="en-AU" dirty="0">
                <a:latin typeface="Public Sans"/>
              </a:rPr>
              <a:t> P (2020) </a:t>
            </a:r>
            <a:r>
              <a:rPr lang="en-AU" i="1" dirty="0">
                <a:latin typeface="Public Sans"/>
              </a:rPr>
              <a:t>Motivated Teaching: harnessing the science</a:t>
            </a:r>
            <a:endParaRPr lang="en-AU" dirty="0">
              <a:latin typeface="Public Sans"/>
            </a:endParaRPr>
          </a:p>
          <a:p>
            <a:endParaRPr lang="en-AU" b="1"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62326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of slide: To restate why a whole school teaching routine is powerful</a:t>
            </a:r>
          </a:p>
          <a:p>
            <a:r>
              <a:rPr lang="en-US" b="1" dirty="0"/>
              <a:t>Speaker notes: </a:t>
            </a:r>
          </a:p>
          <a:p>
            <a:r>
              <a:rPr lang="en-US" b="1" dirty="0">
                <a:latin typeface="Public Sans"/>
              </a:rPr>
              <a:t>[00:20]</a:t>
            </a:r>
            <a:endParaRPr lang="en-US" dirty="0">
              <a:latin typeface="Public Sans"/>
            </a:endParaRPr>
          </a:p>
          <a:p>
            <a:endParaRPr lang="en-US" dirty="0">
              <a:latin typeface="Calibri"/>
              <a:ea typeface="Calibri"/>
              <a:cs typeface="Calibri"/>
            </a:endParaRPr>
          </a:p>
          <a:p>
            <a:r>
              <a:rPr lang="en-US" dirty="0">
                <a:latin typeface="Calibri"/>
                <a:ea typeface="Calibri"/>
                <a:cs typeface="Calibri"/>
              </a:rPr>
              <a:t>The power of whole school teaching routines:</a:t>
            </a:r>
          </a:p>
          <a:p>
            <a:endParaRPr lang="en-US" dirty="0">
              <a:latin typeface="Calibri"/>
              <a:ea typeface="Calibri"/>
              <a:cs typeface="Calibri"/>
            </a:endParaRPr>
          </a:p>
          <a:p>
            <a:r>
              <a:rPr lang="en-US" dirty="0">
                <a:latin typeface="Calibri"/>
                <a:ea typeface="Calibri"/>
                <a:cs typeface="Calibri"/>
              </a:rPr>
              <a:t>We know that teaching routines: </a:t>
            </a:r>
          </a:p>
          <a:p>
            <a:pPr marL="285750" indent="-285750">
              <a:buFont typeface="Arial" panose="020B0604020202020204" pitchFamily="34" charset="0"/>
              <a:buChar char="•"/>
            </a:pPr>
            <a:r>
              <a:rPr lang="en-US" dirty="0">
                <a:latin typeface="Calibri"/>
                <a:ea typeface="Calibri"/>
                <a:cs typeface="Calibri"/>
              </a:rPr>
              <a:t>save learning time </a:t>
            </a:r>
          </a:p>
          <a:p>
            <a:pPr marL="285750" indent="-285750">
              <a:buFont typeface="Arial" panose="020B0604020202020204" pitchFamily="34" charset="0"/>
              <a:buChar char="•"/>
            </a:pPr>
            <a:r>
              <a:rPr lang="en-US" dirty="0">
                <a:latin typeface="Calibri"/>
                <a:ea typeface="Calibri"/>
                <a:cs typeface="Calibri"/>
              </a:rPr>
              <a:t>frees up students’ working memory</a:t>
            </a:r>
          </a:p>
          <a:p>
            <a:pPr marL="285750" indent="-285750">
              <a:buFont typeface="Arial" panose="020B0604020202020204" pitchFamily="34" charset="0"/>
              <a:buChar char="•"/>
            </a:pPr>
            <a:r>
              <a:rPr lang="en-US" dirty="0">
                <a:latin typeface="Calibri"/>
                <a:ea typeface="Calibri"/>
                <a:cs typeface="Calibri"/>
              </a:rPr>
              <a:t>provide certainty and consistent expectations for students to contribute to a focused learning environment where they’re safe to participate.</a:t>
            </a:r>
          </a:p>
          <a:p>
            <a:pPr marL="285750" indent="-285750">
              <a:buFont typeface="Arial" panose="020B0604020202020204" pitchFamily="34" charset="0"/>
              <a:buChar char="•"/>
            </a:pPr>
            <a:r>
              <a:rPr lang="en-US" dirty="0">
                <a:latin typeface="Calibri"/>
                <a:ea typeface="Calibri"/>
                <a:cs typeface="Calibri"/>
              </a:rPr>
              <a:t>Fosters a strong sense of belonging</a:t>
            </a:r>
          </a:p>
          <a:p>
            <a:pPr marL="0" indent="0">
              <a:buFont typeface="Arial" panose="020B0604020202020204" pitchFamily="34" charset="0"/>
              <a:buNone/>
            </a:pPr>
            <a:endParaRPr lang="en-US" dirty="0">
              <a:latin typeface="Calibri"/>
              <a:ea typeface="Calibri"/>
              <a:cs typeface="Calibri"/>
            </a:endParaRPr>
          </a:p>
          <a:p>
            <a:pPr marL="0" indent="0">
              <a:buFont typeface="Arial" panose="020B0604020202020204" pitchFamily="34" charset="0"/>
              <a:buNone/>
            </a:pPr>
            <a:r>
              <a:rPr lang="en-US" dirty="0">
                <a:latin typeface="Calibri"/>
                <a:ea typeface="Calibri"/>
                <a:cs typeface="Calibri"/>
              </a:rPr>
              <a:t>When a group of expert teachers from across the school come together and create a whole school approach, they are far more effective than when they go it alone. This is because students</a:t>
            </a:r>
            <a:r>
              <a:rPr lang="en-GB" dirty="0">
                <a:latin typeface="Calibri"/>
                <a:ea typeface="Calibri"/>
                <a:cs typeface="Calibri"/>
              </a:rPr>
              <a:t> learn the routine more quickly when it is done in the same way across the school.</a:t>
            </a:r>
            <a:endParaRPr lang="en-US" dirty="0">
              <a:latin typeface="Calibri"/>
              <a:ea typeface="Calibri"/>
              <a:cs typeface="Calibri"/>
            </a:endParaRPr>
          </a:p>
          <a:p>
            <a:pPr marL="0" indent="0">
              <a:buFont typeface="Arial" panose="020B0604020202020204" pitchFamily="34" charset="0"/>
              <a:buNone/>
            </a:pPr>
            <a:endParaRPr lang="en-US" dirty="0">
              <a:latin typeface="Calibri"/>
              <a:ea typeface="Calibri"/>
              <a:cs typeface="Calibri"/>
            </a:endParaRPr>
          </a:p>
          <a:p>
            <a:pPr marL="0" indent="0">
              <a:buFont typeface="Arial" panose="020B0604020202020204" pitchFamily="34" charset="0"/>
              <a:buNone/>
            </a:pPr>
            <a:r>
              <a:rPr lang="en-US" dirty="0">
                <a:latin typeface="Calibri"/>
                <a:ea typeface="Calibri"/>
                <a:cs typeface="Calibri"/>
              </a:rPr>
              <a:t>This also fosters a strong sense of belonging.</a:t>
            </a:r>
          </a:p>
          <a:p>
            <a:endParaRPr lang="en-US" dirty="0">
              <a:latin typeface="Calibri"/>
              <a:ea typeface="Calibri"/>
              <a:cs typeface="Calibri"/>
            </a:endParaRPr>
          </a:p>
          <a:p>
            <a:endParaRPr lang="en-US" dirty="0">
              <a:latin typeface="Calibri"/>
              <a:ea typeface="Calibri"/>
              <a:cs typeface="Calibri"/>
            </a:endParaRPr>
          </a:p>
          <a:p>
            <a:r>
              <a:rPr lang="en-US" b="1" dirty="0">
                <a:latin typeface="Calibri"/>
                <a:ea typeface="Calibri"/>
                <a:cs typeface="Calibri"/>
              </a:rPr>
              <a:t>References:</a:t>
            </a:r>
          </a:p>
          <a:p>
            <a:pPr marL="342900" indent="-342900">
              <a:buAutoNum type="arabicPeriod"/>
            </a:pPr>
            <a:r>
              <a:rPr lang="en-US" dirty="0">
                <a:latin typeface="Calibri"/>
                <a:ea typeface="Calibri"/>
                <a:cs typeface="Calibri"/>
              </a:rPr>
              <a:t>Archer A and Hughes C (2011) </a:t>
            </a:r>
            <a:r>
              <a:rPr lang="en-AU" i="1" dirty="0">
                <a:effectLst/>
              </a:rPr>
              <a:t>Explicit instruction: Effective and efficient teaching</a:t>
            </a:r>
            <a:r>
              <a:rPr lang="en-AU" dirty="0">
                <a:effectLst/>
              </a:rPr>
              <a:t>. Guilford Press. </a:t>
            </a:r>
          </a:p>
          <a:p>
            <a:pPr marL="342900" indent="-342900">
              <a:buAutoNum type="arabicPeriod"/>
            </a:pPr>
            <a:r>
              <a:rPr lang="en-AU" dirty="0"/>
              <a:t>Australian Education Research Organisation (2021) </a:t>
            </a:r>
            <a:r>
              <a:rPr lang="en-AU" i="1" dirty="0"/>
              <a:t>Focused classrooms: managing the classroom to maximise learning</a:t>
            </a:r>
            <a:r>
              <a:rPr lang="en-AU" dirty="0"/>
              <a:t>. https://www.edresearch.edu.au/resources/focused-classrooms-practice-guide/ focused-classrooms-practice-guide-full-publication  </a:t>
            </a:r>
          </a:p>
          <a:p>
            <a:pPr marL="342900" indent="-342900">
              <a:buAutoNum type="arabicPeriod"/>
            </a:pPr>
            <a:r>
              <a:rPr lang="en-AU" dirty="0">
                <a:solidFill>
                  <a:prstClr val="black"/>
                </a:solidFill>
                <a:latin typeface="Aptos" panose="020B0004020202020204"/>
              </a:rPr>
              <a:t>Australian Education Research Organisation (2023) </a:t>
            </a:r>
            <a:r>
              <a:rPr lang="en-AU" i="1" dirty="0">
                <a:solidFill>
                  <a:prstClr val="black"/>
                </a:solidFill>
                <a:latin typeface="Aptos"/>
              </a:rPr>
              <a:t>Teaching routines: their role in classroom management</a:t>
            </a:r>
            <a:r>
              <a:rPr lang="en-AU" dirty="0">
                <a:latin typeface="Public Sans"/>
              </a:rPr>
              <a:t>. </a:t>
            </a:r>
            <a:r>
              <a:rPr lang="en-AU" dirty="0">
                <a:latin typeface="Aptos"/>
              </a:rPr>
              <a:t>https://www.edresearch.edu.au/resources/teaching-routines</a:t>
            </a:r>
          </a:p>
          <a:p>
            <a:pPr marL="342900" indent="-342900">
              <a:buAutoNum type="arabicPeriod"/>
            </a:pPr>
            <a:r>
              <a:rPr lang="en-US" dirty="0">
                <a:latin typeface="Calibri"/>
                <a:ea typeface="Calibri"/>
                <a:cs typeface="Calibri"/>
              </a:rPr>
              <a:t>McCrea (2020) </a:t>
            </a:r>
            <a:r>
              <a:rPr lang="en-US" i="1" dirty="0">
                <a:latin typeface="Calibri"/>
                <a:ea typeface="Calibri"/>
                <a:cs typeface="Calibri"/>
              </a:rPr>
              <a:t>Motivated teaching</a:t>
            </a:r>
            <a:r>
              <a:rPr lang="en-US" dirty="0">
                <a:latin typeface="Calibri"/>
                <a:ea typeface="Calibri"/>
                <a:cs typeface="Calibri"/>
              </a:rPr>
              <a:t>.</a:t>
            </a:r>
          </a:p>
          <a:p>
            <a:pPr marL="342900" indent="-342900">
              <a:buAutoNum type="arabicPeriod"/>
            </a:pPr>
            <a:r>
              <a:rPr lang="en-US" dirty="0">
                <a:latin typeface="Calibri"/>
                <a:ea typeface="Calibri"/>
                <a:cs typeface="Calibri"/>
              </a:rPr>
              <a:t>McCrea (2020) </a:t>
            </a:r>
            <a:r>
              <a:rPr lang="en-US" i="1" dirty="0">
                <a:latin typeface="Calibri"/>
                <a:ea typeface="Calibri"/>
                <a:cs typeface="Calibri"/>
              </a:rPr>
              <a:t>Motivated teaching</a:t>
            </a:r>
            <a:r>
              <a:rPr lang="en-US" dirty="0">
                <a:latin typeface="Calibri"/>
                <a:ea typeface="Calibri"/>
                <a:cs typeface="Calibri"/>
              </a:rPr>
              <a:t>.</a:t>
            </a:r>
          </a:p>
          <a:p>
            <a:pPr marL="342900" indent="-342900">
              <a:buAutoNum type="arabicPeriod"/>
            </a:pPr>
            <a:endParaRPr lang="en-US" dirty="0">
              <a:latin typeface="Calibri"/>
              <a:ea typeface="Calibri"/>
              <a:cs typeface="Calibri"/>
            </a:endParaRPr>
          </a:p>
          <a:p>
            <a:pPr marL="0" indent="0">
              <a:buNone/>
            </a:pPr>
            <a:r>
              <a:rPr lang="en-AU" dirty="0" err="1">
                <a:latin typeface="Calibri"/>
                <a:ea typeface="Calibri"/>
                <a:cs typeface="Calibri"/>
              </a:rPr>
              <a:t>Donohoo</a:t>
            </a:r>
            <a:r>
              <a:rPr lang="en-AU" dirty="0">
                <a:latin typeface="Calibri"/>
                <a:ea typeface="Calibri"/>
                <a:cs typeface="Calibri"/>
              </a:rPr>
              <a:t> J, Hattie J and </a:t>
            </a:r>
            <a:r>
              <a:rPr lang="en-AU" dirty="0" err="1">
                <a:latin typeface="Calibri"/>
                <a:ea typeface="Calibri"/>
                <a:cs typeface="Calibri"/>
              </a:rPr>
              <a:t>Eells</a:t>
            </a:r>
            <a:r>
              <a:rPr lang="en-AU" dirty="0">
                <a:latin typeface="Calibri"/>
                <a:ea typeface="Calibri"/>
                <a:cs typeface="Calibri"/>
              </a:rPr>
              <a:t> R (2018) The power of collective efficacy. </a:t>
            </a:r>
            <a:r>
              <a:rPr lang="en-AU" i="1" dirty="0">
                <a:latin typeface="Calibri"/>
                <a:ea typeface="Calibri"/>
                <a:cs typeface="Calibri"/>
              </a:rPr>
              <a:t>Educational Leadership 75, </a:t>
            </a:r>
            <a:r>
              <a:rPr lang="en-AU" dirty="0">
                <a:latin typeface="Calibri"/>
                <a:ea typeface="Calibri"/>
                <a:cs typeface="Calibri"/>
              </a:rPr>
              <a:t>40-44. </a:t>
            </a:r>
            <a:endParaRPr lang="en-US" dirty="0">
              <a:latin typeface="Calibri"/>
              <a:ea typeface="Calibri"/>
              <a:cs typeface="Calibri"/>
            </a:endParaRPr>
          </a:p>
          <a:p>
            <a:endParaRPr lang="en-US" dirty="0">
              <a:latin typeface="Calibri"/>
              <a:ea typeface="Calibri"/>
              <a:cs typeface="Calibri"/>
            </a:endParaRPr>
          </a:p>
          <a:p>
            <a:r>
              <a:rPr lang="en-US" b="1" dirty="0">
                <a:latin typeface="Calibri"/>
                <a:ea typeface="Calibri"/>
                <a:cs typeface="Calibri"/>
              </a:rPr>
              <a:t>Further reading:</a:t>
            </a:r>
          </a:p>
          <a:p>
            <a:r>
              <a:rPr lang="en-US" dirty="0" err="1">
                <a:latin typeface="Public Sans"/>
              </a:rPr>
              <a:t>Tharby</a:t>
            </a:r>
            <a:r>
              <a:rPr lang="en-US" dirty="0">
                <a:latin typeface="Public Sans"/>
              </a:rPr>
              <a:t> A (May 17, 2023) We are what we do: the case for explicit and consistent school wide routines https://classteaching.wordpress.com/2023/05/17/we-are-what-we-do-the-case-for-explicit-and-consistent-school-wide-routines/</a:t>
            </a:r>
          </a:p>
          <a:p>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650558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of slide: To explain the process of rehearsing</a:t>
            </a:r>
            <a:endParaRPr lang="en-US" dirty="0"/>
          </a:p>
          <a:p>
            <a:r>
              <a:rPr lang="en-AU" b="1" dirty="0">
                <a:latin typeface="Public Sans"/>
              </a:rPr>
              <a:t>Speaker notes:</a:t>
            </a:r>
            <a:endParaRPr lang="en-AU" dirty="0">
              <a:latin typeface="Public Sans"/>
            </a:endParaRPr>
          </a:p>
          <a:p>
            <a:r>
              <a:rPr lang="en-AU" b="1" dirty="0">
                <a:latin typeface="Public Sans"/>
              </a:rPr>
              <a:t>[01:10]</a:t>
            </a:r>
          </a:p>
          <a:p>
            <a:endParaRPr lang="en-US" dirty="0">
              <a:latin typeface="Public Sans"/>
            </a:endParaRPr>
          </a:p>
          <a:p>
            <a:r>
              <a:rPr lang="en-AU" dirty="0">
                <a:latin typeface="Public Sans"/>
              </a:rPr>
              <a:t>Planning, rehearsing and getting feedback are crucial when we are working to develop techniques for implementing strategies. When we say rehearse, we mean: </a:t>
            </a:r>
            <a:endParaRPr lang="en-US" dirty="0">
              <a:latin typeface="Public Sans"/>
            </a:endParaRPr>
          </a:p>
          <a:p>
            <a:pPr marL="285750" indent="-285750">
              <a:buFont typeface="Arial" panose="020B0604020202020204" pitchFamily="34" charset="0"/>
              <a:buChar char="•"/>
            </a:pPr>
            <a:r>
              <a:rPr lang="en-AU" dirty="0">
                <a:latin typeface="Public Sans"/>
              </a:rPr>
              <a:t>plan number of suitable questions or activities ready</a:t>
            </a:r>
            <a:endParaRPr lang="en-US" dirty="0">
              <a:latin typeface="Public Sans"/>
            </a:endParaRPr>
          </a:p>
          <a:p>
            <a:pPr marL="285750" indent="-285750">
              <a:buFont typeface="Arial" panose="020B0604020202020204" pitchFamily="34" charset="0"/>
              <a:buChar char="•"/>
            </a:pPr>
            <a:r>
              <a:rPr lang="en-AU" dirty="0">
                <a:latin typeface="Public Sans"/>
              </a:rPr>
              <a:t>deliver the instruction as if doing it in class. </a:t>
            </a:r>
            <a:endParaRPr lang="en-US" dirty="0">
              <a:latin typeface="Public Sans"/>
            </a:endParaRPr>
          </a:p>
          <a:p>
            <a:pPr marL="285750" indent="-285750">
              <a:buFont typeface="Arial" panose="020B0604020202020204" pitchFamily="34" charset="0"/>
              <a:buChar char="•"/>
            </a:pPr>
            <a:r>
              <a:rPr lang="en-AU" dirty="0">
                <a:latin typeface="Public Sans"/>
              </a:rPr>
              <a:t>then partners can</a:t>
            </a:r>
            <a:r>
              <a:rPr lang="en-US" dirty="0">
                <a:latin typeface="Public Sans"/>
              </a:rPr>
              <a:t> </a:t>
            </a:r>
            <a:r>
              <a:rPr lang="en-AU" dirty="0">
                <a:latin typeface="Public Sans"/>
              </a:rPr>
              <a:t>provide feedback - what may need to be added, changed, enhanced or deleted?</a:t>
            </a:r>
            <a:endParaRPr lang="en-US" dirty="0">
              <a:latin typeface="Public Sans"/>
            </a:endParaRPr>
          </a:p>
          <a:p>
            <a:endParaRPr lang="en-AU" dirty="0"/>
          </a:p>
          <a:p>
            <a:r>
              <a:rPr lang="en-AU" b="1" dirty="0">
                <a:latin typeface="Public Sans"/>
              </a:rPr>
              <a:t>Note to presenter</a:t>
            </a:r>
            <a:r>
              <a:rPr lang="en-AU" dirty="0">
                <a:latin typeface="Public Sans"/>
              </a:rPr>
              <a:t>: it is advisable to prepare school leaders beforehand if modelling and rehearsing are not yet established practices in the school.</a:t>
            </a:r>
          </a:p>
          <a:p>
            <a:endParaRPr lang="en-AU" b="0" dirty="0"/>
          </a:p>
          <a:p>
            <a:r>
              <a:rPr lang="en-AU" b="1" dirty="0">
                <a:latin typeface="Public Sans"/>
              </a:rPr>
              <a:t>Further reading on this research:</a:t>
            </a:r>
            <a:endParaRPr lang="en-AU" dirty="0">
              <a:latin typeface="Public Sans"/>
            </a:endParaRPr>
          </a:p>
          <a:p>
            <a:r>
              <a:rPr lang="en-AU" dirty="0">
                <a:latin typeface="Public Sans"/>
              </a:rPr>
              <a:t>Sims, S., Fletcher-Wood, H., O’Mara-Eves, A., Cottingham, S., Stansfield, C., Van </a:t>
            </a:r>
            <a:r>
              <a:rPr lang="en-AU" dirty="0" err="1">
                <a:latin typeface="Public Sans"/>
              </a:rPr>
              <a:t>Herwegen</a:t>
            </a:r>
            <a:r>
              <a:rPr lang="en-AU" dirty="0">
                <a:latin typeface="Public Sans"/>
              </a:rPr>
              <a:t>, J., Anders, J. (2021). What are the Characteristics of Teacher Professional Development that Increase Pupil Achievement? A systematic review and meta-analysis. London: Education Endowment Foundation. </a:t>
            </a:r>
            <a:endParaRPr lang="en-US" dirty="0">
              <a:latin typeface="Public Sans"/>
            </a:endParaRPr>
          </a:p>
          <a:p>
            <a:r>
              <a:rPr lang="en-AU" dirty="0">
                <a:latin typeface="Public Sans"/>
              </a:rPr>
              <a:t>The report is available from: </a:t>
            </a:r>
            <a:r>
              <a:rPr lang="en-AU" dirty="0">
                <a:latin typeface="Public Sans"/>
                <a:hlinkClick r:id="rId3"/>
              </a:rPr>
              <a:t>https://educationendowmentfoundation.org.uk/education-evidence/evidence-reviews/teacherprofessional-development-characteristics</a:t>
            </a:r>
            <a:r>
              <a:rPr lang="en-AU" dirty="0">
                <a:latin typeface="Public Sans"/>
              </a:rPr>
              <a:t> </a:t>
            </a:r>
            <a:endParaRPr lang="en-US" dirty="0">
              <a:latin typeface="Public Sans"/>
            </a:endParaRPr>
          </a:p>
          <a:p>
            <a:r>
              <a:rPr lang="en-AU" dirty="0">
                <a:latin typeface="Public Sans"/>
              </a:rPr>
              <a:t>The EEF Guidance Report Effective Professional Development is available at: </a:t>
            </a:r>
            <a:r>
              <a:rPr lang="en-AU" dirty="0">
                <a:latin typeface="Public Sans"/>
                <a:hlinkClick r:id="rId4"/>
              </a:rPr>
              <a:t>https://educationendowmentfoundation.org.uk/education-evidence/guidance-reports/effectiveprofessional-development</a:t>
            </a:r>
            <a:r>
              <a:rPr lang="en-AU" dirty="0">
                <a:latin typeface="Public Sans"/>
              </a:rPr>
              <a:t> </a:t>
            </a:r>
            <a:endParaRPr lang="en-US" dirty="0">
              <a:latin typeface="Public Sans"/>
            </a:endParaRPr>
          </a:p>
          <a:p>
            <a:r>
              <a:rPr lang="en-AU" dirty="0">
                <a:latin typeface="Public Sans"/>
              </a:rPr>
              <a:t>AERO’s Classroom management practice guide – gaining all students’ attention outlines how teachers should script and rehearse and use a checklist to refine before doing it with students present. </a:t>
            </a:r>
            <a:r>
              <a:rPr lang="en-AU" dirty="0">
                <a:latin typeface="Public Sans"/>
                <a:hlinkClick r:id="rId5"/>
              </a:rPr>
              <a:t>https://www.edresearch.edu.au/sites/default/files/2023-12/gaining-all-students-attention-aa.pdf</a:t>
            </a:r>
            <a:r>
              <a:rPr lang="en-AU" dirty="0">
                <a:latin typeface="Public Sans"/>
              </a:rPr>
              <a:t> </a:t>
            </a:r>
            <a:endParaRPr lang="en-US" dirty="0">
              <a:latin typeface="Public Sans"/>
            </a:endParaRPr>
          </a:p>
          <a:p>
            <a:endParaRPr lang="en-AU" dirty="0"/>
          </a:p>
          <a:p>
            <a:endParaRPr lang="en-AU" b="1" dirty="0">
              <a:latin typeface="Apto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54203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p>
          <a:p>
            <a:pPr marL="342900" indent="-342900">
              <a:buAutoNum type="arabicParenR"/>
            </a:pPr>
            <a:endParaRPr lang="en-AU" dirty="0"/>
          </a:p>
          <a:p>
            <a:pPr marL="342900" indent="-342900">
              <a:buAutoNum type="arabicParen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330059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dirty="0">
                <a:latin typeface="Aptos"/>
              </a:rPr>
              <a:t>Purpose of slide: To explain why </a:t>
            </a:r>
            <a:r>
              <a:rPr lang="en-AU" b="1" u="sng" dirty="0">
                <a:latin typeface="Aptos"/>
              </a:rPr>
              <a:t>rehearsing</a:t>
            </a:r>
            <a:r>
              <a:rPr lang="en-AU" sz="1600" b="1" dirty="0">
                <a:latin typeface="Aptos"/>
              </a:rPr>
              <a:t> </a:t>
            </a:r>
            <a:r>
              <a:rPr lang="en-AU" b="1" dirty="0">
                <a:latin typeface="Aptos"/>
              </a:rPr>
              <a:t>is </a:t>
            </a:r>
            <a:r>
              <a:rPr lang="en-AU" sz="1600" b="1" dirty="0">
                <a:latin typeface="Aptos"/>
              </a:rPr>
              <a:t>so important </a:t>
            </a:r>
          </a:p>
          <a:p>
            <a:r>
              <a:rPr lang="en-AU" sz="1600" b="1" dirty="0">
                <a:latin typeface="Aptos"/>
              </a:rPr>
              <a:t>Speaker notes:</a:t>
            </a:r>
            <a:endParaRPr lang="en-AU" sz="1600" dirty="0">
              <a:latin typeface="Aptos"/>
            </a:endParaRPr>
          </a:p>
          <a:p>
            <a:r>
              <a:rPr lang="en-AU" b="1" dirty="0">
                <a:latin typeface="Aptos"/>
              </a:rPr>
              <a:t>[01:10]</a:t>
            </a:r>
          </a:p>
          <a:p>
            <a:endParaRPr lang="en-AU" b="1" dirty="0">
              <a:latin typeface="Aptos"/>
            </a:endParaRPr>
          </a:p>
          <a:p>
            <a:r>
              <a:rPr lang="en-AU" sz="1600" dirty="0">
                <a:latin typeface="Aptos"/>
              </a:rPr>
              <a:t>Application is a real key to success in </a:t>
            </a:r>
            <a:r>
              <a:rPr lang="en-AU" dirty="0">
                <a:latin typeface="Aptos"/>
              </a:rPr>
              <a:t>professional</a:t>
            </a:r>
            <a:r>
              <a:rPr lang="en-AU" sz="1600" dirty="0">
                <a:latin typeface="Aptos"/>
              </a:rPr>
              <a:t> </a:t>
            </a:r>
            <a:r>
              <a:rPr lang="en-AU" dirty="0">
                <a:latin typeface="Aptos"/>
              </a:rPr>
              <a:t>learning.</a:t>
            </a:r>
          </a:p>
          <a:p>
            <a:endParaRPr lang="en-AU" sz="1600" dirty="0">
              <a:latin typeface="Aptos" panose="020B0004020202020204" pitchFamily="34" charset="0"/>
            </a:endParaRPr>
          </a:p>
          <a:p>
            <a:r>
              <a:rPr lang="en-AU" sz="1600" dirty="0">
                <a:latin typeface="Aptos"/>
              </a:rPr>
              <a:t>Why might </a:t>
            </a:r>
            <a:r>
              <a:rPr lang="en-AU" dirty="0">
                <a:latin typeface="Aptos"/>
              </a:rPr>
              <a:t>professional learning </a:t>
            </a:r>
            <a:r>
              <a:rPr lang="en-AU" sz="1600" b="1" dirty="0">
                <a:latin typeface="Aptos"/>
              </a:rPr>
              <a:t>not be </a:t>
            </a:r>
            <a:r>
              <a:rPr lang="en-AU" sz="1600" dirty="0">
                <a:latin typeface="Aptos"/>
              </a:rPr>
              <a:t>applied in the classroom, despite our best intentions? </a:t>
            </a:r>
          </a:p>
          <a:p>
            <a:endParaRPr lang="en-AU" sz="1600" dirty="0">
              <a:latin typeface="Aptos" panose="020B0004020202020204" pitchFamily="34" charset="0"/>
            </a:endParaRPr>
          </a:p>
          <a:p>
            <a:r>
              <a:rPr lang="en-AU" sz="1600" dirty="0">
                <a:latin typeface="Aptos"/>
              </a:rPr>
              <a:t>[click] Research from </a:t>
            </a:r>
            <a:r>
              <a:rPr lang="en-AU" dirty="0">
                <a:latin typeface="Public Sans"/>
              </a:rPr>
              <a:t>Evidence for Learning (2022)</a:t>
            </a:r>
            <a:r>
              <a:rPr lang="en-AU" dirty="0">
                <a:latin typeface="Aptos"/>
              </a:rPr>
              <a:t> </a:t>
            </a:r>
            <a:r>
              <a:rPr lang="en-AU" sz="1600" dirty="0">
                <a:latin typeface="Aptos"/>
              </a:rPr>
              <a:t>found that </a:t>
            </a:r>
            <a:r>
              <a:rPr lang="en-AU" b="1" dirty="0">
                <a:latin typeface="Aptos"/>
              </a:rPr>
              <a:t>rehearsing</a:t>
            </a:r>
            <a:r>
              <a:rPr lang="en-AU" sz="1600" b="1" dirty="0">
                <a:latin typeface="Aptos"/>
              </a:rPr>
              <a:t> </a:t>
            </a:r>
            <a:r>
              <a:rPr lang="en-AU" dirty="0">
                <a:latin typeface="Aptos"/>
              </a:rPr>
              <a:t>was among</a:t>
            </a:r>
            <a:r>
              <a:rPr lang="en-AU" sz="1600" dirty="0">
                <a:latin typeface="Aptos"/>
              </a:rPr>
              <a:t> the key mechanisms for success in the application of PL.</a:t>
            </a:r>
          </a:p>
          <a:p>
            <a:endParaRPr lang="en-AU" sz="1600" dirty="0">
              <a:latin typeface="Aptos" panose="020B0004020202020204" pitchFamily="34" charset="0"/>
            </a:endParaRPr>
          </a:p>
          <a:p>
            <a:r>
              <a:rPr lang="en-AU" sz="1600" dirty="0">
                <a:latin typeface="Aptos"/>
              </a:rPr>
              <a:t>New teachers often have practices described to them – but it is much clearer to have lead teachers model the practice (out of the classroom, without students) while the observer uses prompts to reflect on what made that practice successful.</a:t>
            </a:r>
          </a:p>
          <a:p>
            <a:endParaRPr lang="en-AU" sz="1600" dirty="0">
              <a:latin typeface="Aptos" panose="020B0004020202020204" pitchFamily="34" charset="0"/>
            </a:endParaRPr>
          </a:p>
          <a:p>
            <a:r>
              <a:rPr lang="en-AU" sz="1600" dirty="0">
                <a:latin typeface="Aptos"/>
              </a:rPr>
              <a:t>Teaching is a habit-forming practice. By necessity, teaching requires us to automate a number of behaviours. The cognitive load on teachers to introduce a new behaviour is high and so we often rely on those previously formed habits. </a:t>
            </a:r>
          </a:p>
          <a:p>
            <a:endParaRPr lang="en-AU" sz="1600" dirty="0">
              <a:latin typeface="Aptos" panose="020B0004020202020204" pitchFamily="34" charset="0"/>
            </a:endParaRPr>
          </a:p>
          <a:p>
            <a:r>
              <a:rPr lang="en-AU" sz="1600" dirty="0">
                <a:latin typeface="Aptos"/>
              </a:rPr>
              <a:t>Rehearsal (out of the classroom, without students) makes our PL a habit. When we try a </a:t>
            </a:r>
            <a:r>
              <a:rPr lang="en-AU" sz="1600" b="1" dirty="0">
                <a:latin typeface="Aptos"/>
              </a:rPr>
              <a:t>rehearsed</a:t>
            </a:r>
            <a:r>
              <a:rPr lang="en-AU" sz="1600" dirty="0">
                <a:latin typeface="Aptos"/>
              </a:rPr>
              <a:t> routine in a classroom, our cognitive load is reduced because we have one thing to think about, rather than 4 or 5.</a:t>
            </a:r>
          </a:p>
          <a:p>
            <a:endParaRPr lang="en-AU" sz="1600" dirty="0">
              <a:latin typeface="Aptos"/>
            </a:endParaRPr>
          </a:p>
          <a:p>
            <a:r>
              <a:rPr lang="en-AU" sz="1600" dirty="0">
                <a:latin typeface="Aptos"/>
              </a:rPr>
              <a:t>This is why </a:t>
            </a:r>
            <a:r>
              <a:rPr lang="en-AU" dirty="0">
                <a:latin typeface="Aptos"/>
              </a:rPr>
              <a:t>rehearsing is a key mechanism for success in professional learning.</a:t>
            </a:r>
            <a:endParaRPr lang="en-AU" sz="1600" dirty="0">
              <a:latin typeface="Aptos" panose="020B0004020202020204" pitchFamily="34" charset="0"/>
            </a:endParaRPr>
          </a:p>
          <a:p>
            <a:endParaRPr lang="en-AU" sz="1600" b="0" dirty="0">
              <a:latin typeface="Aptos" panose="020B0004020202020204" pitchFamily="34" charset="0"/>
            </a:endParaRPr>
          </a:p>
          <a:p>
            <a:r>
              <a:rPr lang="en-AU" sz="1600" b="1" dirty="0">
                <a:latin typeface="Aptos"/>
              </a:rPr>
              <a:t>References:</a:t>
            </a:r>
            <a:endParaRPr lang="en-AU" sz="1600" b="1" dirty="0">
              <a:latin typeface="Aptos" panose="020B0004020202020204" pitchFamily="34" charset="0"/>
            </a:endParaRPr>
          </a:p>
          <a:p>
            <a:r>
              <a:rPr lang="en-AU" sz="1600" dirty="0"/>
              <a:t>Evidence for Learning (2022) </a:t>
            </a:r>
            <a:r>
              <a:rPr lang="en-AU" sz="1600" i="1" dirty="0">
                <a:hlinkClick r:id="rId3"/>
              </a:rPr>
              <a:t>Effective Professional Development</a:t>
            </a:r>
            <a:r>
              <a:rPr lang="en-AU" sz="1600" dirty="0"/>
              <a:t>, Sydney: Evidence for Learning</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4205014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of slide: To orient into the next part of the module.</a:t>
            </a:r>
          </a:p>
          <a:p>
            <a:r>
              <a:rPr lang="en-AU" b="1">
                <a:latin typeface="Public Sans"/>
              </a:rPr>
              <a:t>[00:20] </a:t>
            </a:r>
          </a:p>
          <a:p>
            <a:endParaRPr lang="en-AU" b="1">
              <a:latin typeface="Public Sans"/>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750807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965691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Purpose of the slide: To provide instructions on using Part B of the module.</a:t>
            </a:r>
          </a:p>
          <a:p>
            <a:r>
              <a:rPr lang="en-AU" b="1">
                <a:latin typeface="Public Sans"/>
              </a:rPr>
              <a:t>[00:20] </a:t>
            </a:r>
          </a:p>
          <a:p>
            <a:endParaRPr lang="en-AU" b="1">
              <a:latin typeface="Public Sans"/>
            </a:endParaRPr>
          </a:p>
          <a:p>
            <a:r>
              <a:rPr lang="en-AU" b="1">
                <a:latin typeface="Public Sans"/>
              </a:rPr>
              <a:t>Note to presenter: </a:t>
            </a:r>
            <a:r>
              <a:rPr lang="en-AU" b="0">
                <a:latin typeface="Public Sans"/>
              </a:rPr>
              <a:t>Select a technique to focus on with a cycle of planning, rehearsing and developing routines. This will support developing sustainable routines in the school.</a:t>
            </a:r>
          </a:p>
          <a:p>
            <a:endParaRPr lang="en-AU"/>
          </a:p>
          <a:p>
            <a:pPr marL="342900" indent="-342900">
              <a:buAutoNum type="arabicPeriod"/>
            </a:pPr>
            <a:endParaRPr lang="en-AU"/>
          </a:p>
          <a:p>
            <a:pPr marL="342900" indent="-342900">
              <a:buAutoNum type="arabicPeriod"/>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2992452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Purpose of slide: Purpose and outcome of Part B</a:t>
            </a:r>
          </a:p>
          <a:p>
            <a:r>
              <a:rPr lang="en-AU" b="1" dirty="0">
                <a:latin typeface="Public Sans"/>
              </a:rPr>
              <a:t>Speakers notes:</a:t>
            </a:r>
            <a:endParaRPr lang="en-US" dirty="0">
              <a:latin typeface="Public Sans"/>
            </a:endParaRPr>
          </a:p>
          <a:p>
            <a:r>
              <a:rPr lang="en-AU" b="1" dirty="0">
                <a:latin typeface="Public Sans"/>
              </a:rPr>
              <a:t>[00:20]</a:t>
            </a:r>
            <a:endParaRPr lang="en-AU" dirty="0">
              <a:latin typeface="Public Sans"/>
            </a:endParaRPr>
          </a:p>
          <a:p>
            <a:pPr marL="0" indent="0">
              <a:buFont typeface="Arial"/>
              <a:buNone/>
            </a:pPr>
            <a:endParaRPr lang="en-AU" sz="1600" b="1" dirty="0">
              <a:latin typeface="Aptos"/>
            </a:endParaRPr>
          </a:p>
          <a:p>
            <a:pPr marL="0" indent="0">
              <a:buFont typeface="Arial"/>
              <a:buNone/>
            </a:pPr>
            <a:r>
              <a:rPr lang="en-AU" dirty="0">
                <a:latin typeface="Public Sans"/>
              </a:rPr>
              <a:t>In this part, we're going to develop checking for understanding techniques and routines; and have our first attempt at creating our own whole school teaching routines for checking for understanding techniques</a:t>
            </a:r>
          </a:p>
          <a:p>
            <a:endParaRPr lang="en-AU" sz="1600" b="1" dirty="0">
              <a:latin typeface="Aptos"/>
            </a:endParaRPr>
          </a:p>
          <a:p>
            <a:endParaRPr lang="en-AU" dirty="0">
              <a:latin typeface="Public Sans"/>
            </a:endParaRP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092096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850956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Purpose: How student response systems work</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highlight>
                  <a:srgbClr val="FFFF00"/>
                </a:highlight>
                <a:latin typeface="Public Sans"/>
              </a:rPr>
              <a:t>Speaker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highlight>
                  <a:srgbClr val="FFFF00"/>
                </a:highlight>
                <a:latin typeface="Public Sans"/>
              </a:rPr>
              <a:t>[00:30]</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dirty="0">
                <a:solidFill>
                  <a:srgbClr val="000000"/>
                </a:solidFill>
                <a:effectLst/>
                <a:highlight>
                  <a:srgbClr val="FFFFFF"/>
                </a:highlight>
                <a:latin typeface="Public Sans Light" pitchFamily="2" charset="0"/>
              </a:rPr>
              <a:t>Teachers use a variety of student response systems to facilitate regular low-stakes checks for every student's understanding. Questions are designed to allow for quick responses and fast interpretation by the teacher. By integrating this practice into instruction, teachers can better manage students' cognitive load and create further opportunities for them to consolidate and apply their learning effectively.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i="0" dirty="0">
              <a:solidFill>
                <a:srgbClr val="000000"/>
              </a:solidFill>
              <a:effectLst/>
              <a:highlight>
                <a:srgbClr val="FFFFFF"/>
              </a:highlight>
              <a:latin typeface="Public Sans Light"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latin typeface="Public Sans"/>
              </a:rPr>
              <a:t>Making Data-Driven Decisions: The teacher should decide whether to move forward or revisit the content based on the students’ responses, making the decision quickly to keep the lesson on track.</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002060"/>
              </a:solidFill>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3942834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Key </a:t>
            </a:r>
            <a:r>
              <a:rPr lang="en-AU" b="1" dirty="0">
                <a:highlight>
                  <a:srgbClr val="FFFF00"/>
                </a:highlight>
                <a:latin typeface="Public Sans"/>
              </a:rPr>
              <a:t>considerations for student response systems</a:t>
            </a:r>
            <a:br>
              <a:rPr lang="en-AU" dirty="0">
                <a:highlight>
                  <a:srgbClr val="FFFF00"/>
                </a:highlight>
                <a:latin typeface="Public Sans"/>
              </a:rPr>
            </a:br>
            <a:r>
              <a:rPr lang="en-AU" b="1" dirty="0">
                <a:highlight>
                  <a:srgbClr val="FFFF00"/>
                </a:highlight>
                <a:latin typeface="Public Sans"/>
              </a:rPr>
              <a:t>Speaker notes:</a:t>
            </a:r>
          </a:p>
          <a:p>
            <a:r>
              <a:rPr lang="en-AU" b="1" dirty="0">
                <a:highlight>
                  <a:srgbClr val="FFFF00"/>
                </a:highlight>
                <a:latin typeface="Public Sans"/>
              </a:rPr>
              <a:t>[02:00]</a:t>
            </a:r>
          </a:p>
          <a:p>
            <a:endParaRPr lang="en-AU" dirty="0">
              <a:latin typeface="Public Sans"/>
            </a:endParaRPr>
          </a:p>
          <a:p>
            <a:r>
              <a:rPr lang="en-AU" dirty="0">
                <a:latin typeface="Public Sans"/>
              </a:rPr>
              <a:t>Read points on the slide together. Provide some time to discuss each point. Suggested </a:t>
            </a:r>
          </a:p>
          <a:p>
            <a:endParaRPr lang="en-AU" dirty="0">
              <a:latin typeface="Public Sans"/>
            </a:endParaRPr>
          </a:p>
          <a:p>
            <a:r>
              <a:rPr lang="en-AU" dirty="0">
                <a:latin typeface="Public Sans"/>
              </a:rPr>
              <a:t>1. </a:t>
            </a:r>
            <a:r>
              <a:rPr lang="en-AU" b="1" dirty="0">
                <a:latin typeface="Public Sans"/>
              </a:rPr>
              <a:t>Create predictable routines</a:t>
            </a:r>
            <a:endParaRPr lang="en-US" dirty="0">
              <a:latin typeface="Public Sans"/>
            </a:endParaRPr>
          </a:p>
          <a:p>
            <a:r>
              <a:rPr lang="en-AU" dirty="0">
                <a:latin typeface="Public Sans"/>
              </a:rPr>
              <a:t>“Establishing consistent routines helps students focus on </a:t>
            </a:r>
            <a:r>
              <a:rPr lang="en-AU" dirty="0">
                <a:highlight>
                  <a:srgbClr val="FFFF00"/>
                </a:highlight>
                <a:latin typeface="Public Sans"/>
              </a:rPr>
              <a:t>learning rather than </a:t>
            </a:r>
            <a:r>
              <a:rPr lang="en-AU" dirty="0">
                <a:latin typeface="Public Sans"/>
              </a:rPr>
              <a:t>on what’s expected of them.”</a:t>
            </a:r>
          </a:p>
          <a:p>
            <a:r>
              <a:rPr lang="en-AU" dirty="0">
                <a:latin typeface="Public Sans"/>
              </a:rPr>
              <a:t>2. </a:t>
            </a:r>
            <a:r>
              <a:rPr lang="en-AU" b="1" dirty="0">
                <a:latin typeface="Public Sans"/>
              </a:rPr>
              <a:t>Use varied methods</a:t>
            </a:r>
            <a:endParaRPr lang="en-AU" dirty="0">
              <a:latin typeface="Public Sans"/>
            </a:endParaRPr>
          </a:p>
          <a:p>
            <a:r>
              <a:rPr lang="en-AU" dirty="0">
                <a:latin typeface="Public Sans"/>
              </a:rPr>
              <a:t>“The response system should be matched to the intention of its use.”</a:t>
            </a:r>
          </a:p>
          <a:p>
            <a:r>
              <a:rPr lang="en-AU" dirty="0">
                <a:latin typeface="Public Sans"/>
              </a:rPr>
              <a:t>3. </a:t>
            </a:r>
            <a:r>
              <a:rPr lang="en-AU" b="1" dirty="0">
                <a:latin typeface="Public Sans"/>
              </a:rPr>
              <a:t>Check frequently</a:t>
            </a:r>
            <a:endParaRPr lang="en-AU" dirty="0">
              <a:latin typeface="Public Sans"/>
            </a:endParaRPr>
          </a:p>
          <a:p>
            <a:r>
              <a:rPr lang="en-AU" dirty="0">
                <a:latin typeface="Public Sans"/>
              </a:rPr>
              <a:t>“Frequent checks allow for immediate adjustments, ensuring students stay on track.”</a:t>
            </a:r>
          </a:p>
          <a:p>
            <a:r>
              <a:rPr lang="en-AU" dirty="0">
                <a:latin typeface="Public Sans"/>
              </a:rPr>
              <a:t>4. </a:t>
            </a:r>
            <a:r>
              <a:rPr lang="en-AU" b="1" dirty="0">
                <a:latin typeface="Public Sans"/>
              </a:rPr>
              <a:t>Connect with the learning intentions and success criteria</a:t>
            </a:r>
            <a:endParaRPr lang="en-AU" dirty="0">
              <a:latin typeface="Public Sans"/>
            </a:endParaRPr>
          </a:p>
          <a:p>
            <a:r>
              <a:rPr lang="en-AU" dirty="0">
                <a:latin typeface="Public Sans"/>
              </a:rPr>
              <a:t>“Align responses with learning goals to keep activities purposeful and outcomes clear.”</a:t>
            </a:r>
          </a:p>
          <a:p>
            <a:r>
              <a:rPr lang="en-AU" dirty="0">
                <a:latin typeface="Public Sans"/>
              </a:rPr>
              <a:t>5. </a:t>
            </a:r>
            <a:r>
              <a:rPr lang="en-AU" b="1" dirty="0">
                <a:latin typeface="Public Sans"/>
              </a:rPr>
              <a:t>Checks for understanding occur while learning is happening, not at the end of the lesson</a:t>
            </a:r>
            <a:endParaRPr lang="en-AU" dirty="0">
              <a:latin typeface="Public Sans"/>
            </a:endParaRPr>
          </a:p>
          <a:p>
            <a:r>
              <a:rPr lang="en-AU" dirty="0">
                <a:latin typeface="Public Sans"/>
              </a:rPr>
              <a:t>“Real-time checks prevent misunderstandings from accumulating and allow for in-the-moment support.”</a:t>
            </a:r>
          </a:p>
          <a:p>
            <a:r>
              <a:rPr lang="en-AU" dirty="0">
                <a:latin typeface="Public Sans"/>
              </a:rPr>
              <a:t>6. </a:t>
            </a:r>
            <a:r>
              <a:rPr lang="en-AU" b="1" dirty="0">
                <a:latin typeface="Public Sans"/>
              </a:rPr>
              <a:t>Understanding is optimised when students are engaged</a:t>
            </a:r>
            <a:endParaRPr lang="en-AU" dirty="0">
              <a:latin typeface="Public Sans"/>
            </a:endParaRPr>
          </a:p>
          <a:p>
            <a:r>
              <a:rPr lang="en-AU" dirty="0">
                <a:latin typeface="Public Sans"/>
              </a:rPr>
              <a:t>“Active engagement is key to ensuring students fully grasp and retain the material.”</a:t>
            </a:r>
          </a:p>
          <a:p>
            <a:endParaRPr lang="en-AU" sz="1600" b="1" dirty="0">
              <a:latin typeface="Apto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1496605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Calibri"/>
                <a:cs typeface="Calibri"/>
              </a:rPr>
              <a:t>Purpose of slide</a:t>
            </a:r>
            <a:r>
              <a:rPr lang="en-US" dirty="0">
                <a:latin typeface="Calibri"/>
                <a:ea typeface="Calibri"/>
                <a:cs typeface="Calibri"/>
              </a:rPr>
              <a:t>: </a:t>
            </a:r>
            <a:r>
              <a:rPr lang="en-US" b="1" dirty="0">
                <a:latin typeface="Calibri"/>
                <a:ea typeface="Calibri"/>
                <a:cs typeface="Calibri"/>
              </a:rPr>
              <a:t>Response cards as a student response system</a:t>
            </a:r>
            <a:endParaRPr lang="en-US" b="1" dirty="0">
              <a:latin typeface="Public Sans"/>
            </a:endParaRPr>
          </a:p>
          <a:p>
            <a:r>
              <a:rPr lang="en-US" b="1" dirty="0">
                <a:latin typeface="Public Sans"/>
              </a:rPr>
              <a:t>Speaker notes:</a:t>
            </a:r>
          </a:p>
          <a:p>
            <a:r>
              <a:rPr lang="en-US" b="1" dirty="0">
                <a:latin typeface="Public Sans"/>
              </a:rPr>
              <a:t>[01:00]</a:t>
            </a:r>
          </a:p>
          <a:p>
            <a:endParaRPr lang="en-US" dirty="0">
              <a:latin typeface="Public Sans"/>
              <a:ea typeface="Calibri"/>
              <a:cs typeface="Calibri"/>
            </a:endParaRPr>
          </a:p>
          <a:p>
            <a:r>
              <a:rPr lang="en-US" b="1" dirty="0"/>
              <a:t>Use when:</a:t>
            </a:r>
            <a:endParaRPr lang="en-US" dirty="0"/>
          </a:p>
          <a:p>
            <a:pPr marL="285750" indent="-285750">
              <a:buChar char="•"/>
            </a:pPr>
            <a:r>
              <a:rPr lang="en-US" dirty="0"/>
              <a:t>checking for understanding of key content </a:t>
            </a:r>
          </a:p>
          <a:p>
            <a:pPr marL="285750" indent="-285750">
              <a:buChar char="•"/>
            </a:pPr>
            <a:r>
              <a:rPr lang="en-US" dirty="0"/>
              <a:t>questions test specific knowledge </a:t>
            </a:r>
          </a:p>
          <a:p>
            <a:r>
              <a:rPr lang="en-US" b="1" dirty="0"/>
              <a:t>Considerations:</a:t>
            </a:r>
          </a:p>
          <a:p>
            <a:pPr marL="285750" indent="-285750">
              <a:buChar char="•"/>
            </a:pPr>
            <a:r>
              <a:rPr lang="en-US" dirty="0"/>
              <a:t>establish norms, such as a signal, so that all students respond at the same time</a:t>
            </a:r>
          </a:p>
          <a:p>
            <a:pPr marL="285750" indent="-285750">
              <a:buChar char="•"/>
            </a:pPr>
            <a:r>
              <a:rPr lang="en-AU" dirty="0"/>
              <a:t>cards are readily accessible materials such as signs, cards, or items</a:t>
            </a:r>
          </a:p>
          <a:p>
            <a:pPr marL="285750" indent="-285750">
              <a:buChar char="•"/>
            </a:pPr>
            <a:endParaRPr lang="en-US" dirty="0">
              <a:latin typeface="Calibri"/>
              <a:ea typeface="Calibri"/>
              <a:cs typeface="Calibri"/>
            </a:endParaRPr>
          </a:p>
          <a:p>
            <a:r>
              <a:rPr lang="en-US" dirty="0">
                <a:latin typeface="Calibri"/>
                <a:ea typeface="Calibri"/>
                <a:cs typeface="Calibri"/>
              </a:rPr>
              <a:t>Response cards are one way in which we can check for understanding of all students in a way that is not reliant upon their language skills. This allows for universal access. </a:t>
            </a:r>
          </a:p>
          <a:p>
            <a:endParaRPr lang="en-US" dirty="0">
              <a:latin typeface="Calibri"/>
              <a:ea typeface="Calibri"/>
              <a:cs typeface="Calibri"/>
            </a:endParaRPr>
          </a:p>
          <a:p>
            <a:r>
              <a:rPr lang="en-US" dirty="0">
                <a:latin typeface="Calibri"/>
                <a:ea typeface="Calibri"/>
                <a:cs typeface="Calibri"/>
              </a:rPr>
              <a:t>To use these cards to check for understanding successfully requires the teachers to craft questions and/or statements that test specific knowledge. </a:t>
            </a:r>
          </a:p>
          <a:p>
            <a:endParaRPr lang="en-US" dirty="0">
              <a:latin typeface="Calibri"/>
              <a:ea typeface="Calibri"/>
              <a:cs typeface="Calibri"/>
            </a:endParaRPr>
          </a:p>
          <a:p>
            <a:r>
              <a:rPr lang="en-US" dirty="0">
                <a:latin typeface="Calibri"/>
                <a:ea typeface="Calibri"/>
                <a:cs typeface="Calibri"/>
              </a:rPr>
              <a:t>For example, the ABCD cards are optimal when they are statements that include: </a:t>
            </a:r>
          </a:p>
          <a:p>
            <a:pPr marL="285750" indent="-285750">
              <a:buFont typeface="Calibri"/>
              <a:buChar char="-"/>
            </a:pPr>
            <a:r>
              <a:rPr lang="en-US" dirty="0">
                <a:latin typeface="Calibri"/>
                <a:ea typeface="Calibri"/>
                <a:cs typeface="Calibri"/>
              </a:rPr>
              <a:t>key misconception</a:t>
            </a:r>
          </a:p>
          <a:p>
            <a:pPr marL="285750" indent="-285750">
              <a:buFont typeface="Calibri"/>
              <a:buChar char="-"/>
            </a:pPr>
            <a:r>
              <a:rPr lang="en-US" dirty="0">
                <a:latin typeface="Calibri"/>
                <a:ea typeface="Calibri"/>
                <a:cs typeface="Calibri"/>
              </a:rPr>
              <a:t>accurate answer </a:t>
            </a:r>
          </a:p>
          <a:p>
            <a:pPr marL="285750" indent="-285750">
              <a:buFont typeface="Calibri"/>
              <a:buChar char="-"/>
            </a:pPr>
            <a:r>
              <a:rPr lang="en-US" dirty="0">
                <a:latin typeface="Calibri"/>
                <a:ea typeface="Calibri"/>
                <a:cs typeface="Calibri"/>
              </a:rPr>
              <a:t>nearly accurate answer </a:t>
            </a:r>
            <a:endParaRPr lang="en-US" dirty="0">
              <a:ea typeface="Calibri"/>
              <a:cs typeface="Calibri"/>
            </a:endParaRPr>
          </a:p>
          <a:p>
            <a:pPr marL="285750" indent="-285750">
              <a:buFont typeface="Calibri"/>
              <a:buChar char="-"/>
            </a:pPr>
            <a:r>
              <a:rPr lang="en-US" dirty="0">
                <a:latin typeface="Calibri"/>
                <a:ea typeface="Calibri"/>
                <a:cs typeface="Calibri"/>
              </a:rPr>
              <a:t>wrong answer </a:t>
            </a:r>
          </a:p>
          <a:p>
            <a:endParaRPr lang="en-US" dirty="0">
              <a:latin typeface="Calibri"/>
              <a:ea typeface="Calibri"/>
              <a:cs typeface="Calibri"/>
            </a:endParaRPr>
          </a:p>
          <a:p>
            <a:r>
              <a:rPr lang="en-US" dirty="0">
                <a:latin typeface="Calibri"/>
                <a:ea typeface="Calibri"/>
                <a:cs typeface="Calibri"/>
              </a:rPr>
              <a:t>Careful crafting of the statement ensures that all students need to think to answer, however, the ABCD removes the pressure of using writing to express their ideas.  The same principles of design applies when using techniques like hand gestures. This type of check for understanding technique would be </a:t>
            </a:r>
            <a:r>
              <a:rPr lang="en-US" dirty="0" err="1">
                <a:latin typeface="Calibri"/>
                <a:ea typeface="Calibri"/>
                <a:cs typeface="Calibri"/>
              </a:rPr>
              <a:t>maximised</a:t>
            </a:r>
            <a:r>
              <a:rPr lang="en-US" dirty="0">
                <a:latin typeface="Calibri"/>
                <a:ea typeface="Calibri"/>
                <a:cs typeface="Calibri"/>
              </a:rPr>
              <a:t> by the use of a hinge question, or a useful precursor to a 'hinge question'</a:t>
            </a:r>
          </a:p>
          <a:p>
            <a:endParaRPr lang="en-US" dirty="0">
              <a:latin typeface="Calibri"/>
              <a:ea typeface="Calibri"/>
              <a:cs typeface="Calibri"/>
            </a:endParaRPr>
          </a:p>
          <a:p>
            <a:r>
              <a:rPr lang="en-US" dirty="0">
                <a:latin typeface="Calibri"/>
                <a:ea typeface="Calibri"/>
                <a:cs typeface="Calibri"/>
              </a:rPr>
              <a:t>True or False, and Yes or No,  can easily be differentiated. Restricting statements to straightforward definitions, for example, can allow students to build schema around metalanguage. Whereas, statements that include elaboration or reasoning will require students to use higher-order thinking. </a:t>
            </a:r>
          </a:p>
          <a:p>
            <a:endParaRPr lang="en-US" dirty="0">
              <a:latin typeface="Calibri"/>
              <a:ea typeface="Calibri"/>
              <a:cs typeface="Calibri"/>
            </a:endParaRPr>
          </a:p>
          <a:p>
            <a:r>
              <a:rPr lang="en-US" dirty="0">
                <a:latin typeface="Calibri"/>
                <a:ea typeface="Calibri"/>
                <a:cs typeface="Calibri"/>
              </a:rPr>
              <a:t>Response cards establish a foundation from which the student can then move to elaborating their thinking in way that is accessible for them. (</a:t>
            </a:r>
            <a:r>
              <a:rPr lang="en-US" dirty="0" err="1">
                <a:latin typeface="Calibri"/>
                <a:ea typeface="Calibri"/>
                <a:cs typeface="Calibri"/>
              </a:rPr>
              <a:t>Eg</a:t>
            </a:r>
            <a:r>
              <a:rPr lang="en-US" dirty="0">
                <a:latin typeface="Calibri"/>
                <a:ea typeface="Calibri"/>
                <a:cs typeface="Calibri"/>
              </a:rPr>
              <a:t>: Classroom discussion) </a:t>
            </a:r>
            <a:endParaRPr lang="en-US" dirty="0"/>
          </a:p>
          <a:p>
            <a:r>
              <a:rPr lang="en-US" dirty="0">
                <a:latin typeface="Calibri"/>
                <a:ea typeface="Calibri"/>
                <a:cs typeface="Calibri"/>
              </a:rPr>
              <a:t> </a:t>
            </a:r>
          </a:p>
          <a:p>
            <a:r>
              <a:rPr lang="en-US" b="1" dirty="0">
                <a:latin typeface="Calibri"/>
                <a:cs typeface="Calibri"/>
              </a:rPr>
              <a:t>Resources</a:t>
            </a:r>
          </a:p>
          <a:p>
            <a:r>
              <a:rPr lang="en-US" b="0" dirty="0">
                <a:latin typeface="Calibri"/>
                <a:cs typeface="Calibri"/>
              </a:rPr>
              <a:t>https://education.nsw.gov.au/inside-the-department/teaching-and-learning/curriculum/school-development-day-curriculum-implementation/curriculum-implementation-professional-learning-sessions/effective-multiple-choice-assessment-to-inform-teaching </a:t>
            </a:r>
          </a:p>
          <a:p>
            <a:r>
              <a:rPr lang="en-AU" dirty="0">
                <a:latin typeface="Public Sans"/>
              </a:rPr>
              <a:t>Response cards – Implementing evidence-based teaching practices for students with disability - </a:t>
            </a:r>
            <a:r>
              <a:rPr lang="en-AU" dirty="0">
                <a:latin typeface="Public Sans"/>
                <a:hlinkClick r:id="rId3"/>
              </a:rPr>
              <a:t>https://resources.education.nsw.gov.au/detail/IPR-LD230602164447</a:t>
            </a:r>
            <a:endParaRPr lang="en-US" dirty="0">
              <a:latin typeface="Public Sans"/>
            </a:endParaRPr>
          </a:p>
          <a:p>
            <a:endParaRPr lang="en-US" dirty="0">
              <a:latin typeface="Calibri"/>
              <a:ea typeface="Calibri"/>
              <a:cs typeface="Calibri"/>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1027568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Public Sans"/>
              </a:rPr>
              <a:t>Purpose</a:t>
            </a:r>
            <a:r>
              <a:rPr lang="en-US" dirty="0">
                <a:latin typeface="Public Sans"/>
              </a:rPr>
              <a:t>: </a:t>
            </a:r>
            <a:r>
              <a:rPr lang="en-US" b="1" dirty="0">
                <a:latin typeface="Public Sans"/>
              </a:rPr>
              <a:t>Gesture voting </a:t>
            </a:r>
            <a:r>
              <a:rPr lang="en-US" b="1" dirty="0">
                <a:latin typeface="Calibri"/>
                <a:ea typeface="Calibri"/>
                <a:cs typeface="Calibri"/>
              </a:rPr>
              <a:t>as a student response system</a:t>
            </a:r>
            <a:endParaRPr lang="en-US" b="1" dirty="0">
              <a:latin typeface="Public Sans"/>
            </a:endParaRPr>
          </a:p>
          <a:p>
            <a:r>
              <a:rPr lang="en-US" b="1" dirty="0">
                <a:latin typeface="Public Sans"/>
              </a:rPr>
              <a:t>Speaker notes: </a:t>
            </a:r>
          </a:p>
          <a:p>
            <a:r>
              <a:rPr lang="en-US" b="1" dirty="0">
                <a:latin typeface="Public Sans"/>
              </a:rPr>
              <a:t>[01:00]</a:t>
            </a:r>
          </a:p>
          <a:p>
            <a:endParaRPr lang="en-US" b="1" dirty="0">
              <a:latin typeface="Public Sans"/>
            </a:endParaRPr>
          </a:p>
          <a:p>
            <a:r>
              <a:rPr lang="en-US" b="1" dirty="0"/>
              <a:t>Use when:</a:t>
            </a:r>
            <a:endParaRPr lang="en-US" dirty="0"/>
          </a:p>
          <a:p>
            <a:pPr marL="285750" indent="-285750">
              <a:buChar char="•"/>
            </a:pPr>
            <a:r>
              <a:rPr lang="en-US" dirty="0"/>
              <a:t>checking for understanding of key content </a:t>
            </a:r>
          </a:p>
          <a:p>
            <a:pPr marL="285750" indent="-285750">
              <a:buChar char="•"/>
            </a:pPr>
            <a:r>
              <a:rPr lang="en-US" dirty="0"/>
              <a:t>questions are a selected response, such as multiple choice, yes or no, or agree or disagree </a:t>
            </a:r>
          </a:p>
          <a:p>
            <a:r>
              <a:rPr lang="en-US" b="1" dirty="0"/>
              <a:t>Considerations:</a:t>
            </a:r>
          </a:p>
          <a:p>
            <a:pPr marL="285750" indent="-285750">
              <a:buChar char="•"/>
            </a:pPr>
            <a:r>
              <a:rPr lang="en-US" dirty="0"/>
              <a:t>establish norms, such as a signal, so that all students respond at the same time</a:t>
            </a:r>
          </a:p>
          <a:p>
            <a:pPr marL="285750" indent="-285750">
              <a:buChar char="•"/>
            </a:pPr>
            <a:r>
              <a:rPr lang="en-US" dirty="0"/>
              <a:t>Identify where students are physically required to place their gesture</a:t>
            </a:r>
            <a:endParaRPr lang="en-AU" b="1" dirty="0">
              <a:latin typeface="Public Sans"/>
            </a:endParaRPr>
          </a:p>
          <a:p>
            <a:endParaRPr lang="en-US" dirty="0">
              <a:latin typeface="Public Sans"/>
            </a:endParaRPr>
          </a:p>
          <a:p>
            <a:r>
              <a:rPr lang="en-US" dirty="0">
                <a:latin typeface="Public Sans"/>
              </a:rPr>
              <a:t>The same principles of high-quality question and statement design apply when we use techniques that allow students to show their understanding through gesture. </a:t>
            </a:r>
            <a:endParaRPr lang="en-US" dirty="0"/>
          </a:p>
          <a:p>
            <a:endParaRPr lang="en-US" dirty="0"/>
          </a:p>
          <a:p>
            <a:r>
              <a:rPr lang="en-US" dirty="0">
                <a:latin typeface="Public Sans"/>
              </a:rPr>
              <a:t>It is important to </a:t>
            </a:r>
            <a:r>
              <a:rPr lang="en-US" dirty="0" err="1">
                <a:latin typeface="Public Sans"/>
              </a:rPr>
              <a:t>recognise</a:t>
            </a:r>
            <a:r>
              <a:rPr lang="en-US" dirty="0">
                <a:latin typeface="Public Sans"/>
              </a:rPr>
              <a:t> the distinct feature of gesture voting is that it is highly and instantly visible to all learners. Gestures can be contagious and be copied. To ensure their success: </a:t>
            </a:r>
            <a:endParaRPr lang="en-US" dirty="0"/>
          </a:p>
          <a:p>
            <a:endParaRPr lang="en-US" dirty="0"/>
          </a:p>
          <a:p>
            <a:pPr marL="285750" indent="-285750">
              <a:buFont typeface="Calibri"/>
              <a:buChar char="-"/>
            </a:pPr>
            <a:r>
              <a:rPr lang="en-US" dirty="0">
                <a:latin typeface="Public Sans"/>
              </a:rPr>
              <a:t>Maintain the imposition of thinking time </a:t>
            </a:r>
            <a:endParaRPr lang="en-US" dirty="0"/>
          </a:p>
          <a:p>
            <a:pPr marL="285750" indent="-285750">
              <a:buFont typeface="Calibri"/>
              <a:buChar char="-"/>
            </a:pPr>
            <a:r>
              <a:rPr lang="en-US" dirty="0">
                <a:latin typeface="Public Sans"/>
              </a:rPr>
              <a:t>Consider ways in which students may be restricted from seeing other students' answers. Such as: answer with eyes closed, answer in front of chest, backs to their group. </a:t>
            </a:r>
          </a:p>
          <a:p>
            <a:pPr marL="0" indent="0">
              <a:buFont typeface="Calibri"/>
              <a:buNone/>
            </a:pPr>
            <a:endParaRPr lang="en-US" dirty="0"/>
          </a:p>
          <a:p>
            <a:pPr marL="285750" indent="-285750">
              <a:buFont typeface="Calibri"/>
              <a:buChar char="-"/>
            </a:pPr>
            <a:endParaRPr lang="en-US" dirty="0"/>
          </a:p>
          <a:p>
            <a:pPr marL="285750" indent="-285750">
              <a:buFont typeface="Calibri"/>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32267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ptos"/>
              </a:rPr>
              <a:t>Acknowledgement of Country </a:t>
            </a:r>
          </a:p>
          <a:p>
            <a:r>
              <a:rPr lang="en-AU" b="1" dirty="0">
                <a:latin typeface="Public Sans"/>
              </a:rPr>
              <a:t>[00:30]</a:t>
            </a:r>
            <a:endParaRPr lang="en-AU" b="1" dirty="0"/>
          </a:p>
          <a:p>
            <a:endParaRPr lang="en-AU" b="1" dirty="0">
              <a:latin typeface="Public Sans"/>
            </a:endParaRPr>
          </a:p>
          <a:p>
            <a:r>
              <a:rPr lang="en-AU" sz="1200" b="1" dirty="0">
                <a:latin typeface="Aptos"/>
              </a:rPr>
              <a:t>Speaker n</a:t>
            </a:r>
            <a:r>
              <a:rPr lang="en-US" sz="1200" b="1" dirty="0" err="1">
                <a:latin typeface="Aptos"/>
              </a:rPr>
              <a:t>otes</a:t>
            </a:r>
            <a:r>
              <a:rPr lang="en-US" sz="1200" b="1" dirty="0">
                <a:latin typeface="Aptos"/>
              </a:rPr>
              <a:t>:</a:t>
            </a:r>
            <a:endParaRPr lang="en-AU" sz="1200" dirty="0">
              <a:latin typeface="Aptos"/>
            </a:endParaRPr>
          </a:p>
          <a:p>
            <a:r>
              <a:rPr lang="en-US" sz="1200" dirty="0">
                <a:latin typeface="Aptos"/>
              </a:rPr>
              <a:t>I would like to acknowledge the traditional custodians of the land on which we meet today. We pay our respects to their Elders past and present. We </a:t>
            </a:r>
            <a:r>
              <a:rPr lang="en-US" sz="1200" dirty="0" err="1">
                <a:latin typeface="Aptos"/>
              </a:rPr>
              <a:t>recognise</a:t>
            </a:r>
            <a:r>
              <a:rPr lang="en-US" sz="1200" dirty="0">
                <a:latin typeface="Aptos"/>
              </a:rPr>
              <a:t> their continuing connection to land, water, and culture, and we are committed to continuing to learn from their wisdom and traditions. </a:t>
            </a:r>
            <a:endParaRPr lang="en-AU" sz="1200" dirty="0">
              <a:latin typeface="Apto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038366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Purpose: Mini whiteboards </a:t>
            </a:r>
            <a:r>
              <a:rPr lang="en-US" b="1" dirty="0">
                <a:latin typeface="Calibri"/>
                <a:ea typeface="Calibri"/>
                <a:cs typeface="Calibri"/>
              </a:rPr>
              <a:t>as a student response system</a:t>
            </a:r>
            <a:endParaRPr lang="en-US" b="1" dirty="0">
              <a:latin typeface="Public Sans"/>
            </a:endParaRPr>
          </a:p>
          <a:p>
            <a:r>
              <a:rPr lang="en-AU" b="1" dirty="0">
                <a:latin typeface="Public Sans"/>
              </a:rPr>
              <a:t>Speakers notes: </a:t>
            </a:r>
          </a:p>
          <a:p>
            <a:r>
              <a:rPr lang="en-AU" b="1" dirty="0">
                <a:latin typeface="Public Sans"/>
              </a:rPr>
              <a:t>[01:00]</a:t>
            </a:r>
          </a:p>
          <a:p>
            <a:endParaRPr lang="en-AU" b="1" dirty="0">
              <a:latin typeface="Public Sans"/>
            </a:endParaRPr>
          </a:p>
          <a:p>
            <a:r>
              <a:rPr lang="en-US" b="1" dirty="0"/>
              <a:t>Use when:</a:t>
            </a:r>
            <a:endParaRPr lang="en-US" dirty="0"/>
          </a:p>
          <a:p>
            <a:pPr marL="285750" indent="-285750">
              <a:buFont typeface="Arial" panose="020B0604020202020204" pitchFamily="34" charset="0"/>
              <a:buChar char="•"/>
            </a:pPr>
            <a:r>
              <a:rPr lang="en-US" dirty="0"/>
              <a:t>content is increasingly familiar</a:t>
            </a:r>
          </a:p>
          <a:p>
            <a:pPr marL="285750" indent="-285750">
              <a:buFont typeface="Arial" panose="020B0604020202020204" pitchFamily="34" charset="0"/>
              <a:buChar char="•"/>
            </a:pPr>
            <a:r>
              <a:rPr lang="en-US" dirty="0"/>
              <a:t>response requires either short answer or diagram</a:t>
            </a:r>
          </a:p>
          <a:p>
            <a:r>
              <a:rPr lang="en-US" b="1" dirty="0"/>
              <a:t>Considerations:</a:t>
            </a:r>
          </a:p>
          <a:p>
            <a:pPr marL="285750" indent="-285750">
              <a:buChar char="•"/>
            </a:pPr>
            <a:r>
              <a:rPr lang="en-US" dirty="0"/>
              <a:t>establish norms, such as a gesture or phrase, to signal when and how students will show their boards</a:t>
            </a:r>
          </a:p>
          <a:p>
            <a:pPr marL="285750" indent="-285750">
              <a:buChar char="•"/>
            </a:pPr>
            <a:r>
              <a:rPr lang="en-US" dirty="0"/>
              <a:t>feedback provided for an incorrect answer maintains student safety </a:t>
            </a:r>
            <a:endParaRPr lang="en-AU" b="1" dirty="0">
              <a:latin typeface="Public Sans"/>
            </a:endParaRPr>
          </a:p>
          <a:p>
            <a:endParaRPr lang="en-AU" b="1" dirty="0">
              <a:latin typeface="Public Sans"/>
            </a:endParaRPr>
          </a:p>
          <a:p>
            <a:r>
              <a:rPr lang="en-AU" dirty="0">
                <a:latin typeface="Public Sans"/>
              </a:rPr>
              <a:t>Mini whiteboards allow the teacher to see everyone’s individual understanding.</a:t>
            </a:r>
          </a:p>
          <a:p>
            <a:endParaRPr lang="en-AU" dirty="0"/>
          </a:p>
          <a:p>
            <a:r>
              <a:rPr lang="en-AU" dirty="0">
                <a:latin typeface="Public Sans"/>
              </a:rPr>
              <a:t>In this technique:</a:t>
            </a:r>
            <a:endParaRPr lang="en-AU" dirty="0"/>
          </a:p>
          <a:p>
            <a:pPr marL="285750" indent="-285750">
              <a:lnSpc>
                <a:spcPct val="150000"/>
              </a:lnSpc>
              <a:spcAft>
                <a:spcPts val="1200"/>
              </a:spcAft>
              <a:buFont typeface="Public Sans"/>
              <a:buChar char="•"/>
            </a:pPr>
            <a:r>
              <a:rPr lang="en-US" dirty="0">
                <a:latin typeface="Public Sans"/>
              </a:rPr>
              <a:t>All students write their answers individually and then show them to the teacher at the same time. </a:t>
            </a:r>
            <a:endParaRPr lang="en-AU" dirty="0">
              <a:latin typeface="Public Sans"/>
            </a:endParaRPr>
          </a:p>
          <a:p>
            <a:pPr marL="285750" indent="-285750">
              <a:lnSpc>
                <a:spcPct val="150000"/>
              </a:lnSpc>
              <a:spcAft>
                <a:spcPts val="1200"/>
              </a:spcAft>
              <a:buFont typeface="Public Sans"/>
              <a:buChar char="•"/>
            </a:pPr>
            <a:r>
              <a:rPr lang="en-US" dirty="0">
                <a:latin typeface="Public Sans"/>
              </a:rPr>
              <a:t>The teacher can quickly see incorrect answers and respond. </a:t>
            </a:r>
            <a:br>
              <a:rPr lang="en-US" dirty="0"/>
            </a:br>
            <a:endParaRPr lang="en-AU" dirty="0"/>
          </a:p>
          <a:p>
            <a:r>
              <a:rPr lang="en-AU" dirty="0">
                <a:latin typeface="Public Sans"/>
              </a:rPr>
              <a:t>Mini whiteboards are perceived</a:t>
            </a:r>
            <a:r>
              <a:rPr lang="en-US" dirty="0">
                <a:latin typeface="Public Sans"/>
              </a:rPr>
              <a:t> as medium risk because although students record an individual response, without consulting peers, the answer is only shared with the teacher. Whiteboards also allow for answers to be changed or rubbed out/erased. If an answer is not correct, it is not permanent! </a:t>
            </a:r>
            <a:endParaRPr lang="en-AU" dirty="0">
              <a:latin typeface="Public Sans"/>
            </a:endParaRPr>
          </a:p>
          <a:p>
            <a:endParaRPr lang="en-AU" dirty="0"/>
          </a:p>
          <a:p>
            <a:r>
              <a:rPr lang="en-AU" b="1" dirty="0">
                <a:latin typeface="Public Sans"/>
              </a:rPr>
              <a:t>Optional Activity:</a:t>
            </a:r>
          </a:p>
          <a:p>
            <a:r>
              <a:rPr lang="en-AU" b="0" dirty="0">
                <a:latin typeface="Public Sans"/>
              </a:rPr>
              <a:t>Presenter shows a video of mini whiteboard use such as this one: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u="none" strike="noStrike" dirty="0">
                <a:solidFill>
                  <a:srgbClr val="0F0F0F"/>
                </a:solidFill>
                <a:effectLst/>
                <a:latin typeface="Roboto"/>
                <a:ea typeface="Roboto"/>
                <a:cs typeface="Roboto"/>
              </a:rPr>
              <a:t>Teaching &amp; Learning at </a:t>
            </a:r>
            <a:r>
              <a:rPr lang="en-AU" b="0" i="0" u="none" strike="noStrike" dirty="0" err="1">
                <a:solidFill>
                  <a:srgbClr val="0F0F0F"/>
                </a:solidFill>
                <a:effectLst/>
                <a:latin typeface="Roboto"/>
                <a:ea typeface="Roboto"/>
                <a:cs typeface="Roboto"/>
              </a:rPr>
              <a:t>Sedgehill</a:t>
            </a:r>
            <a:r>
              <a:rPr lang="en-AU" b="0" i="0" u="none" strike="noStrike" dirty="0">
                <a:solidFill>
                  <a:srgbClr val="0F0F0F"/>
                </a:solidFill>
                <a:effectLst/>
                <a:latin typeface="Roboto"/>
                <a:ea typeface="Roboto"/>
                <a:cs typeface="Roboto"/>
              </a:rPr>
              <a:t> Academy - Mini Whiteboards (1:11)</a:t>
            </a:r>
            <a:r>
              <a:rPr lang="en-AU" b="1" i="0" u="none" strike="noStrike" dirty="0">
                <a:solidFill>
                  <a:srgbClr val="0F0F0F"/>
                </a:solidFill>
                <a:effectLst/>
                <a:latin typeface="Roboto"/>
                <a:ea typeface="Roboto"/>
                <a:cs typeface="Roboto"/>
              </a:rPr>
              <a:t> </a:t>
            </a:r>
            <a:r>
              <a:rPr lang="en-AU" b="0" dirty="0">
                <a:latin typeface="Public Sans"/>
              </a:rPr>
              <a:t>https://www.youtube.com/watch?v=YpRX5dhbm7U</a:t>
            </a:r>
          </a:p>
          <a:p>
            <a:endParaRPr lang="en-AU" b="1" dirty="0">
              <a:latin typeface="Public Sans"/>
            </a:endParaRPr>
          </a:p>
          <a:p>
            <a:r>
              <a:rPr lang="en-AU" dirty="0">
                <a:latin typeface="Public Sans"/>
              </a:rPr>
              <a:t>Participants write down an example of a suitable simple mini whiteboard question and share it with the person next to them, explaining why that question would be effective in their context.</a:t>
            </a:r>
          </a:p>
          <a:p>
            <a:endParaRPr lang="en-AU" dirty="0">
              <a:latin typeface="Public Sans"/>
            </a:endParaRPr>
          </a:p>
          <a:p>
            <a:r>
              <a:rPr lang="en-AU" b="1" dirty="0">
                <a:latin typeface="Public Sans"/>
              </a:rPr>
              <a:t>Note to presenter: </a:t>
            </a:r>
            <a:r>
              <a:rPr lang="en-AU" dirty="0">
                <a:latin typeface="Public Sans"/>
              </a:rPr>
              <a:t>you may choose to select some pairs to share to the whole group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405490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of slide: To illustrate how a teaching routine for mini whiteboards should be.</a:t>
            </a:r>
          </a:p>
          <a:p>
            <a:r>
              <a:rPr lang="en-AU" b="1" dirty="0">
                <a:latin typeface="Public Sans"/>
              </a:rPr>
              <a:t>Speaker notes: </a:t>
            </a:r>
          </a:p>
          <a:p>
            <a:r>
              <a:rPr lang="en-AU" b="1" dirty="0">
                <a:latin typeface="Public Sans"/>
              </a:rPr>
              <a:t>[01:00]</a:t>
            </a:r>
          </a:p>
          <a:p>
            <a:endParaRPr lang="en-AU" sz="1800" b="0" i="0" u="none" strike="noStrike" dirty="0">
              <a:solidFill>
                <a:srgbClr val="000000"/>
              </a:solidFill>
              <a:effectLst/>
              <a:latin typeface="Public Sans" pitchFamily="2" charset="0"/>
            </a:endParaRPr>
          </a:p>
          <a:p>
            <a:r>
              <a:rPr lang="en-AU" sz="1800" b="0" i="0" u="none" strike="noStrike" dirty="0">
                <a:solidFill>
                  <a:srgbClr val="000000"/>
                </a:solidFill>
                <a:effectLst/>
                <a:latin typeface="Public Sans" pitchFamily="2" charset="0"/>
              </a:rPr>
              <a:t>This is an example of a whole school whiteboard teaching routine. There needs to be very specific detail in the routine. The detail is intended to ensure the class keeps going at an engaging pace and there isn’t opportunity for misunderstanding of the routine to interfere with the check for understanding of the knowledge being learned.</a:t>
            </a:r>
          </a:p>
          <a:p>
            <a:endParaRPr lang="en-AU" dirty="0">
              <a:latin typeface="Public Sans"/>
            </a:endParaRPr>
          </a:p>
          <a:p>
            <a:pPr>
              <a:lnSpc>
                <a:spcPct val="100000"/>
              </a:lnSpc>
              <a:buFont typeface="+mj-lt"/>
              <a:buAutoNum type="arabicPeriod"/>
            </a:pPr>
            <a:r>
              <a:rPr lang="en-AU" b="1" dirty="0"/>
              <a:t> Record your answer:</a:t>
            </a:r>
            <a:r>
              <a:rPr lang="en-AU" dirty="0"/>
              <a:t> Once you’ve heard the question, write your answer clearly on your whiteboard to show your thinking.</a:t>
            </a:r>
            <a:endParaRPr lang="en-US" dirty="0"/>
          </a:p>
          <a:p>
            <a:pPr>
              <a:lnSpc>
                <a:spcPct val="100000"/>
              </a:lnSpc>
              <a:buFont typeface="+mj-lt"/>
              <a:buAutoNum type="arabicPeriod"/>
            </a:pPr>
            <a:r>
              <a:rPr lang="en-AU" b="1" dirty="0"/>
              <a:t> Hover your whiteboard:</a:t>
            </a:r>
            <a:r>
              <a:rPr lang="en-AU" dirty="0"/>
              <a:t> When you are ready hover your board so it is facing your desk.</a:t>
            </a:r>
          </a:p>
          <a:p>
            <a:pPr>
              <a:lnSpc>
                <a:spcPct val="100000"/>
              </a:lnSpc>
              <a:buFont typeface="+mj-lt"/>
              <a:buAutoNum type="arabicPeriod"/>
            </a:pPr>
            <a:r>
              <a:rPr lang="en-AU" b="1" dirty="0"/>
              <a:t> When I say ‘chin it', hold your whiteboard up </a:t>
            </a:r>
            <a:r>
              <a:rPr lang="en-AU" dirty="0"/>
              <a:t>under your chin. I’ll take a quick look at everyone’s answers to see how we’re doing.</a:t>
            </a:r>
          </a:p>
          <a:p>
            <a:pPr>
              <a:lnSpc>
                <a:spcPct val="100000"/>
              </a:lnSpc>
              <a:buFont typeface="+mj-lt"/>
              <a:buAutoNum type="arabicPeriod"/>
            </a:pPr>
            <a:r>
              <a:rPr lang="en-AU" b="1" dirty="0"/>
              <a:t> Wait for feedback:</a:t>
            </a:r>
            <a:r>
              <a:rPr lang="en-AU" dirty="0"/>
              <a:t> After I’ve checked your answers, I’ll give you some feedback or ask a few students to share their responses. If you need to make changes, I’ll let you know.</a:t>
            </a:r>
          </a:p>
          <a:p>
            <a:pPr>
              <a:lnSpc>
                <a:spcPct val="100000"/>
              </a:lnSpc>
              <a:buFont typeface="+mj-lt"/>
              <a:buAutoNum type="arabicPeriod"/>
            </a:pPr>
            <a:r>
              <a:rPr lang="en-AU" b="1" dirty="0"/>
              <a:t> Erase and get ready for the next question:</a:t>
            </a:r>
            <a:r>
              <a:rPr lang="en-AU" dirty="0"/>
              <a:t> Once we’ve discussed the answers, you can erase your whiteboard and get ready for the next question.</a:t>
            </a:r>
          </a:p>
          <a:p>
            <a:pPr>
              <a:lnSpc>
                <a:spcPct val="100000"/>
              </a:lnSpc>
            </a:pPr>
            <a:r>
              <a:rPr lang="en-AU" dirty="0"/>
              <a:t>Remember, this is a way for us to see how we’re all doing with the lesson. Don’t worry about making mistakes – it’s a chance to learn and improve together.</a:t>
            </a:r>
          </a:p>
          <a:p>
            <a:endParaRPr lang="en-AU" dirty="0"/>
          </a:p>
          <a:p>
            <a:r>
              <a:rPr lang="en-AU" b="1" dirty="0">
                <a:latin typeface="Public Sans"/>
              </a:rPr>
              <a:t>Optional Activity:</a:t>
            </a:r>
          </a:p>
          <a:p>
            <a:r>
              <a:rPr lang="en-AU" b="0" dirty="0">
                <a:latin typeface="Public Sans"/>
              </a:rPr>
              <a:t>Presenter shows a video of mini whiteboard use such as this one: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u="none" strike="noStrike" dirty="0">
                <a:solidFill>
                  <a:srgbClr val="0F0F0F"/>
                </a:solidFill>
                <a:effectLst/>
                <a:latin typeface="Roboto"/>
                <a:ea typeface="Roboto"/>
                <a:cs typeface="Roboto"/>
              </a:rPr>
              <a:t>Teaching &amp; Learning at </a:t>
            </a:r>
            <a:r>
              <a:rPr lang="en-AU" b="0" i="0" u="none" strike="noStrike" dirty="0" err="1">
                <a:solidFill>
                  <a:srgbClr val="0F0F0F"/>
                </a:solidFill>
                <a:effectLst/>
                <a:latin typeface="Roboto"/>
                <a:ea typeface="Roboto"/>
                <a:cs typeface="Roboto"/>
              </a:rPr>
              <a:t>Sedgehill</a:t>
            </a:r>
            <a:r>
              <a:rPr lang="en-AU" b="0" i="0" u="none" strike="noStrike" dirty="0">
                <a:solidFill>
                  <a:srgbClr val="0F0F0F"/>
                </a:solidFill>
                <a:effectLst/>
                <a:latin typeface="Roboto"/>
                <a:ea typeface="Roboto"/>
                <a:cs typeface="Roboto"/>
              </a:rPr>
              <a:t> Academy - Mini Whiteboards (1:11</a:t>
            </a:r>
            <a:r>
              <a:rPr lang="en-AU" b="1" i="0" u="none" strike="noStrike" dirty="0">
                <a:solidFill>
                  <a:srgbClr val="0F0F0F"/>
                </a:solidFill>
                <a:effectLst/>
                <a:latin typeface="Roboto"/>
                <a:ea typeface="Roboto"/>
                <a:cs typeface="Roboto"/>
              </a:rPr>
              <a:t>) </a:t>
            </a:r>
            <a:r>
              <a:rPr lang="en-AU" b="0" dirty="0">
                <a:latin typeface="Public Sans"/>
                <a:hlinkClick r:id="rId3"/>
              </a:rPr>
              <a:t>https://www.youtube.com/watch?v=YpRX5dhbm7U</a:t>
            </a:r>
          </a:p>
          <a:p>
            <a:endParaRPr lang="en-AU" dirty="0">
              <a:latin typeface="Public Sans"/>
            </a:endParaRPr>
          </a:p>
          <a:p>
            <a:r>
              <a:rPr lang="en-AU" dirty="0">
                <a:latin typeface="Public Sans"/>
              </a:rPr>
              <a:t>Participants write down an example of a suitable simple mini whiteboard question and share it with the person next to them, explaining why that question would be effective in their context.</a:t>
            </a:r>
          </a:p>
          <a:p>
            <a:endParaRPr lang="en-AU" dirty="0">
              <a:latin typeface="Public Sans"/>
            </a:endParaRPr>
          </a:p>
          <a:p>
            <a:r>
              <a:rPr lang="en-AU" b="1" dirty="0">
                <a:latin typeface="Public Sans"/>
              </a:rPr>
              <a:t>Note to presenter: </a:t>
            </a:r>
            <a:r>
              <a:rPr lang="en-AU" dirty="0">
                <a:latin typeface="Public Sans"/>
              </a:rPr>
              <a:t>you may choose to select some pairs to share to the whole group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4161010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Purpose: Cold calling </a:t>
            </a:r>
            <a:r>
              <a:rPr lang="en-US" b="1" dirty="0">
                <a:latin typeface="Calibri"/>
                <a:ea typeface="Calibri"/>
                <a:cs typeface="Calibri"/>
              </a:rPr>
              <a:t>as a student response system</a:t>
            </a:r>
            <a:endParaRPr lang="en-US" b="1" dirty="0">
              <a:latin typeface="Public Sans"/>
            </a:endParaRPr>
          </a:p>
          <a:p>
            <a:r>
              <a:rPr lang="en-AU" b="1" dirty="0">
                <a:latin typeface="Public Sans"/>
              </a:rPr>
              <a:t>Speaker notes:</a:t>
            </a:r>
            <a:endParaRPr lang="en-AU" dirty="0">
              <a:latin typeface="Public Sans"/>
            </a:endParaRPr>
          </a:p>
          <a:p>
            <a:r>
              <a:rPr lang="en-AU" b="1" dirty="0">
                <a:latin typeface="Public Sans"/>
              </a:rPr>
              <a:t>[01:00]</a:t>
            </a:r>
          </a:p>
          <a:p>
            <a:endParaRPr lang="en-AU" b="1" dirty="0">
              <a:latin typeface="Public Sans"/>
            </a:endParaRPr>
          </a:p>
          <a:p>
            <a:r>
              <a:rPr lang="en-US" b="1" dirty="0"/>
              <a:t>Use when:</a:t>
            </a:r>
            <a:endParaRPr lang="en-US" dirty="0"/>
          </a:p>
          <a:p>
            <a:pPr>
              <a:buFont typeface="Arial" panose="020B0604020202020204" pitchFamily="34" charset="0"/>
              <a:buChar char="•"/>
            </a:pPr>
            <a:r>
              <a:rPr lang="en-US" dirty="0">
                <a:ea typeface="+mn-lt"/>
                <a:cs typeface="+mn-lt"/>
              </a:rPr>
              <a:t>   it is fair to expect the students know an answer. Either students have built knowledge and confidence in the content, or they have just learnt it.</a:t>
            </a:r>
            <a:endParaRPr lang="en-US" dirty="0"/>
          </a:p>
          <a:p>
            <a:r>
              <a:rPr lang="en-US" b="1" dirty="0"/>
              <a:t>Considerations:</a:t>
            </a:r>
          </a:p>
          <a:p>
            <a:pPr marL="285750" indent="-285750">
              <a:buChar char="•"/>
            </a:pPr>
            <a:r>
              <a:rPr lang="en-US" dirty="0"/>
              <a:t>work towards establishing norms</a:t>
            </a:r>
          </a:p>
          <a:p>
            <a:pPr marL="285750" indent="-285750">
              <a:buChar char="•"/>
            </a:pPr>
            <a:r>
              <a:rPr lang="en-AU" dirty="0"/>
              <a:t>provide a scaffolded sentence starter</a:t>
            </a:r>
          </a:p>
          <a:p>
            <a:pPr marL="285750" indent="-285750">
              <a:buChar char="•"/>
            </a:pPr>
            <a:r>
              <a:rPr lang="en-AU" dirty="0"/>
              <a:t>elicit students’ reasoning</a:t>
            </a:r>
          </a:p>
          <a:p>
            <a:pPr marL="285750" indent="-285750">
              <a:buChar char="•"/>
            </a:pPr>
            <a:r>
              <a:rPr lang="en-AU" dirty="0"/>
              <a:t>facilitate a Think, Pair, Share first </a:t>
            </a:r>
          </a:p>
          <a:p>
            <a:endParaRPr lang="en-AU" dirty="0">
              <a:latin typeface="Public Sans"/>
            </a:endParaRPr>
          </a:p>
          <a:p>
            <a:r>
              <a:rPr lang="en-AU" dirty="0">
                <a:latin typeface="Public Sans"/>
              </a:rPr>
              <a:t>A ‘cold call’ is a question that is posed first and then a student is selected to answer. </a:t>
            </a:r>
            <a:endParaRPr lang="en-US" dirty="0">
              <a:latin typeface="Public Sans"/>
            </a:endParaRPr>
          </a:p>
          <a:p>
            <a:endParaRPr lang="en-AU" dirty="0"/>
          </a:p>
          <a:p>
            <a:r>
              <a:rPr lang="en-AU" dirty="0">
                <a:latin typeface="Public Sans"/>
              </a:rPr>
              <a:t>The key to success is the pause – and the random selection of a student to respond</a:t>
            </a:r>
            <a:r>
              <a:rPr lang="en-AU" b="0" dirty="0">
                <a:latin typeface="Public Sans"/>
              </a:rPr>
              <a:t>.</a:t>
            </a:r>
            <a:endParaRPr lang="en-AU" dirty="0">
              <a:latin typeface="Public Sans"/>
            </a:endParaRPr>
          </a:p>
          <a:p>
            <a:endParaRPr lang="en-AU" dirty="0"/>
          </a:p>
          <a:p>
            <a:r>
              <a:rPr lang="en-AU" dirty="0">
                <a:latin typeface="Public Sans"/>
              </a:rPr>
              <a:t>If the student is selected first, before </a:t>
            </a:r>
            <a:r>
              <a:rPr lang="en-AU" b="0" dirty="0">
                <a:latin typeface="Public Sans"/>
              </a:rPr>
              <a:t>the </a:t>
            </a:r>
            <a:r>
              <a:rPr lang="en-AU" dirty="0">
                <a:latin typeface="Public Sans"/>
              </a:rPr>
              <a:t>question is asked, only that student needs to attend </a:t>
            </a:r>
            <a:r>
              <a:rPr lang="en-AU" b="0" dirty="0">
                <a:latin typeface="Public Sans"/>
              </a:rPr>
              <a:t>to </a:t>
            </a:r>
            <a:r>
              <a:rPr lang="en-AU" dirty="0">
                <a:latin typeface="Public Sans"/>
              </a:rPr>
              <a:t>the question</a:t>
            </a:r>
            <a:r>
              <a:rPr lang="en-AU" b="0" dirty="0">
                <a:latin typeface="Public Sans"/>
              </a:rPr>
              <a:t>. </a:t>
            </a:r>
            <a:endParaRPr lang="en-US" dirty="0">
              <a:latin typeface="Public Sans"/>
            </a:endParaRPr>
          </a:p>
          <a:p>
            <a:endParaRPr lang="en-AU" dirty="0"/>
          </a:p>
          <a:p>
            <a:r>
              <a:rPr lang="en-AU" dirty="0">
                <a:latin typeface="Public Sans"/>
              </a:rPr>
              <a:t>When the question is posed first and the teacher pauses to give ‘wait time’, this allows all students to attend to the question.</a:t>
            </a:r>
          </a:p>
          <a:p>
            <a:endParaRPr lang="en-AU" dirty="0"/>
          </a:p>
          <a:p>
            <a:r>
              <a:rPr lang="en-AU" dirty="0">
                <a:latin typeface="Public Sans"/>
              </a:rPr>
              <a:t>Research shows that increasing the wait time after questioning improves the number and quality of the responses. 3 seconds for a lower-order question and as much as 10 seconds or more for a higher-order question (</a:t>
            </a:r>
            <a:r>
              <a:rPr lang="en-AU" dirty="0" err="1">
                <a:latin typeface="Public Sans"/>
              </a:rPr>
              <a:t>Bianchini</a:t>
            </a:r>
            <a:r>
              <a:rPr lang="en-AU" dirty="0">
                <a:latin typeface="Public Sans"/>
              </a:rPr>
              <a:t>, 2008)</a:t>
            </a:r>
          </a:p>
          <a:p>
            <a:endParaRPr lang="en-AU" dirty="0"/>
          </a:p>
          <a:p>
            <a:r>
              <a:rPr lang="en-AU" dirty="0">
                <a:latin typeface="Public Sans"/>
              </a:rPr>
              <a:t>It is best for students to answer cold call questions in full sentences. This helps students to articulate their understanding before writing it down.</a:t>
            </a:r>
            <a:endParaRPr lang="en-US" dirty="0">
              <a:latin typeface="Public Sans"/>
            </a:endParaRPr>
          </a:p>
          <a:p>
            <a:endParaRPr lang="en-AU" dirty="0"/>
          </a:p>
          <a:p>
            <a:pPr>
              <a:lnSpc>
                <a:spcPct val="150000"/>
              </a:lnSpc>
              <a:spcAft>
                <a:spcPts val="1200"/>
              </a:spcAft>
            </a:pPr>
            <a:r>
              <a:rPr lang="en-US" dirty="0">
                <a:latin typeface="Public Sans"/>
              </a:rPr>
              <a:t>Cold calling may be perceived by students as higher risk as answers are shared verbally with the whole class. The questions may also require students to provide a more lengthy or detailed response. </a:t>
            </a:r>
          </a:p>
          <a:p>
            <a:pPr>
              <a:lnSpc>
                <a:spcPct val="150000"/>
              </a:lnSpc>
              <a:spcAft>
                <a:spcPts val="1200"/>
              </a:spcAft>
            </a:pPr>
            <a:endParaRPr lang="en-AU" dirty="0">
              <a:latin typeface="Public Sans"/>
            </a:endParaRPr>
          </a:p>
          <a:p>
            <a:pPr>
              <a:lnSpc>
                <a:spcPct val="150000"/>
              </a:lnSpc>
              <a:spcAft>
                <a:spcPts val="1200"/>
              </a:spcAft>
            </a:pPr>
            <a:r>
              <a:rPr lang="en-AU" dirty="0">
                <a:latin typeface="Public Sans"/>
              </a:rPr>
              <a:t>Fostering a positive classroom culture where students feel safe to participate is important. Establishing a cold calling routine can help to maintain a safe, inclusive learning environment where students see mistakes as learning opportunities. When routines are taught to students and used consistently it reduces perceived risk students may have (AERO 2023). </a:t>
            </a:r>
            <a:endParaRPr lang="en-AU" dirty="0"/>
          </a:p>
          <a:p>
            <a:pPr>
              <a:lnSpc>
                <a:spcPct val="150000"/>
              </a:lnSpc>
              <a:spcAft>
                <a:spcPts val="1200"/>
              </a:spcAft>
            </a:pPr>
            <a:endParaRPr lang="en-US" dirty="0">
              <a:latin typeface="Public Sans"/>
            </a:endParaRPr>
          </a:p>
          <a:p>
            <a:r>
              <a:rPr lang="en-AU" b="1" dirty="0">
                <a:latin typeface="Public Sans"/>
              </a:rPr>
              <a:t>Activity: </a:t>
            </a:r>
            <a:endParaRPr lang="en-US" dirty="0">
              <a:latin typeface="Public Sans"/>
            </a:endParaRPr>
          </a:p>
          <a:p>
            <a:r>
              <a:rPr lang="en-AU" dirty="0">
                <a:latin typeface="Public Sans"/>
              </a:rPr>
              <a:t>Participants create an example of a suitable simple cold call question and share with the person next to them, explaining why that question would be effective in their context.</a:t>
            </a:r>
            <a:endParaRPr lang="en-US" dirty="0">
              <a:latin typeface="Public Sans"/>
            </a:endParaRPr>
          </a:p>
          <a:p>
            <a:endParaRPr lang="en-AU" dirty="0"/>
          </a:p>
          <a:p>
            <a:r>
              <a:rPr lang="en-AU" dirty="0">
                <a:latin typeface="Public Sans"/>
              </a:rPr>
              <a:t>References:</a:t>
            </a:r>
            <a:endParaRPr lang="en-US" dirty="0">
              <a:latin typeface="Public Sans"/>
            </a:endParaRPr>
          </a:p>
          <a:p>
            <a:pPr marL="342900" indent="-342900">
              <a:buAutoNum type="arabicPeriod"/>
            </a:pPr>
            <a:r>
              <a:rPr lang="en-AU" dirty="0" err="1">
                <a:latin typeface="Public Sans"/>
              </a:rPr>
              <a:t>Bianchini</a:t>
            </a:r>
            <a:r>
              <a:rPr lang="en-AU" dirty="0">
                <a:latin typeface="Public Sans"/>
              </a:rPr>
              <a:t> J (2008) Mary Budd Rowe: A Storyteller of Science. </a:t>
            </a:r>
            <a:r>
              <a:rPr lang="en-AU" i="1" dirty="0">
                <a:latin typeface="Public Sans"/>
              </a:rPr>
              <a:t>Cultural Studies of Science Education. 3</a:t>
            </a:r>
            <a:r>
              <a:rPr lang="en-AU" dirty="0">
                <a:latin typeface="Public Sans"/>
              </a:rPr>
              <a:t>. 799-810. 10.1007/s11422-008-9132-y. </a:t>
            </a:r>
            <a:endParaRPr lang="en-US" dirty="0">
              <a:latin typeface="Public Sans"/>
            </a:endParaRPr>
          </a:p>
          <a:p>
            <a:pPr marL="342900" indent="-342900">
              <a:buAutoNum type="arabicPeriod"/>
            </a:pPr>
            <a:r>
              <a:rPr lang="en-AU" dirty="0">
                <a:latin typeface="Public Sans"/>
              </a:rPr>
              <a:t>Stahl R J (1994) Using" Think-Time" and" Wait-Time" </a:t>
            </a:r>
            <a:r>
              <a:rPr lang="en-AU" dirty="0" err="1">
                <a:latin typeface="Public Sans"/>
              </a:rPr>
              <a:t>Skillfully</a:t>
            </a:r>
            <a:r>
              <a:rPr lang="en-AU" dirty="0">
                <a:latin typeface="Public Sans"/>
              </a:rPr>
              <a:t> in the Classroom, </a:t>
            </a:r>
            <a:r>
              <a:rPr lang="en-AU" i="1" dirty="0">
                <a:latin typeface="Public Sans"/>
              </a:rPr>
              <a:t>ERIC Digest</a:t>
            </a:r>
            <a:r>
              <a:rPr lang="en-AU" dirty="0">
                <a:latin typeface="Public Sans"/>
              </a:rPr>
              <a:t>, Chicago</a:t>
            </a:r>
            <a:endParaRPr lang="en-US" dirty="0">
              <a:latin typeface="Public Sans"/>
            </a:endParaRPr>
          </a:p>
          <a:p>
            <a:endParaRPr lang="en-AU"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3741245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Purpose: Choral response </a:t>
            </a:r>
            <a:r>
              <a:rPr lang="en-US" b="1" dirty="0">
                <a:latin typeface="Calibri"/>
                <a:ea typeface="Calibri"/>
                <a:cs typeface="Calibri"/>
              </a:rPr>
              <a:t>as a student response system</a:t>
            </a:r>
            <a:endParaRPr lang="en-US" b="1" dirty="0">
              <a:latin typeface="Public Sans"/>
            </a:endParaRPr>
          </a:p>
          <a:p>
            <a:r>
              <a:rPr lang="en-AU" b="1" dirty="0">
                <a:latin typeface="Public Sans"/>
              </a:rPr>
              <a:t>Speaker notes: </a:t>
            </a:r>
            <a:endParaRPr lang="en-AU" dirty="0"/>
          </a:p>
          <a:p>
            <a:r>
              <a:rPr lang="en-AU" b="1" dirty="0">
                <a:latin typeface="Public Sans"/>
              </a:rPr>
              <a:t>[01:00]</a:t>
            </a:r>
          </a:p>
          <a:p>
            <a:endParaRPr lang="en-AU" b="1" dirty="0"/>
          </a:p>
          <a:p>
            <a:r>
              <a:rPr lang="en-US" b="1" dirty="0"/>
              <a:t>Use when:</a:t>
            </a:r>
            <a:endParaRPr lang="en-US" dirty="0"/>
          </a:p>
          <a:p>
            <a:pPr marL="285750" indent="-285750">
              <a:buChar char="•"/>
            </a:pPr>
            <a:r>
              <a:rPr lang="en-US" dirty="0"/>
              <a:t>learning is new</a:t>
            </a:r>
          </a:p>
          <a:p>
            <a:pPr marL="285750" indent="-285750">
              <a:buChar char="•"/>
            </a:pPr>
            <a:r>
              <a:rPr lang="en-US" dirty="0"/>
              <a:t>answers are short and the same</a:t>
            </a:r>
          </a:p>
          <a:p>
            <a:r>
              <a:rPr lang="en-US" b="1" dirty="0"/>
              <a:t>Considerations:</a:t>
            </a:r>
          </a:p>
          <a:p>
            <a:pPr marL="285750" indent="-285750">
              <a:buChar char="•"/>
            </a:pPr>
            <a:r>
              <a:rPr lang="en-US" dirty="0"/>
              <a:t>establish norms, such as a signal, so that all students respond at the same time</a:t>
            </a:r>
            <a:endParaRPr lang="en-AU" b="1" dirty="0">
              <a:latin typeface="Public Sans"/>
            </a:endParaRPr>
          </a:p>
          <a:p>
            <a:endParaRPr lang="en-AU" b="1" dirty="0">
              <a:latin typeface="Public Sans"/>
            </a:endParaRPr>
          </a:p>
          <a:p>
            <a:r>
              <a:rPr lang="en-AU" dirty="0">
                <a:latin typeface="Public Sans"/>
              </a:rPr>
              <a:t>Another way to checking for understanding is via choral response.</a:t>
            </a:r>
          </a:p>
          <a:p>
            <a:endParaRPr lang="en-AU" dirty="0">
              <a:latin typeface="Public Sans"/>
            </a:endParaRPr>
          </a:p>
          <a:p>
            <a:r>
              <a:rPr lang="en-AU" b="0" dirty="0">
                <a:latin typeface="Public Sans"/>
              </a:rPr>
              <a:t>Primary school teachers may be more familiar with choral response routines than secondary teachers. </a:t>
            </a:r>
            <a:endParaRPr lang="en-AU" dirty="0">
              <a:latin typeface="Public Sans"/>
            </a:endParaRPr>
          </a:p>
          <a:p>
            <a:r>
              <a:rPr lang="en-AU" b="0" dirty="0">
                <a:latin typeface="Public Sans"/>
              </a:rPr>
              <a:t>Secondary settings also benefit from this technique as it gives all students the chance to verbalise responses. </a:t>
            </a:r>
            <a:endParaRPr lang="en-AU" dirty="0"/>
          </a:p>
          <a:p>
            <a:endParaRPr lang="en-AU" dirty="0"/>
          </a:p>
          <a:p>
            <a:r>
              <a:rPr lang="en-AU" dirty="0">
                <a:latin typeface="Public Sans"/>
              </a:rPr>
              <a:t>Choral response is when all students say the answer out loud at the same time. </a:t>
            </a:r>
          </a:p>
          <a:p>
            <a:endParaRPr lang="en-AU" dirty="0">
              <a:latin typeface="Public Sans"/>
            </a:endParaRPr>
          </a:p>
          <a:p>
            <a:r>
              <a:rPr lang="en-AU" dirty="0">
                <a:latin typeface="Public Sans"/>
              </a:rPr>
              <a:t>Integrating visual or hand cues with choral response routines can support all learners. </a:t>
            </a:r>
            <a:endParaRPr lang="en-AU" dirty="0"/>
          </a:p>
          <a:p>
            <a:r>
              <a:rPr lang="en-AU" dirty="0">
                <a:latin typeface="Public Sans"/>
              </a:rPr>
              <a:t>These visual prompts help students understand the expected format of their responses, reducing confusion and improving the quality of feedback. </a:t>
            </a:r>
          </a:p>
          <a:p>
            <a:endParaRPr lang="en-AU" dirty="0">
              <a:latin typeface="Public Sans"/>
            </a:endParaRPr>
          </a:p>
          <a:p>
            <a:r>
              <a:rPr lang="en-AU" dirty="0">
                <a:latin typeface="Public Sans"/>
              </a:rPr>
              <a:t>Some examples of choral response include: </a:t>
            </a:r>
            <a:endParaRPr lang="en-AU" dirty="0"/>
          </a:p>
          <a:p>
            <a:pPr>
              <a:lnSpc>
                <a:spcPct val="150000"/>
              </a:lnSpc>
              <a:spcAft>
                <a:spcPts val="1200"/>
              </a:spcAft>
            </a:pPr>
            <a:r>
              <a:rPr lang="en-AU" dirty="0">
                <a:latin typeface="Public Sans"/>
              </a:rPr>
              <a:t>[click] </a:t>
            </a:r>
            <a:r>
              <a:rPr lang="en-US" dirty="0">
                <a:latin typeface="Public Sans"/>
              </a:rPr>
              <a:t>“Count with me in 5's - 5, 10 , 15, 20…”</a:t>
            </a:r>
          </a:p>
          <a:p>
            <a:pPr>
              <a:lnSpc>
                <a:spcPct val="150000"/>
              </a:lnSpc>
              <a:spcAft>
                <a:spcPts val="1200"/>
              </a:spcAft>
            </a:pPr>
            <a:r>
              <a:rPr lang="en-AU" dirty="0">
                <a:latin typeface="Public Sans"/>
              </a:rPr>
              <a:t>[click] </a:t>
            </a:r>
            <a:r>
              <a:rPr lang="en-US" dirty="0">
                <a:latin typeface="Public Sans"/>
              </a:rPr>
              <a:t>“What is the phoneme?" “</a:t>
            </a:r>
            <a:r>
              <a:rPr lang="en-US" dirty="0" err="1">
                <a:latin typeface="Public Sans"/>
              </a:rPr>
              <a:t>sh</a:t>
            </a:r>
            <a:r>
              <a:rPr lang="en-US" dirty="0">
                <a:latin typeface="Public Sans"/>
              </a:rPr>
              <a:t>”</a:t>
            </a:r>
          </a:p>
          <a:p>
            <a:pPr>
              <a:lnSpc>
                <a:spcPct val="150000"/>
              </a:lnSpc>
              <a:spcAft>
                <a:spcPts val="1200"/>
              </a:spcAft>
            </a:pPr>
            <a:r>
              <a:rPr lang="en-AU" dirty="0">
                <a:latin typeface="Public Sans"/>
              </a:rPr>
              <a:t>[click] </a:t>
            </a:r>
            <a:r>
              <a:rPr lang="en-US" dirty="0">
                <a:latin typeface="Public Sans"/>
              </a:rPr>
              <a:t>“What is our first safety rule in the kitchen?”</a:t>
            </a:r>
          </a:p>
          <a:p>
            <a:pPr>
              <a:lnSpc>
                <a:spcPct val="150000"/>
              </a:lnSpc>
              <a:spcAft>
                <a:spcPts val="1200"/>
              </a:spcAft>
            </a:pPr>
            <a:r>
              <a:rPr lang="en-AU" dirty="0">
                <a:latin typeface="Public Sans"/>
              </a:rPr>
              <a:t>[click] </a:t>
            </a:r>
            <a:r>
              <a:rPr lang="en-US" dirty="0">
                <a:latin typeface="Public Sans"/>
              </a:rPr>
              <a:t>“Every map needs a boarder, title, orientation, legend and…”</a:t>
            </a:r>
            <a:endParaRPr lang="en-AU" dirty="0">
              <a:latin typeface="Public Sans"/>
            </a:endParaRPr>
          </a:p>
          <a:p>
            <a:pPr>
              <a:lnSpc>
                <a:spcPct val="150000"/>
              </a:lnSpc>
              <a:spcAft>
                <a:spcPts val="1200"/>
              </a:spcAft>
            </a:pPr>
            <a:r>
              <a:rPr lang="en-AU" dirty="0">
                <a:latin typeface="Public Sans"/>
              </a:rPr>
              <a:t>[click] “A positive charge and a negative charge will…”</a:t>
            </a:r>
          </a:p>
          <a:p>
            <a:pPr>
              <a:lnSpc>
                <a:spcPct val="150000"/>
              </a:lnSpc>
              <a:spcAft>
                <a:spcPts val="1200"/>
              </a:spcAft>
            </a:pPr>
            <a:endParaRPr lang="en-US" dirty="0"/>
          </a:p>
          <a:p>
            <a:pPr>
              <a:lnSpc>
                <a:spcPct val="150000"/>
              </a:lnSpc>
              <a:spcAft>
                <a:spcPts val="1200"/>
              </a:spcAft>
            </a:pPr>
            <a:r>
              <a:rPr lang="en-US" dirty="0">
                <a:latin typeface="Public Sans"/>
              </a:rPr>
              <a:t>Choral response has a perceived lower risk because all students are responding together and the answers are usually scaffolded. </a:t>
            </a:r>
          </a:p>
          <a:p>
            <a:endParaRPr lang="en-AU" dirty="0"/>
          </a:p>
          <a:p>
            <a:r>
              <a:rPr lang="en-AU" b="1" dirty="0">
                <a:latin typeface="Public Sans"/>
              </a:rPr>
              <a:t>Optional Activity:</a:t>
            </a:r>
          </a:p>
          <a:p>
            <a:r>
              <a:rPr lang="en-AU" b="0" dirty="0">
                <a:latin typeface="Public Sans"/>
              </a:rPr>
              <a:t>Presenter shows a video of a choral response such as this one:</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u="none" strike="noStrike" dirty="0">
                <a:solidFill>
                  <a:srgbClr val="0F0F0F"/>
                </a:solidFill>
                <a:effectLst/>
                <a:latin typeface="Roboto"/>
                <a:ea typeface="Roboto"/>
                <a:cs typeface="Roboto"/>
              </a:rPr>
              <a:t>Choral Response (4:21) - </a:t>
            </a:r>
            <a:r>
              <a:rPr lang="en-AU" b="0" dirty="0">
                <a:latin typeface="Public Sans"/>
              </a:rPr>
              <a:t>https://www.youtube.com/watch?v=eKkR0EpvrcM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1" i="0" u="none" strike="noStrike" dirty="0">
              <a:solidFill>
                <a:srgbClr val="0F0F0F"/>
              </a:solidFill>
              <a:effectLst/>
              <a:latin typeface="Roboto" panose="02000000000000000000" pitchFamily="2" charset="0"/>
            </a:endParaRPr>
          </a:p>
          <a:p>
            <a:r>
              <a:rPr lang="en-AU" dirty="0">
                <a:latin typeface="Public Sans"/>
              </a:rPr>
              <a:t>Participants create an example of a suitable simple choral response question and share with the person next to them, explaining why that question would be effective in their context. For example, a secondary Science teacher may use this approach when introducing students to the periodic table.</a:t>
            </a:r>
          </a:p>
          <a:p>
            <a:endParaRPr lang="en-AU" dirty="0">
              <a:latin typeface="Public Sans"/>
            </a:endParaRPr>
          </a:p>
          <a:p>
            <a:r>
              <a:rPr lang="en-AU" b="1" dirty="0">
                <a:latin typeface="Public Sans"/>
              </a:rPr>
              <a:t>Note to presenter: </a:t>
            </a:r>
            <a:r>
              <a:rPr lang="en-AU" dirty="0">
                <a:latin typeface="Public Sans"/>
              </a:rPr>
              <a:t>you may choose to select some pairs to share with the whole group</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3899422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latin typeface="Public Sans"/>
            </a:endParaRPr>
          </a:p>
          <a:p>
            <a:endParaRPr lang="en-AU" b="1"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492412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latin typeface="Public Sans"/>
              </a:rPr>
              <a:t>Purpose: Explaining how responsive teaching works</a:t>
            </a:r>
            <a:endParaRPr lang="en-AU" b="1" dirty="0"/>
          </a:p>
          <a:p>
            <a:pPr>
              <a:defRPr/>
            </a:pPr>
            <a:r>
              <a:rPr lang="en-AU" b="1" dirty="0">
                <a:latin typeface="Public Sans"/>
              </a:rPr>
              <a:t>Speaker notes:</a:t>
            </a:r>
            <a:endParaRPr lang="en-US" dirty="0">
              <a:latin typeface="Public Sans"/>
            </a:endParaRPr>
          </a:p>
          <a:p>
            <a:pPr>
              <a:defRPr/>
            </a:pPr>
            <a:r>
              <a:rPr lang="en-AU" b="1" dirty="0">
                <a:latin typeface="Public Sans"/>
              </a:rPr>
              <a:t>[01:00] </a:t>
            </a:r>
            <a:endParaRPr lang="en-US" dirty="0"/>
          </a:p>
          <a:p>
            <a:pPr>
              <a:defRPr/>
            </a:pPr>
            <a:endParaRPr lang="en-US" dirty="0">
              <a:latin typeface="Public Sans"/>
            </a:endParaRPr>
          </a:p>
          <a:p>
            <a:pPr>
              <a:defRPr/>
            </a:pPr>
            <a:r>
              <a:rPr lang="en-US" dirty="0">
                <a:latin typeface="Public Sans"/>
              </a:rPr>
              <a:t>Responsive teaching occurs when teachers use information gathered through checks for understanding to respond to student needs in real-time. The teacher provides immediate and corrective feedback. </a:t>
            </a:r>
            <a:r>
              <a:rPr lang="en-AU" dirty="0">
                <a:latin typeface="Public Sans"/>
              </a:rPr>
              <a:t>When lessons have planned </a:t>
            </a:r>
            <a:r>
              <a:rPr lang="en-US" dirty="0">
                <a:latin typeface="Public Sans"/>
              </a:rPr>
              <a:t>checks for understanding throughout, </a:t>
            </a:r>
            <a:r>
              <a:rPr lang="en-AU" dirty="0">
                <a:latin typeface="Public Sans"/>
              </a:rPr>
              <a:t>teachers can </a:t>
            </a:r>
            <a:r>
              <a:rPr lang="en-US" dirty="0">
                <a:latin typeface="Public Sans"/>
              </a:rPr>
              <a:t>then adapt the lessoning, by reteaching and differentiating when needed.</a:t>
            </a:r>
          </a:p>
          <a:p>
            <a:pPr>
              <a:defRPr/>
            </a:pPr>
            <a:endParaRPr lang="en-US" dirty="0">
              <a:latin typeface="Public Sans"/>
            </a:endParaRPr>
          </a:p>
          <a:p>
            <a:pPr>
              <a:defRPr/>
            </a:pPr>
            <a:r>
              <a:rPr lang="en-US" dirty="0">
                <a:latin typeface="Public Sans"/>
              </a:rPr>
              <a:t>After each check for understanding the teacher makes a data-driven decision; whether to move forward or revisit the content based on the students’ responses. This decision is made quickly to keep the lesson on track.</a:t>
            </a:r>
            <a:endParaRPr lang="en-US"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2238443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Key considerations for responsive teaching</a:t>
            </a:r>
          </a:p>
          <a:p>
            <a:r>
              <a:rPr lang="en-AU" b="1" dirty="0">
                <a:latin typeface="Public Sans"/>
              </a:rPr>
              <a:t>Speaker notes:</a:t>
            </a:r>
            <a:endParaRPr lang="en-US" dirty="0">
              <a:latin typeface="Public Sans"/>
            </a:endParaRPr>
          </a:p>
          <a:p>
            <a:r>
              <a:rPr lang="en-AU" b="1" dirty="0">
                <a:latin typeface="Public Sans"/>
              </a:rPr>
              <a:t>[01:00]</a:t>
            </a:r>
            <a:endParaRPr lang="en-AU" dirty="0">
              <a:latin typeface="Public Sans"/>
            </a:endParaRPr>
          </a:p>
          <a:p>
            <a:endParaRPr lang="en-AU" dirty="0"/>
          </a:p>
          <a:p>
            <a:r>
              <a:rPr lang="en-AU" dirty="0">
                <a:latin typeface="Public Sans"/>
              </a:rPr>
              <a:t>Responsive teaching is a key consideration across all explicit teaching strategies. Responsive teaching involves prompt verbal feedback, correcting misconceptions and explaining correct answers and processes. Checks for understanding are used to monitor learning and inform teaching responses while learning is happening, not at the end of the lesson (AERO 2023). It facilitates differentiation for diverse learning needs, including extension. Responsive teaching supports the move between modelled, guided and independent practice. Teachers also reflect on student responses to adapt their practice, supporting all students to succeed in learning.</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3264008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Purpose: Revise student response systems to check for understanding</a:t>
            </a:r>
          </a:p>
          <a:p>
            <a:r>
              <a:rPr lang="en-US" b="1" dirty="0">
                <a:latin typeface="Public Sans"/>
              </a:rPr>
              <a:t>Speaker notes:</a:t>
            </a:r>
            <a:endParaRPr lang="en-US" dirty="0">
              <a:latin typeface="Public Sans"/>
            </a:endParaRPr>
          </a:p>
          <a:p>
            <a:r>
              <a:rPr lang="en-AU" b="1" dirty="0">
                <a:latin typeface="Public Sans"/>
              </a:rPr>
              <a:t>[01:00]</a:t>
            </a:r>
            <a:endParaRPr lang="en-US" dirty="0">
              <a:latin typeface="Public Sans"/>
            </a:endParaRPr>
          </a:p>
          <a:p>
            <a:endParaRPr lang="en-US" dirty="0">
              <a:latin typeface="Calibri"/>
              <a:cs typeface="Calibri"/>
            </a:endParaRPr>
          </a:p>
          <a:p>
            <a:pPr>
              <a:lnSpc>
                <a:spcPct val="150000"/>
              </a:lnSpc>
              <a:spcAft>
                <a:spcPts val="1200"/>
              </a:spcAft>
            </a:pPr>
            <a:r>
              <a:rPr lang="en-US" dirty="0">
                <a:latin typeface="Public Sans"/>
              </a:rPr>
              <a:t>Checking for understanding should be designed to allow quick responses and fast interpretation by the teacher, typically within two minutes for students to respond and 30 seconds for the teacher to evaluate.</a:t>
            </a:r>
          </a:p>
          <a:p>
            <a:pPr>
              <a:lnSpc>
                <a:spcPct val="150000"/>
              </a:lnSpc>
              <a:spcAft>
                <a:spcPts val="1200"/>
              </a:spcAft>
            </a:pPr>
            <a:endParaRPr lang="en-US" dirty="0"/>
          </a:p>
          <a:p>
            <a:pPr>
              <a:lnSpc>
                <a:spcPct val="150000"/>
              </a:lnSpc>
              <a:spcAft>
                <a:spcPts val="1200"/>
              </a:spcAft>
            </a:pPr>
            <a:r>
              <a:rPr lang="en-US" dirty="0">
                <a:latin typeface="Public Sans"/>
              </a:rPr>
              <a:t>Teachers facilitate regular low-stakes checks for understanding, ensuring a response from every student. It’s crucial to ensure that every student responds to the hinge question to get an accurate assessment of the entire class’s understanding.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804891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Purpose: To understand the role of misconception in building learning </a:t>
            </a:r>
            <a:endParaRPr lang="en-US" dirty="0">
              <a:latin typeface="Public Sans"/>
            </a:endParaRPr>
          </a:p>
          <a:p>
            <a:r>
              <a:rPr lang="en-US" b="1" dirty="0">
                <a:latin typeface="Public Sans"/>
              </a:rPr>
              <a:t>Speaker notes:</a:t>
            </a:r>
            <a:endParaRPr lang="en-US" dirty="0">
              <a:latin typeface="Public Sans"/>
            </a:endParaRPr>
          </a:p>
          <a:p>
            <a:r>
              <a:rPr lang="en-AU" b="1" dirty="0">
                <a:latin typeface="Public Sans"/>
              </a:rPr>
              <a:t>[01:00]</a:t>
            </a:r>
            <a:endParaRPr lang="en-US" dirty="0">
              <a:latin typeface="Public Sans"/>
            </a:endParaRPr>
          </a:p>
          <a:p>
            <a:endParaRPr lang="en-US" dirty="0"/>
          </a:p>
          <a:p>
            <a:r>
              <a:rPr lang="en-US" dirty="0">
                <a:latin typeface="Public Sans"/>
              </a:rPr>
              <a:t>Misconceptions can be identified by the teacher both before and during the lesson. Teachers can anticipate common misconceptions based on their subject knowledge before the lesson. They can also identify misconceptions during a lesson, based on student responses and checks for understanding.</a:t>
            </a:r>
          </a:p>
          <a:p>
            <a:endParaRPr lang="en-US" dirty="0">
              <a:latin typeface="Public Sans"/>
            </a:endParaRPr>
          </a:p>
          <a:p>
            <a:r>
              <a:rPr lang="en-US" dirty="0">
                <a:latin typeface="Public Sans"/>
              </a:rPr>
              <a:t>Taking time to pre-empt and identify misconceptions is important. It allows teachers to understand the accuracy or inaccuracy of knowledge students are using to develop their schema.</a:t>
            </a:r>
            <a:endParaRPr lang="en-US" dirty="0"/>
          </a:p>
          <a:p>
            <a:endParaRPr lang="en-US" dirty="0"/>
          </a:p>
          <a:p>
            <a:r>
              <a:rPr lang="en-US" dirty="0">
                <a:latin typeface="Public Sans"/>
              </a:rPr>
              <a:t>Teachers can do this by: </a:t>
            </a:r>
          </a:p>
          <a:p>
            <a:pPr marL="285750" indent="-285750">
              <a:buFont typeface="Public Sans"/>
              <a:buChar char="-"/>
            </a:pPr>
            <a:r>
              <a:rPr lang="en-US" b="1" dirty="0">
                <a:latin typeface="Public Sans"/>
              </a:rPr>
              <a:t>[Click]</a:t>
            </a:r>
            <a:r>
              <a:rPr lang="en-US" dirty="0">
                <a:latin typeface="Public Sans"/>
              </a:rPr>
              <a:t> identifying common misconceptions about the concept/content to assess the validity of students' prior knowledge. Students make assumptions and wrong connections which can compromise their knowledge </a:t>
            </a:r>
          </a:p>
          <a:p>
            <a:pPr marL="285750" indent="-285750">
              <a:buFont typeface="Public Sans"/>
              <a:buChar char="-"/>
            </a:pPr>
            <a:r>
              <a:rPr lang="en-US" b="1" dirty="0">
                <a:latin typeface="Public Sans"/>
              </a:rPr>
              <a:t>[Click] </a:t>
            </a:r>
            <a:r>
              <a:rPr lang="en-US" dirty="0">
                <a:latin typeface="Public Sans"/>
              </a:rPr>
              <a:t>correcting the misconception by explaining WHY the misconception is INCORRECT.</a:t>
            </a:r>
          </a:p>
          <a:p>
            <a:pPr marL="285750" indent="-285750">
              <a:buFont typeface="Public Sans"/>
              <a:buChar char="-"/>
            </a:pPr>
            <a:r>
              <a:rPr lang="en-US" dirty="0">
                <a:latin typeface="Public Sans"/>
              </a:rPr>
              <a:t>explaining the correct answer. </a:t>
            </a:r>
            <a:endParaRPr lang="en-US" dirty="0"/>
          </a:p>
          <a:p>
            <a:pPr marL="285750" indent="-285750">
              <a:buFont typeface="Public Sans"/>
              <a:buChar char="-"/>
            </a:pPr>
            <a:r>
              <a:rPr lang="en-US" b="1" dirty="0">
                <a:latin typeface="Public Sans"/>
              </a:rPr>
              <a:t>[Click] </a:t>
            </a:r>
            <a:r>
              <a:rPr lang="en-US" dirty="0">
                <a:latin typeface="Public Sans"/>
              </a:rPr>
              <a:t>providing an opportunity later in the lesson to check for understanding on the correction of the misconception, then re-teach if needed. </a:t>
            </a:r>
          </a:p>
          <a:p>
            <a:pPr marL="285750" indent="-285750">
              <a:buFont typeface="Public Sans"/>
              <a:buChar char="-"/>
            </a:pPr>
            <a:endParaRPr lang="en-US" dirty="0"/>
          </a:p>
          <a:p>
            <a:r>
              <a:rPr lang="en-US" b="1" dirty="0">
                <a:latin typeface="Public Sans"/>
              </a:rPr>
              <a:t>References: </a:t>
            </a:r>
            <a:endParaRPr lang="en-US" dirty="0">
              <a:latin typeface="Public Sans"/>
            </a:endParaRPr>
          </a:p>
          <a:p>
            <a:r>
              <a:rPr lang="en-AU" dirty="0" err="1">
                <a:latin typeface="Public Sans"/>
              </a:rPr>
              <a:t>Madgwick</a:t>
            </a:r>
            <a:r>
              <a:rPr lang="en-AU" dirty="0">
                <a:latin typeface="Public Sans"/>
              </a:rPr>
              <a:t> H (14 July 2021) </a:t>
            </a:r>
            <a:r>
              <a:rPr lang="en-US" dirty="0">
                <a:latin typeface="Public Sans"/>
              </a:rPr>
              <a:t>EEF Blog: ECF– Exploring the Evidence: Prior knowledge and pupil misconceptions – https://educationendowmentfoundation.org.uk/news/eef-blog-ecf-exploring-the-evidence-prior-knowledge-and-pupil-misconceptions</a:t>
            </a:r>
            <a:endParaRPr lang="en-US" dirty="0"/>
          </a:p>
          <a:p>
            <a:endParaRPr lang="en-AU" dirty="0">
              <a:cs typeface="Calibri"/>
            </a:endParaRPr>
          </a:p>
          <a:p>
            <a:endParaRPr lang="en-US" b="1" dirty="0">
              <a:latin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120167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To help teachers set up an environment that is conducive to students’ ongoing participation</a:t>
            </a:r>
          </a:p>
          <a:p>
            <a:r>
              <a:rPr lang="en-AU" b="1" dirty="0">
                <a:latin typeface="Public Sans"/>
              </a:rPr>
              <a:t>Speaker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[02:00]</a:t>
            </a:r>
            <a:endParaRPr lang="en-AU" dirty="0">
              <a:latin typeface="Public Sans"/>
            </a:endParaRPr>
          </a:p>
          <a:p>
            <a:endParaRPr lang="en-AU" b="1" dirty="0">
              <a:latin typeface="Public Sans"/>
            </a:endParaRPr>
          </a:p>
          <a:p>
            <a:r>
              <a:rPr lang="en-AU" sz="1600" dirty="0">
                <a:latin typeface="Public Sans"/>
              </a:rPr>
              <a:t>We have already learned that students need on average 3 exposures to information to learn it.</a:t>
            </a:r>
            <a:r>
              <a:rPr lang="en-AU" baseline="30000" dirty="0">
                <a:latin typeface="Public Sans"/>
              </a:rPr>
              <a:t>1</a:t>
            </a:r>
            <a:r>
              <a:rPr lang="en-AU" sz="1600" dirty="0">
                <a:latin typeface="Public Sans"/>
              </a:rPr>
              <a:t> </a:t>
            </a:r>
          </a:p>
          <a:p>
            <a:endParaRPr lang="en-AU" sz="1600" dirty="0"/>
          </a:p>
          <a:p>
            <a:r>
              <a:rPr lang="en-AU" sz="1600" dirty="0">
                <a:latin typeface="Public Sans"/>
              </a:rPr>
              <a:t>During checks for understanding, teachers decide whether to correct or go back and re-teach. They consider how foundational that knowledge is for the overall schema students are developing. If students don’t demonstrate understanding of key knowledge the teacher goes back and reteaches.</a:t>
            </a:r>
          </a:p>
          <a:p>
            <a:endParaRPr lang="en-AU" sz="1600" dirty="0">
              <a:latin typeface="Public Sans"/>
            </a:endParaRPr>
          </a:p>
          <a:p>
            <a:r>
              <a:rPr lang="en-AU" sz="1600" dirty="0">
                <a:latin typeface="Public Sans"/>
              </a:rPr>
              <a:t>When a student gets it wrong or doesn’t </a:t>
            </a:r>
            <a:r>
              <a:rPr lang="en-AU" sz="1600" b="0" dirty="0">
                <a:latin typeface="Public Sans"/>
              </a:rPr>
              <a:t>know, move to other students. Decide </a:t>
            </a:r>
            <a:r>
              <a:rPr lang="en-AU" sz="1600" dirty="0">
                <a:latin typeface="Public Sans"/>
              </a:rPr>
              <a:t>when it’s best to provide the correct answer or to re-teach. Teachers check for understanding, looking for a high success rate (80%) for </a:t>
            </a:r>
            <a:r>
              <a:rPr lang="en-AU" dirty="0">
                <a:latin typeface="Public Sans"/>
              </a:rPr>
              <a:t>students</a:t>
            </a:r>
            <a:r>
              <a:rPr lang="en-AU" baseline="30000" dirty="0">
                <a:latin typeface="Public Sans"/>
              </a:rPr>
              <a:t>2</a:t>
            </a:r>
            <a:r>
              <a:rPr lang="en-AU" sz="1600" dirty="0">
                <a:latin typeface="Public Sans"/>
              </a:rPr>
              <a:t>. </a:t>
            </a:r>
            <a:r>
              <a:rPr lang="en-AU" dirty="0">
                <a:latin typeface="Public Sans"/>
              </a:rPr>
              <a:t>When a high success rate isn't achieved, re-teaching the concept in different ways, such as with whole-group or small group instruction or thinking aloud through the concept with more frequent questioning. </a:t>
            </a:r>
            <a:r>
              <a:rPr lang="en-AU" sz="1600" dirty="0">
                <a:latin typeface="Public Sans"/>
              </a:rPr>
              <a:t>You might consider using </a:t>
            </a:r>
            <a:r>
              <a:rPr lang="en-AU" sz="1600" dirty="0" err="1">
                <a:latin typeface="Public Sans"/>
              </a:rPr>
              <a:t>EduChat</a:t>
            </a:r>
            <a:r>
              <a:rPr lang="en-AU" sz="1600" dirty="0">
                <a:latin typeface="Public Sans"/>
              </a:rPr>
              <a:t> to help prepare questions to check for understanding. Ask </a:t>
            </a:r>
            <a:r>
              <a:rPr lang="en-AU" sz="1600" dirty="0" err="1">
                <a:latin typeface="Public Sans"/>
              </a:rPr>
              <a:t>EduChat</a:t>
            </a:r>
            <a:r>
              <a:rPr lang="en-AU" sz="1600" dirty="0">
                <a:latin typeface="Public Sans"/>
              </a:rPr>
              <a:t> what some common misconceptions are about a topic to help predict incorrect answers. </a:t>
            </a:r>
          </a:p>
          <a:p>
            <a:endParaRPr lang="en-AU" b="1" dirty="0">
              <a:latin typeface="Public Sans"/>
            </a:endParaRPr>
          </a:p>
          <a:p>
            <a:r>
              <a:rPr lang="en-AU" dirty="0">
                <a:latin typeface="Public Sans"/>
              </a:rPr>
              <a:t>How teachers react to a misconception or incorrect answer directly impacts a student's willingness to continue engaging in learning. Establishing routines and expectations for classroom participation are necessary to create inclusive learning environments, where misconceptions are welcome, and students feel safe to learn. </a:t>
            </a:r>
          </a:p>
          <a:p>
            <a:endParaRPr lang="en-AU" dirty="0"/>
          </a:p>
          <a:p>
            <a:r>
              <a:rPr lang="en-AU" b="1" dirty="0">
                <a:latin typeface="Public Sans"/>
              </a:rPr>
              <a:t>References: </a:t>
            </a:r>
          </a:p>
          <a:p>
            <a:r>
              <a:rPr lang="en-AU" dirty="0">
                <a:latin typeface="Public Sans"/>
              </a:rPr>
              <a:t>1.Nuthall G (2007) </a:t>
            </a:r>
            <a:r>
              <a:rPr lang="en-AU" i="1" dirty="0">
                <a:latin typeface="Public Sans"/>
              </a:rPr>
              <a:t>The hidden lives of learners.</a:t>
            </a:r>
            <a:r>
              <a:rPr lang="en-AU" dirty="0">
                <a:latin typeface="Public Sans"/>
              </a:rPr>
              <a:t> NZCER Press.</a:t>
            </a:r>
          </a:p>
          <a:p>
            <a:r>
              <a:rPr lang="en-AU" dirty="0">
                <a:latin typeface="Calibri"/>
                <a:cs typeface="Calibri"/>
              </a:rPr>
              <a:t>2</a:t>
            </a:r>
            <a:r>
              <a:rPr lang="en-AU" sz="1600" dirty="0">
                <a:latin typeface="Calibri"/>
                <a:cs typeface="Calibri"/>
              </a:rPr>
              <a:t>. </a:t>
            </a:r>
            <a:r>
              <a:rPr lang="en-AU" sz="1600" dirty="0" err="1">
                <a:latin typeface="Calibri"/>
                <a:cs typeface="Calibri"/>
              </a:rPr>
              <a:t>Rosenshine</a:t>
            </a:r>
            <a:r>
              <a:rPr lang="en-AU" sz="1600" dirty="0">
                <a:latin typeface="Calibri"/>
                <a:cs typeface="Calibri"/>
              </a:rPr>
              <a:t>, B. (2012) ‘Principles of instruction: Research-based strategies that all teachers should know,’ American Educator, 36(1), 12–39.</a:t>
            </a:r>
            <a:endParaRPr lang="en-US" sz="1600" dirty="0">
              <a:latin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solidFill>
                <a:prstClr val="black"/>
              </a:solidFill>
              <a:latin typeface="Apto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solidFill>
                  <a:prstClr val="black"/>
                </a:solidFill>
                <a:latin typeface="Aptos"/>
              </a:rPr>
              <a:t>Further reading and resources: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solidFill>
                  <a:prstClr val="black"/>
                </a:solidFill>
                <a:latin typeface="Aptos"/>
              </a:rPr>
              <a:t>NSW Department of Education, </a:t>
            </a:r>
            <a:r>
              <a:rPr lang="en-AU" sz="1600" i="1" dirty="0">
                <a:solidFill>
                  <a:prstClr val="black"/>
                </a:solidFill>
                <a:latin typeface="Aptos"/>
              </a:rPr>
              <a:t>Task Analytic Instruction</a:t>
            </a:r>
            <a:r>
              <a:rPr lang="en-AU" sz="1600" dirty="0">
                <a:solidFill>
                  <a:prstClr val="black"/>
                </a:solidFill>
                <a:latin typeface="Aptos"/>
              </a:rPr>
              <a:t>, </a:t>
            </a:r>
            <a:r>
              <a:rPr lang="en-AU" dirty="0">
                <a:effectLst/>
                <a:latin typeface="Public Sans"/>
                <a:hlinkClick r:id="rId3" tooltip="https://resources.education.nsw.gov.au/detail/ipr-ld230602165734"/>
              </a:rPr>
              <a:t>https://resources.education.nsw.gov.au/detail/IPR-LD230602165734</a:t>
            </a:r>
            <a:r>
              <a:rPr lang="en-AU" dirty="0">
                <a:effectLst/>
                <a:latin typeface="Public Sans"/>
              </a:rPr>
              <a:t> Hub Resources - Universal Resource Hub</a:t>
            </a:r>
          </a:p>
          <a:p>
            <a:r>
              <a:rPr lang="en-AU" dirty="0">
                <a:effectLst/>
                <a:latin typeface="Public Sans"/>
              </a:rPr>
              <a:t>NSW </a:t>
            </a:r>
            <a:r>
              <a:rPr lang="en-AU" dirty="0" err="1">
                <a:effectLst/>
                <a:latin typeface="Public Sans"/>
              </a:rPr>
              <a:t>EduChat</a:t>
            </a:r>
            <a:r>
              <a:rPr lang="en-AU" dirty="0">
                <a:effectLst/>
                <a:latin typeface="Public Sans"/>
              </a:rPr>
              <a:t> </a:t>
            </a:r>
            <a:r>
              <a:rPr lang="en-AU" sz="1800" u="sng" kern="0" dirty="0">
                <a:solidFill>
                  <a:srgbClr val="0F4761"/>
                </a:solidFill>
                <a:effectLst/>
                <a:latin typeface="Arial"/>
                <a:ea typeface="Aptos" panose="020B0004020202020204" pitchFamily="34" charset="0"/>
                <a:cs typeface="Arial"/>
                <a:hlinkClick r:id="rId4"/>
              </a:rPr>
              <a:t>https://chat.education.nsw.gov.au/ft/#/chat</a:t>
            </a:r>
            <a:endParaRPr lang="en-AU" sz="1600" dirty="0">
              <a:solidFill>
                <a:prstClr val="black"/>
              </a:solidFill>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solidFill>
                <a:prstClr val="black"/>
              </a:solidFill>
              <a:latin typeface="Aptos" panose="020B0004020202020204" pitchFamily="34" charset="0"/>
            </a:endParaRPr>
          </a:p>
          <a:p>
            <a:r>
              <a:rPr lang="en-AU" b="1" dirty="0">
                <a:latin typeface="Aptos"/>
              </a:rPr>
              <a:t>AERO – Monitor progress</a:t>
            </a:r>
          </a:p>
          <a:p>
            <a:r>
              <a:rPr lang="en-AU" dirty="0">
                <a:solidFill>
                  <a:prstClr val="black"/>
                </a:solidFill>
                <a:latin typeface="Public Sans"/>
              </a:rPr>
              <a:t>If students don’t know how to answer a question, offer supportive guidance rather than allowing them to pass and moving on. Instead, you could establish a routine approach to moving on and circling back later to a student who is struggling. Support students to keep thinking and trying without singling them out in a way that might feel unsafe or unsupportive. Scaffolding questions with cues and prompts can make questions seem less intimidating. Simplifying the question to a multiple-choice format with 2 options can also help students attempt a response.</a:t>
            </a:r>
            <a:endParaRPr lang="en-AU"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393482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Outline the learning sequence in this module.</a:t>
            </a:r>
            <a:endParaRPr lang="en-AU" b="1" dirty="0"/>
          </a:p>
          <a:p>
            <a:r>
              <a:rPr lang="en-AU" b="1" dirty="0">
                <a:latin typeface="Public Sans"/>
              </a:rPr>
              <a:t>[00:30]</a:t>
            </a:r>
            <a:endParaRPr lang="en-AU" dirty="0">
              <a:latin typeface="Public Sans"/>
            </a:endParaRPr>
          </a:p>
          <a:p>
            <a:endParaRPr lang="en-AU" dirty="0">
              <a:latin typeface="Public Sans"/>
            </a:endParaRPr>
          </a:p>
          <a:p>
            <a:r>
              <a:rPr lang="en-AU" b="1" dirty="0">
                <a:latin typeface="Public Sans"/>
              </a:rPr>
              <a:t>Speaker notes:</a:t>
            </a:r>
            <a:r>
              <a:rPr lang="en-AU" dirty="0">
                <a:latin typeface="Public Sans"/>
              </a:rPr>
              <a:t> </a:t>
            </a:r>
            <a:endParaRPr lang="en-AU" dirty="0"/>
          </a:p>
          <a:p>
            <a:r>
              <a:rPr lang="en-AU" dirty="0">
                <a:latin typeface="Public Sans"/>
              </a:rPr>
              <a:t>In this module, the focus is on checking for understanding and selecting the optimal techniques for students in your class. </a:t>
            </a:r>
            <a:endParaRPr lang="en-AU" dirty="0"/>
          </a:p>
          <a:p>
            <a:r>
              <a:rPr lang="en-AU" dirty="0">
                <a:latin typeface="Public Sans"/>
              </a:rPr>
              <a:t> </a:t>
            </a:r>
          </a:p>
          <a:p>
            <a:r>
              <a:rPr lang="en-AU" dirty="0">
                <a:latin typeface="Public Sans"/>
              </a:rPr>
              <a:t>We will then develop teaching routines as a whole school to reduce cognitive load for our students, giving them the best opportunity for routines to benefit their learning outcomes.</a:t>
            </a:r>
          </a:p>
          <a:p>
            <a:endParaRPr lang="en-AU" dirty="0">
              <a:latin typeface="Public Sans"/>
            </a:endParaRPr>
          </a:p>
          <a:p>
            <a:r>
              <a:rPr lang="en-AU" dirty="0">
                <a:latin typeface="Public Sans"/>
              </a:rPr>
              <a:t>We will evaluate the impact of our work in terms of how effectively the approach has met the student need we've identified as the focus for our professional learning. We will do this by considering the short-term outcomes and the potential longer term learning outcomes for our students.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100138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Consider how checking for understanding can inform opportunities to extend student learning.</a:t>
            </a:r>
          </a:p>
          <a:p>
            <a:r>
              <a:rPr lang="en-AU" b="1" dirty="0">
                <a:latin typeface="Public Sans"/>
              </a:rPr>
              <a:t>Speaker notes: </a:t>
            </a:r>
          </a:p>
          <a:p>
            <a:r>
              <a:rPr lang="en-AU" b="1" dirty="0">
                <a:latin typeface="Public Sans"/>
              </a:rPr>
              <a:t>[2:00]</a:t>
            </a:r>
          </a:p>
          <a:p>
            <a:endParaRPr lang="en-AU" dirty="0">
              <a:latin typeface="Public Sans"/>
            </a:endParaRPr>
          </a:p>
          <a:p>
            <a:r>
              <a:rPr lang="en-AU" b="0" i="0" dirty="0">
                <a:solidFill>
                  <a:srgbClr val="333333"/>
                </a:solidFill>
                <a:effectLst/>
                <a:highlight>
                  <a:srgbClr val="FFFFFF"/>
                </a:highlight>
                <a:latin typeface="Public Sans" pitchFamily="2" charset="0"/>
              </a:rPr>
              <a:t>If consistent checking for understanding shows that students have deep knowledge, some options to extend their learning are:</a:t>
            </a:r>
            <a:endParaRPr lang="en-AU" dirty="0">
              <a:solidFill>
                <a:srgbClr val="333333"/>
              </a:solidFill>
              <a:highlight>
                <a:srgbClr val="FFFFFF"/>
              </a:highlight>
              <a:latin typeface="Public Sans" pitchFamily="2" charset="0"/>
            </a:endParaRPr>
          </a:p>
          <a:p>
            <a:pPr marL="285750" indent="-285750">
              <a:buFont typeface="Arial" panose="020B0604020202020204" pitchFamily="34" charset="0"/>
              <a:buChar char="•"/>
            </a:pPr>
            <a:r>
              <a:rPr lang="en-AU" b="0" i="0" dirty="0">
                <a:solidFill>
                  <a:srgbClr val="333333"/>
                </a:solidFill>
                <a:effectLst/>
                <a:highlight>
                  <a:srgbClr val="FFFFFF"/>
                </a:highlight>
                <a:latin typeface="Public Sans" pitchFamily="2" charset="0"/>
              </a:rPr>
              <a:t>applying new skills and knowledge to a different context</a:t>
            </a:r>
            <a:endParaRPr lang="en-AU" dirty="0"/>
          </a:p>
          <a:p>
            <a:pPr marL="285750" indent="-285750">
              <a:buFont typeface="Arial" panose="020B0604020202020204" pitchFamily="34" charset="0"/>
              <a:buChar char="•"/>
            </a:pPr>
            <a:r>
              <a:rPr lang="en-AU" b="0" i="0" dirty="0">
                <a:solidFill>
                  <a:srgbClr val="333333"/>
                </a:solidFill>
                <a:effectLst/>
                <a:highlight>
                  <a:srgbClr val="FFFFFF"/>
                </a:highlight>
                <a:latin typeface="Public Sans" pitchFamily="2" charset="0"/>
              </a:rPr>
              <a:t>justifying thinking when given a provocative question and communicating it in a variety of ways for different audiences</a:t>
            </a:r>
          </a:p>
          <a:p>
            <a:pPr marL="285750" indent="-285750">
              <a:buFont typeface="Arial" panose="020B0604020202020204" pitchFamily="34" charset="0"/>
              <a:buChar char="•"/>
            </a:pPr>
            <a:r>
              <a:rPr lang="en-AU" b="0" i="0" dirty="0">
                <a:solidFill>
                  <a:srgbClr val="333333"/>
                </a:solidFill>
                <a:effectLst/>
                <a:highlight>
                  <a:srgbClr val="FFFFFF"/>
                </a:highlight>
                <a:latin typeface="Public Sans" pitchFamily="2" charset="0"/>
              </a:rPr>
              <a:t>unpacking thinking at a deeper level, demanding justification of reason and thought</a:t>
            </a:r>
          </a:p>
          <a:p>
            <a:pPr marL="285750" indent="-285750">
              <a:buFont typeface="Arial" panose="020B0604020202020204" pitchFamily="34" charset="0"/>
              <a:buChar char="•"/>
            </a:pPr>
            <a:r>
              <a:rPr lang="en-AU" b="0" i="0" dirty="0">
                <a:solidFill>
                  <a:srgbClr val="333333"/>
                </a:solidFill>
                <a:effectLst/>
                <a:highlight>
                  <a:srgbClr val="FFFFFF"/>
                </a:highlight>
                <a:latin typeface="Public Sans" pitchFamily="2" charset="0"/>
              </a:rPr>
              <a:t>using visual representations to summarise information and explain complex relationships.</a:t>
            </a:r>
          </a:p>
          <a:p>
            <a:endParaRPr lang="en-AU" dirty="0">
              <a:latin typeface="Public Sans"/>
            </a:endParaRPr>
          </a:p>
          <a:p>
            <a:r>
              <a:rPr lang="en-AU" dirty="0">
                <a:latin typeface="Public Sans"/>
              </a:rPr>
              <a:t>All students, including HPGE students, require dynamic and responsive adjustments informed by ongoing checks for understanding. Extension is only considered once students have demonstrated a consolidated understanding of key knowledge and skills. </a:t>
            </a:r>
          </a:p>
          <a:p>
            <a:endParaRPr lang="en-AU" dirty="0">
              <a:latin typeface="Public Sans"/>
            </a:endParaRPr>
          </a:p>
          <a:p>
            <a:r>
              <a:rPr lang="en-AU" dirty="0">
                <a:latin typeface="Public Sans"/>
              </a:rPr>
              <a:t>If consistent checks for understanding reveal students are ready for extension, you may consider using the differentiation adjustment tool. </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u="sng" dirty="0">
                <a:solidFill>
                  <a:srgbClr val="467886"/>
                </a:solidFill>
                <a:effectLst/>
                <a:latin typeface="Arial" panose="020B0604020202020204" pitchFamily="34" charset="0"/>
                <a:ea typeface="MS Mincho" panose="02020609040205080304" pitchFamily="49" charset="-128"/>
                <a:cs typeface="Arial" panose="020B0604020202020204" pitchFamily="34" charset="0"/>
                <a:hlinkClick r:id="rId3"/>
              </a:rPr>
              <a:t>Differentiation Adjustment Tool</a:t>
            </a:r>
            <a:r>
              <a:rPr lang="en-US" sz="1800" u="sng" dirty="0">
                <a:solidFill>
                  <a:srgbClr val="467886"/>
                </a:solidFill>
                <a:effectLst/>
                <a:latin typeface="Arial" panose="020B0604020202020204" pitchFamily="34" charset="0"/>
                <a:ea typeface="MS Mincho" panose="02020609040205080304" pitchFamily="49" charset="-128"/>
                <a:cs typeface="Arial" panose="020B0604020202020204" pitchFamily="34" charset="0"/>
              </a:rPr>
              <a:t> – https://education.nsw.gov.au/teaching-and-learning/high-potential-and-gifted-education/supporting-educators/implement/differentiation-adjustment-strategies</a:t>
            </a:r>
            <a:endParaRPr lang="en-AU" sz="1800" dirty="0">
              <a:effectLst/>
              <a:latin typeface="Aptos" panose="020B0004020202020204" pitchFamily="34" charset="0"/>
              <a:ea typeface="MS Mincho" panose="02020609040205080304" pitchFamily="49" charset="-128"/>
              <a:cs typeface="Arial" panose="020B0604020202020204" pitchFamily="34" charset="0"/>
            </a:endParaRPr>
          </a:p>
          <a:p>
            <a:endParaRPr lang="en-AU" dirty="0">
              <a:latin typeface="Public Sans"/>
            </a:endParaRPr>
          </a:p>
          <a:p>
            <a:endParaRPr lang="en-AU"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4204574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latin typeface="Public Sans"/>
            </a:endParaRPr>
          </a:p>
          <a:p>
            <a:endParaRPr lang="en-AU" b="1" dirty="0">
              <a:latin typeface="Public Sans"/>
            </a:endParaRPr>
          </a:p>
          <a:p>
            <a:endParaRPr lang="en-AU" b="1"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28342453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of slide: Whole school approach</a:t>
            </a:r>
          </a:p>
          <a:p>
            <a:r>
              <a:rPr lang="en-AU" b="1" dirty="0">
                <a:latin typeface="Public Sans"/>
              </a:rPr>
              <a:t>Speaker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[1:00]</a:t>
            </a:r>
          </a:p>
          <a:p>
            <a:endParaRPr lang="en-AU" b="1" dirty="0"/>
          </a:p>
          <a:p>
            <a:r>
              <a:rPr lang="en-AU" b="0" dirty="0"/>
              <a:t>What is a whole-school approach? It is ideal to have a number of whole school teaching routines that teachers can choose from to implement for the right purpose at the right time.</a:t>
            </a:r>
          </a:p>
          <a:p>
            <a:endParaRPr lang="en-AU" b="1" dirty="0"/>
          </a:p>
          <a:p>
            <a:r>
              <a:rPr lang="en-AU" dirty="0"/>
              <a:t>For example: the teacher decides today’s lesson would be suitable for the mini whiteboards for checking for understanding. They use the school’s agreed procedure to administer this learning routine.</a:t>
            </a:r>
          </a:p>
          <a:p>
            <a:endParaRPr lang="en-AU" b="1" dirty="0"/>
          </a:p>
          <a:p>
            <a:r>
              <a:rPr lang="en-AU" b="1" dirty="0"/>
              <a:t>[click] </a:t>
            </a:r>
            <a:r>
              <a:rPr lang="en-AU" b="0" dirty="0"/>
              <a:t>What it’s not, </a:t>
            </a:r>
            <a:r>
              <a:rPr lang="en-AU" b="1" dirty="0"/>
              <a:t>[click] </a:t>
            </a:r>
            <a:r>
              <a:rPr lang="en-AU" b="0" dirty="0"/>
              <a:t>we aren’t just doing one teaching routine every time. </a:t>
            </a:r>
            <a:r>
              <a:rPr lang="en-AU" b="1" dirty="0"/>
              <a:t>[click] </a:t>
            </a:r>
            <a:r>
              <a:rPr lang="en-AU" b="0" dirty="0"/>
              <a:t>And we want to avoid teachers using different teaching routines for the same thing. It isn’t effective if one teacher is doing a random selection for cold call and the next teacher allows students to opt out of participating by selecting volunteers.</a:t>
            </a:r>
          </a:p>
          <a:p>
            <a:endParaRPr lang="en-AU" b="0" dirty="0"/>
          </a:p>
          <a:p>
            <a:r>
              <a:rPr lang="en-AU" b="0" dirty="0"/>
              <a:t>So in this session your group will come up with a whole school teaching routine for one of the checking for understanding techniques.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284467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Note to presenter: </a:t>
            </a:r>
            <a:r>
              <a:rPr lang="en-US" dirty="0">
                <a:latin typeface="Public Sans"/>
              </a:rPr>
              <a:t>consideration needs to be given as to how a routine is created, for example, in small groups, cross-stage or cross-faculty, etc. If working with a larger staff group, form smaller groups.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Public Sans"/>
              </a:rPr>
              <a:t>Speaker notes: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[1:00]</a:t>
            </a:r>
            <a:endParaRPr lang="en-US" dirty="0">
              <a:latin typeface="Public Sans"/>
            </a:endParaRPr>
          </a:p>
          <a:p>
            <a:endParaRPr lang="en-US" b="1"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Today we will be doing an activity in groups to develop possible </a:t>
            </a:r>
            <a:r>
              <a:rPr lang="en-US" dirty="0">
                <a:latin typeface="Public Sans"/>
              </a:rPr>
              <a:t>whole-school routines for checking for understanding (CFU).</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Public Sans"/>
            </a:endParaRPr>
          </a:p>
          <a:p>
            <a:r>
              <a:rPr lang="en-US" dirty="0">
                <a:latin typeface="Public Sans"/>
              </a:rPr>
              <a:t>In your groups, draft a consensus on a CFU routine that aligns with effective teaching practices. Remember, this should be a routine that can be applied across the school.</a:t>
            </a:r>
          </a:p>
          <a:p>
            <a:r>
              <a:rPr lang="en-US" dirty="0">
                <a:latin typeface="Public Sans"/>
              </a:rPr>
              <a:t>After drafting, the group leader will model the routine using the routine for feedback. This step is crucial as it allows the group to reflect on and refine the process based on the feedback prompts provided.</a:t>
            </a:r>
          </a:p>
          <a:p>
            <a:r>
              <a:rPr lang="en-US" dirty="0">
                <a:latin typeface="Public Sans"/>
              </a:rPr>
              <a:t>Once refined, we’ll come back together and share these routines as a whole. </a:t>
            </a:r>
            <a:r>
              <a:rPr lang="en-US" b="1" dirty="0">
                <a:latin typeface="Public Sans"/>
              </a:rPr>
              <a:t>The goal is to adopt a cohesive approach that supports all teachers and ensures students feel confident in participating and engaging with the content.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latin typeface="Public Sans"/>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3606060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of slide: To explain the process of rehearsing</a:t>
            </a:r>
            <a:endParaRPr lang="en-US" dirty="0"/>
          </a:p>
          <a:p>
            <a:r>
              <a:rPr lang="en-AU" b="1" dirty="0">
                <a:latin typeface="Public Sans"/>
              </a:rPr>
              <a:t>Speaker notes:</a:t>
            </a:r>
            <a:endParaRPr lang="en-AU" dirty="0">
              <a:latin typeface="Public Sans"/>
            </a:endParaRPr>
          </a:p>
          <a:p>
            <a:r>
              <a:rPr lang="en-AU" b="1" dirty="0">
                <a:latin typeface="Public Sans"/>
              </a:rPr>
              <a:t>[01:10]</a:t>
            </a:r>
          </a:p>
          <a:p>
            <a:endParaRPr lang="en-US" dirty="0">
              <a:latin typeface="Public Sans"/>
            </a:endParaRPr>
          </a:p>
          <a:p>
            <a:r>
              <a:rPr lang="en-AU" dirty="0">
                <a:latin typeface="Public Sans"/>
              </a:rPr>
              <a:t>Now that we have our routine, we have some time to plan, rehearse, and get feedback from each other. When we say rehearse, we mean: </a:t>
            </a:r>
            <a:endParaRPr lang="en-US" dirty="0">
              <a:latin typeface="Public Sans"/>
            </a:endParaRPr>
          </a:p>
          <a:p>
            <a:r>
              <a:rPr lang="en-AU" dirty="0">
                <a:latin typeface="Public Sans"/>
              </a:rPr>
              <a:t>[click] plan number of suitable questions or activities ready</a:t>
            </a:r>
            <a:endParaRPr lang="en-US" dirty="0">
              <a:latin typeface="Public Sans"/>
            </a:endParaRPr>
          </a:p>
          <a:p>
            <a:r>
              <a:rPr lang="en-AU" dirty="0">
                <a:latin typeface="Public Sans"/>
              </a:rPr>
              <a:t>[click] deliver the instruction as if doing it in class. </a:t>
            </a:r>
            <a:endParaRPr lang="en-US" dirty="0">
              <a:latin typeface="Public Sans"/>
            </a:endParaRPr>
          </a:p>
          <a:p>
            <a:r>
              <a:rPr lang="en-AU" dirty="0">
                <a:latin typeface="Public Sans"/>
              </a:rPr>
              <a:t>Then your partners </a:t>
            </a:r>
            <a:endParaRPr lang="en-US" dirty="0">
              <a:latin typeface="Public Sans"/>
            </a:endParaRPr>
          </a:p>
          <a:p>
            <a:r>
              <a:rPr lang="en-AU" dirty="0">
                <a:latin typeface="Public Sans"/>
              </a:rPr>
              <a:t>[click] will use the feedback prompts on the next slide to refine the teaching routine. What may need to be added, changed, enhanced or deleted?</a:t>
            </a:r>
            <a:endParaRPr lang="en-US" dirty="0">
              <a:latin typeface="Public Sans"/>
            </a:endParaRPr>
          </a:p>
          <a:p>
            <a:pPr>
              <a:defRPr/>
            </a:pPr>
            <a:endParaRPr lang="en-AU" dirty="0"/>
          </a:p>
          <a:p>
            <a:endParaRPr lang="en-AU" dirty="0"/>
          </a:p>
          <a:p>
            <a:r>
              <a:rPr lang="en-AU" b="1" dirty="0">
                <a:latin typeface="Public Sans"/>
              </a:rPr>
              <a:t>Note to presenter</a:t>
            </a:r>
            <a:r>
              <a:rPr lang="en-AU" dirty="0">
                <a:latin typeface="Public Sans"/>
              </a:rPr>
              <a:t>: it is advisable to prepare the leaders beforehand if modelling and rehearsing are not yet established practices in the school.</a:t>
            </a:r>
          </a:p>
          <a:p>
            <a:endParaRPr lang="en-AU" b="0" dirty="0"/>
          </a:p>
          <a:p>
            <a:r>
              <a:rPr lang="en-AU" b="1" dirty="0">
                <a:latin typeface="Public Sans"/>
              </a:rPr>
              <a:t>Further reading on this research:</a:t>
            </a:r>
            <a:endParaRPr lang="en-AU" dirty="0">
              <a:latin typeface="Public Sans"/>
            </a:endParaRPr>
          </a:p>
          <a:p>
            <a:r>
              <a:rPr lang="en-AU" dirty="0">
                <a:latin typeface="Public Sans"/>
              </a:rPr>
              <a:t>Sims, S., Fletcher-Wood, H., O’Mara-Eves, A., Cottingham, S., Stansfield, C., Van </a:t>
            </a:r>
            <a:r>
              <a:rPr lang="en-AU" dirty="0" err="1">
                <a:latin typeface="Public Sans"/>
              </a:rPr>
              <a:t>Herwegen</a:t>
            </a:r>
            <a:r>
              <a:rPr lang="en-AU" dirty="0">
                <a:latin typeface="Public Sans"/>
              </a:rPr>
              <a:t>, J., Anders, J. (2021). What are the Characteristics of Teacher Professional Development that Increase Pupil Achievement? A systematic review and meta-analysis. London: Education Endowment Foundation. </a:t>
            </a:r>
            <a:endParaRPr lang="en-US" dirty="0">
              <a:latin typeface="Public Sans"/>
            </a:endParaRPr>
          </a:p>
          <a:p>
            <a:r>
              <a:rPr lang="en-AU" dirty="0">
                <a:latin typeface="Public Sans"/>
              </a:rPr>
              <a:t>The report is available from: </a:t>
            </a:r>
            <a:r>
              <a:rPr lang="en-AU" dirty="0">
                <a:latin typeface="Public Sans"/>
                <a:hlinkClick r:id="rId3"/>
              </a:rPr>
              <a:t>https://educationendowmentfoundation.org.uk/education-evidence/evidence-reviews/teacherprofessional-development-characteristics</a:t>
            </a:r>
            <a:r>
              <a:rPr lang="en-AU" dirty="0">
                <a:latin typeface="Public Sans"/>
              </a:rPr>
              <a:t> </a:t>
            </a:r>
            <a:endParaRPr lang="en-US" dirty="0">
              <a:latin typeface="Public Sans"/>
            </a:endParaRPr>
          </a:p>
          <a:p>
            <a:endParaRPr lang="en-AU" dirty="0"/>
          </a:p>
          <a:p>
            <a:r>
              <a:rPr lang="en-AU" dirty="0">
                <a:latin typeface="Public Sans"/>
              </a:rPr>
              <a:t>The EEF Guidance Report Effective Professional Development is available at: </a:t>
            </a:r>
            <a:r>
              <a:rPr lang="en-AU" dirty="0">
                <a:latin typeface="Public Sans"/>
                <a:hlinkClick r:id="rId4"/>
              </a:rPr>
              <a:t>https://educationendowmentfoundation.org.uk/education-evidence/guidance-reports/effectiveprofessional-development</a:t>
            </a:r>
            <a:r>
              <a:rPr lang="en-AU" dirty="0">
                <a:latin typeface="Public Sans"/>
              </a:rPr>
              <a:t> </a:t>
            </a:r>
            <a:endParaRPr lang="en-US" dirty="0">
              <a:latin typeface="Public Sans"/>
            </a:endParaRPr>
          </a:p>
          <a:p>
            <a:endParaRPr lang="en-AU" dirty="0"/>
          </a:p>
          <a:p>
            <a:r>
              <a:rPr lang="en-AU" dirty="0">
                <a:latin typeface="Public Sans"/>
              </a:rPr>
              <a:t>AERO’s Classroom management practice guide – gaining all students’ attention outlines how teachers should script and rehearse and use a checklist to refine before doing it with students present. </a:t>
            </a:r>
            <a:r>
              <a:rPr lang="en-AU" dirty="0">
                <a:latin typeface="Public Sans"/>
                <a:hlinkClick r:id="rId5"/>
              </a:rPr>
              <a:t>https://www.edresearch.edu.au/sites/default/files/2023-12/gaining-all-students-attention-aa.pdf</a:t>
            </a:r>
            <a:r>
              <a:rPr lang="en-AU" dirty="0">
                <a:latin typeface="Public Sans"/>
              </a:rPr>
              <a:t> </a:t>
            </a:r>
            <a:endParaRPr lang="en-US" dirty="0">
              <a:latin typeface="Public Sans"/>
            </a:endParaRPr>
          </a:p>
          <a:p>
            <a:endParaRPr lang="en-AU" dirty="0"/>
          </a:p>
          <a:p>
            <a:endParaRPr lang="en-AU" b="1" dirty="0">
              <a:latin typeface="Apto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1034480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Aptos"/>
              </a:rPr>
              <a:t>Purpose of slide: To give the steps and feedback prompts for the activity</a:t>
            </a:r>
          </a:p>
          <a:p>
            <a:r>
              <a:rPr lang="en-AU" sz="1200" b="1" dirty="0">
                <a:latin typeface="Aptos"/>
              </a:rPr>
              <a:t>Speaker notes:</a:t>
            </a:r>
          </a:p>
          <a:p>
            <a:r>
              <a:rPr lang="en-AU" sz="1200" b="1" dirty="0">
                <a:latin typeface="Aptos"/>
              </a:rPr>
              <a:t>[00:20]</a:t>
            </a:r>
          </a:p>
          <a:p>
            <a:endParaRPr lang="en-AU" sz="1200" b="1" dirty="0">
              <a:latin typeface="Aptos"/>
            </a:endParaRPr>
          </a:p>
          <a:p>
            <a:r>
              <a:rPr lang="en-AU" sz="1200" dirty="0">
                <a:latin typeface="Aptos"/>
              </a:rPr>
              <a:t>Take a minute to go through the rehearsal steps and the prompts for feedback. </a:t>
            </a:r>
          </a:p>
          <a:p>
            <a:endParaRPr lang="en-AU" sz="1200" dirty="0">
              <a:latin typeface="Aptos" panose="020B0004020202020204" pitchFamily="34" charset="0"/>
            </a:endParaRPr>
          </a:p>
          <a:p>
            <a:r>
              <a:rPr lang="en-AU" sz="1200" dirty="0">
                <a:latin typeface="Aptos"/>
              </a:rPr>
              <a:t>If you are giving feedback, we have provided a list of prompts for you to think about how the routine could be refined.</a:t>
            </a:r>
          </a:p>
          <a:p>
            <a:endParaRPr lang="en-AU" sz="1200" dirty="0">
              <a:latin typeface="Aptos"/>
            </a:endParaRPr>
          </a:p>
          <a:p>
            <a:r>
              <a:rPr lang="en-AU" sz="1200" b="1" dirty="0">
                <a:latin typeface="Aptos"/>
              </a:rPr>
              <a:t>Note to presenter: </a:t>
            </a:r>
            <a:r>
              <a:rPr lang="en-AU" sz="1200" dirty="0">
                <a:latin typeface="Aptos"/>
              </a:rPr>
              <a:t>this slide and the activity slide could be provided to the groups as handouts.</a:t>
            </a:r>
            <a:endParaRPr lang="en-AU" sz="1200" dirty="0">
              <a:latin typeface="Aptos" panose="020B0004020202020204" pitchFamily="34" charset="0"/>
            </a:endParaRPr>
          </a:p>
          <a:p>
            <a:endParaRPr lang="en-AU" sz="12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3546964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 notes:</a:t>
            </a:r>
            <a:endParaRPr lang="en-US" b="1" dirty="0"/>
          </a:p>
          <a:p>
            <a:r>
              <a:rPr lang="en-AU" b="1" dirty="0">
                <a:latin typeface="Public Sans"/>
              </a:rPr>
              <a:t>[00:20] </a:t>
            </a:r>
          </a:p>
          <a:p>
            <a:endParaRPr lang="en-AU" b="1" dirty="0">
              <a:latin typeface="Public Sans"/>
            </a:endParaRPr>
          </a:p>
          <a:p>
            <a:r>
              <a:rPr lang="en-AU" b="1" dirty="0">
                <a:latin typeface="Public Sans"/>
              </a:rPr>
              <a:t>Note to presenter: </a:t>
            </a:r>
            <a:r>
              <a:rPr lang="en-AU" b="0" dirty="0">
                <a:latin typeface="Public Sans"/>
              </a:rPr>
              <a:t>Select a technique to focus on with a cycle of planning, rehearsing and developing routines. This will support developing sustainable routines in the school.</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12105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3744045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Purpose of slide: Purpose and outcome of Part C</a:t>
            </a:r>
          </a:p>
          <a:p>
            <a:r>
              <a:rPr lang="en-AU" b="1" dirty="0">
                <a:latin typeface="Public Sans"/>
              </a:rPr>
              <a:t>Speakers notes:</a:t>
            </a:r>
            <a:endParaRPr lang="en-US" dirty="0">
              <a:latin typeface="Public Sans"/>
            </a:endParaRPr>
          </a:p>
          <a:p>
            <a:r>
              <a:rPr lang="en-AU" b="1" dirty="0">
                <a:latin typeface="Public Sans"/>
              </a:rPr>
              <a:t>[00:20]</a:t>
            </a:r>
          </a:p>
          <a:p>
            <a:endParaRPr lang="en-AU" sz="1600" b="1" dirty="0">
              <a:latin typeface="Aptos"/>
            </a:endParaRPr>
          </a:p>
          <a:p>
            <a:pPr marL="0" indent="0">
              <a:buFont typeface="Arial"/>
              <a:buNone/>
            </a:pPr>
            <a:r>
              <a:rPr lang="en-AU" dirty="0">
                <a:latin typeface="Public Sans"/>
              </a:rPr>
              <a:t>In this part, the focus is on reflection and evaluation. We will consider the early indicators of success and use this to plan for evaluation of longer-term impact. There is also a good opportunity to refine the routines we are developing as a whole school in line with what is working in classroom presently.</a:t>
            </a:r>
          </a:p>
          <a:p>
            <a:endParaRPr lang="en-AU" sz="1600" b="1" dirty="0">
              <a:latin typeface="Aptos"/>
            </a:endParaRPr>
          </a:p>
          <a:p>
            <a:endParaRPr lang="en-AU" dirty="0">
              <a:latin typeface="Public Sans"/>
            </a:endParaRP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41353157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265467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Familiarising High Impact Professional Learning model (HIPL) and how it may inform our implementation of explicit teaching. </a:t>
            </a:r>
          </a:p>
          <a:p>
            <a:r>
              <a:rPr lang="en-AU" b="1" dirty="0">
                <a:latin typeface="Public Sans"/>
              </a:rPr>
              <a:t>[01:00]</a:t>
            </a:r>
            <a:endParaRPr lang="en-AU" dirty="0">
              <a:latin typeface="Public Sans"/>
            </a:endParaRPr>
          </a:p>
          <a:p>
            <a:endParaRPr lang="en-AU" b="1" dirty="0">
              <a:latin typeface="Public Sans"/>
            </a:endParaRPr>
          </a:p>
          <a:p>
            <a:r>
              <a:rPr lang="en-AU" b="1" dirty="0">
                <a:latin typeface="Public Sans"/>
              </a:rPr>
              <a:t>Speaker notes:</a:t>
            </a:r>
          </a:p>
          <a:p>
            <a:pPr>
              <a:lnSpc>
                <a:spcPct val="114999"/>
              </a:lnSpc>
              <a:spcAft>
                <a:spcPts val="800"/>
              </a:spcAft>
            </a:pPr>
            <a:r>
              <a:rPr lang="en-AU" kern="0" dirty="0">
                <a:latin typeface="Public Sans"/>
              </a:rPr>
              <a:t>The High Impact Professional Learning (HIPL) model forms the basis of this professional learning.  This model has five elements.  </a:t>
            </a:r>
          </a:p>
          <a:p>
            <a:pPr>
              <a:lnSpc>
                <a:spcPct val="114999"/>
              </a:lnSpc>
              <a:spcAft>
                <a:spcPts val="800"/>
              </a:spcAft>
            </a:pPr>
            <a:endParaRPr lang="en-AU" kern="0" dirty="0">
              <a:latin typeface="Public Sans"/>
            </a:endParaRPr>
          </a:p>
          <a:p>
            <a:r>
              <a:rPr lang="en-AU" b="1" u="sng" kern="0" dirty="0">
                <a:latin typeface="Public Sans"/>
                <a:hlinkClick r:id="rId3"/>
              </a:rPr>
              <a:t>Professional learning is driven by identified student needs</a:t>
            </a:r>
            <a:r>
              <a:rPr lang="en-AU" kern="0" dirty="0">
                <a:latin typeface="Public Sans"/>
              </a:rPr>
              <a:t> </a:t>
            </a:r>
            <a:endParaRPr lang="en-AU" dirty="0">
              <a:latin typeface="Public Sans"/>
            </a:endParaRPr>
          </a:p>
          <a:p>
            <a:endParaRPr lang="en-AU" kern="0" dirty="0">
              <a:latin typeface="Public Sans"/>
            </a:endParaRPr>
          </a:p>
          <a:p>
            <a:r>
              <a:rPr lang="en-AU" b="1" u="sng" kern="0" dirty="0">
                <a:latin typeface="Public Sans"/>
                <a:hlinkClick r:id="rId4"/>
              </a:rPr>
              <a:t>School leadership teams enable professional learning</a:t>
            </a:r>
            <a:r>
              <a:rPr lang="en-AU" u="sng" kern="0" dirty="0">
                <a:latin typeface="Public Sans"/>
                <a:hlinkClick r:id="rId4"/>
              </a:rPr>
              <a:t> </a:t>
            </a:r>
            <a:endParaRPr lang="en-AU" kern="0" dirty="0"/>
          </a:p>
          <a:p>
            <a:endParaRPr lang="en-AU" u="sng" kern="0" dirty="0">
              <a:latin typeface="Public Sans"/>
            </a:endParaRPr>
          </a:p>
          <a:p>
            <a:r>
              <a:rPr lang="en-AU" b="1" u="sng" kern="0" dirty="0">
                <a:latin typeface="Public Sans"/>
                <a:hlinkClick r:id="rId5"/>
              </a:rPr>
              <a:t>Collaborative and applied professional learning strengthens teaching practice</a:t>
            </a:r>
            <a:r>
              <a:rPr lang="en-AU" kern="0" dirty="0">
                <a:latin typeface="Public Sans"/>
              </a:rPr>
              <a:t> </a:t>
            </a:r>
            <a:endParaRPr lang="en-AU" dirty="0">
              <a:latin typeface="Public Sans"/>
            </a:endParaRPr>
          </a:p>
          <a:p>
            <a:endParaRPr lang="en-AU" kern="0" dirty="0">
              <a:latin typeface="Public Sans"/>
            </a:endParaRPr>
          </a:p>
          <a:p>
            <a:r>
              <a:rPr lang="en-AU" b="1" u="sng" kern="0" dirty="0">
                <a:latin typeface="Public Sans"/>
                <a:hlinkClick r:id="rId6"/>
              </a:rPr>
              <a:t>Professional learning is continuous and coherent</a:t>
            </a:r>
            <a:r>
              <a:rPr lang="en-AU" kern="0" dirty="0">
                <a:latin typeface="Public Sans"/>
              </a:rPr>
              <a:t> </a:t>
            </a:r>
            <a:endParaRPr lang="en-AU" dirty="0">
              <a:latin typeface="Public Sans"/>
            </a:endParaRPr>
          </a:p>
          <a:p>
            <a:endParaRPr lang="en-AU" kern="0" dirty="0">
              <a:latin typeface="Public Sans"/>
            </a:endParaRPr>
          </a:p>
          <a:p>
            <a:r>
              <a:rPr lang="en-AU" b="1" u="sng" kern="0" dirty="0">
                <a:latin typeface="Public Sans"/>
                <a:hlinkClick r:id="rId7"/>
              </a:rPr>
              <a:t>Teachers and school leaders are responsible for the impact of professional learning on student growth and performance</a:t>
            </a:r>
            <a:r>
              <a:rPr lang="en-AU" kern="0" dirty="0">
                <a:latin typeface="Public Sans"/>
              </a:rPr>
              <a:t> </a:t>
            </a:r>
            <a:endParaRPr lang="en-AU" dirty="0">
              <a:latin typeface="Public Sans"/>
            </a:endParaRPr>
          </a:p>
          <a:p>
            <a:endParaRPr lang="en-AU" kern="0" dirty="0">
              <a:latin typeface="Public Sans"/>
            </a:endParaRPr>
          </a:p>
          <a:p>
            <a:r>
              <a:rPr lang="en-AU" kern="0" dirty="0">
                <a:latin typeface="Public Sans"/>
              </a:rPr>
              <a:t>The actions and steps we take to enact each of these elements will be shaped by our increasing shared understanding of check for understanding strategy and how specific check for understanding techniques can be used to optimise the learning of our students. </a:t>
            </a:r>
          </a:p>
          <a:p>
            <a:pPr>
              <a:lnSpc>
                <a:spcPct val="114999"/>
              </a:lnSpc>
              <a:spcAft>
                <a:spcPts val="800"/>
              </a:spcAft>
            </a:pPr>
            <a:endParaRPr lang="en-AU" kern="0" dirty="0">
              <a:latin typeface="Public Sans"/>
            </a:endParaRPr>
          </a:p>
          <a:p>
            <a:pPr>
              <a:lnSpc>
                <a:spcPct val="114999"/>
              </a:lnSpc>
              <a:spcAft>
                <a:spcPts val="800"/>
              </a:spcAft>
            </a:pPr>
            <a:endParaRPr lang="en-AU" kern="0"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2674004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of slide: Measuring success </a:t>
            </a:r>
            <a:endParaRPr lang="en-AU" b="1" dirty="0"/>
          </a:p>
          <a:p>
            <a:r>
              <a:rPr lang="en-AU" b="1" dirty="0">
                <a:latin typeface="Public Sans"/>
              </a:rPr>
              <a:t>Speaker notes:</a:t>
            </a:r>
            <a:endParaRPr lang="en-AU" dirty="0">
              <a:latin typeface="Public Sans"/>
            </a:endParaRPr>
          </a:p>
          <a:p>
            <a:r>
              <a:rPr lang="en-AU" b="1" dirty="0">
                <a:latin typeface="Public Sans"/>
              </a:rPr>
              <a:t>[2:00]</a:t>
            </a:r>
            <a:endParaRPr lang="en-AU" dirty="0">
              <a:latin typeface="Public Sans"/>
            </a:endParaRPr>
          </a:p>
          <a:p>
            <a:endParaRPr lang="en-AU" b="1" dirty="0"/>
          </a:p>
          <a:p>
            <a:r>
              <a:rPr lang="en-AU" dirty="0">
                <a:latin typeface="Public Sans"/>
              </a:rPr>
              <a:t>When we try something new in the classroom and our students experience it for the first time, it may not have the desired impact. Over time, the impact of the approach should show signs of success.</a:t>
            </a:r>
          </a:p>
          <a:p>
            <a:endParaRPr lang="en-AU" dirty="0">
              <a:latin typeface="Public Sans"/>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2522458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of slide: Reflecting on initial observations and considering long-term measures </a:t>
            </a:r>
            <a:endParaRPr lang="en-AU" b="1" dirty="0"/>
          </a:p>
          <a:p>
            <a:r>
              <a:rPr lang="en-AU" b="1" dirty="0">
                <a:latin typeface="Public Sans"/>
              </a:rPr>
              <a:t>Speaker notes:</a:t>
            </a:r>
            <a:endParaRPr lang="en-AU" dirty="0">
              <a:latin typeface="Public Sans"/>
            </a:endParaRPr>
          </a:p>
          <a:p>
            <a:r>
              <a:rPr lang="en-AU" b="1" dirty="0">
                <a:latin typeface="Public Sans"/>
              </a:rPr>
              <a:t>[06:00]</a:t>
            </a:r>
            <a:endParaRPr lang="en-AU" dirty="0">
              <a:latin typeface="Public Sans"/>
            </a:endParaRPr>
          </a:p>
          <a:p>
            <a:pPr>
              <a:lnSpc>
                <a:spcPct val="114999"/>
              </a:lnSpc>
              <a:spcAft>
                <a:spcPts val="800"/>
              </a:spcAft>
            </a:pPr>
            <a:endParaRPr lang="en-AU" kern="0" dirty="0">
              <a:latin typeface="Public Sans"/>
            </a:endParaRPr>
          </a:p>
          <a:p>
            <a:pPr>
              <a:lnSpc>
                <a:spcPct val="114999"/>
              </a:lnSpc>
              <a:spcAft>
                <a:spcPts val="800"/>
              </a:spcAft>
            </a:pPr>
            <a:r>
              <a:rPr lang="en-AU" kern="0" dirty="0">
                <a:latin typeface="Public Sans"/>
              </a:rPr>
              <a:t>In Part A, we identified the level of students’ engagement in our classrooms. This measure can be used as an indicator –  where we consider the most immediate indicator of change and use this measure to track change over time.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latin typeface="Public Sans"/>
              </a:rPr>
              <a:t>We could choose a different measure, but it's important it is proximal to the teaching. It should be an immediately observable/collectable indicator of change in students’ knowledge, skills, motivation, self-belief, or teacher practice. This information of what is successful helps us plan for longer term outcomes.</a:t>
            </a:r>
          </a:p>
          <a:p>
            <a:pPr>
              <a:defRPr/>
            </a:pPr>
            <a:endParaRPr lang="en-AU" b="1" dirty="0">
              <a:latin typeface="Public Sans"/>
            </a:endParaRPr>
          </a:p>
          <a:p>
            <a:pPr>
              <a:defRPr/>
            </a:pPr>
            <a:r>
              <a:rPr lang="en-AU" b="1" dirty="0">
                <a:latin typeface="Public Sans"/>
              </a:rPr>
              <a:t>Activity: </a:t>
            </a:r>
          </a:p>
          <a:p>
            <a:pPr>
              <a:defRPr/>
            </a:pPr>
            <a:endParaRPr lang="en-AU" dirty="0">
              <a:latin typeface="Public Sans"/>
            </a:endParaRPr>
          </a:p>
          <a:p>
            <a:pPr marL="342900" indent="-342900">
              <a:buFont typeface="+mj-lt"/>
              <a:buAutoNum type="arabicPeriod"/>
              <a:defRPr/>
            </a:pPr>
            <a:r>
              <a:rPr lang="en-AU" dirty="0">
                <a:latin typeface="Public Sans"/>
              </a:rPr>
              <a:t>What observations can you make about checking for understanding techniques in the classroom?</a:t>
            </a:r>
          </a:p>
          <a:p>
            <a:pPr marL="342900" indent="-342900">
              <a:buFont typeface="+mj-lt"/>
              <a:buAutoNum type="arabicPeriod"/>
              <a:defRPr/>
            </a:pPr>
            <a:r>
              <a:rPr lang="en-AU" dirty="0">
                <a:latin typeface="Public Sans"/>
              </a:rPr>
              <a:t>What observations can be made about what has been successful so far while we’ve focused on checking for understanding in classrooms?</a:t>
            </a:r>
          </a:p>
          <a:p>
            <a:pPr marL="342900" indent="-342900">
              <a:buFont typeface="+mj-lt"/>
              <a:buAutoNum type="arabicPeriod"/>
              <a:defRPr/>
            </a:pPr>
            <a:r>
              <a:rPr lang="en-AU" dirty="0">
                <a:latin typeface="Public Sans"/>
              </a:rPr>
              <a:t>How will we measure longer term outcomes?</a:t>
            </a:r>
          </a:p>
          <a:p>
            <a:pPr marL="342900" indent="-342900">
              <a:buFont typeface="+mj-lt"/>
              <a:buAutoNum type="arabicPeriod"/>
              <a:defRPr/>
            </a:pPr>
            <a:r>
              <a:rPr lang="en-AU" dirty="0">
                <a:latin typeface="Public Sans"/>
              </a:rPr>
              <a:t>How can we scale our success by refining and building the techniques and routines we’ve been developing?</a:t>
            </a:r>
          </a:p>
          <a:p>
            <a:pPr>
              <a:defRPr/>
            </a:pPr>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0" dirty="0">
                <a:latin typeface="Public Sans"/>
              </a:rPr>
              <a:t>Note to presenter: </a:t>
            </a:r>
            <a:r>
              <a:rPr lang="en-AU" sz="1600" kern="0" dirty="0">
                <a:latin typeface="Public Sans"/>
              </a:rPr>
              <a:t>You may wish to display the data from the first session if it was collected.</a:t>
            </a:r>
            <a:endParaRPr lang="en-AU" dirty="0">
              <a:latin typeface="Public Sans"/>
            </a:endParaRPr>
          </a:p>
          <a:p>
            <a:endParaRPr lang="en-AU" sz="1600" b="1" dirty="0">
              <a:latin typeface="Aptos"/>
            </a:endParaRPr>
          </a:p>
          <a:p>
            <a:r>
              <a:rPr lang="en-AU" sz="1600" b="1" dirty="0">
                <a:latin typeface="Aptos"/>
              </a:rPr>
              <a:t>Further reading on High Impact Professional Learning:</a:t>
            </a:r>
          </a:p>
          <a:p>
            <a:r>
              <a:rPr lang="en-AU" sz="1600" dirty="0">
                <a:latin typeface="Aptos"/>
                <a:hlinkClick r:id="rId3"/>
              </a:rPr>
              <a:t>High Impact Professional Learning</a:t>
            </a:r>
            <a:r>
              <a:rPr lang="en-AU" sz="1600" dirty="0">
                <a:latin typeface="Aptos"/>
              </a:rPr>
              <a:t> </a:t>
            </a:r>
            <a:endParaRPr lang="en-AU" sz="1600" b="0" dirty="0">
              <a:latin typeface="Apto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References: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Berry A (2020) </a:t>
            </a:r>
            <a:r>
              <a:rPr lang="en-AU" i="1" dirty="0">
                <a:latin typeface="Public Sans"/>
              </a:rPr>
              <a:t>Reimagining Student Engagement</a:t>
            </a:r>
            <a:r>
              <a:rPr lang="en-AU" dirty="0">
                <a:latin typeface="Public Sans"/>
              </a:rPr>
              <a:t> </a:t>
            </a:r>
            <a:r>
              <a:rPr lang="en-AU" dirty="0">
                <a:latin typeface="Public Sans"/>
                <a:hlinkClick r:id="rId4"/>
              </a:rPr>
              <a:t>https://www.kqed.org/mindshift/61926/reimagining-student-engagement-as-a-continuum-of-learning-behaviors</a:t>
            </a:r>
            <a:endParaRPr lang="en-US" dirty="0">
              <a:latin typeface="Public Sans"/>
            </a:endParaRPr>
          </a:p>
          <a:p>
            <a:r>
              <a:rPr lang="en-US" dirty="0">
                <a:latin typeface="Public Sans"/>
              </a:rPr>
              <a:t>McCrae P (2020) </a:t>
            </a:r>
            <a:r>
              <a:rPr lang="en-US" i="1" dirty="0">
                <a:latin typeface="Public Sans"/>
              </a:rPr>
              <a:t>Motivated teaching (p.17)</a:t>
            </a:r>
            <a:endParaRPr lang="en-US"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14757089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AU" sz="1800" b="1" i="0" u="none" strike="noStrike" dirty="0">
                <a:solidFill>
                  <a:srgbClr val="000000"/>
                </a:solidFill>
                <a:effectLst/>
                <a:highlight>
                  <a:srgbClr val="F5F5F5"/>
                </a:highlight>
                <a:latin typeface="Public Sans"/>
              </a:rPr>
              <a:t>Purpose of slide: Aligning the practice to the SEFv3 – suggested for school leadership team</a:t>
            </a:r>
          </a:p>
          <a:p>
            <a:pPr algn="l" rtl="0" fontAlgn="base"/>
            <a:r>
              <a:rPr lang="en-AU" sz="1800" b="1" i="0" u="none" strike="noStrike" dirty="0">
                <a:solidFill>
                  <a:srgbClr val="000000"/>
                </a:solidFill>
                <a:effectLst/>
                <a:highlight>
                  <a:srgbClr val="F5F5F5"/>
                </a:highlight>
                <a:latin typeface="Public Sans"/>
              </a:rPr>
              <a:t>Speaker notes:</a:t>
            </a:r>
            <a:r>
              <a:rPr lang="en-US" sz="1800" b="0" i="0" dirty="0">
                <a:solidFill>
                  <a:srgbClr val="444444"/>
                </a:solidFill>
                <a:effectLst/>
                <a:highlight>
                  <a:srgbClr val="F5F5F5"/>
                </a:highlight>
                <a:latin typeface="Public Sans"/>
              </a:rPr>
              <a:t>​</a:t>
            </a:r>
          </a:p>
          <a:p>
            <a:pPr marL="0" marR="0" lvl="0" indent="0" algn="l" defTabSz="1219170" rtl="0" eaLnBrk="1" fontAlgn="base" latinLnBrk="0" hangingPunct="1">
              <a:lnSpc>
                <a:spcPct val="100000"/>
              </a:lnSpc>
              <a:spcBef>
                <a:spcPts val="0"/>
              </a:spcBef>
              <a:spcAft>
                <a:spcPts val="0"/>
              </a:spcAft>
              <a:buClrTx/>
              <a:buSzTx/>
              <a:buFontTx/>
              <a:buNone/>
              <a:tabLst/>
              <a:defRPr/>
            </a:pPr>
            <a:r>
              <a:rPr lang="en-AU" sz="1800" b="1" dirty="0">
                <a:latin typeface="Public Sans"/>
              </a:rPr>
              <a:t>[06:00]</a:t>
            </a:r>
            <a:endParaRPr lang="en-US" sz="1800" b="0" i="0" dirty="0">
              <a:solidFill>
                <a:srgbClr val="444444"/>
              </a:solidFill>
              <a:effectLst/>
              <a:highlight>
                <a:srgbClr val="F5F5F5"/>
              </a:highlight>
              <a:latin typeface="Public Sans"/>
            </a:endParaRPr>
          </a:p>
          <a:p>
            <a:pPr algn="l" rtl="0" fontAlgn="base"/>
            <a:r>
              <a:rPr lang="en-AU" sz="1800" b="0" i="0" dirty="0">
                <a:solidFill>
                  <a:srgbClr val="444444"/>
                </a:solidFill>
                <a:effectLst/>
                <a:highlight>
                  <a:srgbClr val="F5F5F5"/>
                </a:highlight>
                <a:latin typeface="Public Sans"/>
              </a:rPr>
              <a:t>​</a:t>
            </a:r>
          </a:p>
          <a:p>
            <a:pPr algn="l" rtl="0" fontAlgn="base"/>
            <a:r>
              <a:rPr lang="en-AU" sz="1800" b="0" i="0" dirty="0">
                <a:solidFill>
                  <a:srgbClr val="444444"/>
                </a:solidFill>
                <a:effectLst/>
                <a:highlight>
                  <a:srgbClr val="F5F5F5"/>
                </a:highlight>
                <a:latin typeface="Public Sans"/>
              </a:rPr>
              <a:t>Linking to longer term outcomes, the SEF is an excellent way to measure whole-school impact over time.</a:t>
            </a:r>
          </a:p>
          <a:p>
            <a:pPr algn="l" rtl="0" fontAlgn="base"/>
            <a:endParaRPr lang="en-AU" sz="1800" b="0" i="0" u="none" strike="noStrike" dirty="0">
              <a:solidFill>
                <a:srgbClr val="000000"/>
              </a:solidFill>
              <a:effectLst/>
              <a:highlight>
                <a:srgbClr val="F5F5F5"/>
              </a:highlight>
              <a:latin typeface="Public Sans" pitchFamily="2" charset="0"/>
            </a:endParaRPr>
          </a:p>
          <a:p>
            <a:pPr algn="l" rtl="0" fontAlgn="base"/>
            <a:r>
              <a:rPr lang="en-AU" sz="1800" b="0" i="0" u="none" strike="noStrike" dirty="0">
                <a:solidFill>
                  <a:srgbClr val="000000"/>
                </a:solidFill>
                <a:effectLst/>
                <a:highlight>
                  <a:srgbClr val="F5F5F5"/>
                </a:highlight>
                <a:latin typeface="Public Sans"/>
              </a:rPr>
              <a:t>Checking for understanding relates to themes from the SEFv3</a:t>
            </a:r>
            <a:r>
              <a:rPr lang="en-US" sz="1800" b="0" i="0" dirty="0">
                <a:solidFill>
                  <a:srgbClr val="444444"/>
                </a:solidFill>
                <a:effectLst/>
                <a:highlight>
                  <a:srgbClr val="F5F5F5"/>
                </a:highlight>
                <a:latin typeface="Public Sans"/>
              </a:rPr>
              <a:t>​</a:t>
            </a:r>
          </a:p>
          <a:p>
            <a:pPr algn="l" rtl="0" fontAlgn="base"/>
            <a:r>
              <a:rPr lang="en-AU" sz="1800" b="0" i="0" dirty="0">
                <a:solidFill>
                  <a:srgbClr val="444444"/>
                </a:solidFill>
                <a:effectLst/>
                <a:highlight>
                  <a:srgbClr val="F5F5F5"/>
                </a:highlight>
                <a:latin typeface="Public Sans"/>
              </a:rPr>
              <a:t>​</a:t>
            </a:r>
          </a:p>
          <a:p>
            <a:pPr algn="l" rtl="0" fontAlgn="base"/>
            <a:r>
              <a:rPr lang="en-AU" sz="1800" b="0" i="0" u="none" strike="noStrike" dirty="0">
                <a:solidFill>
                  <a:srgbClr val="000000"/>
                </a:solidFill>
                <a:effectLst/>
                <a:highlight>
                  <a:srgbClr val="F5F5F5"/>
                </a:highlight>
                <a:latin typeface="Public Sans"/>
              </a:rPr>
              <a:t>For example, in the </a:t>
            </a:r>
            <a:r>
              <a:rPr lang="en-AU" sz="1800" b="1" i="0" u="none" strike="noStrike" dirty="0">
                <a:solidFill>
                  <a:srgbClr val="000000"/>
                </a:solidFill>
                <a:effectLst/>
                <a:highlight>
                  <a:srgbClr val="F5F5F5"/>
                </a:highlight>
                <a:latin typeface="Public Sans"/>
              </a:rPr>
              <a:t>teaching domain</a:t>
            </a:r>
            <a:r>
              <a:rPr lang="en-AU" sz="1800" b="0" i="0" u="none" strike="noStrike" dirty="0">
                <a:solidFill>
                  <a:srgbClr val="000000"/>
                </a:solidFill>
                <a:effectLst/>
                <a:highlight>
                  <a:srgbClr val="F5F5F5"/>
                </a:highlight>
                <a:latin typeface="Public Sans"/>
              </a:rPr>
              <a:t>, under the element of </a:t>
            </a:r>
            <a:r>
              <a:rPr lang="en-AU" sz="1800" b="1" i="0" u="none" strike="noStrike" dirty="0">
                <a:solidFill>
                  <a:srgbClr val="000000"/>
                </a:solidFill>
                <a:effectLst/>
                <a:highlight>
                  <a:srgbClr val="F5F5F5"/>
                </a:highlight>
                <a:latin typeface="Public Sans"/>
              </a:rPr>
              <a:t>effective classroom management</a:t>
            </a:r>
            <a:r>
              <a:rPr lang="en-AU" sz="1800" b="0" i="0" u="none" strike="noStrike" dirty="0">
                <a:solidFill>
                  <a:srgbClr val="000000"/>
                </a:solidFill>
                <a:effectLst/>
                <a:highlight>
                  <a:srgbClr val="F5F5F5"/>
                </a:highlight>
                <a:latin typeface="Public Sans"/>
              </a:rPr>
              <a:t>, this practice aligns with the descriptors for the theme of </a:t>
            </a:r>
            <a:r>
              <a:rPr lang="en-AU" sz="1800" b="1" i="0" u="none" strike="noStrike" dirty="0">
                <a:solidFill>
                  <a:srgbClr val="000000"/>
                </a:solidFill>
                <a:effectLst/>
                <a:highlight>
                  <a:srgbClr val="F5F5F5"/>
                </a:highlight>
                <a:latin typeface="Public Sans"/>
              </a:rPr>
              <a:t>explicit teaching </a:t>
            </a:r>
            <a:r>
              <a:rPr lang="en-AU" sz="1800" b="0" i="0" u="none" strike="noStrike" dirty="0">
                <a:solidFill>
                  <a:srgbClr val="000000"/>
                </a:solidFill>
                <a:effectLst/>
                <a:highlight>
                  <a:srgbClr val="F5F5F5"/>
                </a:highlight>
                <a:latin typeface="Public Sans"/>
              </a:rPr>
              <a:t>and </a:t>
            </a:r>
            <a:r>
              <a:rPr lang="en-AU" sz="1800" b="1" i="0" u="none" strike="noStrike" dirty="0">
                <a:solidFill>
                  <a:srgbClr val="000000"/>
                </a:solidFill>
                <a:effectLst/>
                <a:highlight>
                  <a:srgbClr val="F5F5F5"/>
                </a:highlight>
                <a:latin typeface="Public Sans"/>
              </a:rPr>
              <a:t>classroom management</a:t>
            </a:r>
            <a:r>
              <a:rPr lang="en-AU" sz="1800" b="0" i="0" u="none" strike="noStrike" dirty="0">
                <a:solidFill>
                  <a:srgbClr val="000000"/>
                </a:solidFill>
                <a:effectLst/>
                <a:highlight>
                  <a:srgbClr val="F5F5F5"/>
                </a:highlight>
                <a:latin typeface="Public Sans"/>
              </a:rPr>
              <a:t>.</a:t>
            </a:r>
          </a:p>
          <a:p>
            <a:endParaRPr lang="en-AU" sz="1800" dirty="0">
              <a:latin typeface="Public Sans"/>
            </a:endParaRPr>
          </a:p>
          <a:p>
            <a:r>
              <a:rPr lang="en-AU" sz="1800" b="1" dirty="0">
                <a:latin typeface="Public Sans"/>
              </a:rPr>
              <a:t>Activity:</a:t>
            </a:r>
          </a:p>
          <a:p>
            <a:endParaRPr lang="en-AU" sz="1800" dirty="0"/>
          </a:p>
          <a:p>
            <a:pPr marL="342900" indent="-342900">
              <a:buAutoNum type="arabicPeriod"/>
            </a:pPr>
            <a:r>
              <a:rPr lang="en-AU" sz="1800" dirty="0">
                <a:latin typeface="Public Sans"/>
              </a:rPr>
              <a:t>Access and identify key features from delivering, sustaining and growing and excelling for the explicit teaching theme.</a:t>
            </a:r>
          </a:p>
          <a:p>
            <a:pPr marL="342900" indent="-342900">
              <a:buAutoNum type="arabicPeriod"/>
            </a:pPr>
            <a:r>
              <a:rPr lang="en-AU" sz="1800" dirty="0">
                <a:latin typeface="Public Sans"/>
              </a:rPr>
              <a:t>Access and identify key features from delivering, sustaining and growing and excelling for the classroom management theme.</a:t>
            </a:r>
          </a:p>
          <a:p>
            <a:pPr marL="342900" indent="-342900">
              <a:buAutoNum type="arabicPeriod"/>
            </a:pPr>
            <a:r>
              <a:rPr lang="en-AU" sz="1800" dirty="0">
                <a:latin typeface="Public Sans"/>
              </a:rPr>
              <a:t>Describe how our classrooms would look, feel and sound if we were to move to 'sustaining and growing' or move to 'excelling' </a:t>
            </a:r>
          </a:p>
          <a:p>
            <a:endParaRPr lang="en-AU" sz="1800" dirty="0"/>
          </a:p>
          <a:p>
            <a:endParaRPr lang="en-AU" sz="1800" dirty="0"/>
          </a:p>
          <a:p>
            <a:r>
              <a:rPr lang="en-AU" b="1" dirty="0">
                <a:latin typeface="Public Sans"/>
              </a:rPr>
              <a:t>Discussion points:</a:t>
            </a:r>
          </a:p>
          <a:p>
            <a:pPr marL="285750" indent="-285750" algn="l" rtl="0" fontAlgn="base">
              <a:buFont typeface="Arial" panose="020B0604020202020204" pitchFamily="34" charset="0"/>
              <a:buChar char="•"/>
            </a:pPr>
            <a:r>
              <a:rPr lang="en-AU" sz="1800" b="0" i="0" u="none" strike="noStrike" dirty="0">
                <a:solidFill>
                  <a:srgbClr val="000000"/>
                </a:solidFill>
                <a:effectLst/>
                <a:highlight>
                  <a:srgbClr val="F5F5F5"/>
                </a:highlight>
                <a:latin typeface="Public Sans"/>
              </a:rPr>
              <a:t>In ‘sustaining and growing’ the practice looks like a whole school approach to positive classroom management. </a:t>
            </a:r>
          </a:p>
          <a:p>
            <a:pPr marL="285750" indent="-285750" algn="l" rtl="0" fontAlgn="base">
              <a:buFont typeface="Arial" panose="020B0604020202020204" pitchFamily="34" charset="0"/>
              <a:buChar char="•"/>
            </a:pPr>
            <a:r>
              <a:rPr lang="en-AU" sz="1800" b="0" i="0" u="none" strike="noStrike" dirty="0">
                <a:solidFill>
                  <a:srgbClr val="000000"/>
                </a:solidFill>
                <a:effectLst/>
                <a:highlight>
                  <a:srgbClr val="F5F5F5"/>
                </a:highlight>
                <a:latin typeface="Public Sans"/>
              </a:rPr>
              <a:t>This extends to learning routines in ‘excelling’, where there are consistent school-wide approaches to learning routines that enable student engagement. </a:t>
            </a:r>
            <a:r>
              <a:rPr lang="en-US" sz="1800" b="0" i="0" dirty="0">
                <a:solidFill>
                  <a:srgbClr val="444444"/>
                </a:solidFill>
                <a:effectLst/>
                <a:highlight>
                  <a:srgbClr val="F5F5F5"/>
                </a:highlight>
                <a:latin typeface="Public Sans"/>
              </a:rPr>
              <a:t>​</a:t>
            </a:r>
          </a:p>
          <a:p>
            <a:pPr algn="l" rtl="0" fontAlgn="base"/>
            <a:r>
              <a:rPr lang="en-AU" sz="1800" b="0" i="0" dirty="0">
                <a:solidFill>
                  <a:srgbClr val="444444"/>
                </a:solidFill>
                <a:effectLst/>
                <a:highlight>
                  <a:srgbClr val="F5F5F5"/>
                </a:highlight>
                <a:latin typeface="Public Sans"/>
              </a:rPr>
              <a:t>​</a:t>
            </a:r>
          </a:p>
          <a:p>
            <a:endParaRPr lang="en-AU" sz="1800" dirty="0"/>
          </a:p>
          <a:p>
            <a:pPr algn="l" rtl="0" fontAlgn="base">
              <a:buFont typeface="Arial" panose="020B0604020202020204" pitchFamily="34" charset="0"/>
              <a:buChar char="•"/>
            </a:pPr>
            <a:endParaRPr lang="en-AU" sz="1800" dirty="0">
              <a:solidFill>
                <a:srgbClr val="333333"/>
              </a:solidFill>
              <a:latin typeface="Public Sans"/>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52</a:t>
            </a:fld>
            <a:endParaRPr lang="en-AU"/>
          </a:p>
        </p:txBody>
      </p:sp>
    </p:spTree>
    <p:extLst>
      <p:ext uri="{BB962C8B-B14F-4D97-AF65-F5344CB8AC3E}">
        <p14:creationId xmlns:p14="http://schemas.microsoft.com/office/powerpoint/2010/main" val="1673323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Purpose of slide: collating and using data - </a:t>
            </a:r>
            <a:r>
              <a:rPr lang="en-AU" sz="1600" b="1" i="0" u="none" strike="noStrike" dirty="0">
                <a:solidFill>
                  <a:srgbClr val="000000"/>
                </a:solidFill>
                <a:effectLst/>
                <a:highlight>
                  <a:srgbClr val="F5F5F5"/>
                </a:highlight>
                <a:latin typeface="Public Sans"/>
              </a:rPr>
              <a:t>suggested for school leadership team</a:t>
            </a:r>
          </a:p>
          <a:p>
            <a:endParaRPr lang="en-AU" b="1" dirty="0">
              <a:latin typeface="Public Sans"/>
            </a:endParaRPr>
          </a:p>
          <a:p>
            <a:r>
              <a:rPr lang="en-AU" b="1" dirty="0">
                <a:latin typeface="Public Sans"/>
              </a:rPr>
              <a:t>Speaker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[05:00]</a:t>
            </a:r>
          </a:p>
          <a:p>
            <a:endParaRPr lang="en-AU" dirty="0"/>
          </a:p>
          <a:p>
            <a:r>
              <a:rPr lang="en-AU" dirty="0">
                <a:latin typeface="Public Sans"/>
              </a:rPr>
              <a:t>Evaluating data is a way we can consider the extent to which we are being effective in achieving long term goals.  Data can be collected from many perspectives, including individual teachers and students, teams and whole school.  Data can include a range of things, such as observational/instructional rounds, student work samples (such as exit tickets), student self-reports, teacher reflections and assessments. Data can be quantitative and qualitative.  </a:t>
            </a:r>
          </a:p>
          <a:p>
            <a:endParaRPr lang="en-AU" dirty="0">
              <a:latin typeface="Public Sans"/>
            </a:endParaRPr>
          </a:p>
          <a:p>
            <a:r>
              <a:rPr lang="en-AU" dirty="0">
                <a:latin typeface="Public Sans"/>
              </a:rPr>
              <a:t>Reflecting on data helps us consider how efficient and effective we are being in achieving our instructional goals. It also provides key insights to inform the next steps of professional learning and whole school strategic planning. </a:t>
            </a:r>
          </a:p>
          <a:p>
            <a:endParaRPr lang="en-AU" dirty="0"/>
          </a:p>
          <a:p>
            <a:r>
              <a:rPr lang="en-AU" b="1" dirty="0">
                <a:latin typeface="Public Sans"/>
              </a:rPr>
              <a:t>Activity: </a:t>
            </a:r>
          </a:p>
          <a:p>
            <a:endParaRPr lang="en-AU" dirty="0">
              <a:latin typeface="Public Sans"/>
            </a:endParaRPr>
          </a:p>
          <a:p>
            <a:pPr marL="342900" indent="-342900">
              <a:buFont typeface="+mj-lt"/>
              <a:buAutoNum type="arabicPeriod"/>
            </a:pPr>
            <a:r>
              <a:rPr lang="en-AU" dirty="0">
                <a:latin typeface="Public Sans"/>
              </a:rPr>
              <a:t>What data have we accessed so far and what have we learnt? </a:t>
            </a:r>
          </a:p>
          <a:p>
            <a:pPr marL="342900" indent="-342900">
              <a:buFont typeface="+mj-lt"/>
              <a:buAutoNum type="arabicPeriod"/>
            </a:pPr>
            <a:r>
              <a:rPr lang="en-AU" dirty="0">
                <a:latin typeface="Public Sans"/>
              </a:rPr>
              <a:t>How can we select and measure data over time to consider our impact?</a:t>
            </a:r>
          </a:p>
          <a:p>
            <a:pPr marL="342900" indent="-342900">
              <a:buFont typeface="+mj-lt"/>
              <a:buAutoNum type="arabicPeriod"/>
            </a:pPr>
            <a:endParaRPr lang="en-AU" dirty="0">
              <a:latin typeface="Public Sans"/>
            </a:endParaRPr>
          </a:p>
          <a:p>
            <a:pPr marL="0" indent="0">
              <a:buFont typeface="+mj-lt"/>
              <a:buNone/>
            </a:pPr>
            <a:r>
              <a:rPr lang="en-AU" b="1" dirty="0">
                <a:latin typeface="Public Sans"/>
              </a:rPr>
              <a:t>Further reading:</a:t>
            </a:r>
          </a:p>
          <a:p>
            <a:pPr marL="0" indent="0">
              <a:buFont typeface="+mj-lt"/>
              <a:buNone/>
            </a:pPr>
            <a:endParaRPr lang="en-AU" dirty="0">
              <a:latin typeface="Public Sans"/>
            </a:endParaRPr>
          </a:p>
          <a:p>
            <a:pPr marL="0" indent="0">
              <a:buFont typeface="+mj-lt"/>
              <a:buNone/>
            </a:pPr>
            <a:r>
              <a:rPr lang="en-AU" dirty="0">
                <a:latin typeface="Public Sans"/>
              </a:rPr>
              <a:t>More information about using data to evaluate the curriculum aligned to the School Excellence Framework </a:t>
            </a:r>
            <a:br>
              <a:rPr lang="en-AU" dirty="0">
                <a:latin typeface="Public Sans"/>
              </a:rPr>
            </a:br>
            <a:r>
              <a:rPr lang="en-AU" dirty="0">
                <a:latin typeface="Public Sans"/>
              </a:rPr>
              <a:t>LECI: </a:t>
            </a:r>
            <a:r>
              <a:rPr lang="en-AU" b="1" dirty="0">
                <a:hlinkClick r:id="rId3" tooltip="https://myplsso.education.nsw.gov.au/mylearning/catalogue/details/62ea3ae9-855b-ef11-b00f-b5aeee9b86ab"/>
              </a:rPr>
              <a:t>Module 5: Using data to effectively evaluate the curriculum AC01087</a:t>
            </a:r>
            <a:endParaRPr lang="en-AU" dirty="0">
              <a:latin typeface="Public Sans"/>
            </a:endParaRPr>
          </a:p>
          <a:p>
            <a:pPr marL="0" indent="0">
              <a:buFont typeface="+mj-lt"/>
              <a:buNone/>
            </a:pPr>
            <a:endParaRPr lang="en-AU" dirty="0">
              <a:latin typeface="Public Sans"/>
            </a:endParaRPr>
          </a:p>
          <a:p>
            <a:pPr marL="0" indent="0">
              <a:buFont typeface="+mj-lt"/>
              <a:buNone/>
            </a:pPr>
            <a:endParaRPr lang="en-AU"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53</a:t>
            </a:fld>
            <a:endParaRPr lang="en-AU"/>
          </a:p>
        </p:txBody>
      </p:sp>
    </p:spTree>
    <p:extLst>
      <p:ext uri="{BB962C8B-B14F-4D97-AF65-F5344CB8AC3E}">
        <p14:creationId xmlns:p14="http://schemas.microsoft.com/office/powerpoint/2010/main" val="37927436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solidFill>
                  <a:srgbClr val="22272B"/>
                </a:solidFill>
                <a:latin typeface="Public Sans"/>
              </a:rPr>
              <a:t>Purpose of slide: Next steps</a:t>
            </a:r>
          </a:p>
          <a:p>
            <a:r>
              <a:rPr lang="en-AU" b="1" dirty="0">
                <a:solidFill>
                  <a:srgbClr val="22272B"/>
                </a:solidFill>
                <a:latin typeface="Public Sans"/>
              </a:rPr>
              <a:t>Speaker notes:</a:t>
            </a:r>
            <a:endParaRPr lang="en-US" b="1" dirty="0">
              <a:solidFill>
                <a:srgbClr val="22272B"/>
              </a:solidFill>
              <a:latin typeface="Public Sans"/>
            </a:endParaRPr>
          </a:p>
          <a:p>
            <a:r>
              <a:rPr lang="en-AU" b="1" dirty="0">
                <a:solidFill>
                  <a:srgbClr val="22272B"/>
                </a:solidFill>
                <a:latin typeface="Public Sans"/>
              </a:rPr>
              <a:t>[0:40]</a:t>
            </a:r>
            <a:endParaRPr lang="en-US" dirty="0">
              <a:solidFill>
                <a:srgbClr val="22272B"/>
              </a:solidFill>
              <a:latin typeface="Public Sans"/>
            </a:endParaRPr>
          </a:p>
          <a:p>
            <a:endParaRPr lang="en-AU" dirty="0">
              <a:solidFill>
                <a:srgbClr val="22272B"/>
              </a:solidFill>
            </a:endParaRPr>
          </a:p>
          <a:p>
            <a:r>
              <a:rPr lang="en-AU" dirty="0">
                <a:solidFill>
                  <a:srgbClr val="22272B"/>
                </a:solidFill>
                <a:latin typeface="Public Sans"/>
              </a:rPr>
              <a:t>The evidence on explicit teaching is clear, it shows us how important it is to align our teaching pedagogy with how learning occurs. Ongoing information to support this is available on the department's website. </a:t>
            </a:r>
            <a:endParaRPr lang="en-AU" dirty="0">
              <a:solidFill>
                <a:srgbClr val="000000"/>
              </a:solidFill>
              <a:latin typeface="Arial"/>
              <a:cs typeface="Arial"/>
            </a:endParaRPr>
          </a:p>
          <a:p>
            <a:r>
              <a:rPr lang="en-AU" dirty="0">
                <a:solidFill>
                  <a:srgbClr val="22272B"/>
                </a:solidFill>
                <a:latin typeface="Public Sans"/>
              </a:rPr>
              <a:t>This includes information about the enabling factors, how learning happens and the explicit teaching strategies. The website will continue to be updated as new resources are released in future. </a:t>
            </a:r>
            <a:br>
              <a:rPr lang="en-AU" dirty="0">
                <a:latin typeface="Arial"/>
                <a:cs typeface="Arial"/>
              </a:rPr>
            </a:br>
            <a:br>
              <a:rPr lang="en-AU" sz="1600" b="0" i="0" dirty="0">
                <a:latin typeface="Arial"/>
                <a:cs typeface="Arial"/>
              </a:rPr>
            </a:br>
            <a:r>
              <a:rPr lang="en-AU" dirty="0">
                <a:latin typeface="Public Sans"/>
                <a:hlinkClick r:id="rId3"/>
              </a:rPr>
              <a:t>https://education.nsw.gov.au/teaching-and-learning/curriculum/explicit-teaching</a:t>
            </a:r>
            <a:endParaRPr lang="en-AU" dirty="0">
              <a:latin typeface="Arial"/>
              <a:cs typeface="Arial"/>
            </a:endParaRPr>
          </a:p>
          <a:p>
            <a:endParaRPr lang="en-AU"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55</a:t>
            </a:fld>
            <a:endParaRPr lang="en-AU"/>
          </a:p>
        </p:txBody>
      </p:sp>
    </p:spTree>
    <p:extLst>
      <p:ext uri="{BB962C8B-B14F-4D97-AF65-F5344CB8AC3E}">
        <p14:creationId xmlns:p14="http://schemas.microsoft.com/office/powerpoint/2010/main" val="20997293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3811334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57</a:t>
            </a:fld>
            <a:endParaRPr lang="en-AU"/>
          </a:p>
        </p:txBody>
      </p:sp>
    </p:spTree>
    <p:extLst>
      <p:ext uri="{BB962C8B-B14F-4D97-AF65-F5344CB8AC3E}">
        <p14:creationId xmlns:p14="http://schemas.microsoft.com/office/powerpoint/2010/main" val="11184959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58</a:t>
            </a:fld>
            <a:endParaRPr lang="en-AU"/>
          </a:p>
        </p:txBody>
      </p:sp>
    </p:spTree>
    <p:extLst>
      <p:ext uri="{BB962C8B-B14F-4D97-AF65-F5344CB8AC3E}">
        <p14:creationId xmlns:p14="http://schemas.microsoft.com/office/powerpoint/2010/main" val="3712009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A2CED-E2A2-4476-0F1B-E6A8C8F17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9FADB-F4FF-2C5F-1854-811CE6EFBC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8BE67-2168-3164-F609-15BAE5657FCD}"/>
              </a:ext>
            </a:extLst>
          </p:cNvPr>
          <p:cNvSpPr>
            <a:spLocks noGrp="1"/>
          </p:cNvSpPr>
          <p:nvPr>
            <p:ph type="body" idx="1"/>
          </p:nvPr>
        </p:nvSpPr>
        <p:spPr/>
        <p:txBody>
          <a:bodyPr/>
          <a:lstStyle/>
          <a:p>
            <a:endParaRPr lang="en-US"/>
          </a:p>
          <a:p>
            <a:endParaRPr lang="en-US"/>
          </a:p>
          <a:p>
            <a:endParaRPr lang="en-US">
              <a:latin typeface="Public Sans"/>
            </a:endParaRPr>
          </a:p>
        </p:txBody>
      </p:sp>
      <p:sp>
        <p:nvSpPr>
          <p:cNvPr id="4" name="Slide Number Placeholder 3">
            <a:extLst>
              <a:ext uri="{FF2B5EF4-FFF2-40B4-BE49-F238E27FC236}">
                <a16:creationId xmlns:a16="http://schemas.microsoft.com/office/drawing/2014/main" id="{D0B3CF08-31BD-A665-AE7D-B76D932DAC05}"/>
              </a:ext>
            </a:extLst>
          </p:cNvPr>
          <p:cNvSpPr>
            <a:spLocks noGrp="1"/>
          </p:cNvSpPr>
          <p:nvPr>
            <p:ph type="sldNum" sz="quarter" idx="5"/>
          </p:nvPr>
        </p:nvSpPr>
        <p:spPr/>
        <p:txBody>
          <a:bodyPr/>
          <a:lstStyle/>
          <a:p>
            <a:fld id="{B07158C4-A119-4B78-9DE8-A50001BC31DC}" type="slidenum">
              <a:rPr lang="en-AU" smtClean="0"/>
              <a:pPr/>
              <a:t>59</a:t>
            </a:fld>
            <a:endParaRPr lang="en-AU"/>
          </a:p>
        </p:txBody>
      </p:sp>
    </p:spTree>
    <p:extLst>
      <p:ext uri="{BB962C8B-B14F-4D97-AF65-F5344CB8AC3E}">
        <p14:creationId xmlns:p14="http://schemas.microsoft.com/office/powerpoint/2010/main" val="276546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To highlight where this module fits with other current and future modules and technique guides.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[00:30]</a:t>
            </a:r>
            <a:endParaRPr lang="en-AU" dirty="0">
              <a:latin typeface="Public Sans"/>
            </a:endParaRPr>
          </a:p>
          <a:p>
            <a:endParaRPr lang="en-AU" dirty="0"/>
          </a:p>
          <a:p>
            <a:r>
              <a:rPr lang="en-AU" b="1" dirty="0">
                <a:latin typeface="Public Sans"/>
              </a:rPr>
              <a:t>Speaker notes: </a:t>
            </a:r>
          </a:p>
          <a:p>
            <a:r>
              <a:rPr lang="en-AU" b="0" dirty="0">
                <a:latin typeface="Public Sans"/>
              </a:rPr>
              <a:t>This module looks at one of the 8 explicit teaching </a:t>
            </a:r>
            <a:r>
              <a:rPr lang="en-AU" dirty="0">
                <a:latin typeface="Public Sans"/>
              </a:rPr>
              <a:t>strategies</a:t>
            </a:r>
            <a:r>
              <a:rPr lang="en-AU" b="0" dirty="0">
                <a:latin typeface="Public Sans"/>
              </a:rPr>
              <a:t>, checking for understanding and </a:t>
            </a:r>
            <a:r>
              <a:rPr lang="en-AU" dirty="0">
                <a:latin typeface="Public Sans"/>
              </a:rPr>
              <a:t>some</a:t>
            </a:r>
            <a:r>
              <a:rPr lang="en-AU" b="0" dirty="0">
                <a:latin typeface="Public Sans"/>
              </a:rPr>
              <a:t> techniques for this strategy, student response systems and responsive teaching</a:t>
            </a:r>
            <a:r>
              <a:rPr lang="en-AU" dirty="0">
                <a:latin typeface="Public Sans"/>
              </a:rPr>
              <a:t>. These</a:t>
            </a:r>
            <a:r>
              <a:rPr lang="en-AU" b="0" dirty="0">
                <a:latin typeface="Public Sans"/>
              </a:rPr>
              <a:t> learning modules and the corresponding technique guides will have staggered release dates. </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81538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b="1">
              <a:solidFill>
                <a:srgbClr val="4472C4"/>
              </a:solidFill>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55573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Purpose and outcome of Part A</a:t>
            </a:r>
          </a:p>
          <a:p>
            <a:r>
              <a:rPr lang="en-AU" b="1" dirty="0">
                <a:latin typeface="Public Sans"/>
              </a:rPr>
              <a:t>[00:30]</a:t>
            </a:r>
            <a:endParaRPr lang="en-AU" dirty="0">
              <a:latin typeface="Public Sans"/>
            </a:endParaRPr>
          </a:p>
          <a:p>
            <a:endParaRPr lang="en-AU" b="1" dirty="0">
              <a:latin typeface="Public Sans"/>
            </a:endParaRPr>
          </a:p>
          <a:p>
            <a:r>
              <a:rPr lang="en-AU" b="1" dirty="0">
                <a:latin typeface="Public Sans"/>
              </a:rPr>
              <a:t>Speaker notes:</a:t>
            </a:r>
            <a:endParaRPr lang="en-AU" b="1" dirty="0">
              <a:latin typeface="Aptos"/>
            </a:endParaRPr>
          </a:p>
          <a:p>
            <a:r>
              <a:rPr lang="en-AU" dirty="0">
                <a:latin typeface="Public Sans"/>
              </a:rPr>
              <a:t>This strategy learning module focuses on teachers making purposeful decisions to check students’ understanding throughout lessons. </a:t>
            </a:r>
            <a:endParaRPr lang="en-AU" sz="1600" b="1" dirty="0">
              <a:latin typeface="Aptos"/>
            </a:endParaRPr>
          </a:p>
          <a:p>
            <a:endParaRPr lang="en-AU" sz="1600" b="1" dirty="0">
              <a:latin typeface="Aptos"/>
            </a:endParaRPr>
          </a:p>
          <a:p>
            <a:r>
              <a:rPr lang="en-AU" b="1" dirty="0">
                <a:latin typeface="Public Sans"/>
              </a:rPr>
              <a:t>The purpose of Part A is:</a:t>
            </a:r>
          </a:p>
          <a:p>
            <a:r>
              <a:rPr lang="en-AU" dirty="0">
                <a:latin typeface="Public Sans"/>
              </a:rPr>
              <a:t>To understand the mechanisms of checking for understanding in the context of optimising student understanding, engagement and participation.</a:t>
            </a:r>
          </a:p>
          <a:p>
            <a:endParaRPr lang="en-AU" dirty="0"/>
          </a:p>
          <a:p>
            <a:r>
              <a:rPr lang="en-AU" b="1" dirty="0">
                <a:latin typeface="Public Sans"/>
              </a:rPr>
              <a:t>Working towards the outcome that:</a:t>
            </a:r>
          </a:p>
          <a:p>
            <a:r>
              <a:rPr lang="en-AU" dirty="0">
                <a:latin typeface="Public Sans"/>
              </a:rPr>
              <a:t>We can articulate how, when and why we check for understanding.</a:t>
            </a:r>
          </a:p>
          <a:p>
            <a:pPr marL="285750" indent="-285750">
              <a:buFont typeface="Arial"/>
              <a:buChar char="•"/>
            </a:pPr>
            <a:endParaRPr lang="en-AU" dirty="0">
              <a:latin typeface="Public Sans"/>
            </a:endParaRPr>
          </a:p>
          <a:p>
            <a:endParaRPr lang="en-AU" sz="1600" b="1" dirty="0">
              <a:latin typeface="Aptos"/>
            </a:endParaRPr>
          </a:p>
          <a:p>
            <a:endParaRPr lang="en-AU" dirty="0">
              <a:latin typeface="Public Sans"/>
            </a:endParaRP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46077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Purpose: Key idea as we focus on checking for understanding</a:t>
            </a:r>
          </a:p>
          <a:p>
            <a:r>
              <a:rPr lang="en-AU" b="1" dirty="0">
                <a:latin typeface="Public Sans"/>
              </a:rPr>
              <a:t>[00:30]</a:t>
            </a:r>
            <a:endParaRPr lang="en-AU" dirty="0">
              <a:latin typeface="Public Sans"/>
            </a:endParaRPr>
          </a:p>
          <a:p>
            <a:endParaRPr lang="en-AU" b="1" dirty="0">
              <a:latin typeface="Public Sans"/>
            </a:endParaRPr>
          </a:p>
          <a:p>
            <a:r>
              <a:rPr lang="en-AU" b="1" dirty="0">
                <a:latin typeface="Public Sans"/>
              </a:rPr>
              <a:t>Speaker notes:</a:t>
            </a:r>
            <a:endParaRPr lang="en-US" dirty="0">
              <a:latin typeface="Public Sans"/>
            </a:endParaRPr>
          </a:p>
          <a:p>
            <a:r>
              <a:rPr lang="en-AU" dirty="0">
                <a:latin typeface="Public Sans"/>
              </a:rPr>
              <a:t>Checking for understanding is essential because it delivers immediate, relevant feedback during lessons. It allows us to correct misconceptions as they arise and helps our students build accurate schemas.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975741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28156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142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77884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7463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81670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3973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65422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293902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54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420064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544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38891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838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5444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82146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98180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92122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9726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123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0176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1156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523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25347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401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96868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4338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61318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22958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81866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361953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1142064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about-us/strategies-and-reports/school-excellence-and-accountability/school-excellence-in-action/strategic-improvement-plan#:~:text=The%20School%20Excellence%20Plan,-The%20School%20Excellence&amp;text=clearly%20identifies%20the%20expected%20improvement,will%20be%20monitored%20and%20evaluated"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2.xml"/><Relationship Id="rId16"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21.pn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4.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39.svg"/><Relationship Id="rId11" Type="http://schemas.openxmlformats.org/officeDocument/2006/relationships/hyperlink" Target="https://evidenceforlearning.org.au/education-evidence/guidance-reports/effective-professional-development" TargetMode="External"/><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sv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47.xml"/><Relationship Id="rId4" Type="http://schemas.openxmlformats.org/officeDocument/2006/relationships/slide" Target="slide23.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sv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image" Target="../media/image39.svg"/><Relationship Id="rId11" Type="http://schemas.openxmlformats.org/officeDocument/2006/relationships/hyperlink" Target="https://evidenceforlearning.org.au/education-evidence/guidance-reports/effective-professional-development" TargetMode="External"/><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svg"/><Relationship Id="rId9"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hyperlink" Target="https://education.nsw.gov.au/inside-the-department/directory-a-z/strategic-school-improvement/school-excellence-framework"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mailto:ContactCurriculumReform@det.nsw.edu.au" TargetMode="External"/><Relationship Id="rId2" Type="http://schemas.openxmlformats.org/officeDocument/2006/relationships/hyperlink" Target="https://forms.office.com/Pages/ResponsePage.aspx?id=muagBYpBwUecJZOHJhv5kS7St7SZIt1HoJYYYcGpETNUMlZRM1VKUkM4SERUVEw1SUVLTUFaRURFQSQlQCN0PWcu" TargetMode="External"/><Relationship Id="rId1" Type="http://schemas.openxmlformats.org/officeDocument/2006/relationships/slideLayout" Target="../slideLayouts/slideLayout19.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8" Type="http://schemas.openxmlformats.org/officeDocument/2006/relationships/hyperlink" Target="https://education.nsw.gov.au/teaching-and-learning/curriculum/explicit-teaching" TargetMode="External"/><Relationship Id="rId3" Type="http://schemas.openxmlformats.org/officeDocument/2006/relationships/image" Target="../media/image75.png"/><Relationship Id="rId7" Type="http://schemas.openxmlformats.org/officeDocument/2006/relationships/hyperlink" Target="https://education.nsw.gov.au/teaching-and-learning/curriculum/explicit-teaching/enabling-factors-for-explicit-teaching" TargetMode="External"/><Relationship Id="rId2" Type="http://schemas.openxmlformats.org/officeDocument/2006/relationships/notesSlide" Target="../notesSlides/notesSlide54.xml"/><Relationship Id="rId1" Type="http://schemas.openxmlformats.org/officeDocument/2006/relationships/slideLayout" Target="../slideLayouts/slideLayout27.xml"/><Relationship Id="rId6" Type="http://schemas.openxmlformats.org/officeDocument/2006/relationships/hyperlink" Target="https://education.nsw.gov.au/teaching-and-learning/curriculum/explicit-teaching/how-learning-happens" TargetMode="External"/><Relationship Id="rId5" Type="http://schemas.openxmlformats.org/officeDocument/2006/relationships/hyperlink" Target="https://education.nsw.gov.au/teaching-and-learning/curriculum/explicit-teaching/about-explicit-teaching" TargetMode="External"/><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hyperlink" Target="https://www.edresearch.edu.au/guides-resources/practice-resources/foundational-classroom-management-resources-handbook" TargetMode="External"/><Relationship Id="rId7" Type="http://schemas.openxmlformats.org/officeDocument/2006/relationships/hyperlink" Target="https://www.youtube.com/watch?v=chAB0wtMccs" TargetMode="External"/><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hyperlink" Target="https://www.youtube.com/watch?v=s7eBvpKqIuo" TargetMode="External"/><Relationship Id="rId5" Type="http://schemas.openxmlformats.org/officeDocument/2006/relationships/hyperlink" Target="https://education.nsw.gov.au/teaching-and-learning/professional-learning/high-impact-professional-learning/what-is-hipl" TargetMode="External"/><Relationship Id="rId4" Type="http://schemas.openxmlformats.org/officeDocument/2006/relationships/hyperlink" Target="https://education.nsw.gov.au/cese/guide-to-evidence-based-models-of-collaborative-inquiry"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56.xml"/><Relationship Id="rId1" Type="http://schemas.openxmlformats.org/officeDocument/2006/relationships/slideLayout" Target="../slideLayouts/slideLayout29.xm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files.eric.ed.gov/fulltext/ED370885.pdf" TargetMode="External"/><Relationship Id="rId7" Type="http://schemas.openxmlformats.org/officeDocument/2006/relationships/hyperlink" Target="https://educationendowmentfoundation.org.uk/news/eef-blog-ecf-exploring-the-evidence-prior-knowledge-and-pupil-misconceptions" TargetMode="External"/><Relationship Id="rId2" Type="http://schemas.openxmlformats.org/officeDocument/2006/relationships/notesSlide" Target="../notesSlides/notesSlide57.xml"/><Relationship Id="rId1" Type="http://schemas.openxmlformats.org/officeDocument/2006/relationships/slideLayout" Target="../slideLayouts/slideLayout19.xml"/><Relationship Id="rId6" Type="http://schemas.openxmlformats.org/officeDocument/2006/relationships/hyperlink" Target="https://teachlikeachampion.org/blog/cold-call-inclusive/" TargetMode="External"/><Relationship Id="rId5" Type="http://schemas.openxmlformats.org/officeDocument/2006/relationships/hyperlink" Target="https://evidenceforlearning.org.au/education-evidence/guidance-reports/effective-professional-development" TargetMode="External"/><Relationship Id="rId4" Type="http://schemas.openxmlformats.org/officeDocument/2006/relationships/hyperlink" Target="https://studentwellbeinghub.edu.au/educators/topics/wellbeing/grappling-with-engagement/"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YpRX5dhbm7U" TargetMode="External"/><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CDE3C6-1D64-A1A1-0FBD-00D98F093762}"/>
              </a:ext>
            </a:extLst>
          </p:cNvPr>
          <p:cNvSpPr>
            <a:spLocks noGrp="1"/>
          </p:cNvSpPr>
          <p:nvPr>
            <p:ph type="title"/>
          </p:nvPr>
        </p:nvSpPr>
        <p:spPr>
          <a:xfrm>
            <a:off x="360000" y="360001"/>
            <a:ext cx="10080000" cy="548704"/>
          </a:xfrm>
        </p:spPr>
        <p:txBody>
          <a:bodyPr/>
          <a:lstStyle/>
          <a:p>
            <a:r>
              <a:rPr lang="en-AU" dirty="0"/>
              <a:t>About this presentation</a:t>
            </a:r>
          </a:p>
        </p:txBody>
      </p:sp>
      <p:sp>
        <p:nvSpPr>
          <p:cNvPr id="8" name="Text Placeholder 7">
            <a:extLst>
              <a:ext uri="{FF2B5EF4-FFF2-40B4-BE49-F238E27FC236}">
                <a16:creationId xmlns:a16="http://schemas.microsoft.com/office/drawing/2014/main" id="{C22F0C49-0778-E3D2-9BCB-793705A6B34A}"/>
              </a:ext>
            </a:extLst>
          </p:cNvPr>
          <p:cNvSpPr>
            <a:spLocks noGrp="1"/>
          </p:cNvSpPr>
          <p:nvPr>
            <p:ph type="body" sz="quarter" idx="18"/>
          </p:nvPr>
        </p:nvSpPr>
        <p:spPr>
          <a:xfrm>
            <a:off x="360000" y="981264"/>
            <a:ext cx="10080000" cy="310015"/>
          </a:xfrm>
        </p:spPr>
        <p:txBody>
          <a:bodyPr/>
          <a:lstStyle/>
          <a:p>
            <a:r>
              <a:rPr lang="en-AU"/>
              <a:t>Facilitator instructions </a:t>
            </a:r>
          </a:p>
        </p:txBody>
      </p:sp>
      <p:sp>
        <p:nvSpPr>
          <p:cNvPr id="9" name="Text Placeholder 8">
            <a:extLst>
              <a:ext uri="{FF2B5EF4-FFF2-40B4-BE49-F238E27FC236}">
                <a16:creationId xmlns:a16="http://schemas.microsoft.com/office/drawing/2014/main" id="{436577EB-674A-E723-5EDF-EFEA53B3D5C1}"/>
              </a:ext>
            </a:extLst>
          </p:cNvPr>
          <p:cNvSpPr>
            <a:spLocks noGrp="1"/>
          </p:cNvSpPr>
          <p:nvPr>
            <p:ph type="body" sz="quarter" idx="19"/>
          </p:nvPr>
        </p:nvSpPr>
        <p:spPr>
          <a:xfrm>
            <a:off x="360000" y="1862942"/>
            <a:ext cx="11484000" cy="4491058"/>
          </a:xfrm>
        </p:spPr>
        <p:txBody>
          <a:bodyPr vert="horz" lIns="0" tIns="0" rIns="0" bIns="0" rtlCol="0" anchor="t">
            <a:noAutofit/>
          </a:bodyPr>
          <a:lstStyle/>
          <a:p>
            <a:r>
              <a:rPr lang="en-AU" dirty="0"/>
              <a:t>This slide deck contains 3 parts that require some preplanning.</a:t>
            </a:r>
          </a:p>
          <a:p>
            <a:pPr marL="457200" indent="-457200">
              <a:buFont typeface="Arial" panose="020B0604020202020204" pitchFamily="34" charset="0"/>
              <a:buAutoNum type="arabicParenR"/>
            </a:pPr>
            <a:r>
              <a:rPr lang="en-AU" sz="2000" dirty="0">
                <a:solidFill>
                  <a:srgbClr val="22272B"/>
                </a:solidFill>
              </a:rPr>
              <a:t>Strategy overview, approach and impact </a:t>
            </a:r>
            <a:r>
              <a:rPr lang="en-AU" dirty="0">
                <a:solidFill>
                  <a:srgbClr val="22272B"/>
                </a:solidFill>
              </a:rPr>
              <a:t>–</a:t>
            </a:r>
            <a:r>
              <a:rPr lang="en-AU" sz="2000" dirty="0"/>
              <a:t> </a:t>
            </a:r>
            <a:r>
              <a:rPr lang="en-AU" b="1" dirty="0"/>
              <a:t>opportunity to collect data that could be used in Part C. The presenter will need to facilitate this.</a:t>
            </a:r>
            <a:endParaRPr lang="en-AU" sz="2000" b="1" dirty="0"/>
          </a:p>
          <a:p>
            <a:pPr marL="457200" indent="-457200">
              <a:buAutoNum type="arabicParenR"/>
            </a:pPr>
            <a:r>
              <a:rPr lang="en-AU" sz="2000" dirty="0">
                <a:solidFill>
                  <a:srgbClr val="22272B"/>
                </a:solidFill>
              </a:rPr>
              <a:t>Implementing the strategies through techniques </a:t>
            </a:r>
            <a:r>
              <a:rPr lang="en-AU" dirty="0">
                <a:solidFill>
                  <a:srgbClr val="22272B"/>
                </a:solidFill>
              </a:rPr>
              <a:t>–</a:t>
            </a:r>
            <a:r>
              <a:rPr lang="en-AU" sz="2000" dirty="0"/>
              <a:t> </a:t>
            </a:r>
            <a:r>
              <a:rPr lang="en-AU" sz="2000" b="1" dirty="0"/>
              <a:t>t</a:t>
            </a:r>
            <a:r>
              <a:rPr lang="en-AU" b="1" dirty="0"/>
              <a:t>he group activity requires pre-planning.</a:t>
            </a:r>
            <a:endParaRPr lang="en-AU" sz="2000" b="1" dirty="0"/>
          </a:p>
          <a:p>
            <a:pPr marL="457200" indent="-457200">
              <a:buAutoNum type="arabicParenR"/>
            </a:pPr>
            <a:r>
              <a:rPr lang="en-AU" sz="2000" dirty="0">
                <a:solidFill>
                  <a:schemeClr val="tx1"/>
                </a:solidFill>
              </a:rPr>
              <a:t>Evaluating a whole-school approach </a:t>
            </a:r>
            <a:r>
              <a:rPr lang="en-AU" dirty="0">
                <a:solidFill>
                  <a:schemeClr val="tx1"/>
                </a:solidFill>
              </a:rPr>
              <a:t>–</a:t>
            </a:r>
            <a:r>
              <a:rPr lang="en-AU" dirty="0"/>
              <a:t> </a:t>
            </a:r>
            <a:r>
              <a:rPr lang="en-AU" b="1" dirty="0"/>
              <a:t>opportunity to link to the </a:t>
            </a:r>
            <a:r>
              <a:rPr lang="en-AU" b="1" dirty="0">
                <a:solidFill>
                  <a:schemeClr val="accent2"/>
                </a:solidFill>
                <a:hlinkClick r:id="rId3">
                  <a:extLst>
                    <a:ext uri="{A12FA001-AC4F-418D-AE19-62706E023703}">
                      <ahyp:hlinkClr xmlns:ahyp="http://schemas.microsoft.com/office/drawing/2018/hyperlinkcolor" val="tx"/>
                    </a:ext>
                  </a:extLst>
                </a:hlinkClick>
              </a:rPr>
              <a:t>School Excellence Plan</a:t>
            </a:r>
            <a:r>
              <a:rPr lang="en-AU" b="1" dirty="0"/>
              <a:t>.</a:t>
            </a:r>
            <a:endParaRPr lang="en-AU" sz="2000" b="1" dirty="0"/>
          </a:p>
          <a:p>
            <a:r>
              <a:rPr lang="en-AU" dirty="0"/>
              <a:t>Slides are repeated across strategy modules so they can be implemented with the same structure. Note: some slides contain animations indicated by [click] in the presenter notes. </a:t>
            </a:r>
          </a:p>
        </p:txBody>
      </p:sp>
      <p:sp>
        <p:nvSpPr>
          <p:cNvPr id="6" name="Slide Number Placeholder 5">
            <a:extLst>
              <a:ext uri="{FF2B5EF4-FFF2-40B4-BE49-F238E27FC236}">
                <a16:creationId xmlns:a16="http://schemas.microsoft.com/office/drawing/2014/main" id="{2017E2D4-19FB-4FBB-5354-C179EBC19D0C}"/>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1</a:t>
            </a:fld>
            <a:endParaRPr lang="en-AU"/>
          </a:p>
        </p:txBody>
      </p:sp>
    </p:spTree>
    <p:extLst>
      <p:ext uri="{BB962C8B-B14F-4D97-AF65-F5344CB8AC3E}">
        <p14:creationId xmlns:p14="http://schemas.microsoft.com/office/powerpoint/2010/main" val="149334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a:xfrm>
            <a:off x="360000" y="360000"/>
            <a:ext cx="10080000" cy="545601"/>
          </a:xfrm>
        </p:spPr>
        <p:txBody>
          <a:bodyPr/>
          <a:lstStyle/>
          <a:p>
            <a:r>
              <a:rPr lang="en-AU" dirty="0"/>
              <a:t>Initial data reflection point</a:t>
            </a:r>
          </a:p>
        </p:txBody>
      </p:sp>
      <p:pic>
        <p:nvPicPr>
          <p:cNvPr id="1026" name="Picture 2" descr="Amy Berry's continuum of engagement provides a model to reflect on our students’ engagement.">
            <a:extLst>
              <a:ext uri="{FF2B5EF4-FFF2-40B4-BE49-F238E27FC236}">
                <a16:creationId xmlns:a16="http://schemas.microsoft.com/office/drawing/2014/main" id="{3CFE4511-D5FE-44F4-0659-CB0BB6380077}"/>
              </a:ext>
            </a:extLst>
          </p:cNvPr>
          <p:cNvPicPr>
            <a:picLocks noGrp="1" noChangeAspect="1" noChangeArrowheads="1"/>
          </p:cNvPicPr>
          <p:nvPr>
            <p:ph idx="1"/>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9573"/>
          <a:stretch/>
        </p:blipFill>
        <p:spPr bwMode="auto">
          <a:xfrm>
            <a:off x="360000" y="1800664"/>
            <a:ext cx="9980956" cy="46668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B46A0D-15FD-4DB9-7C5C-9AF93CB007DE}"/>
              </a:ext>
            </a:extLst>
          </p:cNvPr>
          <p:cNvSpPr txBox="1"/>
          <p:nvPr/>
        </p:nvSpPr>
        <p:spPr>
          <a:xfrm>
            <a:off x="360000" y="6467500"/>
            <a:ext cx="9277065" cy="276999"/>
          </a:xfrm>
          <a:prstGeom prst="rect">
            <a:avLst/>
          </a:prstGeom>
          <a:noFill/>
        </p:spPr>
        <p:txBody>
          <a:bodyPr wrap="square" lIns="91440" tIns="45720" rIns="91440" bIns="45720" anchor="t">
            <a:spAutoFit/>
          </a:bodyPr>
          <a:lstStyle/>
          <a:p>
            <a:r>
              <a:rPr lang="en-AU" sz="1200" b="0" i="0" dirty="0">
                <a:effectLst/>
              </a:rPr>
              <a:t>A continuum of student engagement, </a:t>
            </a:r>
            <a:r>
              <a:rPr lang="en-AU" sz="1200" dirty="0"/>
              <a:t>adapted from</a:t>
            </a:r>
            <a:r>
              <a:rPr lang="en-AU" sz="1200" b="0" i="0" dirty="0">
                <a:effectLst/>
              </a:rPr>
              <a:t> </a:t>
            </a:r>
            <a:r>
              <a:rPr lang="en-AU" sz="1200" b="0" i="1" dirty="0">
                <a:effectLst/>
              </a:rPr>
              <a:t>Reimagining Student Engagement</a:t>
            </a:r>
            <a:r>
              <a:rPr lang="en-AU" sz="1200" b="0" i="0" dirty="0">
                <a:effectLst/>
              </a:rPr>
              <a:t> by Amy Berry. </a:t>
            </a:r>
            <a:r>
              <a:rPr lang="en-AU" sz="1200" b="0" i="1" dirty="0">
                <a:effectLst/>
              </a:rPr>
              <a:t>(Corwin Press)</a:t>
            </a:r>
            <a:endParaRPr lang="en-AU" sz="1200" dirty="0"/>
          </a:p>
        </p:txBody>
      </p:sp>
      <p:sp>
        <p:nvSpPr>
          <p:cNvPr id="5" name="Slide Number Placeholder 3">
            <a:extLst>
              <a:ext uri="{FF2B5EF4-FFF2-40B4-BE49-F238E27FC236}">
                <a16:creationId xmlns:a16="http://schemas.microsoft.com/office/drawing/2014/main" id="{C22173D3-68E8-50FC-B0A6-4F0EF066FB4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
        <p:nvSpPr>
          <p:cNvPr id="2" name="Rectangle: Rounded Corners 1">
            <a:extLst>
              <a:ext uri="{FF2B5EF4-FFF2-40B4-BE49-F238E27FC236}">
                <a16:creationId xmlns:a16="http://schemas.microsoft.com/office/drawing/2014/main" id="{DBCFDBE0-12D7-2786-BCBB-6BFFB8DB6C64}"/>
              </a:ext>
              <a:ext uri="{C183D7F6-B498-43B3-948B-1728B52AA6E4}">
                <adec:decorative xmlns:adec="http://schemas.microsoft.com/office/drawing/2017/decorative" val="1"/>
              </a:ext>
            </a:extLst>
          </p:cNvPr>
          <p:cNvSpPr/>
          <p:nvPr/>
        </p:nvSpPr>
        <p:spPr>
          <a:xfrm>
            <a:off x="618978" y="2082018"/>
            <a:ext cx="9383151" cy="1856936"/>
          </a:xfrm>
          <a:prstGeom prst="roundRect">
            <a:avLst>
              <a:gd name="adj" fmla="val 11520"/>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568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9BD19-876E-7233-9E5F-3202B33FF5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42C1F63-CF6F-3B4B-BCC8-C2C561EBD115}"/>
              </a:ext>
            </a:extLst>
          </p:cNvPr>
          <p:cNvSpPr>
            <a:spLocks noGrp="1"/>
          </p:cNvSpPr>
          <p:nvPr>
            <p:ph type="title"/>
          </p:nvPr>
        </p:nvSpPr>
        <p:spPr/>
        <p:txBody>
          <a:bodyPr/>
          <a:lstStyle/>
          <a:p>
            <a:r>
              <a:rPr lang="en-AU"/>
              <a:t>Enabling factors</a:t>
            </a:r>
          </a:p>
        </p:txBody>
      </p:sp>
      <p:pic>
        <p:nvPicPr>
          <p:cNvPr id="18" name="Picture 17">
            <a:extLst>
              <a:ext uri="{FF2B5EF4-FFF2-40B4-BE49-F238E27FC236}">
                <a16:creationId xmlns:a16="http://schemas.microsoft.com/office/drawing/2014/main" id="{C99EB75E-B822-C1F6-1B13-8D2BDF6EA2B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2326" y="314925"/>
            <a:ext cx="735894" cy="777528"/>
          </a:xfrm>
          <a:prstGeom prst="rect">
            <a:avLst/>
          </a:prstGeom>
        </p:spPr>
      </p:pic>
      <p:grpSp>
        <p:nvGrpSpPr>
          <p:cNvPr id="23" name="Group 22" descr="Know students and how they learn.&#10;Teachers understand how learning happens, and this informs their practice.">
            <a:extLst>
              <a:ext uri="{FF2B5EF4-FFF2-40B4-BE49-F238E27FC236}">
                <a16:creationId xmlns:a16="http://schemas.microsoft.com/office/drawing/2014/main" id="{ADEED9AC-6E25-1D1D-EEC4-AD60EB9759B0}"/>
              </a:ext>
            </a:extLst>
          </p:cNvPr>
          <p:cNvGrpSpPr/>
          <p:nvPr/>
        </p:nvGrpSpPr>
        <p:grpSpPr>
          <a:xfrm>
            <a:off x="372000" y="1225304"/>
            <a:ext cx="5347771" cy="2569974"/>
            <a:chOff x="360000" y="1663142"/>
            <a:chExt cx="4643252" cy="2776180"/>
          </a:xfrm>
        </p:grpSpPr>
        <p:sp>
          <p:nvSpPr>
            <p:cNvPr id="11" name="Freeform: Shape 10">
              <a:extLst>
                <a:ext uri="{FF2B5EF4-FFF2-40B4-BE49-F238E27FC236}">
                  <a16:creationId xmlns:a16="http://schemas.microsoft.com/office/drawing/2014/main" id="{81A02C35-5356-FC1A-94A2-68744B733BD6}"/>
                </a:ext>
              </a:extLst>
            </p:cNvPr>
            <p:cNvSpPr/>
            <p:nvPr/>
          </p:nvSpPr>
          <p:spPr>
            <a:xfrm>
              <a:off x="360000" y="1663142"/>
              <a:ext cx="4643252" cy="926275"/>
            </a:xfrm>
            <a:custGeom>
              <a:avLst/>
              <a:gdLst>
                <a:gd name="connsiteX0" fmla="*/ 138548 w 4643252"/>
                <a:gd name="connsiteY0" fmla="*/ 0 h 926275"/>
                <a:gd name="connsiteX1" fmla="*/ 4504704 w 4643252"/>
                <a:gd name="connsiteY1" fmla="*/ 0 h 926275"/>
                <a:gd name="connsiteX2" fmla="*/ 4643252 w 4643252"/>
                <a:gd name="connsiteY2" fmla="*/ 138548 h 926275"/>
                <a:gd name="connsiteX3" fmla="*/ 4643252 w 4643252"/>
                <a:gd name="connsiteY3" fmla="*/ 403761 h 926275"/>
                <a:gd name="connsiteX4" fmla="*/ 4643252 w 4643252"/>
                <a:gd name="connsiteY4" fmla="*/ 692725 h 926275"/>
                <a:gd name="connsiteX5" fmla="*/ 4643252 w 4643252"/>
                <a:gd name="connsiteY5" fmla="*/ 926275 h 926275"/>
                <a:gd name="connsiteX6" fmla="*/ 0 w 4643252"/>
                <a:gd name="connsiteY6" fmla="*/ 926275 h 926275"/>
                <a:gd name="connsiteX7" fmla="*/ 0 w 4643252"/>
                <a:gd name="connsiteY7" fmla="*/ 692725 h 926275"/>
                <a:gd name="connsiteX8" fmla="*/ 0 w 4643252"/>
                <a:gd name="connsiteY8" fmla="*/ 403761 h 926275"/>
                <a:gd name="connsiteX9" fmla="*/ 0 w 4643252"/>
                <a:gd name="connsiteY9" fmla="*/ 138548 h 926275"/>
                <a:gd name="connsiteX10" fmla="*/ 138548 w 4643252"/>
                <a:gd name="connsiteY10" fmla="*/ 0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43252" h="926275">
                  <a:moveTo>
                    <a:pt x="138548" y="0"/>
                  </a:moveTo>
                  <a:lnTo>
                    <a:pt x="4504704" y="0"/>
                  </a:lnTo>
                  <a:cubicBezTo>
                    <a:pt x="4581222" y="0"/>
                    <a:pt x="4643252" y="62030"/>
                    <a:pt x="4643252" y="138548"/>
                  </a:cubicBezTo>
                  <a:lnTo>
                    <a:pt x="4643252" y="403761"/>
                  </a:lnTo>
                  <a:lnTo>
                    <a:pt x="4643252" y="692725"/>
                  </a:lnTo>
                  <a:lnTo>
                    <a:pt x="4643252" y="926275"/>
                  </a:lnTo>
                  <a:lnTo>
                    <a:pt x="0" y="926275"/>
                  </a:lnTo>
                  <a:lnTo>
                    <a:pt x="0" y="692725"/>
                  </a:lnTo>
                  <a:lnTo>
                    <a:pt x="0" y="403761"/>
                  </a:lnTo>
                  <a:lnTo>
                    <a:pt x="0" y="138548"/>
                  </a:lnTo>
                  <a:cubicBezTo>
                    <a:pt x="0" y="62030"/>
                    <a:pt x="62030" y="0"/>
                    <a:pt x="13854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77800"/>
              <a:r>
                <a:rPr lang="en-AU" sz="1800" b="1" dirty="0">
                  <a:solidFill>
                    <a:schemeClr val="bg1"/>
                  </a:solidFill>
                  <a:latin typeface="+mj-lt"/>
                </a:rPr>
                <a:t>Know students and how they learn</a:t>
              </a:r>
            </a:p>
          </p:txBody>
        </p:sp>
        <p:sp>
          <p:nvSpPr>
            <p:cNvPr id="8" name="Freeform: Shape 7">
              <a:extLst>
                <a:ext uri="{FF2B5EF4-FFF2-40B4-BE49-F238E27FC236}">
                  <a16:creationId xmlns:a16="http://schemas.microsoft.com/office/drawing/2014/main" id="{703E6266-FFA3-2CE8-5DC1-E7F7FEA2E97F}"/>
                </a:ext>
              </a:extLst>
            </p:cNvPr>
            <p:cNvSpPr/>
            <p:nvPr/>
          </p:nvSpPr>
          <p:spPr>
            <a:xfrm>
              <a:off x="360000" y="2551141"/>
              <a:ext cx="4643252" cy="1888181"/>
            </a:xfrm>
            <a:custGeom>
              <a:avLst/>
              <a:gdLst>
                <a:gd name="connsiteX0" fmla="*/ 0 w 4643252"/>
                <a:gd name="connsiteY0" fmla="*/ 0 h 1888181"/>
                <a:gd name="connsiteX1" fmla="*/ 4643252 w 4643252"/>
                <a:gd name="connsiteY1" fmla="*/ 0 h 1888181"/>
                <a:gd name="connsiteX2" fmla="*/ 4643252 w 4643252"/>
                <a:gd name="connsiteY2" fmla="*/ 324603 h 1888181"/>
                <a:gd name="connsiteX3" fmla="*/ 4643252 w 4643252"/>
                <a:gd name="connsiteY3" fmla="*/ 795646 h 1888181"/>
                <a:gd name="connsiteX4" fmla="*/ 4643252 w 4643252"/>
                <a:gd name="connsiteY4" fmla="*/ 1575458 h 1888181"/>
                <a:gd name="connsiteX5" fmla="*/ 4330529 w 4643252"/>
                <a:gd name="connsiteY5" fmla="*/ 1888181 h 1888181"/>
                <a:gd name="connsiteX6" fmla="*/ 312723 w 4643252"/>
                <a:gd name="connsiteY6" fmla="*/ 1888181 h 1888181"/>
                <a:gd name="connsiteX7" fmla="*/ 0 w 4643252"/>
                <a:gd name="connsiteY7" fmla="*/ 1575458 h 1888181"/>
                <a:gd name="connsiteX8" fmla="*/ 0 w 4643252"/>
                <a:gd name="connsiteY8" fmla="*/ 795646 h 1888181"/>
                <a:gd name="connsiteX9" fmla="*/ 0 w 4643252"/>
                <a:gd name="connsiteY9" fmla="*/ 324603 h 188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3252" h="1888181">
                  <a:moveTo>
                    <a:pt x="0" y="0"/>
                  </a:moveTo>
                  <a:lnTo>
                    <a:pt x="4643252" y="0"/>
                  </a:lnTo>
                  <a:lnTo>
                    <a:pt x="4643252" y="324603"/>
                  </a:lnTo>
                  <a:lnTo>
                    <a:pt x="4643252" y="795646"/>
                  </a:lnTo>
                  <a:lnTo>
                    <a:pt x="4643252" y="1575458"/>
                  </a:lnTo>
                  <a:cubicBezTo>
                    <a:pt x="4643252" y="1748170"/>
                    <a:pt x="4503241" y="1888181"/>
                    <a:pt x="4330529" y="1888181"/>
                  </a:cubicBezTo>
                  <a:lnTo>
                    <a:pt x="312723" y="1888181"/>
                  </a:lnTo>
                  <a:cubicBezTo>
                    <a:pt x="140011" y="1888181"/>
                    <a:pt x="0" y="1748170"/>
                    <a:pt x="0" y="1575458"/>
                  </a:cubicBezTo>
                  <a:lnTo>
                    <a:pt x="0" y="795646"/>
                  </a:lnTo>
                  <a:lnTo>
                    <a:pt x="0" y="324603"/>
                  </a:lnTo>
                  <a:close/>
                </a:path>
              </a:pathLst>
            </a:cu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wrap="square" rtlCol="0" anchor="t">
              <a:noAutofit/>
            </a:bodyPr>
            <a:lstStyle/>
            <a:p>
              <a:pPr marL="177800">
                <a:lnSpc>
                  <a:spcPct val="150000"/>
                </a:lnSpc>
                <a:spcAft>
                  <a:spcPts val="1200"/>
                </a:spcAft>
              </a:pPr>
              <a:r>
                <a:rPr lang="en-AU" sz="2000" dirty="0">
                  <a:solidFill>
                    <a:schemeClr val="accent1"/>
                  </a:solidFill>
                </a:rPr>
                <a:t>Teachers understand how learning happens, and this informs their practice.</a:t>
              </a:r>
            </a:p>
          </p:txBody>
        </p:sp>
      </p:grpSp>
      <p:grpSp>
        <p:nvGrpSpPr>
          <p:cNvPr id="24" name="Group 23" descr="High expectations.&#10;Students benefit from teachers holding high expectations for their learning.">
            <a:extLst>
              <a:ext uri="{FF2B5EF4-FFF2-40B4-BE49-F238E27FC236}">
                <a16:creationId xmlns:a16="http://schemas.microsoft.com/office/drawing/2014/main" id="{9E6AE329-1145-3CBB-F894-34065EB80182}"/>
              </a:ext>
            </a:extLst>
          </p:cNvPr>
          <p:cNvGrpSpPr/>
          <p:nvPr/>
        </p:nvGrpSpPr>
        <p:grpSpPr>
          <a:xfrm>
            <a:off x="6116571" y="1225304"/>
            <a:ext cx="5347771" cy="2569974"/>
            <a:chOff x="5796748" y="1663142"/>
            <a:chExt cx="4643252" cy="2776180"/>
          </a:xfrm>
        </p:grpSpPr>
        <p:sp>
          <p:nvSpPr>
            <p:cNvPr id="12" name="Freeform: Shape 11">
              <a:extLst>
                <a:ext uri="{FF2B5EF4-FFF2-40B4-BE49-F238E27FC236}">
                  <a16:creationId xmlns:a16="http://schemas.microsoft.com/office/drawing/2014/main" id="{A2C4EC0C-B671-FA06-3581-771ACDAB3502}"/>
                </a:ext>
              </a:extLst>
            </p:cNvPr>
            <p:cNvSpPr/>
            <p:nvPr/>
          </p:nvSpPr>
          <p:spPr>
            <a:xfrm>
              <a:off x="5796748" y="1663142"/>
              <a:ext cx="4643252" cy="926275"/>
            </a:xfrm>
            <a:custGeom>
              <a:avLst/>
              <a:gdLst>
                <a:gd name="connsiteX0" fmla="*/ 138548 w 4643252"/>
                <a:gd name="connsiteY0" fmla="*/ 0 h 926275"/>
                <a:gd name="connsiteX1" fmla="*/ 4504704 w 4643252"/>
                <a:gd name="connsiteY1" fmla="*/ 0 h 926275"/>
                <a:gd name="connsiteX2" fmla="*/ 4643252 w 4643252"/>
                <a:gd name="connsiteY2" fmla="*/ 138548 h 926275"/>
                <a:gd name="connsiteX3" fmla="*/ 4643252 w 4643252"/>
                <a:gd name="connsiteY3" fmla="*/ 403761 h 926275"/>
                <a:gd name="connsiteX4" fmla="*/ 4643252 w 4643252"/>
                <a:gd name="connsiteY4" fmla="*/ 692725 h 926275"/>
                <a:gd name="connsiteX5" fmla="*/ 4643252 w 4643252"/>
                <a:gd name="connsiteY5" fmla="*/ 926275 h 926275"/>
                <a:gd name="connsiteX6" fmla="*/ 0 w 4643252"/>
                <a:gd name="connsiteY6" fmla="*/ 926275 h 926275"/>
                <a:gd name="connsiteX7" fmla="*/ 0 w 4643252"/>
                <a:gd name="connsiteY7" fmla="*/ 692725 h 926275"/>
                <a:gd name="connsiteX8" fmla="*/ 0 w 4643252"/>
                <a:gd name="connsiteY8" fmla="*/ 403761 h 926275"/>
                <a:gd name="connsiteX9" fmla="*/ 0 w 4643252"/>
                <a:gd name="connsiteY9" fmla="*/ 138548 h 926275"/>
                <a:gd name="connsiteX10" fmla="*/ 138548 w 4643252"/>
                <a:gd name="connsiteY10" fmla="*/ 0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43252" h="926275">
                  <a:moveTo>
                    <a:pt x="138548" y="0"/>
                  </a:moveTo>
                  <a:lnTo>
                    <a:pt x="4504704" y="0"/>
                  </a:lnTo>
                  <a:cubicBezTo>
                    <a:pt x="4581222" y="0"/>
                    <a:pt x="4643252" y="62030"/>
                    <a:pt x="4643252" y="138548"/>
                  </a:cubicBezTo>
                  <a:lnTo>
                    <a:pt x="4643252" y="403761"/>
                  </a:lnTo>
                  <a:lnTo>
                    <a:pt x="4643252" y="692725"/>
                  </a:lnTo>
                  <a:lnTo>
                    <a:pt x="4643252" y="926275"/>
                  </a:lnTo>
                  <a:lnTo>
                    <a:pt x="0" y="926275"/>
                  </a:lnTo>
                  <a:lnTo>
                    <a:pt x="0" y="692725"/>
                  </a:lnTo>
                  <a:lnTo>
                    <a:pt x="0" y="403761"/>
                  </a:lnTo>
                  <a:lnTo>
                    <a:pt x="0" y="138548"/>
                  </a:lnTo>
                  <a:cubicBezTo>
                    <a:pt x="0" y="62030"/>
                    <a:pt x="62030" y="0"/>
                    <a:pt x="13854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77800"/>
              <a:r>
                <a:rPr lang="en-AU" sz="1800" b="1" dirty="0">
                  <a:solidFill>
                    <a:schemeClr val="bg1"/>
                  </a:solidFill>
                  <a:latin typeface="+mj-lt"/>
                </a:rPr>
                <a:t>High expectations</a:t>
              </a:r>
            </a:p>
          </p:txBody>
        </p:sp>
        <p:sp>
          <p:nvSpPr>
            <p:cNvPr id="15" name="Freeform: Shape 14">
              <a:extLst>
                <a:ext uri="{FF2B5EF4-FFF2-40B4-BE49-F238E27FC236}">
                  <a16:creationId xmlns:a16="http://schemas.microsoft.com/office/drawing/2014/main" id="{CBB38387-9965-845D-1D59-8C49F992F58B}"/>
                </a:ext>
              </a:extLst>
            </p:cNvPr>
            <p:cNvSpPr/>
            <p:nvPr/>
          </p:nvSpPr>
          <p:spPr>
            <a:xfrm>
              <a:off x="5796748" y="2551141"/>
              <a:ext cx="4643252" cy="1888181"/>
            </a:xfrm>
            <a:custGeom>
              <a:avLst/>
              <a:gdLst>
                <a:gd name="connsiteX0" fmla="*/ 0 w 4643252"/>
                <a:gd name="connsiteY0" fmla="*/ 0 h 1888181"/>
                <a:gd name="connsiteX1" fmla="*/ 4643252 w 4643252"/>
                <a:gd name="connsiteY1" fmla="*/ 0 h 1888181"/>
                <a:gd name="connsiteX2" fmla="*/ 4643252 w 4643252"/>
                <a:gd name="connsiteY2" fmla="*/ 324603 h 1888181"/>
                <a:gd name="connsiteX3" fmla="*/ 4643252 w 4643252"/>
                <a:gd name="connsiteY3" fmla="*/ 795646 h 1888181"/>
                <a:gd name="connsiteX4" fmla="*/ 4643252 w 4643252"/>
                <a:gd name="connsiteY4" fmla="*/ 1575458 h 1888181"/>
                <a:gd name="connsiteX5" fmla="*/ 4330529 w 4643252"/>
                <a:gd name="connsiteY5" fmla="*/ 1888181 h 1888181"/>
                <a:gd name="connsiteX6" fmla="*/ 312723 w 4643252"/>
                <a:gd name="connsiteY6" fmla="*/ 1888181 h 1888181"/>
                <a:gd name="connsiteX7" fmla="*/ 0 w 4643252"/>
                <a:gd name="connsiteY7" fmla="*/ 1575458 h 1888181"/>
                <a:gd name="connsiteX8" fmla="*/ 0 w 4643252"/>
                <a:gd name="connsiteY8" fmla="*/ 795646 h 1888181"/>
                <a:gd name="connsiteX9" fmla="*/ 0 w 4643252"/>
                <a:gd name="connsiteY9" fmla="*/ 324603 h 188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3252" h="1888181">
                  <a:moveTo>
                    <a:pt x="0" y="0"/>
                  </a:moveTo>
                  <a:lnTo>
                    <a:pt x="4643252" y="0"/>
                  </a:lnTo>
                  <a:lnTo>
                    <a:pt x="4643252" y="324603"/>
                  </a:lnTo>
                  <a:lnTo>
                    <a:pt x="4643252" y="795646"/>
                  </a:lnTo>
                  <a:lnTo>
                    <a:pt x="4643252" y="1575458"/>
                  </a:lnTo>
                  <a:cubicBezTo>
                    <a:pt x="4643252" y="1748170"/>
                    <a:pt x="4503241" y="1888181"/>
                    <a:pt x="4330529" y="1888181"/>
                  </a:cubicBezTo>
                  <a:lnTo>
                    <a:pt x="312723" y="1888181"/>
                  </a:lnTo>
                  <a:cubicBezTo>
                    <a:pt x="140011" y="1888181"/>
                    <a:pt x="0" y="1748170"/>
                    <a:pt x="0" y="1575458"/>
                  </a:cubicBezTo>
                  <a:lnTo>
                    <a:pt x="0" y="795646"/>
                  </a:lnTo>
                  <a:lnTo>
                    <a:pt x="0" y="324603"/>
                  </a:lnTo>
                  <a:close/>
                </a:path>
              </a:pathLst>
            </a:cu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wrap="square" rtlCol="0" anchor="t">
              <a:noAutofit/>
            </a:bodyPr>
            <a:lstStyle/>
            <a:p>
              <a:pPr marL="177800">
                <a:lnSpc>
                  <a:spcPct val="150000"/>
                </a:lnSpc>
                <a:spcAft>
                  <a:spcPts val="1200"/>
                </a:spcAft>
              </a:pPr>
              <a:r>
                <a:rPr lang="en-AU" sz="2000" dirty="0">
                  <a:solidFill>
                    <a:schemeClr val="accent1"/>
                  </a:solidFill>
                </a:rPr>
                <a:t>Students benefit from teachers holding high expectations for their learning.</a:t>
              </a:r>
            </a:p>
          </p:txBody>
        </p:sp>
      </p:grpSp>
      <p:grpSp>
        <p:nvGrpSpPr>
          <p:cNvPr id="25" name="Group 24" descr="Know the content and how to teach it.&#10;Teachers know how the knowledge builds and connects to create learning that is strategic, sequenced and cumulative.">
            <a:extLst>
              <a:ext uri="{FF2B5EF4-FFF2-40B4-BE49-F238E27FC236}">
                <a16:creationId xmlns:a16="http://schemas.microsoft.com/office/drawing/2014/main" id="{6C4B0C1B-FD5F-0D20-C008-15C0AEB59BFA}"/>
              </a:ext>
            </a:extLst>
          </p:cNvPr>
          <p:cNvGrpSpPr/>
          <p:nvPr/>
        </p:nvGrpSpPr>
        <p:grpSpPr>
          <a:xfrm>
            <a:off x="360000" y="4031988"/>
            <a:ext cx="5347771" cy="2569974"/>
            <a:chOff x="360000" y="4665910"/>
            <a:chExt cx="4643252" cy="2776180"/>
          </a:xfrm>
        </p:grpSpPr>
        <p:sp>
          <p:nvSpPr>
            <p:cNvPr id="19" name="Freeform: Shape 18">
              <a:extLst>
                <a:ext uri="{FF2B5EF4-FFF2-40B4-BE49-F238E27FC236}">
                  <a16:creationId xmlns:a16="http://schemas.microsoft.com/office/drawing/2014/main" id="{542F7173-DC08-5477-3E37-77F5EBFADC81}"/>
                </a:ext>
              </a:extLst>
            </p:cNvPr>
            <p:cNvSpPr/>
            <p:nvPr/>
          </p:nvSpPr>
          <p:spPr>
            <a:xfrm>
              <a:off x="360000" y="4665910"/>
              <a:ext cx="4643252" cy="926275"/>
            </a:xfrm>
            <a:custGeom>
              <a:avLst/>
              <a:gdLst>
                <a:gd name="connsiteX0" fmla="*/ 138548 w 4643252"/>
                <a:gd name="connsiteY0" fmla="*/ 0 h 926275"/>
                <a:gd name="connsiteX1" fmla="*/ 4504704 w 4643252"/>
                <a:gd name="connsiteY1" fmla="*/ 0 h 926275"/>
                <a:gd name="connsiteX2" fmla="*/ 4643252 w 4643252"/>
                <a:gd name="connsiteY2" fmla="*/ 138548 h 926275"/>
                <a:gd name="connsiteX3" fmla="*/ 4643252 w 4643252"/>
                <a:gd name="connsiteY3" fmla="*/ 403761 h 926275"/>
                <a:gd name="connsiteX4" fmla="*/ 4643252 w 4643252"/>
                <a:gd name="connsiteY4" fmla="*/ 692725 h 926275"/>
                <a:gd name="connsiteX5" fmla="*/ 4643252 w 4643252"/>
                <a:gd name="connsiteY5" fmla="*/ 926275 h 926275"/>
                <a:gd name="connsiteX6" fmla="*/ 0 w 4643252"/>
                <a:gd name="connsiteY6" fmla="*/ 926275 h 926275"/>
                <a:gd name="connsiteX7" fmla="*/ 0 w 4643252"/>
                <a:gd name="connsiteY7" fmla="*/ 692725 h 926275"/>
                <a:gd name="connsiteX8" fmla="*/ 0 w 4643252"/>
                <a:gd name="connsiteY8" fmla="*/ 403761 h 926275"/>
                <a:gd name="connsiteX9" fmla="*/ 0 w 4643252"/>
                <a:gd name="connsiteY9" fmla="*/ 138548 h 926275"/>
                <a:gd name="connsiteX10" fmla="*/ 138548 w 4643252"/>
                <a:gd name="connsiteY10" fmla="*/ 0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43252" h="926275">
                  <a:moveTo>
                    <a:pt x="138548" y="0"/>
                  </a:moveTo>
                  <a:lnTo>
                    <a:pt x="4504704" y="0"/>
                  </a:lnTo>
                  <a:cubicBezTo>
                    <a:pt x="4581222" y="0"/>
                    <a:pt x="4643252" y="62030"/>
                    <a:pt x="4643252" y="138548"/>
                  </a:cubicBezTo>
                  <a:lnTo>
                    <a:pt x="4643252" y="403761"/>
                  </a:lnTo>
                  <a:lnTo>
                    <a:pt x="4643252" y="692725"/>
                  </a:lnTo>
                  <a:lnTo>
                    <a:pt x="4643252" y="926275"/>
                  </a:lnTo>
                  <a:lnTo>
                    <a:pt x="0" y="926275"/>
                  </a:lnTo>
                  <a:lnTo>
                    <a:pt x="0" y="692725"/>
                  </a:lnTo>
                  <a:lnTo>
                    <a:pt x="0" y="403761"/>
                  </a:lnTo>
                  <a:lnTo>
                    <a:pt x="0" y="138548"/>
                  </a:lnTo>
                  <a:cubicBezTo>
                    <a:pt x="0" y="62030"/>
                    <a:pt x="62030" y="0"/>
                    <a:pt x="13854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77800"/>
              <a:r>
                <a:rPr lang="en-AU" sz="1800" b="1" dirty="0">
                  <a:solidFill>
                    <a:schemeClr val="bg1"/>
                  </a:solidFill>
                  <a:latin typeface="+mj-lt"/>
                </a:rPr>
                <a:t>Know the content and how to teach it</a:t>
              </a:r>
            </a:p>
          </p:txBody>
        </p:sp>
        <p:sp>
          <p:nvSpPr>
            <p:cNvPr id="20" name="Freeform: Shape 19">
              <a:extLst>
                <a:ext uri="{FF2B5EF4-FFF2-40B4-BE49-F238E27FC236}">
                  <a16:creationId xmlns:a16="http://schemas.microsoft.com/office/drawing/2014/main" id="{7D5B2AB9-8C5C-CFC6-0A2B-1A919B07179A}"/>
                </a:ext>
              </a:extLst>
            </p:cNvPr>
            <p:cNvSpPr/>
            <p:nvPr/>
          </p:nvSpPr>
          <p:spPr>
            <a:xfrm>
              <a:off x="360000" y="5553909"/>
              <a:ext cx="4643252" cy="1888181"/>
            </a:xfrm>
            <a:custGeom>
              <a:avLst/>
              <a:gdLst>
                <a:gd name="connsiteX0" fmla="*/ 0 w 4643252"/>
                <a:gd name="connsiteY0" fmla="*/ 0 h 1888181"/>
                <a:gd name="connsiteX1" fmla="*/ 4643252 w 4643252"/>
                <a:gd name="connsiteY1" fmla="*/ 0 h 1888181"/>
                <a:gd name="connsiteX2" fmla="*/ 4643252 w 4643252"/>
                <a:gd name="connsiteY2" fmla="*/ 324603 h 1888181"/>
                <a:gd name="connsiteX3" fmla="*/ 4643252 w 4643252"/>
                <a:gd name="connsiteY3" fmla="*/ 795646 h 1888181"/>
                <a:gd name="connsiteX4" fmla="*/ 4643252 w 4643252"/>
                <a:gd name="connsiteY4" fmla="*/ 1575458 h 1888181"/>
                <a:gd name="connsiteX5" fmla="*/ 4330529 w 4643252"/>
                <a:gd name="connsiteY5" fmla="*/ 1888181 h 1888181"/>
                <a:gd name="connsiteX6" fmla="*/ 312723 w 4643252"/>
                <a:gd name="connsiteY6" fmla="*/ 1888181 h 1888181"/>
                <a:gd name="connsiteX7" fmla="*/ 0 w 4643252"/>
                <a:gd name="connsiteY7" fmla="*/ 1575458 h 1888181"/>
                <a:gd name="connsiteX8" fmla="*/ 0 w 4643252"/>
                <a:gd name="connsiteY8" fmla="*/ 795646 h 1888181"/>
                <a:gd name="connsiteX9" fmla="*/ 0 w 4643252"/>
                <a:gd name="connsiteY9" fmla="*/ 324603 h 188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3252" h="1888181">
                  <a:moveTo>
                    <a:pt x="0" y="0"/>
                  </a:moveTo>
                  <a:lnTo>
                    <a:pt x="4643252" y="0"/>
                  </a:lnTo>
                  <a:lnTo>
                    <a:pt x="4643252" y="324603"/>
                  </a:lnTo>
                  <a:lnTo>
                    <a:pt x="4643252" y="795646"/>
                  </a:lnTo>
                  <a:lnTo>
                    <a:pt x="4643252" y="1575458"/>
                  </a:lnTo>
                  <a:cubicBezTo>
                    <a:pt x="4643252" y="1748170"/>
                    <a:pt x="4503241" y="1888181"/>
                    <a:pt x="4330529" y="1888181"/>
                  </a:cubicBezTo>
                  <a:lnTo>
                    <a:pt x="312723" y="1888181"/>
                  </a:lnTo>
                  <a:cubicBezTo>
                    <a:pt x="140011" y="1888181"/>
                    <a:pt x="0" y="1748170"/>
                    <a:pt x="0" y="1575458"/>
                  </a:cubicBezTo>
                  <a:lnTo>
                    <a:pt x="0" y="795646"/>
                  </a:lnTo>
                  <a:lnTo>
                    <a:pt x="0" y="324603"/>
                  </a:lnTo>
                  <a:close/>
                </a:path>
              </a:pathLst>
            </a:cu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wrap="square" rtlCol="0" anchor="ctr">
              <a:noAutofit/>
            </a:bodyPr>
            <a:lstStyle/>
            <a:p>
              <a:pPr marL="177800">
                <a:lnSpc>
                  <a:spcPct val="150000"/>
                </a:lnSpc>
                <a:spcAft>
                  <a:spcPts val="1200"/>
                </a:spcAft>
              </a:pPr>
              <a:r>
                <a:rPr lang="en-AU" sz="2000" dirty="0">
                  <a:solidFill>
                    <a:schemeClr val="accent1"/>
                  </a:solidFill>
                </a:rPr>
                <a:t>Teachers know how the knowledge builds and connects to create learning that is strategic, sequenced and cumulative.</a:t>
              </a:r>
            </a:p>
          </p:txBody>
        </p:sp>
      </p:grpSp>
      <p:grpSp>
        <p:nvGrpSpPr>
          <p:cNvPr id="26" name="Group 25" descr="Safe, inclusive learning environments.&#10;Explicit teaching both relies on, and brings about, a safe and inclusive learning environment.">
            <a:extLst>
              <a:ext uri="{FF2B5EF4-FFF2-40B4-BE49-F238E27FC236}">
                <a16:creationId xmlns:a16="http://schemas.microsoft.com/office/drawing/2014/main" id="{3ED09268-BE8D-EBA4-3064-53221F3404A7}"/>
              </a:ext>
            </a:extLst>
          </p:cNvPr>
          <p:cNvGrpSpPr/>
          <p:nvPr/>
        </p:nvGrpSpPr>
        <p:grpSpPr>
          <a:xfrm>
            <a:off x="6116571" y="4060980"/>
            <a:ext cx="5347771" cy="2569974"/>
            <a:chOff x="5796748" y="4665910"/>
            <a:chExt cx="4643252" cy="2776180"/>
          </a:xfrm>
        </p:grpSpPr>
        <p:sp>
          <p:nvSpPr>
            <p:cNvPr id="21" name="Freeform: Shape 20">
              <a:extLst>
                <a:ext uri="{FF2B5EF4-FFF2-40B4-BE49-F238E27FC236}">
                  <a16:creationId xmlns:a16="http://schemas.microsoft.com/office/drawing/2014/main" id="{59FF67C5-F13C-69CC-1089-4159DF2B776E}"/>
                </a:ext>
              </a:extLst>
            </p:cNvPr>
            <p:cNvSpPr/>
            <p:nvPr/>
          </p:nvSpPr>
          <p:spPr>
            <a:xfrm>
              <a:off x="5796748" y="4665910"/>
              <a:ext cx="4643252" cy="926275"/>
            </a:xfrm>
            <a:custGeom>
              <a:avLst/>
              <a:gdLst>
                <a:gd name="connsiteX0" fmla="*/ 138548 w 4643252"/>
                <a:gd name="connsiteY0" fmla="*/ 0 h 926275"/>
                <a:gd name="connsiteX1" fmla="*/ 4504704 w 4643252"/>
                <a:gd name="connsiteY1" fmla="*/ 0 h 926275"/>
                <a:gd name="connsiteX2" fmla="*/ 4643252 w 4643252"/>
                <a:gd name="connsiteY2" fmla="*/ 138548 h 926275"/>
                <a:gd name="connsiteX3" fmla="*/ 4643252 w 4643252"/>
                <a:gd name="connsiteY3" fmla="*/ 403761 h 926275"/>
                <a:gd name="connsiteX4" fmla="*/ 4643252 w 4643252"/>
                <a:gd name="connsiteY4" fmla="*/ 692725 h 926275"/>
                <a:gd name="connsiteX5" fmla="*/ 4643252 w 4643252"/>
                <a:gd name="connsiteY5" fmla="*/ 926275 h 926275"/>
                <a:gd name="connsiteX6" fmla="*/ 0 w 4643252"/>
                <a:gd name="connsiteY6" fmla="*/ 926275 h 926275"/>
                <a:gd name="connsiteX7" fmla="*/ 0 w 4643252"/>
                <a:gd name="connsiteY7" fmla="*/ 692725 h 926275"/>
                <a:gd name="connsiteX8" fmla="*/ 0 w 4643252"/>
                <a:gd name="connsiteY8" fmla="*/ 403761 h 926275"/>
                <a:gd name="connsiteX9" fmla="*/ 0 w 4643252"/>
                <a:gd name="connsiteY9" fmla="*/ 138548 h 926275"/>
                <a:gd name="connsiteX10" fmla="*/ 138548 w 4643252"/>
                <a:gd name="connsiteY10" fmla="*/ 0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43252" h="926275">
                  <a:moveTo>
                    <a:pt x="138548" y="0"/>
                  </a:moveTo>
                  <a:lnTo>
                    <a:pt x="4504704" y="0"/>
                  </a:lnTo>
                  <a:cubicBezTo>
                    <a:pt x="4581222" y="0"/>
                    <a:pt x="4643252" y="62030"/>
                    <a:pt x="4643252" y="138548"/>
                  </a:cubicBezTo>
                  <a:lnTo>
                    <a:pt x="4643252" y="403761"/>
                  </a:lnTo>
                  <a:lnTo>
                    <a:pt x="4643252" y="692725"/>
                  </a:lnTo>
                  <a:lnTo>
                    <a:pt x="4643252" y="926275"/>
                  </a:lnTo>
                  <a:lnTo>
                    <a:pt x="0" y="926275"/>
                  </a:lnTo>
                  <a:lnTo>
                    <a:pt x="0" y="692725"/>
                  </a:lnTo>
                  <a:lnTo>
                    <a:pt x="0" y="403761"/>
                  </a:lnTo>
                  <a:lnTo>
                    <a:pt x="0" y="138548"/>
                  </a:lnTo>
                  <a:cubicBezTo>
                    <a:pt x="0" y="62030"/>
                    <a:pt x="62030" y="0"/>
                    <a:pt x="138548" y="0"/>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77800"/>
              <a:r>
                <a:rPr lang="en-AU" sz="1800" b="1" dirty="0">
                  <a:solidFill>
                    <a:schemeClr val="bg1"/>
                  </a:solidFill>
                  <a:latin typeface="+mj-lt"/>
                </a:rPr>
                <a:t>Safe, inclusive learning environments</a:t>
              </a:r>
            </a:p>
          </p:txBody>
        </p:sp>
        <p:sp>
          <p:nvSpPr>
            <p:cNvPr id="22" name="Freeform: Shape 21">
              <a:extLst>
                <a:ext uri="{FF2B5EF4-FFF2-40B4-BE49-F238E27FC236}">
                  <a16:creationId xmlns:a16="http://schemas.microsoft.com/office/drawing/2014/main" id="{764A0F54-C4DD-3FC6-8780-952E5D977EB2}"/>
                </a:ext>
              </a:extLst>
            </p:cNvPr>
            <p:cNvSpPr/>
            <p:nvPr/>
          </p:nvSpPr>
          <p:spPr>
            <a:xfrm>
              <a:off x="5796748" y="5553909"/>
              <a:ext cx="4643252" cy="1888181"/>
            </a:xfrm>
            <a:custGeom>
              <a:avLst/>
              <a:gdLst>
                <a:gd name="connsiteX0" fmla="*/ 0 w 4643252"/>
                <a:gd name="connsiteY0" fmla="*/ 0 h 1888181"/>
                <a:gd name="connsiteX1" fmla="*/ 4643252 w 4643252"/>
                <a:gd name="connsiteY1" fmla="*/ 0 h 1888181"/>
                <a:gd name="connsiteX2" fmla="*/ 4643252 w 4643252"/>
                <a:gd name="connsiteY2" fmla="*/ 324603 h 1888181"/>
                <a:gd name="connsiteX3" fmla="*/ 4643252 w 4643252"/>
                <a:gd name="connsiteY3" fmla="*/ 795646 h 1888181"/>
                <a:gd name="connsiteX4" fmla="*/ 4643252 w 4643252"/>
                <a:gd name="connsiteY4" fmla="*/ 1575458 h 1888181"/>
                <a:gd name="connsiteX5" fmla="*/ 4330529 w 4643252"/>
                <a:gd name="connsiteY5" fmla="*/ 1888181 h 1888181"/>
                <a:gd name="connsiteX6" fmla="*/ 312723 w 4643252"/>
                <a:gd name="connsiteY6" fmla="*/ 1888181 h 1888181"/>
                <a:gd name="connsiteX7" fmla="*/ 0 w 4643252"/>
                <a:gd name="connsiteY7" fmla="*/ 1575458 h 1888181"/>
                <a:gd name="connsiteX8" fmla="*/ 0 w 4643252"/>
                <a:gd name="connsiteY8" fmla="*/ 795646 h 1888181"/>
                <a:gd name="connsiteX9" fmla="*/ 0 w 4643252"/>
                <a:gd name="connsiteY9" fmla="*/ 324603 h 188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3252" h="1888181">
                  <a:moveTo>
                    <a:pt x="0" y="0"/>
                  </a:moveTo>
                  <a:lnTo>
                    <a:pt x="4643252" y="0"/>
                  </a:lnTo>
                  <a:lnTo>
                    <a:pt x="4643252" y="324603"/>
                  </a:lnTo>
                  <a:lnTo>
                    <a:pt x="4643252" y="795646"/>
                  </a:lnTo>
                  <a:lnTo>
                    <a:pt x="4643252" y="1575458"/>
                  </a:lnTo>
                  <a:cubicBezTo>
                    <a:pt x="4643252" y="1748170"/>
                    <a:pt x="4503241" y="1888181"/>
                    <a:pt x="4330529" y="1888181"/>
                  </a:cubicBezTo>
                  <a:lnTo>
                    <a:pt x="312723" y="1888181"/>
                  </a:lnTo>
                  <a:cubicBezTo>
                    <a:pt x="140011" y="1888181"/>
                    <a:pt x="0" y="1748170"/>
                    <a:pt x="0" y="1575458"/>
                  </a:cubicBezTo>
                  <a:lnTo>
                    <a:pt x="0" y="795646"/>
                  </a:lnTo>
                  <a:lnTo>
                    <a:pt x="0" y="324603"/>
                  </a:lnTo>
                  <a:close/>
                </a:path>
              </a:pathLst>
            </a:cu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wrap="square" rtlCol="0" anchor="t">
              <a:noAutofit/>
            </a:bodyPr>
            <a:lstStyle/>
            <a:p>
              <a:pPr marL="177800">
                <a:lnSpc>
                  <a:spcPct val="150000"/>
                </a:lnSpc>
                <a:spcAft>
                  <a:spcPts val="1200"/>
                </a:spcAft>
              </a:pPr>
              <a:r>
                <a:rPr lang="en-AU" sz="2000" dirty="0">
                  <a:solidFill>
                    <a:schemeClr val="accent1"/>
                  </a:solidFill>
                </a:rPr>
                <a:t>Explicit teaching both relies on, and brings about, a safe and inclusive learning environment.</a:t>
              </a:r>
            </a:p>
          </p:txBody>
        </p:sp>
      </p:grpSp>
      <p:sp>
        <p:nvSpPr>
          <p:cNvPr id="4" name="Slide Number Placeholder 3">
            <a:extLst>
              <a:ext uri="{FF2B5EF4-FFF2-40B4-BE49-F238E27FC236}">
                <a16:creationId xmlns:a16="http://schemas.microsoft.com/office/drawing/2014/main" id="{76FD18F9-744D-477C-FC01-6E7530BE14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78801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0A7E1-5F1A-3AEF-8A15-4B2EB3109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8F45E-2D08-09F5-C47B-18444F1AE365}"/>
              </a:ext>
            </a:extLst>
          </p:cNvPr>
          <p:cNvSpPr>
            <a:spLocks noGrp="1"/>
          </p:cNvSpPr>
          <p:nvPr>
            <p:ph type="title"/>
          </p:nvPr>
        </p:nvSpPr>
        <p:spPr/>
        <p:txBody>
          <a:bodyPr/>
          <a:lstStyle/>
          <a:p>
            <a:r>
              <a:rPr lang="en-AU" dirty="0"/>
              <a:t>Checking for understanding </a:t>
            </a:r>
            <a:r>
              <a:rPr lang="en-AU" dirty="0">
                <a:solidFill>
                  <a:schemeClr val="bg1"/>
                </a:solidFill>
              </a:rPr>
              <a:t>(2)</a:t>
            </a:r>
          </a:p>
        </p:txBody>
      </p:sp>
      <p:sp>
        <p:nvSpPr>
          <p:cNvPr id="3" name="Rectangle: Rounded Corners 2">
            <a:extLst>
              <a:ext uri="{FF2B5EF4-FFF2-40B4-BE49-F238E27FC236}">
                <a16:creationId xmlns:a16="http://schemas.microsoft.com/office/drawing/2014/main" id="{11B4B868-B423-4EF4-59D9-5EDF91A9398B}"/>
              </a:ext>
            </a:extLst>
          </p:cNvPr>
          <p:cNvSpPr/>
          <p:nvPr/>
        </p:nvSpPr>
        <p:spPr>
          <a:xfrm>
            <a:off x="363908" y="1600814"/>
            <a:ext cx="6510626" cy="4557358"/>
          </a:xfrm>
          <a:prstGeom prst="roundRect">
            <a:avLst>
              <a:gd name="adj" fmla="val 1039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3400" indent="-342900">
              <a:lnSpc>
                <a:spcPct val="150000"/>
              </a:lnSpc>
              <a:spcAft>
                <a:spcPts val="1200"/>
              </a:spcAft>
            </a:pPr>
            <a:r>
              <a:rPr lang="en-AU" b="1" dirty="0">
                <a:solidFill>
                  <a:schemeClr val="accent1"/>
                </a:solidFill>
                <a:latin typeface="+mj-lt"/>
              </a:rPr>
              <a:t>Why check for understanding? </a:t>
            </a:r>
          </a:p>
          <a:p>
            <a:pPr marL="533400" indent="-342900">
              <a:lnSpc>
                <a:spcPct val="150000"/>
              </a:lnSpc>
              <a:spcAft>
                <a:spcPts val="1200"/>
              </a:spcAft>
              <a:buFont typeface="Arial" panose="020B0604020202020204" pitchFamily="34" charset="0"/>
              <a:buChar char="•"/>
            </a:pPr>
            <a:r>
              <a:rPr lang="en-AU" dirty="0">
                <a:solidFill>
                  <a:schemeClr val="accent1"/>
                </a:solidFill>
              </a:rPr>
              <a:t>It informs teachers’ next steps in the lesson. </a:t>
            </a:r>
          </a:p>
          <a:p>
            <a:pPr marL="533400" indent="-342900">
              <a:lnSpc>
                <a:spcPct val="150000"/>
              </a:lnSpc>
              <a:spcAft>
                <a:spcPts val="1200"/>
              </a:spcAft>
              <a:buFont typeface="Arial" panose="020B0604020202020204" pitchFamily="34" charset="0"/>
              <a:buChar char="•"/>
            </a:pPr>
            <a:r>
              <a:rPr lang="en-AU" dirty="0">
                <a:solidFill>
                  <a:schemeClr val="accent1"/>
                </a:solidFill>
              </a:rPr>
              <a:t>It elicits deeper student thinking.</a:t>
            </a:r>
          </a:p>
          <a:p>
            <a:pPr marL="533400" indent="-342900">
              <a:lnSpc>
                <a:spcPct val="150000"/>
              </a:lnSpc>
              <a:spcAft>
                <a:spcPts val="1200"/>
              </a:spcAft>
              <a:buFont typeface="Arial" panose="020B0604020202020204" pitchFamily="34" charset="0"/>
              <a:buChar char="•"/>
            </a:pPr>
            <a:r>
              <a:rPr lang="en-AU" dirty="0">
                <a:solidFill>
                  <a:schemeClr val="accent1"/>
                </a:solidFill>
              </a:rPr>
              <a:t>It supports students’ engagement. </a:t>
            </a:r>
          </a:p>
        </p:txBody>
      </p:sp>
      <p:sp>
        <p:nvSpPr>
          <p:cNvPr id="4" name="Slide Number Placeholder 3">
            <a:extLst>
              <a:ext uri="{FF2B5EF4-FFF2-40B4-BE49-F238E27FC236}">
                <a16:creationId xmlns:a16="http://schemas.microsoft.com/office/drawing/2014/main" id="{519E5507-903F-8E8D-722E-CE4150F265C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grpSp>
        <p:nvGrpSpPr>
          <p:cNvPr id="7" name="Group 6">
            <a:extLst>
              <a:ext uri="{FF2B5EF4-FFF2-40B4-BE49-F238E27FC236}">
                <a16:creationId xmlns:a16="http://schemas.microsoft.com/office/drawing/2014/main" id="{411D1DAE-B4DA-6180-EAB6-E9809FBBCB42}"/>
              </a:ext>
              <a:ext uri="{C183D7F6-B498-43B3-948B-1728B52AA6E4}">
                <adec:decorative xmlns:adec="http://schemas.microsoft.com/office/drawing/2017/decorative" val="1"/>
              </a:ext>
            </a:extLst>
          </p:cNvPr>
          <p:cNvGrpSpPr/>
          <p:nvPr/>
        </p:nvGrpSpPr>
        <p:grpSpPr>
          <a:xfrm>
            <a:off x="7350830" y="1345892"/>
            <a:ext cx="4528799" cy="4775910"/>
            <a:chOff x="7061403" y="1331712"/>
            <a:chExt cx="4551735" cy="4800098"/>
          </a:xfrm>
        </p:grpSpPr>
        <p:pic>
          <p:nvPicPr>
            <p:cNvPr id="8" name="Picture 7" descr="A diagram of a circle with blue and white circles&#10;&#10;Description automatically generated">
              <a:extLst>
                <a:ext uri="{FF2B5EF4-FFF2-40B4-BE49-F238E27FC236}">
                  <a16:creationId xmlns:a16="http://schemas.microsoft.com/office/drawing/2014/main" id="{B8B400A2-E2F3-EAE2-2ECB-2850FCF116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9" name="Picture 8" descr="A diagram of a circle with blue and white circles&#10;&#10;Description automatically generated">
              <a:extLst>
                <a:ext uri="{FF2B5EF4-FFF2-40B4-BE49-F238E27FC236}">
                  <a16:creationId xmlns:a16="http://schemas.microsoft.com/office/drawing/2014/main" id="{8E4C582F-358C-2E11-2D77-9A56E0078AAB}"/>
                </a:ext>
              </a:extLst>
            </p:cNvPr>
            <p:cNvPicPr>
              <a:picLocks noChangeAspect="1"/>
            </p:cNvPicPr>
            <p:nvPr/>
          </p:nvPicPr>
          <p:blipFill>
            <a:blip r:embed="rId5">
              <a:extLst>
                <a:ext uri="{BEBA8EAE-BF5A-486C-A8C5-ECC9F3942E4B}">
                  <a14:imgProps xmlns:a14="http://schemas.microsoft.com/office/drawing/2010/main">
                    <a14:imgLayer r:embed="rId4">
                      <a14:imgEffect>
                        <a14:backgroundRemoval t="10000" b="90000" l="10000" r="90000">
                          <a14:foregroundMark x1="52803" y1="60951" x2="54525" y2="60153"/>
                          <a14:backgroundMark x1="58703" y1="48768" x2="57347" y2="44880"/>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10" name="Picture 9" descr="A diagram of a circle with blue and white circles&#10;&#10;Description automatically generated">
              <a:extLst>
                <a:ext uri="{FF2B5EF4-FFF2-40B4-BE49-F238E27FC236}">
                  <a16:creationId xmlns:a16="http://schemas.microsoft.com/office/drawing/2014/main" id="{0153CD03-CADB-2CBF-73D3-285321F557CC}"/>
                </a:ext>
              </a:extLst>
            </p:cNvPr>
            <p:cNvPicPr>
              <a:picLocks noChangeAspect="1"/>
            </p:cNvPicPr>
            <p:nvPr/>
          </p:nvPicPr>
          <p:blipFill>
            <a:blip r:embed="rId6">
              <a:extLst>
                <a:ext uri="{BEBA8EAE-BF5A-486C-A8C5-ECC9F3942E4B}">
                  <a14:imgProps xmlns:a14="http://schemas.microsoft.com/office/drawing/2010/main">
                    <a14:imgLayer r:embed="rId4">
                      <a14:imgEffect>
                        <a14:backgroundRemoval t="10000" b="90000" l="10000" r="90000">
                          <a14:foregroundMark x1="37523" y1="54599" x2="39868" y2="54599"/>
                          <a14:backgroundMark x1="58813" y1="47379" x2="56871" y2="44984"/>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11" name="Picture 10" descr="Explicit teaching graphic">
              <a:extLst>
                <a:ext uri="{FF2B5EF4-FFF2-40B4-BE49-F238E27FC236}">
                  <a16:creationId xmlns:a16="http://schemas.microsoft.com/office/drawing/2014/main" id="{27BEF441-50A1-2585-CB6B-3AA63C78ECBF}"/>
                </a:ext>
              </a:extLst>
            </p:cNvPr>
            <p:cNvPicPr>
              <a:picLocks noChangeAspect="1"/>
            </p:cNvPicPr>
            <p:nvPr/>
          </p:nvPicPr>
          <p:blipFill>
            <a:blip r:embed="rId7">
              <a:extLst>
                <a:ext uri="{BEBA8EAE-BF5A-486C-A8C5-ECC9F3942E4B}">
                  <a14:imgProps xmlns:a14="http://schemas.microsoft.com/office/drawing/2010/main">
                    <a14:imgLayer r:embed="rId4">
                      <a14:imgEffect>
                        <a14:backgroundRemoval t="10000" b="90000" l="10000" r="90000">
                          <a14:foregroundMark x1="45914" y1="45227" x2="46684" y2="43006"/>
                          <a14:backgroundMark x1="58593" y1="48941" x2="57823" y2="46338"/>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12" name="Picture 11" descr="Chunking and sequencing">
              <a:extLst>
                <a:ext uri="{FF2B5EF4-FFF2-40B4-BE49-F238E27FC236}">
                  <a16:creationId xmlns:a16="http://schemas.microsoft.com/office/drawing/2014/main" id="{548D97D4-343C-8095-DB16-B5AFC53FC861}"/>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10000" b="90000" l="10000" r="90000">
                          <a14:foregroundMark x1="62697" y1="30857" x2="55991" y2="30128"/>
                          <a14:foregroundMark x1="54489" y1="10448" x2="53353" y2="26414"/>
                          <a14:foregroundMark x1="53353" y1="26414" x2="66728" y2="30094"/>
                          <a14:foregroundMark x1="66728" y1="30094" x2="74240" y2="22457"/>
                          <a14:foregroundMark x1="74240" y1="22457" x2="66251" y2="14439"/>
                          <a14:foregroundMark x1="66251" y1="14439" x2="54965" y2="12079"/>
                          <a14:foregroundMark x1="56211" y1="22215" x2="73214" y2="22666"/>
                          <a14:foregroundMark x1="51264" y1="32593" x2="51044" y2="10101"/>
                          <a14:foregroundMark x1="51044" y1="10101" x2="64053" y2="10205"/>
                          <a14:foregroundMark x1="64053" y1="10205" x2="76768" y2="15828"/>
                          <a14:foregroundMark x1="76768" y1="15828" x2="75486" y2="26519"/>
                          <a14:foregroundMark x1="75486" y1="26519" x2="69623" y2="28705"/>
                          <a14:backgroundMark x1="52327" y1="39292" x2="51594" y2="43075"/>
                          <a14:backgroundMark x1="51191" y1="42277" x2="57823" y2="46095"/>
                          <a14:backgroundMark x1="48956" y1="11211" x2="48003" y2="26935"/>
                          <a14:backgroundMark x1="48003" y1="26935" x2="49249" y2="20132"/>
                          <a14:backgroundMark x1="49102" y1="10934" x2="49505" y2="31517"/>
                        </a14:backgroundRemoval>
                      </a14:imgEffect>
                    </a14:imgLayer>
                  </a14:imgProps>
                </a:ext>
                <a:ext uri="{28A0092B-C50C-407E-A947-70E740481C1C}">
                  <a14:useLocalDpi xmlns:a14="http://schemas.microsoft.com/office/drawing/2010/main" val="0"/>
                </a:ext>
              </a:extLst>
            </a:blip>
            <a:srcRect l="48950" r="15616" b="60753"/>
            <a:stretch/>
          </p:blipFill>
          <p:spPr>
            <a:xfrm>
              <a:off x="9287114" y="1331712"/>
              <a:ext cx="1611104" cy="1883906"/>
            </a:xfrm>
            <a:prstGeom prst="rect">
              <a:avLst/>
            </a:prstGeom>
          </p:spPr>
        </p:pic>
        <p:pic>
          <p:nvPicPr>
            <p:cNvPr id="13" name="Picture 12" descr="A diagram of a circle with blue and white circles&#10;&#10;Description automatically generated">
              <a:extLst>
                <a:ext uri="{FF2B5EF4-FFF2-40B4-BE49-F238E27FC236}">
                  <a16:creationId xmlns:a16="http://schemas.microsoft.com/office/drawing/2014/main" id="{BB7E974B-8962-8981-19E4-BE946E471871}"/>
                </a:ext>
              </a:extLst>
            </p:cNvPr>
            <p:cNvPicPr>
              <a:picLocks noChangeAspect="1"/>
            </p:cNvPicPr>
            <p:nvPr/>
          </p:nvPicPr>
          <p:blipFill rotWithShape="1">
            <a:blip r:embed="rId9">
              <a:extLst>
                <a:ext uri="{BEBA8EAE-BF5A-486C-A8C5-ECC9F3942E4B}">
                  <a14:imgProps xmlns:a14="http://schemas.microsoft.com/office/drawing/2010/main">
                    <a14:imgLayer r:embed="rId4">
                      <a14:imgEffect>
                        <a14:backgroundRemoval t="9997" b="89969" l="9894" r="94137">
                          <a14:foregroundMark x1="83071" y1="26831" x2="74020" y2="33426"/>
                          <a14:foregroundMark x1="74020" y1="33426" x2="72444" y2="44880"/>
                          <a14:foregroundMark x1="72444" y1="44880" x2="90509" y2="48178"/>
                          <a14:foregroundMark x1="90509" y1="48178" x2="86515" y2="33391"/>
                          <a14:foregroundMark x1="86515" y1="33391" x2="82888" y2="27768"/>
                          <a14:foregroundMark x1="93807" y1="50052" x2="91792" y2="37487"/>
                          <a14:foregroundMark x1="91792" y1="37487" x2="90546" y2="35856"/>
                          <a14:foregroundMark x1="70722" y1="39084" x2="74460" y2="48351"/>
                          <a14:foregroundMark x1="74460" y1="48351" x2="94137" y2="48698"/>
                          <a14:foregroundMark x1="76951" y1="42069" x2="87028" y2="42138"/>
                          <a14:backgroundMark x1="49835" y1="47310" x2="50641" y2="54148"/>
                        </a14:backgroundRemoval>
                      </a14:imgEffect>
                    </a14:imgLayer>
                  </a14:imgProps>
                </a:ext>
                <a:ext uri="{28A0092B-C50C-407E-A947-70E740481C1C}">
                  <a14:useLocalDpi xmlns:a14="http://schemas.microsoft.com/office/drawing/2010/main" val="0"/>
                </a:ext>
              </a:extLst>
            </a:blip>
            <a:srcRect l="64795" t="22291" r="-1" b="46321"/>
            <a:stretch/>
          </p:blipFill>
          <p:spPr>
            <a:xfrm>
              <a:off x="10007473" y="2401648"/>
              <a:ext cx="1600777" cy="1506688"/>
            </a:xfrm>
            <a:prstGeom prst="rect">
              <a:avLst/>
            </a:prstGeom>
          </p:spPr>
        </p:pic>
        <p:pic>
          <p:nvPicPr>
            <p:cNvPr id="14" name="Picture 13" descr="A diagram of a circle with blue and white circles&#10;&#10;Description automatically generated">
              <a:extLst>
                <a:ext uri="{FF2B5EF4-FFF2-40B4-BE49-F238E27FC236}">
                  <a16:creationId xmlns:a16="http://schemas.microsoft.com/office/drawing/2014/main" id="{417E834C-121A-2707-4645-B59EEF7CE8EA}"/>
                </a:ext>
              </a:extLst>
            </p:cNvPr>
            <p:cNvPicPr>
              <a:picLocks noChangeAspect="1"/>
            </p:cNvPicPr>
            <p:nvPr/>
          </p:nvPicPr>
          <p:blipFill rotWithShape="1">
            <a:blip r:embed="rId10">
              <a:extLst>
                <a:ext uri="{BEBA8EAE-BF5A-486C-A8C5-ECC9F3942E4B}">
                  <a14:imgProps xmlns:a14="http://schemas.microsoft.com/office/drawing/2010/main">
                    <a14:imgLayer r:embed="rId4">
                      <a14:imgEffect>
                        <a14:backgroundRemoval t="9997" b="94793" l="9894" r="89960">
                          <a14:foregroundMark x1="65922" y1="74002" x2="54269" y2="78445"/>
                          <a14:foregroundMark x1="54269" y1="78445" x2="57494" y2="92225"/>
                          <a14:foregroundMark x1="57494" y1="92225" x2="71162" y2="87504"/>
                          <a14:foregroundMark x1="71162" y1="87504" x2="70942" y2="77473"/>
                          <a14:foregroundMark x1="70942" y1="77473" x2="67571" y2="73343"/>
                          <a14:foregroundMark x1="63247" y1="71503" x2="53353" y2="75529"/>
                          <a14:foregroundMark x1="53353" y1="75529" x2="53353" y2="75599"/>
                          <a14:foregroundMark x1="53756" y1="92156" x2="65189" y2="92537"/>
                          <a14:foregroundMark x1="65189" y1="92537" x2="76108" y2="85838"/>
                          <a14:foregroundMark x1="76108" y1="85838" x2="73030" y2="80354"/>
                          <a14:foregroundMark x1="56284" y1="94793" x2="53609" y2="94655"/>
                          <a14:foregroundMark x1="58080" y1="85908" x2="68926" y2="85387"/>
                          <a14:foregroundMark x1="68926" y1="85387" x2="69806" y2="85387"/>
                          <a14:foregroundMark x1="59069" y1="83027" x2="59069" y2="83027"/>
                          <a14:backgroundMark x1="47343" y1="46893" x2="54599" y2="55640"/>
                        </a14:backgroundRemoval>
                      </a14:imgEffect>
                    </a14:imgLayer>
                  </a14:imgProps>
                </a:ext>
                <a:ext uri="{28A0092B-C50C-407E-A947-70E740481C1C}">
                  <a14:useLocalDpi xmlns:a14="http://schemas.microsoft.com/office/drawing/2010/main" val="0"/>
                </a:ext>
              </a:extLst>
            </a:blip>
            <a:srcRect l="47977" t="63621" r="16817"/>
            <a:stretch/>
          </p:blipFill>
          <p:spPr>
            <a:xfrm>
              <a:off x="9242815" y="4385554"/>
              <a:ext cx="1600777" cy="1746256"/>
            </a:xfrm>
            <a:prstGeom prst="rect">
              <a:avLst/>
            </a:prstGeom>
          </p:spPr>
        </p:pic>
        <p:pic>
          <p:nvPicPr>
            <p:cNvPr id="15" name="Picture 14" descr="A diagram of a circle with blue and white circles&#10;&#10;Description automatically generated">
              <a:extLst>
                <a:ext uri="{FF2B5EF4-FFF2-40B4-BE49-F238E27FC236}">
                  <a16:creationId xmlns:a16="http://schemas.microsoft.com/office/drawing/2014/main" id="{E6BFDFE9-11B9-1832-954C-226ECC9FABC7}"/>
                </a:ext>
              </a:extLst>
            </p:cNvPr>
            <p:cNvPicPr>
              <a:picLocks noChangeAspect="1"/>
            </p:cNvPicPr>
            <p:nvPr/>
          </p:nvPicPr>
          <p:blipFill rotWithShape="1">
            <a:blip r:embed="rId11">
              <a:extLst>
                <a:ext uri="{BEBA8EAE-BF5A-486C-A8C5-ECC9F3942E4B}">
                  <a14:imgProps xmlns:a14="http://schemas.microsoft.com/office/drawing/2010/main">
                    <a14:imgLayer r:embed="rId4">
                      <a14:imgEffect>
                        <a14:backgroundRemoval t="9997" b="96251" l="9894" r="89960">
                          <a14:foregroundMark x1="36827" y1="71885" x2="44082" y2="79243"/>
                          <a14:foregroundMark x1="44082" y1="79243" x2="45108" y2="92051"/>
                          <a14:foregroundMark x1="45108" y1="92051" x2="30817" y2="90073"/>
                          <a14:foregroundMark x1="30817" y1="90073" x2="26493" y2="78862"/>
                          <a14:foregroundMark x1="26493" y1="78862" x2="35434" y2="70288"/>
                          <a14:foregroundMark x1="35434" y1="70288" x2="36973" y2="72024"/>
                          <a14:foregroundMark x1="47856" y1="94134" x2="35874" y2="93162"/>
                          <a14:foregroundMark x1="35874" y1="93162" x2="32942" y2="92156"/>
                          <a14:foregroundMark x1="47856" y1="96251" x2="41590" y2="96112"/>
                        </a14:backgroundRemoval>
                      </a14:imgEffect>
                    </a14:imgLayer>
                  </a14:imgProps>
                </a:ext>
                <a:ext uri="{28A0092B-C50C-407E-A947-70E740481C1C}">
                  <a14:useLocalDpi xmlns:a14="http://schemas.microsoft.com/office/drawing/2010/main" val="0"/>
                </a:ext>
              </a:extLst>
            </a:blip>
            <a:srcRect l="16180" t="63779" r="45890"/>
            <a:stretch/>
          </p:blipFill>
          <p:spPr>
            <a:xfrm>
              <a:off x="7797112" y="4393148"/>
              <a:ext cx="1724576" cy="1738662"/>
            </a:xfrm>
            <a:prstGeom prst="rect">
              <a:avLst/>
            </a:prstGeom>
          </p:spPr>
        </p:pic>
        <p:pic>
          <p:nvPicPr>
            <p:cNvPr id="16" name="Picture 15" descr="A diagram of a circle with blue and white circles&#10;&#10;Description automatically generated">
              <a:extLst>
                <a:ext uri="{FF2B5EF4-FFF2-40B4-BE49-F238E27FC236}">
                  <a16:creationId xmlns:a16="http://schemas.microsoft.com/office/drawing/2014/main" id="{580826B0-21D9-0B39-B9D8-7493AA5B417B}"/>
                </a:ext>
              </a:extLst>
            </p:cNvPr>
            <p:cNvPicPr>
              <a:picLocks noChangeAspect="1"/>
            </p:cNvPicPr>
            <p:nvPr/>
          </p:nvPicPr>
          <p:blipFill rotWithShape="1">
            <a:blip r:embed="rId12">
              <a:extLst>
                <a:ext uri="{BEBA8EAE-BF5A-486C-A8C5-ECC9F3942E4B}">
                  <a14:imgProps xmlns:a14="http://schemas.microsoft.com/office/drawing/2010/main">
                    <a14:imgLayer r:embed="rId4">
                      <a14:imgEffect>
                        <a14:backgroundRemoval t="9997" b="89969" l="5863" r="89960">
                          <a14:foregroundMark x1="26933" y1="55640" x2="9784" y2="55467"/>
                          <a14:foregroundMark x1="9784" y1="55467" x2="12569" y2="70149"/>
                          <a14:foregroundMark x1="12569" y1="70149" x2="27263" y2="67650"/>
                          <a14:foregroundMark x1="27263" y1="67650" x2="26237" y2="56300"/>
                          <a14:foregroundMark x1="5863" y1="57341" x2="16893" y2="80354"/>
                          <a14:foregroundMark x1="12679" y1="68344" x2="23452" y2="68205"/>
                          <a14:backgroundMark x1="60315" y1="50330" x2="55551" y2="39743"/>
                        </a14:backgroundRemoval>
                      </a14:imgEffect>
                    </a14:imgLayer>
                  </a14:imgProps>
                </a:ext>
                <a:ext uri="{28A0092B-C50C-407E-A947-70E740481C1C}">
                  <a14:useLocalDpi xmlns:a14="http://schemas.microsoft.com/office/drawing/2010/main" val="0"/>
                </a:ext>
              </a:extLst>
            </a:blip>
            <a:srcRect t="49836" r="57101" b="15453"/>
            <a:stretch/>
          </p:blipFill>
          <p:spPr>
            <a:xfrm>
              <a:off x="7061404" y="3723906"/>
              <a:ext cx="1950550" cy="1666139"/>
            </a:xfrm>
            <a:prstGeom prst="rect">
              <a:avLst/>
            </a:prstGeom>
          </p:spPr>
        </p:pic>
        <p:pic>
          <p:nvPicPr>
            <p:cNvPr id="17" name="Picture 16" descr="A diagram of a circle with blue and white circles&#10;&#10;Description automatically generated">
              <a:extLst>
                <a:ext uri="{FF2B5EF4-FFF2-40B4-BE49-F238E27FC236}">
                  <a16:creationId xmlns:a16="http://schemas.microsoft.com/office/drawing/2014/main" id="{561D9E2F-4047-B1C3-30F1-0D655A2378D7}"/>
                </a:ext>
              </a:extLst>
            </p:cNvPr>
            <p:cNvPicPr>
              <a:picLocks noChangeAspect="1"/>
            </p:cNvPicPr>
            <p:nvPr/>
          </p:nvPicPr>
          <p:blipFill rotWithShape="1">
            <a:blip r:embed="rId13">
              <a:extLst>
                <a:ext uri="{BEBA8EAE-BF5A-486C-A8C5-ECC9F3942E4B}">
                  <a14:imgProps xmlns:a14="http://schemas.microsoft.com/office/drawing/2010/main">
                    <a14:imgLayer r:embed="rId4">
                      <a14:imgEffect>
                        <a14:backgroundRemoval t="9997" b="89969" l="9930" r="94320">
                          <a14:foregroundMark x1="73800" y1="58660" x2="74679" y2="68865"/>
                          <a14:foregroundMark x1="74679" y1="68865" x2="88164" y2="68414"/>
                          <a14:foregroundMark x1="88164" y1="68414" x2="87211" y2="56543"/>
                          <a14:foregroundMark x1="87211" y1="56543" x2="74093" y2="58105"/>
                          <a14:foregroundMark x1="74093" y1="58105" x2="73800" y2="58521"/>
                          <a14:foregroundMark x1="91096" y1="56439" x2="91938" y2="65810"/>
                          <a14:foregroundMark x1="93771" y1="55085" x2="94320" y2="66817"/>
                          <a14:foregroundMark x1="94320" y1="66817" x2="93881" y2="67546"/>
                          <a14:foregroundMark x1="87468" y1="63832" x2="76145" y2="63971"/>
                          <a14:backgroundMark x1="52986" y1="39500" x2="61305" y2="48039"/>
                          <a14:backgroundMark x1="61305" y1="48039" x2="61634" y2="48733"/>
                        </a14:backgroundRemoval>
                      </a14:imgEffect>
                    </a14:imgLayer>
                  </a14:imgProps>
                </a:ext>
                <a:ext uri="{28A0092B-C50C-407E-A947-70E740481C1C}">
                  <a14:useLocalDpi xmlns:a14="http://schemas.microsoft.com/office/drawing/2010/main" val="0"/>
                </a:ext>
              </a:extLst>
            </a:blip>
            <a:srcRect l="62635" t="53678" b="15102"/>
            <a:stretch/>
          </p:blipFill>
          <p:spPr>
            <a:xfrm>
              <a:off x="9909350" y="3908336"/>
              <a:ext cx="1698900" cy="1498551"/>
            </a:xfrm>
            <a:prstGeom prst="rect">
              <a:avLst/>
            </a:prstGeom>
          </p:spPr>
        </p:pic>
        <p:pic>
          <p:nvPicPr>
            <p:cNvPr id="18" name="Picture 17" descr="A diagram of a circle with blue and white circles&#10;&#10;Description automatically generated">
              <a:extLst>
                <a:ext uri="{FF2B5EF4-FFF2-40B4-BE49-F238E27FC236}">
                  <a16:creationId xmlns:a16="http://schemas.microsoft.com/office/drawing/2014/main" id="{1DAE2E84-182F-D5B5-5C09-C28C33F372F0}"/>
                </a:ext>
              </a:extLst>
            </p:cNvPr>
            <p:cNvPicPr>
              <a:picLocks noChangeAspect="1"/>
            </p:cNvPicPr>
            <p:nvPr/>
          </p:nvPicPr>
          <p:blipFill rotWithShape="1">
            <a:blip r:embed="rId14">
              <a:extLst>
                <a:ext uri="{BEBA8EAE-BF5A-486C-A8C5-ECC9F3942E4B}">
                  <a14:imgProps xmlns:a14="http://schemas.microsoft.com/office/drawing/2010/main">
                    <a14:imgLayer r:embed="rId4">
                      <a14:imgEffect>
                        <a14:backgroundRemoval t="9997" b="89969" l="6303" r="89996">
                          <a14:foregroundMark x1="6303" y1="48629" x2="24038" y2="49601"/>
                          <a14:foregroundMark x1="24038" y1="49601" x2="30707" y2="41791"/>
                          <a14:foregroundMark x1="30707" y1="41791" x2="21693" y2="33287"/>
                          <a14:foregroundMark x1="21693" y1="33287" x2="10370" y2="35578"/>
                          <a14:foregroundMark x1="10370" y1="35578" x2="6449" y2="44915"/>
                          <a14:foregroundMark x1="6449" y1="44915" x2="6303" y2="46373"/>
                          <a14:backgroundMark x1="54525" y1="40923" x2="63137" y2="48733"/>
                        </a14:backgroundRemoval>
                      </a14:imgEffect>
                    </a14:imgLayer>
                  </a14:imgProps>
                </a:ext>
                <a:ext uri="{28A0092B-C50C-407E-A947-70E740481C1C}">
                  <a14:useLocalDpi xmlns:a14="http://schemas.microsoft.com/office/drawing/2010/main" val="0"/>
                </a:ext>
              </a:extLst>
            </a:blip>
            <a:srcRect t="18725" r="62071" b="42641"/>
            <a:stretch/>
          </p:blipFill>
          <p:spPr>
            <a:xfrm>
              <a:off x="7061404" y="2230542"/>
              <a:ext cx="1724576" cy="1854440"/>
            </a:xfrm>
            <a:prstGeom prst="rect">
              <a:avLst/>
            </a:prstGeom>
          </p:spPr>
        </p:pic>
        <p:pic>
          <p:nvPicPr>
            <p:cNvPr id="19" name="Picture 18" descr="A diagram of a circle with blue and white circles&#10;&#10;Description automatically generated">
              <a:extLst>
                <a:ext uri="{FF2B5EF4-FFF2-40B4-BE49-F238E27FC236}">
                  <a16:creationId xmlns:a16="http://schemas.microsoft.com/office/drawing/2014/main" id="{9DA59F7F-578B-83C4-4F98-79D458A00D0E}"/>
                </a:ext>
              </a:extLst>
            </p:cNvPr>
            <p:cNvPicPr>
              <a:picLocks noChangeAspect="1"/>
            </p:cNvPicPr>
            <p:nvPr/>
          </p:nvPicPr>
          <p:blipFill rotWithShape="1">
            <a:blip r:embed="rId15">
              <a:extLst>
                <a:ext uri="{BEBA8EAE-BF5A-486C-A8C5-ECC9F3942E4B}">
                  <a14:imgProps xmlns:a14="http://schemas.microsoft.com/office/drawing/2010/main">
                    <a14:imgLayer r:embed="rId4">
                      <a14:imgEffect>
                        <a14:backgroundRemoval t="10000" b="90000" l="10000" r="90000">
                          <a14:foregroundMark x1="41077" y1="12773" x2="27116" y2="16800"/>
                          <a14:foregroundMark x1="27116" y1="16800" x2="30634" y2="27352"/>
                          <a14:foregroundMark x1="30634" y1="27352" x2="42470" y2="31968"/>
                          <a14:foregroundMark x1="42470" y1="31968" x2="43606" y2="15828"/>
                          <a14:foregroundMark x1="43606" y1="15828" x2="42177" y2="12669"/>
                          <a14:foregroundMark x1="23085" y1="20965" x2="36204" y2="34085"/>
                          <a14:foregroundMark x1="46427" y1="31482" x2="45328" y2="10760"/>
                          <a14:backgroundMark x1="52180" y1="39882" x2="63796" y2="50642"/>
                        </a14:backgroundRemoval>
                      </a14:imgEffect>
                    </a14:imgLayer>
                  </a14:imgProps>
                </a:ext>
                <a:ext uri="{28A0092B-C50C-407E-A947-70E740481C1C}">
                  <a14:useLocalDpi xmlns:a14="http://schemas.microsoft.com/office/drawing/2010/main" val="0"/>
                </a:ext>
              </a:extLst>
            </a:blip>
            <a:srcRect l="16181" r="48949" b="58627"/>
            <a:stretch/>
          </p:blipFill>
          <p:spPr>
            <a:xfrm>
              <a:off x="7797112" y="1331712"/>
              <a:ext cx="1585428" cy="1985961"/>
            </a:xfrm>
            <a:prstGeom prst="rect">
              <a:avLst/>
            </a:prstGeom>
          </p:spPr>
        </p:pic>
        <p:pic>
          <p:nvPicPr>
            <p:cNvPr id="20" name="Picture 19" descr="A diagram of a circle with blue and white circles&#10;&#10;Description automatically generated">
              <a:extLst>
                <a:ext uri="{FF2B5EF4-FFF2-40B4-BE49-F238E27FC236}">
                  <a16:creationId xmlns:a16="http://schemas.microsoft.com/office/drawing/2014/main" id="{FE0A6DB8-8BB5-1690-8311-217321221549}"/>
                </a:ext>
              </a:extLst>
            </p:cNvPr>
            <p:cNvPicPr>
              <a:picLocks noChangeAspect="1"/>
            </p:cNvPicPr>
            <p:nvPr/>
          </p:nvPicPr>
          <p:blipFill rotWithShape="1">
            <a:blip r:embed="rId16">
              <a:extLst>
                <a:ext uri="{28A0092B-C50C-407E-A947-70E740481C1C}">
                  <a14:useLocalDpi xmlns:a14="http://schemas.microsoft.com/office/drawing/2010/main" val="0"/>
                </a:ext>
              </a:extLst>
            </a:blip>
            <a:srcRect l="30069" t="33521" r="29613" b="28123"/>
            <a:stretch/>
          </p:blipFill>
          <p:spPr>
            <a:xfrm>
              <a:off x="8431068" y="2944941"/>
              <a:ext cx="1833194" cy="1841106"/>
            </a:xfrm>
            <a:custGeom>
              <a:avLst/>
              <a:gdLst>
                <a:gd name="connsiteX0" fmla="*/ 909047 w 1833194"/>
                <a:gd name="connsiteY0" fmla="*/ 181430 h 1841106"/>
                <a:gd name="connsiteX1" fmla="*/ 173503 w 1833194"/>
                <a:gd name="connsiteY1" fmla="*/ 916974 h 1841106"/>
                <a:gd name="connsiteX2" fmla="*/ 909047 w 1833194"/>
                <a:gd name="connsiteY2" fmla="*/ 1652518 h 1841106"/>
                <a:gd name="connsiteX3" fmla="*/ 1644591 w 1833194"/>
                <a:gd name="connsiteY3" fmla="*/ 916974 h 1841106"/>
                <a:gd name="connsiteX4" fmla="*/ 909047 w 1833194"/>
                <a:gd name="connsiteY4" fmla="*/ 181430 h 1841106"/>
                <a:gd name="connsiteX5" fmla="*/ 916597 w 1833194"/>
                <a:gd name="connsiteY5" fmla="*/ 0 h 1841106"/>
                <a:gd name="connsiteX6" fmla="*/ 1833194 w 1833194"/>
                <a:gd name="connsiteY6" fmla="*/ 920553 h 1841106"/>
                <a:gd name="connsiteX7" fmla="*/ 916597 w 1833194"/>
                <a:gd name="connsiteY7" fmla="*/ 1841106 h 1841106"/>
                <a:gd name="connsiteX8" fmla="*/ 0 w 1833194"/>
                <a:gd name="connsiteY8" fmla="*/ 920553 h 1841106"/>
                <a:gd name="connsiteX9" fmla="*/ 916597 w 1833194"/>
                <a:gd name="connsiteY9" fmla="*/ 0 h 184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194" h="1841106">
                  <a:moveTo>
                    <a:pt x="909047" y="181430"/>
                  </a:moveTo>
                  <a:cubicBezTo>
                    <a:pt x="502817" y="181430"/>
                    <a:pt x="173503" y="510744"/>
                    <a:pt x="173503" y="916974"/>
                  </a:cubicBezTo>
                  <a:cubicBezTo>
                    <a:pt x="173503" y="1323204"/>
                    <a:pt x="502817" y="1652518"/>
                    <a:pt x="909047" y="1652518"/>
                  </a:cubicBezTo>
                  <a:cubicBezTo>
                    <a:pt x="1315277" y="1652518"/>
                    <a:pt x="1644591" y="1323204"/>
                    <a:pt x="1644591" y="916974"/>
                  </a:cubicBezTo>
                  <a:cubicBezTo>
                    <a:pt x="1644591" y="510744"/>
                    <a:pt x="1315277" y="181430"/>
                    <a:pt x="909047" y="181430"/>
                  </a:cubicBezTo>
                  <a:close/>
                  <a:moveTo>
                    <a:pt x="916597" y="0"/>
                  </a:moveTo>
                  <a:cubicBezTo>
                    <a:pt x="1422820" y="0"/>
                    <a:pt x="1833194" y="412146"/>
                    <a:pt x="1833194" y="920553"/>
                  </a:cubicBezTo>
                  <a:cubicBezTo>
                    <a:pt x="1833194" y="1428960"/>
                    <a:pt x="1422820" y="1841106"/>
                    <a:pt x="916597" y="1841106"/>
                  </a:cubicBezTo>
                  <a:cubicBezTo>
                    <a:pt x="410374" y="1841106"/>
                    <a:pt x="0" y="1428960"/>
                    <a:pt x="0" y="920553"/>
                  </a:cubicBezTo>
                  <a:cubicBezTo>
                    <a:pt x="0" y="412146"/>
                    <a:pt x="410374" y="0"/>
                    <a:pt x="916597" y="0"/>
                  </a:cubicBezTo>
                  <a:close/>
                </a:path>
              </a:pathLst>
            </a:custGeom>
          </p:spPr>
        </p:pic>
        <p:pic>
          <p:nvPicPr>
            <p:cNvPr id="21" name="Picture 20" descr="A diagram of a circle with blue and white circles&#10;&#10;Description automatically generated">
              <a:extLst>
                <a:ext uri="{FF2B5EF4-FFF2-40B4-BE49-F238E27FC236}">
                  <a16:creationId xmlns:a16="http://schemas.microsoft.com/office/drawing/2014/main" id="{3898383E-1FED-249C-8DC6-A5CEC8B5DC3B}"/>
                </a:ext>
              </a:extLst>
            </p:cNvPr>
            <p:cNvPicPr>
              <a:picLocks noChangeAspect="1"/>
            </p:cNvPicPr>
            <p:nvPr/>
          </p:nvPicPr>
          <p:blipFill rotWithShape="1">
            <a:blip r:embed="rId16">
              <a:extLst>
                <a:ext uri="{28A0092B-C50C-407E-A947-70E740481C1C}">
                  <a14:useLocalDpi xmlns:a14="http://schemas.microsoft.com/office/drawing/2010/main" val="0"/>
                </a:ext>
              </a:extLst>
            </a:blip>
            <a:srcRect l="42944" t="45597" r="42504" b="40619"/>
            <a:stretch/>
          </p:blipFill>
          <p:spPr>
            <a:xfrm>
              <a:off x="9016841" y="3523784"/>
              <a:ext cx="661648" cy="661648"/>
            </a:xfrm>
            <a:prstGeom prst="ellipse">
              <a:avLst/>
            </a:prstGeom>
          </p:spPr>
        </p:pic>
        <p:pic>
          <p:nvPicPr>
            <p:cNvPr id="22" name="Picture 21" descr="A diagram of a circle with blue and white circles&#10;&#10;Description automatically generated">
              <a:extLst>
                <a:ext uri="{FF2B5EF4-FFF2-40B4-BE49-F238E27FC236}">
                  <a16:creationId xmlns:a16="http://schemas.microsoft.com/office/drawing/2014/main" id="{1B4F6478-4587-A5B4-8D8F-514439F01950}"/>
                </a:ext>
                <a:ext uri="{C183D7F6-B498-43B3-948B-1728B52AA6E4}">
                  <adec:decorative xmlns:adec="http://schemas.microsoft.com/office/drawing/2017/decorative" val="0"/>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a:xfrm>
              <a:off x="7066291" y="1331712"/>
              <a:ext cx="4546847" cy="4800098"/>
            </a:xfrm>
            <a:custGeom>
              <a:avLst/>
              <a:gdLst>
                <a:gd name="connsiteX0" fmla="*/ 2272705 w 4546847"/>
                <a:gd name="connsiteY0" fmla="*/ 361859 h 4800098"/>
                <a:gd name="connsiteX1" fmla="*/ 110382 w 4546847"/>
                <a:gd name="connsiteY1" fmla="*/ 2524182 h 4800098"/>
                <a:gd name="connsiteX2" fmla="*/ 2272705 w 4546847"/>
                <a:gd name="connsiteY2" fmla="*/ 4686505 h 4800098"/>
                <a:gd name="connsiteX3" fmla="*/ 4435028 w 4546847"/>
                <a:gd name="connsiteY3" fmla="*/ 2524182 h 4800098"/>
                <a:gd name="connsiteX4" fmla="*/ 2272705 w 4546847"/>
                <a:gd name="connsiteY4" fmla="*/ 361859 h 4800098"/>
                <a:gd name="connsiteX5" fmla="*/ 0 w 4546847"/>
                <a:gd name="connsiteY5" fmla="*/ 0 h 4800098"/>
                <a:gd name="connsiteX6" fmla="*/ 4546847 w 4546847"/>
                <a:gd name="connsiteY6" fmla="*/ 0 h 4800098"/>
                <a:gd name="connsiteX7" fmla="*/ 4546847 w 4546847"/>
                <a:gd name="connsiteY7" fmla="*/ 4800098 h 4800098"/>
                <a:gd name="connsiteX8" fmla="*/ 0 w 4546847"/>
                <a:gd name="connsiteY8" fmla="*/ 4800098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6847" h="4800098">
                  <a:moveTo>
                    <a:pt x="2272705" y="361859"/>
                  </a:moveTo>
                  <a:cubicBezTo>
                    <a:pt x="1078487" y="361859"/>
                    <a:pt x="110382" y="1329964"/>
                    <a:pt x="110382" y="2524182"/>
                  </a:cubicBezTo>
                  <a:cubicBezTo>
                    <a:pt x="110382" y="3718400"/>
                    <a:pt x="1078487" y="4686505"/>
                    <a:pt x="2272705" y="4686505"/>
                  </a:cubicBezTo>
                  <a:cubicBezTo>
                    <a:pt x="3466923" y="4686505"/>
                    <a:pt x="4435028" y="3718400"/>
                    <a:pt x="4435028" y="2524182"/>
                  </a:cubicBezTo>
                  <a:cubicBezTo>
                    <a:pt x="4435028" y="1329964"/>
                    <a:pt x="3466923" y="361859"/>
                    <a:pt x="2272705" y="361859"/>
                  </a:cubicBezTo>
                  <a:close/>
                  <a:moveTo>
                    <a:pt x="0" y="0"/>
                  </a:moveTo>
                  <a:lnTo>
                    <a:pt x="4546847" y="0"/>
                  </a:lnTo>
                  <a:lnTo>
                    <a:pt x="4546847" y="4800098"/>
                  </a:lnTo>
                  <a:lnTo>
                    <a:pt x="0" y="4800098"/>
                  </a:lnTo>
                  <a:close/>
                </a:path>
              </a:pathLst>
            </a:custGeom>
          </p:spPr>
        </p:pic>
      </p:grpSp>
      <p:grpSp>
        <p:nvGrpSpPr>
          <p:cNvPr id="23" name="Group 22" descr="Explicit teaching graphic highlighting Checking for understanding">
            <a:extLst>
              <a:ext uri="{FF2B5EF4-FFF2-40B4-BE49-F238E27FC236}">
                <a16:creationId xmlns:a16="http://schemas.microsoft.com/office/drawing/2014/main" id="{AB36C047-52D6-3CA3-E59E-AE2EF8F84E97}"/>
              </a:ext>
            </a:extLst>
          </p:cNvPr>
          <p:cNvGrpSpPr/>
          <p:nvPr/>
        </p:nvGrpSpPr>
        <p:grpSpPr>
          <a:xfrm>
            <a:off x="7261732" y="1527671"/>
            <a:ext cx="4726780" cy="4765553"/>
            <a:chOff x="6977783" y="1527267"/>
            <a:chExt cx="4750720" cy="4789689"/>
          </a:xfrm>
        </p:grpSpPr>
        <p:sp>
          <p:nvSpPr>
            <p:cNvPr id="24" name="Oval 23">
              <a:extLst>
                <a:ext uri="{FF2B5EF4-FFF2-40B4-BE49-F238E27FC236}">
                  <a16:creationId xmlns:a16="http://schemas.microsoft.com/office/drawing/2014/main" id="{DC074316-DE78-AEF1-842D-CD9E0ED03D43}"/>
                </a:ext>
              </a:extLst>
            </p:cNvPr>
            <p:cNvSpPr/>
            <p:nvPr/>
          </p:nvSpPr>
          <p:spPr>
            <a:xfrm>
              <a:off x="6977783" y="1527267"/>
              <a:ext cx="4750720" cy="4789689"/>
            </a:xfrm>
            <a:prstGeom prst="ellipse">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Picture 24" descr="A diagram of a circle with blue and white circles&#10;&#10;Description automatically generated">
              <a:extLst>
                <a:ext uri="{FF2B5EF4-FFF2-40B4-BE49-F238E27FC236}">
                  <a16:creationId xmlns:a16="http://schemas.microsoft.com/office/drawing/2014/main" id="{8FCFECF5-782C-DB6B-53E2-481298EB6F1E}"/>
                </a:ext>
              </a:extLst>
            </p:cNvPr>
            <p:cNvPicPr>
              <a:picLocks noChangeAspect="1"/>
            </p:cNvPicPr>
            <p:nvPr/>
          </p:nvPicPr>
          <p:blipFill rotWithShape="1">
            <a:blip r:embed="rId14">
              <a:extLst>
                <a:ext uri="{BEBA8EAE-BF5A-486C-A8C5-ECC9F3942E4B}">
                  <a14:imgProps xmlns:a14="http://schemas.microsoft.com/office/drawing/2010/main">
                    <a14:imgLayer r:embed="rId4">
                      <a14:imgEffect>
                        <a14:backgroundRemoval t="9997" b="89969" l="6303" r="89996">
                          <a14:foregroundMark x1="6303" y1="48629" x2="24038" y2="49601"/>
                          <a14:foregroundMark x1="24038" y1="49601" x2="30707" y2="41791"/>
                          <a14:foregroundMark x1="30707" y1="41791" x2="21693" y2="33287"/>
                          <a14:foregroundMark x1="21693" y1="33287" x2="10370" y2="35578"/>
                          <a14:foregroundMark x1="10370" y1="35578" x2="6449" y2="44915"/>
                          <a14:foregroundMark x1="6449" y1="44915" x2="6303" y2="46373"/>
                          <a14:backgroundMark x1="54525" y1="40923" x2="63137" y2="48733"/>
                        </a14:backgroundRemoval>
                      </a14:imgEffect>
                    </a14:imgLayer>
                  </a14:imgProps>
                </a:ext>
                <a:ext uri="{28A0092B-C50C-407E-A947-70E740481C1C}">
                  <a14:useLocalDpi xmlns:a14="http://schemas.microsoft.com/office/drawing/2010/main" val="0"/>
                </a:ext>
              </a:extLst>
            </a:blip>
            <a:srcRect t="18725" r="62071" b="42641"/>
            <a:stretch/>
          </p:blipFill>
          <p:spPr>
            <a:xfrm>
              <a:off x="7072090" y="2249241"/>
              <a:ext cx="1731282" cy="1861650"/>
            </a:xfrm>
            <a:prstGeom prst="rect">
              <a:avLst/>
            </a:prstGeom>
          </p:spPr>
        </p:pic>
      </p:grpSp>
    </p:spTree>
    <p:extLst>
      <p:ext uri="{BB962C8B-B14F-4D97-AF65-F5344CB8AC3E}">
        <p14:creationId xmlns:p14="http://schemas.microsoft.com/office/powerpoint/2010/main" val="268573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BE492D-4698-442E-7F1A-2E996BA07F12}"/>
              </a:ext>
            </a:extLst>
          </p:cNvPr>
          <p:cNvSpPr>
            <a:spLocks noGrp="1"/>
          </p:cNvSpPr>
          <p:nvPr>
            <p:ph type="title"/>
          </p:nvPr>
        </p:nvSpPr>
        <p:spPr/>
        <p:txBody>
          <a:bodyPr/>
          <a:lstStyle/>
          <a:p>
            <a:r>
              <a:rPr lang="en-AU" dirty="0"/>
              <a:t>Checking for understanding of all students</a:t>
            </a:r>
          </a:p>
        </p:txBody>
      </p:sp>
      <p:sp>
        <p:nvSpPr>
          <p:cNvPr id="5" name="Text Placeholder 4">
            <a:extLst>
              <a:ext uri="{FF2B5EF4-FFF2-40B4-BE49-F238E27FC236}">
                <a16:creationId xmlns:a16="http://schemas.microsoft.com/office/drawing/2014/main" id="{92D139C5-B0AB-D35E-9BDA-63B66C1D1B45}"/>
              </a:ext>
            </a:extLst>
          </p:cNvPr>
          <p:cNvSpPr>
            <a:spLocks noGrp="1"/>
          </p:cNvSpPr>
          <p:nvPr>
            <p:ph idx="1"/>
          </p:nvPr>
        </p:nvSpPr>
        <p:spPr/>
        <p:txBody>
          <a:bodyPr vert="horz" lIns="0" tIns="0" rIns="0" bIns="0" rtlCol="0" anchor="t">
            <a:noAutofit/>
          </a:bodyPr>
          <a:lstStyle/>
          <a:p>
            <a:r>
              <a:rPr lang="en-AU" sz="2000" dirty="0"/>
              <a:t>The teacher checks the understanding of </a:t>
            </a:r>
            <a:r>
              <a:rPr lang="en-AU" sz="2000" b="1" dirty="0">
                <a:latin typeface="Public Sans" pitchFamily="2" charset="0"/>
              </a:rPr>
              <a:t>all</a:t>
            </a:r>
            <a:r>
              <a:rPr lang="en-AU" sz="2000" dirty="0"/>
              <a:t> students </a:t>
            </a:r>
            <a:r>
              <a:rPr lang="en-AU" sz="2000" b="1" dirty="0">
                <a:latin typeface="Public Sans" pitchFamily="2" charset="0"/>
              </a:rPr>
              <a:t>throughout</a:t>
            </a:r>
            <a:r>
              <a:rPr lang="en-AU" sz="2000" dirty="0"/>
              <a:t> the lesson. For example:</a:t>
            </a:r>
          </a:p>
          <a:p>
            <a:pPr marL="342900" indent="-342900">
              <a:buFont typeface="Arial" panose="020B0604020202020204" pitchFamily="34" charset="0"/>
              <a:buChar char="•"/>
            </a:pPr>
            <a:r>
              <a:rPr lang="en-AU" sz="2000" dirty="0"/>
              <a:t>When a choral response is used, </a:t>
            </a:r>
            <a:r>
              <a:rPr lang="en-AU" sz="2000" b="1" dirty="0">
                <a:latin typeface="Public Sans" pitchFamily="2" charset="0"/>
              </a:rPr>
              <a:t>all</a:t>
            </a:r>
            <a:r>
              <a:rPr lang="en-AU" sz="2000" dirty="0"/>
              <a:t> students say the answer out loud.</a:t>
            </a:r>
          </a:p>
          <a:p>
            <a:pPr marL="342900" indent="-342900">
              <a:buFont typeface="Arial" panose="020B0604020202020204" pitchFamily="34" charset="0"/>
              <a:buChar char="•"/>
            </a:pPr>
            <a:r>
              <a:rPr lang="en-AU" sz="2000" dirty="0"/>
              <a:t>When a mini whiteboard is used </a:t>
            </a:r>
            <a:r>
              <a:rPr lang="en-AU" sz="2000" b="1" dirty="0">
                <a:latin typeface="Public Sans" pitchFamily="2" charset="0"/>
              </a:rPr>
              <a:t>all</a:t>
            </a:r>
            <a:r>
              <a:rPr lang="en-AU" sz="2000" dirty="0"/>
              <a:t> students record and show their answer.</a:t>
            </a:r>
          </a:p>
          <a:p>
            <a:pPr marL="342900" indent="-342900">
              <a:buFont typeface="Arial" panose="020B0604020202020204" pitchFamily="34" charset="0"/>
              <a:buChar char="•"/>
            </a:pPr>
            <a:r>
              <a:rPr lang="en-AU" sz="2000" dirty="0"/>
              <a:t>When the teacher cold calls, </a:t>
            </a:r>
            <a:r>
              <a:rPr lang="en-AU" sz="2000" b="1" dirty="0">
                <a:latin typeface="Public Sans" pitchFamily="2" charset="0"/>
              </a:rPr>
              <a:t>all</a:t>
            </a:r>
            <a:r>
              <a:rPr lang="en-AU" sz="2000" b="1" dirty="0"/>
              <a:t> </a:t>
            </a:r>
            <a:r>
              <a:rPr lang="en-AU" sz="2000" dirty="0"/>
              <a:t>students have to think of an answer.</a:t>
            </a:r>
          </a:p>
          <a:p>
            <a:r>
              <a:rPr lang="en-AU" sz="2000" dirty="0"/>
              <a:t>It is inclusive – we want to hear from every student, not just those with the right answer.</a:t>
            </a:r>
            <a:r>
              <a:rPr lang="en-AU" sz="2000" baseline="30000" dirty="0"/>
              <a:t>1</a:t>
            </a:r>
            <a:r>
              <a:rPr lang="en-AU" sz="2000" dirty="0"/>
              <a:t> </a:t>
            </a:r>
          </a:p>
        </p:txBody>
      </p:sp>
    </p:spTree>
    <p:extLst>
      <p:ext uri="{BB962C8B-B14F-4D97-AF65-F5344CB8AC3E}">
        <p14:creationId xmlns:p14="http://schemas.microsoft.com/office/powerpoint/2010/main" val="287434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67DE-0DA5-0B31-D0CF-D17DF5E40CF7}"/>
              </a:ext>
            </a:extLst>
          </p:cNvPr>
          <p:cNvSpPr>
            <a:spLocks noGrp="1"/>
          </p:cNvSpPr>
          <p:nvPr>
            <p:ph type="title"/>
          </p:nvPr>
        </p:nvSpPr>
        <p:spPr/>
        <p:txBody>
          <a:bodyPr/>
          <a:lstStyle/>
          <a:p>
            <a:r>
              <a:rPr lang="en-AU" dirty="0"/>
              <a:t>Students must feel safe to participate</a:t>
            </a:r>
            <a:endParaRPr lang="en-AU" b="1" dirty="0"/>
          </a:p>
        </p:txBody>
      </p:sp>
      <p:sp>
        <p:nvSpPr>
          <p:cNvPr id="6" name="Freeform: Shape 5">
            <a:extLst>
              <a:ext uri="{FF2B5EF4-FFF2-40B4-BE49-F238E27FC236}">
                <a16:creationId xmlns:a16="http://schemas.microsoft.com/office/drawing/2014/main" id="{5CE7C649-E8B2-3A04-351F-BFE2C4C015C2}"/>
              </a:ext>
            </a:extLst>
          </p:cNvPr>
          <p:cNvSpPr/>
          <p:nvPr/>
        </p:nvSpPr>
        <p:spPr>
          <a:xfrm>
            <a:off x="360845" y="2019449"/>
            <a:ext cx="2581984" cy="2581984"/>
          </a:xfrm>
          <a:custGeom>
            <a:avLst/>
            <a:gdLst>
              <a:gd name="connsiteX0" fmla="*/ 0 w 2581984"/>
              <a:gd name="connsiteY0" fmla="*/ 1290992 h 2581984"/>
              <a:gd name="connsiteX1" fmla="*/ 1290992 w 2581984"/>
              <a:gd name="connsiteY1" fmla="*/ 0 h 2581984"/>
              <a:gd name="connsiteX2" fmla="*/ 2581984 w 2581984"/>
              <a:gd name="connsiteY2" fmla="*/ 1290992 h 2581984"/>
              <a:gd name="connsiteX3" fmla="*/ 1290992 w 2581984"/>
              <a:gd name="connsiteY3" fmla="*/ 2581984 h 2581984"/>
              <a:gd name="connsiteX4" fmla="*/ 0 w 2581984"/>
              <a:gd name="connsiteY4" fmla="*/ 1290992 h 2581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984" h="2581984">
                <a:moveTo>
                  <a:pt x="0" y="1290992"/>
                </a:moveTo>
                <a:cubicBezTo>
                  <a:pt x="0" y="577997"/>
                  <a:pt x="577997" y="0"/>
                  <a:pt x="1290992" y="0"/>
                </a:cubicBezTo>
                <a:cubicBezTo>
                  <a:pt x="2003987" y="0"/>
                  <a:pt x="2581984" y="577997"/>
                  <a:pt x="2581984" y="1290992"/>
                </a:cubicBezTo>
                <a:cubicBezTo>
                  <a:pt x="2581984" y="2003987"/>
                  <a:pt x="2003987" y="2581984"/>
                  <a:pt x="1290992" y="2581984"/>
                </a:cubicBezTo>
                <a:cubicBezTo>
                  <a:pt x="577997" y="2581984"/>
                  <a:pt x="0" y="2003987"/>
                  <a:pt x="0" y="1290992"/>
                </a:cubicBezTo>
                <a:close/>
              </a:path>
            </a:pathLst>
          </a:custGeom>
          <a:solidFill>
            <a:srgbClr val="00296C"/>
          </a:solidFill>
        </p:spPr>
        <p:style>
          <a:lnRef idx="2">
            <a:schemeClr val="lt1">
              <a:hueOff val="0"/>
              <a:satOff val="0"/>
              <a:lumOff val="0"/>
              <a:alphaOff val="0"/>
            </a:schemeClr>
          </a:lnRef>
          <a:fillRef idx="1">
            <a:scrgbClr r="0" g="0" b="0"/>
          </a:fillRef>
          <a:effectRef idx="0">
            <a:schemeClr val="accent2">
              <a:alpha val="90000"/>
              <a:hueOff val="0"/>
              <a:satOff val="0"/>
              <a:lumOff val="0"/>
              <a:alphaOff val="0"/>
            </a:schemeClr>
          </a:effectRef>
          <a:fontRef idx="minor">
            <a:schemeClr val="lt1"/>
          </a:fontRef>
        </p:style>
        <p:txBody>
          <a:bodyPr spcFirstLastPara="0" vert="horz" wrap="square" lIns="402253" tIns="402253" rIns="402253" bIns="402253" numCol="1" spcCol="1270" anchor="ctr" anchorCtr="0">
            <a:noAutofit/>
          </a:bodyPr>
          <a:lstStyle/>
          <a:p>
            <a:pPr marL="0" lvl="0" indent="0" algn="ctr" defTabSz="844550">
              <a:lnSpc>
                <a:spcPct val="90000"/>
              </a:lnSpc>
              <a:spcBef>
                <a:spcPct val="0"/>
              </a:spcBef>
              <a:spcAft>
                <a:spcPct val="35000"/>
              </a:spcAft>
              <a:buNone/>
            </a:pPr>
            <a:r>
              <a:rPr lang="en-US" sz="1800" kern="1200" dirty="0"/>
              <a:t>Asking questions to assess understanding</a:t>
            </a:r>
          </a:p>
        </p:txBody>
      </p:sp>
      <p:sp>
        <p:nvSpPr>
          <p:cNvPr id="7" name="Freeform: Shape 6">
            <a:extLst>
              <a:ext uri="{FF2B5EF4-FFF2-40B4-BE49-F238E27FC236}">
                <a16:creationId xmlns:a16="http://schemas.microsoft.com/office/drawing/2014/main" id="{BF25CA43-8E65-84E8-64D4-23431522C060}"/>
              </a:ext>
              <a:ext uri="{C183D7F6-B498-43B3-948B-1728B52AA6E4}">
                <adec:decorative xmlns:adec="http://schemas.microsoft.com/office/drawing/2017/decorative" val="1"/>
              </a:ext>
            </a:extLst>
          </p:cNvPr>
          <p:cNvSpPr/>
          <p:nvPr/>
        </p:nvSpPr>
        <p:spPr>
          <a:xfrm>
            <a:off x="2984947" y="3618810"/>
            <a:ext cx="300837" cy="300837"/>
          </a:xfrm>
          <a:custGeom>
            <a:avLst/>
            <a:gdLst>
              <a:gd name="connsiteX0" fmla="*/ 39876 w 300837"/>
              <a:gd name="connsiteY0" fmla="*/ 115040 h 300837"/>
              <a:gd name="connsiteX1" fmla="*/ 115040 w 300837"/>
              <a:gd name="connsiteY1" fmla="*/ 115040 h 300837"/>
              <a:gd name="connsiteX2" fmla="*/ 115040 w 300837"/>
              <a:gd name="connsiteY2" fmla="*/ 39876 h 300837"/>
              <a:gd name="connsiteX3" fmla="*/ 185797 w 300837"/>
              <a:gd name="connsiteY3" fmla="*/ 39876 h 300837"/>
              <a:gd name="connsiteX4" fmla="*/ 185797 w 300837"/>
              <a:gd name="connsiteY4" fmla="*/ 115040 h 300837"/>
              <a:gd name="connsiteX5" fmla="*/ 260961 w 300837"/>
              <a:gd name="connsiteY5" fmla="*/ 115040 h 300837"/>
              <a:gd name="connsiteX6" fmla="*/ 260961 w 300837"/>
              <a:gd name="connsiteY6" fmla="*/ 185797 h 300837"/>
              <a:gd name="connsiteX7" fmla="*/ 185797 w 300837"/>
              <a:gd name="connsiteY7" fmla="*/ 185797 h 300837"/>
              <a:gd name="connsiteX8" fmla="*/ 185797 w 300837"/>
              <a:gd name="connsiteY8" fmla="*/ 260961 h 300837"/>
              <a:gd name="connsiteX9" fmla="*/ 115040 w 300837"/>
              <a:gd name="connsiteY9" fmla="*/ 260961 h 300837"/>
              <a:gd name="connsiteX10" fmla="*/ 115040 w 300837"/>
              <a:gd name="connsiteY10" fmla="*/ 185797 h 300837"/>
              <a:gd name="connsiteX11" fmla="*/ 39876 w 300837"/>
              <a:gd name="connsiteY11" fmla="*/ 185797 h 300837"/>
              <a:gd name="connsiteX12" fmla="*/ 39876 w 300837"/>
              <a:gd name="connsiteY12" fmla="*/ 115040 h 30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837" h="300837">
                <a:moveTo>
                  <a:pt x="39876" y="115040"/>
                </a:moveTo>
                <a:lnTo>
                  <a:pt x="115040" y="115040"/>
                </a:lnTo>
                <a:lnTo>
                  <a:pt x="115040" y="39876"/>
                </a:lnTo>
                <a:lnTo>
                  <a:pt x="185797" y="39876"/>
                </a:lnTo>
                <a:lnTo>
                  <a:pt x="185797" y="115040"/>
                </a:lnTo>
                <a:lnTo>
                  <a:pt x="260961" y="115040"/>
                </a:lnTo>
                <a:lnTo>
                  <a:pt x="260961" y="185797"/>
                </a:lnTo>
                <a:lnTo>
                  <a:pt x="185797" y="185797"/>
                </a:lnTo>
                <a:lnTo>
                  <a:pt x="185797" y="260961"/>
                </a:lnTo>
                <a:lnTo>
                  <a:pt x="115040" y="260961"/>
                </a:lnTo>
                <a:lnTo>
                  <a:pt x="115040" y="185797"/>
                </a:lnTo>
                <a:lnTo>
                  <a:pt x="39876" y="185797"/>
                </a:lnTo>
                <a:lnTo>
                  <a:pt x="39876" y="115040"/>
                </a:lnTo>
                <a:close/>
              </a:path>
            </a:pathLst>
          </a:custGeom>
          <a:solidFill>
            <a:srgbClr val="C00000"/>
          </a:solidFill>
        </p:spPr>
        <p:style>
          <a:lnRef idx="0">
            <a:schemeClr val="accent2">
              <a:shade val="90000"/>
              <a:hueOff val="0"/>
              <a:satOff val="0"/>
              <a:lumOff val="0"/>
              <a:alphaOff val="0"/>
            </a:schemeClr>
          </a:lnRef>
          <a:fillRef idx="1">
            <a:scrgbClr r="0" g="0" b="0"/>
          </a:fillRef>
          <a:effectRef idx="0">
            <a:schemeClr val="accent2">
              <a:shade val="90000"/>
              <a:hueOff val="0"/>
              <a:satOff val="0"/>
              <a:lumOff val="0"/>
              <a:alphaOff val="0"/>
            </a:schemeClr>
          </a:effectRef>
          <a:fontRef idx="minor">
            <a:schemeClr val="lt1"/>
          </a:fontRef>
        </p:style>
        <p:txBody>
          <a:bodyPr spcFirstLastPara="0" vert="horz" wrap="square" lIns="39876" tIns="115040" rIns="39876" bIns="115040"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8" name="Freeform: Shape 7">
            <a:extLst>
              <a:ext uri="{FF2B5EF4-FFF2-40B4-BE49-F238E27FC236}">
                <a16:creationId xmlns:a16="http://schemas.microsoft.com/office/drawing/2014/main" id="{04436E63-5F2B-1168-739A-E397514ABFA6}"/>
              </a:ext>
            </a:extLst>
          </p:cNvPr>
          <p:cNvSpPr/>
          <p:nvPr/>
        </p:nvSpPr>
        <p:spPr>
          <a:xfrm>
            <a:off x="3327902" y="2941615"/>
            <a:ext cx="2581984" cy="2581984"/>
          </a:xfrm>
          <a:custGeom>
            <a:avLst/>
            <a:gdLst>
              <a:gd name="connsiteX0" fmla="*/ 0 w 2581984"/>
              <a:gd name="connsiteY0" fmla="*/ 1290992 h 2581984"/>
              <a:gd name="connsiteX1" fmla="*/ 1290992 w 2581984"/>
              <a:gd name="connsiteY1" fmla="*/ 0 h 2581984"/>
              <a:gd name="connsiteX2" fmla="*/ 2581984 w 2581984"/>
              <a:gd name="connsiteY2" fmla="*/ 1290992 h 2581984"/>
              <a:gd name="connsiteX3" fmla="*/ 1290992 w 2581984"/>
              <a:gd name="connsiteY3" fmla="*/ 2581984 h 2581984"/>
              <a:gd name="connsiteX4" fmla="*/ 0 w 2581984"/>
              <a:gd name="connsiteY4" fmla="*/ 1290992 h 2581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984" h="2581984">
                <a:moveTo>
                  <a:pt x="0" y="1290992"/>
                </a:moveTo>
                <a:cubicBezTo>
                  <a:pt x="0" y="577997"/>
                  <a:pt x="577997" y="0"/>
                  <a:pt x="1290992" y="0"/>
                </a:cubicBezTo>
                <a:cubicBezTo>
                  <a:pt x="2003987" y="0"/>
                  <a:pt x="2581984" y="577997"/>
                  <a:pt x="2581984" y="1290992"/>
                </a:cubicBezTo>
                <a:cubicBezTo>
                  <a:pt x="2581984" y="2003987"/>
                  <a:pt x="2003987" y="2581984"/>
                  <a:pt x="1290992" y="2581984"/>
                </a:cubicBezTo>
                <a:cubicBezTo>
                  <a:pt x="577997" y="2581984"/>
                  <a:pt x="0" y="2003987"/>
                  <a:pt x="0" y="1290992"/>
                </a:cubicBezTo>
                <a:close/>
              </a:path>
            </a:pathLst>
          </a:custGeom>
          <a:solidFill>
            <a:srgbClr val="00296C"/>
          </a:solidFill>
        </p:spPr>
        <p:style>
          <a:lnRef idx="2">
            <a:schemeClr val="lt1">
              <a:hueOff val="0"/>
              <a:satOff val="0"/>
              <a:lumOff val="0"/>
              <a:alphaOff val="0"/>
            </a:schemeClr>
          </a:lnRef>
          <a:fillRef idx="1">
            <a:scrgbClr r="0" g="0" b="0"/>
          </a:fillRef>
          <a:effectRef idx="0">
            <a:schemeClr val="accent2">
              <a:alpha val="90000"/>
              <a:hueOff val="0"/>
              <a:satOff val="0"/>
              <a:lumOff val="0"/>
              <a:alphaOff val="-13333"/>
            </a:schemeClr>
          </a:effectRef>
          <a:fontRef idx="minor">
            <a:schemeClr val="lt1"/>
          </a:fontRef>
        </p:style>
        <p:txBody>
          <a:bodyPr spcFirstLastPara="0" vert="horz" wrap="square" lIns="402253" tIns="402253" rIns="402253" bIns="402253" numCol="1" spcCol="1270" anchor="ctr" anchorCtr="0">
            <a:noAutofit/>
          </a:bodyPr>
          <a:lstStyle/>
          <a:p>
            <a:pPr marL="0" lvl="0" indent="0" algn="ctr" defTabSz="844550" rtl="0">
              <a:lnSpc>
                <a:spcPct val="90000"/>
              </a:lnSpc>
              <a:spcBef>
                <a:spcPct val="0"/>
              </a:spcBef>
              <a:spcAft>
                <a:spcPct val="35000"/>
              </a:spcAft>
              <a:buNone/>
            </a:pPr>
            <a:r>
              <a:rPr lang="en-US" sz="1800" kern="1200" dirty="0">
                <a:cs typeface="Arial"/>
              </a:rPr>
              <a:t>Avoiding negative responses when students make mistakes or are unsure</a:t>
            </a:r>
            <a:endParaRPr lang="en-US" sz="1800" kern="1200" dirty="0"/>
          </a:p>
        </p:txBody>
      </p:sp>
      <p:sp>
        <p:nvSpPr>
          <p:cNvPr id="10" name="Freeform: Shape 9">
            <a:extLst>
              <a:ext uri="{FF2B5EF4-FFF2-40B4-BE49-F238E27FC236}">
                <a16:creationId xmlns:a16="http://schemas.microsoft.com/office/drawing/2014/main" id="{85E3CEAD-9895-4FA6-12D9-440D27A80085}"/>
              </a:ext>
              <a:ext uri="{C183D7F6-B498-43B3-948B-1728B52AA6E4}">
                <adec:decorative xmlns:adec="http://schemas.microsoft.com/office/drawing/2017/decorative" val="1"/>
              </a:ext>
            </a:extLst>
          </p:cNvPr>
          <p:cNvSpPr/>
          <p:nvPr/>
        </p:nvSpPr>
        <p:spPr>
          <a:xfrm>
            <a:off x="5952004" y="3618810"/>
            <a:ext cx="300837" cy="300837"/>
          </a:xfrm>
          <a:custGeom>
            <a:avLst/>
            <a:gdLst>
              <a:gd name="connsiteX0" fmla="*/ 39876 w 300837"/>
              <a:gd name="connsiteY0" fmla="*/ 115040 h 300837"/>
              <a:gd name="connsiteX1" fmla="*/ 115040 w 300837"/>
              <a:gd name="connsiteY1" fmla="*/ 115040 h 300837"/>
              <a:gd name="connsiteX2" fmla="*/ 115040 w 300837"/>
              <a:gd name="connsiteY2" fmla="*/ 39876 h 300837"/>
              <a:gd name="connsiteX3" fmla="*/ 185797 w 300837"/>
              <a:gd name="connsiteY3" fmla="*/ 39876 h 300837"/>
              <a:gd name="connsiteX4" fmla="*/ 185797 w 300837"/>
              <a:gd name="connsiteY4" fmla="*/ 115040 h 300837"/>
              <a:gd name="connsiteX5" fmla="*/ 260961 w 300837"/>
              <a:gd name="connsiteY5" fmla="*/ 115040 h 300837"/>
              <a:gd name="connsiteX6" fmla="*/ 260961 w 300837"/>
              <a:gd name="connsiteY6" fmla="*/ 185797 h 300837"/>
              <a:gd name="connsiteX7" fmla="*/ 185797 w 300837"/>
              <a:gd name="connsiteY7" fmla="*/ 185797 h 300837"/>
              <a:gd name="connsiteX8" fmla="*/ 185797 w 300837"/>
              <a:gd name="connsiteY8" fmla="*/ 260961 h 300837"/>
              <a:gd name="connsiteX9" fmla="*/ 115040 w 300837"/>
              <a:gd name="connsiteY9" fmla="*/ 260961 h 300837"/>
              <a:gd name="connsiteX10" fmla="*/ 115040 w 300837"/>
              <a:gd name="connsiteY10" fmla="*/ 185797 h 300837"/>
              <a:gd name="connsiteX11" fmla="*/ 39876 w 300837"/>
              <a:gd name="connsiteY11" fmla="*/ 185797 h 300837"/>
              <a:gd name="connsiteX12" fmla="*/ 39876 w 300837"/>
              <a:gd name="connsiteY12" fmla="*/ 115040 h 30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837" h="300837">
                <a:moveTo>
                  <a:pt x="39876" y="115040"/>
                </a:moveTo>
                <a:lnTo>
                  <a:pt x="115040" y="115040"/>
                </a:lnTo>
                <a:lnTo>
                  <a:pt x="115040" y="39876"/>
                </a:lnTo>
                <a:lnTo>
                  <a:pt x="185797" y="39876"/>
                </a:lnTo>
                <a:lnTo>
                  <a:pt x="185797" y="115040"/>
                </a:lnTo>
                <a:lnTo>
                  <a:pt x="260961" y="115040"/>
                </a:lnTo>
                <a:lnTo>
                  <a:pt x="260961" y="185797"/>
                </a:lnTo>
                <a:lnTo>
                  <a:pt x="185797" y="185797"/>
                </a:lnTo>
                <a:lnTo>
                  <a:pt x="185797" y="260961"/>
                </a:lnTo>
                <a:lnTo>
                  <a:pt x="115040" y="260961"/>
                </a:lnTo>
                <a:lnTo>
                  <a:pt x="115040" y="185797"/>
                </a:lnTo>
                <a:lnTo>
                  <a:pt x="39876" y="185797"/>
                </a:lnTo>
                <a:lnTo>
                  <a:pt x="39876" y="115040"/>
                </a:lnTo>
                <a:close/>
              </a:path>
            </a:pathLst>
          </a:custGeom>
          <a:solidFill>
            <a:srgbClr val="C00000"/>
          </a:solidFill>
        </p:spPr>
        <p:style>
          <a:lnRef idx="0">
            <a:schemeClr val="accent2">
              <a:shade val="90000"/>
              <a:hueOff val="365788"/>
              <a:satOff val="3920"/>
              <a:lumOff val="17845"/>
              <a:alphaOff val="0"/>
            </a:schemeClr>
          </a:lnRef>
          <a:fillRef idx="1">
            <a:scrgbClr r="0" g="0" b="0"/>
          </a:fillRef>
          <a:effectRef idx="0">
            <a:schemeClr val="accent2">
              <a:shade val="90000"/>
              <a:hueOff val="365788"/>
              <a:satOff val="3920"/>
              <a:lumOff val="17845"/>
              <a:alphaOff val="0"/>
            </a:schemeClr>
          </a:effectRef>
          <a:fontRef idx="minor">
            <a:schemeClr val="lt1"/>
          </a:fontRef>
        </p:style>
        <p:txBody>
          <a:bodyPr spcFirstLastPara="0" vert="horz" wrap="square" lIns="39876" tIns="115040" rIns="39876" bIns="115040"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1" name="Freeform: Shape 10">
            <a:extLst>
              <a:ext uri="{FF2B5EF4-FFF2-40B4-BE49-F238E27FC236}">
                <a16:creationId xmlns:a16="http://schemas.microsoft.com/office/drawing/2014/main" id="{CFE1016F-9F50-F2CD-CDF8-87A842A090D0}"/>
              </a:ext>
            </a:extLst>
          </p:cNvPr>
          <p:cNvSpPr/>
          <p:nvPr/>
        </p:nvSpPr>
        <p:spPr>
          <a:xfrm>
            <a:off x="6294959" y="2019449"/>
            <a:ext cx="2581984" cy="2581984"/>
          </a:xfrm>
          <a:custGeom>
            <a:avLst/>
            <a:gdLst>
              <a:gd name="connsiteX0" fmla="*/ 0 w 2581984"/>
              <a:gd name="connsiteY0" fmla="*/ 1290992 h 2581984"/>
              <a:gd name="connsiteX1" fmla="*/ 1290992 w 2581984"/>
              <a:gd name="connsiteY1" fmla="*/ 0 h 2581984"/>
              <a:gd name="connsiteX2" fmla="*/ 2581984 w 2581984"/>
              <a:gd name="connsiteY2" fmla="*/ 1290992 h 2581984"/>
              <a:gd name="connsiteX3" fmla="*/ 1290992 w 2581984"/>
              <a:gd name="connsiteY3" fmla="*/ 2581984 h 2581984"/>
              <a:gd name="connsiteX4" fmla="*/ 0 w 2581984"/>
              <a:gd name="connsiteY4" fmla="*/ 1290992 h 2581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984" h="2581984">
                <a:moveTo>
                  <a:pt x="0" y="1290992"/>
                </a:moveTo>
                <a:cubicBezTo>
                  <a:pt x="0" y="577997"/>
                  <a:pt x="577997" y="0"/>
                  <a:pt x="1290992" y="0"/>
                </a:cubicBezTo>
                <a:cubicBezTo>
                  <a:pt x="2003987" y="0"/>
                  <a:pt x="2581984" y="577997"/>
                  <a:pt x="2581984" y="1290992"/>
                </a:cubicBezTo>
                <a:cubicBezTo>
                  <a:pt x="2581984" y="2003987"/>
                  <a:pt x="2003987" y="2581984"/>
                  <a:pt x="1290992" y="2581984"/>
                </a:cubicBezTo>
                <a:cubicBezTo>
                  <a:pt x="577997" y="2581984"/>
                  <a:pt x="0" y="2003987"/>
                  <a:pt x="0" y="1290992"/>
                </a:cubicBezTo>
                <a:close/>
              </a:path>
            </a:pathLst>
          </a:custGeom>
          <a:solidFill>
            <a:srgbClr val="00296C"/>
          </a:solidFill>
        </p:spPr>
        <p:style>
          <a:lnRef idx="2">
            <a:schemeClr val="lt1">
              <a:hueOff val="0"/>
              <a:satOff val="0"/>
              <a:lumOff val="0"/>
              <a:alphaOff val="0"/>
            </a:schemeClr>
          </a:lnRef>
          <a:fillRef idx="1">
            <a:scrgbClr r="0" g="0" b="0"/>
          </a:fillRef>
          <a:effectRef idx="0">
            <a:schemeClr val="accent2">
              <a:alpha val="90000"/>
              <a:hueOff val="0"/>
              <a:satOff val="0"/>
              <a:lumOff val="0"/>
              <a:alphaOff val="-26667"/>
            </a:schemeClr>
          </a:effectRef>
          <a:fontRef idx="minor">
            <a:schemeClr val="lt1"/>
          </a:fontRef>
        </p:style>
        <p:txBody>
          <a:bodyPr spcFirstLastPara="0" vert="horz" wrap="square" lIns="402253" tIns="402253" rIns="402253" bIns="402253" numCol="1" spcCol="1270" anchor="ctr" anchorCtr="0">
            <a:noAutofit/>
          </a:bodyPr>
          <a:lstStyle/>
          <a:p>
            <a:pPr marL="0" lvl="0" indent="0" algn="ctr" defTabSz="844550" rtl="0">
              <a:lnSpc>
                <a:spcPct val="90000"/>
              </a:lnSpc>
              <a:spcBef>
                <a:spcPct val="0"/>
              </a:spcBef>
              <a:spcAft>
                <a:spcPct val="35000"/>
              </a:spcAft>
              <a:buNone/>
            </a:pPr>
            <a:r>
              <a:rPr lang="en-US" sz="1800" kern="1200"/>
              <a:t>Re-teaching when necessary, remembering that students need at least 3 exposures</a:t>
            </a:r>
          </a:p>
        </p:txBody>
      </p:sp>
      <p:sp>
        <p:nvSpPr>
          <p:cNvPr id="12" name="Freeform: Shape 11">
            <a:extLst>
              <a:ext uri="{FF2B5EF4-FFF2-40B4-BE49-F238E27FC236}">
                <a16:creationId xmlns:a16="http://schemas.microsoft.com/office/drawing/2014/main" id="{60BA57E0-CB07-B6E3-E86D-DD88974A3F26}"/>
              </a:ext>
              <a:ext uri="{C183D7F6-B498-43B3-948B-1728B52AA6E4}">
                <adec:decorative xmlns:adec="http://schemas.microsoft.com/office/drawing/2017/decorative" val="1"/>
              </a:ext>
            </a:extLst>
          </p:cNvPr>
          <p:cNvSpPr/>
          <p:nvPr/>
        </p:nvSpPr>
        <p:spPr>
          <a:xfrm>
            <a:off x="8919061" y="3618810"/>
            <a:ext cx="300837" cy="300837"/>
          </a:xfrm>
          <a:custGeom>
            <a:avLst/>
            <a:gdLst>
              <a:gd name="connsiteX0" fmla="*/ 39876 w 300837"/>
              <a:gd name="connsiteY0" fmla="*/ 61972 h 300837"/>
              <a:gd name="connsiteX1" fmla="*/ 260961 w 300837"/>
              <a:gd name="connsiteY1" fmla="*/ 61972 h 300837"/>
              <a:gd name="connsiteX2" fmla="*/ 260961 w 300837"/>
              <a:gd name="connsiteY2" fmla="*/ 132729 h 300837"/>
              <a:gd name="connsiteX3" fmla="*/ 39876 w 300837"/>
              <a:gd name="connsiteY3" fmla="*/ 132729 h 300837"/>
              <a:gd name="connsiteX4" fmla="*/ 39876 w 300837"/>
              <a:gd name="connsiteY4" fmla="*/ 61972 h 300837"/>
              <a:gd name="connsiteX5" fmla="*/ 39876 w 300837"/>
              <a:gd name="connsiteY5" fmla="*/ 168108 h 300837"/>
              <a:gd name="connsiteX6" fmla="*/ 260961 w 300837"/>
              <a:gd name="connsiteY6" fmla="*/ 168108 h 300837"/>
              <a:gd name="connsiteX7" fmla="*/ 260961 w 300837"/>
              <a:gd name="connsiteY7" fmla="*/ 238865 h 300837"/>
              <a:gd name="connsiteX8" fmla="*/ 39876 w 300837"/>
              <a:gd name="connsiteY8" fmla="*/ 238865 h 300837"/>
              <a:gd name="connsiteX9" fmla="*/ 39876 w 300837"/>
              <a:gd name="connsiteY9" fmla="*/ 168108 h 30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837" h="300837">
                <a:moveTo>
                  <a:pt x="39876" y="61972"/>
                </a:moveTo>
                <a:lnTo>
                  <a:pt x="260961" y="61972"/>
                </a:lnTo>
                <a:lnTo>
                  <a:pt x="260961" y="132729"/>
                </a:lnTo>
                <a:lnTo>
                  <a:pt x="39876" y="132729"/>
                </a:lnTo>
                <a:lnTo>
                  <a:pt x="39876" y="61972"/>
                </a:lnTo>
                <a:close/>
                <a:moveTo>
                  <a:pt x="39876" y="168108"/>
                </a:moveTo>
                <a:lnTo>
                  <a:pt x="260961" y="168108"/>
                </a:lnTo>
                <a:lnTo>
                  <a:pt x="260961" y="238865"/>
                </a:lnTo>
                <a:lnTo>
                  <a:pt x="39876" y="238865"/>
                </a:lnTo>
                <a:lnTo>
                  <a:pt x="39876" y="168108"/>
                </a:lnTo>
                <a:close/>
              </a:path>
            </a:pathLst>
          </a:custGeom>
          <a:solidFill>
            <a:srgbClr val="C00000"/>
          </a:solidFill>
        </p:spPr>
        <p:style>
          <a:lnRef idx="0">
            <a:schemeClr val="accent2">
              <a:shade val="90000"/>
              <a:hueOff val="731575"/>
              <a:satOff val="7839"/>
              <a:lumOff val="35691"/>
              <a:alphaOff val="0"/>
            </a:schemeClr>
          </a:lnRef>
          <a:fillRef idx="1">
            <a:scrgbClr r="0" g="0" b="0"/>
          </a:fillRef>
          <a:effectRef idx="0">
            <a:schemeClr val="accent2">
              <a:shade val="90000"/>
              <a:hueOff val="731575"/>
              <a:satOff val="7839"/>
              <a:lumOff val="35691"/>
              <a:alphaOff val="0"/>
            </a:schemeClr>
          </a:effectRef>
          <a:fontRef idx="minor">
            <a:schemeClr val="lt1"/>
          </a:fontRef>
        </p:style>
        <p:txBody>
          <a:bodyPr spcFirstLastPara="0" vert="horz" wrap="square" lIns="39876" tIns="61972" rIns="39876" bIns="61972"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17" name="Freeform: Shape 16">
            <a:extLst>
              <a:ext uri="{FF2B5EF4-FFF2-40B4-BE49-F238E27FC236}">
                <a16:creationId xmlns:a16="http://schemas.microsoft.com/office/drawing/2014/main" id="{2EE40FE6-A0E9-3EBF-7170-9AADC61272CF}"/>
              </a:ext>
            </a:extLst>
          </p:cNvPr>
          <p:cNvSpPr/>
          <p:nvPr/>
        </p:nvSpPr>
        <p:spPr>
          <a:xfrm>
            <a:off x="9262016" y="2941615"/>
            <a:ext cx="2581984" cy="2581984"/>
          </a:xfrm>
          <a:custGeom>
            <a:avLst/>
            <a:gdLst>
              <a:gd name="connsiteX0" fmla="*/ 0 w 2581984"/>
              <a:gd name="connsiteY0" fmla="*/ 1290992 h 2581984"/>
              <a:gd name="connsiteX1" fmla="*/ 1290992 w 2581984"/>
              <a:gd name="connsiteY1" fmla="*/ 0 h 2581984"/>
              <a:gd name="connsiteX2" fmla="*/ 2581984 w 2581984"/>
              <a:gd name="connsiteY2" fmla="*/ 1290992 h 2581984"/>
              <a:gd name="connsiteX3" fmla="*/ 1290992 w 2581984"/>
              <a:gd name="connsiteY3" fmla="*/ 2581984 h 2581984"/>
              <a:gd name="connsiteX4" fmla="*/ 0 w 2581984"/>
              <a:gd name="connsiteY4" fmla="*/ 1290992 h 2581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1984" h="2581984">
                <a:moveTo>
                  <a:pt x="0" y="1290992"/>
                </a:moveTo>
                <a:cubicBezTo>
                  <a:pt x="0" y="577997"/>
                  <a:pt x="577997" y="0"/>
                  <a:pt x="1290992" y="0"/>
                </a:cubicBezTo>
                <a:cubicBezTo>
                  <a:pt x="2003987" y="0"/>
                  <a:pt x="2581984" y="577997"/>
                  <a:pt x="2581984" y="1290992"/>
                </a:cubicBezTo>
                <a:cubicBezTo>
                  <a:pt x="2581984" y="2003987"/>
                  <a:pt x="2003987" y="2581984"/>
                  <a:pt x="1290992" y="2581984"/>
                </a:cubicBezTo>
                <a:cubicBezTo>
                  <a:pt x="577997" y="2581984"/>
                  <a:pt x="0" y="2003987"/>
                  <a:pt x="0" y="1290992"/>
                </a:cubicBezTo>
                <a:close/>
              </a:path>
            </a:pathLst>
          </a:custGeom>
          <a:solidFill>
            <a:srgbClr val="00296C"/>
          </a:solidFill>
        </p:spPr>
        <p:style>
          <a:lnRef idx="2">
            <a:schemeClr val="lt1">
              <a:hueOff val="0"/>
              <a:satOff val="0"/>
              <a:lumOff val="0"/>
              <a:alphaOff val="0"/>
            </a:schemeClr>
          </a:lnRef>
          <a:fillRef idx="1">
            <a:scrgbClr r="0" g="0" b="0"/>
          </a:fillRef>
          <a:effectRef idx="0">
            <a:schemeClr val="accent2">
              <a:alpha val="90000"/>
              <a:hueOff val="0"/>
              <a:satOff val="0"/>
              <a:lumOff val="0"/>
              <a:alphaOff val="-40000"/>
            </a:schemeClr>
          </a:effectRef>
          <a:fontRef idx="minor">
            <a:schemeClr val="lt1"/>
          </a:fontRef>
        </p:style>
        <p:txBody>
          <a:bodyPr spcFirstLastPara="0" vert="horz" wrap="square" lIns="402253" tIns="402253" rIns="402253" bIns="402253" numCol="1" spcCol="1270" anchor="ctr" anchorCtr="0">
            <a:noAutofit/>
          </a:bodyPr>
          <a:lstStyle/>
          <a:p>
            <a:pPr marL="0" lvl="0" indent="0" algn="ctr" defTabSz="844550" rtl="0">
              <a:lnSpc>
                <a:spcPct val="90000"/>
              </a:lnSpc>
              <a:spcBef>
                <a:spcPct val="0"/>
              </a:spcBef>
              <a:spcAft>
                <a:spcPct val="35000"/>
              </a:spcAft>
              <a:buNone/>
            </a:pPr>
            <a:r>
              <a:rPr lang="en-US" sz="1800" kern="1200" dirty="0"/>
              <a:t>A safe learning environment for ongoing participation and growth.</a:t>
            </a:r>
          </a:p>
        </p:txBody>
      </p:sp>
      <p:sp>
        <p:nvSpPr>
          <p:cNvPr id="4" name="Slide Number Placeholder 3">
            <a:extLst>
              <a:ext uri="{FF2B5EF4-FFF2-40B4-BE49-F238E27FC236}">
                <a16:creationId xmlns:a16="http://schemas.microsoft.com/office/drawing/2014/main" id="{861BB831-40B6-4740-FEBC-48F52088F23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245016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FF914-ADB7-6B0A-F9C4-1F279338E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95B391-82E2-49C8-D6C5-3705A15A7C53}"/>
              </a:ext>
            </a:extLst>
          </p:cNvPr>
          <p:cNvSpPr>
            <a:spLocks noGrp="1"/>
          </p:cNvSpPr>
          <p:nvPr>
            <p:ph type="title"/>
          </p:nvPr>
        </p:nvSpPr>
        <p:spPr>
          <a:xfrm>
            <a:off x="360000" y="360001"/>
            <a:ext cx="10080000" cy="548704"/>
          </a:xfrm>
        </p:spPr>
        <p:txBody>
          <a:bodyPr/>
          <a:lstStyle/>
          <a:p>
            <a:r>
              <a:rPr lang="en-AU" dirty="0"/>
              <a:t>Activity 1</a:t>
            </a:r>
          </a:p>
        </p:txBody>
      </p:sp>
      <p:sp>
        <p:nvSpPr>
          <p:cNvPr id="12" name="Text Placeholder 11">
            <a:extLst>
              <a:ext uri="{FF2B5EF4-FFF2-40B4-BE49-F238E27FC236}">
                <a16:creationId xmlns:a16="http://schemas.microsoft.com/office/drawing/2014/main" id="{DC8ABE36-FC58-5019-2AE6-48B4C3905D0B}"/>
              </a:ext>
            </a:extLst>
          </p:cNvPr>
          <p:cNvSpPr>
            <a:spLocks noGrp="1"/>
          </p:cNvSpPr>
          <p:nvPr>
            <p:ph type="body" sz="quarter" idx="18"/>
          </p:nvPr>
        </p:nvSpPr>
        <p:spPr>
          <a:xfrm>
            <a:off x="360000" y="981264"/>
            <a:ext cx="10080000" cy="310015"/>
          </a:xfrm>
        </p:spPr>
        <p:txBody>
          <a:bodyPr/>
          <a:lstStyle/>
          <a:p>
            <a:r>
              <a:rPr lang="en-AU" dirty="0"/>
              <a:t>Connecting reading and Part A</a:t>
            </a:r>
          </a:p>
        </p:txBody>
      </p:sp>
      <p:sp>
        <p:nvSpPr>
          <p:cNvPr id="13" name="Freeform: Shape 12">
            <a:extLst>
              <a:ext uri="{FF2B5EF4-FFF2-40B4-BE49-F238E27FC236}">
                <a16:creationId xmlns:a16="http://schemas.microsoft.com/office/drawing/2014/main" id="{416AD0EF-B475-8412-B9CF-1BB2A79CEF17}"/>
              </a:ext>
            </a:extLst>
          </p:cNvPr>
          <p:cNvSpPr/>
          <p:nvPr/>
        </p:nvSpPr>
        <p:spPr>
          <a:xfrm>
            <a:off x="185054" y="1786384"/>
            <a:ext cx="5686360" cy="1040154"/>
          </a:xfrm>
          <a:custGeom>
            <a:avLst/>
            <a:gdLst>
              <a:gd name="connsiteX0" fmla="*/ 156757 w 5621726"/>
              <a:gd name="connsiteY0" fmla="*/ 0 h 1030525"/>
              <a:gd name="connsiteX1" fmla="*/ 5464969 w 5621726"/>
              <a:gd name="connsiteY1" fmla="*/ 0 h 1030525"/>
              <a:gd name="connsiteX2" fmla="*/ 5621726 w 5621726"/>
              <a:gd name="connsiteY2" fmla="*/ 156757 h 1030525"/>
              <a:gd name="connsiteX3" fmla="*/ 5621726 w 5621726"/>
              <a:gd name="connsiteY3" fmla="*/ 280014 h 1030525"/>
              <a:gd name="connsiteX4" fmla="*/ 5621726 w 5621726"/>
              <a:gd name="connsiteY4" fmla="*/ 783769 h 1030525"/>
              <a:gd name="connsiteX5" fmla="*/ 5621726 w 5621726"/>
              <a:gd name="connsiteY5" fmla="*/ 1030525 h 1030525"/>
              <a:gd name="connsiteX6" fmla="*/ 0 w 5621726"/>
              <a:gd name="connsiteY6" fmla="*/ 1030525 h 1030525"/>
              <a:gd name="connsiteX7" fmla="*/ 0 w 5621726"/>
              <a:gd name="connsiteY7" fmla="*/ 783769 h 1030525"/>
              <a:gd name="connsiteX8" fmla="*/ 0 w 5621726"/>
              <a:gd name="connsiteY8" fmla="*/ 280014 h 1030525"/>
              <a:gd name="connsiteX9" fmla="*/ 0 w 5621726"/>
              <a:gd name="connsiteY9" fmla="*/ 156757 h 1030525"/>
              <a:gd name="connsiteX10" fmla="*/ 156757 w 5621726"/>
              <a:gd name="connsiteY10" fmla="*/ 0 h 10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726" h="1030525">
                <a:moveTo>
                  <a:pt x="156757" y="0"/>
                </a:moveTo>
                <a:lnTo>
                  <a:pt x="5464969" y="0"/>
                </a:lnTo>
                <a:cubicBezTo>
                  <a:pt x="5551544" y="0"/>
                  <a:pt x="5621726" y="70182"/>
                  <a:pt x="5621726" y="156757"/>
                </a:cubicBezTo>
                <a:lnTo>
                  <a:pt x="5621726" y="280014"/>
                </a:lnTo>
                <a:lnTo>
                  <a:pt x="5621726" y="783769"/>
                </a:lnTo>
                <a:lnTo>
                  <a:pt x="5621726" y="1030525"/>
                </a:lnTo>
                <a:lnTo>
                  <a:pt x="0" y="1030525"/>
                </a:lnTo>
                <a:lnTo>
                  <a:pt x="0" y="783769"/>
                </a:lnTo>
                <a:lnTo>
                  <a:pt x="0" y="280014"/>
                </a:lnTo>
                <a:lnTo>
                  <a:pt x="0" y="156757"/>
                </a:lnTo>
                <a:cubicBezTo>
                  <a:pt x="0" y="70182"/>
                  <a:pt x="70182" y="0"/>
                  <a:pt x="15675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071563"/>
            <a:r>
              <a:rPr lang="en-AU" sz="2000" b="1" dirty="0">
                <a:solidFill>
                  <a:schemeClr val="bg1"/>
                </a:solidFill>
                <a:latin typeface="+mj-lt"/>
              </a:rPr>
              <a:t>Read or revise – 5 min</a:t>
            </a:r>
          </a:p>
        </p:txBody>
      </p:sp>
      <p:pic>
        <p:nvPicPr>
          <p:cNvPr id="30" name="Picture 29">
            <a:extLst>
              <a:ext uri="{FF2B5EF4-FFF2-40B4-BE49-F238E27FC236}">
                <a16:creationId xmlns:a16="http://schemas.microsoft.com/office/drawing/2014/main" id="{6AD295E5-8B31-6CD7-FE17-1DA57206EF7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008" y="1795686"/>
            <a:ext cx="957910" cy="957908"/>
          </a:xfrm>
          <a:prstGeom prst="rect">
            <a:avLst/>
          </a:prstGeom>
        </p:spPr>
      </p:pic>
      <p:sp>
        <p:nvSpPr>
          <p:cNvPr id="11" name="Freeform: Shape 10">
            <a:extLst>
              <a:ext uri="{FF2B5EF4-FFF2-40B4-BE49-F238E27FC236}">
                <a16:creationId xmlns:a16="http://schemas.microsoft.com/office/drawing/2014/main" id="{A38E4CE6-3B98-72B9-D8C3-772873B68B74}"/>
              </a:ext>
            </a:extLst>
          </p:cNvPr>
          <p:cNvSpPr/>
          <p:nvPr/>
        </p:nvSpPr>
        <p:spPr>
          <a:xfrm>
            <a:off x="185054" y="2756682"/>
            <a:ext cx="5686358" cy="3939317"/>
          </a:xfrm>
          <a:custGeom>
            <a:avLst/>
            <a:gdLst>
              <a:gd name="connsiteX0" fmla="*/ 0 w 5633726"/>
              <a:gd name="connsiteY0" fmla="*/ 0 h 3902855"/>
              <a:gd name="connsiteX1" fmla="*/ 224726 w 5633726"/>
              <a:gd name="connsiteY1" fmla="*/ 0 h 3902855"/>
              <a:gd name="connsiteX2" fmla="*/ 5409000 w 5633726"/>
              <a:gd name="connsiteY2" fmla="*/ 0 h 3902855"/>
              <a:gd name="connsiteX3" fmla="*/ 5633726 w 5633726"/>
              <a:gd name="connsiteY3" fmla="*/ 0 h 3902855"/>
              <a:gd name="connsiteX4" fmla="*/ 5633726 w 5633726"/>
              <a:gd name="connsiteY4" fmla="*/ 224726 h 3902855"/>
              <a:gd name="connsiteX5" fmla="*/ 5633726 w 5633726"/>
              <a:gd name="connsiteY5" fmla="*/ 635855 h 3902855"/>
              <a:gd name="connsiteX6" fmla="*/ 5633726 w 5633726"/>
              <a:gd name="connsiteY6" fmla="*/ 3678129 h 3902855"/>
              <a:gd name="connsiteX7" fmla="*/ 5409000 w 5633726"/>
              <a:gd name="connsiteY7" fmla="*/ 3902855 h 3902855"/>
              <a:gd name="connsiteX8" fmla="*/ 224726 w 5633726"/>
              <a:gd name="connsiteY8" fmla="*/ 3902855 h 3902855"/>
              <a:gd name="connsiteX9" fmla="*/ 0 w 5633726"/>
              <a:gd name="connsiteY9" fmla="*/ 3678129 h 3902855"/>
              <a:gd name="connsiteX10" fmla="*/ 0 w 5633726"/>
              <a:gd name="connsiteY10" fmla="*/ 635855 h 3902855"/>
              <a:gd name="connsiteX11" fmla="*/ 0 w 5633726"/>
              <a:gd name="connsiteY11" fmla="*/ 224726 h 390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3726" h="3902855">
                <a:moveTo>
                  <a:pt x="0" y="0"/>
                </a:moveTo>
                <a:lnTo>
                  <a:pt x="224726" y="0"/>
                </a:lnTo>
                <a:lnTo>
                  <a:pt x="5409000" y="0"/>
                </a:lnTo>
                <a:lnTo>
                  <a:pt x="5633726" y="0"/>
                </a:lnTo>
                <a:lnTo>
                  <a:pt x="5633726" y="224726"/>
                </a:lnTo>
                <a:lnTo>
                  <a:pt x="5633726" y="635855"/>
                </a:lnTo>
                <a:lnTo>
                  <a:pt x="5633726" y="3678129"/>
                </a:lnTo>
                <a:cubicBezTo>
                  <a:pt x="5633726" y="3802242"/>
                  <a:pt x="5533113" y="3902855"/>
                  <a:pt x="5409000" y="3902855"/>
                </a:cubicBezTo>
                <a:lnTo>
                  <a:pt x="224726" y="3902855"/>
                </a:lnTo>
                <a:cubicBezTo>
                  <a:pt x="100613" y="3902855"/>
                  <a:pt x="0" y="3802242"/>
                  <a:pt x="0" y="3678129"/>
                </a:cubicBezTo>
                <a:lnTo>
                  <a:pt x="0" y="635855"/>
                </a:lnTo>
                <a:lnTo>
                  <a:pt x="0" y="224726"/>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182563" marR="0" lvl="0"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a:ln>
                  <a:noFill/>
                </a:ln>
                <a:solidFill>
                  <a:srgbClr val="002664"/>
                </a:solidFill>
                <a:effectLst/>
                <a:uLnTx/>
                <a:uFillTx/>
                <a:latin typeface="Public Sans Light"/>
                <a:ea typeface="+mn-ea"/>
                <a:cs typeface="+mn-cs"/>
              </a:rPr>
              <a:t>Identify the key points in Student response systems technique guide or the Responsive teaching technique guide.</a:t>
            </a:r>
            <a:endParaRPr kumimoji="0" lang="en-AU" sz="2000" b="0" i="0" u="none" strike="noStrike" kern="1200" cap="none" spc="0" normalizeH="0" baseline="0" noProof="0" dirty="0">
              <a:ln>
                <a:noFill/>
              </a:ln>
              <a:solidFill>
                <a:srgbClr val="002664"/>
              </a:solidFill>
              <a:effectLst/>
              <a:uLnTx/>
              <a:uFillTx/>
              <a:latin typeface="Public Sans Light"/>
              <a:ea typeface="+mn-ea"/>
              <a:cs typeface="+mn-cs"/>
            </a:endParaRPr>
          </a:p>
        </p:txBody>
      </p:sp>
      <p:pic>
        <p:nvPicPr>
          <p:cNvPr id="5" name="Picture 4">
            <a:extLst>
              <a:ext uri="{FF2B5EF4-FFF2-40B4-BE49-F238E27FC236}">
                <a16:creationId xmlns:a16="http://schemas.microsoft.com/office/drawing/2014/main" id="{8E92928E-4157-92CF-D023-C08FC2FFF18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930" y="4305662"/>
            <a:ext cx="1898632" cy="22669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BB26AB2-4D46-ECBF-E63B-F3D07D87EA6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1836" y="4305663"/>
            <a:ext cx="1861049" cy="2266928"/>
          </a:xfrm>
          <a:prstGeom prst="rect">
            <a:avLst/>
          </a:prstGeom>
          <a:effectLst>
            <a:outerShdw blurRad="50800" dist="38100" dir="2700000" algn="tl" rotWithShape="0">
              <a:prstClr val="black">
                <a:alpha val="40000"/>
              </a:prstClr>
            </a:outerShdw>
          </a:effectLst>
        </p:spPr>
      </p:pic>
      <p:sp>
        <p:nvSpPr>
          <p:cNvPr id="29" name="Freeform: Shape 28">
            <a:extLst>
              <a:ext uri="{FF2B5EF4-FFF2-40B4-BE49-F238E27FC236}">
                <a16:creationId xmlns:a16="http://schemas.microsoft.com/office/drawing/2014/main" id="{F08E9A41-7906-6F57-5150-6785BE2B226D}"/>
              </a:ext>
            </a:extLst>
          </p:cNvPr>
          <p:cNvSpPr/>
          <p:nvPr/>
        </p:nvSpPr>
        <p:spPr>
          <a:xfrm>
            <a:off x="5949790" y="1786383"/>
            <a:ext cx="5686357" cy="1040153"/>
          </a:xfrm>
          <a:custGeom>
            <a:avLst/>
            <a:gdLst>
              <a:gd name="connsiteX0" fmla="*/ 156757 w 5621726"/>
              <a:gd name="connsiteY0" fmla="*/ 0 h 1030525"/>
              <a:gd name="connsiteX1" fmla="*/ 5464969 w 5621726"/>
              <a:gd name="connsiteY1" fmla="*/ 0 h 1030525"/>
              <a:gd name="connsiteX2" fmla="*/ 5621726 w 5621726"/>
              <a:gd name="connsiteY2" fmla="*/ 156757 h 1030525"/>
              <a:gd name="connsiteX3" fmla="*/ 5621726 w 5621726"/>
              <a:gd name="connsiteY3" fmla="*/ 280014 h 1030525"/>
              <a:gd name="connsiteX4" fmla="*/ 5621726 w 5621726"/>
              <a:gd name="connsiteY4" fmla="*/ 783769 h 1030525"/>
              <a:gd name="connsiteX5" fmla="*/ 5621726 w 5621726"/>
              <a:gd name="connsiteY5" fmla="*/ 1030525 h 1030525"/>
              <a:gd name="connsiteX6" fmla="*/ 0 w 5621726"/>
              <a:gd name="connsiteY6" fmla="*/ 1030525 h 1030525"/>
              <a:gd name="connsiteX7" fmla="*/ 0 w 5621726"/>
              <a:gd name="connsiteY7" fmla="*/ 783769 h 1030525"/>
              <a:gd name="connsiteX8" fmla="*/ 0 w 5621726"/>
              <a:gd name="connsiteY8" fmla="*/ 280014 h 1030525"/>
              <a:gd name="connsiteX9" fmla="*/ 0 w 5621726"/>
              <a:gd name="connsiteY9" fmla="*/ 156757 h 1030525"/>
              <a:gd name="connsiteX10" fmla="*/ 156757 w 5621726"/>
              <a:gd name="connsiteY10" fmla="*/ 0 h 103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1726" h="1030525">
                <a:moveTo>
                  <a:pt x="156757" y="0"/>
                </a:moveTo>
                <a:lnTo>
                  <a:pt x="5464969" y="0"/>
                </a:lnTo>
                <a:cubicBezTo>
                  <a:pt x="5551544" y="0"/>
                  <a:pt x="5621726" y="70182"/>
                  <a:pt x="5621726" y="156757"/>
                </a:cubicBezTo>
                <a:lnTo>
                  <a:pt x="5621726" y="280014"/>
                </a:lnTo>
                <a:lnTo>
                  <a:pt x="5621726" y="783769"/>
                </a:lnTo>
                <a:lnTo>
                  <a:pt x="5621726" y="1030525"/>
                </a:lnTo>
                <a:lnTo>
                  <a:pt x="0" y="1030525"/>
                </a:lnTo>
                <a:lnTo>
                  <a:pt x="0" y="783769"/>
                </a:lnTo>
                <a:lnTo>
                  <a:pt x="0" y="280014"/>
                </a:lnTo>
                <a:lnTo>
                  <a:pt x="0" y="156757"/>
                </a:lnTo>
                <a:cubicBezTo>
                  <a:pt x="0" y="70182"/>
                  <a:pt x="70182" y="0"/>
                  <a:pt x="15675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1071563"/>
            <a:r>
              <a:rPr lang="en-AU" sz="2000" b="1" dirty="0">
                <a:solidFill>
                  <a:schemeClr val="bg1"/>
                </a:solidFill>
                <a:latin typeface="+mj-lt"/>
              </a:rPr>
              <a:t>Discuss</a:t>
            </a:r>
            <a:r>
              <a:rPr kumimoji="0" lang="en-AU" sz="2000" b="1" i="0" u="none" strike="noStrike" kern="1200" cap="none" spc="0" normalizeH="0" baseline="0" noProof="0" dirty="0">
                <a:ln>
                  <a:noFill/>
                </a:ln>
                <a:solidFill>
                  <a:schemeClr val="bg1"/>
                </a:solidFill>
                <a:effectLst/>
                <a:uLnTx/>
                <a:uFillTx/>
                <a:latin typeface="+mj-lt"/>
                <a:ea typeface="+mn-ea"/>
                <a:cs typeface="+mn-cs"/>
              </a:rPr>
              <a:t> – 5 min </a:t>
            </a:r>
            <a:endParaRPr lang="en-AU" sz="2000" b="1" kern="1200" dirty="0">
              <a:solidFill>
                <a:schemeClr val="bg1"/>
              </a:solidFill>
              <a:latin typeface="Public Sans"/>
            </a:endParaRPr>
          </a:p>
        </p:txBody>
      </p:sp>
      <p:pic>
        <p:nvPicPr>
          <p:cNvPr id="31" name="Picture 30">
            <a:extLst>
              <a:ext uri="{FF2B5EF4-FFF2-40B4-BE49-F238E27FC236}">
                <a16:creationId xmlns:a16="http://schemas.microsoft.com/office/drawing/2014/main" id="{E07499D9-63A4-BC56-9820-2FA668CEFCA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0779" y="1811783"/>
            <a:ext cx="1013277" cy="1013277"/>
          </a:xfrm>
          <a:prstGeom prst="rect">
            <a:avLst/>
          </a:prstGeom>
        </p:spPr>
      </p:pic>
      <p:sp>
        <p:nvSpPr>
          <p:cNvPr id="9" name="Freeform: Shape 8">
            <a:extLst>
              <a:ext uri="{FF2B5EF4-FFF2-40B4-BE49-F238E27FC236}">
                <a16:creationId xmlns:a16="http://schemas.microsoft.com/office/drawing/2014/main" id="{F5875FC8-0E28-708E-32E3-35B96102BD81}"/>
              </a:ext>
            </a:extLst>
          </p:cNvPr>
          <p:cNvSpPr/>
          <p:nvPr/>
        </p:nvSpPr>
        <p:spPr>
          <a:xfrm>
            <a:off x="5949790" y="2756683"/>
            <a:ext cx="5686357" cy="3939316"/>
          </a:xfrm>
          <a:custGeom>
            <a:avLst/>
            <a:gdLst>
              <a:gd name="connsiteX0" fmla="*/ 0 w 5633726"/>
              <a:gd name="connsiteY0" fmla="*/ 0 h 3902855"/>
              <a:gd name="connsiteX1" fmla="*/ 224726 w 5633726"/>
              <a:gd name="connsiteY1" fmla="*/ 0 h 3902855"/>
              <a:gd name="connsiteX2" fmla="*/ 5409000 w 5633726"/>
              <a:gd name="connsiteY2" fmla="*/ 0 h 3902855"/>
              <a:gd name="connsiteX3" fmla="*/ 5633726 w 5633726"/>
              <a:gd name="connsiteY3" fmla="*/ 0 h 3902855"/>
              <a:gd name="connsiteX4" fmla="*/ 5633726 w 5633726"/>
              <a:gd name="connsiteY4" fmla="*/ 224726 h 3902855"/>
              <a:gd name="connsiteX5" fmla="*/ 5633726 w 5633726"/>
              <a:gd name="connsiteY5" fmla="*/ 635855 h 3902855"/>
              <a:gd name="connsiteX6" fmla="*/ 5633726 w 5633726"/>
              <a:gd name="connsiteY6" fmla="*/ 3678129 h 3902855"/>
              <a:gd name="connsiteX7" fmla="*/ 5409000 w 5633726"/>
              <a:gd name="connsiteY7" fmla="*/ 3902855 h 3902855"/>
              <a:gd name="connsiteX8" fmla="*/ 224726 w 5633726"/>
              <a:gd name="connsiteY8" fmla="*/ 3902855 h 3902855"/>
              <a:gd name="connsiteX9" fmla="*/ 0 w 5633726"/>
              <a:gd name="connsiteY9" fmla="*/ 3678129 h 3902855"/>
              <a:gd name="connsiteX10" fmla="*/ 0 w 5633726"/>
              <a:gd name="connsiteY10" fmla="*/ 635855 h 3902855"/>
              <a:gd name="connsiteX11" fmla="*/ 0 w 5633726"/>
              <a:gd name="connsiteY11" fmla="*/ 224726 h 390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33726" h="3902855">
                <a:moveTo>
                  <a:pt x="0" y="0"/>
                </a:moveTo>
                <a:lnTo>
                  <a:pt x="224726" y="0"/>
                </a:lnTo>
                <a:lnTo>
                  <a:pt x="5409000" y="0"/>
                </a:lnTo>
                <a:lnTo>
                  <a:pt x="5633726" y="0"/>
                </a:lnTo>
                <a:lnTo>
                  <a:pt x="5633726" y="224726"/>
                </a:lnTo>
                <a:lnTo>
                  <a:pt x="5633726" y="635855"/>
                </a:lnTo>
                <a:lnTo>
                  <a:pt x="5633726" y="3678129"/>
                </a:lnTo>
                <a:cubicBezTo>
                  <a:pt x="5633726" y="3802242"/>
                  <a:pt x="5533113" y="3902855"/>
                  <a:pt x="5409000" y="3902855"/>
                </a:cubicBezTo>
                <a:lnTo>
                  <a:pt x="224726" y="3902855"/>
                </a:lnTo>
                <a:cubicBezTo>
                  <a:pt x="100613" y="3902855"/>
                  <a:pt x="0" y="3802242"/>
                  <a:pt x="0" y="3678129"/>
                </a:cubicBezTo>
                <a:lnTo>
                  <a:pt x="0" y="635855"/>
                </a:lnTo>
                <a:lnTo>
                  <a:pt x="0" y="224726"/>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marL="182563" marR="0" lvl="0" indent="0" algn="l" defTabSz="609585" rtl="0" eaLnBrk="1" fontAlgn="auto" latinLnBrk="0" hangingPunct="1">
              <a:lnSpc>
                <a:spcPct val="150000"/>
              </a:lnSpc>
              <a:spcBef>
                <a:spcPts val="0"/>
              </a:spcBef>
              <a:spcAft>
                <a:spcPts val="1200"/>
              </a:spcAft>
              <a:buClrTx/>
              <a:buSzTx/>
              <a:buFontTx/>
              <a:buNone/>
              <a:tabLst/>
              <a:defRPr/>
            </a:pPr>
            <a:r>
              <a:rPr kumimoji="0" lang="en-AU" sz="2000" b="0" i="0" u="none" strike="noStrike" kern="1200" cap="none" spc="0" normalizeH="0" baseline="0" noProof="0">
                <a:ln>
                  <a:noFill/>
                </a:ln>
                <a:solidFill>
                  <a:srgbClr val="002664"/>
                </a:solidFill>
                <a:effectLst/>
                <a:uLnTx/>
                <a:uFillTx/>
                <a:latin typeface="Public Sans Light"/>
                <a:ea typeface="+mn-ea"/>
                <a:cs typeface="+mn-cs"/>
              </a:rPr>
              <a:t>Describe the connections between the technique guide and the learning in Part A.</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4" name="Slide Number Placeholder 3">
            <a:extLst>
              <a:ext uri="{FF2B5EF4-FFF2-40B4-BE49-F238E27FC236}">
                <a16:creationId xmlns:a16="http://schemas.microsoft.com/office/drawing/2014/main" id="{1F5543B1-07B9-1280-2EE0-C1D911822FBF}"/>
              </a:ext>
              <a:ext uri="{C183D7F6-B498-43B3-948B-1728B52AA6E4}">
                <adec:decorative xmlns:adec="http://schemas.microsoft.com/office/drawing/2017/decorative" val="1"/>
              </a:ext>
            </a:extLst>
          </p:cNvPr>
          <p:cNvSpPr>
            <a:spLocks noGrp="1"/>
          </p:cNvSpPr>
          <p:nvPr>
            <p:ph type="sldNum" sz="quarter" idx="14"/>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87989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Implementing the strategy</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368017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E3FDAC1-D839-8625-0719-0A07E5D25836}"/>
              </a:ext>
            </a:extLst>
          </p:cNvPr>
          <p:cNvSpPr txBox="1">
            <a:spLocks noGrp="1"/>
          </p:cNvSpPr>
          <p:nvPr>
            <p:ph type="title" idx="4294967295"/>
          </p:nvPr>
        </p:nvSpPr>
        <p:spPr>
          <a:xfrm>
            <a:off x="360000" y="441141"/>
            <a:ext cx="10640096" cy="5029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accent1"/>
                </a:solidFill>
                <a:effectLst/>
                <a:uLnTx/>
                <a:uFillTx/>
                <a:latin typeface="+mj-lt"/>
                <a:ea typeface="+mj-ea"/>
                <a:cs typeface="+mj-cs"/>
              </a:rPr>
              <a:t>Checking for understanding and student engagement</a:t>
            </a:r>
            <a:endParaRPr kumimoji="0" lang="en-AU" sz="3200" b="0" i="0" u="none" strike="noStrike" kern="1200" cap="none" spc="0" normalizeH="0" baseline="0" noProof="0" dirty="0">
              <a:ln>
                <a:noFill/>
              </a:ln>
              <a:solidFill>
                <a:schemeClr val="accent1"/>
              </a:solidFill>
              <a:effectLst/>
              <a:uLnTx/>
              <a:uFillTx/>
              <a:latin typeface="+mj-lt"/>
              <a:ea typeface="+mj-ea"/>
              <a:cs typeface="+mj-cs"/>
            </a:endParaRPr>
          </a:p>
        </p:txBody>
      </p:sp>
      <p:sp>
        <p:nvSpPr>
          <p:cNvPr id="5" name="Text Placeholder 4">
            <a:extLst>
              <a:ext uri="{FF2B5EF4-FFF2-40B4-BE49-F238E27FC236}">
                <a16:creationId xmlns:a16="http://schemas.microsoft.com/office/drawing/2014/main" id="{808A9AAF-D74B-A9DC-92A1-1D4A1A104538}"/>
              </a:ext>
            </a:extLst>
          </p:cNvPr>
          <p:cNvSpPr>
            <a:spLocks noGrp="1"/>
          </p:cNvSpPr>
          <p:nvPr>
            <p:ph type="body" sz="quarter" idx="18"/>
          </p:nvPr>
        </p:nvSpPr>
        <p:spPr/>
        <p:txBody>
          <a:bodyPr/>
          <a:lstStyle/>
          <a:p>
            <a:r>
              <a:rPr lang="en-AU" dirty="0"/>
              <a:t>What are the mechanisms that makes it work</a:t>
            </a:r>
          </a:p>
        </p:txBody>
      </p:sp>
      <p:sp>
        <p:nvSpPr>
          <p:cNvPr id="2" name="Oval 1">
            <a:extLst>
              <a:ext uri="{FF2B5EF4-FFF2-40B4-BE49-F238E27FC236}">
                <a16:creationId xmlns:a16="http://schemas.microsoft.com/office/drawing/2014/main" id="{A800CAF2-4612-312F-E33E-34F37FD4EB4A}"/>
              </a:ext>
            </a:extLst>
          </p:cNvPr>
          <p:cNvSpPr/>
          <p:nvPr/>
        </p:nvSpPr>
        <p:spPr>
          <a:xfrm>
            <a:off x="152209" y="2799472"/>
            <a:ext cx="1945026" cy="19634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1600" b="1" dirty="0">
                <a:solidFill>
                  <a:schemeClr val="bg1"/>
                </a:solidFill>
                <a:latin typeface="+mj-lt"/>
              </a:rPr>
              <a:t>Routine</a:t>
            </a:r>
          </a:p>
        </p:txBody>
      </p:sp>
      <p:grpSp>
        <p:nvGrpSpPr>
          <p:cNvPr id="34" name="Group 33" descr="Right challenge level">
            <a:extLst>
              <a:ext uri="{FF2B5EF4-FFF2-40B4-BE49-F238E27FC236}">
                <a16:creationId xmlns:a16="http://schemas.microsoft.com/office/drawing/2014/main" id="{6E3EAA98-CCFD-4614-E529-7E2F921B1464}"/>
              </a:ext>
            </a:extLst>
          </p:cNvPr>
          <p:cNvGrpSpPr/>
          <p:nvPr/>
        </p:nvGrpSpPr>
        <p:grpSpPr>
          <a:xfrm>
            <a:off x="2125322" y="2799472"/>
            <a:ext cx="2348593" cy="1963408"/>
            <a:chOff x="2125322" y="2799472"/>
            <a:chExt cx="2348593" cy="1963408"/>
          </a:xfrm>
        </p:grpSpPr>
        <p:sp>
          <p:nvSpPr>
            <p:cNvPr id="7" name="Oval 6">
              <a:extLst>
                <a:ext uri="{FF2B5EF4-FFF2-40B4-BE49-F238E27FC236}">
                  <a16:creationId xmlns:a16="http://schemas.microsoft.com/office/drawing/2014/main" id="{B02254A9-3D5C-C862-B1A3-8DA6B06C24B2}"/>
                </a:ext>
              </a:extLst>
            </p:cNvPr>
            <p:cNvSpPr/>
            <p:nvPr/>
          </p:nvSpPr>
          <p:spPr>
            <a:xfrm>
              <a:off x="2528889" y="2799472"/>
              <a:ext cx="1945026" cy="19634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1600" b="1" dirty="0">
                  <a:solidFill>
                    <a:schemeClr val="bg1"/>
                  </a:solidFill>
                  <a:latin typeface="+mj-lt"/>
                </a:rPr>
                <a:t>Right challenge level</a:t>
              </a:r>
            </a:p>
          </p:txBody>
        </p:sp>
        <p:pic>
          <p:nvPicPr>
            <p:cNvPr id="25" name="Graphic 24" descr="Add with solid fill">
              <a:extLst>
                <a:ext uri="{FF2B5EF4-FFF2-40B4-BE49-F238E27FC236}">
                  <a16:creationId xmlns:a16="http://schemas.microsoft.com/office/drawing/2014/main" id="{46F5591F-73D6-8EA2-5764-11F1CB4194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5322" y="3567564"/>
              <a:ext cx="375480" cy="375480"/>
            </a:xfrm>
            <a:prstGeom prst="rect">
              <a:avLst/>
            </a:prstGeom>
          </p:spPr>
        </p:pic>
      </p:grpSp>
      <p:grpSp>
        <p:nvGrpSpPr>
          <p:cNvPr id="35" name="Group 34" descr="Expect success">
            <a:extLst>
              <a:ext uri="{FF2B5EF4-FFF2-40B4-BE49-F238E27FC236}">
                <a16:creationId xmlns:a16="http://schemas.microsoft.com/office/drawing/2014/main" id="{266CA476-29EB-E8C9-F6A0-4503C89618E7}"/>
              </a:ext>
            </a:extLst>
          </p:cNvPr>
          <p:cNvGrpSpPr/>
          <p:nvPr/>
        </p:nvGrpSpPr>
        <p:grpSpPr>
          <a:xfrm>
            <a:off x="4502002" y="2799472"/>
            <a:ext cx="2348595" cy="1963408"/>
            <a:chOff x="4502002" y="2799472"/>
            <a:chExt cx="2348595" cy="1963408"/>
          </a:xfrm>
        </p:grpSpPr>
        <p:sp>
          <p:nvSpPr>
            <p:cNvPr id="16" name="Oval 15">
              <a:extLst>
                <a:ext uri="{FF2B5EF4-FFF2-40B4-BE49-F238E27FC236}">
                  <a16:creationId xmlns:a16="http://schemas.microsoft.com/office/drawing/2014/main" id="{94F80F17-B919-E362-9480-3F25DF2FCBC8}"/>
                </a:ext>
              </a:extLst>
            </p:cNvPr>
            <p:cNvSpPr/>
            <p:nvPr/>
          </p:nvSpPr>
          <p:spPr>
            <a:xfrm>
              <a:off x="4905569" y="2799472"/>
              <a:ext cx="1945028" cy="19634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1600" b="1" dirty="0">
                  <a:solidFill>
                    <a:schemeClr val="bg1"/>
                  </a:solidFill>
                  <a:latin typeface="+mj-lt"/>
                </a:rPr>
                <a:t>Expect success</a:t>
              </a:r>
            </a:p>
          </p:txBody>
        </p:sp>
        <p:pic>
          <p:nvPicPr>
            <p:cNvPr id="28" name="Graphic 27" descr="Add with solid fill">
              <a:extLst>
                <a:ext uri="{FF2B5EF4-FFF2-40B4-BE49-F238E27FC236}">
                  <a16:creationId xmlns:a16="http://schemas.microsoft.com/office/drawing/2014/main" id="{8C411322-E61E-D007-25B5-ED5A8A2A84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02002" y="3567564"/>
              <a:ext cx="375480" cy="375480"/>
            </a:xfrm>
            <a:prstGeom prst="rect">
              <a:avLst/>
            </a:prstGeom>
          </p:spPr>
        </p:pic>
      </p:grpSp>
      <p:grpSp>
        <p:nvGrpSpPr>
          <p:cNvPr id="36" name="Group 35" descr="Everyone thinks of an answer">
            <a:extLst>
              <a:ext uri="{FF2B5EF4-FFF2-40B4-BE49-F238E27FC236}">
                <a16:creationId xmlns:a16="http://schemas.microsoft.com/office/drawing/2014/main" id="{93B7FAFA-896A-D031-A602-8D35C4DA8AE5}"/>
              </a:ext>
            </a:extLst>
          </p:cNvPr>
          <p:cNvGrpSpPr/>
          <p:nvPr/>
        </p:nvGrpSpPr>
        <p:grpSpPr>
          <a:xfrm>
            <a:off x="6878684" y="2799472"/>
            <a:ext cx="2337515" cy="1963408"/>
            <a:chOff x="6878684" y="2799472"/>
            <a:chExt cx="2337515" cy="1963408"/>
          </a:xfrm>
        </p:grpSpPr>
        <p:sp>
          <p:nvSpPr>
            <p:cNvPr id="19" name="Oval 18">
              <a:extLst>
                <a:ext uri="{FF2B5EF4-FFF2-40B4-BE49-F238E27FC236}">
                  <a16:creationId xmlns:a16="http://schemas.microsoft.com/office/drawing/2014/main" id="{42D29FA3-303A-4B8F-2938-8ECEF1F8260C}"/>
                </a:ext>
              </a:extLst>
            </p:cNvPr>
            <p:cNvSpPr/>
            <p:nvPr/>
          </p:nvSpPr>
          <p:spPr>
            <a:xfrm>
              <a:off x="7282251" y="2799472"/>
              <a:ext cx="1933948" cy="19634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1600" b="1" dirty="0">
                  <a:solidFill>
                    <a:schemeClr val="bg1"/>
                  </a:solidFill>
                  <a:latin typeface="+mj-lt"/>
                </a:rPr>
                <a:t>Everyone thinks of an answer</a:t>
              </a:r>
            </a:p>
          </p:txBody>
        </p:sp>
        <p:pic>
          <p:nvPicPr>
            <p:cNvPr id="29" name="Graphic 28" descr="Add with solid fill">
              <a:extLst>
                <a:ext uri="{FF2B5EF4-FFF2-40B4-BE49-F238E27FC236}">
                  <a16:creationId xmlns:a16="http://schemas.microsoft.com/office/drawing/2014/main" id="{282F5ABD-179C-A8DD-82E8-3698E39490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8684" y="3567564"/>
              <a:ext cx="375480" cy="375480"/>
            </a:xfrm>
            <a:prstGeom prst="rect">
              <a:avLst/>
            </a:prstGeom>
          </p:spPr>
        </p:pic>
      </p:grpSp>
      <p:grpSp>
        <p:nvGrpSpPr>
          <p:cNvPr id="37" name="Group 36" descr="Conditions for understanding">
            <a:extLst>
              <a:ext uri="{FF2B5EF4-FFF2-40B4-BE49-F238E27FC236}">
                <a16:creationId xmlns:a16="http://schemas.microsoft.com/office/drawing/2014/main" id="{580E4C91-9AFA-668E-BF8B-EB064E8955EC}"/>
              </a:ext>
            </a:extLst>
          </p:cNvPr>
          <p:cNvGrpSpPr/>
          <p:nvPr/>
        </p:nvGrpSpPr>
        <p:grpSpPr>
          <a:xfrm>
            <a:off x="9244286" y="2515645"/>
            <a:ext cx="2873952" cy="2531062"/>
            <a:chOff x="9244286" y="2515645"/>
            <a:chExt cx="2873952" cy="2531062"/>
          </a:xfrm>
        </p:grpSpPr>
        <p:sp>
          <p:nvSpPr>
            <p:cNvPr id="22" name="Oval 21">
              <a:extLst>
                <a:ext uri="{FF2B5EF4-FFF2-40B4-BE49-F238E27FC236}">
                  <a16:creationId xmlns:a16="http://schemas.microsoft.com/office/drawing/2014/main" id="{4156C144-3FF6-2CE7-02A5-7DE21A7DFB9C}"/>
                </a:ext>
              </a:extLst>
            </p:cNvPr>
            <p:cNvSpPr/>
            <p:nvPr/>
          </p:nvSpPr>
          <p:spPr>
            <a:xfrm>
              <a:off x="9581372" y="2515645"/>
              <a:ext cx="2536866" cy="253106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1600" b="1" dirty="0">
                  <a:solidFill>
                    <a:schemeClr val="accent1"/>
                  </a:solidFill>
                  <a:latin typeface="+mj-lt"/>
                </a:rPr>
                <a:t>Conditions for  understanding</a:t>
              </a:r>
            </a:p>
          </p:txBody>
        </p:sp>
        <p:grpSp>
          <p:nvGrpSpPr>
            <p:cNvPr id="33" name="Group 32">
              <a:extLst>
                <a:ext uri="{FF2B5EF4-FFF2-40B4-BE49-F238E27FC236}">
                  <a16:creationId xmlns:a16="http://schemas.microsoft.com/office/drawing/2014/main" id="{21DAB307-EE8D-6CE8-455A-2B5F76E9DC7F}"/>
                </a:ext>
              </a:extLst>
            </p:cNvPr>
            <p:cNvGrpSpPr/>
            <p:nvPr/>
          </p:nvGrpSpPr>
          <p:grpSpPr>
            <a:xfrm>
              <a:off x="9244286" y="3683937"/>
              <a:ext cx="308998" cy="194475"/>
              <a:chOff x="6850966" y="2293034"/>
              <a:chExt cx="308998" cy="194475"/>
            </a:xfrm>
          </p:grpSpPr>
          <p:cxnSp>
            <p:nvCxnSpPr>
              <p:cNvPr id="31" name="Straight Connector 30">
                <a:extLst>
                  <a:ext uri="{FF2B5EF4-FFF2-40B4-BE49-F238E27FC236}">
                    <a16:creationId xmlns:a16="http://schemas.microsoft.com/office/drawing/2014/main" id="{86462EB7-1C77-2A6A-FE78-816A611FED94}"/>
                  </a:ext>
                </a:extLst>
              </p:cNvPr>
              <p:cNvCxnSpPr/>
              <p:nvPr/>
            </p:nvCxnSpPr>
            <p:spPr>
              <a:xfrm>
                <a:off x="6850966" y="2293034"/>
                <a:ext cx="30899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3F910C-F6BF-B1BF-69AD-0148A0E5DFE0}"/>
                  </a:ext>
                </a:extLst>
              </p:cNvPr>
              <p:cNvCxnSpPr/>
              <p:nvPr/>
            </p:nvCxnSpPr>
            <p:spPr>
              <a:xfrm>
                <a:off x="6850966" y="2487509"/>
                <a:ext cx="30899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4" name="Slide Number Placeholder 3">
            <a:extLst>
              <a:ext uri="{FF2B5EF4-FFF2-40B4-BE49-F238E27FC236}">
                <a16:creationId xmlns:a16="http://schemas.microsoft.com/office/drawing/2014/main" id="{268E463A-EE45-21A5-A4E2-32639AF0DE1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5640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913A7-E9E9-0BBF-4CCD-C03960127583}"/>
              </a:ext>
            </a:extLst>
          </p:cNvPr>
          <p:cNvSpPr>
            <a:spLocks noGrp="1"/>
          </p:cNvSpPr>
          <p:nvPr>
            <p:ph type="title"/>
          </p:nvPr>
        </p:nvSpPr>
        <p:spPr/>
        <p:txBody>
          <a:bodyPr/>
          <a:lstStyle/>
          <a:p>
            <a:r>
              <a:rPr lang="en-GB"/>
              <a:t>The importance of all moving together</a:t>
            </a:r>
            <a:endParaRPr lang="en-US"/>
          </a:p>
        </p:txBody>
      </p:sp>
      <p:sp>
        <p:nvSpPr>
          <p:cNvPr id="7" name="Text Placeholder 6">
            <a:extLst>
              <a:ext uri="{FF2B5EF4-FFF2-40B4-BE49-F238E27FC236}">
                <a16:creationId xmlns:a16="http://schemas.microsoft.com/office/drawing/2014/main" id="{7681DDB8-9C85-20EF-5796-5DA442851D14}"/>
              </a:ext>
            </a:extLst>
          </p:cNvPr>
          <p:cNvSpPr>
            <a:spLocks noGrp="1"/>
          </p:cNvSpPr>
          <p:nvPr>
            <p:ph type="body" sz="quarter" idx="18"/>
          </p:nvPr>
        </p:nvSpPr>
        <p:spPr/>
        <p:txBody>
          <a:bodyPr/>
          <a:lstStyle/>
          <a:p>
            <a:r>
              <a:rPr lang="en-AU" dirty="0">
                <a:ea typeface="+mj-lt"/>
                <a:cs typeface="+mj-lt"/>
              </a:rPr>
              <a:t>A whole-school approach</a:t>
            </a:r>
            <a:endParaRPr lang="en-US" dirty="0"/>
          </a:p>
        </p:txBody>
      </p:sp>
      <p:sp>
        <p:nvSpPr>
          <p:cNvPr id="6" name="Content Placeholder 5">
            <a:extLst>
              <a:ext uri="{FF2B5EF4-FFF2-40B4-BE49-F238E27FC236}">
                <a16:creationId xmlns:a16="http://schemas.microsoft.com/office/drawing/2014/main" id="{77F2502B-104D-06EA-3D32-206FE979DB66}"/>
              </a:ext>
            </a:extLst>
          </p:cNvPr>
          <p:cNvSpPr>
            <a:spLocks noGrp="1"/>
          </p:cNvSpPr>
          <p:nvPr>
            <p:ph idx="1"/>
          </p:nvPr>
        </p:nvSpPr>
        <p:spPr>
          <a:xfrm>
            <a:off x="360000" y="1620000"/>
            <a:ext cx="7098891" cy="4536000"/>
          </a:xfrm>
        </p:spPr>
        <p:txBody>
          <a:bodyPr/>
          <a:lstStyle/>
          <a:p>
            <a:pPr marL="285750" marR="0" lvl="0" indent="-285750" algn="l" defTabSz="914400" rtl="0" eaLnBrk="1" fontAlgn="auto" latinLnBrk="0" hangingPunct="1">
              <a:lnSpc>
                <a:spcPct val="150000"/>
              </a:lnSpc>
              <a:buClrTx/>
              <a:buSzTx/>
              <a:buFont typeface="Arial" panose="020B0604020202020204" pitchFamily="34" charset="0"/>
              <a:buChar char="•"/>
              <a:tabLst/>
              <a:defRPr/>
            </a:pPr>
            <a:r>
              <a:rPr lang="en-GB" sz="2000" dirty="0">
                <a:solidFill>
                  <a:prstClr val="black"/>
                </a:solidFill>
              </a:rPr>
              <a:t>Saves learning time</a:t>
            </a:r>
            <a:r>
              <a:rPr lang="en-GB" sz="2000" baseline="30000" dirty="0">
                <a:solidFill>
                  <a:prstClr val="black"/>
                </a:solidFill>
              </a:rPr>
              <a:t>1</a:t>
            </a:r>
            <a:r>
              <a:rPr lang="en-GB" sz="2000" dirty="0">
                <a:solidFill>
                  <a:prstClr val="black"/>
                </a:solidFill>
              </a:rPr>
              <a:t> </a:t>
            </a:r>
          </a:p>
          <a:p>
            <a:pPr marL="285750" marR="0" lvl="0" indent="-285750" algn="l" defTabSz="914400" rtl="0" eaLnBrk="1" fontAlgn="auto" latinLnBrk="0" hangingPunct="1">
              <a:lnSpc>
                <a:spcPct val="150000"/>
              </a:lnSpc>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ea typeface="+mn-ea"/>
                <a:cs typeface="+mn-cs"/>
              </a:rPr>
              <a:t>Frees up students’ working memory</a:t>
            </a:r>
            <a:r>
              <a:rPr lang="en-GB" sz="2000" baseline="30000" dirty="0">
                <a:solidFill>
                  <a:prstClr val="black"/>
                </a:solidFill>
              </a:rPr>
              <a:t>2</a:t>
            </a:r>
            <a:r>
              <a:rPr kumimoji="0" lang="en-GB" sz="2000" b="0" i="0" u="none" strike="noStrike" kern="1200" cap="none" spc="0" normalizeH="0" baseline="0" noProof="0" dirty="0">
                <a:ln>
                  <a:noFill/>
                </a:ln>
                <a:solidFill>
                  <a:prstClr val="black"/>
                </a:solidFill>
                <a:effectLst/>
                <a:uLnTx/>
                <a:uFillTx/>
                <a:ea typeface="+mn-ea"/>
                <a:cs typeface="+mn-cs"/>
              </a:rPr>
              <a:t> </a:t>
            </a:r>
          </a:p>
          <a:p>
            <a:pPr marL="285750" marR="0" lvl="0" indent="-285750" algn="l" defTabSz="914400" rtl="0" eaLnBrk="1" fontAlgn="auto" latinLnBrk="0" hangingPunct="1">
              <a:lnSpc>
                <a:spcPct val="150000"/>
              </a:lnSpc>
              <a:buClrTx/>
              <a:buSzTx/>
              <a:buFont typeface="Arial" panose="020B0604020202020204" pitchFamily="34" charset="0"/>
              <a:buChar char="•"/>
              <a:tabLst/>
              <a:defRPr/>
            </a:pPr>
            <a:r>
              <a:rPr lang="en-GB" sz="2000" dirty="0">
                <a:solidFill>
                  <a:prstClr val="black"/>
                </a:solidFill>
              </a:rPr>
              <a:t>Sets certain and consistent expectations for students</a:t>
            </a:r>
            <a:r>
              <a:rPr lang="en-GB" sz="2000" baseline="30000" dirty="0">
                <a:solidFill>
                  <a:prstClr val="black"/>
                </a:solidFill>
              </a:rPr>
              <a:t>3</a:t>
            </a:r>
            <a:r>
              <a:rPr lang="en-GB" sz="2000" dirty="0">
                <a:solidFill>
                  <a:prstClr val="black"/>
                </a:solidFill>
              </a:rPr>
              <a:t> </a:t>
            </a:r>
          </a:p>
          <a:p>
            <a:pPr marL="285750" indent="-285750" defTabSz="914400">
              <a:buFont typeface="Arial" panose="020B0604020202020204" pitchFamily="34" charset="0"/>
              <a:buChar char="•"/>
              <a:defRPr/>
            </a:pPr>
            <a:r>
              <a:rPr lang="en-GB" sz="2000" dirty="0">
                <a:solidFill>
                  <a:prstClr val="black"/>
                </a:solidFill>
              </a:rPr>
              <a:t>Helps students to learn the routine more quickly when it is done in the same way across the school</a:t>
            </a:r>
            <a:r>
              <a:rPr lang="en-GB" sz="2000" baseline="30000" dirty="0">
                <a:solidFill>
                  <a:prstClr val="black"/>
                </a:solidFill>
              </a:rPr>
              <a:t>4</a:t>
            </a:r>
            <a:r>
              <a:rPr lang="en-GB" sz="2000" dirty="0">
                <a:solidFill>
                  <a:prstClr val="black"/>
                </a:solidFill>
              </a:rPr>
              <a:t> </a:t>
            </a:r>
          </a:p>
          <a:p>
            <a:pPr marL="285750" indent="-285750" defTabSz="914400">
              <a:buFont typeface="Arial" panose="020B0604020202020204" pitchFamily="34" charset="0"/>
              <a:buChar char="•"/>
              <a:defRPr/>
            </a:pPr>
            <a:r>
              <a:rPr lang="en-GB" sz="2000" dirty="0">
                <a:solidFill>
                  <a:prstClr val="black"/>
                </a:solidFill>
              </a:rPr>
              <a:t>Fosters a strong sense of belonging</a:t>
            </a:r>
            <a:r>
              <a:rPr lang="en-GB" sz="2000" baseline="30000" dirty="0">
                <a:solidFill>
                  <a:prstClr val="black"/>
                </a:solidFill>
              </a:rPr>
              <a:t>5</a:t>
            </a:r>
            <a:r>
              <a:rPr lang="en-GB" sz="2000" dirty="0">
                <a:solidFill>
                  <a:prstClr val="black"/>
                </a:solidFill>
              </a:rPr>
              <a:t> </a:t>
            </a:r>
          </a:p>
          <a:p>
            <a:pPr marR="0" lvl="0" algn="l" defTabSz="914400" rtl="0" eaLnBrk="1" fontAlgn="auto" latinLnBrk="0" hangingPunct="1">
              <a:lnSpc>
                <a:spcPct val="150000"/>
              </a:lnSpc>
              <a:buClrTx/>
              <a:buSzTx/>
              <a:tabLst/>
              <a:defRPr/>
            </a:pPr>
            <a:endParaRPr lang="en-GB" sz="2000" baseline="30000" dirty="0">
              <a:solidFill>
                <a:prstClr val="black"/>
              </a:solidFill>
            </a:endParaRPr>
          </a:p>
          <a:p>
            <a:pPr marL="228600" marR="0" lvl="0" indent="-228600" algn="l" defTabSz="914400" rtl="0" eaLnBrk="1" fontAlgn="auto" latinLnBrk="0" hangingPunct="1">
              <a:lnSpc>
                <a:spcPct val="150000"/>
              </a:lnSpc>
              <a:buClrTx/>
              <a:buSzTx/>
              <a:buFont typeface="Arial" panose="020B0604020202020204" pitchFamily="34" charset="0"/>
              <a:buChar char="•"/>
              <a:tabLst/>
              <a:defRPr/>
            </a:pPr>
            <a:endParaRPr lang="en-GB" sz="2000" dirty="0">
              <a:solidFill>
                <a:prstClr val="black"/>
              </a:solidFill>
            </a:endParaRPr>
          </a:p>
          <a:p>
            <a:pPr marL="228600" marR="0" lvl="0" indent="-228600" algn="l" defTabSz="914400" rtl="0" eaLnBrk="1" fontAlgn="auto" latinLnBrk="0" hangingPunct="1">
              <a:lnSpc>
                <a:spcPct val="150000"/>
              </a:lnSpc>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ea typeface="+mn-ea"/>
              <a:cs typeface="+mn-cs"/>
            </a:endParaRPr>
          </a:p>
          <a:p>
            <a:endParaRPr lang="en-AU" sz="2000" dirty="0"/>
          </a:p>
        </p:txBody>
      </p:sp>
      <p:grpSp>
        <p:nvGrpSpPr>
          <p:cNvPr id="2" name="Group 1">
            <a:extLst>
              <a:ext uri="{FF2B5EF4-FFF2-40B4-BE49-F238E27FC236}">
                <a16:creationId xmlns:a16="http://schemas.microsoft.com/office/drawing/2014/main" id="{514BE02D-7026-DC98-F904-1D3759F7118D}"/>
              </a:ext>
              <a:ext uri="{C183D7F6-B498-43B3-948B-1728B52AA6E4}">
                <adec:decorative xmlns:adec="http://schemas.microsoft.com/office/drawing/2017/decorative" val="1"/>
              </a:ext>
            </a:extLst>
          </p:cNvPr>
          <p:cNvGrpSpPr/>
          <p:nvPr/>
        </p:nvGrpSpPr>
        <p:grpSpPr>
          <a:xfrm>
            <a:off x="8350051" y="1938702"/>
            <a:ext cx="2752015" cy="3643219"/>
            <a:chOff x="735266" y="1125657"/>
            <a:chExt cx="3588486" cy="4493181"/>
          </a:xfrm>
          <a:effectLst>
            <a:outerShdw blurRad="50800" dist="38100" dir="2700000" algn="tl" rotWithShape="0">
              <a:prstClr val="black">
                <a:alpha val="40000"/>
              </a:prstClr>
            </a:outerShdw>
          </a:effectLst>
        </p:grpSpPr>
        <p:pic>
          <p:nvPicPr>
            <p:cNvPr id="4" name="Picture 3">
              <a:extLst>
                <a:ext uri="{FF2B5EF4-FFF2-40B4-BE49-F238E27FC236}">
                  <a16:creationId xmlns:a16="http://schemas.microsoft.com/office/drawing/2014/main" id="{29E25E73-5DF0-9E31-F689-CD3570D70F2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8" name="Picture 7">
              <a:extLst>
                <a:ext uri="{FF2B5EF4-FFF2-40B4-BE49-F238E27FC236}">
                  <a16:creationId xmlns:a16="http://schemas.microsoft.com/office/drawing/2014/main" id="{BD0AF878-3186-340F-AD31-A43B15B4571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9" name="Picture 8">
              <a:extLst>
                <a:ext uri="{FF2B5EF4-FFF2-40B4-BE49-F238E27FC236}">
                  <a16:creationId xmlns:a16="http://schemas.microsoft.com/office/drawing/2014/main" id="{6E17261B-F62A-D5CD-2ECC-6B05FFB78B6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pic>
        <p:nvPicPr>
          <p:cNvPr id="11" name="Picture 10">
            <a:extLst>
              <a:ext uri="{FF2B5EF4-FFF2-40B4-BE49-F238E27FC236}">
                <a16:creationId xmlns:a16="http://schemas.microsoft.com/office/drawing/2014/main" id="{5E975FF2-D8F1-5A97-8861-BE9BD5DC100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68937">
            <a:off x="8423016" y="2003591"/>
            <a:ext cx="2439795" cy="3585397"/>
          </a:xfrm>
          <a:prstGeom prst="rect">
            <a:avLst/>
          </a:prstGeom>
          <a:effectLst>
            <a:outerShdw blurRad="50800" dist="38100" dir="2700000" algn="tl" rotWithShape="0">
              <a:prstClr val="black">
                <a:alpha val="40000"/>
              </a:prstClr>
            </a:outerShdw>
          </a:effectLst>
        </p:spPr>
      </p:pic>
      <p:sp>
        <p:nvSpPr>
          <p:cNvPr id="3" name="Slide Number Placeholder 3">
            <a:extLst>
              <a:ext uri="{FF2B5EF4-FFF2-40B4-BE49-F238E27FC236}">
                <a16:creationId xmlns:a16="http://schemas.microsoft.com/office/drawing/2014/main" id="{F12CE80C-DB8F-CCB7-E81B-1B7BFBA6157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41131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913A7-E9E9-0BBF-4CCD-C03960127583}"/>
              </a:ext>
            </a:extLst>
          </p:cNvPr>
          <p:cNvSpPr>
            <a:spLocks noGrp="1"/>
          </p:cNvSpPr>
          <p:nvPr>
            <p:ph type="title"/>
          </p:nvPr>
        </p:nvSpPr>
        <p:spPr>
          <a:xfrm>
            <a:off x="360000" y="360000"/>
            <a:ext cx="10080000" cy="545601"/>
          </a:xfrm>
        </p:spPr>
        <p:txBody>
          <a:bodyPr/>
          <a:lstStyle/>
          <a:p>
            <a:r>
              <a:rPr lang="en-AU" dirty="0"/>
              <a:t>Planning and rehearsing </a:t>
            </a:r>
            <a:r>
              <a:rPr lang="en-AU" dirty="0">
                <a:solidFill>
                  <a:schemeClr val="bg1"/>
                </a:solidFill>
              </a:rPr>
              <a:t>(1) </a:t>
            </a:r>
          </a:p>
        </p:txBody>
      </p:sp>
      <p:sp>
        <p:nvSpPr>
          <p:cNvPr id="7" name="Text Placeholder 6">
            <a:extLst>
              <a:ext uri="{FF2B5EF4-FFF2-40B4-BE49-F238E27FC236}">
                <a16:creationId xmlns:a16="http://schemas.microsoft.com/office/drawing/2014/main" id="{7681DDB8-9C85-20EF-5796-5DA442851D14}"/>
              </a:ext>
            </a:extLst>
          </p:cNvPr>
          <p:cNvSpPr>
            <a:spLocks noGrp="1"/>
          </p:cNvSpPr>
          <p:nvPr>
            <p:ph type="body" sz="quarter" idx="18"/>
          </p:nvPr>
        </p:nvSpPr>
        <p:spPr>
          <a:xfrm>
            <a:off x="360000" y="982520"/>
            <a:ext cx="10080000" cy="310015"/>
          </a:xfrm>
        </p:spPr>
        <p:txBody>
          <a:bodyPr/>
          <a:lstStyle/>
          <a:p>
            <a:r>
              <a:rPr lang="en-AU"/>
              <a:t>The key to success</a:t>
            </a:r>
          </a:p>
        </p:txBody>
      </p:sp>
      <p:grpSp>
        <p:nvGrpSpPr>
          <p:cNvPr id="25" name="Group 24" descr="Plan">
            <a:extLst>
              <a:ext uri="{FF2B5EF4-FFF2-40B4-BE49-F238E27FC236}">
                <a16:creationId xmlns:a16="http://schemas.microsoft.com/office/drawing/2014/main" id="{44A2D0E1-EBEB-329A-D434-505DF44D1037}"/>
              </a:ext>
            </a:extLst>
          </p:cNvPr>
          <p:cNvGrpSpPr/>
          <p:nvPr/>
        </p:nvGrpSpPr>
        <p:grpSpPr>
          <a:xfrm>
            <a:off x="360000" y="2336107"/>
            <a:ext cx="1827652" cy="3217533"/>
            <a:chOff x="337720" y="2336107"/>
            <a:chExt cx="1827652" cy="3217533"/>
          </a:xfrm>
        </p:grpSpPr>
        <p:pic>
          <p:nvPicPr>
            <p:cNvPr id="10" name="Graphic 9" descr="Pen with solid fill">
              <a:extLst>
                <a:ext uri="{FF2B5EF4-FFF2-40B4-BE49-F238E27FC236}">
                  <a16:creationId xmlns:a16="http://schemas.microsoft.com/office/drawing/2014/main" id="{95EAE210-D304-9825-A1B2-DD266B4923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0972" y="2336107"/>
              <a:ext cx="914400" cy="914400"/>
            </a:xfrm>
            <a:prstGeom prst="rect">
              <a:avLst/>
            </a:prstGeom>
          </p:spPr>
        </p:pic>
        <p:pic>
          <p:nvPicPr>
            <p:cNvPr id="13" name="Graphic 12" descr="Document outline">
              <a:extLst>
                <a:ext uri="{FF2B5EF4-FFF2-40B4-BE49-F238E27FC236}">
                  <a16:creationId xmlns:a16="http://schemas.microsoft.com/office/drawing/2014/main" id="{55D20191-47C4-948D-497E-28198F059F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219" y="2483382"/>
              <a:ext cx="1393159" cy="1393159"/>
            </a:xfrm>
            <a:prstGeom prst="rect">
              <a:avLst/>
            </a:prstGeom>
          </p:spPr>
        </p:pic>
        <p:sp>
          <p:nvSpPr>
            <p:cNvPr id="17" name="Rectangle: Rounded Corners 16">
              <a:extLst>
                <a:ext uri="{FF2B5EF4-FFF2-40B4-BE49-F238E27FC236}">
                  <a16:creationId xmlns:a16="http://schemas.microsoft.com/office/drawing/2014/main" id="{31B6BDDE-222D-426E-7733-B4E9D63C1ABB}"/>
                </a:ext>
              </a:extLst>
            </p:cNvPr>
            <p:cNvSpPr/>
            <p:nvPr/>
          </p:nvSpPr>
          <p:spPr>
            <a:xfrm>
              <a:off x="337720" y="3926206"/>
              <a:ext cx="1768157" cy="1627434"/>
            </a:xfrm>
            <a:prstGeom prst="round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AU" sz="2000" b="1">
                  <a:latin typeface="+mj-lt"/>
                </a:rPr>
                <a:t>Plan</a:t>
              </a:r>
            </a:p>
          </p:txBody>
        </p:sp>
      </p:grpSp>
      <p:grpSp>
        <p:nvGrpSpPr>
          <p:cNvPr id="26" name="Group 25" descr="Rehearse">
            <a:extLst>
              <a:ext uri="{FF2B5EF4-FFF2-40B4-BE49-F238E27FC236}">
                <a16:creationId xmlns:a16="http://schemas.microsoft.com/office/drawing/2014/main" id="{C6F9F9AB-A1D2-0F21-1803-BA54278FCC70}"/>
              </a:ext>
            </a:extLst>
          </p:cNvPr>
          <p:cNvGrpSpPr/>
          <p:nvPr/>
        </p:nvGrpSpPr>
        <p:grpSpPr>
          <a:xfrm>
            <a:off x="2618397" y="2613990"/>
            <a:ext cx="1790876" cy="2939650"/>
            <a:chOff x="2594396" y="2613990"/>
            <a:chExt cx="1790876" cy="2939650"/>
          </a:xfrm>
        </p:grpSpPr>
        <p:sp>
          <p:nvSpPr>
            <p:cNvPr id="18" name="Rectangle: Rounded Corners 17">
              <a:extLst>
                <a:ext uri="{FF2B5EF4-FFF2-40B4-BE49-F238E27FC236}">
                  <a16:creationId xmlns:a16="http://schemas.microsoft.com/office/drawing/2014/main" id="{36BD77E3-3D95-2D8A-547D-C812505C0C7F}"/>
                </a:ext>
              </a:extLst>
            </p:cNvPr>
            <p:cNvSpPr/>
            <p:nvPr/>
          </p:nvSpPr>
          <p:spPr>
            <a:xfrm>
              <a:off x="2594396" y="3926206"/>
              <a:ext cx="1790876" cy="1627434"/>
            </a:xfrm>
            <a:prstGeom prst="round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2000" b="1">
                  <a:latin typeface="+mj-lt"/>
                </a:rPr>
                <a:t>Rehearse</a:t>
              </a:r>
            </a:p>
          </p:txBody>
        </p:sp>
        <p:grpSp>
          <p:nvGrpSpPr>
            <p:cNvPr id="6" name="Graphic 21" descr="Classroom outline">
              <a:extLst>
                <a:ext uri="{FF2B5EF4-FFF2-40B4-BE49-F238E27FC236}">
                  <a16:creationId xmlns:a16="http://schemas.microsoft.com/office/drawing/2014/main" id="{265BC406-EFE2-FE99-0E9B-FEA188637412}"/>
                </a:ext>
              </a:extLst>
            </p:cNvPr>
            <p:cNvGrpSpPr/>
            <p:nvPr/>
          </p:nvGrpSpPr>
          <p:grpSpPr>
            <a:xfrm>
              <a:off x="2888885" y="2613990"/>
              <a:ext cx="1079847" cy="1131942"/>
              <a:chOff x="2888885" y="2613990"/>
              <a:chExt cx="1079847" cy="1131942"/>
            </a:xfrm>
            <a:solidFill>
              <a:srgbClr val="000000"/>
            </a:solidFill>
          </p:grpSpPr>
          <p:sp>
            <p:nvSpPr>
              <p:cNvPr id="29" name="Freeform: Shape 28">
                <a:extLst>
                  <a:ext uri="{FF2B5EF4-FFF2-40B4-BE49-F238E27FC236}">
                    <a16:creationId xmlns:a16="http://schemas.microsoft.com/office/drawing/2014/main" id="{47F759BB-9217-91CE-FE45-243D926BDB53}"/>
                  </a:ext>
                </a:extLst>
              </p:cNvPr>
              <p:cNvSpPr/>
              <p:nvPr/>
            </p:nvSpPr>
            <p:spPr>
              <a:xfrm>
                <a:off x="3112520" y="2613990"/>
                <a:ext cx="856212" cy="609507"/>
              </a:xfrm>
              <a:custGeom>
                <a:avLst/>
                <a:gdLst>
                  <a:gd name="connsiteX0" fmla="*/ 29024 w 856212"/>
                  <a:gd name="connsiteY0" fmla="*/ 58048 h 609507"/>
                  <a:gd name="connsiteX1" fmla="*/ 58048 w 856212"/>
                  <a:gd name="connsiteY1" fmla="*/ 29024 h 609507"/>
                  <a:gd name="connsiteX2" fmla="*/ 798164 w 856212"/>
                  <a:gd name="connsiteY2" fmla="*/ 29024 h 609507"/>
                  <a:gd name="connsiteX3" fmla="*/ 827188 w 856212"/>
                  <a:gd name="connsiteY3" fmla="*/ 58048 h 609507"/>
                  <a:gd name="connsiteX4" fmla="*/ 827188 w 856212"/>
                  <a:gd name="connsiteY4" fmla="*/ 551459 h 609507"/>
                  <a:gd name="connsiteX5" fmla="*/ 798164 w 856212"/>
                  <a:gd name="connsiteY5" fmla="*/ 580483 h 609507"/>
                  <a:gd name="connsiteX6" fmla="*/ 307119 w 856212"/>
                  <a:gd name="connsiteY6" fmla="*/ 580483 h 609507"/>
                  <a:gd name="connsiteX7" fmla="*/ 289545 w 856212"/>
                  <a:gd name="connsiteY7" fmla="*/ 609507 h 609507"/>
                  <a:gd name="connsiteX8" fmla="*/ 798164 w 856212"/>
                  <a:gd name="connsiteY8" fmla="*/ 609507 h 609507"/>
                  <a:gd name="connsiteX9" fmla="*/ 856212 w 856212"/>
                  <a:gd name="connsiteY9" fmla="*/ 551459 h 609507"/>
                  <a:gd name="connsiteX10" fmla="*/ 856212 w 856212"/>
                  <a:gd name="connsiteY10" fmla="*/ 58048 h 609507"/>
                  <a:gd name="connsiteX11" fmla="*/ 798164 w 856212"/>
                  <a:gd name="connsiteY11" fmla="*/ 0 h 609507"/>
                  <a:gd name="connsiteX12" fmla="*/ 58048 w 856212"/>
                  <a:gd name="connsiteY12" fmla="*/ 0 h 609507"/>
                  <a:gd name="connsiteX13" fmla="*/ 0 w 856212"/>
                  <a:gd name="connsiteY13" fmla="*/ 58048 h 609507"/>
                  <a:gd name="connsiteX14" fmla="*/ 0 w 856212"/>
                  <a:gd name="connsiteY14" fmla="*/ 116575 h 609507"/>
                  <a:gd name="connsiteX15" fmla="*/ 29024 w 856212"/>
                  <a:gd name="connsiteY15" fmla="*/ 121916 h 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6212" h="609507">
                    <a:moveTo>
                      <a:pt x="29024" y="58048"/>
                    </a:moveTo>
                    <a:cubicBezTo>
                      <a:pt x="29024" y="42018"/>
                      <a:pt x="42018" y="29024"/>
                      <a:pt x="58048" y="29024"/>
                    </a:cubicBezTo>
                    <a:lnTo>
                      <a:pt x="798164" y="29024"/>
                    </a:lnTo>
                    <a:cubicBezTo>
                      <a:pt x="814194" y="29024"/>
                      <a:pt x="827188" y="42018"/>
                      <a:pt x="827188" y="58048"/>
                    </a:cubicBezTo>
                    <a:lnTo>
                      <a:pt x="827188" y="551459"/>
                    </a:lnTo>
                    <a:cubicBezTo>
                      <a:pt x="827188" y="567489"/>
                      <a:pt x="814194" y="580483"/>
                      <a:pt x="798164" y="580483"/>
                    </a:cubicBezTo>
                    <a:lnTo>
                      <a:pt x="307119" y="580483"/>
                    </a:lnTo>
                    <a:lnTo>
                      <a:pt x="289545" y="609507"/>
                    </a:lnTo>
                    <a:lnTo>
                      <a:pt x="798164" y="609507"/>
                    </a:lnTo>
                    <a:cubicBezTo>
                      <a:pt x="830223" y="609507"/>
                      <a:pt x="856212" y="583517"/>
                      <a:pt x="856212" y="551459"/>
                    </a:cubicBezTo>
                    <a:lnTo>
                      <a:pt x="856212" y="58048"/>
                    </a:lnTo>
                    <a:cubicBezTo>
                      <a:pt x="856212" y="25990"/>
                      <a:pt x="830223" y="0"/>
                      <a:pt x="798164" y="0"/>
                    </a:cubicBezTo>
                    <a:lnTo>
                      <a:pt x="58048" y="0"/>
                    </a:lnTo>
                    <a:cubicBezTo>
                      <a:pt x="25990" y="0"/>
                      <a:pt x="0" y="25990"/>
                      <a:pt x="0" y="58048"/>
                    </a:cubicBezTo>
                    <a:lnTo>
                      <a:pt x="0" y="116575"/>
                    </a:lnTo>
                    <a:cubicBezTo>
                      <a:pt x="9846" y="117244"/>
                      <a:pt x="19584" y="119037"/>
                      <a:pt x="29024" y="121916"/>
                    </a:cubicBezTo>
                    <a:close/>
                  </a:path>
                </a:pathLst>
              </a:custGeom>
              <a:solidFill>
                <a:srgbClr val="000000"/>
              </a:solidFill>
              <a:ln w="14486"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C0705E63-0E6B-5555-F995-37E4F6C76BB8}"/>
                  </a:ext>
                </a:extLst>
              </p:cNvPr>
              <p:cNvSpPr/>
              <p:nvPr/>
            </p:nvSpPr>
            <p:spPr>
              <a:xfrm>
                <a:off x="2888885" y="2831210"/>
                <a:ext cx="722154" cy="545869"/>
              </a:xfrm>
              <a:custGeom>
                <a:avLst/>
                <a:gdLst>
                  <a:gd name="connsiteX0" fmla="*/ 396329 w 722154"/>
                  <a:gd name="connsiteY0" fmla="*/ 336140 h 545869"/>
                  <a:gd name="connsiteX1" fmla="*/ 410362 w 722154"/>
                  <a:gd name="connsiteY1" fmla="*/ 329436 h 545869"/>
                  <a:gd name="connsiteX2" fmla="*/ 472648 w 722154"/>
                  <a:gd name="connsiteY2" fmla="*/ 230086 h 545869"/>
                  <a:gd name="connsiteX3" fmla="*/ 504479 w 722154"/>
                  <a:gd name="connsiteY3" fmla="*/ 222901 h 545869"/>
                  <a:gd name="connsiteX4" fmla="*/ 505561 w 722154"/>
                  <a:gd name="connsiteY4" fmla="*/ 223628 h 545869"/>
                  <a:gd name="connsiteX5" fmla="*/ 510379 w 722154"/>
                  <a:gd name="connsiteY5" fmla="*/ 256803 h 545869"/>
                  <a:gd name="connsiteX6" fmla="*/ 434350 w 722154"/>
                  <a:gd name="connsiteY6" fmla="*/ 382376 h 545869"/>
                  <a:gd name="connsiteX7" fmla="*/ 397069 w 722154"/>
                  <a:gd name="connsiteY7" fmla="*/ 392621 h 545869"/>
                  <a:gd name="connsiteX8" fmla="*/ 377434 w 722154"/>
                  <a:gd name="connsiteY8" fmla="*/ 398615 h 545869"/>
                  <a:gd name="connsiteX9" fmla="*/ 383428 w 722154"/>
                  <a:gd name="connsiteY9" fmla="*/ 418250 h 545869"/>
                  <a:gd name="connsiteX10" fmla="*/ 459166 w 722154"/>
                  <a:gd name="connsiteY10" fmla="*/ 397410 h 545869"/>
                  <a:gd name="connsiteX11" fmla="*/ 535050 w 722154"/>
                  <a:gd name="connsiteY11" fmla="*/ 272084 h 545869"/>
                  <a:gd name="connsiteX12" fmla="*/ 534106 w 722154"/>
                  <a:gd name="connsiteY12" fmla="*/ 212004 h 545869"/>
                  <a:gd name="connsiteX13" fmla="*/ 718149 w 722154"/>
                  <a:gd name="connsiteY13" fmla="*/ 24523 h 545869"/>
                  <a:gd name="connsiteX14" fmla="*/ 717652 w 722154"/>
                  <a:gd name="connsiteY14" fmla="*/ 4006 h 545869"/>
                  <a:gd name="connsiteX15" fmla="*/ 697425 w 722154"/>
                  <a:gd name="connsiteY15" fmla="*/ 4206 h 545869"/>
                  <a:gd name="connsiteX16" fmla="*/ 511076 w 722154"/>
                  <a:gd name="connsiteY16" fmla="*/ 194024 h 545869"/>
                  <a:gd name="connsiteX17" fmla="*/ 482052 w 722154"/>
                  <a:gd name="connsiteY17" fmla="*/ 191281 h 545869"/>
                  <a:gd name="connsiteX18" fmla="*/ 448050 w 722154"/>
                  <a:gd name="connsiteY18" fmla="*/ 214602 h 545869"/>
                  <a:gd name="connsiteX19" fmla="*/ 402134 w 722154"/>
                  <a:gd name="connsiteY19" fmla="*/ 287873 h 545869"/>
                  <a:gd name="connsiteX20" fmla="*/ 375330 w 722154"/>
                  <a:gd name="connsiteY20" fmla="*/ 206780 h 545869"/>
                  <a:gd name="connsiteX21" fmla="*/ 374387 w 722154"/>
                  <a:gd name="connsiteY21" fmla="*/ 204545 h 545869"/>
                  <a:gd name="connsiteX22" fmla="*/ 214115 w 722154"/>
                  <a:gd name="connsiteY22" fmla="*/ 145582 h 545869"/>
                  <a:gd name="connsiteX23" fmla="*/ 53728 w 722154"/>
                  <a:gd name="connsiteY23" fmla="*/ 204690 h 545869"/>
                  <a:gd name="connsiteX24" fmla="*/ 52857 w 722154"/>
                  <a:gd name="connsiteY24" fmla="*/ 206736 h 545869"/>
                  <a:gd name="connsiteX25" fmla="*/ 51943 w 722154"/>
                  <a:gd name="connsiteY25" fmla="*/ 209784 h 545869"/>
                  <a:gd name="connsiteX26" fmla="*/ 1281 w 722154"/>
                  <a:gd name="connsiteY26" fmla="*/ 486747 h 545869"/>
                  <a:gd name="connsiteX27" fmla="*/ 36944 w 722154"/>
                  <a:gd name="connsiteY27" fmla="*/ 544323 h 545869"/>
                  <a:gd name="connsiteX28" fmla="*/ 40464 w 722154"/>
                  <a:gd name="connsiteY28" fmla="*/ 545013 h 545869"/>
                  <a:gd name="connsiteX29" fmla="*/ 44817 w 722154"/>
                  <a:gd name="connsiteY29" fmla="*/ 545695 h 545869"/>
                  <a:gd name="connsiteX30" fmla="*/ 47110 w 722154"/>
                  <a:gd name="connsiteY30" fmla="*/ 545869 h 545869"/>
                  <a:gd name="connsiteX31" fmla="*/ 61165 w 722154"/>
                  <a:gd name="connsiteY31" fmla="*/ 530914 h 545869"/>
                  <a:gd name="connsiteX32" fmla="*/ 49287 w 722154"/>
                  <a:gd name="connsiteY32" fmla="*/ 517091 h 545869"/>
                  <a:gd name="connsiteX33" fmla="*/ 44933 w 722154"/>
                  <a:gd name="connsiteY33" fmla="*/ 516395 h 545869"/>
                  <a:gd name="connsiteX34" fmla="*/ 32221 w 722154"/>
                  <a:gd name="connsiteY34" fmla="*/ 508283 h 545869"/>
                  <a:gd name="connsiteX35" fmla="*/ 29681 w 722154"/>
                  <a:gd name="connsiteY35" fmla="*/ 492740 h 545869"/>
                  <a:gd name="connsiteX36" fmla="*/ 80198 w 722154"/>
                  <a:gd name="connsiteY36" fmla="*/ 216634 h 545869"/>
                  <a:gd name="connsiteX37" fmla="*/ 80357 w 722154"/>
                  <a:gd name="connsiteY37" fmla="*/ 216227 h 545869"/>
                  <a:gd name="connsiteX38" fmla="*/ 214115 w 722154"/>
                  <a:gd name="connsiteY38" fmla="*/ 174607 h 545869"/>
                  <a:gd name="connsiteX39" fmla="*/ 347757 w 722154"/>
                  <a:gd name="connsiteY39" fmla="*/ 215980 h 545869"/>
                  <a:gd name="connsiteX40" fmla="*/ 384298 w 722154"/>
                  <a:gd name="connsiteY40" fmla="*/ 326272 h 545869"/>
                  <a:gd name="connsiteX41" fmla="*/ 396329 w 722154"/>
                  <a:gd name="connsiteY41" fmla="*/ 336140 h 5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2154" h="545869">
                    <a:moveTo>
                      <a:pt x="396329" y="336140"/>
                    </a:moveTo>
                    <a:cubicBezTo>
                      <a:pt x="401910" y="336812"/>
                      <a:pt x="407378" y="334200"/>
                      <a:pt x="410362" y="329436"/>
                    </a:cubicBezTo>
                    <a:lnTo>
                      <a:pt x="472648" y="230086"/>
                    </a:lnTo>
                    <a:cubicBezTo>
                      <a:pt x="479454" y="219312"/>
                      <a:pt x="493705" y="216095"/>
                      <a:pt x="504479" y="222901"/>
                    </a:cubicBezTo>
                    <a:cubicBezTo>
                      <a:pt x="504846" y="223133"/>
                      <a:pt x="505207" y="223376"/>
                      <a:pt x="505561" y="223628"/>
                    </a:cubicBezTo>
                    <a:cubicBezTo>
                      <a:pt x="515588" y="231730"/>
                      <a:pt x="517686" y="246184"/>
                      <a:pt x="510379" y="256803"/>
                    </a:cubicBezTo>
                    <a:lnTo>
                      <a:pt x="434350" y="382376"/>
                    </a:lnTo>
                    <a:cubicBezTo>
                      <a:pt x="426608" y="395139"/>
                      <a:pt x="410246" y="399637"/>
                      <a:pt x="397069" y="392621"/>
                    </a:cubicBezTo>
                    <a:cubicBezTo>
                      <a:pt x="389991" y="388854"/>
                      <a:pt x="381201" y="391537"/>
                      <a:pt x="377434" y="398615"/>
                    </a:cubicBezTo>
                    <a:cubicBezTo>
                      <a:pt x="373667" y="405692"/>
                      <a:pt x="376350" y="414482"/>
                      <a:pt x="383428" y="418250"/>
                    </a:cubicBezTo>
                    <a:cubicBezTo>
                      <a:pt x="410204" y="432498"/>
                      <a:pt x="443447" y="423351"/>
                      <a:pt x="459166" y="397410"/>
                    </a:cubicBezTo>
                    <a:lnTo>
                      <a:pt x="535050" y="272084"/>
                    </a:lnTo>
                    <a:cubicBezTo>
                      <a:pt x="546939" y="253716"/>
                      <a:pt x="546566" y="229989"/>
                      <a:pt x="534106" y="212004"/>
                    </a:cubicBezTo>
                    <a:lnTo>
                      <a:pt x="718149" y="24523"/>
                    </a:lnTo>
                    <a:cubicBezTo>
                      <a:pt x="723678" y="18719"/>
                      <a:pt x="723456" y="9535"/>
                      <a:pt x="717652" y="4006"/>
                    </a:cubicBezTo>
                    <a:cubicBezTo>
                      <a:pt x="711966" y="-1412"/>
                      <a:pt x="703002" y="-1323"/>
                      <a:pt x="697425" y="4206"/>
                    </a:cubicBezTo>
                    <a:lnTo>
                      <a:pt x="511076" y="194024"/>
                    </a:lnTo>
                    <a:cubicBezTo>
                      <a:pt x="501863" y="190348"/>
                      <a:pt x="491789" y="189396"/>
                      <a:pt x="482052" y="191281"/>
                    </a:cubicBezTo>
                    <a:cubicBezTo>
                      <a:pt x="468011" y="194090"/>
                      <a:pt x="455727" y="202515"/>
                      <a:pt x="448050" y="214602"/>
                    </a:cubicBezTo>
                    <a:lnTo>
                      <a:pt x="402134" y="287873"/>
                    </a:lnTo>
                    <a:lnTo>
                      <a:pt x="375330" y="206780"/>
                    </a:lnTo>
                    <a:lnTo>
                      <a:pt x="374387" y="204545"/>
                    </a:lnTo>
                    <a:cubicBezTo>
                      <a:pt x="352793" y="154972"/>
                      <a:pt x="301347" y="145582"/>
                      <a:pt x="214115" y="145582"/>
                    </a:cubicBezTo>
                    <a:cubicBezTo>
                      <a:pt x="126883" y="145582"/>
                      <a:pt x="75496" y="154972"/>
                      <a:pt x="53728" y="204690"/>
                    </a:cubicBezTo>
                    <a:cubicBezTo>
                      <a:pt x="53728" y="204690"/>
                      <a:pt x="53147" y="205909"/>
                      <a:pt x="52857" y="206736"/>
                    </a:cubicBezTo>
                    <a:cubicBezTo>
                      <a:pt x="52475" y="207727"/>
                      <a:pt x="52171" y="208746"/>
                      <a:pt x="51943" y="209784"/>
                    </a:cubicBezTo>
                    <a:lnTo>
                      <a:pt x="1281" y="486747"/>
                    </a:lnTo>
                    <a:cubicBezTo>
                      <a:pt x="-4770" y="512494"/>
                      <a:pt x="11196" y="538272"/>
                      <a:pt x="36944" y="544323"/>
                    </a:cubicBezTo>
                    <a:cubicBezTo>
                      <a:pt x="38108" y="544598"/>
                      <a:pt x="39282" y="544827"/>
                      <a:pt x="40464" y="545013"/>
                    </a:cubicBezTo>
                    <a:lnTo>
                      <a:pt x="44817" y="545695"/>
                    </a:lnTo>
                    <a:cubicBezTo>
                      <a:pt x="45575" y="545817"/>
                      <a:pt x="46342" y="545875"/>
                      <a:pt x="47110" y="545869"/>
                    </a:cubicBezTo>
                    <a:cubicBezTo>
                      <a:pt x="55121" y="545621"/>
                      <a:pt x="61413" y="538925"/>
                      <a:pt x="61165" y="530914"/>
                    </a:cubicBezTo>
                    <a:cubicBezTo>
                      <a:pt x="60953" y="524085"/>
                      <a:pt x="56006" y="518328"/>
                      <a:pt x="49287" y="517091"/>
                    </a:cubicBezTo>
                    <a:lnTo>
                      <a:pt x="44933" y="516395"/>
                    </a:lnTo>
                    <a:cubicBezTo>
                      <a:pt x="39745" y="515597"/>
                      <a:pt x="35131" y="512652"/>
                      <a:pt x="32221" y="508283"/>
                    </a:cubicBezTo>
                    <a:cubicBezTo>
                      <a:pt x="29196" y="503701"/>
                      <a:pt x="28272" y="498046"/>
                      <a:pt x="29681" y="492740"/>
                    </a:cubicBezTo>
                    <a:lnTo>
                      <a:pt x="80198" y="216634"/>
                    </a:lnTo>
                    <a:lnTo>
                      <a:pt x="80357" y="216227"/>
                    </a:lnTo>
                    <a:cubicBezTo>
                      <a:pt x="92185" y="189220"/>
                      <a:pt x="116986" y="174607"/>
                      <a:pt x="214115" y="174607"/>
                    </a:cubicBezTo>
                    <a:cubicBezTo>
                      <a:pt x="311244" y="174607"/>
                      <a:pt x="336017" y="189220"/>
                      <a:pt x="347757" y="215980"/>
                    </a:cubicBezTo>
                    <a:lnTo>
                      <a:pt x="384298" y="326272"/>
                    </a:lnTo>
                    <a:cubicBezTo>
                      <a:pt x="386057" y="331616"/>
                      <a:pt x="390745" y="335461"/>
                      <a:pt x="396329" y="336140"/>
                    </a:cubicBezTo>
                    <a:close/>
                  </a:path>
                </a:pathLst>
              </a:custGeom>
              <a:solidFill>
                <a:srgbClr val="000000"/>
              </a:solidFill>
              <a:ln w="14486"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9880F17B-A00C-8ECE-8CAA-8803B2D0D49D}"/>
                  </a:ext>
                </a:extLst>
              </p:cNvPr>
              <p:cNvSpPr/>
              <p:nvPr/>
            </p:nvSpPr>
            <p:spPr>
              <a:xfrm>
                <a:off x="2996424" y="3113496"/>
                <a:ext cx="217681" cy="632436"/>
              </a:xfrm>
              <a:custGeom>
                <a:avLst/>
                <a:gdLst>
                  <a:gd name="connsiteX0" fmla="*/ 203169 w 217681"/>
                  <a:gd name="connsiteY0" fmla="*/ 0 h 632436"/>
                  <a:gd name="connsiteX1" fmla="*/ 188657 w 217681"/>
                  <a:gd name="connsiteY1" fmla="*/ 14512 h 632436"/>
                  <a:gd name="connsiteX2" fmla="*/ 188657 w 217681"/>
                  <a:gd name="connsiteY2" fmla="*/ 603412 h 632436"/>
                  <a:gd name="connsiteX3" fmla="*/ 123353 w 217681"/>
                  <a:gd name="connsiteY3" fmla="*/ 603412 h 632436"/>
                  <a:gd name="connsiteX4" fmla="*/ 123353 w 217681"/>
                  <a:gd name="connsiteY4" fmla="*/ 242758 h 632436"/>
                  <a:gd name="connsiteX5" fmla="*/ 94328 w 217681"/>
                  <a:gd name="connsiteY5" fmla="*/ 242758 h 632436"/>
                  <a:gd name="connsiteX6" fmla="*/ 94328 w 217681"/>
                  <a:gd name="connsiteY6" fmla="*/ 603412 h 632436"/>
                  <a:gd name="connsiteX7" fmla="*/ 29024 w 217681"/>
                  <a:gd name="connsiteY7" fmla="*/ 603412 h 632436"/>
                  <a:gd name="connsiteX8" fmla="*/ 29024 w 217681"/>
                  <a:gd name="connsiteY8" fmla="*/ 14512 h 632436"/>
                  <a:gd name="connsiteX9" fmla="*/ 14512 w 217681"/>
                  <a:gd name="connsiteY9" fmla="*/ 0 h 632436"/>
                  <a:gd name="connsiteX10" fmla="*/ 0 w 217681"/>
                  <a:gd name="connsiteY10" fmla="*/ 14512 h 632436"/>
                  <a:gd name="connsiteX11" fmla="*/ 0 w 217681"/>
                  <a:gd name="connsiteY11" fmla="*/ 632436 h 632436"/>
                  <a:gd name="connsiteX12" fmla="*/ 217681 w 217681"/>
                  <a:gd name="connsiteY12" fmla="*/ 632436 h 632436"/>
                  <a:gd name="connsiteX13" fmla="*/ 217681 w 217681"/>
                  <a:gd name="connsiteY13" fmla="*/ 14512 h 632436"/>
                  <a:gd name="connsiteX14" fmla="*/ 203169 w 217681"/>
                  <a:gd name="connsiteY14" fmla="*/ 0 h 63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681" h="632436">
                    <a:moveTo>
                      <a:pt x="203169" y="0"/>
                    </a:moveTo>
                    <a:cubicBezTo>
                      <a:pt x="195154" y="0"/>
                      <a:pt x="188657" y="6497"/>
                      <a:pt x="188657" y="14512"/>
                    </a:cubicBezTo>
                    <a:lnTo>
                      <a:pt x="188657" y="603412"/>
                    </a:lnTo>
                    <a:lnTo>
                      <a:pt x="123353" y="603412"/>
                    </a:lnTo>
                    <a:lnTo>
                      <a:pt x="123353" y="242758"/>
                    </a:lnTo>
                    <a:lnTo>
                      <a:pt x="94328" y="242758"/>
                    </a:lnTo>
                    <a:lnTo>
                      <a:pt x="94328" y="603412"/>
                    </a:lnTo>
                    <a:lnTo>
                      <a:pt x="29024" y="603412"/>
                    </a:lnTo>
                    <a:lnTo>
                      <a:pt x="29024" y="14512"/>
                    </a:lnTo>
                    <a:cubicBezTo>
                      <a:pt x="29024" y="6497"/>
                      <a:pt x="22527" y="0"/>
                      <a:pt x="14512" y="0"/>
                    </a:cubicBezTo>
                    <a:cubicBezTo>
                      <a:pt x="6497" y="0"/>
                      <a:pt x="0" y="6497"/>
                      <a:pt x="0" y="14512"/>
                    </a:cubicBezTo>
                    <a:lnTo>
                      <a:pt x="0" y="632436"/>
                    </a:lnTo>
                    <a:lnTo>
                      <a:pt x="217681" y="632436"/>
                    </a:lnTo>
                    <a:lnTo>
                      <a:pt x="217681" y="14512"/>
                    </a:lnTo>
                    <a:cubicBezTo>
                      <a:pt x="217681" y="6497"/>
                      <a:pt x="211184" y="0"/>
                      <a:pt x="203169" y="0"/>
                    </a:cubicBezTo>
                    <a:close/>
                  </a:path>
                </a:pathLst>
              </a:custGeom>
              <a:solidFill>
                <a:srgbClr val="000000"/>
              </a:solidFill>
              <a:ln w="14486"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73DF3F1A-38FA-351D-7F1A-55D160C9816C}"/>
                  </a:ext>
                </a:extLst>
              </p:cNvPr>
              <p:cNvSpPr/>
              <p:nvPr/>
            </p:nvSpPr>
            <p:spPr>
              <a:xfrm>
                <a:off x="3015928" y="2773623"/>
                <a:ext cx="174144" cy="174144"/>
              </a:xfrm>
              <a:custGeom>
                <a:avLst/>
                <a:gdLst>
                  <a:gd name="connsiteX0" fmla="*/ 87072 w 174144"/>
                  <a:gd name="connsiteY0" fmla="*/ 174145 h 174144"/>
                  <a:gd name="connsiteX1" fmla="*/ 174145 w 174144"/>
                  <a:gd name="connsiteY1" fmla="*/ 87072 h 174144"/>
                  <a:gd name="connsiteX2" fmla="*/ 87072 w 174144"/>
                  <a:gd name="connsiteY2" fmla="*/ 0 h 174144"/>
                  <a:gd name="connsiteX3" fmla="*/ 0 w 174144"/>
                  <a:gd name="connsiteY3" fmla="*/ 87072 h 174144"/>
                  <a:gd name="connsiteX4" fmla="*/ 87072 w 174144"/>
                  <a:gd name="connsiteY4" fmla="*/ 174145 h 174144"/>
                  <a:gd name="connsiteX5" fmla="*/ 87072 w 174144"/>
                  <a:gd name="connsiteY5" fmla="*/ 29024 h 174144"/>
                  <a:gd name="connsiteX6" fmla="*/ 145121 w 174144"/>
                  <a:gd name="connsiteY6" fmla="*/ 87072 h 174144"/>
                  <a:gd name="connsiteX7" fmla="*/ 87072 w 174144"/>
                  <a:gd name="connsiteY7" fmla="*/ 145121 h 174144"/>
                  <a:gd name="connsiteX8" fmla="*/ 29024 w 174144"/>
                  <a:gd name="connsiteY8" fmla="*/ 87072 h 174144"/>
                  <a:gd name="connsiteX9" fmla="*/ 87072 w 174144"/>
                  <a:gd name="connsiteY9" fmla="*/ 29024 h 17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144" h="174144">
                    <a:moveTo>
                      <a:pt x="87072" y="174145"/>
                    </a:moveTo>
                    <a:cubicBezTo>
                      <a:pt x="135161" y="174145"/>
                      <a:pt x="174145" y="135161"/>
                      <a:pt x="174145" y="87072"/>
                    </a:cubicBezTo>
                    <a:cubicBezTo>
                      <a:pt x="174145" y="38984"/>
                      <a:pt x="135161" y="0"/>
                      <a:pt x="87072" y="0"/>
                    </a:cubicBezTo>
                    <a:cubicBezTo>
                      <a:pt x="38984" y="0"/>
                      <a:pt x="0" y="38984"/>
                      <a:pt x="0" y="87072"/>
                    </a:cubicBezTo>
                    <a:cubicBezTo>
                      <a:pt x="57" y="135138"/>
                      <a:pt x="39007" y="174088"/>
                      <a:pt x="87072" y="174145"/>
                    </a:cubicBezTo>
                    <a:close/>
                    <a:moveTo>
                      <a:pt x="87072" y="29024"/>
                    </a:moveTo>
                    <a:cubicBezTo>
                      <a:pt x="119131" y="29024"/>
                      <a:pt x="145121" y="55014"/>
                      <a:pt x="145121" y="87072"/>
                    </a:cubicBezTo>
                    <a:cubicBezTo>
                      <a:pt x="145121" y="119131"/>
                      <a:pt x="119131" y="145121"/>
                      <a:pt x="87072" y="145121"/>
                    </a:cubicBezTo>
                    <a:cubicBezTo>
                      <a:pt x="55014" y="145121"/>
                      <a:pt x="29024" y="119131"/>
                      <a:pt x="29024" y="87072"/>
                    </a:cubicBezTo>
                    <a:cubicBezTo>
                      <a:pt x="29024" y="55014"/>
                      <a:pt x="55014" y="29024"/>
                      <a:pt x="87072" y="29024"/>
                    </a:cubicBezTo>
                    <a:close/>
                  </a:path>
                </a:pathLst>
              </a:custGeom>
              <a:solidFill>
                <a:srgbClr val="000000"/>
              </a:solidFill>
              <a:ln w="14486" cap="flat">
                <a:noFill/>
                <a:prstDash val="solid"/>
                <a:miter/>
              </a:ln>
            </p:spPr>
            <p:txBody>
              <a:bodyPr rtlCol="0" anchor="ctr"/>
              <a:lstStyle/>
              <a:p>
                <a:endParaRPr lang="en-AU"/>
              </a:p>
            </p:txBody>
          </p:sp>
        </p:grpSp>
      </p:grpSp>
      <p:grpSp>
        <p:nvGrpSpPr>
          <p:cNvPr id="27" name="Group 26" descr="Feedback">
            <a:extLst>
              <a:ext uri="{FF2B5EF4-FFF2-40B4-BE49-F238E27FC236}">
                <a16:creationId xmlns:a16="http://schemas.microsoft.com/office/drawing/2014/main" id="{C0BBD205-9CB5-BD5F-CC45-3DB8BE2C21FB}"/>
              </a:ext>
            </a:extLst>
          </p:cNvPr>
          <p:cNvGrpSpPr/>
          <p:nvPr/>
        </p:nvGrpSpPr>
        <p:grpSpPr>
          <a:xfrm>
            <a:off x="4840017" y="2483382"/>
            <a:ext cx="1790876" cy="3070258"/>
            <a:chOff x="4840017" y="2483382"/>
            <a:chExt cx="1790876" cy="3070258"/>
          </a:xfrm>
        </p:grpSpPr>
        <p:pic>
          <p:nvPicPr>
            <p:cNvPr id="15" name="Graphic 14" descr="List outline">
              <a:extLst>
                <a:ext uri="{FF2B5EF4-FFF2-40B4-BE49-F238E27FC236}">
                  <a16:creationId xmlns:a16="http://schemas.microsoft.com/office/drawing/2014/main" id="{AEEEBD97-D527-26F2-C983-20CF3F6C00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38876" y="2483382"/>
              <a:ext cx="1393159" cy="1393159"/>
            </a:xfrm>
            <a:prstGeom prst="rect">
              <a:avLst/>
            </a:prstGeom>
          </p:spPr>
        </p:pic>
        <p:sp>
          <p:nvSpPr>
            <p:cNvPr id="24" name="Rectangle: Rounded Corners 23">
              <a:extLst>
                <a:ext uri="{FF2B5EF4-FFF2-40B4-BE49-F238E27FC236}">
                  <a16:creationId xmlns:a16="http://schemas.microsoft.com/office/drawing/2014/main" id="{ABA6AB41-25C8-7313-4560-157907C3E5C8}"/>
                </a:ext>
              </a:extLst>
            </p:cNvPr>
            <p:cNvSpPr/>
            <p:nvPr/>
          </p:nvSpPr>
          <p:spPr>
            <a:xfrm>
              <a:off x="4840017" y="3926206"/>
              <a:ext cx="1790876" cy="1627434"/>
            </a:xfrm>
            <a:prstGeom prst="round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2000" b="1" dirty="0">
                  <a:latin typeface="+mj-lt"/>
                </a:rPr>
                <a:t>Feedback</a:t>
              </a:r>
            </a:p>
          </p:txBody>
        </p:sp>
      </p:grpSp>
      <p:grpSp>
        <p:nvGrpSpPr>
          <p:cNvPr id="3" name="Group 2">
            <a:extLst>
              <a:ext uri="{FF2B5EF4-FFF2-40B4-BE49-F238E27FC236}">
                <a16:creationId xmlns:a16="http://schemas.microsoft.com/office/drawing/2014/main" id="{41FAAE79-EED6-2774-D821-CEA17AEC2167}"/>
              </a:ext>
              <a:ext uri="{C183D7F6-B498-43B3-948B-1728B52AA6E4}">
                <adec:decorative xmlns:adec="http://schemas.microsoft.com/office/drawing/2017/decorative" val="1"/>
              </a:ext>
            </a:extLst>
          </p:cNvPr>
          <p:cNvGrpSpPr/>
          <p:nvPr/>
        </p:nvGrpSpPr>
        <p:grpSpPr>
          <a:xfrm>
            <a:off x="8464309" y="1951402"/>
            <a:ext cx="2752016" cy="3643219"/>
            <a:chOff x="735266" y="1125657"/>
            <a:chExt cx="3588486" cy="4493181"/>
          </a:xfrm>
        </p:grpSpPr>
        <p:pic>
          <p:nvPicPr>
            <p:cNvPr id="4" name="Picture 3">
              <a:extLst>
                <a:ext uri="{FF2B5EF4-FFF2-40B4-BE49-F238E27FC236}">
                  <a16:creationId xmlns:a16="http://schemas.microsoft.com/office/drawing/2014/main" id="{85C78A55-3A93-0981-B920-48673FD9913D}"/>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8" name="Picture 7">
              <a:extLst>
                <a:ext uri="{FF2B5EF4-FFF2-40B4-BE49-F238E27FC236}">
                  <a16:creationId xmlns:a16="http://schemas.microsoft.com/office/drawing/2014/main" id="{3B530D18-4464-3126-FE61-5C176540F215}"/>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9" name="Picture 8">
              <a:extLst>
                <a:ext uri="{FF2B5EF4-FFF2-40B4-BE49-F238E27FC236}">
                  <a16:creationId xmlns:a16="http://schemas.microsoft.com/office/drawing/2014/main" id="{DFD6AF66-822E-7FBA-95FC-9509E2304065}"/>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pic>
        <p:nvPicPr>
          <p:cNvPr id="11" name="Picture 10">
            <a:extLst>
              <a:ext uri="{FF2B5EF4-FFF2-40B4-BE49-F238E27FC236}">
                <a16:creationId xmlns:a16="http://schemas.microsoft.com/office/drawing/2014/main" id="{5BAEE86D-7FCA-5DD6-E954-D18BB4865EAA}"/>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181454">
            <a:off x="8454564" y="1973816"/>
            <a:ext cx="2583879" cy="3644537"/>
          </a:xfrm>
          <a:prstGeom prst="rect">
            <a:avLst/>
          </a:prstGeom>
        </p:spPr>
      </p:pic>
      <p:sp>
        <p:nvSpPr>
          <p:cNvPr id="16" name="TextBox 15">
            <a:extLst>
              <a:ext uri="{FF2B5EF4-FFF2-40B4-BE49-F238E27FC236}">
                <a16:creationId xmlns:a16="http://schemas.microsoft.com/office/drawing/2014/main" id="{54C42BD4-5803-4C48-CE2A-A42B718911C0}"/>
              </a:ext>
            </a:extLst>
          </p:cNvPr>
          <p:cNvSpPr txBox="1"/>
          <p:nvPr/>
        </p:nvSpPr>
        <p:spPr>
          <a:xfrm>
            <a:off x="360000" y="6419001"/>
            <a:ext cx="1177010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Evidence for Learning (2022) </a:t>
            </a:r>
            <a:r>
              <a:rPr lang="en-AU" sz="1200" i="1" dirty="0">
                <a:hlinkClick r:id="rId11"/>
              </a:rPr>
              <a:t>Effective Professional Development</a:t>
            </a:r>
            <a:r>
              <a:rPr lang="en-AU" sz="1200" dirty="0"/>
              <a:t>, Sydney: Evidence for Learning.</a:t>
            </a:r>
          </a:p>
        </p:txBody>
      </p:sp>
      <p:sp>
        <p:nvSpPr>
          <p:cNvPr id="2" name="Slide Number Placeholder 3">
            <a:extLst>
              <a:ext uri="{FF2B5EF4-FFF2-40B4-BE49-F238E27FC236}">
                <a16:creationId xmlns:a16="http://schemas.microsoft.com/office/drawing/2014/main" id="{01F418DE-B5F8-0F6E-B50A-83F3F660BE3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304601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t>Checking for understanding</a:t>
            </a:r>
            <a:r>
              <a:rPr lang="en-AU" dirty="0">
                <a:solidFill>
                  <a:schemeClr val="accent1"/>
                </a:solidFill>
              </a:rPr>
              <a:t> (1)</a:t>
            </a:r>
          </a:p>
        </p:txBody>
      </p:sp>
      <p:sp>
        <p:nvSpPr>
          <p:cNvPr id="4" name="Text Placeholder 3">
            <a:extLst>
              <a:ext uri="{FF2B5EF4-FFF2-40B4-BE49-F238E27FC236}">
                <a16:creationId xmlns:a16="http://schemas.microsoft.com/office/drawing/2014/main" id="{A1B2CC81-2D4A-A7AE-93DE-5247AE1FCF4A}"/>
              </a:ext>
            </a:extLst>
          </p:cNvPr>
          <p:cNvSpPr>
            <a:spLocks noGrp="1"/>
          </p:cNvSpPr>
          <p:nvPr>
            <p:ph type="body" sz="quarter" idx="10"/>
          </p:nvPr>
        </p:nvSpPr>
        <p:spPr/>
        <p:txBody>
          <a:bodyPr/>
          <a:lstStyle/>
          <a:p>
            <a:r>
              <a:rPr lang="en-AU" sz="3200" dirty="0"/>
              <a:t>Strategy learning module</a:t>
            </a:r>
          </a:p>
        </p:txBody>
      </p:sp>
      <p:sp>
        <p:nvSpPr>
          <p:cNvPr id="2" name="Footer Placeholder 1">
            <a:extLst>
              <a:ext uri="{FF2B5EF4-FFF2-40B4-BE49-F238E27FC236}">
                <a16:creationId xmlns:a16="http://schemas.microsoft.com/office/drawing/2014/main" id="{D93CE109-EBB1-AFB8-ED00-719F6057BB51}"/>
              </a:ext>
            </a:extLst>
          </p:cNvPr>
          <p:cNvSpPr>
            <a:spLocks noGrp="1"/>
          </p:cNvSpPr>
          <p:nvPr>
            <p:ph type="ftr" sz="quarter" idx="3"/>
          </p:nvPr>
        </p:nvSpPr>
        <p:spPr/>
        <p:txBody>
          <a:bodyPr/>
          <a:lstStyle/>
          <a:p>
            <a:r>
              <a:rPr lang="en-US">
                <a:latin typeface="+mn-lt"/>
              </a:rPr>
              <a:t>NSW Department of Education</a:t>
            </a:r>
            <a:endParaRPr lang="en-AU">
              <a:latin typeface="+mn-lt"/>
            </a:endParaRPr>
          </a:p>
        </p:txBody>
      </p:sp>
      <p:pic>
        <p:nvPicPr>
          <p:cNvPr id="7" name="Picture Placeholder 6">
            <a:extLst>
              <a:ext uri="{FF2B5EF4-FFF2-40B4-BE49-F238E27FC236}">
                <a16:creationId xmlns:a16="http://schemas.microsoft.com/office/drawing/2014/main" id="{8B5F1056-F8F4-C843-6DED-72A1ACA02D03}"/>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flipH="1">
            <a:off x="7128000" y="0"/>
            <a:ext cx="5064000" cy="6858000"/>
          </a:xfrm>
        </p:spPr>
      </p:pic>
    </p:spTree>
    <p:extLst>
      <p:ext uri="{BB962C8B-B14F-4D97-AF65-F5344CB8AC3E}">
        <p14:creationId xmlns:p14="http://schemas.microsoft.com/office/powerpoint/2010/main" val="150755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9573BF7-26C1-A400-9A36-8DD3B0481112}"/>
              </a:ext>
            </a:extLst>
          </p:cNvPr>
          <p:cNvSpPr>
            <a:spLocks noGrp="1"/>
          </p:cNvSpPr>
          <p:nvPr>
            <p:ph type="title"/>
          </p:nvPr>
        </p:nvSpPr>
        <p:spPr>
          <a:xfrm>
            <a:off x="348000" y="360000"/>
            <a:ext cx="10080000" cy="545601"/>
          </a:xfrm>
        </p:spPr>
        <p:txBody>
          <a:bodyPr/>
          <a:lstStyle/>
          <a:p>
            <a:r>
              <a:rPr lang="en-US" dirty="0"/>
              <a:t>Rehearsal</a:t>
            </a:r>
          </a:p>
        </p:txBody>
      </p:sp>
      <p:sp>
        <p:nvSpPr>
          <p:cNvPr id="4" name="Slide Number Placeholder 3">
            <a:extLst>
              <a:ext uri="{FF2B5EF4-FFF2-40B4-BE49-F238E27FC236}">
                <a16:creationId xmlns:a16="http://schemas.microsoft.com/office/drawing/2014/main" id="{FD5E9CFD-D894-AD5F-A49F-6EE4F4EF9D46}"/>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20</a:t>
            </a:fld>
            <a:endParaRPr lang="en-AU"/>
          </a:p>
        </p:txBody>
      </p:sp>
      <p:pic>
        <p:nvPicPr>
          <p:cNvPr id="10" name="Picture 9" descr="A teacher delivering a lesson without rehearsal.">
            <a:extLst>
              <a:ext uri="{FF2B5EF4-FFF2-40B4-BE49-F238E27FC236}">
                <a16:creationId xmlns:a16="http://schemas.microsoft.com/office/drawing/2014/main" id="{98FF4998-DE73-EB25-D7DC-0576D5901E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478" y="2139482"/>
            <a:ext cx="6003521" cy="3644664"/>
          </a:xfrm>
          <a:prstGeom prst="rect">
            <a:avLst/>
          </a:prstGeom>
        </p:spPr>
      </p:pic>
      <p:pic>
        <p:nvPicPr>
          <p:cNvPr id="15" name="Picture 14" descr="A teacher delivering a lesson after rehearsal.&#10;">
            <a:extLst>
              <a:ext uri="{FF2B5EF4-FFF2-40B4-BE49-F238E27FC236}">
                <a16:creationId xmlns:a16="http://schemas.microsoft.com/office/drawing/2014/main" id="{F04D63C3-933A-C814-E9AB-C599581DAF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75297" y="2139482"/>
            <a:ext cx="5968703" cy="3623526"/>
          </a:xfrm>
          <a:prstGeom prst="rect">
            <a:avLst/>
          </a:prstGeom>
        </p:spPr>
      </p:pic>
    </p:spTree>
    <p:extLst>
      <p:ext uri="{BB962C8B-B14F-4D97-AF65-F5344CB8AC3E}">
        <p14:creationId xmlns:p14="http://schemas.microsoft.com/office/powerpoint/2010/main" val="350028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a:xfrm>
            <a:off x="540000" y="3429000"/>
            <a:ext cx="10456246" cy="2430119"/>
          </a:xfrm>
        </p:spPr>
        <p:txBody>
          <a:bodyPr/>
          <a:lstStyle/>
          <a:p>
            <a:r>
              <a:rPr lang="en-AU" sz="3600" dirty="0"/>
              <a:t>In the next part of this module, we will work on implementing the strategies through techniques. We will have opportunity to plan and rehearse techniques when checking for understanding.</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173449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582A51-5861-DA30-63B9-97395A8177D4}"/>
              </a:ext>
            </a:extLst>
          </p:cNvPr>
          <p:cNvSpPr>
            <a:spLocks noGrp="1"/>
          </p:cNvSpPr>
          <p:nvPr>
            <p:ph type="ctrTitle"/>
          </p:nvPr>
        </p:nvSpPr>
        <p:spPr>
          <a:xfrm>
            <a:off x="540000" y="4067881"/>
            <a:ext cx="11291998" cy="1523022"/>
          </a:xfrm>
        </p:spPr>
        <p:txBody>
          <a:bodyPr/>
          <a:lstStyle/>
          <a:p>
            <a:r>
              <a:rPr lang="en-AU" sz="4800" dirty="0"/>
              <a:t>Implementing the strategies through techniques</a:t>
            </a:r>
            <a:endParaRPr lang="en-US" dirty="0"/>
          </a:p>
        </p:txBody>
      </p:sp>
      <p:sp>
        <p:nvSpPr>
          <p:cNvPr id="4" name="Text Placeholder 3">
            <a:extLst>
              <a:ext uri="{FF2B5EF4-FFF2-40B4-BE49-F238E27FC236}">
                <a16:creationId xmlns:a16="http://schemas.microsoft.com/office/drawing/2014/main" id="{A2575638-6B8E-99EE-86C7-9B5E75420B8F}"/>
              </a:ext>
            </a:extLst>
          </p:cNvPr>
          <p:cNvSpPr>
            <a:spLocks noGrp="1"/>
          </p:cNvSpPr>
          <p:nvPr>
            <p:ph type="body" sz="quarter" idx="11"/>
          </p:nvPr>
        </p:nvSpPr>
        <p:spPr>
          <a:xfrm>
            <a:off x="540000" y="3117146"/>
            <a:ext cx="2880000" cy="684000"/>
          </a:xfrm>
        </p:spPr>
        <p:txBody>
          <a:bodyPr/>
          <a:lstStyle/>
          <a:p>
            <a:r>
              <a:rPr lang="en-US" sz="5400" dirty="0"/>
              <a:t>Part B</a:t>
            </a:r>
          </a:p>
        </p:txBody>
      </p:sp>
      <p:sp>
        <p:nvSpPr>
          <p:cNvPr id="2" name="Footer Placeholder 1">
            <a:extLst>
              <a:ext uri="{FF2B5EF4-FFF2-40B4-BE49-F238E27FC236}">
                <a16:creationId xmlns:a16="http://schemas.microsoft.com/office/drawing/2014/main" id="{AC5C03F7-EE04-EF03-AF7E-C43DA43510B6}"/>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320465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CDE3C6-1D64-A1A1-0FBD-00D98F093762}"/>
              </a:ext>
            </a:extLst>
          </p:cNvPr>
          <p:cNvSpPr>
            <a:spLocks noGrp="1"/>
          </p:cNvSpPr>
          <p:nvPr>
            <p:ph type="title"/>
          </p:nvPr>
        </p:nvSpPr>
        <p:spPr/>
        <p:txBody>
          <a:bodyPr/>
          <a:lstStyle/>
          <a:p>
            <a:r>
              <a:rPr lang="en-AU"/>
              <a:t>Part B instructions</a:t>
            </a:r>
          </a:p>
        </p:txBody>
      </p:sp>
      <p:sp>
        <p:nvSpPr>
          <p:cNvPr id="2" name="Text Placeholder 1">
            <a:extLst>
              <a:ext uri="{FF2B5EF4-FFF2-40B4-BE49-F238E27FC236}">
                <a16:creationId xmlns:a16="http://schemas.microsoft.com/office/drawing/2014/main" id="{0932C2CB-FED0-9248-5EB3-B6A2ABA9E3A0}"/>
              </a:ext>
            </a:extLst>
          </p:cNvPr>
          <p:cNvSpPr>
            <a:spLocks noGrp="1"/>
          </p:cNvSpPr>
          <p:nvPr>
            <p:ph type="body" sz="quarter" idx="19"/>
          </p:nvPr>
        </p:nvSpPr>
        <p:spPr/>
        <p:txBody>
          <a:bodyPr/>
          <a:lstStyle/>
          <a:p>
            <a:r>
              <a:rPr lang="en-AU" dirty="0"/>
              <a:t>Part B contains multiple techniques. To use Part B: </a:t>
            </a:r>
          </a:p>
          <a:p>
            <a:r>
              <a:rPr lang="en-AU" dirty="0"/>
              <a:t>Select Technique A or Technique B (Slides 25–40).</a:t>
            </a:r>
          </a:p>
          <a:p>
            <a:r>
              <a:rPr lang="en-AU" dirty="0"/>
              <a:t>Plan, rehearse and develop routines for the technique you have selected (Slide 41–46). </a:t>
            </a:r>
          </a:p>
          <a:p>
            <a:endParaRPr lang="en-AU" dirty="0"/>
          </a:p>
        </p:txBody>
      </p:sp>
      <p:sp>
        <p:nvSpPr>
          <p:cNvPr id="6" name="Slide Number Placeholder 5">
            <a:extLst>
              <a:ext uri="{FF2B5EF4-FFF2-40B4-BE49-F238E27FC236}">
                <a16:creationId xmlns:a16="http://schemas.microsoft.com/office/drawing/2014/main" id="{2017E2D4-19FB-4FBB-5354-C179EBC19D0C}"/>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326969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p:txBody>
          <a:bodyPr/>
          <a:lstStyle/>
          <a:p>
            <a:r>
              <a:rPr lang="en-AU" dirty="0"/>
              <a:t>Purpose and outcome </a:t>
            </a:r>
            <a:r>
              <a:rPr lang="en-AU" dirty="0">
                <a:solidFill>
                  <a:schemeClr val="bg1"/>
                </a:solidFill>
              </a:rPr>
              <a:t>(2)</a:t>
            </a:r>
          </a:p>
        </p:txBody>
      </p:sp>
      <p:sp>
        <p:nvSpPr>
          <p:cNvPr id="4" name="Content Placeholder 3">
            <a:extLst>
              <a:ext uri="{FF2B5EF4-FFF2-40B4-BE49-F238E27FC236}">
                <a16:creationId xmlns:a16="http://schemas.microsoft.com/office/drawing/2014/main" id="{38DFBC68-EFCE-5491-203B-11E9BF3FDCBB}"/>
              </a:ext>
            </a:extLst>
          </p:cNvPr>
          <p:cNvSpPr>
            <a:spLocks noGrp="1"/>
          </p:cNvSpPr>
          <p:nvPr>
            <p:ph idx="1"/>
          </p:nvPr>
        </p:nvSpPr>
        <p:spPr/>
        <p:txBody>
          <a:bodyPr vert="horz" lIns="0" tIns="0" rIns="0" bIns="0" rtlCol="0" anchor="t">
            <a:noAutofit/>
          </a:bodyPr>
          <a:lstStyle/>
          <a:p>
            <a:r>
              <a:rPr lang="en-AU" sz="2000" b="1" dirty="0">
                <a:latin typeface="+mj-lt"/>
              </a:rPr>
              <a:t>Purpose</a:t>
            </a:r>
          </a:p>
          <a:p>
            <a:r>
              <a:rPr lang="en-AU" sz="2000" dirty="0"/>
              <a:t>To develop checking for understanding techniques and routines by planning, rehearsing and developing these techniques for students in our school.</a:t>
            </a:r>
          </a:p>
          <a:p>
            <a:r>
              <a:rPr lang="en-AU" sz="2000" b="1" dirty="0">
                <a:latin typeface="+mj-lt"/>
              </a:rPr>
              <a:t>Outcome</a:t>
            </a:r>
          </a:p>
          <a:p>
            <a:r>
              <a:rPr lang="en-AU" sz="2000" dirty="0"/>
              <a:t>We have whole-school teaching routines for techniques to check for understanding that are ready to use in lessons.</a:t>
            </a:r>
          </a:p>
        </p:txBody>
      </p:sp>
      <p:sp>
        <p:nvSpPr>
          <p:cNvPr id="2" name="Slide Number Placeholder 3">
            <a:extLst>
              <a:ext uri="{FF2B5EF4-FFF2-40B4-BE49-F238E27FC236}">
                <a16:creationId xmlns:a16="http://schemas.microsoft.com/office/drawing/2014/main" id="{6CBD8E3D-2ECE-B232-18C8-64DE8FB9C3E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301518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student response systems</a:t>
            </a:r>
          </a:p>
        </p:txBody>
      </p:sp>
      <p:sp>
        <p:nvSpPr>
          <p:cNvPr id="3" name="Text Placeholder 2">
            <a:extLst>
              <a:ext uri="{FF2B5EF4-FFF2-40B4-BE49-F238E27FC236}">
                <a16:creationId xmlns:a16="http://schemas.microsoft.com/office/drawing/2014/main" id="{4E3D698E-AF0A-AAC7-5E53-D63C5445C99A}"/>
              </a:ext>
            </a:extLst>
          </p:cNvPr>
          <p:cNvSpPr>
            <a:spLocks noGrp="1"/>
          </p:cNvSpPr>
          <p:nvPr>
            <p:ph type="body" sz="quarter" idx="11"/>
          </p:nvPr>
        </p:nvSpPr>
        <p:spPr>
          <a:xfrm>
            <a:off x="540000" y="3117146"/>
            <a:ext cx="4854960" cy="684000"/>
          </a:xfrm>
        </p:spPr>
        <p:txBody>
          <a:bodyPr/>
          <a:lstStyle/>
          <a:p>
            <a:r>
              <a:rPr lang="en-AU" sz="5400" dirty="0"/>
              <a:t>Technique A </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39949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8C0-FBAF-0493-A41D-2A4134824062}"/>
              </a:ext>
            </a:extLst>
          </p:cNvPr>
          <p:cNvSpPr>
            <a:spLocks noGrp="1"/>
          </p:cNvSpPr>
          <p:nvPr>
            <p:ph type="title"/>
          </p:nvPr>
        </p:nvSpPr>
        <p:spPr/>
        <p:txBody>
          <a:bodyPr/>
          <a:lstStyle/>
          <a:p>
            <a:r>
              <a:rPr lang="en-AU" dirty="0"/>
              <a:t>How does it work? </a:t>
            </a:r>
            <a:r>
              <a:rPr lang="en-AU" dirty="0">
                <a:solidFill>
                  <a:schemeClr val="bg1"/>
                </a:solidFill>
              </a:rPr>
              <a:t>(1) </a:t>
            </a:r>
          </a:p>
        </p:txBody>
      </p:sp>
      <p:sp>
        <p:nvSpPr>
          <p:cNvPr id="3" name="Content Placeholder 2">
            <a:extLst>
              <a:ext uri="{FF2B5EF4-FFF2-40B4-BE49-F238E27FC236}">
                <a16:creationId xmlns:a16="http://schemas.microsoft.com/office/drawing/2014/main" id="{0C94D401-5C5E-DA74-62B7-1187427A9FBE}"/>
              </a:ext>
            </a:extLst>
          </p:cNvPr>
          <p:cNvSpPr>
            <a:spLocks noGrp="1"/>
          </p:cNvSpPr>
          <p:nvPr>
            <p:ph idx="1"/>
          </p:nvPr>
        </p:nvSpPr>
        <p:spPr/>
        <p:txBody>
          <a:bodyPr vert="horz" lIns="0" tIns="0" rIns="0" bIns="0" rtlCol="0" anchor="t">
            <a:noAutofit/>
          </a:bodyPr>
          <a:lstStyle/>
          <a:p>
            <a:pPr marL="285750" indent="-285750">
              <a:buFont typeface="Arial" panose="020B0604020202020204" pitchFamily="34" charset="0"/>
              <a:buChar char="•"/>
            </a:pPr>
            <a:r>
              <a:rPr lang="en-AU" sz="2000" b="0" i="0" dirty="0">
                <a:solidFill>
                  <a:srgbClr val="000000"/>
                </a:solidFill>
                <a:effectLst/>
                <a:highlight>
                  <a:srgbClr val="FFFFFF"/>
                </a:highlight>
              </a:rPr>
              <a:t>Facilitate regular low-stakes checks for every student’s understanding</a:t>
            </a:r>
          </a:p>
          <a:p>
            <a:pPr marL="285750" indent="-285750">
              <a:buFont typeface="Arial" panose="020B0604020202020204" pitchFamily="34" charset="0"/>
              <a:buChar char="•"/>
            </a:pPr>
            <a:r>
              <a:rPr lang="en-AU" sz="2000" dirty="0">
                <a:solidFill>
                  <a:srgbClr val="000000"/>
                </a:solidFill>
                <a:highlight>
                  <a:srgbClr val="FFFFFF"/>
                </a:highlight>
              </a:rPr>
              <a:t>Include quick responses with fast interpretation by the teacher</a:t>
            </a:r>
          </a:p>
          <a:p>
            <a:pPr marL="285750" indent="-285750">
              <a:buFont typeface="Arial" panose="020B0604020202020204" pitchFamily="34" charset="0"/>
              <a:buChar char="•"/>
            </a:pPr>
            <a:r>
              <a:rPr lang="en-AU" sz="2000" b="0" i="0" dirty="0">
                <a:solidFill>
                  <a:srgbClr val="000000"/>
                </a:solidFill>
                <a:effectLst/>
                <a:highlight>
                  <a:srgbClr val="FFFFFF"/>
                </a:highlight>
              </a:rPr>
              <a:t>Manage cognitive load for students</a:t>
            </a:r>
          </a:p>
          <a:p>
            <a:pPr marL="285750" indent="-285750">
              <a:buFont typeface="Arial" panose="020B0604020202020204" pitchFamily="34" charset="0"/>
              <a:buChar char="•"/>
            </a:pPr>
            <a:r>
              <a:rPr lang="en-AU" sz="2000" dirty="0">
                <a:solidFill>
                  <a:srgbClr val="000000"/>
                </a:solidFill>
                <a:highlight>
                  <a:srgbClr val="FFFFFF"/>
                </a:highlight>
              </a:rPr>
              <a:t>Create opportunities for students to consolidate and apply their learning</a:t>
            </a:r>
          </a:p>
        </p:txBody>
      </p:sp>
      <p:sp>
        <p:nvSpPr>
          <p:cNvPr id="5" name="Text Placeholder 4">
            <a:extLst>
              <a:ext uri="{FF2B5EF4-FFF2-40B4-BE49-F238E27FC236}">
                <a16:creationId xmlns:a16="http://schemas.microsoft.com/office/drawing/2014/main" id="{1CF857CD-0F92-C0EE-F3A9-93DE6DE54D9C}"/>
              </a:ext>
            </a:extLst>
          </p:cNvPr>
          <p:cNvSpPr>
            <a:spLocks noGrp="1"/>
          </p:cNvSpPr>
          <p:nvPr>
            <p:ph type="body" sz="quarter" idx="18"/>
          </p:nvPr>
        </p:nvSpPr>
        <p:spPr/>
        <p:txBody>
          <a:bodyPr/>
          <a:lstStyle/>
          <a:p>
            <a:r>
              <a:rPr lang="en-AU"/>
              <a:t>Student response systems</a:t>
            </a:r>
          </a:p>
        </p:txBody>
      </p:sp>
      <p:sp>
        <p:nvSpPr>
          <p:cNvPr id="4" name="Slide Number Placeholder 3">
            <a:extLst>
              <a:ext uri="{FF2B5EF4-FFF2-40B4-BE49-F238E27FC236}">
                <a16:creationId xmlns:a16="http://schemas.microsoft.com/office/drawing/2014/main" id="{0C660EEB-03FE-CB67-E92F-45804E72CE8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347016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p:txBody>
          <a:bodyPr/>
          <a:lstStyle/>
          <a:p>
            <a:r>
              <a:rPr lang="en-AU" dirty="0"/>
              <a:t>Key considerations </a:t>
            </a:r>
            <a:r>
              <a:rPr lang="en-AU" dirty="0">
                <a:solidFill>
                  <a:schemeClr val="bg1"/>
                </a:solidFill>
              </a:rPr>
              <a:t>(1) </a:t>
            </a:r>
          </a:p>
        </p:txBody>
      </p:sp>
      <p:sp>
        <p:nvSpPr>
          <p:cNvPr id="7" name="Text Placeholder 6">
            <a:extLst>
              <a:ext uri="{FF2B5EF4-FFF2-40B4-BE49-F238E27FC236}">
                <a16:creationId xmlns:a16="http://schemas.microsoft.com/office/drawing/2014/main" id="{F6D31783-50A3-CF90-C437-9C759C09B80A}"/>
              </a:ext>
            </a:extLst>
          </p:cNvPr>
          <p:cNvSpPr>
            <a:spLocks noGrp="1"/>
          </p:cNvSpPr>
          <p:nvPr>
            <p:ph type="body" sz="quarter" idx="18"/>
          </p:nvPr>
        </p:nvSpPr>
        <p:spPr/>
        <p:txBody>
          <a:bodyPr/>
          <a:lstStyle/>
          <a:p>
            <a:r>
              <a:rPr lang="en-AU"/>
              <a:t>Student response systems</a:t>
            </a:r>
          </a:p>
        </p:txBody>
      </p:sp>
      <p:sp>
        <p:nvSpPr>
          <p:cNvPr id="4" name="Content Placeholder 3">
            <a:extLst>
              <a:ext uri="{FF2B5EF4-FFF2-40B4-BE49-F238E27FC236}">
                <a16:creationId xmlns:a16="http://schemas.microsoft.com/office/drawing/2014/main" id="{38DFBC68-EFCE-5491-203B-11E9BF3FDCBB}"/>
              </a:ext>
            </a:extLst>
          </p:cNvPr>
          <p:cNvSpPr>
            <a:spLocks noGrp="1"/>
          </p:cNvSpPr>
          <p:nvPr>
            <p:ph idx="1"/>
          </p:nvPr>
        </p:nvSpPr>
        <p:spPr/>
        <p:txBody>
          <a:bodyPr vert="horz" lIns="0" tIns="0" rIns="0" bIns="0" rtlCol="0" anchor="t">
            <a:noAutofit/>
          </a:bodyPr>
          <a:lstStyle/>
          <a:p>
            <a:pPr marL="285750" indent="-285750" algn="l" rtl="0" fontAlgn="base">
              <a:buFont typeface="Arial" panose="020B0604020202020204" pitchFamily="34" charset="0"/>
              <a:buChar char="•"/>
            </a:pPr>
            <a:r>
              <a:rPr lang="en-AU" sz="2000" b="0" i="0" dirty="0">
                <a:solidFill>
                  <a:srgbClr val="000000"/>
                </a:solidFill>
                <a:effectLst/>
                <a:highlight>
                  <a:srgbClr val="FFFFFF"/>
                </a:highlight>
              </a:rPr>
              <a:t>Establish routines and participation as a social norm</a:t>
            </a:r>
          </a:p>
          <a:p>
            <a:pPr marL="285750" indent="-285750" algn="l" rtl="0" fontAlgn="base">
              <a:buFont typeface="Arial" panose="020B0604020202020204" pitchFamily="34" charset="0"/>
              <a:buChar char="•"/>
            </a:pPr>
            <a:r>
              <a:rPr lang="en-AU" sz="2000" b="0" i="0" dirty="0">
                <a:solidFill>
                  <a:srgbClr val="000000"/>
                </a:solidFill>
                <a:effectLst/>
                <a:highlight>
                  <a:srgbClr val="FFFFFF"/>
                </a:highlight>
              </a:rPr>
              <a:t>Plan questions at the right level of challenge </a:t>
            </a:r>
          </a:p>
          <a:p>
            <a:pPr marL="285750" indent="-285750" algn="l" rtl="0" fontAlgn="base">
              <a:buFont typeface="Arial" panose="020B0604020202020204" pitchFamily="34" charset="0"/>
              <a:buChar char="•"/>
            </a:pPr>
            <a:r>
              <a:rPr lang="en-AU" sz="2000" b="0" i="0" dirty="0">
                <a:solidFill>
                  <a:srgbClr val="000000"/>
                </a:solidFill>
                <a:effectLst/>
                <a:highlight>
                  <a:srgbClr val="FFFFFF"/>
                </a:highlight>
              </a:rPr>
              <a:t>Use varied techniques to support participation </a:t>
            </a:r>
          </a:p>
          <a:p>
            <a:pPr marL="285750" indent="-285750" algn="l" rtl="0" fontAlgn="base">
              <a:buFont typeface="Arial" panose="020B0604020202020204" pitchFamily="34" charset="0"/>
              <a:buChar char="•"/>
            </a:pPr>
            <a:r>
              <a:rPr lang="en-US" sz="2000" dirty="0">
                <a:effectLst/>
                <a:ea typeface="Arial" panose="020B0604020202020204" pitchFamily="34" charset="0"/>
                <a:cs typeface="Arial" panose="020B0604020202020204" pitchFamily="34" charset="0"/>
              </a:rPr>
              <a:t>Ensure checks for understanding encourage everyone to think of an answer. </a:t>
            </a:r>
            <a:endParaRPr lang="en-AU" sz="2000" dirty="0">
              <a:effectLst/>
              <a:ea typeface="MS Mincho" panose="02020609040205080304" pitchFamily="49" charset="-128"/>
              <a:cs typeface="Arial" panose="020B0604020202020204" pitchFamily="34" charset="0"/>
            </a:endParaRPr>
          </a:p>
        </p:txBody>
      </p:sp>
      <p:sp>
        <p:nvSpPr>
          <p:cNvPr id="2" name="Slide Number Placeholder 3">
            <a:extLst>
              <a:ext uri="{FF2B5EF4-FFF2-40B4-BE49-F238E27FC236}">
                <a16:creationId xmlns:a16="http://schemas.microsoft.com/office/drawing/2014/main" id="{6CBD8E3D-2ECE-B232-18C8-64DE8FB9C3E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280560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2E5-5425-9585-D864-BDBD28A6EE8D}"/>
              </a:ext>
            </a:extLst>
          </p:cNvPr>
          <p:cNvSpPr>
            <a:spLocks noGrp="1"/>
          </p:cNvSpPr>
          <p:nvPr>
            <p:ph type="title"/>
          </p:nvPr>
        </p:nvSpPr>
        <p:spPr>
          <a:xfrm>
            <a:off x="360000" y="360000"/>
            <a:ext cx="10080000" cy="545601"/>
          </a:xfrm>
        </p:spPr>
        <p:txBody>
          <a:bodyPr/>
          <a:lstStyle/>
          <a:p>
            <a:r>
              <a:rPr lang="en-AU" dirty="0"/>
              <a:t>Response cards</a:t>
            </a:r>
          </a:p>
        </p:txBody>
      </p:sp>
      <p:sp>
        <p:nvSpPr>
          <p:cNvPr id="5" name="Text Placeholder 4">
            <a:extLst>
              <a:ext uri="{FF2B5EF4-FFF2-40B4-BE49-F238E27FC236}">
                <a16:creationId xmlns:a16="http://schemas.microsoft.com/office/drawing/2014/main" id="{17A6AE6A-40C1-C41C-5F24-BF6488D42D13}"/>
              </a:ext>
            </a:extLst>
          </p:cNvPr>
          <p:cNvSpPr>
            <a:spLocks noGrp="1"/>
          </p:cNvSpPr>
          <p:nvPr>
            <p:ph type="body" sz="quarter" idx="18"/>
          </p:nvPr>
        </p:nvSpPr>
        <p:spPr>
          <a:xfrm>
            <a:off x="360000" y="982520"/>
            <a:ext cx="10080000" cy="310015"/>
          </a:xfrm>
        </p:spPr>
        <p:txBody>
          <a:bodyPr/>
          <a:lstStyle/>
          <a:p>
            <a:r>
              <a:rPr lang="en-AU"/>
              <a:t>What it is and how to use it</a:t>
            </a:r>
          </a:p>
        </p:txBody>
      </p:sp>
      <p:pic>
        <p:nvPicPr>
          <p:cNvPr id="15" name="Picture 14" descr="2 cards with the words 'Yes' and 'No' written on them.">
            <a:extLst>
              <a:ext uri="{FF2B5EF4-FFF2-40B4-BE49-F238E27FC236}">
                <a16:creationId xmlns:a16="http://schemas.microsoft.com/office/drawing/2014/main" id="{F4007417-A463-0D5C-3343-1181F781B2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089" y="3420437"/>
            <a:ext cx="3480700" cy="2897011"/>
          </a:xfrm>
          <a:prstGeom prst="rect">
            <a:avLst/>
          </a:prstGeom>
        </p:spPr>
      </p:pic>
      <p:pic>
        <p:nvPicPr>
          <p:cNvPr id="11" name="Picture 10" descr="4 cards with the letters a, b, c and d written on them.">
            <a:extLst>
              <a:ext uri="{FF2B5EF4-FFF2-40B4-BE49-F238E27FC236}">
                <a16:creationId xmlns:a16="http://schemas.microsoft.com/office/drawing/2014/main" id="{4B7E12D3-4F56-CC4F-D649-C8DB813270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78170" y="1233752"/>
            <a:ext cx="5035660" cy="3507891"/>
          </a:xfrm>
          <a:prstGeom prst="rect">
            <a:avLst/>
          </a:prstGeom>
        </p:spPr>
      </p:pic>
      <p:pic>
        <p:nvPicPr>
          <p:cNvPr id="13" name="Picture 12" descr="2 cards with the words true and false written on them.">
            <a:extLst>
              <a:ext uri="{FF2B5EF4-FFF2-40B4-BE49-F238E27FC236}">
                <a16:creationId xmlns:a16="http://schemas.microsoft.com/office/drawing/2014/main" id="{AB93A2B4-9F12-51AD-66ED-7D97C8C2946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13830" y="3429000"/>
            <a:ext cx="3330508" cy="2897012"/>
          </a:xfrm>
          <a:prstGeom prst="rect">
            <a:avLst/>
          </a:prstGeom>
        </p:spPr>
      </p:pic>
      <p:sp>
        <p:nvSpPr>
          <p:cNvPr id="4" name="Slide Number Placeholder 3">
            <a:extLst>
              <a:ext uri="{FF2B5EF4-FFF2-40B4-BE49-F238E27FC236}">
                <a16:creationId xmlns:a16="http://schemas.microsoft.com/office/drawing/2014/main" id="{2D20E538-A29C-1216-AFC7-B05BE6C35B2C}"/>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247728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2E5-5425-9585-D864-BDBD28A6EE8D}"/>
              </a:ext>
            </a:extLst>
          </p:cNvPr>
          <p:cNvSpPr>
            <a:spLocks noGrp="1"/>
          </p:cNvSpPr>
          <p:nvPr>
            <p:ph type="title"/>
          </p:nvPr>
        </p:nvSpPr>
        <p:spPr/>
        <p:txBody>
          <a:bodyPr/>
          <a:lstStyle/>
          <a:p>
            <a:r>
              <a:rPr lang="en-AU" dirty="0"/>
              <a:t>Gesture voting</a:t>
            </a:r>
          </a:p>
        </p:txBody>
      </p:sp>
      <p:sp>
        <p:nvSpPr>
          <p:cNvPr id="5" name="Text Placeholder 4">
            <a:extLst>
              <a:ext uri="{FF2B5EF4-FFF2-40B4-BE49-F238E27FC236}">
                <a16:creationId xmlns:a16="http://schemas.microsoft.com/office/drawing/2014/main" id="{17A6AE6A-40C1-C41C-5F24-BF6488D42D13}"/>
              </a:ext>
            </a:extLst>
          </p:cNvPr>
          <p:cNvSpPr>
            <a:spLocks noGrp="1"/>
          </p:cNvSpPr>
          <p:nvPr>
            <p:ph type="body" sz="quarter" idx="18"/>
          </p:nvPr>
        </p:nvSpPr>
        <p:spPr/>
        <p:txBody>
          <a:bodyPr/>
          <a:lstStyle/>
          <a:p>
            <a:r>
              <a:rPr lang="en-AU"/>
              <a:t>What it is and how to use it</a:t>
            </a:r>
          </a:p>
        </p:txBody>
      </p:sp>
      <p:grpSp>
        <p:nvGrpSpPr>
          <p:cNvPr id="18" name="Group 17" descr="Thumbs up, thumbs down">
            <a:extLst>
              <a:ext uri="{FF2B5EF4-FFF2-40B4-BE49-F238E27FC236}">
                <a16:creationId xmlns:a16="http://schemas.microsoft.com/office/drawing/2014/main" id="{70ADCC24-7049-556B-A761-493A7CA3CF3E}"/>
              </a:ext>
            </a:extLst>
          </p:cNvPr>
          <p:cNvGrpSpPr/>
          <p:nvPr/>
        </p:nvGrpSpPr>
        <p:grpSpPr>
          <a:xfrm>
            <a:off x="710949" y="2114351"/>
            <a:ext cx="4705782" cy="3520674"/>
            <a:chOff x="1068001" y="2354806"/>
            <a:chExt cx="3131767" cy="2141308"/>
          </a:xfrm>
        </p:grpSpPr>
        <p:sp>
          <p:nvSpPr>
            <p:cNvPr id="11" name="Rectangle: Rounded Corners 10">
              <a:extLst>
                <a:ext uri="{FF2B5EF4-FFF2-40B4-BE49-F238E27FC236}">
                  <a16:creationId xmlns:a16="http://schemas.microsoft.com/office/drawing/2014/main" id="{DE5EA3EB-C1D8-C90C-E4C5-84E242C46A99}"/>
                </a:ext>
              </a:extLst>
            </p:cNvPr>
            <p:cNvSpPr/>
            <p:nvPr/>
          </p:nvSpPr>
          <p:spPr>
            <a:xfrm>
              <a:off x="1068001" y="2354806"/>
              <a:ext cx="3131767" cy="214130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dirty="0">
                  <a:solidFill>
                    <a:schemeClr val="accent1"/>
                  </a:solidFill>
                  <a:latin typeface="+mj-lt"/>
                </a:rPr>
                <a:t> </a:t>
              </a:r>
              <a:r>
                <a:rPr lang="en-AU" sz="2000" b="1" dirty="0">
                  <a:solidFill>
                    <a:srgbClr val="002664"/>
                  </a:solidFill>
                  <a:latin typeface="+mj-lt"/>
                </a:rPr>
                <a:t>Thumbs up, thumbs down</a:t>
              </a:r>
              <a:endParaRPr lang="en-US" sz="2000" b="1" dirty="0">
                <a:solidFill>
                  <a:srgbClr val="000000"/>
                </a:solidFill>
                <a:latin typeface="+mj-lt"/>
              </a:endParaRPr>
            </a:p>
          </p:txBody>
        </p:sp>
        <p:pic>
          <p:nvPicPr>
            <p:cNvPr id="15" name="Graphic 14" descr="Thumbs up sign with solid fill">
              <a:extLst>
                <a:ext uri="{FF2B5EF4-FFF2-40B4-BE49-F238E27FC236}">
                  <a16:creationId xmlns:a16="http://schemas.microsoft.com/office/drawing/2014/main" id="{DC2C5D54-6B0A-157A-BC2C-550D1CED3C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0155" y="2929816"/>
              <a:ext cx="1253730" cy="1253731"/>
            </a:xfrm>
            <a:prstGeom prst="rect">
              <a:avLst/>
            </a:prstGeom>
          </p:spPr>
        </p:pic>
        <p:pic>
          <p:nvPicPr>
            <p:cNvPr id="17" name="Graphic 16" descr="Thumbs Down with solid fill">
              <a:extLst>
                <a:ext uri="{FF2B5EF4-FFF2-40B4-BE49-F238E27FC236}">
                  <a16:creationId xmlns:a16="http://schemas.microsoft.com/office/drawing/2014/main" id="{C3888784-09D6-A9B4-9E02-F01CC003DC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1237" y="2929818"/>
              <a:ext cx="1253730" cy="1253729"/>
            </a:xfrm>
            <a:prstGeom prst="rect">
              <a:avLst/>
            </a:prstGeom>
          </p:spPr>
        </p:pic>
      </p:grpSp>
      <p:grpSp>
        <p:nvGrpSpPr>
          <p:cNvPr id="3" name="Group 2" descr="Gesture voting. A raised hand with its pointer finger extended.">
            <a:extLst>
              <a:ext uri="{FF2B5EF4-FFF2-40B4-BE49-F238E27FC236}">
                <a16:creationId xmlns:a16="http://schemas.microsoft.com/office/drawing/2014/main" id="{2DE0F6EF-2C50-5B11-3750-61FA57690984}"/>
              </a:ext>
            </a:extLst>
          </p:cNvPr>
          <p:cNvGrpSpPr/>
          <p:nvPr/>
        </p:nvGrpSpPr>
        <p:grpSpPr>
          <a:xfrm>
            <a:off x="6775269" y="2156757"/>
            <a:ext cx="4705782" cy="3520673"/>
            <a:chOff x="6775269" y="2156757"/>
            <a:chExt cx="4705782" cy="3520673"/>
          </a:xfrm>
        </p:grpSpPr>
        <p:sp>
          <p:nvSpPr>
            <p:cNvPr id="6" name="Rectangle: Rounded Corners 5">
              <a:extLst>
                <a:ext uri="{FF2B5EF4-FFF2-40B4-BE49-F238E27FC236}">
                  <a16:creationId xmlns:a16="http://schemas.microsoft.com/office/drawing/2014/main" id="{2F53C6B9-943C-8438-6FCB-42C582965D80}"/>
                </a:ext>
              </a:extLst>
            </p:cNvPr>
            <p:cNvSpPr/>
            <p:nvPr/>
          </p:nvSpPr>
          <p:spPr>
            <a:xfrm>
              <a:off x="6775269" y="2156757"/>
              <a:ext cx="4705782" cy="352067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dirty="0">
                  <a:solidFill>
                    <a:schemeClr val="accent1"/>
                  </a:solidFill>
                  <a:latin typeface="+mj-lt"/>
                </a:rPr>
                <a:t> </a:t>
              </a:r>
              <a:r>
                <a:rPr lang="en-AU" sz="2000" b="1" dirty="0">
                  <a:solidFill>
                    <a:srgbClr val="002664"/>
                  </a:solidFill>
                  <a:latin typeface="+mj-lt"/>
                </a:rPr>
                <a:t>Gesture voting</a:t>
              </a:r>
              <a:endParaRPr lang="en-US" sz="2000" b="1" dirty="0">
                <a:solidFill>
                  <a:srgbClr val="000000"/>
                </a:solidFill>
                <a:latin typeface="+mj-lt"/>
              </a:endParaRPr>
            </a:p>
          </p:txBody>
        </p:sp>
        <p:pic>
          <p:nvPicPr>
            <p:cNvPr id="9" name="Picture 8" descr="A blue hand with a raised finger&#10;&#10;Description automatically generated">
              <a:extLst>
                <a:ext uri="{FF2B5EF4-FFF2-40B4-BE49-F238E27FC236}">
                  <a16:creationId xmlns:a16="http://schemas.microsoft.com/office/drawing/2014/main" id="{8C46D18C-C34F-AF45-7CB2-ED9E77E96B0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282620" y="3059765"/>
              <a:ext cx="1691080" cy="2336496"/>
            </a:xfrm>
            <a:prstGeom prst="rect">
              <a:avLst/>
            </a:prstGeom>
          </p:spPr>
        </p:pic>
      </p:grpSp>
      <p:sp>
        <p:nvSpPr>
          <p:cNvPr id="4" name="Slide Number Placeholder 3">
            <a:extLst>
              <a:ext uri="{FF2B5EF4-FFF2-40B4-BE49-F238E27FC236}">
                <a16:creationId xmlns:a16="http://schemas.microsoft.com/office/drawing/2014/main" id="{2D20E538-A29C-1216-AFC7-B05BE6C35B2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328736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dirty="0"/>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p:txBody>
          <a:bodyPr/>
          <a:lstStyle/>
          <a:p>
            <a:r>
              <a:rPr lang="en-AU"/>
              <a:t>We recognise the Traditional Custodians of the lands and waterways where we work and live. We pay respect to Elders past and present as ongoing teachers of knowledge, </a:t>
            </a:r>
            <a:r>
              <a:rPr lang="en-AU" err="1"/>
              <a:t>songlines</a:t>
            </a:r>
            <a:r>
              <a:rPr lang="en-AU"/>
              <a:t> and stories. We strive to ensure every Aboriginal and Torres Strait Islander learner in NSW achieves their potential through education.</a:t>
            </a:r>
          </a:p>
        </p:txBody>
      </p:sp>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p:txBody>
          <a:bodyPr/>
          <a:lstStyle/>
          <a:p>
            <a:pPr>
              <a:lnSpc>
                <a:spcPct val="150000"/>
              </a:lnSpc>
            </a:pPr>
            <a:r>
              <a:rPr lang="en-AU"/>
              <a:t>‘</a:t>
            </a:r>
            <a:r>
              <a:rPr lang="en-AU" err="1"/>
              <a:t>Gaawaa</a:t>
            </a:r>
            <a:r>
              <a:rPr lang="en-AU"/>
              <a:t>’ created by Finley Andrews from John Palmer Public School on </a:t>
            </a:r>
            <a:r>
              <a:rPr lang="en-AU" err="1"/>
              <a:t>Dharug</a:t>
            </a:r>
            <a:r>
              <a:rPr lang="en-AU"/>
              <a:t> Country as part of the 2022 Schools Reconciliation Challenge.</a:t>
            </a:r>
          </a:p>
        </p:txBody>
      </p:sp>
      <p:pic>
        <p:nvPicPr>
          <p:cNvPr id="14" name="Picture Placeholder 13">
            <a:extLst>
              <a:ext uri="{FF2B5EF4-FFF2-40B4-BE49-F238E27FC236}">
                <a16:creationId xmlns:a16="http://schemas.microsoft.com/office/drawing/2014/main" id="{4D157353-6B65-9578-B703-54C84DE5E061}"/>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38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D503-F7F3-55CD-9D74-00F03D2FC90E}"/>
              </a:ext>
            </a:extLst>
          </p:cNvPr>
          <p:cNvSpPr>
            <a:spLocks noGrp="1"/>
          </p:cNvSpPr>
          <p:nvPr>
            <p:ph type="title"/>
          </p:nvPr>
        </p:nvSpPr>
        <p:spPr/>
        <p:txBody>
          <a:bodyPr/>
          <a:lstStyle/>
          <a:p>
            <a:r>
              <a:rPr lang="en-AU" dirty="0"/>
              <a:t>Mini whiteboards</a:t>
            </a:r>
          </a:p>
        </p:txBody>
      </p:sp>
      <p:sp>
        <p:nvSpPr>
          <p:cNvPr id="5" name="Text Placeholder 4">
            <a:extLst>
              <a:ext uri="{FF2B5EF4-FFF2-40B4-BE49-F238E27FC236}">
                <a16:creationId xmlns:a16="http://schemas.microsoft.com/office/drawing/2014/main" id="{9E59B5AE-22C6-56DD-B93F-959A1F5C75BD}"/>
              </a:ext>
            </a:extLst>
          </p:cNvPr>
          <p:cNvSpPr>
            <a:spLocks noGrp="1"/>
          </p:cNvSpPr>
          <p:nvPr>
            <p:ph type="body" sz="quarter" idx="18"/>
          </p:nvPr>
        </p:nvSpPr>
        <p:spPr/>
        <p:txBody>
          <a:bodyPr/>
          <a:lstStyle/>
          <a:p>
            <a:r>
              <a:rPr lang="en-AU"/>
              <a:t>What it is and how to use it</a:t>
            </a:r>
            <a:endParaRPr lang="en-US"/>
          </a:p>
        </p:txBody>
      </p:sp>
      <p:sp>
        <p:nvSpPr>
          <p:cNvPr id="38" name="Content Placeholder 5">
            <a:extLst>
              <a:ext uri="{FF2B5EF4-FFF2-40B4-BE49-F238E27FC236}">
                <a16:creationId xmlns:a16="http://schemas.microsoft.com/office/drawing/2014/main" id="{50BB36A6-8053-5197-1DC9-A5A204502510}"/>
              </a:ext>
            </a:extLst>
          </p:cNvPr>
          <p:cNvSpPr txBox="1">
            <a:spLocks/>
          </p:cNvSpPr>
          <p:nvPr/>
        </p:nvSpPr>
        <p:spPr>
          <a:xfrm>
            <a:off x="360000" y="1670241"/>
            <a:ext cx="11484000" cy="1998792"/>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har char="•"/>
            </a:pPr>
            <a:r>
              <a:rPr lang="en-US" dirty="0">
                <a:ea typeface="+mn-lt"/>
                <a:cs typeface="+mn-lt"/>
              </a:rPr>
              <a:t>All students record their answers individually and then show them to the teacher at the same time.</a:t>
            </a:r>
            <a:r>
              <a:rPr lang="en-US" dirty="0"/>
              <a:t>   </a:t>
            </a:r>
            <a:endParaRPr lang="en-AU" dirty="0">
              <a:solidFill>
                <a:srgbClr val="22272B"/>
              </a:solidFill>
              <a:ea typeface="+mn-lt"/>
              <a:cs typeface="+mn-lt"/>
            </a:endParaRPr>
          </a:p>
          <a:p>
            <a:pPr marL="285750" indent="-285750">
              <a:buChar char="•"/>
            </a:pPr>
            <a:r>
              <a:rPr lang="en-US" dirty="0">
                <a:ea typeface="+mn-lt"/>
                <a:cs typeface="+mn-lt"/>
              </a:rPr>
              <a:t>The teacher can quickly see incorrect answers and respond.</a:t>
            </a:r>
            <a:r>
              <a:rPr lang="en-US" dirty="0"/>
              <a:t> </a:t>
            </a:r>
            <a:br>
              <a:rPr lang="en-US" dirty="0"/>
            </a:br>
            <a:r>
              <a:rPr lang="en-US" dirty="0">
                <a:latin typeface="+mj-lt"/>
              </a:rPr>
              <a:t>                             </a:t>
            </a:r>
            <a:r>
              <a:rPr lang="en-US" dirty="0">
                <a:solidFill>
                  <a:srgbClr val="0046B8"/>
                </a:solidFill>
                <a:latin typeface="+mj-lt"/>
              </a:rPr>
              <a:t> </a:t>
            </a:r>
            <a:endParaRPr lang="en-AU" dirty="0"/>
          </a:p>
        </p:txBody>
      </p:sp>
      <p:grpSp>
        <p:nvGrpSpPr>
          <p:cNvPr id="3" name="Group 2" descr="A mini whiteboard and marker.">
            <a:extLst>
              <a:ext uri="{FF2B5EF4-FFF2-40B4-BE49-F238E27FC236}">
                <a16:creationId xmlns:a16="http://schemas.microsoft.com/office/drawing/2014/main" id="{F0FFB432-5F71-2FD9-39D7-4AA43190B440}"/>
              </a:ext>
            </a:extLst>
          </p:cNvPr>
          <p:cNvGrpSpPr/>
          <p:nvPr/>
        </p:nvGrpSpPr>
        <p:grpSpPr>
          <a:xfrm>
            <a:off x="912822" y="3133009"/>
            <a:ext cx="4187587" cy="2723227"/>
            <a:chOff x="912822" y="3133009"/>
            <a:chExt cx="4187587" cy="2723227"/>
          </a:xfrm>
        </p:grpSpPr>
        <p:sp>
          <p:nvSpPr>
            <p:cNvPr id="7" name="Rectangle: Rounded Corners 6">
              <a:extLst>
                <a:ext uri="{FF2B5EF4-FFF2-40B4-BE49-F238E27FC236}">
                  <a16:creationId xmlns:a16="http://schemas.microsoft.com/office/drawing/2014/main" id="{C04D6BDC-C94C-C1E7-6D8C-50DF9A4BBF65}"/>
                </a:ext>
              </a:extLst>
            </p:cNvPr>
            <p:cNvSpPr/>
            <p:nvPr/>
          </p:nvSpPr>
          <p:spPr>
            <a:xfrm>
              <a:off x="912822" y="3133009"/>
              <a:ext cx="4187587" cy="272322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a:solidFill>
                    <a:schemeClr val="accent1"/>
                  </a:solidFill>
                  <a:latin typeface="+mj-lt"/>
                </a:rPr>
                <a:t> </a:t>
              </a:r>
              <a:endParaRPr lang="en-US" sz="2000">
                <a:solidFill>
                  <a:schemeClr val="accent1"/>
                </a:solidFill>
              </a:endParaRPr>
            </a:p>
          </p:txBody>
        </p:sp>
        <p:pic>
          <p:nvPicPr>
            <p:cNvPr id="9" name="Picture 8" descr="A drawing of a red brush&#10;&#10;Description automatically generated">
              <a:extLst>
                <a:ext uri="{FF2B5EF4-FFF2-40B4-BE49-F238E27FC236}">
                  <a16:creationId xmlns:a16="http://schemas.microsoft.com/office/drawing/2014/main" id="{C88CC885-1224-D29A-D24F-FDD40218D3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9701" y="3168836"/>
              <a:ext cx="3108960" cy="2651571"/>
            </a:xfrm>
            <a:prstGeom prst="rect">
              <a:avLst/>
            </a:prstGeom>
          </p:spPr>
        </p:pic>
      </p:grpSp>
      <p:sp>
        <p:nvSpPr>
          <p:cNvPr id="40" name="Rectangle: Rounded Corners 39">
            <a:extLst>
              <a:ext uri="{FF2B5EF4-FFF2-40B4-BE49-F238E27FC236}">
                <a16:creationId xmlns:a16="http://schemas.microsoft.com/office/drawing/2014/main" id="{5E1DEFFD-B0AF-82F5-27C7-01EA0ACDDFC8}"/>
              </a:ext>
            </a:extLst>
          </p:cNvPr>
          <p:cNvSpPr/>
          <p:nvPr/>
        </p:nvSpPr>
        <p:spPr>
          <a:xfrm>
            <a:off x="6146674" y="3113764"/>
            <a:ext cx="5132504" cy="685978"/>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b="1" dirty="0">
                <a:solidFill>
                  <a:schemeClr val="accent1"/>
                </a:solidFill>
                <a:latin typeface="+mj-lt"/>
              </a:rPr>
              <a:t>Record individually</a:t>
            </a:r>
            <a:endParaRPr lang="en-US" sz="2000" b="1" dirty="0">
              <a:solidFill>
                <a:schemeClr val="accent1"/>
              </a:solidFill>
              <a:latin typeface="+mj-lt"/>
            </a:endParaRPr>
          </a:p>
        </p:txBody>
      </p:sp>
      <p:sp>
        <p:nvSpPr>
          <p:cNvPr id="44" name="Rectangle: Rounded Corners 43">
            <a:extLst>
              <a:ext uri="{FF2B5EF4-FFF2-40B4-BE49-F238E27FC236}">
                <a16:creationId xmlns:a16="http://schemas.microsoft.com/office/drawing/2014/main" id="{322BA7E6-D997-361B-6EC5-E52B78252776}"/>
              </a:ext>
            </a:extLst>
          </p:cNvPr>
          <p:cNvSpPr/>
          <p:nvPr/>
        </p:nvSpPr>
        <p:spPr>
          <a:xfrm>
            <a:off x="6146674" y="4063549"/>
            <a:ext cx="5132504" cy="685978"/>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b="1">
                <a:solidFill>
                  <a:schemeClr val="accent1"/>
                </a:solidFill>
                <a:latin typeface="+mj-lt"/>
              </a:rPr>
              <a:t>Teacher checks answers and responds</a:t>
            </a:r>
          </a:p>
        </p:txBody>
      </p:sp>
      <p:sp>
        <p:nvSpPr>
          <p:cNvPr id="42" name="Rectangle: Rounded Corners 41">
            <a:extLst>
              <a:ext uri="{FF2B5EF4-FFF2-40B4-BE49-F238E27FC236}">
                <a16:creationId xmlns:a16="http://schemas.microsoft.com/office/drawing/2014/main" id="{E451BA63-612A-2027-C625-7D1663234147}"/>
              </a:ext>
            </a:extLst>
          </p:cNvPr>
          <p:cNvSpPr/>
          <p:nvPr/>
        </p:nvSpPr>
        <p:spPr>
          <a:xfrm>
            <a:off x="6146674" y="5013334"/>
            <a:ext cx="5132504" cy="685978"/>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b="1">
                <a:solidFill>
                  <a:schemeClr val="accent1"/>
                </a:solidFill>
                <a:latin typeface="+mj-lt"/>
              </a:rPr>
              <a:t>Show teacher at the same time</a:t>
            </a:r>
          </a:p>
        </p:txBody>
      </p:sp>
      <p:sp>
        <p:nvSpPr>
          <p:cNvPr id="4" name="Slide Number Placeholder 3">
            <a:extLst>
              <a:ext uri="{FF2B5EF4-FFF2-40B4-BE49-F238E27FC236}">
                <a16:creationId xmlns:a16="http://schemas.microsoft.com/office/drawing/2014/main" id="{80E67A42-8FBF-0B79-E430-E372A36F16D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61452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D503-F7F3-55CD-9D74-00F03D2FC90E}"/>
              </a:ext>
            </a:extLst>
          </p:cNvPr>
          <p:cNvSpPr>
            <a:spLocks noGrp="1"/>
          </p:cNvSpPr>
          <p:nvPr>
            <p:ph type="title"/>
          </p:nvPr>
        </p:nvSpPr>
        <p:spPr/>
        <p:txBody>
          <a:bodyPr/>
          <a:lstStyle/>
          <a:p>
            <a:r>
              <a:rPr lang="en-AU" dirty="0"/>
              <a:t>Example routine</a:t>
            </a:r>
          </a:p>
        </p:txBody>
      </p:sp>
      <p:sp>
        <p:nvSpPr>
          <p:cNvPr id="5" name="Text Placeholder 4">
            <a:extLst>
              <a:ext uri="{FF2B5EF4-FFF2-40B4-BE49-F238E27FC236}">
                <a16:creationId xmlns:a16="http://schemas.microsoft.com/office/drawing/2014/main" id="{9E59B5AE-22C6-56DD-B93F-959A1F5C75BD}"/>
              </a:ext>
            </a:extLst>
          </p:cNvPr>
          <p:cNvSpPr>
            <a:spLocks noGrp="1"/>
          </p:cNvSpPr>
          <p:nvPr>
            <p:ph type="body" sz="quarter" idx="18"/>
          </p:nvPr>
        </p:nvSpPr>
        <p:spPr/>
        <p:txBody>
          <a:bodyPr/>
          <a:lstStyle/>
          <a:p>
            <a:r>
              <a:rPr lang="en-AU"/>
              <a:t>Mini-whiteboards</a:t>
            </a:r>
          </a:p>
        </p:txBody>
      </p:sp>
      <p:grpSp>
        <p:nvGrpSpPr>
          <p:cNvPr id="3" name="Group 2" descr="Record your answer">
            <a:extLst>
              <a:ext uri="{FF2B5EF4-FFF2-40B4-BE49-F238E27FC236}">
                <a16:creationId xmlns:a16="http://schemas.microsoft.com/office/drawing/2014/main" id="{DA4A7CAD-E7F8-B201-FD72-C5FAE5584797}"/>
              </a:ext>
            </a:extLst>
          </p:cNvPr>
          <p:cNvGrpSpPr/>
          <p:nvPr/>
        </p:nvGrpSpPr>
        <p:grpSpPr>
          <a:xfrm>
            <a:off x="2467526" y="1622018"/>
            <a:ext cx="7269648" cy="930584"/>
            <a:chOff x="2467526" y="1622018"/>
            <a:chExt cx="7269648" cy="930584"/>
          </a:xfrm>
        </p:grpSpPr>
        <p:sp>
          <p:nvSpPr>
            <p:cNvPr id="7" name="Freeform: Shape 6">
              <a:extLst>
                <a:ext uri="{FF2B5EF4-FFF2-40B4-BE49-F238E27FC236}">
                  <a16:creationId xmlns:a16="http://schemas.microsoft.com/office/drawing/2014/main" id="{E725BDCB-CDD0-5C0C-73A8-046B1E2F7002}"/>
                </a:ext>
              </a:extLst>
            </p:cNvPr>
            <p:cNvSpPr/>
            <p:nvPr/>
          </p:nvSpPr>
          <p:spPr>
            <a:xfrm>
              <a:off x="2467526" y="1622018"/>
              <a:ext cx="7269648" cy="647362"/>
            </a:xfrm>
            <a:custGeom>
              <a:avLst/>
              <a:gdLst>
                <a:gd name="connsiteX0" fmla="*/ 0 w 7269648"/>
                <a:gd name="connsiteY0" fmla="*/ 64736 h 647362"/>
                <a:gd name="connsiteX1" fmla="*/ 64736 w 7269648"/>
                <a:gd name="connsiteY1" fmla="*/ 0 h 647362"/>
                <a:gd name="connsiteX2" fmla="*/ 7204912 w 7269648"/>
                <a:gd name="connsiteY2" fmla="*/ 0 h 647362"/>
                <a:gd name="connsiteX3" fmla="*/ 7269648 w 7269648"/>
                <a:gd name="connsiteY3" fmla="*/ 64736 h 647362"/>
                <a:gd name="connsiteX4" fmla="*/ 7269648 w 7269648"/>
                <a:gd name="connsiteY4" fmla="*/ 582626 h 647362"/>
                <a:gd name="connsiteX5" fmla="*/ 7204912 w 7269648"/>
                <a:gd name="connsiteY5" fmla="*/ 647362 h 647362"/>
                <a:gd name="connsiteX6" fmla="*/ 64736 w 7269648"/>
                <a:gd name="connsiteY6" fmla="*/ 647362 h 647362"/>
                <a:gd name="connsiteX7" fmla="*/ 0 w 7269648"/>
                <a:gd name="connsiteY7" fmla="*/ 582626 h 647362"/>
                <a:gd name="connsiteX8" fmla="*/ 0 w 7269648"/>
                <a:gd name="connsiteY8" fmla="*/ 64736 h 64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9648" h="647362">
                  <a:moveTo>
                    <a:pt x="0" y="64736"/>
                  </a:moveTo>
                  <a:cubicBezTo>
                    <a:pt x="0" y="28983"/>
                    <a:pt x="28983" y="0"/>
                    <a:pt x="64736" y="0"/>
                  </a:cubicBezTo>
                  <a:lnTo>
                    <a:pt x="7204912" y="0"/>
                  </a:lnTo>
                  <a:cubicBezTo>
                    <a:pt x="7240665" y="0"/>
                    <a:pt x="7269648" y="28983"/>
                    <a:pt x="7269648" y="64736"/>
                  </a:cubicBezTo>
                  <a:lnTo>
                    <a:pt x="7269648" y="582626"/>
                  </a:lnTo>
                  <a:cubicBezTo>
                    <a:pt x="7269648" y="618379"/>
                    <a:pt x="7240665" y="647362"/>
                    <a:pt x="7204912" y="647362"/>
                  </a:cubicBezTo>
                  <a:lnTo>
                    <a:pt x="64736" y="647362"/>
                  </a:lnTo>
                  <a:cubicBezTo>
                    <a:pt x="28983" y="647362"/>
                    <a:pt x="0" y="618379"/>
                    <a:pt x="0" y="582626"/>
                  </a:cubicBezTo>
                  <a:lnTo>
                    <a:pt x="0" y="64736"/>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5161" tIns="95161" rIns="95161" bIns="95161"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accent1"/>
                  </a:solidFill>
                  <a:latin typeface="+mj-lt"/>
                </a:rPr>
                <a:t>Record your answer</a:t>
              </a:r>
            </a:p>
          </p:txBody>
        </p:sp>
        <p:sp>
          <p:nvSpPr>
            <p:cNvPr id="8" name="Freeform: Shape 7">
              <a:extLst>
                <a:ext uri="{FF2B5EF4-FFF2-40B4-BE49-F238E27FC236}">
                  <a16:creationId xmlns:a16="http://schemas.microsoft.com/office/drawing/2014/main" id="{2CB5E894-D37F-2B1B-9AC9-CF323F5A8D69}"/>
                </a:ext>
              </a:extLst>
            </p:cNvPr>
            <p:cNvSpPr/>
            <p:nvPr/>
          </p:nvSpPr>
          <p:spPr>
            <a:xfrm>
              <a:off x="5956693" y="2309841"/>
              <a:ext cx="291314" cy="242761"/>
            </a:xfrm>
            <a:custGeom>
              <a:avLst/>
              <a:gdLst>
                <a:gd name="connsiteX0" fmla="*/ 0 w 242760"/>
                <a:gd name="connsiteY0" fmla="*/ 58263 h 291313"/>
                <a:gd name="connsiteX1" fmla="*/ 121380 w 242760"/>
                <a:gd name="connsiteY1" fmla="*/ 58263 h 291313"/>
                <a:gd name="connsiteX2" fmla="*/ 121380 w 242760"/>
                <a:gd name="connsiteY2" fmla="*/ 0 h 291313"/>
                <a:gd name="connsiteX3" fmla="*/ 242760 w 242760"/>
                <a:gd name="connsiteY3" fmla="*/ 145657 h 291313"/>
                <a:gd name="connsiteX4" fmla="*/ 121380 w 242760"/>
                <a:gd name="connsiteY4" fmla="*/ 291313 h 291313"/>
                <a:gd name="connsiteX5" fmla="*/ 121380 w 242760"/>
                <a:gd name="connsiteY5" fmla="*/ 233050 h 291313"/>
                <a:gd name="connsiteX6" fmla="*/ 0 w 242760"/>
                <a:gd name="connsiteY6" fmla="*/ 233050 h 291313"/>
                <a:gd name="connsiteX7" fmla="*/ 0 w 242760"/>
                <a:gd name="connsiteY7" fmla="*/ 58263 h 29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760" h="291313">
                  <a:moveTo>
                    <a:pt x="194207" y="1"/>
                  </a:moveTo>
                  <a:lnTo>
                    <a:pt x="194207" y="145657"/>
                  </a:lnTo>
                  <a:lnTo>
                    <a:pt x="242760" y="145657"/>
                  </a:lnTo>
                  <a:lnTo>
                    <a:pt x="121380" y="291312"/>
                  </a:lnTo>
                  <a:lnTo>
                    <a:pt x="0" y="145657"/>
                  </a:lnTo>
                  <a:lnTo>
                    <a:pt x="48553" y="145657"/>
                  </a:lnTo>
                  <a:lnTo>
                    <a:pt x="48553" y="1"/>
                  </a:lnTo>
                  <a:lnTo>
                    <a:pt x="194207" y="1"/>
                  </a:lnTo>
                  <a:close/>
                </a:path>
              </a:pathLst>
            </a:custGeom>
            <a:solidFill>
              <a:schemeClr val="tx2"/>
            </a:solidFill>
          </p:spPr>
          <p:style>
            <a:lnRef idx="0">
              <a:schemeClr val="accent6">
                <a:tint val="60000"/>
                <a:hueOff val="0"/>
                <a:satOff val="0"/>
                <a:lumOff val="0"/>
                <a:alphaOff val="0"/>
              </a:schemeClr>
            </a:lnRef>
            <a:fillRef idx="1">
              <a:scrgbClr r="0" g="0" b="0"/>
            </a:fillRef>
            <a:effectRef idx="1">
              <a:schemeClr val="accent6">
                <a:tint val="60000"/>
                <a:hueOff val="0"/>
                <a:satOff val="0"/>
                <a:lumOff val="0"/>
                <a:alphaOff val="0"/>
              </a:schemeClr>
            </a:effectRef>
            <a:fontRef idx="minor">
              <a:schemeClr val="lt1"/>
            </a:fontRef>
          </p:style>
          <p:txBody>
            <a:bodyPr spcFirstLastPara="0" vert="horz" wrap="square" lIns="58264" tIns="0" rIns="58263" bIns="72829" numCol="1" spcCol="1270" anchor="ctr" anchorCtr="0">
              <a:noAutofit/>
            </a:bodyPr>
            <a:lstStyle/>
            <a:p>
              <a:pPr marL="0" lvl="0" indent="0" algn="ctr" defTabSz="533400">
                <a:lnSpc>
                  <a:spcPct val="90000"/>
                </a:lnSpc>
                <a:spcBef>
                  <a:spcPct val="0"/>
                </a:spcBef>
                <a:spcAft>
                  <a:spcPct val="35000"/>
                </a:spcAft>
                <a:buNone/>
              </a:pPr>
              <a:endParaRPr lang="en-AU" sz="1200" kern="1200"/>
            </a:p>
          </p:txBody>
        </p:sp>
      </p:grpSp>
      <p:grpSp>
        <p:nvGrpSpPr>
          <p:cNvPr id="6" name="Group 5" descr="Hover your whiteboard.">
            <a:extLst>
              <a:ext uri="{FF2B5EF4-FFF2-40B4-BE49-F238E27FC236}">
                <a16:creationId xmlns:a16="http://schemas.microsoft.com/office/drawing/2014/main" id="{FB9AE46C-B061-03D5-37F3-CC3F9EBA100D}"/>
              </a:ext>
            </a:extLst>
          </p:cNvPr>
          <p:cNvGrpSpPr/>
          <p:nvPr/>
        </p:nvGrpSpPr>
        <p:grpSpPr>
          <a:xfrm>
            <a:off x="2467526" y="2593062"/>
            <a:ext cx="7269648" cy="930584"/>
            <a:chOff x="2467526" y="2593062"/>
            <a:chExt cx="7269648" cy="930584"/>
          </a:xfrm>
        </p:grpSpPr>
        <p:sp>
          <p:nvSpPr>
            <p:cNvPr id="9" name="Freeform: Shape 8">
              <a:extLst>
                <a:ext uri="{FF2B5EF4-FFF2-40B4-BE49-F238E27FC236}">
                  <a16:creationId xmlns:a16="http://schemas.microsoft.com/office/drawing/2014/main" id="{363BE0E7-E8C9-CBDF-70C4-87C471CD3B0B}"/>
                </a:ext>
              </a:extLst>
            </p:cNvPr>
            <p:cNvSpPr/>
            <p:nvPr/>
          </p:nvSpPr>
          <p:spPr>
            <a:xfrm>
              <a:off x="2467526" y="2593062"/>
              <a:ext cx="7269648" cy="647362"/>
            </a:xfrm>
            <a:custGeom>
              <a:avLst/>
              <a:gdLst>
                <a:gd name="connsiteX0" fmla="*/ 0 w 7269648"/>
                <a:gd name="connsiteY0" fmla="*/ 64736 h 647362"/>
                <a:gd name="connsiteX1" fmla="*/ 64736 w 7269648"/>
                <a:gd name="connsiteY1" fmla="*/ 0 h 647362"/>
                <a:gd name="connsiteX2" fmla="*/ 7204912 w 7269648"/>
                <a:gd name="connsiteY2" fmla="*/ 0 h 647362"/>
                <a:gd name="connsiteX3" fmla="*/ 7269648 w 7269648"/>
                <a:gd name="connsiteY3" fmla="*/ 64736 h 647362"/>
                <a:gd name="connsiteX4" fmla="*/ 7269648 w 7269648"/>
                <a:gd name="connsiteY4" fmla="*/ 582626 h 647362"/>
                <a:gd name="connsiteX5" fmla="*/ 7204912 w 7269648"/>
                <a:gd name="connsiteY5" fmla="*/ 647362 h 647362"/>
                <a:gd name="connsiteX6" fmla="*/ 64736 w 7269648"/>
                <a:gd name="connsiteY6" fmla="*/ 647362 h 647362"/>
                <a:gd name="connsiteX7" fmla="*/ 0 w 7269648"/>
                <a:gd name="connsiteY7" fmla="*/ 582626 h 647362"/>
                <a:gd name="connsiteX8" fmla="*/ 0 w 7269648"/>
                <a:gd name="connsiteY8" fmla="*/ 64736 h 64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9648" h="647362">
                  <a:moveTo>
                    <a:pt x="0" y="64736"/>
                  </a:moveTo>
                  <a:cubicBezTo>
                    <a:pt x="0" y="28983"/>
                    <a:pt x="28983" y="0"/>
                    <a:pt x="64736" y="0"/>
                  </a:cubicBezTo>
                  <a:lnTo>
                    <a:pt x="7204912" y="0"/>
                  </a:lnTo>
                  <a:cubicBezTo>
                    <a:pt x="7240665" y="0"/>
                    <a:pt x="7269648" y="28983"/>
                    <a:pt x="7269648" y="64736"/>
                  </a:cubicBezTo>
                  <a:lnTo>
                    <a:pt x="7269648" y="582626"/>
                  </a:lnTo>
                  <a:cubicBezTo>
                    <a:pt x="7269648" y="618379"/>
                    <a:pt x="7240665" y="647362"/>
                    <a:pt x="7204912" y="647362"/>
                  </a:cubicBezTo>
                  <a:lnTo>
                    <a:pt x="64736" y="647362"/>
                  </a:lnTo>
                  <a:cubicBezTo>
                    <a:pt x="28983" y="647362"/>
                    <a:pt x="0" y="618379"/>
                    <a:pt x="0" y="582626"/>
                  </a:cubicBezTo>
                  <a:lnTo>
                    <a:pt x="0" y="64736"/>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5161" tIns="95161" rIns="95161" bIns="95161" numCol="1" spcCol="1270" anchor="ctr" anchorCtr="0">
              <a:noAutofit/>
            </a:bodyPr>
            <a:lstStyle/>
            <a:p>
              <a:pPr marL="0" lvl="0" indent="0" algn="ctr" defTabSz="889000">
                <a:lnSpc>
                  <a:spcPct val="90000"/>
                </a:lnSpc>
                <a:spcBef>
                  <a:spcPct val="0"/>
                </a:spcBef>
                <a:spcAft>
                  <a:spcPct val="35000"/>
                </a:spcAft>
                <a:buNone/>
              </a:pPr>
              <a:r>
                <a:rPr lang="en-AU" sz="2000" b="1" kern="1200">
                  <a:solidFill>
                    <a:schemeClr val="accent1"/>
                  </a:solidFill>
                  <a:latin typeface="+mj-lt"/>
                </a:rPr>
                <a:t>Hover your whiteboard</a:t>
              </a:r>
            </a:p>
          </p:txBody>
        </p:sp>
        <p:sp>
          <p:nvSpPr>
            <p:cNvPr id="10" name="Freeform: Shape 9">
              <a:extLst>
                <a:ext uri="{FF2B5EF4-FFF2-40B4-BE49-F238E27FC236}">
                  <a16:creationId xmlns:a16="http://schemas.microsoft.com/office/drawing/2014/main" id="{541C7F48-8935-8780-8B0D-5A1D7D27A105}"/>
                </a:ext>
              </a:extLst>
            </p:cNvPr>
            <p:cNvSpPr/>
            <p:nvPr/>
          </p:nvSpPr>
          <p:spPr>
            <a:xfrm>
              <a:off x="5956693" y="3280885"/>
              <a:ext cx="291314" cy="242761"/>
            </a:xfrm>
            <a:custGeom>
              <a:avLst/>
              <a:gdLst>
                <a:gd name="connsiteX0" fmla="*/ 0 w 242760"/>
                <a:gd name="connsiteY0" fmla="*/ 58263 h 291313"/>
                <a:gd name="connsiteX1" fmla="*/ 121380 w 242760"/>
                <a:gd name="connsiteY1" fmla="*/ 58263 h 291313"/>
                <a:gd name="connsiteX2" fmla="*/ 121380 w 242760"/>
                <a:gd name="connsiteY2" fmla="*/ 0 h 291313"/>
                <a:gd name="connsiteX3" fmla="*/ 242760 w 242760"/>
                <a:gd name="connsiteY3" fmla="*/ 145657 h 291313"/>
                <a:gd name="connsiteX4" fmla="*/ 121380 w 242760"/>
                <a:gd name="connsiteY4" fmla="*/ 291313 h 291313"/>
                <a:gd name="connsiteX5" fmla="*/ 121380 w 242760"/>
                <a:gd name="connsiteY5" fmla="*/ 233050 h 291313"/>
                <a:gd name="connsiteX6" fmla="*/ 0 w 242760"/>
                <a:gd name="connsiteY6" fmla="*/ 233050 h 291313"/>
                <a:gd name="connsiteX7" fmla="*/ 0 w 242760"/>
                <a:gd name="connsiteY7" fmla="*/ 58263 h 29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760" h="291313">
                  <a:moveTo>
                    <a:pt x="194207" y="1"/>
                  </a:moveTo>
                  <a:lnTo>
                    <a:pt x="194207" y="145657"/>
                  </a:lnTo>
                  <a:lnTo>
                    <a:pt x="242760" y="145657"/>
                  </a:lnTo>
                  <a:lnTo>
                    <a:pt x="121380" y="291312"/>
                  </a:lnTo>
                  <a:lnTo>
                    <a:pt x="0" y="145657"/>
                  </a:lnTo>
                  <a:lnTo>
                    <a:pt x="48553" y="145657"/>
                  </a:lnTo>
                  <a:lnTo>
                    <a:pt x="48553" y="1"/>
                  </a:lnTo>
                  <a:lnTo>
                    <a:pt x="194207" y="1"/>
                  </a:lnTo>
                  <a:close/>
                </a:path>
              </a:pathLst>
            </a:custGeom>
            <a:solidFill>
              <a:schemeClr val="tx2"/>
            </a:solidFill>
          </p:spPr>
          <p:style>
            <a:lnRef idx="0">
              <a:schemeClr val="accent6">
                <a:tint val="60000"/>
                <a:hueOff val="0"/>
                <a:satOff val="0"/>
                <a:lumOff val="0"/>
                <a:alphaOff val="0"/>
              </a:schemeClr>
            </a:lnRef>
            <a:fillRef idx="1">
              <a:scrgbClr r="0" g="0" b="0"/>
            </a:fillRef>
            <a:effectRef idx="1">
              <a:schemeClr val="accent6">
                <a:tint val="60000"/>
                <a:hueOff val="0"/>
                <a:satOff val="0"/>
                <a:lumOff val="0"/>
                <a:alphaOff val="0"/>
              </a:schemeClr>
            </a:effectRef>
            <a:fontRef idx="minor">
              <a:schemeClr val="lt1"/>
            </a:fontRef>
          </p:style>
          <p:txBody>
            <a:bodyPr spcFirstLastPara="0" vert="horz" wrap="square" lIns="58264" tIns="0" rIns="58263" bIns="72829" numCol="1" spcCol="1270" anchor="ctr" anchorCtr="0">
              <a:noAutofit/>
            </a:bodyPr>
            <a:lstStyle/>
            <a:p>
              <a:pPr marL="0" lvl="0" indent="0" algn="ctr" defTabSz="533400">
                <a:lnSpc>
                  <a:spcPct val="90000"/>
                </a:lnSpc>
                <a:spcBef>
                  <a:spcPct val="0"/>
                </a:spcBef>
                <a:spcAft>
                  <a:spcPct val="35000"/>
                </a:spcAft>
                <a:buNone/>
              </a:pPr>
              <a:endParaRPr lang="en-AU" sz="1200" kern="1200"/>
            </a:p>
          </p:txBody>
        </p:sp>
      </p:grpSp>
      <p:grpSp>
        <p:nvGrpSpPr>
          <p:cNvPr id="16" name="Group 15" descr="When I say, 'chin it', hold your whiteboard up.">
            <a:extLst>
              <a:ext uri="{FF2B5EF4-FFF2-40B4-BE49-F238E27FC236}">
                <a16:creationId xmlns:a16="http://schemas.microsoft.com/office/drawing/2014/main" id="{31341AF1-5FDC-A564-98F7-8B465283C332}"/>
              </a:ext>
            </a:extLst>
          </p:cNvPr>
          <p:cNvGrpSpPr/>
          <p:nvPr/>
        </p:nvGrpSpPr>
        <p:grpSpPr>
          <a:xfrm>
            <a:off x="2467526" y="3564106"/>
            <a:ext cx="7269648" cy="930583"/>
            <a:chOff x="2467526" y="3564106"/>
            <a:chExt cx="7269648" cy="930583"/>
          </a:xfrm>
        </p:grpSpPr>
        <p:sp>
          <p:nvSpPr>
            <p:cNvPr id="11" name="Freeform: Shape 10">
              <a:extLst>
                <a:ext uri="{FF2B5EF4-FFF2-40B4-BE49-F238E27FC236}">
                  <a16:creationId xmlns:a16="http://schemas.microsoft.com/office/drawing/2014/main" id="{0082E67D-C228-14A9-91AA-5B3584160227}"/>
                </a:ext>
              </a:extLst>
            </p:cNvPr>
            <p:cNvSpPr/>
            <p:nvPr/>
          </p:nvSpPr>
          <p:spPr>
            <a:xfrm>
              <a:off x="2467526" y="3564106"/>
              <a:ext cx="7269648" cy="647362"/>
            </a:xfrm>
            <a:custGeom>
              <a:avLst/>
              <a:gdLst>
                <a:gd name="connsiteX0" fmla="*/ 0 w 7269648"/>
                <a:gd name="connsiteY0" fmla="*/ 64736 h 647362"/>
                <a:gd name="connsiteX1" fmla="*/ 64736 w 7269648"/>
                <a:gd name="connsiteY1" fmla="*/ 0 h 647362"/>
                <a:gd name="connsiteX2" fmla="*/ 7204912 w 7269648"/>
                <a:gd name="connsiteY2" fmla="*/ 0 h 647362"/>
                <a:gd name="connsiteX3" fmla="*/ 7269648 w 7269648"/>
                <a:gd name="connsiteY3" fmla="*/ 64736 h 647362"/>
                <a:gd name="connsiteX4" fmla="*/ 7269648 w 7269648"/>
                <a:gd name="connsiteY4" fmla="*/ 582626 h 647362"/>
                <a:gd name="connsiteX5" fmla="*/ 7204912 w 7269648"/>
                <a:gd name="connsiteY5" fmla="*/ 647362 h 647362"/>
                <a:gd name="connsiteX6" fmla="*/ 64736 w 7269648"/>
                <a:gd name="connsiteY6" fmla="*/ 647362 h 647362"/>
                <a:gd name="connsiteX7" fmla="*/ 0 w 7269648"/>
                <a:gd name="connsiteY7" fmla="*/ 582626 h 647362"/>
                <a:gd name="connsiteX8" fmla="*/ 0 w 7269648"/>
                <a:gd name="connsiteY8" fmla="*/ 64736 h 64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9648" h="647362">
                  <a:moveTo>
                    <a:pt x="0" y="64736"/>
                  </a:moveTo>
                  <a:cubicBezTo>
                    <a:pt x="0" y="28983"/>
                    <a:pt x="28983" y="0"/>
                    <a:pt x="64736" y="0"/>
                  </a:cubicBezTo>
                  <a:lnTo>
                    <a:pt x="7204912" y="0"/>
                  </a:lnTo>
                  <a:cubicBezTo>
                    <a:pt x="7240665" y="0"/>
                    <a:pt x="7269648" y="28983"/>
                    <a:pt x="7269648" y="64736"/>
                  </a:cubicBezTo>
                  <a:lnTo>
                    <a:pt x="7269648" y="582626"/>
                  </a:lnTo>
                  <a:cubicBezTo>
                    <a:pt x="7269648" y="618379"/>
                    <a:pt x="7240665" y="647362"/>
                    <a:pt x="7204912" y="647362"/>
                  </a:cubicBezTo>
                  <a:lnTo>
                    <a:pt x="64736" y="647362"/>
                  </a:lnTo>
                  <a:cubicBezTo>
                    <a:pt x="28983" y="647362"/>
                    <a:pt x="0" y="618379"/>
                    <a:pt x="0" y="582626"/>
                  </a:cubicBezTo>
                  <a:lnTo>
                    <a:pt x="0" y="64736"/>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5161" tIns="95161" rIns="95161" bIns="95161"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accent1"/>
                  </a:solidFill>
                  <a:latin typeface="+mj-lt"/>
                </a:rPr>
                <a:t>When I say, ‘chin it’, hold your whiteboard up</a:t>
              </a:r>
            </a:p>
          </p:txBody>
        </p:sp>
        <p:sp>
          <p:nvSpPr>
            <p:cNvPr id="12" name="Freeform: Shape 11">
              <a:extLst>
                <a:ext uri="{FF2B5EF4-FFF2-40B4-BE49-F238E27FC236}">
                  <a16:creationId xmlns:a16="http://schemas.microsoft.com/office/drawing/2014/main" id="{103AD9AF-B850-7F9E-F3E5-9BA1BC19CAEB}"/>
                </a:ext>
              </a:extLst>
            </p:cNvPr>
            <p:cNvSpPr/>
            <p:nvPr/>
          </p:nvSpPr>
          <p:spPr>
            <a:xfrm>
              <a:off x="5956693" y="4251928"/>
              <a:ext cx="291314" cy="242761"/>
            </a:xfrm>
            <a:custGeom>
              <a:avLst/>
              <a:gdLst>
                <a:gd name="connsiteX0" fmla="*/ 0 w 242760"/>
                <a:gd name="connsiteY0" fmla="*/ 58263 h 291313"/>
                <a:gd name="connsiteX1" fmla="*/ 121380 w 242760"/>
                <a:gd name="connsiteY1" fmla="*/ 58263 h 291313"/>
                <a:gd name="connsiteX2" fmla="*/ 121380 w 242760"/>
                <a:gd name="connsiteY2" fmla="*/ 0 h 291313"/>
                <a:gd name="connsiteX3" fmla="*/ 242760 w 242760"/>
                <a:gd name="connsiteY3" fmla="*/ 145657 h 291313"/>
                <a:gd name="connsiteX4" fmla="*/ 121380 w 242760"/>
                <a:gd name="connsiteY4" fmla="*/ 291313 h 291313"/>
                <a:gd name="connsiteX5" fmla="*/ 121380 w 242760"/>
                <a:gd name="connsiteY5" fmla="*/ 233050 h 291313"/>
                <a:gd name="connsiteX6" fmla="*/ 0 w 242760"/>
                <a:gd name="connsiteY6" fmla="*/ 233050 h 291313"/>
                <a:gd name="connsiteX7" fmla="*/ 0 w 242760"/>
                <a:gd name="connsiteY7" fmla="*/ 58263 h 29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760" h="291313">
                  <a:moveTo>
                    <a:pt x="194207" y="1"/>
                  </a:moveTo>
                  <a:lnTo>
                    <a:pt x="194207" y="145657"/>
                  </a:lnTo>
                  <a:lnTo>
                    <a:pt x="242760" y="145657"/>
                  </a:lnTo>
                  <a:lnTo>
                    <a:pt x="121380" y="291312"/>
                  </a:lnTo>
                  <a:lnTo>
                    <a:pt x="0" y="145657"/>
                  </a:lnTo>
                  <a:lnTo>
                    <a:pt x="48553" y="145657"/>
                  </a:lnTo>
                  <a:lnTo>
                    <a:pt x="48553" y="1"/>
                  </a:lnTo>
                  <a:lnTo>
                    <a:pt x="194207" y="1"/>
                  </a:lnTo>
                  <a:close/>
                </a:path>
              </a:pathLst>
            </a:custGeom>
            <a:solidFill>
              <a:schemeClr val="tx2"/>
            </a:solidFill>
          </p:spPr>
          <p:style>
            <a:lnRef idx="0">
              <a:schemeClr val="accent6">
                <a:tint val="60000"/>
                <a:hueOff val="0"/>
                <a:satOff val="0"/>
                <a:lumOff val="0"/>
                <a:alphaOff val="0"/>
              </a:schemeClr>
            </a:lnRef>
            <a:fillRef idx="1">
              <a:scrgbClr r="0" g="0" b="0"/>
            </a:fillRef>
            <a:effectRef idx="1">
              <a:schemeClr val="accent6">
                <a:tint val="60000"/>
                <a:hueOff val="0"/>
                <a:satOff val="0"/>
                <a:lumOff val="0"/>
                <a:alphaOff val="0"/>
              </a:schemeClr>
            </a:effectRef>
            <a:fontRef idx="minor">
              <a:schemeClr val="lt1"/>
            </a:fontRef>
          </p:style>
          <p:txBody>
            <a:bodyPr spcFirstLastPara="0" vert="horz" wrap="square" lIns="58264" tIns="0" rIns="58263" bIns="72829" numCol="1" spcCol="1270" anchor="ctr" anchorCtr="0">
              <a:noAutofit/>
            </a:bodyPr>
            <a:lstStyle/>
            <a:p>
              <a:pPr marL="0" lvl="0" indent="0" algn="ctr" defTabSz="533400">
                <a:lnSpc>
                  <a:spcPct val="90000"/>
                </a:lnSpc>
                <a:spcBef>
                  <a:spcPct val="0"/>
                </a:spcBef>
                <a:spcAft>
                  <a:spcPct val="35000"/>
                </a:spcAft>
                <a:buNone/>
              </a:pPr>
              <a:endParaRPr lang="en-AU" sz="1200" kern="1200"/>
            </a:p>
          </p:txBody>
        </p:sp>
      </p:grpSp>
      <p:grpSp>
        <p:nvGrpSpPr>
          <p:cNvPr id="17" name="Group 16" descr="Wait for feedback">
            <a:extLst>
              <a:ext uri="{FF2B5EF4-FFF2-40B4-BE49-F238E27FC236}">
                <a16:creationId xmlns:a16="http://schemas.microsoft.com/office/drawing/2014/main" id="{4D83E4FE-D69F-5599-B2C7-1A2810799CCB}"/>
              </a:ext>
            </a:extLst>
          </p:cNvPr>
          <p:cNvGrpSpPr/>
          <p:nvPr/>
        </p:nvGrpSpPr>
        <p:grpSpPr>
          <a:xfrm>
            <a:off x="2467526" y="4535150"/>
            <a:ext cx="7269648" cy="930583"/>
            <a:chOff x="2467526" y="4535150"/>
            <a:chExt cx="7269648" cy="930583"/>
          </a:xfrm>
        </p:grpSpPr>
        <p:sp>
          <p:nvSpPr>
            <p:cNvPr id="13" name="Freeform: Shape 12">
              <a:extLst>
                <a:ext uri="{FF2B5EF4-FFF2-40B4-BE49-F238E27FC236}">
                  <a16:creationId xmlns:a16="http://schemas.microsoft.com/office/drawing/2014/main" id="{19C253B3-3F82-7795-9993-C6202F4CE2B7}"/>
                </a:ext>
              </a:extLst>
            </p:cNvPr>
            <p:cNvSpPr/>
            <p:nvPr/>
          </p:nvSpPr>
          <p:spPr>
            <a:xfrm>
              <a:off x="2467526" y="4535150"/>
              <a:ext cx="7269648" cy="647362"/>
            </a:xfrm>
            <a:custGeom>
              <a:avLst/>
              <a:gdLst>
                <a:gd name="connsiteX0" fmla="*/ 0 w 7269648"/>
                <a:gd name="connsiteY0" fmla="*/ 64736 h 647362"/>
                <a:gd name="connsiteX1" fmla="*/ 64736 w 7269648"/>
                <a:gd name="connsiteY1" fmla="*/ 0 h 647362"/>
                <a:gd name="connsiteX2" fmla="*/ 7204912 w 7269648"/>
                <a:gd name="connsiteY2" fmla="*/ 0 h 647362"/>
                <a:gd name="connsiteX3" fmla="*/ 7269648 w 7269648"/>
                <a:gd name="connsiteY3" fmla="*/ 64736 h 647362"/>
                <a:gd name="connsiteX4" fmla="*/ 7269648 w 7269648"/>
                <a:gd name="connsiteY4" fmla="*/ 582626 h 647362"/>
                <a:gd name="connsiteX5" fmla="*/ 7204912 w 7269648"/>
                <a:gd name="connsiteY5" fmla="*/ 647362 h 647362"/>
                <a:gd name="connsiteX6" fmla="*/ 64736 w 7269648"/>
                <a:gd name="connsiteY6" fmla="*/ 647362 h 647362"/>
                <a:gd name="connsiteX7" fmla="*/ 0 w 7269648"/>
                <a:gd name="connsiteY7" fmla="*/ 582626 h 647362"/>
                <a:gd name="connsiteX8" fmla="*/ 0 w 7269648"/>
                <a:gd name="connsiteY8" fmla="*/ 64736 h 64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9648" h="647362">
                  <a:moveTo>
                    <a:pt x="0" y="64736"/>
                  </a:moveTo>
                  <a:cubicBezTo>
                    <a:pt x="0" y="28983"/>
                    <a:pt x="28983" y="0"/>
                    <a:pt x="64736" y="0"/>
                  </a:cubicBezTo>
                  <a:lnTo>
                    <a:pt x="7204912" y="0"/>
                  </a:lnTo>
                  <a:cubicBezTo>
                    <a:pt x="7240665" y="0"/>
                    <a:pt x="7269648" y="28983"/>
                    <a:pt x="7269648" y="64736"/>
                  </a:cubicBezTo>
                  <a:lnTo>
                    <a:pt x="7269648" y="582626"/>
                  </a:lnTo>
                  <a:cubicBezTo>
                    <a:pt x="7269648" y="618379"/>
                    <a:pt x="7240665" y="647362"/>
                    <a:pt x="7204912" y="647362"/>
                  </a:cubicBezTo>
                  <a:lnTo>
                    <a:pt x="64736" y="647362"/>
                  </a:lnTo>
                  <a:cubicBezTo>
                    <a:pt x="28983" y="647362"/>
                    <a:pt x="0" y="618379"/>
                    <a:pt x="0" y="582626"/>
                  </a:cubicBezTo>
                  <a:lnTo>
                    <a:pt x="0" y="64736"/>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5161" tIns="95161" rIns="95161" bIns="95161"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accent1"/>
                  </a:solidFill>
                  <a:latin typeface="+mj-lt"/>
                </a:rPr>
                <a:t>Wait for feedback</a:t>
              </a:r>
            </a:p>
          </p:txBody>
        </p:sp>
        <p:sp>
          <p:nvSpPr>
            <p:cNvPr id="14" name="Freeform: Shape 13">
              <a:extLst>
                <a:ext uri="{FF2B5EF4-FFF2-40B4-BE49-F238E27FC236}">
                  <a16:creationId xmlns:a16="http://schemas.microsoft.com/office/drawing/2014/main" id="{3F5C9AE6-3D47-4DB6-504F-12702E0C4C29}"/>
                </a:ext>
              </a:extLst>
            </p:cNvPr>
            <p:cNvSpPr/>
            <p:nvPr/>
          </p:nvSpPr>
          <p:spPr>
            <a:xfrm>
              <a:off x="5956693" y="5222972"/>
              <a:ext cx="291314" cy="242761"/>
            </a:xfrm>
            <a:custGeom>
              <a:avLst/>
              <a:gdLst>
                <a:gd name="connsiteX0" fmla="*/ 0 w 242760"/>
                <a:gd name="connsiteY0" fmla="*/ 58263 h 291313"/>
                <a:gd name="connsiteX1" fmla="*/ 121380 w 242760"/>
                <a:gd name="connsiteY1" fmla="*/ 58263 h 291313"/>
                <a:gd name="connsiteX2" fmla="*/ 121380 w 242760"/>
                <a:gd name="connsiteY2" fmla="*/ 0 h 291313"/>
                <a:gd name="connsiteX3" fmla="*/ 242760 w 242760"/>
                <a:gd name="connsiteY3" fmla="*/ 145657 h 291313"/>
                <a:gd name="connsiteX4" fmla="*/ 121380 w 242760"/>
                <a:gd name="connsiteY4" fmla="*/ 291313 h 291313"/>
                <a:gd name="connsiteX5" fmla="*/ 121380 w 242760"/>
                <a:gd name="connsiteY5" fmla="*/ 233050 h 291313"/>
                <a:gd name="connsiteX6" fmla="*/ 0 w 242760"/>
                <a:gd name="connsiteY6" fmla="*/ 233050 h 291313"/>
                <a:gd name="connsiteX7" fmla="*/ 0 w 242760"/>
                <a:gd name="connsiteY7" fmla="*/ 58263 h 29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760" h="291313">
                  <a:moveTo>
                    <a:pt x="194207" y="1"/>
                  </a:moveTo>
                  <a:lnTo>
                    <a:pt x="194207" y="145657"/>
                  </a:lnTo>
                  <a:lnTo>
                    <a:pt x="242760" y="145657"/>
                  </a:lnTo>
                  <a:lnTo>
                    <a:pt x="121380" y="291312"/>
                  </a:lnTo>
                  <a:lnTo>
                    <a:pt x="0" y="145657"/>
                  </a:lnTo>
                  <a:lnTo>
                    <a:pt x="48553" y="145657"/>
                  </a:lnTo>
                  <a:lnTo>
                    <a:pt x="48553" y="1"/>
                  </a:lnTo>
                  <a:lnTo>
                    <a:pt x="194207" y="1"/>
                  </a:lnTo>
                  <a:close/>
                </a:path>
              </a:pathLst>
            </a:custGeom>
            <a:solidFill>
              <a:schemeClr val="tx2"/>
            </a:solidFill>
          </p:spPr>
          <p:style>
            <a:lnRef idx="0">
              <a:schemeClr val="accent6">
                <a:tint val="60000"/>
                <a:hueOff val="0"/>
                <a:satOff val="0"/>
                <a:lumOff val="0"/>
                <a:alphaOff val="0"/>
              </a:schemeClr>
            </a:lnRef>
            <a:fillRef idx="1">
              <a:scrgbClr r="0" g="0" b="0"/>
            </a:fillRef>
            <a:effectRef idx="1">
              <a:schemeClr val="accent6">
                <a:tint val="60000"/>
                <a:hueOff val="0"/>
                <a:satOff val="0"/>
                <a:lumOff val="0"/>
                <a:alphaOff val="0"/>
              </a:schemeClr>
            </a:effectRef>
            <a:fontRef idx="minor">
              <a:schemeClr val="lt1"/>
            </a:fontRef>
          </p:style>
          <p:txBody>
            <a:bodyPr spcFirstLastPara="0" vert="horz" wrap="square" lIns="58264" tIns="0" rIns="58263" bIns="72829" numCol="1" spcCol="1270" anchor="ctr" anchorCtr="0">
              <a:noAutofit/>
            </a:bodyPr>
            <a:lstStyle/>
            <a:p>
              <a:pPr marL="0" lvl="0" indent="0" algn="ctr" defTabSz="533400">
                <a:lnSpc>
                  <a:spcPct val="90000"/>
                </a:lnSpc>
                <a:spcBef>
                  <a:spcPct val="0"/>
                </a:spcBef>
                <a:spcAft>
                  <a:spcPct val="35000"/>
                </a:spcAft>
                <a:buNone/>
              </a:pPr>
              <a:endParaRPr lang="en-AU" sz="1200" kern="1200"/>
            </a:p>
          </p:txBody>
        </p:sp>
      </p:grpSp>
      <p:sp>
        <p:nvSpPr>
          <p:cNvPr id="15" name="Freeform: Shape 14">
            <a:extLst>
              <a:ext uri="{FF2B5EF4-FFF2-40B4-BE49-F238E27FC236}">
                <a16:creationId xmlns:a16="http://schemas.microsoft.com/office/drawing/2014/main" id="{170EB695-0150-F287-AA80-8F553C65741A}"/>
              </a:ext>
            </a:extLst>
          </p:cNvPr>
          <p:cNvSpPr/>
          <p:nvPr/>
        </p:nvSpPr>
        <p:spPr>
          <a:xfrm>
            <a:off x="2467526" y="5506193"/>
            <a:ext cx="7269648" cy="647362"/>
          </a:xfrm>
          <a:custGeom>
            <a:avLst/>
            <a:gdLst>
              <a:gd name="connsiteX0" fmla="*/ 0 w 7269648"/>
              <a:gd name="connsiteY0" fmla="*/ 64736 h 647362"/>
              <a:gd name="connsiteX1" fmla="*/ 64736 w 7269648"/>
              <a:gd name="connsiteY1" fmla="*/ 0 h 647362"/>
              <a:gd name="connsiteX2" fmla="*/ 7204912 w 7269648"/>
              <a:gd name="connsiteY2" fmla="*/ 0 h 647362"/>
              <a:gd name="connsiteX3" fmla="*/ 7269648 w 7269648"/>
              <a:gd name="connsiteY3" fmla="*/ 64736 h 647362"/>
              <a:gd name="connsiteX4" fmla="*/ 7269648 w 7269648"/>
              <a:gd name="connsiteY4" fmla="*/ 582626 h 647362"/>
              <a:gd name="connsiteX5" fmla="*/ 7204912 w 7269648"/>
              <a:gd name="connsiteY5" fmla="*/ 647362 h 647362"/>
              <a:gd name="connsiteX6" fmla="*/ 64736 w 7269648"/>
              <a:gd name="connsiteY6" fmla="*/ 647362 h 647362"/>
              <a:gd name="connsiteX7" fmla="*/ 0 w 7269648"/>
              <a:gd name="connsiteY7" fmla="*/ 582626 h 647362"/>
              <a:gd name="connsiteX8" fmla="*/ 0 w 7269648"/>
              <a:gd name="connsiteY8" fmla="*/ 64736 h 64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9648" h="647362">
                <a:moveTo>
                  <a:pt x="0" y="64736"/>
                </a:moveTo>
                <a:cubicBezTo>
                  <a:pt x="0" y="28983"/>
                  <a:pt x="28983" y="0"/>
                  <a:pt x="64736" y="0"/>
                </a:cubicBezTo>
                <a:lnTo>
                  <a:pt x="7204912" y="0"/>
                </a:lnTo>
                <a:cubicBezTo>
                  <a:pt x="7240665" y="0"/>
                  <a:pt x="7269648" y="28983"/>
                  <a:pt x="7269648" y="64736"/>
                </a:cubicBezTo>
                <a:lnTo>
                  <a:pt x="7269648" y="582626"/>
                </a:lnTo>
                <a:cubicBezTo>
                  <a:pt x="7269648" y="618379"/>
                  <a:pt x="7240665" y="647362"/>
                  <a:pt x="7204912" y="647362"/>
                </a:cubicBezTo>
                <a:lnTo>
                  <a:pt x="64736" y="647362"/>
                </a:lnTo>
                <a:cubicBezTo>
                  <a:pt x="28983" y="647362"/>
                  <a:pt x="0" y="618379"/>
                  <a:pt x="0" y="582626"/>
                </a:cubicBezTo>
                <a:lnTo>
                  <a:pt x="0" y="64736"/>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5161" tIns="95161" rIns="95161" bIns="95161" numCol="1" spcCol="1270" anchor="ctr" anchorCtr="0">
            <a:noAutofit/>
          </a:bodyPr>
          <a:lstStyle/>
          <a:p>
            <a:pPr marL="0" lvl="0" indent="0" algn="ctr" defTabSz="889000">
              <a:lnSpc>
                <a:spcPct val="90000"/>
              </a:lnSpc>
              <a:spcBef>
                <a:spcPct val="0"/>
              </a:spcBef>
              <a:spcAft>
                <a:spcPct val="35000"/>
              </a:spcAft>
              <a:buNone/>
            </a:pPr>
            <a:r>
              <a:rPr lang="en-AU" sz="2000" b="1" kern="1200" dirty="0">
                <a:solidFill>
                  <a:schemeClr val="accent1"/>
                </a:solidFill>
                <a:latin typeface="+mj-lt"/>
              </a:rPr>
              <a:t>Erase and get ready for the next question</a:t>
            </a:r>
          </a:p>
        </p:txBody>
      </p:sp>
      <p:sp>
        <p:nvSpPr>
          <p:cNvPr id="4" name="Slide Number Placeholder 3">
            <a:extLst>
              <a:ext uri="{FF2B5EF4-FFF2-40B4-BE49-F238E27FC236}">
                <a16:creationId xmlns:a16="http://schemas.microsoft.com/office/drawing/2014/main" id="{80E67A42-8FBF-0B79-E430-E372A36F16D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167605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3FD3DB-0676-2DEA-AF94-D35A0869D934}"/>
              </a:ext>
            </a:extLst>
          </p:cNvPr>
          <p:cNvSpPr>
            <a:spLocks noGrp="1"/>
          </p:cNvSpPr>
          <p:nvPr>
            <p:ph type="title"/>
          </p:nvPr>
        </p:nvSpPr>
        <p:spPr/>
        <p:txBody>
          <a:bodyPr/>
          <a:lstStyle/>
          <a:p>
            <a:r>
              <a:rPr lang="en-AU" dirty="0"/>
              <a:t>Cold calling</a:t>
            </a:r>
          </a:p>
        </p:txBody>
      </p:sp>
      <p:sp>
        <p:nvSpPr>
          <p:cNvPr id="7" name="Text Placeholder 6">
            <a:extLst>
              <a:ext uri="{FF2B5EF4-FFF2-40B4-BE49-F238E27FC236}">
                <a16:creationId xmlns:a16="http://schemas.microsoft.com/office/drawing/2014/main" id="{D404A5BB-2F3D-1C17-CA0B-2392C371E12B}"/>
              </a:ext>
            </a:extLst>
          </p:cNvPr>
          <p:cNvSpPr>
            <a:spLocks noGrp="1"/>
          </p:cNvSpPr>
          <p:nvPr>
            <p:ph type="body" sz="quarter" idx="18"/>
          </p:nvPr>
        </p:nvSpPr>
        <p:spPr/>
        <p:txBody>
          <a:bodyPr/>
          <a:lstStyle/>
          <a:p>
            <a:r>
              <a:rPr lang="en-AU"/>
              <a:t>What it is and how to use it</a:t>
            </a:r>
            <a:endParaRPr lang="en-US"/>
          </a:p>
        </p:txBody>
      </p:sp>
      <p:sp>
        <p:nvSpPr>
          <p:cNvPr id="6" name="Content Placeholder 5">
            <a:extLst>
              <a:ext uri="{FF2B5EF4-FFF2-40B4-BE49-F238E27FC236}">
                <a16:creationId xmlns:a16="http://schemas.microsoft.com/office/drawing/2014/main" id="{BFC4A83E-53DD-4B44-4409-DA1D5DE41449}"/>
              </a:ext>
            </a:extLst>
          </p:cNvPr>
          <p:cNvSpPr>
            <a:spLocks noGrp="1"/>
          </p:cNvSpPr>
          <p:nvPr>
            <p:ph idx="4294967295"/>
          </p:nvPr>
        </p:nvSpPr>
        <p:spPr>
          <a:xfrm>
            <a:off x="365663" y="1451288"/>
            <a:ext cx="11678291" cy="444500"/>
          </a:xfrm>
        </p:spPr>
        <p:txBody>
          <a:bodyPr vert="horz" lIns="0" tIns="0" rIns="0" bIns="0" rtlCol="0" anchor="t">
            <a:noAutofit/>
          </a:bodyPr>
          <a:lstStyle/>
          <a:p>
            <a:pPr marL="285750" indent="-285750">
              <a:buChar char="•"/>
            </a:pPr>
            <a:r>
              <a:rPr lang="en-US" sz="1800" dirty="0"/>
              <a:t>The teacher asks questions that elicit thinking from everyone, calling on a non-volunteer to answer.</a:t>
            </a:r>
            <a:endParaRPr lang="en-AU" sz="1800" dirty="0"/>
          </a:p>
        </p:txBody>
      </p:sp>
      <p:sp>
        <p:nvSpPr>
          <p:cNvPr id="4" name="Rectangle: Rounded Corners 3">
            <a:extLst>
              <a:ext uri="{FF2B5EF4-FFF2-40B4-BE49-F238E27FC236}">
                <a16:creationId xmlns:a16="http://schemas.microsoft.com/office/drawing/2014/main" id="{9DA16A06-17F8-F09E-2FDD-258CA683960E}"/>
              </a:ext>
            </a:extLst>
          </p:cNvPr>
          <p:cNvSpPr/>
          <p:nvPr/>
        </p:nvSpPr>
        <p:spPr>
          <a:xfrm>
            <a:off x="1494587" y="2025766"/>
            <a:ext cx="2481280" cy="127744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b="1" dirty="0">
                <a:solidFill>
                  <a:schemeClr val="accent1"/>
                </a:solidFill>
                <a:latin typeface="+mj-lt"/>
              </a:rPr>
              <a:t>Pose the question</a:t>
            </a:r>
            <a:endParaRPr lang="en-US" sz="2000" b="1" dirty="0">
              <a:solidFill>
                <a:schemeClr val="accent1"/>
              </a:solidFill>
              <a:latin typeface="+mj-lt"/>
            </a:endParaRPr>
          </a:p>
        </p:txBody>
      </p:sp>
      <p:sp>
        <p:nvSpPr>
          <p:cNvPr id="10" name="Rectangle: Rounded Corners 9">
            <a:extLst>
              <a:ext uri="{FF2B5EF4-FFF2-40B4-BE49-F238E27FC236}">
                <a16:creationId xmlns:a16="http://schemas.microsoft.com/office/drawing/2014/main" id="{471F54F5-8EAB-2D5E-61BE-345BFC41B32E}"/>
              </a:ext>
            </a:extLst>
          </p:cNvPr>
          <p:cNvSpPr/>
          <p:nvPr/>
        </p:nvSpPr>
        <p:spPr>
          <a:xfrm>
            <a:off x="4942798" y="2025766"/>
            <a:ext cx="2481280" cy="127744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b="1">
                <a:solidFill>
                  <a:schemeClr val="accent1"/>
                </a:solidFill>
                <a:latin typeface="+mj-lt"/>
              </a:rPr>
              <a:t>Pause</a:t>
            </a:r>
            <a:endParaRPr lang="en-US" b="1">
              <a:latin typeface="+mj-lt"/>
            </a:endParaRPr>
          </a:p>
        </p:txBody>
      </p:sp>
      <p:sp>
        <p:nvSpPr>
          <p:cNvPr id="11" name="Rectangle: Rounded Corners 10">
            <a:extLst>
              <a:ext uri="{FF2B5EF4-FFF2-40B4-BE49-F238E27FC236}">
                <a16:creationId xmlns:a16="http://schemas.microsoft.com/office/drawing/2014/main" id="{AE0AC8F7-59BE-5351-6120-CF9F1B097197}"/>
              </a:ext>
            </a:extLst>
          </p:cNvPr>
          <p:cNvSpPr/>
          <p:nvPr/>
        </p:nvSpPr>
        <p:spPr>
          <a:xfrm>
            <a:off x="8391009" y="2025766"/>
            <a:ext cx="2481280" cy="127744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b="1" dirty="0">
                <a:solidFill>
                  <a:schemeClr val="accent1"/>
                </a:solidFill>
                <a:latin typeface="+mj-lt"/>
              </a:rPr>
              <a:t>Select a student to answer</a:t>
            </a:r>
          </a:p>
        </p:txBody>
      </p:sp>
      <p:sp>
        <p:nvSpPr>
          <p:cNvPr id="13" name="TextBox 12">
            <a:extLst>
              <a:ext uri="{FF2B5EF4-FFF2-40B4-BE49-F238E27FC236}">
                <a16:creationId xmlns:a16="http://schemas.microsoft.com/office/drawing/2014/main" id="{2D1FABD5-7EB2-56E0-D83B-1C4589A79E63}"/>
              </a:ext>
            </a:extLst>
          </p:cNvPr>
          <p:cNvSpPr txBox="1"/>
          <p:nvPr/>
        </p:nvSpPr>
        <p:spPr>
          <a:xfrm>
            <a:off x="360000" y="3425179"/>
            <a:ext cx="6040800" cy="316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lnSpc>
                <a:spcPct val="150000"/>
              </a:lnSpc>
              <a:spcAft>
                <a:spcPts val="600"/>
              </a:spcAft>
              <a:buFont typeface="Public Sans"/>
              <a:buChar char="•"/>
            </a:pPr>
            <a:r>
              <a:rPr lang="en-US" sz="1800" dirty="0">
                <a:cs typeface="Arial"/>
              </a:rPr>
              <a:t>Examples:</a:t>
            </a:r>
            <a:endParaRPr lang="en-US" sz="1800" dirty="0"/>
          </a:p>
          <a:p>
            <a:pPr marL="608965" lvl="1">
              <a:lnSpc>
                <a:spcPct val="150000"/>
              </a:lnSpc>
              <a:spcAft>
                <a:spcPts val="600"/>
              </a:spcAft>
            </a:pPr>
            <a:r>
              <a:rPr lang="en-US" sz="1800" dirty="0">
                <a:solidFill>
                  <a:srgbClr val="0046B8"/>
                </a:solidFill>
                <a:cs typeface="Segoe UI"/>
              </a:rPr>
              <a:t>‘What sound can the letter c make? [pause] Mary?'</a:t>
            </a:r>
            <a:r>
              <a:rPr lang="en-US" sz="1800" dirty="0">
                <a:cs typeface="Segoe UI"/>
              </a:rPr>
              <a:t>​</a:t>
            </a:r>
          </a:p>
          <a:p>
            <a:pPr marL="608965" lvl="1">
              <a:lnSpc>
                <a:spcPct val="150000"/>
              </a:lnSpc>
              <a:spcAft>
                <a:spcPts val="600"/>
              </a:spcAft>
            </a:pPr>
            <a:r>
              <a:rPr lang="en-US" sz="1800" dirty="0">
                <a:solidFill>
                  <a:srgbClr val="0046B8"/>
                </a:solidFill>
                <a:cs typeface="Segoe UI"/>
              </a:rPr>
              <a:t>'</a:t>
            </a:r>
            <a:r>
              <a:rPr lang="en-AU" sz="1800" dirty="0">
                <a:solidFill>
                  <a:srgbClr val="0046B8"/>
                </a:solidFill>
                <a:cs typeface="Segoe UI"/>
              </a:rPr>
              <a:t>How many protons and neutrons does the average carbon atom have</a:t>
            </a:r>
            <a:r>
              <a:rPr lang="en-US" sz="1800" dirty="0">
                <a:solidFill>
                  <a:srgbClr val="0046B8"/>
                </a:solidFill>
                <a:cs typeface="Segoe UI"/>
              </a:rPr>
              <a:t>? [pause] Wei?'</a:t>
            </a:r>
            <a:r>
              <a:rPr lang="en-US" sz="1800" dirty="0">
                <a:cs typeface="Segoe UI"/>
              </a:rPr>
              <a:t>​</a:t>
            </a:r>
          </a:p>
          <a:p>
            <a:pPr marL="608965" lvl="1">
              <a:lnSpc>
                <a:spcPct val="150000"/>
              </a:lnSpc>
              <a:spcAft>
                <a:spcPts val="600"/>
              </a:spcAft>
            </a:pPr>
            <a:r>
              <a:rPr lang="en-US" sz="1800" dirty="0">
                <a:solidFill>
                  <a:srgbClr val="0046B8"/>
                </a:solidFill>
                <a:cs typeface="Segoe UI"/>
              </a:rPr>
              <a:t>'How do we know this? [pause] Jose?'</a:t>
            </a:r>
            <a:r>
              <a:rPr lang="en-US" sz="1800" dirty="0">
                <a:cs typeface="Segoe UI"/>
              </a:rPr>
              <a:t>​</a:t>
            </a:r>
          </a:p>
          <a:p>
            <a:pPr marL="608965" lvl="1">
              <a:lnSpc>
                <a:spcPct val="150000"/>
              </a:lnSpc>
              <a:spcAft>
                <a:spcPts val="600"/>
              </a:spcAft>
            </a:pPr>
            <a:r>
              <a:rPr lang="en-US" sz="1800" dirty="0">
                <a:solidFill>
                  <a:srgbClr val="0046B8"/>
                </a:solidFill>
                <a:cs typeface="Segoe UI"/>
              </a:rPr>
              <a:t>'How could we explain this? [pause] </a:t>
            </a:r>
            <a:r>
              <a:rPr lang="en-US" sz="1800" dirty="0" err="1">
                <a:solidFill>
                  <a:srgbClr val="0046B8"/>
                </a:solidFill>
                <a:cs typeface="Segoe UI"/>
              </a:rPr>
              <a:t>Annisa</a:t>
            </a:r>
            <a:r>
              <a:rPr lang="en-US" sz="1800" dirty="0">
                <a:solidFill>
                  <a:srgbClr val="0046B8"/>
                </a:solidFill>
                <a:cs typeface="Segoe UI"/>
              </a:rPr>
              <a:t>, we could explain this by…?'</a:t>
            </a:r>
            <a:r>
              <a:rPr lang="en-US" sz="1800" dirty="0">
                <a:cs typeface="Segoe UI"/>
              </a:rPr>
              <a:t>​</a:t>
            </a:r>
          </a:p>
        </p:txBody>
      </p:sp>
      <p:pic>
        <p:nvPicPr>
          <p:cNvPr id="14" name="Picture 13" descr="A group of students sitting at their desks. One student responds to a question after being called upon.">
            <a:extLst>
              <a:ext uri="{FF2B5EF4-FFF2-40B4-BE49-F238E27FC236}">
                <a16:creationId xmlns:a16="http://schemas.microsoft.com/office/drawing/2014/main" id="{E1BA5BFA-066C-6604-EDAB-F26BFF35D1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51566" y="3303206"/>
            <a:ext cx="4932434" cy="3288289"/>
          </a:xfrm>
          <a:prstGeom prst="rect">
            <a:avLst/>
          </a:prstGeom>
        </p:spPr>
      </p:pic>
      <p:sp>
        <p:nvSpPr>
          <p:cNvPr id="2" name="Slide Number Placeholder 3">
            <a:extLst>
              <a:ext uri="{FF2B5EF4-FFF2-40B4-BE49-F238E27FC236}">
                <a16:creationId xmlns:a16="http://schemas.microsoft.com/office/drawing/2014/main" id="{67DA4837-D77F-F11E-E80A-408B873C3CE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421134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3FD3DB-0676-2DEA-AF94-D35A0869D934}"/>
              </a:ext>
            </a:extLst>
          </p:cNvPr>
          <p:cNvSpPr>
            <a:spLocks noGrp="1"/>
          </p:cNvSpPr>
          <p:nvPr>
            <p:ph type="title"/>
          </p:nvPr>
        </p:nvSpPr>
        <p:spPr/>
        <p:txBody>
          <a:bodyPr/>
          <a:lstStyle/>
          <a:p>
            <a:r>
              <a:rPr lang="en-AU" dirty="0"/>
              <a:t>Choral response</a:t>
            </a:r>
          </a:p>
        </p:txBody>
      </p:sp>
      <p:sp>
        <p:nvSpPr>
          <p:cNvPr id="7" name="Text Placeholder 6">
            <a:extLst>
              <a:ext uri="{FF2B5EF4-FFF2-40B4-BE49-F238E27FC236}">
                <a16:creationId xmlns:a16="http://schemas.microsoft.com/office/drawing/2014/main" id="{D404A5BB-2F3D-1C17-CA0B-2392C371E12B}"/>
              </a:ext>
            </a:extLst>
          </p:cNvPr>
          <p:cNvSpPr>
            <a:spLocks noGrp="1"/>
          </p:cNvSpPr>
          <p:nvPr>
            <p:ph type="body" sz="quarter" idx="18"/>
          </p:nvPr>
        </p:nvSpPr>
        <p:spPr/>
        <p:txBody>
          <a:bodyPr/>
          <a:lstStyle/>
          <a:p>
            <a:r>
              <a:rPr lang="en-AU" dirty="0"/>
              <a:t>What it is and how to use it</a:t>
            </a:r>
          </a:p>
        </p:txBody>
      </p:sp>
      <p:sp>
        <p:nvSpPr>
          <p:cNvPr id="6" name="Content Placeholder 5">
            <a:extLst>
              <a:ext uri="{FF2B5EF4-FFF2-40B4-BE49-F238E27FC236}">
                <a16:creationId xmlns:a16="http://schemas.microsoft.com/office/drawing/2014/main" id="{BFC4A83E-53DD-4B44-4409-DA1D5DE41449}"/>
              </a:ext>
            </a:extLst>
          </p:cNvPr>
          <p:cNvSpPr>
            <a:spLocks noGrp="1"/>
          </p:cNvSpPr>
          <p:nvPr>
            <p:ph idx="4294967295"/>
          </p:nvPr>
        </p:nvSpPr>
        <p:spPr>
          <a:xfrm>
            <a:off x="360025" y="1522934"/>
            <a:ext cx="11483975" cy="4537075"/>
          </a:xfrm>
        </p:spPr>
        <p:txBody>
          <a:bodyPr vert="horz" lIns="0" tIns="0" rIns="0" bIns="0" rtlCol="0" anchor="t">
            <a:noAutofit/>
          </a:bodyPr>
          <a:lstStyle/>
          <a:p>
            <a:pPr marL="285750" indent="-285750">
              <a:buChar char="•"/>
            </a:pPr>
            <a:r>
              <a:rPr lang="en-US" sz="1800" dirty="0"/>
              <a:t>All students say the answer out loud at the same time. </a:t>
            </a:r>
          </a:p>
          <a:p>
            <a:pPr marL="285750" indent="-285750">
              <a:buChar char="•"/>
            </a:pPr>
            <a:r>
              <a:rPr lang="en-US" sz="1800" dirty="0"/>
              <a:t>The teacher may cue the students to answer the question together with something like a hand gesture</a:t>
            </a:r>
          </a:p>
          <a:p>
            <a:pPr marL="285750" indent="-285750">
              <a:buChar char="•"/>
            </a:pPr>
            <a:r>
              <a:rPr lang="en-US" sz="1800" dirty="0"/>
              <a:t>Examples:  </a:t>
            </a:r>
          </a:p>
          <a:p>
            <a:pPr marL="534988"/>
            <a:r>
              <a:rPr lang="en-US" sz="1800" dirty="0">
                <a:solidFill>
                  <a:srgbClr val="0046B8"/>
                </a:solidFill>
              </a:rPr>
              <a:t>'Count with me in fives </a:t>
            </a:r>
            <a:r>
              <a:rPr lang="en-US" sz="1800" dirty="0"/>
              <a:t>–</a:t>
            </a:r>
            <a:r>
              <a:rPr lang="en-US" sz="1800" dirty="0">
                <a:solidFill>
                  <a:srgbClr val="0046B8"/>
                </a:solidFill>
              </a:rPr>
              <a:t> 5, 10 , 15, 20…'</a:t>
            </a:r>
          </a:p>
          <a:p>
            <a:pPr marL="534988"/>
            <a:r>
              <a:rPr lang="en-US" sz="1800" dirty="0">
                <a:solidFill>
                  <a:srgbClr val="0046B8"/>
                </a:solidFill>
              </a:rPr>
              <a:t>'What is the phoneme?' '</a:t>
            </a:r>
            <a:r>
              <a:rPr lang="en-US" sz="1800" dirty="0" err="1">
                <a:solidFill>
                  <a:srgbClr val="0046B8"/>
                </a:solidFill>
              </a:rPr>
              <a:t>sh</a:t>
            </a:r>
            <a:r>
              <a:rPr lang="en-US" sz="1800" dirty="0">
                <a:solidFill>
                  <a:srgbClr val="0046B8"/>
                </a:solidFill>
              </a:rPr>
              <a:t>'</a:t>
            </a:r>
          </a:p>
          <a:p>
            <a:pPr marL="534988" lvl="3" indent="0">
              <a:spcAft>
                <a:spcPts val="1200"/>
              </a:spcAft>
              <a:buNone/>
            </a:pPr>
            <a:r>
              <a:rPr lang="en-US" sz="1600" dirty="0">
                <a:solidFill>
                  <a:srgbClr val="0046B8"/>
                </a:solidFill>
              </a:rPr>
              <a:t>'What is our first safety rule in the kitchen?'</a:t>
            </a:r>
          </a:p>
          <a:p>
            <a:pPr marL="534988" lvl="3" indent="0">
              <a:spcAft>
                <a:spcPts val="1200"/>
              </a:spcAft>
              <a:buNone/>
            </a:pPr>
            <a:r>
              <a:rPr lang="en-US" sz="1600" dirty="0">
                <a:solidFill>
                  <a:srgbClr val="0046B8"/>
                </a:solidFill>
              </a:rPr>
              <a:t>'Every map needs a boarder, title, orientation, </a:t>
            </a:r>
            <a:br>
              <a:rPr lang="en-US" sz="1600" dirty="0">
                <a:solidFill>
                  <a:srgbClr val="0046B8"/>
                </a:solidFill>
              </a:rPr>
            </a:br>
            <a:r>
              <a:rPr lang="en-US" sz="1600" dirty="0">
                <a:solidFill>
                  <a:srgbClr val="0046B8"/>
                </a:solidFill>
              </a:rPr>
              <a:t>legend and…'</a:t>
            </a:r>
          </a:p>
          <a:p>
            <a:pPr marL="534988" lvl="3" indent="0">
              <a:spcAft>
                <a:spcPts val="1200"/>
              </a:spcAft>
              <a:buNone/>
            </a:pPr>
            <a:r>
              <a:rPr lang="en-AU" sz="1600" dirty="0">
                <a:solidFill>
                  <a:srgbClr val="0046B8"/>
                </a:solidFill>
              </a:rPr>
              <a:t>'A positive charge and a negative charge will…'</a:t>
            </a:r>
            <a:endParaRPr lang="en-AU" sz="1600" dirty="0"/>
          </a:p>
        </p:txBody>
      </p:sp>
      <p:pic>
        <p:nvPicPr>
          <p:cNvPr id="9" name="Picture 8" descr="A group of students sitting at their desks. All students respond to a question in unison.">
            <a:extLst>
              <a:ext uri="{FF2B5EF4-FFF2-40B4-BE49-F238E27FC236}">
                <a16:creationId xmlns:a16="http://schemas.microsoft.com/office/drawing/2014/main" id="{30FC80BE-99B8-98BE-6789-54C33CC4D6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01246" y="2980034"/>
            <a:ext cx="4573361" cy="3535966"/>
          </a:xfrm>
          <a:prstGeom prst="rect">
            <a:avLst/>
          </a:prstGeom>
        </p:spPr>
      </p:pic>
      <p:sp>
        <p:nvSpPr>
          <p:cNvPr id="2" name="Slide Number Placeholder 3">
            <a:extLst>
              <a:ext uri="{FF2B5EF4-FFF2-40B4-BE49-F238E27FC236}">
                <a16:creationId xmlns:a16="http://schemas.microsoft.com/office/drawing/2014/main" id="{67DA4837-D77F-F11E-E80A-408B873C3CE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33</a:t>
            </a:fld>
            <a:endParaRPr lang="en-AU"/>
          </a:p>
        </p:txBody>
      </p:sp>
    </p:spTree>
    <p:extLst>
      <p:ext uri="{BB962C8B-B14F-4D97-AF65-F5344CB8AC3E}">
        <p14:creationId xmlns:p14="http://schemas.microsoft.com/office/powerpoint/2010/main" val="91712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US" dirty="0"/>
              <a:t>Responsive tea</a:t>
            </a:r>
            <a:r>
              <a:rPr lang="en-AU" dirty="0"/>
              <a:t>ching</a:t>
            </a:r>
          </a:p>
        </p:txBody>
      </p:sp>
      <p:sp>
        <p:nvSpPr>
          <p:cNvPr id="3" name="Text Placeholder 2">
            <a:extLst>
              <a:ext uri="{FF2B5EF4-FFF2-40B4-BE49-F238E27FC236}">
                <a16:creationId xmlns:a16="http://schemas.microsoft.com/office/drawing/2014/main" id="{5DB8B9B6-D34D-2252-7132-B26AFD121DFA}"/>
              </a:ext>
            </a:extLst>
          </p:cNvPr>
          <p:cNvSpPr>
            <a:spLocks noGrp="1"/>
          </p:cNvSpPr>
          <p:nvPr>
            <p:ph type="body" sz="quarter" idx="11"/>
          </p:nvPr>
        </p:nvSpPr>
        <p:spPr>
          <a:xfrm>
            <a:off x="539999" y="3117146"/>
            <a:ext cx="8839131" cy="684000"/>
          </a:xfrm>
        </p:spPr>
        <p:txBody>
          <a:bodyPr/>
          <a:lstStyle/>
          <a:p>
            <a:r>
              <a:rPr lang="en-AU" sz="5400" dirty="0"/>
              <a:t>Technique B</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03719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38C0-FBAF-0493-A41D-2A4134824062}"/>
              </a:ext>
            </a:extLst>
          </p:cNvPr>
          <p:cNvSpPr>
            <a:spLocks noGrp="1"/>
          </p:cNvSpPr>
          <p:nvPr>
            <p:ph type="title"/>
          </p:nvPr>
        </p:nvSpPr>
        <p:spPr/>
        <p:txBody>
          <a:bodyPr/>
          <a:lstStyle/>
          <a:p>
            <a:r>
              <a:rPr lang="en-AU" dirty="0"/>
              <a:t>How does it work? </a:t>
            </a:r>
            <a:r>
              <a:rPr lang="en-AU" dirty="0">
                <a:solidFill>
                  <a:schemeClr val="bg1"/>
                </a:solidFill>
              </a:rPr>
              <a:t>(2)</a:t>
            </a:r>
          </a:p>
        </p:txBody>
      </p:sp>
      <p:sp>
        <p:nvSpPr>
          <p:cNvPr id="5" name="Text Placeholder 4">
            <a:extLst>
              <a:ext uri="{FF2B5EF4-FFF2-40B4-BE49-F238E27FC236}">
                <a16:creationId xmlns:a16="http://schemas.microsoft.com/office/drawing/2014/main" id="{1CF857CD-0F92-C0EE-F3A9-93DE6DE54D9C}"/>
              </a:ext>
            </a:extLst>
          </p:cNvPr>
          <p:cNvSpPr>
            <a:spLocks noGrp="1"/>
          </p:cNvSpPr>
          <p:nvPr>
            <p:ph type="body" sz="quarter" idx="18"/>
          </p:nvPr>
        </p:nvSpPr>
        <p:spPr/>
        <p:txBody>
          <a:bodyPr/>
          <a:lstStyle/>
          <a:p>
            <a:r>
              <a:rPr lang="en-AU"/>
              <a:t>Responsive teaching</a:t>
            </a:r>
          </a:p>
        </p:txBody>
      </p:sp>
      <p:sp>
        <p:nvSpPr>
          <p:cNvPr id="3" name="Content Placeholder 2">
            <a:extLst>
              <a:ext uri="{FF2B5EF4-FFF2-40B4-BE49-F238E27FC236}">
                <a16:creationId xmlns:a16="http://schemas.microsoft.com/office/drawing/2014/main" id="{0C94D401-5C5E-DA74-62B7-1187427A9FBE}"/>
              </a:ext>
            </a:extLst>
          </p:cNvPr>
          <p:cNvSpPr>
            <a:spLocks noGrp="1"/>
          </p:cNvSpPr>
          <p:nvPr>
            <p:ph idx="1"/>
          </p:nvPr>
        </p:nvSpPr>
        <p:spPr>
          <a:xfrm>
            <a:off x="360000" y="1620000"/>
            <a:ext cx="4473257" cy="4536000"/>
          </a:xfrm>
        </p:spPr>
        <p:txBody>
          <a:bodyPr/>
          <a:lstStyle/>
          <a:p>
            <a:pPr marL="285750" indent="-285750">
              <a:buFont typeface="Arial" panose="020B0604020202020204" pitchFamily="34" charset="0"/>
              <a:buChar char="•"/>
            </a:pPr>
            <a:r>
              <a:rPr lang="en-AU" dirty="0">
                <a:solidFill>
                  <a:srgbClr val="002060"/>
                </a:solidFill>
              </a:rPr>
              <a:t>It provides information for the teacher to make instructional decisions about where to go next in the learning.</a:t>
            </a:r>
          </a:p>
          <a:p>
            <a:pPr marL="285750" indent="-285750">
              <a:buFont typeface="Arial" panose="020B0604020202020204" pitchFamily="34" charset="0"/>
              <a:buChar char="•"/>
            </a:pPr>
            <a:r>
              <a:rPr lang="en-AU" dirty="0">
                <a:solidFill>
                  <a:srgbClr val="002060"/>
                </a:solidFill>
              </a:rPr>
              <a:t>It is the actions taken by the teacher after they have checked for understanding.</a:t>
            </a:r>
          </a:p>
        </p:txBody>
      </p:sp>
      <p:pic>
        <p:nvPicPr>
          <p:cNvPr id="6" name="Picture 2" descr="After each check for understanding the teacher makes a data-driven decision; whether to move forward or revisit the content based on the students’ responses. This decision is made quickly to keep the lesson on track.&#10;">
            <a:extLst>
              <a:ext uri="{FF2B5EF4-FFF2-40B4-BE49-F238E27FC236}">
                <a16:creationId xmlns:a16="http://schemas.microsoft.com/office/drawing/2014/main" id="{536C9372-31E4-E6CA-F69B-727254859A1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256193" y="1620000"/>
            <a:ext cx="8575807" cy="42554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C660EEB-03FE-CB67-E92F-45804E72CE8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142341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p:txBody>
          <a:bodyPr/>
          <a:lstStyle/>
          <a:p>
            <a:r>
              <a:rPr lang="en-AU" dirty="0"/>
              <a:t>Key considerations </a:t>
            </a:r>
            <a:r>
              <a:rPr lang="en-AU" dirty="0">
                <a:solidFill>
                  <a:schemeClr val="bg1"/>
                </a:solidFill>
              </a:rPr>
              <a:t>(2)</a:t>
            </a:r>
          </a:p>
        </p:txBody>
      </p:sp>
      <p:sp>
        <p:nvSpPr>
          <p:cNvPr id="7" name="Text Placeholder 6">
            <a:extLst>
              <a:ext uri="{FF2B5EF4-FFF2-40B4-BE49-F238E27FC236}">
                <a16:creationId xmlns:a16="http://schemas.microsoft.com/office/drawing/2014/main" id="{F6D31783-50A3-CF90-C437-9C759C09B80A}"/>
              </a:ext>
            </a:extLst>
          </p:cNvPr>
          <p:cNvSpPr>
            <a:spLocks noGrp="1"/>
          </p:cNvSpPr>
          <p:nvPr>
            <p:ph type="body" sz="quarter" idx="18"/>
          </p:nvPr>
        </p:nvSpPr>
        <p:spPr/>
        <p:txBody>
          <a:bodyPr/>
          <a:lstStyle/>
          <a:p>
            <a:r>
              <a:rPr lang="en-AU"/>
              <a:t>Responsive teaching</a:t>
            </a:r>
          </a:p>
        </p:txBody>
      </p:sp>
      <p:sp>
        <p:nvSpPr>
          <p:cNvPr id="4" name="Content Placeholder 3">
            <a:extLst>
              <a:ext uri="{FF2B5EF4-FFF2-40B4-BE49-F238E27FC236}">
                <a16:creationId xmlns:a16="http://schemas.microsoft.com/office/drawing/2014/main" id="{38DFBC68-EFCE-5491-203B-11E9BF3FDCBB}"/>
              </a:ext>
            </a:extLst>
          </p:cNvPr>
          <p:cNvSpPr>
            <a:spLocks noGrp="1"/>
          </p:cNvSpPr>
          <p:nvPr>
            <p:ph idx="1"/>
          </p:nvPr>
        </p:nvSpPr>
        <p:spPr/>
        <p:txBody>
          <a:bodyPr vert="horz" lIns="0" tIns="0" rIns="0" bIns="0" rtlCol="0" anchor="t">
            <a:noAutofit/>
          </a:bodyPr>
          <a:lstStyle/>
          <a:p>
            <a:pPr marL="285750" indent="-285750">
              <a:buChar char="•"/>
            </a:pPr>
            <a:r>
              <a:rPr lang="en-AU" dirty="0"/>
              <a:t>Responsive teaching presumes that misunderstandings and misconceptions are expected and normal in learning.</a:t>
            </a:r>
            <a:endParaRPr lang="en-US" dirty="0"/>
          </a:p>
          <a:p>
            <a:pPr marL="285750" indent="-285750">
              <a:buFont typeface="Arial" panose="020B0604020202020204" pitchFamily="34" charset="0"/>
              <a:buChar char="•"/>
            </a:pPr>
            <a:r>
              <a:rPr lang="en-US" dirty="0"/>
              <a:t>The teacher does not move on unless most of the class demonstrates understanding. </a:t>
            </a:r>
          </a:p>
          <a:p>
            <a:pPr marL="285750" indent="-285750">
              <a:buFont typeface="Arial" panose="020B0604020202020204" pitchFamily="34" charset="0"/>
              <a:buChar char="•"/>
            </a:pPr>
            <a:r>
              <a:rPr lang="en-AU" dirty="0"/>
              <a:t>Responsive teaching </a:t>
            </a:r>
            <a:r>
              <a:rPr lang="en-US" dirty="0"/>
              <a:t>requires decisions about feedback and corrections.</a:t>
            </a:r>
          </a:p>
          <a:p>
            <a:pPr marL="285750" indent="-285750">
              <a:buFont typeface="Arial" panose="020B0604020202020204" pitchFamily="34" charset="0"/>
              <a:buChar char="•"/>
            </a:pPr>
            <a:r>
              <a:rPr lang="en-AU" dirty="0"/>
              <a:t>Feedback is immediate to prevent misunderstandings being consolidated.</a:t>
            </a:r>
            <a:endParaRPr lang="en-US" dirty="0"/>
          </a:p>
          <a:p>
            <a:pPr marL="285750" indent="-285750">
              <a:buFont typeface="Arial" panose="020B0604020202020204" pitchFamily="34" charset="0"/>
              <a:buChar char="•"/>
            </a:pPr>
            <a:r>
              <a:rPr lang="en-AU" dirty="0"/>
              <a:t>Responsive teaching </a:t>
            </a:r>
            <a:r>
              <a:rPr lang="en-US" dirty="0"/>
              <a:t>supports differentiated teaching and learning.</a:t>
            </a:r>
            <a:endParaRPr lang="en-AU" dirty="0"/>
          </a:p>
        </p:txBody>
      </p:sp>
      <p:sp>
        <p:nvSpPr>
          <p:cNvPr id="5" name="TextBox 4">
            <a:extLst>
              <a:ext uri="{FF2B5EF4-FFF2-40B4-BE49-F238E27FC236}">
                <a16:creationId xmlns:a16="http://schemas.microsoft.com/office/drawing/2014/main" id="{594EA6E6-35CF-EBC1-9781-BBFABB330892}"/>
              </a:ext>
            </a:extLst>
          </p:cNvPr>
          <p:cNvSpPr txBox="1"/>
          <p:nvPr/>
        </p:nvSpPr>
        <p:spPr>
          <a:xfrm>
            <a:off x="359999" y="6385985"/>
            <a:ext cx="10080000" cy="180001"/>
          </a:xfrm>
          <a:prstGeom prst="rect">
            <a:avLst/>
          </a:prstGeom>
          <a:noFill/>
        </p:spPr>
        <p:txBody>
          <a:bodyPr wrap="none" lIns="0" tIns="0" rIns="0" bIns="0" rtlCol="0">
            <a:noAutofit/>
          </a:bodyPr>
          <a:lstStyle/>
          <a:p>
            <a:pPr algn="l"/>
            <a:r>
              <a:rPr lang="en-AU" sz="1200" dirty="0"/>
              <a:t>1. </a:t>
            </a:r>
            <a:r>
              <a:rPr lang="en-AU" sz="1200" dirty="0" err="1"/>
              <a:t>Rosenshine</a:t>
            </a:r>
            <a:r>
              <a:rPr lang="en-AU" sz="1200" dirty="0"/>
              <a:t>, B. (2012). Principles of instruction: Research-based strategies that all teachers should know. American Educator, 36(1), 12–39.</a:t>
            </a:r>
          </a:p>
        </p:txBody>
      </p:sp>
      <p:sp>
        <p:nvSpPr>
          <p:cNvPr id="2" name="Slide Number Placeholder 3">
            <a:extLst>
              <a:ext uri="{FF2B5EF4-FFF2-40B4-BE49-F238E27FC236}">
                <a16:creationId xmlns:a16="http://schemas.microsoft.com/office/drawing/2014/main" id="{6CBD8E3D-2ECE-B232-18C8-64DE8FB9C3E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36</a:t>
            </a:fld>
            <a:endParaRPr lang="en-AU"/>
          </a:p>
        </p:txBody>
      </p:sp>
    </p:spTree>
    <p:extLst>
      <p:ext uri="{BB962C8B-B14F-4D97-AF65-F5344CB8AC3E}">
        <p14:creationId xmlns:p14="http://schemas.microsoft.com/office/powerpoint/2010/main" val="70771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1252-D4A0-1FF1-E3F8-15D8BE0FAB32}"/>
              </a:ext>
            </a:extLst>
          </p:cNvPr>
          <p:cNvSpPr>
            <a:spLocks noGrp="1"/>
          </p:cNvSpPr>
          <p:nvPr>
            <p:ph type="title"/>
          </p:nvPr>
        </p:nvSpPr>
        <p:spPr/>
        <p:txBody>
          <a:bodyPr/>
          <a:lstStyle/>
          <a:p>
            <a:r>
              <a:rPr lang="en-US" dirty="0"/>
              <a:t>Checking for understanding </a:t>
            </a:r>
            <a:r>
              <a:rPr lang="en-US" dirty="0">
                <a:solidFill>
                  <a:schemeClr val="bg1"/>
                </a:solidFill>
              </a:rPr>
              <a:t>(3)</a:t>
            </a:r>
          </a:p>
        </p:txBody>
      </p:sp>
      <p:sp>
        <p:nvSpPr>
          <p:cNvPr id="5" name="Text Placeholder 4">
            <a:extLst>
              <a:ext uri="{FF2B5EF4-FFF2-40B4-BE49-F238E27FC236}">
                <a16:creationId xmlns:a16="http://schemas.microsoft.com/office/drawing/2014/main" id="{6807A68D-562A-0D5F-CA17-3CEAAD1EF4CA}"/>
              </a:ext>
            </a:extLst>
          </p:cNvPr>
          <p:cNvSpPr>
            <a:spLocks noGrp="1"/>
          </p:cNvSpPr>
          <p:nvPr>
            <p:ph type="body" sz="quarter" idx="18"/>
          </p:nvPr>
        </p:nvSpPr>
        <p:spPr/>
        <p:txBody>
          <a:bodyPr/>
          <a:lstStyle/>
          <a:p>
            <a:r>
              <a:rPr lang="en-US"/>
              <a:t>Student response systems</a:t>
            </a:r>
          </a:p>
        </p:txBody>
      </p:sp>
      <p:grpSp>
        <p:nvGrpSpPr>
          <p:cNvPr id="10" name="Group 9" descr="Response cards">
            <a:extLst>
              <a:ext uri="{FF2B5EF4-FFF2-40B4-BE49-F238E27FC236}">
                <a16:creationId xmlns:a16="http://schemas.microsoft.com/office/drawing/2014/main" id="{C721101F-9447-0F5D-D759-1E557B688E29}"/>
              </a:ext>
            </a:extLst>
          </p:cNvPr>
          <p:cNvGrpSpPr/>
          <p:nvPr/>
        </p:nvGrpSpPr>
        <p:grpSpPr>
          <a:xfrm>
            <a:off x="1037924" y="1589304"/>
            <a:ext cx="3094597" cy="2132016"/>
            <a:chOff x="1037924" y="1589304"/>
            <a:chExt cx="3094597" cy="2132016"/>
          </a:xfrm>
        </p:grpSpPr>
        <p:sp>
          <p:nvSpPr>
            <p:cNvPr id="14" name="Rectangle: Rounded Corners 13">
              <a:extLst>
                <a:ext uri="{FF2B5EF4-FFF2-40B4-BE49-F238E27FC236}">
                  <a16:creationId xmlns:a16="http://schemas.microsoft.com/office/drawing/2014/main" id="{9A19DD6A-EF60-F577-FEF6-675909CB59A8}"/>
                </a:ext>
              </a:extLst>
            </p:cNvPr>
            <p:cNvSpPr/>
            <p:nvPr/>
          </p:nvSpPr>
          <p:spPr>
            <a:xfrm>
              <a:off x="1037924" y="1589304"/>
              <a:ext cx="3094597" cy="2132016"/>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b="1" dirty="0">
                  <a:solidFill>
                    <a:schemeClr val="accent1"/>
                  </a:solidFill>
                  <a:latin typeface="+mj-lt"/>
                </a:rPr>
                <a:t> Response cards</a:t>
              </a:r>
              <a:endParaRPr lang="en-US" sz="2000" b="1" dirty="0">
                <a:solidFill>
                  <a:schemeClr val="accent1"/>
                </a:solidFill>
              </a:endParaRPr>
            </a:p>
          </p:txBody>
        </p:sp>
        <p:pic>
          <p:nvPicPr>
            <p:cNvPr id="7" name="Content Placeholder 5">
              <a:extLst>
                <a:ext uri="{FF2B5EF4-FFF2-40B4-BE49-F238E27FC236}">
                  <a16:creationId xmlns:a16="http://schemas.microsoft.com/office/drawing/2014/main" id="{A7E0D6C0-AFCA-62C4-BF76-683A4509FD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30980" y="2340868"/>
              <a:ext cx="1908485" cy="1329470"/>
            </a:xfrm>
            <a:prstGeom prst="rect">
              <a:avLst/>
            </a:prstGeom>
          </p:spPr>
        </p:pic>
      </p:grpSp>
      <p:grpSp>
        <p:nvGrpSpPr>
          <p:cNvPr id="6" name="Group 5" descr="Mini whiteboards">
            <a:extLst>
              <a:ext uri="{FF2B5EF4-FFF2-40B4-BE49-F238E27FC236}">
                <a16:creationId xmlns:a16="http://schemas.microsoft.com/office/drawing/2014/main" id="{7FB99EC9-C36B-F738-05D2-679D1C912D75}"/>
              </a:ext>
            </a:extLst>
          </p:cNvPr>
          <p:cNvGrpSpPr/>
          <p:nvPr/>
        </p:nvGrpSpPr>
        <p:grpSpPr>
          <a:xfrm>
            <a:off x="998895" y="4018089"/>
            <a:ext cx="3131767" cy="2141308"/>
            <a:chOff x="998895" y="4018089"/>
            <a:chExt cx="3131767" cy="2141308"/>
          </a:xfrm>
        </p:grpSpPr>
        <p:sp>
          <p:nvSpPr>
            <p:cNvPr id="20" name="Rectangle: Rounded Corners 19">
              <a:extLst>
                <a:ext uri="{FF2B5EF4-FFF2-40B4-BE49-F238E27FC236}">
                  <a16:creationId xmlns:a16="http://schemas.microsoft.com/office/drawing/2014/main" id="{D08C1102-A64B-5E73-0B9B-7A0CD2BADD5D}"/>
                </a:ext>
              </a:extLst>
            </p:cNvPr>
            <p:cNvSpPr/>
            <p:nvPr/>
          </p:nvSpPr>
          <p:spPr>
            <a:xfrm>
              <a:off x="998895" y="4018089"/>
              <a:ext cx="3131767" cy="214130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b="1" dirty="0">
                  <a:solidFill>
                    <a:schemeClr val="accent1"/>
                  </a:solidFill>
                  <a:latin typeface="+mj-lt"/>
                </a:rPr>
                <a:t> Mini whiteboards</a:t>
              </a:r>
              <a:endParaRPr lang="en-US" sz="2000" b="1" dirty="0">
                <a:solidFill>
                  <a:schemeClr val="accent1"/>
                </a:solidFill>
              </a:endParaRPr>
            </a:p>
          </p:txBody>
        </p:sp>
        <p:pic>
          <p:nvPicPr>
            <p:cNvPr id="9" name="Graphic 8">
              <a:extLst>
                <a:ext uri="{FF2B5EF4-FFF2-40B4-BE49-F238E27FC236}">
                  <a16:creationId xmlns:a16="http://schemas.microsoft.com/office/drawing/2014/main" id="{C24E2011-7A12-9F8A-729F-433757821A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0794" y="4371575"/>
              <a:ext cx="2528856" cy="1787822"/>
            </a:xfrm>
            <a:prstGeom prst="rect">
              <a:avLst/>
            </a:prstGeom>
          </p:spPr>
        </p:pic>
      </p:grpSp>
      <p:grpSp>
        <p:nvGrpSpPr>
          <p:cNvPr id="12" name="Group 11" descr="Choral response">
            <a:extLst>
              <a:ext uri="{FF2B5EF4-FFF2-40B4-BE49-F238E27FC236}">
                <a16:creationId xmlns:a16="http://schemas.microsoft.com/office/drawing/2014/main" id="{0560D046-4F94-C455-4650-88DD4B09FF9A}"/>
              </a:ext>
            </a:extLst>
          </p:cNvPr>
          <p:cNvGrpSpPr/>
          <p:nvPr/>
        </p:nvGrpSpPr>
        <p:grpSpPr>
          <a:xfrm>
            <a:off x="4475077" y="2868774"/>
            <a:ext cx="3131768" cy="2132015"/>
            <a:chOff x="4475077" y="2868774"/>
            <a:chExt cx="3131768" cy="2132015"/>
          </a:xfrm>
        </p:grpSpPr>
        <p:sp>
          <p:nvSpPr>
            <p:cNvPr id="18" name="Rectangle: Rounded Corners 17">
              <a:extLst>
                <a:ext uri="{FF2B5EF4-FFF2-40B4-BE49-F238E27FC236}">
                  <a16:creationId xmlns:a16="http://schemas.microsoft.com/office/drawing/2014/main" id="{38C31285-142B-3B50-0882-B3DBBC458686}"/>
                </a:ext>
              </a:extLst>
            </p:cNvPr>
            <p:cNvSpPr/>
            <p:nvPr/>
          </p:nvSpPr>
          <p:spPr>
            <a:xfrm>
              <a:off x="4475077" y="2868774"/>
              <a:ext cx="3131768" cy="2132015"/>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b="1" dirty="0">
                  <a:solidFill>
                    <a:schemeClr val="accent1"/>
                  </a:solidFill>
                  <a:latin typeface="+mj-lt"/>
                </a:rPr>
                <a:t>Choral response </a:t>
              </a:r>
              <a:endParaRPr lang="en-US" sz="2000" b="1" dirty="0">
                <a:solidFill>
                  <a:schemeClr val="accent1"/>
                </a:solidFill>
              </a:endParaRPr>
            </a:p>
          </p:txBody>
        </p:sp>
        <p:pic>
          <p:nvPicPr>
            <p:cNvPr id="24" name="Graphic 10">
              <a:extLst>
                <a:ext uri="{FF2B5EF4-FFF2-40B4-BE49-F238E27FC236}">
                  <a16:creationId xmlns:a16="http://schemas.microsoft.com/office/drawing/2014/main" id="{E23EC8A8-70CC-7427-9248-7C560159722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908475" y="3488147"/>
              <a:ext cx="2264972" cy="1509978"/>
            </a:xfrm>
            <a:prstGeom prst="rect">
              <a:avLst/>
            </a:prstGeom>
          </p:spPr>
        </p:pic>
      </p:grpSp>
      <p:grpSp>
        <p:nvGrpSpPr>
          <p:cNvPr id="13" name="Group 12" descr="Gesture voting">
            <a:extLst>
              <a:ext uri="{FF2B5EF4-FFF2-40B4-BE49-F238E27FC236}">
                <a16:creationId xmlns:a16="http://schemas.microsoft.com/office/drawing/2014/main" id="{7D5FAD14-92AB-15F7-E628-F9A0F2549787}"/>
              </a:ext>
            </a:extLst>
          </p:cNvPr>
          <p:cNvGrpSpPr/>
          <p:nvPr/>
        </p:nvGrpSpPr>
        <p:grpSpPr>
          <a:xfrm>
            <a:off x="7949401" y="1589304"/>
            <a:ext cx="3131767" cy="2141308"/>
            <a:chOff x="7949401" y="1589304"/>
            <a:chExt cx="3131767" cy="2141308"/>
          </a:xfrm>
        </p:grpSpPr>
        <p:sp>
          <p:nvSpPr>
            <p:cNvPr id="16" name="Rectangle: Rounded Corners 15">
              <a:extLst>
                <a:ext uri="{FF2B5EF4-FFF2-40B4-BE49-F238E27FC236}">
                  <a16:creationId xmlns:a16="http://schemas.microsoft.com/office/drawing/2014/main" id="{7E95D5FE-7AFE-E171-1CBF-4A6857B0A2FE}"/>
                </a:ext>
              </a:extLst>
            </p:cNvPr>
            <p:cNvSpPr/>
            <p:nvPr/>
          </p:nvSpPr>
          <p:spPr>
            <a:xfrm>
              <a:off x="7949401" y="1589304"/>
              <a:ext cx="3131767" cy="214130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b="1" dirty="0">
                  <a:solidFill>
                    <a:schemeClr val="accent1"/>
                  </a:solidFill>
                  <a:latin typeface="+mj-lt"/>
                </a:rPr>
                <a:t> Gesture voting</a:t>
              </a:r>
              <a:endParaRPr lang="en-US" sz="2000" b="1" dirty="0">
                <a:solidFill>
                  <a:schemeClr val="accent1"/>
                </a:solidFill>
              </a:endParaRPr>
            </a:p>
          </p:txBody>
        </p:sp>
        <p:pic>
          <p:nvPicPr>
            <p:cNvPr id="8" name="Graphic 7">
              <a:extLst>
                <a:ext uri="{FF2B5EF4-FFF2-40B4-BE49-F238E27FC236}">
                  <a16:creationId xmlns:a16="http://schemas.microsoft.com/office/drawing/2014/main" id="{A7CD8952-0C91-91B6-9791-E221DA92168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867665" y="2221155"/>
              <a:ext cx="1295238" cy="1295238"/>
            </a:xfrm>
            <a:prstGeom prst="rect">
              <a:avLst/>
            </a:prstGeom>
          </p:spPr>
        </p:pic>
      </p:grpSp>
      <p:grpSp>
        <p:nvGrpSpPr>
          <p:cNvPr id="15" name="Group 14" descr="Cold calling">
            <a:extLst>
              <a:ext uri="{FF2B5EF4-FFF2-40B4-BE49-F238E27FC236}">
                <a16:creationId xmlns:a16="http://schemas.microsoft.com/office/drawing/2014/main" id="{16A88153-4068-5AEB-5FEA-EC3D7676A413}"/>
              </a:ext>
            </a:extLst>
          </p:cNvPr>
          <p:cNvGrpSpPr/>
          <p:nvPr/>
        </p:nvGrpSpPr>
        <p:grpSpPr>
          <a:xfrm>
            <a:off x="7951260" y="4025846"/>
            <a:ext cx="3131767" cy="2141308"/>
            <a:chOff x="7951260" y="4025846"/>
            <a:chExt cx="3131767" cy="2141308"/>
          </a:xfrm>
        </p:grpSpPr>
        <p:sp>
          <p:nvSpPr>
            <p:cNvPr id="22" name="Rectangle: Rounded Corners 21">
              <a:extLst>
                <a:ext uri="{FF2B5EF4-FFF2-40B4-BE49-F238E27FC236}">
                  <a16:creationId xmlns:a16="http://schemas.microsoft.com/office/drawing/2014/main" id="{32119993-B371-CB86-C3F1-72782F42A73C}"/>
                </a:ext>
              </a:extLst>
            </p:cNvPr>
            <p:cNvSpPr/>
            <p:nvPr/>
          </p:nvSpPr>
          <p:spPr>
            <a:xfrm>
              <a:off x="7951260" y="4025846"/>
              <a:ext cx="3131767" cy="2141308"/>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b="1" dirty="0">
                  <a:solidFill>
                    <a:schemeClr val="accent1"/>
                  </a:solidFill>
                  <a:latin typeface="+mj-lt"/>
                </a:rPr>
                <a:t> Cold calling</a:t>
              </a:r>
              <a:endParaRPr lang="en-US" sz="2000" b="1" dirty="0">
                <a:solidFill>
                  <a:schemeClr val="accent1"/>
                </a:solidFill>
              </a:endParaRPr>
            </a:p>
          </p:txBody>
        </p:sp>
        <p:pic>
          <p:nvPicPr>
            <p:cNvPr id="11" name="Graphic 10">
              <a:extLst>
                <a:ext uri="{FF2B5EF4-FFF2-40B4-BE49-F238E27FC236}">
                  <a16:creationId xmlns:a16="http://schemas.microsoft.com/office/drawing/2014/main" id="{CD207FF2-9313-68AD-C6F6-18A4B101C08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576210" y="4642647"/>
              <a:ext cx="1878147" cy="1252097"/>
            </a:xfrm>
            <a:prstGeom prst="rect">
              <a:avLst/>
            </a:prstGeom>
          </p:spPr>
        </p:pic>
      </p:grpSp>
      <p:sp>
        <p:nvSpPr>
          <p:cNvPr id="4" name="Slide Number Placeholder 3">
            <a:extLst>
              <a:ext uri="{FF2B5EF4-FFF2-40B4-BE49-F238E27FC236}">
                <a16:creationId xmlns:a16="http://schemas.microsoft.com/office/drawing/2014/main" id="{F746CC21-1C18-A78B-5748-BA2096D6D24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207952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2E5-5425-9585-D864-BDBD28A6EE8D}"/>
              </a:ext>
            </a:extLst>
          </p:cNvPr>
          <p:cNvSpPr>
            <a:spLocks noGrp="1"/>
          </p:cNvSpPr>
          <p:nvPr>
            <p:ph type="title"/>
          </p:nvPr>
        </p:nvSpPr>
        <p:spPr>
          <a:xfrm>
            <a:off x="360000" y="360000"/>
            <a:ext cx="10080000" cy="545601"/>
          </a:xfrm>
        </p:spPr>
        <p:txBody>
          <a:bodyPr/>
          <a:lstStyle/>
          <a:p>
            <a:r>
              <a:rPr lang="en-AU" dirty="0"/>
              <a:t>Misconceptions</a:t>
            </a:r>
          </a:p>
        </p:txBody>
      </p:sp>
      <p:sp>
        <p:nvSpPr>
          <p:cNvPr id="5" name="Text Placeholder 4">
            <a:extLst>
              <a:ext uri="{FF2B5EF4-FFF2-40B4-BE49-F238E27FC236}">
                <a16:creationId xmlns:a16="http://schemas.microsoft.com/office/drawing/2014/main" id="{17A6AE6A-40C1-C41C-5F24-BF6488D42D13}"/>
              </a:ext>
            </a:extLst>
          </p:cNvPr>
          <p:cNvSpPr>
            <a:spLocks noGrp="1"/>
          </p:cNvSpPr>
          <p:nvPr>
            <p:ph type="body" sz="quarter" idx="18"/>
          </p:nvPr>
        </p:nvSpPr>
        <p:spPr>
          <a:xfrm>
            <a:off x="360000" y="982520"/>
            <a:ext cx="10080000" cy="310015"/>
          </a:xfrm>
        </p:spPr>
        <p:txBody>
          <a:bodyPr/>
          <a:lstStyle/>
          <a:p>
            <a:r>
              <a:rPr lang="en-AU"/>
              <a:t>Planning for responsive teaching</a:t>
            </a:r>
          </a:p>
        </p:txBody>
      </p:sp>
      <p:sp>
        <p:nvSpPr>
          <p:cNvPr id="7" name="Rectangle: Rounded Corners 6">
            <a:extLst>
              <a:ext uri="{FF2B5EF4-FFF2-40B4-BE49-F238E27FC236}">
                <a16:creationId xmlns:a16="http://schemas.microsoft.com/office/drawing/2014/main" id="{2C04BB96-8F7E-75A4-D6D2-0337E6089D9E}"/>
              </a:ext>
            </a:extLst>
          </p:cNvPr>
          <p:cNvSpPr/>
          <p:nvPr/>
        </p:nvSpPr>
        <p:spPr>
          <a:xfrm>
            <a:off x="360000" y="1669551"/>
            <a:ext cx="3130274" cy="217383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dirty="0">
                <a:solidFill>
                  <a:schemeClr val="accent1"/>
                </a:solidFill>
              </a:rPr>
              <a:t>Identify misconceptions </a:t>
            </a:r>
            <a:endParaRPr lang="en-US" sz="2000" dirty="0">
              <a:solidFill>
                <a:schemeClr val="accent1"/>
              </a:solidFill>
            </a:endParaRPr>
          </a:p>
        </p:txBody>
      </p:sp>
      <p:pic>
        <p:nvPicPr>
          <p:cNvPr id="6" name="Content Placeholder 5">
            <a:extLst>
              <a:ext uri="{FF2B5EF4-FFF2-40B4-BE49-F238E27FC236}">
                <a16:creationId xmlns:a16="http://schemas.microsoft.com/office/drawing/2014/main" id="{9F0CD6B5-D6DB-31B8-B432-A60005363278}"/>
              </a:ext>
              <a:ext uri="{C183D7F6-B498-43B3-948B-1728B52AA6E4}">
                <adec:decorative xmlns:adec="http://schemas.microsoft.com/office/drawing/2017/decorative" val="1"/>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950238" y="3843387"/>
            <a:ext cx="2237180" cy="2237180"/>
          </a:xfrm>
        </p:spPr>
      </p:pic>
      <p:sp>
        <p:nvSpPr>
          <p:cNvPr id="9" name="Rectangle: Rounded Corners 8">
            <a:extLst>
              <a:ext uri="{FF2B5EF4-FFF2-40B4-BE49-F238E27FC236}">
                <a16:creationId xmlns:a16="http://schemas.microsoft.com/office/drawing/2014/main" id="{3E82CFB5-229C-0D87-F6C9-71308DC548BA}"/>
              </a:ext>
            </a:extLst>
          </p:cNvPr>
          <p:cNvSpPr/>
          <p:nvPr/>
        </p:nvSpPr>
        <p:spPr>
          <a:xfrm>
            <a:off x="4536863" y="1669551"/>
            <a:ext cx="3130274" cy="217383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a:solidFill>
                  <a:schemeClr val="accent1"/>
                </a:solidFill>
              </a:rPr>
              <a:t>Correct misconceptions </a:t>
            </a:r>
          </a:p>
        </p:txBody>
      </p:sp>
      <p:sp>
        <p:nvSpPr>
          <p:cNvPr id="14" name="Arrow: Right 13">
            <a:extLst>
              <a:ext uri="{FF2B5EF4-FFF2-40B4-BE49-F238E27FC236}">
                <a16:creationId xmlns:a16="http://schemas.microsoft.com/office/drawing/2014/main" id="{2CC921E8-816B-522D-9BAC-94C61E308C6F}"/>
              </a:ext>
              <a:ext uri="{C183D7F6-B498-43B3-948B-1728B52AA6E4}">
                <adec:decorative xmlns:adec="http://schemas.microsoft.com/office/drawing/2017/decorative" val="1"/>
              </a:ext>
            </a:extLst>
          </p:cNvPr>
          <p:cNvSpPr/>
          <p:nvPr/>
        </p:nvSpPr>
        <p:spPr>
          <a:xfrm rot="-1860000">
            <a:off x="4917988" y="4306626"/>
            <a:ext cx="2368024" cy="12536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FE26AC4-99C1-7306-803E-305E70DA3C5B}"/>
              </a:ext>
            </a:extLst>
          </p:cNvPr>
          <p:cNvSpPr/>
          <p:nvPr/>
        </p:nvSpPr>
        <p:spPr>
          <a:xfrm>
            <a:off x="8713726" y="1669551"/>
            <a:ext cx="3130274" cy="217383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2000" dirty="0">
                <a:solidFill>
                  <a:schemeClr val="accent1"/>
                </a:solidFill>
              </a:rPr>
              <a:t>Check for understanding and </a:t>
            </a:r>
            <a:br>
              <a:rPr lang="en-AU" sz="2000" dirty="0">
                <a:solidFill>
                  <a:schemeClr val="accent1"/>
                </a:solidFill>
              </a:rPr>
            </a:br>
            <a:r>
              <a:rPr lang="en-AU" sz="2000" dirty="0">
                <a:solidFill>
                  <a:schemeClr val="accent1"/>
                </a:solidFill>
              </a:rPr>
              <a:t>re-teach later, if needed</a:t>
            </a:r>
          </a:p>
        </p:txBody>
      </p:sp>
      <p:pic>
        <p:nvPicPr>
          <p:cNvPr id="15" name="Graphic 14">
            <a:extLst>
              <a:ext uri="{FF2B5EF4-FFF2-40B4-BE49-F238E27FC236}">
                <a16:creationId xmlns:a16="http://schemas.microsoft.com/office/drawing/2014/main" id="{C35CF4AC-E68B-67A8-11A0-E15E749E02C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6582" y="3782960"/>
            <a:ext cx="2524560" cy="2358034"/>
          </a:xfrm>
          <a:prstGeom prst="rect">
            <a:avLst/>
          </a:prstGeom>
        </p:spPr>
      </p:pic>
      <p:sp>
        <p:nvSpPr>
          <p:cNvPr id="4" name="Slide Number Placeholder 3">
            <a:extLst>
              <a:ext uri="{FF2B5EF4-FFF2-40B4-BE49-F238E27FC236}">
                <a16:creationId xmlns:a16="http://schemas.microsoft.com/office/drawing/2014/main" id="{2D20E538-A29C-1216-AFC7-B05BE6C35B2C}"/>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421553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67DE-0DA5-0B31-D0CF-D17DF5E40CF7}"/>
              </a:ext>
            </a:extLst>
          </p:cNvPr>
          <p:cNvSpPr>
            <a:spLocks noGrp="1"/>
          </p:cNvSpPr>
          <p:nvPr>
            <p:ph type="title"/>
          </p:nvPr>
        </p:nvSpPr>
        <p:spPr/>
        <p:txBody>
          <a:bodyPr/>
          <a:lstStyle/>
          <a:p>
            <a:r>
              <a:rPr lang="en-AU" dirty="0"/>
              <a:t>Re-teaching</a:t>
            </a:r>
          </a:p>
        </p:txBody>
      </p:sp>
      <p:sp>
        <p:nvSpPr>
          <p:cNvPr id="5" name="Text Placeholder 4">
            <a:extLst>
              <a:ext uri="{FF2B5EF4-FFF2-40B4-BE49-F238E27FC236}">
                <a16:creationId xmlns:a16="http://schemas.microsoft.com/office/drawing/2014/main" id="{1C49A1E7-2368-8B4C-8EB8-8F95A963DF3F}"/>
              </a:ext>
            </a:extLst>
          </p:cNvPr>
          <p:cNvSpPr>
            <a:spLocks noGrp="1"/>
          </p:cNvSpPr>
          <p:nvPr>
            <p:ph type="body" sz="quarter" idx="18"/>
          </p:nvPr>
        </p:nvSpPr>
        <p:spPr/>
        <p:txBody>
          <a:bodyPr/>
          <a:lstStyle/>
          <a:p>
            <a:r>
              <a:rPr lang="en-AU"/>
              <a:t>Enabling motivation and participation</a:t>
            </a:r>
          </a:p>
        </p:txBody>
      </p:sp>
      <p:sp>
        <p:nvSpPr>
          <p:cNvPr id="3" name="Content Placeholder 2">
            <a:extLst>
              <a:ext uri="{FF2B5EF4-FFF2-40B4-BE49-F238E27FC236}">
                <a16:creationId xmlns:a16="http://schemas.microsoft.com/office/drawing/2014/main" id="{BE31106D-1C1C-0CCA-825C-56CEE0928056}"/>
              </a:ext>
            </a:extLst>
          </p:cNvPr>
          <p:cNvSpPr>
            <a:spLocks noGrp="1"/>
          </p:cNvSpPr>
          <p:nvPr>
            <p:ph idx="1"/>
          </p:nvPr>
        </p:nvSpPr>
        <p:spPr/>
        <p:txBody>
          <a:bodyPr vert="horz" lIns="0" tIns="0" rIns="0" bIns="0" rtlCol="0" anchor="t">
            <a:noAutofit/>
          </a:bodyPr>
          <a:lstStyle/>
          <a:p>
            <a:r>
              <a:rPr lang="en-AU" sz="2000" dirty="0"/>
              <a:t>When a student has an incorrect answer (or doesn’t know):</a:t>
            </a:r>
          </a:p>
          <a:p>
            <a:pPr marL="342900" indent="-342900">
              <a:buFont typeface="Arial" panose="020B0604020202020204" pitchFamily="34" charset="0"/>
              <a:buChar char="•"/>
            </a:pPr>
            <a:r>
              <a:rPr lang="en-AU" sz="2000" dirty="0"/>
              <a:t>Call on other students to offer an </a:t>
            </a:r>
            <a:r>
              <a:rPr lang="en-AU" sz="2000" dirty="0">
                <a:highlight>
                  <a:srgbClr val="FFFFFF"/>
                </a:highlight>
              </a:rPr>
              <a:t>answer  </a:t>
            </a:r>
          </a:p>
          <a:p>
            <a:pPr marL="342900" indent="-342900">
              <a:buFont typeface="Arial" panose="020B0604020202020204" pitchFamily="34" charset="0"/>
              <a:buChar char="•"/>
            </a:pPr>
            <a:r>
              <a:rPr lang="en-AU" sz="2000" dirty="0"/>
              <a:t>Decide when it's best to correct the answer </a:t>
            </a:r>
            <a:r>
              <a:rPr lang="en-AU" sz="2000" b="1" dirty="0"/>
              <a:t>or</a:t>
            </a:r>
            <a:r>
              <a:rPr lang="en-AU" sz="2000" dirty="0"/>
              <a:t> re-teach</a:t>
            </a:r>
          </a:p>
          <a:p>
            <a:pPr marL="342900" indent="-342900">
              <a:buFont typeface="Arial" panose="020B0604020202020204" pitchFamily="34" charset="0"/>
              <a:buChar char="•"/>
            </a:pPr>
            <a:r>
              <a:rPr lang="en-AU" sz="2000" dirty="0"/>
              <a:t>When re-teaching, extra scaffolding can be used to break down the concepts further and support understanding.</a:t>
            </a:r>
          </a:p>
        </p:txBody>
      </p:sp>
      <p:sp>
        <p:nvSpPr>
          <p:cNvPr id="4" name="Slide Number Placeholder 3">
            <a:extLst>
              <a:ext uri="{FF2B5EF4-FFF2-40B4-BE49-F238E27FC236}">
                <a16:creationId xmlns:a16="http://schemas.microsoft.com/office/drawing/2014/main" id="{861BB831-40B6-4740-FEBC-48F52088F23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39</a:t>
            </a:fld>
            <a:endParaRPr lang="en-AU"/>
          </a:p>
        </p:txBody>
      </p:sp>
    </p:spTree>
    <p:extLst>
      <p:ext uri="{BB962C8B-B14F-4D97-AF65-F5344CB8AC3E}">
        <p14:creationId xmlns:p14="http://schemas.microsoft.com/office/powerpoint/2010/main" val="341251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40000" y="3256006"/>
            <a:ext cx="11291998" cy="988541"/>
          </a:xfrm>
        </p:spPr>
        <p:txBody>
          <a:bodyPr/>
          <a:lstStyle/>
          <a:p>
            <a:pPr>
              <a:lnSpc>
                <a:spcPct val="150000"/>
              </a:lnSpc>
              <a:spcBef>
                <a:spcPts val="0"/>
              </a:spcBef>
              <a:spcAft>
                <a:spcPts val="1200"/>
              </a:spcAft>
            </a:pPr>
            <a:r>
              <a:rPr lang="en-AU" dirty="0"/>
              <a:t>Overview of this module</a:t>
            </a:r>
            <a:endParaRPr lang="en-AU" sz="4000" dirty="0">
              <a:solidFill>
                <a:schemeClr val="tx1"/>
              </a:solidFill>
            </a:endParaRPr>
          </a:p>
        </p:txBody>
      </p:sp>
      <p:sp>
        <p:nvSpPr>
          <p:cNvPr id="5" name="Title 2">
            <a:extLst>
              <a:ext uri="{FF2B5EF4-FFF2-40B4-BE49-F238E27FC236}">
                <a16:creationId xmlns:a16="http://schemas.microsoft.com/office/drawing/2014/main" id="{D4B97C12-3C9C-0A16-BA09-AE06987E6228}"/>
              </a:ext>
            </a:extLst>
          </p:cNvPr>
          <p:cNvSpPr txBox="1">
            <a:spLocks/>
          </p:cNvSpPr>
          <p:nvPr/>
        </p:nvSpPr>
        <p:spPr>
          <a:xfrm>
            <a:off x="540000" y="4417541"/>
            <a:ext cx="11291998" cy="1612556"/>
          </a:xfrm>
          <a:prstGeom prst="rect">
            <a:avLst/>
          </a:prstGeom>
          <a:ln>
            <a:noFill/>
          </a:ln>
        </p:spPr>
        <p:txBody>
          <a:bodyPr vert="horz" lIns="0" tIns="0" rIns="0" bIns="0" rtlCol="0" anchor="t">
            <a:noAutofit/>
          </a:bodyPr>
          <a:lstStyle>
            <a:lvl1pPr algn="l" defTabSz="914377" rtl="0" eaLnBrk="1" latinLnBrk="0" hangingPunct="1">
              <a:lnSpc>
                <a:spcPct val="110000"/>
              </a:lnSpc>
              <a:spcBef>
                <a:spcPct val="0"/>
              </a:spcBef>
              <a:buNone/>
              <a:defRPr sz="4800" kern="1200">
                <a:solidFill>
                  <a:schemeClr val="accent1"/>
                </a:solidFill>
                <a:latin typeface="+mj-lt"/>
                <a:ea typeface="+mj-ea"/>
                <a:cs typeface="+mj-cs"/>
              </a:defRPr>
            </a:lvl1pPr>
          </a:lstStyle>
          <a:p>
            <a:pPr>
              <a:lnSpc>
                <a:spcPct val="150000"/>
              </a:lnSpc>
              <a:spcBef>
                <a:spcPts val="0"/>
              </a:spcBef>
              <a:spcAft>
                <a:spcPts val="1200"/>
              </a:spcAft>
            </a:pPr>
            <a:r>
              <a:rPr lang="en-AU" sz="2400" dirty="0">
                <a:solidFill>
                  <a:schemeClr val="accent2"/>
                </a:solidFill>
                <a:hlinkClick r:id="rId3" action="ppaction://hlinksldjump"/>
              </a:rPr>
              <a:t>Part A – Strategy overview, approach and impact</a:t>
            </a:r>
            <a:br>
              <a:rPr lang="en-AU" sz="2400" dirty="0">
                <a:solidFill>
                  <a:schemeClr val="accent2"/>
                </a:solidFill>
              </a:rPr>
            </a:br>
            <a:r>
              <a:rPr lang="en-AU" sz="2400" dirty="0">
                <a:solidFill>
                  <a:schemeClr val="accent2"/>
                </a:solidFill>
                <a:hlinkClick r:id="rId4" action="ppaction://hlinksldjump"/>
              </a:rPr>
              <a:t>Part B – Implementing the strategies through techniques</a:t>
            </a:r>
            <a:br>
              <a:rPr lang="en-AU" sz="2400" dirty="0">
                <a:solidFill>
                  <a:schemeClr val="accent2"/>
                </a:solidFill>
              </a:rPr>
            </a:br>
            <a:r>
              <a:rPr lang="en-AU" sz="2400" dirty="0">
                <a:solidFill>
                  <a:schemeClr val="accent2"/>
                </a:solidFill>
                <a:hlinkClick r:id="rId5" action="ppaction://hlinksldjump"/>
              </a:rPr>
              <a:t>Part C – Evaluating a whole-school approach</a:t>
            </a:r>
            <a:endParaRPr lang="en-AU" sz="1800" dirty="0">
              <a:solidFill>
                <a:schemeClr val="accent2"/>
              </a:solidFill>
            </a:endParaRPr>
          </a:p>
        </p:txBody>
      </p:sp>
      <p:sp>
        <p:nvSpPr>
          <p:cNvPr id="2" name="Footer Placeholder 1">
            <a:extLst>
              <a:ext uri="{FF2B5EF4-FFF2-40B4-BE49-F238E27FC236}">
                <a16:creationId xmlns:a16="http://schemas.microsoft.com/office/drawing/2014/main" id="{D93CE109-EBB1-AFB8-ED00-719F6057BB51}"/>
              </a:ext>
            </a:extLst>
          </p:cNvPr>
          <p:cNvSpPr>
            <a:spLocks noGrp="1"/>
          </p:cNvSpPr>
          <p:nvPr>
            <p:ph type="ftr" sz="quarter" idx="3"/>
          </p:nvPr>
        </p:nvSpPr>
        <p:spPr>
          <a:xfrm>
            <a:off x="540000" y="360000"/>
            <a:ext cx="4500000" cy="684000"/>
          </a:xfrm>
        </p:spPr>
        <p:txBody>
          <a:bodyPr/>
          <a:lstStyle/>
          <a:p>
            <a:r>
              <a:rPr lang="en-US"/>
              <a:t>NSW Department of Education</a:t>
            </a:r>
            <a:endParaRPr lang="en-AU"/>
          </a:p>
        </p:txBody>
      </p:sp>
    </p:spTree>
    <p:extLst>
      <p:ext uri="{BB962C8B-B14F-4D97-AF65-F5344CB8AC3E}">
        <p14:creationId xmlns:p14="http://schemas.microsoft.com/office/powerpoint/2010/main" val="402828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2E5-5425-9585-D864-BDBD28A6EE8D}"/>
              </a:ext>
            </a:extLst>
          </p:cNvPr>
          <p:cNvSpPr>
            <a:spLocks noGrp="1"/>
          </p:cNvSpPr>
          <p:nvPr>
            <p:ph type="title"/>
          </p:nvPr>
        </p:nvSpPr>
        <p:spPr/>
        <p:txBody>
          <a:bodyPr/>
          <a:lstStyle/>
          <a:p>
            <a:r>
              <a:rPr lang="en-AU" dirty="0"/>
              <a:t>Extending</a:t>
            </a:r>
          </a:p>
        </p:txBody>
      </p:sp>
      <p:sp>
        <p:nvSpPr>
          <p:cNvPr id="5" name="Text Placeholder 4">
            <a:extLst>
              <a:ext uri="{FF2B5EF4-FFF2-40B4-BE49-F238E27FC236}">
                <a16:creationId xmlns:a16="http://schemas.microsoft.com/office/drawing/2014/main" id="{17A6AE6A-40C1-C41C-5F24-BF6488D42D13}"/>
              </a:ext>
            </a:extLst>
          </p:cNvPr>
          <p:cNvSpPr>
            <a:spLocks noGrp="1"/>
          </p:cNvSpPr>
          <p:nvPr>
            <p:ph type="body" sz="quarter" idx="18"/>
          </p:nvPr>
        </p:nvSpPr>
        <p:spPr/>
        <p:txBody>
          <a:bodyPr/>
          <a:lstStyle/>
          <a:p>
            <a:r>
              <a:rPr lang="en-AU" dirty="0"/>
              <a:t>Creating optimal challenge</a:t>
            </a:r>
          </a:p>
        </p:txBody>
      </p:sp>
      <p:sp>
        <p:nvSpPr>
          <p:cNvPr id="3" name="Content Placeholder 2">
            <a:extLst>
              <a:ext uri="{FF2B5EF4-FFF2-40B4-BE49-F238E27FC236}">
                <a16:creationId xmlns:a16="http://schemas.microsoft.com/office/drawing/2014/main" id="{5252E18D-F0ED-CD39-7893-05134A9673E0}"/>
              </a:ext>
            </a:extLst>
          </p:cNvPr>
          <p:cNvSpPr>
            <a:spLocks noGrp="1"/>
          </p:cNvSpPr>
          <p:nvPr>
            <p:ph idx="1"/>
          </p:nvPr>
        </p:nvSpPr>
        <p:spPr>
          <a:xfrm>
            <a:off x="360000" y="1620000"/>
            <a:ext cx="7058754" cy="4536000"/>
          </a:xfrm>
        </p:spPr>
        <p:txBody>
          <a:bodyPr/>
          <a:lstStyle/>
          <a:p>
            <a:r>
              <a:rPr lang="en-AU" sz="2000" b="0" i="0" dirty="0">
                <a:solidFill>
                  <a:srgbClr val="333333"/>
                </a:solidFill>
                <a:effectLst/>
                <a:highlight>
                  <a:srgbClr val="FFFFFF"/>
                </a:highlight>
              </a:rPr>
              <a:t>Options for extending learning:</a:t>
            </a:r>
            <a:endParaRPr lang="en-AU" sz="2000" dirty="0">
              <a:solidFill>
                <a:srgbClr val="333333"/>
              </a:solidFill>
              <a:highlight>
                <a:srgbClr val="FFFFFF"/>
              </a:highlight>
            </a:endParaRPr>
          </a:p>
          <a:p>
            <a:pPr marL="285750" indent="-285750">
              <a:buFont typeface="Arial" panose="020B0604020202020204" pitchFamily="34" charset="0"/>
              <a:buChar char="•"/>
            </a:pPr>
            <a:r>
              <a:rPr lang="en-AU" sz="2000" dirty="0">
                <a:solidFill>
                  <a:srgbClr val="333333"/>
                </a:solidFill>
                <a:highlight>
                  <a:srgbClr val="FFFFFF"/>
                </a:highlight>
              </a:rPr>
              <a:t>A</a:t>
            </a:r>
            <a:r>
              <a:rPr lang="en-AU" sz="2000" b="0" i="0" dirty="0">
                <a:solidFill>
                  <a:srgbClr val="333333"/>
                </a:solidFill>
                <a:effectLst/>
                <a:highlight>
                  <a:srgbClr val="FFFFFF"/>
                </a:highlight>
              </a:rPr>
              <a:t>pply new skills and knowledge to a different context.</a:t>
            </a:r>
            <a:endParaRPr lang="en-AU" sz="2000" dirty="0"/>
          </a:p>
          <a:p>
            <a:pPr marL="285750" indent="-285750">
              <a:buFont typeface="Arial" panose="020B0604020202020204" pitchFamily="34" charset="0"/>
              <a:buChar char="•"/>
            </a:pPr>
            <a:r>
              <a:rPr lang="en-AU" sz="2000" dirty="0">
                <a:solidFill>
                  <a:srgbClr val="333333"/>
                </a:solidFill>
                <a:highlight>
                  <a:srgbClr val="FFFFFF"/>
                </a:highlight>
              </a:rPr>
              <a:t>J</a:t>
            </a:r>
            <a:r>
              <a:rPr lang="en-AU" sz="2000" b="0" i="0" dirty="0">
                <a:solidFill>
                  <a:srgbClr val="333333"/>
                </a:solidFill>
                <a:effectLst/>
                <a:highlight>
                  <a:srgbClr val="FFFFFF"/>
                </a:highlight>
              </a:rPr>
              <a:t>ustify and communicate thinking in a variety of ways for different audiences.</a:t>
            </a:r>
          </a:p>
          <a:p>
            <a:pPr marL="285750" indent="-285750">
              <a:buFont typeface="Arial" panose="020B0604020202020204" pitchFamily="34" charset="0"/>
              <a:buChar char="•"/>
            </a:pPr>
            <a:r>
              <a:rPr lang="en-AU" sz="2000" dirty="0">
                <a:solidFill>
                  <a:srgbClr val="333333"/>
                </a:solidFill>
                <a:highlight>
                  <a:srgbClr val="FFFFFF"/>
                </a:highlight>
              </a:rPr>
              <a:t>U</a:t>
            </a:r>
            <a:r>
              <a:rPr lang="en-AU" sz="2000" b="0" i="0" dirty="0">
                <a:solidFill>
                  <a:srgbClr val="333333"/>
                </a:solidFill>
                <a:effectLst/>
                <a:highlight>
                  <a:srgbClr val="FFFFFF"/>
                </a:highlight>
              </a:rPr>
              <a:t>npack thinking at a deeper level to provide reasoning.</a:t>
            </a:r>
            <a:endParaRPr lang="en-AU" sz="2000" dirty="0">
              <a:solidFill>
                <a:srgbClr val="333333"/>
              </a:solidFill>
              <a:highlight>
                <a:srgbClr val="FFFFFF"/>
              </a:highlight>
            </a:endParaRPr>
          </a:p>
          <a:p>
            <a:pPr marL="285750" indent="-285750">
              <a:buFont typeface="Arial" panose="020B0604020202020204" pitchFamily="34" charset="0"/>
              <a:buChar char="•"/>
            </a:pPr>
            <a:r>
              <a:rPr lang="en-AU" sz="2000" dirty="0">
                <a:solidFill>
                  <a:srgbClr val="333333"/>
                </a:solidFill>
                <a:highlight>
                  <a:srgbClr val="FFFFFF"/>
                </a:highlight>
              </a:rPr>
              <a:t>Use</a:t>
            </a:r>
            <a:r>
              <a:rPr lang="en-AU" sz="2000" b="0" i="0" dirty="0">
                <a:solidFill>
                  <a:srgbClr val="333333"/>
                </a:solidFill>
                <a:effectLst/>
                <a:highlight>
                  <a:srgbClr val="FFFFFF"/>
                </a:highlight>
              </a:rPr>
              <a:t> visual representations to summarise information and explain complex relationships.</a:t>
            </a:r>
          </a:p>
        </p:txBody>
      </p:sp>
      <p:grpSp>
        <p:nvGrpSpPr>
          <p:cNvPr id="14" name="Group 13" descr="An image of the department's Differentiation Adjustment Tool.">
            <a:extLst>
              <a:ext uri="{FF2B5EF4-FFF2-40B4-BE49-F238E27FC236}">
                <a16:creationId xmlns:a16="http://schemas.microsoft.com/office/drawing/2014/main" id="{E2D4814B-322E-8D0B-2AD7-44215C2C607A}"/>
              </a:ext>
            </a:extLst>
          </p:cNvPr>
          <p:cNvGrpSpPr/>
          <p:nvPr/>
        </p:nvGrpSpPr>
        <p:grpSpPr>
          <a:xfrm>
            <a:off x="7279576" y="1230325"/>
            <a:ext cx="5023262" cy="5205464"/>
            <a:chOff x="7279576" y="1230325"/>
            <a:chExt cx="5023262" cy="5205464"/>
          </a:xfrm>
        </p:grpSpPr>
        <p:grpSp>
          <p:nvGrpSpPr>
            <p:cNvPr id="6" name="Group 5">
              <a:extLst>
                <a:ext uri="{FF2B5EF4-FFF2-40B4-BE49-F238E27FC236}">
                  <a16:creationId xmlns:a16="http://schemas.microsoft.com/office/drawing/2014/main" id="{EEE1CB89-F03C-5AB2-3097-FF92D54012A6}"/>
                </a:ext>
              </a:extLst>
            </p:cNvPr>
            <p:cNvGrpSpPr/>
            <p:nvPr/>
          </p:nvGrpSpPr>
          <p:grpSpPr>
            <a:xfrm>
              <a:off x="7279576" y="1230325"/>
              <a:ext cx="5023262" cy="5205464"/>
              <a:chOff x="7369738" y="1552998"/>
              <a:chExt cx="3274646" cy="3952377"/>
            </a:xfrm>
          </p:grpSpPr>
          <p:pic>
            <p:nvPicPr>
              <p:cNvPr id="7" name="Picture 6" descr="A white rectangle with a black border&#10;&#10;Description automatically generated with low confidence">
                <a:extLst>
                  <a:ext uri="{FF2B5EF4-FFF2-40B4-BE49-F238E27FC236}">
                    <a16:creationId xmlns:a16="http://schemas.microsoft.com/office/drawing/2014/main" id="{4B5B1B2B-E06B-B5CA-9F41-4FA407E1D0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69738" y="1552998"/>
                <a:ext cx="3274646" cy="3952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3488C31-A22A-60A0-52FF-42B1A0AE4C9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10115558" y="1873598"/>
                <a:ext cx="57089" cy="33111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E2017ADE-368D-5EDE-14C3-3BD5411F5053}"/>
                </a:ext>
              </a:extLst>
            </p:cNvPr>
            <p:cNvGrpSpPr/>
            <p:nvPr/>
          </p:nvGrpSpPr>
          <p:grpSpPr>
            <a:xfrm>
              <a:off x="8030817" y="1617259"/>
              <a:ext cx="3472684" cy="3988593"/>
              <a:chOff x="8032371" y="1617259"/>
              <a:chExt cx="3471130" cy="3988593"/>
            </a:xfrm>
          </p:grpSpPr>
          <p:pic>
            <p:nvPicPr>
              <p:cNvPr id="10" name="Picture 9" descr="A screenshot of a web page&#10;&#10;Description automatically generated">
                <a:extLst>
                  <a:ext uri="{FF2B5EF4-FFF2-40B4-BE49-F238E27FC236}">
                    <a16:creationId xmlns:a16="http://schemas.microsoft.com/office/drawing/2014/main" id="{E1460EFB-6EF2-A51A-EFA9-D68924BB7E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2371" y="1617259"/>
                <a:ext cx="3471130" cy="3988593"/>
              </a:xfrm>
              <a:prstGeom prst="rect">
                <a:avLst/>
              </a:prstGeom>
            </p:spPr>
          </p:pic>
          <p:grpSp>
            <p:nvGrpSpPr>
              <p:cNvPr id="9" name="Group 8">
                <a:extLst>
                  <a:ext uri="{FF2B5EF4-FFF2-40B4-BE49-F238E27FC236}">
                    <a16:creationId xmlns:a16="http://schemas.microsoft.com/office/drawing/2014/main" id="{E74D5B75-4BD1-9234-4464-D8E605C5A852}"/>
                  </a:ext>
                </a:extLst>
              </p:cNvPr>
              <p:cNvGrpSpPr/>
              <p:nvPr/>
            </p:nvGrpSpPr>
            <p:grpSpPr>
              <a:xfrm>
                <a:off x="8143896" y="1783550"/>
                <a:ext cx="304109" cy="334584"/>
                <a:chOff x="7934620" y="690246"/>
                <a:chExt cx="304109" cy="334584"/>
              </a:xfrm>
            </p:grpSpPr>
            <p:sp>
              <p:nvSpPr>
                <p:cNvPr id="13" name="Rectangle 12">
                  <a:extLst>
                    <a:ext uri="{FF2B5EF4-FFF2-40B4-BE49-F238E27FC236}">
                      <a16:creationId xmlns:a16="http://schemas.microsoft.com/office/drawing/2014/main" id="{0C114C92-BA11-D36D-1D8C-4978E0A4BEC0}"/>
                    </a:ext>
                  </a:extLst>
                </p:cNvPr>
                <p:cNvSpPr/>
                <p:nvPr/>
              </p:nvSpPr>
              <p:spPr>
                <a:xfrm>
                  <a:off x="7934620" y="763573"/>
                  <a:ext cx="304109" cy="26125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1">
                  <a:extLst>
                    <a:ext uri="{FF2B5EF4-FFF2-40B4-BE49-F238E27FC236}">
                      <a16:creationId xmlns:a16="http://schemas.microsoft.com/office/drawing/2014/main" id="{FE93674F-FC02-0FC2-EBBC-377F5E7237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34620" y="690246"/>
                  <a:ext cx="267914" cy="290944"/>
                </a:xfrm>
                <a:prstGeom prst="rect">
                  <a:avLst/>
                </a:prstGeom>
              </p:spPr>
            </p:pic>
          </p:grpSp>
        </p:grpSp>
      </p:grpSp>
      <p:sp>
        <p:nvSpPr>
          <p:cNvPr id="4" name="Slide Number Placeholder 3">
            <a:extLst>
              <a:ext uri="{FF2B5EF4-FFF2-40B4-BE49-F238E27FC236}">
                <a16:creationId xmlns:a16="http://schemas.microsoft.com/office/drawing/2014/main" id="{2D20E538-A29C-1216-AFC7-B05BE6C35B2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44174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Planning, rehearsing and developing routines</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335773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73DE55-DC78-C278-CEF1-6A248162B5B5}"/>
              </a:ext>
            </a:extLst>
          </p:cNvPr>
          <p:cNvSpPr>
            <a:spLocks noGrp="1"/>
          </p:cNvSpPr>
          <p:nvPr>
            <p:ph type="title"/>
          </p:nvPr>
        </p:nvSpPr>
        <p:spPr/>
        <p:txBody>
          <a:bodyPr/>
          <a:lstStyle/>
          <a:p>
            <a:r>
              <a:rPr lang="en-AU" dirty="0"/>
              <a:t>A whole school approach</a:t>
            </a:r>
          </a:p>
        </p:txBody>
      </p:sp>
      <p:sp>
        <p:nvSpPr>
          <p:cNvPr id="10" name="TextBox 9">
            <a:extLst>
              <a:ext uri="{FF2B5EF4-FFF2-40B4-BE49-F238E27FC236}">
                <a16:creationId xmlns:a16="http://schemas.microsoft.com/office/drawing/2014/main" id="{5E973BB2-E1DB-F59D-6C78-9BBB0C882A5E}"/>
              </a:ext>
            </a:extLst>
          </p:cNvPr>
          <p:cNvSpPr txBox="1"/>
          <p:nvPr/>
        </p:nvSpPr>
        <p:spPr>
          <a:xfrm>
            <a:off x="348000" y="1552267"/>
            <a:ext cx="5426635" cy="4536000"/>
          </a:xfrm>
          <a:prstGeom prst="rect">
            <a:avLst/>
          </a:prstGeom>
          <a:noFill/>
        </p:spPr>
        <p:txBody>
          <a:bodyPr wrap="square" lIns="0" tIns="0" rIns="0" bIns="0" rtlCol="0" anchor="t">
            <a:noAutofit/>
          </a:bodyPr>
          <a:lstStyle/>
          <a:p>
            <a:pPr algn="l">
              <a:lnSpc>
                <a:spcPct val="150000"/>
              </a:lnSpc>
              <a:spcAft>
                <a:spcPts val="1200"/>
              </a:spcAft>
            </a:pPr>
            <a:r>
              <a:rPr lang="en-AU" sz="2000" b="1" dirty="0">
                <a:latin typeface="+mj-lt"/>
              </a:rPr>
              <a:t>What it is</a:t>
            </a:r>
            <a:endParaRPr lang="en-AU" sz="2000" dirty="0">
              <a:latin typeface="+mj-lt"/>
            </a:endParaRPr>
          </a:p>
          <a:p>
            <a:pPr>
              <a:lnSpc>
                <a:spcPct val="150000"/>
              </a:lnSpc>
              <a:spcAft>
                <a:spcPts val="1200"/>
              </a:spcAft>
            </a:pPr>
            <a:r>
              <a:rPr lang="en-AU" sz="2000" dirty="0"/>
              <a:t>Teachers create an agreed teaching routine to use checking for understanding techniques.</a:t>
            </a:r>
          </a:p>
          <a:p>
            <a:pPr>
              <a:lnSpc>
                <a:spcPct val="150000"/>
              </a:lnSpc>
              <a:spcAft>
                <a:spcPts val="1200"/>
              </a:spcAft>
            </a:pPr>
            <a:r>
              <a:rPr lang="en-AU" sz="2000" dirty="0"/>
              <a:t>Teachers use the right teaching routine for the right purpose.</a:t>
            </a:r>
          </a:p>
          <a:p>
            <a:pPr algn="l">
              <a:lnSpc>
                <a:spcPct val="150000"/>
              </a:lnSpc>
              <a:spcAft>
                <a:spcPts val="1200"/>
              </a:spcAft>
            </a:pPr>
            <a:endParaRPr lang="en-AU" sz="2000" dirty="0"/>
          </a:p>
        </p:txBody>
      </p:sp>
      <p:sp>
        <p:nvSpPr>
          <p:cNvPr id="7" name="Content Placeholder 6">
            <a:extLst>
              <a:ext uri="{FF2B5EF4-FFF2-40B4-BE49-F238E27FC236}">
                <a16:creationId xmlns:a16="http://schemas.microsoft.com/office/drawing/2014/main" id="{6CE9501A-1386-F38E-0C2E-818724401610}"/>
              </a:ext>
            </a:extLst>
          </p:cNvPr>
          <p:cNvSpPr>
            <a:spLocks noGrp="1"/>
          </p:cNvSpPr>
          <p:nvPr>
            <p:ph idx="1"/>
          </p:nvPr>
        </p:nvSpPr>
        <p:spPr>
          <a:xfrm>
            <a:off x="6417364" y="1620000"/>
            <a:ext cx="5426635" cy="4536000"/>
          </a:xfrm>
        </p:spPr>
        <p:txBody>
          <a:bodyPr vert="horz" lIns="0" tIns="0" rIns="0" bIns="0" rtlCol="0" anchor="t">
            <a:noAutofit/>
          </a:bodyPr>
          <a:lstStyle/>
          <a:p>
            <a:r>
              <a:rPr lang="en-AU" sz="2000" b="1" dirty="0">
                <a:latin typeface="+mj-lt"/>
              </a:rPr>
              <a:t>What it isn't</a:t>
            </a:r>
          </a:p>
          <a:p>
            <a:r>
              <a:rPr lang="en-AU" sz="2000" dirty="0"/>
              <a:t>Our school decides </a:t>
            </a:r>
            <a:r>
              <a:rPr lang="en-AU" sz="2000" b="1" dirty="0"/>
              <a:t>only</a:t>
            </a:r>
            <a:r>
              <a:rPr lang="en-AU" sz="2000" dirty="0"/>
              <a:t> to use cold calling for checking for understanding.</a:t>
            </a:r>
          </a:p>
          <a:p>
            <a:r>
              <a:rPr lang="en-AU" sz="2000" dirty="0"/>
              <a:t>In our school one teacher uses popsicle sticks to select a student to answer but another teacher selects from volunteers.</a:t>
            </a:r>
          </a:p>
        </p:txBody>
      </p:sp>
      <p:sp>
        <p:nvSpPr>
          <p:cNvPr id="4" name="Slide Number Placeholder 3">
            <a:extLst>
              <a:ext uri="{FF2B5EF4-FFF2-40B4-BE49-F238E27FC236}">
                <a16:creationId xmlns:a16="http://schemas.microsoft.com/office/drawing/2014/main" id="{D1109399-1A3A-4F0E-FE11-72B2A107586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304331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C67F-4CE8-0595-62EE-491E209B0614}"/>
              </a:ext>
            </a:extLst>
          </p:cNvPr>
          <p:cNvSpPr>
            <a:spLocks noGrp="1"/>
          </p:cNvSpPr>
          <p:nvPr>
            <p:ph type="title"/>
          </p:nvPr>
        </p:nvSpPr>
        <p:spPr/>
        <p:txBody>
          <a:bodyPr/>
          <a:lstStyle/>
          <a:p>
            <a:r>
              <a:rPr lang="en-US" dirty="0"/>
              <a:t>Creating whole-school routines</a:t>
            </a:r>
          </a:p>
        </p:txBody>
      </p:sp>
      <p:sp>
        <p:nvSpPr>
          <p:cNvPr id="5" name="Text Placeholder 4">
            <a:extLst>
              <a:ext uri="{FF2B5EF4-FFF2-40B4-BE49-F238E27FC236}">
                <a16:creationId xmlns:a16="http://schemas.microsoft.com/office/drawing/2014/main" id="{7E933BC7-E31B-9A4E-3B04-4185A6A026FA}"/>
              </a:ext>
            </a:extLst>
          </p:cNvPr>
          <p:cNvSpPr>
            <a:spLocks noGrp="1"/>
          </p:cNvSpPr>
          <p:nvPr>
            <p:ph type="body" sz="quarter" idx="18"/>
          </p:nvPr>
        </p:nvSpPr>
        <p:spPr/>
        <p:txBody>
          <a:bodyPr vert="horz" lIns="0" tIns="0" rIns="0" bIns="0" rtlCol="0" anchor="ctr">
            <a:noAutofit/>
          </a:bodyPr>
          <a:lstStyle/>
          <a:p>
            <a:r>
              <a:rPr lang="en-US" dirty="0"/>
              <a:t>Activity</a:t>
            </a:r>
          </a:p>
        </p:txBody>
      </p:sp>
      <p:sp>
        <p:nvSpPr>
          <p:cNvPr id="3" name="Content Placeholder 2">
            <a:extLst>
              <a:ext uri="{FF2B5EF4-FFF2-40B4-BE49-F238E27FC236}">
                <a16:creationId xmlns:a16="http://schemas.microsoft.com/office/drawing/2014/main" id="{CED743FE-21F2-82B5-5767-00678ED5B8E6}"/>
              </a:ext>
            </a:extLst>
          </p:cNvPr>
          <p:cNvSpPr>
            <a:spLocks noGrp="1"/>
          </p:cNvSpPr>
          <p:nvPr>
            <p:ph idx="1"/>
          </p:nvPr>
        </p:nvSpPr>
        <p:spPr/>
        <p:txBody>
          <a:bodyPr vert="horz" lIns="0" tIns="0" rIns="0" bIns="0" rtlCol="0" anchor="t">
            <a:noAutofit/>
          </a:bodyPr>
          <a:lstStyle/>
          <a:p>
            <a:pPr marL="342900" indent="-342900">
              <a:buAutoNum type="arabicPeriod"/>
            </a:pPr>
            <a:r>
              <a:rPr lang="en-US" sz="2000" dirty="0">
                <a:ea typeface="+mn-lt"/>
                <a:cs typeface="+mn-lt"/>
              </a:rPr>
              <a:t>Draft whole-school teaching routines for checking for understanding techniques.</a:t>
            </a:r>
          </a:p>
          <a:p>
            <a:pPr marL="342900" indent="-342900">
              <a:buAutoNum type="arabicPeriod"/>
            </a:pPr>
            <a:r>
              <a:rPr lang="en-US" sz="2000" dirty="0">
                <a:ea typeface="+mn-lt"/>
                <a:cs typeface="+mn-lt"/>
              </a:rPr>
              <a:t>Share the revised teaching routines.</a:t>
            </a:r>
          </a:p>
          <a:p>
            <a:pPr marL="342900" indent="-342900">
              <a:buAutoNum type="arabicPeriod"/>
            </a:pPr>
            <a:r>
              <a:rPr lang="en-US" sz="2000" dirty="0">
                <a:ea typeface="+mn-lt"/>
                <a:cs typeface="+mn-lt"/>
              </a:rPr>
              <a:t>Agree on whole-school routines for techniques.</a:t>
            </a:r>
            <a:endParaRPr lang="en-US" sz="2000" dirty="0"/>
          </a:p>
        </p:txBody>
      </p:sp>
      <p:sp>
        <p:nvSpPr>
          <p:cNvPr id="4" name="Slide Number Placeholder 3">
            <a:extLst>
              <a:ext uri="{FF2B5EF4-FFF2-40B4-BE49-F238E27FC236}">
                <a16:creationId xmlns:a16="http://schemas.microsoft.com/office/drawing/2014/main" id="{833695DE-747A-B772-AC55-5D4B71FB53B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43</a:t>
            </a:fld>
            <a:endParaRPr lang="en-AU"/>
          </a:p>
        </p:txBody>
      </p:sp>
    </p:spTree>
    <p:extLst>
      <p:ext uri="{BB962C8B-B14F-4D97-AF65-F5344CB8AC3E}">
        <p14:creationId xmlns:p14="http://schemas.microsoft.com/office/powerpoint/2010/main" val="261538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913A7-E9E9-0BBF-4CCD-C03960127583}"/>
              </a:ext>
            </a:extLst>
          </p:cNvPr>
          <p:cNvSpPr>
            <a:spLocks noGrp="1"/>
          </p:cNvSpPr>
          <p:nvPr>
            <p:ph type="title"/>
          </p:nvPr>
        </p:nvSpPr>
        <p:spPr/>
        <p:txBody>
          <a:bodyPr/>
          <a:lstStyle/>
          <a:p>
            <a:r>
              <a:rPr lang="en-AU" dirty="0"/>
              <a:t>Planning and rehearsing </a:t>
            </a:r>
            <a:r>
              <a:rPr lang="en-AU" dirty="0">
                <a:solidFill>
                  <a:schemeClr val="bg1"/>
                </a:solidFill>
              </a:rPr>
              <a:t>(2)</a:t>
            </a:r>
          </a:p>
        </p:txBody>
      </p:sp>
      <p:sp>
        <p:nvSpPr>
          <p:cNvPr id="7" name="Text Placeholder 6">
            <a:extLst>
              <a:ext uri="{FF2B5EF4-FFF2-40B4-BE49-F238E27FC236}">
                <a16:creationId xmlns:a16="http://schemas.microsoft.com/office/drawing/2014/main" id="{7681DDB8-9C85-20EF-5796-5DA442851D14}"/>
              </a:ext>
            </a:extLst>
          </p:cNvPr>
          <p:cNvSpPr>
            <a:spLocks noGrp="1"/>
          </p:cNvSpPr>
          <p:nvPr>
            <p:ph type="body" sz="quarter" idx="18"/>
          </p:nvPr>
        </p:nvSpPr>
        <p:spPr/>
        <p:txBody>
          <a:bodyPr/>
          <a:lstStyle/>
          <a:p>
            <a:r>
              <a:rPr lang="en-AU"/>
              <a:t>The key to success</a:t>
            </a:r>
          </a:p>
        </p:txBody>
      </p:sp>
      <p:grpSp>
        <p:nvGrpSpPr>
          <p:cNvPr id="25" name="Group 24" descr="Plan">
            <a:extLst>
              <a:ext uri="{FF2B5EF4-FFF2-40B4-BE49-F238E27FC236}">
                <a16:creationId xmlns:a16="http://schemas.microsoft.com/office/drawing/2014/main" id="{44A2D0E1-EBEB-329A-D434-505DF44D1037}"/>
              </a:ext>
            </a:extLst>
          </p:cNvPr>
          <p:cNvGrpSpPr/>
          <p:nvPr/>
        </p:nvGrpSpPr>
        <p:grpSpPr>
          <a:xfrm>
            <a:off x="337720" y="2336107"/>
            <a:ext cx="1827652" cy="3217533"/>
            <a:chOff x="337720" y="2336107"/>
            <a:chExt cx="1827652" cy="3217533"/>
          </a:xfrm>
        </p:grpSpPr>
        <p:pic>
          <p:nvPicPr>
            <p:cNvPr id="10" name="Graphic 9" descr="Pen with solid fill">
              <a:extLst>
                <a:ext uri="{FF2B5EF4-FFF2-40B4-BE49-F238E27FC236}">
                  <a16:creationId xmlns:a16="http://schemas.microsoft.com/office/drawing/2014/main" id="{95EAE210-D304-9825-A1B2-DD266B4923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0972" y="2336107"/>
              <a:ext cx="914400" cy="914400"/>
            </a:xfrm>
            <a:prstGeom prst="rect">
              <a:avLst/>
            </a:prstGeom>
          </p:spPr>
        </p:pic>
        <p:pic>
          <p:nvPicPr>
            <p:cNvPr id="13" name="Graphic 12" descr="Document outline">
              <a:extLst>
                <a:ext uri="{FF2B5EF4-FFF2-40B4-BE49-F238E27FC236}">
                  <a16:creationId xmlns:a16="http://schemas.microsoft.com/office/drawing/2014/main" id="{55D20191-47C4-948D-497E-28198F059F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5219" y="2483382"/>
              <a:ext cx="1393159" cy="1393159"/>
            </a:xfrm>
            <a:prstGeom prst="rect">
              <a:avLst/>
            </a:prstGeom>
          </p:spPr>
        </p:pic>
        <p:sp>
          <p:nvSpPr>
            <p:cNvPr id="17" name="Rectangle: Rounded Corners 16">
              <a:extLst>
                <a:ext uri="{FF2B5EF4-FFF2-40B4-BE49-F238E27FC236}">
                  <a16:creationId xmlns:a16="http://schemas.microsoft.com/office/drawing/2014/main" id="{31B6BDDE-222D-426E-7733-B4E9D63C1ABB}"/>
                </a:ext>
              </a:extLst>
            </p:cNvPr>
            <p:cNvSpPr/>
            <p:nvPr/>
          </p:nvSpPr>
          <p:spPr>
            <a:xfrm>
              <a:off x="337720" y="3926206"/>
              <a:ext cx="1768157" cy="1627434"/>
            </a:xfrm>
            <a:prstGeom prst="roundRect">
              <a:avLst/>
            </a:prstGeom>
            <a:solidFill>
              <a:srgbClr val="0046B8"/>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AU"/>
                <a:t>Plan</a:t>
              </a:r>
            </a:p>
          </p:txBody>
        </p:sp>
      </p:grpSp>
      <p:grpSp>
        <p:nvGrpSpPr>
          <p:cNvPr id="26" name="Group 25" descr="Rehearse">
            <a:extLst>
              <a:ext uri="{FF2B5EF4-FFF2-40B4-BE49-F238E27FC236}">
                <a16:creationId xmlns:a16="http://schemas.microsoft.com/office/drawing/2014/main" id="{C6F9F9AB-A1D2-0F21-1803-BA54278FCC70}"/>
              </a:ext>
            </a:extLst>
          </p:cNvPr>
          <p:cNvGrpSpPr/>
          <p:nvPr/>
        </p:nvGrpSpPr>
        <p:grpSpPr>
          <a:xfrm>
            <a:off x="2594396" y="2613990"/>
            <a:ext cx="1790876" cy="2939650"/>
            <a:chOff x="2594396" y="2613990"/>
            <a:chExt cx="1790876" cy="2939650"/>
          </a:xfrm>
        </p:grpSpPr>
        <p:sp>
          <p:nvSpPr>
            <p:cNvPr id="18" name="Rectangle: Rounded Corners 17">
              <a:extLst>
                <a:ext uri="{FF2B5EF4-FFF2-40B4-BE49-F238E27FC236}">
                  <a16:creationId xmlns:a16="http://schemas.microsoft.com/office/drawing/2014/main" id="{36BD77E3-3D95-2D8A-547D-C812505C0C7F}"/>
                </a:ext>
              </a:extLst>
            </p:cNvPr>
            <p:cNvSpPr/>
            <p:nvPr/>
          </p:nvSpPr>
          <p:spPr>
            <a:xfrm>
              <a:off x="2594396" y="3926206"/>
              <a:ext cx="1790876" cy="1627434"/>
            </a:xfrm>
            <a:prstGeom prst="roundRect">
              <a:avLst/>
            </a:prstGeom>
            <a:solidFill>
              <a:srgbClr val="0046B8"/>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a:t>Rehearse</a:t>
              </a:r>
            </a:p>
          </p:txBody>
        </p:sp>
        <p:grpSp>
          <p:nvGrpSpPr>
            <p:cNvPr id="12" name="Graphic 21" descr="Classroom outline">
              <a:extLst>
                <a:ext uri="{FF2B5EF4-FFF2-40B4-BE49-F238E27FC236}">
                  <a16:creationId xmlns:a16="http://schemas.microsoft.com/office/drawing/2014/main" id="{37F3E4C0-29F2-2A8C-3547-D68D8483B233}"/>
                </a:ext>
              </a:extLst>
            </p:cNvPr>
            <p:cNvGrpSpPr/>
            <p:nvPr/>
          </p:nvGrpSpPr>
          <p:grpSpPr>
            <a:xfrm>
              <a:off x="2888885" y="2613990"/>
              <a:ext cx="1079847" cy="1131942"/>
              <a:chOff x="2888885" y="2613990"/>
              <a:chExt cx="1079847" cy="1131942"/>
            </a:xfrm>
            <a:solidFill>
              <a:srgbClr val="000000"/>
            </a:solidFill>
          </p:grpSpPr>
          <p:sp>
            <p:nvSpPr>
              <p:cNvPr id="30" name="Freeform: Shape 29">
                <a:extLst>
                  <a:ext uri="{FF2B5EF4-FFF2-40B4-BE49-F238E27FC236}">
                    <a16:creationId xmlns:a16="http://schemas.microsoft.com/office/drawing/2014/main" id="{911B96C5-543D-D8B9-A482-5AB84CB49B3D}"/>
                  </a:ext>
                </a:extLst>
              </p:cNvPr>
              <p:cNvSpPr/>
              <p:nvPr/>
            </p:nvSpPr>
            <p:spPr>
              <a:xfrm>
                <a:off x="3112520" y="2613990"/>
                <a:ext cx="856212" cy="609507"/>
              </a:xfrm>
              <a:custGeom>
                <a:avLst/>
                <a:gdLst>
                  <a:gd name="connsiteX0" fmla="*/ 29024 w 856212"/>
                  <a:gd name="connsiteY0" fmla="*/ 58048 h 609507"/>
                  <a:gd name="connsiteX1" fmla="*/ 58048 w 856212"/>
                  <a:gd name="connsiteY1" fmla="*/ 29024 h 609507"/>
                  <a:gd name="connsiteX2" fmla="*/ 798164 w 856212"/>
                  <a:gd name="connsiteY2" fmla="*/ 29024 h 609507"/>
                  <a:gd name="connsiteX3" fmla="*/ 827188 w 856212"/>
                  <a:gd name="connsiteY3" fmla="*/ 58048 h 609507"/>
                  <a:gd name="connsiteX4" fmla="*/ 827188 w 856212"/>
                  <a:gd name="connsiteY4" fmla="*/ 551459 h 609507"/>
                  <a:gd name="connsiteX5" fmla="*/ 798164 w 856212"/>
                  <a:gd name="connsiteY5" fmla="*/ 580483 h 609507"/>
                  <a:gd name="connsiteX6" fmla="*/ 307119 w 856212"/>
                  <a:gd name="connsiteY6" fmla="*/ 580483 h 609507"/>
                  <a:gd name="connsiteX7" fmla="*/ 289545 w 856212"/>
                  <a:gd name="connsiteY7" fmla="*/ 609507 h 609507"/>
                  <a:gd name="connsiteX8" fmla="*/ 798164 w 856212"/>
                  <a:gd name="connsiteY8" fmla="*/ 609507 h 609507"/>
                  <a:gd name="connsiteX9" fmla="*/ 856212 w 856212"/>
                  <a:gd name="connsiteY9" fmla="*/ 551459 h 609507"/>
                  <a:gd name="connsiteX10" fmla="*/ 856212 w 856212"/>
                  <a:gd name="connsiteY10" fmla="*/ 58048 h 609507"/>
                  <a:gd name="connsiteX11" fmla="*/ 798164 w 856212"/>
                  <a:gd name="connsiteY11" fmla="*/ 0 h 609507"/>
                  <a:gd name="connsiteX12" fmla="*/ 58048 w 856212"/>
                  <a:gd name="connsiteY12" fmla="*/ 0 h 609507"/>
                  <a:gd name="connsiteX13" fmla="*/ 0 w 856212"/>
                  <a:gd name="connsiteY13" fmla="*/ 58048 h 609507"/>
                  <a:gd name="connsiteX14" fmla="*/ 0 w 856212"/>
                  <a:gd name="connsiteY14" fmla="*/ 116575 h 609507"/>
                  <a:gd name="connsiteX15" fmla="*/ 29024 w 856212"/>
                  <a:gd name="connsiteY15" fmla="*/ 121916 h 60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6212" h="609507">
                    <a:moveTo>
                      <a:pt x="29024" y="58048"/>
                    </a:moveTo>
                    <a:cubicBezTo>
                      <a:pt x="29024" y="42018"/>
                      <a:pt x="42018" y="29024"/>
                      <a:pt x="58048" y="29024"/>
                    </a:cubicBezTo>
                    <a:lnTo>
                      <a:pt x="798164" y="29024"/>
                    </a:lnTo>
                    <a:cubicBezTo>
                      <a:pt x="814194" y="29024"/>
                      <a:pt x="827188" y="42018"/>
                      <a:pt x="827188" y="58048"/>
                    </a:cubicBezTo>
                    <a:lnTo>
                      <a:pt x="827188" y="551459"/>
                    </a:lnTo>
                    <a:cubicBezTo>
                      <a:pt x="827188" y="567489"/>
                      <a:pt x="814194" y="580483"/>
                      <a:pt x="798164" y="580483"/>
                    </a:cubicBezTo>
                    <a:lnTo>
                      <a:pt x="307119" y="580483"/>
                    </a:lnTo>
                    <a:lnTo>
                      <a:pt x="289545" y="609507"/>
                    </a:lnTo>
                    <a:lnTo>
                      <a:pt x="798164" y="609507"/>
                    </a:lnTo>
                    <a:cubicBezTo>
                      <a:pt x="830223" y="609507"/>
                      <a:pt x="856212" y="583517"/>
                      <a:pt x="856212" y="551459"/>
                    </a:cubicBezTo>
                    <a:lnTo>
                      <a:pt x="856212" y="58048"/>
                    </a:lnTo>
                    <a:cubicBezTo>
                      <a:pt x="856212" y="25990"/>
                      <a:pt x="830223" y="0"/>
                      <a:pt x="798164" y="0"/>
                    </a:cubicBezTo>
                    <a:lnTo>
                      <a:pt x="58048" y="0"/>
                    </a:lnTo>
                    <a:cubicBezTo>
                      <a:pt x="25990" y="0"/>
                      <a:pt x="0" y="25990"/>
                      <a:pt x="0" y="58048"/>
                    </a:cubicBezTo>
                    <a:lnTo>
                      <a:pt x="0" y="116575"/>
                    </a:lnTo>
                    <a:cubicBezTo>
                      <a:pt x="9846" y="117244"/>
                      <a:pt x="19584" y="119037"/>
                      <a:pt x="29024" y="121916"/>
                    </a:cubicBezTo>
                    <a:close/>
                  </a:path>
                </a:pathLst>
              </a:custGeom>
              <a:solidFill>
                <a:srgbClr val="000000"/>
              </a:solidFill>
              <a:ln w="14486"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FB06F5C0-CD14-4E0D-A7E8-3496B021987B}"/>
                  </a:ext>
                </a:extLst>
              </p:cNvPr>
              <p:cNvSpPr/>
              <p:nvPr/>
            </p:nvSpPr>
            <p:spPr>
              <a:xfrm>
                <a:off x="2888885" y="2831210"/>
                <a:ext cx="722154" cy="545869"/>
              </a:xfrm>
              <a:custGeom>
                <a:avLst/>
                <a:gdLst>
                  <a:gd name="connsiteX0" fmla="*/ 396329 w 722154"/>
                  <a:gd name="connsiteY0" fmla="*/ 336140 h 545869"/>
                  <a:gd name="connsiteX1" fmla="*/ 410362 w 722154"/>
                  <a:gd name="connsiteY1" fmla="*/ 329436 h 545869"/>
                  <a:gd name="connsiteX2" fmla="*/ 472648 w 722154"/>
                  <a:gd name="connsiteY2" fmla="*/ 230086 h 545869"/>
                  <a:gd name="connsiteX3" fmla="*/ 504479 w 722154"/>
                  <a:gd name="connsiteY3" fmla="*/ 222901 h 545869"/>
                  <a:gd name="connsiteX4" fmla="*/ 505561 w 722154"/>
                  <a:gd name="connsiteY4" fmla="*/ 223628 h 545869"/>
                  <a:gd name="connsiteX5" fmla="*/ 510379 w 722154"/>
                  <a:gd name="connsiteY5" fmla="*/ 256803 h 545869"/>
                  <a:gd name="connsiteX6" fmla="*/ 434350 w 722154"/>
                  <a:gd name="connsiteY6" fmla="*/ 382376 h 545869"/>
                  <a:gd name="connsiteX7" fmla="*/ 397069 w 722154"/>
                  <a:gd name="connsiteY7" fmla="*/ 392621 h 545869"/>
                  <a:gd name="connsiteX8" fmla="*/ 377434 w 722154"/>
                  <a:gd name="connsiteY8" fmla="*/ 398615 h 545869"/>
                  <a:gd name="connsiteX9" fmla="*/ 383428 w 722154"/>
                  <a:gd name="connsiteY9" fmla="*/ 418250 h 545869"/>
                  <a:gd name="connsiteX10" fmla="*/ 459166 w 722154"/>
                  <a:gd name="connsiteY10" fmla="*/ 397410 h 545869"/>
                  <a:gd name="connsiteX11" fmla="*/ 535050 w 722154"/>
                  <a:gd name="connsiteY11" fmla="*/ 272084 h 545869"/>
                  <a:gd name="connsiteX12" fmla="*/ 534106 w 722154"/>
                  <a:gd name="connsiteY12" fmla="*/ 212004 h 545869"/>
                  <a:gd name="connsiteX13" fmla="*/ 718149 w 722154"/>
                  <a:gd name="connsiteY13" fmla="*/ 24523 h 545869"/>
                  <a:gd name="connsiteX14" fmla="*/ 717652 w 722154"/>
                  <a:gd name="connsiteY14" fmla="*/ 4006 h 545869"/>
                  <a:gd name="connsiteX15" fmla="*/ 697425 w 722154"/>
                  <a:gd name="connsiteY15" fmla="*/ 4206 h 545869"/>
                  <a:gd name="connsiteX16" fmla="*/ 511076 w 722154"/>
                  <a:gd name="connsiteY16" fmla="*/ 194024 h 545869"/>
                  <a:gd name="connsiteX17" fmla="*/ 482052 w 722154"/>
                  <a:gd name="connsiteY17" fmla="*/ 191281 h 545869"/>
                  <a:gd name="connsiteX18" fmla="*/ 448050 w 722154"/>
                  <a:gd name="connsiteY18" fmla="*/ 214602 h 545869"/>
                  <a:gd name="connsiteX19" fmla="*/ 402134 w 722154"/>
                  <a:gd name="connsiteY19" fmla="*/ 287873 h 545869"/>
                  <a:gd name="connsiteX20" fmla="*/ 375330 w 722154"/>
                  <a:gd name="connsiteY20" fmla="*/ 206780 h 545869"/>
                  <a:gd name="connsiteX21" fmla="*/ 374387 w 722154"/>
                  <a:gd name="connsiteY21" fmla="*/ 204545 h 545869"/>
                  <a:gd name="connsiteX22" fmla="*/ 214115 w 722154"/>
                  <a:gd name="connsiteY22" fmla="*/ 145582 h 545869"/>
                  <a:gd name="connsiteX23" fmla="*/ 53728 w 722154"/>
                  <a:gd name="connsiteY23" fmla="*/ 204690 h 545869"/>
                  <a:gd name="connsiteX24" fmla="*/ 52857 w 722154"/>
                  <a:gd name="connsiteY24" fmla="*/ 206736 h 545869"/>
                  <a:gd name="connsiteX25" fmla="*/ 51943 w 722154"/>
                  <a:gd name="connsiteY25" fmla="*/ 209784 h 545869"/>
                  <a:gd name="connsiteX26" fmla="*/ 1281 w 722154"/>
                  <a:gd name="connsiteY26" fmla="*/ 486747 h 545869"/>
                  <a:gd name="connsiteX27" fmla="*/ 36944 w 722154"/>
                  <a:gd name="connsiteY27" fmla="*/ 544323 h 545869"/>
                  <a:gd name="connsiteX28" fmla="*/ 40464 w 722154"/>
                  <a:gd name="connsiteY28" fmla="*/ 545013 h 545869"/>
                  <a:gd name="connsiteX29" fmla="*/ 44817 w 722154"/>
                  <a:gd name="connsiteY29" fmla="*/ 545695 h 545869"/>
                  <a:gd name="connsiteX30" fmla="*/ 47110 w 722154"/>
                  <a:gd name="connsiteY30" fmla="*/ 545869 h 545869"/>
                  <a:gd name="connsiteX31" fmla="*/ 61165 w 722154"/>
                  <a:gd name="connsiteY31" fmla="*/ 530914 h 545869"/>
                  <a:gd name="connsiteX32" fmla="*/ 49287 w 722154"/>
                  <a:gd name="connsiteY32" fmla="*/ 517091 h 545869"/>
                  <a:gd name="connsiteX33" fmla="*/ 44933 w 722154"/>
                  <a:gd name="connsiteY33" fmla="*/ 516395 h 545869"/>
                  <a:gd name="connsiteX34" fmla="*/ 32221 w 722154"/>
                  <a:gd name="connsiteY34" fmla="*/ 508283 h 545869"/>
                  <a:gd name="connsiteX35" fmla="*/ 29681 w 722154"/>
                  <a:gd name="connsiteY35" fmla="*/ 492740 h 545869"/>
                  <a:gd name="connsiteX36" fmla="*/ 80198 w 722154"/>
                  <a:gd name="connsiteY36" fmla="*/ 216634 h 545869"/>
                  <a:gd name="connsiteX37" fmla="*/ 80357 w 722154"/>
                  <a:gd name="connsiteY37" fmla="*/ 216227 h 545869"/>
                  <a:gd name="connsiteX38" fmla="*/ 214115 w 722154"/>
                  <a:gd name="connsiteY38" fmla="*/ 174607 h 545869"/>
                  <a:gd name="connsiteX39" fmla="*/ 347757 w 722154"/>
                  <a:gd name="connsiteY39" fmla="*/ 215980 h 545869"/>
                  <a:gd name="connsiteX40" fmla="*/ 384298 w 722154"/>
                  <a:gd name="connsiteY40" fmla="*/ 326272 h 545869"/>
                  <a:gd name="connsiteX41" fmla="*/ 396329 w 722154"/>
                  <a:gd name="connsiteY41" fmla="*/ 336140 h 54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2154" h="545869">
                    <a:moveTo>
                      <a:pt x="396329" y="336140"/>
                    </a:moveTo>
                    <a:cubicBezTo>
                      <a:pt x="401910" y="336812"/>
                      <a:pt x="407378" y="334200"/>
                      <a:pt x="410362" y="329436"/>
                    </a:cubicBezTo>
                    <a:lnTo>
                      <a:pt x="472648" y="230086"/>
                    </a:lnTo>
                    <a:cubicBezTo>
                      <a:pt x="479454" y="219312"/>
                      <a:pt x="493705" y="216095"/>
                      <a:pt x="504479" y="222901"/>
                    </a:cubicBezTo>
                    <a:cubicBezTo>
                      <a:pt x="504846" y="223133"/>
                      <a:pt x="505207" y="223376"/>
                      <a:pt x="505561" y="223628"/>
                    </a:cubicBezTo>
                    <a:cubicBezTo>
                      <a:pt x="515588" y="231730"/>
                      <a:pt x="517686" y="246184"/>
                      <a:pt x="510379" y="256803"/>
                    </a:cubicBezTo>
                    <a:lnTo>
                      <a:pt x="434350" y="382376"/>
                    </a:lnTo>
                    <a:cubicBezTo>
                      <a:pt x="426608" y="395139"/>
                      <a:pt x="410246" y="399637"/>
                      <a:pt x="397069" y="392621"/>
                    </a:cubicBezTo>
                    <a:cubicBezTo>
                      <a:pt x="389991" y="388854"/>
                      <a:pt x="381201" y="391537"/>
                      <a:pt x="377434" y="398615"/>
                    </a:cubicBezTo>
                    <a:cubicBezTo>
                      <a:pt x="373667" y="405692"/>
                      <a:pt x="376350" y="414482"/>
                      <a:pt x="383428" y="418250"/>
                    </a:cubicBezTo>
                    <a:cubicBezTo>
                      <a:pt x="410204" y="432498"/>
                      <a:pt x="443447" y="423351"/>
                      <a:pt x="459166" y="397410"/>
                    </a:cubicBezTo>
                    <a:lnTo>
                      <a:pt x="535050" y="272084"/>
                    </a:lnTo>
                    <a:cubicBezTo>
                      <a:pt x="546939" y="253716"/>
                      <a:pt x="546566" y="229989"/>
                      <a:pt x="534106" y="212004"/>
                    </a:cubicBezTo>
                    <a:lnTo>
                      <a:pt x="718149" y="24523"/>
                    </a:lnTo>
                    <a:cubicBezTo>
                      <a:pt x="723678" y="18719"/>
                      <a:pt x="723456" y="9535"/>
                      <a:pt x="717652" y="4006"/>
                    </a:cubicBezTo>
                    <a:cubicBezTo>
                      <a:pt x="711966" y="-1412"/>
                      <a:pt x="703002" y="-1323"/>
                      <a:pt x="697425" y="4206"/>
                    </a:cubicBezTo>
                    <a:lnTo>
                      <a:pt x="511076" y="194024"/>
                    </a:lnTo>
                    <a:cubicBezTo>
                      <a:pt x="501863" y="190348"/>
                      <a:pt x="491789" y="189396"/>
                      <a:pt x="482052" y="191281"/>
                    </a:cubicBezTo>
                    <a:cubicBezTo>
                      <a:pt x="468011" y="194090"/>
                      <a:pt x="455727" y="202515"/>
                      <a:pt x="448050" y="214602"/>
                    </a:cubicBezTo>
                    <a:lnTo>
                      <a:pt x="402134" y="287873"/>
                    </a:lnTo>
                    <a:lnTo>
                      <a:pt x="375330" y="206780"/>
                    </a:lnTo>
                    <a:lnTo>
                      <a:pt x="374387" y="204545"/>
                    </a:lnTo>
                    <a:cubicBezTo>
                      <a:pt x="352793" y="154972"/>
                      <a:pt x="301347" y="145582"/>
                      <a:pt x="214115" y="145582"/>
                    </a:cubicBezTo>
                    <a:cubicBezTo>
                      <a:pt x="126883" y="145582"/>
                      <a:pt x="75496" y="154972"/>
                      <a:pt x="53728" y="204690"/>
                    </a:cubicBezTo>
                    <a:cubicBezTo>
                      <a:pt x="53728" y="204690"/>
                      <a:pt x="53147" y="205909"/>
                      <a:pt x="52857" y="206736"/>
                    </a:cubicBezTo>
                    <a:cubicBezTo>
                      <a:pt x="52475" y="207727"/>
                      <a:pt x="52171" y="208746"/>
                      <a:pt x="51943" y="209784"/>
                    </a:cubicBezTo>
                    <a:lnTo>
                      <a:pt x="1281" y="486747"/>
                    </a:lnTo>
                    <a:cubicBezTo>
                      <a:pt x="-4770" y="512494"/>
                      <a:pt x="11196" y="538272"/>
                      <a:pt x="36944" y="544323"/>
                    </a:cubicBezTo>
                    <a:cubicBezTo>
                      <a:pt x="38108" y="544598"/>
                      <a:pt x="39282" y="544827"/>
                      <a:pt x="40464" y="545013"/>
                    </a:cubicBezTo>
                    <a:lnTo>
                      <a:pt x="44817" y="545695"/>
                    </a:lnTo>
                    <a:cubicBezTo>
                      <a:pt x="45575" y="545817"/>
                      <a:pt x="46342" y="545875"/>
                      <a:pt x="47110" y="545869"/>
                    </a:cubicBezTo>
                    <a:cubicBezTo>
                      <a:pt x="55121" y="545621"/>
                      <a:pt x="61413" y="538925"/>
                      <a:pt x="61165" y="530914"/>
                    </a:cubicBezTo>
                    <a:cubicBezTo>
                      <a:pt x="60953" y="524085"/>
                      <a:pt x="56006" y="518328"/>
                      <a:pt x="49287" y="517091"/>
                    </a:cubicBezTo>
                    <a:lnTo>
                      <a:pt x="44933" y="516395"/>
                    </a:lnTo>
                    <a:cubicBezTo>
                      <a:pt x="39745" y="515597"/>
                      <a:pt x="35131" y="512652"/>
                      <a:pt x="32221" y="508283"/>
                    </a:cubicBezTo>
                    <a:cubicBezTo>
                      <a:pt x="29196" y="503701"/>
                      <a:pt x="28272" y="498046"/>
                      <a:pt x="29681" y="492740"/>
                    </a:cubicBezTo>
                    <a:lnTo>
                      <a:pt x="80198" y="216634"/>
                    </a:lnTo>
                    <a:lnTo>
                      <a:pt x="80357" y="216227"/>
                    </a:lnTo>
                    <a:cubicBezTo>
                      <a:pt x="92185" y="189220"/>
                      <a:pt x="116986" y="174607"/>
                      <a:pt x="214115" y="174607"/>
                    </a:cubicBezTo>
                    <a:cubicBezTo>
                      <a:pt x="311244" y="174607"/>
                      <a:pt x="336017" y="189220"/>
                      <a:pt x="347757" y="215980"/>
                    </a:cubicBezTo>
                    <a:lnTo>
                      <a:pt x="384298" y="326272"/>
                    </a:lnTo>
                    <a:cubicBezTo>
                      <a:pt x="386057" y="331616"/>
                      <a:pt x="390745" y="335461"/>
                      <a:pt x="396329" y="336140"/>
                    </a:cubicBezTo>
                    <a:close/>
                  </a:path>
                </a:pathLst>
              </a:custGeom>
              <a:solidFill>
                <a:srgbClr val="000000"/>
              </a:solidFill>
              <a:ln w="14486"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56275113-E46E-5945-3286-0CB6CCBFF965}"/>
                  </a:ext>
                </a:extLst>
              </p:cNvPr>
              <p:cNvSpPr/>
              <p:nvPr/>
            </p:nvSpPr>
            <p:spPr>
              <a:xfrm>
                <a:off x="2996424" y="3113496"/>
                <a:ext cx="217681" cy="632436"/>
              </a:xfrm>
              <a:custGeom>
                <a:avLst/>
                <a:gdLst>
                  <a:gd name="connsiteX0" fmla="*/ 203169 w 217681"/>
                  <a:gd name="connsiteY0" fmla="*/ 0 h 632436"/>
                  <a:gd name="connsiteX1" fmla="*/ 188657 w 217681"/>
                  <a:gd name="connsiteY1" fmla="*/ 14512 h 632436"/>
                  <a:gd name="connsiteX2" fmla="*/ 188657 w 217681"/>
                  <a:gd name="connsiteY2" fmla="*/ 603412 h 632436"/>
                  <a:gd name="connsiteX3" fmla="*/ 123353 w 217681"/>
                  <a:gd name="connsiteY3" fmla="*/ 603412 h 632436"/>
                  <a:gd name="connsiteX4" fmla="*/ 123353 w 217681"/>
                  <a:gd name="connsiteY4" fmla="*/ 242758 h 632436"/>
                  <a:gd name="connsiteX5" fmla="*/ 94328 w 217681"/>
                  <a:gd name="connsiteY5" fmla="*/ 242758 h 632436"/>
                  <a:gd name="connsiteX6" fmla="*/ 94328 w 217681"/>
                  <a:gd name="connsiteY6" fmla="*/ 603412 h 632436"/>
                  <a:gd name="connsiteX7" fmla="*/ 29024 w 217681"/>
                  <a:gd name="connsiteY7" fmla="*/ 603412 h 632436"/>
                  <a:gd name="connsiteX8" fmla="*/ 29024 w 217681"/>
                  <a:gd name="connsiteY8" fmla="*/ 14512 h 632436"/>
                  <a:gd name="connsiteX9" fmla="*/ 14512 w 217681"/>
                  <a:gd name="connsiteY9" fmla="*/ 0 h 632436"/>
                  <a:gd name="connsiteX10" fmla="*/ 0 w 217681"/>
                  <a:gd name="connsiteY10" fmla="*/ 14512 h 632436"/>
                  <a:gd name="connsiteX11" fmla="*/ 0 w 217681"/>
                  <a:gd name="connsiteY11" fmla="*/ 632436 h 632436"/>
                  <a:gd name="connsiteX12" fmla="*/ 217681 w 217681"/>
                  <a:gd name="connsiteY12" fmla="*/ 632436 h 632436"/>
                  <a:gd name="connsiteX13" fmla="*/ 217681 w 217681"/>
                  <a:gd name="connsiteY13" fmla="*/ 14512 h 632436"/>
                  <a:gd name="connsiteX14" fmla="*/ 203169 w 217681"/>
                  <a:gd name="connsiteY14" fmla="*/ 0 h 63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681" h="632436">
                    <a:moveTo>
                      <a:pt x="203169" y="0"/>
                    </a:moveTo>
                    <a:cubicBezTo>
                      <a:pt x="195154" y="0"/>
                      <a:pt x="188657" y="6497"/>
                      <a:pt x="188657" y="14512"/>
                    </a:cubicBezTo>
                    <a:lnTo>
                      <a:pt x="188657" y="603412"/>
                    </a:lnTo>
                    <a:lnTo>
                      <a:pt x="123353" y="603412"/>
                    </a:lnTo>
                    <a:lnTo>
                      <a:pt x="123353" y="242758"/>
                    </a:lnTo>
                    <a:lnTo>
                      <a:pt x="94328" y="242758"/>
                    </a:lnTo>
                    <a:lnTo>
                      <a:pt x="94328" y="603412"/>
                    </a:lnTo>
                    <a:lnTo>
                      <a:pt x="29024" y="603412"/>
                    </a:lnTo>
                    <a:lnTo>
                      <a:pt x="29024" y="14512"/>
                    </a:lnTo>
                    <a:cubicBezTo>
                      <a:pt x="29024" y="6497"/>
                      <a:pt x="22527" y="0"/>
                      <a:pt x="14512" y="0"/>
                    </a:cubicBezTo>
                    <a:cubicBezTo>
                      <a:pt x="6497" y="0"/>
                      <a:pt x="0" y="6497"/>
                      <a:pt x="0" y="14512"/>
                    </a:cubicBezTo>
                    <a:lnTo>
                      <a:pt x="0" y="632436"/>
                    </a:lnTo>
                    <a:lnTo>
                      <a:pt x="217681" y="632436"/>
                    </a:lnTo>
                    <a:lnTo>
                      <a:pt x="217681" y="14512"/>
                    </a:lnTo>
                    <a:cubicBezTo>
                      <a:pt x="217681" y="6497"/>
                      <a:pt x="211184" y="0"/>
                      <a:pt x="203169" y="0"/>
                    </a:cubicBezTo>
                    <a:close/>
                  </a:path>
                </a:pathLst>
              </a:custGeom>
              <a:solidFill>
                <a:srgbClr val="000000"/>
              </a:solidFill>
              <a:ln w="14486"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60905164-CF3C-00CD-76EB-F1A7B89516DD}"/>
                  </a:ext>
                </a:extLst>
              </p:cNvPr>
              <p:cNvSpPr/>
              <p:nvPr/>
            </p:nvSpPr>
            <p:spPr>
              <a:xfrm>
                <a:off x="3015928" y="2773623"/>
                <a:ext cx="174144" cy="174144"/>
              </a:xfrm>
              <a:custGeom>
                <a:avLst/>
                <a:gdLst>
                  <a:gd name="connsiteX0" fmla="*/ 87072 w 174144"/>
                  <a:gd name="connsiteY0" fmla="*/ 174145 h 174144"/>
                  <a:gd name="connsiteX1" fmla="*/ 174145 w 174144"/>
                  <a:gd name="connsiteY1" fmla="*/ 87072 h 174144"/>
                  <a:gd name="connsiteX2" fmla="*/ 87072 w 174144"/>
                  <a:gd name="connsiteY2" fmla="*/ 0 h 174144"/>
                  <a:gd name="connsiteX3" fmla="*/ 0 w 174144"/>
                  <a:gd name="connsiteY3" fmla="*/ 87072 h 174144"/>
                  <a:gd name="connsiteX4" fmla="*/ 87072 w 174144"/>
                  <a:gd name="connsiteY4" fmla="*/ 174145 h 174144"/>
                  <a:gd name="connsiteX5" fmla="*/ 87072 w 174144"/>
                  <a:gd name="connsiteY5" fmla="*/ 29024 h 174144"/>
                  <a:gd name="connsiteX6" fmla="*/ 145121 w 174144"/>
                  <a:gd name="connsiteY6" fmla="*/ 87072 h 174144"/>
                  <a:gd name="connsiteX7" fmla="*/ 87072 w 174144"/>
                  <a:gd name="connsiteY7" fmla="*/ 145121 h 174144"/>
                  <a:gd name="connsiteX8" fmla="*/ 29024 w 174144"/>
                  <a:gd name="connsiteY8" fmla="*/ 87072 h 174144"/>
                  <a:gd name="connsiteX9" fmla="*/ 87072 w 174144"/>
                  <a:gd name="connsiteY9" fmla="*/ 29024 h 17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144" h="174144">
                    <a:moveTo>
                      <a:pt x="87072" y="174145"/>
                    </a:moveTo>
                    <a:cubicBezTo>
                      <a:pt x="135161" y="174145"/>
                      <a:pt x="174145" y="135161"/>
                      <a:pt x="174145" y="87072"/>
                    </a:cubicBezTo>
                    <a:cubicBezTo>
                      <a:pt x="174145" y="38984"/>
                      <a:pt x="135161" y="0"/>
                      <a:pt x="87072" y="0"/>
                    </a:cubicBezTo>
                    <a:cubicBezTo>
                      <a:pt x="38984" y="0"/>
                      <a:pt x="0" y="38984"/>
                      <a:pt x="0" y="87072"/>
                    </a:cubicBezTo>
                    <a:cubicBezTo>
                      <a:pt x="57" y="135138"/>
                      <a:pt x="39007" y="174088"/>
                      <a:pt x="87072" y="174145"/>
                    </a:cubicBezTo>
                    <a:close/>
                    <a:moveTo>
                      <a:pt x="87072" y="29024"/>
                    </a:moveTo>
                    <a:cubicBezTo>
                      <a:pt x="119131" y="29024"/>
                      <a:pt x="145121" y="55014"/>
                      <a:pt x="145121" y="87072"/>
                    </a:cubicBezTo>
                    <a:cubicBezTo>
                      <a:pt x="145121" y="119131"/>
                      <a:pt x="119131" y="145121"/>
                      <a:pt x="87072" y="145121"/>
                    </a:cubicBezTo>
                    <a:cubicBezTo>
                      <a:pt x="55014" y="145121"/>
                      <a:pt x="29024" y="119131"/>
                      <a:pt x="29024" y="87072"/>
                    </a:cubicBezTo>
                    <a:cubicBezTo>
                      <a:pt x="29024" y="55014"/>
                      <a:pt x="55014" y="29024"/>
                      <a:pt x="87072" y="29024"/>
                    </a:cubicBezTo>
                    <a:close/>
                  </a:path>
                </a:pathLst>
              </a:custGeom>
              <a:solidFill>
                <a:srgbClr val="000000"/>
              </a:solidFill>
              <a:ln w="14486" cap="flat">
                <a:noFill/>
                <a:prstDash val="solid"/>
                <a:miter/>
              </a:ln>
            </p:spPr>
            <p:txBody>
              <a:bodyPr rtlCol="0" anchor="ctr"/>
              <a:lstStyle/>
              <a:p>
                <a:endParaRPr lang="en-AU"/>
              </a:p>
            </p:txBody>
          </p:sp>
        </p:grpSp>
      </p:grpSp>
      <p:grpSp>
        <p:nvGrpSpPr>
          <p:cNvPr id="27" name="Group 26" descr="Feedback">
            <a:extLst>
              <a:ext uri="{FF2B5EF4-FFF2-40B4-BE49-F238E27FC236}">
                <a16:creationId xmlns:a16="http://schemas.microsoft.com/office/drawing/2014/main" id="{C0BBD205-9CB5-BD5F-CC45-3DB8BE2C21FB}"/>
              </a:ext>
            </a:extLst>
          </p:cNvPr>
          <p:cNvGrpSpPr/>
          <p:nvPr/>
        </p:nvGrpSpPr>
        <p:grpSpPr>
          <a:xfrm>
            <a:off x="4840017" y="2483382"/>
            <a:ext cx="1790876" cy="3070258"/>
            <a:chOff x="4840017" y="2483382"/>
            <a:chExt cx="1790876" cy="3070258"/>
          </a:xfrm>
        </p:grpSpPr>
        <p:pic>
          <p:nvPicPr>
            <p:cNvPr id="15" name="Graphic 14" descr="List outline">
              <a:extLst>
                <a:ext uri="{FF2B5EF4-FFF2-40B4-BE49-F238E27FC236}">
                  <a16:creationId xmlns:a16="http://schemas.microsoft.com/office/drawing/2014/main" id="{AEEEBD97-D527-26F2-C983-20CF3F6C00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38876" y="2483382"/>
              <a:ext cx="1393159" cy="1393159"/>
            </a:xfrm>
            <a:prstGeom prst="rect">
              <a:avLst/>
            </a:prstGeom>
          </p:spPr>
        </p:pic>
        <p:sp>
          <p:nvSpPr>
            <p:cNvPr id="24" name="Rectangle: Rounded Corners 23">
              <a:extLst>
                <a:ext uri="{FF2B5EF4-FFF2-40B4-BE49-F238E27FC236}">
                  <a16:creationId xmlns:a16="http://schemas.microsoft.com/office/drawing/2014/main" id="{ABA6AB41-25C8-7313-4560-157907C3E5C8}"/>
                </a:ext>
              </a:extLst>
            </p:cNvPr>
            <p:cNvSpPr/>
            <p:nvPr/>
          </p:nvSpPr>
          <p:spPr>
            <a:xfrm>
              <a:off x="4840017" y="3926206"/>
              <a:ext cx="1790876" cy="1627434"/>
            </a:xfrm>
            <a:prstGeom prst="roundRect">
              <a:avLst/>
            </a:prstGeom>
            <a:solidFill>
              <a:srgbClr val="0046B8"/>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a:t>Feedback</a:t>
              </a:r>
            </a:p>
          </p:txBody>
        </p:sp>
      </p:grpSp>
      <p:grpSp>
        <p:nvGrpSpPr>
          <p:cNvPr id="3" name="Group 2">
            <a:extLst>
              <a:ext uri="{FF2B5EF4-FFF2-40B4-BE49-F238E27FC236}">
                <a16:creationId xmlns:a16="http://schemas.microsoft.com/office/drawing/2014/main" id="{41FAAE79-EED6-2774-D821-CEA17AEC2167}"/>
              </a:ext>
              <a:ext uri="{C183D7F6-B498-43B3-948B-1728B52AA6E4}">
                <adec:decorative xmlns:adec="http://schemas.microsoft.com/office/drawing/2017/decorative" val="1"/>
              </a:ext>
            </a:extLst>
          </p:cNvPr>
          <p:cNvGrpSpPr/>
          <p:nvPr/>
        </p:nvGrpSpPr>
        <p:grpSpPr>
          <a:xfrm>
            <a:off x="8464309" y="1951402"/>
            <a:ext cx="2752016" cy="3643219"/>
            <a:chOff x="735266" y="1125657"/>
            <a:chExt cx="3588486" cy="4493181"/>
          </a:xfrm>
        </p:grpSpPr>
        <p:pic>
          <p:nvPicPr>
            <p:cNvPr id="4" name="Picture 3">
              <a:extLst>
                <a:ext uri="{FF2B5EF4-FFF2-40B4-BE49-F238E27FC236}">
                  <a16:creationId xmlns:a16="http://schemas.microsoft.com/office/drawing/2014/main" id="{85C78A55-3A93-0981-B920-48673FD9913D}"/>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8" name="Picture 7">
              <a:extLst>
                <a:ext uri="{FF2B5EF4-FFF2-40B4-BE49-F238E27FC236}">
                  <a16:creationId xmlns:a16="http://schemas.microsoft.com/office/drawing/2014/main" id="{3B530D18-4464-3126-FE61-5C176540F215}"/>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9" name="Picture 8">
              <a:extLst>
                <a:ext uri="{FF2B5EF4-FFF2-40B4-BE49-F238E27FC236}">
                  <a16:creationId xmlns:a16="http://schemas.microsoft.com/office/drawing/2014/main" id="{DFD6AF66-822E-7FBA-95FC-9509E2304065}"/>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pic>
        <p:nvPicPr>
          <p:cNvPr id="11" name="Picture 10">
            <a:extLst>
              <a:ext uri="{FF2B5EF4-FFF2-40B4-BE49-F238E27FC236}">
                <a16:creationId xmlns:a16="http://schemas.microsoft.com/office/drawing/2014/main" id="{5BAEE86D-7FCA-5DD6-E954-D18BB4865EAA}"/>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181454">
            <a:off x="8454564" y="1973816"/>
            <a:ext cx="2583879" cy="3644537"/>
          </a:xfrm>
          <a:prstGeom prst="rect">
            <a:avLst/>
          </a:prstGeom>
        </p:spPr>
      </p:pic>
      <p:sp>
        <p:nvSpPr>
          <p:cNvPr id="16" name="TextBox 15">
            <a:extLst>
              <a:ext uri="{FF2B5EF4-FFF2-40B4-BE49-F238E27FC236}">
                <a16:creationId xmlns:a16="http://schemas.microsoft.com/office/drawing/2014/main" id="{54C42BD4-5803-4C48-CE2A-A42B718911C0}"/>
              </a:ext>
            </a:extLst>
          </p:cNvPr>
          <p:cNvSpPr txBox="1"/>
          <p:nvPr/>
        </p:nvSpPr>
        <p:spPr>
          <a:xfrm>
            <a:off x="360000" y="6299627"/>
            <a:ext cx="1177010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Evidence for Learning (2022) </a:t>
            </a:r>
            <a:r>
              <a:rPr lang="en-AU" sz="1200" i="1" dirty="0">
                <a:hlinkClick r:id="rId11"/>
              </a:rPr>
              <a:t>Effective Professional Development</a:t>
            </a:r>
            <a:r>
              <a:rPr lang="en-AU" sz="1200" dirty="0"/>
              <a:t>, Sydney: Evidence for Learning.</a:t>
            </a:r>
          </a:p>
        </p:txBody>
      </p:sp>
      <p:sp>
        <p:nvSpPr>
          <p:cNvPr id="2" name="Slide Number Placeholder 3">
            <a:extLst>
              <a:ext uri="{FF2B5EF4-FFF2-40B4-BE49-F238E27FC236}">
                <a16:creationId xmlns:a16="http://schemas.microsoft.com/office/drawing/2014/main" id="{01F418DE-B5F8-0F6E-B50A-83F3F660BE3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44</a:t>
            </a:fld>
            <a:endParaRPr lang="en-AU"/>
          </a:p>
        </p:txBody>
      </p:sp>
    </p:spTree>
    <p:extLst>
      <p:ext uri="{BB962C8B-B14F-4D97-AF65-F5344CB8AC3E}">
        <p14:creationId xmlns:p14="http://schemas.microsoft.com/office/powerpoint/2010/main" val="241289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0D900-C3D6-DABE-AF47-D56670B85D1B}"/>
              </a:ext>
            </a:extLst>
          </p:cNvPr>
          <p:cNvSpPr>
            <a:spLocks noGrp="1"/>
          </p:cNvSpPr>
          <p:nvPr>
            <p:ph type="title"/>
          </p:nvPr>
        </p:nvSpPr>
        <p:spPr/>
        <p:txBody>
          <a:bodyPr/>
          <a:lstStyle/>
          <a:p>
            <a:r>
              <a:rPr lang="en-AU" dirty="0"/>
              <a:t>Rehearsal steps and feedback prompts</a:t>
            </a:r>
          </a:p>
        </p:txBody>
      </p:sp>
      <p:sp>
        <p:nvSpPr>
          <p:cNvPr id="3" name="Content Placeholder 2">
            <a:extLst>
              <a:ext uri="{FF2B5EF4-FFF2-40B4-BE49-F238E27FC236}">
                <a16:creationId xmlns:a16="http://schemas.microsoft.com/office/drawing/2014/main" id="{344C93B0-054E-C7AB-1F73-FDE76ADF5A54}"/>
              </a:ext>
            </a:extLst>
          </p:cNvPr>
          <p:cNvSpPr>
            <a:spLocks noGrp="1"/>
          </p:cNvSpPr>
          <p:nvPr>
            <p:ph idx="1"/>
          </p:nvPr>
        </p:nvSpPr>
        <p:spPr>
          <a:xfrm>
            <a:off x="360000" y="1770215"/>
            <a:ext cx="5884046" cy="4201869"/>
          </a:xfrm>
        </p:spPr>
        <p:txBody>
          <a:bodyPr vert="horz" lIns="0" tIns="0" rIns="0" bIns="0" rtlCol="0" anchor="t">
            <a:noAutofit/>
          </a:bodyPr>
          <a:lstStyle/>
          <a:p>
            <a:r>
              <a:rPr lang="en-AU" sz="1600" dirty="0"/>
              <a:t>Use your learning sequence or lesson plan to:</a:t>
            </a:r>
          </a:p>
          <a:p>
            <a:pPr marL="342900" indent="-342900">
              <a:buFont typeface="+mj-lt"/>
              <a:buAutoNum type="arabicPeriod"/>
            </a:pPr>
            <a:r>
              <a:rPr lang="en-AU" sz="1600" dirty="0"/>
              <a:t>Select a technique to check for understanding.</a:t>
            </a:r>
          </a:p>
          <a:p>
            <a:pPr marL="342900" indent="-342900">
              <a:buFont typeface="+mj-lt"/>
              <a:buAutoNum type="arabicPeriod"/>
            </a:pPr>
            <a:r>
              <a:rPr lang="en-AU" sz="1600" dirty="0"/>
              <a:t>Create a 'checking for understanding' question(s). </a:t>
            </a:r>
          </a:p>
          <a:p>
            <a:pPr marL="342900" indent="-342900">
              <a:buFont typeface="+mj-lt"/>
              <a:buAutoNum type="arabicPeriod"/>
            </a:pPr>
            <a:r>
              <a:rPr lang="en-AU" sz="1600" dirty="0"/>
              <a:t>Plan your instructions for the class.</a:t>
            </a:r>
          </a:p>
          <a:p>
            <a:pPr marL="342900" indent="-342900">
              <a:buFont typeface="+mj-lt"/>
              <a:buAutoNum type="arabicPeriod"/>
            </a:pPr>
            <a:r>
              <a:rPr lang="en-AU" sz="1600" dirty="0"/>
              <a:t>With a partner, rehearse the teaching for this 'checking for understanding’ technique.</a:t>
            </a:r>
          </a:p>
          <a:p>
            <a:pPr marL="342900" indent="-342900">
              <a:buFont typeface="+mj-lt"/>
              <a:buAutoNum type="arabicPeriod"/>
            </a:pPr>
            <a:r>
              <a:rPr lang="en-AU" sz="1600" dirty="0"/>
              <a:t>Use the feedback and modelling from your partner to improve your approach.</a:t>
            </a:r>
          </a:p>
          <a:p>
            <a:pPr marL="342900" indent="-342900">
              <a:buFont typeface="+mj-lt"/>
              <a:buAutoNum type="arabicPeriod"/>
            </a:pPr>
            <a:r>
              <a:rPr lang="en-AU" sz="1600" dirty="0"/>
              <a:t>Swap with your partner for their rehearsal.</a:t>
            </a:r>
          </a:p>
        </p:txBody>
      </p:sp>
      <p:sp>
        <p:nvSpPr>
          <p:cNvPr id="6" name="Rectangle: Rounded Corners 5">
            <a:extLst>
              <a:ext uri="{FF2B5EF4-FFF2-40B4-BE49-F238E27FC236}">
                <a16:creationId xmlns:a16="http://schemas.microsoft.com/office/drawing/2014/main" id="{49BEBBA9-AD78-168A-1AFF-4F734B317F0F}"/>
              </a:ext>
            </a:extLst>
          </p:cNvPr>
          <p:cNvSpPr/>
          <p:nvPr/>
        </p:nvSpPr>
        <p:spPr>
          <a:xfrm>
            <a:off x="6540500" y="1506600"/>
            <a:ext cx="5410200" cy="4729100"/>
          </a:xfrm>
          <a:prstGeom prst="roundRect">
            <a:avLst>
              <a:gd name="adj" fmla="val 7878"/>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534670" indent="-457200">
              <a:lnSpc>
                <a:spcPct val="150000"/>
              </a:lnSpc>
              <a:spcAft>
                <a:spcPts val="600"/>
              </a:spcAft>
            </a:pPr>
            <a:r>
              <a:rPr lang="en-AU" sz="1800" b="1" dirty="0">
                <a:solidFill>
                  <a:schemeClr val="tx1"/>
                </a:solidFill>
                <a:latin typeface="+mj-lt"/>
              </a:rPr>
              <a:t>Feedback prompts</a:t>
            </a:r>
          </a:p>
          <a:p>
            <a:pPr marL="363220" indent="-285750">
              <a:lnSpc>
                <a:spcPct val="150000"/>
              </a:lnSpc>
              <a:spcAft>
                <a:spcPts val="600"/>
              </a:spcAft>
              <a:buFont typeface="Arial" panose="020B0604020202020204" pitchFamily="34" charset="0"/>
              <a:buChar char="•"/>
            </a:pPr>
            <a:r>
              <a:rPr lang="en-AU" sz="1600" dirty="0">
                <a:solidFill>
                  <a:schemeClr val="tx1"/>
                </a:solidFill>
              </a:rPr>
              <a:t>Did the technique elicit thinking from the whole class?</a:t>
            </a:r>
          </a:p>
          <a:p>
            <a:pPr marL="363220" indent="-285750">
              <a:lnSpc>
                <a:spcPct val="150000"/>
              </a:lnSpc>
              <a:spcAft>
                <a:spcPts val="600"/>
              </a:spcAft>
              <a:buFont typeface="Arial" panose="020B0604020202020204" pitchFamily="34" charset="0"/>
              <a:buChar char="•"/>
            </a:pPr>
            <a:r>
              <a:rPr lang="en-AU" sz="1600" dirty="0">
                <a:solidFill>
                  <a:schemeClr val="tx1"/>
                </a:solidFill>
              </a:rPr>
              <a:t>Was the teacher’s question clear and specific?</a:t>
            </a:r>
          </a:p>
          <a:p>
            <a:pPr marL="363220" indent="-285750">
              <a:lnSpc>
                <a:spcPct val="150000"/>
              </a:lnSpc>
              <a:spcAft>
                <a:spcPts val="600"/>
              </a:spcAft>
              <a:buFont typeface="Arial" panose="020B0604020202020204" pitchFamily="34" charset="0"/>
              <a:buChar char="•"/>
            </a:pPr>
            <a:r>
              <a:rPr lang="en-AU" sz="1600" dirty="0">
                <a:solidFill>
                  <a:schemeClr val="tx1"/>
                </a:solidFill>
              </a:rPr>
              <a:t>Did the teacher check for understanding on what they just taught?</a:t>
            </a:r>
          </a:p>
          <a:p>
            <a:pPr marL="363220" indent="-285750">
              <a:lnSpc>
                <a:spcPct val="150000"/>
              </a:lnSpc>
              <a:spcAft>
                <a:spcPts val="600"/>
              </a:spcAft>
              <a:buFont typeface="Arial" panose="020B0604020202020204" pitchFamily="34" charset="0"/>
              <a:buChar char="•"/>
            </a:pPr>
            <a:r>
              <a:rPr lang="en-AU" sz="1600" dirty="0">
                <a:solidFill>
                  <a:schemeClr val="tx1"/>
                </a:solidFill>
              </a:rPr>
              <a:t>Was there adequate wait time?</a:t>
            </a:r>
          </a:p>
          <a:p>
            <a:pPr marL="363220" indent="-285750">
              <a:lnSpc>
                <a:spcPct val="150000"/>
              </a:lnSpc>
              <a:spcAft>
                <a:spcPts val="600"/>
              </a:spcAft>
              <a:buFont typeface="Arial" panose="020B0604020202020204" pitchFamily="34" charset="0"/>
              <a:buChar char="•"/>
            </a:pPr>
            <a:r>
              <a:rPr lang="en-AU" sz="1600" dirty="0">
                <a:solidFill>
                  <a:schemeClr val="tx1"/>
                </a:solidFill>
              </a:rPr>
              <a:t>Would the teacher be able to check for understanding from all students with this approach?</a:t>
            </a:r>
          </a:p>
        </p:txBody>
      </p:sp>
      <p:sp>
        <p:nvSpPr>
          <p:cNvPr id="4" name="Slide Number Placeholder 3">
            <a:extLst>
              <a:ext uri="{FF2B5EF4-FFF2-40B4-BE49-F238E27FC236}">
                <a16:creationId xmlns:a16="http://schemas.microsoft.com/office/drawing/2014/main" id="{A71D06D5-69EC-6E4E-94AF-BA09DD35D90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45</a:t>
            </a:fld>
            <a:endParaRPr lang="en-AU"/>
          </a:p>
        </p:txBody>
      </p:sp>
    </p:spTree>
    <p:extLst>
      <p:ext uri="{BB962C8B-B14F-4D97-AF65-F5344CB8AC3E}">
        <p14:creationId xmlns:p14="http://schemas.microsoft.com/office/powerpoint/2010/main" val="26076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a:xfrm>
            <a:off x="540000" y="3429000"/>
            <a:ext cx="9526337" cy="1822269"/>
          </a:xfrm>
        </p:spPr>
        <p:txBody>
          <a:bodyPr/>
          <a:lstStyle/>
          <a:p>
            <a:r>
              <a:rPr lang="en-AU" sz="3600" dirty="0"/>
              <a:t>In the next part of this module, we will work on evaluating our approach to implementing the strategies through techniques</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8127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582A51-5861-DA30-63B9-97395A8177D4}"/>
              </a:ext>
            </a:extLst>
          </p:cNvPr>
          <p:cNvSpPr>
            <a:spLocks noGrp="1"/>
          </p:cNvSpPr>
          <p:nvPr>
            <p:ph type="ctrTitle"/>
          </p:nvPr>
        </p:nvSpPr>
        <p:spPr/>
        <p:txBody>
          <a:bodyPr/>
          <a:lstStyle/>
          <a:p>
            <a:r>
              <a:rPr lang="en-AU" sz="4800"/>
              <a:t>Evaluating a whole-school approach</a:t>
            </a:r>
            <a:br>
              <a:rPr lang="en-AU" sz="4800"/>
            </a:br>
            <a:endParaRPr lang="en-US"/>
          </a:p>
        </p:txBody>
      </p:sp>
      <p:sp>
        <p:nvSpPr>
          <p:cNvPr id="4" name="Text Placeholder 3">
            <a:extLst>
              <a:ext uri="{FF2B5EF4-FFF2-40B4-BE49-F238E27FC236}">
                <a16:creationId xmlns:a16="http://schemas.microsoft.com/office/drawing/2014/main" id="{A2575638-6B8E-99EE-86C7-9B5E75420B8F}"/>
              </a:ext>
            </a:extLst>
          </p:cNvPr>
          <p:cNvSpPr>
            <a:spLocks noGrp="1"/>
          </p:cNvSpPr>
          <p:nvPr>
            <p:ph type="body" sz="quarter" idx="11"/>
          </p:nvPr>
        </p:nvSpPr>
        <p:spPr>
          <a:xfrm>
            <a:off x="540000" y="3117146"/>
            <a:ext cx="2880000" cy="684000"/>
          </a:xfrm>
        </p:spPr>
        <p:txBody>
          <a:bodyPr/>
          <a:lstStyle/>
          <a:p>
            <a:r>
              <a:rPr lang="en-US" sz="5400" dirty="0"/>
              <a:t>Part C</a:t>
            </a:r>
          </a:p>
        </p:txBody>
      </p:sp>
      <p:sp>
        <p:nvSpPr>
          <p:cNvPr id="2" name="Footer Placeholder 1">
            <a:extLst>
              <a:ext uri="{FF2B5EF4-FFF2-40B4-BE49-F238E27FC236}">
                <a16:creationId xmlns:a16="http://schemas.microsoft.com/office/drawing/2014/main" id="{AC5C03F7-EE04-EF03-AF7E-C43DA43510B6}"/>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79536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p:txBody>
          <a:bodyPr/>
          <a:lstStyle/>
          <a:p>
            <a:r>
              <a:rPr lang="en-AU" dirty="0"/>
              <a:t>Purpose and outcome </a:t>
            </a:r>
            <a:r>
              <a:rPr lang="en-AU" dirty="0">
                <a:solidFill>
                  <a:schemeClr val="bg1"/>
                </a:solidFill>
              </a:rPr>
              <a:t>(3)</a:t>
            </a:r>
          </a:p>
        </p:txBody>
      </p:sp>
      <p:sp>
        <p:nvSpPr>
          <p:cNvPr id="4" name="Content Placeholder 3">
            <a:extLst>
              <a:ext uri="{FF2B5EF4-FFF2-40B4-BE49-F238E27FC236}">
                <a16:creationId xmlns:a16="http://schemas.microsoft.com/office/drawing/2014/main" id="{38DFBC68-EFCE-5491-203B-11E9BF3FDCBB}"/>
              </a:ext>
            </a:extLst>
          </p:cNvPr>
          <p:cNvSpPr>
            <a:spLocks noGrp="1"/>
          </p:cNvSpPr>
          <p:nvPr>
            <p:ph idx="1"/>
          </p:nvPr>
        </p:nvSpPr>
        <p:spPr/>
        <p:txBody>
          <a:bodyPr vert="horz" lIns="0" tIns="0" rIns="0" bIns="0" rtlCol="0" anchor="t">
            <a:noAutofit/>
          </a:bodyPr>
          <a:lstStyle/>
          <a:p>
            <a:r>
              <a:rPr lang="en-AU" sz="2000" b="1" dirty="0">
                <a:latin typeface="+mj-lt"/>
              </a:rPr>
              <a:t>Purpose</a:t>
            </a:r>
          </a:p>
          <a:p>
            <a:r>
              <a:rPr lang="en-AU" sz="2000" dirty="0"/>
              <a:t>To apply effective professional development structures, reflect on and evaluate our implementation of an explicit teaching technique.</a:t>
            </a:r>
          </a:p>
          <a:p>
            <a:r>
              <a:rPr lang="en-AU" sz="2000" b="1" dirty="0">
                <a:latin typeface="+mj-lt"/>
              </a:rPr>
              <a:t>Outcome</a:t>
            </a:r>
          </a:p>
          <a:p>
            <a:r>
              <a:rPr lang="en-AU" sz="2000" dirty="0"/>
              <a:t>Refine the whole-school practices of checking for understanding and plan for future success and activities.</a:t>
            </a:r>
          </a:p>
        </p:txBody>
      </p:sp>
      <p:sp>
        <p:nvSpPr>
          <p:cNvPr id="2" name="Slide Number Placeholder 3">
            <a:extLst>
              <a:ext uri="{FF2B5EF4-FFF2-40B4-BE49-F238E27FC236}">
                <a16:creationId xmlns:a16="http://schemas.microsoft.com/office/drawing/2014/main" id="{01C9DC31-B9E9-A446-D5A7-A29C9A53473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48</a:t>
            </a:fld>
            <a:endParaRPr lang="en-AU"/>
          </a:p>
        </p:txBody>
      </p:sp>
    </p:spTree>
    <p:extLst>
      <p:ext uri="{BB962C8B-B14F-4D97-AF65-F5344CB8AC3E}">
        <p14:creationId xmlns:p14="http://schemas.microsoft.com/office/powerpoint/2010/main" val="31703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8FBEC7-434A-A315-EB52-0D08CB4BB7D7}"/>
              </a:ext>
            </a:extLst>
          </p:cNvPr>
          <p:cNvSpPr>
            <a:spLocks noGrp="1"/>
          </p:cNvSpPr>
          <p:nvPr>
            <p:ph type="ctrTitle"/>
          </p:nvPr>
        </p:nvSpPr>
        <p:spPr/>
        <p:txBody>
          <a:bodyPr/>
          <a:lstStyle/>
          <a:p>
            <a:r>
              <a:rPr lang="en-AU"/>
              <a:t>Evaluating impact on students</a:t>
            </a:r>
          </a:p>
        </p:txBody>
      </p:sp>
      <p:sp>
        <p:nvSpPr>
          <p:cNvPr id="2" name="Footer Placeholder 1">
            <a:extLst>
              <a:ext uri="{FF2B5EF4-FFF2-40B4-BE49-F238E27FC236}">
                <a16:creationId xmlns:a16="http://schemas.microsoft.com/office/drawing/2014/main" id="{AB39DB0B-2CF5-0196-2FD2-639A388055F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80538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F0E0-EF71-0E27-F87B-E6FFBF2CF5AA}"/>
              </a:ext>
            </a:extLst>
          </p:cNvPr>
          <p:cNvSpPr>
            <a:spLocks noGrp="1"/>
          </p:cNvSpPr>
          <p:nvPr>
            <p:ph type="title"/>
          </p:nvPr>
        </p:nvSpPr>
        <p:spPr>
          <a:xfrm>
            <a:off x="360000" y="360000"/>
            <a:ext cx="10588086" cy="657099"/>
          </a:xfrm>
        </p:spPr>
        <p:txBody>
          <a:bodyPr/>
          <a:lstStyle/>
          <a:p>
            <a:pPr>
              <a:lnSpc>
                <a:spcPct val="114000"/>
              </a:lnSpc>
              <a:spcAft>
                <a:spcPts val="1200"/>
              </a:spcAft>
            </a:pPr>
            <a:r>
              <a:rPr lang="en-GB" dirty="0"/>
              <a:t>Checking for understanding professional </a:t>
            </a:r>
            <a:br>
              <a:rPr lang="en-GB" dirty="0"/>
            </a:br>
            <a:r>
              <a:rPr lang="en-GB" dirty="0"/>
              <a:t>learning</a:t>
            </a:r>
          </a:p>
        </p:txBody>
      </p:sp>
      <p:pic>
        <p:nvPicPr>
          <p:cNvPr id="1026" name="Picture 2" descr="The High Impact Professional Learning (HIPL) model forms the basis of this professional learning.  This model has five elements.  &#10;Professional learning is driven by identified student needs &#10;School leadership teams enable professional learning &#10;Collaborative and applied professional learning strengthens teaching practice &#10;Professional learning is continuous and coherent &#10;Teachers and school leaders are responsible for the impact of professional learning on student growth and performance.&#10;">
            <a:extLst>
              <a:ext uri="{FF2B5EF4-FFF2-40B4-BE49-F238E27FC236}">
                <a16:creationId xmlns:a16="http://schemas.microsoft.com/office/drawing/2014/main" id="{4B460EA3-0FD9-196B-0037-E29626C29E49}"/>
              </a:ext>
              <a:ext uri="{C183D7F6-B498-43B3-948B-1728B52AA6E4}">
                <adec:decorative xmlns:adec="http://schemas.microsoft.com/office/drawing/2017/decorative" val="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50384" y="2006309"/>
            <a:ext cx="6092375" cy="46524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66A442E-7EAF-C64C-513C-9CC4C70D9E05}"/>
              </a:ext>
            </a:extLst>
          </p:cNvPr>
          <p:cNvSpPr txBox="1"/>
          <p:nvPr/>
        </p:nvSpPr>
        <p:spPr>
          <a:xfrm>
            <a:off x="678409" y="4854474"/>
            <a:ext cx="3104781" cy="119564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GB" sz="1800" dirty="0"/>
              <a:t>Implement the teaching routine in the classroom and measure impact</a:t>
            </a:r>
          </a:p>
        </p:txBody>
      </p:sp>
      <p:sp>
        <p:nvSpPr>
          <p:cNvPr id="24" name="TextBox 23">
            <a:extLst>
              <a:ext uri="{FF2B5EF4-FFF2-40B4-BE49-F238E27FC236}">
                <a16:creationId xmlns:a16="http://schemas.microsoft.com/office/drawing/2014/main" id="{0230DB55-908F-44A7-E56C-2E486CBF984A}"/>
              </a:ext>
            </a:extLst>
          </p:cNvPr>
          <p:cNvSpPr txBox="1"/>
          <p:nvPr/>
        </p:nvSpPr>
        <p:spPr>
          <a:xfrm>
            <a:off x="820181" y="2967348"/>
            <a:ext cx="2821236" cy="7801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GB" sz="1800" dirty="0"/>
              <a:t>Analyse data to determine further cycles</a:t>
            </a:r>
          </a:p>
        </p:txBody>
      </p:sp>
      <p:sp>
        <p:nvSpPr>
          <p:cNvPr id="18" name="TextBox 17">
            <a:extLst>
              <a:ext uri="{FF2B5EF4-FFF2-40B4-BE49-F238E27FC236}">
                <a16:creationId xmlns:a16="http://schemas.microsoft.com/office/drawing/2014/main" id="{1C23A02A-F6FF-EAE3-5A6D-D13229DF008F}"/>
              </a:ext>
            </a:extLst>
          </p:cNvPr>
          <p:cNvSpPr txBox="1"/>
          <p:nvPr/>
        </p:nvSpPr>
        <p:spPr>
          <a:xfrm>
            <a:off x="3381861" y="1539290"/>
            <a:ext cx="4829420" cy="93403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GB" sz="1800" dirty="0"/>
              <a:t>Measure baseline student data and set a goal</a:t>
            </a:r>
          </a:p>
          <a:p>
            <a:pPr>
              <a:lnSpc>
                <a:spcPct val="150000"/>
              </a:lnSpc>
              <a:spcAft>
                <a:spcPts val="1200"/>
              </a:spcAft>
            </a:pPr>
            <a:endParaRPr lang="en-GB" sz="1800" dirty="0"/>
          </a:p>
        </p:txBody>
      </p:sp>
      <p:sp>
        <p:nvSpPr>
          <p:cNvPr id="20" name="TextBox 19">
            <a:extLst>
              <a:ext uri="{FF2B5EF4-FFF2-40B4-BE49-F238E27FC236}">
                <a16:creationId xmlns:a16="http://schemas.microsoft.com/office/drawing/2014/main" id="{C1C0070D-E1A7-7097-2EAE-27785707679E}"/>
              </a:ext>
            </a:extLst>
          </p:cNvPr>
          <p:cNvSpPr txBox="1"/>
          <p:nvPr/>
        </p:nvSpPr>
        <p:spPr>
          <a:xfrm>
            <a:off x="8269008" y="2551849"/>
            <a:ext cx="3129316" cy="16111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GB" sz="1800" dirty="0"/>
              <a:t>Use the whole-school teaching routines and, together, plan the questions they will ask</a:t>
            </a:r>
          </a:p>
        </p:txBody>
      </p:sp>
      <p:sp>
        <p:nvSpPr>
          <p:cNvPr id="21" name="TextBox 20">
            <a:extLst>
              <a:ext uri="{FF2B5EF4-FFF2-40B4-BE49-F238E27FC236}">
                <a16:creationId xmlns:a16="http://schemas.microsoft.com/office/drawing/2014/main" id="{A4C9B1DE-2BE0-8428-3742-83A613FB9540}"/>
              </a:ext>
            </a:extLst>
          </p:cNvPr>
          <p:cNvSpPr txBox="1"/>
          <p:nvPr/>
        </p:nvSpPr>
        <p:spPr>
          <a:xfrm>
            <a:off x="8384276" y="5062223"/>
            <a:ext cx="3129316" cy="78015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GB" sz="1800" dirty="0"/>
              <a:t>Rehearse and give each other feedback</a:t>
            </a:r>
          </a:p>
        </p:txBody>
      </p:sp>
      <p:sp>
        <p:nvSpPr>
          <p:cNvPr id="3" name="Slide Number Placeholder 2">
            <a:extLst>
              <a:ext uri="{FF2B5EF4-FFF2-40B4-BE49-F238E27FC236}">
                <a16:creationId xmlns:a16="http://schemas.microsoft.com/office/drawing/2014/main" id="{0DDCB5F0-B0B5-1BFF-2FFD-4F879EBA94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62158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913A7-E9E9-0BBF-4CCD-C03960127583}"/>
              </a:ext>
            </a:extLst>
          </p:cNvPr>
          <p:cNvSpPr>
            <a:spLocks noGrp="1"/>
          </p:cNvSpPr>
          <p:nvPr>
            <p:ph type="title"/>
          </p:nvPr>
        </p:nvSpPr>
        <p:spPr/>
        <p:txBody>
          <a:bodyPr/>
          <a:lstStyle/>
          <a:p>
            <a:r>
              <a:rPr lang="en-AU" dirty="0"/>
              <a:t>Measuring success</a:t>
            </a:r>
          </a:p>
        </p:txBody>
      </p:sp>
      <p:sp>
        <p:nvSpPr>
          <p:cNvPr id="7" name="Text Placeholder 6">
            <a:extLst>
              <a:ext uri="{FF2B5EF4-FFF2-40B4-BE49-F238E27FC236}">
                <a16:creationId xmlns:a16="http://schemas.microsoft.com/office/drawing/2014/main" id="{7681DDB8-9C85-20EF-5796-5DA442851D14}"/>
              </a:ext>
            </a:extLst>
          </p:cNvPr>
          <p:cNvSpPr>
            <a:spLocks noGrp="1"/>
          </p:cNvSpPr>
          <p:nvPr>
            <p:ph type="body" sz="quarter" idx="18"/>
          </p:nvPr>
        </p:nvSpPr>
        <p:spPr/>
        <p:txBody>
          <a:bodyPr/>
          <a:lstStyle/>
          <a:p>
            <a:r>
              <a:rPr lang="en-AU" dirty="0"/>
              <a:t>What should our early measures of impact be?</a:t>
            </a:r>
          </a:p>
        </p:txBody>
      </p:sp>
      <p:sp>
        <p:nvSpPr>
          <p:cNvPr id="14" name="Freeform: Shape 13">
            <a:extLst>
              <a:ext uri="{FF2B5EF4-FFF2-40B4-BE49-F238E27FC236}">
                <a16:creationId xmlns:a16="http://schemas.microsoft.com/office/drawing/2014/main" id="{81F23A54-6DCE-B5CD-F6C7-285AC702CCDD}"/>
              </a:ext>
              <a:ext uri="{C183D7F6-B498-43B3-948B-1728B52AA6E4}">
                <adec:decorative xmlns:adec="http://schemas.microsoft.com/office/drawing/2017/decorative" val="1"/>
              </a:ext>
            </a:extLst>
          </p:cNvPr>
          <p:cNvSpPr/>
          <p:nvPr/>
        </p:nvSpPr>
        <p:spPr>
          <a:xfrm>
            <a:off x="360000" y="1733870"/>
            <a:ext cx="11484000" cy="4308260"/>
          </a:xfrm>
          <a:custGeom>
            <a:avLst/>
            <a:gdLst>
              <a:gd name="connsiteX0" fmla="*/ 0 w 11484000"/>
              <a:gd name="connsiteY0" fmla="*/ 0 h 4308260"/>
              <a:gd name="connsiteX1" fmla="*/ 9329870 w 11484000"/>
              <a:gd name="connsiteY1" fmla="*/ 0 h 4308260"/>
              <a:gd name="connsiteX2" fmla="*/ 11484000 w 11484000"/>
              <a:gd name="connsiteY2" fmla="*/ 2154130 h 4308260"/>
              <a:gd name="connsiteX3" fmla="*/ 9329870 w 11484000"/>
              <a:gd name="connsiteY3" fmla="*/ 4308260 h 4308260"/>
              <a:gd name="connsiteX4" fmla="*/ 0 w 11484000"/>
              <a:gd name="connsiteY4" fmla="*/ 4308260 h 4308260"/>
              <a:gd name="connsiteX5" fmla="*/ 2157754 w 11484000"/>
              <a:gd name="connsiteY5" fmla="*/ 2154130 h 430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4000" h="4308260">
                <a:moveTo>
                  <a:pt x="0" y="0"/>
                </a:moveTo>
                <a:lnTo>
                  <a:pt x="9329870" y="0"/>
                </a:lnTo>
                <a:lnTo>
                  <a:pt x="11484000" y="2154130"/>
                </a:lnTo>
                <a:lnTo>
                  <a:pt x="9329870" y="4308260"/>
                </a:lnTo>
                <a:lnTo>
                  <a:pt x="0" y="4308260"/>
                </a:lnTo>
                <a:lnTo>
                  <a:pt x="2157754" y="215413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wrap="square">
            <a:noAutofit/>
          </a:bodyPr>
          <a:lstStyle/>
          <a:p>
            <a:endParaRPr lang="en-AU"/>
          </a:p>
        </p:txBody>
      </p:sp>
      <p:sp>
        <p:nvSpPr>
          <p:cNvPr id="15" name="Rectangle: Rounded Corners 14">
            <a:extLst>
              <a:ext uri="{FF2B5EF4-FFF2-40B4-BE49-F238E27FC236}">
                <a16:creationId xmlns:a16="http://schemas.microsoft.com/office/drawing/2014/main" id="{F298E847-CDB7-39B4-E323-A798D4AC1472}"/>
              </a:ext>
            </a:extLst>
          </p:cNvPr>
          <p:cNvSpPr/>
          <p:nvPr/>
        </p:nvSpPr>
        <p:spPr>
          <a:xfrm>
            <a:off x="2670899" y="2674711"/>
            <a:ext cx="3912991" cy="2426578"/>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007" tIns="182007" rIns="182007" bIns="182007" numCol="1" spcCol="1270" anchor="ctr" anchorCtr="0">
            <a:noAutofit/>
          </a:bodyPr>
          <a:lstStyle/>
          <a:p>
            <a:pPr marL="0" lvl="0" indent="0" defTabSz="889000">
              <a:lnSpc>
                <a:spcPct val="114000"/>
              </a:lnSpc>
              <a:spcBef>
                <a:spcPct val="0"/>
              </a:spcBef>
              <a:spcAft>
                <a:spcPts val="1200"/>
              </a:spcAft>
              <a:buNone/>
            </a:pPr>
            <a:r>
              <a:rPr lang="en-AU" sz="1800" b="1" kern="1200" dirty="0">
                <a:latin typeface="+mj-lt"/>
              </a:rPr>
              <a:t>Short term</a:t>
            </a:r>
          </a:p>
          <a:p>
            <a:pPr marL="285750" lvl="0" indent="-285750" defTabSz="889000">
              <a:lnSpc>
                <a:spcPct val="114000"/>
              </a:lnSpc>
              <a:spcBef>
                <a:spcPct val="0"/>
              </a:spcBef>
              <a:spcAft>
                <a:spcPts val="1200"/>
              </a:spcAft>
              <a:buFont typeface="Arial" panose="020B0604020202020204" pitchFamily="34" charset="0"/>
              <a:buChar char="•"/>
            </a:pPr>
            <a:r>
              <a:rPr lang="en-AU" sz="1800" kern="1200" dirty="0"/>
              <a:t>Increased engagement</a:t>
            </a:r>
          </a:p>
          <a:p>
            <a:pPr marL="285750" lvl="0" indent="-285750" defTabSz="889000">
              <a:lnSpc>
                <a:spcPct val="114000"/>
              </a:lnSpc>
              <a:spcBef>
                <a:spcPct val="0"/>
              </a:spcBef>
              <a:spcAft>
                <a:spcPts val="1200"/>
              </a:spcAft>
              <a:buFont typeface="Arial" panose="020B0604020202020204" pitchFamily="34" charset="0"/>
              <a:buChar char="•"/>
            </a:pPr>
            <a:r>
              <a:rPr lang="en-AU" sz="1800" kern="1200" dirty="0"/>
              <a:t>Increased ability to articulate the lesson’s learning intention(s) and success criteria</a:t>
            </a:r>
          </a:p>
        </p:txBody>
      </p:sp>
      <p:sp>
        <p:nvSpPr>
          <p:cNvPr id="16" name="Rectangle: Rounded Corners 15">
            <a:extLst>
              <a:ext uri="{FF2B5EF4-FFF2-40B4-BE49-F238E27FC236}">
                <a16:creationId xmlns:a16="http://schemas.microsoft.com/office/drawing/2014/main" id="{E4570102-E737-B7B1-2D63-01B6E292D0B9}"/>
              </a:ext>
            </a:extLst>
          </p:cNvPr>
          <p:cNvSpPr/>
          <p:nvPr/>
        </p:nvSpPr>
        <p:spPr>
          <a:xfrm>
            <a:off x="6714453" y="2674711"/>
            <a:ext cx="3912991" cy="2426578"/>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007" tIns="182007" rIns="182007" bIns="182007" numCol="1" spcCol="1270" anchor="ctr" anchorCtr="0">
            <a:noAutofit/>
          </a:bodyPr>
          <a:lstStyle/>
          <a:p>
            <a:pPr marL="0" lvl="0" indent="0" defTabSz="889000">
              <a:lnSpc>
                <a:spcPct val="114000"/>
              </a:lnSpc>
              <a:spcBef>
                <a:spcPct val="0"/>
              </a:spcBef>
              <a:spcAft>
                <a:spcPts val="1200"/>
              </a:spcAft>
              <a:buNone/>
            </a:pPr>
            <a:r>
              <a:rPr lang="en-AU" sz="1800" b="1" kern="1200" dirty="0">
                <a:latin typeface="+mj-lt"/>
              </a:rPr>
              <a:t>Longer term</a:t>
            </a:r>
          </a:p>
          <a:p>
            <a:pPr marL="285750" lvl="0" indent="-285750" defTabSz="889000">
              <a:lnSpc>
                <a:spcPct val="114000"/>
              </a:lnSpc>
              <a:spcBef>
                <a:spcPct val="0"/>
              </a:spcBef>
              <a:spcAft>
                <a:spcPts val="1200"/>
              </a:spcAft>
              <a:buFont typeface="Arial" panose="020B0604020202020204" pitchFamily="34" charset="0"/>
              <a:buChar char="•"/>
            </a:pPr>
            <a:r>
              <a:rPr lang="en-AU" sz="1800" kern="1200" dirty="0"/>
              <a:t>Increased understanding</a:t>
            </a:r>
          </a:p>
          <a:p>
            <a:pPr marL="285750" lvl="0" indent="-285750" defTabSz="889000">
              <a:lnSpc>
                <a:spcPct val="114000"/>
              </a:lnSpc>
              <a:spcBef>
                <a:spcPct val="0"/>
              </a:spcBef>
              <a:spcAft>
                <a:spcPts val="1200"/>
              </a:spcAft>
              <a:buFont typeface="Arial" panose="020B0604020202020204" pitchFamily="34" charset="0"/>
              <a:buChar char="•"/>
            </a:pPr>
            <a:r>
              <a:rPr lang="en-AU" sz="1800" kern="1200" dirty="0"/>
              <a:t>Increased learning</a:t>
            </a:r>
          </a:p>
          <a:p>
            <a:pPr marL="285750" lvl="0" indent="-285750" defTabSz="889000">
              <a:lnSpc>
                <a:spcPct val="114000"/>
              </a:lnSpc>
              <a:spcBef>
                <a:spcPct val="0"/>
              </a:spcBef>
              <a:spcAft>
                <a:spcPts val="1200"/>
              </a:spcAft>
              <a:buFont typeface="Arial" panose="020B0604020202020204" pitchFamily="34" charset="0"/>
              <a:buChar char="•"/>
            </a:pPr>
            <a:r>
              <a:rPr lang="en-AU" sz="1800" kern="1200" dirty="0"/>
              <a:t>Student data indicates learning gains</a:t>
            </a:r>
          </a:p>
        </p:txBody>
      </p:sp>
      <p:sp>
        <p:nvSpPr>
          <p:cNvPr id="4" name="Slide Number Placeholder 3">
            <a:extLst>
              <a:ext uri="{FF2B5EF4-FFF2-40B4-BE49-F238E27FC236}">
                <a16:creationId xmlns:a16="http://schemas.microsoft.com/office/drawing/2014/main" id="{E57C35F3-1916-83AD-9273-15D60B59E3E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50</a:t>
            </a:fld>
            <a:endParaRPr lang="en-AU"/>
          </a:p>
        </p:txBody>
      </p:sp>
    </p:spTree>
    <p:extLst>
      <p:ext uri="{BB962C8B-B14F-4D97-AF65-F5344CB8AC3E}">
        <p14:creationId xmlns:p14="http://schemas.microsoft.com/office/powerpoint/2010/main" val="273930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a:xfrm>
            <a:off x="359999" y="360000"/>
            <a:ext cx="10080000" cy="545601"/>
          </a:xfrm>
        </p:spPr>
        <p:txBody>
          <a:bodyPr/>
          <a:lstStyle/>
          <a:p>
            <a:r>
              <a:rPr lang="en-AU" dirty="0"/>
              <a:t>Data sources to measure impact</a:t>
            </a:r>
          </a:p>
        </p:txBody>
      </p:sp>
      <p:sp>
        <p:nvSpPr>
          <p:cNvPr id="6" name="Text Placeholder 5">
            <a:extLst>
              <a:ext uri="{FF2B5EF4-FFF2-40B4-BE49-F238E27FC236}">
                <a16:creationId xmlns:a16="http://schemas.microsoft.com/office/drawing/2014/main" id="{EAFEC16E-979F-F5C8-603D-2C0038020CA1}"/>
              </a:ext>
            </a:extLst>
          </p:cNvPr>
          <p:cNvSpPr>
            <a:spLocks noGrp="1"/>
          </p:cNvSpPr>
          <p:nvPr>
            <p:ph type="body" sz="quarter" idx="18"/>
          </p:nvPr>
        </p:nvSpPr>
        <p:spPr>
          <a:xfrm>
            <a:off x="359999" y="982520"/>
            <a:ext cx="10080000" cy="310015"/>
          </a:xfrm>
        </p:spPr>
        <p:txBody>
          <a:bodyPr/>
          <a:lstStyle/>
          <a:p>
            <a:r>
              <a:rPr lang="en-AU"/>
              <a:t>Reflecting on initial observations</a:t>
            </a:r>
          </a:p>
        </p:txBody>
      </p:sp>
      <p:grpSp>
        <p:nvGrpSpPr>
          <p:cNvPr id="2" name="Group 1" descr="Short term.&#10;Increased engagement.&#10;Increased ability to articulate the lesson's learning intentions(s) and success criteria.&#10;&#10;Longer term.&#10;Increased understanding.&#10;Increased learning.&#10;Students data indicates learning gains.">
            <a:extLst>
              <a:ext uri="{FF2B5EF4-FFF2-40B4-BE49-F238E27FC236}">
                <a16:creationId xmlns:a16="http://schemas.microsoft.com/office/drawing/2014/main" id="{8877448B-76C1-E34D-ECDB-C5EC27549DD0}"/>
              </a:ext>
            </a:extLst>
          </p:cNvPr>
          <p:cNvGrpSpPr/>
          <p:nvPr/>
        </p:nvGrpSpPr>
        <p:grpSpPr>
          <a:xfrm>
            <a:off x="359999" y="1369453"/>
            <a:ext cx="11436763" cy="2648759"/>
            <a:chOff x="360000" y="1733870"/>
            <a:chExt cx="11484000" cy="4308260"/>
          </a:xfrm>
        </p:grpSpPr>
        <p:sp>
          <p:nvSpPr>
            <p:cNvPr id="8" name="Freeform: Shape 7">
              <a:extLst>
                <a:ext uri="{FF2B5EF4-FFF2-40B4-BE49-F238E27FC236}">
                  <a16:creationId xmlns:a16="http://schemas.microsoft.com/office/drawing/2014/main" id="{17B2F8D8-22F9-F532-D9F5-65970ACCDEB3}"/>
                </a:ext>
              </a:extLst>
            </p:cNvPr>
            <p:cNvSpPr/>
            <p:nvPr/>
          </p:nvSpPr>
          <p:spPr>
            <a:xfrm>
              <a:off x="360000" y="1733870"/>
              <a:ext cx="11484000" cy="4308260"/>
            </a:xfrm>
            <a:custGeom>
              <a:avLst/>
              <a:gdLst>
                <a:gd name="connsiteX0" fmla="*/ 0 w 11484000"/>
                <a:gd name="connsiteY0" fmla="*/ 0 h 4308260"/>
                <a:gd name="connsiteX1" fmla="*/ 9329870 w 11484000"/>
                <a:gd name="connsiteY1" fmla="*/ 0 h 4308260"/>
                <a:gd name="connsiteX2" fmla="*/ 11484000 w 11484000"/>
                <a:gd name="connsiteY2" fmla="*/ 2154130 h 4308260"/>
                <a:gd name="connsiteX3" fmla="*/ 9329870 w 11484000"/>
                <a:gd name="connsiteY3" fmla="*/ 4308260 h 4308260"/>
                <a:gd name="connsiteX4" fmla="*/ 0 w 11484000"/>
                <a:gd name="connsiteY4" fmla="*/ 4308260 h 4308260"/>
                <a:gd name="connsiteX5" fmla="*/ 2157754 w 11484000"/>
                <a:gd name="connsiteY5" fmla="*/ 2154130 h 430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4000" h="4308260">
                  <a:moveTo>
                    <a:pt x="0" y="0"/>
                  </a:moveTo>
                  <a:lnTo>
                    <a:pt x="9329870" y="0"/>
                  </a:lnTo>
                  <a:lnTo>
                    <a:pt x="11484000" y="2154130"/>
                  </a:lnTo>
                  <a:lnTo>
                    <a:pt x="9329870" y="4308260"/>
                  </a:lnTo>
                  <a:lnTo>
                    <a:pt x="0" y="4308260"/>
                  </a:lnTo>
                  <a:lnTo>
                    <a:pt x="2157754" y="215413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wrap="square">
              <a:noAutofit/>
            </a:bodyPr>
            <a:lstStyle/>
            <a:p>
              <a:endParaRPr lang="en-AU"/>
            </a:p>
          </p:txBody>
        </p:sp>
        <p:sp>
          <p:nvSpPr>
            <p:cNvPr id="9" name="Freeform: Shape 8">
              <a:extLst>
                <a:ext uri="{FF2B5EF4-FFF2-40B4-BE49-F238E27FC236}">
                  <a16:creationId xmlns:a16="http://schemas.microsoft.com/office/drawing/2014/main" id="{73BF71CD-895D-F3D8-6AE9-CBBA01EE6C24}"/>
                </a:ext>
              </a:extLst>
            </p:cNvPr>
            <p:cNvSpPr/>
            <p:nvPr/>
          </p:nvSpPr>
          <p:spPr>
            <a:xfrm>
              <a:off x="2867642" y="2455914"/>
              <a:ext cx="3519506" cy="2864172"/>
            </a:xfrm>
            <a:custGeom>
              <a:avLst/>
              <a:gdLst>
                <a:gd name="connsiteX0" fmla="*/ 0 w 4781291"/>
                <a:gd name="connsiteY0" fmla="*/ 361252 h 2167466"/>
                <a:gd name="connsiteX1" fmla="*/ 361252 w 4781291"/>
                <a:gd name="connsiteY1" fmla="*/ 0 h 2167466"/>
                <a:gd name="connsiteX2" fmla="*/ 4420039 w 4781291"/>
                <a:gd name="connsiteY2" fmla="*/ 0 h 2167466"/>
                <a:gd name="connsiteX3" fmla="*/ 4781291 w 4781291"/>
                <a:gd name="connsiteY3" fmla="*/ 361252 h 2167466"/>
                <a:gd name="connsiteX4" fmla="*/ 4781291 w 4781291"/>
                <a:gd name="connsiteY4" fmla="*/ 1806214 h 2167466"/>
                <a:gd name="connsiteX5" fmla="*/ 4420039 w 4781291"/>
                <a:gd name="connsiteY5" fmla="*/ 2167466 h 2167466"/>
                <a:gd name="connsiteX6" fmla="*/ 361252 w 4781291"/>
                <a:gd name="connsiteY6" fmla="*/ 2167466 h 2167466"/>
                <a:gd name="connsiteX7" fmla="*/ 0 w 4781291"/>
                <a:gd name="connsiteY7" fmla="*/ 1806214 h 2167466"/>
                <a:gd name="connsiteX8" fmla="*/ 0 w 478129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1291" h="2167466">
                  <a:moveTo>
                    <a:pt x="0" y="361252"/>
                  </a:moveTo>
                  <a:cubicBezTo>
                    <a:pt x="0" y="161738"/>
                    <a:pt x="161738" y="0"/>
                    <a:pt x="361252" y="0"/>
                  </a:cubicBezTo>
                  <a:lnTo>
                    <a:pt x="4420039" y="0"/>
                  </a:lnTo>
                  <a:cubicBezTo>
                    <a:pt x="4619553" y="0"/>
                    <a:pt x="4781291" y="161738"/>
                    <a:pt x="4781291" y="361252"/>
                  </a:cubicBezTo>
                  <a:lnTo>
                    <a:pt x="4781291" y="1806214"/>
                  </a:lnTo>
                  <a:cubicBezTo>
                    <a:pt x="4781291" y="2005728"/>
                    <a:pt x="4619553" y="2167466"/>
                    <a:pt x="4420039" y="2167466"/>
                  </a:cubicBezTo>
                  <a:lnTo>
                    <a:pt x="361252" y="2167466"/>
                  </a:lnTo>
                  <a:cubicBezTo>
                    <a:pt x="161738" y="2167466"/>
                    <a:pt x="0" y="2005728"/>
                    <a:pt x="0" y="1806214"/>
                  </a:cubicBezTo>
                  <a:lnTo>
                    <a:pt x="0" y="36125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007" tIns="182007" rIns="182007" bIns="182007" numCol="1" spcCol="1270" anchor="ctr" anchorCtr="0">
              <a:noAutofit/>
            </a:bodyPr>
            <a:lstStyle/>
            <a:p>
              <a:pPr marL="0" lvl="0" indent="0" defTabSz="889000">
                <a:lnSpc>
                  <a:spcPct val="114000"/>
                </a:lnSpc>
                <a:spcBef>
                  <a:spcPct val="0"/>
                </a:spcBef>
                <a:spcAft>
                  <a:spcPts val="1200"/>
                </a:spcAft>
                <a:buNone/>
              </a:pPr>
              <a:r>
                <a:rPr lang="en-AU" sz="1200" b="1" kern="1200" dirty="0">
                  <a:latin typeface="+mj-lt"/>
                </a:rPr>
                <a:t>Short term</a:t>
              </a:r>
            </a:p>
            <a:p>
              <a:pPr marL="285750" lvl="0" indent="-285750" defTabSz="889000">
                <a:lnSpc>
                  <a:spcPct val="114000"/>
                </a:lnSpc>
                <a:spcBef>
                  <a:spcPct val="0"/>
                </a:spcBef>
                <a:spcAft>
                  <a:spcPts val="1200"/>
                </a:spcAft>
                <a:buFont typeface="Arial" panose="020B0604020202020204" pitchFamily="34" charset="0"/>
                <a:buChar char="•"/>
              </a:pPr>
              <a:r>
                <a:rPr lang="en-AU" sz="1200" kern="1200" dirty="0"/>
                <a:t>Increased engagement</a:t>
              </a:r>
            </a:p>
            <a:p>
              <a:pPr marL="285750" lvl="0" indent="-285750" defTabSz="889000">
                <a:lnSpc>
                  <a:spcPct val="114000"/>
                </a:lnSpc>
                <a:spcBef>
                  <a:spcPct val="0"/>
                </a:spcBef>
                <a:spcAft>
                  <a:spcPts val="1200"/>
                </a:spcAft>
                <a:buFont typeface="Arial" panose="020B0604020202020204" pitchFamily="34" charset="0"/>
                <a:buChar char="•"/>
              </a:pPr>
              <a:r>
                <a:rPr lang="en-AU" sz="1200" kern="1200" dirty="0"/>
                <a:t>Increased ability to articulate the lesson’s learning intention(s) and success criteria</a:t>
              </a:r>
            </a:p>
          </p:txBody>
        </p:sp>
        <p:sp>
          <p:nvSpPr>
            <p:cNvPr id="10" name="Freeform: Shape 9">
              <a:extLst>
                <a:ext uri="{FF2B5EF4-FFF2-40B4-BE49-F238E27FC236}">
                  <a16:creationId xmlns:a16="http://schemas.microsoft.com/office/drawing/2014/main" id="{86D021AB-FA8E-06C0-C6D2-75D3D7477ACC}"/>
                </a:ext>
              </a:extLst>
            </p:cNvPr>
            <p:cNvSpPr/>
            <p:nvPr/>
          </p:nvSpPr>
          <p:spPr>
            <a:xfrm>
              <a:off x="6911195" y="2455914"/>
              <a:ext cx="3519506" cy="2864172"/>
            </a:xfrm>
            <a:custGeom>
              <a:avLst/>
              <a:gdLst>
                <a:gd name="connsiteX0" fmla="*/ 0 w 4781291"/>
                <a:gd name="connsiteY0" fmla="*/ 361252 h 2167466"/>
                <a:gd name="connsiteX1" fmla="*/ 361252 w 4781291"/>
                <a:gd name="connsiteY1" fmla="*/ 0 h 2167466"/>
                <a:gd name="connsiteX2" fmla="*/ 4420039 w 4781291"/>
                <a:gd name="connsiteY2" fmla="*/ 0 h 2167466"/>
                <a:gd name="connsiteX3" fmla="*/ 4781291 w 4781291"/>
                <a:gd name="connsiteY3" fmla="*/ 361252 h 2167466"/>
                <a:gd name="connsiteX4" fmla="*/ 4781291 w 4781291"/>
                <a:gd name="connsiteY4" fmla="*/ 1806214 h 2167466"/>
                <a:gd name="connsiteX5" fmla="*/ 4420039 w 4781291"/>
                <a:gd name="connsiteY5" fmla="*/ 2167466 h 2167466"/>
                <a:gd name="connsiteX6" fmla="*/ 361252 w 4781291"/>
                <a:gd name="connsiteY6" fmla="*/ 2167466 h 2167466"/>
                <a:gd name="connsiteX7" fmla="*/ 0 w 4781291"/>
                <a:gd name="connsiteY7" fmla="*/ 1806214 h 2167466"/>
                <a:gd name="connsiteX8" fmla="*/ 0 w 478129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1291" h="2167466">
                  <a:moveTo>
                    <a:pt x="0" y="361252"/>
                  </a:moveTo>
                  <a:cubicBezTo>
                    <a:pt x="0" y="161738"/>
                    <a:pt x="161738" y="0"/>
                    <a:pt x="361252" y="0"/>
                  </a:cubicBezTo>
                  <a:lnTo>
                    <a:pt x="4420039" y="0"/>
                  </a:lnTo>
                  <a:cubicBezTo>
                    <a:pt x="4619553" y="0"/>
                    <a:pt x="4781291" y="161738"/>
                    <a:pt x="4781291" y="361252"/>
                  </a:cubicBezTo>
                  <a:lnTo>
                    <a:pt x="4781291" y="1806214"/>
                  </a:lnTo>
                  <a:cubicBezTo>
                    <a:pt x="4781291" y="2005728"/>
                    <a:pt x="4619553" y="2167466"/>
                    <a:pt x="4420039" y="2167466"/>
                  </a:cubicBezTo>
                  <a:lnTo>
                    <a:pt x="361252" y="2167466"/>
                  </a:lnTo>
                  <a:cubicBezTo>
                    <a:pt x="161738" y="2167466"/>
                    <a:pt x="0" y="2005728"/>
                    <a:pt x="0" y="1806214"/>
                  </a:cubicBezTo>
                  <a:lnTo>
                    <a:pt x="0" y="36125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007" tIns="182007" rIns="182007" bIns="182007" numCol="1" spcCol="1270" anchor="ctr" anchorCtr="0">
              <a:noAutofit/>
            </a:bodyPr>
            <a:lstStyle/>
            <a:p>
              <a:pPr marL="0" lvl="0" indent="0" defTabSz="889000">
                <a:lnSpc>
                  <a:spcPct val="114000"/>
                </a:lnSpc>
                <a:spcBef>
                  <a:spcPct val="0"/>
                </a:spcBef>
                <a:spcAft>
                  <a:spcPts val="1200"/>
                </a:spcAft>
                <a:buNone/>
              </a:pPr>
              <a:r>
                <a:rPr lang="en-AU" sz="1200" b="1" kern="1200" dirty="0">
                  <a:latin typeface="+mj-lt"/>
                </a:rPr>
                <a:t>Longer term</a:t>
              </a:r>
            </a:p>
            <a:p>
              <a:pPr marL="285750" lvl="0" indent="-285750" defTabSz="889000">
                <a:lnSpc>
                  <a:spcPct val="114000"/>
                </a:lnSpc>
                <a:spcBef>
                  <a:spcPct val="0"/>
                </a:spcBef>
                <a:spcAft>
                  <a:spcPts val="1200"/>
                </a:spcAft>
                <a:buFont typeface="Arial" panose="020B0604020202020204" pitchFamily="34" charset="0"/>
                <a:buChar char="•"/>
              </a:pPr>
              <a:r>
                <a:rPr lang="en-AU" sz="1200" kern="1200" dirty="0"/>
                <a:t>Increased understanding</a:t>
              </a:r>
            </a:p>
            <a:p>
              <a:pPr marL="285750" lvl="0" indent="-285750" defTabSz="889000">
                <a:lnSpc>
                  <a:spcPct val="114000"/>
                </a:lnSpc>
                <a:spcBef>
                  <a:spcPct val="0"/>
                </a:spcBef>
                <a:spcAft>
                  <a:spcPts val="1200"/>
                </a:spcAft>
                <a:buFont typeface="Arial" panose="020B0604020202020204" pitchFamily="34" charset="0"/>
                <a:buChar char="•"/>
              </a:pPr>
              <a:r>
                <a:rPr lang="en-AU" sz="1200" kern="1200" dirty="0"/>
                <a:t>Increased learning</a:t>
              </a:r>
            </a:p>
            <a:p>
              <a:pPr marL="285750" lvl="0" indent="-285750" defTabSz="889000">
                <a:lnSpc>
                  <a:spcPct val="114000"/>
                </a:lnSpc>
                <a:spcBef>
                  <a:spcPct val="0"/>
                </a:spcBef>
                <a:spcAft>
                  <a:spcPts val="1200"/>
                </a:spcAft>
                <a:buFont typeface="Arial" panose="020B0604020202020204" pitchFamily="34" charset="0"/>
                <a:buChar char="•"/>
              </a:pPr>
              <a:r>
                <a:rPr lang="en-AU" sz="1200" kern="1200" dirty="0"/>
                <a:t>Student data indicates learning gains</a:t>
              </a:r>
            </a:p>
          </p:txBody>
        </p:sp>
      </p:grpSp>
      <p:pic>
        <p:nvPicPr>
          <p:cNvPr id="1026" name="Picture 2" descr="Amy Berry's continuum of engagement provides a model to reflect on our students’ engagement.">
            <a:extLst>
              <a:ext uri="{FF2B5EF4-FFF2-40B4-BE49-F238E27FC236}">
                <a16:creationId xmlns:a16="http://schemas.microsoft.com/office/drawing/2014/main" id="{3CFE4511-D5FE-44F4-0659-CB0BB6380077}"/>
              </a:ext>
              <a:ext uri="{C183D7F6-B498-43B3-948B-1728B52AA6E4}">
                <adec:decorative xmlns:adec="http://schemas.microsoft.com/office/drawing/2017/decorative" val="0"/>
              </a:ext>
            </a:extLst>
          </p:cNvPr>
          <p:cNvPicPr>
            <a:picLocks noGrp="1" noChangeAspect="1" noChangeArrowheads="1"/>
          </p:cNvPicPr>
          <p:nvPr>
            <p:ph idx="4294967295"/>
          </p:nvPr>
        </p:nvPicPr>
        <p:blipFill rotWithShape="1">
          <a:blip r:embed="rId3" cstate="screen">
            <a:extLst>
              <a:ext uri="{28A0092B-C50C-407E-A947-70E740481C1C}">
                <a14:useLocalDpi xmlns:a14="http://schemas.microsoft.com/office/drawing/2010/main"/>
              </a:ext>
            </a:extLst>
          </a:blip>
          <a:srcRect t="9539" b="48920"/>
          <a:stretch/>
        </p:blipFill>
        <p:spPr bwMode="auto">
          <a:xfrm>
            <a:off x="359999" y="4107765"/>
            <a:ext cx="11012487" cy="23186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B46A0D-15FD-4DB9-7C5C-9AF93CB007DE}"/>
              </a:ext>
            </a:extLst>
          </p:cNvPr>
          <p:cNvSpPr txBox="1"/>
          <p:nvPr/>
        </p:nvSpPr>
        <p:spPr>
          <a:xfrm>
            <a:off x="359999" y="6491450"/>
            <a:ext cx="9277065" cy="276999"/>
          </a:xfrm>
          <a:prstGeom prst="rect">
            <a:avLst/>
          </a:prstGeom>
          <a:noFill/>
        </p:spPr>
        <p:txBody>
          <a:bodyPr wrap="square">
            <a:spAutoFit/>
          </a:bodyPr>
          <a:lstStyle/>
          <a:p>
            <a:r>
              <a:rPr lang="en-AU" sz="1200" b="0" i="0" dirty="0">
                <a:effectLst/>
              </a:rPr>
              <a:t>A continuum of student engagement, from </a:t>
            </a:r>
            <a:r>
              <a:rPr lang="en-AU" sz="1200" b="0" i="1" dirty="0">
                <a:effectLst/>
              </a:rPr>
              <a:t>Reimagining Student Engagement</a:t>
            </a:r>
            <a:r>
              <a:rPr lang="en-AU" sz="1200" b="0" i="0" dirty="0">
                <a:effectLst/>
              </a:rPr>
              <a:t> by Amy Berry</a:t>
            </a:r>
            <a:r>
              <a:rPr lang="en-AU" sz="1200" dirty="0"/>
              <a:t> (2023</a:t>
            </a:r>
            <a:r>
              <a:rPr lang="en-AU" sz="1200" b="0" dirty="0">
                <a:effectLst/>
              </a:rPr>
              <a:t>)</a:t>
            </a:r>
            <a:endParaRPr lang="en-AU" sz="1200" dirty="0"/>
          </a:p>
        </p:txBody>
      </p:sp>
      <p:sp>
        <p:nvSpPr>
          <p:cNvPr id="5" name="Slide Number Placeholder 3">
            <a:extLst>
              <a:ext uri="{FF2B5EF4-FFF2-40B4-BE49-F238E27FC236}">
                <a16:creationId xmlns:a16="http://schemas.microsoft.com/office/drawing/2014/main" id="{C22173D3-68E8-50FC-B0A6-4F0EF066FB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51</a:t>
            </a:fld>
            <a:endParaRPr lang="en-AU"/>
          </a:p>
        </p:txBody>
      </p:sp>
    </p:spTree>
    <p:extLst>
      <p:ext uri="{BB962C8B-B14F-4D97-AF65-F5344CB8AC3E}">
        <p14:creationId xmlns:p14="http://schemas.microsoft.com/office/powerpoint/2010/main" val="23323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21AD-B715-73E4-E4E4-62ECF908E9C6}"/>
              </a:ext>
            </a:extLst>
          </p:cNvPr>
          <p:cNvSpPr>
            <a:spLocks noGrp="1"/>
          </p:cNvSpPr>
          <p:nvPr>
            <p:ph type="title"/>
          </p:nvPr>
        </p:nvSpPr>
        <p:spPr/>
        <p:txBody>
          <a:bodyPr/>
          <a:lstStyle/>
          <a:p>
            <a:r>
              <a:rPr lang="en-GB" dirty="0"/>
              <a:t>School Excellence Framework</a:t>
            </a:r>
          </a:p>
        </p:txBody>
      </p:sp>
      <p:sp>
        <p:nvSpPr>
          <p:cNvPr id="16" name="Text Placeholder 15">
            <a:extLst>
              <a:ext uri="{FF2B5EF4-FFF2-40B4-BE49-F238E27FC236}">
                <a16:creationId xmlns:a16="http://schemas.microsoft.com/office/drawing/2014/main" id="{D88C859E-CCF5-43E1-185E-309F32421391}"/>
              </a:ext>
            </a:extLst>
          </p:cNvPr>
          <p:cNvSpPr>
            <a:spLocks noGrp="1"/>
          </p:cNvSpPr>
          <p:nvPr>
            <p:ph type="body" sz="quarter" idx="18"/>
          </p:nvPr>
        </p:nvSpPr>
        <p:spPr/>
        <p:txBody>
          <a:bodyPr/>
          <a:lstStyle/>
          <a:p>
            <a:r>
              <a:rPr lang="en-AU"/>
              <a:t>Explicit teaching in NSW Public Schools</a:t>
            </a:r>
            <a:endParaRPr lang="en-US"/>
          </a:p>
        </p:txBody>
      </p:sp>
      <p:pic>
        <p:nvPicPr>
          <p:cNvPr id="11" name="Content Placeholder 10" descr="A screenshot of a Effective classroom practice.">
            <a:extLst>
              <a:ext uri="{FF2B5EF4-FFF2-40B4-BE49-F238E27FC236}">
                <a16:creationId xmlns:a16="http://schemas.microsoft.com/office/drawing/2014/main" id="{DCFEBBA6-6E7C-A905-7ACD-7D9E296157D3}"/>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l="-67" r="-37"/>
          <a:stretch/>
        </p:blipFill>
        <p:spPr>
          <a:xfrm>
            <a:off x="361958" y="1655181"/>
            <a:ext cx="6288022" cy="4373939"/>
          </a:xfrm>
          <a:effectLst>
            <a:outerShdw blurRad="63500" sx="102000" sy="102000" algn="ctr" rotWithShape="0">
              <a:prstClr val="black">
                <a:alpha val="40000"/>
              </a:prstClr>
            </a:outerShdw>
          </a:effectLst>
        </p:spPr>
      </p:pic>
      <p:sp>
        <p:nvSpPr>
          <p:cNvPr id="3" name="Rectangle: Rounded Corners 2">
            <a:extLst>
              <a:ext uri="{FF2B5EF4-FFF2-40B4-BE49-F238E27FC236}">
                <a16:creationId xmlns:a16="http://schemas.microsoft.com/office/drawing/2014/main" id="{CF9EBD22-C913-1487-E4E7-DC03BC6BBDB2}"/>
              </a:ext>
              <a:ext uri="{C183D7F6-B498-43B3-948B-1728B52AA6E4}">
                <adec:decorative xmlns:adec="http://schemas.microsoft.com/office/drawing/2017/decorative" val="1"/>
              </a:ext>
            </a:extLst>
          </p:cNvPr>
          <p:cNvSpPr/>
          <p:nvPr/>
        </p:nvSpPr>
        <p:spPr>
          <a:xfrm>
            <a:off x="1607077" y="4766090"/>
            <a:ext cx="4930362" cy="873457"/>
          </a:xfrm>
          <a:prstGeom prst="roundRect">
            <a:avLst/>
          </a:prstGeom>
          <a:no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Content Placeholder 3">
            <a:extLst>
              <a:ext uri="{FF2B5EF4-FFF2-40B4-BE49-F238E27FC236}">
                <a16:creationId xmlns:a16="http://schemas.microsoft.com/office/drawing/2014/main" id="{9BACBEF6-E9C3-5BED-7790-33BB34DEFEF0}"/>
              </a:ext>
            </a:extLst>
          </p:cNvPr>
          <p:cNvSpPr>
            <a:spLocks noGrp="1"/>
          </p:cNvSpPr>
          <p:nvPr>
            <p:ph idx="1"/>
          </p:nvPr>
        </p:nvSpPr>
        <p:spPr>
          <a:xfrm>
            <a:off x="6913636" y="1620000"/>
            <a:ext cx="4930363" cy="4536000"/>
          </a:xfrm>
        </p:spPr>
        <p:txBody>
          <a:bodyPr vert="horz" lIns="0" tIns="0" rIns="0" bIns="0" rtlCol="0" anchor="t">
            <a:noAutofit/>
          </a:bodyPr>
          <a:lstStyle/>
          <a:p>
            <a:r>
              <a:rPr lang="en-GB" dirty="0"/>
              <a:t>‘School-wide explicit teaching approaches incorporate modelled, guided and independent practice.</a:t>
            </a:r>
          </a:p>
          <a:p>
            <a:r>
              <a:rPr lang="en-GB" dirty="0"/>
              <a:t>Teachers consider students’ cognitive load and employ explicit teaching strategies to optimise learning progress of students across the full range of abilities. Effective methods are identified, promoted and modelled, and students’ learning improvement is monitored, demonstrating growth.’</a:t>
            </a:r>
          </a:p>
        </p:txBody>
      </p:sp>
      <p:sp>
        <p:nvSpPr>
          <p:cNvPr id="15" name="TextBox 14">
            <a:extLst>
              <a:ext uri="{FF2B5EF4-FFF2-40B4-BE49-F238E27FC236}">
                <a16:creationId xmlns:a16="http://schemas.microsoft.com/office/drawing/2014/main" id="{54EA7781-77FE-B595-B73A-1176C4B8EF24}"/>
              </a:ext>
            </a:extLst>
          </p:cNvPr>
          <p:cNvSpPr txBox="1"/>
          <p:nvPr/>
        </p:nvSpPr>
        <p:spPr>
          <a:xfrm>
            <a:off x="360000" y="6329576"/>
            <a:ext cx="9032621" cy="276999"/>
          </a:xfrm>
          <a:prstGeom prst="rect">
            <a:avLst/>
          </a:prstGeom>
          <a:noFill/>
        </p:spPr>
        <p:txBody>
          <a:bodyPr wrap="square">
            <a:spAutoFit/>
          </a:bodyPr>
          <a:lstStyle/>
          <a:p>
            <a:r>
              <a:rPr lang="en-AU" sz="1200" dirty="0">
                <a:hlinkClick r:id="rId4"/>
              </a:rPr>
              <a:t>School Excellence Framework</a:t>
            </a:r>
            <a:r>
              <a:rPr lang="en-AU" sz="1200" dirty="0"/>
              <a:t>, Teaching Domain (p 11)</a:t>
            </a:r>
            <a:endParaRPr lang="en-GB" sz="1200" dirty="0"/>
          </a:p>
        </p:txBody>
      </p:sp>
      <p:sp>
        <p:nvSpPr>
          <p:cNvPr id="9" name="Slide Number Placeholder 3">
            <a:extLst>
              <a:ext uri="{FF2B5EF4-FFF2-40B4-BE49-F238E27FC236}">
                <a16:creationId xmlns:a16="http://schemas.microsoft.com/office/drawing/2014/main" id="{07C85864-E6EE-3EDB-A2E0-98DAA42BB507}"/>
              </a:ext>
              <a:ext uri="{C183D7F6-B498-43B3-948B-1728B52AA6E4}">
                <adec:decorative xmlns:adec="http://schemas.microsoft.com/office/drawing/2017/decorative" val="1"/>
              </a:ext>
            </a:extLst>
          </p:cNvPr>
          <p:cNvSpPr txBox="1">
            <a:spLocks/>
          </p:cNvSpPr>
          <p:nvPr/>
        </p:nvSpPr>
        <p:spPr>
          <a:xfrm>
            <a:off x="11139240" y="6457353"/>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52</a:t>
            </a:fld>
            <a:endParaRPr lang="en-AU" sz="1200"/>
          </a:p>
        </p:txBody>
      </p:sp>
    </p:spTree>
    <p:extLst>
      <p:ext uri="{BB962C8B-B14F-4D97-AF65-F5344CB8AC3E}">
        <p14:creationId xmlns:p14="http://schemas.microsoft.com/office/powerpoint/2010/main" val="214586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D2C9-18B6-49E6-A2F0-B14128E1463B}"/>
              </a:ext>
            </a:extLst>
          </p:cNvPr>
          <p:cNvSpPr>
            <a:spLocks noGrp="1"/>
          </p:cNvSpPr>
          <p:nvPr>
            <p:ph type="title"/>
          </p:nvPr>
        </p:nvSpPr>
        <p:spPr/>
        <p:txBody>
          <a:bodyPr/>
          <a:lstStyle/>
          <a:p>
            <a:r>
              <a:rPr lang="en-AU"/>
              <a:t>Maintaining a whole school approach</a:t>
            </a:r>
          </a:p>
        </p:txBody>
      </p:sp>
      <p:sp>
        <p:nvSpPr>
          <p:cNvPr id="5" name="Text Placeholder 4">
            <a:extLst>
              <a:ext uri="{FF2B5EF4-FFF2-40B4-BE49-F238E27FC236}">
                <a16:creationId xmlns:a16="http://schemas.microsoft.com/office/drawing/2014/main" id="{18F36C2F-B712-AE6C-ED95-BAE8987C0C59}"/>
              </a:ext>
            </a:extLst>
          </p:cNvPr>
          <p:cNvSpPr>
            <a:spLocks noGrp="1"/>
          </p:cNvSpPr>
          <p:nvPr>
            <p:ph type="body" sz="quarter" idx="18"/>
          </p:nvPr>
        </p:nvSpPr>
        <p:spPr/>
        <p:txBody>
          <a:bodyPr/>
          <a:lstStyle/>
          <a:p>
            <a:r>
              <a:rPr lang="en-AU" dirty="0"/>
              <a:t>Using data</a:t>
            </a:r>
          </a:p>
        </p:txBody>
      </p:sp>
      <p:pic>
        <p:nvPicPr>
          <p:cNvPr id="21" name="Picture 20">
            <a:extLst>
              <a:ext uri="{FF2B5EF4-FFF2-40B4-BE49-F238E27FC236}">
                <a16:creationId xmlns:a16="http://schemas.microsoft.com/office/drawing/2014/main" id="{74C99885-6D0C-6DD6-6327-3B3865609A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26720" y="1470077"/>
            <a:ext cx="4938560" cy="4468220"/>
          </a:xfrm>
          <a:prstGeom prst="rect">
            <a:avLst/>
          </a:prstGeom>
        </p:spPr>
      </p:pic>
      <p:grpSp>
        <p:nvGrpSpPr>
          <p:cNvPr id="22" name="Group 21" descr="Video observation and reflection.">
            <a:extLst>
              <a:ext uri="{FF2B5EF4-FFF2-40B4-BE49-F238E27FC236}">
                <a16:creationId xmlns:a16="http://schemas.microsoft.com/office/drawing/2014/main" id="{9AEAE99B-732E-D0D8-0A7E-C63C956FDFFA}"/>
              </a:ext>
            </a:extLst>
          </p:cNvPr>
          <p:cNvGrpSpPr/>
          <p:nvPr/>
        </p:nvGrpSpPr>
        <p:grpSpPr>
          <a:xfrm>
            <a:off x="347999" y="1574956"/>
            <a:ext cx="3726491" cy="1310506"/>
            <a:chOff x="45408" y="1625600"/>
            <a:chExt cx="4767801" cy="2167466"/>
          </a:xfrm>
        </p:grpSpPr>
        <p:sp>
          <p:nvSpPr>
            <p:cNvPr id="23" name="Rectangle: Rounded Corners 22">
              <a:extLst>
                <a:ext uri="{FF2B5EF4-FFF2-40B4-BE49-F238E27FC236}">
                  <a16:creationId xmlns:a16="http://schemas.microsoft.com/office/drawing/2014/main" id="{D213BED4-12D8-8350-0FAF-D4C13666F7E9}"/>
                </a:ext>
              </a:extLst>
            </p:cNvPr>
            <p:cNvSpPr/>
            <p:nvPr/>
          </p:nvSpPr>
          <p:spPr>
            <a:xfrm>
              <a:off x="45408" y="1625600"/>
              <a:ext cx="4767801" cy="2167466"/>
            </a:xfrm>
            <a:prstGeom prst="round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355600">
                <a:lnSpc>
                  <a:spcPct val="150000"/>
                </a:lnSpc>
                <a:spcAft>
                  <a:spcPts val="1200"/>
                </a:spcAft>
              </a:pPr>
              <a:r>
                <a:rPr lang="en-AU" sz="2000" b="1" dirty="0">
                  <a:solidFill>
                    <a:schemeClr val="accent1"/>
                  </a:solidFill>
                  <a:latin typeface="+mj-lt"/>
                </a:rPr>
                <a:t>Video observation and reflection</a:t>
              </a:r>
            </a:p>
          </p:txBody>
        </p:sp>
        <p:sp>
          <p:nvSpPr>
            <p:cNvPr id="24" name="Rectangle: Rounded Corners 4">
              <a:extLst>
                <a:ext uri="{FF2B5EF4-FFF2-40B4-BE49-F238E27FC236}">
                  <a16:creationId xmlns:a16="http://schemas.microsoft.com/office/drawing/2014/main" id="{69480FC9-0843-0137-7F93-A8448C477CC8}"/>
                </a:ext>
              </a:extLst>
            </p:cNvPr>
            <p:cNvSpPr txBox="1"/>
            <p:nvPr/>
          </p:nvSpPr>
          <p:spPr>
            <a:xfrm>
              <a:off x="4249356" y="3539973"/>
              <a:ext cx="0" cy="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ts val="1200"/>
                </a:spcAft>
                <a:buNone/>
              </a:pPr>
              <a:endParaRPr lang="en-AU" sz="2000" b="1" kern="1200">
                <a:latin typeface="+mj-lt"/>
              </a:endParaRPr>
            </a:p>
          </p:txBody>
        </p:sp>
      </p:grpSp>
      <p:grpSp>
        <p:nvGrpSpPr>
          <p:cNvPr id="6" name="Group 5" descr="Teacher and student survey">
            <a:extLst>
              <a:ext uri="{FF2B5EF4-FFF2-40B4-BE49-F238E27FC236}">
                <a16:creationId xmlns:a16="http://schemas.microsoft.com/office/drawing/2014/main" id="{CB7D7B9E-5603-3F12-D3CC-E23A483C63F9}"/>
              </a:ext>
            </a:extLst>
          </p:cNvPr>
          <p:cNvGrpSpPr/>
          <p:nvPr/>
        </p:nvGrpSpPr>
        <p:grpSpPr>
          <a:xfrm>
            <a:off x="348000" y="4838412"/>
            <a:ext cx="3726491" cy="1310506"/>
            <a:chOff x="45408" y="1625600"/>
            <a:chExt cx="4767801" cy="2167466"/>
          </a:xfrm>
        </p:grpSpPr>
        <p:sp>
          <p:nvSpPr>
            <p:cNvPr id="7" name="Rectangle: Rounded Corners 6">
              <a:extLst>
                <a:ext uri="{FF2B5EF4-FFF2-40B4-BE49-F238E27FC236}">
                  <a16:creationId xmlns:a16="http://schemas.microsoft.com/office/drawing/2014/main" id="{960F5AF1-F142-1976-794E-79F5B462D5C3}"/>
                </a:ext>
              </a:extLst>
            </p:cNvPr>
            <p:cNvSpPr/>
            <p:nvPr/>
          </p:nvSpPr>
          <p:spPr>
            <a:xfrm>
              <a:off x="45408" y="1625600"/>
              <a:ext cx="4767801" cy="2167466"/>
            </a:xfrm>
            <a:prstGeom prst="round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355600">
                <a:lnSpc>
                  <a:spcPct val="150000"/>
                </a:lnSpc>
                <a:spcAft>
                  <a:spcPts val="1200"/>
                </a:spcAft>
              </a:pPr>
              <a:r>
                <a:rPr lang="en-AU" sz="2000" b="1" dirty="0">
                  <a:solidFill>
                    <a:schemeClr val="accent1"/>
                  </a:solidFill>
                  <a:latin typeface="+mj-lt"/>
                </a:rPr>
                <a:t>Teacher and student survey</a:t>
              </a:r>
            </a:p>
          </p:txBody>
        </p:sp>
        <p:sp>
          <p:nvSpPr>
            <p:cNvPr id="9" name="Rectangle: Rounded Corners 4">
              <a:extLst>
                <a:ext uri="{FF2B5EF4-FFF2-40B4-BE49-F238E27FC236}">
                  <a16:creationId xmlns:a16="http://schemas.microsoft.com/office/drawing/2014/main" id="{1763DB60-EDC2-1356-FC33-82245FEFE861}"/>
                </a:ext>
              </a:extLst>
            </p:cNvPr>
            <p:cNvSpPr txBox="1"/>
            <p:nvPr/>
          </p:nvSpPr>
          <p:spPr>
            <a:xfrm>
              <a:off x="4249356" y="3539973"/>
              <a:ext cx="0" cy="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ts val="1200"/>
                </a:spcAft>
                <a:buNone/>
              </a:pPr>
              <a:endParaRPr lang="en-AU" sz="2000" b="1" kern="1200">
                <a:latin typeface="+mj-lt"/>
              </a:endParaRPr>
            </a:p>
          </p:txBody>
        </p:sp>
      </p:grpSp>
      <p:grpSp>
        <p:nvGrpSpPr>
          <p:cNvPr id="10" name="Group 9" descr="Peer observation and feedback">
            <a:extLst>
              <a:ext uri="{FF2B5EF4-FFF2-40B4-BE49-F238E27FC236}">
                <a16:creationId xmlns:a16="http://schemas.microsoft.com/office/drawing/2014/main" id="{151F5EBE-736E-D2C0-6A3A-FBEB95A60F98}"/>
              </a:ext>
            </a:extLst>
          </p:cNvPr>
          <p:cNvGrpSpPr/>
          <p:nvPr/>
        </p:nvGrpSpPr>
        <p:grpSpPr>
          <a:xfrm>
            <a:off x="8117509" y="1574956"/>
            <a:ext cx="3726491" cy="1310506"/>
            <a:chOff x="45408" y="1625600"/>
            <a:chExt cx="4767801" cy="2167466"/>
          </a:xfrm>
        </p:grpSpPr>
        <p:sp>
          <p:nvSpPr>
            <p:cNvPr id="11" name="Rectangle: Rounded Corners 10">
              <a:extLst>
                <a:ext uri="{FF2B5EF4-FFF2-40B4-BE49-F238E27FC236}">
                  <a16:creationId xmlns:a16="http://schemas.microsoft.com/office/drawing/2014/main" id="{CB01B125-BC8B-0CD0-0EE5-6272FB81D9A7}"/>
                </a:ext>
              </a:extLst>
            </p:cNvPr>
            <p:cNvSpPr/>
            <p:nvPr/>
          </p:nvSpPr>
          <p:spPr>
            <a:xfrm>
              <a:off x="45408" y="1625600"/>
              <a:ext cx="4767801" cy="2167466"/>
            </a:xfrm>
            <a:prstGeom prst="round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355600">
                <a:lnSpc>
                  <a:spcPct val="150000"/>
                </a:lnSpc>
                <a:spcAft>
                  <a:spcPts val="1200"/>
                </a:spcAft>
              </a:pPr>
              <a:r>
                <a:rPr lang="en-AU" sz="2000" b="1" dirty="0">
                  <a:solidFill>
                    <a:schemeClr val="accent1"/>
                  </a:solidFill>
                  <a:latin typeface="+mj-lt"/>
                </a:rPr>
                <a:t>Peer observation and feedback</a:t>
              </a:r>
            </a:p>
          </p:txBody>
        </p:sp>
        <p:sp>
          <p:nvSpPr>
            <p:cNvPr id="12" name="Rectangle: Rounded Corners 4">
              <a:extLst>
                <a:ext uri="{FF2B5EF4-FFF2-40B4-BE49-F238E27FC236}">
                  <a16:creationId xmlns:a16="http://schemas.microsoft.com/office/drawing/2014/main" id="{3A980BE5-BE8A-BD8B-8726-D34F4351279B}"/>
                </a:ext>
              </a:extLst>
            </p:cNvPr>
            <p:cNvSpPr txBox="1"/>
            <p:nvPr/>
          </p:nvSpPr>
          <p:spPr>
            <a:xfrm>
              <a:off x="4249356" y="3539973"/>
              <a:ext cx="0" cy="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ts val="1200"/>
                </a:spcAft>
                <a:buNone/>
              </a:pPr>
              <a:endParaRPr lang="en-AU" sz="2000" b="1" kern="1200">
                <a:latin typeface="+mj-lt"/>
              </a:endParaRPr>
            </a:p>
          </p:txBody>
        </p:sp>
      </p:grpSp>
      <p:grpSp>
        <p:nvGrpSpPr>
          <p:cNvPr id="13" name="Group 12" descr="Growth in assessment data">
            <a:extLst>
              <a:ext uri="{FF2B5EF4-FFF2-40B4-BE49-F238E27FC236}">
                <a16:creationId xmlns:a16="http://schemas.microsoft.com/office/drawing/2014/main" id="{3C0C7F22-3EFC-369F-BF76-8FF84310CF74}"/>
              </a:ext>
            </a:extLst>
          </p:cNvPr>
          <p:cNvGrpSpPr/>
          <p:nvPr/>
        </p:nvGrpSpPr>
        <p:grpSpPr>
          <a:xfrm>
            <a:off x="8117509" y="4838412"/>
            <a:ext cx="3726491" cy="1310506"/>
            <a:chOff x="35770" y="1973949"/>
            <a:chExt cx="4767801" cy="2167466"/>
          </a:xfrm>
        </p:grpSpPr>
        <p:sp>
          <p:nvSpPr>
            <p:cNvPr id="14" name="Rectangle: Rounded Corners 13">
              <a:extLst>
                <a:ext uri="{FF2B5EF4-FFF2-40B4-BE49-F238E27FC236}">
                  <a16:creationId xmlns:a16="http://schemas.microsoft.com/office/drawing/2014/main" id="{F073BAB5-9A14-3457-E178-312444018E4E}"/>
                </a:ext>
              </a:extLst>
            </p:cNvPr>
            <p:cNvSpPr/>
            <p:nvPr/>
          </p:nvSpPr>
          <p:spPr>
            <a:xfrm>
              <a:off x="35770" y="1973949"/>
              <a:ext cx="4767801" cy="2167466"/>
            </a:xfrm>
            <a:prstGeom prst="roundRect">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marL="355600">
                <a:lnSpc>
                  <a:spcPct val="150000"/>
                </a:lnSpc>
                <a:spcAft>
                  <a:spcPts val="1200"/>
                </a:spcAft>
              </a:pPr>
              <a:r>
                <a:rPr lang="en-AU" sz="2000" b="1" dirty="0">
                  <a:solidFill>
                    <a:schemeClr val="accent1"/>
                  </a:solidFill>
                  <a:latin typeface="+mj-lt"/>
                </a:rPr>
                <a:t>Growth in assessment data</a:t>
              </a:r>
            </a:p>
          </p:txBody>
        </p:sp>
        <p:sp>
          <p:nvSpPr>
            <p:cNvPr id="15" name="Rectangle: Rounded Corners 4">
              <a:extLst>
                <a:ext uri="{FF2B5EF4-FFF2-40B4-BE49-F238E27FC236}">
                  <a16:creationId xmlns:a16="http://schemas.microsoft.com/office/drawing/2014/main" id="{E911B6D5-E2C7-962E-1C03-DA605FC750D6}"/>
                </a:ext>
              </a:extLst>
            </p:cNvPr>
            <p:cNvSpPr txBox="1"/>
            <p:nvPr/>
          </p:nvSpPr>
          <p:spPr>
            <a:xfrm>
              <a:off x="4249356" y="3539973"/>
              <a:ext cx="0" cy="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ts val="1200"/>
                </a:spcAft>
                <a:buNone/>
              </a:pPr>
              <a:endParaRPr lang="en-AU" sz="2000" b="1" kern="1200">
                <a:latin typeface="+mj-lt"/>
              </a:endParaRPr>
            </a:p>
          </p:txBody>
        </p:sp>
      </p:grpSp>
      <p:sp>
        <p:nvSpPr>
          <p:cNvPr id="4" name="Slide Number Placeholder 3">
            <a:extLst>
              <a:ext uri="{FF2B5EF4-FFF2-40B4-BE49-F238E27FC236}">
                <a16:creationId xmlns:a16="http://schemas.microsoft.com/office/drawing/2014/main" id="{CE644EBA-9A9C-B31B-8342-8CC1539BD05C}"/>
              </a:ext>
            </a:extLst>
          </p:cNvPr>
          <p:cNvSpPr>
            <a:spLocks noGrp="1"/>
          </p:cNvSpPr>
          <p:nvPr>
            <p:ph type="sldNum" sz="quarter" idx="10"/>
          </p:nvPr>
        </p:nvSpPr>
        <p:spPr/>
        <p:txBody>
          <a:bodyPr/>
          <a:lstStyle/>
          <a:p>
            <a:fld id="{10A01DC5-1685-4615-8240-15192985C6A2}" type="slidenum">
              <a:rPr lang="en-AU" smtClean="0"/>
              <a:pPr/>
              <a:t>53</a:t>
            </a:fld>
            <a:endParaRPr lang="en-AU"/>
          </a:p>
        </p:txBody>
      </p:sp>
    </p:spTree>
    <p:extLst>
      <p:ext uri="{BB962C8B-B14F-4D97-AF65-F5344CB8AC3E}">
        <p14:creationId xmlns:p14="http://schemas.microsoft.com/office/powerpoint/2010/main" val="199831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FFD4CE3-BB3B-FD49-A72C-91D74FF9181A}"/>
              </a:ext>
            </a:extLst>
          </p:cNvPr>
          <p:cNvSpPr>
            <a:spLocks noGrp="1"/>
          </p:cNvSpPr>
          <p:nvPr>
            <p:ph type="title"/>
          </p:nvPr>
        </p:nvSpPr>
        <p:spPr/>
        <p:txBody>
          <a:bodyPr/>
          <a:lstStyle/>
          <a:p>
            <a:r>
              <a:rPr lang="en-AU" dirty="0"/>
              <a:t>Feedback</a:t>
            </a:r>
          </a:p>
        </p:txBody>
      </p:sp>
      <p:sp>
        <p:nvSpPr>
          <p:cNvPr id="13" name="Text Placeholder 12">
            <a:extLst>
              <a:ext uri="{FF2B5EF4-FFF2-40B4-BE49-F238E27FC236}">
                <a16:creationId xmlns:a16="http://schemas.microsoft.com/office/drawing/2014/main" id="{F5F5AB63-A216-5C12-90A6-6FA4658EC8A0}"/>
              </a:ext>
            </a:extLst>
          </p:cNvPr>
          <p:cNvSpPr>
            <a:spLocks noGrp="1"/>
          </p:cNvSpPr>
          <p:nvPr>
            <p:ph type="body" sz="quarter" idx="19"/>
          </p:nvPr>
        </p:nvSpPr>
        <p:spPr>
          <a:xfrm>
            <a:off x="360000" y="2088011"/>
            <a:ext cx="6040800" cy="1441961"/>
          </a:xfrm>
        </p:spPr>
        <p:txBody>
          <a:bodyPr/>
          <a:lstStyle/>
          <a:p>
            <a:r>
              <a:rPr lang="en-AU" dirty="0"/>
              <a:t>Please complete the </a:t>
            </a:r>
            <a:r>
              <a:rPr lang="en-AU" dirty="0">
                <a:hlinkClick r:id="rId2"/>
              </a:rPr>
              <a:t>Checking for understanding learning module survey</a:t>
            </a:r>
            <a:r>
              <a:rPr lang="en-AU" dirty="0"/>
              <a:t> to help us improve future professional learning and provide further support.</a:t>
            </a:r>
          </a:p>
        </p:txBody>
      </p:sp>
      <p:sp>
        <p:nvSpPr>
          <p:cNvPr id="14" name="Text Placeholder 12">
            <a:extLst>
              <a:ext uri="{FF2B5EF4-FFF2-40B4-BE49-F238E27FC236}">
                <a16:creationId xmlns:a16="http://schemas.microsoft.com/office/drawing/2014/main" id="{68E4A05C-964F-F041-02D3-7309942E3408}"/>
              </a:ext>
            </a:extLst>
          </p:cNvPr>
          <p:cNvSpPr txBox="1">
            <a:spLocks/>
          </p:cNvSpPr>
          <p:nvPr/>
        </p:nvSpPr>
        <p:spPr>
          <a:xfrm>
            <a:off x="360000" y="3657961"/>
            <a:ext cx="6040800" cy="144196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accent1"/>
                </a:solidFill>
                <a:latin typeface="+mj-lt"/>
                <a:ea typeface="+mj-ea"/>
                <a:cs typeface="+mj-cs"/>
              </a:rPr>
              <a:t>Contact</a:t>
            </a:r>
            <a:r>
              <a:rPr lang="en-US" sz="3600" b="1" dirty="0"/>
              <a:t> </a:t>
            </a:r>
            <a:r>
              <a:rPr lang="en-US" sz="3600" dirty="0">
                <a:solidFill>
                  <a:schemeClr val="accent1"/>
                </a:solidFill>
                <a:latin typeface="+mj-lt"/>
                <a:ea typeface="+mj-ea"/>
                <a:cs typeface="+mj-cs"/>
              </a:rPr>
              <a:t>us</a:t>
            </a:r>
          </a:p>
          <a:p>
            <a:r>
              <a:rPr lang="en-AU" dirty="0">
                <a:solidFill>
                  <a:schemeClr val="tx1"/>
                </a:solidFill>
                <a:latin typeface="+mn-lt"/>
                <a:ea typeface="+mn-ea"/>
                <a:cs typeface="+mn-cs"/>
                <a:hlinkClick r:id="rId3"/>
              </a:rPr>
              <a:t>ContactCurriculumReform@det.nsw.edu.au</a:t>
            </a:r>
            <a:endParaRPr lang="en-US" sz="2400" b="1" dirty="0"/>
          </a:p>
        </p:txBody>
      </p:sp>
      <p:pic>
        <p:nvPicPr>
          <p:cNvPr id="5" name="Graphic 4">
            <a:extLst>
              <a:ext uri="{FF2B5EF4-FFF2-40B4-BE49-F238E27FC236}">
                <a16:creationId xmlns:a16="http://schemas.microsoft.com/office/drawing/2014/main" id="{4657F610-CCCF-23CF-A725-AD57BCCF04F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42217">
            <a:off x="6386987" y="2710786"/>
            <a:ext cx="1989666" cy="1989666"/>
          </a:xfrm>
          <a:prstGeom prst="rect">
            <a:avLst/>
          </a:prstGeom>
        </p:spPr>
      </p:pic>
      <p:pic>
        <p:nvPicPr>
          <p:cNvPr id="4" name="Picture 3" descr="QR code leading to the Checking for understanding learning module survey.">
            <a:extLst>
              <a:ext uri="{FF2B5EF4-FFF2-40B4-BE49-F238E27FC236}">
                <a16:creationId xmlns:a16="http://schemas.microsoft.com/office/drawing/2014/main" id="{C54377F5-E990-B49E-1F9B-6B6A70E8269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608784" y="2088011"/>
            <a:ext cx="3235216" cy="3235216"/>
          </a:xfrm>
          <a:prstGeom prst="rect">
            <a:avLst/>
          </a:prstGeom>
        </p:spPr>
      </p:pic>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54</a:t>
            </a:fld>
            <a:endParaRPr lang="en-AU"/>
          </a:p>
        </p:txBody>
      </p:sp>
    </p:spTree>
    <p:extLst>
      <p:ext uri="{BB962C8B-B14F-4D97-AF65-F5344CB8AC3E}">
        <p14:creationId xmlns:p14="http://schemas.microsoft.com/office/powerpoint/2010/main" val="225151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91A16B-8EBE-9BF5-51F2-BDC88F7C027B}"/>
              </a:ext>
            </a:extLst>
          </p:cNvPr>
          <p:cNvSpPr>
            <a:spLocks noGrp="1"/>
          </p:cNvSpPr>
          <p:nvPr>
            <p:ph type="title"/>
          </p:nvPr>
        </p:nvSpPr>
        <p:spPr/>
        <p:txBody>
          <a:bodyPr/>
          <a:lstStyle/>
          <a:p>
            <a:r>
              <a:rPr lang="en-AU"/>
              <a:t>Explicit teaching strategies and resources</a:t>
            </a:r>
          </a:p>
        </p:txBody>
      </p:sp>
      <p:pic>
        <p:nvPicPr>
          <p:cNvPr id="14" name="Picture 4">
            <a:extLst>
              <a:ext uri="{FF2B5EF4-FFF2-40B4-BE49-F238E27FC236}">
                <a16:creationId xmlns:a16="http://schemas.microsoft.com/office/drawing/2014/main" id="{DC72B1E0-317A-03DF-6784-30A49F18379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3282" y="1229452"/>
            <a:ext cx="8019712" cy="46883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the department's Explicit teaching strategies webpage.">
            <a:extLst>
              <a:ext uri="{FF2B5EF4-FFF2-40B4-BE49-F238E27FC236}">
                <a16:creationId xmlns:a16="http://schemas.microsoft.com/office/drawing/2014/main" id="{C37A2A34-DBD7-57E5-23AE-604F195451B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52000" y="1668223"/>
            <a:ext cx="5056156" cy="3157272"/>
          </a:xfrm>
          <a:prstGeom prst="rect">
            <a:avLst/>
          </a:prstGeom>
        </p:spPr>
      </p:pic>
      <p:sp>
        <p:nvSpPr>
          <p:cNvPr id="7" name="Rectangle: Rounded Corners 6">
            <a:extLst>
              <a:ext uri="{FF2B5EF4-FFF2-40B4-BE49-F238E27FC236}">
                <a16:creationId xmlns:a16="http://schemas.microsoft.com/office/drawing/2014/main" id="{E38C257A-D714-1B9B-1F76-B502A36CDAAE}"/>
              </a:ext>
              <a:ext uri="{C183D7F6-B498-43B3-948B-1728B52AA6E4}">
                <adec:decorative xmlns:adec="http://schemas.microsoft.com/office/drawing/2017/decorative" val="1"/>
              </a:ext>
            </a:extLst>
          </p:cNvPr>
          <p:cNvSpPr/>
          <p:nvPr/>
        </p:nvSpPr>
        <p:spPr>
          <a:xfrm>
            <a:off x="1752782" y="2103650"/>
            <a:ext cx="1684962" cy="2721428"/>
          </a:xfrm>
          <a:prstGeom prst="roundRect">
            <a:avLst/>
          </a:prstGeom>
          <a:no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63A669D-76D6-8F55-20B2-8BF46DF0C86F}"/>
              </a:ext>
            </a:extLst>
          </p:cNvPr>
          <p:cNvSpPr txBox="1"/>
          <p:nvPr/>
        </p:nvSpPr>
        <p:spPr>
          <a:xfrm>
            <a:off x="7717100" y="2103650"/>
            <a:ext cx="4109224" cy="26421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1800" dirty="0">
                <a:cs typeface="Segoe UI"/>
              </a:rPr>
              <a:t>More information is available about:</a:t>
            </a:r>
            <a:endParaRPr lang="en-US" sz="1800" dirty="0">
              <a:cs typeface="Segoe UI"/>
            </a:endParaRPr>
          </a:p>
          <a:p>
            <a:pPr marL="285750" indent="-285750">
              <a:lnSpc>
                <a:spcPct val="150000"/>
              </a:lnSpc>
              <a:spcAft>
                <a:spcPts val="1200"/>
              </a:spcAft>
              <a:buFont typeface="Arial"/>
              <a:buChar char="•"/>
            </a:pPr>
            <a:r>
              <a:rPr lang="en-AU" sz="1800" dirty="0">
                <a:cs typeface="Segoe UI"/>
              </a:rPr>
              <a:t>​</a:t>
            </a:r>
            <a:r>
              <a:rPr lang="en-AU" sz="1800" dirty="0">
                <a:cs typeface="Segoe UI"/>
                <a:hlinkClick r:id="rId5"/>
              </a:rPr>
              <a:t>explicit teaching</a:t>
            </a:r>
            <a:endParaRPr lang="en-AU" sz="1800" dirty="0">
              <a:cs typeface="Segoe UI"/>
            </a:endParaRPr>
          </a:p>
          <a:p>
            <a:pPr marL="285750" indent="-285750">
              <a:lnSpc>
                <a:spcPct val="150000"/>
              </a:lnSpc>
              <a:spcAft>
                <a:spcPts val="1200"/>
              </a:spcAft>
              <a:buFont typeface="Arial"/>
              <a:buChar char="•"/>
            </a:pPr>
            <a:r>
              <a:rPr lang="en-AU" sz="1800" dirty="0">
                <a:cs typeface="Segoe UI"/>
                <a:hlinkClick r:id="rId6"/>
              </a:rPr>
              <a:t>how learning happens</a:t>
            </a:r>
            <a:endParaRPr lang="en-AU" sz="1800" dirty="0">
              <a:cs typeface="Segoe UI"/>
            </a:endParaRPr>
          </a:p>
          <a:p>
            <a:pPr marL="285750" indent="-285750">
              <a:lnSpc>
                <a:spcPct val="150000"/>
              </a:lnSpc>
              <a:spcAft>
                <a:spcPts val="1200"/>
              </a:spcAft>
              <a:buFont typeface="Arial"/>
              <a:buChar char="•"/>
            </a:pPr>
            <a:r>
              <a:rPr lang="en-AU" sz="1800" dirty="0">
                <a:cs typeface="Segoe UI"/>
                <a:hlinkClick r:id="rId7"/>
              </a:rPr>
              <a:t>the enabling factors</a:t>
            </a:r>
            <a:endParaRPr lang="en-AU" sz="1800" dirty="0">
              <a:cs typeface="Segoe UI"/>
            </a:endParaRPr>
          </a:p>
          <a:p>
            <a:pPr marL="285750" indent="-285750">
              <a:lnSpc>
                <a:spcPct val="150000"/>
              </a:lnSpc>
              <a:spcAft>
                <a:spcPts val="1200"/>
              </a:spcAft>
              <a:buFont typeface="Arial"/>
              <a:buChar char="•"/>
            </a:pPr>
            <a:r>
              <a:rPr lang="en-AU" sz="1800" dirty="0">
                <a:cs typeface="Segoe UI"/>
                <a:hlinkClick r:id="rId8"/>
              </a:rPr>
              <a:t>the explicit teaching strategies</a:t>
            </a:r>
            <a:endParaRPr lang="en-AU" dirty="0"/>
          </a:p>
        </p:txBody>
      </p:sp>
      <p:sp>
        <p:nvSpPr>
          <p:cNvPr id="6" name="TextBox 5">
            <a:extLst>
              <a:ext uri="{FF2B5EF4-FFF2-40B4-BE49-F238E27FC236}">
                <a16:creationId xmlns:a16="http://schemas.microsoft.com/office/drawing/2014/main" id="{7F8247A7-39FE-BC2A-CC53-CB9EF9CF83C2}"/>
              </a:ext>
            </a:extLst>
          </p:cNvPr>
          <p:cNvSpPr txBox="1"/>
          <p:nvPr/>
        </p:nvSpPr>
        <p:spPr>
          <a:xfrm>
            <a:off x="1334404" y="6017783"/>
            <a:ext cx="5891348" cy="335413"/>
          </a:xfrm>
          <a:prstGeom prst="rect">
            <a:avLst/>
          </a:prstGeom>
          <a:noFill/>
        </p:spPr>
        <p:txBody>
          <a:bodyPr wrap="square">
            <a:spAutoFit/>
          </a:bodyPr>
          <a:lstStyle/>
          <a:p>
            <a:pPr>
              <a:lnSpc>
                <a:spcPct val="150000"/>
              </a:lnSpc>
            </a:pPr>
            <a:r>
              <a:rPr lang="en-AU" sz="1200" dirty="0">
                <a:solidFill>
                  <a:schemeClr val="accent2"/>
                </a:solidFill>
                <a:hlinkClick r:id="rId8">
                  <a:extLst>
                    <a:ext uri="{A12FA001-AC4F-418D-AE19-62706E023703}">
                      <ahyp:hlinkClr xmlns:ahyp="http://schemas.microsoft.com/office/drawing/2018/hyperlinkcolor" val="tx"/>
                    </a:ext>
                  </a:extLst>
                </a:hlinkClick>
              </a:rPr>
              <a:t>https://education.nsw.gov.au/teaching-and-learning/curriculum/explicit-teaching</a:t>
            </a:r>
            <a:r>
              <a:rPr lang="en-AU" sz="1200" dirty="0">
                <a:solidFill>
                  <a:schemeClr val="accent2"/>
                </a:solidFill>
              </a:rPr>
              <a:t> </a:t>
            </a:r>
          </a:p>
        </p:txBody>
      </p:sp>
      <p:sp>
        <p:nvSpPr>
          <p:cNvPr id="2" name="Slide Number Placeholder 1">
            <a:extLst>
              <a:ext uri="{FF2B5EF4-FFF2-40B4-BE49-F238E27FC236}">
                <a16:creationId xmlns:a16="http://schemas.microsoft.com/office/drawing/2014/main" id="{A3948B60-8D3A-4351-541F-DB1FD5B579B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55</a:t>
            </a:fld>
            <a:endParaRPr lang="en-AU"/>
          </a:p>
        </p:txBody>
      </p:sp>
    </p:spTree>
    <p:extLst>
      <p:ext uri="{BB962C8B-B14F-4D97-AF65-F5344CB8AC3E}">
        <p14:creationId xmlns:p14="http://schemas.microsoft.com/office/powerpoint/2010/main" val="253218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ADFD-F371-5D75-DCA1-C62CC3FA03F9}"/>
              </a:ext>
            </a:extLst>
          </p:cNvPr>
          <p:cNvSpPr>
            <a:spLocks noGrp="1"/>
          </p:cNvSpPr>
          <p:nvPr>
            <p:ph type="title"/>
          </p:nvPr>
        </p:nvSpPr>
        <p:spPr/>
        <p:txBody>
          <a:bodyPr anchor="t">
            <a:normAutofit/>
          </a:bodyPr>
          <a:lstStyle/>
          <a:p>
            <a:r>
              <a:rPr lang="en-US"/>
              <a:t>Further reading</a:t>
            </a:r>
          </a:p>
        </p:txBody>
      </p:sp>
      <p:sp>
        <p:nvSpPr>
          <p:cNvPr id="3" name="Content Placeholder 2">
            <a:extLst>
              <a:ext uri="{FF2B5EF4-FFF2-40B4-BE49-F238E27FC236}">
                <a16:creationId xmlns:a16="http://schemas.microsoft.com/office/drawing/2014/main" id="{17D1D479-A69F-8F1B-A053-059575A14056}"/>
              </a:ext>
            </a:extLst>
          </p:cNvPr>
          <p:cNvSpPr>
            <a:spLocks noGrp="1"/>
          </p:cNvSpPr>
          <p:nvPr>
            <p:ph idx="1"/>
          </p:nvPr>
        </p:nvSpPr>
        <p:spPr>
          <a:xfrm>
            <a:off x="354000" y="1463247"/>
            <a:ext cx="11484000" cy="4536000"/>
          </a:xfrm>
        </p:spPr>
        <p:txBody>
          <a:bodyPr>
            <a:noAutofit/>
          </a:bodyPr>
          <a:lstStyle/>
          <a:p>
            <a:r>
              <a:rPr lang="en-AU" sz="1600" dirty="0"/>
              <a:t>AERO (2024) </a:t>
            </a:r>
            <a:r>
              <a:rPr lang="en-AU" sz="1600" dirty="0">
                <a:hlinkClick r:id="rId3"/>
              </a:rPr>
              <a:t>Foundational classroom management resources handbook</a:t>
            </a:r>
            <a:r>
              <a:rPr lang="en-AU" sz="1600" dirty="0"/>
              <a:t>, AERO, accessed 4 October 2024.</a:t>
            </a:r>
            <a:endParaRPr lang="en-US" sz="1600" i="0" dirty="0">
              <a:effectLst/>
              <a:highlight>
                <a:srgbClr val="FFFFFF"/>
              </a:highlight>
            </a:endParaRPr>
          </a:p>
          <a:p>
            <a:r>
              <a:rPr lang="en-US" sz="1600" i="0" dirty="0">
                <a:effectLst/>
                <a:highlight>
                  <a:srgbClr val="FFFFFF"/>
                </a:highlight>
              </a:rPr>
              <a:t>NSW Department of Education (CESE) </a:t>
            </a:r>
            <a:r>
              <a:rPr lang="en-AU" sz="1600" i="0" dirty="0">
                <a:effectLst/>
                <a:highlight>
                  <a:srgbClr val="FFFFFF"/>
                </a:highlight>
                <a:hlinkClick r:id="rId4"/>
              </a:rPr>
              <a:t>Guide to evidence-based models of collaborative inquiry</a:t>
            </a:r>
            <a:r>
              <a:rPr lang="en-AU" sz="1600" i="0" dirty="0">
                <a:effectLst/>
                <a:highlight>
                  <a:srgbClr val="FFFFFF"/>
                </a:highlight>
              </a:rPr>
              <a:t>, NSW Department of Education, accessed 4 October 2024.</a:t>
            </a:r>
          </a:p>
          <a:p>
            <a:r>
              <a:rPr lang="en-AU" sz="1600" dirty="0">
                <a:highlight>
                  <a:srgbClr val="FFFFFF"/>
                </a:highlight>
              </a:rPr>
              <a:t>NSW Department of Education (2024) </a:t>
            </a:r>
            <a:r>
              <a:rPr lang="en-AU" sz="1600" dirty="0">
                <a:highlight>
                  <a:srgbClr val="FFFFFF"/>
                </a:highlight>
                <a:hlinkClick r:id="rId5"/>
              </a:rPr>
              <a:t>What is high impact professional learning?</a:t>
            </a:r>
            <a:r>
              <a:rPr lang="en-AU" sz="1600" dirty="0">
                <a:highlight>
                  <a:srgbClr val="FFFFFF"/>
                </a:highlight>
              </a:rPr>
              <a:t>, NSW Department of Education, accessed 4 October 2024.</a:t>
            </a:r>
            <a:endParaRPr lang="en-US" sz="1600" i="0" dirty="0">
              <a:effectLst/>
              <a:highlight>
                <a:srgbClr val="FFFFFF"/>
              </a:highlight>
            </a:endParaRPr>
          </a:p>
          <a:p>
            <a:r>
              <a:rPr lang="en-US" sz="1600" i="0" dirty="0">
                <a:effectLst/>
                <a:highlight>
                  <a:srgbClr val="FFFFFF"/>
                </a:highlight>
              </a:rPr>
              <a:t>Powerful </a:t>
            </a:r>
            <a:r>
              <a:rPr lang="en-US" sz="1600" dirty="0">
                <a:highlight>
                  <a:srgbClr val="FFFFFF"/>
                </a:highlight>
              </a:rPr>
              <a:t>L</a:t>
            </a:r>
            <a:r>
              <a:rPr lang="en-US" sz="1600" i="0" dirty="0">
                <a:effectLst/>
                <a:highlight>
                  <a:srgbClr val="FFFFFF"/>
                </a:highlight>
              </a:rPr>
              <a:t>earning (28 January 2024) </a:t>
            </a:r>
            <a:r>
              <a:rPr lang="en-AU" sz="1600" i="0" dirty="0">
                <a:effectLst/>
                <a:highlight>
                  <a:srgbClr val="FFFFFF"/>
                </a:highlight>
                <a:hlinkClick r:id="rId6"/>
              </a:rPr>
              <a:t>Reimagining Student Engagement with Dr. Amy Berry</a:t>
            </a:r>
            <a:r>
              <a:rPr lang="en-AU" sz="1600" i="0" dirty="0">
                <a:effectLst/>
                <a:highlight>
                  <a:srgbClr val="FFFFFF"/>
                </a:highlight>
              </a:rPr>
              <a:t>, Powerful Learning </a:t>
            </a:r>
            <a:r>
              <a:rPr lang="en-AU" sz="1600" dirty="0">
                <a:highlight>
                  <a:srgbClr val="FFFFFF"/>
                </a:highlight>
              </a:rPr>
              <a:t>Podcast, YouTube, accessed 4 October 2024.</a:t>
            </a:r>
            <a:endParaRPr lang="en-US" sz="1600" dirty="0">
              <a:highlight>
                <a:srgbClr val="FFFFFF"/>
              </a:highlight>
            </a:endParaRPr>
          </a:p>
          <a:p>
            <a:r>
              <a:rPr lang="en-AU" sz="1600" dirty="0">
                <a:highlight>
                  <a:srgbClr val="FFFFFF"/>
                </a:highlight>
              </a:rPr>
              <a:t>Timperley H, Parr J and </a:t>
            </a:r>
            <a:r>
              <a:rPr lang="en-AU" sz="1600" dirty="0" err="1">
                <a:highlight>
                  <a:srgbClr val="FFFFFF"/>
                </a:highlight>
              </a:rPr>
              <a:t>Bertanees</a:t>
            </a:r>
            <a:r>
              <a:rPr lang="en-AU" sz="1600" dirty="0">
                <a:highlight>
                  <a:srgbClr val="FFFFFF"/>
                </a:highlight>
              </a:rPr>
              <a:t> C (2009) </a:t>
            </a:r>
            <a:r>
              <a:rPr lang="en-AU" sz="1600" i="1" dirty="0">
                <a:highlight>
                  <a:srgbClr val="FFFFFF"/>
                </a:highlight>
              </a:rPr>
              <a:t>Promoting professional inquiry for improved outcomes for students in NEW Zealand</a:t>
            </a:r>
            <a:r>
              <a:rPr lang="en-AU" sz="1600" dirty="0">
                <a:highlight>
                  <a:srgbClr val="FFFFFF"/>
                </a:highlight>
              </a:rPr>
              <a:t>. Professional Development in Education, 35(2) 227-245.</a:t>
            </a:r>
          </a:p>
          <a:p>
            <a:r>
              <a:rPr lang="en-US" sz="1600" dirty="0"/>
              <a:t>Tips for Teachers (14 December 2022) </a:t>
            </a:r>
            <a:r>
              <a:rPr lang="en-US" sz="1600" dirty="0">
                <a:hlinkClick r:id="rId7"/>
              </a:rPr>
              <a:t>‘Check for understanding - tips for teachers’</a:t>
            </a:r>
            <a:r>
              <a:rPr lang="en-US" sz="1600" dirty="0"/>
              <a:t>[video], YouTube, accessed 12 September 2024.</a:t>
            </a:r>
          </a:p>
        </p:txBody>
      </p:sp>
      <p:sp>
        <p:nvSpPr>
          <p:cNvPr id="4" name="Slide Number Placeholder 3">
            <a:extLst>
              <a:ext uri="{FF2B5EF4-FFF2-40B4-BE49-F238E27FC236}">
                <a16:creationId xmlns:a16="http://schemas.microsoft.com/office/drawing/2014/main" id="{9DAEAFAD-B96D-9EC7-E548-A615CF8261FC}"/>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56</a:t>
            </a:fld>
            <a:endParaRPr lang="en-AU"/>
          </a:p>
        </p:txBody>
      </p:sp>
    </p:spTree>
    <p:extLst>
      <p:ext uri="{BB962C8B-B14F-4D97-AF65-F5344CB8AC3E}">
        <p14:creationId xmlns:p14="http://schemas.microsoft.com/office/powerpoint/2010/main" val="363737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8E4C-990E-BA36-87AD-1F5F98A01E74}"/>
              </a:ext>
            </a:extLst>
          </p:cNvPr>
          <p:cNvSpPr>
            <a:spLocks noGrp="1"/>
          </p:cNvSpPr>
          <p:nvPr>
            <p:ph type="title"/>
          </p:nvPr>
        </p:nvSpPr>
        <p:spPr/>
        <p:txBody>
          <a:bodyPr/>
          <a:lstStyle/>
          <a:p>
            <a:r>
              <a:rPr lang="en-US" dirty="0"/>
              <a:t>Reference list </a:t>
            </a:r>
            <a:r>
              <a:rPr lang="en-US" dirty="0">
                <a:solidFill>
                  <a:schemeClr val="accent4"/>
                </a:solidFill>
              </a:rPr>
              <a:t>(1)</a:t>
            </a:r>
          </a:p>
        </p:txBody>
      </p:sp>
      <p:sp>
        <p:nvSpPr>
          <p:cNvPr id="5" name="TextBox 4">
            <a:extLst>
              <a:ext uri="{FF2B5EF4-FFF2-40B4-BE49-F238E27FC236}">
                <a16:creationId xmlns:a16="http://schemas.microsoft.com/office/drawing/2014/main" id="{D63A5BF4-E361-B37C-651A-E719330D06F2}"/>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EBD82D5C-EBB5-198B-1D1E-9DDE8105A224}"/>
              </a:ext>
            </a:extLst>
          </p:cNvPr>
          <p:cNvSpPr>
            <a:spLocks noGrp="1"/>
          </p:cNvSpPr>
          <p:nvPr>
            <p:ph idx="1"/>
          </p:nvPr>
        </p:nvSpPr>
        <p:spPr>
          <a:xfrm>
            <a:off x="360000" y="3428999"/>
            <a:ext cx="11484000" cy="3267001"/>
          </a:xfrm>
        </p:spPr>
        <p:txBody>
          <a:bodyPr/>
          <a:lstStyle/>
          <a:p>
            <a:r>
              <a:rPr lang="en-AU" dirty="0"/>
              <a:t>Archer A and Hughes C (2011) Explicit instruction: Effective and efficient teaching. Guilford Press. </a:t>
            </a:r>
          </a:p>
          <a:p>
            <a:r>
              <a:rPr lang="en-AU" dirty="0"/>
              <a:t>Australian Education Research Organisation (AERO) (2021) Focused classrooms: managing the classroom to maximise learning, Australian Education Research Organisation, accessed 12 September 2024. </a:t>
            </a:r>
          </a:p>
          <a:p>
            <a:r>
              <a:rPr lang="en-AU" dirty="0"/>
              <a:t>Australian Education Research Organisation (AERO) (2023) How students learn best: An overview of the evidence, Australian Education Research Organisation, accessed 12 September 2024. </a:t>
            </a:r>
          </a:p>
          <a:p>
            <a:r>
              <a:rPr lang="en-AU" dirty="0"/>
              <a:t>Australian Education Research Organisation (AERO) (2024) Monitor progress, Australian Education Research Organisation, accessed 12 September 2024.</a:t>
            </a:r>
          </a:p>
          <a:p>
            <a:r>
              <a:rPr lang="en-AU" dirty="0"/>
              <a:t>Australian Education Research Organisation (AERO) (2023) Teaching routines: their role in classroom management, Australian Education Research Organisation, accessed 12 September 2024.</a:t>
            </a:r>
          </a:p>
          <a:p>
            <a:r>
              <a:rPr lang="en-AU" dirty="0"/>
              <a:t>Berry A (4 July 2023) Reimagining student engagement as a continuum of learning </a:t>
            </a:r>
            <a:r>
              <a:rPr lang="en-AU" dirty="0" err="1"/>
              <a:t>behaviors</a:t>
            </a:r>
            <a:r>
              <a:rPr lang="en-AU" dirty="0"/>
              <a:t> | KQED, KQED, accessed 12 September 2024.</a:t>
            </a:r>
          </a:p>
          <a:p>
            <a:endParaRPr lang="en-AU" dirty="0"/>
          </a:p>
          <a:p>
            <a:r>
              <a:rPr lang="en-AU" dirty="0"/>
              <a:t> </a:t>
            </a:r>
          </a:p>
          <a:p>
            <a:endParaRPr lang="en-AU" dirty="0"/>
          </a:p>
        </p:txBody>
      </p:sp>
      <p:sp>
        <p:nvSpPr>
          <p:cNvPr id="3" name="Slide Number Placeholder 2">
            <a:extLst>
              <a:ext uri="{FF2B5EF4-FFF2-40B4-BE49-F238E27FC236}">
                <a16:creationId xmlns:a16="http://schemas.microsoft.com/office/drawing/2014/main" id="{24EB819A-F11B-8877-7C34-845A1959088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57</a:t>
            </a:fld>
            <a:endParaRPr lang="en-AU"/>
          </a:p>
        </p:txBody>
      </p:sp>
    </p:spTree>
    <p:extLst>
      <p:ext uri="{BB962C8B-B14F-4D97-AF65-F5344CB8AC3E}">
        <p14:creationId xmlns:p14="http://schemas.microsoft.com/office/powerpoint/2010/main" val="110926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8E4C-990E-BA36-87AD-1F5F98A01E74}"/>
              </a:ext>
            </a:extLst>
          </p:cNvPr>
          <p:cNvSpPr>
            <a:spLocks noGrp="1"/>
          </p:cNvSpPr>
          <p:nvPr>
            <p:ph type="title"/>
          </p:nvPr>
        </p:nvSpPr>
        <p:spPr/>
        <p:txBody>
          <a:bodyPr/>
          <a:lstStyle/>
          <a:p>
            <a:r>
              <a:rPr lang="en-US" dirty="0"/>
              <a:t>Reference list </a:t>
            </a:r>
            <a:r>
              <a:rPr lang="en-US" dirty="0">
                <a:solidFill>
                  <a:schemeClr val="bg1"/>
                </a:solidFill>
              </a:rPr>
              <a:t>(2)</a:t>
            </a:r>
          </a:p>
        </p:txBody>
      </p:sp>
      <p:sp>
        <p:nvSpPr>
          <p:cNvPr id="5" name="Text Placeholder 4">
            <a:extLst>
              <a:ext uri="{FF2B5EF4-FFF2-40B4-BE49-F238E27FC236}">
                <a16:creationId xmlns:a16="http://schemas.microsoft.com/office/drawing/2014/main" id="{805F95C7-B006-DCA5-4A7C-F19BED843385}"/>
              </a:ext>
            </a:extLst>
          </p:cNvPr>
          <p:cNvSpPr>
            <a:spLocks noGrp="1"/>
          </p:cNvSpPr>
          <p:nvPr>
            <p:ph type="body" sz="quarter" idx="19"/>
          </p:nvPr>
        </p:nvSpPr>
        <p:spPr/>
        <p:txBody>
          <a:bodyPr/>
          <a:lstStyle/>
          <a:p>
            <a:r>
              <a:rPr lang="en-US" sz="1200" dirty="0" err="1">
                <a:cs typeface="Calibri"/>
              </a:rPr>
              <a:t>Bianchini</a:t>
            </a:r>
            <a:r>
              <a:rPr lang="en-US" sz="1200" dirty="0">
                <a:cs typeface="Calibri"/>
              </a:rPr>
              <a:t> JA (4 June 2008) ‘Mary Budd Rowe: a storyteller of science’, </a:t>
            </a:r>
            <a:r>
              <a:rPr lang="en-US" sz="1200" i="1" dirty="0">
                <a:cs typeface="Calibri"/>
              </a:rPr>
              <a:t>Cultural Studies of Science Education</a:t>
            </a:r>
            <a:r>
              <a:rPr lang="en-US" sz="1200" dirty="0">
                <a:cs typeface="Calibri"/>
              </a:rPr>
              <a:t>, 3(4):799–810, doi:10.1007/s11422-008-9132-y. </a:t>
            </a:r>
          </a:p>
          <a:p>
            <a:r>
              <a:rPr lang="en-US" sz="1200" dirty="0">
                <a:cs typeface="Calibri"/>
              </a:rPr>
              <a:t>Stahl R (May 1994) </a:t>
            </a:r>
            <a:r>
              <a:rPr lang="en-US" sz="1200" dirty="0">
                <a:solidFill>
                  <a:schemeClr val="accent2"/>
                </a:solidFill>
                <a:cs typeface="Calibri"/>
                <a:hlinkClick r:id="rId3">
                  <a:extLst>
                    <a:ext uri="{A12FA001-AC4F-418D-AE19-62706E023703}">
                      <ahyp:hlinkClr xmlns:ahyp="http://schemas.microsoft.com/office/drawing/2018/hyperlinkcolor" val="tx"/>
                    </a:ext>
                  </a:extLst>
                </a:hlinkClick>
              </a:rPr>
              <a:t>‘Using "think-time" and "wait-time" skillfully in the classroom.’ [PDF]</a:t>
            </a:r>
            <a:r>
              <a:rPr lang="en-US" sz="1200" dirty="0">
                <a:cs typeface="Calibri"/>
              </a:rPr>
              <a:t>, ERIC Digest, accessed 12 September 2024.</a:t>
            </a:r>
          </a:p>
          <a:p>
            <a:r>
              <a:rPr lang="en-US" sz="1200" dirty="0">
                <a:cs typeface="Calibri"/>
              </a:rPr>
              <a:t>Commonwealth of Australia or Education Services Australia Ltd (1 January 2024) </a:t>
            </a:r>
            <a:r>
              <a:rPr lang="en-US" sz="1200" dirty="0">
                <a:solidFill>
                  <a:schemeClr val="accent2"/>
                </a:solidFill>
                <a:cs typeface="Calibri"/>
                <a:hlinkClick r:id="rId4">
                  <a:extLst>
                    <a:ext uri="{A12FA001-AC4F-418D-AE19-62706E023703}">
                      <ahyp:hlinkClr xmlns:ahyp="http://schemas.microsoft.com/office/drawing/2018/hyperlinkcolor" val="tx"/>
                    </a:ext>
                  </a:extLst>
                </a:hlinkClick>
              </a:rPr>
              <a:t>Grappling with engagement | Student Wellbeing Hub</a:t>
            </a:r>
            <a:r>
              <a:rPr lang="en-US" sz="1200" dirty="0">
                <a:cs typeface="Calibri"/>
              </a:rPr>
              <a:t>, Student Wellbeing Hub, accessed 12 September 2024. </a:t>
            </a:r>
          </a:p>
          <a:p>
            <a:r>
              <a:rPr lang="en-AU" sz="1200" dirty="0" err="1">
                <a:cs typeface="Calibri"/>
              </a:rPr>
              <a:t>Donohoo</a:t>
            </a:r>
            <a:r>
              <a:rPr lang="en-AU" sz="1200" dirty="0">
                <a:cs typeface="Calibri"/>
              </a:rPr>
              <a:t> J, Hattie J and </a:t>
            </a:r>
            <a:r>
              <a:rPr lang="en-AU" sz="1200" dirty="0" err="1">
                <a:cs typeface="Calibri"/>
              </a:rPr>
              <a:t>Eells</a:t>
            </a:r>
            <a:r>
              <a:rPr lang="en-AU" sz="1200" dirty="0">
                <a:cs typeface="Calibri"/>
              </a:rPr>
              <a:t> R (2018) ‘The power of collective efficacy’.</a:t>
            </a:r>
            <a:r>
              <a:rPr lang="en-AU" sz="1200" i="1" dirty="0">
                <a:cs typeface="Calibri"/>
              </a:rPr>
              <a:t> Educational Leadership </a:t>
            </a:r>
            <a:r>
              <a:rPr lang="en-AU" sz="1200" dirty="0">
                <a:cs typeface="Calibri"/>
              </a:rPr>
              <a:t>75, 40-44. </a:t>
            </a:r>
          </a:p>
          <a:p>
            <a:r>
              <a:rPr lang="en-AU" sz="1200" dirty="0">
                <a:cs typeface="Calibri"/>
              </a:rPr>
              <a:t>Evidence for Learning (2022</a:t>
            </a:r>
            <a:r>
              <a:rPr lang="en-AU" sz="1200" dirty="0">
                <a:solidFill>
                  <a:schemeClr val="accent2"/>
                </a:solidFill>
                <a:cs typeface="Calibri"/>
              </a:rPr>
              <a:t>) </a:t>
            </a:r>
            <a:r>
              <a:rPr lang="en-AU" sz="1200" dirty="0">
                <a:solidFill>
                  <a:schemeClr val="accent2"/>
                </a:solidFill>
                <a:cs typeface="Calibri"/>
                <a:hlinkClick r:id="rId5">
                  <a:extLst>
                    <a:ext uri="{A12FA001-AC4F-418D-AE19-62706E023703}">
                      <ahyp:hlinkClr xmlns:ahyp="http://schemas.microsoft.com/office/drawing/2018/hyperlinkcolor" val="tx"/>
                    </a:ext>
                  </a:extLst>
                </a:hlinkClick>
              </a:rPr>
              <a:t>Effective Professional Development</a:t>
            </a:r>
            <a:r>
              <a:rPr lang="en-AU" sz="1200" dirty="0">
                <a:solidFill>
                  <a:schemeClr val="accent2"/>
                </a:solidFill>
                <a:cs typeface="Calibri"/>
              </a:rPr>
              <a:t>,</a:t>
            </a:r>
            <a:r>
              <a:rPr lang="en-AU" sz="1200" dirty="0">
                <a:cs typeface="Calibri"/>
              </a:rPr>
              <a:t> Sydney: Evidence for Learning.</a:t>
            </a:r>
          </a:p>
          <a:p>
            <a:r>
              <a:rPr lang="en-AU" sz="1200" dirty="0" err="1">
                <a:cs typeface="Calibri"/>
              </a:rPr>
              <a:t>Harn</a:t>
            </a:r>
            <a:r>
              <a:rPr lang="en-AU" sz="1200" dirty="0">
                <a:cs typeface="Calibri"/>
              </a:rPr>
              <a:t>, B,  </a:t>
            </a:r>
            <a:r>
              <a:rPr lang="en-AU" sz="1200" dirty="0" err="1">
                <a:cs typeface="Calibri"/>
              </a:rPr>
              <a:t>Parisi</a:t>
            </a:r>
            <a:r>
              <a:rPr lang="en-AU" sz="1200" dirty="0">
                <a:cs typeface="Calibri"/>
              </a:rPr>
              <a:t> D and </a:t>
            </a:r>
            <a:r>
              <a:rPr lang="en-AU" sz="1200" dirty="0" err="1">
                <a:cs typeface="Calibri"/>
              </a:rPr>
              <a:t>Stoolmiller</a:t>
            </a:r>
            <a:r>
              <a:rPr lang="en-AU" sz="1200" dirty="0">
                <a:cs typeface="Calibri"/>
              </a:rPr>
              <a:t> M (2013) ‘Balancing Fidelity With Flexibility and Fit: What Do We Really Know About Fidelity of Implementation in Schools?’ </a:t>
            </a:r>
            <a:r>
              <a:rPr lang="en-AU" sz="1200" i="1" dirty="0">
                <a:cs typeface="Calibri"/>
              </a:rPr>
              <a:t>Exceptional Children</a:t>
            </a:r>
            <a:r>
              <a:rPr lang="en-AU" sz="1200" dirty="0">
                <a:cs typeface="Calibri"/>
              </a:rPr>
              <a:t>, 79, 181-193 10.1177/001440291307900204.</a:t>
            </a:r>
          </a:p>
          <a:p>
            <a:r>
              <a:rPr lang="en-US" sz="1200" dirty="0" err="1">
                <a:cs typeface="Calibri"/>
              </a:rPr>
              <a:t>Lemov</a:t>
            </a:r>
            <a:r>
              <a:rPr lang="en-US" sz="1200" dirty="0">
                <a:cs typeface="Calibri"/>
              </a:rPr>
              <a:t> D (October 26, 2016) Cold Call is inclusive. Teach like a champion</a:t>
            </a:r>
            <a:r>
              <a:rPr lang="en-US" sz="1200" dirty="0">
                <a:solidFill>
                  <a:schemeClr val="accent2"/>
                </a:solidFill>
                <a:cs typeface="Calibri"/>
              </a:rPr>
              <a:t> </a:t>
            </a:r>
            <a:r>
              <a:rPr lang="en-US" sz="1200" dirty="0">
                <a:solidFill>
                  <a:schemeClr val="accent2"/>
                </a:solidFill>
                <a:cs typeface="Calibri"/>
                <a:hlinkClick r:id="rId6">
                  <a:extLst>
                    <a:ext uri="{A12FA001-AC4F-418D-AE19-62706E023703}">
                      <ahyp:hlinkClr xmlns:ahyp="http://schemas.microsoft.com/office/drawing/2018/hyperlinkcolor" val="tx"/>
                    </a:ext>
                  </a:extLst>
                </a:hlinkClick>
              </a:rPr>
              <a:t>https://teachlikeachampion.org/blog/cold-call-inclusive/</a:t>
            </a:r>
            <a:r>
              <a:rPr lang="en-US" sz="1200" dirty="0">
                <a:solidFill>
                  <a:schemeClr val="accent2"/>
                </a:solidFill>
                <a:cs typeface="Calibri"/>
              </a:rPr>
              <a:t> </a:t>
            </a:r>
          </a:p>
          <a:p>
            <a:r>
              <a:rPr lang="en-US" sz="1200" dirty="0">
                <a:cs typeface="Calibri"/>
              </a:rPr>
              <a:t>McCrea P (2020) Motivated Teaching: harnessing the science of motivation to boost attention and effort in the classroom, </a:t>
            </a:r>
            <a:r>
              <a:rPr lang="en-US" sz="1200" dirty="0" err="1">
                <a:cs typeface="Calibri"/>
              </a:rPr>
              <a:t>Createspace</a:t>
            </a:r>
            <a:r>
              <a:rPr lang="en-US" sz="1200" dirty="0">
                <a:cs typeface="Calibri"/>
              </a:rPr>
              <a:t> Independent Publishing Platform.</a:t>
            </a:r>
          </a:p>
          <a:p>
            <a:r>
              <a:rPr lang="en-US" sz="1200" dirty="0" err="1">
                <a:cs typeface="Calibri"/>
              </a:rPr>
              <a:t>Madgwick</a:t>
            </a:r>
            <a:r>
              <a:rPr lang="en-US" sz="1200" dirty="0">
                <a:cs typeface="Calibri"/>
              </a:rPr>
              <a:t> H (14 July 2021) </a:t>
            </a:r>
            <a:r>
              <a:rPr lang="en-AU" sz="1200" dirty="0">
                <a:cs typeface="Calibri"/>
                <a:hlinkClick r:id="rId7"/>
              </a:rPr>
              <a:t>EEF Blog: ECF– Exploring the Evidence: Prior knowledge and Pupil Misconceptions</a:t>
            </a:r>
            <a:r>
              <a:rPr lang="en-AU" sz="1200" dirty="0">
                <a:cs typeface="Calibri"/>
              </a:rPr>
              <a:t>, Education Endowment Foundation, accessed 4 October 2024 </a:t>
            </a:r>
            <a:endParaRPr lang="en-US" sz="1200" dirty="0">
              <a:cs typeface="Calibri"/>
            </a:endParaRPr>
          </a:p>
        </p:txBody>
      </p:sp>
      <p:sp>
        <p:nvSpPr>
          <p:cNvPr id="3" name="Slide Number Placeholder 2">
            <a:extLst>
              <a:ext uri="{FF2B5EF4-FFF2-40B4-BE49-F238E27FC236}">
                <a16:creationId xmlns:a16="http://schemas.microsoft.com/office/drawing/2014/main" id="{24EB819A-F11B-8877-7C34-845A19590888}"/>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58</a:t>
            </a:fld>
            <a:endParaRPr lang="en-AU"/>
          </a:p>
        </p:txBody>
      </p:sp>
    </p:spTree>
    <p:extLst>
      <p:ext uri="{BB962C8B-B14F-4D97-AF65-F5344CB8AC3E}">
        <p14:creationId xmlns:p14="http://schemas.microsoft.com/office/powerpoint/2010/main" val="147481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E3A88-1E4C-96BD-A8E8-33A8B29DF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31B70B-4C2C-F7D9-DBB4-46AA010E6610}"/>
              </a:ext>
            </a:extLst>
          </p:cNvPr>
          <p:cNvSpPr>
            <a:spLocks noGrp="1"/>
          </p:cNvSpPr>
          <p:nvPr>
            <p:ph type="title"/>
          </p:nvPr>
        </p:nvSpPr>
        <p:spPr/>
        <p:txBody>
          <a:bodyPr/>
          <a:lstStyle/>
          <a:p>
            <a:r>
              <a:rPr lang="en-US" dirty="0"/>
              <a:t>Reference list </a:t>
            </a:r>
            <a:r>
              <a:rPr lang="en-US" dirty="0">
                <a:solidFill>
                  <a:schemeClr val="bg1"/>
                </a:solidFill>
              </a:rPr>
              <a:t>(3)</a:t>
            </a:r>
          </a:p>
        </p:txBody>
      </p:sp>
      <p:sp>
        <p:nvSpPr>
          <p:cNvPr id="5" name="Text Placeholder 4">
            <a:extLst>
              <a:ext uri="{FF2B5EF4-FFF2-40B4-BE49-F238E27FC236}">
                <a16:creationId xmlns:a16="http://schemas.microsoft.com/office/drawing/2014/main" id="{4166E3F5-2BEB-288D-39CD-8A948910FE84}"/>
              </a:ext>
            </a:extLst>
          </p:cNvPr>
          <p:cNvSpPr>
            <a:spLocks noGrp="1"/>
          </p:cNvSpPr>
          <p:nvPr>
            <p:ph type="body" sz="quarter" idx="19"/>
          </p:nvPr>
        </p:nvSpPr>
        <p:spPr/>
        <p:txBody>
          <a:bodyPr/>
          <a:lstStyle/>
          <a:p>
            <a:r>
              <a:rPr lang="en-US" sz="1200" dirty="0" err="1">
                <a:cs typeface="Calibri"/>
              </a:rPr>
              <a:t>Nuthall</a:t>
            </a:r>
            <a:r>
              <a:rPr lang="en-US" sz="1200" dirty="0">
                <a:cs typeface="Calibri"/>
              </a:rPr>
              <a:t> G (2007) The hidden lives of learners, New Zealand Council for Educational Research. </a:t>
            </a:r>
          </a:p>
          <a:p>
            <a:r>
              <a:rPr lang="en-US" sz="1200" dirty="0" err="1">
                <a:cs typeface="Calibri"/>
              </a:rPr>
              <a:t>Peeters</a:t>
            </a:r>
            <a:r>
              <a:rPr lang="en-US" sz="1200" dirty="0">
                <a:cs typeface="Calibri"/>
              </a:rPr>
              <a:t> A, Robinson V and Rubie-Davies C (April 2020) ‘Theories in use that explain adolescent help seeking and avoidance in mathematics,’ Journal of Educational Psychology, 112(3):533–550, doi:10.1037/edu0000423.</a:t>
            </a:r>
          </a:p>
          <a:p>
            <a:r>
              <a:rPr lang="en-AU" sz="1200" dirty="0" err="1">
                <a:cs typeface="Calibri"/>
              </a:rPr>
              <a:t>Rosenshine</a:t>
            </a:r>
            <a:r>
              <a:rPr lang="en-AU" sz="1200" dirty="0">
                <a:cs typeface="Calibri"/>
              </a:rPr>
              <a:t>, B. (2012) ‘Principles of instruction: Research-based strategies that all teachers should know,’ American Educator, 36(1), 12–39.</a:t>
            </a:r>
            <a:endParaRPr lang="en-US" sz="1200" dirty="0">
              <a:cs typeface="Calibri"/>
            </a:endParaRPr>
          </a:p>
          <a:p>
            <a:pPr marR="0" lvl="0" fontAlgn="auto">
              <a:buClrTx/>
              <a:buSzTx/>
              <a:tabLst/>
              <a:defRPr/>
            </a:pPr>
            <a:r>
              <a:rPr lang="en-AU" sz="1200" dirty="0" err="1">
                <a:cs typeface="Calibri"/>
              </a:rPr>
              <a:t>Sedgehill</a:t>
            </a:r>
            <a:r>
              <a:rPr lang="en-AU" sz="1200" dirty="0">
                <a:cs typeface="Calibri"/>
              </a:rPr>
              <a:t> Academy (28 November 2022)</a:t>
            </a:r>
            <a:r>
              <a:rPr lang="en-AU" sz="1200" dirty="0">
                <a:solidFill>
                  <a:schemeClr val="accent2"/>
                </a:solidFill>
                <a:cs typeface="Calibri"/>
              </a:rPr>
              <a:t> </a:t>
            </a:r>
            <a:r>
              <a:rPr lang="en-AU" sz="1200" dirty="0">
                <a:solidFill>
                  <a:schemeClr val="accent2"/>
                </a:solidFill>
                <a:cs typeface="Calibri"/>
                <a:hlinkClick r:id="rId3" tooltip="https://www.youtube.com/watch?v=yprx5dhbm7u">
                  <a:extLst>
                    <a:ext uri="{A12FA001-AC4F-418D-AE19-62706E023703}">
                      <ahyp:hlinkClr xmlns:ahyp="http://schemas.microsoft.com/office/drawing/2018/hyperlinkcolor" val="tx"/>
                    </a:ext>
                  </a:extLst>
                </a:hlinkClick>
              </a:rPr>
              <a:t>‘Teaching &amp; learning at </a:t>
            </a:r>
            <a:r>
              <a:rPr lang="en-AU" sz="1200" dirty="0" err="1">
                <a:solidFill>
                  <a:schemeClr val="accent2"/>
                </a:solidFill>
                <a:cs typeface="Calibri"/>
                <a:hlinkClick r:id="rId3" tooltip="https://www.youtube.com/watch?v=yprx5dhbm7u">
                  <a:extLst>
                    <a:ext uri="{A12FA001-AC4F-418D-AE19-62706E023703}">
                      <ahyp:hlinkClr xmlns:ahyp="http://schemas.microsoft.com/office/drawing/2018/hyperlinkcolor" val="tx"/>
                    </a:ext>
                  </a:extLst>
                </a:hlinkClick>
              </a:rPr>
              <a:t>sedgehill</a:t>
            </a:r>
            <a:r>
              <a:rPr lang="en-AU" sz="1200" dirty="0">
                <a:solidFill>
                  <a:schemeClr val="accent2"/>
                </a:solidFill>
                <a:cs typeface="Calibri"/>
                <a:hlinkClick r:id="rId3" tooltip="https://www.youtube.com/watch?v=yprx5dhbm7u">
                  <a:extLst>
                    <a:ext uri="{A12FA001-AC4F-418D-AE19-62706E023703}">
                      <ahyp:hlinkClr xmlns:ahyp="http://schemas.microsoft.com/office/drawing/2018/hyperlinkcolor" val="tx"/>
                    </a:ext>
                  </a:extLst>
                </a:hlinkClick>
              </a:rPr>
              <a:t> academy - mini </a:t>
            </a:r>
            <a:r>
              <a:rPr lang="en-AU" sz="1200" dirty="0" err="1">
                <a:solidFill>
                  <a:schemeClr val="accent2"/>
                </a:solidFill>
                <a:cs typeface="Calibri"/>
                <a:hlinkClick r:id="rId3" tooltip="https://www.youtube.com/watch?v=yprx5dhbm7u">
                  <a:extLst>
                    <a:ext uri="{A12FA001-AC4F-418D-AE19-62706E023703}">
                      <ahyp:hlinkClr xmlns:ahyp="http://schemas.microsoft.com/office/drawing/2018/hyperlinkcolor" val="tx"/>
                    </a:ext>
                  </a:extLst>
                </a:hlinkClick>
              </a:rPr>
              <a:t>whiteboards’</a:t>
            </a:r>
            <a:r>
              <a:rPr lang="en-AU" sz="1200" dirty="0">
                <a:cs typeface="Calibri"/>
              </a:rPr>
              <a:t>[video], YouTube, accessed 12 September 2024.</a:t>
            </a:r>
          </a:p>
          <a:p>
            <a:r>
              <a:rPr lang="en-US" sz="1200" dirty="0" err="1">
                <a:cs typeface="Calibri"/>
              </a:rPr>
              <a:t>Wiliam</a:t>
            </a:r>
            <a:r>
              <a:rPr lang="en-US" sz="1200" dirty="0">
                <a:cs typeface="Calibri"/>
              </a:rPr>
              <a:t> D (1 September 2015) Designing great hinge questions, ASCD, 73(1).</a:t>
            </a:r>
          </a:p>
        </p:txBody>
      </p:sp>
      <p:sp>
        <p:nvSpPr>
          <p:cNvPr id="3" name="Slide Number Placeholder 2">
            <a:extLst>
              <a:ext uri="{FF2B5EF4-FFF2-40B4-BE49-F238E27FC236}">
                <a16:creationId xmlns:a16="http://schemas.microsoft.com/office/drawing/2014/main" id="{D5C3657C-FBCC-588C-3749-A0D2A576059E}"/>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59</a:t>
            </a:fld>
            <a:endParaRPr lang="en-AU"/>
          </a:p>
        </p:txBody>
      </p:sp>
    </p:spTree>
    <p:extLst>
      <p:ext uri="{BB962C8B-B14F-4D97-AF65-F5344CB8AC3E}">
        <p14:creationId xmlns:p14="http://schemas.microsoft.com/office/powerpoint/2010/main" val="38626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412F6-B436-4BFD-00FE-6D9A2FCC30E8}"/>
              </a:ext>
            </a:extLst>
          </p:cNvPr>
          <p:cNvSpPr>
            <a:spLocks noGrp="1"/>
          </p:cNvSpPr>
          <p:nvPr>
            <p:ph type="title"/>
          </p:nvPr>
        </p:nvSpPr>
        <p:spPr>
          <a:xfrm>
            <a:off x="360000" y="360000"/>
            <a:ext cx="10080000" cy="545601"/>
          </a:xfrm>
        </p:spPr>
        <p:txBody>
          <a:bodyPr/>
          <a:lstStyle/>
          <a:p>
            <a:r>
              <a:rPr lang="en-AU" dirty="0"/>
              <a:t>Explicit teaching strategies</a:t>
            </a:r>
          </a:p>
        </p:txBody>
      </p:sp>
      <p:sp>
        <p:nvSpPr>
          <p:cNvPr id="4" name="Text Placeholder 3">
            <a:extLst>
              <a:ext uri="{FF2B5EF4-FFF2-40B4-BE49-F238E27FC236}">
                <a16:creationId xmlns:a16="http://schemas.microsoft.com/office/drawing/2014/main" id="{8F9C77DE-5738-5C1F-5651-FEA728641330}"/>
              </a:ext>
            </a:extLst>
          </p:cNvPr>
          <p:cNvSpPr>
            <a:spLocks noGrp="1"/>
          </p:cNvSpPr>
          <p:nvPr>
            <p:ph type="body" sz="quarter" idx="18"/>
          </p:nvPr>
        </p:nvSpPr>
        <p:spPr>
          <a:xfrm>
            <a:off x="360000" y="982520"/>
            <a:ext cx="10080000" cy="310015"/>
          </a:xfrm>
        </p:spPr>
        <p:txBody>
          <a:bodyPr/>
          <a:lstStyle/>
          <a:p>
            <a:r>
              <a:rPr lang="en-AU"/>
              <a:t>Learning modules and technique guides</a:t>
            </a:r>
          </a:p>
        </p:txBody>
      </p:sp>
      <p:grpSp>
        <p:nvGrpSpPr>
          <p:cNvPr id="5" name="Group 4" descr="This graphic looks at one of the 8 explicit teaching strategies, checking for understanding and some techniques for this strategy, student response systems and responsive teaching.">
            <a:extLst>
              <a:ext uri="{FF2B5EF4-FFF2-40B4-BE49-F238E27FC236}">
                <a16:creationId xmlns:a16="http://schemas.microsoft.com/office/drawing/2014/main" id="{CA157BEB-EE25-A092-F21D-45107F6372E0}"/>
              </a:ext>
            </a:extLst>
          </p:cNvPr>
          <p:cNvGrpSpPr/>
          <p:nvPr/>
        </p:nvGrpSpPr>
        <p:grpSpPr>
          <a:xfrm>
            <a:off x="2557183" y="1519311"/>
            <a:ext cx="7077635" cy="4996689"/>
            <a:chOff x="2948456" y="1757808"/>
            <a:chExt cx="6739812" cy="4758192"/>
          </a:xfrm>
        </p:grpSpPr>
        <p:pic>
          <p:nvPicPr>
            <p:cNvPr id="6" name="Picture 5">
              <a:extLst>
                <a:ext uri="{FF2B5EF4-FFF2-40B4-BE49-F238E27FC236}">
                  <a16:creationId xmlns:a16="http://schemas.microsoft.com/office/drawing/2014/main" id="{8DEB2BDB-8702-4D8F-FBBD-A64DB84F98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48456" y="1757808"/>
              <a:ext cx="6739812" cy="4758192"/>
            </a:xfrm>
            <a:prstGeom prst="rect">
              <a:avLst/>
            </a:prstGeom>
          </p:spPr>
        </p:pic>
        <p:sp>
          <p:nvSpPr>
            <p:cNvPr id="7" name="Rectangle: Rounded Corners 6">
              <a:extLst>
                <a:ext uri="{FF2B5EF4-FFF2-40B4-BE49-F238E27FC236}">
                  <a16:creationId xmlns:a16="http://schemas.microsoft.com/office/drawing/2014/main" id="{D641FDB0-F313-6F88-CEAE-E6CA0C4CEED8}"/>
                </a:ext>
                <a:ext uri="{C183D7F6-B498-43B3-948B-1728B52AA6E4}">
                  <adec:decorative xmlns:adec="http://schemas.microsoft.com/office/drawing/2017/decorative" val="1"/>
                </a:ext>
              </a:extLst>
            </p:cNvPr>
            <p:cNvSpPr/>
            <p:nvPr/>
          </p:nvSpPr>
          <p:spPr>
            <a:xfrm>
              <a:off x="3038519" y="3458171"/>
              <a:ext cx="830131" cy="1617117"/>
            </a:xfrm>
            <a:prstGeom prst="roundRect">
              <a:avLst>
                <a:gd name="adj" fmla="val 7398"/>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Slide Number Placeholder 1">
            <a:extLst>
              <a:ext uri="{FF2B5EF4-FFF2-40B4-BE49-F238E27FC236}">
                <a16:creationId xmlns:a16="http://schemas.microsoft.com/office/drawing/2014/main" id="{1445337B-E1C9-679C-93E1-17AEC02B48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28816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36A57-4634-C4C0-6FDC-F14FFA2637CF}"/>
              </a:ext>
            </a:extLst>
          </p:cNvPr>
          <p:cNvSpPr>
            <a:spLocks noGrp="1"/>
          </p:cNvSpPr>
          <p:nvPr>
            <p:ph type="title"/>
          </p:nvPr>
        </p:nvSpPr>
        <p:spPr/>
        <p:txBody>
          <a:bodyPr/>
          <a:lstStyle/>
          <a:p>
            <a:r>
              <a:rPr lang="en-US" dirty="0"/>
              <a:t>Copyright</a:t>
            </a:r>
            <a:endParaRPr lang="en-AU" dirty="0"/>
          </a:p>
        </p:txBody>
      </p:sp>
      <p:sp>
        <p:nvSpPr>
          <p:cNvPr id="7" name="Text Placeholder 6">
            <a:extLst>
              <a:ext uri="{FF2B5EF4-FFF2-40B4-BE49-F238E27FC236}">
                <a16:creationId xmlns:a16="http://schemas.microsoft.com/office/drawing/2014/main" id="{9EC6AC1B-0486-2A64-605B-CDA451444A30}"/>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7D6928B1-99A4-A2C7-D414-6928145C655E}"/>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i="1" dirty="0" err="1">
                <a:solidFill>
                  <a:schemeClr val="bg1"/>
                </a:solidFill>
              </a:rPr>
              <a:t>Cth</a:t>
            </a:r>
            <a:r>
              <a:rPr lang="en-AU" sz="1200" i="1" dirty="0">
                <a:solidFill>
                  <a:schemeClr val="bg1"/>
                </a:solidFill>
              </a:rPr>
              <a:t>). </a:t>
            </a:r>
            <a:r>
              <a:rPr lang="en-AU" sz="1200" dirty="0">
                <a:solidFill>
                  <a:schemeClr val="bg1"/>
                </a:solidFill>
              </a:rPr>
              <a:t>The department accepts no responsibility for content on third-party websites. </a:t>
            </a:r>
          </a:p>
        </p:txBody>
      </p:sp>
    </p:spTree>
    <p:extLst>
      <p:ext uri="{BB962C8B-B14F-4D97-AF65-F5344CB8AC3E}">
        <p14:creationId xmlns:p14="http://schemas.microsoft.com/office/powerpoint/2010/main" val="206566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582A51-5861-DA30-63B9-97395A8177D4}"/>
              </a:ext>
            </a:extLst>
          </p:cNvPr>
          <p:cNvSpPr>
            <a:spLocks noGrp="1"/>
          </p:cNvSpPr>
          <p:nvPr>
            <p:ph type="ctrTitle"/>
          </p:nvPr>
        </p:nvSpPr>
        <p:spPr/>
        <p:txBody>
          <a:bodyPr/>
          <a:lstStyle/>
          <a:p>
            <a:r>
              <a:rPr lang="en-AU" sz="4800" dirty="0"/>
              <a:t>Understanding the strategy</a:t>
            </a:r>
            <a:br>
              <a:rPr lang="en-AU" sz="4800" dirty="0"/>
            </a:br>
            <a:endParaRPr lang="en-US" dirty="0"/>
          </a:p>
        </p:txBody>
      </p:sp>
      <p:sp>
        <p:nvSpPr>
          <p:cNvPr id="4" name="Text Placeholder 3">
            <a:extLst>
              <a:ext uri="{FF2B5EF4-FFF2-40B4-BE49-F238E27FC236}">
                <a16:creationId xmlns:a16="http://schemas.microsoft.com/office/drawing/2014/main" id="{A2575638-6B8E-99EE-86C7-9B5E75420B8F}"/>
              </a:ext>
            </a:extLst>
          </p:cNvPr>
          <p:cNvSpPr>
            <a:spLocks noGrp="1"/>
          </p:cNvSpPr>
          <p:nvPr>
            <p:ph type="body" sz="quarter" idx="11"/>
          </p:nvPr>
        </p:nvSpPr>
        <p:spPr>
          <a:xfrm>
            <a:off x="540000" y="3117146"/>
            <a:ext cx="2880000" cy="684000"/>
          </a:xfrm>
        </p:spPr>
        <p:txBody>
          <a:bodyPr/>
          <a:lstStyle/>
          <a:p>
            <a:r>
              <a:rPr lang="en-US" sz="5400" dirty="0"/>
              <a:t>Part A</a:t>
            </a:r>
          </a:p>
        </p:txBody>
      </p:sp>
      <p:sp>
        <p:nvSpPr>
          <p:cNvPr id="2" name="Footer Placeholder 1">
            <a:extLst>
              <a:ext uri="{FF2B5EF4-FFF2-40B4-BE49-F238E27FC236}">
                <a16:creationId xmlns:a16="http://schemas.microsoft.com/office/drawing/2014/main" id="{AC5C03F7-EE04-EF03-AF7E-C43DA43510B6}"/>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428471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p:txBody>
          <a:bodyPr/>
          <a:lstStyle/>
          <a:p>
            <a:r>
              <a:rPr lang="en-AU" dirty="0"/>
              <a:t>Purpose and outcome </a:t>
            </a:r>
            <a:r>
              <a:rPr lang="en-AU" dirty="0">
                <a:solidFill>
                  <a:schemeClr val="bg1"/>
                </a:solidFill>
              </a:rPr>
              <a:t>(1)</a:t>
            </a:r>
          </a:p>
        </p:txBody>
      </p:sp>
      <p:sp>
        <p:nvSpPr>
          <p:cNvPr id="4" name="Content Placeholder 3">
            <a:extLst>
              <a:ext uri="{FF2B5EF4-FFF2-40B4-BE49-F238E27FC236}">
                <a16:creationId xmlns:a16="http://schemas.microsoft.com/office/drawing/2014/main" id="{38DFBC68-EFCE-5491-203B-11E9BF3FDCBB}"/>
              </a:ext>
            </a:extLst>
          </p:cNvPr>
          <p:cNvSpPr>
            <a:spLocks noGrp="1"/>
          </p:cNvSpPr>
          <p:nvPr>
            <p:ph idx="1"/>
          </p:nvPr>
        </p:nvSpPr>
        <p:spPr/>
        <p:txBody>
          <a:bodyPr vert="horz" lIns="0" tIns="0" rIns="0" bIns="0" rtlCol="0" anchor="t">
            <a:noAutofit/>
          </a:bodyPr>
          <a:lstStyle/>
          <a:p>
            <a:r>
              <a:rPr lang="en-AU" sz="2000" b="1" dirty="0">
                <a:latin typeface="+mj-lt"/>
              </a:rPr>
              <a:t>Purpose</a:t>
            </a:r>
          </a:p>
          <a:p>
            <a:r>
              <a:rPr lang="en-AU" sz="2000" dirty="0"/>
              <a:t>To understand the mechanisms of checking for understanding in the context of optimising student understanding, engagement and participation.</a:t>
            </a:r>
          </a:p>
          <a:p>
            <a:r>
              <a:rPr lang="en-AU" sz="2000" b="1" dirty="0">
                <a:latin typeface="+mj-lt"/>
              </a:rPr>
              <a:t>Outcome</a:t>
            </a:r>
          </a:p>
          <a:p>
            <a:r>
              <a:rPr lang="en-AU" sz="2000" dirty="0"/>
              <a:t>We can articulate how, when and why we check for understanding.</a:t>
            </a:r>
          </a:p>
        </p:txBody>
      </p:sp>
      <p:sp>
        <p:nvSpPr>
          <p:cNvPr id="5" name="Slide Number Placeholder 3">
            <a:extLst>
              <a:ext uri="{FF2B5EF4-FFF2-40B4-BE49-F238E27FC236}">
                <a16:creationId xmlns:a16="http://schemas.microsoft.com/office/drawing/2014/main" id="{C22173D3-68E8-50FC-B0A6-4F0EF066FB4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80018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90B40-2BC1-CEA3-0C86-A4CC9C84AA1B}"/>
              </a:ext>
            </a:extLst>
          </p:cNvPr>
          <p:cNvSpPr>
            <a:spLocks noGrp="1"/>
          </p:cNvSpPr>
          <p:nvPr>
            <p:ph type="title"/>
          </p:nvPr>
        </p:nvSpPr>
        <p:spPr/>
        <p:txBody>
          <a:bodyPr/>
          <a:lstStyle/>
          <a:p>
            <a:r>
              <a:rPr lang="en-AU" dirty="0"/>
              <a:t>Key idea</a:t>
            </a:r>
          </a:p>
        </p:txBody>
      </p:sp>
      <p:sp>
        <p:nvSpPr>
          <p:cNvPr id="2" name="Text Placeholder 1">
            <a:extLst>
              <a:ext uri="{FF2B5EF4-FFF2-40B4-BE49-F238E27FC236}">
                <a16:creationId xmlns:a16="http://schemas.microsoft.com/office/drawing/2014/main" id="{CB4510EF-0B88-99B4-3D98-ECF364FE8E65}"/>
              </a:ext>
            </a:extLst>
          </p:cNvPr>
          <p:cNvSpPr>
            <a:spLocks noGrp="1"/>
          </p:cNvSpPr>
          <p:nvPr>
            <p:ph type="body" sz="quarter" idx="18"/>
          </p:nvPr>
        </p:nvSpPr>
        <p:spPr/>
        <p:txBody>
          <a:bodyPr/>
          <a:lstStyle/>
          <a:p>
            <a:r>
              <a:rPr lang="en-AU" dirty="0"/>
              <a:t>Why checking for understanding is important</a:t>
            </a:r>
          </a:p>
        </p:txBody>
      </p:sp>
      <p:sp>
        <p:nvSpPr>
          <p:cNvPr id="4" name="Content Placeholder 3">
            <a:extLst>
              <a:ext uri="{FF2B5EF4-FFF2-40B4-BE49-F238E27FC236}">
                <a16:creationId xmlns:a16="http://schemas.microsoft.com/office/drawing/2014/main" id="{38DFBC68-EFCE-5491-203B-11E9BF3FDCBB}"/>
              </a:ext>
            </a:extLst>
          </p:cNvPr>
          <p:cNvSpPr>
            <a:spLocks noGrp="1"/>
          </p:cNvSpPr>
          <p:nvPr>
            <p:ph idx="1"/>
          </p:nvPr>
        </p:nvSpPr>
        <p:spPr/>
        <p:txBody>
          <a:bodyPr vert="horz" lIns="0" tIns="0" rIns="0" bIns="0" rtlCol="0" anchor="t">
            <a:noAutofit/>
          </a:bodyPr>
          <a:lstStyle/>
          <a:p>
            <a:r>
              <a:rPr lang="en-AU" sz="2000" dirty="0"/>
              <a:t>For students to develop a deep understanding of knowledge and skills, teachers elicit thinking from all students and support their engagement through consistent and reliable checking for understanding.</a:t>
            </a:r>
          </a:p>
        </p:txBody>
      </p:sp>
      <p:sp>
        <p:nvSpPr>
          <p:cNvPr id="5" name="Slide Number Placeholder 3">
            <a:extLst>
              <a:ext uri="{FF2B5EF4-FFF2-40B4-BE49-F238E27FC236}">
                <a16:creationId xmlns:a16="http://schemas.microsoft.com/office/drawing/2014/main" id="{C22173D3-68E8-50FC-B0A6-4F0EF066FB4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84941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40</TotalTime>
  <Words>11308</Words>
  <Application>Microsoft Office PowerPoint</Application>
  <PresentationFormat>Widescreen</PresentationFormat>
  <Paragraphs>1110</Paragraphs>
  <Slides>60</Slides>
  <Notes>58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Roboto</vt:lpstr>
      <vt:lpstr>Arial</vt:lpstr>
      <vt:lpstr>MS Mincho</vt:lpstr>
      <vt:lpstr>Public Sans</vt:lpstr>
      <vt:lpstr>Segoe UI</vt:lpstr>
      <vt:lpstr>Calibri</vt:lpstr>
      <vt:lpstr>Aptos</vt:lpstr>
      <vt:lpstr>Public Sans Light</vt:lpstr>
      <vt:lpstr>Times New Roman</vt:lpstr>
      <vt:lpstr>2_NSWG Corporate</vt:lpstr>
      <vt:lpstr>About this presentation</vt:lpstr>
      <vt:lpstr>Checking for understanding (1)</vt:lpstr>
      <vt:lpstr>Acknowledgement of Country</vt:lpstr>
      <vt:lpstr>Overview of this module</vt:lpstr>
      <vt:lpstr>Checking for understanding professional  learning</vt:lpstr>
      <vt:lpstr>Explicit teaching strategies</vt:lpstr>
      <vt:lpstr>Understanding the strategy </vt:lpstr>
      <vt:lpstr>Purpose and outcome (1)</vt:lpstr>
      <vt:lpstr>Key idea</vt:lpstr>
      <vt:lpstr>Initial data reflection point</vt:lpstr>
      <vt:lpstr>Enabling factors</vt:lpstr>
      <vt:lpstr>Checking for understanding (2)</vt:lpstr>
      <vt:lpstr>Checking for understanding of all students</vt:lpstr>
      <vt:lpstr>Students must feel safe to participate</vt:lpstr>
      <vt:lpstr>Activity 1</vt:lpstr>
      <vt:lpstr>Implementing the strategy</vt:lpstr>
      <vt:lpstr>Checking for understanding and student engagement</vt:lpstr>
      <vt:lpstr>The importance of all moving together</vt:lpstr>
      <vt:lpstr>Planning and rehearsing (1) </vt:lpstr>
      <vt:lpstr>Rehearsal</vt:lpstr>
      <vt:lpstr>In the next part of this module, we will work on implementing the strategies through techniques. We will have opportunity to plan and rehearse techniques when checking for understanding.</vt:lpstr>
      <vt:lpstr>Implementing the strategies through techniques</vt:lpstr>
      <vt:lpstr>Part B instructions</vt:lpstr>
      <vt:lpstr>Purpose and outcome (2)</vt:lpstr>
      <vt:lpstr>student response systems</vt:lpstr>
      <vt:lpstr>How does it work? (1) </vt:lpstr>
      <vt:lpstr>Key considerations (1) </vt:lpstr>
      <vt:lpstr>Response cards</vt:lpstr>
      <vt:lpstr>Gesture voting</vt:lpstr>
      <vt:lpstr>Mini whiteboards</vt:lpstr>
      <vt:lpstr>Example routine</vt:lpstr>
      <vt:lpstr>Cold calling</vt:lpstr>
      <vt:lpstr>Choral response</vt:lpstr>
      <vt:lpstr>Responsive teaching</vt:lpstr>
      <vt:lpstr>How does it work? (2)</vt:lpstr>
      <vt:lpstr>Key considerations (2)</vt:lpstr>
      <vt:lpstr>Checking for understanding (3)</vt:lpstr>
      <vt:lpstr>Misconceptions</vt:lpstr>
      <vt:lpstr>Re-teaching</vt:lpstr>
      <vt:lpstr>Extending</vt:lpstr>
      <vt:lpstr>Planning, rehearsing and developing routines</vt:lpstr>
      <vt:lpstr>A whole school approach</vt:lpstr>
      <vt:lpstr>Creating whole-school routines</vt:lpstr>
      <vt:lpstr>Planning and rehearsing (2)</vt:lpstr>
      <vt:lpstr>Rehearsal steps and feedback prompts</vt:lpstr>
      <vt:lpstr>In the next part of this module, we will work on evaluating our approach to implementing the strategies through techniques</vt:lpstr>
      <vt:lpstr>Evaluating a whole-school approach </vt:lpstr>
      <vt:lpstr>Purpose and outcome (3)</vt:lpstr>
      <vt:lpstr>Evaluating impact on students</vt:lpstr>
      <vt:lpstr>Measuring success</vt:lpstr>
      <vt:lpstr>Data sources to measure impact</vt:lpstr>
      <vt:lpstr>School Excellence Framework</vt:lpstr>
      <vt:lpstr>Maintaining a whole school approach</vt:lpstr>
      <vt:lpstr>Feedback</vt:lpstr>
      <vt:lpstr>Explicit teaching strategies and resources</vt:lpstr>
      <vt:lpstr>Further reading</vt:lpstr>
      <vt:lpstr>Reference list (1)</vt:lpstr>
      <vt:lpstr>Reference list (2)</vt:lpstr>
      <vt:lpstr>Reference list (3)</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Checking for understanding – Strategy learning module</dc:title>
  <dc:subject/>
  <dc:creator>NSW Department of Education</dc:creator>
  <cp:keywords/>
  <dc:description/>
  <cp:revision>1</cp:revision>
  <dcterms:created xsi:type="dcterms:W3CDTF">2024-10-30T23:11:43Z</dcterms:created>
  <dcterms:modified xsi:type="dcterms:W3CDTF">2024-10-31T01:28:52Z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2024-10-30T23:12:24Z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bb147bb5-3345-4539-970a-ce177f1748c2</vt:lpwstr>
  </property>
  <property fmtid="{D5CDD505-2E9C-101B-9397-08002B2CF9AE}" pid="8" name="MSIP_Label_b603dfd7-d93a-4381-a340-2995d8282205_ContentBits">
    <vt:lpwstr>0</vt:lpwstr>
  </property>
</Properties>
</file>