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55"/>
  </p:notesMasterIdLst>
  <p:handoutMasterIdLst>
    <p:handoutMasterId r:id="rId56"/>
  </p:handoutMasterIdLst>
  <p:sldIdLst>
    <p:sldId id="257" r:id="rId5"/>
    <p:sldId id="391" r:id="rId6"/>
    <p:sldId id="402" r:id="rId7"/>
    <p:sldId id="363" r:id="rId8"/>
    <p:sldId id="364" r:id="rId9"/>
    <p:sldId id="365" r:id="rId10"/>
    <p:sldId id="366" r:id="rId11"/>
    <p:sldId id="368" r:id="rId12"/>
    <p:sldId id="371" r:id="rId13"/>
    <p:sldId id="372" r:id="rId14"/>
    <p:sldId id="373" r:id="rId15"/>
    <p:sldId id="370" r:id="rId16"/>
    <p:sldId id="403" r:id="rId17"/>
    <p:sldId id="374" r:id="rId18"/>
    <p:sldId id="407" r:id="rId19"/>
    <p:sldId id="412" r:id="rId20"/>
    <p:sldId id="406" r:id="rId21"/>
    <p:sldId id="375" r:id="rId22"/>
    <p:sldId id="410" r:id="rId23"/>
    <p:sldId id="411" r:id="rId24"/>
    <p:sldId id="369" r:id="rId25"/>
    <p:sldId id="409" r:id="rId26"/>
    <p:sldId id="376" r:id="rId27"/>
    <p:sldId id="384" r:id="rId28"/>
    <p:sldId id="404" r:id="rId29"/>
    <p:sldId id="385" r:id="rId30"/>
    <p:sldId id="387" r:id="rId31"/>
    <p:sldId id="388" r:id="rId32"/>
    <p:sldId id="390" r:id="rId33"/>
    <p:sldId id="389" r:id="rId34"/>
    <p:sldId id="377" r:id="rId35"/>
    <p:sldId id="405" r:id="rId36"/>
    <p:sldId id="379" r:id="rId37"/>
    <p:sldId id="380" r:id="rId38"/>
    <p:sldId id="378" r:id="rId39"/>
    <p:sldId id="381" r:id="rId40"/>
    <p:sldId id="382" r:id="rId41"/>
    <p:sldId id="383" r:id="rId42"/>
    <p:sldId id="367" r:id="rId43"/>
    <p:sldId id="400" r:id="rId44"/>
    <p:sldId id="401" r:id="rId45"/>
    <p:sldId id="394" r:id="rId46"/>
    <p:sldId id="413" r:id="rId47"/>
    <p:sldId id="395" r:id="rId48"/>
    <p:sldId id="396" r:id="rId49"/>
    <p:sldId id="398" r:id="rId50"/>
    <p:sldId id="397" r:id="rId51"/>
    <p:sldId id="399" r:id="rId52"/>
    <p:sldId id="360" r:id="rId53"/>
    <p:sldId id="361" r:id="rId54"/>
  </p:sldIdLst>
  <p:sldSz cx="12192000" cy="6858000"/>
  <p:notesSz cx="6858000" cy="9144000"/>
  <p:embeddedFontLst>
    <p:embeddedFont>
      <p:font typeface="Public Sans" panose="020B0604020202020204" charset="0"/>
      <p:regular r:id="rId57"/>
      <p:bold r:id="rId58"/>
      <p:italic r:id="rId59"/>
      <p:boldItalic r:id="rId60"/>
    </p:embeddedFont>
    <p:embeddedFont>
      <p:font typeface="Segoe UI" panose="020B0502040204020203" pitchFamily="34" charset="0"/>
      <p:regular r:id="rId61"/>
      <p:bold r:id="rId62"/>
      <p:italic r:id="rId63"/>
      <p:boldItalic r:id="rId6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3C607E6-51AF-49F5-9C2D-C1C94399B444}">
          <p14:sldIdLst>
            <p14:sldId id="257"/>
          </p14:sldIdLst>
        </p14:section>
        <p14:section name="Content slides" id="{DCC4390F-3D7F-46FC-B498-B1710DE89051}">
          <p14:sldIdLst>
            <p14:sldId id="391"/>
            <p14:sldId id="402"/>
            <p14:sldId id="363"/>
            <p14:sldId id="364"/>
            <p14:sldId id="365"/>
            <p14:sldId id="366"/>
            <p14:sldId id="368"/>
            <p14:sldId id="371"/>
            <p14:sldId id="372"/>
            <p14:sldId id="373"/>
            <p14:sldId id="370"/>
            <p14:sldId id="403"/>
            <p14:sldId id="374"/>
            <p14:sldId id="407"/>
            <p14:sldId id="412"/>
            <p14:sldId id="406"/>
            <p14:sldId id="375"/>
            <p14:sldId id="410"/>
            <p14:sldId id="411"/>
            <p14:sldId id="369"/>
            <p14:sldId id="409"/>
            <p14:sldId id="376"/>
            <p14:sldId id="384"/>
            <p14:sldId id="404"/>
            <p14:sldId id="385"/>
            <p14:sldId id="387"/>
            <p14:sldId id="388"/>
            <p14:sldId id="390"/>
            <p14:sldId id="389"/>
            <p14:sldId id="377"/>
            <p14:sldId id="405"/>
            <p14:sldId id="379"/>
            <p14:sldId id="380"/>
            <p14:sldId id="378"/>
            <p14:sldId id="381"/>
            <p14:sldId id="382"/>
            <p14:sldId id="383"/>
            <p14:sldId id="367"/>
            <p14:sldId id="400"/>
            <p14:sldId id="401"/>
            <p14:sldId id="394"/>
            <p14:sldId id="413"/>
            <p14:sldId id="395"/>
            <p14:sldId id="396"/>
            <p14:sldId id="398"/>
            <p14:sldId id="397"/>
            <p14:sldId id="399"/>
          </p14:sldIdLst>
        </p14:section>
        <p14:section name="References" id="{DBC31484-F5F8-4CB1-8DB4-A562A9780899}">
          <p14:sldIdLst>
            <p14:sldId id="360"/>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4553223-E00F-072B-BC82-3124AF913161}" name="Tegan Morgan" initials="TM" userId="S::Tegan.Morgan12@det.nsw.edu.au::7439718b-110c-4a5d-a456-163b74535554" providerId="AD"/>
  <p188:author id="{26AD4842-B986-4508-5D4C-7B3880673AA6}" name="Mark McDonald" initials="MM" userId="S::mark.mcdonald22@det.nsw.edu.au::450f036d-e46d-4f0c-a6d9-4ab68b2a8b10" providerId="AD"/>
  <p188:author id="{8FF74E67-D783-1AFC-D590-3DD6E717F055}" name="Mark McDonald" initials="MM" userId="S::Mark.McDonald22@det.nsw.edu.au::450f036d-e46d-4f0c-a6d9-4ab68b2a8b10" providerId="AD"/>
  <p188:author id="{1B9AE479-94A8-1CA7-5801-61D0BC5792BC}" name="Sandrine Woo" initials="SW" userId="S::Sandrine.Woo@det.nsw.edu.au::54ed00b1-333b-4894-8cbd-7f4a7425a40f"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A8C8C5D5-CD1E-264A-FD17-5D8399ADEDA9}" name="Kylie Davis" initials="" userId="S::Kylie.Davis28@det.nsw.edu.au::7921ae33-6528-458f-bbd6-4afd26153ed1" providerId="AD"/>
  <p188:author id="{D2F328DF-2F82-102B-3580-7578D4CDCAF6}" name="Tegan Morgan" initials="TM" userId="S::tegan.morgan12@det.nsw.edu.au::7439718b-110c-4a5d-a456-163b74535554" providerId="AD"/>
  <p188:author id="{7C1D36E7-18AB-A8A2-C9F2-FE3BF001F619}" name="Kelly Hodkinson" initials="KH" userId="S::kelly-ann.hodkinson1@det.nsw.edu.au::fc85d811-0fa0-4119-a96b-063111bc8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12" autoAdjust="0"/>
  </p:normalViewPr>
  <p:slideViewPr>
    <p:cSldViewPr snapToGrid="0">
      <p:cViewPr varScale="1">
        <p:scale>
          <a:sx n="65" d="100"/>
          <a:sy n="65" d="100"/>
        </p:scale>
        <p:origin x="882"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3784DFBA-4620-4694-B921-DF9173EE7E3C}"/>
    <pc:docChg chg="modSld">
      <pc:chgData name="Sarah Butler" userId="abf28457-3819-4474-9aea-7b706b446d0c" providerId="ADAL" clId="{3784DFBA-4620-4694-B921-DF9173EE7E3C}" dt="2024-09-10T00:49:18.068" v="1" actId="13244"/>
      <pc:docMkLst>
        <pc:docMk/>
      </pc:docMkLst>
      <pc:sldChg chg="modSp mod">
        <pc:chgData name="Sarah Butler" userId="abf28457-3819-4474-9aea-7b706b446d0c" providerId="ADAL" clId="{3784DFBA-4620-4694-B921-DF9173EE7E3C}" dt="2024-09-10T00:49:09.583" v="0" actId="13244"/>
        <pc:sldMkLst>
          <pc:docMk/>
          <pc:sldMk cId="3180838536" sldId="257"/>
        </pc:sldMkLst>
        <pc:spChg chg="ord">
          <ac:chgData name="Sarah Butler" userId="abf28457-3819-4474-9aea-7b706b446d0c" providerId="ADAL" clId="{3784DFBA-4620-4694-B921-DF9173EE7E3C}" dt="2024-09-10T00:49:09.583" v="0" actId="13244"/>
          <ac:spMkLst>
            <pc:docMk/>
            <pc:sldMk cId="3180838536" sldId="257"/>
            <ac:spMk id="18" creationId="{A58534AA-0F63-939E-7990-76AC98BBF8C8}"/>
          </ac:spMkLst>
        </pc:spChg>
      </pc:sldChg>
      <pc:sldChg chg="modSp mod">
        <pc:chgData name="Sarah Butler" userId="abf28457-3819-4474-9aea-7b706b446d0c" providerId="ADAL" clId="{3784DFBA-4620-4694-B921-DF9173EE7E3C}" dt="2024-09-10T00:49:18.068" v="1" actId="13244"/>
        <pc:sldMkLst>
          <pc:docMk/>
          <pc:sldMk cId="1276510294" sldId="391"/>
        </pc:sldMkLst>
        <pc:spChg chg="ord">
          <ac:chgData name="Sarah Butler" userId="abf28457-3819-4474-9aea-7b706b446d0c" providerId="ADAL" clId="{3784DFBA-4620-4694-B921-DF9173EE7E3C}" dt="2024-09-10T00:49:18.068" v="1" actId="13244"/>
          <ac:spMkLst>
            <pc:docMk/>
            <pc:sldMk cId="1276510294" sldId="391"/>
            <ac:spMk id="2" creationId="{E3593B27-4358-65EA-9A98-0DA9F56898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olsnsw.sharepoint.com/sites/WiSresourcehub/SitePages/Grammar-guide.aspx"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choolsnsw.sharepoint.com/:u:/r/sites/WiSresourcehub/SitePages/Writing-Fundamental.aspx?csf=1&amp;web=1&amp;e=dcMtWV" TargetMode="External"/><Relationship Id="rId4" Type="http://schemas.openxmlformats.org/officeDocument/2006/relationships/hyperlink" Target="https://schoolsnsw.sharepoint.com/sites/WiSresourcehub/SitePages/Cohesion.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resource is designed to support teaching and learning of various features of discursive writing throughout </a:t>
            </a:r>
            <a:r>
              <a:rPr lang="en-US" b="1"/>
              <a:t>Year 10, Term 3 – Shakespeare re-told</a:t>
            </a:r>
            <a:r>
              <a:rPr lang="en-US" b="0"/>
              <a:t>.</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59720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depending on the needs of your class, you may need to compose some sentences together before students compose their own.</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44435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students are to complete this quick write in their English workbooks. It could be used as a check for understanding before moving on to the next activity. </a:t>
            </a:r>
            <a:endParaRPr lang="en-AU"/>
          </a:p>
          <a:p>
            <a:endParaRPr lang="en-AU"/>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1710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the following slides may be used to support resources and activities in </a:t>
            </a:r>
            <a:r>
              <a:rPr lang="en-US" b="1"/>
              <a:t>Phase 2, sequence 6 – writing discursively – using anecdotes</a:t>
            </a:r>
            <a:r>
              <a:rPr lang="en-US" b="0"/>
              <a:t>.</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0172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AU" b="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a:p>
          <a:p>
            <a:r>
              <a:rPr lang="en-AU" b="0"/>
              <a:t>Success criteria may be co-constructed with students. Teachers should use their expertise to guide student thinking and may model or use exemplars to show students what success ‘looks like’.</a:t>
            </a:r>
          </a:p>
          <a:p>
            <a:endParaRPr lang="en-AU" b="0"/>
          </a:p>
          <a:p>
            <a:r>
              <a:rPr lang="en-AU" b="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a:effectLst/>
                <a:latin typeface="Arial" panose="020B0604020202020204" pitchFamily="34" charset="0"/>
                <a:ea typeface="Calibri" panose="020F0502020204030204" pitchFamily="34" charset="0"/>
              </a:rPr>
              <a:t>defining anecdote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a:effectLst/>
                <a:latin typeface="Arial" panose="020B0604020202020204" pitchFamily="34" charset="0"/>
                <a:cs typeface="Arial" panose="020B0604020202020204" pitchFamily="34" charset="0"/>
              </a:rPr>
              <a:t>u</a:t>
            </a:r>
            <a:r>
              <a:rPr lang="en-AU" sz="1800">
                <a:latin typeface="Arial" panose="020B0604020202020204" pitchFamily="34" charset="0"/>
                <a:cs typeface="Arial" panose="020B0604020202020204" pitchFamily="34" charset="0"/>
              </a:rPr>
              <a:t>sing sequencing words to effectively structure an anecdote.</a:t>
            </a:r>
          </a:p>
          <a:p>
            <a:endParaRPr lang="en-US"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922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definition of an anecdote, along with the information on the following slides titled ‘Key features of an anecdote’ and ‘Anecdotes and discursive writing’ can be found in </a:t>
            </a:r>
            <a:r>
              <a:rPr lang="en-AU" b="1"/>
              <a:t>Phase 2, resource 5 – defining an anecdote</a:t>
            </a:r>
            <a:r>
              <a:rPr lang="en-AU" b="0"/>
              <a:t>. As the class reads through these slides, students could highlight and annotate the key information provided. For further information about establishing the social and rhetorical purposes of writing, visit the Writing in Secondary Resource Hub. (</a:t>
            </a:r>
            <a:r>
              <a:rPr lang="en-AU" sz="1800">
                <a:effectLst/>
                <a:latin typeface="Segoe UI" panose="020B0502040204020203" pitchFamily="34" charset="0"/>
              </a:rPr>
              <a:t>https://schoolsnsw.sharepoint.com/sites/WiSresourcehub/SitePages/Establishing-the-social-and-rhetorical-purposes-of-writing.aspx)</a:t>
            </a:r>
            <a:endParaRPr lang="en-AU" b="0"/>
          </a:p>
          <a:p>
            <a:endParaRPr lang="en-AU" b="0"/>
          </a:p>
          <a:p>
            <a:r>
              <a:rPr lang="en-AU" b="1"/>
              <a:t>Student note: </a:t>
            </a:r>
            <a:r>
              <a:rPr lang="en-AU" b="0"/>
              <a:t>the </a:t>
            </a:r>
            <a:r>
              <a:rPr lang="en-AU" b="1"/>
              <a:t>social purpose </a:t>
            </a:r>
            <a:r>
              <a:rPr lang="en-AU" b="0"/>
              <a:t>of a text is what the writer wants a text to achieve. Anecdotes are generally used to entertain – they may be part of a larger text with a different purpose, such as to persuade, but the social purpose of the  anecdote itself is to entertain. The </a:t>
            </a:r>
            <a:r>
              <a:rPr lang="en-AU" b="1"/>
              <a:t>rhetorical purpose </a:t>
            </a:r>
            <a:r>
              <a:rPr lang="en-AU" b="0"/>
              <a:t>of a text refers to the way that a writer uses language and structures to achieve the desired reading of the text. </a:t>
            </a:r>
            <a:endParaRPr lang="en-AU" b="1"/>
          </a:p>
          <a:p>
            <a:endParaRPr lang="en-AU" b="0"/>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35223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the information on this slide can be found in </a:t>
            </a:r>
            <a:r>
              <a:rPr lang="en-AU" b="1" dirty="0">
                <a:latin typeface="Public Sans"/>
              </a:rPr>
              <a:t>Phase 2, resource 5 – defining an anecdote</a:t>
            </a:r>
            <a:r>
              <a:rPr lang="en-AU" dirty="0">
                <a:latin typeface="Public Sans"/>
              </a:rPr>
              <a:t>. As the class reads through this slide, students could highlight and annotate the key information provided.</a:t>
            </a:r>
          </a:p>
          <a:p>
            <a:endParaRPr lang="en-AU" dirty="0">
              <a:latin typeface="Public Sans"/>
            </a:endParaRPr>
          </a:p>
          <a:p>
            <a:r>
              <a:rPr lang="en-AU" dirty="0">
                <a:latin typeface="Public Sans"/>
              </a:rPr>
              <a:t>Further support and resource for teaching the features of discursive writing such as ‘register’ and ‘modality’, as well as a grammar guide are available on the Writing in Secondary Resource Hub.</a:t>
            </a:r>
          </a:p>
          <a:p>
            <a:endParaRPr lang="en-AU"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54474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the information on this slide can be found in </a:t>
            </a:r>
            <a:r>
              <a:rPr lang="en-AU" b="1"/>
              <a:t>Phase 2, resource 5 – defining an anecdote</a:t>
            </a:r>
            <a:r>
              <a:rPr lang="en-AU"/>
              <a:t>. As the class reads through this slide, students could highlight and annotate the key information provided.</a:t>
            </a:r>
            <a:endParaRPr lang="en-US"/>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82560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the activities on this slide can be found in </a:t>
            </a:r>
            <a:r>
              <a:rPr lang="en-AU" b="1">
                <a:latin typeface="Public Sans"/>
              </a:rPr>
              <a:t>Phase 2, activity 6 –  strategies for telling an effective anecdote</a:t>
            </a:r>
            <a:r>
              <a:rPr lang="en-AU">
                <a:latin typeface="Public Sans"/>
              </a:rPr>
              <a:t>. As students watch the first part of the clip, they should summarise the main points in the table provided.</a:t>
            </a:r>
            <a:endParaRPr lang="en-US">
              <a:latin typeface="Public Sans"/>
            </a:endParaRPr>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95441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sample anecdote provided on this slide is also included as part of </a:t>
            </a:r>
            <a:r>
              <a:rPr lang="en-US" b="1"/>
              <a:t>Phase 2, activity 6 – strategies for telling an effective anecdote</a:t>
            </a:r>
            <a:r>
              <a:rPr lang="en-US" b="0"/>
              <a:t>. It can be used to support students in crafting their own anecdotes for </a:t>
            </a:r>
            <a:r>
              <a:rPr lang="en-US" b="1"/>
              <a:t>Core formative task 1 – delivering an anecdote. </a:t>
            </a:r>
            <a:r>
              <a:rPr lang="en-US" b="0"/>
              <a:t>It is broken down to show the structure of the anecdote. The first activity in </a:t>
            </a:r>
            <a:r>
              <a:rPr lang="en-US" b="1"/>
              <a:t>Phase 2, activity 6 – strategies for telling an effective anecdote</a:t>
            </a:r>
            <a:r>
              <a:rPr lang="en-US" b="0"/>
              <a:t> requires students to identify the temporal connectives used to indicate the sequence of events and the second activity requires students to highlight examples of past tense. The following slide has these features </a:t>
            </a:r>
            <a:r>
              <a:rPr lang="en-US" b="0" err="1"/>
              <a:t>colour</a:t>
            </a:r>
            <a:r>
              <a:rPr lang="en-US" b="0"/>
              <a:t>-coded.</a:t>
            </a:r>
          </a:p>
          <a:p>
            <a:endParaRPr lang="en-US" b="0"/>
          </a:p>
          <a:p>
            <a:r>
              <a:rPr lang="en-US" b="0"/>
              <a:t>This slide would also be a good opportunity to call out some of the vocabulary used to describe this event.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60061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on this slide, the red words are temporal connectives that indicate the sequence of events and the blue words are examples of past tense.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7738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US" b="1" dirty="0"/>
              <a:t>Phase 1, sequence 2 – considering the role of alternate perspectives in discursive writing</a:t>
            </a:r>
            <a:r>
              <a:rPr lang="en-US" b="0" dirty="0"/>
              <a: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66727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b="1"/>
              <a:t>Teacher note</a:t>
            </a:r>
            <a:r>
              <a:rPr lang="en-AU"/>
              <a:t>: these questions can be found for students in </a:t>
            </a:r>
            <a:r>
              <a:rPr lang="en-US" sz="1800" b="1"/>
              <a:t>Phase 2, activity 6 – strategies for telling an effective anecdote</a:t>
            </a:r>
            <a:r>
              <a:rPr lang="en-AU" sz="1800" b="0">
                <a:solidFill>
                  <a:srgbClr val="002664"/>
                </a:solidFill>
                <a:effectLst/>
                <a:latin typeface="Arial" panose="020B0604020202020204" pitchFamily="34" charset="0"/>
                <a:ea typeface="Yu Gothic Light" panose="020B0300000000000000" pitchFamily="34" charset="-128"/>
              </a:rPr>
              <a:t>. The following slide provides an example of how Question 3 could be actioned, for the first 2 sentences of the main events.</a:t>
            </a:r>
            <a:endParaRPr lang="en-AU" sz="1800" b="1">
              <a:solidFill>
                <a:srgbClr val="002664"/>
              </a:solidFill>
              <a:effectLst/>
              <a:latin typeface="Arial" panose="020B0604020202020204" pitchFamily="34" charset="0"/>
              <a:ea typeface="Yu Gothic Light" panose="020B0300000000000000" pitchFamily="34" charset="-128"/>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5889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models how to transform a past tense recount into a present tense anecdote.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9768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supports the delivery of </a:t>
            </a:r>
            <a:r>
              <a:rPr lang="en-US" b="1"/>
              <a:t>Core formative task 1 – delivering an anecdote</a:t>
            </a:r>
            <a:r>
              <a:rPr lang="en-US" b="0"/>
              <a:t>. Students may benefit from guided practice before moving to independent practice. For further information on how to effectively lead joint construction of a text, to understand the benefits of this practice and to access illustrations of practice, visit the Writing in Secondary Resource Hub (</a:t>
            </a:r>
            <a:r>
              <a:rPr lang="en-AU" sz="1800">
                <a:effectLst/>
                <a:latin typeface="Segoe UI" panose="020B0502040204020203" pitchFamily="34" charset="0"/>
              </a:rPr>
              <a:t>https://schoolsnsw.sharepoint.com/sites/WiSresourcehub/SitePages/Joint-Construction.aspx)</a:t>
            </a:r>
            <a:r>
              <a:rPr lang="en-US" b="0"/>
              <a:t>.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02642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these sentences in their workbook or write their responses on mini-whiteboards. The teacher could select a range of students to contribute their responses for each sentence to check for understanding. </a:t>
            </a:r>
          </a:p>
          <a:p>
            <a:endParaRPr lang="en-US" b="0"/>
          </a:p>
          <a:p>
            <a:r>
              <a:rPr lang="en-US" b="0"/>
              <a:t>Suggested answers may include:</a:t>
            </a:r>
          </a:p>
          <a:p>
            <a:pPr marL="342900" indent="-342900">
              <a:buFont typeface="+mj-lt"/>
              <a:buAutoNum type="arabicPeriod"/>
            </a:pPr>
            <a:r>
              <a:rPr lang="en-AU">
                <a:latin typeface="Arial" panose="020B0604020202020204" pitchFamily="34" charset="0"/>
                <a:cs typeface="Arial" panose="020B0604020202020204" pitchFamily="34" charset="0"/>
              </a:rPr>
              <a:t>An anecdote is a short amusing or interesting story about a real person or event.</a:t>
            </a:r>
          </a:p>
          <a:p>
            <a:pPr marL="342900" indent="-342900">
              <a:buFont typeface="+mj-lt"/>
              <a:buAutoNum type="arabicPeriod"/>
            </a:pPr>
            <a:r>
              <a:rPr lang="en-AU">
                <a:latin typeface="Arial" panose="020B0604020202020204" pitchFamily="34" charset="0"/>
                <a:cs typeface="Arial" panose="020B0604020202020204" pitchFamily="34" charset="0"/>
              </a:rPr>
              <a:t>Anecdotes are typically used to illustrate a point, convey an idea or simply entertain.</a:t>
            </a:r>
          </a:p>
          <a:p>
            <a:pPr marL="342900" indent="-342900">
              <a:buFont typeface="+mj-lt"/>
              <a:buAutoNum type="arabicPeriod"/>
            </a:pPr>
            <a:r>
              <a:rPr lang="en-AU">
                <a:latin typeface="Arial" panose="020B0604020202020204" pitchFamily="34" charset="0"/>
                <a:cs typeface="Arial" panose="020B0604020202020204" pitchFamily="34" charset="0"/>
              </a:rPr>
              <a:t>Using temporal connectives such as ‘first’, ‘then’ or ‘next’ helps to structure an anecdote in the order it occurred.</a:t>
            </a:r>
          </a:p>
          <a:p>
            <a:pPr marL="342900" indent="-342900">
              <a:buFont typeface="+mj-lt"/>
              <a:buAutoNum type="arabicPeriod"/>
            </a:pPr>
            <a:r>
              <a:rPr lang="en-AU">
                <a:latin typeface="Arial" panose="020B0604020202020204" pitchFamily="34" charset="0"/>
                <a:cs typeface="Arial" panose="020B0604020202020204" pitchFamily="34" charset="0"/>
              </a:rPr>
              <a:t>Anecdotes are used in discursive writing to create a conversational tone, build a connection between the writer/speaker and reader/listener, craft an engaging personal voice, build authority over the subject matter of the discursive piece by demonstrating personal experience and understanding, and/or build connections between personal experiences and the bigger ideas being explored.</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539082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the following slides may be used to support resources and activities in </a:t>
            </a:r>
            <a:r>
              <a:rPr lang="en-US" b="1"/>
              <a:t>Phase 3, sequence 10 – understanding the literary value of the balcony scene</a:t>
            </a:r>
            <a:r>
              <a:rPr lang="en-US" b="0"/>
              <a:t>.</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03132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identifying examples of humour</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explaining why humour is a powerful speaking device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writing a short response using features of discursive writing.</a:t>
            </a:r>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686486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b="1" kern="1200">
                <a:solidFill>
                  <a:srgbClr val="000000"/>
                </a:solidFill>
                <a:effectLst/>
                <a:latin typeface="Public Sans" panose="020B0604020202020204" charset="0"/>
                <a:ea typeface="+mn-ea"/>
                <a:cs typeface="+mn-cs"/>
              </a:rPr>
              <a:t>Teacher note: </a:t>
            </a:r>
            <a:r>
              <a:rPr lang="en-AU" sz="1800" kern="1200">
                <a:solidFill>
                  <a:srgbClr val="000000"/>
                </a:solidFill>
                <a:effectLst/>
                <a:latin typeface="Public Sans" panose="020B0604020202020204" charset="0"/>
                <a:ea typeface="+mn-ea"/>
                <a:cs typeface="+mn-cs"/>
              </a:rPr>
              <a:t>the information on this slide and the following slide, along with the examples and activities that follow, </a:t>
            </a:r>
            <a:r>
              <a:rPr lang="en-AU" sz="1800" b="0" kern="1200">
                <a:solidFill>
                  <a:srgbClr val="000000"/>
                </a:solidFill>
                <a:effectLst/>
                <a:latin typeface="Public Sans" panose="020B0604020202020204" charset="0"/>
                <a:ea typeface="+mn-ea"/>
                <a:cs typeface="+mn-cs"/>
              </a:rPr>
              <a:t>aligns with </a:t>
            </a:r>
            <a:r>
              <a:rPr lang="en-AU" sz="1800" b="1" kern="1200">
                <a:solidFill>
                  <a:srgbClr val="000000"/>
                </a:solidFill>
                <a:effectLst/>
                <a:latin typeface="Public Sans" panose="020B0604020202020204" charset="0"/>
                <a:ea typeface="+mn-ea"/>
                <a:cs typeface="+mn-cs"/>
              </a:rPr>
              <a:t>Core formative task 2 – writing discursively about Shakespeare’s enduring value</a:t>
            </a:r>
            <a:r>
              <a:rPr lang="en-AU" sz="1800" kern="1200">
                <a:solidFill>
                  <a:srgbClr val="000000"/>
                </a:solidFill>
                <a:effectLst/>
                <a:latin typeface="Public Sans" panose="020B0604020202020204" charset="0"/>
                <a:ea typeface="+mn-ea"/>
                <a:cs typeface="+mn-cs"/>
              </a:rPr>
              <a:t> </a:t>
            </a:r>
            <a:r>
              <a:rPr lang="en-AU" sz="1800" b="0" kern="1200">
                <a:solidFill>
                  <a:srgbClr val="000000"/>
                </a:solidFill>
                <a:effectLst/>
                <a:latin typeface="Arial" panose="020B0604020202020204" pitchFamily="34" charset="0"/>
                <a:ea typeface="Calibri" panose="020F0502020204030204" pitchFamily="34" charset="0"/>
                <a:cs typeface="+mn-cs"/>
              </a:rPr>
              <a:t>and is intended to support your delivery of this task.</a:t>
            </a:r>
          </a:p>
          <a:p>
            <a:pPr marL="0" marR="0" indent="0" algn="l" rtl="0" eaLnBrk="1" fontAlgn="auto" latinLnBrk="0" hangingPunct="1">
              <a:spcBef>
                <a:spcPts val="0"/>
              </a:spcBef>
              <a:spcAft>
                <a:spcPts val="0"/>
              </a:spcAft>
            </a:pPr>
            <a:br>
              <a:rPr lang="en-AU" sz="1800" b="0" kern="1200">
                <a:solidFill>
                  <a:srgbClr val="000000"/>
                </a:solidFill>
                <a:effectLst/>
                <a:latin typeface="Arial" panose="020B0604020202020204" pitchFamily="34" charset="0"/>
                <a:ea typeface="Calibri" panose="020F0502020204030204" pitchFamily="34" charset="0"/>
                <a:cs typeface="+mn-cs"/>
              </a:rPr>
            </a:br>
            <a:r>
              <a:rPr lang="en-AU" sz="1800" b="1" kern="1200">
                <a:solidFill>
                  <a:srgbClr val="000000"/>
                </a:solidFill>
                <a:effectLst/>
                <a:latin typeface="Arial" panose="020B0604020202020204" pitchFamily="34" charset="0"/>
                <a:ea typeface="Calibri" panose="020F0502020204030204" pitchFamily="34" charset="0"/>
                <a:cs typeface="+mn-cs"/>
              </a:rPr>
              <a:t>Differentiation note: </a:t>
            </a:r>
            <a:r>
              <a:rPr lang="en-AU" sz="1800" b="0" kern="1200">
                <a:solidFill>
                  <a:srgbClr val="000000"/>
                </a:solidFill>
                <a:effectLst/>
                <a:latin typeface="Arial" panose="020B0604020202020204" pitchFamily="34" charset="0"/>
                <a:ea typeface="Calibri" panose="020F0502020204030204" pitchFamily="34" charset="0"/>
                <a:cs typeface="+mn-cs"/>
              </a:rPr>
              <a:t>The language used to describe the types of humour and the concepts themselves may be challenging for EAL/D. To support student understanding, provide examples of each and ensure students have a written record of the definition and example to refer to. Additionally, regular use of this language in context will assist student understanding and retention.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84511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a:solidFill>
                  <a:srgbClr val="000000"/>
                </a:solidFill>
                <a:effectLst/>
                <a:latin typeface="Arial" panose="020B0604020202020204" pitchFamily="34" charset="0"/>
                <a:ea typeface="Calibri" panose="020F0502020204030204" pitchFamily="34" charset="0"/>
                <a:cs typeface="+mn-cs"/>
              </a:rPr>
              <a:t>Differentiation note: </a:t>
            </a:r>
            <a:r>
              <a:rPr lang="en-AU" sz="1600" b="0" kern="1200">
                <a:solidFill>
                  <a:srgbClr val="000000"/>
                </a:solidFill>
                <a:effectLst/>
                <a:latin typeface="Arial" panose="020B0604020202020204" pitchFamily="34" charset="0"/>
                <a:ea typeface="Calibri" panose="020F0502020204030204" pitchFamily="34" charset="0"/>
                <a:cs typeface="+mn-cs"/>
              </a:rPr>
              <a:t>the language and concepts around humour devices may be unfamiliar or brand new for EAL/D students. To support student understanding, provide examples of each and ensure students have a written record of the definition and example to refer to. Additionally, regular use of this language in context will assist student understanding and retention.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122380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is reproduced in </a:t>
            </a:r>
            <a:r>
              <a:rPr lang="en-US" b="1"/>
              <a:t>Phase 3, activity 13 – using humour to engage an audience</a:t>
            </a:r>
            <a:r>
              <a:rPr lang="en-US" b="0"/>
              <a:t>. Students should highlight examples of humour from the Ted-Ed clip – Shakespearean dating tips – Anthony John Peters (2:24).</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632915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as a class, in small groups or individually, discuss these examples from </a:t>
            </a:r>
            <a:r>
              <a:rPr lang="en-US" b="1"/>
              <a:t>Core formative task 2 – writing discursively about Shakespeare’s enduring value</a:t>
            </a:r>
            <a:r>
              <a:rPr lang="en-US" b="0"/>
              <a:t> and explain what makes them ‘funny’.</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38838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a:t>
            </a:r>
          </a:p>
          <a:p>
            <a:endParaRPr lang="en-AU" b="0" dirty="0"/>
          </a:p>
          <a:p>
            <a:r>
              <a:rPr lang="en-AU" b="0" dirty="0"/>
              <a:t>The learning intentions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a:t>
            </a:r>
          </a:p>
          <a:p>
            <a:endParaRPr lang="en-AU" b="0" dirty="0"/>
          </a:p>
          <a:p>
            <a:r>
              <a:rPr lang="en-AU" b="0" dirty="0"/>
              <a:t>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defining 'discursive writing' and ‘cohesive devices’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composing complex sentences that use comparative and contrasting cohesive devices.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89081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may be used to support the delivery of </a:t>
            </a:r>
            <a:r>
              <a:rPr lang="en-US" b="1"/>
              <a:t>Core formative task 2 – using humour to express literary value</a:t>
            </a:r>
            <a:r>
              <a:rPr lang="en-US" b="0"/>
              <a:t>. Suggested strategies and resources for explicit teaching of vocabulary to support student writing are available on the Writing in Secondary Resource Hub.  </a:t>
            </a:r>
            <a:r>
              <a:rPr lang="en-AU" sz="1800">
                <a:effectLst/>
                <a:latin typeface="Segoe UI" panose="020B0502040204020203" pitchFamily="34" charset="0"/>
              </a:rPr>
              <a:t>https://schoolsnsw.sharepoint.com/sites/WiSresourcehub/SitePages/Vocabulary.aspx</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10817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a:solidFill>
                  <a:srgbClr val="000000"/>
                </a:solidFill>
                <a:effectLst/>
                <a:latin typeface="Public Sans" panose="020B0604020202020204" charset="0"/>
                <a:ea typeface="+mn-ea"/>
                <a:cs typeface="+mn-cs"/>
              </a:rPr>
              <a:t>Teacher note: </a:t>
            </a:r>
            <a:r>
              <a:rPr lang="en-US" sz="1800" b="0" kern="1200">
                <a:solidFill>
                  <a:srgbClr val="000000"/>
                </a:solidFill>
                <a:effectLst/>
                <a:latin typeface="Public Sans" panose="020B0604020202020204" charset="0"/>
                <a:ea typeface="+mn-ea"/>
                <a:cs typeface="+mn-cs"/>
              </a:rPr>
              <a:t>the following slides may be used to support resources and activities in </a:t>
            </a:r>
            <a:r>
              <a:rPr lang="en-US" sz="1800" b="1" kern="1200">
                <a:solidFill>
                  <a:srgbClr val="000000"/>
                </a:solidFill>
                <a:effectLst/>
                <a:latin typeface="Public Sans" panose="020B0604020202020204" charset="0"/>
                <a:ea typeface="+mn-ea"/>
                <a:cs typeface="+mn-cs"/>
              </a:rPr>
              <a:t>Phase 3, sequence 12 – engaging critically with the deaths of the protagonists</a:t>
            </a:r>
            <a:r>
              <a:rPr lang="en-US" sz="1800" b="0" kern="1200">
                <a:solidFill>
                  <a:srgbClr val="000000"/>
                </a:solidFill>
                <a:effectLst/>
                <a:latin typeface="Public Sans" panose="020B0604020202020204" charset="0"/>
                <a:ea typeface="+mn-ea"/>
                <a:cs typeface="+mn-cs"/>
              </a:rPr>
              <a:t>.</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3229755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identifying different degrees of modality</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re-writing a persuasive response in the discursive form</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explaining the choices made when transforming a persuasive text into a discursive response.</a:t>
            </a:r>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015776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kern="1200">
                <a:solidFill>
                  <a:srgbClr val="000000"/>
                </a:solidFill>
                <a:effectLst/>
                <a:latin typeface="Public Sans" panose="020B0604020202020204" charset="0"/>
                <a:ea typeface="+mn-ea"/>
                <a:cs typeface="+mn-cs"/>
              </a:rPr>
              <a:t>Teacher note: </a:t>
            </a:r>
            <a:r>
              <a:rPr lang="en-AU" sz="1800" kern="1200">
                <a:solidFill>
                  <a:srgbClr val="000000"/>
                </a:solidFill>
                <a:effectLst/>
                <a:latin typeface="Public Sans" panose="020B0604020202020204" charset="0"/>
                <a:ea typeface="+mn-ea"/>
                <a:cs typeface="+mn-cs"/>
              </a:rPr>
              <a:t>the definition on this slide and activities on the next slides align with </a:t>
            </a:r>
            <a:r>
              <a:rPr lang="en-AU" sz="1800" b="1" kern="1200">
                <a:solidFill>
                  <a:srgbClr val="000000"/>
                </a:solidFill>
                <a:effectLst/>
                <a:latin typeface="Arial" panose="020B0604020202020204" pitchFamily="34" charset="0"/>
                <a:ea typeface="Calibri" panose="020F0502020204030204" pitchFamily="34" charset="0"/>
                <a:cs typeface="+mn-cs"/>
              </a:rPr>
              <a:t>synthesising different opinions and transforming language from persuasive to discursive</a:t>
            </a:r>
            <a:r>
              <a:rPr lang="en-AU" sz="1800" b="0" kern="1200">
                <a:solidFill>
                  <a:srgbClr val="000000"/>
                </a:solidFill>
                <a:effectLst/>
                <a:latin typeface="Arial" panose="020B0604020202020204" pitchFamily="34" charset="0"/>
                <a:ea typeface="Calibri" panose="020F0502020204030204" pitchFamily="34" charset="0"/>
                <a:cs typeface="+mn-cs"/>
              </a:rPr>
              <a:t> instructions in </a:t>
            </a:r>
            <a:r>
              <a:rPr lang="en-AU" sz="1800" b="1">
                <a:effectLst/>
                <a:latin typeface="Arial" panose="020B0604020202020204" pitchFamily="34" charset="0"/>
                <a:ea typeface="Calibri" panose="020F0502020204030204" pitchFamily="34" charset="0"/>
              </a:rPr>
              <a:t>Phase 3, sequence 12 – integrated Phase 5 – engaging critically with the deaths of the protagonists</a:t>
            </a:r>
            <a:r>
              <a:rPr lang="en-AU" sz="1800" b="0" kern="1200">
                <a:solidFill>
                  <a:schemeClr val="tx1"/>
                </a:solidFill>
                <a:effectLst/>
                <a:latin typeface="Arial" panose="020B0604020202020204" pitchFamily="34" charset="0"/>
                <a:ea typeface="Calibri" panose="020F0502020204030204" pitchFamily="34" charset="0"/>
                <a:cs typeface="+mn-cs"/>
              </a:rPr>
              <a:t>. </a:t>
            </a:r>
            <a:r>
              <a:rPr lang="en-AU" sz="1800" b="0" kern="1200">
                <a:solidFill>
                  <a:srgbClr val="000000"/>
                </a:solidFill>
                <a:effectLst/>
                <a:latin typeface="Arial" panose="020B0604020202020204" pitchFamily="34" charset="0"/>
                <a:ea typeface="Calibri" panose="020F0502020204030204" pitchFamily="34" charset="0"/>
                <a:cs typeface="+mn-cs"/>
              </a:rPr>
              <a:t>For further information and resources to support the explicit teaching of modality, visit the Writing in Secondary Resource Hub (</a:t>
            </a:r>
            <a:r>
              <a:rPr lang="en-AU" sz="1800">
                <a:effectLst/>
                <a:latin typeface="Segoe UI" panose="020B0502040204020203" pitchFamily="34" charset="0"/>
              </a:rPr>
              <a:t>https://schoolsnsw.sharepoint.com/sites/WiSresourcehub/SitePages/Modality.aspx).</a:t>
            </a:r>
            <a:endParaRPr lang="en-AU" sz="200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126162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you may wish to use the examples listed on this slide as a starting point for further class discussion or to brainstorm additional low, medium and high modality terms that students could use in their persuasive or discursive writing for </a:t>
            </a:r>
            <a:r>
              <a:rPr lang="en-AU" sz="1600" b="1" kern="1200">
                <a:solidFill>
                  <a:srgbClr val="000000"/>
                </a:solidFill>
                <a:effectLst/>
                <a:latin typeface="Arial" panose="020B0604020202020204" pitchFamily="34" charset="0"/>
                <a:ea typeface="Calibri" panose="020F0502020204030204" pitchFamily="34" charset="0"/>
                <a:cs typeface="+mn-cs"/>
              </a:rPr>
              <a:t>synthesising different opinions and transforming language from persuasive to discursive</a:t>
            </a:r>
            <a:r>
              <a:rPr lang="en-AU" sz="1600" b="0" kern="1200">
                <a:solidFill>
                  <a:srgbClr val="000000"/>
                </a:solidFill>
                <a:effectLst/>
                <a:latin typeface="Arial" panose="020B0604020202020204" pitchFamily="34" charset="0"/>
                <a:ea typeface="Calibri" panose="020F0502020204030204" pitchFamily="34" charset="0"/>
                <a:cs typeface="+mn-cs"/>
              </a:rPr>
              <a:t> in </a:t>
            </a:r>
            <a:r>
              <a:rPr lang="en-AU" sz="1600" b="1">
                <a:effectLst/>
                <a:latin typeface="Arial" panose="020B0604020202020204" pitchFamily="34" charset="0"/>
                <a:ea typeface="Calibri" panose="020F0502020204030204" pitchFamily="34" charset="0"/>
              </a:rPr>
              <a:t>Phase 3, sequence 12 – integrated Phase 5 – engaging critically with the deaths of the protagonists</a:t>
            </a:r>
            <a:r>
              <a:rPr lang="en-AU" sz="1600" b="0" kern="1200">
                <a:solidFill>
                  <a:srgbClr val="000000"/>
                </a:solidFill>
                <a:effectLst/>
                <a:latin typeface="Arial" panose="020B0604020202020204" pitchFamily="34" charset="0"/>
                <a:ea typeface="Calibri" panose="020F0502020204030204" pitchFamily="34" charset="0"/>
                <a:cs typeface="+mn-cs"/>
              </a:rPr>
              <a:t>. </a:t>
            </a:r>
            <a:r>
              <a:rPr lang="en-US" b="0"/>
              <a:t>Students may copy these examples into their workbooks and add to their list of modal words as they experience new low, medium or high modality words or phrases.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769822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rgbClr val="000000"/>
                </a:solidFill>
                <a:effectLst/>
                <a:latin typeface="Public Sans" panose="020B0604020202020204" charset="0"/>
                <a:ea typeface="+mn-ea"/>
                <a:cs typeface="+mn-cs"/>
              </a:rPr>
              <a:t>Teacher note: </a:t>
            </a:r>
            <a:r>
              <a:rPr lang="en-AU" sz="1600" kern="1200">
                <a:solidFill>
                  <a:srgbClr val="000000"/>
                </a:solidFill>
                <a:effectLst/>
                <a:latin typeface="Public Sans" panose="020B0604020202020204" charset="0"/>
                <a:ea typeface="+mn-ea"/>
                <a:cs typeface="+mn-cs"/>
              </a:rPr>
              <a:t>this slide aligns with </a:t>
            </a:r>
            <a:r>
              <a:rPr lang="en-AU" sz="1600" b="1" kern="1200">
                <a:solidFill>
                  <a:srgbClr val="000000"/>
                </a:solidFill>
                <a:effectLst/>
                <a:latin typeface="Arial" panose="020B0604020202020204" pitchFamily="34" charset="0"/>
                <a:ea typeface="Calibri" panose="020F0502020204030204" pitchFamily="34" charset="0"/>
                <a:cs typeface="+mn-cs"/>
              </a:rPr>
              <a:t>Phase 3, sequence 12 – synthesising different opinions and transforming language from persuasive to discursive</a:t>
            </a:r>
            <a:r>
              <a:rPr lang="en-AU" sz="1600" b="0" kern="1200">
                <a:solidFill>
                  <a:srgbClr val="000000"/>
                </a:solidFill>
                <a:effectLst/>
                <a:latin typeface="Arial" panose="020B0604020202020204" pitchFamily="34" charset="0"/>
                <a:ea typeface="Calibri" panose="020F0502020204030204" pitchFamily="34" charset="0"/>
                <a:cs typeface="+mn-cs"/>
              </a:rPr>
              <a:t>. </a:t>
            </a:r>
            <a:endParaRPr lang="en-AU" sz="1800">
              <a:effectLst/>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288737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activity in their workbook or write their responses on mini-whiteboards. The teacher could select a range of students to contribute their responses for each sentence to check for understanding. </a:t>
            </a:r>
          </a:p>
          <a:p>
            <a:endParaRPr lang="en-US" b="0"/>
          </a:p>
          <a:p>
            <a:r>
              <a:rPr lang="en-US" b="0"/>
              <a:t>Answers may include:</a:t>
            </a:r>
          </a:p>
          <a:p>
            <a:pPr marL="342900" indent="-342900">
              <a:buFont typeface="+mj-lt"/>
              <a:buAutoNum type="arabicPeriod"/>
            </a:pPr>
            <a:r>
              <a:rPr lang="en-AU" i="1">
                <a:latin typeface="Arial" panose="020B0604020202020204" pitchFamily="34" charset="0"/>
                <a:cs typeface="Arial" panose="020B0604020202020204" pitchFamily="34" charset="0"/>
              </a:rPr>
              <a:t>The Tragedy of Romeo and Juliet</a:t>
            </a:r>
            <a:r>
              <a:rPr lang="en-AU">
                <a:latin typeface="Arial" panose="020B0604020202020204" pitchFamily="34" charset="0"/>
                <a:cs typeface="Arial" panose="020B0604020202020204" pitchFamily="34" charset="0"/>
              </a:rPr>
              <a:t> is </a:t>
            </a:r>
            <a:r>
              <a:rPr lang="en-AU" b="1">
                <a:latin typeface="Arial" panose="020B0604020202020204" pitchFamily="34" charset="0"/>
                <a:cs typeface="Arial" panose="020B0604020202020204" pitchFamily="34" charset="0"/>
              </a:rPr>
              <a:t>undeniably</a:t>
            </a:r>
            <a:r>
              <a:rPr lang="en-AU">
                <a:latin typeface="Arial" panose="020B0604020202020204" pitchFamily="34" charset="0"/>
                <a:cs typeface="Arial" panose="020B0604020202020204" pitchFamily="34" charset="0"/>
              </a:rPr>
              <a:t> (high modality) one of the most famous romances in literary history.</a:t>
            </a:r>
          </a:p>
          <a:p>
            <a:pPr marL="342900" indent="-342900">
              <a:buFont typeface="+mj-lt"/>
              <a:buAutoNum type="arabicPeriod"/>
            </a:pPr>
            <a:r>
              <a:rPr lang="en-AU">
                <a:latin typeface="Arial" panose="020B0604020202020204" pitchFamily="34" charset="0"/>
                <a:cs typeface="Arial" panose="020B0604020202020204" pitchFamily="34" charset="0"/>
              </a:rPr>
              <a:t>Shakespeare’s exploration of family feuds and love at first sight still </a:t>
            </a:r>
            <a:r>
              <a:rPr lang="en-AU" b="1">
                <a:latin typeface="Arial" panose="020B0604020202020204" pitchFamily="34" charset="0"/>
                <a:cs typeface="Arial" panose="020B0604020202020204" pitchFamily="34" charset="0"/>
              </a:rPr>
              <a:t>seems to </a:t>
            </a:r>
            <a:r>
              <a:rPr lang="en-AU">
                <a:latin typeface="Arial" panose="020B0604020202020204" pitchFamily="34" charset="0"/>
                <a:cs typeface="Arial" panose="020B0604020202020204" pitchFamily="34" charset="0"/>
              </a:rPr>
              <a:t>(medium modality) captivate modern readers.</a:t>
            </a:r>
          </a:p>
          <a:p>
            <a:pPr marL="342900" indent="-342900">
              <a:buFont typeface="+mj-lt"/>
              <a:buAutoNum type="arabicPeriod"/>
            </a:pPr>
            <a:r>
              <a:rPr lang="en-AU" i="1">
                <a:latin typeface="Arial" panose="020B0604020202020204" pitchFamily="34" charset="0"/>
                <a:cs typeface="Arial" panose="020B0604020202020204" pitchFamily="34" charset="0"/>
              </a:rPr>
              <a:t>Warm Bodies </a:t>
            </a:r>
            <a:r>
              <a:rPr lang="en-AU">
                <a:latin typeface="Arial" panose="020B0604020202020204" pitchFamily="34" charset="0"/>
                <a:cs typeface="Arial" panose="020B0604020202020204" pitchFamily="34" charset="0"/>
              </a:rPr>
              <a:t>is </a:t>
            </a:r>
            <a:r>
              <a:rPr lang="en-AU" b="1">
                <a:latin typeface="Arial" panose="020B0604020202020204" pitchFamily="34" charset="0"/>
                <a:cs typeface="Arial" panose="020B0604020202020204" pitchFamily="34" charset="0"/>
              </a:rPr>
              <a:t>clearly</a:t>
            </a:r>
            <a:r>
              <a:rPr lang="en-AU">
                <a:latin typeface="Arial" panose="020B0604020202020204" pitchFamily="34" charset="0"/>
                <a:cs typeface="Arial" panose="020B0604020202020204" pitchFamily="34" charset="0"/>
              </a:rPr>
              <a:t> (high modality) one of the best Shakespearean adaptations of all time.</a:t>
            </a:r>
          </a:p>
          <a:p>
            <a:pPr marL="342900" indent="-342900">
              <a:buFont typeface="+mj-lt"/>
              <a:buAutoNum type="arabicPeriod"/>
            </a:pPr>
            <a:r>
              <a:rPr lang="en-AU">
                <a:latin typeface="Arial" panose="020B0604020202020204" pitchFamily="34" charset="0"/>
                <a:cs typeface="Arial" panose="020B0604020202020204" pitchFamily="34" charset="0"/>
              </a:rPr>
              <a:t>It </a:t>
            </a:r>
            <a:r>
              <a:rPr lang="en-AU" b="1">
                <a:latin typeface="Arial" panose="020B0604020202020204" pitchFamily="34" charset="0"/>
                <a:cs typeface="Arial" panose="020B0604020202020204" pitchFamily="34" charset="0"/>
              </a:rPr>
              <a:t>could be </a:t>
            </a:r>
            <a:r>
              <a:rPr lang="en-AU">
                <a:latin typeface="Arial" panose="020B0604020202020204" pitchFamily="34" charset="0"/>
                <a:cs typeface="Arial" panose="020B0604020202020204" pitchFamily="34" charset="0"/>
              </a:rPr>
              <a:t>(low modality) said that </a:t>
            </a:r>
            <a:r>
              <a:rPr lang="en-AU" i="1">
                <a:latin typeface="Arial" panose="020B0604020202020204" pitchFamily="34" charset="0"/>
                <a:cs typeface="Arial" panose="020B0604020202020204" pitchFamily="34" charset="0"/>
              </a:rPr>
              <a:t>The Tragedy of Romeo and Juliet </a:t>
            </a:r>
            <a:r>
              <a:rPr lang="en-AU">
                <a:latin typeface="Arial" panose="020B0604020202020204" pitchFamily="34" charset="0"/>
                <a:cs typeface="Arial" panose="020B0604020202020204" pitchFamily="34" charset="0"/>
              </a:rPr>
              <a:t>has been over-romanticised over time.</a:t>
            </a:r>
          </a:p>
          <a:p>
            <a:pPr marL="342900" indent="-342900">
              <a:buFont typeface="+mj-lt"/>
              <a:buAutoNum type="arabicPeriod"/>
            </a:pPr>
            <a:r>
              <a:rPr lang="en-AU" i="1">
                <a:latin typeface="Arial" panose="020B0604020202020204" pitchFamily="34" charset="0"/>
                <a:cs typeface="Arial" panose="020B0604020202020204" pitchFamily="34" charset="0"/>
              </a:rPr>
              <a:t>Warm Bodies </a:t>
            </a:r>
            <a:r>
              <a:rPr lang="en-AU" b="1">
                <a:latin typeface="Arial" panose="020B0604020202020204" pitchFamily="34" charset="0"/>
                <a:cs typeface="Arial" panose="020B0604020202020204" pitchFamily="34" charset="0"/>
              </a:rPr>
              <a:t>may not </a:t>
            </a:r>
            <a:r>
              <a:rPr lang="en-AU">
                <a:latin typeface="Arial" panose="020B0604020202020204" pitchFamily="34" charset="0"/>
                <a:cs typeface="Arial" panose="020B0604020202020204" pitchFamily="34" charset="0"/>
              </a:rPr>
              <a:t>(low modality) appeal to viewers who prefer a more traditional adaptation of the original storyline of </a:t>
            </a:r>
            <a:r>
              <a:rPr lang="en-AU" i="1">
                <a:latin typeface="Arial" panose="020B0604020202020204" pitchFamily="34" charset="0"/>
                <a:cs typeface="Arial" panose="020B0604020202020204" pitchFamily="34" charset="0"/>
              </a:rPr>
              <a:t>The Tragedy of Romeo and Juliet</a:t>
            </a:r>
            <a:r>
              <a:rPr lang="en-AU">
                <a:latin typeface="Arial" panose="020B0604020202020204" pitchFamily="34" charset="0"/>
                <a:cs typeface="Arial" panose="020B0604020202020204" pitchFamily="34" charset="0"/>
              </a:rPr>
              <a:t>.</a:t>
            </a:r>
            <a:endParaRPr lang="en-AU" b="1">
              <a:latin typeface="Arial" panose="020B0604020202020204" pitchFamily="34" charset="0"/>
              <a:cs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269143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following comparison between a high modality persuasive text and a low-medium discursive text can be used to consolidate students’ knowledge and understanding of the degrees of modality, while also modelling how to transform the persuasive forms and features of their original group paragraph into language more closely aligned with the discursive style of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78595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activity in their workbook or write their responses on mini-whiteboards. The teacher could select a range of students to contribute their responses for each sentence to check for understanding. </a:t>
            </a:r>
          </a:p>
          <a:p>
            <a:endParaRPr lang="en-US" b="0"/>
          </a:p>
          <a:p>
            <a:r>
              <a:rPr lang="en-US" b="0"/>
              <a:t>Suggested answers may include:</a:t>
            </a:r>
          </a:p>
          <a:p>
            <a:pPr marL="342900" indent="-342900">
              <a:lnSpc>
                <a:spcPct val="200000"/>
              </a:lnSpc>
              <a:spcAft>
                <a:spcPts val="0"/>
              </a:spcAft>
              <a:buFont typeface="+mj-lt"/>
              <a:buAutoNum type="arabicPeriod"/>
            </a:pPr>
            <a:r>
              <a:rPr lang="en-US" b="1">
                <a:latin typeface="Arial" panose="020B0604020202020204" pitchFamily="34" charset="0"/>
                <a:cs typeface="Arial" panose="020B0604020202020204" pitchFamily="34" charset="0"/>
              </a:rPr>
              <a:t>At the time, </a:t>
            </a:r>
            <a:r>
              <a:rPr lang="en-US">
                <a:latin typeface="Arial" panose="020B0604020202020204" pitchFamily="34" charset="0"/>
                <a:cs typeface="Arial" panose="020B0604020202020204" pitchFamily="34" charset="0"/>
              </a:rPr>
              <a:t>Juliet </a:t>
            </a:r>
            <a:r>
              <a:rPr lang="en-US" b="1">
                <a:latin typeface="Arial" panose="020B0604020202020204" pitchFamily="34" charset="0"/>
                <a:cs typeface="Arial" panose="020B0604020202020204" pitchFamily="34" charset="0"/>
              </a:rPr>
              <a:t>felt that she had to</a:t>
            </a:r>
            <a:r>
              <a:rPr lang="en-US">
                <a:latin typeface="Arial" panose="020B0604020202020204" pitchFamily="34" charset="0"/>
                <a:cs typeface="Arial" panose="020B0604020202020204" pitchFamily="34" charset="0"/>
              </a:rPr>
              <a:t> fake her own death to avoid marrying Paris.</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Romeo’s inability to see beyond the immediate circumstances </a:t>
            </a:r>
            <a:r>
              <a:rPr lang="en-US" b="1">
                <a:latin typeface="Arial" panose="020B0604020202020204" pitchFamily="34" charset="0"/>
                <a:cs typeface="Arial" panose="020B0604020202020204" pitchFamily="34" charset="0"/>
              </a:rPr>
              <a:t>was just one of the culminating factors that </a:t>
            </a:r>
            <a:r>
              <a:rPr lang="en-US">
                <a:latin typeface="Arial" panose="020B0604020202020204" pitchFamily="34" charset="0"/>
                <a:cs typeface="Arial" panose="020B0604020202020204" pitchFamily="34" charset="0"/>
              </a:rPr>
              <a:t>led to both his and Juliet’s deaths.</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Friar Lawrence </a:t>
            </a:r>
            <a:r>
              <a:rPr lang="en-US" b="1">
                <a:latin typeface="Arial" panose="020B0604020202020204" pitchFamily="34" charset="0"/>
                <a:cs typeface="Arial" panose="020B0604020202020204" pitchFamily="34" charset="0"/>
              </a:rPr>
              <a:t>may</a:t>
            </a:r>
            <a:r>
              <a:rPr lang="en-US">
                <a:latin typeface="Arial" panose="020B0604020202020204" pitchFamily="34" charset="0"/>
                <a:cs typeface="Arial" panose="020B0604020202020204" pitchFamily="34" charset="0"/>
              </a:rPr>
              <a:t> be </a:t>
            </a:r>
            <a:r>
              <a:rPr lang="en-US" b="1">
                <a:latin typeface="Arial" panose="020B0604020202020204" pitchFamily="34" charset="0"/>
                <a:cs typeface="Arial" panose="020B0604020202020204" pitchFamily="34" charset="0"/>
              </a:rPr>
              <a:t>partly </a:t>
            </a:r>
            <a:r>
              <a:rPr lang="en-US">
                <a:latin typeface="Arial" panose="020B0604020202020204" pitchFamily="34" charset="0"/>
                <a:cs typeface="Arial" panose="020B0604020202020204" pitchFamily="34" charset="0"/>
              </a:rPr>
              <a:t>responsible for Romeo and Juliet’s deaths, </a:t>
            </a:r>
            <a:r>
              <a:rPr lang="en-US" b="1">
                <a:latin typeface="Arial" panose="020B0604020202020204" pitchFamily="34" charset="0"/>
                <a:cs typeface="Arial" panose="020B0604020202020204" pitchFamily="34" charset="0"/>
              </a:rPr>
              <a:t>but he is just one of many characters who could be blamed</a:t>
            </a:r>
            <a:r>
              <a:rPr lang="en-US">
                <a:latin typeface="Arial" panose="020B0604020202020204" pitchFamily="34" charset="0"/>
                <a:cs typeface="Arial" panose="020B0604020202020204" pitchFamily="34" charset="0"/>
              </a:rPr>
              <a:t>.</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The Montague and Capulet families </a:t>
            </a:r>
            <a:r>
              <a:rPr lang="en-US" b="1">
                <a:latin typeface="Arial" panose="020B0604020202020204" pitchFamily="34" charset="0"/>
                <a:cs typeface="Arial" panose="020B0604020202020204" pitchFamily="34" charset="0"/>
              </a:rPr>
              <a:t>may </a:t>
            </a:r>
            <a:r>
              <a:rPr lang="en-US">
                <a:latin typeface="Arial" panose="020B0604020202020204" pitchFamily="34" charset="0"/>
                <a:cs typeface="Arial" panose="020B0604020202020204" pitchFamily="34" charset="0"/>
              </a:rPr>
              <a:t>regret not reconciling their differences sooner, </a:t>
            </a:r>
            <a:r>
              <a:rPr lang="en-US" b="1">
                <a:latin typeface="Arial" panose="020B0604020202020204" pitchFamily="34" charset="0"/>
                <a:cs typeface="Arial" panose="020B0604020202020204" pitchFamily="34" charset="0"/>
              </a:rPr>
              <a:t>given both of their children died</a:t>
            </a:r>
            <a:r>
              <a:rPr lang="en-US">
                <a:latin typeface="Arial" panose="020B0604020202020204" pitchFamily="34" charset="0"/>
                <a:cs typeface="Arial" panose="020B0604020202020204" pitchFamily="34" charset="0"/>
              </a:rPr>
              <a:t>.</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Audiences </a:t>
            </a:r>
            <a:r>
              <a:rPr lang="en-US" b="1">
                <a:latin typeface="Arial" panose="020B0604020202020204" pitchFamily="34" charset="0"/>
                <a:cs typeface="Arial" panose="020B0604020202020204" pitchFamily="34" charset="0"/>
              </a:rPr>
              <a:t>should </a:t>
            </a:r>
            <a:r>
              <a:rPr lang="en-US">
                <a:latin typeface="Arial" panose="020B0604020202020204" pitchFamily="34" charset="0"/>
                <a:cs typeface="Arial" panose="020B0604020202020204" pitchFamily="34" charset="0"/>
              </a:rPr>
              <a:t>learn from the mistakes made by characters in literature to avoid tragic outcomes in their own lives.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397992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Teacher note: </a:t>
            </a:r>
            <a:r>
              <a:rPr lang="en-US" b="0">
                <a:latin typeface="Calibri"/>
                <a:cs typeface="Calibri"/>
              </a:rPr>
              <a:t>t</a:t>
            </a:r>
            <a:r>
              <a:rPr lang="en-US">
                <a:latin typeface="Calibri"/>
                <a:cs typeface="Calibri"/>
              </a:rPr>
              <a:t>he following slides may be used for additional revision or consolidation of features of effective discursive writing.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99316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if this is the first time you are introducing students to discursive writing, you may wish to hide or remove this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104594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following slides have been provided to support students or classes who require further revision of the features of discursive writing. If they are not required for your class, simply skip or ‘hide’ these slides. Alternatively, you could print these definitions for students to paste into their workbooks and refer back to as they practise their discursive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31234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has been provided to support students or classes who require further revision of the features of discursive writing. If it is not required for your class, simply skip or ‘hide’ this slide. Alternatively, you could print these definitions for students to paste into their workbooks and refer back to as they practise their discursive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900226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quick quiz in their workbook or write their responses on mini-whiteboards. The teacher could select a range of students to contribute their responses for each sentence to check for understanding. This activity could also be done in pairs or small groups.</a:t>
            </a:r>
          </a:p>
          <a:p>
            <a:endParaRPr lang="en-US" b="0"/>
          </a:p>
          <a:p>
            <a:r>
              <a:rPr lang="en-US" b="0"/>
              <a:t>Suggested answers may include:</a:t>
            </a:r>
          </a:p>
          <a:p>
            <a:pPr marL="342900" indent="-342900">
              <a:buAutoNum type="arabicPeriod"/>
            </a:pPr>
            <a:r>
              <a:rPr lang="en-US">
                <a:latin typeface="Arial" panose="020B0604020202020204" pitchFamily="34" charset="0"/>
                <a:cs typeface="Arial" panose="020B0604020202020204" pitchFamily="34" charset="0"/>
              </a:rPr>
              <a:t>‘I’, ‘me’, ‘us’, ‘our’ and/or ‘we’ </a:t>
            </a:r>
          </a:p>
          <a:p>
            <a:pPr marL="342900" indent="-342900">
              <a:buAutoNum type="arabicPeriod"/>
            </a:pPr>
            <a:r>
              <a:rPr lang="en-US">
                <a:latin typeface="Arial" panose="020B0604020202020204" pitchFamily="34" charset="0"/>
                <a:cs typeface="Arial" panose="020B0604020202020204" pitchFamily="34" charset="0"/>
              </a:rPr>
              <a:t>To address or include the audience in the discussion</a:t>
            </a:r>
          </a:p>
          <a:p>
            <a:pPr marL="342900" indent="-342900">
              <a:buAutoNum type="arabicPeriod"/>
            </a:pPr>
            <a:r>
              <a:rPr lang="en-US">
                <a:latin typeface="Arial" panose="020B0604020202020204" pitchFamily="34" charset="0"/>
                <a:cs typeface="Arial" panose="020B0604020202020204" pitchFamily="34" charset="0"/>
              </a:rPr>
              <a:t>‘first’, ‘then’, ‘next’ or ‘finally’ </a:t>
            </a:r>
          </a:p>
          <a:p>
            <a:pPr marL="342900" indent="-342900">
              <a:buAutoNum type="arabicPeriod"/>
            </a:pPr>
            <a:r>
              <a:rPr lang="en-US">
                <a:latin typeface="Arial" panose="020B0604020202020204" pitchFamily="34" charset="0"/>
                <a:cs typeface="Arial" panose="020B0604020202020204" pitchFamily="34" charset="0"/>
              </a:rPr>
              <a:t>Linking words are used to connect or join one idea to the next</a:t>
            </a:r>
          </a:p>
          <a:p>
            <a:pPr marL="342900" indent="-342900">
              <a:buAutoNum type="arabicPeriod"/>
            </a:pPr>
            <a:r>
              <a:rPr lang="en-US">
                <a:latin typeface="Arial" panose="020B0604020202020204" pitchFamily="34" charset="0"/>
                <a:cs typeface="Arial" panose="020B0604020202020204" pitchFamily="34" charset="0"/>
              </a:rPr>
              <a:t>Can you believe we have to study Shakespeare? </a:t>
            </a:r>
            <a:r>
              <a:rPr lang="en-US" b="1">
                <a:latin typeface="Arial" panose="020B0604020202020204" pitchFamily="34" charset="0"/>
                <a:cs typeface="Arial" panose="020B0604020202020204" pitchFamily="34" charset="0"/>
              </a:rPr>
              <a:t>or</a:t>
            </a:r>
            <a:r>
              <a:rPr lang="en-US">
                <a:latin typeface="Arial" panose="020B0604020202020204" pitchFamily="34" charset="0"/>
                <a:cs typeface="Arial" panose="020B0604020202020204" pitchFamily="34" charset="0"/>
              </a:rPr>
              <a:t> I just love Shakespeare!</a:t>
            </a:r>
          </a:p>
          <a:p>
            <a:pPr marL="342900" indent="-342900">
              <a:buAutoNum type="arabicPeriod"/>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2790817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Teacher note: </a:t>
            </a:r>
            <a:r>
              <a:rPr lang="en-US" b="0">
                <a:latin typeface="Calibri"/>
                <a:cs typeface="Calibri"/>
              </a:rPr>
              <a:t>t</a:t>
            </a:r>
            <a:r>
              <a:rPr lang="en-US">
                <a:latin typeface="Calibri"/>
                <a:cs typeface="Calibri"/>
              </a:rPr>
              <a:t>he following slides may be used for additional revision or consolidation of features of effective discursive writing.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6609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b="0"/>
              <a:t> the following slides include annotated examples of discursive writing. Discuss each slide with your class and consider what makes each example effective.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3143329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b="0"/>
              <a:t> this slide includes an annotated example of discursive writing. Discuss this slide with your class and consider what makes this example effective.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246188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a:t>
            </a:r>
            <a:r>
              <a:rPr lang="en-US" b="0"/>
              <a:t> this slide includes an annotated example of discursive writing. Discuss this slide with your class and consider what makes this example effective.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979800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a:t>
            </a:r>
            <a:r>
              <a:rPr lang="en-US" b="0"/>
              <a:t> this slide includes an annotated example of discursive writing. Discuss this slide with your class and consider what makes this example effective.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748372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a:t>you may discuss this prompt as a class, arrange students in small groups or ask students to write down their thoughts individually. Students may write a brief response in their workbooks or explain verbally. There is no right or wrong answer.</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9422417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contains references for this resource.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10559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Teacher note: </a:t>
            </a:r>
            <a:r>
              <a:rPr lang="en-US">
                <a:latin typeface="Calibri"/>
                <a:ea typeface="Calibri"/>
                <a:cs typeface="Calibri"/>
              </a:rPr>
              <a:t>use this slide to support students to research the definitions and explain how they're connected to the word 'discursive'.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8100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316168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you may wish for students to add this definition to those from the previous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4248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 definition on this slide and activities on the next slides align with </a:t>
            </a:r>
            <a:r>
              <a:rPr lang="en-AU" sz="1600" b="1" dirty="0">
                <a:effectLst/>
                <a:latin typeface="Arial" panose="020B0604020202020204" pitchFamily="34" charset="0"/>
                <a:ea typeface="Calibri" panose="020F0502020204030204" pitchFamily="34" charset="0"/>
              </a:rPr>
              <a:t>Phase 1, activity 1 – cohesive devices </a:t>
            </a:r>
            <a:r>
              <a:rPr lang="en-AU" sz="1600" b="0" dirty="0">
                <a:effectLst/>
                <a:latin typeface="Arial" panose="020B0604020202020204" pitchFamily="34" charset="0"/>
                <a:ea typeface="Calibri" panose="020F0502020204030204" pitchFamily="34" charset="0"/>
              </a:rPr>
              <a:t>and are intended to support your delivery of this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Further support for teachers is available on the Writing in Secondary Resource Hub. Explanatory videos, illustrations of practice and downloadable documents can found in the ‘cohesion’ section of the ‘Fundamentals’ page.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t>Further support for teachers is available on the </a:t>
            </a:r>
            <a:r>
              <a:rPr lang="en-AU">
                <a:hlinkClick r:id="rId3">
                  <a:extLst>
                    <a:ext uri="{A12FA001-AC4F-418D-AE19-62706E023703}">
                      <ahyp:hlinkClr xmlns:ahyp="http://schemas.microsoft.com/office/drawing/2018/hyperlinkcolor" val="tx"/>
                    </a:ext>
                  </a:extLst>
                </a:hlinkClick>
              </a:rPr>
              <a:t>Writing in Secondary Resource Hub</a:t>
            </a:r>
            <a:r>
              <a:rPr lang="en-AU"/>
              <a:t>. Explanatory videos, illustrations of practice and downloadable documents can be found in the </a:t>
            </a:r>
            <a:r>
              <a:rPr lang="en-AU">
                <a:hlinkClick r:id="rId4"/>
              </a:rPr>
              <a:t>cohesion</a:t>
            </a:r>
            <a:r>
              <a:rPr lang="en-AU"/>
              <a:t> section of the </a:t>
            </a:r>
            <a:r>
              <a:rPr lang="en-AU">
                <a:hlinkClick r:id="rId5"/>
              </a:rPr>
              <a:t>Fundamentals</a:t>
            </a:r>
            <a:r>
              <a:rPr lang="en-AU"/>
              <a:t> page.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58106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aligns with </a:t>
            </a:r>
            <a:r>
              <a:rPr lang="en-AU" b="1">
                <a:latin typeface="Public Sans"/>
              </a:rPr>
              <a:t>Phase 1, activity 1 – cohesive devices </a:t>
            </a:r>
            <a:r>
              <a:rPr lang="en-AU">
                <a:latin typeface="Public Sans"/>
              </a:rPr>
              <a:t>and is intended to support your delivery of this activity.</a:t>
            </a:r>
          </a:p>
          <a:p>
            <a:endParaRPr lang="en-AU"/>
          </a:p>
          <a:p>
            <a:endParaRPr lang="en-US" b="1">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6458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could be a good opportunity to focus in specifically on the word ‘I’ in the first sentence and ‘me’ in the second sentence and how these personal pronouns help to create a personal voice.</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05697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31812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41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9808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6015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70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0227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3725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756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663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7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490567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dK79-xKE7o"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8dK79-xKE7o?si=OyyUBc2mk07UTdmI"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watch?v=ZNMwhaSHK9Q" TargetMode="External"/><Relationship Id="rId3" Type="http://schemas.openxmlformats.org/officeDocument/2006/relationships/hyperlink" Target="https://curriculum.nsw.edu.au/learning-areas/english/english-k-10-2022/overview" TargetMode="External"/><Relationship Id="rId7" Type="http://schemas.openxmlformats.org/officeDocument/2006/relationships/hyperlink" Target="https://curriculum.nsw.edu.au/resources/glossary"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hyperlink" Target="https://www.youtube.com/watch?v=SmrC6W5IgCU" TargetMode="External"/><Relationship Id="rId11" Type="http://schemas.openxmlformats.org/officeDocument/2006/relationships/hyperlink" Target="https://curriculum.nsw.edu.au/" TargetMode="External"/><Relationship Id="rId5" Type="http://schemas.openxmlformats.org/officeDocument/2006/relationships/hyperlink" Target="https://www.youtube.com/watch?v=8dK79-xKE7o"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www.bbcmaestro.com/blog/guide-to-the-different-types-of-humour" TargetMode="External"/><Relationship Id="rId9" Type="http://schemas.openxmlformats.org/officeDocument/2006/relationships/hyperlink" Target="https://educationstandards.nsw.edu.au/wps/portal/nesa/mini-footer/copyrigh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B4898A7B-82AC-B61B-3308-670AFF270A7E}"/>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6468" r="34309" b="-137"/>
          <a:stretch/>
        </p:blipFill>
        <p:spPr>
          <a:xfrm>
            <a:off x="7128000" y="0"/>
            <a:ext cx="5060957" cy="6867422"/>
          </a:xfrm>
        </p:spPr>
      </p:pic>
      <p:sp>
        <p:nvSpPr>
          <p:cNvPr id="17" name="Text Placeholder 16">
            <a:extLst>
              <a:ext uri="{FF2B5EF4-FFF2-40B4-BE49-F238E27FC236}">
                <a16:creationId xmlns:a16="http://schemas.microsoft.com/office/drawing/2014/main" id="{B6DA19B6-9B30-1C6F-9F10-38E74F5EDBD6}"/>
              </a:ext>
            </a:extLst>
          </p:cNvPr>
          <p:cNvSpPr>
            <a:spLocks noGrp="1"/>
          </p:cNvSpPr>
          <p:nvPr>
            <p:ph type="body" sz="quarter" idx="16"/>
          </p:nvPr>
        </p:nvSpPr>
        <p:spPr/>
        <p:txBody>
          <a:bodyPr/>
          <a:lstStyle/>
          <a:p>
            <a:r>
              <a:rPr lang="en-US" dirty="0">
                <a:latin typeface="+mj-lt"/>
              </a:rPr>
              <a:t>Features of discursive writing</a:t>
            </a:r>
            <a:endParaRPr lang="en-AU" dirty="0">
              <a:latin typeface="+mj-lt"/>
            </a:endParaRPr>
          </a:p>
        </p:txBody>
      </p:sp>
      <p:sp>
        <p:nvSpPr>
          <p:cNvPr id="13" name="Text Placeholder 12">
            <a:extLst>
              <a:ext uri="{FF2B5EF4-FFF2-40B4-BE49-F238E27FC236}">
                <a16:creationId xmlns:a16="http://schemas.microsoft.com/office/drawing/2014/main" id="{79CC1CBB-3818-7F4D-5939-A813F40F996A}"/>
              </a:ext>
            </a:extLst>
          </p:cNvPr>
          <p:cNvSpPr>
            <a:spLocks noGrp="1"/>
          </p:cNvSpPr>
          <p:nvPr>
            <p:ph type="body" sz="quarter" idx="10"/>
          </p:nvPr>
        </p:nvSpPr>
        <p:spPr/>
        <p:txBody>
          <a:bodyPr/>
          <a:lstStyle/>
          <a:p>
            <a:r>
              <a:rPr lang="en-US" dirty="0">
                <a:latin typeface="+mj-lt"/>
              </a:rPr>
              <a:t>Phase 6, resource 2</a:t>
            </a:r>
            <a:endParaRPr lang="en-AU" dirty="0">
              <a:latin typeface="+mj-lt"/>
            </a:endParaRP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cs typeface="Arial" panose="020B0604020202020204" pitchFamily="34" charset="0"/>
              </a:rPr>
              <a:t>Year 10, Term 3 – Shakespeare retold</a:t>
            </a:r>
          </a:p>
        </p:txBody>
      </p:sp>
      <p:sp>
        <p:nvSpPr>
          <p:cNvPr id="18" name="TextBox 17">
            <a:extLst>
              <a:ext uri="{FF2B5EF4-FFF2-40B4-BE49-F238E27FC236}">
                <a16:creationId xmlns:a16="http://schemas.microsoft.com/office/drawing/2014/main" id="{A58534AA-0F63-939E-7990-76AC98BBF8C8}"/>
              </a:ext>
              <a:ext uri="{C183D7F6-B498-43B3-948B-1728B52AA6E4}">
                <adec:decorative xmlns:adec="http://schemas.microsoft.com/office/drawing/2017/decorative" val="1"/>
              </a:ext>
            </a:extLst>
          </p:cNvPr>
          <p:cNvSpPr txBox="1"/>
          <p:nvPr/>
        </p:nvSpPr>
        <p:spPr>
          <a:xfrm>
            <a:off x="540001" y="384128"/>
            <a:ext cx="2475916" cy="305683"/>
          </a:xfrm>
          <a:prstGeom prst="rect">
            <a:avLst/>
          </a:prstGeom>
          <a:noFill/>
        </p:spPr>
        <p:txBody>
          <a:bodyPr wrap="square" lIns="0" tIns="0" rIns="0" bIns="0" rtlCol="0">
            <a:noAutofit/>
          </a:bodyPr>
          <a:lstStyle/>
          <a:p>
            <a:pPr algn="l"/>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10</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p:txBody>
          <a:bodyPr/>
          <a:lstStyle/>
          <a:p>
            <a:r>
              <a:rPr lang="en-AU" sz="1800" b="1" dirty="0">
                <a:latin typeface="+mj-lt"/>
                <a:cs typeface="Arial" panose="020B0604020202020204" pitchFamily="34" charset="0"/>
              </a:rPr>
              <a:t>Your turn!</a:t>
            </a:r>
          </a:p>
          <a:p>
            <a:r>
              <a:rPr lang="en-AU" sz="1800" dirty="0">
                <a:latin typeface="+mn-lt"/>
                <a:cs typeface="Arial" panose="020B0604020202020204" pitchFamily="34" charset="0"/>
              </a:rPr>
              <a:t>Using the sample </a:t>
            </a:r>
            <a:r>
              <a:rPr lang="en-AU" sz="1800" b="1" dirty="0">
                <a:latin typeface="+mn-lt"/>
                <a:cs typeface="Arial" panose="020B0604020202020204" pitchFamily="34" charset="0"/>
              </a:rPr>
              <a:t>although</a:t>
            </a:r>
            <a:r>
              <a:rPr lang="en-AU" sz="1800" dirty="0">
                <a:latin typeface="+mn-lt"/>
                <a:cs typeface="Arial" panose="020B0604020202020204" pitchFamily="34" charset="0"/>
              </a:rPr>
              <a:t> and </a:t>
            </a:r>
            <a:r>
              <a:rPr lang="en-AU" sz="1800" b="1" dirty="0">
                <a:latin typeface="+mn-lt"/>
                <a:cs typeface="Arial" panose="020B0604020202020204" pitchFamily="34" charset="0"/>
              </a:rPr>
              <a:t>while</a:t>
            </a:r>
            <a:r>
              <a:rPr lang="en-AU" sz="1800" dirty="0">
                <a:latin typeface="+mn-lt"/>
                <a:cs typeface="Arial" panose="020B0604020202020204" pitchFamily="34" charset="0"/>
              </a:rPr>
              <a:t> sentence structure, or your own structure, compose a series of sentences that provide a range of opinions about the ways that composers choose to end texts. Use the following 2 sentence starters if you need some extra help:</a:t>
            </a:r>
          </a:p>
          <a:p>
            <a:pPr marL="702900" lvl="4" indent="-342900">
              <a:buFont typeface="+mj-lt"/>
              <a:buAutoNum type="arabicPeriod"/>
            </a:pPr>
            <a:r>
              <a:rPr lang="en-AU" dirty="0">
                <a:latin typeface="+mn-lt"/>
                <a:cs typeface="Arial" panose="020B0604020202020204" pitchFamily="34" charset="0"/>
              </a:rPr>
              <a:t>Although old children’s stories ended darkly to communicate a moral message, …</a:t>
            </a:r>
          </a:p>
          <a:p>
            <a:pPr marL="702900" lvl="4" indent="-342900">
              <a:buFont typeface="+mj-lt"/>
              <a:buAutoNum type="arabicPeriod"/>
            </a:pPr>
            <a:r>
              <a:rPr lang="en-AU" dirty="0">
                <a:latin typeface="+mn-lt"/>
                <a:cs typeface="Arial" panose="020B0604020202020204" pitchFamily="34" charset="0"/>
              </a:rPr>
              <a:t>In the same way that we enjoyed stories as children that ended in ‘happily ever after’, …</a:t>
            </a: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Writing complex sentences</a:t>
            </a:r>
          </a:p>
        </p:txBody>
      </p:sp>
    </p:spTree>
    <p:extLst>
      <p:ext uri="{BB962C8B-B14F-4D97-AF65-F5344CB8AC3E}">
        <p14:creationId xmlns:p14="http://schemas.microsoft.com/office/powerpoint/2010/main" val="1035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EFB305-2B92-A2A6-ECD4-CD91B228F1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ADBF6BC-8F45-9980-0D60-557C0CF31C5C}"/>
              </a:ext>
            </a:extLst>
          </p:cNvPr>
          <p:cNvSpPr>
            <a:spLocks noGrp="1"/>
          </p:cNvSpPr>
          <p:nvPr>
            <p:ph type="body" sz="quarter" idx="17"/>
          </p:nvPr>
        </p:nvSpPr>
        <p:spPr/>
        <p:txBody>
          <a:bodyPr/>
          <a:lstStyle/>
          <a:p>
            <a:pPr>
              <a:spcAft>
                <a:spcPts val="3600"/>
              </a:spcAft>
            </a:pPr>
            <a:r>
              <a:rPr lang="en-AU" sz="1800" dirty="0">
                <a:latin typeface="+mn-lt"/>
                <a:cs typeface="Arial" panose="020B0604020202020204" pitchFamily="34" charset="0"/>
              </a:rPr>
              <a:t>In 10 minutes, write a response that provides multiple perspectives on the following question, including your own:</a:t>
            </a:r>
          </a:p>
          <a:p>
            <a:pPr marL="2514600">
              <a:spcAft>
                <a:spcPts val="3600"/>
              </a:spcAft>
            </a:pPr>
            <a:r>
              <a:rPr lang="en-AU" sz="1800" dirty="0">
                <a:solidFill>
                  <a:schemeClr val="accent2"/>
                </a:solidFill>
                <a:latin typeface="+mn-lt"/>
                <a:cs typeface="Arial" panose="020B0604020202020204" pitchFamily="34" charset="0"/>
              </a:rPr>
              <a:t>Does the ending of a text have to be happy to be satisfying?</a:t>
            </a:r>
            <a:endParaRPr lang="en-AU" sz="1800" dirty="0">
              <a:latin typeface="+mn-lt"/>
              <a:cs typeface="Arial" panose="020B0604020202020204" pitchFamily="34" charset="0"/>
            </a:endParaRPr>
          </a:p>
          <a:p>
            <a:pPr>
              <a:spcAft>
                <a:spcPts val="3600"/>
              </a:spcAft>
            </a:pPr>
            <a:r>
              <a:rPr lang="en-AU" sz="1800" dirty="0">
                <a:latin typeface="+mn-lt"/>
                <a:cs typeface="Arial" panose="020B0604020202020204" pitchFamily="34" charset="0"/>
              </a:rPr>
              <a:t>Try to use at least one compare or contrast sentence in your answer and include some cohesive devices that show you are including more than one perspective.</a:t>
            </a:r>
          </a:p>
        </p:txBody>
      </p:sp>
      <p:sp>
        <p:nvSpPr>
          <p:cNvPr id="3" name="Content Placeholder 2">
            <a:extLst>
              <a:ext uri="{FF2B5EF4-FFF2-40B4-BE49-F238E27FC236}">
                <a16:creationId xmlns:a16="http://schemas.microsoft.com/office/drawing/2014/main" id="{39E477B6-D8ED-6F2E-353D-EEE53CC691A6}"/>
              </a:ext>
            </a:extLst>
          </p:cNvPr>
          <p:cNvSpPr>
            <a:spLocks noGrp="1"/>
          </p:cNvSpPr>
          <p:nvPr>
            <p:ph type="body" sz="quarter" idx="18"/>
          </p:nvPr>
        </p:nvSpPr>
        <p:spPr/>
        <p:txBody>
          <a:bodyPr/>
          <a:lstStyle/>
          <a:p>
            <a:r>
              <a:rPr lang="en-US" dirty="0">
                <a:latin typeface="+mj-lt"/>
                <a:cs typeface="Arial" panose="020B0604020202020204" pitchFamily="34" charset="0"/>
              </a:rPr>
              <a:t>10 minutes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846D9A5F-A36A-59EF-BF70-B2D33D4DF4DC}"/>
              </a:ext>
            </a:extLst>
          </p:cNvPr>
          <p:cNvSpPr>
            <a:spLocks noGrp="1"/>
          </p:cNvSpPr>
          <p:nvPr>
            <p:ph type="title"/>
          </p:nvPr>
        </p:nvSpPr>
        <p:spPr/>
        <p:txBody>
          <a:bodyPr/>
          <a:lstStyle/>
          <a:p>
            <a:r>
              <a:rPr lang="en-AU" dirty="0">
                <a:latin typeface="+mj-lt"/>
                <a:cs typeface="Arial" panose="020B0604020202020204" pitchFamily="34" charset="0"/>
              </a:rPr>
              <a:t>Quick write</a:t>
            </a:r>
          </a:p>
        </p:txBody>
      </p:sp>
    </p:spTree>
    <p:extLst>
      <p:ext uri="{BB962C8B-B14F-4D97-AF65-F5344CB8AC3E}">
        <p14:creationId xmlns:p14="http://schemas.microsoft.com/office/powerpoint/2010/main" val="29335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6AA6A1F6-8AAC-CBE4-F57D-DDAB18EF317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p:blipFill>
        <p:spPr>
          <a:xfrm>
            <a:off x="7127875" y="0"/>
            <a:ext cx="5064125" cy="6858000"/>
          </a:xfrm>
        </p:spPr>
      </p:pic>
      <p:sp>
        <p:nvSpPr>
          <p:cNvPr id="10" name="TextBox 9">
            <a:extLst>
              <a:ext uri="{FF2B5EF4-FFF2-40B4-BE49-F238E27FC236}">
                <a16:creationId xmlns:a16="http://schemas.microsoft.com/office/drawing/2014/main" id="{76C2BDD6-1E5F-8281-BA59-753AE86CB710}"/>
              </a:ext>
            </a:extLst>
          </p:cNvPr>
          <p:cNvSpPr txBox="1"/>
          <p:nvPr/>
        </p:nvSpPr>
        <p:spPr>
          <a:xfrm>
            <a:off x="532400" y="5213959"/>
            <a:ext cx="6142120" cy="1302729"/>
          </a:xfrm>
          <a:prstGeom prst="rect">
            <a:avLst/>
          </a:prstGeom>
          <a:noFill/>
        </p:spPr>
        <p:txBody>
          <a:bodyPr wrap="square">
            <a:spAutoFit/>
          </a:bodyPr>
          <a:lstStyle/>
          <a:p>
            <a:pPr>
              <a:lnSpc>
                <a:spcPct val="114000"/>
              </a:lnSpc>
            </a:pPr>
            <a:r>
              <a:rPr lang="en-US" sz="3600" dirty="0">
                <a:solidFill>
                  <a:schemeClr val="accent4"/>
                </a:solidFill>
                <a:latin typeface="+mj-lt"/>
                <a:ea typeface="+mj-ea"/>
                <a:cs typeface="Arial" panose="020B0604020202020204" pitchFamily="34" charset="0"/>
              </a:rPr>
              <a:t>Core formative task 1 – delivering an anecdote </a:t>
            </a:r>
            <a:endParaRPr lang="en-AU" sz="3600" dirty="0">
              <a:solidFill>
                <a:schemeClr val="accent4"/>
              </a:solidFill>
            </a:endParaRPr>
          </a:p>
        </p:txBody>
      </p:sp>
      <p:sp>
        <p:nvSpPr>
          <p:cNvPr id="8" name="TextBox 7">
            <a:extLst>
              <a:ext uri="{FF2B5EF4-FFF2-40B4-BE49-F238E27FC236}">
                <a16:creationId xmlns:a16="http://schemas.microsoft.com/office/drawing/2014/main" id="{C98A2025-3D99-B5D1-34DF-26CFFE5C428E}"/>
              </a:ext>
            </a:extLst>
          </p:cNvPr>
          <p:cNvSpPr txBox="1"/>
          <p:nvPr/>
        </p:nvSpPr>
        <p:spPr>
          <a:xfrm>
            <a:off x="532400" y="4423805"/>
            <a:ext cx="6142120" cy="830997"/>
          </a:xfrm>
          <a:prstGeom prst="rect">
            <a:avLst/>
          </a:prstGeom>
          <a:noFill/>
        </p:spPr>
        <p:txBody>
          <a:bodyPr wrap="square">
            <a:spAutoFit/>
          </a:bodyPr>
          <a:lstStyle/>
          <a:p>
            <a:r>
              <a:rPr lang="en-US" sz="4800" dirty="0">
                <a:solidFill>
                  <a:schemeClr val="bg1"/>
                </a:solidFill>
                <a:latin typeface="+mj-lt"/>
                <a:ea typeface="+mj-ea"/>
                <a:cs typeface="Arial" panose="020B0604020202020204" pitchFamily="34" charset="0"/>
              </a:rPr>
              <a:t>Phase 2, sequence 7</a:t>
            </a:r>
            <a:endParaRPr lang="en-AU" sz="4800" dirty="0">
              <a:solidFill>
                <a:schemeClr val="bg1"/>
              </a:solidFill>
              <a:latin typeface="+mj-lt"/>
              <a:ea typeface="+mj-ea"/>
              <a:cs typeface="Arial" panose="020B0604020202020204" pitchFamily="34" charset="0"/>
            </a:endParaRPr>
          </a:p>
        </p:txBody>
      </p:sp>
      <p:sp>
        <p:nvSpPr>
          <p:cNvPr id="5" name="TextBox 4">
            <a:extLst>
              <a:ext uri="{FF2B5EF4-FFF2-40B4-BE49-F238E27FC236}">
                <a16:creationId xmlns:a16="http://schemas.microsoft.com/office/drawing/2014/main" id="{0C230910-8D76-13C9-68A6-518565190BC6}"/>
              </a:ext>
            </a:extLst>
          </p:cNvPr>
          <p:cNvSpPr txBox="1"/>
          <p:nvPr/>
        </p:nvSpPr>
        <p:spPr>
          <a:xfrm>
            <a:off x="532400" y="3818316"/>
            <a:ext cx="6142120" cy="646331"/>
          </a:xfrm>
          <a:prstGeom prst="rect">
            <a:avLst/>
          </a:prstGeom>
          <a:noFill/>
        </p:spPr>
        <p:txBody>
          <a:bodyPr wrap="square">
            <a:spAutoFit/>
          </a:bodyPr>
          <a:lstStyle/>
          <a:p>
            <a:r>
              <a:rPr lang="en-US" sz="3600" dirty="0">
                <a:solidFill>
                  <a:schemeClr val="accent4"/>
                </a:solidFill>
                <a:latin typeface="+mj-lt"/>
              </a:rPr>
              <a:t>Using anecdotes</a:t>
            </a:r>
            <a:endParaRPr lang="en-AU" sz="3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a:xfrm>
            <a:off x="532400" y="3150688"/>
            <a:ext cx="6197684" cy="708470"/>
          </a:xfrm>
        </p:spPr>
        <p:txBody>
          <a:bodyPr/>
          <a:lstStyle/>
          <a:p>
            <a:r>
              <a:rPr lang="en-US" dirty="0">
                <a:latin typeface="+mj-lt"/>
              </a:rPr>
              <a:t>Phase 2, sequence 6</a:t>
            </a:r>
            <a:endParaRPr lang="en-AU" dirty="0">
              <a:latin typeface="+mj-lt"/>
            </a:endParaRPr>
          </a:p>
        </p:txBody>
      </p:sp>
    </p:spTree>
    <p:extLst>
      <p:ext uri="{BB962C8B-B14F-4D97-AF65-F5344CB8AC3E}">
        <p14:creationId xmlns:p14="http://schemas.microsoft.com/office/powerpoint/2010/main" val="11037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04CA79-5D0D-78AE-1EDA-74D792B01D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2" name="Picture Placeholder 1">
            <a:extLst>
              <a:ext uri="{FF2B5EF4-FFF2-40B4-BE49-F238E27FC236}">
                <a16:creationId xmlns:a16="http://schemas.microsoft.com/office/drawing/2014/main" id="{2F7B53B3-6988-3D9A-EF01-6D6B9C08BABB}"/>
              </a:ext>
            </a:extLst>
          </p:cNvPr>
          <p:cNvSpPr>
            <a:spLocks noGrp="1"/>
          </p:cNvSpPr>
          <p:nvPr>
            <p:ph type="pic" sz="quarter" idx="13"/>
          </p:nvPr>
        </p:nvSpPr>
        <p:spPr/>
        <p:txBody>
          <a:bodyPr/>
          <a:lstStyle/>
          <a:p>
            <a:r>
              <a:rPr lang="en-AU" sz="1800" b="1" dirty="0">
                <a:latin typeface="+mj-lt"/>
                <a:cs typeface="Arial" panose="020B0604020202020204" pitchFamily="34" charset="0"/>
              </a:rPr>
              <a:t>Learning intention</a:t>
            </a:r>
          </a:p>
          <a:p>
            <a:r>
              <a:rPr lang="en-AU" sz="1800" dirty="0">
                <a:latin typeface="+mj-lt"/>
              </a:rPr>
              <a:t>We are learning to:</a:t>
            </a:r>
            <a:endParaRPr lang="en-AU" sz="1800" dirty="0">
              <a:latin typeface="+mj-lt"/>
              <a:cs typeface="Arial" panose="020B0604020202020204" pitchFamily="34" charset="0"/>
            </a:endParaRPr>
          </a:p>
          <a:p>
            <a:pPr marL="285750" indent="-285750">
              <a:buFont typeface="Arial" panose="020B0604020202020204" pitchFamily="34" charset="0"/>
              <a:buChar char="•"/>
            </a:pPr>
            <a:r>
              <a:rPr lang="en-US" sz="1800" dirty="0">
                <a:latin typeface="+mn-lt"/>
                <a:cs typeface="Arial"/>
              </a:rPr>
              <a:t>understand how to use an anecdote to develop an engaging voice.</a:t>
            </a:r>
          </a:p>
          <a:p>
            <a:endParaRPr lang="en-US" sz="1800" dirty="0">
              <a:latin typeface="+mj-lt"/>
              <a:cs typeface="Arial"/>
            </a:endParaRPr>
          </a:p>
          <a:p>
            <a:r>
              <a:rPr lang="en-AU" sz="1800" b="1" dirty="0">
                <a:latin typeface="+mj-lt"/>
                <a:cs typeface="Arial"/>
              </a:rPr>
              <a:t>Success criteria</a:t>
            </a:r>
          </a:p>
          <a:p>
            <a:r>
              <a:rPr lang="en-AU" sz="1800" dirty="0">
                <a:latin typeface="+mj-lt"/>
                <a:cs typeface="Arial"/>
              </a:rPr>
              <a:t>I will know I am successful when:</a:t>
            </a:r>
          </a:p>
          <a:p>
            <a:r>
              <a:rPr lang="en-AU" sz="1800" dirty="0">
                <a:latin typeface="+mn-lt"/>
                <a:cs typeface="Arial"/>
              </a:rPr>
              <a:t>[T</a:t>
            </a:r>
            <a:r>
              <a:rPr lang="en-US" sz="1800" dirty="0" err="1">
                <a:latin typeface="+mn-lt"/>
                <a:cs typeface="Arial"/>
              </a:rPr>
              <a:t>hese</a:t>
            </a:r>
            <a:r>
              <a:rPr lang="en-US" sz="1800" dirty="0">
                <a:latin typeface="+mn-lt"/>
                <a:cs typeface="Arial"/>
              </a:rPr>
              <a:t> could be co-constructed with the class or used as per the notes]</a:t>
            </a:r>
            <a:endParaRPr lang="en-US" dirty="0"/>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(2)</a:t>
            </a:r>
          </a:p>
        </p:txBody>
      </p:sp>
    </p:spTree>
    <p:extLst>
      <p:ext uri="{BB962C8B-B14F-4D97-AF65-F5344CB8AC3E}">
        <p14:creationId xmlns:p14="http://schemas.microsoft.com/office/powerpoint/2010/main" val="24193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F52110-2B5A-A768-37D3-690516604A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B4CF1E8B-BB6B-A990-FDEC-B7CF4392AB3A}"/>
              </a:ext>
            </a:extLst>
          </p:cNvPr>
          <p:cNvSpPr>
            <a:spLocks noGrp="1"/>
          </p:cNvSpPr>
          <p:nvPr>
            <p:ph type="pic" sz="quarter" idx="13"/>
          </p:nvPr>
        </p:nvSpPr>
        <p:spPr/>
        <p:txBody>
          <a:bodyPr/>
          <a:lstStyle/>
          <a:p>
            <a:r>
              <a:rPr lang="en-AU" sz="1800" dirty="0">
                <a:latin typeface="+mn-lt"/>
                <a:cs typeface="Arial" panose="020B0604020202020204" pitchFamily="34" charset="0"/>
              </a:rPr>
              <a:t>An anecdote is a short, often amusing or interesting story about a real person or event, usually based on personal experience or observation. These brief narratives can provide insight into human behaviour, events or situations in a memorable and engaging way. </a:t>
            </a:r>
          </a:p>
          <a:p>
            <a:r>
              <a:rPr lang="en-AU" sz="1800" dirty="0">
                <a:latin typeface="+mn-lt"/>
                <a:cs typeface="Arial" panose="020B0604020202020204" pitchFamily="34" charset="0"/>
              </a:rPr>
              <a:t>Anecdotes are typically used to illustrate a point, convey an idea or simply entertain. They are commonly shared in casual conversations, speeches or texts to add detail, description and a personal perspective to a particular topic.</a:t>
            </a:r>
          </a:p>
        </p:txBody>
      </p:sp>
      <p:sp>
        <p:nvSpPr>
          <p:cNvPr id="5" name="Text Placeholder 4">
            <a:extLst>
              <a:ext uri="{FF2B5EF4-FFF2-40B4-BE49-F238E27FC236}">
                <a16:creationId xmlns:a16="http://schemas.microsoft.com/office/drawing/2014/main" id="{C8C57798-8E97-C6C5-E313-833358FEBADF}"/>
              </a:ext>
            </a:extLst>
          </p:cNvPr>
          <p:cNvSpPr>
            <a:spLocks noGrp="1"/>
          </p:cNvSpPr>
          <p:nvPr>
            <p:ph type="body" sz="quarter" idx="18"/>
          </p:nvPr>
        </p:nvSpPr>
        <p:spPr/>
        <p:txBody>
          <a:bodyPr/>
          <a:lstStyle/>
          <a:p>
            <a:r>
              <a:rPr lang="en-US" dirty="0">
                <a:latin typeface="+mj-lt"/>
                <a:cs typeface="Arial" panose="020B0604020202020204" pitchFamily="34" charset="0"/>
              </a:rPr>
              <a:t>Revisiting the personal nature of the discursive writing style</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416C021A-52F6-8F7F-4156-E73CD961D12B}"/>
              </a:ext>
            </a:extLst>
          </p:cNvPr>
          <p:cNvSpPr>
            <a:spLocks noGrp="1"/>
          </p:cNvSpPr>
          <p:nvPr>
            <p:ph type="title"/>
          </p:nvPr>
        </p:nvSpPr>
        <p:spPr/>
        <p:txBody>
          <a:bodyPr/>
          <a:lstStyle/>
          <a:p>
            <a:r>
              <a:rPr lang="en-US" dirty="0">
                <a:latin typeface="+mj-lt"/>
                <a:cs typeface="Arial" panose="020B0604020202020204" pitchFamily="34" charset="0"/>
              </a:rPr>
              <a:t>Defining anecdotes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44307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70696-7342-9FD6-7D9C-2C414D3F54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15</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6A5C5D-2D0C-E279-5755-4412555B23EA}"/>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dirty="0">
                <a:latin typeface="+mn-lt"/>
                <a:cs typeface="Arial" panose="020B0604020202020204" pitchFamily="34" charset="0"/>
              </a:rPr>
              <a:t>The register is usually informal and written in a way someone speaks.</a:t>
            </a:r>
          </a:p>
          <a:p>
            <a:pPr marL="285750" indent="-285750">
              <a:buFont typeface="Arial" panose="020B0604020202020204" pitchFamily="34" charset="0"/>
              <a:buChar char="•"/>
            </a:pPr>
            <a:r>
              <a:rPr lang="en-AU" sz="1800" dirty="0">
                <a:latin typeface="+mn-lt"/>
                <a:cs typeface="Arial" panose="020B0604020202020204" pitchFamily="34" charset="0"/>
              </a:rPr>
              <a:t>Mostly written in first person (because you are talking about something that happened to you).</a:t>
            </a:r>
          </a:p>
          <a:p>
            <a:pPr marL="285750" indent="-285750">
              <a:buFont typeface="Arial" panose="020B0604020202020204" pitchFamily="34" charset="0"/>
              <a:buChar char="•"/>
            </a:pPr>
            <a:r>
              <a:rPr lang="en-AU" sz="1800" dirty="0">
                <a:latin typeface="+mn-lt"/>
                <a:cs typeface="Arial" panose="020B0604020202020204" pitchFamily="34" charset="0"/>
              </a:rPr>
              <a:t>Sometimes written in third person (if the anecdote is about someone else).</a:t>
            </a:r>
          </a:p>
          <a:p>
            <a:pPr marL="285750" indent="-285750">
              <a:buFont typeface="Arial" panose="020B0604020202020204" pitchFamily="34" charset="0"/>
              <a:buChar char="•"/>
            </a:pPr>
            <a:r>
              <a:rPr lang="en-AU" sz="1800" dirty="0">
                <a:latin typeface="+mn-lt"/>
                <a:cs typeface="Arial" panose="020B0604020202020204" pitchFamily="34" charset="0"/>
              </a:rPr>
              <a:t>They can vary in tone depending on the subject matter (from something serious to something more light-hearted or humorous).</a:t>
            </a:r>
          </a:p>
          <a:p>
            <a:pPr marL="285750" indent="-285750">
              <a:buFont typeface="Arial" panose="020B0604020202020204" pitchFamily="34" charset="0"/>
              <a:buChar char="•"/>
            </a:pPr>
            <a:r>
              <a:rPr lang="en-AU" sz="1800" dirty="0">
                <a:latin typeface="+mn-lt"/>
                <a:cs typeface="Arial" panose="020B0604020202020204" pitchFamily="34" charset="0"/>
              </a:rPr>
              <a:t>Are mostly written in past tense (but can be in present tense – more on this later!).</a:t>
            </a:r>
          </a:p>
          <a:p>
            <a:pPr marL="285750" indent="-285750">
              <a:buFont typeface="Arial" panose="020B0604020202020204" pitchFamily="34" charset="0"/>
              <a:buChar char="•"/>
            </a:pPr>
            <a:r>
              <a:rPr lang="en-AU" sz="1800" dirty="0">
                <a:latin typeface="+mn-lt"/>
                <a:cs typeface="Arial" panose="020B0604020202020204" pitchFamily="34" charset="0"/>
              </a:rPr>
              <a:t>They may often include hyperbole or exaggeration.</a:t>
            </a:r>
          </a:p>
          <a:p>
            <a:pPr marL="285750" indent="-285750">
              <a:buFont typeface="Arial" panose="020B0604020202020204" pitchFamily="34" charset="0"/>
              <a:buChar char="•"/>
            </a:pPr>
            <a:r>
              <a:rPr lang="en-AU" sz="1800" dirty="0">
                <a:latin typeface="+mn-lt"/>
                <a:cs typeface="Arial" panose="020B0604020202020204" pitchFamily="34" charset="0"/>
              </a:rPr>
              <a:t>Temporal connectives (words such as ‘then’ or ‘after’) are used to indicate a chronological sequence of events.</a:t>
            </a:r>
          </a:p>
        </p:txBody>
      </p:sp>
      <p:sp>
        <p:nvSpPr>
          <p:cNvPr id="3" name="Content Placeholder 2">
            <a:extLst>
              <a:ext uri="{FF2B5EF4-FFF2-40B4-BE49-F238E27FC236}">
                <a16:creationId xmlns:a16="http://schemas.microsoft.com/office/drawing/2014/main" id="{A9F1A085-AA09-5C81-3B02-5A6D1C88B09F}"/>
              </a:ext>
            </a:extLst>
          </p:cNvPr>
          <p:cNvSpPr>
            <a:spLocks noGrp="1"/>
          </p:cNvSpPr>
          <p:nvPr>
            <p:ph type="body" sz="quarter" idx="18"/>
          </p:nvPr>
        </p:nvSpPr>
        <p:spPr/>
        <p:txBody>
          <a:bodyPr/>
          <a:lstStyle/>
          <a:p>
            <a:r>
              <a:rPr lang="en-US" dirty="0">
                <a:latin typeface="+mj-lt"/>
                <a:cs typeface="Arial" panose="020B0604020202020204" pitchFamily="34" charset="0"/>
              </a:rPr>
              <a:t>Common language features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B46FC243-0F6B-7DBD-4A97-84CFF3EFA221}"/>
              </a:ext>
            </a:extLst>
          </p:cNvPr>
          <p:cNvSpPr>
            <a:spLocks noGrp="1"/>
          </p:cNvSpPr>
          <p:nvPr>
            <p:ph type="title"/>
          </p:nvPr>
        </p:nvSpPr>
        <p:spPr/>
        <p:txBody>
          <a:bodyPr/>
          <a:lstStyle/>
          <a:p>
            <a:r>
              <a:rPr lang="en-AU" dirty="0">
                <a:latin typeface="+mj-lt"/>
                <a:cs typeface="Arial" panose="020B0604020202020204" pitchFamily="34" charset="0"/>
              </a:rPr>
              <a:t>Key features of an anecdote </a:t>
            </a:r>
            <a:r>
              <a:rPr lang="en-AU" dirty="0">
                <a:solidFill>
                  <a:schemeClr val="bg1"/>
                </a:solidFill>
                <a:latin typeface="+mj-lt"/>
                <a:cs typeface="Arial" panose="020B0604020202020204" pitchFamily="34" charset="0"/>
              </a:rPr>
              <a:t>(1)</a:t>
            </a:r>
          </a:p>
        </p:txBody>
      </p:sp>
    </p:spTree>
    <p:extLst>
      <p:ext uri="{BB962C8B-B14F-4D97-AF65-F5344CB8AC3E}">
        <p14:creationId xmlns:p14="http://schemas.microsoft.com/office/powerpoint/2010/main" val="9286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28526-88E7-3FAE-FE03-F9E616C3C6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16</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85FB50A-A3B5-C72F-45DA-E41297842DF8}"/>
              </a:ext>
            </a:extLst>
          </p:cNvPr>
          <p:cNvSpPr>
            <a:spLocks noGrp="1"/>
          </p:cNvSpPr>
          <p:nvPr>
            <p:ph type="body" sz="quarter" idx="17"/>
          </p:nvPr>
        </p:nvSpPr>
        <p:spPr/>
        <p:txBody>
          <a:bodyPr/>
          <a:lstStyle/>
          <a:p>
            <a:r>
              <a:rPr lang="en-AU" sz="1800" dirty="0">
                <a:latin typeface="+mn-lt"/>
                <a:cs typeface="Arial" panose="020B0604020202020204" pitchFamily="34" charset="0"/>
              </a:rPr>
              <a:t>Anecdotes are an important feature of discursive writing. In discursive writing, anecdotes can help to:</a:t>
            </a:r>
          </a:p>
          <a:p>
            <a:pPr marL="285750" indent="-285750">
              <a:buFont typeface="Arial" panose="020B0604020202020204" pitchFamily="34" charset="0"/>
              <a:buChar char="•"/>
            </a:pPr>
            <a:r>
              <a:rPr lang="en-AU" sz="1800" dirty="0">
                <a:latin typeface="+mn-lt"/>
                <a:cs typeface="Arial" panose="020B0604020202020204" pitchFamily="34" charset="0"/>
              </a:rPr>
              <a:t>create a conversational tone</a:t>
            </a:r>
          </a:p>
          <a:p>
            <a:pPr marL="285750" indent="-285750">
              <a:buFont typeface="Arial" panose="020B0604020202020204" pitchFamily="34" charset="0"/>
              <a:buChar char="•"/>
            </a:pPr>
            <a:r>
              <a:rPr lang="en-AU" sz="1800" dirty="0">
                <a:latin typeface="+mn-lt"/>
                <a:cs typeface="Arial" panose="020B0604020202020204" pitchFamily="34" charset="0"/>
              </a:rPr>
              <a:t>build a connection between the writer/speaker and reader/listener</a:t>
            </a:r>
          </a:p>
          <a:p>
            <a:pPr marL="285750" indent="-285750">
              <a:buFont typeface="Arial" panose="020B0604020202020204" pitchFamily="34" charset="0"/>
              <a:buChar char="•"/>
            </a:pPr>
            <a:r>
              <a:rPr lang="en-AU" sz="1800" dirty="0">
                <a:latin typeface="+mn-lt"/>
                <a:cs typeface="Arial" panose="020B0604020202020204" pitchFamily="34" charset="0"/>
              </a:rPr>
              <a:t>craft an engaging personal voice</a:t>
            </a:r>
          </a:p>
          <a:p>
            <a:pPr marL="285750" indent="-285750">
              <a:buFont typeface="Arial" panose="020B0604020202020204" pitchFamily="34" charset="0"/>
              <a:buChar char="•"/>
            </a:pPr>
            <a:r>
              <a:rPr lang="en-AU" sz="1800" dirty="0">
                <a:latin typeface="+mn-lt"/>
                <a:cs typeface="Arial" panose="020B0604020202020204" pitchFamily="34" charset="0"/>
              </a:rPr>
              <a:t>build authority over the subject matter of the discursive piece by demonstrating personal experience and understanding</a:t>
            </a:r>
          </a:p>
          <a:p>
            <a:pPr marL="285750" indent="-285750">
              <a:buFont typeface="Arial" panose="020B0604020202020204" pitchFamily="34" charset="0"/>
              <a:buChar char="•"/>
            </a:pPr>
            <a:r>
              <a:rPr lang="en-AU" sz="1800" dirty="0">
                <a:latin typeface="+mn-lt"/>
                <a:cs typeface="Arial" panose="020B0604020202020204" pitchFamily="34" charset="0"/>
              </a:rPr>
              <a:t>build connections between personal experiences and the bigger ideas being explored.</a:t>
            </a:r>
          </a:p>
          <a:p>
            <a:endParaRPr lang="en-AU" dirty="0">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3775A78D-F0E8-FB81-BB13-6DB1C37E8203}"/>
              </a:ext>
            </a:extLst>
          </p:cNvPr>
          <p:cNvSpPr>
            <a:spLocks noGrp="1"/>
          </p:cNvSpPr>
          <p:nvPr>
            <p:ph type="body" sz="quarter" idx="18"/>
          </p:nvPr>
        </p:nvSpPr>
        <p:spPr/>
        <p:txBody>
          <a:bodyPr/>
          <a:lstStyle/>
          <a:p>
            <a:r>
              <a:rPr lang="en-AU" dirty="0">
                <a:latin typeface="+mj-lt"/>
                <a:cs typeface="Arial" panose="020B0604020202020204" pitchFamily="34" charset="0"/>
              </a:rPr>
              <a:t>Why are anecdotes a key feature of discursive texts?</a:t>
            </a:r>
          </a:p>
        </p:txBody>
      </p:sp>
      <p:sp>
        <p:nvSpPr>
          <p:cNvPr id="2" name="Title 1">
            <a:extLst>
              <a:ext uri="{FF2B5EF4-FFF2-40B4-BE49-F238E27FC236}">
                <a16:creationId xmlns:a16="http://schemas.microsoft.com/office/drawing/2014/main" id="{36AD9A3F-B437-8D71-0A90-D0E5E472D86C}"/>
              </a:ext>
            </a:extLst>
          </p:cNvPr>
          <p:cNvSpPr>
            <a:spLocks noGrp="1"/>
          </p:cNvSpPr>
          <p:nvPr>
            <p:ph type="title"/>
          </p:nvPr>
        </p:nvSpPr>
        <p:spPr/>
        <p:txBody>
          <a:bodyPr/>
          <a:lstStyle/>
          <a:p>
            <a:r>
              <a:rPr lang="en-AU" dirty="0">
                <a:latin typeface="+mj-lt"/>
                <a:cs typeface="Arial" panose="020B0604020202020204" pitchFamily="34" charset="0"/>
              </a:rPr>
              <a:t>Anecdotes and discursive writing</a:t>
            </a:r>
          </a:p>
        </p:txBody>
      </p:sp>
    </p:spTree>
    <p:extLst>
      <p:ext uri="{BB962C8B-B14F-4D97-AF65-F5344CB8AC3E}">
        <p14:creationId xmlns:p14="http://schemas.microsoft.com/office/powerpoint/2010/main" val="14509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9DA5E1-9256-EB43-41B7-6999B2659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17</a:t>
            </a:fld>
            <a:endParaRPr lang="en-AU">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E0E5B82-EB7D-DD52-8881-CEB0D9900CE2}"/>
              </a:ext>
            </a:extLst>
          </p:cNvPr>
          <p:cNvSpPr>
            <a:spLocks noGrp="1"/>
          </p:cNvSpPr>
          <p:nvPr>
            <p:ph type="body" sz="quarter" idx="17"/>
          </p:nvPr>
        </p:nvSpPr>
        <p:spPr/>
        <p:txBody>
          <a:bodyPr/>
          <a:lstStyle/>
          <a:p>
            <a:pPr marL="342900" indent="-342900">
              <a:buFont typeface="+mj-lt"/>
              <a:buAutoNum type="arabicPeriod"/>
            </a:pPr>
            <a:r>
              <a:rPr lang="en-AU" sz="1800" dirty="0">
                <a:latin typeface="+mn-lt"/>
                <a:cs typeface="Arial" panose="020B0604020202020204" pitchFamily="34" charset="0"/>
              </a:rPr>
              <a:t>Watch the YouTube video </a:t>
            </a:r>
            <a:r>
              <a:rPr lang="en-AU" sz="1800" u="sng" dirty="0">
                <a:solidFill>
                  <a:srgbClr val="2F5496"/>
                </a:solidFill>
                <a:effectLst/>
                <a:latin typeface="+mn-lt"/>
                <a:ea typeface="Calibri"/>
                <a:cs typeface="Arial" panose="020B0604020202020204" pitchFamily="34" charset="0"/>
                <a:hlinkClick r:id="rId3"/>
              </a:rPr>
              <a:t>How to tell an anecdote in English (5:14)</a:t>
            </a:r>
            <a:r>
              <a:rPr lang="en-AU" sz="1800" dirty="0">
                <a:latin typeface="+mn-lt"/>
                <a:cs typeface="Arial" panose="020B0604020202020204" pitchFamily="34" charset="0"/>
              </a:rPr>
              <a:t> until the 2:34 minute mark.</a:t>
            </a:r>
          </a:p>
          <a:p>
            <a:pPr marL="342900" indent="-342900">
              <a:buFont typeface="+mj-lt"/>
              <a:buAutoNum type="arabicPeriod"/>
            </a:pPr>
            <a:r>
              <a:rPr lang="en-AU" sz="1800" dirty="0">
                <a:latin typeface="+mn-lt"/>
                <a:cs typeface="Arial" panose="020B0604020202020204" pitchFamily="34" charset="0"/>
              </a:rPr>
              <a:t>Use the table in </a:t>
            </a:r>
            <a:r>
              <a:rPr lang="en-AU" sz="1800" b="1" dirty="0">
                <a:latin typeface="+mn-lt"/>
                <a:cs typeface="Arial" panose="020B0604020202020204" pitchFamily="34" charset="0"/>
              </a:rPr>
              <a:t>Phase 2, activity 6 – strategies for telling an effective anecdote </a:t>
            </a:r>
            <a:r>
              <a:rPr lang="en-AU" sz="1800" dirty="0">
                <a:latin typeface="+mn-lt"/>
                <a:cs typeface="Arial" panose="020B0604020202020204" pitchFamily="34" charset="0"/>
              </a:rPr>
              <a:t>to summarise the key suggestions made in the video about how to tell an effective anecdote.</a:t>
            </a:r>
          </a:p>
        </p:txBody>
      </p:sp>
      <p:sp>
        <p:nvSpPr>
          <p:cNvPr id="7" name="Content Placeholder 6">
            <a:extLst>
              <a:ext uri="{FF2B5EF4-FFF2-40B4-BE49-F238E27FC236}">
                <a16:creationId xmlns:a16="http://schemas.microsoft.com/office/drawing/2014/main" id="{5AEB41E9-4C31-2A2F-04AE-16424564DC49}"/>
              </a:ext>
            </a:extLst>
          </p:cNvPr>
          <p:cNvSpPr>
            <a:spLocks noGrp="1"/>
          </p:cNvSpPr>
          <p:nvPr>
            <p:ph type="body" sz="quarter" idx="18"/>
          </p:nvPr>
        </p:nvSpPr>
        <p:spPr/>
        <p:txBody>
          <a:bodyPr vert="horz" lIns="0" tIns="0" rIns="0" bIns="0" rtlCol="0" anchor="t">
            <a:noAutofit/>
          </a:bodyPr>
          <a:lstStyle/>
          <a:p>
            <a:r>
              <a:rPr lang="en-US" dirty="0">
                <a:latin typeface="+mj-lt"/>
                <a:cs typeface="Arial" panose="020B0604020202020204" pitchFamily="34" charset="0"/>
              </a:rPr>
              <a:t>How to engage your audience</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5849F2AB-6E59-5A8F-4B65-3B52FBE633BE}"/>
              </a:ext>
            </a:extLst>
          </p:cNvPr>
          <p:cNvSpPr>
            <a:spLocks noGrp="1"/>
          </p:cNvSpPr>
          <p:nvPr>
            <p:ph type="title"/>
          </p:nvPr>
        </p:nvSpPr>
        <p:spPr/>
        <p:txBody>
          <a:bodyPr/>
          <a:lstStyle/>
          <a:p>
            <a:r>
              <a:rPr lang="en-AU">
                <a:latin typeface="+mj-lt"/>
                <a:cs typeface="Arial" panose="020B0604020202020204" pitchFamily="34" charset="0"/>
              </a:rPr>
              <a:t>Key features of an anecdote </a:t>
            </a:r>
            <a:r>
              <a:rPr lang="en-AU">
                <a:solidFill>
                  <a:schemeClr val="bg1"/>
                </a:solidFill>
                <a:latin typeface="+mj-lt"/>
                <a:cs typeface="Arial" panose="020B0604020202020204" pitchFamily="34" charset="0"/>
              </a:rPr>
              <a:t>(2)</a:t>
            </a:r>
          </a:p>
        </p:txBody>
      </p:sp>
    </p:spTree>
    <p:extLst>
      <p:ext uri="{BB962C8B-B14F-4D97-AF65-F5344CB8AC3E}">
        <p14:creationId xmlns:p14="http://schemas.microsoft.com/office/powerpoint/2010/main" val="35113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18</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32B5476-742C-D8E2-6B5A-673D9C6ECF5E}"/>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3993661361"/>
              </p:ext>
            </p:extLst>
          </p:nvPr>
        </p:nvGraphicFramePr>
        <p:xfrm>
          <a:off x="354013" y="1643426"/>
          <a:ext cx="11483974" cy="4517644"/>
        </p:xfrm>
        <a:graphic>
          <a:graphicData uri="http://schemas.openxmlformats.org/drawingml/2006/table">
            <a:tbl>
              <a:tblPr firstRow="1" bandRow="1">
                <a:tableStyleId>{69012ECD-51FC-41F1-AA8D-1B2483CD663E}</a:tableStyleId>
              </a:tblPr>
              <a:tblGrid>
                <a:gridCol w="2473408">
                  <a:extLst>
                    <a:ext uri="{9D8B030D-6E8A-4147-A177-3AD203B41FA5}">
                      <a16:colId xmlns:a16="http://schemas.microsoft.com/office/drawing/2014/main" val="1584883101"/>
                    </a:ext>
                  </a:extLst>
                </a:gridCol>
                <a:gridCol w="9010566">
                  <a:extLst>
                    <a:ext uri="{9D8B030D-6E8A-4147-A177-3AD203B41FA5}">
                      <a16:colId xmlns:a16="http://schemas.microsoft.com/office/drawing/2014/main" val="4048581176"/>
                    </a:ext>
                  </a:extLst>
                </a:gridCol>
              </a:tblGrid>
              <a:tr h="370840">
                <a:tc>
                  <a:txBody>
                    <a:bodyPr/>
                    <a:lstStyle/>
                    <a:p>
                      <a:r>
                        <a:rPr lang="en-US">
                          <a:latin typeface="+mj-lt"/>
                          <a:cs typeface="Arial" panose="020B0604020202020204" pitchFamily="34" charset="0"/>
                        </a:rPr>
                        <a:t>Structural features</a:t>
                      </a:r>
                      <a:endParaRPr lang="en-AU">
                        <a:latin typeface="+mj-lt"/>
                        <a:cs typeface="Arial" panose="020B0604020202020204" pitchFamily="34" charset="0"/>
                      </a:endParaRPr>
                    </a:p>
                  </a:txBody>
                  <a:tcPr/>
                </a:tc>
                <a:tc>
                  <a:txBody>
                    <a:bodyPr/>
                    <a:lstStyle/>
                    <a:p>
                      <a:r>
                        <a:rPr lang="en-US">
                          <a:latin typeface="+mj-lt"/>
                          <a:cs typeface="Arial" panose="020B0604020202020204" pitchFamily="34" charset="0"/>
                        </a:rPr>
                        <a:t>Sample anecdote</a:t>
                      </a:r>
                      <a:endParaRPr lang="en-AU">
                        <a:latin typeface="+mj-lt"/>
                        <a:cs typeface="Arial" panose="020B0604020202020204" pitchFamily="34" charset="0"/>
                      </a:endParaRPr>
                    </a:p>
                  </a:txBody>
                  <a:tcPr/>
                </a:tc>
                <a:extLst>
                  <a:ext uri="{0D108BD9-81ED-4DB2-BD59-A6C34878D82A}">
                    <a16:rowId xmlns:a16="http://schemas.microsoft.com/office/drawing/2014/main" val="1389924322"/>
                  </a:ext>
                </a:extLst>
              </a:tr>
              <a:tr h="370840">
                <a:tc>
                  <a:txBody>
                    <a:bodyPr/>
                    <a:lstStyle/>
                    <a:p>
                      <a:pPr>
                        <a:lnSpc>
                          <a:spcPct val="125000"/>
                        </a:lnSpc>
                      </a:pPr>
                      <a:r>
                        <a:rPr lang="en-US" sz="1600">
                          <a:latin typeface="+mn-lt"/>
                          <a:cs typeface="Arial" panose="020B0604020202020204" pitchFamily="34" charset="0"/>
                        </a:rPr>
                        <a:t>Engaging introduction to get the audience’s attention</a:t>
                      </a:r>
                      <a:endParaRPr lang="en-AU" sz="1600">
                        <a:latin typeface="+mn-lt"/>
                        <a:cs typeface="Arial" panose="020B0604020202020204" pitchFamily="34" charset="0"/>
                      </a:endParaRPr>
                    </a:p>
                  </a:txBody>
                  <a:tcPr/>
                </a:tc>
                <a:tc>
                  <a:txBody>
                    <a:bodyPr/>
                    <a:lstStyle/>
                    <a:p>
                      <a:pPr>
                        <a:lnSpc>
                          <a:spcPct val="125000"/>
                        </a:lnSpc>
                      </a:pPr>
                      <a:r>
                        <a:rPr lang="en-US" sz="1600">
                          <a:latin typeface="+mn-lt"/>
                          <a:cs typeface="Arial" panose="020B0604020202020204" pitchFamily="34" charset="0"/>
                        </a:rPr>
                        <a:t>You won’t believe what happened when I went to see </a:t>
                      </a:r>
                      <a:r>
                        <a:rPr lang="en-US" sz="1600" i="1">
                          <a:latin typeface="+mn-lt"/>
                          <a:cs typeface="Arial" panose="020B0604020202020204" pitchFamily="34" charset="0"/>
                        </a:rPr>
                        <a:t>Warm Bodies </a:t>
                      </a:r>
                      <a:r>
                        <a:rPr lang="en-US" sz="1600">
                          <a:latin typeface="+mn-lt"/>
                          <a:cs typeface="Arial" panose="020B0604020202020204" pitchFamily="34" charset="0"/>
                        </a:rPr>
                        <a:t>at the cinema last week.</a:t>
                      </a:r>
                      <a:endParaRPr lang="en-AU" sz="1600">
                        <a:latin typeface="+mn-lt"/>
                        <a:cs typeface="Arial" panose="020B0604020202020204" pitchFamily="34" charset="0"/>
                      </a:endParaRPr>
                    </a:p>
                  </a:txBody>
                  <a:tcPr/>
                </a:tc>
                <a:extLst>
                  <a:ext uri="{0D108BD9-81ED-4DB2-BD59-A6C34878D82A}">
                    <a16:rowId xmlns:a16="http://schemas.microsoft.com/office/drawing/2014/main" val="900861260"/>
                  </a:ext>
                </a:extLst>
              </a:tr>
              <a:tr h="370840">
                <a:tc>
                  <a:txBody>
                    <a:bodyPr/>
                    <a:lstStyle/>
                    <a:p>
                      <a:pPr>
                        <a:lnSpc>
                          <a:spcPct val="125000"/>
                        </a:lnSpc>
                      </a:pPr>
                      <a:r>
                        <a:rPr lang="en-AU" sz="1600" kern="1200">
                          <a:solidFill>
                            <a:schemeClr val="tx1"/>
                          </a:solidFill>
                          <a:effectLst/>
                          <a:latin typeface="+mn-lt"/>
                          <a:cs typeface="Arial" panose="020B0604020202020204" pitchFamily="34" charset="0"/>
                        </a:rPr>
                        <a:t>Main events in sequential order – with no </a:t>
                      </a:r>
                      <a:r>
                        <a:rPr lang="en-AU" sz="1600" b="1" kern="1200">
                          <a:solidFill>
                            <a:schemeClr val="tx1"/>
                          </a:solidFill>
                          <a:effectLst/>
                          <a:latin typeface="+mn-lt"/>
                          <a:cs typeface="Arial" panose="020B0604020202020204" pitchFamily="34" charset="0"/>
                        </a:rPr>
                        <a:t>boring bits</a:t>
                      </a:r>
                      <a:endParaRPr lang="en-AU" sz="1600">
                        <a:latin typeface="+mn-lt"/>
                        <a:cs typeface="Arial" panose="020B0604020202020204" pitchFamily="34" charset="0"/>
                      </a:endParaRPr>
                    </a:p>
                  </a:txBody>
                  <a:tcPr/>
                </a:tc>
                <a:tc>
                  <a:txBody>
                    <a:bodyPr/>
                    <a:lstStyle/>
                    <a:p>
                      <a:pPr>
                        <a:lnSpc>
                          <a:spcPct val="125000"/>
                        </a:lnSpc>
                      </a:pPr>
                      <a:r>
                        <a:rPr lang="en-US" sz="1600" dirty="0">
                          <a:latin typeface="+mn-lt"/>
                          <a:cs typeface="Arial" panose="020B0604020202020204" pitchFamily="34" charset="0"/>
                        </a:rPr>
                        <a:t>I sat down with my popcorn, and just as the lights went out, the doors burst open, and a group of people dressed as pale-faced zombies began marching into the cinema. </a:t>
                      </a:r>
                      <a:r>
                        <a:rPr lang="en-AU" sz="1600" dirty="0">
                          <a:latin typeface="+mn-lt"/>
                          <a:cs typeface="Arial" panose="020B0604020202020204" pitchFamily="34" charset="0"/>
                        </a:rPr>
                        <a:t>I wasn’t scared </a:t>
                      </a:r>
                      <a:r>
                        <a:rPr lang="en-AU" sz="1600" b="0" dirty="0">
                          <a:latin typeface="+mn-lt"/>
                          <a:cs typeface="Arial" panose="020B0604020202020204" pitchFamily="34" charset="0"/>
                        </a:rPr>
                        <a:t>until</a:t>
                      </a:r>
                      <a:r>
                        <a:rPr lang="en-AU" sz="1600" dirty="0">
                          <a:latin typeface="+mn-lt"/>
                          <a:cs typeface="Arial" panose="020B0604020202020204" pitchFamily="34" charset="0"/>
                        </a:rPr>
                        <a:t> one came up behind me and suddenly grabbed me by the shoulders. I jumped and my popcorn went everywhere! </a:t>
                      </a:r>
                      <a:r>
                        <a:rPr lang="en-AU" sz="1600" b="0" dirty="0">
                          <a:latin typeface="+mn-lt"/>
                          <a:cs typeface="Arial" panose="020B0604020202020204" pitchFamily="34" charset="0"/>
                        </a:rPr>
                        <a:t>Next</a:t>
                      </a:r>
                      <a:r>
                        <a:rPr lang="en-AU" sz="1600" dirty="0">
                          <a:latin typeface="+mn-lt"/>
                          <a:cs typeface="Arial" panose="020B0604020202020204" pitchFamily="34" charset="0"/>
                        </a:rPr>
                        <a:t>, a teenage girl and her boyfriend ran through the doors, jumping over rows of seats and weaving their way between other people before racing out the emergency exit.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all turned and began lurching towards them, following them out the doors. </a:t>
                      </a:r>
                      <a:r>
                        <a:rPr lang="en-AU" sz="1600" b="0" dirty="0">
                          <a:latin typeface="+mn-lt"/>
                          <a:cs typeface="Arial" panose="020B0604020202020204" pitchFamily="34" charset="0"/>
                        </a:rPr>
                        <a:t>By the time </a:t>
                      </a:r>
                      <a:r>
                        <a:rPr lang="en-AU" sz="1600" dirty="0">
                          <a:latin typeface="+mn-lt"/>
                          <a:cs typeface="Arial" panose="020B0604020202020204" pitchFamily="34" charset="0"/>
                        </a:rPr>
                        <a:t>all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had left the cinema, the trailers were over, and </a:t>
                      </a:r>
                      <a:r>
                        <a:rPr lang="en-AU" sz="1600" i="1" dirty="0">
                          <a:latin typeface="+mn-lt"/>
                          <a:cs typeface="Arial" panose="020B0604020202020204" pitchFamily="34" charset="0"/>
                        </a:rPr>
                        <a:t>Warm Bodies </a:t>
                      </a:r>
                      <a:r>
                        <a:rPr lang="en-AU" sz="1600" dirty="0">
                          <a:latin typeface="+mn-lt"/>
                          <a:cs typeface="Arial" panose="020B0604020202020204" pitchFamily="34" charset="0"/>
                        </a:rPr>
                        <a:t>began.</a:t>
                      </a:r>
                    </a:p>
                  </a:txBody>
                  <a:tcPr/>
                </a:tc>
                <a:extLst>
                  <a:ext uri="{0D108BD9-81ED-4DB2-BD59-A6C34878D82A}">
                    <a16:rowId xmlns:a16="http://schemas.microsoft.com/office/drawing/2014/main" val="1619080464"/>
                  </a:ext>
                </a:extLst>
              </a:tr>
              <a:tr h="370840">
                <a:tc>
                  <a:txBody>
                    <a:bodyPr/>
                    <a:lstStyle/>
                    <a:p>
                      <a:pPr>
                        <a:lnSpc>
                          <a:spcPct val="125000"/>
                        </a:lnSpc>
                      </a:pPr>
                      <a:r>
                        <a:rPr lang="en-AU" sz="1600" kern="1200">
                          <a:solidFill>
                            <a:schemeClr val="tx1"/>
                          </a:solidFill>
                          <a:effectLst/>
                          <a:latin typeface="+mn-lt"/>
                          <a:cs typeface="Arial" panose="020B0604020202020204" pitchFamily="34" charset="0"/>
                        </a:rPr>
                        <a:t>Conclusion – something interesting or exciting, a lesson learnt </a:t>
                      </a:r>
                      <a:endParaRPr lang="en-AU" sz="1600">
                        <a:latin typeface="+mn-lt"/>
                        <a:cs typeface="Arial" panose="020B0604020202020204" pitchFamily="34" charset="0"/>
                      </a:endParaRPr>
                    </a:p>
                  </a:txBody>
                  <a:tcPr/>
                </a:tc>
                <a:tc>
                  <a:txBody>
                    <a:bodyPr/>
                    <a:lstStyle/>
                    <a:p>
                      <a:pPr>
                        <a:lnSpc>
                          <a:spcPct val="125000"/>
                        </a:lnSpc>
                      </a:pPr>
                      <a:r>
                        <a:rPr lang="en-US" sz="1600" dirty="0">
                          <a:latin typeface="+mn-lt"/>
                          <a:cs typeface="Arial" panose="020B0604020202020204" pitchFamily="34" charset="0"/>
                        </a:rPr>
                        <a:t>They were by far the most exciting movie trailers I’ve ever sat through at the cinema – and I didn’t even need to look at the screen!</a:t>
                      </a:r>
                      <a:endParaRPr lang="en-AU" sz="1600" dirty="0">
                        <a:latin typeface="+mn-lt"/>
                        <a:cs typeface="Arial" panose="020B0604020202020204" pitchFamily="34" charset="0"/>
                      </a:endParaRPr>
                    </a:p>
                  </a:txBody>
                  <a:tcPr/>
                </a:tc>
                <a:extLst>
                  <a:ext uri="{0D108BD9-81ED-4DB2-BD59-A6C34878D82A}">
                    <a16:rowId xmlns:a16="http://schemas.microsoft.com/office/drawing/2014/main" val="1142573287"/>
                  </a:ext>
                </a:extLst>
              </a:tr>
            </a:tbl>
          </a:graphicData>
        </a:graphic>
      </p:graphicFrame>
      <p:sp>
        <p:nvSpPr>
          <p:cNvPr id="3" name="Text Placeholder 2">
            <a:extLst>
              <a:ext uri="{FF2B5EF4-FFF2-40B4-BE49-F238E27FC236}">
                <a16:creationId xmlns:a16="http://schemas.microsoft.com/office/drawing/2014/main" id="{EF401835-8DBA-397A-DD67-0A4C3A214E58}"/>
              </a:ext>
            </a:extLst>
          </p:cNvPr>
          <p:cNvSpPr>
            <a:spLocks noGrp="1"/>
          </p:cNvSpPr>
          <p:nvPr>
            <p:ph type="body" sz="quarter" idx="18"/>
          </p:nvPr>
        </p:nvSpPr>
        <p:spPr/>
        <p:txBody>
          <a:bodyPr/>
          <a:lstStyle/>
          <a:p>
            <a:r>
              <a:rPr lang="en-US" dirty="0">
                <a:latin typeface="+mj-lt"/>
                <a:cs typeface="Arial" panose="020B0604020202020204" pitchFamily="34" charset="0"/>
              </a:rPr>
              <a:t>Using the structural features of an anecdote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panose="020B0604020202020204" pitchFamily="34" charset="0"/>
              </a:rPr>
              <a:t>Sample anecdote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8342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19</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32B5476-742C-D8E2-6B5A-673D9C6ECF5E}"/>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3767100608"/>
              </p:ext>
            </p:extLst>
          </p:nvPr>
        </p:nvGraphicFramePr>
        <p:xfrm>
          <a:off x="360024" y="1809529"/>
          <a:ext cx="11483974" cy="4189476"/>
        </p:xfrm>
        <a:graphic>
          <a:graphicData uri="http://schemas.openxmlformats.org/drawingml/2006/table">
            <a:tbl>
              <a:tblPr firstRow="1" bandRow="1">
                <a:tableStyleId>{69012ECD-51FC-41F1-AA8D-1B2483CD663E}</a:tableStyleId>
              </a:tblPr>
              <a:tblGrid>
                <a:gridCol w="3233964">
                  <a:extLst>
                    <a:ext uri="{9D8B030D-6E8A-4147-A177-3AD203B41FA5}">
                      <a16:colId xmlns:a16="http://schemas.microsoft.com/office/drawing/2014/main" val="1584883101"/>
                    </a:ext>
                  </a:extLst>
                </a:gridCol>
                <a:gridCol w="8250010">
                  <a:extLst>
                    <a:ext uri="{9D8B030D-6E8A-4147-A177-3AD203B41FA5}">
                      <a16:colId xmlns:a16="http://schemas.microsoft.com/office/drawing/2014/main" val="4048581176"/>
                    </a:ext>
                  </a:extLst>
                </a:gridCol>
              </a:tblGrid>
              <a:tr h="370840">
                <a:tc>
                  <a:txBody>
                    <a:bodyPr/>
                    <a:lstStyle/>
                    <a:p>
                      <a:r>
                        <a:rPr lang="en-US">
                          <a:latin typeface="+mj-lt"/>
                          <a:cs typeface="Arial" panose="020B0604020202020204" pitchFamily="34" charset="0"/>
                        </a:rPr>
                        <a:t>Structural features</a:t>
                      </a:r>
                      <a:endParaRPr lang="en-AU">
                        <a:latin typeface="+mj-lt"/>
                        <a:cs typeface="Arial" panose="020B0604020202020204" pitchFamily="34" charset="0"/>
                      </a:endParaRPr>
                    </a:p>
                  </a:txBody>
                  <a:tcPr/>
                </a:tc>
                <a:tc>
                  <a:txBody>
                    <a:bodyPr/>
                    <a:lstStyle/>
                    <a:p>
                      <a:r>
                        <a:rPr lang="en-US" dirty="0">
                          <a:latin typeface="+mj-lt"/>
                          <a:cs typeface="Arial" panose="020B0604020202020204" pitchFamily="34" charset="0"/>
                        </a:rPr>
                        <a:t>Sample anecdote</a:t>
                      </a:r>
                      <a:endParaRPr lang="en-AU" dirty="0">
                        <a:latin typeface="+mj-lt"/>
                        <a:cs typeface="Arial" panose="020B0604020202020204" pitchFamily="34" charset="0"/>
                      </a:endParaRPr>
                    </a:p>
                  </a:txBody>
                  <a:tcPr/>
                </a:tc>
                <a:extLst>
                  <a:ext uri="{0D108BD9-81ED-4DB2-BD59-A6C34878D82A}">
                    <a16:rowId xmlns:a16="http://schemas.microsoft.com/office/drawing/2014/main" val="1389924322"/>
                  </a:ext>
                </a:extLst>
              </a:tr>
              <a:tr h="370840">
                <a:tc>
                  <a:txBody>
                    <a:bodyPr/>
                    <a:lstStyle/>
                    <a:p>
                      <a:pPr>
                        <a:lnSpc>
                          <a:spcPct val="114000"/>
                        </a:lnSpc>
                      </a:pPr>
                      <a:r>
                        <a:rPr lang="en-US" sz="1600">
                          <a:latin typeface="+mn-lt"/>
                          <a:cs typeface="Arial" panose="020B0604020202020204" pitchFamily="34" charset="0"/>
                        </a:rPr>
                        <a:t>Engaging introduction to get the audience’s attention</a:t>
                      </a:r>
                      <a:endParaRPr lang="en-AU" sz="1600">
                        <a:latin typeface="+mn-lt"/>
                        <a:cs typeface="Arial" panose="020B0604020202020204" pitchFamily="34" charset="0"/>
                      </a:endParaRPr>
                    </a:p>
                  </a:txBody>
                  <a:tcPr/>
                </a:tc>
                <a:tc>
                  <a:txBody>
                    <a:bodyPr/>
                    <a:lstStyle/>
                    <a:p>
                      <a:pPr>
                        <a:lnSpc>
                          <a:spcPct val="114000"/>
                        </a:lnSpc>
                      </a:pPr>
                      <a:r>
                        <a:rPr lang="en-US" sz="1600">
                          <a:latin typeface="+mn-lt"/>
                          <a:cs typeface="Arial" panose="020B0604020202020204" pitchFamily="34" charset="0"/>
                        </a:rPr>
                        <a:t>You won’t believe what happened when I </a:t>
                      </a:r>
                      <a:r>
                        <a:rPr lang="en-US" sz="1600" b="1">
                          <a:solidFill>
                            <a:schemeClr val="accent2"/>
                          </a:solidFill>
                          <a:latin typeface="+mn-lt"/>
                          <a:cs typeface="Arial" panose="020B0604020202020204" pitchFamily="34" charset="0"/>
                        </a:rPr>
                        <a:t>went</a:t>
                      </a:r>
                      <a:r>
                        <a:rPr lang="en-US" sz="1600">
                          <a:latin typeface="+mn-lt"/>
                          <a:cs typeface="Arial" panose="020B0604020202020204" pitchFamily="34" charset="0"/>
                        </a:rPr>
                        <a:t> to see </a:t>
                      </a:r>
                      <a:r>
                        <a:rPr lang="en-US" sz="1600" i="1">
                          <a:latin typeface="+mn-lt"/>
                          <a:cs typeface="Arial" panose="020B0604020202020204" pitchFamily="34" charset="0"/>
                        </a:rPr>
                        <a:t>Warm Bodies </a:t>
                      </a:r>
                      <a:r>
                        <a:rPr lang="en-US" sz="1600">
                          <a:latin typeface="+mn-lt"/>
                          <a:cs typeface="Arial" panose="020B0604020202020204" pitchFamily="34" charset="0"/>
                        </a:rPr>
                        <a:t>at the cinema </a:t>
                      </a:r>
                      <a:r>
                        <a:rPr lang="en-US" sz="1600" b="1">
                          <a:solidFill>
                            <a:srgbClr val="FF0000"/>
                          </a:solidFill>
                          <a:latin typeface="+mn-lt"/>
                          <a:cs typeface="Arial" panose="020B0604020202020204" pitchFamily="34" charset="0"/>
                        </a:rPr>
                        <a:t>last week</a:t>
                      </a:r>
                      <a:r>
                        <a:rPr lang="en-US" sz="1600">
                          <a:latin typeface="+mn-lt"/>
                          <a:cs typeface="Arial" panose="020B0604020202020204" pitchFamily="34" charset="0"/>
                        </a:rPr>
                        <a:t>.</a:t>
                      </a:r>
                      <a:endParaRPr lang="en-AU" sz="1600">
                        <a:latin typeface="+mn-lt"/>
                        <a:cs typeface="Arial" panose="020B0604020202020204" pitchFamily="34" charset="0"/>
                      </a:endParaRPr>
                    </a:p>
                  </a:txBody>
                  <a:tcPr/>
                </a:tc>
                <a:extLst>
                  <a:ext uri="{0D108BD9-81ED-4DB2-BD59-A6C34878D82A}">
                    <a16:rowId xmlns:a16="http://schemas.microsoft.com/office/drawing/2014/main" val="900861260"/>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Main events in sequential order – with no </a:t>
                      </a:r>
                      <a:r>
                        <a:rPr lang="en-AU" sz="1600" b="1" kern="1200">
                          <a:solidFill>
                            <a:schemeClr val="tx1"/>
                          </a:solidFill>
                          <a:effectLst/>
                          <a:latin typeface="+mn-lt"/>
                          <a:cs typeface="Arial" panose="020B0604020202020204" pitchFamily="34" charset="0"/>
                        </a:rPr>
                        <a:t>boring bits</a:t>
                      </a:r>
                      <a:endParaRPr lang="en-AU" sz="1600">
                        <a:latin typeface="+mn-lt"/>
                        <a:cs typeface="Arial" panose="020B0604020202020204" pitchFamily="34" charset="0"/>
                      </a:endParaRPr>
                    </a:p>
                  </a:txBody>
                  <a:tcPr/>
                </a:tc>
                <a:tc>
                  <a:txBody>
                    <a:bodyPr/>
                    <a:lstStyle/>
                    <a:p>
                      <a:pPr>
                        <a:lnSpc>
                          <a:spcPct val="114000"/>
                        </a:lnSpc>
                      </a:pPr>
                      <a:r>
                        <a:rPr lang="en-US" sz="1600" dirty="0">
                          <a:latin typeface="+mn-lt"/>
                          <a:cs typeface="Arial" panose="020B0604020202020204" pitchFamily="34" charset="0"/>
                        </a:rPr>
                        <a:t>I </a:t>
                      </a:r>
                      <a:r>
                        <a:rPr lang="en-US" sz="1600" b="1" dirty="0">
                          <a:solidFill>
                            <a:schemeClr val="accent2"/>
                          </a:solidFill>
                          <a:latin typeface="+mn-lt"/>
                          <a:cs typeface="Arial" panose="020B0604020202020204" pitchFamily="34" charset="0"/>
                        </a:rPr>
                        <a:t>sat</a:t>
                      </a:r>
                      <a:r>
                        <a:rPr lang="en-US" sz="1600" dirty="0">
                          <a:latin typeface="+mn-lt"/>
                          <a:cs typeface="Arial" panose="020B0604020202020204" pitchFamily="34" charset="0"/>
                        </a:rPr>
                        <a:t> down with my popcorn, and just as the lights </a:t>
                      </a:r>
                      <a:r>
                        <a:rPr lang="en-US" sz="1600" b="1" dirty="0">
                          <a:solidFill>
                            <a:schemeClr val="accent2"/>
                          </a:solidFill>
                          <a:latin typeface="+mn-lt"/>
                          <a:cs typeface="Arial" panose="020B0604020202020204" pitchFamily="34" charset="0"/>
                        </a:rPr>
                        <a:t>went</a:t>
                      </a:r>
                      <a:r>
                        <a:rPr lang="en-US" sz="1600" dirty="0">
                          <a:latin typeface="+mn-lt"/>
                          <a:cs typeface="Arial" panose="020B0604020202020204" pitchFamily="34" charset="0"/>
                        </a:rPr>
                        <a:t> out, the doors burst open, and a group of people dressed as pale-faced zombies </a:t>
                      </a:r>
                      <a:r>
                        <a:rPr lang="en-US" sz="1600" b="1" dirty="0">
                          <a:solidFill>
                            <a:schemeClr val="accent2"/>
                          </a:solidFill>
                          <a:latin typeface="+mn-lt"/>
                          <a:cs typeface="Arial" panose="020B0604020202020204" pitchFamily="34" charset="0"/>
                        </a:rPr>
                        <a:t>began</a:t>
                      </a:r>
                      <a:r>
                        <a:rPr lang="en-US" sz="1600" dirty="0">
                          <a:latin typeface="+mn-lt"/>
                          <a:cs typeface="Arial" panose="020B0604020202020204" pitchFamily="34" charset="0"/>
                        </a:rPr>
                        <a:t> marching into the cinema. </a:t>
                      </a:r>
                      <a:r>
                        <a:rPr lang="en-AU" sz="1600" dirty="0">
                          <a:latin typeface="+mn-lt"/>
                          <a:cs typeface="Arial" panose="020B0604020202020204" pitchFamily="34" charset="0"/>
                        </a:rPr>
                        <a:t>I </a:t>
                      </a:r>
                      <a:r>
                        <a:rPr lang="en-AU" sz="1600" b="1" dirty="0">
                          <a:solidFill>
                            <a:schemeClr val="accent2"/>
                          </a:solidFill>
                          <a:latin typeface="+mn-lt"/>
                          <a:cs typeface="Arial" panose="020B0604020202020204" pitchFamily="34" charset="0"/>
                        </a:rPr>
                        <a:t>wasn’t</a:t>
                      </a:r>
                      <a:r>
                        <a:rPr lang="en-AU" sz="1600" dirty="0">
                          <a:latin typeface="+mn-lt"/>
                          <a:cs typeface="Arial" panose="020B0604020202020204" pitchFamily="34" charset="0"/>
                        </a:rPr>
                        <a:t> scared </a:t>
                      </a:r>
                      <a:r>
                        <a:rPr lang="en-AU" sz="1600" b="1" dirty="0">
                          <a:solidFill>
                            <a:srgbClr val="FF0000"/>
                          </a:solidFill>
                          <a:latin typeface="+mn-lt"/>
                          <a:cs typeface="Arial" panose="020B0604020202020204" pitchFamily="34" charset="0"/>
                        </a:rPr>
                        <a:t>until</a:t>
                      </a:r>
                      <a:r>
                        <a:rPr lang="en-AU" sz="1600" dirty="0">
                          <a:latin typeface="+mn-lt"/>
                          <a:cs typeface="Arial" panose="020B0604020202020204" pitchFamily="34" charset="0"/>
                        </a:rPr>
                        <a:t> one </a:t>
                      </a:r>
                      <a:r>
                        <a:rPr lang="en-AU" sz="1600" b="1" dirty="0">
                          <a:solidFill>
                            <a:schemeClr val="accent2"/>
                          </a:solidFill>
                          <a:latin typeface="+mn-lt"/>
                          <a:cs typeface="Arial" panose="020B0604020202020204" pitchFamily="34" charset="0"/>
                        </a:rPr>
                        <a:t>came up </a:t>
                      </a:r>
                      <a:r>
                        <a:rPr lang="en-AU" sz="1600" dirty="0">
                          <a:latin typeface="+mn-lt"/>
                          <a:cs typeface="Arial" panose="020B0604020202020204" pitchFamily="34" charset="0"/>
                        </a:rPr>
                        <a:t>behind me and suddenly </a:t>
                      </a:r>
                      <a:r>
                        <a:rPr lang="en-AU" sz="1600" b="1" dirty="0">
                          <a:solidFill>
                            <a:schemeClr val="accent2"/>
                          </a:solidFill>
                          <a:latin typeface="+mn-lt"/>
                          <a:cs typeface="Arial" panose="020B0604020202020204" pitchFamily="34" charset="0"/>
                        </a:rPr>
                        <a:t>grabbed</a:t>
                      </a:r>
                      <a:r>
                        <a:rPr lang="en-AU" sz="1600" dirty="0">
                          <a:latin typeface="+mn-lt"/>
                          <a:cs typeface="Arial" panose="020B0604020202020204" pitchFamily="34" charset="0"/>
                        </a:rPr>
                        <a:t> me by the shoulders. I </a:t>
                      </a:r>
                      <a:r>
                        <a:rPr lang="en-AU" sz="1600" b="1" dirty="0">
                          <a:solidFill>
                            <a:schemeClr val="accent2"/>
                          </a:solidFill>
                          <a:latin typeface="+mn-lt"/>
                          <a:cs typeface="Arial" panose="020B0604020202020204" pitchFamily="34" charset="0"/>
                        </a:rPr>
                        <a:t>jumped</a:t>
                      </a:r>
                      <a:r>
                        <a:rPr lang="en-AU" sz="1600" dirty="0">
                          <a:latin typeface="+mn-lt"/>
                          <a:cs typeface="Arial" panose="020B0604020202020204" pitchFamily="34" charset="0"/>
                        </a:rPr>
                        <a:t> and my popcorn </a:t>
                      </a:r>
                      <a:r>
                        <a:rPr lang="en-AU" sz="1600" b="1" dirty="0">
                          <a:solidFill>
                            <a:schemeClr val="accent2"/>
                          </a:solidFill>
                          <a:latin typeface="+mn-lt"/>
                          <a:cs typeface="Arial" panose="020B0604020202020204" pitchFamily="34" charset="0"/>
                        </a:rPr>
                        <a:t>went</a:t>
                      </a:r>
                      <a:r>
                        <a:rPr lang="en-AU" sz="1600" dirty="0">
                          <a:latin typeface="+mn-lt"/>
                          <a:cs typeface="Arial" panose="020B0604020202020204" pitchFamily="34" charset="0"/>
                        </a:rPr>
                        <a:t> everywhere! </a:t>
                      </a:r>
                      <a:r>
                        <a:rPr lang="en-AU" sz="1600" b="1" dirty="0">
                          <a:solidFill>
                            <a:srgbClr val="FF0000"/>
                          </a:solidFill>
                          <a:latin typeface="+mn-lt"/>
                          <a:cs typeface="Arial" panose="020B0604020202020204" pitchFamily="34" charset="0"/>
                        </a:rPr>
                        <a:t>Next</a:t>
                      </a:r>
                      <a:r>
                        <a:rPr lang="en-AU" sz="1600" dirty="0">
                          <a:latin typeface="+mn-lt"/>
                          <a:cs typeface="Arial" panose="020B0604020202020204" pitchFamily="34" charset="0"/>
                        </a:rPr>
                        <a:t>, a teenage girl and her boyfriend </a:t>
                      </a:r>
                      <a:r>
                        <a:rPr lang="en-AU" sz="1600" b="1" dirty="0">
                          <a:solidFill>
                            <a:schemeClr val="accent2"/>
                          </a:solidFill>
                          <a:latin typeface="+mn-lt"/>
                          <a:cs typeface="Arial" panose="020B0604020202020204" pitchFamily="34" charset="0"/>
                        </a:rPr>
                        <a:t>ran</a:t>
                      </a:r>
                      <a:r>
                        <a:rPr lang="en-AU" sz="1600" dirty="0">
                          <a:latin typeface="+mn-lt"/>
                          <a:cs typeface="Arial" panose="020B0604020202020204" pitchFamily="34" charset="0"/>
                        </a:rPr>
                        <a:t> through the doors, jumping over rows of seats and weaving their way between other people </a:t>
                      </a:r>
                      <a:r>
                        <a:rPr lang="en-AU" sz="1600" b="1" dirty="0">
                          <a:solidFill>
                            <a:srgbClr val="FF0000"/>
                          </a:solidFill>
                          <a:latin typeface="+mn-lt"/>
                          <a:cs typeface="Arial" panose="020B0604020202020204" pitchFamily="34" charset="0"/>
                        </a:rPr>
                        <a:t>before</a:t>
                      </a:r>
                      <a:r>
                        <a:rPr lang="en-AU" sz="1600" dirty="0">
                          <a:latin typeface="+mn-lt"/>
                          <a:cs typeface="Arial" panose="020B0604020202020204" pitchFamily="34" charset="0"/>
                        </a:rPr>
                        <a:t> racing out the emergency exit.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all </a:t>
                      </a:r>
                      <a:r>
                        <a:rPr lang="en-AU" sz="1600" b="1" dirty="0">
                          <a:solidFill>
                            <a:schemeClr val="accent2"/>
                          </a:solidFill>
                          <a:latin typeface="+mn-lt"/>
                          <a:cs typeface="Arial" panose="020B0604020202020204" pitchFamily="34" charset="0"/>
                        </a:rPr>
                        <a:t>turned</a:t>
                      </a:r>
                      <a:r>
                        <a:rPr lang="en-AU" sz="1600" dirty="0">
                          <a:latin typeface="+mn-lt"/>
                          <a:cs typeface="Arial" panose="020B0604020202020204" pitchFamily="34" charset="0"/>
                        </a:rPr>
                        <a:t> and </a:t>
                      </a:r>
                      <a:r>
                        <a:rPr lang="en-AU" sz="1600" b="1" dirty="0">
                          <a:solidFill>
                            <a:schemeClr val="accent2"/>
                          </a:solidFill>
                          <a:latin typeface="+mn-lt"/>
                          <a:cs typeface="Arial" panose="020B0604020202020204" pitchFamily="34" charset="0"/>
                        </a:rPr>
                        <a:t>began</a:t>
                      </a:r>
                      <a:r>
                        <a:rPr lang="en-AU" sz="1600" dirty="0">
                          <a:latin typeface="+mn-lt"/>
                          <a:cs typeface="Arial" panose="020B0604020202020204" pitchFamily="34" charset="0"/>
                        </a:rPr>
                        <a:t> lurching towards them, following them out the doors. </a:t>
                      </a:r>
                      <a:r>
                        <a:rPr lang="en-AU" sz="1600" b="1" dirty="0">
                          <a:solidFill>
                            <a:srgbClr val="FF0000"/>
                          </a:solidFill>
                          <a:latin typeface="+mn-lt"/>
                          <a:cs typeface="Arial" panose="020B0604020202020204" pitchFamily="34" charset="0"/>
                        </a:rPr>
                        <a:t>By the time </a:t>
                      </a:r>
                      <a:r>
                        <a:rPr lang="en-AU" sz="1600" dirty="0">
                          <a:latin typeface="+mn-lt"/>
                          <a:cs typeface="Arial" panose="020B0604020202020204" pitchFamily="34" charset="0"/>
                        </a:rPr>
                        <a:t>all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t>
                      </a:r>
                      <a:r>
                        <a:rPr lang="en-AU" sz="1600" b="1" dirty="0">
                          <a:solidFill>
                            <a:schemeClr val="accent2"/>
                          </a:solidFill>
                          <a:latin typeface="+mn-lt"/>
                          <a:cs typeface="Arial" panose="020B0604020202020204" pitchFamily="34" charset="0"/>
                        </a:rPr>
                        <a:t>had left </a:t>
                      </a:r>
                      <a:r>
                        <a:rPr lang="en-AU" sz="1600" dirty="0">
                          <a:latin typeface="+mn-lt"/>
                          <a:cs typeface="Arial" panose="020B0604020202020204" pitchFamily="34" charset="0"/>
                        </a:rPr>
                        <a:t>the cinema, the trailers </a:t>
                      </a:r>
                      <a:r>
                        <a:rPr lang="en-AU" sz="1600" b="1" dirty="0">
                          <a:solidFill>
                            <a:schemeClr val="accent2"/>
                          </a:solidFill>
                          <a:latin typeface="+mn-lt"/>
                          <a:cs typeface="Arial" panose="020B0604020202020204" pitchFamily="34" charset="0"/>
                        </a:rPr>
                        <a:t>were</a:t>
                      </a:r>
                      <a:r>
                        <a:rPr lang="en-AU" sz="1600" dirty="0">
                          <a:latin typeface="+mn-lt"/>
                          <a:cs typeface="Arial" panose="020B0604020202020204" pitchFamily="34" charset="0"/>
                        </a:rPr>
                        <a:t> over, and </a:t>
                      </a:r>
                      <a:r>
                        <a:rPr lang="en-AU" sz="1600" i="1" dirty="0">
                          <a:latin typeface="+mn-lt"/>
                          <a:cs typeface="Arial" panose="020B0604020202020204" pitchFamily="34" charset="0"/>
                        </a:rPr>
                        <a:t>Warm Bodies </a:t>
                      </a:r>
                      <a:r>
                        <a:rPr lang="en-AU" sz="1600" b="1" dirty="0">
                          <a:solidFill>
                            <a:schemeClr val="accent2"/>
                          </a:solidFill>
                          <a:latin typeface="+mn-lt"/>
                          <a:cs typeface="Arial" panose="020B0604020202020204" pitchFamily="34" charset="0"/>
                        </a:rPr>
                        <a:t>began</a:t>
                      </a:r>
                      <a:r>
                        <a:rPr lang="en-AU" sz="1600" dirty="0">
                          <a:latin typeface="+mn-lt"/>
                          <a:cs typeface="Arial" panose="020B0604020202020204" pitchFamily="34" charset="0"/>
                        </a:rPr>
                        <a:t>.</a:t>
                      </a:r>
                    </a:p>
                  </a:txBody>
                  <a:tcPr/>
                </a:tc>
                <a:extLst>
                  <a:ext uri="{0D108BD9-81ED-4DB2-BD59-A6C34878D82A}">
                    <a16:rowId xmlns:a16="http://schemas.microsoft.com/office/drawing/2014/main" val="1619080464"/>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Conclusion – something interesting or exciting, a lesson learnt </a:t>
                      </a:r>
                      <a:endParaRPr lang="en-AU" sz="1600">
                        <a:latin typeface="+mn-lt"/>
                        <a:cs typeface="Arial" panose="020B0604020202020204" pitchFamily="34" charset="0"/>
                      </a:endParaRPr>
                    </a:p>
                  </a:txBody>
                  <a:tcPr/>
                </a:tc>
                <a:tc>
                  <a:txBody>
                    <a:bodyPr/>
                    <a:lstStyle/>
                    <a:p>
                      <a:pPr>
                        <a:lnSpc>
                          <a:spcPct val="114000"/>
                        </a:lnSpc>
                      </a:pPr>
                      <a:r>
                        <a:rPr lang="en-US" sz="1600" dirty="0">
                          <a:latin typeface="+mn-lt"/>
                          <a:cs typeface="Arial" panose="020B0604020202020204" pitchFamily="34" charset="0"/>
                        </a:rPr>
                        <a:t>They </a:t>
                      </a:r>
                      <a:r>
                        <a:rPr lang="en-US" sz="1600" b="1" dirty="0">
                          <a:solidFill>
                            <a:schemeClr val="accent2"/>
                          </a:solidFill>
                          <a:latin typeface="+mn-lt"/>
                          <a:cs typeface="Arial" panose="020B0604020202020204" pitchFamily="34" charset="0"/>
                        </a:rPr>
                        <a:t>were</a:t>
                      </a:r>
                      <a:r>
                        <a:rPr lang="en-US" sz="1600" dirty="0">
                          <a:latin typeface="+mn-lt"/>
                          <a:cs typeface="Arial" panose="020B0604020202020204" pitchFamily="34" charset="0"/>
                        </a:rPr>
                        <a:t> by far the most exciting movie trailers I’ve ever sat through at the cinema – and I didn’t even need to look at the screen!</a:t>
                      </a:r>
                      <a:endParaRPr lang="en-AU" sz="1600" dirty="0">
                        <a:latin typeface="+mn-lt"/>
                        <a:cs typeface="Arial" panose="020B0604020202020204" pitchFamily="34" charset="0"/>
                      </a:endParaRPr>
                    </a:p>
                  </a:txBody>
                  <a:tcPr/>
                </a:tc>
                <a:extLst>
                  <a:ext uri="{0D108BD9-81ED-4DB2-BD59-A6C34878D82A}">
                    <a16:rowId xmlns:a16="http://schemas.microsoft.com/office/drawing/2014/main" val="1142573287"/>
                  </a:ext>
                </a:extLst>
              </a:tr>
            </a:tbl>
          </a:graphicData>
        </a:graphic>
      </p:graphicFrame>
      <p:sp>
        <p:nvSpPr>
          <p:cNvPr id="3" name="Text Placeholder 2">
            <a:extLst>
              <a:ext uri="{FF2B5EF4-FFF2-40B4-BE49-F238E27FC236}">
                <a16:creationId xmlns:a16="http://schemas.microsoft.com/office/drawing/2014/main" id="{08A82E02-9DDD-4F9E-E5D9-92E1CB252863}"/>
              </a:ext>
            </a:extLst>
          </p:cNvPr>
          <p:cNvSpPr>
            <a:spLocks noGrp="1"/>
          </p:cNvSpPr>
          <p:nvPr>
            <p:ph type="body" sz="quarter" idx="18"/>
          </p:nvPr>
        </p:nvSpPr>
        <p:spPr/>
        <p:txBody>
          <a:bodyPr/>
          <a:lstStyle/>
          <a:p>
            <a:r>
              <a:rPr lang="en-US" dirty="0">
                <a:latin typeface="+mj-lt"/>
                <a:cs typeface="Arial" panose="020B0604020202020204" pitchFamily="34" charset="0"/>
              </a:rPr>
              <a:t>Using the structural features of an anecdote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panose="020B0604020202020204" pitchFamily="34" charset="0"/>
              </a:rPr>
              <a:t>Sample anecdote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5188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6" name="TextBox 5">
            <a:extLst>
              <a:ext uri="{FF2B5EF4-FFF2-40B4-BE49-F238E27FC236}">
                <a16:creationId xmlns:a16="http://schemas.microsoft.com/office/drawing/2014/main" id="{648FE9FC-14C6-7733-1638-7611B3959A32}"/>
              </a:ext>
            </a:extLst>
          </p:cNvPr>
          <p:cNvSpPr txBox="1"/>
          <p:nvPr/>
        </p:nvSpPr>
        <p:spPr>
          <a:xfrm>
            <a:off x="540000" y="4672069"/>
            <a:ext cx="6142120" cy="1934312"/>
          </a:xfrm>
          <a:prstGeom prst="rect">
            <a:avLst/>
          </a:prstGeom>
          <a:noFill/>
        </p:spPr>
        <p:txBody>
          <a:bodyPr wrap="square">
            <a:spAutoFit/>
          </a:bodyPr>
          <a:lstStyle/>
          <a:p>
            <a:pPr>
              <a:lnSpc>
                <a:spcPct val="114000"/>
              </a:lnSpc>
            </a:pPr>
            <a:r>
              <a:rPr lang="en-AU" sz="3600" dirty="0">
                <a:solidFill>
                  <a:schemeClr val="accent4"/>
                </a:solidFill>
                <a:latin typeface="+mj-lt"/>
                <a:cs typeface="Arial" panose="020B0604020202020204" pitchFamily="34" charset="0"/>
              </a:rPr>
              <a:t>considering the role of alternate perspectives in discursive writing</a:t>
            </a:r>
            <a:endParaRPr lang="en-AU"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p:txBody>
          <a:bodyPr/>
          <a:lstStyle/>
          <a:p>
            <a:r>
              <a:rPr lang="en-AU" dirty="0">
                <a:latin typeface="+mj-lt"/>
                <a:cs typeface="Arial" panose="020B0604020202020204" pitchFamily="34" charset="0"/>
              </a:rPr>
              <a:t>Phase 1, sequence 2</a:t>
            </a:r>
          </a:p>
        </p:txBody>
      </p:sp>
      <p:sp>
        <p:nvSpPr>
          <p:cNvPr id="2" name="TextBox 1">
            <a:extLst>
              <a:ext uri="{FF2B5EF4-FFF2-40B4-BE49-F238E27FC236}">
                <a16:creationId xmlns:a16="http://schemas.microsoft.com/office/drawing/2014/main" id="{E3593B27-4358-65EA-9A98-0DA9F568986E}"/>
              </a:ext>
              <a:ext uri="{C183D7F6-B498-43B3-948B-1728B52AA6E4}">
                <adec:decorative xmlns:adec="http://schemas.microsoft.com/office/drawing/2017/decorative" val="1"/>
              </a:ext>
            </a:extLst>
          </p:cNvPr>
          <p:cNvSpPr txBox="1"/>
          <p:nvPr/>
        </p:nvSpPr>
        <p:spPr>
          <a:xfrm>
            <a:off x="540001" y="384128"/>
            <a:ext cx="2475916" cy="305683"/>
          </a:xfrm>
          <a:prstGeom prst="rect">
            <a:avLst/>
          </a:prstGeom>
          <a:noFill/>
        </p:spPr>
        <p:txBody>
          <a:bodyPr wrap="square" lIns="0" tIns="0" rIns="0" bIns="0" rtlCol="0">
            <a:noAutofit/>
          </a:bodyPr>
          <a:lstStyle/>
          <a:p>
            <a:pPr algn="l"/>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2765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C03BE-9E73-F1EE-C35A-7F5B81EBA6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20</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2E5FCF5-1E5E-B44A-68ED-AD31B1918509}"/>
              </a:ext>
            </a:extLst>
          </p:cNvPr>
          <p:cNvSpPr>
            <a:spLocks noGrp="1"/>
          </p:cNvSpPr>
          <p:nvPr>
            <p:ph type="body" sz="quarter" idx="17"/>
          </p:nvPr>
        </p:nvSpPr>
        <p:spPr/>
        <p:txBody>
          <a:bodyPr vert="horz" lIns="0" tIns="0" rIns="0" bIns="0" rtlCol="0" anchor="t">
            <a:noAutofit/>
          </a:bodyPr>
          <a:lstStyle/>
          <a:p>
            <a:pPr marL="342900" indent="-342900">
              <a:buFont typeface="+mj-lt"/>
              <a:buAutoNum type="arabicPeriod"/>
            </a:pPr>
            <a:r>
              <a:rPr lang="en-AU" sz="1800">
                <a:latin typeface="+mn-lt"/>
                <a:cs typeface="Arial" panose="020B0604020202020204" pitchFamily="34" charset="0"/>
              </a:rPr>
              <a:t>Watch the rest of </a:t>
            </a:r>
            <a:r>
              <a:rPr lang="en-AU" sz="1800" u="sng">
                <a:solidFill>
                  <a:srgbClr val="2F5496"/>
                </a:solidFill>
                <a:effectLst/>
                <a:latin typeface="+mn-lt"/>
                <a:ea typeface="Calibri" panose="020F0502020204030204" pitchFamily="34" charset="0"/>
                <a:cs typeface="Arial" panose="020B0604020202020204" pitchFamily="34" charset="0"/>
                <a:hlinkClick r:id="rId3"/>
              </a:rPr>
              <a:t>How to tell an anecdote in English (5:14)</a:t>
            </a:r>
            <a:r>
              <a:rPr lang="en-AU" sz="1800">
                <a:latin typeface="+mn-lt"/>
                <a:cs typeface="Arial" panose="020B0604020202020204" pitchFamily="34" charset="0"/>
              </a:rPr>
              <a:t>, from the 2:34 minute mark.</a:t>
            </a:r>
          </a:p>
          <a:p>
            <a:pPr marL="342900" indent="-342900">
              <a:buFont typeface="+mj-lt"/>
              <a:buAutoNum type="arabicPeriod"/>
            </a:pPr>
            <a:r>
              <a:rPr lang="en-AU" sz="1800">
                <a:latin typeface="+mn-lt"/>
                <a:cs typeface="Arial"/>
              </a:rPr>
              <a:t>As you are watching, answer the following questions about tense</a:t>
            </a:r>
          </a:p>
          <a:p>
            <a:pPr marL="759460" lvl="4" indent="-400050">
              <a:buFont typeface="+mj-lt"/>
              <a:buAutoNum type="alphaLcPeriod"/>
            </a:pPr>
            <a:r>
              <a:rPr lang="en-AU">
                <a:latin typeface="+mn-lt"/>
                <a:cs typeface="Arial" panose="020B0604020202020204" pitchFamily="34" charset="0"/>
              </a:rPr>
              <a:t>What tense does the speaker begin speaking in? What words demonstrate this?</a:t>
            </a:r>
            <a:endParaRPr lang="en-AU">
              <a:latin typeface="+mn-lt"/>
            </a:endParaRPr>
          </a:p>
          <a:p>
            <a:pPr marL="759460" lvl="4" indent="-400050">
              <a:buFont typeface="+mj-lt"/>
              <a:buAutoNum type="alphaLcPeriod"/>
            </a:pPr>
            <a:r>
              <a:rPr lang="en-AU">
                <a:latin typeface="+mn-lt"/>
                <a:cs typeface="Arial" panose="020B0604020202020204" pitchFamily="34" charset="0"/>
              </a:rPr>
              <a:t>The speaker changes tense multiple times throughout the anecdote. To what tense does she change?</a:t>
            </a:r>
            <a:endParaRPr lang="en-AU">
              <a:latin typeface="+mn-lt"/>
            </a:endParaRPr>
          </a:p>
          <a:p>
            <a:pPr marL="759460" lvl="4" indent="-400050">
              <a:buFont typeface="+mj-lt"/>
              <a:buAutoNum type="alphaLcPeriod"/>
            </a:pPr>
            <a:r>
              <a:rPr lang="en-AU">
                <a:latin typeface="+mn-lt"/>
                <a:cs typeface="Arial" panose="020B0604020202020204" pitchFamily="34" charset="0"/>
              </a:rPr>
              <a:t>What tense do you think is most useful in bringing listeners into the world of a spoken anecdote?</a:t>
            </a:r>
            <a:endParaRPr lang="en-AU">
              <a:latin typeface="+mn-lt"/>
            </a:endParaRPr>
          </a:p>
          <a:p>
            <a:pPr marL="342900" indent="-342900">
              <a:buFont typeface="+mj-lt"/>
              <a:buAutoNum type="arabicPeriod"/>
            </a:pPr>
            <a:r>
              <a:rPr lang="en-AU" sz="1800">
                <a:latin typeface="+mn-lt"/>
                <a:cs typeface="Arial" panose="020B0604020202020204" pitchFamily="34" charset="0"/>
              </a:rPr>
              <a:t>Using the sample anecdote where you annotated the past tense words, transform the main events so that they are written in present tense.</a:t>
            </a:r>
          </a:p>
        </p:txBody>
      </p:sp>
      <p:sp>
        <p:nvSpPr>
          <p:cNvPr id="6" name="Text Placeholder 5">
            <a:extLst>
              <a:ext uri="{FF2B5EF4-FFF2-40B4-BE49-F238E27FC236}">
                <a16:creationId xmlns:a16="http://schemas.microsoft.com/office/drawing/2014/main" id="{34576156-69E3-57C9-9B68-C77B653C3ED0}"/>
              </a:ext>
            </a:extLst>
          </p:cNvPr>
          <p:cNvSpPr>
            <a:spLocks noGrp="1"/>
          </p:cNvSpPr>
          <p:nvPr>
            <p:ph type="body" sz="quarter" idx="18"/>
          </p:nvPr>
        </p:nvSpPr>
        <p:spPr/>
        <p:txBody>
          <a:bodyPr/>
          <a:lstStyle/>
          <a:p>
            <a:r>
              <a:rPr lang="en-AU">
                <a:latin typeface="+mj-lt"/>
                <a:cs typeface="Arial" panose="020B0604020202020204" pitchFamily="34" charset="0"/>
              </a:rPr>
              <a:t>Fluctuating between past and present</a:t>
            </a:r>
          </a:p>
        </p:txBody>
      </p:sp>
      <p:sp>
        <p:nvSpPr>
          <p:cNvPr id="2" name="Title 1">
            <a:extLst>
              <a:ext uri="{FF2B5EF4-FFF2-40B4-BE49-F238E27FC236}">
                <a16:creationId xmlns:a16="http://schemas.microsoft.com/office/drawing/2014/main" id="{36D38AFB-EFAA-1202-2C40-33E6BF6A19C8}"/>
              </a:ext>
            </a:extLst>
          </p:cNvPr>
          <p:cNvSpPr>
            <a:spLocks noGrp="1"/>
          </p:cNvSpPr>
          <p:nvPr>
            <p:ph type="title"/>
          </p:nvPr>
        </p:nvSpPr>
        <p:spPr/>
        <p:txBody>
          <a:bodyPr/>
          <a:lstStyle/>
          <a:p>
            <a:r>
              <a:rPr lang="en-AU" dirty="0">
                <a:latin typeface="+mj-lt"/>
                <a:cs typeface="Arial" panose="020B0604020202020204" pitchFamily="34" charset="0"/>
              </a:rPr>
              <a:t>Experimenting with tense</a:t>
            </a:r>
          </a:p>
        </p:txBody>
      </p:sp>
    </p:spTree>
    <p:extLst>
      <p:ext uri="{BB962C8B-B14F-4D97-AF65-F5344CB8AC3E}">
        <p14:creationId xmlns:p14="http://schemas.microsoft.com/office/powerpoint/2010/main" val="30411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21</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44B20CA-80DD-6F83-EA6F-66D9ECD3CE8B}"/>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B715198-A8F7-2DED-1F76-B49CFC07BF58}"/>
              </a:ext>
            </a:extLst>
          </p:cNvPr>
          <p:cNvSpPr>
            <a:spLocks noGrp="1"/>
          </p:cNvSpPr>
          <p:nvPr>
            <p:ph sz="half" idx="4294967295"/>
          </p:nvPr>
        </p:nvSpPr>
        <p:spPr>
          <a:xfrm>
            <a:off x="6633783" y="2006934"/>
            <a:ext cx="4849812" cy="3870325"/>
          </a:xfrm>
        </p:spPr>
        <p:txBody>
          <a:bodyPr/>
          <a:lstStyle/>
          <a:p>
            <a:r>
              <a:rPr lang="en-AU" sz="1800" dirty="0">
                <a:latin typeface="+mn-lt"/>
                <a:cs typeface="Arial" panose="020B0604020202020204" pitchFamily="34" charset="0"/>
              </a:rPr>
              <a:t>Picture this – </a:t>
            </a:r>
            <a:r>
              <a:rPr lang="en-AU" sz="1800" b="1" dirty="0">
                <a:latin typeface="+mn-lt"/>
                <a:cs typeface="Arial" panose="020B0604020202020204" pitchFamily="34" charset="0"/>
              </a:rPr>
              <a:t>I’m</a:t>
            </a:r>
            <a:r>
              <a:rPr lang="en-AU" sz="1800" dirty="0">
                <a:latin typeface="+mn-lt"/>
                <a:cs typeface="Arial" panose="020B0604020202020204" pitchFamily="34" charset="0"/>
              </a:rPr>
              <a:t> </a:t>
            </a:r>
            <a:r>
              <a:rPr lang="en-AU" sz="1800" b="1" dirty="0">
                <a:latin typeface="+mn-lt"/>
                <a:cs typeface="Arial" panose="020B0604020202020204" pitchFamily="34" charset="0"/>
              </a:rPr>
              <a:t>sitting</a:t>
            </a:r>
            <a:r>
              <a:rPr lang="en-AU" sz="1800" dirty="0">
                <a:latin typeface="+mn-lt"/>
                <a:cs typeface="Arial" panose="020B0604020202020204" pitchFamily="34" charset="0"/>
              </a:rPr>
              <a:t> in the cinema waiting for the movie to start. </a:t>
            </a:r>
            <a:r>
              <a:rPr lang="en-AU" sz="1800" b="1" dirty="0">
                <a:latin typeface="+mn-lt"/>
                <a:cs typeface="Arial" panose="020B0604020202020204" pitchFamily="34" charset="0"/>
              </a:rPr>
              <a:t>I’m eating </a:t>
            </a:r>
            <a:r>
              <a:rPr lang="en-AU" sz="1800" dirty="0">
                <a:latin typeface="+mn-lt"/>
                <a:cs typeface="Arial" panose="020B0604020202020204" pitchFamily="34" charset="0"/>
              </a:rPr>
              <a:t>my popcorn, and just as the lights </a:t>
            </a:r>
            <a:r>
              <a:rPr lang="en-AU" sz="1800" b="1" dirty="0">
                <a:latin typeface="+mn-lt"/>
                <a:cs typeface="Arial" panose="020B0604020202020204" pitchFamily="34" charset="0"/>
              </a:rPr>
              <a:t>go</a:t>
            </a:r>
            <a:r>
              <a:rPr lang="en-AU" sz="1800" dirty="0">
                <a:latin typeface="+mn-lt"/>
                <a:cs typeface="Arial" panose="020B0604020202020204" pitchFamily="34" charset="0"/>
              </a:rPr>
              <a:t> out, BAM! The doors burst open and this group of people dressed like zombies </a:t>
            </a:r>
            <a:r>
              <a:rPr lang="en-AU" sz="1800" b="1" dirty="0">
                <a:latin typeface="+mn-lt"/>
                <a:cs typeface="Arial" panose="020B0604020202020204" pitchFamily="34" charset="0"/>
              </a:rPr>
              <a:t>begin</a:t>
            </a:r>
            <a:r>
              <a:rPr lang="en-AU" sz="1800" dirty="0">
                <a:latin typeface="+mn-lt"/>
                <a:cs typeface="Arial" panose="020B0604020202020204" pitchFamily="34" charset="0"/>
              </a:rPr>
              <a:t> marching down the aisles. </a:t>
            </a:r>
            <a:r>
              <a:rPr lang="en-AU" sz="1800" b="1" dirty="0">
                <a:latin typeface="+mn-lt"/>
                <a:cs typeface="Arial" panose="020B0604020202020204" pitchFamily="34" charset="0"/>
              </a:rPr>
              <a:t>I’m</a:t>
            </a:r>
            <a:r>
              <a:rPr lang="en-AU" sz="1800" dirty="0">
                <a:latin typeface="+mn-lt"/>
                <a:cs typeface="Arial" panose="020B0604020202020204" pitchFamily="34" charset="0"/>
              </a:rPr>
              <a:t> not scared, </a:t>
            </a:r>
            <a:r>
              <a:rPr lang="en-AU" sz="1800" b="1" dirty="0">
                <a:latin typeface="+mn-lt"/>
                <a:cs typeface="Arial" panose="020B0604020202020204" pitchFamily="34" charset="0"/>
              </a:rPr>
              <a:t>I’m</a:t>
            </a:r>
            <a:r>
              <a:rPr lang="en-AU" sz="1800" dirty="0">
                <a:latin typeface="+mn-lt"/>
                <a:cs typeface="Arial" panose="020B0604020202020204" pitchFamily="34" charset="0"/>
              </a:rPr>
              <a:t> ok, but then one </a:t>
            </a:r>
            <a:r>
              <a:rPr lang="en-AU" sz="1800" b="1" dirty="0">
                <a:latin typeface="+mn-lt"/>
                <a:cs typeface="Arial" panose="020B0604020202020204" pitchFamily="34" charset="0"/>
              </a:rPr>
              <a:t>comes up</a:t>
            </a:r>
            <a:r>
              <a:rPr lang="en-AU" sz="1800" dirty="0">
                <a:latin typeface="+mn-lt"/>
                <a:cs typeface="Arial" panose="020B0604020202020204" pitchFamily="34" charset="0"/>
              </a:rPr>
              <a:t> behind me and </a:t>
            </a:r>
            <a:r>
              <a:rPr lang="en-AU" sz="1800" b="1" dirty="0">
                <a:latin typeface="+mn-lt"/>
                <a:cs typeface="Arial" panose="020B0604020202020204" pitchFamily="34" charset="0"/>
              </a:rPr>
              <a:t>grabs</a:t>
            </a:r>
            <a:r>
              <a:rPr lang="en-AU" sz="1800" dirty="0">
                <a:latin typeface="+mn-lt"/>
                <a:cs typeface="Arial" panose="020B0604020202020204" pitchFamily="34" charset="0"/>
              </a:rPr>
              <a:t> my shoulders.</a:t>
            </a: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59999" y="2082822"/>
            <a:ext cx="5282448" cy="2253426"/>
          </a:xfrm>
        </p:spPr>
        <p:txBody>
          <a:bodyPr/>
          <a:lstStyle/>
          <a:p>
            <a:r>
              <a:rPr lang="en-US" sz="1800" dirty="0">
                <a:latin typeface="+mn-lt"/>
                <a:cs typeface="Arial" panose="020B0604020202020204" pitchFamily="34" charset="0"/>
              </a:rPr>
              <a:t>I </a:t>
            </a:r>
            <a:r>
              <a:rPr lang="en-US" sz="1800" b="1" dirty="0">
                <a:solidFill>
                  <a:schemeClr val="accent2"/>
                </a:solidFill>
                <a:latin typeface="+mn-lt"/>
                <a:cs typeface="Arial" panose="020B0604020202020204" pitchFamily="34" charset="0"/>
              </a:rPr>
              <a:t>sat</a:t>
            </a:r>
            <a:r>
              <a:rPr lang="en-US" sz="1800" dirty="0">
                <a:latin typeface="+mn-lt"/>
                <a:cs typeface="Arial" panose="020B0604020202020204" pitchFamily="34" charset="0"/>
              </a:rPr>
              <a:t> down with my popcorn, and just as the lights </a:t>
            </a:r>
            <a:r>
              <a:rPr lang="en-US" sz="1800" b="1" dirty="0">
                <a:solidFill>
                  <a:schemeClr val="accent2"/>
                </a:solidFill>
                <a:latin typeface="+mn-lt"/>
                <a:cs typeface="Arial" panose="020B0604020202020204" pitchFamily="34" charset="0"/>
              </a:rPr>
              <a:t>went</a:t>
            </a:r>
            <a:r>
              <a:rPr lang="en-US" sz="1800" dirty="0">
                <a:latin typeface="+mn-lt"/>
                <a:cs typeface="Arial" panose="020B0604020202020204" pitchFamily="34" charset="0"/>
              </a:rPr>
              <a:t> out, the doors burst open, and a group of pale-faced zombies </a:t>
            </a:r>
            <a:r>
              <a:rPr lang="en-US" sz="1800" b="1" dirty="0">
                <a:solidFill>
                  <a:schemeClr val="accent2"/>
                </a:solidFill>
                <a:latin typeface="+mn-lt"/>
                <a:cs typeface="Arial" panose="020B0604020202020204" pitchFamily="34" charset="0"/>
              </a:rPr>
              <a:t>began</a:t>
            </a:r>
            <a:r>
              <a:rPr lang="en-US" sz="1800" dirty="0">
                <a:latin typeface="+mn-lt"/>
                <a:cs typeface="Arial" panose="020B0604020202020204" pitchFamily="34" charset="0"/>
              </a:rPr>
              <a:t> marching into the cinema. </a:t>
            </a:r>
            <a:r>
              <a:rPr lang="en-AU" sz="1800" dirty="0">
                <a:latin typeface="+mn-lt"/>
                <a:cs typeface="Arial" panose="020B0604020202020204" pitchFamily="34" charset="0"/>
              </a:rPr>
              <a:t>I </a:t>
            </a:r>
            <a:r>
              <a:rPr lang="en-AU" sz="1800" b="1" dirty="0">
                <a:solidFill>
                  <a:schemeClr val="accent2"/>
                </a:solidFill>
                <a:latin typeface="+mn-lt"/>
                <a:cs typeface="Arial" panose="020B0604020202020204" pitchFamily="34" charset="0"/>
              </a:rPr>
              <a:t>wasn’t</a:t>
            </a:r>
            <a:r>
              <a:rPr lang="en-AU" sz="1800" dirty="0">
                <a:latin typeface="+mn-lt"/>
                <a:cs typeface="Arial" panose="020B0604020202020204" pitchFamily="34" charset="0"/>
              </a:rPr>
              <a:t> scared until one </a:t>
            </a:r>
            <a:r>
              <a:rPr lang="en-AU" sz="1800" b="1" dirty="0">
                <a:solidFill>
                  <a:schemeClr val="accent2"/>
                </a:solidFill>
                <a:latin typeface="+mn-lt"/>
                <a:cs typeface="Arial" panose="020B0604020202020204" pitchFamily="34" charset="0"/>
              </a:rPr>
              <a:t>came up </a:t>
            </a:r>
            <a:r>
              <a:rPr lang="en-AU" sz="1800" dirty="0">
                <a:latin typeface="+mn-lt"/>
                <a:cs typeface="Arial" panose="020B0604020202020204" pitchFamily="34" charset="0"/>
              </a:rPr>
              <a:t>behind me and suddenly</a:t>
            </a:r>
            <a:r>
              <a:rPr lang="en-AU" sz="1800" dirty="0">
                <a:solidFill>
                  <a:schemeClr val="accent2"/>
                </a:solidFill>
                <a:latin typeface="+mn-lt"/>
                <a:cs typeface="Arial" panose="020B0604020202020204" pitchFamily="34" charset="0"/>
              </a:rPr>
              <a:t> </a:t>
            </a:r>
            <a:r>
              <a:rPr lang="en-AU" sz="1800" b="1" dirty="0">
                <a:solidFill>
                  <a:schemeClr val="accent2"/>
                </a:solidFill>
                <a:latin typeface="+mn-lt"/>
                <a:cs typeface="Arial" panose="020B0604020202020204" pitchFamily="34" charset="0"/>
              </a:rPr>
              <a:t>grabbed</a:t>
            </a:r>
            <a:r>
              <a:rPr lang="en-AU" sz="1800" dirty="0">
                <a:solidFill>
                  <a:schemeClr val="accent2"/>
                </a:solidFill>
                <a:latin typeface="+mn-lt"/>
                <a:cs typeface="Arial" panose="020B0604020202020204" pitchFamily="34" charset="0"/>
              </a:rPr>
              <a:t> </a:t>
            </a:r>
            <a:r>
              <a:rPr lang="en-AU" sz="1800" dirty="0">
                <a:latin typeface="+mn-lt"/>
                <a:cs typeface="Arial" panose="020B0604020202020204" pitchFamily="34" charset="0"/>
              </a:rPr>
              <a:t>me by the shoulders. </a:t>
            </a: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p:txBody>
          <a:bodyPr/>
          <a:lstStyle/>
          <a:p>
            <a:r>
              <a:rPr lang="en-AU" dirty="0">
                <a:latin typeface="+mj-lt"/>
                <a:cs typeface="Arial" panose="020B0604020202020204" pitchFamily="34" charset="0"/>
              </a:rPr>
              <a:t>Experimenting with tense</a:t>
            </a: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p:txBody>
          <a:bodyPr/>
          <a:lstStyle/>
          <a:p>
            <a:r>
              <a:rPr lang="en-AU" dirty="0">
                <a:latin typeface="+mj-lt"/>
                <a:cs typeface="Arial" panose="020B0604020202020204" pitchFamily="34" charset="0"/>
              </a:rPr>
              <a:t>Key features of an anecdote </a:t>
            </a:r>
            <a:r>
              <a:rPr lang="en-AU" dirty="0">
                <a:solidFill>
                  <a:schemeClr val="bg1"/>
                </a:solidFill>
                <a:latin typeface="+mj-lt"/>
                <a:cs typeface="Arial" panose="020B0604020202020204" pitchFamily="34" charset="0"/>
              </a:rPr>
              <a:t>(3)</a:t>
            </a:r>
          </a:p>
        </p:txBody>
      </p:sp>
    </p:spTree>
    <p:extLst>
      <p:ext uri="{BB962C8B-B14F-4D97-AF65-F5344CB8AC3E}">
        <p14:creationId xmlns:p14="http://schemas.microsoft.com/office/powerpoint/2010/main" val="19792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22</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54F05B7-41E6-4C89-56DE-A10C8B3CA885}"/>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B715198-A8F7-2DED-1F76-B49CFC07BF58}"/>
              </a:ext>
            </a:extLst>
          </p:cNvPr>
          <p:cNvSpPr>
            <a:spLocks noGrp="1"/>
          </p:cNvSpPr>
          <p:nvPr>
            <p:ph sz="half" idx="4294967295"/>
          </p:nvPr>
        </p:nvSpPr>
        <p:spPr>
          <a:xfrm>
            <a:off x="6732041" y="2073707"/>
            <a:ext cx="4653296" cy="2974808"/>
          </a:xfrm>
        </p:spPr>
        <p:txBody>
          <a:bodyPr/>
          <a:lstStyle/>
          <a:p>
            <a:r>
              <a:rPr lang="en-US" sz="1800" dirty="0">
                <a:latin typeface="+mn-lt"/>
                <a:cs typeface="Arial" panose="020B0604020202020204" pitchFamily="34" charset="0"/>
              </a:rPr>
              <a:t>Remember to:</a:t>
            </a:r>
          </a:p>
          <a:p>
            <a:pPr marL="285750" indent="-285750">
              <a:buFont typeface="Arial" panose="020B0604020202020204" pitchFamily="34" charset="0"/>
              <a:buChar char="•"/>
            </a:pPr>
            <a:r>
              <a:rPr lang="en-US" sz="1800" dirty="0">
                <a:latin typeface="+mn-lt"/>
                <a:cs typeface="Arial" panose="020B0604020202020204" pitchFamily="34" charset="0"/>
              </a:rPr>
              <a:t>cut the boring details</a:t>
            </a:r>
          </a:p>
          <a:p>
            <a:pPr marL="285750" indent="-285750">
              <a:buFont typeface="Arial" panose="020B0604020202020204" pitchFamily="34" charset="0"/>
              <a:buChar char="•"/>
            </a:pPr>
            <a:r>
              <a:rPr lang="en-US" sz="1800" dirty="0">
                <a:latin typeface="+mn-lt"/>
                <a:cs typeface="Arial" panose="020B0604020202020204" pitchFamily="34" charset="0"/>
              </a:rPr>
              <a:t>keep the action moving</a:t>
            </a:r>
          </a:p>
          <a:p>
            <a:pPr marL="285750" indent="-285750">
              <a:buFont typeface="Arial" panose="020B0604020202020204" pitchFamily="34" charset="0"/>
              <a:buChar char="•"/>
            </a:pPr>
            <a:r>
              <a:rPr lang="en-US" sz="1800" dirty="0">
                <a:latin typeface="+mn-lt"/>
                <a:cs typeface="Arial" panose="020B0604020202020204" pitchFamily="34" charset="0"/>
              </a:rPr>
              <a:t>practice the way you say the anecdote</a:t>
            </a:r>
          </a:p>
          <a:p>
            <a:pPr marL="285750" indent="-285750">
              <a:buFont typeface="Arial" panose="020B0604020202020204" pitchFamily="34" charset="0"/>
              <a:buChar char="•"/>
            </a:pPr>
            <a:r>
              <a:rPr lang="en-US" sz="1800" dirty="0">
                <a:latin typeface="+mn-lt"/>
                <a:cs typeface="Arial" panose="020B0604020202020204" pitchFamily="34" charset="0"/>
              </a:rPr>
              <a:t>choose interesting vocabulary.</a:t>
            </a:r>
          </a:p>
          <a:p>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60363" y="2073707"/>
            <a:ext cx="5735637" cy="3661121"/>
          </a:xfrm>
        </p:spPr>
        <p:txBody>
          <a:bodyPr vert="horz" lIns="0" tIns="0" rIns="0" bIns="0" rtlCol="0" anchor="t">
            <a:noAutofit/>
          </a:bodyPr>
          <a:lstStyle/>
          <a:p>
            <a:r>
              <a:rPr lang="en-US" sz="1800" dirty="0">
                <a:latin typeface="+mn-lt"/>
                <a:cs typeface="Arial" panose="020B0604020202020204" pitchFamily="34" charset="0"/>
              </a:rPr>
              <a:t>Using the notes you compiled in </a:t>
            </a:r>
            <a:r>
              <a:rPr lang="en-US" sz="1800" b="1" dirty="0">
                <a:latin typeface="+mn-lt"/>
                <a:cs typeface="Arial" panose="020B0604020202020204" pitchFamily="34" charset="0"/>
              </a:rPr>
              <a:t>Phase 2, activity 6 – strategies for telling an engaging anecdote </a:t>
            </a:r>
            <a:r>
              <a:rPr lang="en-US" sz="1800" dirty="0">
                <a:latin typeface="+mn-lt"/>
                <a:cs typeface="Arial" panose="020B0604020202020204" pitchFamily="34" charset="0"/>
              </a:rPr>
              <a:t>and </a:t>
            </a:r>
            <a:r>
              <a:rPr lang="en-US" sz="1800" b="1" dirty="0">
                <a:latin typeface="+mn-lt"/>
                <a:cs typeface="Arial" panose="020B0604020202020204" pitchFamily="34" charset="0"/>
              </a:rPr>
              <a:t>Core formative task 1 – delivering an anecdote</a:t>
            </a:r>
            <a:r>
              <a:rPr lang="en-US" sz="1800" dirty="0">
                <a:latin typeface="+mn-lt"/>
                <a:cs typeface="Arial" panose="020B0604020202020204" pitchFamily="34" charset="0"/>
              </a:rPr>
              <a:t>, write an anecdote about one of the following choices:</a:t>
            </a:r>
          </a:p>
          <a:p>
            <a:pPr marL="342900" indent="-342900">
              <a:buFont typeface="+mj-lt"/>
              <a:buAutoNum type="arabicPeriod"/>
            </a:pPr>
            <a:r>
              <a:rPr lang="en-US" sz="1800" dirty="0">
                <a:latin typeface="+mn-lt"/>
                <a:cs typeface="Arial" panose="020B0604020202020204" pitchFamily="34" charset="0"/>
              </a:rPr>
              <a:t>your experience encountering Shakespeare</a:t>
            </a:r>
          </a:p>
          <a:p>
            <a:pPr marL="342900" indent="-342900">
              <a:buFont typeface="+mj-lt"/>
              <a:buAutoNum type="arabicPeriod"/>
            </a:pPr>
            <a:r>
              <a:rPr lang="en-US" sz="1800" dirty="0">
                <a:latin typeface="+mn-lt"/>
                <a:cs typeface="Arial" panose="020B0604020202020204" pitchFamily="34" charset="0"/>
              </a:rPr>
              <a:t>your experience with a text that mirrors the ‘star-</a:t>
            </a:r>
            <a:r>
              <a:rPr lang="en-US" sz="1800" dirty="0" err="1">
                <a:latin typeface="+mn-lt"/>
                <a:cs typeface="Arial" panose="020B0604020202020204" pitchFamily="34" charset="0"/>
              </a:rPr>
              <a:t>cross’d</a:t>
            </a:r>
            <a:r>
              <a:rPr lang="en-US" sz="1800" dirty="0">
                <a:latin typeface="+mn-lt"/>
                <a:cs typeface="Arial" panose="020B0604020202020204" pitchFamily="34" charset="0"/>
              </a:rPr>
              <a:t> lover’ trope created in </a:t>
            </a:r>
            <a:r>
              <a:rPr lang="en-US" sz="1800" i="1" dirty="0">
                <a:latin typeface="+mn-lt"/>
                <a:cs typeface="Arial" panose="020B0604020202020204" pitchFamily="34" charset="0"/>
              </a:rPr>
              <a:t>The Tragedy of Romeo and Juliet.</a:t>
            </a:r>
          </a:p>
          <a:p>
            <a:endParaRPr lang="en-AU"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Core formative task 1</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Writing your own anecdote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178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23</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8D7C985C-9D52-2DC1-5ADF-AE39357DF942}"/>
              </a:ext>
            </a:extLst>
          </p:cNvPr>
          <p:cNvSpPr>
            <a:spLocks noGrp="1"/>
          </p:cNvSpPr>
          <p:nvPr>
            <p:ph type="body" sz="quarter" idx="17"/>
          </p:nvPr>
        </p:nvSpPr>
        <p:spPr>
          <a:xfrm>
            <a:off x="354000" y="2112687"/>
            <a:ext cx="11484000" cy="3763377"/>
          </a:xfrm>
        </p:spPr>
        <p:txBody>
          <a:bodyPr/>
          <a:lstStyle/>
          <a:p>
            <a:r>
              <a:rPr lang="en-AU" sz="1800" dirty="0">
                <a:latin typeface="+mn-lt"/>
                <a:cs typeface="Arial" panose="020B0604020202020204" pitchFamily="34" charset="0"/>
              </a:rPr>
              <a:t>Using your knowledge and understanding of anecdotes, complete the following sentences.</a:t>
            </a:r>
          </a:p>
          <a:p>
            <a:pPr marL="342900" indent="-342900">
              <a:buFont typeface="+mj-lt"/>
              <a:buAutoNum type="arabicPeriod"/>
            </a:pPr>
            <a:r>
              <a:rPr lang="en-AU" sz="1800" dirty="0">
                <a:latin typeface="+mn-lt"/>
                <a:cs typeface="Arial" panose="020B0604020202020204" pitchFamily="34" charset="0"/>
              </a:rPr>
              <a:t>An anecdote is a short amusing or interesting story about a real ______________ or ______________.</a:t>
            </a:r>
          </a:p>
          <a:p>
            <a:pPr marL="342900" indent="-342900">
              <a:buFont typeface="+mj-lt"/>
              <a:buAutoNum type="arabicPeriod"/>
            </a:pPr>
            <a:r>
              <a:rPr lang="en-AU" sz="1800" dirty="0">
                <a:latin typeface="+mn-lt"/>
                <a:cs typeface="Arial" panose="020B0604020202020204" pitchFamily="34" charset="0"/>
              </a:rPr>
              <a:t>Anecdotes are typically used to _________________________________________________.</a:t>
            </a:r>
          </a:p>
          <a:p>
            <a:pPr marL="342900" indent="-342900">
              <a:buFont typeface="+mj-lt"/>
              <a:buAutoNum type="arabicPeriod"/>
            </a:pPr>
            <a:r>
              <a:rPr lang="en-AU" sz="1800" dirty="0">
                <a:latin typeface="+mn-lt"/>
                <a:cs typeface="Arial" panose="020B0604020202020204" pitchFamily="34" charset="0"/>
              </a:rPr>
              <a:t>Using temporal connectives such as ______________, ______________ or ______________ helps to structure an anecdote in the order it occurred.</a:t>
            </a:r>
          </a:p>
          <a:p>
            <a:pPr marL="342900" indent="-342900">
              <a:buFont typeface="+mj-lt"/>
              <a:buAutoNum type="arabicPeriod"/>
            </a:pPr>
            <a:r>
              <a:rPr lang="en-AU" sz="1800" dirty="0">
                <a:latin typeface="+mn-lt"/>
                <a:cs typeface="Arial" panose="020B0604020202020204" pitchFamily="34" charset="0"/>
              </a:rPr>
              <a:t>Anecdotes are used in discursive writing to _____________________________________________________</a:t>
            </a:r>
          </a:p>
          <a:p>
            <a:r>
              <a:rPr lang="en-AU" sz="1800" dirty="0">
                <a:latin typeface="+mn-lt"/>
                <a:cs typeface="Arial" panose="020B0604020202020204" pitchFamily="34" charset="0"/>
              </a:rPr>
              <a:t>__________________________________________________________________________________________</a:t>
            </a:r>
          </a:p>
        </p:txBody>
      </p:sp>
      <p:sp>
        <p:nvSpPr>
          <p:cNvPr id="7" name="Content Placeholder 6">
            <a:extLst>
              <a:ext uri="{FF2B5EF4-FFF2-40B4-BE49-F238E27FC236}">
                <a16:creationId xmlns:a16="http://schemas.microsoft.com/office/drawing/2014/main" id="{C2F4E3D3-5FD5-D4BC-1ABA-543C1D816D13}"/>
              </a:ext>
            </a:extLst>
          </p:cNvPr>
          <p:cNvSpPr>
            <a:spLocks noGrp="1"/>
          </p:cNvSpPr>
          <p:nvPr>
            <p:ph type="body" sz="quarter" idx="18"/>
          </p:nvPr>
        </p:nvSpPr>
        <p:spPr/>
        <p:txBody>
          <a:bodyPr/>
          <a:lstStyle/>
          <a:p>
            <a:r>
              <a:rPr lang="en-US" dirty="0">
                <a:latin typeface="+mj-lt"/>
                <a:cs typeface="Arial"/>
              </a:rPr>
              <a:t>Check for understanding</a:t>
            </a:r>
            <a:endParaRPr lang="en-AU" dirty="0">
              <a:latin typeface="+mj-lt"/>
              <a:cs typeface="Arial"/>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a:rPr>
              <a:t>Fill in the blanks – Phase 2, activity 9 </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1345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99E3318-9A31-50A1-A7FD-D70B03CD4CD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5" name="TextBox 4">
            <a:extLst>
              <a:ext uri="{FF2B5EF4-FFF2-40B4-BE49-F238E27FC236}">
                <a16:creationId xmlns:a16="http://schemas.microsoft.com/office/drawing/2014/main" id="{603EC78A-AB48-26F5-9F00-C0E67C1CEB6E}"/>
              </a:ext>
            </a:extLst>
          </p:cNvPr>
          <p:cNvSpPr txBox="1"/>
          <p:nvPr/>
        </p:nvSpPr>
        <p:spPr>
          <a:xfrm>
            <a:off x="540000" y="4868562"/>
            <a:ext cx="6142120" cy="1302729"/>
          </a:xfrm>
          <a:prstGeom prst="rect">
            <a:avLst/>
          </a:prstGeom>
          <a:noFill/>
        </p:spPr>
        <p:txBody>
          <a:bodyPr wrap="square">
            <a:spAutoFit/>
          </a:bodyPr>
          <a:lstStyle/>
          <a:p>
            <a:pPr>
              <a:lnSpc>
                <a:spcPct val="114000"/>
              </a:lnSpc>
            </a:pPr>
            <a:r>
              <a:rPr lang="en-US" sz="3600" dirty="0">
                <a:solidFill>
                  <a:schemeClr val="accent4"/>
                </a:solidFill>
                <a:latin typeface="Arial"/>
                <a:cs typeface="Arial"/>
              </a:rPr>
              <a:t>understanding the literary value of the balcony scene</a:t>
            </a:r>
            <a:endParaRPr lang="en-AU" sz="3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p:txBody>
          <a:bodyPr/>
          <a:lstStyle/>
          <a:p>
            <a:r>
              <a:rPr lang="en-US" dirty="0">
                <a:latin typeface="Arial"/>
                <a:cs typeface="Arial"/>
              </a:rPr>
              <a:t>Phase 3, sequence 10 </a:t>
            </a:r>
            <a:endParaRPr lang="en-AU" dirty="0">
              <a:latin typeface="Arial"/>
              <a:cs typeface="Arial"/>
            </a:endParaRPr>
          </a:p>
        </p:txBody>
      </p:sp>
    </p:spTree>
    <p:extLst>
      <p:ext uri="{BB962C8B-B14F-4D97-AF65-F5344CB8AC3E}">
        <p14:creationId xmlns:p14="http://schemas.microsoft.com/office/powerpoint/2010/main" val="2060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C91FF-ACF0-0EBF-4740-4BD000AD99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
        <p:nvSpPr>
          <p:cNvPr id="2" name="Picture Placeholder 1">
            <a:extLst>
              <a:ext uri="{FF2B5EF4-FFF2-40B4-BE49-F238E27FC236}">
                <a16:creationId xmlns:a16="http://schemas.microsoft.com/office/drawing/2014/main" id="{77A00F77-F81F-AE84-BE5D-14B9C4B3CD4F}"/>
              </a:ext>
            </a:extLst>
          </p:cNvPr>
          <p:cNvSpPr>
            <a:spLocks noGrp="1"/>
          </p:cNvSpPr>
          <p:nvPr>
            <p:ph type="pic" sz="quarter" idx="13"/>
          </p:nvPr>
        </p:nvSpPr>
        <p:spPr/>
        <p:txBody>
          <a:bodyPr/>
          <a:lstStyle/>
          <a:p>
            <a:r>
              <a:rPr lang="en-AU" sz="1800" b="1" dirty="0">
                <a:latin typeface="+mj-lt"/>
                <a:cs typeface="Arial" panose="020B0604020202020204" pitchFamily="34" charset="0"/>
              </a:rPr>
              <a:t>Learning intention</a:t>
            </a:r>
          </a:p>
          <a:p>
            <a:r>
              <a:rPr lang="en-AU" sz="1800" dirty="0">
                <a:latin typeface="+mj-lt"/>
              </a:rPr>
              <a:t>We are learning to:</a:t>
            </a:r>
            <a:endParaRPr lang="en-AU" sz="1800" dirty="0">
              <a:latin typeface="+mj-lt"/>
              <a:cs typeface="Arial" panose="020B0604020202020204" pitchFamily="34" charset="0"/>
            </a:endParaRPr>
          </a:p>
          <a:p>
            <a:pPr marL="285750" indent="-285750">
              <a:buFont typeface="Arial" panose="020B0604020202020204" pitchFamily="34" charset="0"/>
              <a:buChar char="•"/>
            </a:pPr>
            <a:r>
              <a:rPr lang="en-US" sz="1800" dirty="0">
                <a:latin typeface="+mn-lt"/>
                <a:cs typeface="Arial"/>
              </a:rPr>
              <a:t>use </a:t>
            </a:r>
            <a:r>
              <a:rPr lang="en-US" sz="1800" dirty="0" err="1">
                <a:latin typeface="+mn-lt"/>
                <a:cs typeface="Arial"/>
              </a:rPr>
              <a:t>humour</a:t>
            </a:r>
            <a:r>
              <a:rPr lang="en-US" sz="1800" dirty="0">
                <a:latin typeface="+mn-lt"/>
                <a:cs typeface="Arial"/>
              </a:rPr>
              <a:t> to create an authentic personal voice.</a:t>
            </a:r>
          </a:p>
          <a:p>
            <a:endParaRPr lang="en-US" sz="1800" dirty="0">
              <a:latin typeface="+mj-lt"/>
              <a:cs typeface="Arial"/>
            </a:endParaRPr>
          </a:p>
          <a:p>
            <a:r>
              <a:rPr lang="en-AU" sz="1800" b="1" dirty="0">
                <a:latin typeface="+mj-lt"/>
                <a:cs typeface="Arial" panose="020B0604020202020204" pitchFamily="34" charset="0"/>
              </a:rPr>
              <a:t>Success criteria</a:t>
            </a:r>
          </a:p>
          <a:p>
            <a:r>
              <a:rPr lang="en-AU" sz="1800" dirty="0">
                <a:latin typeface="+mj-lt"/>
              </a:rPr>
              <a:t>I will know I am successful when:</a:t>
            </a:r>
            <a:endParaRPr lang="en-AU" sz="1800" dirty="0">
              <a:latin typeface="+mj-lt"/>
              <a:cs typeface="Arial" panose="020B0604020202020204" pitchFamily="34" charset="0"/>
            </a:endParaRPr>
          </a:p>
          <a:p>
            <a:r>
              <a:rPr lang="en-AU" sz="1800" dirty="0">
                <a:latin typeface="+mn-lt"/>
                <a:cs typeface="Arial"/>
              </a:rPr>
              <a:t>[These </a:t>
            </a:r>
            <a:r>
              <a:rPr lang="en-US" sz="1800" dirty="0">
                <a:latin typeface="+mn-lt"/>
                <a:cs typeface="Arial"/>
              </a:rPr>
              <a:t>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(3)</a:t>
            </a:r>
          </a:p>
        </p:txBody>
      </p:sp>
    </p:spTree>
    <p:extLst>
      <p:ext uri="{BB962C8B-B14F-4D97-AF65-F5344CB8AC3E}">
        <p14:creationId xmlns:p14="http://schemas.microsoft.com/office/powerpoint/2010/main" val="31682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F9335-B3DC-DC44-46B9-44204B0D7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26</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E3C33D-A9A6-102D-5B62-148245B0D650}"/>
              </a:ext>
            </a:extLst>
          </p:cNvPr>
          <p:cNvSpPr>
            <a:spLocks noGrp="1"/>
          </p:cNvSpPr>
          <p:nvPr>
            <p:ph type="body" sz="quarter" idx="17"/>
          </p:nvPr>
        </p:nvSpPr>
        <p:spPr/>
        <p:txBody>
          <a:bodyPr/>
          <a:lstStyle/>
          <a:p>
            <a:r>
              <a:rPr lang="en-US" sz="1800" dirty="0">
                <a:latin typeface="+mn-lt"/>
                <a:cs typeface="Arial" panose="020B0604020202020204" pitchFamily="34" charset="0"/>
              </a:rPr>
              <a:t>There are many different types of </a:t>
            </a:r>
            <a:r>
              <a:rPr lang="en-US" sz="1800" dirty="0" err="1">
                <a:latin typeface="+mn-lt"/>
                <a:cs typeface="Arial" panose="020B0604020202020204" pitchFamily="34" charset="0"/>
              </a:rPr>
              <a:t>humour</a:t>
            </a:r>
            <a:r>
              <a:rPr lang="en-US" sz="1800" dirty="0">
                <a:latin typeface="+mn-lt"/>
                <a:cs typeface="Arial" panose="020B0604020202020204" pitchFamily="34" charset="0"/>
              </a:rPr>
              <a:t> that can be used in discursive writing, including:</a:t>
            </a:r>
          </a:p>
          <a:p>
            <a:pPr marL="285750" indent="-285750">
              <a:buFont typeface="Arial" panose="020B0604020202020204" pitchFamily="34" charset="0"/>
              <a:buChar char="•"/>
            </a:pPr>
            <a:r>
              <a:rPr lang="en-US" sz="1800" b="1" dirty="0">
                <a:latin typeface="+mn-lt"/>
                <a:cs typeface="Arial" panose="020B0604020202020204" pitchFamily="34" charset="0"/>
              </a:rPr>
              <a:t>Dark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 makes light of topics that are often morbid, serious or taboo such as death</a:t>
            </a:r>
          </a:p>
          <a:p>
            <a:pPr marL="285750" indent="-285750">
              <a:buFont typeface="Arial" panose="020B0604020202020204" pitchFamily="34" charset="0"/>
              <a:buChar char="•"/>
            </a:pPr>
            <a:r>
              <a:rPr lang="en-US" sz="1800" b="1" dirty="0">
                <a:latin typeface="+mn-lt"/>
                <a:cs typeface="Arial" panose="020B0604020202020204" pitchFamily="34" charset="0"/>
              </a:rPr>
              <a:t>Self-deprecating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belittling yourself or your actions to help the audience feel more positive</a:t>
            </a:r>
          </a:p>
          <a:p>
            <a:pPr marL="285750" indent="-285750">
              <a:buFont typeface="Arial" panose="020B0604020202020204" pitchFamily="34" charset="0"/>
              <a:buChar char="•"/>
            </a:pPr>
            <a:r>
              <a:rPr lang="en-US" sz="1800" b="1" dirty="0">
                <a:latin typeface="+mn-lt"/>
                <a:cs typeface="Arial" panose="020B0604020202020204" pitchFamily="34" charset="0"/>
              </a:rPr>
              <a:t>Dry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deliberately emotionless or deadpan delivery, similar to sarcasm, satire or wit</a:t>
            </a:r>
          </a:p>
          <a:p>
            <a:pPr marL="285750" indent="-285750">
              <a:buFont typeface="Arial" panose="020B0604020202020204" pitchFamily="34" charset="0"/>
              <a:buChar char="•"/>
            </a:pPr>
            <a:r>
              <a:rPr lang="en-US" sz="1800" b="1" dirty="0">
                <a:latin typeface="+mn-lt"/>
                <a:cs typeface="Arial" panose="020B0604020202020204" pitchFamily="34" charset="0"/>
              </a:rPr>
              <a:t>Observational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 using examples from everyday life that are funny and relatable.</a:t>
            </a:r>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D86143B3-C400-5375-C758-A81718A4DB7E}"/>
              </a:ext>
            </a:extLst>
          </p:cNvPr>
          <p:cNvSpPr>
            <a:spLocks noGrp="1"/>
          </p:cNvSpPr>
          <p:nvPr>
            <p:ph type="body" sz="quarter" idx="18"/>
          </p:nvPr>
        </p:nvSpPr>
        <p:spPr/>
        <p:txBody>
          <a:bodyPr/>
          <a:lstStyle/>
          <a:p>
            <a:r>
              <a:rPr lang="en-US" dirty="0">
                <a:latin typeface="+mj-lt"/>
                <a:cs typeface="Arial" panose="020B0604020202020204" pitchFamily="34" charset="0"/>
              </a:rPr>
              <a:t>Engaging the audience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F6E6D37-2D59-DF00-0273-4B73FE46F468}"/>
              </a:ext>
            </a:extLst>
          </p:cNvPr>
          <p:cNvSpPr>
            <a:spLocks noGrp="1"/>
          </p:cNvSpPr>
          <p:nvPr>
            <p:ph type="title"/>
          </p:nvPr>
        </p:nvSpPr>
        <p:spPr/>
        <p:txBody>
          <a:bodyPr/>
          <a:lstStyle/>
          <a:p>
            <a:r>
              <a:rPr lang="en-US" dirty="0">
                <a:latin typeface="+mj-lt"/>
                <a:cs typeface="Arial" panose="020B0604020202020204" pitchFamily="34" charset="0"/>
              </a:rPr>
              <a:t>Types of </a:t>
            </a:r>
            <a:r>
              <a:rPr lang="en-US" dirty="0" err="1">
                <a:latin typeface="+mj-lt"/>
                <a:cs typeface="Arial" panose="020B0604020202020204" pitchFamily="34" charset="0"/>
              </a:rPr>
              <a:t>humour</a:t>
            </a:r>
            <a:endParaRPr lang="en-AU" dirty="0">
              <a:latin typeface="+mj-lt"/>
              <a:cs typeface="Arial" panose="020B0604020202020204" pitchFamily="34" charset="0"/>
            </a:endParaRPr>
          </a:p>
        </p:txBody>
      </p:sp>
    </p:spTree>
    <p:extLst>
      <p:ext uri="{BB962C8B-B14F-4D97-AF65-F5344CB8AC3E}">
        <p14:creationId xmlns:p14="http://schemas.microsoft.com/office/powerpoint/2010/main" val="9122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F9335-B3DC-DC44-46B9-44204B0D7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27</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E3C33D-A9A6-102D-5B62-148245B0D650}"/>
              </a:ext>
            </a:extLst>
          </p:cNvPr>
          <p:cNvSpPr>
            <a:spLocks noGrp="1"/>
          </p:cNvSpPr>
          <p:nvPr>
            <p:ph type="body" sz="quarter" idx="17"/>
          </p:nvPr>
        </p:nvSpPr>
        <p:spPr/>
        <p:txBody>
          <a:bodyPr/>
          <a:lstStyle/>
          <a:p>
            <a:r>
              <a:rPr lang="en-US" sz="1800" dirty="0">
                <a:latin typeface="+mn-lt"/>
                <a:cs typeface="Arial" panose="020B0604020202020204" pitchFamily="34" charset="0"/>
              </a:rPr>
              <a:t>There are also many different ways to create </a:t>
            </a:r>
            <a:r>
              <a:rPr lang="en-US" sz="1800" dirty="0" err="1">
                <a:latin typeface="+mn-lt"/>
                <a:cs typeface="Arial" panose="020B0604020202020204" pitchFamily="34" charset="0"/>
              </a:rPr>
              <a:t>humour</a:t>
            </a:r>
            <a:r>
              <a:rPr lang="en-US" sz="1800" dirty="0">
                <a:latin typeface="+mn-lt"/>
                <a:cs typeface="Arial" panose="020B0604020202020204" pitchFamily="34" charset="0"/>
              </a:rPr>
              <a:t>, including:</a:t>
            </a:r>
          </a:p>
          <a:p>
            <a:pPr marL="285750" indent="-285750">
              <a:buFont typeface="Arial" panose="020B0604020202020204" pitchFamily="34" charset="0"/>
              <a:buChar char="•"/>
            </a:pPr>
            <a:r>
              <a:rPr lang="en-US" sz="1800" b="1" dirty="0">
                <a:latin typeface="+mn-lt"/>
                <a:cs typeface="Arial" panose="020B0604020202020204" pitchFamily="34" charset="0"/>
              </a:rPr>
              <a:t>Exaggeration </a:t>
            </a:r>
            <a:r>
              <a:rPr lang="en-US" sz="1800" dirty="0">
                <a:latin typeface="+mn-lt"/>
                <a:cs typeface="Arial" panose="020B0604020202020204" pitchFamily="34" charset="0"/>
              </a:rPr>
              <a:t>– representing something as being bigger, smaller, better or worse than it actually is</a:t>
            </a:r>
          </a:p>
          <a:p>
            <a:pPr marL="285750" indent="-285750">
              <a:buFont typeface="Arial" panose="020B0604020202020204" pitchFamily="34" charset="0"/>
              <a:buChar char="•"/>
            </a:pPr>
            <a:r>
              <a:rPr lang="en-US" sz="1800" b="1" dirty="0">
                <a:latin typeface="+mn-lt"/>
                <a:cs typeface="Arial" panose="020B0604020202020204" pitchFamily="34" charset="0"/>
              </a:rPr>
              <a:t>Misdirection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deliberately taking the story in an unexpected direction to surprise the audience</a:t>
            </a:r>
          </a:p>
          <a:p>
            <a:pPr marL="285750" indent="-285750">
              <a:buFont typeface="Arial" panose="020B0604020202020204" pitchFamily="34" charset="0"/>
              <a:buChar char="•"/>
            </a:pPr>
            <a:r>
              <a:rPr lang="en-US" sz="1800" b="1" dirty="0">
                <a:latin typeface="+mn-lt"/>
                <a:cs typeface="Arial" panose="020B0604020202020204" pitchFamily="34" charset="0"/>
              </a:rPr>
              <a:t>Puns</a:t>
            </a:r>
            <a:r>
              <a:rPr lang="en-US" sz="1800" dirty="0">
                <a:latin typeface="+mn-lt"/>
                <a:cs typeface="Arial" panose="020B0604020202020204" pitchFamily="34" charset="0"/>
              </a:rPr>
              <a:t> – play on the multiple meanings of words or phrases that sound similar but have different meanings</a:t>
            </a:r>
          </a:p>
          <a:p>
            <a:pPr marL="285750" indent="-285750">
              <a:buFont typeface="Arial" panose="020B0604020202020204" pitchFamily="34" charset="0"/>
              <a:buChar char="•"/>
            </a:pPr>
            <a:r>
              <a:rPr lang="en-US" sz="1800" b="1" dirty="0">
                <a:latin typeface="+mn-lt"/>
                <a:cs typeface="Arial" panose="020B0604020202020204" pitchFamily="34" charset="0"/>
              </a:rPr>
              <a:t>Sarcasm</a:t>
            </a:r>
            <a:r>
              <a:rPr lang="en-US" sz="1800" dirty="0">
                <a:latin typeface="+mn-lt"/>
                <a:cs typeface="Arial" panose="020B0604020202020204" pitchFamily="34" charset="0"/>
              </a:rPr>
              <a:t> – mocking or making fun of something by saying the opposite of what you really mean</a:t>
            </a:r>
          </a:p>
          <a:p>
            <a:pPr marL="285750" indent="-285750">
              <a:buFont typeface="Arial" panose="020B0604020202020204" pitchFamily="34" charset="0"/>
              <a:buChar char="•"/>
            </a:pPr>
            <a:r>
              <a:rPr lang="en-US" sz="1800" b="1" dirty="0">
                <a:latin typeface="+mn-lt"/>
                <a:cs typeface="Arial" panose="020B0604020202020204" pitchFamily="34" charset="0"/>
              </a:rPr>
              <a:t>Satire</a:t>
            </a:r>
            <a:r>
              <a:rPr lang="en-US" sz="1800" dirty="0">
                <a:latin typeface="+mn-lt"/>
                <a:cs typeface="Arial" panose="020B0604020202020204" pitchFamily="34" charset="0"/>
              </a:rPr>
              <a:t> – using irony, exaggeration or ridicule to </a:t>
            </a:r>
            <a:r>
              <a:rPr lang="en-US" sz="1800" dirty="0" err="1">
                <a:latin typeface="+mn-lt"/>
                <a:cs typeface="Arial" panose="020B0604020202020204" pitchFamily="34" charset="0"/>
              </a:rPr>
              <a:t>criticise</a:t>
            </a:r>
            <a:r>
              <a:rPr lang="en-US" sz="1800" dirty="0">
                <a:latin typeface="+mn-lt"/>
                <a:cs typeface="Arial" panose="020B0604020202020204" pitchFamily="34" charset="0"/>
              </a:rPr>
              <a:t> or make fun of something serious, such as politics</a:t>
            </a:r>
          </a:p>
          <a:p>
            <a:pPr marL="285750" indent="-285750">
              <a:buFont typeface="Arial" panose="020B0604020202020204" pitchFamily="34" charset="0"/>
              <a:buChar char="•"/>
            </a:pPr>
            <a:r>
              <a:rPr lang="en-US" sz="1800" b="1" dirty="0">
                <a:latin typeface="+mn-lt"/>
                <a:cs typeface="Arial" panose="020B0604020202020204" pitchFamily="34" charset="0"/>
              </a:rPr>
              <a:t>Parody</a:t>
            </a:r>
            <a:r>
              <a:rPr lang="en-US" sz="1800" dirty="0">
                <a:latin typeface="+mn-lt"/>
                <a:cs typeface="Arial" panose="020B0604020202020204" pitchFamily="34" charset="0"/>
              </a:rPr>
              <a:t> – imitating or mimicking a specific style, genre or work in a humorous way.</a:t>
            </a:r>
          </a:p>
        </p:txBody>
      </p:sp>
      <p:sp>
        <p:nvSpPr>
          <p:cNvPr id="3" name="Content Placeholder 2">
            <a:extLst>
              <a:ext uri="{FF2B5EF4-FFF2-40B4-BE49-F238E27FC236}">
                <a16:creationId xmlns:a16="http://schemas.microsoft.com/office/drawing/2014/main" id="{D86143B3-C400-5375-C758-A81718A4DB7E}"/>
              </a:ext>
            </a:extLst>
          </p:cNvPr>
          <p:cNvSpPr>
            <a:spLocks noGrp="1"/>
          </p:cNvSpPr>
          <p:nvPr>
            <p:ph type="body" sz="quarter" idx="18"/>
          </p:nvPr>
        </p:nvSpPr>
        <p:spPr/>
        <p:txBody>
          <a:bodyPr/>
          <a:lstStyle/>
          <a:p>
            <a:r>
              <a:rPr lang="en-US" dirty="0">
                <a:latin typeface="+mj-lt"/>
                <a:cs typeface="Arial" panose="020B0604020202020204" pitchFamily="34" charset="0"/>
              </a:rPr>
              <a:t>Engaging the audience</a:t>
            </a:r>
          </a:p>
        </p:txBody>
      </p:sp>
      <p:sp>
        <p:nvSpPr>
          <p:cNvPr id="2" name="Title 1">
            <a:extLst>
              <a:ext uri="{FF2B5EF4-FFF2-40B4-BE49-F238E27FC236}">
                <a16:creationId xmlns:a16="http://schemas.microsoft.com/office/drawing/2014/main" id="{1F6E6D37-2D59-DF00-0273-4B73FE46F468}"/>
              </a:ext>
            </a:extLst>
          </p:cNvPr>
          <p:cNvSpPr>
            <a:spLocks noGrp="1"/>
          </p:cNvSpPr>
          <p:nvPr>
            <p:ph type="title"/>
          </p:nvPr>
        </p:nvSpPr>
        <p:spPr/>
        <p:txBody>
          <a:bodyPr/>
          <a:lstStyle/>
          <a:p>
            <a:r>
              <a:rPr lang="en-US" dirty="0" err="1">
                <a:latin typeface="+mj-lt"/>
                <a:cs typeface="Arial" panose="020B0604020202020204" pitchFamily="34" charset="0"/>
              </a:rPr>
              <a:t>Humour</a:t>
            </a:r>
            <a:r>
              <a:rPr lang="en-US" dirty="0">
                <a:latin typeface="+mj-lt"/>
                <a:cs typeface="Arial" panose="020B0604020202020204" pitchFamily="34" charset="0"/>
              </a:rPr>
              <a:t> devices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0652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35F7E-50EC-B171-32BC-AF54E0A5C7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28</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7838353-8E2D-0947-7E60-40EA65DEC0DB}"/>
              </a:ext>
            </a:extLst>
          </p:cNvPr>
          <p:cNvGraphicFramePr>
            <a:graphicFrameLocks noGrp="1"/>
          </p:cNvGraphicFramePr>
          <p:nvPr>
            <p:ph idx="4294967295"/>
            <p:extLst>
              <p:ext uri="{D42A27DB-BD31-4B8C-83A1-F6EECF244321}">
                <p14:modId xmlns:p14="http://schemas.microsoft.com/office/powerpoint/2010/main" val="2095408425"/>
              </p:ext>
            </p:extLst>
          </p:nvPr>
        </p:nvGraphicFramePr>
        <p:xfrm>
          <a:off x="354014" y="1644766"/>
          <a:ext cx="11483973" cy="4519003"/>
        </p:xfrm>
        <a:graphic>
          <a:graphicData uri="http://schemas.openxmlformats.org/drawingml/2006/table">
            <a:tbl>
              <a:tblPr firstRow="1" bandRow="1">
                <a:tableStyleId>{69012ECD-51FC-41F1-AA8D-1B2483CD663E}</a:tableStyleId>
              </a:tblPr>
              <a:tblGrid>
                <a:gridCol w="5775158">
                  <a:extLst>
                    <a:ext uri="{9D8B030D-6E8A-4147-A177-3AD203B41FA5}">
                      <a16:colId xmlns:a16="http://schemas.microsoft.com/office/drawing/2014/main" val="3691714961"/>
                    </a:ext>
                  </a:extLst>
                </a:gridCol>
                <a:gridCol w="5708815">
                  <a:extLst>
                    <a:ext uri="{9D8B030D-6E8A-4147-A177-3AD203B41FA5}">
                      <a16:colId xmlns:a16="http://schemas.microsoft.com/office/drawing/2014/main" val="3126234946"/>
                    </a:ext>
                  </a:extLst>
                </a:gridCol>
              </a:tblGrid>
              <a:tr h="422364">
                <a:tc>
                  <a:txBody>
                    <a:bodyPr/>
                    <a:lstStyle/>
                    <a:p>
                      <a:r>
                        <a:rPr lang="en-US">
                          <a:latin typeface="+mj-lt"/>
                        </a:rPr>
                        <a:t>Example</a:t>
                      </a:r>
                      <a:endParaRPr lang="en-AU">
                        <a:latin typeface="+mj-lt"/>
                        <a:cs typeface="Arial" panose="020B0604020202020204" pitchFamily="34" charset="0"/>
                      </a:endParaRPr>
                    </a:p>
                  </a:txBody>
                  <a:tcPr/>
                </a:tc>
                <a:tc>
                  <a:txBody>
                    <a:bodyPr/>
                    <a:lstStyle/>
                    <a:p>
                      <a:r>
                        <a:rPr lang="en-US" dirty="0">
                          <a:latin typeface="+mj-lt"/>
                        </a:rPr>
                        <a:t>Explanation</a:t>
                      </a:r>
                      <a:endParaRPr lang="en-AU" dirty="0">
                        <a:latin typeface="+mj-lt"/>
                        <a:cs typeface="Arial" panose="020B0604020202020204" pitchFamily="34" charset="0"/>
                      </a:endParaRPr>
                    </a:p>
                  </a:txBody>
                  <a:tcPr/>
                </a:tc>
                <a:extLst>
                  <a:ext uri="{0D108BD9-81ED-4DB2-BD59-A6C34878D82A}">
                    <a16:rowId xmlns:a16="http://schemas.microsoft.com/office/drawing/2014/main" val="1282481431"/>
                  </a:ext>
                </a:extLst>
              </a:tr>
              <a:tr h="370840">
                <a:tc>
                  <a:txBody>
                    <a:bodyPr/>
                    <a:lstStyle/>
                    <a:p>
                      <a:pPr>
                        <a:lnSpc>
                          <a:spcPct val="114000"/>
                        </a:lnSpc>
                        <a:spcAft>
                          <a:spcPts val="1200"/>
                        </a:spcAft>
                      </a:pPr>
                      <a:r>
                        <a:rPr lang="en-US" sz="1600" b="0">
                          <a:effectLst/>
                          <a:latin typeface="+mn-lt"/>
                          <a:cs typeface="Arial" panose="020B0604020202020204" pitchFamily="34" charset="0"/>
                        </a:rPr>
                        <a:t>Using the word </a:t>
                      </a:r>
                      <a:r>
                        <a:rPr lang="en-US" sz="1600" b="1">
                          <a:effectLst/>
                          <a:latin typeface="+mn-lt"/>
                          <a:cs typeface="Arial" panose="020B0604020202020204" pitchFamily="34" charset="0"/>
                        </a:rPr>
                        <a:t>Shakespeare</a:t>
                      </a:r>
                      <a:r>
                        <a:rPr lang="en-US" sz="1600" b="0">
                          <a:effectLst/>
                          <a:latin typeface="+mn-lt"/>
                          <a:cs typeface="Arial" panose="020B0604020202020204" pitchFamily="34" charset="0"/>
                        </a:rPr>
                        <a:t> within any classroom in the 21st century has become almost as dangerous for teachers as putting balloons in a toaster. </a:t>
                      </a:r>
                      <a:r>
                        <a:rPr lang="en-US" sz="1600" b="0" kern="1200">
                          <a:solidFill>
                            <a:schemeClr val="tx1"/>
                          </a:solidFill>
                          <a:effectLst/>
                          <a:latin typeface="+mn-lt"/>
                          <a:cs typeface="Arial" panose="020B0604020202020204" pitchFamily="34" charset="0"/>
                        </a:rPr>
                        <a:t>After uttering this simple word, the common teacher is met with a mass of groans, moans, devastated looks and the occasional chair tossed in his or her direction.</a:t>
                      </a:r>
                      <a:endParaRPr lang="en-AU" sz="1600">
                        <a:latin typeface="+mn-lt"/>
                        <a:cs typeface="Arial" panose="020B0604020202020204" pitchFamily="34" charset="0"/>
                      </a:endParaRPr>
                    </a:p>
                  </a:txBody>
                  <a:tcPr/>
                </a:tc>
                <a:tc>
                  <a:txBody>
                    <a:bodyPr/>
                    <a:lstStyle/>
                    <a:p>
                      <a:pPr>
                        <a:lnSpc>
                          <a:spcPct val="114000"/>
                        </a:lnSpc>
                        <a:spcAft>
                          <a:spcPts val="1200"/>
                        </a:spcAft>
                      </a:pPr>
                      <a:r>
                        <a:rPr lang="en-US" sz="1600">
                          <a:latin typeface="+mn-lt"/>
                          <a:cs typeface="Arial" panose="020B0604020202020204" pitchFamily="34" charset="0"/>
                        </a:rPr>
                        <a:t>This example uses dry humour to depict a relatable classroom scene. The simile of using the word </a:t>
                      </a:r>
                      <a:r>
                        <a:rPr lang="en-US" sz="1600" b="1">
                          <a:latin typeface="+mn-lt"/>
                          <a:cs typeface="Arial" panose="020B0604020202020204" pitchFamily="34" charset="0"/>
                        </a:rPr>
                        <a:t>Shakespeare</a:t>
                      </a:r>
                      <a:r>
                        <a:rPr lang="en-US" sz="1600">
                          <a:latin typeface="+mn-lt"/>
                          <a:cs typeface="Arial" panose="020B0604020202020204" pitchFamily="34" charset="0"/>
                        </a:rPr>
                        <a:t> being 'almost as dangerous for teachers as putting balloons in a toaster' and 'the occasional chair tossed in his or her direction' is used to exaggerate students’ distaste for Shakespeare.</a:t>
                      </a:r>
                      <a:endParaRPr lang="en-AU" sz="1600">
                        <a:latin typeface="+mn-lt"/>
                        <a:cs typeface="Arial" panose="020B0604020202020204" pitchFamily="34" charset="0"/>
                      </a:endParaRPr>
                    </a:p>
                  </a:txBody>
                  <a:tcPr/>
                </a:tc>
                <a:extLst>
                  <a:ext uri="{0D108BD9-81ED-4DB2-BD59-A6C34878D82A}">
                    <a16:rowId xmlns:a16="http://schemas.microsoft.com/office/drawing/2014/main" val="377292807"/>
                  </a:ext>
                </a:extLst>
              </a:tr>
              <a:tr h="370840">
                <a:tc>
                  <a:txBody>
                    <a:bodyPr/>
                    <a:lstStyle/>
                    <a:p>
                      <a:pPr>
                        <a:lnSpc>
                          <a:spcPct val="114000"/>
                        </a:lnSpc>
                        <a:spcAft>
                          <a:spcPts val="1200"/>
                        </a:spcAft>
                      </a:pPr>
                      <a:r>
                        <a:rPr lang="en-US" sz="1600" b="0" kern="1200">
                          <a:solidFill>
                            <a:schemeClr val="tx1"/>
                          </a:solidFill>
                          <a:effectLst/>
                          <a:latin typeface="+mn-lt"/>
                          <a:cs typeface="Arial" panose="020B0604020202020204" pitchFamily="34" charset="0"/>
                        </a:rPr>
                        <a:t>This is not too different from today's comments like, 'Hey, beautiful!' and 'You're the hottest girl in the room.'</a:t>
                      </a:r>
                      <a:endParaRPr lang="en-US" sz="1600" b="0" kern="1200">
                        <a:solidFill>
                          <a:schemeClr val="tx1"/>
                        </a:solidFill>
                        <a:effectLst/>
                        <a:latin typeface="+mn-lt"/>
                        <a:ea typeface="+mn-ea"/>
                        <a:cs typeface="Arial" panose="020B0604020202020204" pitchFamily="34" charset="0"/>
                      </a:endParaRPr>
                    </a:p>
                  </a:txBody>
                  <a:tcPr/>
                </a:tc>
                <a:tc>
                  <a:txBody>
                    <a:bodyPr/>
                    <a:lstStyle/>
                    <a:p>
                      <a:pPr>
                        <a:lnSpc>
                          <a:spcPct val="114000"/>
                        </a:lnSpc>
                        <a:spcAft>
                          <a:spcPts val="1200"/>
                        </a:spcAft>
                      </a:pPr>
                      <a:r>
                        <a:rPr lang="en-US" sz="1600">
                          <a:latin typeface="+mn-lt"/>
                        </a:rPr>
                        <a:t>The deadpan delivery and relatable everyday example draws a connection between Shakespeare and modern dating, making it humorous to a modern audience.</a:t>
                      </a:r>
                      <a:endParaRPr lang="en-AU" sz="1600">
                        <a:latin typeface="+mn-lt"/>
                        <a:cs typeface="Arial" panose="020B0604020202020204" pitchFamily="34" charset="0"/>
                      </a:endParaRPr>
                    </a:p>
                  </a:txBody>
                  <a:tcPr/>
                </a:tc>
                <a:extLst>
                  <a:ext uri="{0D108BD9-81ED-4DB2-BD59-A6C34878D82A}">
                    <a16:rowId xmlns:a16="http://schemas.microsoft.com/office/drawing/2014/main" val="3533878428"/>
                  </a:ext>
                </a:extLst>
              </a:tr>
              <a:tr h="370840">
                <a:tc>
                  <a:txBody>
                    <a:bodyPr/>
                    <a:lstStyle/>
                    <a:p>
                      <a:pPr>
                        <a:lnSpc>
                          <a:spcPct val="114000"/>
                        </a:lnSpc>
                        <a:spcAft>
                          <a:spcPts val="1200"/>
                        </a:spcAft>
                      </a:pPr>
                      <a:r>
                        <a:rPr lang="en-US" sz="1600" b="0" kern="1200" dirty="0">
                          <a:solidFill>
                            <a:schemeClr val="tx1"/>
                          </a:solidFill>
                          <a:effectLst/>
                          <a:latin typeface="+mn-lt"/>
                          <a:cs typeface="Arial" panose="020B0604020202020204" pitchFamily="34" charset="0"/>
                        </a:rPr>
                        <a:t>Instead of viewing Shakespearean works as </a:t>
                      </a:r>
                      <a:r>
                        <a:rPr lang="en-US" sz="1600" b="0" kern="1200" dirty="0" err="1">
                          <a:solidFill>
                            <a:schemeClr val="tx1"/>
                          </a:solidFill>
                          <a:effectLst/>
                          <a:latin typeface="+mn-lt"/>
                          <a:cs typeface="Arial" panose="020B0604020202020204" pitchFamily="34" charset="0"/>
                        </a:rPr>
                        <a:t>out-dated</a:t>
                      </a:r>
                      <a:r>
                        <a:rPr lang="en-US" sz="1600" b="0" kern="1200" dirty="0">
                          <a:solidFill>
                            <a:schemeClr val="tx1"/>
                          </a:solidFill>
                          <a:effectLst/>
                          <a:latin typeface="+mn-lt"/>
                          <a:cs typeface="Arial" panose="020B0604020202020204" pitchFamily="34" charset="0"/>
                        </a:rPr>
                        <a:t>, boring and unhelpful, start reading today and discover the best ways to get the one you love to love you back.</a:t>
                      </a:r>
                      <a:endParaRPr lang="en-AU" sz="1600" dirty="0">
                        <a:latin typeface="+mn-lt"/>
                        <a:cs typeface="Arial" panose="020B0604020202020204" pitchFamily="34" charset="0"/>
                      </a:endParaRPr>
                    </a:p>
                  </a:txBody>
                  <a:tcPr/>
                </a:tc>
                <a:tc>
                  <a:txBody>
                    <a:bodyPr/>
                    <a:lstStyle/>
                    <a:p>
                      <a:pPr>
                        <a:lnSpc>
                          <a:spcPct val="114000"/>
                        </a:lnSpc>
                        <a:spcAft>
                          <a:spcPts val="1200"/>
                        </a:spcAft>
                      </a:pPr>
                      <a:r>
                        <a:rPr lang="en-US" sz="1600" dirty="0">
                          <a:latin typeface="+mn-lt"/>
                          <a:cs typeface="Arial" panose="020B0604020202020204" pitchFamily="34" charset="0"/>
                        </a:rPr>
                        <a:t>This example uses a sarcastic tone to suggest that reading Shakespeare’s works will help you 'get the one you love to love you back'. This is especially ironic given many of Shakespeare’s works, including Romeo and Juliet, end in tragedy.</a:t>
                      </a:r>
                      <a:endParaRPr lang="en-AU" sz="1600" dirty="0">
                        <a:latin typeface="+mn-lt"/>
                        <a:cs typeface="Arial" panose="020B0604020202020204" pitchFamily="34" charset="0"/>
                      </a:endParaRPr>
                    </a:p>
                  </a:txBody>
                  <a:tcPr/>
                </a:tc>
                <a:extLst>
                  <a:ext uri="{0D108BD9-81ED-4DB2-BD59-A6C34878D82A}">
                    <a16:rowId xmlns:a16="http://schemas.microsoft.com/office/drawing/2014/main" val="4253568809"/>
                  </a:ext>
                </a:extLst>
              </a:tr>
            </a:tbl>
          </a:graphicData>
        </a:graphic>
      </p:graphicFrame>
      <p:sp>
        <p:nvSpPr>
          <p:cNvPr id="3" name="Text Placeholder 2">
            <a:extLst>
              <a:ext uri="{FF2B5EF4-FFF2-40B4-BE49-F238E27FC236}">
                <a16:creationId xmlns:a16="http://schemas.microsoft.com/office/drawing/2014/main" id="{C89782DD-67AB-6ADA-F2D4-D204F9A6060F}"/>
              </a:ext>
            </a:extLst>
          </p:cNvPr>
          <p:cNvSpPr>
            <a:spLocks noGrp="1"/>
          </p:cNvSpPr>
          <p:nvPr>
            <p:ph type="body" sz="quarter" idx="18"/>
          </p:nvPr>
        </p:nvSpPr>
        <p:spPr>
          <a:xfrm>
            <a:off x="354014" y="982520"/>
            <a:ext cx="11483999" cy="310015"/>
          </a:xfrm>
        </p:spPr>
        <p:txBody>
          <a:bodyPr/>
          <a:lstStyle/>
          <a:p>
            <a:r>
              <a:rPr lang="en-US" dirty="0">
                <a:solidFill>
                  <a:schemeClr val="accent2"/>
                </a:solidFill>
                <a:latin typeface="+mj-lt"/>
                <a:cs typeface="Arial" panose="020B0604020202020204" pitchFamily="34" charset="0"/>
              </a:rPr>
              <a:t>Examples of </a:t>
            </a:r>
            <a:r>
              <a:rPr lang="en-US" dirty="0" err="1">
                <a:solidFill>
                  <a:schemeClr val="accent2"/>
                </a:solidFill>
                <a:latin typeface="+mj-lt"/>
                <a:cs typeface="Arial" panose="020B0604020202020204" pitchFamily="34" charset="0"/>
              </a:rPr>
              <a:t>humour</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74407158-962E-4A19-25D6-F301DEB1471B}"/>
              </a:ext>
            </a:extLst>
          </p:cNvPr>
          <p:cNvSpPr>
            <a:spLocks noGrp="1"/>
          </p:cNvSpPr>
          <p:nvPr>
            <p:ph type="title"/>
          </p:nvPr>
        </p:nvSpPr>
        <p:spPr>
          <a:xfrm>
            <a:off x="354014" y="360000"/>
            <a:ext cx="11484000" cy="545601"/>
          </a:xfrm>
        </p:spPr>
        <p:txBody>
          <a:bodyPr/>
          <a:lstStyle/>
          <a:p>
            <a:r>
              <a:rPr lang="en-US" dirty="0">
                <a:latin typeface="+mj-lt"/>
                <a:cs typeface="Arial" panose="020B0604020202020204" pitchFamily="34" charset="0"/>
              </a:rPr>
              <a:t>Shakespearean dating tips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7307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35F7E-50EC-B171-32BC-AF54E0A5C7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29</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7838353-8E2D-0947-7E60-40EA65DEC0DB}"/>
              </a:ext>
            </a:extLst>
          </p:cNvPr>
          <p:cNvGraphicFramePr>
            <a:graphicFrameLocks noGrp="1"/>
          </p:cNvGraphicFramePr>
          <p:nvPr>
            <p:ph idx="4294967295"/>
            <p:extLst>
              <p:ext uri="{D42A27DB-BD31-4B8C-83A1-F6EECF244321}">
                <p14:modId xmlns:p14="http://schemas.microsoft.com/office/powerpoint/2010/main" val="2781654177"/>
              </p:ext>
            </p:extLst>
          </p:nvPr>
        </p:nvGraphicFramePr>
        <p:xfrm>
          <a:off x="359999" y="1451783"/>
          <a:ext cx="11483974" cy="4955286"/>
        </p:xfrm>
        <a:graphic>
          <a:graphicData uri="http://schemas.openxmlformats.org/drawingml/2006/table">
            <a:tbl>
              <a:tblPr firstRow="1" bandRow="1">
                <a:tableStyleId>{69012ECD-51FC-41F1-AA8D-1B2483CD663E}</a:tableStyleId>
              </a:tblPr>
              <a:tblGrid>
                <a:gridCol w="5944548">
                  <a:extLst>
                    <a:ext uri="{9D8B030D-6E8A-4147-A177-3AD203B41FA5}">
                      <a16:colId xmlns:a16="http://schemas.microsoft.com/office/drawing/2014/main" val="3691714961"/>
                    </a:ext>
                  </a:extLst>
                </a:gridCol>
                <a:gridCol w="5539426">
                  <a:extLst>
                    <a:ext uri="{9D8B030D-6E8A-4147-A177-3AD203B41FA5}">
                      <a16:colId xmlns:a16="http://schemas.microsoft.com/office/drawing/2014/main" val="3126234946"/>
                    </a:ext>
                  </a:extLst>
                </a:gridCol>
              </a:tblGrid>
              <a:tr h="370840">
                <a:tc>
                  <a:txBody>
                    <a:bodyPr/>
                    <a:lstStyle/>
                    <a:p>
                      <a:r>
                        <a:rPr lang="en-US">
                          <a:latin typeface="+mj-lt"/>
                        </a:rPr>
                        <a:t>Example</a:t>
                      </a:r>
                      <a:endParaRPr lang="en-AU">
                        <a:latin typeface="+mj-lt"/>
                        <a:cs typeface="Arial" panose="020B0604020202020204" pitchFamily="34" charset="0"/>
                      </a:endParaRPr>
                    </a:p>
                  </a:txBody>
                  <a:tcPr/>
                </a:tc>
                <a:tc>
                  <a:txBody>
                    <a:bodyPr/>
                    <a:lstStyle/>
                    <a:p>
                      <a:r>
                        <a:rPr lang="en-US">
                          <a:latin typeface="+mj-lt"/>
                        </a:rPr>
                        <a:t>Explanation</a:t>
                      </a:r>
                      <a:endParaRPr lang="en-AU">
                        <a:latin typeface="+mj-lt"/>
                        <a:cs typeface="Arial" panose="020B0604020202020204" pitchFamily="34" charset="0"/>
                      </a:endParaRPr>
                    </a:p>
                  </a:txBody>
                  <a:tcPr/>
                </a:tc>
                <a:extLst>
                  <a:ext uri="{0D108BD9-81ED-4DB2-BD59-A6C34878D82A}">
                    <a16:rowId xmlns:a16="http://schemas.microsoft.com/office/drawing/2014/main" val="1282481431"/>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I always thought Shakespeare was some boring dead guy, but it turns out, he knows a thing or two about love. I mean, who hasn’t heard things like, ‘O Romeo, Romeo, wherefore art thou Romeo?’ or ‘That which we call a rose by any other name would smell as sweet’? Four hundred years old and these ideas are still bouncing around popular culture. </a:t>
                      </a:r>
                      <a:endParaRPr lang="en-AU" sz="1600">
                        <a:latin typeface="+mn-lt"/>
                        <a:cs typeface="Arial" panose="020B0604020202020204" pitchFamily="34" charset="0"/>
                      </a:endParaRPr>
                    </a:p>
                  </a:txBody>
                  <a:tcPr/>
                </a:tc>
                <a:tc>
                  <a:txBody>
                    <a:bodyPr/>
                    <a:lstStyle/>
                    <a:p>
                      <a:pPr>
                        <a:lnSpc>
                          <a:spcPct val="114000"/>
                        </a:lnSpc>
                      </a:pPr>
                      <a:endParaRPr lang="en-AU" sz="1600">
                        <a:latin typeface="+mn-lt"/>
                        <a:cs typeface="Arial" panose="020B0604020202020204" pitchFamily="34" charset="0"/>
                      </a:endParaRPr>
                    </a:p>
                  </a:txBody>
                  <a:tcPr/>
                </a:tc>
                <a:extLst>
                  <a:ext uri="{0D108BD9-81ED-4DB2-BD59-A6C34878D82A}">
                    <a16:rowId xmlns:a16="http://schemas.microsoft.com/office/drawing/2014/main" val="377292807"/>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Boy oh boy, doesn’t old Willy Shakespeare know how to turn on the charm?! No wonder his plays continue to be remade. How’s this for romance – ‘there lies more peril in thine eye than twenty of their swords. Look thou but sweet, And I am proof against their enmity.’ Be still my beating heart! Romeo is so into Juliet he is willing to put himself in serious danger to declare his love for her. Such intense love has been re-imagined in millions (probably) of stories. Including </a:t>
                      </a:r>
                      <a:r>
                        <a:rPr lang="en-AU" sz="1600" i="1" kern="1200">
                          <a:solidFill>
                            <a:schemeClr val="tx1"/>
                          </a:solidFill>
                          <a:effectLst/>
                          <a:latin typeface="+mn-lt"/>
                          <a:cs typeface="Arial" panose="020B0604020202020204" pitchFamily="34" charset="0"/>
                        </a:rPr>
                        <a:t>Warm Bodies</a:t>
                      </a:r>
                      <a:r>
                        <a:rPr lang="en-AU" sz="1600" kern="1200">
                          <a:solidFill>
                            <a:schemeClr val="tx1"/>
                          </a:solidFill>
                          <a:effectLst/>
                          <a:latin typeface="+mn-lt"/>
                          <a:cs typeface="Arial" panose="020B0604020202020204" pitchFamily="34" charset="0"/>
                        </a:rPr>
                        <a:t>, such as when R goes into the fenced off human zone to find Julie. It’s sweet really. </a:t>
                      </a:r>
                      <a:endParaRPr lang="en-US" sz="1600" b="0" kern="1200">
                        <a:solidFill>
                          <a:schemeClr val="tx1"/>
                        </a:solidFill>
                        <a:effectLst/>
                        <a:latin typeface="+mn-lt"/>
                        <a:ea typeface="+mn-ea"/>
                        <a:cs typeface="Arial" panose="020B0604020202020204" pitchFamily="34" charset="0"/>
                      </a:endParaRPr>
                    </a:p>
                  </a:txBody>
                  <a:tcPr/>
                </a:tc>
                <a:tc>
                  <a:txBody>
                    <a:bodyPr/>
                    <a:lstStyle/>
                    <a:p>
                      <a:pPr>
                        <a:lnSpc>
                          <a:spcPct val="114000"/>
                        </a:lnSpc>
                      </a:pPr>
                      <a:endParaRPr lang="en-AU" sz="1600">
                        <a:latin typeface="+mn-lt"/>
                        <a:cs typeface="Arial" panose="020B0604020202020204" pitchFamily="34" charset="0"/>
                      </a:endParaRPr>
                    </a:p>
                  </a:txBody>
                  <a:tcPr/>
                </a:tc>
                <a:extLst>
                  <a:ext uri="{0D108BD9-81ED-4DB2-BD59-A6C34878D82A}">
                    <a16:rowId xmlns:a16="http://schemas.microsoft.com/office/drawing/2014/main" val="3533878428"/>
                  </a:ext>
                </a:extLst>
              </a:tr>
            </a:tbl>
          </a:graphicData>
        </a:graphic>
      </p:graphicFrame>
      <p:sp>
        <p:nvSpPr>
          <p:cNvPr id="3" name="Text Placeholder 2">
            <a:extLst>
              <a:ext uri="{FF2B5EF4-FFF2-40B4-BE49-F238E27FC236}">
                <a16:creationId xmlns:a16="http://schemas.microsoft.com/office/drawing/2014/main" id="{D5E6E724-9A80-D564-53D4-473ACF9127D8}"/>
              </a:ext>
            </a:extLst>
          </p:cNvPr>
          <p:cNvSpPr>
            <a:spLocks noGrp="1"/>
          </p:cNvSpPr>
          <p:nvPr>
            <p:ph type="body" sz="quarter" idx="18"/>
          </p:nvPr>
        </p:nvSpPr>
        <p:spPr/>
        <p:txBody>
          <a:bodyPr/>
          <a:lstStyle/>
          <a:p>
            <a:r>
              <a:rPr lang="en-US" dirty="0">
                <a:solidFill>
                  <a:schemeClr val="accent2"/>
                </a:solidFill>
                <a:latin typeface="+mj-lt"/>
                <a:cs typeface="Arial" panose="020B0604020202020204" pitchFamily="34" charset="0"/>
              </a:rPr>
              <a:t>Examples of </a:t>
            </a:r>
            <a:r>
              <a:rPr lang="en-US" dirty="0" err="1">
                <a:solidFill>
                  <a:schemeClr val="accent2"/>
                </a:solidFill>
                <a:latin typeface="+mj-lt"/>
                <a:cs typeface="Arial" panose="020B0604020202020204" pitchFamily="34" charset="0"/>
              </a:rPr>
              <a:t>humour</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74407158-962E-4A19-25D6-F301DEB1471B}"/>
              </a:ext>
            </a:extLst>
          </p:cNvPr>
          <p:cNvSpPr>
            <a:spLocks noGrp="1"/>
          </p:cNvSpPr>
          <p:nvPr>
            <p:ph type="title"/>
          </p:nvPr>
        </p:nvSpPr>
        <p:spPr/>
        <p:txBody>
          <a:bodyPr/>
          <a:lstStyle/>
          <a:p>
            <a:r>
              <a:rPr lang="en-US" dirty="0">
                <a:latin typeface="+mj-lt"/>
                <a:cs typeface="Arial" panose="020B0604020202020204" pitchFamily="34" charset="0"/>
              </a:rPr>
              <a:t>Enduring value of Shakespeare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7026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805EC-2FCA-D4E8-3E55-CA76615ED7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2" name="Picture Placeholder 1">
            <a:extLst>
              <a:ext uri="{FF2B5EF4-FFF2-40B4-BE49-F238E27FC236}">
                <a16:creationId xmlns:a16="http://schemas.microsoft.com/office/drawing/2014/main" id="{4BA2700F-2D88-8B50-50EF-5A2576267AFE}"/>
              </a:ext>
            </a:extLst>
          </p:cNvPr>
          <p:cNvSpPr>
            <a:spLocks noGrp="1"/>
          </p:cNvSpPr>
          <p:nvPr>
            <p:ph type="pic" sz="quarter" idx="13"/>
          </p:nvPr>
        </p:nvSpPr>
        <p:spPr/>
        <p:txBody>
          <a:bodyPr/>
          <a:lstStyle/>
          <a:p>
            <a:r>
              <a:rPr lang="en-AU" sz="1800" b="1" dirty="0">
                <a:latin typeface="+mj-lt"/>
                <a:cs typeface="Arial"/>
              </a:rPr>
              <a:t>Learning intentions</a:t>
            </a:r>
          </a:p>
          <a:p>
            <a:r>
              <a:rPr lang="en-AU" sz="1800" dirty="0">
                <a:latin typeface="+mj-lt"/>
                <a:cs typeface="Arial"/>
              </a:rPr>
              <a:t>We are learning to:</a:t>
            </a:r>
          </a:p>
          <a:p>
            <a:pPr marL="342900" indent="-342900">
              <a:buChar char="•"/>
            </a:pPr>
            <a:r>
              <a:rPr lang="en-AU" sz="1800" dirty="0">
                <a:latin typeface="+mn-lt"/>
                <a:cs typeface="Arial"/>
              </a:rPr>
              <a:t>understand what makes a text discursive</a:t>
            </a:r>
          </a:p>
          <a:p>
            <a:pPr marL="342900" indent="-342900">
              <a:buFont typeface="Arial" panose="020B0604020202020204" pitchFamily="34" charset="0"/>
              <a:buChar char="•"/>
            </a:pPr>
            <a:r>
              <a:rPr lang="en-US" sz="1800" dirty="0">
                <a:latin typeface="+mn-lt"/>
                <a:cs typeface="Arial"/>
              </a:rPr>
              <a:t>understand how to use cohesive devices to compose comparative and contrasting sentences.</a:t>
            </a:r>
          </a:p>
          <a:p>
            <a:endParaRPr lang="en-AU" sz="1800" b="1" dirty="0">
              <a:latin typeface="+mj-lt"/>
              <a:cs typeface="Arial"/>
            </a:endParaRPr>
          </a:p>
          <a:p>
            <a:r>
              <a:rPr lang="en-AU" sz="1800" b="1" dirty="0">
                <a:latin typeface="+mj-lt"/>
                <a:cs typeface="Arial"/>
              </a:rPr>
              <a:t>Success criteria</a:t>
            </a:r>
          </a:p>
          <a:p>
            <a:r>
              <a:rPr lang="en-AU" sz="1800" dirty="0">
                <a:latin typeface="+mj-lt"/>
                <a:cs typeface="Arial"/>
              </a:rPr>
              <a:t>I will know I am successful when I can:</a:t>
            </a:r>
            <a:endParaRPr lang="en-AU" dirty="0">
              <a:cs typeface="Arial"/>
            </a:endParaRPr>
          </a:p>
          <a:p>
            <a:r>
              <a:rPr lang="en-AU" sz="1800" dirty="0">
                <a:latin typeface="+mn-lt"/>
                <a:cs typeface="Arial"/>
              </a:rPr>
              <a:t>[These </a:t>
            </a:r>
            <a:r>
              <a:rPr lang="en-US" sz="1800" dirty="0">
                <a:latin typeface="+mn-lt"/>
                <a:cs typeface="Arial"/>
              </a:rPr>
              <a:t>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(1</a:t>
            </a:r>
            <a:r>
              <a:rPr lang="en-AU" dirty="0">
                <a:solidFill>
                  <a:schemeClr val="bg1"/>
                </a:solidFill>
                <a:latin typeface="+mj-lt"/>
              </a:rPr>
              <a:t>)</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0413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A5799-2506-21CE-72F6-33130C5F971C}"/>
              </a:ext>
              <a:ext uri="{C183D7F6-B498-43B3-948B-1728B52AA6E4}">
                <adec:decorative xmlns:adec="http://schemas.microsoft.com/office/drawing/2017/decorative" val="1"/>
              </a:ext>
            </a:extLst>
          </p:cNvPr>
          <p:cNvSpPr/>
          <p:nvPr/>
        </p:nvSpPr>
        <p:spPr>
          <a:xfrm>
            <a:off x="6833937" y="0"/>
            <a:ext cx="53580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latin typeface="Arial" panose="020B0604020202020204" pitchFamily="34" charset="0"/>
                <a:cs typeface="Arial" panose="020B0604020202020204" pitchFamily="34" charset="0"/>
              </a:rPr>
              <a:t>30</a:t>
            </a:r>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EC043DEA-FCF7-68EB-54E6-C4E5AADA3A21}"/>
              </a:ext>
            </a:extLst>
          </p:cNvPr>
          <p:cNvSpPr>
            <a:spLocks noGrp="1"/>
          </p:cNvSpPr>
          <p:nvPr>
            <p:ph type="pic" sz="quarter" idx="20"/>
          </p:nvPr>
        </p:nvSpPr>
        <p:spPr>
          <a:xfrm>
            <a:off x="7504151" y="360000"/>
            <a:ext cx="4017634" cy="5883200"/>
          </a:xfrm>
        </p:spPr>
        <p:txBody>
          <a:bodyPr/>
          <a:lstStyle/>
          <a:p>
            <a:r>
              <a:rPr lang="en-US" sz="1800" dirty="0">
                <a:latin typeface="+mn-lt"/>
                <a:cs typeface="Arial" panose="020B0604020202020204" pitchFamily="34" charset="0"/>
              </a:rPr>
              <a:t>Remember to embed:</a:t>
            </a:r>
          </a:p>
          <a:p>
            <a:pPr marL="342900" lvl="0" indent="-342900">
              <a:buFont typeface="Arial" panose="020B0604020202020204" pitchFamily="34" charset="0"/>
              <a:buChar char="•"/>
            </a:pPr>
            <a:r>
              <a:rPr lang="en-AU" sz="1800" dirty="0">
                <a:effectLst/>
                <a:latin typeface="+mn-lt"/>
                <a:ea typeface="Calibri" panose="020F0502020204030204" pitchFamily="34" charset="0"/>
              </a:rPr>
              <a:t>first-person pronouns and inclusive language for personal voice</a:t>
            </a:r>
          </a:p>
          <a:p>
            <a:pPr marL="342900" lvl="0" indent="-342900">
              <a:buFont typeface="Arial" panose="020B0604020202020204" pitchFamily="34" charset="0"/>
              <a:buChar char="•"/>
            </a:pPr>
            <a:r>
              <a:rPr lang="en-AU" sz="1800" dirty="0">
                <a:effectLst/>
                <a:latin typeface="+mn-lt"/>
                <a:ea typeface="Calibri" panose="020F0502020204030204" pitchFamily="34" charset="0"/>
              </a:rPr>
              <a:t>second-person pronouns to directly address the audience</a:t>
            </a:r>
          </a:p>
          <a:p>
            <a:pPr marL="342900" lvl="0" indent="-342900">
              <a:buFont typeface="Arial" panose="020B0604020202020204" pitchFamily="34" charset="0"/>
              <a:buChar char="•"/>
            </a:pPr>
            <a:r>
              <a:rPr lang="en-AU" sz="1800" dirty="0">
                <a:effectLst/>
                <a:latin typeface="+mn-lt"/>
                <a:ea typeface="Calibri" panose="020F0502020204030204" pitchFamily="34" charset="0"/>
              </a:rPr>
              <a:t>anecdote</a:t>
            </a:r>
          </a:p>
          <a:p>
            <a:pPr marL="342900" lvl="0" indent="-342900">
              <a:buFont typeface="Arial" panose="020B0604020202020204" pitchFamily="34" charset="0"/>
              <a:buChar char="•"/>
            </a:pPr>
            <a:r>
              <a:rPr lang="en-AU" sz="1800" dirty="0">
                <a:latin typeface="+mn-lt"/>
                <a:ea typeface="Calibri" panose="020F0502020204030204" pitchFamily="34" charset="0"/>
              </a:rPr>
              <a:t>temporal connectives</a:t>
            </a:r>
            <a:endParaRPr lang="en-AU" sz="1800" dirty="0">
              <a:effectLst/>
              <a:latin typeface="+mn-lt"/>
              <a:ea typeface="Calibri" panose="020F0502020204030204" pitchFamily="34" charset="0"/>
            </a:endParaRPr>
          </a:p>
          <a:p>
            <a:pPr marL="342900" lvl="0" indent="-342900">
              <a:buFont typeface="Arial" panose="020B0604020202020204" pitchFamily="34" charset="0"/>
              <a:buChar char="•"/>
            </a:pPr>
            <a:r>
              <a:rPr lang="en-AU" sz="1800" dirty="0">
                <a:latin typeface="+mn-lt"/>
                <a:ea typeface="Calibri" panose="020F0502020204030204" pitchFamily="34" charset="0"/>
              </a:rPr>
              <a:t>c</a:t>
            </a:r>
            <a:r>
              <a:rPr lang="en-AU" sz="1800" dirty="0">
                <a:effectLst/>
                <a:latin typeface="+mn-lt"/>
                <a:ea typeface="Calibri" panose="020F0502020204030204" pitchFamily="34" charset="0"/>
              </a:rPr>
              <a:t>ausal connectives</a:t>
            </a:r>
          </a:p>
          <a:p>
            <a:pPr marL="342900" lvl="0" indent="-342900">
              <a:buFont typeface="Arial" panose="020B0604020202020204" pitchFamily="34" charset="0"/>
              <a:buChar char="•"/>
            </a:pPr>
            <a:r>
              <a:rPr lang="en-AU" sz="1800" dirty="0">
                <a:effectLst/>
                <a:latin typeface="+mn-lt"/>
                <a:ea typeface="Calibri" panose="020F0502020204030204" pitchFamily="34" charset="0"/>
              </a:rPr>
              <a:t>precise vocabulary</a:t>
            </a:r>
          </a:p>
          <a:p>
            <a:pPr marL="342900" lvl="0" indent="-342900">
              <a:buFont typeface="Arial" panose="020B0604020202020204" pitchFamily="34" charset="0"/>
              <a:buChar char="•"/>
            </a:pPr>
            <a:r>
              <a:rPr lang="en-AU" sz="1800" dirty="0">
                <a:effectLst/>
                <a:latin typeface="+mn-lt"/>
                <a:ea typeface="Calibri" panose="020F0502020204030204" pitchFamily="34" charset="0"/>
              </a:rPr>
              <a:t>rhetorical questions</a:t>
            </a:r>
          </a:p>
          <a:p>
            <a:pPr marL="342900" lvl="0" indent="-342900">
              <a:buFont typeface="Arial" panose="020B0604020202020204" pitchFamily="34" charset="0"/>
              <a:buChar char="•"/>
            </a:pPr>
            <a:r>
              <a:rPr lang="en-AU" sz="1800" dirty="0">
                <a:effectLst/>
                <a:latin typeface="+mn-lt"/>
                <a:ea typeface="Calibri" panose="020F0502020204030204" pitchFamily="34" charset="0"/>
              </a:rPr>
              <a:t>conversational tone</a:t>
            </a: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60000" y="2266872"/>
            <a:ext cx="5735637" cy="3008982"/>
          </a:xfrm>
        </p:spPr>
        <p:txBody>
          <a:bodyPr/>
          <a:lstStyle/>
          <a:p>
            <a:pPr>
              <a:spcAft>
                <a:spcPts val="600"/>
              </a:spcAft>
            </a:pPr>
            <a:r>
              <a:rPr lang="en-US" sz="1800" dirty="0">
                <a:latin typeface="+mn-lt"/>
                <a:cs typeface="Arial"/>
              </a:rPr>
              <a:t>Using </a:t>
            </a:r>
            <a:r>
              <a:rPr lang="en-US" sz="1800" b="1" dirty="0">
                <a:latin typeface="+mn-lt"/>
                <a:cs typeface="Arial"/>
              </a:rPr>
              <a:t>Phase 3, activity 13 – using </a:t>
            </a:r>
            <a:r>
              <a:rPr lang="en-US" sz="1800" b="1" dirty="0" err="1">
                <a:latin typeface="+mn-lt"/>
                <a:cs typeface="Arial"/>
              </a:rPr>
              <a:t>humour</a:t>
            </a:r>
            <a:r>
              <a:rPr lang="en-US" sz="1800" b="1" dirty="0">
                <a:latin typeface="+mn-lt"/>
                <a:cs typeface="Arial"/>
              </a:rPr>
              <a:t> to engage an audience </a:t>
            </a:r>
            <a:r>
              <a:rPr lang="en-US" sz="1800" dirty="0">
                <a:latin typeface="+mn-lt"/>
                <a:cs typeface="Arial"/>
              </a:rPr>
              <a:t>and </a:t>
            </a:r>
            <a:r>
              <a:rPr lang="en-US" sz="1800" b="1" dirty="0">
                <a:latin typeface="+mn-lt"/>
                <a:cs typeface="Arial"/>
              </a:rPr>
              <a:t>Core formative task 2 – using </a:t>
            </a:r>
            <a:r>
              <a:rPr lang="en-US" sz="1800" b="1" dirty="0" err="1">
                <a:latin typeface="+mn-lt"/>
                <a:cs typeface="Arial"/>
              </a:rPr>
              <a:t>humour</a:t>
            </a:r>
            <a:r>
              <a:rPr lang="en-US" sz="1800" b="1" dirty="0">
                <a:latin typeface="+mn-lt"/>
                <a:cs typeface="Arial"/>
              </a:rPr>
              <a:t> to express literary value</a:t>
            </a:r>
            <a:r>
              <a:rPr lang="en-US" sz="1800" dirty="0">
                <a:latin typeface="+mn-lt"/>
                <a:cs typeface="Arial"/>
              </a:rPr>
              <a:t>, compose a humorous response to the question: </a:t>
            </a:r>
          </a:p>
          <a:p>
            <a:pPr>
              <a:spcAft>
                <a:spcPts val="600"/>
              </a:spcAft>
            </a:pPr>
            <a:r>
              <a:rPr lang="en-US" sz="1800" dirty="0">
                <a:latin typeface="+mn-lt"/>
                <a:cs typeface="Arial"/>
              </a:rPr>
              <a:t>What could young romantics learn from Shakespeare’s language of love used in </a:t>
            </a:r>
            <a:r>
              <a:rPr lang="en-US" sz="1800" i="1" dirty="0">
                <a:latin typeface="+mn-lt"/>
                <a:cs typeface="Arial"/>
              </a:rPr>
              <a:t>The Tragedy of Romeo and Juliet</a:t>
            </a:r>
            <a:r>
              <a:rPr lang="en-US" sz="1800" dirty="0">
                <a:latin typeface="+mn-lt"/>
                <a:cs typeface="Arial"/>
              </a:rPr>
              <a:t>?</a:t>
            </a:r>
          </a:p>
          <a:p>
            <a:pPr>
              <a:spcAft>
                <a:spcPts val="600"/>
              </a:spcAft>
            </a:pPr>
            <a:endParaRPr lang="en-US"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a:xfrm>
            <a:off x="360001" y="1582146"/>
            <a:ext cx="11483999" cy="411926"/>
          </a:xfrm>
        </p:spPr>
        <p:txBody>
          <a:bodyPr vert="horz" lIns="0" tIns="0" rIns="0" bIns="0" rtlCol="0" anchor="t">
            <a:noAutofit/>
          </a:bodyPr>
          <a:lstStyle/>
          <a:p>
            <a:r>
              <a:rPr lang="en-US" dirty="0">
                <a:latin typeface="+mj-lt"/>
              </a:rPr>
              <a:t>Core formative task 2</a:t>
            </a:r>
            <a:endParaRPr lang="en-AU" dirty="0">
              <a:latin typeface="+mj-lt"/>
            </a:endParaRPr>
          </a:p>
          <a:p>
            <a:endParaRPr lang="en-US" dirty="0">
              <a:latin typeface="+mj-lt"/>
              <a:cs typeface="Arial"/>
            </a:endParaRP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a:xfrm>
            <a:off x="360000" y="360000"/>
            <a:ext cx="6919689" cy="1222146"/>
          </a:xfrm>
        </p:spPr>
        <p:txBody>
          <a:bodyPr/>
          <a:lstStyle/>
          <a:p>
            <a:pPr>
              <a:lnSpc>
                <a:spcPct val="114000"/>
              </a:lnSpc>
            </a:pPr>
            <a:r>
              <a:rPr lang="en-US" dirty="0">
                <a:latin typeface="+mj-lt"/>
                <a:cs typeface="Arial" panose="020B0604020202020204" pitchFamily="34" charset="0"/>
              </a:rPr>
              <a:t>Using </a:t>
            </a:r>
            <a:r>
              <a:rPr lang="en-US" dirty="0" err="1">
                <a:latin typeface="+mj-lt"/>
                <a:cs typeface="Arial" panose="020B0604020202020204" pitchFamily="34" charset="0"/>
              </a:rPr>
              <a:t>humour</a:t>
            </a:r>
            <a:r>
              <a:rPr lang="en-US" dirty="0">
                <a:latin typeface="+mj-lt"/>
                <a:cs typeface="Arial" panose="020B0604020202020204" pitchFamily="34" charset="0"/>
              </a:rPr>
              <a:t> to create a conversational tone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46448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B86CE97-1A1B-7A5C-2E2F-4887E5EF9CB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3" name="TextBox 2">
            <a:extLst>
              <a:ext uri="{FF2B5EF4-FFF2-40B4-BE49-F238E27FC236}">
                <a16:creationId xmlns:a16="http://schemas.microsoft.com/office/drawing/2014/main" id="{C6342745-4CF6-182F-1EF6-708D33ADFDC3}"/>
              </a:ext>
            </a:extLst>
          </p:cNvPr>
          <p:cNvSpPr txBox="1"/>
          <p:nvPr/>
        </p:nvSpPr>
        <p:spPr>
          <a:xfrm>
            <a:off x="540000" y="4868562"/>
            <a:ext cx="6087979" cy="1203157"/>
          </a:xfrm>
          <a:prstGeom prst="rect">
            <a:avLst/>
          </a:prstGeom>
          <a:noFill/>
        </p:spPr>
        <p:txBody>
          <a:bodyPr wrap="square" lIns="0" tIns="0" rIns="0" bIns="0" rtlCol="0">
            <a:noAutofit/>
          </a:bodyPr>
          <a:lstStyle/>
          <a:p>
            <a:pPr algn="l">
              <a:lnSpc>
                <a:spcPct val="114000"/>
              </a:lnSpc>
            </a:pPr>
            <a:r>
              <a:rPr lang="en-US" sz="3600" dirty="0">
                <a:solidFill>
                  <a:schemeClr val="accent4"/>
                </a:solidFill>
              </a:rPr>
              <a:t>Engaging critically with the deaths of the protagonists</a:t>
            </a:r>
            <a:endParaRPr lang="en-AU" sz="1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p:txBody>
          <a:bodyPr/>
          <a:lstStyle/>
          <a:p>
            <a:r>
              <a:rPr lang="en-US" dirty="0"/>
              <a:t>Phase 3, sequence 12</a:t>
            </a:r>
            <a:endParaRPr lang="en-AU" dirty="0"/>
          </a:p>
        </p:txBody>
      </p:sp>
    </p:spTree>
    <p:extLst>
      <p:ext uri="{BB962C8B-B14F-4D97-AF65-F5344CB8AC3E}">
        <p14:creationId xmlns:p14="http://schemas.microsoft.com/office/powerpoint/2010/main" val="10259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E66F98-D753-8228-0661-4BE03CE2A2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
        <p:nvSpPr>
          <p:cNvPr id="2" name="Picture Placeholder 1">
            <a:extLst>
              <a:ext uri="{FF2B5EF4-FFF2-40B4-BE49-F238E27FC236}">
                <a16:creationId xmlns:a16="http://schemas.microsoft.com/office/drawing/2014/main" id="{3145E601-774A-6C4A-4359-D6612B58C923}"/>
              </a:ext>
            </a:extLst>
          </p:cNvPr>
          <p:cNvSpPr>
            <a:spLocks noGrp="1"/>
          </p:cNvSpPr>
          <p:nvPr>
            <p:ph type="pic" sz="quarter" idx="13"/>
          </p:nvPr>
        </p:nvSpPr>
        <p:spPr/>
        <p:txBody>
          <a:bodyPr/>
          <a:lstStyle/>
          <a:p>
            <a:r>
              <a:rPr lang="en-AU" b="1" dirty="0">
                <a:latin typeface="+mj-lt"/>
                <a:cs typeface="Arial" panose="020B0604020202020204" pitchFamily="34" charset="0"/>
              </a:rPr>
              <a:t>Learning intentions</a:t>
            </a:r>
          </a:p>
          <a:p>
            <a:r>
              <a:rPr lang="en-AU" dirty="0">
                <a:latin typeface="+mj-lt"/>
                <a:cs typeface="Arial" panose="020B0604020202020204" pitchFamily="34" charset="0"/>
              </a:rPr>
              <a:t>We are learning to:</a:t>
            </a:r>
          </a:p>
          <a:p>
            <a:pPr marL="342900" indent="-342900">
              <a:buFont typeface="Arial" panose="020B0604020202020204" pitchFamily="34" charset="0"/>
              <a:buChar char="•"/>
            </a:pPr>
            <a:r>
              <a:rPr lang="en-US" dirty="0">
                <a:latin typeface="+mn-lt"/>
                <a:cs typeface="Arial"/>
              </a:rPr>
              <a:t>understand how modality is used in different types of texts.</a:t>
            </a:r>
          </a:p>
          <a:p>
            <a:endParaRPr lang="en-US" dirty="0">
              <a:latin typeface="+mj-lt"/>
              <a:cs typeface="Arial"/>
            </a:endParaRPr>
          </a:p>
          <a:p>
            <a:r>
              <a:rPr lang="en-AU" b="1" dirty="0">
                <a:latin typeface="+mj-lt"/>
                <a:cs typeface="Arial" panose="020B0604020202020204" pitchFamily="34" charset="0"/>
              </a:rPr>
              <a:t>Success criteria</a:t>
            </a:r>
          </a:p>
          <a:p>
            <a:r>
              <a:rPr lang="en-AU" dirty="0">
                <a:latin typeface="+mj-lt"/>
              </a:rPr>
              <a:t>I will know I am successful when:</a:t>
            </a:r>
            <a:endParaRPr lang="en-AU" dirty="0">
              <a:latin typeface="+mj-lt"/>
              <a:cs typeface="Arial" panose="020B0604020202020204" pitchFamily="34" charset="0"/>
            </a:endParaRPr>
          </a:p>
          <a:p>
            <a:r>
              <a:rPr lang="en-AU" dirty="0">
                <a:latin typeface="+mn-lt"/>
                <a:cs typeface="Arial"/>
              </a:rPr>
              <a:t>[T</a:t>
            </a:r>
            <a:r>
              <a:rPr lang="en-US" dirty="0" err="1">
                <a:latin typeface="+mn-lt"/>
                <a:cs typeface="Arial"/>
              </a:rPr>
              <a:t>hese</a:t>
            </a:r>
            <a:r>
              <a:rPr lang="en-US" dirty="0">
                <a:latin typeface="+mn-lt"/>
                <a:cs typeface="Arial"/>
              </a:rPr>
              <a:t> 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(4)</a:t>
            </a:r>
          </a:p>
        </p:txBody>
      </p:sp>
    </p:spTree>
    <p:extLst>
      <p:ext uri="{BB962C8B-B14F-4D97-AF65-F5344CB8AC3E}">
        <p14:creationId xmlns:p14="http://schemas.microsoft.com/office/powerpoint/2010/main" val="27563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1CF09C-6EBD-75B3-31E3-7D2176BF86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a:p>
        </p:txBody>
      </p:sp>
      <p:sp>
        <p:nvSpPr>
          <p:cNvPr id="8" name="Text Placeholder 7">
            <a:extLst>
              <a:ext uri="{FF2B5EF4-FFF2-40B4-BE49-F238E27FC236}">
                <a16:creationId xmlns:a16="http://schemas.microsoft.com/office/drawing/2014/main" id="{4316A322-862C-A496-06CF-1B1DF6973C8A}"/>
              </a:ext>
            </a:extLst>
          </p:cNvPr>
          <p:cNvSpPr>
            <a:spLocks noGrp="1"/>
          </p:cNvSpPr>
          <p:nvPr>
            <p:ph type="body" sz="quarter" idx="4294967295"/>
          </p:nvPr>
        </p:nvSpPr>
        <p:spPr>
          <a:xfrm>
            <a:off x="10079038" y="4419808"/>
            <a:ext cx="1299366" cy="422275"/>
          </a:xfrm>
        </p:spPr>
        <p:txBody>
          <a:bodyPr/>
          <a:lstStyle/>
          <a:p>
            <a:r>
              <a:rPr lang="en-AU" sz="1400" dirty="0">
                <a:latin typeface="+mn-lt"/>
                <a:cs typeface="Arial" panose="020B0604020202020204" pitchFamily="34" charset="0"/>
              </a:rPr>
              <a:t>NESA glossary</a:t>
            </a:r>
          </a:p>
          <a:p>
            <a:endParaRPr lang="en-AU" sz="1400" dirty="0">
              <a:latin typeface="+mn-lt"/>
            </a:endParaRPr>
          </a:p>
        </p:txBody>
      </p:sp>
      <p:sp>
        <p:nvSpPr>
          <p:cNvPr id="6" name="Text Placeholder 5">
            <a:extLst>
              <a:ext uri="{FF2B5EF4-FFF2-40B4-BE49-F238E27FC236}">
                <a16:creationId xmlns:a16="http://schemas.microsoft.com/office/drawing/2014/main" id="{F6A52577-E3EF-0C20-3EF0-D0A7844FFCEF}"/>
              </a:ext>
            </a:extLst>
          </p:cNvPr>
          <p:cNvSpPr>
            <a:spLocks noGrp="1"/>
          </p:cNvSpPr>
          <p:nvPr>
            <p:ph type="body" sz="quarter" idx="4294967295"/>
          </p:nvPr>
        </p:nvSpPr>
        <p:spPr>
          <a:xfrm>
            <a:off x="3269454" y="2732881"/>
            <a:ext cx="8108950" cy="1392237"/>
          </a:xfrm>
        </p:spPr>
        <p:txBody>
          <a:bodyPr/>
          <a:lstStyle/>
          <a:p>
            <a:r>
              <a:rPr lang="en-US" dirty="0">
                <a:solidFill>
                  <a:srgbClr val="22272B"/>
                </a:solidFill>
                <a:highlight>
                  <a:srgbClr val="FFFFFF"/>
                </a:highlight>
                <a:latin typeface="+mn-lt"/>
                <a:cs typeface="Arial" panose="020B0604020202020204" pitchFamily="34" charset="0"/>
              </a:rPr>
              <a:t>Modality refers to a</a:t>
            </a:r>
            <a:r>
              <a:rPr lang="en-US" b="0" i="0" dirty="0">
                <a:solidFill>
                  <a:srgbClr val="22272B"/>
                </a:solidFill>
                <a:effectLst/>
                <a:highlight>
                  <a:srgbClr val="FFFFFF"/>
                </a:highlight>
                <a:latin typeface="+mn-lt"/>
                <a:cs typeface="Arial" panose="020B0604020202020204" pitchFamily="34" charset="0"/>
              </a:rPr>
              <a:t>spects of language that suggest a particular perspective on subjects and/or events. Modality forms a continuum from high modality (always, must) to low modality (might, could).</a:t>
            </a:r>
            <a:endParaRPr lang="en-AU" dirty="0">
              <a:latin typeface="+mn-lt"/>
              <a:cs typeface="Arial" panose="020B0604020202020204" pitchFamily="34" charset="0"/>
            </a:endParaRPr>
          </a:p>
        </p:txBody>
      </p:sp>
      <p:sp>
        <p:nvSpPr>
          <p:cNvPr id="7" name="TextBox 6">
            <a:extLst>
              <a:ext uri="{FF2B5EF4-FFF2-40B4-BE49-F238E27FC236}">
                <a16:creationId xmlns:a16="http://schemas.microsoft.com/office/drawing/2014/main" id="{175C6C30-FB6A-DB0E-6205-BA14953702CB}"/>
              </a:ext>
              <a:ext uri="{C183D7F6-B498-43B3-948B-1728B52AA6E4}">
                <adec:decorative xmlns:adec="http://schemas.microsoft.com/office/drawing/2017/decorative" val="1"/>
              </a:ext>
            </a:extLst>
          </p:cNvPr>
          <p:cNvSpPr txBox="1"/>
          <p:nvPr/>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9" name="Straight Connector 8">
            <a:extLst>
              <a:ext uri="{FF2B5EF4-FFF2-40B4-BE49-F238E27FC236}">
                <a16:creationId xmlns:a16="http://schemas.microsoft.com/office/drawing/2014/main" id="{1B9B9C68-CD9B-7D0F-1BBC-B73E6EDFAE37}"/>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966611-7B52-EAA8-966D-36CC255B39D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669954" cy="6858000"/>
          </a:xfrm>
          <a:prstGeom prst="rect">
            <a:avLst/>
          </a:prstGeom>
        </p:spPr>
      </p:pic>
      <p:sp>
        <p:nvSpPr>
          <p:cNvPr id="2" name="Title 1">
            <a:extLst>
              <a:ext uri="{FF2B5EF4-FFF2-40B4-BE49-F238E27FC236}">
                <a16:creationId xmlns:a16="http://schemas.microsoft.com/office/drawing/2014/main" id="{AB65768A-C46D-15D4-1F06-973E31B6B9D8}"/>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US" dirty="0">
                <a:latin typeface="Arial" panose="020B0604020202020204" pitchFamily="34" charset="0"/>
                <a:cs typeface="Arial" panose="020B0604020202020204" pitchFamily="34" charset="0"/>
              </a:rPr>
              <a:t>Definition of modality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C08096-4D20-C7D0-5938-5D5722D6C2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34</a:t>
            </a:fld>
            <a:endParaRPr lang="en-AU">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0BC7570C-59FF-C064-C909-7AB1A2166822}"/>
              </a:ext>
            </a:extLst>
          </p:cNvPr>
          <p:cNvGraphicFramePr>
            <a:graphicFrameLocks noGrp="1"/>
          </p:cNvGraphicFramePr>
          <p:nvPr>
            <p:ph idx="4294967295"/>
            <p:extLst>
              <p:ext uri="{D42A27DB-BD31-4B8C-83A1-F6EECF244321}">
                <p14:modId xmlns:p14="http://schemas.microsoft.com/office/powerpoint/2010/main" val="2384734878"/>
              </p:ext>
            </p:extLst>
          </p:nvPr>
        </p:nvGraphicFramePr>
        <p:xfrm>
          <a:off x="359999" y="1619250"/>
          <a:ext cx="11483973" cy="1950720"/>
        </p:xfrm>
        <a:graphic>
          <a:graphicData uri="http://schemas.openxmlformats.org/drawingml/2006/table">
            <a:tbl>
              <a:tblPr firstRow="1" bandRow="1">
                <a:tableStyleId>{69012ECD-51FC-41F1-AA8D-1B2483CD663E}</a:tableStyleId>
              </a:tblPr>
              <a:tblGrid>
                <a:gridCol w="3827991">
                  <a:extLst>
                    <a:ext uri="{9D8B030D-6E8A-4147-A177-3AD203B41FA5}">
                      <a16:colId xmlns:a16="http://schemas.microsoft.com/office/drawing/2014/main" val="104226416"/>
                    </a:ext>
                  </a:extLst>
                </a:gridCol>
                <a:gridCol w="3827991">
                  <a:extLst>
                    <a:ext uri="{9D8B030D-6E8A-4147-A177-3AD203B41FA5}">
                      <a16:colId xmlns:a16="http://schemas.microsoft.com/office/drawing/2014/main" val="3426890391"/>
                    </a:ext>
                  </a:extLst>
                </a:gridCol>
                <a:gridCol w="3827991">
                  <a:extLst>
                    <a:ext uri="{9D8B030D-6E8A-4147-A177-3AD203B41FA5}">
                      <a16:colId xmlns:a16="http://schemas.microsoft.com/office/drawing/2014/main" val="2991594159"/>
                    </a:ext>
                  </a:extLst>
                </a:gridCol>
              </a:tblGrid>
              <a:tr h="370840">
                <a:tc>
                  <a:txBody>
                    <a:bodyPr/>
                    <a:lstStyle/>
                    <a:p>
                      <a:r>
                        <a:rPr lang="en-US">
                          <a:latin typeface="+mj-lt"/>
                        </a:rPr>
                        <a:t>Low modality</a:t>
                      </a:r>
                      <a:endParaRPr lang="en-AU">
                        <a:latin typeface="+mj-lt"/>
                        <a:cs typeface="Arial" panose="020B0604020202020204" pitchFamily="34" charset="0"/>
                      </a:endParaRPr>
                    </a:p>
                  </a:txBody>
                  <a:tcPr/>
                </a:tc>
                <a:tc>
                  <a:txBody>
                    <a:bodyPr/>
                    <a:lstStyle/>
                    <a:p>
                      <a:r>
                        <a:rPr lang="en-US" dirty="0">
                          <a:latin typeface="+mj-lt"/>
                        </a:rPr>
                        <a:t>Medium modality</a:t>
                      </a:r>
                      <a:endParaRPr lang="en-AU" dirty="0">
                        <a:latin typeface="+mj-lt"/>
                        <a:cs typeface="Arial" panose="020B0604020202020204" pitchFamily="34" charset="0"/>
                      </a:endParaRPr>
                    </a:p>
                  </a:txBody>
                  <a:tcPr/>
                </a:tc>
                <a:tc>
                  <a:txBody>
                    <a:bodyPr/>
                    <a:lstStyle/>
                    <a:p>
                      <a:r>
                        <a:rPr lang="en-US">
                          <a:latin typeface="+mj-lt"/>
                        </a:rPr>
                        <a:t>High modality</a:t>
                      </a:r>
                      <a:endParaRPr lang="en-AU">
                        <a:latin typeface="+mj-lt"/>
                        <a:cs typeface="Arial" panose="020B0604020202020204" pitchFamily="34" charset="0"/>
                      </a:endParaRPr>
                    </a:p>
                  </a:txBody>
                  <a:tcPr/>
                </a:tc>
                <a:extLst>
                  <a:ext uri="{0D108BD9-81ED-4DB2-BD59-A6C34878D82A}">
                    <a16:rowId xmlns:a16="http://schemas.microsoft.com/office/drawing/2014/main" val="4241188893"/>
                  </a:ext>
                </a:extLst>
              </a:tr>
              <a:tr h="137988">
                <a:tc>
                  <a:txBody>
                    <a:bodyPr/>
                    <a:lstStyle/>
                    <a:p>
                      <a:pPr marL="285750" lvl="0" indent="-285750">
                        <a:lnSpc>
                          <a:spcPct val="150000"/>
                        </a:lnSpc>
                        <a:spcAft>
                          <a:spcPts val="1200"/>
                        </a:spcAft>
                        <a:buFont typeface="Arial" panose="020B0604020202020204" pitchFamily="34" charset="0"/>
                        <a:buChar char="•"/>
                      </a:pPr>
                      <a:r>
                        <a:rPr lang="en-US" b="0"/>
                        <a:t>Might</a:t>
                      </a:r>
                      <a:endParaRPr lang="en-AU" b="1"/>
                    </a:p>
                    <a:p>
                      <a:pPr marL="285750" lvl="0" indent="-285750">
                        <a:lnSpc>
                          <a:spcPct val="150000"/>
                        </a:lnSpc>
                        <a:spcAft>
                          <a:spcPts val="1200"/>
                        </a:spcAft>
                        <a:buFont typeface="Arial" panose="020B0604020202020204" pitchFamily="34" charset="0"/>
                        <a:buChar char="•"/>
                      </a:pPr>
                      <a:r>
                        <a:rPr lang="en-US" b="0"/>
                        <a:t>Could</a:t>
                      </a:r>
                      <a:endParaRPr lang="en-AU" b="1"/>
                    </a:p>
                    <a:p>
                      <a:pPr marL="285750" lvl="0" indent="-285750">
                        <a:lnSpc>
                          <a:spcPct val="150000"/>
                        </a:lnSpc>
                        <a:spcAft>
                          <a:spcPts val="1200"/>
                        </a:spcAft>
                        <a:buFont typeface="Arial" panose="020B0604020202020204" pitchFamily="34" charset="0"/>
                        <a:buChar char="•"/>
                      </a:pPr>
                      <a:r>
                        <a:rPr lang="en-US" b="0"/>
                        <a:t>Can</a:t>
                      </a:r>
                      <a:endParaRPr lang="en-US" b="0">
                        <a:latin typeface="Arial" panose="020B0604020202020204" pitchFamily="34" charset="0"/>
                        <a:cs typeface="Arial" panose="020B0604020202020204" pitchFamily="34" charset="0"/>
                      </a:endParaRPr>
                    </a:p>
                  </a:txBody>
                  <a:tcPr/>
                </a:tc>
                <a:tc>
                  <a:txBody>
                    <a:bodyPr/>
                    <a:lstStyle/>
                    <a:p>
                      <a:pPr marL="285750" lvl="0" indent="-285750">
                        <a:lnSpc>
                          <a:spcPct val="150000"/>
                        </a:lnSpc>
                        <a:spcAft>
                          <a:spcPts val="1200"/>
                        </a:spcAft>
                        <a:buFont typeface="Arial" panose="020B0604020202020204" pitchFamily="34" charset="0"/>
                        <a:buChar char="•"/>
                      </a:pPr>
                      <a:r>
                        <a:rPr lang="en-US" b="0"/>
                        <a:t>Should</a:t>
                      </a:r>
                    </a:p>
                    <a:p>
                      <a:pPr marL="285750" lvl="0" indent="-285750">
                        <a:lnSpc>
                          <a:spcPct val="150000"/>
                        </a:lnSpc>
                        <a:spcAft>
                          <a:spcPts val="1200"/>
                        </a:spcAft>
                        <a:buFont typeface="Arial" panose="020B0604020202020204" pitchFamily="34" charset="0"/>
                        <a:buChar char="•"/>
                      </a:pPr>
                      <a:r>
                        <a:rPr lang="en-US" b="0"/>
                        <a:t>Often</a:t>
                      </a:r>
                    </a:p>
                    <a:p>
                      <a:pPr marL="285750" lvl="0" indent="-285750">
                        <a:lnSpc>
                          <a:spcPct val="150000"/>
                        </a:lnSpc>
                        <a:spcAft>
                          <a:spcPts val="1200"/>
                        </a:spcAft>
                        <a:buFont typeface="Arial" panose="020B0604020202020204" pitchFamily="34" charset="0"/>
                        <a:buChar char="•"/>
                      </a:pPr>
                      <a:r>
                        <a:rPr lang="en-US" b="0"/>
                        <a:t>Probably</a:t>
                      </a:r>
                      <a:endParaRPr lang="en-AU">
                        <a:latin typeface="Arial" panose="020B0604020202020204" pitchFamily="34" charset="0"/>
                        <a:cs typeface="Arial" panose="020B0604020202020204" pitchFamily="34" charset="0"/>
                      </a:endParaRPr>
                    </a:p>
                  </a:txBody>
                  <a:tcPr/>
                </a:tc>
                <a:tc>
                  <a:txBody>
                    <a:bodyPr/>
                    <a:lstStyle/>
                    <a:p>
                      <a:pPr marL="285750" lvl="0" indent="-285750">
                        <a:lnSpc>
                          <a:spcPct val="150000"/>
                        </a:lnSpc>
                        <a:spcAft>
                          <a:spcPts val="1200"/>
                        </a:spcAft>
                        <a:buFont typeface="Arial" panose="020B0604020202020204" pitchFamily="34" charset="0"/>
                        <a:buChar char="•"/>
                      </a:pPr>
                      <a:r>
                        <a:rPr lang="en-US" b="0" dirty="0"/>
                        <a:t>Must</a:t>
                      </a:r>
                    </a:p>
                    <a:p>
                      <a:pPr marL="285750" lvl="0" indent="-285750">
                        <a:lnSpc>
                          <a:spcPct val="150000"/>
                        </a:lnSpc>
                        <a:spcAft>
                          <a:spcPts val="1200"/>
                        </a:spcAft>
                        <a:buFont typeface="Arial" panose="020B0604020202020204" pitchFamily="34" charset="0"/>
                        <a:buChar char="•"/>
                      </a:pPr>
                      <a:r>
                        <a:rPr lang="en-US" b="0" dirty="0"/>
                        <a:t>Will</a:t>
                      </a:r>
                      <a:endParaRPr lang="en-AU" b="1" dirty="0"/>
                    </a:p>
                    <a:p>
                      <a:pPr marL="285750" lvl="0" indent="-285750">
                        <a:lnSpc>
                          <a:spcPct val="150000"/>
                        </a:lnSpc>
                        <a:spcAft>
                          <a:spcPts val="1200"/>
                        </a:spcAft>
                        <a:buFont typeface="Arial" panose="020B0604020202020204" pitchFamily="34" charset="0"/>
                        <a:buChar char="•"/>
                      </a:pPr>
                      <a:r>
                        <a:rPr lang="en-US" b="0" dirty="0"/>
                        <a:t>Would</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9146831"/>
                  </a:ext>
                </a:extLst>
              </a:tr>
            </a:tbl>
          </a:graphicData>
        </a:graphic>
      </p:graphicFrame>
      <p:sp>
        <p:nvSpPr>
          <p:cNvPr id="4" name="Text Placeholder 3">
            <a:extLst>
              <a:ext uri="{FF2B5EF4-FFF2-40B4-BE49-F238E27FC236}">
                <a16:creationId xmlns:a16="http://schemas.microsoft.com/office/drawing/2014/main" id="{991DE80C-35B4-66C8-86B6-B6471F9371ED}"/>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Examples of low, medium and high modality words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4E6C6171-A8B6-853F-CAD9-7292A1947913}"/>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Degrees of modality</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89328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00672-9B7D-13A7-D30E-9855E7799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35</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67C35766-BBB9-D19D-0F92-3D16C3117355}"/>
              </a:ext>
            </a:extLst>
          </p:cNvPr>
          <p:cNvGraphicFramePr>
            <a:graphicFrameLocks noGrp="1"/>
          </p:cNvGraphicFramePr>
          <p:nvPr>
            <p:ph idx="4294967295"/>
            <p:extLst>
              <p:ext uri="{D42A27DB-BD31-4B8C-83A1-F6EECF244321}">
                <p14:modId xmlns:p14="http://schemas.microsoft.com/office/powerpoint/2010/main" val="3356212801"/>
              </p:ext>
            </p:extLst>
          </p:nvPr>
        </p:nvGraphicFramePr>
        <p:xfrm>
          <a:off x="359999" y="1619250"/>
          <a:ext cx="11483974" cy="4425696"/>
        </p:xfrm>
        <a:graphic>
          <a:graphicData uri="http://schemas.openxmlformats.org/drawingml/2006/table">
            <a:tbl>
              <a:tblPr firstRow="1" bandRow="1">
                <a:tableStyleId>{69012ECD-51FC-41F1-AA8D-1B2483CD663E}</a:tableStyleId>
              </a:tblPr>
              <a:tblGrid>
                <a:gridCol w="5741987">
                  <a:extLst>
                    <a:ext uri="{9D8B030D-6E8A-4147-A177-3AD203B41FA5}">
                      <a16:colId xmlns:a16="http://schemas.microsoft.com/office/drawing/2014/main" val="1757157263"/>
                    </a:ext>
                  </a:extLst>
                </a:gridCol>
                <a:gridCol w="5741987">
                  <a:extLst>
                    <a:ext uri="{9D8B030D-6E8A-4147-A177-3AD203B41FA5}">
                      <a16:colId xmlns:a16="http://schemas.microsoft.com/office/drawing/2014/main" val="3845378168"/>
                    </a:ext>
                  </a:extLst>
                </a:gridCol>
              </a:tblGrid>
              <a:tr h="370840">
                <a:tc>
                  <a:txBody>
                    <a:bodyPr/>
                    <a:lstStyle/>
                    <a:p>
                      <a:r>
                        <a:rPr lang="en-US" dirty="0">
                          <a:latin typeface="+mj-lt"/>
                        </a:rPr>
                        <a:t>Modality of persuasive texts</a:t>
                      </a:r>
                      <a:endParaRPr lang="en-AU" dirty="0">
                        <a:latin typeface="+mj-lt"/>
                        <a:cs typeface="Arial" panose="020B0604020202020204" pitchFamily="34" charset="0"/>
                      </a:endParaRPr>
                    </a:p>
                  </a:txBody>
                  <a:tcPr/>
                </a:tc>
                <a:tc>
                  <a:txBody>
                    <a:bodyPr/>
                    <a:lstStyle/>
                    <a:p>
                      <a:r>
                        <a:rPr lang="en-US">
                          <a:latin typeface="+mj-lt"/>
                        </a:rPr>
                        <a:t>Modality of discursive texts</a:t>
                      </a:r>
                      <a:endParaRPr lang="en-AU">
                        <a:latin typeface="+mj-lt"/>
                        <a:cs typeface="Arial" panose="020B0604020202020204" pitchFamily="34" charset="0"/>
                      </a:endParaRPr>
                    </a:p>
                  </a:txBody>
                  <a:tcPr/>
                </a:tc>
                <a:extLst>
                  <a:ext uri="{0D108BD9-81ED-4DB2-BD59-A6C34878D82A}">
                    <a16:rowId xmlns:a16="http://schemas.microsoft.com/office/drawing/2014/main" val="2203715502"/>
                  </a:ext>
                </a:extLst>
              </a:tr>
              <a:tr h="370840">
                <a:tc>
                  <a:txBody>
                    <a:bodyPr/>
                    <a:lstStyle/>
                    <a:p>
                      <a:pPr>
                        <a:lnSpc>
                          <a:spcPct val="150000"/>
                        </a:lnSpc>
                        <a:spcAft>
                          <a:spcPts val="600"/>
                        </a:spcAft>
                      </a:pPr>
                      <a:r>
                        <a:rPr lang="en-US" sz="1600" b="0" kern="1200">
                          <a:solidFill>
                            <a:schemeClr val="tx1"/>
                          </a:solidFill>
                          <a:effectLst/>
                          <a:latin typeface="+mn-lt"/>
                          <a:cs typeface="Arial" panose="020B0604020202020204" pitchFamily="34" charset="0"/>
                        </a:rPr>
                        <a:t>Persuasive texts usually use </a:t>
                      </a:r>
                      <a:r>
                        <a:rPr lang="en-US" sz="1600" b="1" kern="1200">
                          <a:solidFill>
                            <a:schemeClr val="tx1"/>
                          </a:solidFill>
                          <a:effectLst/>
                          <a:latin typeface="+mn-lt"/>
                          <a:cs typeface="Arial" panose="020B0604020202020204" pitchFamily="34" charset="0"/>
                        </a:rPr>
                        <a:t>high modality </a:t>
                      </a:r>
                      <a:r>
                        <a:rPr lang="en-US" sz="1600" b="0" kern="1200">
                          <a:solidFill>
                            <a:schemeClr val="tx1"/>
                          </a:solidFill>
                          <a:effectLst/>
                          <a:latin typeface="+mn-lt"/>
                          <a:cs typeface="Arial" panose="020B0604020202020204" pitchFamily="34" charset="0"/>
                        </a:rPr>
                        <a:t>language to convince a reader of a particular opinion or way of thinking on an issue.</a:t>
                      </a:r>
                      <a:endParaRPr lang="en-US" sz="1600" b="0" i="0" kern="1200">
                        <a:solidFill>
                          <a:schemeClr val="tx1"/>
                        </a:solidFill>
                        <a:effectLst/>
                        <a:latin typeface="+mn-lt"/>
                        <a:ea typeface="+mn-ea"/>
                        <a:cs typeface="Arial" panose="020B0604020202020204" pitchFamily="34" charset="0"/>
                      </a:endParaRPr>
                    </a:p>
                  </a:txBody>
                  <a:tcPr/>
                </a:tc>
                <a:tc>
                  <a:txBody>
                    <a:bodyPr/>
                    <a:lstStyle/>
                    <a:p>
                      <a:pPr>
                        <a:lnSpc>
                          <a:spcPct val="150000"/>
                        </a:lnSpc>
                        <a:spcAft>
                          <a:spcPts val="600"/>
                        </a:spcAft>
                      </a:pPr>
                      <a:r>
                        <a:rPr lang="en-US" sz="1600">
                          <a:latin typeface="+mn-lt"/>
                        </a:rPr>
                        <a:t>Discursive texts usually use </a:t>
                      </a:r>
                      <a:r>
                        <a:rPr lang="en-US" sz="1600" b="1">
                          <a:latin typeface="+mn-lt"/>
                        </a:rPr>
                        <a:t>low or medium modality </a:t>
                      </a:r>
                      <a:r>
                        <a:rPr lang="en-US" sz="1600" b="0">
                          <a:latin typeface="+mn-lt"/>
                        </a:rPr>
                        <a:t>language </a:t>
                      </a:r>
                      <a:r>
                        <a:rPr lang="en-US" sz="1600">
                          <a:latin typeface="+mn-lt"/>
                        </a:rPr>
                        <a:t>since their primary focus is to explore an idea or variety of topics without the direct intention of persuading the reader to adopt a particular point of view.</a:t>
                      </a:r>
                      <a:endParaRPr lang="en-US" sz="1600">
                        <a:latin typeface="+mn-lt"/>
                        <a:cs typeface="Arial" panose="020B0604020202020204" pitchFamily="34" charset="0"/>
                      </a:endParaRPr>
                    </a:p>
                  </a:txBody>
                  <a:tcPr/>
                </a:tc>
                <a:extLst>
                  <a:ext uri="{0D108BD9-81ED-4DB2-BD59-A6C34878D82A}">
                    <a16:rowId xmlns:a16="http://schemas.microsoft.com/office/drawing/2014/main" val="3927771767"/>
                  </a:ext>
                </a:extLst>
              </a:tr>
              <a:tr h="370840">
                <a:tc>
                  <a:txBody>
                    <a:bodyPr/>
                    <a:lstStyle/>
                    <a:p>
                      <a:pPr>
                        <a:lnSpc>
                          <a:spcPct val="150000"/>
                        </a:lnSpc>
                        <a:spcAft>
                          <a:spcPts val="600"/>
                        </a:spcAft>
                      </a:pPr>
                      <a:r>
                        <a:rPr lang="en-US" sz="1600" b="0" kern="1200" dirty="0">
                          <a:solidFill>
                            <a:schemeClr val="tx1"/>
                          </a:solidFill>
                          <a:effectLst/>
                          <a:latin typeface="+mn-lt"/>
                          <a:cs typeface="Arial" panose="020B0604020202020204" pitchFamily="34" charset="0"/>
                        </a:rPr>
                        <a:t>For example:</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Shakespeare </a:t>
                      </a:r>
                      <a:r>
                        <a:rPr lang="en-US" sz="1600" b="1" kern="1200" dirty="0">
                          <a:solidFill>
                            <a:schemeClr val="tx1"/>
                          </a:solidFill>
                          <a:effectLst/>
                          <a:latin typeface="+mn-lt"/>
                          <a:cs typeface="Arial" panose="020B0604020202020204" pitchFamily="34" charset="0"/>
                        </a:rPr>
                        <a:t>should definitely </a:t>
                      </a:r>
                      <a:r>
                        <a:rPr lang="en-US" sz="1600" b="0" kern="1200" dirty="0">
                          <a:solidFill>
                            <a:schemeClr val="tx1"/>
                          </a:solidFill>
                          <a:effectLst/>
                          <a:latin typeface="+mn-lt"/>
                          <a:cs typeface="Arial" panose="020B0604020202020204" pitchFamily="34" charset="0"/>
                        </a:rPr>
                        <a:t>be studied at school.</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Romeo and Juliet’s relationship was </a:t>
                      </a:r>
                      <a:r>
                        <a:rPr lang="en-US" sz="1600" b="1" kern="1200" dirty="0">
                          <a:solidFill>
                            <a:schemeClr val="tx1"/>
                          </a:solidFill>
                          <a:effectLst/>
                          <a:latin typeface="+mn-lt"/>
                          <a:cs typeface="Arial" panose="020B0604020202020204" pitchFamily="34" charset="0"/>
                        </a:rPr>
                        <a:t>undoubtedly</a:t>
                      </a:r>
                      <a:r>
                        <a:rPr lang="en-US" sz="1600" b="0" kern="1200" dirty="0">
                          <a:solidFill>
                            <a:schemeClr val="tx1"/>
                          </a:solidFill>
                          <a:effectLst/>
                          <a:latin typeface="+mn-lt"/>
                          <a:cs typeface="Arial" panose="020B0604020202020204" pitchFamily="34" charset="0"/>
                        </a:rPr>
                        <a:t> doomed from the start. </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We </a:t>
                      </a:r>
                      <a:r>
                        <a:rPr lang="en-US" sz="1600" b="1" kern="1200" dirty="0">
                          <a:solidFill>
                            <a:schemeClr val="tx1"/>
                          </a:solidFill>
                          <a:effectLst/>
                          <a:latin typeface="+mn-lt"/>
                          <a:cs typeface="Arial" panose="020B0604020202020204" pitchFamily="34" charset="0"/>
                        </a:rPr>
                        <a:t>must</a:t>
                      </a:r>
                      <a:r>
                        <a:rPr lang="en-US" sz="1600" b="0" kern="1200" dirty="0">
                          <a:solidFill>
                            <a:schemeClr val="tx1"/>
                          </a:solidFill>
                          <a:effectLst/>
                          <a:latin typeface="+mn-lt"/>
                          <a:cs typeface="Arial" panose="020B0604020202020204" pitchFamily="34" charset="0"/>
                        </a:rPr>
                        <a:t> accept that a zombie apocalypse is unavoidable.</a:t>
                      </a:r>
                      <a:endParaRPr lang="en-AU" sz="1600" dirty="0">
                        <a:latin typeface="+mn-lt"/>
                        <a:cs typeface="Arial" panose="020B0604020202020204" pitchFamily="34" charset="0"/>
                      </a:endParaRPr>
                    </a:p>
                    <a:p>
                      <a:pPr marL="0" indent="0">
                        <a:lnSpc>
                          <a:spcPct val="150000"/>
                        </a:lnSpc>
                        <a:spcAft>
                          <a:spcPts val="600"/>
                        </a:spcAft>
                        <a:buFont typeface="Arial" panose="020B0604020202020204" pitchFamily="34" charset="0"/>
                        <a:buNone/>
                      </a:pPr>
                      <a:endParaRPr lang="en-AU" sz="1600" dirty="0">
                        <a:latin typeface="+mn-lt"/>
                        <a:cs typeface="Arial" panose="020B0604020202020204" pitchFamily="34" charset="0"/>
                      </a:endParaRPr>
                    </a:p>
                  </a:txBody>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US" sz="1600" dirty="0">
                          <a:latin typeface="+mn-lt"/>
                        </a:rPr>
                        <a:t>For example:</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Shakespeare’s plays </a:t>
                      </a:r>
                      <a:r>
                        <a:rPr lang="en-US" sz="1600" b="1" dirty="0">
                          <a:latin typeface="+mn-lt"/>
                        </a:rPr>
                        <a:t>can</a:t>
                      </a:r>
                      <a:r>
                        <a:rPr lang="en-US" sz="1600" dirty="0">
                          <a:latin typeface="+mn-lt"/>
                        </a:rPr>
                        <a:t> offer valuable insights into the human condition. </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Romeo and Juliet’s relationship </a:t>
                      </a:r>
                      <a:r>
                        <a:rPr lang="en-US" sz="1600" b="1" dirty="0">
                          <a:latin typeface="+mn-lt"/>
                        </a:rPr>
                        <a:t>may</a:t>
                      </a:r>
                      <a:r>
                        <a:rPr lang="en-US" sz="1600" dirty="0">
                          <a:latin typeface="+mn-lt"/>
                        </a:rPr>
                        <a:t> have lasted if Friar Lawrence’s message got to Romeo.</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We </a:t>
                      </a:r>
                      <a:r>
                        <a:rPr lang="en-US" sz="1600" b="1" dirty="0">
                          <a:latin typeface="+mn-lt"/>
                        </a:rPr>
                        <a:t>could</a:t>
                      </a:r>
                      <a:r>
                        <a:rPr lang="en-US" sz="1600" dirty="0">
                          <a:latin typeface="+mn-lt"/>
                        </a:rPr>
                        <a:t> face a zombie apocalypse in the future.</a:t>
                      </a:r>
                      <a:endParaRPr lang="en-AU" sz="1600" dirty="0">
                        <a:latin typeface="+mn-lt"/>
                      </a:endParaRPr>
                    </a:p>
                  </a:txBody>
                  <a:tcPr/>
                </a:tc>
                <a:extLst>
                  <a:ext uri="{0D108BD9-81ED-4DB2-BD59-A6C34878D82A}">
                    <a16:rowId xmlns:a16="http://schemas.microsoft.com/office/drawing/2014/main" val="2780744590"/>
                  </a:ext>
                </a:extLst>
              </a:tr>
            </a:tbl>
          </a:graphicData>
        </a:graphic>
      </p:graphicFrame>
      <p:sp>
        <p:nvSpPr>
          <p:cNvPr id="5" name="Text Placeholder 4">
            <a:extLst>
              <a:ext uri="{FF2B5EF4-FFF2-40B4-BE49-F238E27FC236}">
                <a16:creationId xmlns:a16="http://schemas.microsoft.com/office/drawing/2014/main" id="{861002C3-CB01-A86D-5BD5-9AA92F87C488}"/>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Adapting modality to purpose and form</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B2ACCE7-0AEC-B787-1700-4C0D296799B2}"/>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Modality in persuasive and discursive writing</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8577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8C458-848C-BE8F-BE0E-9431F7D5F5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36</a:t>
            </a:fld>
            <a:endParaRPr lang="en-AU">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9D5EC93D-9F8C-04F6-7EFC-CBB3F0343461}"/>
              </a:ext>
            </a:extLst>
          </p:cNvPr>
          <p:cNvSpPr>
            <a:spLocks noGrp="1"/>
          </p:cNvSpPr>
          <p:nvPr>
            <p:ph type="body" sz="quarter" idx="17"/>
          </p:nvPr>
        </p:nvSpPr>
        <p:spPr/>
        <p:txBody>
          <a:bodyPr/>
          <a:lstStyle/>
          <a:p>
            <a:r>
              <a:rPr lang="en-US" sz="1800" dirty="0">
                <a:latin typeface="+mn-lt"/>
                <a:cs typeface="Arial" panose="020B0604020202020204" pitchFamily="34" charset="0"/>
              </a:rPr>
              <a:t>Identify the degree of modality used in each of the following sentences.</a:t>
            </a:r>
          </a:p>
          <a:p>
            <a:pPr marL="342900" indent="-342900">
              <a:buFont typeface="+mj-lt"/>
              <a:buAutoNum type="arabicPeriod"/>
            </a:pPr>
            <a:r>
              <a:rPr lang="en-AU" sz="1800" dirty="0">
                <a:latin typeface="+mn-lt"/>
                <a:cs typeface="Arial" panose="020B0604020202020204" pitchFamily="34" charset="0"/>
              </a:rPr>
              <a:t>The Tragedy of Romeo and Juliet</a:t>
            </a:r>
            <a:r>
              <a:rPr lang="en-AU" sz="1800" i="1" dirty="0">
                <a:latin typeface="+mn-lt"/>
                <a:cs typeface="Arial" panose="020B0604020202020204" pitchFamily="34" charset="0"/>
              </a:rPr>
              <a:t> </a:t>
            </a:r>
            <a:r>
              <a:rPr lang="en-AU" sz="1800" dirty="0">
                <a:latin typeface="+mn-lt"/>
                <a:cs typeface="Arial" panose="020B0604020202020204" pitchFamily="34" charset="0"/>
              </a:rPr>
              <a:t>is </a:t>
            </a:r>
            <a:r>
              <a:rPr lang="en-AU" sz="1800" b="1" dirty="0">
                <a:latin typeface="+mn-lt"/>
                <a:cs typeface="Arial" panose="020B0604020202020204" pitchFamily="34" charset="0"/>
              </a:rPr>
              <a:t>undeniably</a:t>
            </a:r>
            <a:r>
              <a:rPr lang="en-AU" sz="1800" dirty="0">
                <a:latin typeface="+mn-lt"/>
                <a:cs typeface="Arial" panose="020B0604020202020204" pitchFamily="34" charset="0"/>
              </a:rPr>
              <a:t> (low/medium/high modality) one of the most famous romances in literary history.</a:t>
            </a:r>
          </a:p>
          <a:p>
            <a:pPr marL="342900" indent="-342900">
              <a:buFont typeface="+mj-lt"/>
              <a:buAutoNum type="arabicPeriod"/>
            </a:pPr>
            <a:r>
              <a:rPr lang="en-AU" sz="1800" dirty="0">
                <a:latin typeface="+mn-lt"/>
                <a:cs typeface="Arial" panose="020B0604020202020204" pitchFamily="34" charset="0"/>
              </a:rPr>
              <a:t>Shakespeare’s exploration of family feuds and love at first sight still </a:t>
            </a:r>
            <a:r>
              <a:rPr lang="en-AU" sz="1800" b="1" dirty="0">
                <a:latin typeface="+mn-lt"/>
                <a:cs typeface="Arial" panose="020B0604020202020204" pitchFamily="34" charset="0"/>
              </a:rPr>
              <a:t>seems to </a:t>
            </a:r>
            <a:r>
              <a:rPr lang="en-AU" sz="1800" dirty="0">
                <a:latin typeface="+mn-lt"/>
                <a:cs typeface="Arial" panose="020B0604020202020204" pitchFamily="34" charset="0"/>
              </a:rPr>
              <a:t>(low/medium/high modality) captivate modern readers.</a:t>
            </a:r>
          </a:p>
          <a:p>
            <a:pPr marL="342900" indent="-342900">
              <a:buFont typeface="+mj-lt"/>
              <a:buAutoNum type="arabicPeriod"/>
            </a:pPr>
            <a:r>
              <a:rPr lang="en-AU" sz="1800" dirty="0">
                <a:latin typeface="+mn-lt"/>
                <a:cs typeface="Arial" panose="020B0604020202020204" pitchFamily="34" charset="0"/>
              </a:rPr>
              <a:t>Warm Bodies is </a:t>
            </a:r>
            <a:r>
              <a:rPr lang="en-AU" sz="1800" b="1" dirty="0">
                <a:latin typeface="+mn-lt"/>
                <a:cs typeface="Arial" panose="020B0604020202020204" pitchFamily="34" charset="0"/>
              </a:rPr>
              <a:t>clearly</a:t>
            </a:r>
            <a:r>
              <a:rPr lang="en-AU" sz="1800" dirty="0">
                <a:latin typeface="+mn-lt"/>
                <a:cs typeface="Arial" panose="020B0604020202020204" pitchFamily="34" charset="0"/>
              </a:rPr>
              <a:t> (low/medium/high modality) one of the best Shakespearean adaptations of all time.</a:t>
            </a:r>
          </a:p>
          <a:p>
            <a:pPr marL="342900" indent="-342900">
              <a:buFont typeface="+mj-lt"/>
              <a:buAutoNum type="arabicPeriod"/>
            </a:pPr>
            <a:r>
              <a:rPr lang="en-AU" sz="1800" dirty="0">
                <a:latin typeface="+mn-lt"/>
                <a:cs typeface="Arial" panose="020B0604020202020204" pitchFamily="34" charset="0"/>
              </a:rPr>
              <a:t>It </a:t>
            </a:r>
            <a:r>
              <a:rPr lang="en-AU" sz="1800" b="1" dirty="0">
                <a:latin typeface="+mn-lt"/>
                <a:cs typeface="Arial" panose="020B0604020202020204" pitchFamily="34" charset="0"/>
              </a:rPr>
              <a:t>could be </a:t>
            </a:r>
            <a:r>
              <a:rPr lang="en-AU" sz="1800" dirty="0">
                <a:latin typeface="+mn-lt"/>
                <a:cs typeface="Arial" panose="020B0604020202020204" pitchFamily="34" charset="0"/>
              </a:rPr>
              <a:t>(low/medium/high modality) said that </a:t>
            </a:r>
            <a:r>
              <a:rPr lang="en-AU" sz="1800" i="1" dirty="0">
                <a:latin typeface="+mn-lt"/>
                <a:cs typeface="Arial" panose="020B0604020202020204" pitchFamily="34" charset="0"/>
              </a:rPr>
              <a:t>The Tragedy of Romeo and Juliet</a:t>
            </a:r>
            <a:r>
              <a:rPr lang="en-AU" sz="1800" dirty="0">
                <a:latin typeface="+mn-lt"/>
                <a:cs typeface="Arial" panose="020B0604020202020204" pitchFamily="34" charset="0"/>
              </a:rPr>
              <a:t> has been over-romanticised over time.</a:t>
            </a:r>
          </a:p>
          <a:p>
            <a:pPr marL="342900" indent="-342900">
              <a:buFont typeface="+mj-lt"/>
              <a:buAutoNum type="arabicPeriod"/>
            </a:pPr>
            <a:r>
              <a:rPr lang="en-AU" sz="1800" dirty="0">
                <a:latin typeface="+mn-lt"/>
                <a:cs typeface="Arial" panose="020B0604020202020204" pitchFamily="34" charset="0"/>
              </a:rPr>
              <a:t>Warm Bodies </a:t>
            </a:r>
            <a:r>
              <a:rPr lang="en-AU" sz="1800" b="1" dirty="0">
                <a:latin typeface="+mn-lt"/>
                <a:cs typeface="Arial" panose="020B0604020202020204" pitchFamily="34" charset="0"/>
              </a:rPr>
              <a:t>may not </a:t>
            </a:r>
            <a:r>
              <a:rPr lang="en-AU" sz="1800" dirty="0">
                <a:latin typeface="+mn-lt"/>
                <a:cs typeface="Arial" panose="020B0604020202020204" pitchFamily="34" charset="0"/>
              </a:rPr>
              <a:t>(low/medium/high modality) appeal to viewers who prefer a more traditional adaptation of the original storyline of The Tragedy of Romeo and Juliet.</a:t>
            </a:r>
            <a:endParaRPr lang="en-AU" sz="1800" b="1" dirty="0">
              <a:latin typeface="+mn-lt"/>
              <a:cs typeface="Arial" panose="020B0604020202020204" pitchFamily="34" charset="0"/>
            </a:endParaRPr>
          </a:p>
        </p:txBody>
      </p:sp>
      <p:sp>
        <p:nvSpPr>
          <p:cNvPr id="8" name="Content Placeholder 7">
            <a:extLst>
              <a:ext uri="{FF2B5EF4-FFF2-40B4-BE49-F238E27FC236}">
                <a16:creationId xmlns:a16="http://schemas.microsoft.com/office/drawing/2014/main" id="{31D53681-6C7F-81C6-CB50-C3829447C664}"/>
              </a:ext>
            </a:extLst>
          </p:cNvPr>
          <p:cNvSpPr>
            <a:spLocks noGrp="1"/>
          </p:cNvSpPr>
          <p:nvPr>
            <p:ph type="body" sz="quarter" idx="18"/>
          </p:nvPr>
        </p:nvSpPr>
        <p:spPr/>
        <p:txBody>
          <a:bodyPr/>
          <a:lstStyle/>
          <a:p>
            <a:pPr>
              <a:spcAft>
                <a:spcPts val="0"/>
              </a:spcAft>
            </a:pPr>
            <a:r>
              <a:rPr lang="en-US" dirty="0">
                <a:latin typeface="+mj-lt"/>
                <a:cs typeface="Arial" panose="020B0604020202020204" pitchFamily="34" charset="0"/>
              </a:rPr>
              <a:t>Degrees of modality</a:t>
            </a:r>
            <a:endParaRPr lang="en-AU" dirty="0">
              <a:latin typeface="+mj-lt"/>
              <a:cs typeface="Arial" panose="020B0604020202020204" pitchFamily="34" charset="0"/>
            </a:endParaRPr>
          </a:p>
        </p:txBody>
      </p:sp>
      <p:sp>
        <p:nvSpPr>
          <p:cNvPr id="7" name="Title 6">
            <a:extLst>
              <a:ext uri="{FF2B5EF4-FFF2-40B4-BE49-F238E27FC236}">
                <a16:creationId xmlns:a16="http://schemas.microsoft.com/office/drawing/2014/main" id="{FE4054D2-2BF7-D043-69E3-EC5EB2B4CB4B}"/>
              </a:ext>
            </a:extLst>
          </p:cNvPr>
          <p:cNvSpPr>
            <a:spLocks noGrp="1"/>
          </p:cNvSpPr>
          <p:nvPr>
            <p:ph type="title"/>
          </p:nvPr>
        </p:nvSpPr>
        <p:spPr/>
        <p:txBody>
          <a:bodyPr/>
          <a:lstStyle/>
          <a:p>
            <a:r>
              <a:rPr lang="en-US" dirty="0">
                <a:latin typeface="+mj-lt"/>
                <a:cs typeface="Arial" panose="020B0604020202020204" pitchFamily="34" charset="0"/>
              </a:rPr>
              <a:t>Check for understanding</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0585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49DBC-C83D-6C08-C4B1-DAE93AD679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37</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119FFAD0-A235-ECBC-8AC0-4A47EF88F29A}"/>
              </a:ext>
            </a:extLst>
          </p:cNvPr>
          <p:cNvGraphicFramePr>
            <a:graphicFrameLocks noGrp="1"/>
          </p:cNvGraphicFramePr>
          <p:nvPr>
            <p:ph idx="4294967295"/>
            <p:extLst>
              <p:ext uri="{D42A27DB-BD31-4B8C-83A1-F6EECF244321}">
                <p14:modId xmlns:p14="http://schemas.microsoft.com/office/powerpoint/2010/main" val="2262226660"/>
              </p:ext>
            </p:extLst>
          </p:nvPr>
        </p:nvGraphicFramePr>
        <p:xfrm>
          <a:off x="354013" y="1184995"/>
          <a:ext cx="11483974" cy="4937760"/>
        </p:xfrm>
        <a:graphic>
          <a:graphicData uri="http://schemas.openxmlformats.org/drawingml/2006/table">
            <a:tbl>
              <a:tblPr firstRow="1" bandRow="1">
                <a:tableStyleId>{69012ECD-51FC-41F1-AA8D-1B2483CD663E}</a:tableStyleId>
              </a:tblPr>
              <a:tblGrid>
                <a:gridCol w="5741987">
                  <a:extLst>
                    <a:ext uri="{9D8B030D-6E8A-4147-A177-3AD203B41FA5}">
                      <a16:colId xmlns:a16="http://schemas.microsoft.com/office/drawing/2014/main" val="4191860033"/>
                    </a:ext>
                  </a:extLst>
                </a:gridCol>
                <a:gridCol w="5741987">
                  <a:extLst>
                    <a:ext uri="{9D8B030D-6E8A-4147-A177-3AD203B41FA5}">
                      <a16:colId xmlns:a16="http://schemas.microsoft.com/office/drawing/2014/main" val="70953397"/>
                    </a:ext>
                  </a:extLst>
                </a:gridCol>
              </a:tblGrid>
              <a:tr h="370840">
                <a:tc>
                  <a:txBody>
                    <a:bodyPr/>
                    <a:lstStyle/>
                    <a:p>
                      <a:r>
                        <a:rPr lang="en-US">
                          <a:latin typeface="+mj-lt"/>
                        </a:rPr>
                        <a:t>High modality persuasive text</a:t>
                      </a:r>
                      <a:endParaRPr lang="en-AU">
                        <a:latin typeface="+mj-lt"/>
                        <a:cs typeface="Arial" panose="020B0604020202020204" pitchFamily="34" charset="0"/>
                      </a:endParaRPr>
                    </a:p>
                  </a:txBody>
                  <a:tcPr/>
                </a:tc>
                <a:tc>
                  <a:txBody>
                    <a:bodyPr/>
                    <a:lstStyle/>
                    <a:p>
                      <a:r>
                        <a:rPr lang="en-US">
                          <a:latin typeface="+mj-lt"/>
                        </a:rPr>
                        <a:t>Low-medium modality discursive text</a:t>
                      </a:r>
                      <a:endParaRPr lang="en-AU">
                        <a:latin typeface="+mj-lt"/>
                        <a:cs typeface="Arial" panose="020B0604020202020204" pitchFamily="34" charset="0"/>
                      </a:endParaRPr>
                    </a:p>
                  </a:txBody>
                  <a:tcPr/>
                </a:tc>
                <a:extLst>
                  <a:ext uri="{0D108BD9-81ED-4DB2-BD59-A6C34878D82A}">
                    <a16:rowId xmlns:a16="http://schemas.microsoft.com/office/drawing/2014/main" val="1941701112"/>
                  </a:ext>
                </a:extLst>
              </a:tr>
              <a:tr h="370840">
                <a:tc>
                  <a:txBody>
                    <a:bodyPr/>
                    <a:lstStyle/>
                    <a:p>
                      <a:pPr>
                        <a:lnSpc>
                          <a:spcPct val="150000"/>
                        </a:lnSpc>
                        <a:spcAft>
                          <a:spcPts val="1200"/>
                        </a:spcAft>
                      </a:pPr>
                      <a:r>
                        <a:rPr lang="en-US"/>
                        <a:t>The person most to blame for the deaths of Romeo and Juliet is </a:t>
                      </a:r>
                      <a:r>
                        <a:rPr lang="en-US" b="1"/>
                        <a:t>undoubtedly</a:t>
                      </a:r>
                      <a:r>
                        <a:rPr lang="en-US"/>
                        <a:t> Friar Lawrence. His </a:t>
                      </a:r>
                      <a:r>
                        <a:rPr lang="en-US" b="1"/>
                        <a:t>arrogant</a:t>
                      </a:r>
                      <a:r>
                        <a:rPr lang="en-US"/>
                        <a:t> belief that marrying Romeo and Juliet would force the Capulets and Montagues to reconcile their long-standing feud </a:t>
                      </a:r>
                      <a:r>
                        <a:rPr lang="en-US" b="1"/>
                        <a:t>ultimately</a:t>
                      </a:r>
                      <a:r>
                        <a:rPr lang="en-US"/>
                        <a:t> led Romeo and Juliet to behave </a:t>
                      </a:r>
                      <a:r>
                        <a:rPr lang="en-US" b="1"/>
                        <a:t>impulsively</a:t>
                      </a:r>
                      <a:r>
                        <a:rPr lang="en-US"/>
                        <a:t>. Friar Lawrence’s </a:t>
                      </a:r>
                      <a:r>
                        <a:rPr lang="en-US" b="1"/>
                        <a:t>hasty and reckless </a:t>
                      </a:r>
                      <a:r>
                        <a:rPr lang="en-US"/>
                        <a:t>involvement in Romeo and Juliet’s act of rebellion had </a:t>
                      </a:r>
                      <a:r>
                        <a:rPr lang="en-US" b="1"/>
                        <a:t>disastrous</a:t>
                      </a:r>
                      <a:r>
                        <a:rPr lang="en-US"/>
                        <a:t> consequences for both families, making him the person most to blame for their </a:t>
                      </a:r>
                      <a:r>
                        <a:rPr lang="en-US" b="1"/>
                        <a:t>tragic</a:t>
                      </a:r>
                      <a:r>
                        <a:rPr lang="en-US"/>
                        <a:t> deaths.</a:t>
                      </a:r>
                      <a:endParaRPr lang="en-AU">
                        <a:latin typeface="Arial" panose="020B0604020202020204" pitchFamily="34" charset="0"/>
                        <a:cs typeface="Arial" panose="020B0604020202020204" pitchFamily="34" charset="0"/>
                      </a:endParaRPr>
                    </a:p>
                  </a:txBody>
                  <a:tcPr/>
                </a:tc>
                <a:tc>
                  <a:txBody>
                    <a:bodyPr/>
                    <a:lstStyle/>
                    <a:p>
                      <a:pPr>
                        <a:lnSpc>
                          <a:spcPct val="150000"/>
                        </a:lnSpc>
                        <a:spcAft>
                          <a:spcPts val="1200"/>
                        </a:spcAft>
                      </a:pPr>
                      <a:r>
                        <a:rPr lang="en-US"/>
                        <a:t>While </a:t>
                      </a:r>
                      <a:r>
                        <a:rPr lang="en-US" b="1"/>
                        <a:t>some may </a:t>
                      </a:r>
                      <a:r>
                        <a:rPr lang="en-US"/>
                        <a:t>argue that Friar Lawrence </a:t>
                      </a:r>
                      <a:r>
                        <a:rPr lang="en-US" b="1"/>
                        <a:t>should not have</a:t>
                      </a:r>
                      <a:r>
                        <a:rPr lang="en-US"/>
                        <a:t> married Romeo and Juliet without the blessing of their parents, others </a:t>
                      </a:r>
                      <a:r>
                        <a:rPr lang="en-US" b="1"/>
                        <a:t>suggest</a:t>
                      </a:r>
                      <a:r>
                        <a:rPr lang="en-US"/>
                        <a:t> that Romeo and Juliet </a:t>
                      </a:r>
                      <a:r>
                        <a:rPr lang="en-US" b="1"/>
                        <a:t>wouldn’t have </a:t>
                      </a:r>
                      <a:r>
                        <a:rPr lang="en-US"/>
                        <a:t>acted so impulsively if their families had reconciled their long-standing feud. If the Capulet and Montague family had set aside their differences earlier, Romeo and Juliet </a:t>
                      </a:r>
                      <a:r>
                        <a:rPr lang="en-US" b="1"/>
                        <a:t>may not have </a:t>
                      </a:r>
                      <a:r>
                        <a:rPr lang="en-US"/>
                        <a:t>taken such drastic steps. Juliet </a:t>
                      </a:r>
                      <a:r>
                        <a:rPr lang="en-US" b="1"/>
                        <a:t>may not have </a:t>
                      </a:r>
                      <a:r>
                        <a:rPr lang="en-US"/>
                        <a:t>faked her own death and Romeo </a:t>
                      </a:r>
                      <a:r>
                        <a:rPr lang="en-US" b="1"/>
                        <a:t>may not have </a:t>
                      </a:r>
                      <a:r>
                        <a:rPr lang="en-US"/>
                        <a:t>been so quick to believe that Juliet was truly dead, </a:t>
                      </a:r>
                      <a:r>
                        <a:rPr lang="en-US" b="1"/>
                        <a:t>potentially</a:t>
                      </a:r>
                      <a:r>
                        <a:rPr lang="en-US"/>
                        <a:t> avoiding their tragic deaths.</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778951"/>
                  </a:ext>
                </a:extLst>
              </a:tr>
            </a:tbl>
          </a:graphicData>
        </a:graphic>
      </p:graphicFrame>
      <p:sp>
        <p:nvSpPr>
          <p:cNvPr id="2" name="Title 1">
            <a:extLst>
              <a:ext uri="{FF2B5EF4-FFF2-40B4-BE49-F238E27FC236}">
                <a16:creationId xmlns:a16="http://schemas.microsoft.com/office/drawing/2014/main" id="{2D048D5F-896B-A0B8-06DC-8F5D4B75B754}"/>
              </a:ext>
            </a:extLst>
          </p:cNvPr>
          <p:cNvSpPr>
            <a:spLocks noGrp="1"/>
          </p:cNvSpPr>
          <p:nvPr>
            <p:ph type="title"/>
          </p:nvPr>
        </p:nvSpPr>
        <p:spPr/>
        <p:txBody>
          <a:bodyPr/>
          <a:lstStyle/>
          <a:p>
            <a:r>
              <a:rPr lang="en-US" dirty="0">
                <a:latin typeface="+mj-lt"/>
                <a:cs typeface="Arial" panose="020B0604020202020204" pitchFamily="34" charset="0"/>
              </a:rPr>
              <a:t>Transforming language from persuasive to discursive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945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8C458-848C-BE8F-BE0E-9431F7D5F5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38</a:t>
            </a:fld>
            <a:endParaRPr lang="en-AU">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9D5EC93D-9F8C-04F6-7EFC-CBB3F0343461}"/>
              </a:ext>
            </a:extLst>
          </p:cNvPr>
          <p:cNvSpPr>
            <a:spLocks noGrp="1"/>
          </p:cNvSpPr>
          <p:nvPr>
            <p:ph type="body" sz="quarter" idx="17"/>
          </p:nvPr>
        </p:nvSpPr>
        <p:spPr>
          <a:xfrm>
            <a:off x="360000" y="1567086"/>
            <a:ext cx="11484000" cy="5128914"/>
          </a:xfrm>
        </p:spPr>
        <p:txBody>
          <a:bodyPr/>
          <a:lstStyle/>
          <a:p>
            <a:r>
              <a:rPr lang="en-US" sz="1800" dirty="0">
                <a:latin typeface="+mn-lt"/>
                <a:cs typeface="Arial" panose="020B0604020202020204" pitchFamily="34" charset="0"/>
              </a:rPr>
              <a:t>Add to or re-write the following high-modality sentences using discursive features such as low or medium modality language to transform them from persuasive to discursive:</a:t>
            </a:r>
          </a:p>
          <a:p>
            <a:pPr marL="342900" indent="-342900">
              <a:buFont typeface="+mj-lt"/>
              <a:buAutoNum type="arabicPeriod"/>
            </a:pPr>
            <a:r>
              <a:rPr lang="en-US" sz="1800" dirty="0">
                <a:latin typeface="+mn-lt"/>
                <a:cs typeface="Arial" panose="020B0604020202020204" pitchFamily="34" charset="0"/>
              </a:rPr>
              <a:t>Juliet </a:t>
            </a:r>
            <a:r>
              <a:rPr lang="en-US" sz="1800" b="1" dirty="0">
                <a:latin typeface="+mn-lt"/>
                <a:cs typeface="Arial" panose="020B0604020202020204" pitchFamily="34" charset="0"/>
              </a:rPr>
              <a:t>had to</a:t>
            </a:r>
            <a:r>
              <a:rPr lang="en-US" sz="1800" dirty="0">
                <a:latin typeface="+mn-lt"/>
                <a:cs typeface="Arial" panose="020B0604020202020204" pitchFamily="34" charset="0"/>
              </a:rPr>
              <a:t> fake her own death to avoid marrying Paris.</a:t>
            </a:r>
          </a:p>
          <a:p>
            <a:pPr marL="342900" indent="-342900">
              <a:buFont typeface="+mj-lt"/>
              <a:buAutoNum type="arabicPeriod"/>
            </a:pPr>
            <a:r>
              <a:rPr lang="en-US" sz="1800" dirty="0">
                <a:latin typeface="+mn-lt"/>
                <a:cs typeface="Arial" panose="020B0604020202020204" pitchFamily="34" charset="0"/>
              </a:rPr>
              <a:t>Romeo’s inability to see beyond the immediate circumstances </a:t>
            </a:r>
            <a:r>
              <a:rPr lang="en-US" sz="1800" b="1" dirty="0">
                <a:latin typeface="+mn-lt"/>
                <a:cs typeface="Arial" panose="020B0604020202020204" pitchFamily="34" charset="0"/>
              </a:rPr>
              <a:t>ultimately </a:t>
            </a:r>
            <a:r>
              <a:rPr lang="en-US" sz="1800" dirty="0">
                <a:latin typeface="+mn-lt"/>
                <a:cs typeface="Arial" panose="020B0604020202020204" pitchFamily="34" charset="0"/>
              </a:rPr>
              <a:t>led to both his and Juliet’s deaths.</a:t>
            </a:r>
          </a:p>
          <a:p>
            <a:pPr marL="342900" indent="-342900">
              <a:buFont typeface="+mj-lt"/>
              <a:buAutoNum type="arabicPeriod"/>
            </a:pPr>
            <a:r>
              <a:rPr lang="en-US" sz="1800" dirty="0">
                <a:latin typeface="+mn-lt"/>
                <a:cs typeface="Arial" panose="020B0604020202020204" pitchFamily="34" charset="0"/>
              </a:rPr>
              <a:t>Friar Lawrence </a:t>
            </a:r>
            <a:r>
              <a:rPr lang="en-US" sz="1800" b="1" dirty="0">
                <a:latin typeface="+mn-lt"/>
                <a:cs typeface="Arial" panose="020B0604020202020204" pitchFamily="34" charset="0"/>
              </a:rPr>
              <a:t>must</a:t>
            </a:r>
            <a:r>
              <a:rPr lang="en-US" sz="1800" dirty="0">
                <a:latin typeface="+mn-lt"/>
                <a:cs typeface="Arial" panose="020B0604020202020204" pitchFamily="34" charset="0"/>
              </a:rPr>
              <a:t> be held responsible for Romeo and Juliet’s deaths.</a:t>
            </a:r>
          </a:p>
          <a:p>
            <a:pPr marL="342900" indent="-342900">
              <a:buFont typeface="+mj-lt"/>
              <a:buAutoNum type="arabicPeriod"/>
            </a:pPr>
            <a:r>
              <a:rPr lang="en-US" sz="1800" dirty="0">
                <a:latin typeface="+mn-lt"/>
                <a:cs typeface="Arial" panose="020B0604020202020204" pitchFamily="34" charset="0"/>
              </a:rPr>
              <a:t>The Montague and Capulet families </a:t>
            </a:r>
            <a:r>
              <a:rPr lang="en-US" sz="1800" b="1" dirty="0">
                <a:latin typeface="+mn-lt"/>
                <a:cs typeface="Arial" panose="020B0604020202020204" pitchFamily="34" charset="0"/>
              </a:rPr>
              <a:t>would </a:t>
            </a:r>
            <a:r>
              <a:rPr lang="en-US" sz="1800" dirty="0">
                <a:latin typeface="+mn-lt"/>
                <a:cs typeface="Arial" panose="020B0604020202020204" pitchFamily="34" charset="0"/>
              </a:rPr>
              <a:t>regret not reconciling their differences sooner.</a:t>
            </a:r>
          </a:p>
          <a:p>
            <a:pPr marL="342900" indent="-342900">
              <a:buFont typeface="+mj-lt"/>
              <a:buAutoNum type="arabicPeriod"/>
            </a:pPr>
            <a:r>
              <a:rPr lang="en-US" sz="1800" dirty="0">
                <a:latin typeface="+mn-lt"/>
                <a:cs typeface="Arial" panose="020B0604020202020204" pitchFamily="34" charset="0"/>
              </a:rPr>
              <a:t>Audiences </a:t>
            </a:r>
            <a:r>
              <a:rPr lang="en-US" sz="1800" b="1" dirty="0">
                <a:latin typeface="+mn-lt"/>
                <a:cs typeface="Arial" panose="020B0604020202020204" pitchFamily="34" charset="0"/>
              </a:rPr>
              <a:t>need </a:t>
            </a:r>
            <a:r>
              <a:rPr lang="en-US" sz="1800" dirty="0">
                <a:latin typeface="+mn-lt"/>
                <a:cs typeface="Arial" panose="020B0604020202020204" pitchFamily="34" charset="0"/>
              </a:rPr>
              <a:t>to learn from the mistakes made by characters in literature to avoid tragic outcomes in their own lives.</a:t>
            </a:r>
          </a:p>
        </p:txBody>
      </p:sp>
      <p:sp>
        <p:nvSpPr>
          <p:cNvPr id="8" name="Content Placeholder 7">
            <a:extLst>
              <a:ext uri="{FF2B5EF4-FFF2-40B4-BE49-F238E27FC236}">
                <a16:creationId xmlns:a16="http://schemas.microsoft.com/office/drawing/2014/main" id="{31D53681-6C7F-81C6-CB50-C3829447C664}"/>
              </a:ext>
            </a:extLst>
          </p:cNvPr>
          <p:cNvSpPr>
            <a:spLocks noGrp="1"/>
          </p:cNvSpPr>
          <p:nvPr>
            <p:ph type="body" sz="quarter" idx="18"/>
          </p:nvPr>
        </p:nvSpPr>
        <p:spPr/>
        <p:txBody>
          <a:bodyPr/>
          <a:lstStyle/>
          <a:p>
            <a:pPr>
              <a:spcAft>
                <a:spcPts val="0"/>
              </a:spcAft>
            </a:pPr>
            <a:r>
              <a:rPr lang="en-US" dirty="0">
                <a:latin typeface="+mj-lt"/>
                <a:cs typeface="Arial" panose="020B0604020202020204" pitchFamily="34" charset="0"/>
              </a:rPr>
              <a:t>Check your understanding</a:t>
            </a:r>
          </a:p>
        </p:txBody>
      </p:sp>
      <p:sp>
        <p:nvSpPr>
          <p:cNvPr id="7" name="Title 6">
            <a:extLst>
              <a:ext uri="{FF2B5EF4-FFF2-40B4-BE49-F238E27FC236}">
                <a16:creationId xmlns:a16="http://schemas.microsoft.com/office/drawing/2014/main" id="{FE4054D2-2BF7-D043-69E3-EC5EB2B4CB4B}"/>
              </a:ext>
            </a:extLst>
          </p:cNvPr>
          <p:cNvSpPr>
            <a:spLocks noGrp="1"/>
          </p:cNvSpPr>
          <p:nvPr>
            <p:ph type="title"/>
          </p:nvPr>
        </p:nvSpPr>
        <p:spPr/>
        <p:txBody>
          <a:bodyPr/>
          <a:lstStyle/>
          <a:p>
            <a:r>
              <a:rPr lang="en-US" dirty="0">
                <a:latin typeface="+mj-lt"/>
                <a:cs typeface="Arial" panose="020B0604020202020204" pitchFamily="34" charset="0"/>
              </a:rPr>
              <a:t>Transforming persuasive to discursive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05432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10CF988-C73E-14C2-37D1-0367DFE53155}"/>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40000" y="4067881"/>
            <a:ext cx="5776579" cy="1611024"/>
          </a:xfrm>
        </p:spPr>
        <p:txBody>
          <a:bodyPr/>
          <a:lstStyle/>
          <a:p>
            <a:r>
              <a:rPr lang="en-AU" dirty="0">
                <a:latin typeface="+mj-lt"/>
                <a:cs typeface="Arial" panose="020B0604020202020204" pitchFamily="34" charset="0"/>
              </a:rPr>
              <a:t>Effective discursive writing </a:t>
            </a:r>
            <a:r>
              <a:rPr lang="en-AU" dirty="0">
                <a:solidFill>
                  <a:schemeClr val="accent1"/>
                </a:solidFill>
                <a:latin typeface="+mj-lt"/>
                <a:cs typeface="Arial" panose="020B0604020202020204" pitchFamily="34" charset="0"/>
              </a:rPr>
              <a:t>(1)</a:t>
            </a:r>
          </a:p>
        </p:txBody>
      </p:sp>
    </p:spTree>
    <p:extLst>
      <p:ext uri="{BB962C8B-B14F-4D97-AF65-F5344CB8AC3E}">
        <p14:creationId xmlns:p14="http://schemas.microsoft.com/office/powerpoint/2010/main" val="28178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BC6E86-EA12-EF5D-B26A-D961FB3FE5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a:t>
            </a:fld>
            <a:endParaRPr lang="en-AU">
              <a:latin typeface="Arial" panose="020B0604020202020204" pitchFamily="34" charset="0"/>
              <a:cs typeface="Arial" panose="020B0604020202020204" pitchFamily="34" charset="0"/>
            </a:endParaRPr>
          </a:p>
        </p:txBody>
      </p:sp>
      <p:sp>
        <p:nvSpPr>
          <p:cNvPr id="10" name="Thought Bubble: Cloud 9" descr="Navy blue thought bubble">
            <a:extLst>
              <a:ext uri="{FF2B5EF4-FFF2-40B4-BE49-F238E27FC236}">
                <a16:creationId xmlns:a16="http://schemas.microsoft.com/office/drawing/2014/main" id="{AB31D699-9949-EF0F-5AD0-D865EF6B8AB9}"/>
              </a:ext>
            </a:extLst>
          </p:cNvPr>
          <p:cNvSpPr/>
          <p:nvPr/>
        </p:nvSpPr>
        <p:spPr>
          <a:xfrm>
            <a:off x="3192379" y="1951236"/>
            <a:ext cx="5807242" cy="39060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6ECA0B2-B4DC-3ED0-2128-BFACB2A36CE3}"/>
              </a:ext>
            </a:extLst>
          </p:cNvPr>
          <p:cNvSpPr>
            <a:spLocks noGrp="1"/>
          </p:cNvSpPr>
          <p:nvPr>
            <p:ph type="body" sz="quarter" idx="18"/>
          </p:nvPr>
        </p:nvSpPr>
        <p:spPr/>
        <p:txBody>
          <a:bodyPr/>
          <a:lstStyle/>
          <a:p>
            <a:r>
              <a:rPr lang="en-AU" dirty="0">
                <a:latin typeface="+mj-lt"/>
                <a:cs typeface="Arial" panose="020B0604020202020204" pitchFamily="34" charset="0"/>
              </a:rPr>
              <a:t>What does it mean to write discursively?</a:t>
            </a:r>
          </a:p>
        </p:txBody>
      </p:sp>
      <p:sp>
        <p:nvSpPr>
          <p:cNvPr id="7" name="Title 6">
            <a:extLst>
              <a:ext uri="{FF2B5EF4-FFF2-40B4-BE49-F238E27FC236}">
                <a16:creationId xmlns:a16="http://schemas.microsoft.com/office/drawing/2014/main" id="{C0A66EA4-3165-E13C-0A02-2A1D850A3184}"/>
              </a:ext>
            </a:extLst>
          </p:cNvPr>
          <p:cNvSpPr>
            <a:spLocks noGrp="1"/>
          </p:cNvSpPr>
          <p:nvPr>
            <p:ph type="title"/>
          </p:nvPr>
        </p:nvSpPr>
        <p:spPr/>
        <p:txBody>
          <a:bodyPr/>
          <a:lstStyle/>
          <a:p>
            <a:r>
              <a:rPr lang="en-AU" dirty="0">
                <a:latin typeface="+mj-lt"/>
                <a:cs typeface="Arial" panose="020B0604020202020204" pitchFamily="34" charset="0"/>
              </a:rPr>
              <a:t>Class brainstorm</a:t>
            </a:r>
          </a:p>
        </p:txBody>
      </p:sp>
    </p:spTree>
    <p:extLst>
      <p:ext uri="{BB962C8B-B14F-4D97-AF65-F5344CB8AC3E}">
        <p14:creationId xmlns:p14="http://schemas.microsoft.com/office/powerpoint/2010/main" val="8323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40</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F</a:t>
            </a:r>
            <a:r>
              <a:rPr lang="en-AU" sz="1800" b="1" dirty="0">
                <a:effectLst/>
                <a:latin typeface="+mn-lt"/>
                <a:ea typeface="Calibri" panose="020F0502020204030204" pitchFamily="34" charset="0"/>
                <a:cs typeface="Arial"/>
              </a:rPr>
              <a:t>irst-person pronouns and inclusive language for personal voice</a:t>
            </a:r>
            <a:r>
              <a:rPr lang="en-AU" sz="1800" dirty="0">
                <a:effectLst/>
                <a:latin typeface="+mn-lt"/>
                <a:ea typeface="Calibri" panose="020F0502020204030204" pitchFamily="34" charset="0"/>
                <a:cs typeface="Arial"/>
              </a:rPr>
              <a:t> –</a:t>
            </a:r>
            <a:r>
              <a:rPr lang="en-AU" sz="1800" dirty="0">
                <a:latin typeface="+mn-lt"/>
                <a:ea typeface="Calibri" panose="020F0502020204030204" pitchFamily="34" charset="0"/>
                <a:cs typeface="Arial"/>
              </a:rPr>
              <a:t> </a:t>
            </a:r>
            <a:r>
              <a:rPr lang="en-AU" sz="1800" dirty="0">
                <a:effectLst/>
                <a:latin typeface="+mn-lt"/>
                <a:ea typeface="Calibri" panose="020F0502020204030204" pitchFamily="34" charset="0"/>
                <a:cs typeface="Arial"/>
              </a:rPr>
              <a:t> </a:t>
            </a:r>
            <a:r>
              <a:rPr lang="en-US" sz="1800" dirty="0">
                <a:latin typeface="+mn-lt"/>
                <a:cs typeface="Arial"/>
              </a:rPr>
              <a:t>using pronouns such as </a:t>
            </a:r>
            <a:r>
              <a:rPr lang="en-US" sz="1800" b="1" dirty="0">
                <a:latin typeface="+mn-lt"/>
                <a:cs typeface="Arial"/>
              </a:rPr>
              <a:t>I</a:t>
            </a:r>
            <a:r>
              <a:rPr lang="en-US" sz="1800" dirty="0">
                <a:latin typeface="+mn-lt"/>
                <a:cs typeface="Arial"/>
              </a:rPr>
              <a:t>, </a:t>
            </a:r>
            <a:r>
              <a:rPr lang="en-US" sz="1800" b="1" dirty="0">
                <a:latin typeface="+mn-lt"/>
                <a:cs typeface="Arial"/>
              </a:rPr>
              <a:t>me</a:t>
            </a:r>
            <a:r>
              <a:rPr lang="en-US" sz="1800" dirty="0">
                <a:latin typeface="+mn-lt"/>
                <a:cs typeface="Arial"/>
              </a:rPr>
              <a:t>, </a:t>
            </a:r>
            <a:r>
              <a:rPr lang="en-US" sz="1800" b="1" dirty="0">
                <a:latin typeface="+mn-lt"/>
                <a:cs typeface="Arial"/>
              </a:rPr>
              <a:t>us</a:t>
            </a:r>
            <a:r>
              <a:rPr lang="en-US" sz="1800" dirty="0">
                <a:latin typeface="+mn-lt"/>
                <a:cs typeface="Arial"/>
              </a:rPr>
              <a:t>, </a:t>
            </a:r>
            <a:r>
              <a:rPr lang="en-US" sz="1800" b="1" dirty="0">
                <a:latin typeface="+mn-lt"/>
                <a:cs typeface="Arial"/>
              </a:rPr>
              <a:t>our</a:t>
            </a:r>
            <a:r>
              <a:rPr lang="en-US" sz="1800" dirty="0">
                <a:latin typeface="+mn-lt"/>
                <a:cs typeface="Arial"/>
              </a:rPr>
              <a:t> and </a:t>
            </a:r>
            <a:r>
              <a:rPr lang="en-US" sz="1800" b="1" dirty="0">
                <a:latin typeface="+mn-lt"/>
                <a:cs typeface="Arial"/>
              </a:rPr>
              <a:t>we</a:t>
            </a:r>
            <a:r>
              <a:rPr lang="en-US" sz="1800" dirty="0">
                <a:latin typeface="+mn-lt"/>
                <a:cs typeface="Arial"/>
              </a:rPr>
              <a:t> to give your personal perspective on the topic</a:t>
            </a:r>
            <a:endParaRPr lang="en-AU" sz="1800" dirty="0">
              <a:effectLst/>
              <a:latin typeface="+mn-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S</a:t>
            </a:r>
            <a:r>
              <a:rPr lang="en-AU" sz="1800" b="1" dirty="0">
                <a:effectLst/>
                <a:latin typeface="+mn-lt"/>
                <a:ea typeface="Calibri" panose="020F0502020204030204" pitchFamily="34" charset="0"/>
                <a:cs typeface="Arial"/>
              </a:rPr>
              <a:t>econd-person pronouns to directly address the audience</a:t>
            </a:r>
            <a:r>
              <a:rPr lang="en-AU" sz="1800" dirty="0">
                <a:effectLst/>
                <a:latin typeface="+mn-lt"/>
                <a:ea typeface="Calibri" panose="020F0502020204030204" pitchFamily="34" charset="0"/>
                <a:cs typeface="Arial"/>
              </a:rPr>
              <a:t> – </a:t>
            </a:r>
            <a:r>
              <a:rPr lang="en-US" sz="1800" dirty="0">
                <a:latin typeface="+mn-lt"/>
                <a:cs typeface="Arial"/>
              </a:rPr>
              <a:t>using pronouns such as </a:t>
            </a:r>
            <a:r>
              <a:rPr lang="en-US" sz="1800" b="1" dirty="0">
                <a:latin typeface="+mn-lt"/>
                <a:cs typeface="Arial"/>
              </a:rPr>
              <a:t>you</a:t>
            </a:r>
            <a:r>
              <a:rPr lang="en-US" sz="1800" dirty="0">
                <a:latin typeface="+mn-lt"/>
                <a:cs typeface="Arial"/>
              </a:rPr>
              <a:t>, </a:t>
            </a:r>
            <a:r>
              <a:rPr lang="en-US" sz="1800" b="1" dirty="0">
                <a:latin typeface="+mn-lt"/>
                <a:cs typeface="Arial"/>
              </a:rPr>
              <a:t>your</a:t>
            </a:r>
            <a:r>
              <a:rPr lang="en-US" sz="1800" dirty="0">
                <a:latin typeface="+mn-lt"/>
                <a:cs typeface="Arial"/>
              </a:rPr>
              <a:t> or </a:t>
            </a:r>
            <a:r>
              <a:rPr lang="en-US" sz="1800" b="1" dirty="0">
                <a:latin typeface="+mn-lt"/>
                <a:cs typeface="Arial"/>
              </a:rPr>
              <a:t>yours</a:t>
            </a:r>
            <a:r>
              <a:rPr lang="en-US" sz="1800" dirty="0">
                <a:latin typeface="+mn-lt"/>
                <a:cs typeface="Arial"/>
              </a:rPr>
              <a:t> to directly address your intended audience</a:t>
            </a:r>
            <a:endParaRPr lang="en-AU" sz="1800" dirty="0">
              <a:latin typeface="+mn-lt"/>
              <a:cs typeface="Arial"/>
            </a:endParaRPr>
          </a:p>
          <a:p>
            <a:pPr marL="285750" indent="-285750">
              <a:buFont typeface="Arial" panose="020B0604020202020204" pitchFamily="34" charset="0"/>
              <a:buChar char="•"/>
            </a:pPr>
            <a:r>
              <a:rPr lang="en-AU" sz="1800" b="1" dirty="0">
                <a:effectLst/>
                <a:latin typeface="+mn-lt"/>
                <a:ea typeface="Calibri" panose="020F0502020204030204" pitchFamily="34" charset="0"/>
                <a:cs typeface="Arial"/>
              </a:rPr>
              <a:t>Anecdote</a:t>
            </a:r>
            <a:r>
              <a:rPr lang="en-AU" sz="1800" dirty="0">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AU" sz="1800" dirty="0">
                <a:latin typeface="+mn-lt"/>
                <a:cs typeface="Arial"/>
              </a:rPr>
              <a:t>a short, amusing or interesting story about a real person or event</a:t>
            </a:r>
          </a:p>
          <a:p>
            <a:pPr marL="285750" indent="-285750">
              <a:buFont typeface="Arial" panose="020B0604020202020204" pitchFamily="34" charset="0"/>
              <a:buChar char="•"/>
            </a:pPr>
            <a:r>
              <a:rPr lang="en-AU" sz="1800" b="1" dirty="0">
                <a:latin typeface="+mn-lt"/>
                <a:ea typeface="Calibri" panose="020F0502020204030204" pitchFamily="34" charset="0"/>
                <a:cs typeface="Arial"/>
              </a:rPr>
              <a:t>Sequencing words</a:t>
            </a:r>
            <a:r>
              <a:rPr lang="en-AU" sz="1800" dirty="0">
                <a:latin typeface="+mn-lt"/>
                <a:ea typeface="Calibri" panose="020F0502020204030204" pitchFamily="34" charset="0"/>
                <a:cs typeface="Arial"/>
              </a:rPr>
              <a:t> – </a:t>
            </a:r>
            <a:r>
              <a:rPr lang="en-US" sz="1800" dirty="0">
                <a:latin typeface="+mn-lt"/>
                <a:cs typeface="Arial"/>
              </a:rPr>
              <a:t>words such as </a:t>
            </a:r>
            <a:r>
              <a:rPr lang="en-US" sz="1800" b="1" dirty="0">
                <a:latin typeface="+mn-lt"/>
                <a:cs typeface="Arial"/>
              </a:rPr>
              <a:t>first</a:t>
            </a:r>
            <a:r>
              <a:rPr lang="en-US" sz="1800" dirty="0">
                <a:latin typeface="+mn-lt"/>
                <a:cs typeface="Arial"/>
              </a:rPr>
              <a:t>, </a:t>
            </a:r>
            <a:r>
              <a:rPr lang="en-US" sz="1800" b="1" dirty="0">
                <a:latin typeface="+mn-lt"/>
                <a:cs typeface="Arial"/>
              </a:rPr>
              <a:t>then</a:t>
            </a:r>
            <a:r>
              <a:rPr lang="en-US" sz="1800" dirty="0">
                <a:latin typeface="+mn-lt"/>
                <a:cs typeface="Arial"/>
              </a:rPr>
              <a:t>, </a:t>
            </a:r>
            <a:r>
              <a:rPr lang="en-US" sz="1800" b="1" dirty="0">
                <a:latin typeface="+mn-lt"/>
                <a:cs typeface="Arial"/>
              </a:rPr>
              <a:t>next</a:t>
            </a:r>
            <a:r>
              <a:rPr lang="en-US" sz="1800" dirty="0">
                <a:latin typeface="+mn-lt"/>
                <a:cs typeface="Arial"/>
              </a:rPr>
              <a:t> or </a:t>
            </a:r>
            <a:r>
              <a:rPr lang="en-US" sz="1800" b="1" dirty="0">
                <a:latin typeface="+mn-lt"/>
                <a:cs typeface="Arial"/>
              </a:rPr>
              <a:t>finally</a:t>
            </a:r>
            <a:r>
              <a:rPr lang="en-US" sz="1800" dirty="0">
                <a:latin typeface="+mn-lt"/>
                <a:cs typeface="Arial"/>
              </a:rPr>
              <a:t> that help the audience understand the order of the events that are happening in a story</a:t>
            </a:r>
            <a:endParaRPr lang="en-AU" sz="1800" dirty="0">
              <a:latin typeface="+mn-lt"/>
              <a:cs typeface="Arial"/>
            </a:endParaRPr>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latin typeface="+mj-lt"/>
                <a:cs typeface="Arial"/>
              </a:rPr>
              <a:t>Key definitions</a:t>
            </a:r>
            <a:endParaRPr lang="en-AU" dirty="0">
              <a:latin typeface="+mj-lt"/>
              <a:cs typeface="Arial"/>
            </a:endParaRPr>
          </a:p>
        </p:txBody>
      </p:sp>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mj-lt"/>
                <a:cs typeface="Arial" panose="020B0604020202020204" pitchFamily="34" charset="0"/>
              </a:rPr>
              <a:t>Revision of discursive features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5578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Temporal connectives</a:t>
            </a:r>
            <a:r>
              <a:rPr lang="en-AU" sz="1800" dirty="0">
                <a:latin typeface="+mn-lt"/>
                <a:ea typeface="Calibri" panose="020F0502020204030204" pitchFamily="34" charset="0"/>
                <a:cs typeface="Arial"/>
              </a:rPr>
              <a:t> – words </a:t>
            </a:r>
            <a:r>
              <a:rPr lang="en-US" sz="1800" dirty="0">
                <a:latin typeface="+mn-lt"/>
                <a:cs typeface="Arial" panose="020B0604020202020204" pitchFamily="34" charset="0"/>
              </a:rPr>
              <a:t>such as </a:t>
            </a:r>
            <a:r>
              <a:rPr lang="en-US" sz="1800" b="1" dirty="0">
                <a:latin typeface="+mn-lt"/>
                <a:cs typeface="Arial" panose="020B0604020202020204" pitchFamily="34" charset="0"/>
              </a:rPr>
              <a:t>first</a:t>
            </a:r>
            <a:r>
              <a:rPr lang="en-US" sz="1800" dirty="0">
                <a:latin typeface="+mn-lt"/>
                <a:cs typeface="Arial" panose="020B0604020202020204" pitchFamily="34" charset="0"/>
              </a:rPr>
              <a:t>, </a:t>
            </a:r>
            <a:r>
              <a:rPr lang="en-US" sz="1800" b="1" dirty="0">
                <a:latin typeface="+mn-lt"/>
                <a:cs typeface="Arial" panose="020B0604020202020204" pitchFamily="34" charset="0"/>
              </a:rPr>
              <a:t>then</a:t>
            </a:r>
            <a:r>
              <a:rPr lang="en-US" sz="1800" dirty="0">
                <a:latin typeface="+mn-lt"/>
                <a:cs typeface="Arial" panose="020B0604020202020204" pitchFamily="34" charset="0"/>
              </a:rPr>
              <a:t>, </a:t>
            </a:r>
            <a:r>
              <a:rPr lang="en-US" sz="1800" b="1" dirty="0">
                <a:latin typeface="+mn-lt"/>
                <a:cs typeface="Arial" panose="020B0604020202020204" pitchFamily="34" charset="0"/>
              </a:rPr>
              <a:t>next</a:t>
            </a:r>
            <a:r>
              <a:rPr lang="en-US" sz="1800" dirty="0">
                <a:latin typeface="+mn-lt"/>
                <a:cs typeface="Arial" panose="020B0604020202020204" pitchFamily="34" charset="0"/>
              </a:rPr>
              <a:t> or </a:t>
            </a:r>
            <a:r>
              <a:rPr lang="en-US" sz="1800" b="1" dirty="0">
                <a:latin typeface="+mn-lt"/>
                <a:cs typeface="Arial" panose="020B0604020202020204" pitchFamily="34" charset="0"/>
              </a:rPr>
              <a:t>finally</a:t>
            </a:r>
            <a:r>
              <a:rPr lang="en-US" sz="1800" dirty="0">
                <a:latin typeface="+mn-lt"/>
                <a:cs typeface="Arial" panose="020B0604020202020204" pitchFamily="34" charset="0"/>
              </a:rPr>
              <a:t> that help the audience understand the order of the events that are happening in a story</a:t>
            </a:r>
            <a:endParaRPr lang="en-AU" sz="1800" b="1" dirty="0">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Causal connectives </a:t>
            </a:r>
            <a:r>
              <a:rPr lang="en-AU" sz="1800" dirty="0">
                <a:latin typeface="+mn-lt"/>
                <a:ea typeface="Calibri" panose="020F0502020204030204" pitchFamily="34" charset="0"/>
                <a:cs typeface="Arial"/>
              </a:rPr>
              <a:t>– </a:t>
            </a:r>
            <a:r>
              <a:rPr lang="en-US" sz="1800" dirty="0">
                <a:latin typeface="+mn-lt"/>
                <a:cs typeface="Arial"/>
              </a:rPr>
              <a:t>words such as </a:t>
            </a:r>
            <a:r>
              <a:rPr lang="en-US" sz="1800" b="1" dirty="0">
                <a:latin typeface="+mn-lt"/>
                <a:cs typeface="Arial"/>
              </a:rPr>
              <a:t>however</a:t>
            </a:r>
            <a:r>
              <a:rPr lang="en-US" sz="1800" dirty="0">
                <a:latin typeface="+mn-lt"/>
                <a:cs typeface="Arial"/>
              </a:rPr>
              <a:t>, </a:t>
            </a:r>
            <a:r>
              <a:rPr lang="en-US" sz="1800" b="1" dirty="0">
                <a:latin typeface="+mn-lt"/>
                <a:cs typeface="Arial"/>
              </a:rPr>
              <a:t>so</a:t>
            </a:r>
            <a:r>
              <a:rPr lang="en-US" sz="1800" dirty="0">
                <a:latin typeface="+mn-lt"/>
                <a:cs typeface="Arial"/>
              </a:rPr>
              <a:t> and </a:t>
            </a:r>
            <a:r>
              <a:rPr lang="en-US" sz="1800" b="1" dirty="0">
                <a:latin typeface="+mn-lt"/>
                <a:cs typeface="Arial"/>
              </a:rPr>
              <a:t>because</a:t>
            </a:r>
            <a:r>
              <a:rPr lang="en-US" sz="1800" dirty="0">
                <a:latin typeface="+mn-lt"/>
                <a:cs typeface="Arial"/>
              </a:rPr>
              <a:t> that connect ideas between clauses, sentences or paragraphs</a:t>
            </a:r>
            <a:endParaRPr lang="en-AU" sz="1800" dirty="0">
              <a:effectLst/>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P</a:t>
            </a:r>
            <a:r>
              <a:rPr lang="en-AU" sz="1800" b="1" dirty="0">
                <a:effectLst/>
                <a:latin typeface="+mn-lt"/>
                <a:ea typeface="Calibri" panose="020F0502020204030204" pitchFamily="34" charset="0"/>
                <a:cs typeface="Arial"/>
              </a:rPr>
              <a:t>recise vocabulary</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use the most specific and relevant words to clearly and succinctly convey an idea or point of view</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R</a:t>
            </a:r>
            <a:r>
              <a:rPr lang="en-AU" sz="1800" b="1" dirty="0">
                <a:effectLst/>
                <a:latin typeface="+mn-lt"/>
                <a:ea typeface="Calibri" panose="020F0502020204030204" pitchFamily="34" charset="0"/>
                <a:cs typeface="Arial"/>
              </a:rPr>
              <a:t>hetorical questions</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questions that don’t require an answer that are used to provoke thought, make a point or create a dramatic effect for the audience</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Conversational tone </a:t>
            </a:r>
            <a:r>
              <a:rPr lang="en-AU" sz="1800" dirty="0">
                <a:latin typeface="+mn-lt"/>
                <a:ea typeface="Calibri" panose="020F0502020204030204" pitchFamily="34" charset="0"/>
                <a:cs typeface="Arial"/>
              </a:rPr>
              <a:t>– </a:t>
            </a:r>
            <a:r>
              <a:rPr lang="en-US" sz="1800" dirty="0">
                <a:latin typeface="+mn-lt"/>
                <a:cs typeface="Arial"/>
              </a:rPr>
              <a:t>a casual and informal tone of writing that uses short sentences and contractions to ‘sound’ like you’re talking to a friend</a:t>
            </a:r>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t>Key definitions</a:t>
            </a:r>
            <a:endParaRPr lang="en-AU" dirty="0"/>
          </a:p>
        </p:txBody>
      </p:sp>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Revision of discursive features 2</a:t>
            </a:r>
            <a:endParaRPr lang="en-AU" dirty="0"/>
          </a:p>
        </p:txBody>
      </p:sp>
    </p:spTree>
    <p:extLst>
      <p:ext uri="{BB962C8B-B14F-4D97-AF65-F5344CB8AC3E}">
        <p14:creationId xmlns:p14="http://schemas.microsoft.com/office/powerpoint/2010/main" val="16742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7B73B8-0F81-2F8D-5650-70ABB04833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42</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2A964B8-DD90-24E2-E5EC-891318597143}"/>
              </a:ext>
            </a:extLst>
          </p:cNvPr>
          <p:cNvSpPr>
            <a:spLocks noGrp="1"/>
          </p:cNvSpPr>
          <p:nvPr>
            <p:ph type="body" sz="quarter" idx="17"/>
          </p:nvPr>
        </p:nvSpPr>
        <p:spPr/>
        <p:txBody>
          <a:bodyPr/>
          <a:lstStyle/>
          <a:p>
            <a:r>
              <a:rPr lang="en-US" sz="1800" dirty="0">
                <a:latin typeface="+mn-lt"/>
                <a:cs typeface="Arial" panose="020B0604020202020204" pitchFamily="34" charset="0"/>
              </a:rPr>
              <a:t>Complete the following questions in your workbook or on a mini-whiteboard:</a:t>
            </a:r>
          </a:p>
          <a:p>
            <a:pPr marL="342900" indent="-342900">
              <a:buFont typeface="+mj-lt"/>
              <a:buAutoNum type="arabicPeriod"/>
            </a:pPr>
            <a:r>
              <a:rPr lang="en-US" sz="1800" dirty="0">
                <a:latin typeface="+mn-lt"/>
                <a:cs typeface="Arial" panose="020B0604020202020204" pitchFamily="34" charset="0"/>
              </a:rPr>
              <a:t>List 3 first-person pronouns.</a:t>
            </a:r>
          </a:p>
          <a:p>
            <a:pPr marL="342900" indent="-342900">
              <a:buFont typeface="+mj-lt"/>
              <a:buAutoNum type="arabicPeriod"/>
            </a:pPr>
            <a:r>
              <a:rPr lang="en-US" sz="1800" dirty="0">
                <a:latin typeface="+mn-lt"/>
                <a:cs typeface="Arial" panose="020B0604020202020204" pitchFamily="34" charset="0"/>
              </a:rPr>
              <a:t>Briefly explain why second-person pronouns are used in discursive texts.</a:t>
            </a:r>
          </a:p>
          <a:p>
            <a:pPr marL="342900" indent="-342900">
              <a:buFont typeface="+mj-lt"/>
              <a:buAutoNum type="arabicPeriod"/>
            </a:pPr>
            <a:r>
              <a:rPr lang="en-US" sz="1800" dirty="0">
                <a:latin typeface="+mn-lt"/>
                <a:cs typeface="Arial" panose="020B0604020202020204" pitchFamily="34" charset="0"/>
              </a:rPr>
              <a:t>Write down one sequencing word.</a:t>
            </a:r>
          </a:p>
          <a:p>
            <a:pPr marL="342900" indent="-342900">
              <a:buFont typeface="+mj-lt"/>
              <a:buAutoNum type="arabicPeriod"/>
            </a:pPr>
            <a:r>
              <a:rPr lang="en-US" sz="1800" dirty="0">
                <a:latin typeface="+mn-lt"/>
                <a:cs typeface="Arial" panose="020B0604020202020204" pitchFamily="34" charset="0"/>
              </a:rPr>
              <a:t>In your own words, briefly explain the purpose of linking words.</a:t>
            </a:r>
          </a:p>
          <a:p>
            <a:pPr marL="342900" indent="-342900">
              <a:buFont typeface="+mj-lt"/>
              <a:buAutoNum type="arabicPeriod"/>
            </a:pPr>
            <a:r>
              <a:rPr lang="en-US" sz="1800" dirty="0">
                <a:latin typeface="+mn-lt"/>
                <a:cs typeface="Arial" panose="020B0604020202020204" pitchFamily="34" charset="0"/>
              </a:rPr>
              <a:t>Write an example of a rhetorical question or exclamation.</a:t>
            </a:r>
          </a:p>
        </p:txBody>
      </p:sp>
      <p:sp>
        <p:nvSpPr>
          <p:cNvPr id="3" name="Content Placeholder 2">
            <a:extLst>
              <a:ext uri="{FF2B5EF4-FFF2-40B4-BE49-F238E27FC236}">
                <a16:creationId xmlns:a16="http://schemas.microsoft.com/office/drawing/2014/main" id="{1EB55A4A-8E29-DA8A-0798-BC7716C329E7}"/>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Check your understanding</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D2AD195-34A2-5F32-53F2-7AF0CCC64D3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Quick quiz</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4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10CF988-C73E-14C2-37D1-0367DFE53155}"/>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40000" y="4067881"/>
            <a:ext cx="5556000" cy="1298203"/>
          </a:xfrm>
        </p:spPr>
        <p:txBody>
          <a:bodyPr/>
          <a:lstStyle/>
          <a:p>
            <a:r>
              <a:rPr lang="en-AU" dirty="0">
                <a:latin typeface="Arial"/>
                <a:cs typeface="Arial"/>
              </a:rPr>
              <a:t>Annotated examples of discursive writing</a:t>
            </a:r>
          </a:p>
        </p:txBody>
      </p:sp>
    </p:spTree>
    <p:extLst>
      <p:ext uri="{BB962C8B-B14F-4D97-AF65-F5344CB8AC3E}">
        <p14:creationId xmlns:p14="http://schemas.microsoft.com/office/powerpoint/2010/main" val="29448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44</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F817060-D2A0-BA21-549A-8D924923D254}"/>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8B24C57E-B6CE-4888-3F53-567D9DF6495F}"/>
              </a:ext>
            </a:extLst>
          </p:cNvPr>
          <p:cNvSpPr>
            <a:spLocks noGrp="1"/>
          </p:cNvSpPr>
          <p:nvPr>
            <p:ph type="pic" sz="quarter" idx="20"/>
          </p:nvPr>
        </p:nvSpPr>
        <p:spPr>
          <a:xfrm>
            <a:off x="6596226" y="2006934"/>
            <a:ext cx="4924927" cy="2323730"/>
          </a:xfrm>
        </p:spPr>
        <p:txBody>
          <a:bodyPr/>
          <a:lstStyle/>
          <a:p>
            <a:r>
              <a:rPr lang="en-US" sz="1800" dirty="0">
                <a:latin typeface="+mn-lt"/>
                <a:cs typeface="Arial" panose="020B0604020202020204" pitchFamily="34" charset="0"/>
              </a:rPr>
              <a:t>The use of the </a:t>
            </a:r>
            <a:r>
              <a:rPr lang="en-US" sz="1800" b="1" dirty="0">
                <a:latin typeface="+mn-lt"/>
                <a:cs typeface="Arial" panose="020B0604020202020204" pitchFamily="34" charset="0"/>
              </a:rPr>
              <a:t>second-person pronoun</a:t>
            </a:r>
            <a:r>
              <a:rPr lang="en-US" sz="1800" dirty="0">
                <a:latin typeface="+mn-lt"/>
                <a:cs typeface="Arial" panose="020B0604020202020204" pitchFamily="34" charset="0"/>
              </a:rPr>
              <a:t>, ‘you’ and </a:t>
            </a:r>
            <a:r>
              <a:rPr lang="en-US" sz="1800" b="1" dirty="0">
                <a:latin typeface="+mn-lt"/>
                <a:cs typeface="Arial" panose="020B0604020202020204" pitchFamily="34" charset="0"/>
              </a:rPr>
              <a:t>first-person pronouns ‘</a:t>
            </a:r>
            <a:r>
              <a:rPr lang="en-US" sz="1800" dirty="0">
                <a:latin typeface="+mn-lt"/>
                <a:cs typeface="Arial" panose="020B0604020202020204" pitchFamily="34" charset="0"/>
              </a:rPr>
              <a:t>me’ and ‘I’ in this brief </a:t>
            </a:r>
            <a:r>
              <a:rPr lang="en-US" sz="1800" b="1" dirty="0">
                <a:latin typeface="+mn-lt"/>
                <a:cs typeface="Arial" panose="020B0604020202020204" pitchFamily="34" charset="0"/>
              </a:rPr>
              <a:t>anecdote</a:t>
            </a:r>
            <a:r>
              <a:rPr lang="en-US" sz="1800" dirty="0">
                <a:latin typeface="+mn-lt"/>
                <a:cs typeface="Arial" panose="020B0604020202020204" pitchFamily="34" charset="0"/>
              </a:rPr>
              <a:t> directly addresses – and includes – the audience, establishing a friendly,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a:t>
            </a:r>
          </a:p>
          <a:p>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59999" y="2006934"/>
            <a:ext cx="5210258" cy="2691868"/>
          </a:xfrm>
        </p:spPr>
        <p:txBody>
          <a:bodyPr/>
          <a:lstStyle/>
          <a:p>
            <a:r>
              <a:rPr lang="en-AU" sz="1800" kern="0" dirty="0">
                <a:effectLst/>
                <a:latin typeface="+mn-lt"/>
                <a:ea typeface="Aptos" panose="020B0004020202020204" pitchFamily="34" charset="0"/>
                <a:cs typeface="Arial" panose="020B0604020202020204" pitchFamily="34" charset="0"/>
              </a:rPr>
              <a:t>If you asked me 8 weeks ago how I felt about Shakespeare, I would have made some off-handed criticism about a dead white man who wrote plays in a language no one understands. But taking time to explore </a:t>
            </a:r>
            <a:r>
              <a:rPr lang="en-AU" sz="1800" i="1" kern="0" dirty="0">
                <a:effectLst/>
                <a:latin typeface="+mn-lt"/>
                <a:ea typeface="Aptos" panose="020B0004020202020204" pitchFamily="34" charset="0"/>
                <a:cs typeface="Arial" panose="020B0604020202020204" pitchFamily="34" charset="0"/>
              </a:rPr>
              <a:t>The Tragedy of Romeo and Juliet </a:t>
            </a:r>
            <a:r>
              <a:rPr lang="en-AU" sz="1800" kern="0" dirty="0">
                <a:effectLst/>
                <a:latin typeface="+mn-lt"/>
                <a:ea typeface="Aptos" panose="020B0004020202020204" pitchFamily="34" charset="0"/>
                <a:cs typeface="Arial" panose="020B0604020202020204" pitchFamily="34" charset="0"/>
              </a:rPr>
              <a:t>has made me reconsider my opinion.</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4093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45</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360AB1F-A1AF-1A6A-951B-0FDAC19EEEF6}"/>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8A12B55C-05EE-03F4-4B0E-8F65DB75AD17}"/>
              </a:ext>
            </a:extLst>
          </p:cNvPr>
          <p:cNvSpPr>
            <a:spLocks noGrp="1"/>
          </p:cNvSpPr>
          <p:nvPr>
            <p:ph type="pic" sz="quarter" idx="20"/>
          </p:nvPr>
        </p:nvSpPr>
        <p:spPr>
          <a:xfrm>
            <a:off x="6518053" y="1917929"/>
            <a:ext cx="5057275" cy="4162927"/>
          </a:xfrm>
        </p:spPr>
        <p:txBody>
          <a:bodyPr/>
          <a:lstStyle/>
          <a:p>
            <a:r>
              <a:rPr lang="en-US" sz="1800" dirty="0">
                <a:latin typeface="+mn-lt"/>
                <a:cs typeface="Arial" panose="020B0604020202020204" pitchFamily="34" charset="0"/>
              </a:rPr>
              <a:t>This example uses a </a:t>
            </a:r>
            <a:r>
              <a:rPr lang="en-US" sz="1800" b="1" dirty="0">
                <a:latin typeface="+mn-lt"/>
                <a:cs typeface="Arial" panose="020B0604020202020204" pitchFamily="34" charset="0"/>
              </a:rPr>
              <a:t>rhetorical question </a:t>
            </a:r>
            <a:r>
              <a:rPr lang="en-US" sz="1800" dirty="0">
                <a:latin typeface="+mn-lt"/>
                <a:cs typeface="Arial" panose="020B0604020202020204" pitchFamily="34" charset="0"/>
              </a:rPr>
              <a:t>and informal language and contractions such as ‘it sounds a bit crazy’ and ‘they’re a human and you’re a zombie’ to establish a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a:t>
            </a:r>
          </a:p>
          <a:p>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48000" y="1912181"/>
            <a:ext cx="5029784" cy="4814518"/>
          </a:xfrm>
        </p:spPr>
        <p:txBody>
          <a:bodyPr/>
          <a:lstStyle/>
          <a:p>
            <a:r>
              <a:rPr lang="en-US" sz="1800" b="0" i="0" dirty="0">
                <a:solidFill>
                  <a:srgbClr val="000000"/>
                </a:solidFill>
                <a:effectLst/>
                <a:highlight>
                  <a:srgbClr val="FFFFFF"/>
                </a:highlight>
                <a:latin typeface="+mn-lt"/>
                <a:cs typeface="Arial" panose="020B0604020202020204" pitchFamily="34" charset="0"/>
              </a:rPr>
              <a:t>Can you imagine falling in love with the wrong person? Perhaps they’re your family’s enemy, or maybe they’re a human and you’re a zombie who relies on eating human brains to survive. It sounds a bit crazy, but it’s just one of the ways that Jonathan Levine’s 2013 zombie comedy, </a:t>
            </a:r>
            <a:r>
              <a:rPr lang="en-US" sz="1800" b="0" i="1" dirty="0">
                <a:solidFill>
                  <a:srgbClr val="000000"/>
                </a:solidFill>
                <a:effectLst/>
                <a:highlight>
                  <a:srgbClr val="FFFFFF"/>
                </a:highlight>
                <a:latin typeface="+mn-lt"/>
                <a:cs typeface="Arial" panose="020B0604020202020204" pitchFamily="34" charset="0"/>
              </a:rPr>
              <a:t>Warm Bodies</a:t>
            </a:r>
            <a:r>
              <a:rPr lang="en-US" sz="1800" b="0" i="0" dirty="0">
                <a:solidFill>
                  <a:srgbClr val="000000"/>
                </a:solidFill>
                <a:effectLst/>
                <a:highlight>
                  <a:srgbClr val="FFFFFF"/>
                </a:highlight>
                <a:latin typeface="+mn-lt"/>
                <a:cs typeface="Arial" panose="020B0604020202020204" pitchFamily="34" charset="0"/>
              </a:rPr>
              <a:t>, is connected to Shakespeare’s </a:t>
            </a:r>
            <a:r>
              <a:rPr lang="en-US" sz="1800" b="0" i="1" dirty="0">
                <a:solidFill>
                  <a:srgbClr val="000000"/>
                </a:solidFill>
                <a:effectLst/>
                <a:highlight>
                  <a:srgbClr val="FFFFFF"/>
                </a:highlight>
                <a:latin typeface="+mn-lt"/>
                <a:cs typeface="Arial" panose="020B0604020202020204" pitchFamily="34" charset="0"/>
              </a:rPr>
              <a:t>The Tragedy of Romeo and Juliet, </a:t>
            </a:r>
            <a:r>
              <a:rPr lang="en-US" sz="1800" b="0" i="0" dirty="0">
                <a:solidFill>
                  <a:srgbClr val="000000"/>
                </a:solidFill>
                <a:effectLst/>
                <a:highlight>
                  <a:srgbClr val="FFFFFF"/>
                </a:highlight>
                <a:latin typeface="+mn-lt"/>
                <a:cs typeface="Arial" panose="020B0604020202020204" pitchFamily="34" charset="0"/>
              </a:rPr>
              <a:t>showing us that this old play has new appeal. </a:t>
            </a:r>
            <a:r>
              <a:rPr lang="en-US" sz="1800" b="1" i="0" dirty="0">
                <a:solidFill>
                  <a:srgbClr val="000000"/>
                </a:solidFill>
                <a:effectLst/>
                <a:highlight>
                  <a:srgbClr val="FFFFFF"/>
                </a:highlight>
                <a:latin typeface="+mn-lt"/>
                <a:cs typeface="Arial" panose="020B0604020202020204" pitchFamily="34" charset="0"/>
              </a:rPr>
              <a:t> </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2</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593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46</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231E299-823F-5D1D-3F29-65F255C0F012}"/>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AABA0173-49F6-8127-0317-CD6E344348B1}"/>
              </a:ext>
            </a:extLst>
          </p:cNvPr>
          <p:cNvSpPr>
            <a:spLocks noGrp="1"/>
          </p:cNvSpPr>
          <p:nvPr>
            <p:ph type="pic" sz="quarter" idx="20"/>
          </p:nvPr>
        </p:nvSpPr>
        <p:spPr>
          <a:xfrm>
            <a:off x="6530052" y="1967029"/>
            <a:ext cx="5057275" cy="4150895"/>
          </a:xfrm>
        </p:spPr>
        <p:txBody>
          <a:bodyPr/>
          <a:lstStyle/>
          <a:p>
            <a:r>
              <a:rPr lang="en-US" sz="1800" dirty="0">
                <a:latin typeface="+mn-lt"/>
                <a:cs typeface="Arial" panose="020B0604020202020204" pitchFamily="34" charset="0"/>
              </a:rPr>
              <a:t>This example uses </a:t>
            </a:r>
            <a:r>
              <a:rPr lang="en-US" sz="1800" b="1" dirty="0">
                <a:latin typeface="+mn-lt"/>
                <a:cs typeface="Arial" panose="020B0604020202020204" pitchFamily="34" charset="0"/>
              </a:rPr>
              <a:t>first- and second-person pronouns</a:t>
            </a:r>
            <a:r>
              <a:rPr lang="en-US" sz="1800" dirty="0">
                <a:latin typeface="+mn-lt"/>
                <a:cs typeface="Arial" panose="020B0604020202020204" pitchFamily="34" charset="0"/>
              </a:rPr>
              <a:t>, ‘I’m’ and ‘you’ to create a strong personal voice and maintain a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 The </a:t>
            </a:r>
            <a:r>
              <a:rPr lang="en-US" sz="1800" b="1" dirty="0">
                <a:latin typeface="+mn-lt"/>
                <a:cs typeface="Arial" panose="020B0604020202020204" pitchFamily="34" charset="0"/>
              </a:rPr>
              <a:t>linking words</a:t>
            </a:r>
            <a:r>
              <a:rPr lang="en-US" sz="1800" dirty="0">
                <a:latin typeface="+mn-lt"/>
                <a:cs typeface="Arial" panose="020B0604020202020204" pitchFamily="34" charset="0"/>
              </a:rPr>
              <a:t>, ‘now’ and ‘however’ help connect ideas and keep the audience engaged. Finally, the </a:t>
            </a:r>
            <a:r>
              <a:rPr lang="en-US" sz="1800" b="1" dirty="0">
                <a:latin typeface="+mn-lt"/>
                <a:cs typeface="Arial" panose="020B0604020202020204" pitchFamily="34" charset="0"/>
              </a:rPr>
              <a:t>exclamation </a:t>
            </a:r>
            <a:r>
              <a:rPr lang="en-US" sz="1800" dirty="0">
                <a:latin typeface="+mn-lt"/>
                <a:cs typeface="Arial" panose="020B0604020202020204" pitchFamily="34" charset="0"/>
              </a:rPr>
              <a:t>is used to </a:t>
            </a:r>
            <a:r>
              <a:rPr lang="en-US" sz="1800" dirty="0" err="1">
                <a:latin typeface="+mn-lt"/>
                <a:cs typeface="Arial" panose="020B0604020202020204" pitchFamily="34" charset="0"/>
              </a:rPr>
              <a:t>emphasise</a:t>
            </a:r>
            <a:r>
              <a:rPr lang="en-US" sz="1800" dirty="0">
                <a:latin typeface="+mn-lt"/>
                <a:cs typeface="Arial" panose="020B0604020202020204" pitchFamily="34" charset="0"/>
              </a:rPr>
              <a:t> the tragedy of the play’s ending – evoking a response from the audience.</a:t>
            </a:r>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59999" y="1967029"/>
            <a:ext cx="5005721" cy="4814518"/>
          </a:xfrm>
        </p:spPr>
        <p:txBody>
          <a:bodyPr/>
          <a:lstStyle/>
          <a:p>
            <a:r>
              <a:rPr lang="en-AU" sz="1800" kern="0" dirty="0">
                <a:effectLst/>
                <a:latin typeface="+mn-lt"/>
                <a:ea typeface="Aptos" panose="020B0004020202020204" pitchFamily="34" charset="0"/>
              </a:rPr>
              <a:t>Now, I'm not going to spoil the ending of the film for those of you who are here to watch the movie for the first time. However, I can assure you that it is not as grim as the ending of Shakespeare's play, which sees 2 teenagers committing suicide because the world has deemed that they should not be together! </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3</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706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47</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3D05592-968D-6D87-29BC-330540B8C256}"/>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40D3F5BE-E675-7E91-321A-598530864FBC}"/>
              </a:ext>
            </a:extLst>
          </p:cNvPr>
          <p:cNvSpPr>
            <a:spLocks noGrp="1"/>
          </p:cNvSpPr>
          <p:nvPr>
            <p:ph type="pic" sz="quarter" idx="20"/>
          </p:nvPr>
        </p:nvSpPr>
        <p:spPr>
          <a:xfrm>
            <a:off x="6489980" y="2006934"/>
            <a:ext cx="5113421" cy="3185241"/>
          </a:xfrm>
        </p:spPr>
        <p:txBody>
          <a:bodyPr/>
          <a:lstStyle/>
          <a:p>
            <a:r>
              <a:rPr lang="en-US" sz="1800" dirty="0">
                <a:latin typeface="+mn-lt"/>
                <a:cs typeface="Arial" panose="020B0604020202020204" pitchFamily="34" charset="0"/>
              </a:rPr>
              <a:t>In this example, the </a:t>
            </a:r>
            <a:r>
              <a:rPr lang="en-US" sz="1800" b="1" dirty="0">
                <a:latin typeface="+mn-lt"/>
                <a:cs typeface="Arial" panose="020B0604020202020204" pitchFamily="34" charset="0"/>
              </a:rPr>
              <a:t>sequencing word</a:t>
            </a:r>
            <a:r>
              <a:rPr lang="en-US" sz="1800" dirty="0">
                <a:latin typeface="+mn-lt"/>
                <a:cs typeface="Arial" panose="020B0604020202020204" pitchFamily="34" charset="0"/>
              </a:rPr>
              <a:t>, ‘finally</a:t>
            </a:r>
            <a:r>
              <a:rPr lang="en-US" sz="1800" dirty="0">
                <a:latin typeface="+mn-lt"/>
              </a:rPr>
              <a:t>’</a:t>
            </a:r>
            <a:r>
              <a:rPr lang="en-US" sz="1800" dirty="0">
                <a:latin typeface="+mn-lt"/>
                <a:cs typeface="Arial" panose="020B0604020202020204" pitchFamily="34" charset="0"/>
              </a:rPr>
              <a:t> and </a:t>
            </a:r>
            <a:r>
              <a:rPr lang="en-US" sz="1800" b="1" dirty="0">
                <a:latin typeface="+mn-lt"/>
                <a:cs typeface="Arial" panose="020B0604020202020204" pitchFamily="34" charset="0"/>
              </a:rPr>
              <a:t>linking word</a:t>
            </a:r>
            <a:r>
              <a:rPr lang="en-US" sz="1800" dirty="0">
                <a:latin typeface="+mn-lt"/>
                <a:cs typeface="Arial" panose="020B0604020202020204" pitchFamily="34" charset="0"/>
              </a:rPr>
              <a:t>, ‘because’ are used to help the audience connect and sequence ideas about Shakespeare and his audience. An </a:t>
            </a:r>
            <a:r>
              <a:rPr lang="en-US" sz="1800" b="1" dirty="0" err="1">
                <a:latin typeface="+mn-lt"/>
                <a:cs typeface="Arial" panose="020B0604020202020204" pitchFamily="34" charset="0"/>
              </a:rPr>
              <a:t>en</a:t>
            </a:r>
            <a:r>
              <a:rPr lang="en-US" sz="1800" dirty="0">
                <a:latin typeface="+mn-lt"/>
                <a:cs typeface="Arial" panose="020B0604020202020204" pitchFamily="34" charset="0"/>
              </a:rPr>
              <a:t> </a:t>
            </a:r>
            <a:r>
              <a:rPr lang="en-US" sz="1800" b="1" dirty="0">
                <a:latin typeface="+mn-lt"/>
                <a:cs typeface="Arial" panose="020B0604020202020204" pitchFamily="34" charset="0"/>
              </a:rPr>
              <a:t>dash </a:t>
            </a:r>
            <a:r>
              <a:rPr lang="en-US" sz="1800" dirty="0">
                <a:latin typeface="+mn-lt"/>
                <a:cs typeface="Arial" panose="020B0604020202020204" pitchFamily="34" charset="0"/>
              </a:rPr>
              <a:t>is also used to add extra information about why Romeo and Juliet die in the end.</a:t>
            </a:r>
            <a:endParaRPr lang="en-AU" sz="1800" b="1"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48000" y="2006934"/>
            <a:ext cx="5735637" cy="3094190"/>
          </a:xfrm>
        </p:spPr>
        <p:txBody>
          <a:bodyPr/>
          <a:lstStyle/>
          <a:p>
            <a:r>
              <a:rPr lang="en-US" sz="1800" b="0" i="0" dirty="0">
                <a:solidFill>
                  <a:srgbClr val="000000"/>
                </a:solidFill>
                <a:effectLst/>
                <a:highlight>
                  <a:srgbClr val="FFFFFF"/>
                </a:highlight>
                <a:latin typeface="+mn-lt"/>
                <a:cs typeface="Arial" panose="020B0604020202020204" pitchFamily="34" charset="0"/>
              </a:rPr>
              <a:t>Finally, because life is different today than 400 years ago, we are looking for different things in our entertainment. Shakespeare’s audiences loved drama, tragedy and brutal punishment. They also had strong beliefs in who was in charge and following the rules </a:t>
            </a:r>
            <a:r>
              <a:rPr lang="en-US" sz="1800" dirty="0">
                <a:solidFill>
                  <a:srgbClr val="000000"/>
                </a:solidFill>
                <a:highlight>
                  <a:srgbClr val="FFFFFF"/>
                </a:highlight>
                <a:latin typeface="+mn-lt"/>
                <a:cs typeface="Arial" panose="020B0604020202020204" pitchFamily="34" charset="0"/>
              </a:rPr>
              <a:t>– R</a:t>
            </a:r>
            <a:r>
              <a:rPr lang="en-US" sz="1800" b="0" i="0" dirty="0">
                <a:solidFill>
                  <a:srgbClr val="000000"/>
                </a:solidFill>
                <a:effectLst/>
                <a:highlight>
                  <a:srgbClr val="FFFFFF"/>
                </a:highlight>
                <a:latin typeface="+mn-lt"/>
                <a:cs typeface="Arial" panose="020B0604020202020204" pitchFamily="34" charset="0"/>
              </a:rPr>
              <a:t>omeo and Juliet die because they break the rules, but the good thing is it made their families stop fighting.</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Example 4</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2858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a:extLst>
              <a:ext uri="{FF2B5EF4-FFF2-40B4-BE49-F238E27FC236}">
                <a16:creationId xmlns:a16="http://schemas.microsoft.com/office/drawing/2014/main" id="{196C7983-2CE5-2179-26B1-B11374DF435B}"/>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5395" r="25395"/>
          <a:stretch/>
        </p:blipFill>
        <p:spPr>
          <a:xfrm>
            <a:off x="7127875" y="0"/>
            <a:ext cx="5064125" cy="6858000"/>
          </a:xfrm>
        </p:spPr>
      </p:pic>
      <p:sp>
        <p:nvSpPr>
          <p:cNvPr id="9" name="Text Placeholder 8">
            <a:extLst>
              <a:ext uri="{FF2B5EF4-FFF2-40B4-BE49-F238E27FC236}">
                <a16:creationId xmlns:a16="http://schemas.microsoft.com/office/drawing/2014/main" id="{7A857089-A511-4535-6716-6DA9B130CD49}"/>
              </a:ext>
            </a:extLst>
          </p:cNvPr>
          <p:cNvSpPr>
            <a:spLocks noGrp="1"/>
          </p:cNvSpPr>
          <p:nvPr>
            <p:ph type="body" sz="quarter" idx="4294967295"/>
          </p:nvPr>
        </p:nvSpPr>
        <p:spPr>
          <a:xfrm>
            <a:off x="552032" y="5325812"/>
            <a:ext cx="6256338" cy="1187450"/>
          </a:xfrm>
        </p:spPr>
        <p:txBody>
          <a:bodyPr/>
          <a:lstStyle/>
          <a:p>
            <a:r>
              <a:rPr lang="en-US" sz="2400" dirty="0">
                <a:solidFill>
                  <a:schemeClr val="accent4"/>
                </a:solidFill>
                <a:latin typeface="+mj-lt"/>
                <a:cs typeface="Arial" panose="020B0604020202020204" pitchFamily="34" charset="0"/>
              </a:rPr>
              <a:t>In your opinion, which example of discursive writing is most effective and why?</a:t>
            </a:r>
            <a:endParaRPr lang="en-AU" sz="2400" dirty="0">
              <a:solidFill>
                <a:schemeClr val="accent4"/>
              </a:solidFill>
              <a:latin typeface="+mj-lt"/>
              <a:cs typeface="Arial" panose="020B0604020202020204" pitchFamily="34" charset="0"/>
            </a:endParaRPr>
          </a:p>
          <a:p>
            <a:endParaRPr lang="en-AU" sz="2400" dirty="0">
              <a:solidFill>
                <a:schemeClr val="accent4"/>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144C56FE-5930-DD59-303E-1552DF541945}"/>
              </a:ext>
            </a:extLst>
          </p:cNvPr>
          <p:cNvSpPr>
            <a:spLocks noGrp="1"/>
          </p:cNvSpPr>
          <p:nvPr>
            <p:ph type="ctrTitle"/>
          </p:nvPr>
        </p:nvSpPr>
        <p:spPr>
          <a:xfrm>
            <a:off x="552032" y="3429000"/>
            <a:ext cx="6787232" cy="1552074"/>
          </a:xfrm>
        </p:spPr>
        <p:txBody>
          <a:bodyPr/>
          <a:lstStyle/>
          <a:p>
            <a:r>
              <a:rPr lang="en-US" dirty="0">
                <a:latin typeface="+mj-lt"/>
                <a:cs typeface="Arial" panose="020B0604020202020204" pitchFamily="34" charset="0"/>
              </a:rPr>
              <a:t>Effective discursive writing </a:t>
            </a:r>
            <a:r>
              <a:rPr lang="en-US" dirty="0">
                <a:solidFill>
                  <a:schemeClr val="accent1"/>
                </a:solidFill>
                <a:latin typeface="+mj-lt"/>
                <a:cs typeface="Arial" panose="020B0604020202020204" pitchFamily="34" charset="0"/>
              </a:rPr>
              <a:t>(2)</a:t>
            </a:r>
            <a:endParaRPr lang="en-AU" dirty="0">
              <a:solidFill>
                <a:schemeClr val="accent1"/>
              </a:solidFill>
              <a:latin typeface="+mj-lt"/>
              <a:cs typeface="Arial" panose="020B0604020202020204" pitchFamily="34" charset="0"/>
            </a:endParaRPr>
          </a:p>
        </p:txBody>
      </p:sp>
    </p:spTree>
    <p:extLst>
      <p:ext uri="{BB962C8B-B14F-4D97-AF65-F5344CB8AC3E}">
        <p14:creationId xmlns:p14="http://schemas.microsoft.com/office/powerpoint/2010/main" val="101828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49</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latin typeface="Arial" panose="020B0604020202020204" pitchFamily="34" charset="0"/>
                <a:ea typeface="+mn-lt"/>
                <a:cs typeface="Arial" panose="020B0604020202020204" pitchFamily="34" charset="0"/>
                <a:hlinkClick r:id="rId3"/>
              </a:rPr>
              <a:t>English K–10 Syllabus</a:t>
            </a:r>
            <a:r>
              <a:rPr lang="en-AU" dirty="0">
                <a:latin typeface="Arial" panose="020B0604020202020204" pitchFamily="34" charset="0"/>
                <a:ea typeface="+mn-lt"/>
                <a:cs typeface="Arial" panose="020B0604020202020204" pitchFamily="34" charset="0"/>
              </a:rPr>
              <a:t> © NSW Education Standards Authority (NESA) for and on behalf of the Crown in right of the State of New South Wales, 2022.</a:t>
            </a:r>
          </a:p>
          <a:p>
            <a:r>
              <a:rPr lang="en-AU" dirty="0">
                <a:latin typeface="Arial" panose="020B0604020202020204" pitchFamily="34" charset="0"/>
                <a:ea typeface="+mn-lt"/>
                <a:cs typeface="Arial" panose="020B0604020202020204" pitchFamily="34" charset="0"/>
              </a:rPr>
              <a:t>BBC (British Broadcasting Corporation) Maestro (17 October 2022) </a:t>
            </a:r>
            <a:r>
              <a:rPr lang="en-AU" dirty="0">
                <a:latin typeface="Arial" panose="020B0604020202020204" pitchFamily="34" charset="0"/>
                <a:ea typeface="+mn-lt"/>
                <a:cs typeface="Arial" panose="020B0604020202020204" pitchFamily="34" charset="0"/>
                <a:hlinkClick r:id="rId4"/>
              </a:rPr>
              <a:t>‘A quick guide to the different types of humour</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BBC Maestro blog</a:t>
            </a:r>
            <a:r>
              <a:rPr lang="en-AU" dirty="0">
                <a:latin typeface="Arial" panose="020B0604020202020204" pitchFamily="34" charset="0"/>
                <a:ea typeface="+mn-lt"/>
                <a:cs typeface="Arial" panose="020B0604020202020204" pitchFamily="34" charset="0"/>
              </a:rPr>
              <a:t>, accessed 6 August 2024.</a:t>
            </a:r>
          </a:p>
          <a:p>
            <a:r>
              <a:rPr lang="en-AU" dirty="0">
                <a:latin typeface="Arial" panose="020B0604020202020204" pitchFamily="34" charset="0"/>
                <a:ea typeface="+mn-lt"/>
                <a:cs typeface="Arial" panose="020B0604020202020204" pitchFamily="34" charset="0"/>
              </a:rPr>
              <a:t>British Council (26 May 2023) ‘</a:t>
            </a:r>
            <a:r>
              <a:rPr lang="en-AU" dirty="0">
                <a:latin typeface="Arial" panose="020B0604020202020204" pitchFamily="34" charset="0"/>
                <a:ea typeface="+mn-lt"/>
                <a:cs typeface="Arial" panose="020B0604020202020204" pitchFamily="34" charset="0"/>
                <a:hlinkClick r:id="rId5"/>
              </a:rPr>
              <a:t>How to tell an anecdote in English’ [video], </a:t>
            </a:r>
            <a:r>
              <a:rPr lang="en-AU" i="1" dirty="0">
                <a:latin typeface="Arial" panose="020B0604020202020204" pitchFamily="34" charset="0"/>
                <a:ea typeface="+mn-lt"/>
                <a:cs typeface="Arial" panose="020B0604020202020204" pitchFamily="34" charset="0"/>
              </a:rPr>
              <a:t>British Council | </a:t>
            </a:r>
            <a:r>
              <a:rPr lang="en-AU" i="1" dirty="0" err="1">
                <a:latin typeface="Arial" panose="020B0604020202020204" pitchFamily="34" charset="0"/>
                <a:ea typeface="+mn-lt"/>
                <a:cs typeface="Arial" panose="020B0604020202020204" pitchFamily="34" charset="0"/>
              </a:rPr>
              <a:t>LearnEnglish</a:t>
            </a:r>
            <a:r>
              <a:rPr lang="en-AU" dirty="0">
                <a:latin typeface="Arial" panose="020B0604020202020204" pitchFamily="34" charset="0"/>
                <a:ea typeface="+mn-lt"/>
                <a:cs typeface="Arial" panose="020B0604020202020204" pitchFamily="34" charset="0"/>
              </a:rPr>
              <a:t>, YouTube, accessed 26 August 2024. </a:t>
            </a:r>
          </a:p>
          <a:p>
            <a:r>
              <a:rPr lang="en-AU" dirty="0">
                <a:latin typeface="Arial" panose="020B0604020202020204" pitchFamily="34" charset="0"/>
                <a:ea typeface="+mn-lt"/>
                <a:cs typeface="Arial" panose="020B0604020202020204" pitchFamily="34" charset="0"/>
              </a:rPr>
              <a:t>Improvement Pill (18 February 2016)</a:t>
            </a:r>
            <a:r>
              <a:rPr lang="en-AU" i="1" dirty="0">
                <a:latin typeface="Arial" panose="020B0604020202020204" pitchFamily="34" charset="0"/>
                <a:ea typeface="+mn-lt"/>
                <a:cs typeface="Arial" panose="020B0604020202020204" pitchFamily="34" charset="0"/>
              </a:rPr>
              <a:t> </a:t>
            </a:r>
            <a:r>
              <a:rPr lang="en-AU" dirty="0">
                <a:latin typeface="Arial" panose="020B0604020202020204" pitchFamily="34" charset="0"/>
                <a:ea typeface="+mn-lt"/>
                <a:cs typeface="Arial" panose="020B0604020202020204" pitchFamily="34" charset="0"/>
                <a:hlinkClick r:id="rId6"/>
              </a:rPr>
              <a:t>‘How To Be Funny – Easily Visualized’ [video]</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Improvement Pill, </a:t>
            </a:r>
            <a:r>
              <a:rPr lang="en-AU" dirty="0">
                <a:latin typeface="Arial" panose="020B0604020202020204" pitchFamily="34" charset="0"/>
                <a:ea typeface="+mn-lt"/>
                <a:cs typeface="Arial" panose="020B0604020202020204" pitchFamily="34" charset="0"/>
              </a:rPr>
              <a:t>YouTube, accessed 6 August 2024.</a:t>
            </a:r>
          </a:p>
          <a:p>
            <a:r>
              <a:rPr lang="en-AU" dirty="0">
                <a:latin typeface="Arial" panose="020B0604020202020204" pitchFamily="34" charset="0"/>
                <a:ea typeface="+mn-lt"/>
                <a:cs typeface="Arial" panose="020B0604020202020204" pitchFamily="34" charset="0"/>
              </a:rPr>
              <a:t>NESA (NSW Education Standards Authority) (2024) ‘</a:t>
            </a:r>
            <a:r>
              <a:rPr lang="en-AU" dirty="0">
                <a:latin typeface="Arial" panose="020B0604020202020204" pitchFamily="34" charset="0"/>
                <a:ea typeface="+mn-lt"/>
                <a:cs typeface="Arial" panose="020B0604020202020204" pitchFamily="34" charset="0"/>
                <a:hlinkClick r:id="rId7"/>
              </a:rPr>
              <a:t>Glossary</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Resources</a:t>
            </a:r>
            <a:r>
              <a:rPr lang="en-AU" dirty="0">
                <a:latin typeface="Arial" panose="020B0604020202020204" pitchFamily="34" charset="0"/>
                <a:ea typeface="+mn-lt"/>
                <a:cs typeface="Arial" panose="020B0604020202020204" pitchFamily="34" charset="0"/>
              </a:rPr>
              <a:t>, NESA website, accessed 26 August 2024. </a:t>
            </a:r>
          </a:p>
          <a:p>
            <a:r>
              <a:rPr lang="en-AU" dirty="0">
                <a:latin typeface="Arial" panose="020B0604020202020204" pitchFamily="34" charset="0"/>
                <a:ea typeface="+mn-lt"/>
                <a:cs typeface="Arial" panose="020B0604020202020204" pitchFamily="34" charset="0"/>
              </a:rPr>
              <a:t>Ted-Ed (23 August 2013) ‘</a:t>
            </a:r>
            <a:r>
              <a:rPr lang="en-AU" dirty="0">
                <a:latin typeface="Arial" panose="020B0604020202020204" pitchFamily="34" charset="0"/>
                <a:ea typeface="+mn-lt"/>
                <a:cs typeface="Arial" panose="020B0604020202020204" pitchFamily="34" charset="0"/>
                <a:hlinkClick r:id="rId8"/>
              </a:rPr>
              <a:t>Shakespearean dating tips – Anthony John Peters’ [video], </a:t>
            </a:r>
            <a:r>
              <a:rPr lang="en-AU" dirty="0">
                <a:latin typeface="Arial" panose="020B0604020202020204" pitchFamily="34" charset="0"/>
                <a:ea typeface="+mn-lt"/>
                <a:cs typeface="Arial" panose="020B0604020202020204" pitchFamily="34" charset="0"/>
              </a:rPr>
              <a:t>Ted-Ed, YouTube, accessed 26 August 2024. </a:t>
            </a:r>
            <a:endParaRPr lang="en-US" dirty="0">
              <a:latin typeface="Arial" panose="020B0604020202020204" pitchFamily="34" charset="0"/>
              <a:cs typeface="Arial" panose="020B0604020202020204" pitchFamily="34" charset="0"/>
            </a:endParaRPr>
          </a:p>
          <a:p>
            <a:endParaRPr lang="en-AU"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1DDEE-A00F-B394-338C-DC9F3B91C6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5</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421ED67-E9B5-E116-ED76-19E4C1A445B2}"/>
              </a:ext>
            </a:extLst>
          </p:cNvPr>
          <p:cNvSpPr>
            <a:spLocks noGrp="1"/>
          </p:cNvSpPr>
          <p:nvPr>
            <p:ph type="body" sz="quarter" idx="17"/>
          </p:nvPr>
        </p:nvSpPr>
        <p:spPr/>
        <p:txBody>
          <a:bodyPr/>
          <a:lstStyle/>
          <a:p>
            <a:pPr marL="342900" indent="-342900">
              <a:buFont typeface="+mj-lt"/>
              <a:buAutoNum type="arabicPeriod"/>
            </a:pPr>
            <a:r>
              <a:rPr lang="en-AU" sz="1800" dirty="0">
                <a:latin typeface="+mn-lt"/>
                <a:cs typeface="Arial" panose="020B0604020202020204" pitchFamily="34" charset="0"/>
              </a:rPr>
              <a:t>In your books, define each of the following words that are morphologically connected (in other words, they use similar word elements and letter groupings) to the word </a:t>
            </a:r>
            <a:r>
              <a:rPr lang="en-AU" sz="1800" b="1" dirty="0">
                <a:latin typeface="+mn-lt"/>
                <a:cs typeface="Arial" panose="020B0604020202020204" pitchFamily="34" charset="0"/>
              </a:rPr>
              <a:t>discursive</a:t>
            </a:r>
            <a:r>
              <a:rPr lang="en-AU" sz="1800" dirty="0">
                <a:latin typeface="+mn-lt"/>
                <a:cs typeface="Arial" panose="020B0604020202020204" pitchFamily="34" charset="0"/>
              </a:rPr>
              <a:t>:</a:t>
            </a:r>
          </a:p>
          <a:p>
            <a:pPr marL="702900" lvl="4" indent="-342900">
              <a:buFont typeface="+mj-lt"/>
              <a:buAutoNum type="alphaLcPeriod"/>
            </a:pPr>
            <a:r>
              <a:rPr lang="en-AU" dirty="0">
                <a:latin typeface="+mn-lt"/>
                <a:cs typeface="Arial" panose="020B0604020202020204" pitchFamily="34" charset="0"/>
              </a:rPr>
              <a:t>discuss</a:t>
            </a:r>
          </a:p>
          <a:p>
            <a:pPr marL="702900" lvl="4" indent="-342900">
              <a:buFont typeface="+mj-lt"/>
              <a:buAutoNum type="alphaLcPeriod"/>
            </a:pPr>
            <a:r>
              <a:rPr lang="en-AU" dirty="0">
                <a:latin typeface="+mn-lt"/>
                <a:cs typeface="Arial" panose="020B0604020202020204" pitchFamily="34" charset="0"/>
              </a:rPr>
              <a:t>discussion</a:t>
            </a:r>
          </a:p>
          <a:p>
            <a:pPr marL="702900" lvl="4" indent="-342900">
              <a:buFont typeface="+mj-lt"/>
              <a:buAutoNum type="alphaLcPeriod"/>
            </a:pPr>
            <a:r>
              <a:rPr lang="en-AU" dirty="0">
                <a:latin typeface="+mn-lt"/>
                <a:cs typeface="Arial" panose="020B0604020202020204" pitchFamily="34" charset="0"/>
              </a:rPr>
              <a:t>discourse.</a:t>
            </a:r>
          </a:p>
          <a:p>
            <a:pPr marL="342900" indent="-342900">
              <a:buFont typeface="+mj-lt"/>
              <a:buAutoNum type="arabicPeriod"/>
            </a:pPr>
            <a:r>
              <a:rPr lang="en-AU" sz="1800" dirty="0">
                <a:latin typeface="+mn-lt"/>
                <a:cs typeface="Arial" panose="020B0604020202020204" pitchFamily="34" charset="0"/>
              </a:rPr>
              <a:t>Based on these definitions, what do you think </a:t>
            </a:r>
            <a:r>
              <a:rPr lang="en-AU" sz="1800" b="1" dirty="0">
                <a:latin typeface="+mn-lt"/>
                <a:cs typeface="Arial" panose="020B0604020202020204" pitchFamily="34" charset="0"/>
              </a:rPr>
              <a:t>discursive writing</a:t>
            </a:r>
            <a:r>
              <a:rPr lang="en-AU" sz="1800" dirty="0">
                <a:latin typeface="+mn-lt"/>
                <a:cs typeface="Arial" panose="020B0604020202020204" pitchFamily="34" charset="0"/>
              </a:rPr>
              <a:t> might be?</a:t>
            </a:r>
          </a:p>
        </p:txBody>
      </p:sp>
      <p:sp>
        <p:nvSpPr>
          <p:cNvPr id="3" name="Content Placeholder 2">
            <a:extLst>
              <a:ext uri="{FF2B5EF4-FFF2-40B4-BE49-F238E27FC236}">
                <a16:creationId xmlns:a16="http://schemas.microsoft.com/office/drawing/2014/main" id="{E9DDD4E3-5E01-2BEA-EDF0-588A22CC2EC8}"/>
              </a:ext>
            </a:extLst>
          </p:cNvPr>
          <p:cNvSpPr>
            <a:spLocks noGrp="1"/>
          </p:cNvSpPr>
          <p:nvPr>
            <p:ph type="body" sz="quarter" idx="18"/>
          </p:nvPr>
        </p:nvSpPr>
        <p:spPr/>
        <p:txBody>
          <a:bodyPr/>
          <a:lstStyle/>
          <a:p>
            <a:r>
              <a:rPr lang="en-US" dirty="0">
                <a:latin typeface="+mj-lt"/>
                <a:cs typeface="Arial" panose="020B0604020202020204" pitchFamily="34" charset="0"/>
              </a:rPr>
              <a:t>Morphology</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5778D9FA-EC94-A0E9-EF54-83356B745D99}"/>
              </a:ext>
            </a:extLst>
          </p:cNvPr>
          <p:cNvSpPr>
            <a:spLocks noGrp="1"/>
          </p:cNvSpPr>
          <p:nvPr>
            <p:ph type="title"/>
          </p:nvPr>
        </p:nvSpPr>
        <p:spPr/>
        <p:txBody>
          <a:bodyPr/>
          <a:lstStyle/>
          <a:p>
            <a:r>
              <a:rPr lang="en-AU" dirty="0">
                <a:latin typeface="+mj-lt"/>
                <a:cs typeface="Arial" panose="020B0604020202020204" pitchFamily="34" charset="0"/>
              </a:rPr>
              <a:t>Defining similar words</a:t>
            </a:r>
          </a:p>
        </p:txBody>
      </p:sp>
    </p:spTree>
    <p:extLst>
      <p:ext uri="{BB962C8B-B14F-4D97-AF65-F5344CB8AC3E}">
        <p14:creationId xmlns:p14="http://schemas.microsoft.com/office/powerpoint/2010/main" val="25823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0BB973-8437-BE43-4C71-6089E7F934FA}"/>
              </a:ext>
            </a:extLst>
          </p:cNvPr>
          <p:cNvSpPr txBox="1"/>
          <p:nvPr/>
        </p:nvSpPr>
        <p:spPr>
          <a:xfrm>
            <a:off x="360000" y="1453574"/>
            <a:ext cx="11484338" cy="5242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marL="171450" indent="-171450">
              <a:lnSpc>
                <a:spcPct val="150000"/>
              </a:lnSpc>
              <a:buFont typeface="Arial" panose="020B0604020202020204" pitchFamily="34" charset="0"/>
              <a:buChar char="•"/>
            </a:pPr>
            <a:endParaRPr lang="en-AU" sz="1200" dirty="0">
              <a:solidFill>
                <a:schemeClr val="bg1"/>
              </a:solidFill>
              <a:latin typeface="Arial" panose="020B0604020202020204" pitchFamily="34" charset="0"/>
              <a:cs typeface="Arial" panose="020B0604020202020204" pitchFamily="34" charset="0"/>
            </a:endParaRPr>
          </a:p>
          <a:p>
            <a:pPr algn="l"/>
            <a:r>
              <a:rPr lang="en-AU" sz="1200" b="1" dirty="0">
                <a:solidFill>
                  <a:schemeClr val="bg1"/>
                </a:solidFill>
                <a:latin typeface="Arial" panose="020B0604020202020204" pitchFamily="34" charset="0"/>
                <a:cs typeface="Arial" panose="020B0604020202020204" pitchFamily="34" charset="0"/>
              </a:rPr>
              <a:t>Links to third-party material and websites</a:t>
            </a:r>
          </a:p>
          <a:p>
            <a:pPr algn="l"/>
            <a:endParaRPr lang="en-AU" sz="1200" b="1" dirty="0">
              <a:solidFill>
                <a:schemeClr val="bg1"/>
              </a:solidFill>
              <a:latin typeface="Arial" panose="020B0604020202020204" pitchFamily="34" charset="0"/>
              <a:cs typeface="Arial" panose="020B0604020202020204" pitchFamily="34" charset="0"/>
            </a:endParaRP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D92776-EF8F-0ACE-328B-6FBBF6116628}"/>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US">
                <a:latin typeface="+mj-lt"/>
                <a:cs typeface="Arial" panose="020B0604020202020204" pitchFamily="34" charset="0"/>
              </a:rPr>
              <a:t>Definition of discursive texts</a:t>
            </a:r>
            <a:endParaRPr lang="en-AU">
              <a:latin typeface="+mj-lt"/>
              <a:cs typeface="Arial" panose="020B0604020202020204" pitchFamily="34" charset="0"/>
            </a:endParaRPr>
          </a:p>
        </p:txBody>
      </p:sp>
      <p:pic>
        <p:nvPicPr>
          <p:cNvPr id="2" name="Picture 1">
            <a:extLst>
              <a:ext uri="{FF2B5EF4-FFF2-40B4-BE49-F238E27FC236}">
                <a16:creationId xmlns:a16="http://schemas.microsoft.com/office/drawing/2014/main" id="{A616F7EB-0C3E-759B-24C8-692B27B3195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669954" cy="6858000"/>
          </a:xfrm>
          <a:prstGeom prst="rect">
            <a:avLst/>
          </a:prstGeom>
        </p:spPr>
      </p:pic>
      <p:cxnSp>
        <p:nvCxnSpPr>
          <p:cNvPr id="6" name="Straight Connector 5">
            <a:extLst>
              <a:ext uri="{FF2B5EF4-FFF2-40B4-BE49-F238E27FC236}">
                <a16:creationId xmlns:a16="http://schemas.microsoft.com/office/drawing/2014/main" id="{13FD15B3-CD28-F6B8-21B7-87D66EEB6FFA}"/>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AF52110-2B5A-A768-37D3-690516604A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6</a:t>
            </a:fld>
            <a:endParaRPr lang="en-AU"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9D67CF1B-65EB-1F86-2FE1-92FCEDED1614}"/>
              </a:ext>
            </a:extLst>
          </p:cNvPr>
          <p:cNvSpPr>
            <a:spLocks noGrp="1"/>
          </p:cNvSpPr>
          <p:nvPr>
            <p:ph type="body" sz="quarter" idx="4294967295"/>
          </p:nvPr>
        </p:nvSpPr>
        <p:spPr>
          <a:xfrm>
            <a:off x="10310404" y="4601872"/>
            <a:ext cx="1068000" cy="422275"/>
          </a:xfrm>
        </p:spPr>
        <p:txBody>
          <a:bodyPr/>
          <a:lstStyle/>
          <a:p>
            <a:pPr algn="r"/>
            <a:r>
              <a:rPr lang="en-AU" sz="1400" dirty="0">
                <a:latin typeface="+mn-lt"/>
                <a:cs typeface="Arial" panose="020B0604020202020204" pitchFamily="34" charset="0"/>
              </a:rPr>
              <a:t>(NESA 2024)</a:t>
            </a:r>
          </a:p>
        </p:txBody>
      </p:sp>
      <p:sp>
        <p:nvSpPr>
          <p:cNvPr id="5" name="Text Placeholder 4">
            <a:extLst>
              <a:ext uri="{FF2B5EF4-FFF2-40B4-BE49-F238E27FC236}">
                <a16:creationId xmlns:a16="http://schemas.microsoft.com/office/drawing/2014/main" id="{C8C57798-8E97-C6C5-E313-833358FEBADF}"/>
              </a:ext>
            </a:extLst>
          </p:cNvPr>
          <p:cNvSpPr>
            <a:spLocks noGrp="1"/>
          </p:cNvSpPr>
          <p:nvPr>
            <p:ph type="body" sz="quarter" idx="4294967295"/>
          </p:nvPr>
        </p:nvSpPr>
        <p:spPr>
          <a:xfrm>
            <a:off x="3269454" y="2564524"/>
            <a:ext cx="8108950" cy="2037348"/>
          </a:xfrm>
        </p:spPr>
        <p:txBody>
          <a:bodyPr/>
          <a:lstStyle/>
          <a:p>
            <a:r>
              <a:rPr lang="en-AU" dirty="0">
                <a:latin typeface="+mn-lt"/>
                <a:cs typeface="Arial" panose="020B0604020202020204" pitchFamily="34" charset="0"/>
              </a:rPr>
              <a:t>Discursive texts are texts whose primary focus is to explore an idea or variety of topics. These texts involve the discussion of an idea(s) or opinion(s) without the direct intention of persuading the reader, listener or viewer to adopt any single point of view.</a:t>
            </a:r>
            <a:endParaRPr lang="en-AU" dirty="0">
              <a:solidFill>
                <a:schemeClr val="accent2"/>
              </a:solidFill>
              <a:latin typeface="+mn-lt"/>
              <a:cs typeface="Arial" panose="020B0604020202020204" pitchFamily="34" charset="0"/>
            </a:endParaRPr>
          </a:p>
        </p:txBody>
      </p:sp>
      <p:sp>
        <p:nvSpPr>
          <p:cNvPr id="3" name="TextBox 2">
            <a:extLst>
              <a:ext uri="{FF2B5EF4-FFF2-40B4-BE49-F238E27FC236}">
                <a16:creationId xmlns:a16="http://schemas.microsoft.com/office/drawing/2014/main" id="{A8CFCCFA-6DB4-1035-7AEE-CA5EC4895714}"/>
              </a:ext>
              <a:ext uri="{C183D7F6-B498-43B3-948B-1728B52AA6E4}">
                <adec:decorative xmlns:adec="http://schemas.microsoft.com/office/drawing/2017/decorative" val="1"/>
              </a:ext>
            </a:extLst>
          </p:cNvPr>
          <p:cNvSpPr txBox="1"/>
          <p:nvPr/>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spTree>
    <p:extLst>
      <p:ext uri="{BB962C8B-B14F-4D97-AF65-F5344CB8AC3E}">
        <p14:creationId xmlns:p14="http://schemas.microsoft.com/office/powerpoint/2010/main" val="334444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3E9E-1281-32CF-245B-0D1FB9F87AC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
        <p:nvSpPr>
          <p:cNvPr id="3" name="Rectangle: Rounded Corners 2">
            <a:extLst>
              <a:ext uri="{FF2B5EF4-FFF2-40B4-BE49-F238E27FC236}">
                <a16:creationId xmlns:a16="http://schemas.microsoft.com/office/drawing/2014/main" id="{219EC2E9-C805-E4BE-8D57-9D411958AC09}"/>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Content Placeholder 1">
            <a:extLst>
              <a:ext uri="{FF2B5EF4-FFF2-40B4-BE49-F238E27FC236}">
                <a16:creationId xmlns:a16="http://schemas.microsoft.com/office/drawing/2014/main" id="{105601F2-87E8-F101-C294-82C081AFA31B}"/>
              </a:ext>
            </a:extLst>
          </p:cNvPr>
          <p:cNvSpPr>
            <a:spLocks noGrp="1"/>
          </p:cNvSpPr>
          <p:nvPr>
            <p:ph sz="half" idx="4294967295"/>
          </p:nvPr>
        </p:nvSpPr>
        <p:spPr>
          <a:xfrm>
            <a:off x="6633783" y="1756875"/>
            <a:ext cx="4849812" cy="4403553"/>
          </a:xfrm>
        </p:spPr>
        <p:txBody>
          <a:bodyPr/>
          <a:lstStyle/>
          <a:p>
            <a:r>
              <a:rPr lang="en-US" sz="1800" dirty="0">
                <a:latin typeface="+mn-lt"/>
                <a:cs typeface="Arial" panose="020B0604020202020204" pitchFamily="34" charset="0"/>
              </a:rPr>
              <a:t>Cohesive devices may also be referred to as </a:t>
            </a:r>
            <a:r>
              <a:rPr lang="en-US" sz="1800" b="1" dirty="0">
                <a:latin typeface="+mn-lt"/>
                <a:cs typeface="Arial" panose="020B0604020202020204" pitchFamily="34" charset="0"/>
              </a:rPr>
              <a:t>temporal connectives </a:t>
            </a:r>
            <a:r>
              <a:rPr lang="en-US" sz="1800" dirty="0">
                <a:latin typeface="+mn-lt"/>
                <a:cs typeface="Arial" panose="020B0604020202020204" pitchFamily="34" charset="0"/>
              </a:rPr>
              <a:t>or</a:t>
            </a:r>
            <a:r>
              <a:rPr lang="en-US" sz="1800" b="1" dirty="0">
                <a:latin typeface="+mn-lt"/>
                <a:cs typeface="Arial" panose="020B0604020202020204" pitchFamily="34" charset="0"/>
              </a:rPr>
              <a:t> causal connectives.</a:t>
            </a:r>
            <a:endParaRPr lang="en-US" sz="1800" dirty="0">
              <a:latin typeface="+mn-lt"/>
              <a:cs typeface="Arial" panose="020B0604020202020204" pitchFamily="34" charset="0"/>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panose="020B0604020202020204" pitchFamily="34" charset="0"/>
              </a:rPr>
              <a:t>Temporal connectives</a:t>
            </a:r>
            <a:r>
              <a:rPr lang="en-AU" sz="1800" dirty="0">
                <a:effectLst/>
                <a:latin typeface="+mn-lt"/>
                <a:ea typeface="Calibri" panose="020F0502020204030204" pitchFamily="34" charset="0"/>
                <a:cs typeface="Arial" panose="020B0604020202020204" pitchFamily="34" charset="0"/>
              </a:rPr>
              <a:t> </a:t>
            </a:r>
            <a:r>
              <a:rPr lang="en-US" sz="1800" dirty="0">
                <a:latin typeface="+mn-lt"/>
                <a:cs typeface="Arial" panose="020B0604020202020204" pitchFamily="34" charset="0"/>
              </a:rPr>
              <a:t>such as </a:t>
            </a:r>
            <a:r>
              <a:rPr lang="en-US" sz="1800" b="1" dirty="0">
                <a:latin typeface="+mn-lt"/>
                <a:cs typeface="Arial" panose="020B0604020202020204" pitchFamily="34" charset="0"/>
              </a:rPr>
              <a:t>first</a:t>
            </a:r>
            <a:r>
              <a:rPr lang="en-US" sz="1800" dirty="0">
                <a:latin typeface="+mn-lt"/>
                <a:cs typeface="Arial" panose="020B0604020202020204" pitchFamily="34" charset="0"/>
              </a:rPr>
              <a:t>, </a:t>
            </a:r>
            <a:r>
              <a:rPr lang="en-US" sz="1800" b="1" dirty="0">
                <a:latin typeface="+mn-lt"/>
                <a:cs typeface="Arial" panose="020B0604020202020204" pitchFamily="34" charset="0"/>
              </a:rPr>
              <a:t>then</a:t>
            </a:r>
            <a:r>
              <a:rPr lang="en-US" sz="1800" dirty="0">
                <a:latin typeface="+mn-lt"/>
                <a:cs typeface="Arial" panose="020B0604020202020204" pitchFamily="34" charset="0"/>
              </a:rPr>
              <a:t>, </a:t>
            </a:r>
            <a:r>
              <a:rPr lang="en-US" sz="1800" b="1" dirty="0">
                <a:latin typeface="+mn-lt"/>
                <a:cs typeface="Arial" panose="020B0604020202020204" pitchFamily="34" charset="0"/>
              </a:rPr>
              <a:t>next</a:t>
            </a:r>
            <a:r>
              <a:rPr lang="en-US" sz="1800" dirty="0">
                <a:latin typeface="+mn-lt"/>
                <a:cs typeface="Arial" panose="020B0604020202020204" pitchFamily="34" charset="0"/>
              </a:rPr>
              <a:t> or </a:t>
            </a:r>
            <a:r>
              <a:rPr lang="en-US" sz="1800" b="1" dirty="0">
                <a:latin typeface="+mn-lt"/>
                <a:cs typeface="Arial" panose="020B0604020202020204" pitchFamily="34" charset="0"/>
              </a:rPr>
              <a:t>finally</a:t>
            </a:r>
            <a:r>
              <a:rPr lang="en-US" sz="1800" dirty="0">
                <a:latin typeface="+mn-lt"/>
                <a:cs typeface="Arial" panose="020B0604020202020204" pitchFamily="34" charset="0"/>
              </a:rPr>
              <a:t> help the audience understand the order of the events that are happening in a story.</a:t>
            </a:r>
            <a:endParaRPr lang="en-AU" sz="1800" dirty="0">
              <a:latin typeface="+mn-lt"/>
              <a:cs typeface="Arial" panose="020B0604020202020204" pitchFamily="34" charset="0"/>
            </a:endParaRPr>
          </a:p>
          <a:p>
            <a:pPr marL="285750" indent="-285750">
              <a:buFont typeface="Arial" panose="020B0604020202020204" pitchFamily="34" charset="0"/>
              <a:buChar char="•"/>
            </a:pPr>
            <a:r>
              <a:rPr lang="en-AU" sz="1800" b="1" dirty="0">
                <a:effectLst/>
                <a:latin typeface="+mn-lt"/>
                <a:ea typeface="Calibri" panose="020F0502020204030204" pitchFamily="34" charset="0"/>
                <a:cs typeface="Arial" panose="020B0604020202020204" pitchFamily="34" charset="0"/>
              </a:rPr>
              <a:t>Ca</a:t>
            </a:r>
            <a:r>
              <a:rPr lang="en-AU" sz="1800" b="1" dirty="0">
                <a:latin typeface="+mn-lt"/>
                <a:ea typeface="Calibri" panose="020F0502020204030204" pitchFamily="34" charset="0"/>
                <a:cs typeface="Arial" panose="020B0604020202020204" pitchFamily="34" charset="0"/>
              </a:rPr>
              <a:t>usal connectives</a:t>
            </a:r>
            <a:r>
              <a:rPr lang="en-AU" sz="1800" dirty="0">
                <a:effectLst/>
                <a:latin typeface="+mn-lt"/>
                <a:ea typeface="Calibri" panose="020F0502020204030204" pitchFamily="34" charset="0"/>
                <a:cs typeface="Arial" panose="020B0604020202020204" pitchFamily="34" charset="0"/>
              </a:rPr>
              <a:t> </a:t>
            </a:r>
            <a:r>
              <a:rPr lang="en-US" sz="1800" dirty="0">
                <a:latin typeface="+mn-lt"/>
                <a:cs typeface="Arial" panose="020B0604020202020204" pitchFamily="34" charset="0"/>
              </a:rPr>
              <a:t>such as </a:t>
            </a:r>
            <a:r>
              <a:rPr lang="en-US" sz="1800" b="1" dirty="0">
                <a:latin typeface="+mn-lt"/>
                <a:cs typeface="Arial" panose="020B0604020202020204" pitchFamily="34" charset="0"/>
              </a:rPr>
              <a:t>however</a:t>
            </a:r>
            <a:r>
              <a:rPr lang="en-US" sz="1800" dirty="0">
                <a:latin typeface="+mn-lt"/>
                <a:cs typeface="Arial" panose="020B0604020202020204" pitchFamily="34" charset="0"/>
              </a:rPr>
              <a:t>, </a:t>
            </a:r>
            <a:r>
              <a:rPr lang="en-US" sz="1800" b="1" dirty="0">
                <a:latin typeface="+mn-lt"/>
                <a:cs typeface="Arial" panose="020B0604020202020204" pitchFamily="34" charset="0"/>
              </a:rPr>
              <a:t>so</a:t>
            </a:r>
            <a:r>
              <a:rPr lang="en-US" sz="1800" dirty="0">
                <a:latin typeface="+mn-lt"/>
                <a:cs typeface="Arial" panose="020B0604020202020204" pitchFamily="34" charset="0"/>
              </a:rPr>
              <a:t> and </a:t>
            </a:r>
            <a:r>
              <a:rPr lang="en-US" sz="1800" b="1" dirty="0">
                <a:latin typeface="+mn-lt"/>
                <a:cs typeface="Arial" panose="020B0604020202020204" pitchFamily="34" charset="0"/>
              </a:rPr>
              <a:t>because</a:t>
            </a:r>
            <a:r>
              <a:rPr lang="en-US" sz="1800" dirty="0">
                <a:latin typeface="+mn-lt"/>
                <a:cs typeface="Arial" panose="020B0604020202020204" pitchFamily="34" charset="0"/>
              </a:rPr>
              <a:t> connect ideas between clauses, sentences or paragraphs.</a:t>
            </a:r>
            <a:endParaRPr lang="en-AU" sz="1800" dirty="0">
              <a:latin typeface="+mn-lt"/>
              <a:cs typeface="Arial" panose="020B0604020202020204" pitchFamily="34" charset="0"/>
            </a:endParaRPr>
          </a:p>
          <a:p>
            <a:r>
              <a:rPr lang="en-US" sz="1800" dirty="0">
                <a:latin typeface="+mn-lt"/>
                <a:cs typeface="Arial" panose="020B0604020202020204" pitchFamily="34" charset="0"/>
              </a:rPr>
              <a:t> </a:t>
            </a:r>
            <a:endParaRPr lang="en-AU" sz="1800" dirty="0">
              <a:latin typeface="+mn-lt"/>
              <a:cs typeface="Arial" panose="020B0604020202020204" pitchFamily="34" charset="0"/>
            </a:endParaRPr>
          </a:p>
        </p:txBody>
      </p:sp>
      <p:sp>
        <p:nvSpPr>
          <p:cNvPr id="7" name="Text Placeholder 6">
            <a:extLst>
              <a:ext uri="{FF2B5EF4-FFF2-40B4-BE49-F238E27FC236}">
                <a16:creationId xmlns:a16="http://schemas.microsoft.com/office/drawing/2014/main" id="{5A30D2BF-84BE-077A-419C-EF77770FC438}"/>
              </a:ext>
            </a:extLst>
          </p:cNvPr>
          <p:cNvSpPr>
            <a:spLocks noGrp="1"/>
          </p:cNvSpPr>
          <p:nvPr>
            <p:ph type="body" sz="quarter" idx="17"/>
          </p:nvPr>
        </p:nvSpPr>
        <p:spPr>
          <a:xfrm>
            <a:off x="359999" y="1752028"/>
            <a:ext cx="4994054" cy="4807835"/>
          </a:xfrm>
        </p:spPr>
        <p:txBody>
          <a:bodyPr/>
          <a:lstStyle/>
          <a:p>
            <a:r>
              <a:rPr lang="en-AU" sz="1800" dirty="0">
                <a:effectLst/>
                <a:latin typeface="+mn-lt"/>
                <a:ea typeface="Calibri" panose="020F0502020204030204" pitchFamily="34" charset="0"/>
                <a:cs typeface="Arial" panose="020B0604020202020204" pitchFamily="34" charset="0"/>
              </a:rPr>
              <a:t>Cohesive devices are words or phrases that are used to connect, organise and manage written and spoken language. Cohesive devices in written and spoken language can be used to help structure ideas. This allows for a logical progression of ideas so that a reader or listener is able to logically follow and process the information they are receiving.</a:t>
            </a:r>
          </a:p>
          <a:p>
            <a:r>
              <a:rPr lang="en-AU" sz="1800" dirty="0">
                <a:effectLst/>
                <a:latin typeface="+mn-lt"/>
                <a:ea typeface="Calibri" panose="020F0502020204030204" pitchFamily="34" charset="0"/>
                <a:cs typeface="Arial" panose="020B0604020202020204" pitchFamily="34" charset="0"/>
              </a:rPr>
              <a:t>Complete the activities in </a:t>
            </a:r>
            <a:r>
              <a:rPr lang="en-AU" sz="1800" b="1" dirty="0">
                <a:effectLst/>
                <a:latin typeface="+mn-lt"/>
                <a:ea typeface="Calibri" panose="020F0502020204030204" pitchFamily="34" charset="0"/>
                <a:cs typeface="Arial" panose="020B0604020202020204" pitchFamily="34" charset="0"/>
              </a:rPr>
              <a:t>Phase 1, activity 1 – cohesive devices</a:t>
            </a:r>
          </a:p>
          <a:p>
            <a:endParaRPr lang="en-AU" sz="1800" b="1" dirty="0">
              <a:latin typeface="+mn-lt"/>
              <a:cs typeface="Arial" panose="020B0604020202020204" pitchFamily="34" charset="0"/>
            </a:endParaRPr>
          </a:p>
        </p:txBody>
      </p:sp>
      <p:sp>
        <p:nvSpPr>
          <p:cNvPr id="6" name="Content Placeholder 5">
            <a:extLst>
              <a:ext uri="{FF2B5EF4-FFF2-40B4-BE49-F238E27FC236}">
                <a16:creationId xmlns:a16="http://schemas.microsoft.com/office/drawing/2014/main" id="{5F8E2CD3-D1DF-0FCD-73C0-3EEA587009EC}"/>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5" name="Title 4">
            <a:extLst>
              <a:ext uri="{FF2B5EF4-FFF2-40B4-BE49-F238E27FC236}">
                <a16:creationId xmlns:a16="http://schemas.microsoft.com/office/drawing/2014/main" id="{E4EBFF19-9F8A-3610-CA7B-48A0F75627ED}"/>
              </a:ext>
            </a:extLst>
          </p:cNvPr>
          <p:cNvSpPr>
            <a:spLocks noGrp="1"/>
          </p:cNvSpPr>
          <p:nvPr>
            <p:ph type="title"/>
          </p:nvPr>
        </p:nvSpPr>
        <p:spPr/>
        <p:txBody>
          <a:bodyPr/>
          <a:lstStyle/>
          <a:p>
            <a:r>
              <a:rPr lang="en-AU" dirty="0">
                <a:latin typeface="+mj-lt"/>
                <a:cs typeface="Arial" panose="020B0604020202020204" pitchFamily="34" charset="0"/>
              </a:rPr>
              <a:t>Cohesive devices</a:t>
            </a:r>
          </a:p>
        </p:txBody>
      </p:sp>
    </p:spTree>
    <p:extLst>
      <p:ext uri="{BB962C8B-B14F-4D97-AF65-F5344CB8AC3E}">
        <p14:creationId xmlns:p14="http://schemas.microsoft.com/office/powerpoint/2010/main" val="182688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8</a:t>
            </a:fld>
            <a:endParaRPr lang="en-AU"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a:xfrm>
            <a:off x="360000" y="1708484"/>
            <a:ext cx="11484000" cy="4666437"/>
          </a:xfrm>
        </p:spPr>
        <p:txBody>
          <a:bodyPr/>
          <a:lstStyle/>
          <a:p>
            <a:r>
              <a:rPr lang="en-AU" sz="1800" dirty="0">
                <a:latin typeface="+mn-lt"/>
                <a:cs typeface="Arial" panose="020B0604020202020204" pitchFamily="34" charset="0"/>
              </a:rPr>
              <a:t>We are now going to use cohesive devices that compare or contrast to introduce a range of perspectives.</a:t>
            </a:r>
          </a:p>
          <a:p>
            <a:r>
              <a:rPr lang="en-AU" sz="1800" b="1" dirty="0">
                <a:latin typeface="+mn-lt"/>
                <a:cs typeface="Arial" panose="020B0604020202020204" pitchFamily="34" charset="0"/>
              </a:rPr>
              <a:t>Useful sentence structures</a:t>
            </a:r>
          </a:p>
          <a:p>
            <a:r>
              <a:rPr lang="en-AU" sz="1800" b="1" dirty="0">
                <a:latin typeface="+mn-lt"/>
                <a:cs typeface="Arial" panose="020B0604020202020204" pitchFamily="34" charset="0"/>
              </a:rPr>
              <a:t>Although</a:t>
            </a:r>
            <a:r>
              <a:rPr lang="en-AU" sz="1800" dirty="0">
                <a:latin typeface="+mn-lt"/>
                <a:cs typeface="Arial" panose="020B0604020202020204" pitchFamily="34" charset="0"/>
              </a:rPr>
              <a:t> and </a:t>
            </a:r>
            <a:r>
              <a:rPr lang="en-AU" sz="1800" b="1" dirty="0">
                <a:latin typeface="+mn-lt"/>
                <a:cs typeface="Arial" panose="020B0604020202020204" pitchFamily="34" charset="0"/>
              </a:rPr>
              <a:t>while</a:t>
            </a:r>
            <a:r>
              <a:rPr lang="en-AU" sz="1800" dirty="0">
                <a:latin typeface="+mn-lt"/>
                <a:cs typeface="Arial" panose="020B0604020202020204" pitchFamily="34" charset="0"/>
              </a:rPr>
              <a:t> are 2 common connectives that can be used at the beginning of sentences constructed for the purpose of comparing and contrasting. </a:t>
            </a:r>
          </a:p>
          <a:p>
            <a:r>
              <a:rPr lang="en-AU" sz="1800" b="1" dirty="0">
                <a:latin typeface="+mn-lt"/>
                <a:cs typeface="Arial" panose="020B0604020202020204" pitchFamily="34" charset="0"/>
              </a:rPr>
              <a:t>Although</a:t>
            </a:r>
            <a:r>
              <a:rPr lang="en-AU" sz="1800" dirty="0">
                <a:latin typeface="+mn-lt"/>
                <a:cs typeface="Arial" panose="020B0604020202020204" pitchFamily="34" charset="0"/>
              </a:rPr>
              <a:t> [insert one idea or perspective] is [something true or factual about the idea or perspective], [insert an alternate idea or perspective] can also [something true or factual about the idea or perspective].</a:t>
            </a:r>
          </a:p>
          <a:p>
            <a:r>
              <a:rPr lang="en-AU" sz="1800" b="1" dirty="0">
                <a:latin typeface="+mn-lt"/>
                <a:cs typeface="Arial" panose="020B0604020202020204" pitchFamily="34" charset="0"/>
              </a:rPr>
              <a:t>While</a:t>
            </a:r>
            <a:r>
              <a:rPr lang="en-AU" sz="1800" dirty="0">
                <a:latin typeface="+mn-lt"/>
                <a:cs typeface="Arial" panose="020B0604020202020204" pitchFamily="34" charset="0"/>
              </a:rPr>
              <a:t> [insert the subject of the sentence] is [something true or factual about the subject], [something different about the subject that is also true] </a:t>
            </a:r>
          </a:p>
          <a:p>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Comparing and contrasting</a:t>
            </a:r>
          </a:p>
        </p:txBody>
      </p:sp>
    </p:spTree>
    <p:extLst>
      <p:ext uri="{BB962C8B-B14F-4D97-AF65-F5344CB8AC3E}">
        <p14:creationId xmlns:p14="http://schemas.microsoft.com/office/powerpoint/2010/main" val="11000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9</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p:txBody>
          <a:bodyPr/>
          <a:lstStyle/>
          <a:p>
            <a:r>
              <a:rPr lang="en-AU" sz="1800" b="1" dirty="0">
                <a:latin typeface="+mn-lt"/>
                <a:cs typeface="Arial" panose="020B0604020202020204" pitchFamily="34" charset="0"/>
              </a:rPr>
              <a:t>Example sentences</a:t>
            </a:r>
          </a:p>
          <a:p>
            <a:pPr marL="285750" indent="-285750">
              <a:buFont typeface="Arial" panose="020B0604020202020204" pitchFamily="34" charset="0"/>
              <a:buChar char="•"/>
            </a:pPr>
            <a:r>
              <a:rPr lang="en-AU" sz="1800" dirty="0">
                <a:latin typeface="+mn-lt"/>
                <a:cs typeface="Arial" panose="020B0604020202020204" pitchFamily="34" charset="0"/>
              </a:rPr>
              <a:t>Although many cinema-goers appreciate films that end happily, I also think there is also room in cinema for films that leave us feeling sad or upset.</a:t>
            </a:r>
          </a:p>
          <a:p>
            <a:pPr marL="285750" indent="-285750">
              <a:buFont typeface="Arial" panose="020B0604020202020204" pitchFamily="34" charset="0"/>
              <a:buChar char="•"/>
            </a:pPr>
            <a:r>
              <a:rPr lang="en-AU" sz="1800" dirty="0">
                <a:latin typeface="+mn-lt"/>
                <a:cs typeface="Arial" panose="020B0604020202020204" pitchFamily="34" charset="0"/>
              </a:rPr>
              <a:t>While Tony Stark’s death and the ending of </a:t>
            </a:r>
            <a:r>
              <a:rPr lang="en-AU" sz="1800" i="1" dirty="0">
                <a:latin typeface="+mn-lt"/>
                <a:cs typeface="Arial" panose="020B0604020202020204" pitchFamily="34" charset="0"/>
              </a:rPr>
              <a:t>Avengers: Endgame </a:t>
            </a:r>
            <a:r>
              <a:rPr lang="en-AU" sz="1800" dirty="0">
                <a:latin typeface="+mn-lt"/>
                <a:cs typeface="Arial" panose="020B0604020202020204" pitchFamily="34" charset="0"/>
              </a:rPr>
              <a:t>was quite upsetting for many viewers including me, it also brought closure that was needed for the Marvel Cinematic Universe to move on and tell the stories of other characters.</a:t>
            </a: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Discursive writing focus</a:t>
            </a:r>
          </a:p>
        </p:txBody>
      </p:sp>
    </p:spTree>
    <p:extLst>
      <p:ext uri="{BB962C8B-B14F-4D97-AF65-F5344CB8AC3E}">
        <p14:creationId xmlns:p14="http://schemas.microsoft.com/office/powerpoint/2010/main" val="199212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Tegan Morgan</DisplayName>
        <AccountId>564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094ce8ca-8c20-4eb0-bb23-b47a1c76b753"/>
    <ds:schemaRef ds:uri="4d48f0d6-3af1-491e-8994-5b73aa39f95f"/>
    <ds:schemaRef ds:uri="98740c54-966f-451d-a76c-e38eb7fddd55"/>
    <ds:schemaRef ds:uri="fe952276-0ffc-400f-87df-2cbf77b667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69F9C0-9973-486B-A24D-407DED3F6955}">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DOC23 1906376  curriculum-reform-template-2023</Template>
  <TotalTime>90</TotalTime>
  <Words>8647</Words>
  <Application>Microsoft Office PowerPoint</Application>
  <PresentationFormat>Widescreen</PresentationFormat>
  <Paragraphs>543</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Symbol</vt:lpstr>
      <vt:lpstr>Times New Roman</vt:lpstr>
      <vt:lpstr>Arial</vt:lpstr>
      <vt:lpstr>Segoe UI</vt:lpstr>
      <vt:lpstr>Public Sans</vt:lpstr>
      <vt:lpstr>Calibri</vt:lpstr>
      <vt:lpstr>1_NSWG Corporate</vt:lpstr>
      <vt:lpstr>Year 10, Term 3 – Shakespeare retold</vt:lpstr>
      <vt:lpstr>Phase 1, sequence 2</vt:lpstr>
      <vt:lpstr>Learning intentions and success criteria (1)</vt:lpstr>
      <vt:lpstr>Class brainstorm</vt:lpstr>
      <vt:lpstr>Defining similar words</vt:lpstr>
      <vt:lpstr>Definition of discursive texts</vt:lpstr>
      <vt:lpstr>Cohesive devices</vt:lpstr>
      <vt:lpstr>Comparing and contrasting</vt:lpstr>
      <vt:lpstr>Discursive writing focus</vt:lpstr>
      <vt:lpstr>Writing complex sentences</vt:lpstr>
      <vt:lpstr>Quick write</vt:lpstr>
      <vt:lpstr>Phase 2, sequence 6</vt:lpstr>
      <vt:lpstr>Learning intentions and success criteria (2)</vt:lpstr>
      <vt:lpstr>Defining anecdotes</vt:lpstr>
      <vt:lpstr>Key features of an anecdote (1)</vt:lpstr>
      <vt:lpstr>Anecdotes and discursive writing</vt:lpstr>
      <vt:lpstr>Key features of an anecdote (2)</vt:lpstr>
      <vt:lpstr>Sample anecdote (1)</vt:lpstr>
      <vt:lpstr>Sample anecdote (2)</vt:lpstr>
      <vt:lpstr>Experimenting with tense</vt:lpstr>
      <vt:lpstr>Key features of an anecdote (3)</vt:lpstr>
      <vt:lpstr>Writing your own anecdote</vt:lpstr>
      <vt:lpstr>Fill in the blanks – Phase 2, activity 9 </vt:lpstr>
      <vt:lpstr>Phase 3, sequence 10 </vt:lpstr>
      <vt:lpstr>Learning intentions and success criteria (3)</vt:lpstr>
      <vt:lpstr>Types of humour</vt:lpstr>
      <vt:lpstr>Humour devices</vt:lpstr>
      <vt:lpstr>Shakespearean dating tips</vt:lpstr>
      <vt:lpstr>Enduring value of Shakespeare</vt:lpstr>
      <vt:lpstr>Using humour to create a conversational tone</vt:lpstr>
      <vt:lpstr>Phase 3, sequence 12</vt:lpstr>
      <vt:lpstr>Learning intentions and success criteria (4)</vt:lpstr>
      <vt:lpstr>Definition of modality</vt:lpstr>
      <vt:lpstr>Degrees of modality</vt:lpstr>
      <vt:lpstr>Modality in persuasive and discursive writing</vt:lpstr>
      <vt:lpstr>Check for understanding</vt:lpstr>
      <vt:lpstr>Transforming language from persuasive to discursive</vt:lpstr>
      <vt:lpstr>Transforming persuasive to discursive</vt:lpstr>
      <vt:lpstr>Effective discursive writing (1)</vt:lpstr>
      <vt:lpstr>Revision of discursive features 1</vt:lpstr>
      <vt:lpstr>Revision of discursive features 2</vt:lpstr>
      <vt:lpstr>Quick quiz</vt:lpstr>
      <vt:lpstr>Annotated examples of discursive writing</vt:lpstr>
      <vt:lpstr>Example 1</vt:lpstr>
      <vt:lpstr>Example 2</vt:lpstr>
      <vt:lpstr>Example 3</vt:lpstr>
      <vt:lpstr>Example 4</vt:lpstr>
      <vt:lpstr>Effective discursive writing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of discursive writing – Phase 6, resource 2</dc:title>
  <dc:creator>NSW Department of Education</dc:creator>
  <dcterms:created xsi:type="dcterms:W3CDTF">2024-05-07T23:46:47Z</dcterms:created>
  <dcterms:modified xsi:type="dcterms:W3CDTF">2024-09-10T00:49:18Z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