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5" r:id="rId1"/>
  </p:sldMasterIdLst>
  <p:notesMasterIdLst>
    <p:notesMasterId r:id="rId23"/>
  </p:notesMasterIdLst>
  <p:handoutMasterIdLst>
    <p:handoutMasterId r:id="rId24"/>
  </p:handoutMasterIdLst>
  <p:sldIdLst>
    <p:sldId id="428" r:id="rId2"/>
    <p:sldId id="365" r:id="rId3"/>
    <p:sldId id="362" r:id="rId4"/>
    <p:sldId id="418" r:id="rId5"/>
    <p:sldId id="417" r:id="rId6"/>
    <p:sldId id="427" r:id="rId7"/>
    <p:sldId id="413" r:id="rId8"/>
    <p:sldId id="403" r:id="rId9"/>
    <p:sldId id="426" r:id="rId10"/>
    <p:sldId id="425" r:id="rId11"/>
    <p:sldId id="370" r:id="rId12"/>
    <p:sldId id="388" r:id="rId13"/>
    <p:sldId id="420" r:id="rId14"/>
    <p:sldId id="421" r:id="rId15"/>
    <p:sldId id="422" r:id="rId16"/>
    <p:sldId id="423" r:id="rId17"/>
    <p:sldId id="424" r:id="rId18"/>
    <p:sldId id="374" r:id="rId19"/>
    <p:sldId id="429" r:id="rId20"/>
    <p:sldId id="360" r:id="rId21"/>
    <p:sldId id="430" r:id="rId22"/>
  </p:sldIdLst>
  <p:sldSz cx="12192000" cy="6858000"/>
  <p:notesSz cx="6858000" cy="9144000"/>
  <p:embeddedFontLst>
    <p:embeddedFont>
      <p:font typeface="Public Sans" panose="020B0604020202020204" charset="0"/>
      <p:regular r:id="rId25"/>
      <p:bold r:id="rId26"/>
      <p:italic r:id="rId27"/>
      <p:boldItalic r:id="rId28"/>
    </p:embeddedFont>
    <p:embeddedFont>
      <p:font typeface="Public Sans Light" panose="020B0604020202020204" charset="0"/>
      <p:regular r:id="rId29"/>
      <p:italic r:id="rId30"/>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9D705F-A926-4DB9-87CF-187CCE157DDA}" v="13" dt="2024-08-01T23:10:57.563"/>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93" autoAdjust="0"/>
    <p:restoredTop sz="96336" autoAdjust="0"/>
  </p:normalViewPr>
  <p:slideViewPr>
    <p:cSldViewPr snapToGrid="0">
      <p:cViewPr varScale="1">
        <p:scale>
          <a:sx n="84" d="100"/>
          <a:sy n="84" d="100"/>
        </p:scale>
        <p:origin x="96" y="426"/>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15568"/>
    </p:cViewPr>
  </p:sorterViewPr>
  <p:notesViewPr>
    <p:cSldViewPr snapToGrid="0">
      <p:cViewPr>
        <p:scale>
          <a:sx n="1" d="2"/>
          <a:sy n="1" d="2"/>
        </p:scale>
        <p:origin x="4548" y="10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4.fntdata"/><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microsoft.com/office/2015/10/relationships/revisionInfo" Target="revisionInfo.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Arial" panose="020B0604020202020204" pitchFamily="34"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Arial" panose="020B0604020202020204" pitchFamily="34" charset="0"/>
              </a:rPr>
              <a:t>2/08/2024</a:t>
            </a:fld>
            <a:endParaRPr lang="en-AU" dirty="0">
              <a:latin typeface="Arial" panose="020B0604020202020204" pitchFamily="34"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Arial" panose="020B0604020202020204" pitchFamily="34"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Arial" panose="020B0604020202020204" pitchFamily="34" charset="0"/>
              </a:rPr>
              <a:t>‹#›</a:t>
            </a:fld>
            <a:endParaRPr lang="en-AU" dirty="0">
              <a:latin typeface="Arial" panose="020B0604020202020204" pitchFamily="34"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C6F825C-382E-4C1A-82AB-BCE4AFD21ABE}" type="datetimeFigureOut">
              <a:rPr lang="en-AU" smtClean="0"/>
              <a:pPr/>
              <a:t>2/08/2024</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panose="020B0604020202020204" pitchFamily="34" charset="0"/>
        <a:ea typeface="+mn-ea"/>
        <a:cs typeface="+mn-cs"/>
      </a:defRPr>
    </a:lvl1pPr>
    <a:lvl2pPr marL="609585" algn="l" defTabSz="1219170" rtl="0" eaLnBrk="1" latinLnBrk="0" hangingPunct="1">
      <a:defRPr sz="1600" b="0" i="0" kern="1200">
        <a:solidFill>
          <a:schemeClr val="tx1"/>
        </a:solidFill>
        <a:latin typeface="Arial" panose="020B0604020202020204" pitchFamily="34" charset="0"/>
        <a:ea typeface="+mn-ea"/>
        <a:cs typeface="+mn-cs"/>
      </a:defRPr>
    </a:lvl2pPr>
    <a:lvl3pPr marL="1219170" algn="l" defTabSz="1219170" rtl="0" eaLnBrk="1" latinLnBrk="0" hangingPunct="1">
      <a:defRPr sz="1600" b="0" i="0" kern="1200">
        <a:solidFill>
          <a:schemeClr val="tx1"/>
        </a:solidFill>
        <a:latin typeface="Arial" panose="020B0604020202020204" pitchFamily="34" charset="0"/>
        <a:ea typeface="+mn-ea"/>
        <a:cs typeface="+mn-cs"/>
      </a:defRPr>
    </a:lvl3pPr>
    <a:lvl4pPr marL="1828754" algn="l" defTabSz="1219170" rtl="0" eaLnBrk="1" latinLnBrk="0" hangingPunct="1">
      <a:defRPr sz="1600" b="0" i="0" kern="1200">
        <a:solidFill>
          <a:schemeClr val="tx1"/>
        </a:solidFill>
        <a:latin typeface="Arial" panose="020B0604020202020204" pitchFamily="34" charset="0"/>
        <a:ea typeface="+mn-ea"/>
        <a:cs typeface="+mn-cs"/>
      </a:defRPr>
    </a:lvl4pPr>
    <a:lvl5pPr marL="2438339" algn="l" defTabSz="1219170" rtl="0" eaLnBrk="1" latinLnBrk="0" hangingPunct="1">
      <a:defRPr sz="1600" b="0" i="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note: in this lesson, students will be explicitly taught about allusion in William Blake’s poem, ‘London’. Explicit teaching is the best way to teach students new or complex concepts or skills such as this as it provides </a:t>
            </a:r>
            <a:r>
              <a:rPr lang="en-US" dirty="0">
                <a:effectLst/>
              </a:rPr>
              <a:t>the </a:t>
            </a:r>
            <a:r>
              <a:rPr lang="en-US" dirty="0"/>
              <a:t>necessary building blocks for guided </a:t>
            </a:r>
            <a:r>
              <a:rPr lang="en-US" dirty="0">
                <a:effectLst/>
              </a:rPr>
              <a:t>and </a:t>
            </a:r>
            <a:r>
              <a:rPr lang="en-US" dirty="0"/>
              <a:t>independent practice</a:t>
            </a:r>
            <a:r>
              <a:rPr lang="en-US" dirty="0">
                <a:effectLst/>
              </a:rPr>
              <a:t>. </a:t>
            </a:r>
            <a:r>
              <a:rPr lang="en-US" dirty="0"/>
              <a:t>The following activities may </a:t>
            </a:r>
            <a:r>
              <a:rPr lang="en-US" dirty="0">
                <a:effectLst/>
              </a:rPr>
              <a:t>be used </a:t>
            </a:r>
            <a:r>
              <a:rPr lang="en-US" dirty="0"/>
              <a:t>to deepen students’ knowledge </a:t>
            </a:r>
            <a:r>
              <a:rPr lang="en-US" dirty="0">
                <a:effectLst/>
              </a:rPr>
              <a:t>and </a:t>
            </a:r>
            <a:r>
              <a:rPr lang="en-US" dirty="0"/>
              <a:t>understanding </a:t>
            </a:r>
            <a:r>
              <a:rPr lang="en-US" dirty="0">
                <a:effectLst/>
              </a:rPr>
              <a:t>of the </a:t>
            </a:r>
            <a:r>
              <a:rPr lang="en-US" dirty="0"/>
              <a:t>poem</a:t>
            </a:r>
            <a:r>
              <a:rPr lang="en-US" dirty="0">
                <a:effectLst/>
              </a:rPr>
              <a:t>.</a:t>
            </a:r>
            <a:r>
              <a:rPr lang="en-US" dirty="0"/>
              <a:t> </a:t>
            </a:r>
            <a:endParaRPr lang="en-AU" dirty="0"/>
          </a:p>
          <a:p>
            <a:endParaRPr lang="en-AU" sz="1800" b="1" dirty="0">
              <a:latin typeface="Arial"/>
              <a:ea typeface="Calibri"/>
              <a:cs typeface="Arial"/>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3251630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US" b="0" dirty="0"/>
              <a:t>the following slides ‘chunk’ prior learning about allusion with new learning about how the use of this literary device is influenced by context as demonstrated in William Blake’s poem, ‘London’. Breaking content down into manageable ‘chunks’ reduces demand on students’ working memory and supports students to incorporate new information into their mental model or schema. Further, when we ‘chunk’ a combination of something new with something students already know we build complex schemas and improve student learning. In this lesson, students are building on their prior knowledge of and experience with allusion and then making connections between the use of allusion with the new information they have been learning about the context of the Romantic movement. In the context of the poem ‘London’ one could build on knowledge first developed </a:t>
            </a:r>
            <a:r>
              <a:rPr lang="en-AU" b="1" dirty="0"/>
              <a:t>Phase 4, activity 2 – exploring politics, freedom and revolution in the Romantic period jigsaw </a:t>
            </a:r>
            <a:r>
              <a:rPr lang="en-AU" b="0" dirty="0"/>
              <a:t>or in </a:t>
            </a:r>
            <a:r>
              <a:rPr lang="en-AU" b="1" dirty="0"/>
              <a:t>Phase 4, activity 4 – pre-reading activity</a:t>
            </a:r>
            <a:r>
              <a:rPr lang="en-US" b="1" dirty="0"/>
              <a:t> </a:t>
            </a:r>
            <a:r>
              <a:rPr lang="en-US" b="0" dirty="0"/>
              <a:t>which portrays the frustration and despair felt by Romantic poets about their social and political worlds. Importantly, in the context of England at the time, Blake uses allusion to deepen this criticism and relate it back to the hypocrisy of Christian values of the time, creating space for him to not be seen as a radical. Students may use a graphic organizer to </a:t>
            </a:r>
            <a:r>
              <a:rPr lang="en-US" b="0" dirty="0" err="1"/>
              <a:t>summarise</a:t>
            </a:r>
            <a:r>
              <a:rPr lang="en-US" b="0" dirty="0"/>
              <a:t>, manipulate and reorganize the following information in their English workbooks.</a:t>
            </a:r>
            <a:endParaRPr lang="en-US" dirty="0">
              <a:solidFill>
                <a:srgbClr val="333333"/>
              </a:solidFill>
              <a:effectLst/>
              <a:highlight>
                <a:srgbClr val="FFFFFF"/>
              </a:highlight>
            </a:endParaRPr>
          </a:p>
          <a:p>
            <a:endParaRPr lang="en-US" dirty="0">
              <a:solidFill>
                <a:srgbClr val="333333"/>
              </a:solidFill>
              <a:effectLst/>
              <a:highlight>
                <a:srgbClr val="FFFFFF"/>
              </a:highlight>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4195894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US" b="0" dirty="0"/>
              <a:t>the following slides ‘chunk’ new learning about allusion in William Blake’s poem, ‘London’. Breaking content down into manageable ‘chunks’ reduces demand on students’ working memory and supports students to incorporate new information into their mental model or schema. Students may use a graphic </a:t>
            </a:r>
            <a:r>
              <a:rPr lang="en-US" b="0" dirty="0" err="1"/>
              <a:t>organiser</a:t>
            </a:r>
            <a:r>
              <a:rPr lang="en-US" b="0" dirty="0"/>
              <a:t> to </a:t>
            </a:r>
            <a:r>
              <a:rPr lang="en-US" b="0" dirty="0" err="1"/>
              <a:t>summarise</a:t>
            </a:r>
            <a:r>
              <a:rPr lang="en-US" b="0" dirty="0"/>
              <a:t>, manipulate and </a:t>
            </a:r>
            <a:r>
              <a:rPr lang="en-US" b="0" dirty="0" err="1"/>
              <a:t>reorganise</a:t>
            </a:r>
            <a:r>
              <a:rPr lang="en-US" b="0" dirty="0"/>
              <a:t> the following information in their English workbooks. </a:t>
            </a:r>
            <a:r>
              <a:rPr lang="en-US" dirty="0">
                <a:solidFill>
                  <a:srgbClr val="333333"/>
                </a:solidFill>
                <a:effectLst/>
                <a:highlight>
                  <a:srgbClr val="FFFFFF"/>
                </a:highlight>
              </a:rPr>
              <a:t>This slide includes an overview of Blake’s context, including the social and political climate of London at the time of writing.</a:t>
            </a:r>
          </a:p>
          <a:p>
            <a:endParaRPr lang="en-US" dirty="0">
              <a:solidFill>
                <a:srgbClr val="333333"/>
              </a:solidFill>
              <a:effectLst/>
              <a:highlight>
                <a:srgbClr val="FFFFFF"/>
              </a:highlight>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2251376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US" b="0" dirty="0"/>
              <a:t>the following slides ‘chunk’ new learning about allusion in William Blake’s poem, ‘London’. Breaking content down into manageable ‘chunks’ reduces demand on students’ working memory and supports students to incorporate new information into their mental model or schema. Students may use a graphic </a:t>
            </a:r>
            <a:r>
              <a:rPr lang="en-US" b="0" dirty="0" err="1"/>
              <a:t>organiser</a:t>
            </a:r>
            <a:r>
              <a:rPr lang="en-US" b="0" dirty="0"/>
              <a:t> to </a:t>
            </a:r>
            <a:r>
              <a:rPr lang="en-US" b="0" dirty="0" err="1"/>
              <a:t>summarise</a:t>
            </a:r>
            <a:r>
              <a:rPr lang="en-US" b="0" dirty="0"/>
              <a:t>, manipulate and </a:t>
            </a:r>
            <a:r>
              <a:rPr lang="en-US" b="0" dirty="0" err="1"/>
              <a:t>reorganise</a:t>
            </a:r>
            <a:r>
              <a:rPr lang="en-US" b="0" dirty="0"/>
              <a:t> the following information in their English workbooks. </a:t>
            </a:r>
            <a:r>
              <a:rPr lang="en-US" dirty="0">
                <a:solidFill>
                  <a:srgbClr val="333333"/>
                </a:solidFill>
                <a:effectLst/>
                <a:highlight>
                  <a:srgbClr val="FFFFFF"/>
                </a:highlight>
              </a:rPr>
              <a:t>This slide includes a list of allusions in ‘London’.</a:t>
            </a:r>
          </a:p>
          <a:p>
            <a:endParaRPr lang="en-US" dirty="0">
              <a:solidFill>
                <a:srgbClr val="333333"/>
              </a:solidFill>
              <a:effectLst/>
              <a:highlight>
                <a:srgbClr val="FFFFFF"/>
              </a:highlight>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a:p>
        </p:txBody>
      </p:sp>
    </p:spTree>
    <p:extLst>
      <p:ext uri="{BB962C8B-B14F-4D97-AF65-F5344CB8AC3E}">
        <p14:creationId xmlns:p14="http://schemas.microsoft.com/office/powerpoint/2010/main" val="3066315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US" b="0" dirty="0"/>
              <a:t>the following slides ‘chunk’ new learning about allusion in William Blake’s poem, ‘London’. Breaking content down into manageable ‘chunks’ reduces demand on students’ working memory and supports students to incorporate new information into their mental model or schema. Students may use a graphic </a:t>
            </a:r>
            <a:r>
              <a:rPr lang="en-US" b="0" dirty="0" err="1"/>
              <a:t>organiser</a:t>
            </a:r>
            <a:r>
              <a:rPr lang="en-US" b="0" dirty="0"/>
              <a:t> to </a:t>
            </a:r>
            <a:r>
              <a:rPr lang="en-US" b="0" dirty="0" err="1"/>
              <a:t>summarise</a:t>
            </a:r>
            <a:r>
              <a:rPr lang="en-US" b="0" dirty="0"/>
              <a:t>, manipulate and </a:t>
            </a:r>
            <a:r>
              <a:rPr lang="en-US" b="0" dirty="0" err="1"/>
              <a:t>reorganise</a:t>
            </a:r>
            <a:r>
              <a:rPr lang="en-US" b="0" dirty="0"/>
              <a:t> the following information in their English workbooks. </a:t>
            </a:r>
            <a:r>
              <a:rPr lang="en-US" dirty="0">
                <a:solidFill>
                  <a:srgbClr val="333333"/>
                </a:solidFill>
                <a:effectLst/>
                <a:highlight>
                  <a:srgbClr val="FFFFFF"/>
                </a:highlight>
              </a:rPr>
              <a:t>This slide includes an explanation of the images of childhood represented in the poem.</a:t>
            </a:r>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a:p>
        </p:txBody>
      </p:sp>
    </p:spTree>
    <p:extLst>
      <p:ext uri="{BB962C8B-B14F-4D97-AF65-F5344CB8AC3E}">
        <p14:creationId xmlns:p14="http://schemas.microsoft.com/office/powerpoint/2010/main" val="1033806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US" b="0" dirty="0"/>
              <a:t>the following slides support students to learn to effectively write about allusion by breaking content down into manageable ‘chunks’. By providing students with 2 examples using different suggested structures, students can select the structure that best suits their natural writing style. </a:t>
            </a:r>
            <a:endParaRPr lang="en-US" dirty="0">
              <a:solidFill>
                <a:srgbClr val="333333"/>
              </a:solidFill>
              <a:effectLst/>
              <a:highlight>
                <a:srgbClr val="FFFFFF"/>
              </a:highlight>
            </a:endParaRP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14</a:t>
            </a:fld>
            <a:endParaRPr lang="en-AU"/>
          </a:p>
        </p:txBody>
      </p:sp>
    </p:spTree>
    <p:extLst>
      <p:ext uri="{BB962C8B-B14F-4D97-AF65-F5344CB8AC3E}">
        <p14:creationId xmlns:p14="http://schemas.microsoft.com/office/powerpoint/2010/main" val="2168277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US" b="0" dirty="0"/>
              <a:t>this slide supports students to learn to effectively write about allusion by providing an example of how to write about allusion using context </a:t>
            </a:r>
            <a:r>
              <a:rPr lang="en-US" b="0" dirty="0">
                <a:sym typeface="Wingdings" panose="05000000000000000000" pitchFamily="2" charset="2"/>
              </a:rPr>
              <a:t> example  explanation. Students are required to </a:t>
            </a:r>
            <a:r>
              <a:rPr lang="en-US" b="0" dirty="0" err="1">
                <a:sym typeface="Wingdings" panose="05000000000000000000" pitchFamily="2" charset="2"/>
              </a:rPr>
              <a:t>colour</a:t>
            </a:r>
            <a:r>
              <a:rPr lang="en-US" b="0" dirty="0">
                <a:sym typeface="Wingdings" panose="05000000000000000000" pitchFamily="2" charset="2"/>
              </a:rPr>
              <a:t> code these model paragraphs that have been provided in the resource booklet – </a:t>
            </a:r>
            <a:r>
              <a:rPr lang="en-US" b="1" dirty="0">
                <a:sym typeface="Wingdings" panose="05000000000000000000" pitchFamily="2" charset="2"/>
              </a:rPr>
              <a:t>Phase 4, activity 8 – allusion in William Blake’s ‘London’. </a:t>
            </a:r>
            <a:r>
              <a:rPr lang="en-US" b="0" dirty="0">
                <a:sym typeface="Wingdings" panose="05000000000000000000" pitchFamily="2" charset="2"/>
              </a:rPr>
              <a:t>Use the gradual release of responsibility approach to model the </a:t>
            </a:r>
            <a:r>
              <a:rPr lang="en-US" b="0" dirty="0" err="1">
                <a:sym typeface="Wingdings" panose="05000000000000000000" pitchFamily="2" charset="2"/>
              </a:rPr>
              <a:t>colour</a:t>
            </a:r>
            <a:r>
              <a:rPr lang="en-US" b="0" dirty="0">
                <a:sym typeface="Wingdings" panose="05000000000000000000" pitchFamily="2" charset="2"/>
              </a:rPr>
              <a:t> coding on this slide or to work with the class to complete this together. If students are ready, they can independently complete the </a:t>
            </a:r>
            <a:r>
              <a:rPr lang="en-US" b="0" dirty="0" err="1">
                <a:sym typeface="Wingdings" panose="05000000000000000000" pitchFamily="2" charset="2"/>
              </a:rPr>
              <a:t>colour</a:t>
            </a:r>
            <a:r>
              <a:rPr lang="en-US" b="0" dirty="0">
                <a:sym typeface="Wingdings" panose="05000000000000000000" pitchFamily="2" charset="2"/>
              </a:rPr>
              <a:t> coding for the next paragraph. </a:t>
            </a: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15</a:t>
            </a:fld>
            <a:endParaRPr lang="en-AU"/>
          </a:p>
        </p:txBody>
      </p:sp>
    </p:spTree>
    <p:extLst>
      <p:ext uri="{BB962C8B-B14F-4D97-AF65-F5344CB8AC3E}">
        <p14:creationId xmlns:p14="http://schemas.microsoft.com/office/powerpoint/2010/main" val="3045069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US" b="0" dirty="0"/>
              <a:t>this slide supports students to learn to effectively write about allusion by providing an example of how to write about allusion using example </a:t>
            </a:r>
            <a:r>
              <a:rPr lang="en-US" b="0" dirty="0">
                <a:sym typeface="Wingdings" panose="05000000000000000000" pitchFamily="2" charset="2"/>
              </a:rPr>
              <a:t> context  explanation. </a:t>
            </a:r>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16</a:t>
            </a:fld>
            <a:endParaRPr lang="en-AU"/>
          </a:p>
        </p:txBody>
      </p:sp>
    </p:spTree>
    <p:extLst>
      <p:ext uri="{BB962C8B-B14F-4D97-AF65-F5344CB8AC3E}">
        <p14:creationId xmlns:p14="http://schemas.microsoft.com/office/powerpoint/2010/main" val="104872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US" b="0" dirty="0"/>
              <a:t>this slide instructs students how to write about allusion using one of the identified examples from the poem. Students should use one of the suggested structures to write their paragraph. Additional research or information may be required.</a:t>
            </a:r>
            <a:endParaRPr lang="en-US" dirty="0">
              <a:solidFill>
                <a:srgbClr val="333333"/>
              </a:solidFill>
              <a:effectLst/>
              <a:highlight>
                <a:srgbClr val="FFFFFF"/>
              </a:highlight>
            </a:endParaRPr>
          </a:p>
          <a:p>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17</a:t>
            </a:fld>
            <a:endParaRPr lang="en-AU"/>
          </a:p>
        </p:txBody>
      </p:sp>
    </p:spTree>
    <p:extLst>
      <p:ext uri="{BB962C8B-B14F-4D97-AF65-F5344CB8AC3E}">
        <p14:creationId xmlns:p14="http://schemas.microsoft.com/office/powerpoint/2010/main" val="1920912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teachers should use success criteria throughout the lesson. They can be used to check for understanding and to support students to reflect on their progress towards achieving the learning intention. </a:t>
            </a:r>
          </a:p>
          <a:p>
            <a:endParaRPr lang="en-AU" b="0"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18</a:t>
            </a:fld>
            <a:endParaRPr lang="en-AU"/>
          </a:p>
        </p:txBody>
      </p:sp>
    </p:spTree>
    <p:extLst>
      <p:ext uri="{BB962C8B-B14F-4D97-AF65-F5344CB8AC3E}">
        <p14:creationId xmlns:p14="http://schemas.microsoft.com/office/powerpoint/2010/main" val="3206117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if individual whiteboards are available, have students indicate the success criteria that they have achieved by writing 1, 2 or 3 on them. Otherwise, consider using the 3-finger system – 1 finger for level 1, 2 fingers for level 2, 3 fingers for level 3.</a:t>
            </a:r>
          </a:p>
          <a:p>
            <a:endParaRPr lang="en-AU" b="0" dirty="0"/>
          </a:p>
          <a:p>
            <a:pPr marL="0" marR="0" lvl="0" indent="0" algn="l" defTabSz="609585" rtl="0" eaLnBrk="1" fontAlgn="auto" latinLnBrk="0" hangingPunct="1">
              <a:lnSpc>
                <a:spcPct val="150000"/>
              </a:lnSpc>
              <a:spcBef>
                <a:spcPts val="0"/>
              </a:spcBef>
              <a:spcAft>
                <a:spcPts val="0"/>
              </a:spcAft>
              <a:buClrTx/>
              <a:buSzTx/>
              <a:buFontTx/>
              <a:buNone/>
              <a:tabLst/>
              <a:defRPr/>
            </a:pPr>
            <a:r>
              <a:rPr lang="en-AU" b="1" dirty="0"/>
              <a:t>Suggested </a:t>
            </a:r>
            <a:r>
              <a:rPr kumimoji="0" lang="en-AU" sz="1600" b="1" i="0" u="none" strike="noStrike" kern="1200" cap="none" spc="0" normalizeH="0" baseline="0" noProof="0" dirty="0">
                <a:ln>
                  <a:noFill/>
                </a:ln>
                <a:solidFill>
                  <a:srgbClr val="002664"/>
                </a:solidFill>
                <a:effectLst/>
                <a:uLnTx/>
                <a:uFillTx/>
                <a:latin typeface="Arial" panose="020B0604020202020204" pitchFamily="34" charset="0"/>
                <a:ea typeface="+mn-ea"/>
                <a:cs typeface="Arial" panose="020B0604020202020204" pitchFamily="34" charset="0"/>
              </a:rPr>
              <a:t>success criteria</a:t>
            </a:r>
          </a:p>
          <a:p>
            <a:pPr marL="0" marR="0" lvl="0" indent="0" algn="l" defTabSz="609585" rtl="0" eaLnBrk="1" fontAlgn="auto" latinLnBrk="0" hangingPunct="1">
              <a:lnSpc>
                <a:spcPct val="150000"/>
              </a:lnSpc>
              <a:spcBef>
                <a:spcPts val="0"/>
              </a:spcBef>
              <a:spcAft>
                <a:spcPts val="0"/>
              </a:spcAft>
              <a:buClrTx/>
              <a:buSzTx/>
              <a:buFontTx/>
              <a:buNone/>
              <a:tabLst/>
              <a:defRPr/>
            </a:pPr>
            <a:endParaRPr kumimoji="0" lang="en-AU" sz="1600" b="0" i="0" u="none" strike="noStrike" kern="1200" cap="none" spc="0" normalizeH="0" baseline="0" noProof="0" dirty="0">
              <a:ln>
                <a:noFill/>
              </a:ln>
              <a:solidFill>
                <a:srgbClr val="002664"/>
              </a:solidFill>
              <a:effectLst/>
              <a:uLnTx/>
              <a:uFillTx/>
              <a:latin typeface="Arial" panose="020B0604020202020204" pitchFamily="34" charset="0"/>
              <a:ea typeface="+mn-ea"/>
              <a:cs typeface="Arial" panose="020B0604020202020204" pitchFamily="34" charset="0"/>
            </a:endParaRP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1600" b="0" i="0" u="none" strike="noStrike" kern="1200" cap="none" spc="0" normalizeH="0" baseline="0" noProof="0" dirty="0">
                <a:ln>
                  <a:noFill/>
                </a:ln>
                <a:solidFill>
                  <a:srgbClr val="002664"/>
                </a:solidFill>
                <a:effectLst/>
                <a:uLnTx/>
                <a:uFillTx/>
                <a:latin typeface="Arial" panose="020B0604020202020204" pitchFamily="34" charset="0"/>
                <a:ea typeface="+mn-ea"/>
                <a:cs typeface="Arial" panose="020B0604020202020204" pitchFamily="34" charset="0"/>
              </a:rPr>
              <a:t>I will know I am successful when I can:</a:t>
            </a:r>
          </a:p>
          <a:p>
            <a:endParaRPr lang="en-AU" dirty="0"/>
          </a:p>
          <a:p>
            <a:pPr marL="342900" indent="-342900">
              <a:buFont typeface="Public Sans"/>
              <a:buChar char="•"/>
            </a:pPr>
            <a:r>
              <a:rPr lang="en-AU" dirty="0">
                <a:latin typeface="Arial"/>
                <a:cs typeface="Arial"/>
              </a:rPr>
              <a:t>define allusion</a:t>
            </a:r>
            <a:endParaRPr lang="en-US" dirty="0">
              <a:latin typeface="Arial"/>
              <a:cs typeface="Arial"/>
            </a:endParaRPr>
          </a:p>
          <a:p>
            <a:pPr marL="342900" indent="-342900">
              <a:buFont typeface="Public Sans"/>
              <a:buChar char="•"/>
            </a:pPr>
            <a:r>
              <a:rPr lang="en-AU" dirty="0">
                <a:latin typeface="Arial"/>
                <a:cs typeface="Arial"/>
              </a:rPr>
              <a:t>identify examples of allusion </a:t>
            </a:r>
            <a:endParaRPr lang="en-US" dirty="0">
              <a:latin typeface="Arial"/>
              <a:cs typeface="Arial"/>
            </a:endParaRPr>
          </a:p>
          <a:p>
            <a:pPr marL="342900" indent="-342900">
              <a:buFont typeface="Public Sans"/>
              <a:buChar char="•"/>
            </a:pPr>
            <a:r>
              <a:rPr lang="en-AU" dirty="0">
                <a:latin typeface="Arial"/>
                <a:cs typeface="Arial"/>
              </a:rPr>
              <a:t>explain how allusion is used in William Blake’s ‘London’.</a:t>
            </a:r>
            <a:endParaRPr lang="en-AU" dirty="0"/>
          </a:p>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19</a:t>
            </a:fld>
            <a:endParaRPr lang="en-AU"/>
          </a:p>
        </p:txBody>
      </p:sp>
    </p:spTree>
    <p:extLst>
      <p:ext uri="{BB962C8B-B14F-4D97-AF65-F5344CB8AC3E}">
        <p14:creationId xmlns:p14="http://schemas.microsoft.com/office/powerpoint/2010/main" val="1991125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solidFill>
                  <a:srgbClr val="333333"/>
                </a:solidFill>
                <a:highlight>
                  <a:srgbClr val="FFFFFF"/>
                </a:highlight>
              </a:rPr>
              <a:t>Teacher note: this slide has been used to identify the Explicit teaching learning strategy and should be deleted or hidden when using in a classroom setting. Sharing learning intentions allows a teacher to effectively communicate learning goals with students. They allow students to connect new learning to existing knowledge, skills and understanding. When used with success criteria students have a clear idea of the learning goal and how to get there (AERO 2024). The sample success criteria are aligned to the syllabus. They break the learning intention into smaller and more manageable actions. They show students what they must do, say, make, create or perform to demonstrate their learning (Griffin 2018). These have been left blank with suggestions provided in the notes to allow for the co-construction of success criteria that reflects student need. When co-constructing with students, teachers use their expertise to guide student thinking, and often model and use exemplars to show students what success 'looks like'.</a:t>
            </a:r>
            <a:endParaRPr lang="en-US" dirty="0">
              <a:solidFill>
                <a:srgbClr val="333333"/>
              </a:solidFill>
              <a:highlight>
                <a:srgbClr val="FFFFFF"/>
              </a:highlight>
            </a:endParaRPr>
          </a:p>
          <a:p>
            <a:endParaRPr lang="en-US" dirty="0">
              <a:solidFill>
                <a:srgbClr val="333333"/>
              </a:solidFill>
              <a:effectLst/>
              <a:highlight>
                <a:srgbClr val="FFFFFF"/>
              </a:highlight>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226336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20</a:t>
            </a:fld>
            <a:endParaRPr lang="en-AU"/>
          </a:p>
        </p:txBody>
      </p:sp>
    </p:spTree>
    <p:extLst>
      <p:ext uri="{BB962C8B-B14F-4D97-AF65-F5344CB8AC3E}">
        <p14:creationId xmlns:p14="http://schemas.microsoft.com/office/powerpoint/2010/main" val="3911434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7158C4-A119-4B78-9DE8-A50001BC31DC}" type="slidenum">
              <a:rPr lang="en-AU" smtClean="0"/>
              <a:pPr/>
              <a:t>21</a:t>
            </a:fld>
            <a:endParaRPr lang="en-AU"/>
          </a:p>
        </p:txBody>
      </p:sp>
    </p:spTree>
    <p:extLst>
      <p:ext uri="{BB962C8B-B14F-4D97-AF65-F5344CB8AC3E}">
        <p14:creationId xmlns:p14="http://schemas.microsoft.com/office/powerpoint/2010/main" val="3196602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clarify what students are learning and why. </a:t>
            </a:r>
            <a:endParaRPr lang="en-AU" dirty="0"/>
          </a:p>
          <a:p>
            <a:pPr marL="285750" indent="-285750">
              <a:buFont typeface="Arial" panose="020B0604020202020204" pitchFamily="34" charset="0"/>
              <a:buChar char="•"/>
            </a:pPr>
            <a:r>
              <a:rPr lang="en-AU" dirty="0"/>
              <a:t>Learning intentions and success criteria are best co-constructed with students. Adapt the learning intention as required and add matching success criteria.</a:t>
            </a:r>
          </a:p>
          <a:p>
            <a:pPr marL="285750" indent="-285750">
              <a:buFont typeface="Arial" panose="020B0604020202020204" pitchFamily="34" charset="0"/>
              <a:buChar char="•"/>
            </a:pPr>
            <a:r>
              <a:rPr lang="en-AU" dirty="0"/>
              <a:t>LISC is not necessarily presented at the beginning of the lesson. Teacher needs to consider most effectual time to introduce.</a:t>
            </a:r>
          </a:p>
          <a:p>
            <a:pPr marL="285750" indent="-285750">
              <a:buFont typeface="Arial" panose="020B0604020202020204" pitchFamily="34" charset="0"/>
              <a:buChar char="•"/>
            </a:pPr>
            <a:r>
              <a:rPr lang="en-AU" dirty="0"/>
              <a:t>LISC should be revisited during the lesson to support students' evaluation of their learning.</a:t>
            </a:r>
            <a:endParaRPr lang="en-AU" b="0" dirty="0"/>
          </a:p>
          <a:p>
            <a:pPr marL="285750" indent="-285750">
              <a:buFont typeface="Arial" panose="020B0604020202020204" pitchFamily="34" charset="0"/>
              <a:buChar char="•"/>
            </a:pPr>
            <a:r>
              <a:rPr lang="en-AU" b="0" dirty="0"/>
              <a:t>Success criteria should be communicated to students, so they understand what it looks like to achieve the learning intention. The success criteria breaks the learning intention into smaller, more manageable actions and show students what they must be able to do, say, make, create or perform to demonstrate their learning. </a:t>
            </a:r>
          </a:p>
          <a:p>
            <a:pPr marL="285750" indent="-285750">
              <a:buFont typeface="Arial" panose="020B0604020202020204" pitchFamily="34" charset="0"/>
              <a:buChar char="•"/>
            </a:pPr>
            <a:r>
              <a:rPr lang="en-AU" b="0" dirty="0"/>
              <a:t>Students may achieve this at different 'levels' depending on the starting point of different students. The suggested success criteria below have been differentiated – not all students will be able to demonstrate success in each of the criteria, however, all students should be able to experience success. It is not necessary to explain this differentiation to students. Depending on the needs of your students, you may choose to remove one or more of the success criteria. For example, if you know that your students will require high levels of support, you may choose to remove the final success criteria. Conversely, if you know that your students can already define allusion, there is no need to include the first success criteria. </a:t>
            </a:r>
          </a:p>
          <a:p>
            <a:endParaRPr lang="en-AU" b="1" dirty="0"/>
          </a:p>
          <a:p>
            <a:pPr marL="0" marR="0" lvl="0" indent="0" algn="l" defTabSz="609585" rtl="0" eaLnBrk="1" fontAlgn="auto" latinLnBrk="0" hangingPunct="1">
              <a:lnSpc>
                <a:spcPct val="150000"/>
              </a:lnSpc>
              <a:spcBef>
                <a:spcPts val="0"/>
              </a:spcBef>
              <a:spcAft>
                <a:spcPts val="0"/>
              </a:spcAft>
              <a:buClrTx/>
              <a:buSzTx/>
              <a:buFontTx/>
              <a:buNone/>
              <a:tabLst/>
              <a:defRPr/>
            </a:pPr>
            <a:r>
              <a:rPr lang="en-AU" b="1" dirty="0"/>
              <a:t>Suggested </a:t>
            </a:r>
            <a:r>
              <a:rPr kumimoji="0" lang="en-AU" sz="1600" b="1" i="0" u="none" strike="noStrike" kern="1200" cap="none" spc="0" normalizeH="0" baseline="0" noProof="0" dirty="0">
                <a:ln>
                  <a:noFill/>
                </a:ln>
                <a:solidFill>
                  <a:srgbClr val="002664"/>
                </a:solidFill>
                <a:effectLst/>
                <a:uLnTx/>
                <a:uFillTx/>
                <a:latin typeface="Arial" panose="020B0604020202020204" pitchFamily="34" charset="0"/>
                <a:ea typeface="+mn-ea"/>
                <a:cs typeface="Arial" panose="020B0604020202020204" pitchFamily="34" charset="0"/>
              </a:rPr>
              <a:t>success criteria</a:t>
            </a:r>
          </a:p>
          <a:p>
            <a:pPr marL="0" marR="0" lvl="0" indent="0" algn="l" defTabSz="609585" rtl="0" eaLnBrk="1" fontAlgn="auto" latinLnBrk="0" hangingPunct="1">
              <a:lnSpc>
                <a:spcPct val="150000"/>
              </a:lnSpc>
              <a:spcBef>
                <a:spcPts val="0"/>
              </a:spcBef>
              <a:spcAft>
                <a:spcPts val="0"/>
              </a:spcAft>
              <a:buClrTx/>
              <a:buSzTx/>
              <a:buFontTx/>
              <a:buNone/>
              <a:tabLst/>
              <a:defRPr/>
            </a:pPr>
            <a:endParaRPr kumimoji="0" lang="en-AU" sz="1600" b="0" i="0" u="none" strike="noStrike" kern="1200" cap="none" spc="0" normalizeH="0" baseline="0" noProof="0" dirty="0">
              <a:ln>
                <a:noFill/>
              </a:ln>
              <a:solidFill>
                <a:srgbClr val="002664"/>
              </a:solidFill>
              <a:effectLst/>
              <a:uLnTx/>
              <a:uFillTx/>
              <a:latin typeface="Arial" panose="020B0604020202020204" pitchFamily="34" charset="0"/>
              <a:ea typeface="+mn-ea"/>
              <a:cs typeface="Arial" panose="020B0604020202020204" pitchFamily="34" charset="0"/>
            </a:endParaRP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1600" b="0" i="0" u="none" strike="noStrike" kern="1200" cap="none" spc="0" normalizeH="0" baseline="0" noProof="0" dirty="0">
                <a:ln>
                  <a:noFill/>
                </a:ln>
                <a:solidFill>
                  <a:srgbClr val="002664"/>
                </a:solidFill>
                <a:effectLst/>
                <a:uLnTx/>
                <a:uFillTx/>
                <a:latin typeface="Arial" panose="020B0604020202020204" pitchFamily="34" charset="0"/>
                <a:ea typeface="+mn-ea"/>
                <a:cs typeface="Arial" panose="020B0604020202020204" pitchFamily="34" charset="0"/>
              </a:rPr>
              <a:t>I will know I am successful when I can:</a:t>
            </a:r>
          </a:p>
          <a:p>
            <a:endParaRPr lang="en-AU" dirty="0"/>
          </a:p>
          <a:p>
            <a:pPr marL="342900" indent="-342900">
              <a:buFont typeface="Public Sans"/>
              <a:buChar char="•"/>
            </a:pPr>
            <a:r>
              <a:rPr lang="en-AU" dirty="0">
                <a:latin typeface="Arial"/>
                <a:cs typeface="Arial"/>
              </a:rPr>
              <a:t>define allusion</a:t>
            </a:r>
            <a:endParaRPr lang="en-US" dirty="0">
              <a:latin typeface="Arial"/>
              <a:cs typeface="Arial"/>
            </a:endParaRPr>
          </a:p>
          <a:p>
            <a:pPr marL="342900" indent="-342900">
              <a:buFont typeface="Public Sans"/>
              <a:buChar char="•"/>
            </a:pPr>
            <a:r>
              <a:rPr lang="en-AU" dirty="0">
                <a:latin typeface="Arial"/>
                <a:cs typeface="Arial"/>
              </a:rPr>
              <a:t>identify examples of allusion </a:t>
            </a:r>
            <a:endParaRPr lang="en-US" dirty="0">
              <a:latin typeface="Arial"/>
              <a:cs typeface="Arial"/>
            </a:endParaRPr>
          </a:p>
          <a:p>
            <a:pPr marL="342900" indent="-342900">
              <a:buFont typeface="Public Sans"/>
              <a:buChar char="•"/>
            </a:pPr>
            <a:r>
              <a:rPr lang="en-AU" dirty="0">
                <a:latin typeface="Arial"/>
                <a:cs typeface="Arial"/>
              </a:rPr>
              <a:t>explain how allusion is used in William Blake’s ‘London’.</a:t>
            </a: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4136662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US" dirty="0"/>
              <a:t>it is important that students understand essential terminology before building on their knowledge. The following slide is designed to support students in revising the definition of allusion. </a:t>
            </a:r>
            <a:r>
              <a:rPr lang="en-US" dirty="0">
                <a:solidFill>
                  <a:srgbClr val="333333"/>
                </a:solidFill>
                <a:effectLst/>
                <a:highlight>
                  <a:srgbClr val="FFFFFF"/>
                </a:highlight>
              </a:rPr>
              <a:t>Students may have previously learned about allusion in Year 9, Term 2 – Shining a new (stage) light and Year 9, Term 4 – Exploring the speculative. Where possible, connect new knowledge about allusion with examples from students’ prior learning. Making connections within and across learning helps students to develop increasingly complex mental models or schemas and helps to manage students’ cognitive load. R</a:t>
            </a:r>
            <a:r>
              <a:rPr lang="en-US" dirty="0"/>
              <a:t>eturn to this definition with students as required.</a:t>
            </a:r>
            <a:endParaRPr lang="en-US" dirty="0">
              <a:solidFill>
                <a:srgbClr val="333333"/>
              </a:solidFill>
              <a:effectLst/>
              <a:highlight>
                <a:srgbClr val="FFFFFF"/>
              </a:highlight>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24918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a:t>
            </a:r>
            <a:r>
              <a:rPr lang="en-US" dirty="0"/>
              <a:t>his slide is designed to support students in revising the definition of allusion. </a:t>
            </a:r>
            <a:r>
              <a:rPr lang="en-US" dirty="0">
                <a:solidFill>
                  <a:srgbClr val="333333"/>
                </a:solidFill>
                <a:effectLst/>
                <a:highlight>
                  <a:srgbClr val="FFFFFF"/>
                </a:highlight>
              </a:rPr>
              <a:t>Students may have previously learnt about allusion in Year 9, Term 2 – Shining a new (stage) light and Year 9, Term 4 – Exploring the speculative. Where possible, connect new knowledge about allusion with examples from students’ prior learning. Making connections within and across learning helps students to develop increasingly complex mental models or schemas and helps to manage students’ cognitive load. R</a:t>
            </a:r>
            <a:r>
              <a:rPr lang="en-US" dirty="0"/>
              <a:t>eturn to this definition with students as required.</a:t>
            </a:r>
            <a:endParaRPr lang="en-US" dirty="0">
              <a:solidFill>
                <a:srgbClr val="333333"/>
              </a:solidFill>
              <a:effectLst/>
              <a:highlight>
                <a:srgbClr val="FFFFFF"/>
              </a:highlight>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637303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a:t>
            </a:r>
            <a:r>
              <a:rPr lang="en-US" dirty="0"/>
              <a:t>his slide is designed to support students in revising the definition of allusion. </a:t>
            </a:r>
            <a:r>
              <a:rPr lang="en-US" dirty="0">
                <a:solidFill>
                  <a:srgbClr val="333333"/>
                </a:solidFill>
                <a:effectLst/>
                <a:highlight>
                  <a:srgbClr val="FFFFFF"/>
                </a:highlight>
              </a:rPr>
              <a:t>Students may have previously learnt about allusion in Year 9, Term 2 – Shining a new (stage) light and Year 9, Term 4 – Exploring the speculative. Where possible, connect new knowledge about allusion with examples from students’ prior learning. You may choose to use this cloze passage if checking for understanding has revealed that students still cannot define what ‘allusion’ is.</a:t>
            </a:r>
            <a:endParaRPr lang="en-US" dirty="0"/>
          </a:p>
          <a:p>
            <a:pPr marL="0" marR="0" lvl="0" indent="0" algn="l" defTabSz="1219170" rtl="0" eaLnBrk="1" fontAlgn="auto" latinLnBrk="0" hangingPunct="1">
              <a:lnSpc>
                <a:spcPct val="100000"/>
              </a:lnSpc>
              <a:spcBef>
                <a:spcPts val="0"/>
              </a:spcBef>
              <a:spcAft>
                <a:spcPts val="0"/>
              </a:spcAft>
              <a:buClrTx/>
              <a:buSzTx/>
              <a:buFontTx/>
              <a:buNone/>
              <a:tabLst/>
              <a:defRPr/>
            </a:pPr>
            <a:endParaRPr lang="en-US" dirty="0">
              <a:solidFill>
                <a:srgbClr val="333333"/>
              </a:solidFill>
              <a:effectLst/>
              <a:highlight>
                <a:srgbClr val="FFFFFF"/>
              </a:highlight>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dirty="0">
                <a:solidFill>
                  <a:srgbClr val="333333"/>
                </a:solidFill>
                <a:effectLst/>
                <a:highlight>
                  <a:srgbClr val="FFFFFF"/>
                </a:highlight>
              </a:rPr>
              <a:t>Words of the cloze passage for the teacher to jumble on a board: literary device; reference; enhance; allusions, bible, Shakespeare, political, people, past. If the class requires further support, consider including the first letter for each of the blank spaces to give a hint. </a:t>
            </a:r>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2718021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checking for understanding is instrumental in supporting teachers to determine when to move between modelled, guided and independent practice. If students can not all demonstrate the understanding necessary to progress in the lesson, </a:t>
            </a:r>
            <a:r>
              <a:rPr lang="en-US" dirty="0">
                <a:solidFill>
                  <a:srgbClr val="333333"/>
                </a:solidFill>
                <a:effectLst/>
                <a:highlight>
                  <a:srgbClr val="FFFFFF"/>
                </a:highlight>
              </a:rPr>
              <a:t>additional examples and activities on allusion should be added before moving on. </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936799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b="1" dirty="0"/>
              <a:t>Teacher note:</a:t>
            </a:r>
            <a:r>
              <a:rPr lang="en-US" b="0" dirty="0"/>
              <a:t> to check for understanding, use an effective questioning strategy such as calling on students (using a no hands up approach) to contribute their answers and then explain their choice using the ‘What Makes You Say That?’ thinking routine. The answers are included on the following slide.</a:t>
            </a:r>
            <a:endParaRPr lang="en-AU" sz="1800" b="1" dirty="0">
              <a:solidFill>
                <a:srgbClr val="002664"/>
              </a:solidFill>
              <a:effectLst/>
              <a:latin typeface="Arial" panose="020B0604020202020204" pitchFamily="34" charset="0"/>
              <a:ea typeface="Yu Gothic Light" panose="020B0300000000000000" pitchFamily="34"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2771136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FF0000"/>
                </a:solidFill>
              </a:rPr>
              <a:t>Teacher note: </a:t>
            </a:r>
            <a:r>
              <a:rPr lang="en-US" b="0" i="0" dirty="0">
                <a:solidFill>
                  <a:srgbClr val="FF0000"/>
                </a:solidFill>
              </a:rPr>
              <a:t>this slide contains the answers to the previous true or false activity, with each allusion explained in bold. </a:t>
            </a:r>
            <a:r>
              <a:rPr lang="en-AU" b="0" dirty="0"/>
              <a:t>You may use this for your own reference or to discuss with your students.</a:t>
            </a:r>
            <a:r>
              <a:rPr lang="en-AU" b="1" i="0" dirty="0">
                <a:solidFill>
                  <a:srgbClr val="FF0000"/>
                </a:solidFill>
              </a:rPr>
              <a:t> </a:t>
            </a:r>
            <a:r>
              <a:rPr lang="en-AU" b="0" i="0" dirty="0">
                <a:solidFill>
                  <a:srgbClr val="FF0000"/>
                </a:solidFill>
              </a:rPr>
              <a:t>You will need to right-click and ‘unhide’ the slide if you intend to show it to your class.</a:t>
            </a:r>
            <a:endParaRPr lang="en-AU" b="1" i="0" dirty="0">
              <a:solidFill>
                <a:srgbClr val="FF0000"/>
              </a:solidFill>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261724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accent3"/>
              </a:solidFill>
              <a:latin typeface="Arial" panose="020B0604020202020204" pitchFamily="34" charset="0"/>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b="0" i="0">
                <a:solidFill>
                  <a:schemeClr val="accent1"/>
                </a:solidFill>
                <a:latin typeface="Arial" panose="020B0604020202020204" pitchFamily="34"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b="0" i="0">
                <a:solidFill>
                  <a:schemeClr val="accent2"/>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890973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b="0" i="0">
                <a:solidFill>
                  <a:schemeClr val="tx1"/>
                </a:solidFill>
                <a:latin typeface="Arial" panose="020B0604020202020204" pitchFamily="34" charset="0"/>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dirty="0"/>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b="0" i="0">
                <a:latin typeface="Arial" panose="020B0604020202020204" pitchFamily="34" charset="0"/>
              </a:defRPr>
            </a:lvl1pPr>
          </a:lstStyle>
          <a:p>
            <a:pPr lvl="0"/>
            <a:r>
              <a:rPr lang="en-US" dirty="0"/>
              <a:t>Caption</a:t>
            </a:r>
            <a:endParaRPr lang="en-AU" dirty="0"/>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307697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1618341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3901157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Tree>
    <p:extLst>
      <p:ext uri="{BB962C8B-B14F-4D97-AF65-F5344CB8AC3E}">
        <p14:creationId xmlns:p14="http://schemas.microsoft.com/office/powerpoint/2010/main" val="3802813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b="0" i="0">
                <a:latin typeface="Arial" panose="020B0604020202020204" pitchFamily="34" charset="0"/>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290837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b="0" i="0">
                <a:latin typeface="Arial" panose="020B0604020202020204" pitchFamily="34" charset="0"/>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3533768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2559420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accent4"/>
              </a:solidFill>
              <a:latin typeface="Arial" panose="020B0604020202020204" pitchFamily="34" charset="0"/>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6637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b="0" i="0" dirty="0">
                <a:solidFill>
                  <a:srgbClr val="CDD3D6"/>
                </a:solidFill>
                <a:latin typeface="Arial" panose="020B0604020202020204" pitchFamily="34" charset="0"/>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i="0" kern="1200" dirty="0" smtClean="0">
                <a:solidFill>
                  <a:schemeClr val="accent1"/>
                </a:solidFill>
                <a:latin typeface="Arial" panose="020B0604020202020204" pitchFamily="34" charset="0"/>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i="0" kern="1200" dirty="0" smtClean="0">
                <a:solidFill>
                  <a:schemeClr val="accent1"/>
                </a:solidFill>
                <a:latin typeface="Arial" panose="020B0604020202020204" pitchFamily="34" charset="0"/>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i="0" kern="1200" dirty="0" smtClean="0">
                <a:solidFill>
                  <a:schemeClr val="tx1"/>
                </a:solidFill>
                <a:latin typeface="Arial" panose="020B0604020202020204" pitchFamily="34" charset="0"/>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4241968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b="0" i="0">
                <a:solidFill>
                  <a:schemeClr val="accent1"/>
                </a:solidFill>
                <a:latin typeface="Arial" panose="020B0604020202020204" pitchFamily="34" charset="0"/>
              </a:defRPr>
            </a:lvl1pPr>
          </a:lstStyle>
          <a:p>
            <a:r>
              <a:rPr lang="en-US" dirty="0"/>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9990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tx2">
                  <a:lumMod val="40000"/>
                  <a:lumOff val="60000"/>
                </a:schemeClr>
              </a:solidFill>
              <a:latin typeface="Arial" panose="020B0604020202020204" pitchFamily="34" charset="0"/>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b="0" i="0">
                <a:solidFill>
                  <a:schemeClr val="accent1"/>
                </a:solidFill>
                <a:latin typeface="Arial" panose="020B0604020202020204" pitchFamily="34"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b="0" i="0">
                <a:solidFill>
                  <a:schemeClr val="bg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b="0" i="0">
                <a:solidFill>
                  <a:schemeClr val="bg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b="0" i="0">
                <a:solidFill>
                  <a:schemeClr val="accent4"/>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21589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b="0" i="0">
                <a:solidFill>
                  <a:schemeClr val="accent1"/>
                </a:solidFill>
                <a:latin typeface="Arial" panose="020B0604020202020204" pitchFamily="34" charset="0"/>
              </a:defRPr>
            </a:lvl1pPr>
          </a:lstStyle>
          <a:p>
            <a:r>
              <a:rPr lang="en-US" dirty="0"/>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71726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b="0" i="0" smtClean="0">
                <a:latin typeface="Arial" panose="020B0604020202020204" pitchFamily="34" charset="0"/>
              </a:rPr>
              <a:pPr/>
              <a:t>‹#›</a:t>
            </a:fld>
            <a:endParaRPr lang="en-AU" b="0" i="0" dirty="0">
              <a:latin typeface="Arial" panose="020B0604020202020204" pitchFamily="34" charset="0"/>
            </a:endParaRPr>
          </a:p>
        </p:txBody>
      </p:sp>
    </p:spTree>
    <p:extLst>
      <p:ext uri="{BB962C8B-B14F-4D97-AF65-F5344CB8AC3E}">
        <p14:creationId xmlns:p14="http://schemas.microsoft.com/office/powerpoint/2010/main" val="136157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b="0" i="0" smtClean="0">
                <a:latin typeface="Arial" panose="020B0604020202020204" pitchFamily="34" charset="0"/>
              </a:rPr>
              <a:pPr/>
              <a:t>‹#›</a:t>
            </a:fld>
            <a:endParaRPr lang="en-AU" b="0" i="0" dirty="0">
              <a:latin typeface="Arial" panose="020B0604020202020204" pitchFamily="34" charset="0"/>
            </a:endParaRPr>
          </a:p>
        </p:txBody>
      </p:sp>
    </p:spTree>
    <p:extLst>
      <p:ext uri="{BB962C8B-B14F-4D97-AF65-F5344CB8AC3E}">
        <p14:creationId xmlns:p14="http://schemas.microsoft.com/office/powerpoint/2010/main" val="15542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774057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1542924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49379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3587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2299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71502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b="0" i="0">
                <a:latin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35641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accent3"/>
              </a:solidFill>
              <a:latin typeface="Arial" panose="020B0604020202020204" pitchFamily="34" charset="0"/>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b="0" i="0">
                <a:solidFill>
                  <a:schemeClr val="accent1"/>
                </a:solidFill>
                <a:latin typeface="Arial" panose="020B0604020202020204" pitchFamily="34"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b="0" i="0">
                <a:solidFill>
                  <a:schemeClr val="accent2"/>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2574251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b="0" i="0" smtClean="0">
                <a:latin typeface="Arial" panose="020B0604020202020204" pitchFamily="34" charset="0"/>
              </a:rPr>
              <a:pPr/>
              <a:t>‹#›</a:t>
            </a:fld>
            <a:endParaRPr lang="en-AU" b="0" i="0" dirty="0">
              <a:latin typeface="Arial" panose="020B0604020202020204" pitchFamily="34" charset="0"/>
            </a:endParaRPr>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b="0" i="0">
                <a:solidFill>
                  <a:schemeClr val="accent4"/>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43796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b="0" i="0">
                <a:solidFill>
                  <a:schemeClr val="bg1"/>
                </a:solidFill>
                <a:latin typeface="Arial" panose="020B0604020202020204" pitchFamily="34" charset="0"/>
              </a:defRPr>
            </a:lvl1pPr>
          </a:lstStyle>
          <a:p>
            <a:r>
              <a:rPr lang="en-US" dirty="0"/>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b="0" i="0">
                <a:solidFill>
                  <a:schemeClr val="bg1"/>
                </a:solidFill>
                <a:latin typeface="Arial" panose="020B0604020202020204" pitchFamily="34" charset="0"/>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b="0" i="0">
                <a:solidFill>
                  <a:schemeClr val="accent4"/>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0" i="0">
                <a:solidFill>
                  <a:schemeClr val="bg1"/>
                </a:solidFill>
                <a:latin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b="0" i="0">
                <a:solidFill>
                  <a:schemeClr val="bg1"/>
                </a:solidFill>
                <a:latin typeface="Arial" panose="020B0604020202020204" pitchFamily="34" charset="0"/>
              </a:defRPr>
            </a:lvl1pPr>
          </a:lstStyle>
          <a:p>
            <a:pPr lvl="0"/>
            <a:r>
              <a:rPr lang="en-US" dirty="0"/>
              <a:t>Presenter title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i="0">
                <a:solidFill>
                  <a:schemeClr val="bg1"/>
                </a:solidFill>
                <a:latin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528777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b="0" i="0">
                <a:solidFill>
                  <a:schemeClr val="accent1"/>
                </a:solidFill>
                <a:latin typeface="Arial" panose="020B0604020202020204" pitchFamily="34" charset="0"/>
              </a:defRPr>
            </a:lvl1pPr>
          </a:lstStyle>
          <a:p>
            <a:r>
              <a:rPr lang="en-US" dirty="0"/>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b="0" i="0">
                <a:solidFill>
                  <a:schemeClr val="accent1"/>
                </a:solidFill>
                <a:latin typeface="Arial" panose="020B0604020202020204" pitchFamily="34" charset="0"/>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0" i="0">
                <a:solidFill>
                  <a:schemeClr val="accent1"/>
                </a:solidFill>
                <a:latin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b="0" i="0">
                <a:solidFill>
                  <a:schemeClr val="accent1"/>
                </a:solidFill>
                <a:latin typeface="Arial" panose="020B0604020202020204" pitchFamily="34" charset="0"/>
              </a:defRPr>
            </a:lvl1pPr>
          </a:lstStyle>
          <a:p>
            <a:pPr lvl="0"/>
            <a:r>
              <a:rPr lang="en-US" dirty="0"/>
              <a:t>Presenter title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i="0">
                <a:solidFill>
                  <a:schemeClr val="accent1"/>
                </a:solidFill>
                <a:latin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1234312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bg1"/>
                </a:solidFill>
                <a:latin typeface="Arial" panose="020B0604020202020204" pitchFamily="34"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b="0" i="0">
                <a:solidFill>
                  <a:schemeClr val="bg1"/>
                </a:solidFill>
                <a:latin typeface="Arial" panose="020B0604020202020204" pitchFamily="34" charset="0"/>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b="0" i="0">
                <a:solidFill>
                  <a:schemeClr val="accent4"/>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59999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accent1"/>
                </a:solidFill>
                <a:latin typeface="Arial" panose="020B0604020202020204" pitchFamily="34"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b="0" i="0">
                <a:solidFill>
                  <a:schemeClr val="accent1"/>
                </a:solidFill>
                <a:latin typeface="Arial" panose="020B0604020202020204" pitchFamily="34" charset="0"/>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b="0" i="0">
                <a:solidFill>
                  <a:schemeClr val="accent2"/>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145313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bg1"/>
                </a:solidFill>
                <a:latin typeface="Arial" panose="020B0604020202020204" pitchFamily="34" charset="0"/>
              </a:defRPr>
            </a:lvl1pPr>
          </a:lstStyle>
          <a:p>
            <a:r>
              <a:rPr lang="en-AU" dirty="0"/>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b="0" i="0">
                <a:solidFill>
                  <a:schemeClr val="bg1"/>
                </a:solidFill>
                <a:latin typeface="Arial" panose="020B0604020202020204" pitchFamily="34" charset="0"/>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b="0" i="0">
                <a:solidFill>
                  <a:schemeClr val="accent4"/>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986811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accent1"/>
                </a:solidFill>
                <a:latin typeface="Arial" panose="020B0604020202020204" pitchFamily="34" charset="0"/>
              </a:defRPr>
            </a:lvl1pPr>
          </a:lstStyle>
          <a:p>
            <a:r>
              <a:rPr lang="en-AU" dirty="0"/>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b="0" i="0">
                <a:solidFill>
                  <a:schemeClr val="accent1"/>
                </a:solidFill>
                <a:latin typeface="Arial" panose="020B0604020202020204" pitchFamily="34" charset="0"/>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b="0" i="0">
                <a:solidFill>
                  <a:schemeClr val="accent2"/>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3000046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dirty="0"/>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b="0" i="0">
                <a:solidFill>
                  <a:schemeClr val="tx1"/>
                </a:solidFill>
                <a:latin typeface="Arial" panose="020B0604020202020204" pitchFamily="34" charset="0"/>
              </a:defRPr>
            </a:lvl1p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09587766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 id="2147483764" r:id="rId19"/>
    <p:sldLayoutId id="2147483765" r:id="rId20"/>
    <p:sldLayoutId id="2147483766" r:id="rId21"/>
    <p:sldLayoutId id="2147483767" r:id="rId22"/>
    <p:sldLayoutId id="2147483768" r:id="rId23"/>
    <p:sldLayoutId id="2147483769" r:id="rId24"/>
    <p:sldLayoutId id="2147483770" r:id="rId25"/>
    <p:sldLayoutId id="2147483771" r:id="rId26"/>
    <p:sldLayoutId id="2147483772" r:id="rId27"/>
    <p:sldLayoutId id="2147483773" r:id="rId28"/>
    <p:sldLayoutId id="2147483774" r:id="rId29"/>
    <p:sldLayoutId id="214748377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b="0" i="0" kern="1200">
          <a:solidFill>
            <a:schemeClr val="tx1"/>
          </a:solidFill>
          <a:latin typeface="Arial" panose="020B0604020202020204" pitchFamily="34" charset="0"/>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i="0" kern="1200">
          <a:solidFill>
            <a:schemeClr val="tx1"/>
          </a:solidFill>
          <a:latin typeface="Arial" panose="020B0604020202020204" pitchFamily="34" charset="0"/>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i="0" kern="1200">
          <a:solidFill>
            <a:schemeClr val="tx1"/>
          </a:solidFill>
          <a:latin typeface="Arial" panose="020B0604020202020204" pitchFamily="34" charset="0"/>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b="0" i="0" kern="1200">
          <a:solidFill>
            <a:schemeClr val="tx1"/>
          </a:solidFill>
          <a:latin typeface="Arial" panose="020B0604020202020204" pitchFamily="34" charset="0"/>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b="0" i="0" kern="1200">
          <a:solidFill>
            <a:schemeClr val="tx1"/>
          </a:solidFill>
          <a:latin typeface="Arial" panose="020B0604020202020204"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hyperlink" Target="https://www.gutenberg.org/cache/epub/574/pg574-images.html#:~:text=drink%20and%20apparel.-,LONDON,-I%20wandered%20through" TargetMode="External"/><Relationship Id="rId3" Type="http://schemas.openxmlformats.org/officeDocument/2006/relationships/hyperlink" Target="https://educationstandards.nsw.edu.au/wps/portal/nesa/mini-footer/copyright" TargetMode="External"/><Relationship Id="rId7" Type="http://schemas.openxmlformats.org/officeDocument/2006/relationships/hyperlink" Target="https://curriculum.nsw.edu.au/learning-areas/english/english-k-10-2022" TargetMode="External"/><Relationship Id="rId2" Type="http://schemas.openxmlformats.org/officeDocument/2006/relationships/notesSlide" Target="../notesSlides/notesSlide20.xml"/><Relationship Id="rId1" Type="http://schemas.openxmlformats.org/officeDocument/2006/relationships/slideLayout" Target="../slideLayouts/slideLayout29.xml"/><Relationship Id="rId6" Type="http://schemas.openxmlformats.org/officeDocument/2006/relationships/hyperlink" Target="https://www.edresearch.edu.au/guides-resources/practice-guides/explain-learning-objectives" TargetMode="External"/><Relationship Id="rId5" Type="http://schemas.openxmlformats.org/officeDocument/2006/relationships/hyperlink" Target="https://curriculum.nsw.edu.au/" TargetMode="External"/><Relationship Id="rId10" Type="http://schemas.openxmlformats.org/officeDocument/2006/relationships/hyperlink" Target="https://education.nsw.gov.au/teaching-and-learning/curriculum/explicit-teaching/explicit-teaching-strategies" TargetMode="External"/><Relationship Id="rId4" Type="http://schemas.openxmlformats.org/officeDocument/2006/relationships/hyperlink" Target="https://educationstandards.nsw.edu.au/wps/portal/nesa/home" TargetMode="External"/><Relationship Id="rId9" Type="http://schemas.openxmlformats.org/officeDocument/2006/relationships/hyperlink" Target="https://smartcopying.edu.au/guidelines/copyright-basics/how-long-does-copyright-las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2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0DCA-C293-2152-55AF-E5B31D2DB58B}"/>
              </a:ext>
            </a:extLst>
          </p:cNvPr>
          <p:cNvSpPr>
            <a:spLocks noGrp="1"/>
          </p:cNvSpPr>
          <p:nvPr>
            <p:ph type="ctrTitle"/>
          </p:nvPr>
        </p:nvSpPr>
        <p:spPr>
          <a:xfrm>
            <a:off x="359998" y="360000"/>
            <a:ext cx="11484001" cy="743243"/>
          </a:xfrm>
        </p:spPr>
        <p:txBody>
          <a:bodyPr/>
          <a:lstStyle/>
          <a:p>
            <a:r>
              <a:rPr lang="en-AU" dirty="0">
                <a:cs typeface="Arial"/>
              </a:rPr>
              <a:t>Year 10, Term 2 – Reshaping the world</a:t>
            </a:r>
          </a:p>
        </p:txBody>
      </p:sp>
      <p:sp>
        <p:nvSpPr>
          <p:cNvPr id="5" name="Text Placeholder 4">
            <a:extLst>
              <a:ext uri="{FF2B5EF4-FFF2-40B4-BE49-F238E27FC236}">
                <a16:creationId xmlns:a16="http://schemas.microsoft.com/office/drawing/2014/main" id="{D828EB75-CD15-6B35-4C38-562458DDBFDE}"/>
              </a:ext>
            </a:extLst>
          </p:cNvPr>
          <p:cNvSpPr>
            <a:spLocks noGrp="1"/>
          </p:cNvSpPr>
          <p:nvPr>
            <p:ph type="body" sz="quarter" idx="15"/>
          </p:nvPr>
        </p:nvSpPr>
        <p:spPr>
          <a:xfrm>
            <a:off x="359998" y="2357168"/>
            <a:ext cx="10016454" cy="455606"/>
          </a:xfrm>
        </p:spPr>
        <p:txBody>
          <a:bodyPr/>
          <a:lstStyle/>
          <a:p>
            <a:r>
              <a:rPr lang="en-AU" dirty="0">
                <a:cs typeface="Arial"/>
              </a:rPr>
              <a:t>Phase 4, resource 3 – allusion in William Blake's 'London' – PowerPoint</a:t>
            </a:r>
            <a:endParaRPr lang="en-US" dirty="0"/>
          </a:p>
        </p:txBody>
      </p:sp>
      <p:sp>
        <p:nvSpPr>
          <p:cNvPr id="3" name="Footer Placeholder 2">
            <a:extLst>
              <a:ext uri="{FF2B5EF4-FFF2-40B4-BE49-F238E27FC236}">
                <a16:creationId xmlns:a16="http://schemas.microsoft.com/office/drawing/2014/main" id="{051FD8CF-C27E-C7B4-97DE-0F9F22B120CF}"/>
              </a:ext>
            </a:extLst>
          </p:cNvPr>
          <p:cNvSpPr>
            <a:spLocks noGrp="1"/>
          </p:cNvSpPr>
          <p:nvPr>
            <p:ph type="ftr" sz="quarter" idx="3"/>
          </p:nvPr>
        </p:nvSpPr>
        <p:spPr/>
        <p:txBody>
          <a:bodyPr/>
          <a:lstStyle/>
          <a:p>
            <a:r>
              <a:rPr lang="en-US" dirty="0">
                <a:latin typeface="Arial" panose="020B0604020202020204" pitchFamily="34" charset="0"/>
                <a:cs typeface="Arial" panose="020B0604020202020204" pitchFamily="34" charset="0"/>
              </a:rPr>
              <a:t>NSW Department of Education</a:t>
            </a:r>
            <a:endParaRPr lang="en-AU" dirty="0">
              <a:latin typeface="Arial" panose="020B0604020202020204" pitchFamily="34" charset="0"/>
              <a:cs typeface="Arial" panose="020B0604020202020204" pitchFamily="34" charset="0"/>
            </a:endParaRPr>
          </a:p>
        </p:txBody>
      </p:sp>
      <p:pic>
        <p:nvPicPr>
          <p:cNvPr id="9" name="Picture Placeholder 8">
            <a:extLst>
              <a:ext uri="{FF2B5EF4-FFF2-40B4-BE49-F238E27FC236}">
                <a16:creationId xmlns:a16="http://schemas.microsoft.com/office/drawing/2014/main" id="{17EE13F1-C451-2289-996F-496431E48764}"/>
              </a:ext>
              <a:ext uri="{C183D7F6-B498-43B3-948B-1728B52AA6E4}">
                <adec:decorative xmlns:adec="http://schemas.microsoft.com/office/drawing/2017/decorative" val="1"/>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a:xfrm>
            <a:off x="0" y="3924000"/>
            <a:ext cx="12192000" cy="2934000"/>
          </a:xfrm>
        </p:spPr>
      </p:pic>
    </p:spTree>
    <p:extLst>
      <p:ext uri="{BB962C8B-B14F-4D97-AF65-F5344CB8AC3E}">
        <p14:creationId xmlns:p14="http://schemas.microsoft.com/office/powerpoint/2010/main" val="2481631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2415B38-74DF-5BB0-8BF0-F8940C18B73F}"/>
              </a:ext>
              <a:ext uri="{C183D7F6-B498-43B3-948B-1728B52AA6E4}">
                <adec:decorative xmlns:adec="http://schemas.microsoft.com/office/drawing/2017/decorative" val="1"/>
              </a:ext>
            </a:extLst>
          </p:cNvPr>
          <p:cNvSpPr>
            <a:spLocks noGrp="1"/>
          </p:cNvSpPr>
          <p:nvPr>
            <p:ph type="ftr" sz="quarter" idx="3"/>
          </p:nvPr>
        </p:nvSpPr>
        <p:spPr/>
        <p:txBody>
          <a:bodyPr/>
          <a:lstStyle/>
          <a:p>
            <a:r>
              <a:rPr lang="en-AU" dirty="0"/>
              <a:t>NSW Department of Education</a:t>
            </a:r>
          </a:p>
          <a:p>
            <a:endParaRPr lang="en-AU" dirty="0"/>
          </a:p>
        </p:txBody>
      </p:sp>
      <p:sp>
        <p:nvSpPr>
          <p:cNvPr id="3" name="Title 2">
            <a:extLst>
              <a:ext uri="{FF2B5EF4-FFF2-40B4-BE49-F238E27FC236}">
                <a16:creationId xmlns:a16="http://schemas.microsoft.com/office/drawing/2014/main" id="{65872822-2956-5B14-4F8D-DA4EB242A5EF}"/>
              </a:ext>
            </a:extLst>
          </p:cNvPr>
          <p:cNvSpPr>
            <a:spLocks noGrp="1"/>
          </p:cNvSpPr>
          <p:nvPr>
            <p:ph type="ctrTitle"/>
          </p:nvPr>
        </p:nvSpPr>
        <p:spPr/>
        <p:txBody>
          <a:bodyPr/>
          <a:lstStyle/>
          <a:p>
            <a:r>
              <a:rPr lang="en-US" dirty="0"/>
              <a:t>Chunking and sequencing</a:t>
            </a:r>
            <a:endParaRPr lang="en-AU" dirty="0"/>
          </a:p>
        </p:txBody>
      </p:sp>
    </p:spTree>
    <p:extLst>
      <p:ext uri="{BB962C8B-B14F-4D97-AF65-F5344CB8AC3E}">
        <p14:creationId xmlns:p14="http://schemas.microsoft.com/office/powerpoint/2010/main" val="107166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BA5C7-9FB2-83FE-126D-6EEF50BA3C76}"/>
              </a:ext>
            </a:extLst>
          </p:cNvPr>
          <p:cNvSpPr>
            <a:spLocks noGrp="1"/>
          </p:cNvSpPr>
          <p:nvPr>
            <p:ph type="title"/>
          </p:nvPr>
        </p:nvSpPr>
        <p:spPr/>
        <p:txBody>
          <a:bodyPr/>
          <a:lstStyle/>
          <a:p>
            <a:r>
              <a:rPr lang="en-AU" dirty="0">
                <a:cs typeface="Arial"/>
              </a:rPr>
              <a:t>Context of William Blake’s ‘London’</a:t>
            </a:r>
          </a:p>
        </p:txBody>
      </p:sp>
      <p:sp>
        <p:nvSpPr>
          <p:cNvPr id="5" name="Text Placeholder 4">
            <a:extLst>
              <a:ext uri="{FF2B5EF4-FFF2-40B4-BE49-F238E27FC236}">
                <a16:creationId xmlns:a16="http://schemas.microsoft.com/office/drawing/2014/main" id="{40A13495-0002-3163-E991-BC10ECF026F3}"/>
              </a:ext>
            </a:extLst>
          </p:cNvPr>
          <p:cNvSpPr>
            <a:spLocks noGrp="1"/>
          </p:cNvSpPr>
          <p:nvPr>
            <p:ph type="body" sz="quarter" idx="18"/>
          </p:nvPr>
        </p:nvSpPr>
        <p:spPr/>
        <p:txBody>
          <a:bodyPr/>
          <a:lstStyle/>
          <a:p>
            <a:r>
              <a:rPr lang="en-US" dirty="0">
                <a:cs typeface="Arial"/>
              </a:rPr>
              <a:t>Identify examples of allusion</a:t>
            </a:r>
          </a:p>
        </p:txBody>
      </p:sp>
      <p:sp>
        <p:nvSpPr>
          <p:cNvPr id="8" name="Content Placeholder 7">
            <a:extLst>
              <a:ext uri="{FF2B5EF4-FFF2-40B4-BE49-F238E27FC236}">
                <a16:creationId xmlns:a16="http://schemas.microsoft.com/office/drawing/2014/main" id="{D94CB916-F348-E5CD-FBE5-0772835AD62F}"/>
              </a:ext>
            </a:extLst>
          </p:cNvPr>
          <p:cNvSpPr>
            <a:spLocks noGrp="1"/>
          </p:cNvSpPr>
          <p:nvPr>
            <p:ph idx="1"/>
          </p:nvPr>
        </p:nvSpPr>
        <p:spPr/>
        <p:txBody>
          <a:bodyPr vert="horz" lIns="0" tIns="0" rIns="0" bIns="0" rtlCol="0" anchor="t">
            <a:noAutofit/>
          </a:bodyPr>
          <a:lstStyle/>
          <a:p>
            <a:pPr marL="285750" indent="-285750">
              <a:buFont typeface="Arial" panose="020B0604020202020204" pitchFamily="34" charset="0"/>
              <a:buChar char="•"/>
            </a:pPr>
            <a:r>
              <a:rPr lang="en-US" dirty="0">
                <a:cs typeface="Arial"/>
              </a:rPr>
              <a:t>‘London’ is a powerful critique of the social and political conditions of Blake’s time</a:t>
            </a:r>
          </a:p>
          <a:p>
            <a:pPr marL="285750" indent="-285750">
              <a:buFont typeface="Arial" panose="020B0604020202020204" pitchFamily="34" charset="0"/>
              <a:buChar char="•"/>
            </a:pPr>
            <a:r>
              <a:rPr lang="en-US" dirty="0">
                <a:cs typeface="Arial"/>
              </a:rPr>
              <a:t>Industrial Revolution was at its height</a:t>
            </a:r>
          </a:p>
          <a:p>
            <a:pPr marL="285750" indent="-285750">
              <a:buFont typeface="Arial" panose="020B0604020202020204" pitchFamily="34" charset="0"/>
              <a:buChar char="•"/>
            </a:pPr>
            <a:r>
              <a:rPr lang="en-US" dirty="0">
                <a:cs typeface="Arial"/>
              </a:rPr>
              <a:t>Blake believed society was being restructured in a way that made people lose sight of their humanity</a:t>
            </a:r>
          </a:p>
          <a:p>
            <a:pPr marL="285750" indent="-285750">
              <a:buFont typeface="Arial" panose="020B0604020202020204" pitchFamily="34" charset="0"/>
              <a:buChar char="•"/>
            </a:pPr>
            <a:r>
              <a:rPr lang="en-US" dirty="0">
                <a:cs typeface="Arial"/>
              </a:rPr>
              <a:t>Childhood was viewed as a time of purity, imagination and a natural connection to the world, in both Romantic poetry and in Christianity</a:t>
            </a:r>
            <a:endParaRPr lang="en-AU" dirty="0">
              <a:cs typeface="Arial"/>
            </a:endParaRPr>
          </a:p>
          <a:p>
            <a:pPr marL="285750" indent="-285750">
              <a:buFont typeface="Arial" panose="020B0604020202020204" pitchFamily="34" charset="0"/>
              <a:buChar char="•"/>
            </a:pPr>
            <a:r>
              <a:rPr lang="en-US" dirty="0">
                <a:cs typeface="Arial"/>
              </a:rPr>
              <a:t>Blake felt that the Church had become corrupt and had lost sight of its true purpose</a:t>
            </a:r>
          </a:p>
          <a:p>
            <a:pPr marL="285750" indent="-285750">
              <a:buFont typeface="Arial" panose="020B0604020202020204" pitchFamily="34" charset="0"/>
              <a:buChar char="•"/>
            </a:pPr>
            <a:endParaRPr lang="en-US" dirty="0"/>
          </a:p>
          <a:p>
            <a:endParaRPr lang="en-AU" dirty="0"/>
          </a:p>
        </p:txBody>
      </p:sp>
      <p:sp>
        <p:nvSpPr>
          <p:cNvPr id="4" name="Slide Number Placeholder 3">
            <a:extLst>
              <a:ext uri="{FF2B5EF4-FFF2-40B4-BE49-F238E27FC236}">
                <a16:creationId xmlns:a16="http://schemas.microsoft.com/office/drawing/2014/main" id="{EAAF05D7-C197-EB5F-4866-FCB491431B43}"/>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11</a:t>
            </a:fld>
            <a:endParaRPr lang="en-AU" dirty="0"/>
          </a:p>
        </p:txBody>
      </p:sp>
    </p:spTree>
    <p:extLst>
      <p:ext uri="{BB962C8B-B14F-4D97-AF65-F5344CB8AC3E}">
        <p14:creationId xmlns:p14="http://schemas.microsoft.com/office/powerpoint/2010/main" val="581122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BA5C7-9FB2-83FE-126D-6EEF50BA3C76}"/>
              </a:ext>
            </a:extLst>
          </p:cNvPr>
          <p:cNvSpPr>
            <a:spLocks noGrp="1"/>
          </p:cNvSpPr>
          <p:nvPr>
            <p:ph type="title"/>
          </p:nvPr>
        </p:nvSpPr>
        <p:spPr/>
        <p:txBody>
          <a:bodyPr/>
          <a:lstStyle/>
          <a:p>
            <a:r>
              <a:rPr lang="en-US" dirty="0">
                <a:cs typeface="Arial"/>
              </a:rPr>
              <a:t>Examples of a</a:t>
            </a:r>
            <a:r>
              <a:rPr lang="en-AU" dirty="0" err="1">
                <a:cs typeface="Arial"/>
              </a:rPr>
              <a:t>llusion</a:t>
            </a:r>
            <a:r>
              <a:rPr lang="en-AU" dirty="0">
                <a:cs typeface="Arial"/>
              </a:rPr>
              <a:t> in ‘London’</a:t>
            </a:r>
          </a:p>
        </p:txBody>
      </p:sp>
      <p:sp>
        <p:nvSpPr>
          <p:cNvPr id="7" name="Text Placeholder 6">
            <a:extLst>
              <a:ext uri="{FF2B5EF4-FFF2-40B4-BE49-F238E27FC236}">
                <a16:creationId xmlns:a16="http://schemas.microsoft.com/office/drawing/2014/main" id="{8DE9DF17-C197-05AB-9DB9-6577271607DA}"/>
              </a:ext>
            </a:extLst>
          </p:cNvPr>
          <p:cNvSpPr>
            <a:spLocks noGrp="1"/>
          </p:cNvSpPr>
          <p:nvPr>
            <p:ph type="body" sz="quarter" idx="18"/>
          </p:nvPr>
        </p:nvSpPr>
        <p:spPr/>
        <p:txBody>
          <a:bodyPr/>
          <a:lstStyle/>
          <a:p>
            <a:r>
              <a:rPr lang="en-US" dirty="0">
                <a:cs typeface="Arial"/>
              </a:rPr>
              <a:t>Identify examples of allusion</a:t>
            </a:r>
          </a:p>
        </p:txBody>
      </p:sp>
      <p:sp>
        <p:nvSpPr>
          <p:cNvPr id="3" name="Content Placeholder 2">
            <a:extLst>
              <a:ext uri="{FF2B5EF4-FFF2-40B4-BE49-F238E27FC236}">
                <a16:creationId xmlns:a16="http://schemas.microsoft.com/office/drawing/2014/main" id="{97BA39E4-C3E4-2CDC-58E8-52E88CB7E331}"/>
              </a:ext>
            </a:extLst>
          </p:cNvPr>
          <p:cNvSpPr>
            <a:spLocks noGrp="1"/>
          </p:cNvSpPr>
          <p:nvPr>
            <p:ph idx="1"/>
          </p:nvPr>
        </p:nvSpPr>
        <p:spPr/>
        <p:txBody>
          <a:bodyPr/>
          <a:lstStyle/>
          <a:p>
            <a:pPr marL="285750" indent="-285750">
              <a:buFont typeface="Arial" panose="020B0604020202020204" pitchFamily="34" charset="0"/>
              <a:buChar char="•"/>
            </a:pPr>
            <a:r>
              <a:rPr lang="en-US" b="1" dirty="0">
                <a:latin typeface="Arial" panose="020B0604020202020204" pitchFamily="34" charset="0"/>
                <a:cs typeface="Arial"/>
              </a:rPr>
              <a:t>‘</a:t>
            </a:r>
            <a:r>
              <a:rPr lang="en-US" b="1" dirty="0" err="1">
                <a:latin typeface="Arial" panose="020B0604020202020204" pitchFamily="34" charset="0"/>
                <a:cs typeface="Arial"/>
              </a:rPr>
              <a:t>charter’d</a:t>
            </a:r>
            <a:r>
              <a:rPr lang="en-US" b="1" dirty="0">
                <a:latin typeface="Arial" panose="020B0604020202020204" pitchFamily="34" charset="0"/>
                <a:cs typeface="Arial"/>
              </a:rPr>
              <a:t>’</a:t>
            </a:r>
            <a:r>
              <a:rPr lang="en-US" dirty="0">
                <a:latin typeface="Arial" panose="020B0604020202020204" pitchFamily="34" charset="0"/>
                <a:cs typeface="Arial"/>
              </a:rPr>
              <a:t> </a:t>
            </a:r>
            <a:r>
              <a:rPr lang="en-US" dirty="0">
                <a:cs typeface="Arial"/>
              </a:rPr>
              <a:t>– Blake is criticising Capitalism, as he </a:t>
            </a:r>
            <a:r>
              <a:rPr lang="en-US" dirty="0" err="1">
                <a:cs typeface="Arial"/>
              </a:rPr>
              <a:t>emphasises</a:t>
            </a:r>
            <a:r>
              <a:rPr lang="en-US" dirty="0">
                <a:cs typeface="Arial"/>
              </a:rPr>
              <a:t> that both the streets </a:t>
            </a:r>
            <a:r>
              <a:rPr lang="en-US" i="1" dirty="0">
                <a:cs typeface="Arial"/>
              </a:rPr>
              <a:t>and </a:t>
            </a:r>
            <a:r>
              <a:rPr lang="en-US" dirty="0">
                <a:cs typeface="Arial"/>
              </a:rPr>
              <a:t>the river Thames, which was traditionally a symbol of freedom, are owned. </a:t>
            </a:r>
            <a:r>
              <a:rPr lang="en-US" dirty="0">
                <a:latin typeface="Arial" panose="020B0604020202020204" pitchFamily="34" charset="0"/>
                <a:cs typeface="Arial"/>
              </a:rPr>
              <a:t>‘</a:t>
            </a:r>
            <a:r>
              <a:rPr lang="en-US" dirty="0" err="1">
                <a:latin typeface="Arial" panose="020B0604020202020204" pitchFamily="34" charset="0"/>
                <a:cs typeface="Arial"/>
              </a:rPr>
              <a:t>charter’d</a:t>
            </a:r>
            <a:r>
              <a:rPr lang="en-US" dirty="0">
                <a:latin typeface="Arial" panose="020B0604020202020204" pitchFamily="34" charset="0"/>
                <a:cs typeface="Arial"/>
              </a:rPr>
              <a:t>’ </a:t>
            </a:r>
            <a:r>
              <a:rPr lang="en-US" dirty="0">
                <a:cs typeface="Arial"/>
              </a:rPr>
              <a:t>may also allude to Thomas Paine’s ‘Rights of Man’ which argued in favour of the principles of the French Revolution.</a:t>
            </a:r>
          </a:p>
          <a:p>
            <a:pPr marL="285750" indent="-285750">
              <a:buFont typeface="Arial" panose="020B0604020202020204" pitchFamily="34" charset="0"/>
              <a:buChar char="•"/>
            </a:pPr>
            <a:r>
              <a:rPr lang="en-US" b="1" dirty="0">
                <a:latin typeface="Arial" panose="020B0604020202020204" pitchFamily="34" charset="0"/>
                <a:cs typeface="Arial"/>
              </a:rPr>
              <a:t>‘mind-</a:t>
            </a:r>
            <a:r>
              <a:rPr lang="en-US" b="1" dirty="0" err="1">
                <a:latin typeface="Arial" panose="020B0604020202020204" pitchFamily="34" charset="0"/>
                <a:cs typeface="Arial"/>
              </a:rPr>
              <a:t>forg’d</a:t>
            </a:r>
            <a:r>
              <a:rPr lang="en-US" b="1" dirty="0">
                <a:latin typeface="Arial" panose="020B0604020202020204" pitchFamily="34" charset="0"/>
                <a:cs typeface="Arial"/>
              </a:rPr>
              <a:t> manacles’ </a:t>
            </a:r>
            <a:r>
              <a:rPr lang="en-US" dirty="0">
                <a:cs typeface="Arial"/>
              </a:rPr>
              <a:t>– alludes to London’s unwillingness to follow the lead of France and revolt against their oppressors. Here, Blake is criticising Londoner’s willingness to remain slaves rather than revolt.</a:t>
            </a:r>
          </a:p>
          <a:p>
            <a:pPr marL="285750" indent="-285750">
              <a:buFont typeface="Arial" panose="020B0604020202020204" pitchFamily="34" charset="0"/>
              <a:buChar char="•"/>
            </a:pPr>
            <a:r>
              <a:rPr lang="en-US" b="1" dirty="0">
                <a:latin typeface="Arial" panose="020B0604020202020204" pitchFamily="34" charset="0"/>
                <a:cs typeface="Arial"/>
              </a:rPr>
              <a:t>‘And the hapless Soldier’s sigh / Runs in blood down Palace walls’ </a:t>
            </a:r>
            <a:r>
              <a:rPr lang="en-US" dirty="0">
                <a:cs typeface="Arial"/>
              </a:rPr>
              <a:t>– biblical allusion to the story of the Fall of Man, suggesting that the corruption and violence of the ruling class is a result of their separation from God.</a:t>
            </a:r>
          </a:p>
          <a:p>
            <a:pPr marL="285750" indent="-285750">
              <a:buFont typeface="Arial" panose="020B0604020202020204" pitchFamily="34" charset="0"/>
              <a:buChar char="•"/>
            </a:pPr>
            <a:endParaRPr lang="en-US" dirty="0">
              <a:latin typeface="Arial"/>
              <a:cs typeface="Arial"/>
            </a:endParaRPr>
          </a:p>
          <a:p>
            <a:pPr marL="285750" indent="-285750">
              <a:buFont typeface="Arial" panose="020B0604020202020204" pitchFamily="34" charset="0"/>
              <a:buChar char="•"/>
            </a:pPr>
            <a:endParaRPr lang="en-AU" b="1" dirty="0">
              <a:latin typeface="Arial"/>
              <a:cs typeface="Arial"/>
            </a:endParaRPr>
          </a:p>
        </p:txBody>
      </p:sp>
      <p:sp>
        <p:nvSpPr>
          <p:cNvPr id="4" name="Slide Number Placeholder 3">
            <a:extLst>
              <a:ext uri="{FF2B5EF4-FFF2-40B4-BE49-F238E27FC236}">
                <a16:creationId xmlns:a16="http://schemas.microsoft.com/office/drawing/2014/main" id="{EAAF05D7-C197-EB5F-4866-FCB491431B43}"/>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12</a:t>
            </a:fld>
            <a:endParaRPr lang="en-AU"/>
          </a:p>
        </p:txBody>
      </p:sp>
    </p:spTree>
    <p:extLst>
      <p:ext uri="{BB962C8B-B14F-4D97-AF65-F5344CB8AC3E}">
        <p14:creationId xmlns:p14="http://schemas.microsoft.com/office/powerpoint/2010/main" val="3047400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6">
            <a:extLst>
              <a:ext uri="{FF2B5EF4-FFF2-40B4-BE49-F238E27FC236}">
                <a16:creationId xmlns:a16="http://schemas.microsoft.com/office/drawing/2014/main" id="{958BF51B-1153-65C0-EC46-DE81F5155D85}"/>
              </a:ext>
              <a:ext uri="{C183D7F6-B498-43B3-948B-1728B52AA6E4}">
                <adec:decorative xmlns:adec="http://schemas.microsoft.com/office/drawing/2017/decorative" val="1"/>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p:pic>
      <p:sp>
        <p:nvSpPr>
          <p:cNvPr id="2" name="Title 1">
            <a:extLst>
              <a:ext uri="{FF2B5EF4-FFF2-40B4-BE49-F238E27FC236}">
                <a16:creationId xmlns:a16="http://schemas.microsoft.com/office/drawing/2014/main" id="{FCCBA5C7-9FB2-83FE-126D-6EEF50BA3C76}"/>
              </a:ext>
            </a:extLst>
          </p:cNvPr>
          <p:cNvSpPr>
            <a:spLocks noGrp="1"/>
          </p:cNvSpPr>
          <p:nvPr>
            <p:ph type="title"/>
          </p:nvPr>
        </p:nvSpPr>
        <p:spPr>
          <a:xfrm>
            <a:off x="5399999" y="359999"/>
            <a:ext cx="3634671" cy="991723"/>
          </a:xfrm>
        </p:spPr>
        <p:txBody>
          <a:bodyPr/>
          <a:lstStyle/>
          <a:p>
            <a:r>
              <a:rPr lang="en-US" dirty="0">
                <a:cs typeface="Arial"/>
              </a:rPr>
              <a:t>Representation of children</a:t>
            </a:r>
            <a:endParaRPr lang="en-AU" dirty="0">
              <a:cs typeface="Arial"/>
            </a:endParaRPr>
          </a:p>
        </p:txBody>
      </p:sp>
      <p:sp>
        <p:nvSpPr>
          <p:cNvPr id="3" name="Content Placeholder 2">
            <a:extLst>
              <a:ext uri="{FF2B5EF4-FFF2-40B4-BE49-F238E27FC236}">
                <a16:creationId xmlns:a16="http://schemas.microsoft.com/office/drawing/2014/main" id="{97BA39E4-C3E4-2CDC-58E8-52E88CB7E331}"/>
              </a:ext>
            </a:extLst>
          </p:cNvPr>
          <p:cNvSpPr>
            <a:spLocks noGrp="1"/>
          </p:cNvSpPr>
          <p:nvPr>
            <p:ph type="body" sz="quarter" idx="18"/>
          </p:nvPr>
        </p:nvSpPr>
        <p:spPr>
          <a:xfrm>
            <a:off x="5399998" y="1489418"/>
            <a:ext cx="5400000" cy="294189"/>
          </a:xfrm>
        </p:spPr>
        <p:txBody>
          <a:bodyPr/>
          <a:lstStyle/>
          <a:p>
            <a:r>
              <a:rPr lang="en-US" dirty="0">
                <a:cs typeface="Arial"/>
              </a:rPr>
              <a:t>Identify examples of allusion</a:t>
            </a:r>
          </a:p>
        </p:txBody>
      </p:sp>
      <p:sp>
        <p:nvSpPr>
          <p:cNvPr id="9" name="Text Placeholder 8">
            <a:extLst>
              <a:ext uri="{FF2B5EF4-FFF2-40B4-BE49-F238E27FC236}">
                <a16:creationId xmlns:a16="http://schemas.microsoft.com/office/drawing/2014/main" id="{194BF974-001A-3C2A-B779-699F0A14F17C}"/>
              </a:ext>
            </a:extLst>
          </p:cNvPr>
          <p:cNvSpPr>
            <a:spLocks noGrp="1"/>
          </p:cNvSpPr>
          <p:nvPr>
            <p:ph type="body" sz="quarter" idx="17"/>
          </p:nvPr>
        </p:nvSpPr>
        <p:spPr>
          <a:xfrm>
            <a:off x="5400675" y="2257200"/>
            <a:ext cx="6407150" cy="4075480"/>
          </a:xfrm>
        </p:spPr>
        <p:txBody>
          <a:bodyPr/>
          <a:lstStyle/>
          <a:p>
            <a:r>
              <a:rPr lang="en-US" sz="1800" dirty="0">
                <a:cs typeface="Arial"/>
              </a:rPr>
              <a:t>Images of children in the poem directly contrast what is understood about the freedom, creativity, purity and innocence of childhood:</a:t>
            </a:r>
          </a:p>
          <a:p>
            <a:pPr marL="285750" indent="-285750">
              <a:buFont typeface="Arial" panose="020B0604020202020204" pitchFamily="34" charset="0"/>
              <a:buChar char="•"/>
            </a:pPr>
            <a:r>
              <a:rPr lang="en-US" sz="1800" b="1" dirty="0">
                <a:latin typeface="Arial" panose="020B0604020202020204" pitchFamily="34" charset="0"/>
                <a:cs typeface="Arial"/>
              </a:rPr>
              <a:t>‘every Infants cry of fear’</a:t>
            </a:r>
          </a:p>
          <a:p>
            <a:pPr marL="285750" indent="-285750">
              <a:buFont typeface="Arial" panose="020B0604020202020204" pitchFamily="34" charset="0"/>
              <a:buChar char="•"/>
            </a:pPr>
            <a:r>
              <a:rPr lang="en-US" sz="1800" b="1" dirty="0">
                <a:latin typeface="Arial" panose="020B0604020202020204" pitchFamily="34" charset="0"/>
                <a:cs typeface="Arial"/>
              </a:rPr>
              <a:t>‘the Chimney-sweepers cry’</a:t>
            </a:r>
          </a:p>
          <a:p>
            <a:pPr marL="285750" indent="-285750">
              <a:buFont typeface="Arial" panose="020B0604020202020204" pitchFamily="34" charset="0"/>
              <a:buChar char="•"/>
            </a:pPr>
            <a:r>
              <a:rPr lang="en-AU" sz="1800" b="1" dirty="0">
                <a:latin typeface="Arial" panose="020B0604020202020204" pitchFamily="34" charset="0"/>
                <a:cs typeface="Arial"/>
              </a:rPr>
              <a:t>‘the new-born Infants tear’</a:t>
            </a:r>
          </a:p>
          <a:p>
            <a:endParaRPr lang="en-AU" dirty="0">
              <a:latin typeface="Arial"/>
              <a:cs typeface="Arial"/>
            </a:endParaRPr>
          </a:p>
        </p:txBody>
      </p:sp>
      <p:sp>
        <p:nvSpPr>
          <p:cNvPr id="4" name="Slide Number Placeholder 3">
            <a:extLst>
              <a:ext uri="{FF2B5EF4-FFF2-40B4-BE49-F238E27FC236}">
                <a16:creationId xmlns:a16="http://schemas.microsoft.com/office/drawing/2014/main" id="{EAAF05D7-C197-EB5F-4866-FCB491431B43}"/>
              </a:ext>
              <a:ext uri="{C183D7F6-B498-43B3-948B-1728B52AA6E4}">
                <adec:decorative xmlns:adec="http://schemas.microsoft.com/office/drawing/2017/decorative" val="1"/>
              </a:ext>
            </a:extLst>
          </p:cNvPr>
          <p:cNvSpPr>
            <a:spLocks noGrp="1"/>
          </p:cNvSpPr>
          <p:nvPr>
            <p:ph type="sldNum" sz="quarter" idx="16"/>
          </p:nvPr>
        </p:nvSpPr>
        <p:spPr/>
        <p:txBody>
          <a:bodyPr/>
          <a:lstStyle/>
          <a:p>
            <a:fld id="{10A01DC5-1685-4615-8240-15192985C6A2}" type="slidenum">
              <a:rPr lang="en-AU" smtClean="0"/>
              <a:pPr/>
              <a:t>13</a:t>
            </a:fld>
            <a:endParaRPr lang="en-AU" dirty="0"/>
          </a:p>
        </p:txBody>
      </p:sp>
    </p:spTree>
    <p:extLst>
      <p:ext uri="{BB962C8B-B14F-4D97-AF65-F5344CB8AC3E}">
        <p14:creationId xmlns:p14="http://schemas.microsoft.com/office/powerpoint/2010/main" val="338863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A6A8B-31D6-826B-73A9-F96CBCA26567}"/>
              </a:ext>
            </a:extLst>
          </p:cNvPr>
          <p:cNvSpPr>
            <a:spLocks noGrp="1"/>
          </p:cNvSpPr>
          <p:nvPr>
            <p:ph type="title"/>
          </p:nvPr>
        </p:nvSpPr>
        <p:spPr/>
        <p:txBody>
          <a:bodyPr/>
          <a:lstStyle/>
          <a:p>
            <a:r>
              <a:rPr lang="en-US" dirty="0">
                <a:cs typeface="Arial"/>
              </a:rPr>
              <a:t>Writing about allusion</a:t>
            </a:r>
            <a:endParaRPr lang="en-AU" dirty="0">
              <a:cs typeface="Arial"/>
            </a:endParaRPr>
          </a:p>
        </p:txBody>
      </p:sp>
      <p:sp>
        <p:nvSpPr>
          <p:cNvPr id="10" name="Text Placeholder 9">
            <a:extLst>
              <a:ext uri="{FF2B5EF4-FFF2-40B4-BE49-F238E27FC236}">
                <a16:creationId xmlns:a16="http://schemas.microsoft.com/office/drawing/2014/main" id="{DFAAC2C0-34C0-B021-9F24-AE7D19BBEDBA}"/>
              </a:ext>
            </a:extLst>
          </p:cNvPr>
          <p:cNvSpPr>
            <a:spLocks noGrp="1"/>
          </p:cNvSpPr>
          <p:nvPr>
            <p:ph type="body" sz="quarter" idx="18"/>
          </p:nvPr>
        </p:nvSpPr>
        <p:spPr/>
        <p:txBody>
          <a:bodyPr/>
          <a:lstStyle/>
          <a:p>
            <a:r>
              <a:rPr lang="en-US" dirty="0">
                <a:cs typeface="Arial"/>
              </a:rPr>
              <a:t>E</a:t>
            </a:r>
            <a:r>
              <a:rPr lang="en-AU" dirty="0">
                <a:cs typeface="Arial"/>
              </a:rPr>
              <a:t>xplain how allusion is used in William Blake’s ‘London’.</a:t>
            </a:r>
            <a:endParaRPr lang="en-US" dirty="0">
              <a:cs typeface="Arial"/>
            </a:endParaRPr>
          </a:p>
        </p:txBody>
      </p:sp>
      <p:sp>
        <p:nvSpPr>
          <p:cNvPr id="5" name="Content Placeholder 4">
            <a:extLst>
              <a:ext uri="{FF2B5EF4-FFF2-40B4-BE49-F238E27FC236}">
                <a16:creationId xmlns:a16="http://schemas.microsoft.com/office/drawing/2014/main" id="{A0919728-270D-3ED5-810D-B0A255270BFE}"/>
              </a:ext>
            </a:extLst>
          </p:cNvPr>
          <p:cNvSpPr>
            <a:spLocks noGrp="1"/>
          </p:cNvSpPr>
          <p:nvPr>
            <p:ph idx="1"/>
          </p:nvPr>
        </p:nvSpPr>
        <p:spPr/>
        <p:txBody>
          <a:bodyPr/>
          <a:lstStyle/>
          <a:p>
            <a:r>
              <a:rPr lang="en-US" dirty="0">
                <a:cs typeface="Arial"/>
              </a:rPr>
              <a:t>In order to identify and analyse the use of allusion in a text, you will need to firstly understand the text’s context. Here are 2 structures you may use to integrate discussion of context and improve the depth of your response:</a:t>
            </a:r>
          </a:p>
          <a:p>
            <a:pPr marL="285750" indent="-285750">
              <a:buFont typeface="Arial" panose="020B0604020202020204" pitchFamily="34" charset="0"/>
              <a:buChar char="•"/>
            </a:pPr>
            <a:r>
              <a:rPr lang="en-US" dirty="0">
                <a:cs typeface="Arial"/>
              </a:rPr>
              <a:t>Context </a:t>
            </a:r>
            <a:r>
              <a:rPr lang="en-US" dirty="0">
                <a:cs typeface="Arial"/>
                <a:sym typeface="Wingdings" panose="05000000000000000000" pitchFamily="2" charset="2"/>
              </a:rPr>
              <a:t> example  explanation</a:t>
            </a:r>
          </a:p>
          <a:p>
            <a:pPr marL="285750" indent="-285750">
              <a:buFont typeface="Arial" panose="020B0604020202020204" pitchFamily="34" charset="0"/>
              <a:buChar char="•"/>
            </a:pPr>
            <a:r>
              <a:rPr lang="en-US" dirty="0">
                <a:cs typeface="Arial"/>
                <a:sym typeface="Wingdings" panose="05000000000000000000" pitchFamily="2" charset="2"/>
              </a:rPr>
              <a:t>Example  context  explanation</a:t>
            </a:r>
            <a:endParaRPr lang="en-AU" dirty="0">
              <a:cs typeface="Arial"/>
            </a:endParaRPr>
          </a:p>
        </p:txBody>
      </p:sp>
      <p:sp>
        <p:nvSpPr>
          <p:cNvPr id="3" name="Slide Number Placeholder 2">
            <a:extLst>
              <a:ext uri="{FF2B5EF4-FFF2-40B4-BE49-F238E27FC236}">
                <a16:creationId xmlns:a16="http://schemas.microsoft.com/office/drawing/2014/main" id="{2FB2A863-763B-6452-D954-D6B1D934ACA3}"/>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14</a:t>
            </a:fld>
            <a:endParaRPr lang="en-AU" dirty="0"/>
          </a:p>
        </p:txBody>
      </p:sp>
    </p:spTree>
    <p:extLst>
      <p:ext uri="{BB962C8B-B14F-4D97-AF65-F5344CB8AC3E}">
        <p14:creationId xmlns:p14="http://schemas.microsoft.com/office/powerpoint/2010/main" val="2922284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DDD56569-2EC7-3095-7063-BD6AC2A6A6E6}"/>
              </a:ext>
            </a:extLst>
          </p:cNvPr>
          <p:cNvSpPr>
            <a:spLocks noGrp="1"/>
          </p:cNvSpPr>
          <p:nvPr>
            <p:ph type="title"/>
          </p:nvPr>
        </p:nvSpPr>
        <p:spPr/>
        <p:txBody>
          <a:bodyPr/>
          <a:lstStyle/>
          <a:p>
            <a:r>
              <a:rPr lang="en-US" dirty="0">
                <a:cs typeface="Arial"/>
              </a:rPr>
              <a:t>Context </a:t>
            </a:r>
            <a:r>
              <a:rPr lang="en-US" dirty="0">
                <a:cs typeface="Arial"/>
                <a:sym typeface="Wingdings" panose="05000000000000000000" pitchFamily="2" charset="2"/>
              </a:rPr>
              <a:t> example  explanation</a:t>
            </a:r>
            <a:br>
              <a:rPr lang="en-US" dirty="0">
                <a:latin typeface="Arial"/>
                <a:cs typeface="Arial"/>
                <a:sym typeface="Wingdings" panose="05000000000000000000" pitchFamily="2" charset="2"/>
              </a:rPr>
            </a:br>
            <a:endParaRPr lang="en-AU" dirty="0">
              <a:latin typeface="Arial"/>
              <a:cs typeface="Arial"/>
            </a:endParaRPr>
          </a:p>
        </p:txBody>
      </p:sp>
      <p:sp>
        <p:nvSpPr>
          <p:cNvPr id="19" name="Text Placeholder 18">
            <a:extLst>
              <a:ext uri="{FF2B5EF4-FFF2-40B4-BE49-F238E27FC236}">
                <a16:creationId xmlns:a16="http://schemas.microsoft.com/office/drawing/2014/main" id="{5D6C1F22-0FE1-D95F-A5C6-550CDB9DD53B}"/>
              </a:ext>
            </a:extLst>
          </p:cNvPr>
          <p:cNvSpPr>
            <a:spLocks noGrp="1"/>
          </p:cNvSpPr>
          <p:nvPr>
            <p:ph type="body" sz="quarter" idx="18"/>
          </p:nvPr>
        </p:nvSpPr>
        <p:spPr/>
        <p:txBody>
          <a:bodyPr/>
          <a:lstStyle/>
          <a:p>
            <a:r>
              <a:rPr lang="en-US" dirty="0">
                <a:cs typeface="Arial"/>
              </a:rPr>
              <a:t>E</a:t>
            </a:r>
            <a:r>
              <a:rPr lang="en-AU" dirty="0">
                <a:cs typeface="Arial"/>
              </a:rPr>
              <a:t>xplain how allusion is used in William Blake’s ‘London’.</a:t>
            </a:r>
            <a:endParaRPr lang="en-US" dirty="0">
              <a:cs typeface="Arial"/>
            </a:endParaRPr>
          </a:p>
        </p:txBody>
      </p:sp>
      <p:sp>
        <p:nvSpPr>
          <p:cNvPr id="5" name="Content Placeholder 4">
            <a:extLst>
              <a:ext uri="{FF2B5EF4-FFF2-40B4-BE49-F238E27FC236}">
                <a16:creationId xmlns:a16="http://schemas.microsoft.com/office/drawing/2014/main" id="{AB14EF33-EC62-0B65-8D32-ED29FE964D7E}"/>
              </a:ext>
            </a:extLst>
          </p:cNvPr>
          <p:cNvSpPr>
            <a:spLocks noGrp="1"/>
          </p:cNvSpPr>
          <p:nvPr>
            <p:ph idx="1"/>
          </p:nvPr>
        </p:nvSpPr>
        <p:spPr/>
        <p:txBody>
          <a:bodyPr/>
          <a:lstStyle/>
          <a:p>
            <a:r>
              <a:rPr lang="en-US" dirty="0">
                <a:cs typeface="Arial"/>
              </a:rPr>
              <a:t>William Blake’s poem ‘London’ is a powerful critique of the social and political conditions of his time, conditions that resulted in revolutions in both France and America. It is possible that the use of ‘charter'd’ is an allusion to Thomas Paine's Rights of Man where he states, ‘Every chartered town is an aristocratical monopoly of itself’. This book argued in favour of the principles of the French Revolution (1789) and by using the repetition of ‘charter'd’ Blake not only alludes to Paine but positions the reader to reflect on how everything is owned, even the streets and rivers. In this way Blake reaffirms the social consequences of the Industrial revolution.</a:t>
            </a:r>
            <a:endParaRPr lang="en-AU" dirty="0">
              <a:cs typeface="Arial"/>
            </a:endParaRPr>
          </a:p>
        </p:txBody>
      </p:sp>
      <p:sp>
        <p:nvSpPr>
          <p:cNvPr id="3" name="Slide Number Placeholder 2">
            <a:extLst>
              <a:ext uri="{FF2B5EF4-FFF2-40B4-BE49-F238E27FC236}">
                <a16:creationId xmlns:a16="http://schemas.microsoft.com/office/drawing/2014/main" id="{D5F580BD-F203-1527-1BF4-98929D5C47CE}"/>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15</a:t>
            </a:fld>
            <a:endParaRPr lang="en-AU" dirty="0"/>
          </a:p>
        </p:txBody>
      </p:sp>
    </p:spTree>
    <p:extLst>
      <p:ext uri="{BB962C8B-B14F-4D97-AF65-F5344CB8AC3E}">
        <p14:creationId xmlns:p14="http://schemas.microsoft.com/office/powerpoint/2010/main" val="3402973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DDD56569-2EC7-3095-7063-BD6AC2A6A6E6}"/>
              </a:ext>
            </a:extLst>
          </p:cNvPr>
          <p:cNvSpPr>
            <a:spLocks noGrp="1"/>
          </p:cNvSpPr>
          <p:nvPr>
            <p:ph type="title"/>
          </p:nvPr>
        </p:nvSpPr>
        <p:spPr/>
        <p:txBody>
          <a:bodyPr/>
          <a:lstStyle/>
          <a:p>
            <a:r>
              <a:rPr lang="en-US" dirty="0">
                <a:cs typeface="Arial"/>
                <a:sym typeface="Wingdings" panose="05000000000000000000" pitchFamily="2" charset="2"/>
              </a:rPr>
              <a:t>Example  context  explanation</a:t>
            </a:r>
            <a:endParaRPr lang="en-AU" dirty="0">
              <a:cs typeface="Arial"/>
            </a:endParaRPr>
          </a:p>
        </p:txBody>
      </p:sp>
      <p:sp>
        <p:nvSpPr>
          <p:cNvPr id="2" name="Text Placeholder 1">
            <a:extLst>
              <a:ext uri="{FF2B5EF4-FFF2-40B4-BE49-F238E27FC236}">
                <a16:creationId xmlns:a16="http://schemas.microsoft.com/office/drawing/2014/main" id="{A58D06B8-FB39-63D0-3F6F-BDAA4A5CC2B7}"/>
              </a:ext>
            </a:extLst>
          </p:cNvPr>
          <p:cNvSpPr>
            <a:spLocks noGrp="1"/>
          </p:cNvSpPr>
          <p:nvPr>
            <p:ph type="body" sz="quarter" idx="18"/>
          </p:nvPr>
        </p:nvSpPr>
        <p:spPr/>
        <p:txBody>
          <a:bodyPr/>
          <a:lstStyle/>
          <a:p>
            <a:r>
              <a:rPr lang="en-US" dirty="0">
                <a:cs typeface="Arial"/>
              </a:rPr>
              <a:t>Explain examples of allusion in William Blake’s ‘London’ using context</a:t>
            </a:r>
          </a:p>
        </p:txBody>
      </p:sp>
      <p:sp>
        <p:nvSpPr>
          <p:cNvPr id="5" name="Content Placeholder 4">
            <a:extLst>
              <a:ext uri="{FF2B5EF4-FFF2-40B4-BE49-F238E27FC236}">
                <a16:creationId xmlns:a16="http://schemas.microsoft.com/office/drawing/2014/main" id="{AB14EF33-EC62-0B65-8D32-ED29FE964D7E}"/>
              </a:ext>
            </a:extLst>
          </p:cNvPr>
          <p:cNvSpPr>
            <a:spLocks noGrp="1"/>
          </p:cNvSpPr>
          <p:nvPr>
            <p:ph idx="1"/>
          </p:nvPr>
        </p:nvSpPr>
        <p:spPr/>
        <p:txBody>
          <a:bodyPr/>
          <a:lstStyle/>
          <a:p>
            <a:r>
              <a:rPr lang="en-US" dirty="0">
                <a:cs typeface="Arial"/>
              </a:rPr>
              <a:t>In William Blake’s ‘London’, it is possible that the use of ‘charter'd’ is an allusion to Thomas Paine's Rights of Man where he states, ‘Every chartered town is an aristocratical monopoly of itself’. Blake uses the term ‘charter’d’ twice in the opening, reinforcing how everything is owned by the ruling class, even the streets and rivers. Ultimately, Blake is making a powerful critique of the social and political conditions of the time, and possibly backing Paine’s support of the principles of the French revolution. In this way, Blake accentuates the misery and pain felt by the people of London and links this to the consequences of the Industrial revolution.</a:t>
            </a:r>
            <a:endParaRPr lang="en-AU" dirty="0">
              <a:cs typeface="Arial"/>
            </a:endParaRPr>
          </a:p>
        </p:txBody>
      </p:sp>
      <p:sp>
        <p:nvSpPr>
          <p:cNvPr id="3" name="Slide Number Placeholder 2">
            <a:extLst>
              <a:ext uri="{FF2B5EF4-FFF2-40B4-BE49-F238E27FC236}">
                <a16:creationId xmlns:a16="http://schemas.microsoft.com/office/drawing/2014/main" id="{D5F580BD-F203-1527-1BF4-98929D5C47CE}"/>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16</a:t>
            </a:fld>
            <a:endParaRPr lang="en-AU" dirty="0"/>
          </a:p>
        </p:txBody>
      </p:sp>
    </p:spTree>
    <p:extLst>
      <p:ext uri="{BB962C8B-B14F-4D97-AF65-F5344CB8AC3E}">
        <p14:creationId xmlns:p14="http://schemas.microsoft.com/office/powerpoint/2010/main" val="55065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18FF1-3852-B1E8-4154-B7C7F8698538}"/>
              </a:ext>
            </a:extLst>
          </p:cNvPr>
          <p:cNvSpPr>
            <a:spLocks noGrp="1"/>
          </p:cNvSpPr>
          <p:nvPr>
            <p:ph type="title"/>
          </p:nvPr>
        </p:nvSpPr>
        <p:spPr/>
        <p:txBody>
          <a:bodyPr/>
          <a:lstStyle/>
          <a:p>
            <a:r>
              <a:rPr lang="en-US" dirty="0">
                <a:cs typeface="Arial"/>
              </a:rPr>
              <a:t>Writing about allusion in ‘London’</a:t>
            </a:r>
            <a:endParaRPr lang="en-AU" dirty="0">
              <a:cs typeface="Arial"/>
            </a:endParaRPr>
          </a:p>
        </p:txBody>
      </p:sp>
      <p:sp>
        <p:nvSpPr>
          <p:cNvPr id="4" name="Text Placeholder 3">
            <a:extLst>
              <a:ext uri="{FF2B5EF4-FFF2-40B4-BE49-F238E27FC236}">
                <a16:creationId xmlns:a16="http://schemas.microsoft.com/office/drawing/2014/main" id="{38BA6CF3-6B44-FFA4-72DB-CC87749F80BC}"/>
              </a:ext>
            </a:extLst>
          </p:cNvPr>
          <p:cNvSpPr>
            <a:spLocks noGrp="1"/>
          </p:cNvSpPr>
          <p:nvPr>
            <p:ph type="body" sz="quarter" idx="18"/>
          </p:nvPr>
        </p:nvSpPr>
        <p:spPr/>
        <p:txBody>
          <a:bodyPr/>
          <a:lstStyle/>
          <a:p>
            <a:r>
              <a:rPr lang="en-US" dirty="0">
                <a:cs typeface="Arial"/>
              </a:rPr>
              <a:t>E</a:t>
            </a:r>
            <a:r>
              <a:rPr lang="en-AU" dirty="0">
                <a:cs typeface="Arial"/>
              </a:rPr>
              <a:t>xplain how allusion is used in William Blake’s ‘London’</a:t>
            </a:r>
            <a:endParaRPr lang="en-US" dirty="0">
              <a:cs typeface="Arial"/>
            </a:endParaRPr>
          </a:p>
        </p:txBody>
      </p:sp>
      <p:sp>
        <p:nvSpPr>
          <p:cNvPr id="5" name="Content Placeholder 4">
            <a:extLst>
              <a:ext uri="{FF2B5EF4-FFF2-40B4-BE49-F238E27FC236}">
                <a16:creationId xmlns:a16="http://schemas.microsoft.com/office/drawing/2014/main" id="{9F08F638-E919-CA0E-BC93-5C817FAD069D}"/>
              </a:ext>
            </a:extLst>
          </p:cNvPr>
          <p:cNvSpPr>
            <a:spLocks noGrp="1"/>
          </p:cNvSpPr>
          <p:nvPr>
            <p:ph sz="half" idx="1"/>
          </p:nvPr>
        </p:nvSpPr>
        <p:spPr/>
        <p:txBody>
          <a:bodyPr/>
          <a:lstStyle/>
          <a:p>
            <a:r>
              <a:rPr lang="en-US" dirty="0">
                <a:cs typeface="Arial"/>
              </a:rPr>
              <a:t>Choose one of the allusions listed on the right and write an explanation using context </a:t>
            </a:r>
            <a:r>
              <a:rPr lang="en-US" dirty="0">
                <a:cs typeface="Arial"/>
                <a:sym typeface="Wingdings" panose="05000000000000000000" pitchFamily="2" charset="2"/>
              </a:rPr>
              <a:t> example  explanation or example  context  explanation.</a:t>
            </a:r>
          </a:p>
          <a:p>
            <a:r>
              <a:rPr lang="en-US" dirty="0">
                <a:cs typeface="Arial"/>
                <a:sym typeface="Wingdings" panose="05000000000000000000" pitchFamily="2" charset="2"/>
              </a:rPr>
              <a:t>You may need to do some additional research into the context of London at the time or Blake’s reference to the Bible.</a:t>
            </a:r>
            <a:endParaRPr lang="en-AU" dirty="0">
              <a:cs typeface="Arial"/>
            </a:endParaRPr>
          </a:p>
        </p:txBody>
      </p:sp>
      <p:sp>
        <p:nvSpPr>
          <p:cNvPr id="6" name="Content Placeholder 5">
            <a:extLst>
              <a:ext uri="{FF2B5EF4-FFF2-40B4-BE49-F238E27FC236}">
                <a16:creationId xmlns:a16="http://schemas.microsoft.com/office/drawing/2014/main" id="{EB0AA2BA-F0BC-D73A-B9D1-DBDB1145C2F5}"/>
              </a:ext>
            </a:extLst>
          </p:cNvPr>
          <p:cNvSpPr>
            <a:spLocks noGrp="1"/>
          </p:cNvSpPr>
          <p:nvPr>
            <p:ph sz="half" idx="19"/>
          </p:nvPr>
        </p:nvSpPr>
        <p:spPr>
          <a:xfrm>
            <a:off x="6675237" y="1807226"/>
            <a:ext cx="4903850" cy="3988742"/>
          </a:xfrm>
        </p:spPr>
        <p:txBody>
          <a:bodyPr/>
          <a:lstStyle/>
          <a:p>
            <a:pPr marL="285750" indent="-285750">
              <a:buFont typeface="Arial" panose="020B0604020202020204" pitchFamily="34" charset="0"/>
              <a:buChar char="•"/>
            </a:pPr>
            <a:r>
              <a:rPr lang="en-US" dirty="0">
                <a:cs typeface="Arial"/>
              </a:rPr>
              <a:t>Allusion to the unwillingness to revolt in </a:t>
            </a:r>
            <a:r>
              <a:rPr lang="en-US" b="1" dirty="0">
                <a:latin typeface="Arial" panose="020B0604020202020204" pitchFamily="34" charset="0"/>
                <a:cs typeface="Arial"/>
              </a:rPr>
              <a:t>‘mind-</a:t>
            </a:r>
            <a:r>
              <a:rPr lang="en-US" b="1" dirty="0" err="1">
                <a:latin typeface="Arial" panose="020B0604020202020204" pitchFamily="34" charset="0"/>
                <a:cs typeface="Arial"/>
              </a:rPr>
              <a:t>forg’d</a:t>
            </a:r>
            <a:r>
              <a:rPr lang="en-US" b="1" dirty="0">
                <a:latin typeface="Arial" panose="020B0604020202020204" pitchFamily="34" charset="0"/>
                <a:cs typeface="Arial"/>
              </a:rPr>
              <a:t> manacles’ </a:t>
            </a:r>
          </a:p>
          <a:p>
            <a:pPr marL="285750" indent="-285750">
              <a:buFont typeface="Arial" panose="020B0604020202020204" pitchFamily="34" charset="0"/>
              <a:buChar char="•"/>
            </a:pPr>
            <a:r>
              <a:rPr lang="en-US" dirty="0">
                <a:cs typeface="Arial"/>
              </a:rPr>
              <a:t>Allusion to the Fall of Man in</a:t>
            </a:r>
            <a:r>
              <a:rPr lang="en-US" dirty="0">
                <a:latin typeface="Arial"/>
                <a:cs typeface="Arial"/>
              </a:rPr>
              <a:t> </a:t>
            </a:r>
            <a:r>
              <a:rPr lang="en-US" b="1" dirty="0">
                <a:latin typeface="Arial" panose="020B0604020202020204" pitchFamily="34" charset="0"/>
                <a:cs typeface="Arial"/>
              </a:rPr>
              <a:t>‘And the hapless Soldier’s sigh / Runs in blood down Palace walls’ </a:t>
            </a:r>
          </a:p>
          <a:p>
            <a:pPr marL="285750" indent="-285750">
              <a:buFont typeface="Arial" panose="020B0604020202020204" pitchFamily="34" charset="0"/>
              <a:buChar char="•"/>
            </a:pPr>
            <a:r>
              <a:rPr lang="en-US" dirty="0">
                <a:cs typeface="Arial"/>
              </a:rPr>
              <a:t>Allusion to the loss of childhood innocence in </a:t>
            </a:r>
            <a:r>
              <a:rPr lang="en-US" b="1" dirty="0">
                <a:latin typeface="Arial" panose="020B0604020202020204" pitchFamily="34" charset="0"/>
                <a:cs typeface="Arial"/>
              </a:rPr>
              <a:t>‘every Infants cry of fear’</a:t>
            </a:r>
            <a:r>
              <a:rPr lang="en-US" dirty="0">
                <a:latin typeface="Arial" panose="020B0604020202020204" pitchFamily="34" charset="0"/>
                <a:cs typeface="Arial"/>
              </a:rPr>
              <a:t>,  </a:t>
            </a:r>
            <a:r>
              <a:rPr lang="en-US" b="1" dirty="0">
                <a:latin typeface="Arial" panose="020B0604020202020204" pitchFamily="34" charset="0"/>
                <a:cs typeface="Arial"/>
              </a:rPr>
              <a:t>‘the Chimney-sweepers cry’ or </a:t>
            </a:r>
            <a:r>
              <a:rPr lang="en-AU" b="1" dirty="0">
                <a:latin typeface="Arial" panose="020B0604020202020204" pitchFamily="34" charset="0"/>
                <a:cs typeface="Arial"/>
              </a:rPr>
              <a:t>‘the new-born Infants tear’</a:t>
            </a:r>
          </a:p>
          <a:p>
            <a:pPr marL="285750" indent="-285750">
              <a:buFont typeface="Arial" panose="020B0604020202020204" pitchFamily="34" charset="0"/>
              <a:buChar char="•"/>
            </a:pPr>
            <a:endParaRPr lang="en-AU" dirty="0">
              <a:latin typeface="Arial"/>
              <a:cs typeface="Arial"/>
            </a:endParaRPr>
          </a:p>
        </p:txBody>
      </p:sp>
      <p:sp>
        <p:nvSpPr>
          <p:cNvPr id="3" name="Slide Number Placeholder 2">
            <a:extLst>
              <a:ext uri="{FF2B5EF4-FFF2-40B4-BE49-F238E27FC236}">
                <a16:creationId xmlns:a16="http://schemas.microsoft.com/office/drawing/2014/main" id="{A7E08CAB-409D-E241-F1A4-03440DCA3B83}"/>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17</a:t>
            </a:fld>
            <a:endParaRPr lang="en-AU" dirty="0"/>
          </a:p>
        </p:txBody>
      </p:sp>
    </p:spTree>
    <p:extLst>
      <p:ext uri="{BB962C8B-B14F-4D97-AF65-F5344CB8AC3E}">
        <p14:creationId xmlns:p14="http://schemas.microsoft.com/office/powerpoint/2010/main" val="3203074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80BCE9C-E0E6-5932-C7C8-A0F17FD56EAA}"/>
              </a:ext>
              <a:ext uri="{C183D7F6-B498-43B3-948B-1728B52AA6E4}">
                <adec:decorative xmlns:adec="http://schemas.microsoft.com/office/drawing/2017/decorative" val="1"/>
              </a:ext>
            </a:extLst>
          </p:cNvPr>
          <p:cNvSpPr>
            <a:spLocks noGrp="1"/>
          </p:cNvSpPr>
          <p:nvPr>
            <p:ph type="ftr" sz="quarter" idx="3"/>
          </p:nvPr>
        </p:nvSpPr>
        <p:spPr/>
        <p:txBody>
          <a:bodyPr/>
          <a:lstStyle/>
          <a:p>
            <a:r>
              <a:rPr lang="en-AU" dirty="0"/>
              <a:t>NSW Department of Education</a:t>
            </a:r>
          </a:p>
          <a:p>
            <a:endParaRPr lang="en-AU" dirty="0"/>
          </a:p>
        </p:txBody>
      </p:sp>
      <p:sp>
        <p:nvSpPr>
          <p:cNvPr id="3" name="Title 2">
            <a:extLst>
              <a:ext uri="{FF2B5EF4-FFF2-40B4-BE49-F238E27FC236}">
                <a16:creationId xmlns:a16="http://schemas.microsoft.com/office/drawing/2014/main" id="{6CAAAF9E-9887-757A-375B-13066BEC21F3}"/>
              </a:ext>
            </a:extLst>
          </p:cNvPr>
          <p:cNvSpPr>
            <a:spLocks noGrp="1"/>
          </p:cNvSpPr>
          <p:nvPr>
            <p:ph type="ctrTitle"/>
          </p:nvPr>
        </p:nvSpPr>
        <p:spPr/>
        <p:txBody>
          <a:bodyPr/>
          <a:lstStyle/>
          <a:p>
            <a:r>
              <a:rPr lang="en-AU" dirty="0"/>
              <a:t>Returning to the learning intentions and success criteria</a:t>
            </a:r>
          </a:p>
        </p:txBody>
      </p:sp>
    </p:spTree>
    <p:extLst>
      <p:ext uri="{BB962C8B-B14F-4D97-AF65-F5344CB8AC3E}">
        <p14:creationId xmlns:p14="http://schemas.microsoft.com/office/powerpoint/2010/main" val="459317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AE7DC-533D-DB70-7997-45B249F94D37}"/>
              </a:ext>
            </a:extLst>
          </p:cNvPr>
          <p:cNvSpPr>
            <a:spLocks noGrp="1"/>
          </p:cNvSpPr>
          <p:nvPr>
            <p:ph type="title"/>
          </p:nvPr>
        </p:nvSpPr>
        <p:spPr/>
        <p:txBody>
          <a:bodyPr/>
          <a:lstStyle/>
          <a:p>
            <a:r>
              <a:rPr lang="en-AU" dirty="0"/>
              <a:t>Learning intentions and success criteria (2)</a:t>
            </a:r>
          </a:p>
        </p:txBody>
      </p:sp>
      <p:sp>
        <p:nvSpPr>
          <p:cNvPr id="6" name="Text Placeholder 5">
            <a:extLst>
              <a:ext uri="{FF2B5EF4-FFF2-40B4-BE49-F238E27FC236}">
                <a16:creationId xmlns:a16="http://schemas.microsoft.com/office/drawing/2014/main" id="{F8A54B5F-91AD-7BC0-4417-23336F95F61D}"/>
              </a:ext>
            </a:extLst>
          </p:cNvPr>
          <p:cNvSpPr>
            <a:spLocks noGrp="1"/>
          </p:cNvSpPr>
          <p:nvPr>
            <p:ph type="body" sz="quarter" idx="19"/>
          </p:nvPr>
        </p:nvSpPr>
        <p:spPr/>
        <p:txBody>
          <a:bodyPr/>
          <a:lstStyle/>
          <a:p>
            <a:pPr>
              <a:spcAft>
                <a:spcPts val="600"/>
              </a:spcAft>
            </a:pPr>
            <a:r>
              <a:rPr lang="en-AU" sz="1800" b="1" dirty="0">
                <a:solidFill>
                  <a:schemeClr val="accent1"/>
                </a:solidFill>
                <a:latin typeface="Arial" panose="020B0604020202020204" pitchFamily="34" charset="0"/>
                <a:cs typeface="Arial"/>
              </a:rPr>
              <a:t>Learning intentions</a:t>
            </a:r>
          </a:p>
          <a:p>
            <a:pPr>
              <a:spcAft>
                <a:spcPts val="600"/>
              </a:spcAft>
            </a:pPr>
            <a:r>
              <a:rPr lang="en-AU" sz="1800" dirty="0">
                <a:cs typeface="Arial"/>
              </a:rPr>
              <a:t>We are learning to:</a:t>
            </a:r>
            <a:endParaRPr lang="en-AU" sz="1800" dirty="0"/>
          </a:p>
          <a:p>
            <a:pPr marL="342900" indent="-342900">
              <a:spcAft>
                <a:spcPts val="600"/>
              </a:spcAft>
              <a:buFont typeface="Arial" panose="020B0604020202020204" pitchFamily="34" charset="0"/>
              <a:buChar char="•"/>
            </a:pPr>
            <a:r>
              <a:rPr lang="en-AU" sz="1800" dirty="0">
                <a:cs typeface="Arial"/>
              </a:rPr>
              <a:t>understand allusion as a literary device in William Blake’s ‘London’.</a:t>
            </a:r>
          </a:p>
          <a:p>
            <a:pPr>
              <a:spcAft>
                <a:spcPts val="600"/>
              </a:spcAft>
            </a:pPr>
            <a:endParaRPr lang="en-AU" sz="1800" dirty="0">
              <a:latin typeface="Arial" panose="020B0604020202020204" pitchFamily="34" charset="0"/>
              <a:cs typeface="Arial"/>
            </a:endParaRPr>
          </a:p>
          <a:p>
            <a:pPr>
              <a:spcAft>
                <a:spcPts val="600"/>
              </a:spcAft>
            </a:pPr>
            <a:r>
              <a:rPr lang="en-AU" sz="1800" b="1" dirty="0">
                <a:solidFill>
                  <a:schemeClr val="accent1"/>
                </a:solidFill>
                <a:latin typeface="Arial" panose="020B0604020202020204" pitchFamily="34" charset="0"/>
                <a:cs typeface="Arial"/>
              </a:rPr>
              <a:t>Success criteria</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800" b="0" i="0" u="none" strike="noStrike" kern="1200" cap="none" spc="0" normalizeH="0" baseline="0" noProof="0" dirty="0">
                <a:ln>
                  <a:noFill/>
                </a:ln>
                <a:effectLst/>
                <a:uLnTx/>
                <a:uFillTx/>
                <a:ea typeface="+mn-ea"/>
                <a:cs typeface="Arial" panose="020B0604020202020204" pitchFamily="34" charset="0"/>
              </a:rPr>
              <a:t>I will know I am successful when I can:</a:t>
            </a:r>
          </a:p>
          <a:p>
            <a:pPr marL="342900" marR="0" lvl="0" indent="-342900" algn="l" defTabSz="609585" rtl="0" eaLnBrk="1" fontAlgn="auto" latinLnBrk="0" hangingPunct="1">
              <a:lnSpc>
                <a:spcPct val="150000"/>
              </a:lnSpc>
              <a:spcBef>
                <a:spcPts val="0"/>
              </a:spcBef>
              <a:spcAft>
                <a:spcPts val="600"/>
              </a:spcAft>
              <a:buClrTx/>
              <a:buSzTx/>
              <a:buFont typeface="Arial" panose="020B0604020202020204" pitchFamily="34" charset="0"/>
              <a:buChar char="•"/>
              <a:tabLst/>
              <a:defRPr/>
            </a:pPr>
            <a:r>
              <a:rPr lang="en-AU" sz="1800" dirty="0">
                <a:cs typeface="Arial" panose="020B0604020202020204" pitchFamily="34" charset="0"/>
              </a:rPr>
              <a:t>[these could be co-constructed with the class or used as per the notes].</a:t>
            </a:r>
            <a:endParaRPr kumimoji="0" lang="en-US" sz="1800" b="0" i="0" u="none" strike="noStrike" kern="1200" cap="none" spc="0" normalizeH="0" baseline="0" noProof="0" dirty="0">
              <a:ln>
                <a:noFill/>
              </a:ln>
              <a:effectLst/>
              <a:uLnTx/>
              <a:uFillTx/>
              <a:ea typeface="+mn-ea"/>
              <a:cs typeface="Arial" panose="020B0604020202020204" pitchFamily="34" charset="0"/>
            </a:endParaRPr>
          </a:p>
        </p:txBody>
      </p:sp>
      <p:sp>
        <p:nvSpPr>
          <p:cNvPr id="4" name="Slide Number Placeholder 3">
            <a:extLst>
              <a:ext uri="{FF2B5EF4-FFF2-40B4-BE49-F238E27FC236}">
                <a16:creationId xmlns:a16="http://schemas.microsoft.com/office/drawing/2014/main" id="{C62053D2-3768-EF3C-ECCB-5D2F3CBFC667}"/>
              </a:ext>
              <a:ext uri="{C183D7F6-B498-43B3-948B-1728B52AA6E4}">
                <adec:decorative xmlns:adec="http://schemas.microsoft.com/office/drawing/2017/decorative" val="1"/>
              </a:ext>
            </a:extLst>
          </p:cNvPr>
          <p:cNvSpPr>
            <a:spLocks noGrp="1"/>
          </p:cNvSpPr>
          <p:nvPr>
            <p:ph type="sldNum" sz="quarter" idx="14"/>
          </p:nvPr>
        </p:nvSpPr>
        <p:spPr/>
        <p:txBody>
          <a:bodyPr/>
          <a:lstStyle/>
          <a:p>
            <a:fld id="{10A01DC5-1685-4615-8240-15192985C6A2}" type="slidenum">
              <a:rPr lang="en-AU" smtClean="0"/>
              <a:pPr/>
              <a:t>19</a:t>
            </a:fld>
            <a:endParaRPr lang="en-AU"/>
          </a:p>
        </p:txBody>
      </p:sp>
    </p:spTree>
    <p:extLst>
      <p:ext uri="{BB962C8B-B14F-4D97-AF65-F5344CB8AC3E}">
        <p14:creationId xmlns:p14="http://schemas.microsoft.com/office/powerpoint/2010/main" val="143152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AAAF9E-9887-757A-375B-13066BEC21F3}"/>
              </a:ext>
              <a:ext uri="{C183D7F6-B498-43B3-948B-1728B52AA6E4}">
                <adec:decorative xmlns:adec="http://schemas.microsoft.com/office/drawing/2017/decorative" val="0"/>
              </a:ext>
            </a:extLst>
          </p:cNvPr>
          <p:cNvSpPr>
            <a:spLocks noGrp="1"/>
          </p:cNvSpPr>
          <p:nvPr>
            <p:ph type="ctrTitle"/>
          </p:nvPr>
        </p:nvSpPr>
        <p:spPr>
          <a:xfrm>
            <a:off x="540000" y="4067881"/>
            <a:ext cx="9906026" cy="1796206"/>
          </a:xfrm>
        </p:spPr>
        <p:txBody>
          <a:bodyPr/>
          <a:lstStyle/>
          <a:p>
            <a:r>
              <a:rPr lang="en-AU" dirty="0">
                <a:cs typeface="Arial"/>
              </a:rPr>
              <a:t>Sharing learning intentions and success criteria</a:t>
            </a:r>
          </a:p>
        </p:txBody>
      </p:sp>
      <p:sp>
        <p:nvSpPr>
          <p:cNvPr id="2" name="Footer Placeholder 1">
            <a:extLst>
              <a:ext uri="{FF2B5EF4-FFF2-40B4-BE49-F238E27FC236}">
                <a16:creationId xmlns:a16="http://schemas.microsoft.com/office/drawing/2014/main" id="{080BCE9C-E0E6-5932-C7C8-A0F17FD56EAA}"/>
              </a:ext>
              <a:ext uri="{C183D7F6-B498-43B3-948B-1728B52AA6E4}">
                <adec:decorative xmlns:adec="http://schemas.microsoft.com/office/drawing/2017/decorative" val="0"/>
              </a:ext>
            </a:extLst>
          </p:cNvPr>
          <p:cNvSpPr>
            <a:spLocks noGrp="1"/>
          </p:cNvSpPr>
          <p:nvPr>
            <p:ph type="ftr" sz="quarter" idx="3"/>
          </p:nvPr>
        </p:nvSpPr>
        <p:spPr/>
        <p:txBody>
          <a:bodyPr/>
          <a:lstStyle/>
          <a:p>
            <a:r>
              <a:rPr lang="en-AU" dirty="0"/>
              <a:t>NSW Department of Education</a:t>
            </a:r>
          </a:p>
          <a:p>
            <a:endParaRPr lang="en-AU" dirty="0"/>
          </a:p>
        </p:txBody>
      </p:sp>
    </p:spTree>
    <p:extLst>
      <p:ext uri="{BB962C8B-B14F-4D97-AF65-F5344CB8AC3E}">
        <p14:creationId xmlns:p14="http://schemas.microsoft.com/office/powerpoint/2010/main" val="1234923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dirty="0"/>
              <a:t>References</a:t>
            </a:r>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597297"/>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Please refer to the NESA Copyright Disclaimer for more information </a:t>
            </a:r>
            <a:r>
              <a:rPr kumimoji="0" lang="en-AU" sz="1200" u="none" strike="noStrike" kern="1200" cap="none" spc="0" normalizeH="0" baseline="0" noProof="0" dirty="0">
                <a:ln>
                  <a:noFill/>
                </a:ln>
                <a:solidFill>
                  <a:srgbClr val="CBEDFD"/>
                </a:solidFill>
                <a:effectLst/>
                <a:uLnTx/>
                <a:uFillTx/>
                <a:latin typeface="Arial" panose="020B0604020202020204" pitchFamily="34" charset="0"/>
                <a:ea typeface="+mn-ea"/>
                <a:cs typeface="+mn-cs"/>
                <a:hlinkClick r:id="rId3">
                  <a:extLst>
                    <a:ext uri="{A12FA001-AC4F-418D-AE19-62706E023703}">
                      <ahyp:hlinkClr xmlns:ahyp="http://schemas.microsoft.com/office/drawing/2018/hyperlinkcolor" val="tx"/>
                    </a:ext>
                  </a:extLst>
                </a:hlinkClick>
              </a:rPr>
              <a:t>https://educationstandards.nsw.edu.au/wps/portal/nesa/mini-footer/copyright</a:t>
            </a: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NESA holds the only official and up-to-date versions of the NSW Curriculum and syllabus documents. Please visit the NSW Education Standards Authority (NESA) website </a:t>
            </a:r>
            <a:r>
              <a:rPr kumimoji="0" lang="en-AU" sz="1200" u="none" strike="noStrike" kern="1200" cap="none" spc="0" normalizeH="0" baseline="0" noProof="0" dirty="0">
                <a:ln>
                  <a:noFill/>
                </a:ln>
                <a:solidFill>
                  <a:srgbClr val="CBEDFD"/>
                </a:solidFill>
                <a:effectLst/>
                <a:uLnTx/>
                <a:uFillTx/>
                <a:latin typeface="Arial" panose="020B0604020202020204" pitchFamily="34" charset="0"/>
                <a:ea typeface="+mn-ea"/>
                <a:cs typeface="+mn-cs"/>
                <a:hlinkClick r:id="rId4">
                  <a:extLst>
                    <a:ext uri="{A12FA001-AC4F-418D-AE19-62706E023703}">
                      <ahyp:hlinkClr xmlns:ahyp="http://schemas.microsoft.com/office/drawing/2018/hyperlinkcolor" val="tx"/>
                    </a:ext>
                  </a:extLst>
                </a:hlinkClick>
              </a:rPr>
              <a:t>https://educationstandards.nsw.edu.au/wps/portal/nesa/home</a:t>
            </a:r>
            <a:r>
              <a:rPr kumimoji="0" lang="en-AU" sz="1200" u="none" strike="noStrike" kern="1200" cap="none" spc="0" normalizeH="0" baseline="0" noProof="0" dirty="0">
                <a:ln>
                  <a:noFill/>
                </a:ln>
                <a:solidFill>
                  <a:srgbClr val="CBEDFD"/>
                </a:solidFill>
                <a:effectLst/>
                <a:uLnTx/>
                <a:uFillTx/>
                <a:latin typeface="Arial" panose="020B0604020202020204" pitchFamily="34" charset="0"/>
                <a:ea typeface="+mn-ea"/>
                <a:cs typeface="+mn-cs"/>
              </a:rPr>
              <a:t> </a:t>
            </a: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and the NSW Curriculum website </a:t>
            </a:r>
            <a:r>
              <a:rPr kumimoji="0" lang="en-AU" sz="1200" u="none" strike="noStrike" kern="1200" cap="none" spc="0" normalizeH="0" baseline="0" noProof="0" dirty="0">
                <a:ln>
                  <a:noFill/>
                </a:ln>
                <a:solidFill>
                  <a:srgbClr val="CBEDFD"/>
                </a:solidFill>
                <a:effectLst/>
                <a:uLnTx/>
                <a:uFillTx/>
                <a:latin typeface="Arial" panose="020B0604020202020204" pitchFamily="34" charset="0"/>
                <a:ea typeface="+mn-ea"/>
                <a:cs typeface="+mn-cs"/>
                <a:hlinkClick r:id="rId5">
                  <a:extLst>
                    <a:ext uri="{A12FA001-AC4F-418D-AE19-62706E023703}">
                      <ahyp:hlinkClr xmlns:ahyp="http://schemas.microsoft.com/office/drawing/2018/hyperlinkcolor" val="tx"/>
                    </a:ext>
                  </a:extLst>
                </a:hlinkClick>
              </a:rPr>
              <a:t>https://curriculum.nsw.edu.au</a:t>
            </a: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a:xfrm>
            <a:off x="360000" y="3409122"/>
            <a:ext cx="11484000" cy="2604052"/>
          </a:xfrm>
        </p:spPr>
        <p:txBody>
          <a:bodyPr vert="horz" lIns="0" tIns="0" rIns="0" bIns="0" rtlCol="0" anchor="t">
            <a:noAutofit/>
          </a:bodyPr>
          <a:lstStyle/>
          <a:p>
            <a:pPr>
              <a:lnSpc>
                <a:spcPct val="150000"/>
              </a:lnSpc>
              <a:spcBef>
                <a:spcPts val="1200"/>
              </a:spcBef>
              <a:spcAft>
                <a:spcPts val="600"/>
              </a:spcAft>
            </a:pPr>
            <a:r>
              <a:rPr lang="en-AU" dirty="0">
                <a:effectLst/>
                <a:ea typeface="Calibri"/>
                <a:cs typeface="Arial"/>
              </a:rPr>
              <a:t>AERO (Australian Education Research Organisation) (2024) </a:t>
            </a:r>
            <a:r>
              <a:rPr lang="en-AU" i="1" u="sng" dirty="0">
                <a:solidFill>
                  <a:srgbClr val="0000FF"/>
                </a:solidFill>
                <a:effectLst/>
                <a:ea typeface="Calibri"/>
                <a:cs typeface="Arial"/>
                <a:hlinkClick r:id="rId6" tooltip="https://www.edresearch.edu.au/guides-resources/practice-guides/explain-learning-objectives"/>
              </a:rPr>
              <a:t>Explain learning objectives </a:t>
            </a:r>
            <a:r>
              <a:rPr lang="en-AU" u="sng" dirty="0">
                <a:solidFill>
                  <a:srgbClr val="0000FF"/>
                </a:solidFill>
                <a:effectLst/>
                <a:ea typeface="Calibri"/>
                <a:cs typeface="Arial"/>
                <a:hlinkClick r:id="rId6" tooltip="https://www.edresearch.edu.au/guides-resources/practice-guides/explain-learning-objectives"/>
              </a:rPr>
              <a:t>External link</a:t>
            </a:r>
            <a:r>
              <a:rPr lang="en-AU" dirty="0">
                <a:effectLst/>
                <a:ea typeface="Calibri"/>
                <a:cs typeface="Arial"/>
              </a:rPr>
              <a:t>, AERO, accessed 16 April 2024.</a:t>
            </a:r>
            <a:endParaRPr lang="en-AU" u="sng" dirty="0">
              <a:solidFill>
                <a:srgbClr val="2F5496"/>
              </a:solidFill>
              <a:effectLst/>
              <a:ea typeface="Calibri"/>
              <a:cs typeface="Arial"/>
              <a:hlinkClick r:id="" action="ppaction://noaction"/>
            </a:endParaRPr>
          </a:p>
          <a:p>
            <a:pPr>
              <a:lnSpc>
                <a:spcPct val="150000"/>
              </a:lnSpc>
              <a:spcBef>
                <a:spcPts val="1200"/>
              </a:spcBef>
              <a:spcAft>
                <a:spcPts val="600"/>
              </a:spcAft>
            </a:pPr>
            <a:r>
              <a:rPr lang="en-AU" u="sng" dirty="0">
                <a:solidFill>
                  <a:srgbClr val="2F5496"/>
                </a:solidFill>
                <a:effectLst/>
                <a:ea typeface="Arial" panose="020B0604020202020204" pitchFamily="34" charset="0"/>
                <a:cs typeface="Arial"/>
                <a:hlinkClick r:id="rId7"/>
              </a:rPr>
              <a:t>English K–10 Syllabus</a:t>
            </a:r>
            <a:r>
              <a:rPr lang="en-AU" dirty="0">
                <a:effectLst/>
                <a:ea typeface="Arial" panose="020B0604020202020204" pitchFamily="34" charset="0"/>
                <a:cs typeface="Arial"/>
              </a:rPr>
              <a:t> © NSW Education Standards Authority (NESA) for and on behalf of the Crown in right of the State of New South Wales, 2022.</a:t>
            </a:r>
          </a:p>
          <a:p>
            <a:pPr>
              <a:lnSpc>
                <a:spcPct val="150000"/>
              </a:lnSpc>
              <a:spcBef>
                <a:spcPts val="1200"/>
              </a:spcBef>
              <a:spcAft>
                <a:spcPts val="600"/>
              </a:spcAft>
            </a:pPr>
            <a:r>
              <a:rPr lang="en-AU" i="0" dirty="0">
                <a:effectLst/>
                <a:ea typeface="Calibri"/>
                <a:cs typeface="Arial"/>
              </a:rPr>
              <a:t>Blake W (1794) </a:t>
            </a:r>
            <a:r>
              <a:rPr lang="en-AU" u="sng" dirty="0">
                <a:solidFill>
                  <a:srgbClr val="2F5496"/>
                </a:solidFill>
                <a:effectLst/>
                <a:ea typeface="Calibri"/>
                <a:cs typeface="Arial"/>
                <a:hlinkClick r:id="rId8"/>
              </a:rPr>
              <a:t>‘London’</a:t>
            </a:r>
            <a:r>
              <a:rPr lang="en-AU" i="0" dirty="0">
                <a:effectLst/>
                <a:ea typeface="Calibri"/>
                <a:cs typeface="Arial"/>
              </a:rPr>
              <a:t>, </a:t>
            </a:r>
            <a:r>
              <a:rPr lang="en-AU" i="1" dirty="0">
                <a:effectLst/>
                <a:ea typeface="Calibri"/>
                <a:cs typeface="Arial"/>
              </a:rPr>
              <a:t>Poems of William Blake, </a:t>
            </a:r>
            <a:r>
              <a:rPr lang="en-AU" i="0" dirty="0">
                <a:effectLst/>
                <a:ea typeface="Calibri"/>
                <a:cs typeface="Arial"/>
              </a:rPr>
              <a:t>The Project Gutenberg website, accessed 8 May 2024. </a:t>
            </a:r>
            <a:r>
              <a:rPr lang="en-AU" dirty="0">
                <a:effectLst/>
                <a:ea typeface="Calibri"/>
                <a:cs typeface="Arial"/>
              </a:rPr>
              <a:t>This work is in the </a:t>
            </a:r>
            <a:r>
              <a:rPr lang="en-AU" u="sng" dirty="0">
                <a:solidFill>
                  <a:srgbClr val="2F5496"/>
                </a:solidFill>
                <a:effectLst/>
                <a:ea typeface="Calibri"/>
                <a:cs typeface="Arial"/>
                <a:hlinkClick r:id="rId9"/>
              </a:rPr>
              <a:t>public domain</a:t>
            </a:r>
            <a:r>
              <a:rPr lang="en-AU" dirty="0">
                <a:effectLst/>
                <a:ea typeface="Calibri"/>
                <a:cs typeface="Arial"/>
              </a:rPr>
              <a:t>.</a:t>
            </a:r>
          </a:p>
          <a:p>
            <a:pPr>
              <a:lnSpc>
                <a:spcPct val="150000"/>
              </a:lnSpc>
              <a:spcBef>
                <a:spcPts val="1200"/>
              </a:spcBef>
              <a:spcAft>
                <a:spcPts val="600"/>
              </a:spcAft>
            </a:pPr>
            <a:r>
              <a:rPr lang="en-AU" dirty="0">
                <a:effectLst/>
                <a:ea typeface="Calibri"/>
                <a:cs typeface="Arial"/>
              </a:rPr>
              <a:t>Griffin P (2018) Assessment for teaching, Cambridge University Press.</a:t>
            </a:r>
          </a:p>
          <a:p>
            <a:pPr>
              <a:spcBef>
                <a:spcPts val="1200"/>
              </a:spcBef>
              <a:spcAft>
                <a:spcPts val="600"/>
              </a:spcAft>
            </a:pPr>
            <a:r>
              <a:rPr lang="en-AU" dirty="0">
                <a:ea typeface="Arial" panose="020B0604020202020204" pitchFamily="34" charset="0"/>
                <a:cs typeface="Arial"/>
              </a:rPr>
              <a:t>State of New South Wales (Department of Education) (2024) </a:t>
            </a:r>
            <a:r>
              <a:rPr lang="en-AU" dirty="0">
                <a:ea typeface="Arial" panose="020B0604020202020204" pitchFamily="34" charset="0"/>
                <a:cs typeface="Arial"/>
                <a:hlinkClick r:id="rId10"/>
              </a:rPr>
              <a:t>‘Explicit teaching strategies’</a:t>
            </a:r>
            <a:r>
              <a:rPr lang="en-AU" dirty="0">
                <a:ea typeface="Arial" panose="020B0604020202020204" pitchFamily="34" charset="0"/>
                <a:cs typeface="Arial"/>
              </a:rPr>
              <a:t>, </a:t>
            </a:r>
            <a:r>
              <a:rPr lang="en-AU" i="1" dirty="0">
                <a:ea typeface="Arial" panose="020B0604020202020204" pitchFamily="34" charset="0"/>
                <a:cs typeface="Arial"/>
              </a:rPr>
              <a:t>Explicit teaching, </a:t>
            </a:r>
            <a:r>
              <a:rPr lang="en-AU" dirty="0">
                <a:ea typeface="Arial" panose="020B0604020202020204" pitchFamily="34" charset="0"/>
                <a:cs typeface="Arial"/>
              </a:rPr>
              <a:t>NSW Department of Education website, accessed 27 May 2024</a:t>
            </a:r>
            <a:r>
              <a:rPr lang="en-AU" dirty="0">
                <a:ea typeface="Arial" panose="020B0604020202020204" pitchFamily="34" charset="0"/>
              </a:rPr>
              <a:t>.</a:t>
            </a:r>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20</a:t>
            </a:fld>
            <a:endParaRPr lang="en-AU"/>
          </a:p>
        </p:txBody>
      </p:sp>
    </p:spTree>
    <p:extLst>
      <p:ext uri="{BB962C8B-B14F-4D97-AF65-F5344CB8AC3E}">
        <p14:creationId xmlns:p14="http://schemas.microsoft.com/office/powerpoint/2010/main" val="1181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cs typeface="Arial" panose="020B0604020202020204" pitchFamily="34" charset="0"/>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u="sng" dirty="0"/>
              <a:t>© </a:t>
            </a:r>
            <a:r>
              <a:rPr lang="en-AU" u="sng" dirty="0">
                <a:cs typeface="Arial" panose="020B0604020202020204" pitchFamily="34" charset="0"/>
              </a:rPr>
              <a:t>State of New South Wales (Department of Education), 2024</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4947225"/>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latin typeface="Arial" panose="020B0604020202020204" pitchFamily="34" charset="0"/>
                <a:cs typeface="Arial" panose="020B0604020202020204" pitchFamily="34" charset="0"/>
              </a:rPr>
              <a:t>The copyright material published in this resource is subject to the Copyright Act 1968 (</a:t>
            </a:r>
            <a:r>
              <a:rPr lang="en-AU" sz="1200" dirty="0" err="1">
                <a:solidFill>
                  <a:schemeClr val="bg1"/>
                </a:solidFill>
                <a:latin typeface="Arial" panose="020B0604020202020204" pitchFamily="34" charset="0"/>
                <a:cs typeface="Arial" panose="020B0604020202020204" pitchFamily="34" charset="0"/>
              </a:rPr>
              <a:t>Cth</a:t>
            </a:r>
            <a:r>
              <a:rPr lang="en-AU" sz="1200" dirty="0">
                <a:solidFill>
                  <a:schemeClr val="bg1"/>
                </a:solidFill>
                <a:latin typeface="Arial" panose="020B0604020202020204" pitchFamily="34" charset="0"/>
                <a:cs typeface="Arial" panose="020B0604020202020204" pitchFamily="34" charset="0"/>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latin typeface="Arial" panose="020B0604020202020204" pitchFamily="34" charset="0"/>
                <a:cs typeface="Arial" panose="020B0604020202020204" pitchFamily="34" charset="0"/>
              </a:rPr>
              <a:t>Copyright material available in this resource and owned by the NSW Department of Education is licensed under a </a:t>
            </a:r>
            <a:r>
              <a:rPr lang="en-AU" sz="1200" dirty="0">
                <a:solidFill>
                  <a:schemeClr val="accent4"/>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latin typeface="Arial" panose="020B0604020202020204" pitchFamily="34" charset="0"/>
                <a:cs typeface="Arial" panose="020B0604020202020204" pitchFamily="34" charset="0"/>
              </a:rPr>
              <a:t>.</a:t>
            </a:r>
          </a:p>
          <a:p>
            <a:pPr algn="l">
              <a:lnSpc>
                <a:spcPct val="150000"/>
              </a:lnSpc>
              <a:spcAft>
                <a:spcPts val="600"/>
              </a:spcAft>
            </a:pPr>
            <a:r>
              <a:rPr lang="en-AU" sz="1200" dirty="0">
                <a:solidFill>
                  <a:schemeClr val="bg1"/>
                </a:solidFill>
                <a:latin typeface="Arial" panose="020B0604020202020204" pitchFamily="34" charset="0"/>
                <a:cs typeface="Arial" panose="020B0604020202020204" pitchFamily="34" charset="0"/>
              </a:rPr>
              <a:t>This license allows you to share and adapt the material for any purpose, even commercially.</a:t>
            </a:r>
          </a:p>
          <a:p>
            <a:pPr algn="l">
              <a:lnSpc>
                <a:spcPct val="150000"/>
              </a:lnSpc>
              <a:spcAft>
                <a:spcPts val="600"/>
              </a:spcAft>
            </a:pPr>
            <a:r>
              <a:rPr lang="en-AU" sz="1200" dirty="0">
                <a:solidFill>
                  <a:schemeClr val="bg1"/>
                </a:solidFill>
                <a:latin typeface="Arial" panose="020B0604020202020204" pitchFamily="34" charset="0"/>
                <a:cs typeface="Arial" panose="020B0604020202020204" pitchFamily="34" charset="0"/>
              </a:rPr>
              <a:t>Attribution should be given to © State of New South Wales (Department of Education), 2024.</a:t>
            </a:r>
          </a:p>
          <a:p>
            <a:pPr algn="l">
              <a:lnSpc>
                <a:spcPct val="150000"/>
              </a:lnSpc>
            </a:pPr>
            <a:r>
              <a:rPr lang="en-AU" sz="1200" dirty="0">
                <a:solidFill>
                  <a:schemeClr val="bg1"/>
                </a:solidFill>
                <a:latin typeface="Arial" panose="020B0604020202020204" pitchFamily="34" charset="0"/>
                <a:cs typeface="Arial" panose="020B0604020202020204" pitchFamily="34" charset="0"/>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latin typeface="Arial" panose="020B0604020202020204" pitchFamily="34" charset="0"/>
                <a:cs typeface="Arial" panose="020B0604020202020204" pitchFamily="34" charset="0"/>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latin typeface="Arial" panose="020B0604020202020204" pitchFamily="34" charset="0"/>
                <a:cs typeface="Arial" panose="020B0604020202020204" pitchFamily="34" charset="0"/>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dirty="0">
                <a:solidFill>
                  <a:schemeClr val="bg1"/>
                </a:solidFill>
                <a:latin typeface="Arial" panose="020B0604020202020204" pitchFamily="34" charset="0"/>
                <a:cs typeface="Arial" panose="020B0604020202020204" pitchFamily="34" charset="0"/>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Arial" panose="020B0604020202020204" pitchFamily="34" charset="0"/>
                <a:cs typeface="Arial" panose="020B0604020202020204" pitchFamily="34" charset="0"/>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Arial" panose="020B0604020202020204" pitchFamily="34" charset="0"/>
                <a:cs typeface="Arial" panose="020B0604020202020204" pitchFamily="34" charset="0"/>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Copyright Act 1968 (Cth). 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21</a:t>
            </a:fld>
            <a:endParaRPr lang="en-AU"/>
          </a:p>
        </p:txBody>
      </p:sp>
    </p:spTree>
    <p:extLst>
      <p:ext uri="{BB962C8B-B14F-4D97-AF65-F5344CB8AC3E}">
        <p14:creationId xmlns:p14="http://schemas.microsoft.com/office/powerpoint/2010/main" val="3052571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AE7DC-533D-DB70-7997-45B249F94D37}"/>
              </a:ext>
            </a:extLst>
          </p:cNvPr>
          <p:cNvSpPr>
            <a:spLocks noGrp="1"/>
          </p:cNvSpPr>
          <p:nvPr>
            <p:ph type="title"/>
          </p:nvPr>
        </p:nvSpPr>
        <p:spPr/>
        <p:txBody>
          <a:bodyPr/>
          <a:lstStyle/>
          <a:p>
            <a:r>
              <a:rPr lang="en-AU" dirty="0"/>
              <a:t>Learning intentions and success criteria (1)</a:t>
            </a:r>
          </a:p>
        </p:txBody>
      </p:sp>
      <p:sp>
        <p:nvSpPr>
          <p:cNvPr id="5" name="Text Placeholder 4">
            <a:extLst>
              <a:ext uri="{FF2B5EF4-FFF2-40B4-BE49-F238E27FC236}">
                <a16:creationId xmlns:a16="http://schemas.microsoft.com/office/drawing/2014/main" id="{8B4142DC-17C1-6B9F-36F2-048236A37185}"/>
              </a:ext>
            </a:extLst>
          </p:cNvPr>
          <p:cNvSpPr>
            <a:spLocks noGrp="1"/>
          </p:cNvSpPr>
          <p:nvPr>
            <p:ph type="body" sz="quarter" idx="19"/>
          </p:nvPr>
        </p:nvSpPr>
        <p:spPr/>
        <p:txBody>
          <a:bodyPr/>
          <a:lstStyle/>
          <a:p>
            <a:r>
              <a:rPr lang="en-AU" sz="1800" b="1" dirty="0">
                <a:solidFill>
                  <a:schemeClr val="accent1"/>
                </a:solidFill>
                <a:latin typeface="Arial" panose="020B0604020202020204" pitchFamily="34" charset="0"/>
                <a:cs typeface="Arial"/>
              </a:rPr>
              <a:t>Learning intentions</a:t>
            </a:r>
          </a:p>
          <a:p>
            <a:r>
              <a:rPr lang="en-AU" sz="1800" dirty="0">
                <a:cs typeface="Arial"/>
              </a:rPr>
              <a:t>We are learning to:</a:t>
            </a:r>
            <a:endParaRPr lang="en-AU" sz="1800" dirty="0"/>
          </a:p>
          <a:p>
            <a:pPr marL="342900" indent="-342900">
              <a:buFont typeface="Arial" panose="020B0604020202020204" pitchFamily="34" charset="0"/>
              <a:buChar char="•"/>
            </a:pPr>
            <a:r>
              <a:rPr lang="en-AU" sz="1800" dirty="0">
                <a:cs typeface="Arial"/>
              </a:rPr>
              <a:t>understand allusion as a literary device in William Blake’s ‘London’.</a:t>
            </a:r>
          </a:p>
          <a:p>
            <a:endParaRPr lang="en-AU" sz="1800" dirty="0">
              <a:solidFill>
                <a:schemeClr val="accent1"/>
              </a:solidFill>
              <a:latin typeface="Arial" panose="020B0604020202020204" pitchFamily="34" charset="0"/>
              <a:cs typeface="Arial"/>
            </a:endParaRPr>
          </a:p>
          <a:p>
            <a:r>
              <a:rPr lang="en-AU" sz="1800" b="1" dirty="0">
                <a:solidFill>
                  <a:schemeClr val="accent1"/>
                </a:solidFill>
                <a:latin typeface="Arial" panose="020B0604020202020204" pitchFamily="34" charset="0"/>
                <a:cs typeface="Arial"/>
              </a:rPr>
              <a:t>Success criteria</a:t>
            </a: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1800" b="0" i="0" u="none" strike="noStrike" kern="1200" cap="none" spc="0" normalizeH="0" baseline="0" noProof="0" dirty="0">
                <a:ln>
                  <a:noFill/>
                </a:ln>
                <a:effectLst/>
                <a:uLnTx/>
                <a:uFillTx/>
                <a:ea typeface="+mn-ea"/>
                <a:cs typeface="Arial" panose="020B0604020202020204" pitchFamily="34" charset="0"/>
              </a:rPr>
              <a:t>I will know I am successful when I can:</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800" dirty="0">
                <a:cs typeface="Arial" panose="020B0604020202020204" pitchFamily="34" charset="0"/>
              </a:rPr>
              <a:t>[these could be co-constructed with the class or used as per the notes].</a:t>
            </a:r>
            <a:endParaRPr kumimoji="0" lang="en-US" sz="1800" b="0" i="0" u="none" strike="noStrike" kern="1200" cap="none" spc="0" normalizeH="0" baseline="0" noProof="0" dirty="0">
              <a:ln>
                <a:noFill/>
              </a:ln>
              <a:effectLst/>
              <a:uLnTx/>
              <a:uFillTx/>
              <a:ea typeface="+mn-ea"/>
              <a:cs typeface="Arial" panose="020B0604020202020204" pitchFamily="34" charset="0"/>
            </a:endParaRPr>
          </a:p>
        </p:txBody>
      </p:sp>
      <p:sp>
        <p:nvSpPr>
          <p:cNvPr id="4" name="Slide Number Placeholder 3">
            <a:extLst>
              <a:ext uri="{FF2B5EF4-FFF2-40B4-BE49-F238E27FC236}">
                <a16:creationId xmlns:a16="http://schemas.microsoft.com/office/drawing/2014/main" id="{C62053D2-3768-EF3C-ECCB-5D2F3CBFC667}"/>
              </a:ext>
              <a:ext uri="{C183D7F6-B498-43B3-948B-1728B52AA6E4}">
                <adec:decorative xmlns:adec="http://schemas.microsoft.com/office/drawing/2017/decorative" val="1"/>
              </a:ext>
            </a:extLst>
          </p:cNvPr>
          <p:cNvSpPr>
            <a:spLocks noGrp="1"/>
          </p:cNvSpPr>
          <p:nvPr>
            <p:ph type="sldNum" sz="quarter" idx="14"/>
          </p:nvPr>
        </p:nvSpPr>
        <p:spPr/>
        <p:txBody>
          <a:bodyPr/>
          <a:lstStyle/>
          <a:p>
            <a:fld id="{10A01DC5-1685-4615-8240-15192985C6A2}" type="slidenum">
              <a:rPr lang="en-AU" smtClean="0"/>
              <a:pPr/>
              <a:t>3</a:t>
            </a:fld>
            <a:endParaRPr lang="en-AU"/>
          </a:p>
        </p:txBody>
      </p:sp>
    </p:spTree>
    <p:extLst>
      <p:ext uri="{BB962C8B-B14F-4D97-AF65-F5344CB8AC3E}">
        <p14:creationId xmlns:p14="http://schemas.microsoft.com/office/powerpoint/2010/main" val="2810613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2415B38-74DF-5BB0-8BF0-F8940C18B73F}"/>
              </a:ext>
              <a:ext uri="{C183D7F6-B498-43B3-948B-1728B52AA6E4}">
                <adec:decorative xmlns:adec="http://schemas.microsoft.com/office/drawing/2017/decorative" val="1"/>
              </a:ext>
            </a:extLst>
          </p:cNvPr>
          <p:cNvSpPr>
            <a:spLocks noGrp="1"/>
          </p:cNvSpPr>
          <p:nvPr>
            <p:ph type="ftr" sz="quarter" idx="3"/>
          </p:nvPr>
        </p:nvSpPr>
        <p:spPr/>
        <p:txBody>
          <a:bodyPr/>
          <a:lstStyle/>
          <a:p>
            <a:r>
              <a:rPr lang="en-AU" dirty="0"/>
              <a:t>NSW Department of Education</a:t>
            </a:r>
          </a:p>
          <a:p>
            <a:endParaRPr lang="en-AU" dirty="0"/>
          </a:p>
        </p:txBody>
      </p:sp>
      <p:sp>
        <p:nvSpPr>
          <p:cNvPr id="3" name="Title 2">
            <a:extLst>
              <a:ext uri="{FF2B5EF4-FFF2-40B4-BE49-F238E27FC236}">
                <a16:creationId xmlns:a16="http://schemas.microsoft.com/office/drawing/2014/main" id="{65872822-2956-5B14-4F8D-DA4EB242A5EF}"/>
              </a:ext>
            </a:extLst>
          </p:cNvPr>
          <p:cNvSpPr>
            <a:spLocks noGrp="1"/>
          </p:cNvSpPr>
          <p:nvPr>
            <p:ph type="ctrTitle"/>
          </p:nvPr>
        </p:nvSpPr>
        <p:spPr/>
        <p:txBody>
          <a:bodyPr/>
          <a:lstStyle/>
          <a:p>
            <a:r>
              <a:rPr lang="en-US" dirty="0">
                <a:cs typeface="Arial"/>
              </a:rPr>
              <a:t>Connecting learning </a:t>
            </a:r>
            <a:endParaRPr lang="en-AU" dirty="0">
              <a:cs typeface="Arial"/>
            </a:endParaRPr>
          </a:p>
        </p:txBody>
      </p:sp>
    </p:spTree>
    <p:extLst>
      <p:ext uri="{BB962C8B-B14F-4D97-AF65-F5344CB8AC3E}">
        <p14:creationId xmlns:p14="http://schemas.microsoft.com/office/powerpoint/2010/main" val="141826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F3F1-D97C-26E8-9306-08B73F102183}"/>
              </a:ext>
            </a:extLst>
          </p:cNvPr>
          <p:cNvSpPr>
            <a:spLocks noGrp="1"/>
          </p:cNvSpPr>
          <p:nvPr>
            <p:ph type="title"/>
          </p:nvPr>
        </p:nvSpPr>
        <p:spPr/>
        <p:txBody>
          <a:bodyPr/>
          <a:lstStyle/>
          <a:p>
            <a:r>
              <a:rPr lang="en-US" dirty="0">
                <a:cs typeface="Arial"/>
              </a:rPr>
              <a:t>Definition of allusion (1)</a:t>
            </a:r>
            <a:endParaRPr lang="en-AU" dirty="0">
              <a:cs typeface="Arial"/>
            </a:endParaRPr>
          </a:p>
        </p:txBody>
      </p:sp>
      <p:sp>
        <p:nvSpPr>
          <p:cNvPr id="5" name="Text Placeholder 4">
            <a:extLst>
              <a:ext uri="{FF2B5EF4-FFF2-40B4-BE49-F238E27FC236}">
                <a16:creationId xmlns:a16="http://schemas.microsoft.com/office/drawing/2014/main" id="{F7FF2A99-06E8-F44D-730E-82E51BBCC9D6}"/>
              </a:ext>
            </a:extLst>
          </p:cNvPr>
          <p:cNvSpPr>
            <a:spLocks noGrp="1"/>
          </p:cNvSpPr>
          <p:nvPr>
            <p:ph type="body" sz="quarter" idx="18"/>
          </p:nvPr>
        </p:nvSpPr>
        <p:spPr/>
        <p:txBody>
          <a:bodyPr/>
          <a:lstStyle/>
          <a:p>
            <a:r>
              <a:rPr lang="en-AU" dirty="0">
                <a:cs typeface="Arial"/>
              </a:rPr>
              <a:t>Define allusion</a:t>
            </a:r>
          </a:p>
        </p:txBody>
      </p:sp>
      <p:sp>
        <p:nvSpPr>
          <p:cNvPr id="3" name="Content Placeholder 2">
            <a:extLst>
              <a:ext uri="{FF2B5EF4-FFF2-40B4-BE49-F238E27FC236}">
                <a16:creationId xmlns:a16="http://schemas.microsoft.com/office/drawing/2014/main" id="{050E1734-2C72-0124-8AFE-4DBEF38FF686}"/>
              </a:ext>
            </a:extLst>
          </p:cNvPr>
          <p:cNvSpPr>
            <a:spLocks noGrp="1"/>
          </p:cNvSpPr>
          <p:nvPr>
            <p:ph idx="1"/>
          </p:nvPr>
        </p:nvSpPr>
        <p:spPr/>
        <p:txBody>
          <a:bodyPr vert="horz" lIns="0" tIns="0" rIns="0" bIns="0" rtlCol="0" anchor="t">
            <a:noAutofit/>
          </a:bodyPr>
          <a:lstStyle/>
          <a:p>
            <a:r>
              <a:rPr lang="en-US" dirty="0">
                <a:cs typeface="Arial"/>
              </a:rPr>
              <a:t>Allusion is a literary device which makes an indirect or unexplained reference to a famous person, place, event or work to add meaning and enhance a text. Allusions may be implied or direct. Common allusions include references to well-known texts such as the Bible or works of Shakespeare.</a:t>
            </a:r>
          </a:p>
          <a:p>
            <a:r>
              <a:rPr lang="en-US" dirty="0">
                <a:cs typeface="Arial"/>
              </a:rPr>
              <a:t>For example: ‘if the shoe fits’ alludes to the well-known fairytale, Cinderella.</a:t>
            </a:r>
          </a:p>
          <a:p>
            <a:r>
              <a:rPr lang="en-US" dirty="0">
                <a:cs typeface="Arial"/>
              </a:rPr>
              <a:t>Allusion is often used by composers writing in challenging political periods to draw parallels between their current climate and people or events from the past without directly criticising those in power.</a:t>
            </a:r>
            <a:endParaRPr lang="en-AU" dirty="0">
              <a:cs typeface="Arial"/>
            </a:endParaRPr>
          </a:p>
        </p:txBody>
      </p:sp>
      <p:sp>
        <p:nvSpPr>
          <p:cNvPr id="4" name="Slide Number Placeholder 3">
            <a:extLst>
              <a:ext uri="{FF2B5EF4-FFF2-40B4-BE49-F238E27FC236}">
                <a16:creationId xmlns:a16="http://schemas.microsoft.com/office/drawing/2014/main" id="{31411AE2-1C91-8653-5352-07202C0B3A46}"/>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2267755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F3F1-D97C-26E8-9306-08B73F102183}"/>
              </a:ext>
            </a:extLst>
          </p:cNvPr>
          <p:cNvSpPr>
            <a:spLocks noGrp="1"/>
          </p:cNvSpPr>
          <p:nvPr>
            <p:ph type="title"/>
          </p:nvPr>
        </p:nvSpPr>
        <p:spPr/>
        <p:txBody>
          <a:bodyPr/>
          <a:lstStyle/>
          <a:p>
            <a:r>
              <a:rPr lang="en-US" dirty="0">
                <a:cs typeface="Arial"/>
              </a:rPr>
              <a:t>Definition of allusion (2)</a:t>
            </a:r>
            <a:endParaRPr lang="en-AU" dirty="0">
              <a:cs typeface="Arial"/>
            </a:endParaRPr>
          </a:p>
        </p:txBody>
      </p:sp>
      <p:sp>
        <p:nvSpPr>
          <p:cNvPr id="5" name="Text Placeholder 4">
            <a:extLst>
              <a:ext uri="{FF2B5EF4-FFF2-40B4-BE49-F238E27FC236}">
                <a16:creationId xmlns:a16="http://schemas.microsoft.com/office/drawing/2014/main" id="{F7FF2A99-06E8-F44D-730E-82E51BBCC9D6}"/>
              </a:ext>
            </a:extLst>
          </p:cNvPr>
          <p:cNvSpPr>
            <a:spLocks noGrp="1"/>
          </p:cNvSpPr>
          <p:nvPr>
            <p:ph type="body" sz="quarter" idx="18"/>
          </p:nvPr>
        </p:nvSpPr>
        <p:spPr/>
        <p:txBody>
          <a:bodyPr/>
          <a:lstStyle/>
          <a:p>
            <a:r>
              <a:rPr lang="en-AU" dirty="0">
                <a:cs typeface="Arial"/>
              </a:rPr>
              <a:t>Define allusion</a:t>
            </a:r>
          </a:p>
        </p:txBody>
      </p:sp>
      <p:sp>
        <p:nvSpPr>
          <p:cNvPr id="3" name="Content Placeholder 2">
            <a:extLst>
              <a:ext uri="{FF2B5EF4-FFF2-40B4-BE49-F238E27FC236}">
                <a16:creationId xmlns:a16="http://schemas.microsoft.com/office/drawing/2014/main" id="{050E1734-2C72-0124-8AFE-4DBEF38FF686}"/>
              </a:ext>
            </a:extLst>
          </p:cNvPr>
          <p:cNvSpPr>
            <a:spLocks noGrp="1"/>
          </p:cNvSpPr>
          <p:nvPr>
            <p:ph idx="1"/>
          </p:nvPr>
        </p:nvSpPr>
        <p:spPr/>
        <p:txBody>
          <a:bodyPr vert="horz" lIns="0" tIns="0" rIns="0" bIns="0" rtlCol="0" anchor="t">
            <a:noAutofit/>
          </a:bodyPr>
          <a:lstStyle/>
          <a:p>
            <a:r>
              <a:rPr lang="en-US" dirty="0">
                <a:cs typeface="Arial"/>
              </a:rPr>
              <a:t>Allusion is a </a:t>
            </a:r>
            <a:r>
              <a:rPr lang="en-US" dirty="0">
                <a:latin typeface="Arial"/>
                <a:cs typeface="Arial"/>
              </a:rPr>
              <a:t>______ ________</a:t>
            </a:r>
            <a:r>
              <a:rPr lang="en-US" dirty="0">
                <a:cs typeface="Arial"/>
              </a:rPr>
              <a:t>which makes an indirect or unexplained </a:t>
            </a:r>
            <a:r>
              <a:rPr lang="en-US" dirty="0">
                <a:latin typeface="Arial"/>
                <a:cs typeface="Arial"/>
              </a:rPr>
              <a:t>_________</a:t>
            </a:r>
            <a:r>
              <a:rPr lang="en-US" dirty="0">
                <a:cs typeface="Arial"/>
              </a:rPr>
              <a:t>to a famous person, place, event or work to add meaning and</a:t>
            </a:r>
            <a:r>
              <a:rPr lang="en-US" dirty="0">
                <a:latin typeface="Arial"/>
                <a:cs typeface="Arial"/>
              </a:rPr>
              <a:t> ________ </a:t>
            </a:r>
            <a:r>
              <a:rPr lang="en-US" dirty="0">
                <a:cs typeface="Arial"/>
              </a:rPr>
              <a:t>a text. Allusions may be implied or direct. Common</a:t>
            </a:r>
            <a:r>
              <a:rPr lang="en-US" dirty="0">
                <a:latin typeface="Arial"/>
                <a:cs typeface="Arial"/>
              </a:rPr>
              <a:t>_______</a:t>
            </a:r>
            <a:r>
              <a:rPr lang="en-US" dirty="0">
                <a:cs typeface="Arial"/>
              </a:rPr>
              <a:t>include references to well-known texts such as the </a:t>
            </a:r>
            <a:r>
              <a:rPr lang="en-US" dirty="0">
                <a:latin typeface="Arial"/>
                <a:cs typeface="Arial"/>
              </a:rPr>
              <a:t>______ </a:t>
            </a:r>
            <a:r>
              <a:rPr lang="en-US" dirty="0">
                <a:cs typeface="Arial"/>
              </a:rPr>
              <a:t>or works of</a:t>
            </a:r>
            <a:r>
              <a:rPr lang="en-US" dirty="0">
                <a:latin typeface="Arial"/>
                <a:cs typeface="Arial"/>
              </a:rPr>
              <a:t>_____________.</a:t>
            </a:r>
          </a:p>
          <a:p>
            <a:r>
              <a:rPr lang="en-US" dirty="0">
                <a:cs typeface="Arial"/>
              </a:rPr>
              <a:t>For example: ‘if the shoe fits’ alludes to the well-known fairytale, Cinderella.</a:t>
            </a:r>
          </a:p>
          <a:p>
            <a:r>
              <a:rPr lang="en-US" dirty="0">
                <a:cs typeface="Arial"/>
              </a:rPr>
              <a:t>Allusion is often used by composers writing in challenging </a:t>
            </a:r>
            <a:r>
              <a:rPr lang="en-US" dirty="0">
                <a:latin typeface="Arial"/>
                <a:cs typeface="Arial"/>
              </a:rPr>
              <a:t>_______ </a:t>
            </a:r>
            <a:r>
              <a:rPr lang="en-US" dirty="0">
                <a:cs typeface="Arial"/>
              </a:rPr>
              <a:t>periods to draw parallels between their current climate and</a:t>
            </a:r>
            <a:r>
              <a:rPr lang="en-US" dirty="0">
                <a:latin typeface="Arial"/>
                <a:cs typeface="Arial"/>
              </a:rPr>
              <a:t> _______ </a:t>
            </a:r>
            <a:r>
              <a:rPr lang="en-US" dirty="0">
                <a:cs typeface="Arial"/>
              </a:rPr>
              <a:t>or events from the </a:t>
            </a:r>
            <a:r>
              <a:rPr lang="en-US" dirty="0">
                <a:latin typeface="Arial"/>
                <a:cs typeface="Arial"/>
              </a:rPr>
              <a:t>____ </a:t>
            </a:r>
            <a:r>
              <a:rPr lang="en-US" dirty="0">
                <a:cs typeface="Arial"/>
              </a:rPr>
              <a:t>without directly criticising those in power.</a:t>
            </a:r>
            <a:endParaRPr lang="en-AU" dirty="0">
              <a:cs typeface="Arial"/>
            </a:endParaRPr>
          </a:p>
        </p:txBody>
      </p:sp>
      <p:sp>
        <p:nvSpPr>
          <p:cNvPr id="4" name="Slide Number Placeholder 3">
            <a:extLst>
              <a:ext uri="{FF2B5EF4-FFF2-40B4-BE49-F238E27FC236}">
                <a16:creationId xmlns:a16="http://schemas.microsoft.com/office/drawing/2014/main" id="{31411AE2-1C91-8653-5352-07202C0B3A46}"/>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6</a:t>
            </a:fld>
            <a:endParaRPr lang="en-AU"/>
          </a:p>
        </p:txBody>
      </p:sp>
    </p:spTree>
    <p:extLst>
      <p:ext uri="{BB962C8B-B14F-4D97-AF65-F5344CB8AC3E}">
        <p14:creationId xmlns:p14="http://schemas.microsoft.com/office/powerpoint/2010/main" val="28338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49CFF89-D806-AD6F-272D-1AF3FE368D5F}"/>
              </a:ext>
              <a:ext uri="{C183D7F6-B498-43B3-948B-1728B52AA6E4}">
                <adec:decorative xmlns:adec="http://schemas.microsoft.com/office/drawing/2017/decorative" val="1"/>
              </a:ext>
            </a:extLst>
          </p:cNvPr>
          <p:cNvSpPr>
            <a:spLocks noGrp="1"/>
          </p:cNvSpPr>
          <p:nvPr>
            <p:ph type="ftr" sz="quarter" idx="3"/>
          </p:nvPr>
        </p:nvSpPr>
        <p:spPr/>
        <p:txBody>
          <a:bodyPr/>
          <a:lstStyle/>
          <a:p>
            <a:r>
              <a:rPr lang="en-AU" dirty="0"/>
              <a:t>NSW Department of Education</a:t>
            </a:r>
          </a:p>
          <a:p>
            <a:endParaRPr lang="en-AU" dirty="0"/>
          </a:p>
        </p:txBody>
      </p:sp>
      <p:sp>
        <p:nvSpPr>
          <p:cNvPr id="5" name="Title 4">
            <a:extLst>
              <a:ext uri="{FF2B5EF4-FFF2-40B4-BE49-F238E27FC236}">
                <a16:creationId xmlns:a16="http://schemas.microsoft.com/office/drawing/2014/main" id="{9ECF40A6-AD0D-59AC-F771-1DA114744E8D}"/>
              </a:ext>
            </a:extLst>
          </p:cNvPr>
          <p:cNvSpPr>
            <a:spLocks noGrp="1"/>
          </p:cNvSpPr>
          <p:nvPr>
            <p:ph type="ctrTitle"/>
          </p:nvPr>
        </p:nvSpPr>
        <p:spPr/>
        <p:txBody>
          <a:bodyPr/>
          <a:lstStyle/>
          <a:p>
            <a:r>
              <a:rPr lang="en-AU" dirty="0">
                <a:cs typeface="Arial"/>
              </a:rPr>
              <a:t>Checking for understanding </a:t>
            </a:r>
          </a:p>
        </p:txBody>
      </p:sp>
    </p:spTree>
    <p:extLst>
      <p:ext uri="{BB962C8B-B14F-4D97-AF65-F5344CB8AC3E}">
        <p14:creationId xmlns:p14="http://schemas.microsoft.com/office/powerpoint/2010/main" val="398092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419F-284D-EA02-FA1B-C1AED9CF15EC}"/>
              </a:ext>
            </a:extLst>
          </p:cNvPr>
          <p:cNvSpPr>
            <a:spLocks noGrp="1"/>
          </p:cNvSpPr>
          <p:nvPr>
            <p:ph type="title"/>
          </p:nvPr>
        </p:nvSpPr>
        <p:spPr/>
        <p:txBody>
          <a:bodyPr/>
          <a:lstStyle/>
          <a:p>
            <a:r>
              <a:rPr lang="en-AU" dirty="0">
                <a:cs typeface="Arial"/>
              </a:rPr>
              <a:t>True or false</a:t>
            </a:r>
          </a:p>
        </p:txBody>
      </p:sp>
      <p:sp>
        <p:nvSpPr>
          <p:cNvPr id="5" name="Text Placeholder 4">
            <a:extLst>
              <a:ext uri="{FF2B5EF4-FFF2-40B4-BE49-F238E27FC236}">
                <a16:creationId xmlns:a16="http://schemas.microsoft.com/office/drawing/2014/main" id="{F83E057F-118C-B0C4-DB4A-5DB6B9F18538}"/>
              </a:ext>
            </a:extLst>
          </p:cNvPr>
          <p:cNvSpPr>
            <a:spLocks noGrp="1"/>
          </p:cNvSpPr>
          <p:nvPr>
            <p:ph type="body" sz="quarter" idx="18"/>
          </p:nvPr>
        </p:nvSpPr>
        <p:spPr/>
        <p:txBody>
          <a:bodyPr/>
          <a:lstStyle/>
          <a:p>
            <a:r>
              <a:rPr lang="en-AU" dirty="0">
                <a:cs typeface="Arial"/>
              </a:rPr>
              <a:t>Identify examples of allusion</a:t>
            </a:r>
          </a:p>
        </p:txBody>
      </p:sp>
      <p:sp>
        <p:nvSpPr>
          <p:cNvPr id="7" name="Content Placeholder 6">
            <a:extLst>
              <a:ext uri="{FF2B5EF4-FFF2-40B4-BE49-F238E27FC236}">
                <a16:creationId xmlns:a16="http://schemas.microsoft.com/office/drawing/2014/main" id="{1B34D530-DD9B-E39B-7B59-56E510EF8CF7}"/>
              </a:ext>
            </a:extLst>
          </p:cNvPr>
          <p:cNvSpPr>
            <a:spLocks noGrp="1"/>
          </p:cNvSpPr>
          <p:nvPr>
            <p:ph idx="1"/>
          </p:nvPr>
        </p:nvSpPr>
        <p:spPr/>
        <p:txBody>
          <a:bodyPr vert="horz" lIns="0" tIns="0" rIns="0" bIns="0" rtlCol="0" anchor="t">
            <a:noAutofit/>
          </a:bodyPr>
          <a:lstStyle/>
          <a:p>
            <a:r>
              <a:rPr lang="en-AU" sz="1800" b="0" kern="1200" dirty="0">
                <a:solidFill>
                  <a:srgbClr val="22272B"/>
                </a:solidFill>
                <a:effectLst/>
                <a:cs typeface="Arial"/>
              </a:rPr>
              <a:t>Using your true (for </a:t>
            </a:r>
            <a:r>
              <a:rPr lang="en-AU" dirty="0">
                <a:solidFill>
                  <a:srgbClr val="22272B"/>
                </a:solidFill>
                <a:cs typeface="Arial"/>
              </a:rPr>
              <a:t>yes) </a:t>
            </a:r>
            <a:r>
              <a:rPr lang="en-AU" sz="1800" b="0" kern="1200" dirty="0">
                <a:solidFill>
                  <a:srgbClr val="22272B"/>
                </a:solidFill>
                <a:effectLst/>
                <a:cs typeface="Arial"/>
              </a:rPr>
              <a:t>or false (for no) cards, identify which of the following statements contain allusion:</a:t>
            </a:r>
          </a:p>
          <a:p>
            <a:pPr marL="342900" indent="-342900">
              <a:buFont typeface="+mj-lt"/>
              <a:buAutoNum type="arabicPeriod"/>
            </a:pPr>
            <a:r>
              <a:rPr lang="en-AU" dirty="0">
                <a:solidFill>
                  <a:srgbClr val="22272B"/>
                </a:solidFill>
                <a:cs typeface="Arial"/>
              </a:rPr>
              <a:t>Chocolate is my Achilles heel.</a:t>
            </a:r>
          </a:p>
          <a:p>
            <a:pPr marL="342900" indent="-342900">
              <a:buFont typeface="+mj-lt"/>
              <a:buAutoNum type="arabicPeriod"/>
            </a:pPr>
            <a:r>
              <a:rPr lang="en-AU" sz="1800" b="0" kern="1200" dirty="0">
                <a:solidFill>
                  <a:srgbClr val="22272B"/>
                </a:solidFill>
                <a:effectLst/>
                <a:cs typeface="Arial"/>
              </a:rPr>
              <a:t>Romeo and Juliet is a tragic love story about </a:t>
            </a:r>
            <a:r>
              <a:rPr lang="en-AU" dirty="0">
                <a:solidFill>
                  <a:srgbClr val="22272B"/>
                </a:solidFill>
                <a:cs typeface="Arial"/>
              </a:rPr>
              <a:t>2</a:t>
            </a:r>
            <a:r>
              <a:rPr lang="en-AU" sz="1800" b="0" kern="1200" dirty="0">
                <a:solidFill>
                  <a:srgbClr val="22272B"/>
                </a:solidFill>
                <a:effectLst/>
                <a:cs typeface="Arial"/>
              </a:rPr>
              <a:t> teenagers from opposing families.</a:t>
            </a:r>
          </a:p>
          <a:p>
            <a:pPr marL="342900" indent="-342900">
              <a:buFont typeface="+mj-lt"/>
              <a:buAutoNum type="arabicPeriod"/>
            </a:pPr>
            <a:r>
              <a:rPr lang="en-AU" dirty="0">
                <a:solidFill>
                  <a:srgbClr val="22272B"/>
                </a:solidFill>
                <a:cs typeface="Arial"/>
              </a:rPr>
              <a:t>She is the Einstein of our science class.</a:t>
            </a:r>
          </a:p>
          <a:p>
            <a:pPr marL="342900" indent="-342900">
              <a:buFont typeface="+mj-lt"/>
              <a:buAutoNum type="arabicPeriod"/>
            </a:pPr>
            <a:r>
              <a:rPr lang="en-AU" sz="1800" b="0" kern="1200" dirty="0">
                <a:solidFill>
                  <a:srgbClr val="22272B"/>
                </a:solidFill>
                <a:effectLst/>
                <a:cs typeface="Arial"/>
              </a:rPr>
              <a:t>A Good Samari</a:t>
            </a:r>
            <a:r>
              <a:rPr lang="en-AU" dirty="0">
                <a:solidFill>
                  <a:srgbClr val="22272B"/>
                </a:solidFill>
                <a:cs typeface="Arial"/>
              </a:rPr>
              <a:t>tan handed the wallet in to the police.</a:t>
            </a:r>
          </a:p>
          <a:p>
            <a:pPr marL="342900" indent="-342900">
              <a:buFont typeface="+mj-lt"/>
              <a:buAutoNum type="arabicPeriod"/>
            </a:pPr>
            <a:r>
              <a:rPr lang="en-AU" sz="1800" b="0" kern="1200" dirty="0">
                <a:solidFill>
                  <a:srgbClr val="22272B"/>
                </a:solidFill>
                <a:effectLst/>
                <a:cs typeface="Arial"/>
              </a:rPr>
              <a:t>The Grinch in Dr Seuss hated </a:t>
            </a:r>
            <a:r>
              <a:rPr lang="en-AU" dirty="0">
                <a:solidFill>
                  <a:srgbClr val="22272B"/>
                </a:solidFill>
                <a:cs typeface="Arial"/>
              </a:rPr>
              <a:t>listening to Christmas songs.</a:t>
            </a:r>
            <a:endParaRPr lang="en-AU" sz="1800" b="0" kern="1200" dirty="0">
              <a:solidFill>
                <a:srgbClr val="22272B"/>
              </a:solidFill>
              <a:effectLst/>
              <a:cs typeface="Arial"/>
            </a:endParaRPr>
          </a:p>
          <a:p>
            <a:endParaRPr lang="en-AU" dirty="0"/>
          </a:p>
        </p:txBody>
      </p:sp>
      <p:sp>
        <p:nvSpPr>
          <p:cNvPr id="4" name="Slide Number Placeholder 3">
            <a:extLst>
              <a:ext uri="{FF2B5EF4-FFF2-40B4-BE49-F238E27FC236}">
                <a16:creationId xmlns:a16="http://schemas.microsoft.com/office/drawing/2014/main" id="{746367E7-AEF6-D7FD-4814-57E9A05E18BF}"/>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8</a:t>
            </a:fld>
            <a:endParaRPr lang="en-AU" dirty="0"/>
          </a:p>
        </p:txBody>
      </p:sp>
    </p:spTree>
    <p:extLst>
      <p:ext uri="{BB962C8B-B14F-4D97-AF65-F5344CB8AC3E}">
        <p14:creationId xmlns:p14="http://schemas.microsoft.com/office/powerpoint/2010/main" val="396060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419F-284D-EA02-FA1B-C1AED9CF15EC}"/>
              </a:ext>
            </a:extLst>
          </p:cNvPr>
          <p:cNvSpPr>
            <a:spLocks noGrp="1"/>
          </p:cNvSpPr>
          <p:nvPr>
            <p:ph type="title"/>
          </p:nvPr>
        </p:nvSpPr>
        <p:spPr/>
        <p:txBody>
          <a:bodyPr/>
          <a:lstStyle/>
          <a:p>
            <a:r>
              <a:rPr lang="en-AU" dirty="0">
                <a:cs typeface="Arial"/>
              </a:rPr>
              <a:t>True or false – answers</a:t>
            </a:r>
          </a:p>
        </p:txBody>
      </p:sp>
      <p:sp>
        <p:nvSpPr>
          <p:cNvPr id="5" name="Text Placeholder 4">
            <a:extLst>
              <a:ext uri="{FF2B5EF4-FFF2-40B4-BE49-F238E27FC236}">
                <a16:creationId xmlns:a16="http://schemas.microsoft.com/office/drawing/2014/main" id="{F83E057F-118C-B0C4-DB4A-5DB6B9F18538}"/>
              </a:ext>
            </a:extLst>
          </p:cNvPr>
          <p:cNvSpPr>
            <a:spLocks noGrp="1"/>
          </p:cNvSpPr>
          <p:nvPr>
            <p:ph type="body" sz="quarter" idx="18"/>
          </p:nvPr>
        </p:nvSpPr>
        <p:spPr/>
        <p:txBody>
          <a:bodyPr/>
          <a:lstStyle/>
          <a:p>
            <a:r>
              <a:rPr lang="en-AU" dirty="0">
                <a:cs typeface="Arial"/>
              </a:rPr>
              <a:t>Define allusion</a:t>
            </a:r>
          </a:p>
        </p:txBody>
      </p:sp>
      <p:sp>
        <p:nvSpPr>
          <p:cNvPr id="7" name="Content Placeholder 6">
            <a:extLst>
              <a:ext uri="{FF2B5EF4-FFF2-40B4-BE49-F238E27FC236}">
                <a16:creationId xmlns:a16="http://schemas.microsoft.com/office/drawing/2014/main" id="{1B34D530-DD9B-E39B-7B59-56E510EF8CF7}"/>
              </a:ext>
            </a:extLst>
          </p:cNvPr>
          <p:cNvSpPr>
            <a:spLocks noGrp="1"/>
          </p:cNvSpPr>
          <p:nvPr>
            <p:ph idx="1"/>
          </p:nvPr>
        </p:nvSpPr>
        <p:spPr>
          <a:xfrm>
            <a:off x="360000" y="1480853"/>
            <a:ext cx="11484000" cy="4701285"/>
          </a:xfrm>
        </p:spPr>
        <p:txBody>
          <a:bodyPr vert="horz" lIns="0" tIns="0" rIns="0" bIns="0" rtlCol="0" anchor="t">
            <a:noAutofit/>
          </a:bodyPr>
          <a:lstStyle/>
          <a:p>
            <a:pPr marL="342900" indent="-342900">
              <a:buFont typeface="+mj-lt"/>
              <a:buAutoNum type="arabicPeriod"/>
            </a:pPr>
            <a:r>
              <a:rPr lang="en-AU" dirty="0">
                <a:solidFill>
                  <a:srgbClr val="22272B"/>
                </a:solidFill>
                <a:cs typeface="Arial"/>
              </a:rPr>
              <a:t>Chocolate is my Achilles heel.</a:t>
            </a:r>
            <a:r>
              <a:rPr lang="en-AU" b="1" dirty="0">
                <a:solidFill>
                  <a:srgbClr val="22272B"/>
                </a:solidFill>
                <a:cs typeface="Arial"/>
              </a:rPr>
              <a:t> </a:t>
            </a:r>
            <a:r>
              <a:rPr lang="en-AU" dirty="0">
                <a:solidFill>
                  <a:srgbClr val="22272B"/>
                </a:solidFill>
                <a:latin typeface="Arial" panose="020B0604020202020204" pitchFamily="34" charset="0"/>
                <a:cs typeface="Arial"/>
              </a:rPr>
              <a:t>– </a:t>
            </a:r>
            <a:r>
              <a:rPr lang="en-AU" b="1" dirty="0">
                <a:solidFill>
                  <a:srgbClr val="22272B"/>
                </a:solidFill>
                <a:latin typeface="Arial" panose="020B0604020202020204" pitchFamily="34" charset="0"/>
                <a:cs typeface="Arial"/>
              </a:rPr>
              <a:t>TRUE, this alludes to the Greek myth of Achilles to add meaning to the statement.</a:t>
            </a:r>
          </a:p>
          <a:p>
            <a:pPr marL="342900" indent="-342900">
              <a:buFont typeface="+mj-lt"/>
              <a:buAutoNum type="arabicPeriod"/>
            </a:pPr>
            <a:r>
              <a:rPr lang="en-AU" sz="1800" kern="1200" dirty="0">
                <a:solidFill>
                  <a:srgbClr val="22272B"/>
                </a:solidFill>
                <a:effectLst/>
                <a:cs typeface="Arial"/>
              </a:rPr>
              <a:t>Romeo and Juliet is a tragic love story about two teenagers from opposing families. </a:t>
            </a:r>
            <a:r>
              <a:rPr lang="en-AU" sz="1800" kern="1200" dirty="0">
                <a:solidFill>
                  <a:srgbClr val="22272B"/>
                </a:solidFill>
                <a:effectLst/>
                <a:latin typeface="Arial" panose="020B0604020202020204" pitchFamily="34" charset="0"/>
                <a:cs typeface="Arial"/>
              </a:rPr>
              <a:t>– </a:t>
            </a:r>
            <a:r>
              <a:rPr lang="en-AU" sz="1800" b="1" kern="1200" dirty="0">
                <a:solidFill>
                  <a:srgbClr val="22272B"/>
                </a:solidFill>
                <a:effectLst/>
                <a:latin typeface="Arial" panose="020B0604020202020204" pitchFamily="34" charset="0"/>
                <a:cs typeface="Arial"/>
              </a:rPr>
              <a:t>FALSE, this statement directly references and explains Romeo and Juliet. It is not an example of allusion</a:t>
            </a:r>
            <a:r>
              <a:rPr lang="en-AU" sz="1800" kern="1200" dirty="0">
                <a:solidFill>
                  <a:srgbClr val="22272B"/>
                </a:solidFill>
                <a:effectLst/>
                <a:latin typeface="Arial" panose="020B0604020202020204" pitchFamily="34" charset="0"/>
                <a:cs typeface="Arial"/>
              </a:rPr>
              <a:t>.</a:t>
            </a:r>
          </a:p>
          <a:p>
            <a:pPr marL="342900" indent="-342900">
              <a:buFont typeface="+mj-lt"/>
              <a:buAutoNum type="arabicPeriod"/>
            </a:pPr>
            <a:r>
              <a:rPr lang="en-AU" dirty="0">
                <a:solidFill>
                  <a:srgbClr val="22272B"/>
                </a:solidFill>
                <a:cs typeface="Arial"/>
              </a:rPr>
              <a:t>They are the Einstein of our science class. </a:t>
            </a:r>
            <a:r>
              <a:rPr lang="en-AU" sz="1800" kern="1200" dirty="0">
                <a:solidFill>
                  <a:srgbClr val="22272B"/>
                </a:solidFill>
                <a:effectLst/>
                <a:latin typeface="Arial" panose="020B0604020202020204" pitchFamily="34" charset="0"/>
                <a:cs typeface="Arial"/>
              </a:rPr>
              <a:t>– </a:t>
            </a:r>
            <a:r>
              <a:rPr lang="en-AU" sz="1800" b="1" kern="1200" dirty="0">
                <a:solidFill>
                  <a:srgbClr val="22272B"/>
                </a:solidFill>
                <a:effectLst/>
                <a:latin typeface="Arial" panose="020B0604020202020204" pitchFamily="34" charset="0"/>
                <a:cs typeface="Arial"/>
              </a:rPr>
              <a:t>TRUE, this statement alludes to the historical figure, Albert Einstein, to highlight the student’s intelligence</a:t>
            </a:r>
            <a:r>
              <a:rPr lang="en-AU" sz="1800" kern="1200" dirty="0">
                <a:solidFill>
                  <a:srgbClr val="22272B"/>
                </a:solidFill>
                <a:effectLst/>
                <a:latin typeface="Arial" panose="020B0604020202020204" pitchFamily="34" charset="0"/>
                <a:cs typeface="Arial"/>
              </a:rPr>
              <a:t>.</a:t>
            </a:r>
            <a:endParaRPr lang="en-AU" dirty="0">
              <a:solidFill>
                <a:srgbClr val="22272B"/>
              </a:solidFill>
              <a:latin typeface="Arial" panose="020B0604020202020204" pitchFamily="34" charset="0"/>
              <a:cs typeface="Arial"/>
            </a:endParaRPr>
          </a:p>
          <a:p>
            <a:pPr marL="342900" indent="-342900">
              <a:buFont typeface="+mj-lt"/>
              <a:buAutoNum type="arabicPeriod"/>
            </a:pPr>
            <a:r>
              <a:rPr lang="en-AU" sz="1800" b="0" kern="1200" dirty="0">
                <a:solidFill>
                  <a:srgbClr val="22272B"/>
                </a:solidFill>
                <a:effectLst/>
                <a:cs typeface="Arial"/>
              </a:rPr>
              <a:t>A Good Samari</a:t>
            </a:r>
            <a:r>
              <a:rPr lang="en-AU" dirty="0">
                <a:solidFill>
                  <a:srgbClr val="22272B"/>
                </a:solidFill>
                <a:cs typeface="Arial"/>
              </a:rPr>
              <a:t>tan handed the wallet in to the police. </a:t>
            </a:r>
            <a:r>
              <a:rPr lang="en-AU" sz="1800" kern="1200" dirty="0">
                <a:solidFill>
                  <a:srgbClr val="22272B"/>
                </a:solidFill>
                <a:effectLst/>
                <a:latin typeface="Arial" panose="020B0604020202020204" pitchFamily="34" charset="0"/>
                <a:cs typeface="Arial"/>
              </a:rPr>
              <a:t>– </a:t>
            </a:r>
            <a:r>
              <a:rPr lang="en-AU" sz="1800" b="1" kern="1200" dirty="0">
                <a:solidFill>
                  <a:srgbClr val="22272B"/>
                </a:solidFill>
                <a:effectLst/>
                <a:latin typeface="Arial" panose="020B0604020202020204" pitchFamily="34" charset="0"/>
                <a:cs typeface="Arial"/>
              </a:rPr>
              <a:t>TRUE, this statement alludes to the biblical story of the Good Samaritan to symbolise the person’s compassion, honesty and kindness</a:t>
            </a:r>
            <a:r>
              <a:rPr lang="en-AU" sz="1800" kern="1200" dirty="0">
                <a:solidFill>
                  <a:srgbClr val="22272B"/>
                </a:solidFill>
                <a:effectLst/>
                <a:latin typeface="Arial" panose="020B0604020202020204" pitchFamily="34" charset="0"/>
                <a:cs typeface="Arial"/>
              </a:rPr>
              <a:t>.</a:t>
            </a:r>
            <a:endParaRPr lang="en-AU" dirty="0">
              <a:solidFill>
                <a:srgbClr val="22272B"/>
              </a:solidFill>
              <a:latin typeface="Arial" panose="020B0604020202020204" pitchFamily="34" charset="0"/>
              <a:cs typeface="Arial"/>
            </a:endParaRPr>
          </a:p>
          <a:p>
            <a:pPr marL="342900" indent="-342900">
              <a:buFont typeface="+mj-lt"/>
              <a:buAutoNum type="arabicPeriod"/>
            </a:pPr>
            <a:r>
              <a:rPr lang="en-AU" sz="1800" b="0" kern="1200" dirty="0">
                <a:solidFill>
                  <a:srgbClr val="22272B"/>
                </a:solidFill>
                <a:effectLst/>
                <a:cs typeface="Arial"/>
              </a:rPr>
              <a:t>The Grinch in Dr Seuss hated </a:t>
            </a:r>
            <a:r>
              <a:rPr lang="en-AU" dirty="0">
                <a:solidFill>
                  <a:srgbClr val="22272B"/>
                </a:solidFill>
                <a:cs typeface="Arial"/>
              </a:rPr>
              <a:t>listening to Christmas songs. </a:t>
            </a:r>
            <a:r>
              <a:rPr lang="en-AU" sz="1800" kern="1200" dirty="0">
                <a:solidFill>
                  <a:srgbClr val="22272B"/>
                </a:solidFill>
                <a:effectLst/>
                <a:latin typeface="Arial" panose="020B0604020202020204" pitchFamily="34" charset="0"/>
                <a:cs typeface="Arial"/>
              </a:rPr>
              <a:t>– </a:t>
            </a:r>
            <a:r>
              <a:rPr lang="en-AU" sz="1800" b="1" kern="1200" dirty="0">
                <a:solidFill>
                  <a:srgbClr val="22272B"/>
                </a:solidFill>
                <a:effectLst/>
                <a:latin typeface="Arial" panose="020B0604020202020204" pitchFamily="34" charset="0"/>
                <a:cs typeface="Arial"/>
              </a:rPr>
              <a:t>FALSE, this statement directly references and explains The Grinch. It is not an example of allusion</a:t>
            </a:r>
            <a:r>
              <a:rPr lang="en-AU" sz="1800" kern="1200" dirty="0">
                <a:solidFill>
                  <a:srgbClr val="22272B"/>
                </a:solidFill>
                <a:effectLst/>
                <a:latin typeface="Arial" panose="020B0604020202020204" pitchFamily="34" charset="0"/>
                <a:cs typeface="Arial"/>
              </a:rPr>
              <a:t>.</a:t>
            </a:r>
          </a:p>
          <a:p>
            <a:endParaRPr lang="en-AU" dirty="0"/>
          </a:p>
        </p:txBody>
      </p:sp>
      <p:sp>
        <p:nvSpPr>
          <p:cNvPr id="4" name="Slide Number Placeholder 3">
            <a:extLst>
              <a:ext uri="{FF2B5EF4-FFF2-40B4-BE49-F238E27FC236}">
                <a16:creationId xmlns:a16="http://schemas.microsoft.com/office/drawing/2014/main" id="{746367E7-AEF6-D7FD-4814-57E9A05E18BF}"/>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9</a:t>
            </a:fld>
            <a:endParaRPr lang="en-AU" dirty="0"/>
          </a:p>
        </p:txBody>
      </p:sp>
    </p:spTree>
    <p:extLst>
      <p:ext uri="{BB962C8B-B14F-4D97-AF65-F5344CB8AC3E}">
        <p14:creationId xmlns:p14="http://schemas.microsoft.com/office/powerpoint/2010/main" val="278706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3978</Words>
  <Application>Microsoft Office PowerPoint</Application>
  <PresentationFormat>Widescreen</PresentationFormat>
  <Paragraphs>189</Paragraphs>
  <Slides>21</Slides>
  <Notes>21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Public Sans</vt:lpstr>
      <vt:lpstr>Public Sans Light</vt:lpstr>
      <vt:lpstr>Wingdings</vt:lpstr>
      <vt:lpstr>Times New Roman</vt:lpstr>
      <vt:lpstr>Arial</vt:lpstr>
      <vt:lpstr>Calibri</vt:lpstr>
      <vt:lpstr>1_NSWG Corporate</vt:lpstr>
      <vt:lpstr>Year 10, Term 2 – Reshaping the world</vt:lpstr>
      <vt:lpstr>Sharing learning intentions and success criteria</vt:lpstr>
      <vt:lpstr>Learning intentions and success criteria (1)</vt:lpstr>
      <vt:lpstr>Connecting learning </vt:lpstr>
      <vt:lpstr>Definition of allusion (1)</vt:lpstr>
      <vt:lpstr>Definition of allusion (2)</vt:lpstr>
      <vt:lpstr>Checking for understanding </vt:lpstr>
      <vt:lpstr>True or false</vt:lpstr>
      <vt:lpstr>True or false – answers</vt:lpstr>
      <vt:lpstr>Chunking and sequencing</vt:lpstr>
      <vt:lpstr>Context of William Blake’s ‘London’</vt:lpstr>
      <vt:lpstr>Examples of allusion in ‘London’</vt:lpstr>
      <vt:lpstr>Representation of children</vt:lpstr>
      <vt:lpstr>Writing about allusion</vt:lpstr>
      <vt:lpstr>Context  example  explanation </vt:lpstr>
      <vt:lpstr>Example  context  explanation</vt:lpstr>
      <vt:lpstr>Writing about allusion in ‘London’</vt:lpstr>
      <vt:lpstr>Returning to the learning intentions and success criteria</vt:lpstr>
      <vt:lpstr>Learning intentions and success criteria (2)</vt:lpstr>
      <vt:lpstr>References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Allusion in William Blake's 'London' – Phase 4, resource 3</dc:title>
  <dc:creator>NSW Department of Education</dc:creator>
  <cp:keywords>stage 5, year 10, english, resource</cp:keywords>
  <dcterms:created xsi:type="dcterms:W3CDTF">2024-08-01T23:10:23Z</dcterms:created>
  <dcterms:modified xsi:type="dcterms:W3CDTF">2024-08-01T23:11:13Z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2024-08-01T23:10:34Z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bb177e66-4b0f-45dc-b501-21cea85578b5</vt:lpwstr>
  </property>
  <property fmtid="{D5CDD505-2E9C-101B-9397-08002B2CF9AE}" pid="8" name="MSIP_Label_b603dfd7-d93a-4381-a340-2995d8282205_ContentBits">
    <vt:lpwstr>0</vt:lpwstr>
  </property>
</Properties>
</file>