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handoutMasterIdLst>
    <p:handoutMasterId r:id="rId28"/>
  </p:handoutMasterIdLst>
  <p:sldIdLst>
    <p:sldId id="269" r:id="rId2"/>
    <p:sldId id="26337" r:id="rId3"/>
    <p:sldId id="379" r:id="rId4"/>
    <p:sldId id="381" r:id="rId5"/>
    <p:sldId id="411" r:id="rId6"/>
    <p:sldId id="385" r:id="rId7"/>
    <p:sldId id="386" r:id="rId8"/>
    <p:sldId id="412" r:id="rId9"/>
    <p:sldId id="384" r:id="rId10"/>
    <p:sldId id="380" r:id="rId11"/>
    <p:sldId id="382" r:id="rId12"/>
    <p:sldId id="383" r:id="rId13"/>
    <p:sldId id="413" r:id="rId14"/>
    <p:sldId id="399" r:id="rId15"/>
    <p:sldId id="395" r:id="rId16"/>
    <p:sldId id="397" r:id="rId17"/>
    <p:sldId id="26338" r:id="rId18"/>
    <p:sldId id="367" r:id="rId19"/>
    <p:sldId id="415" r:id="rId20"/>
    <p:sldId id="416" r:id="rId21"/>
    <p:sldId id="417" r:id="rId22"/>
    <p:sldId id="418" r:id="rId23"/>
    <p:sldId id="419" r:id="rId24"/>
    <p:sldId id="360" r:id="rId25"/>
    <p:sldId id="361" r:id="rId26"/>
  </p:sldIdLst>
  <p:sldSz cx="12192000" cy="6858000"/>
  <p:notesSz cx="6858000" cy="9144000"/>
  <p:embeddedFontLst>
    <p:embeddedFont>
      <p:font typeface="Public Sans Light" panose="020B0604020202020204" charset="0"/>
      <p:regular r:id="rId29"/>
      <p: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7E5CC-AE6D-479C-ACD4-5BD64CE3FD7B}" v="15" dt="2024-08-01T23:07:09.81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02" autoAdjust="0"/>
    <p:restoredTop sz="96336" autoAdjust="0"/>
  </p:normalViewPr>
  <p:slideViewPr>
    <p:cSldViewPr snapToGrid="0">
      <p:cViewPr varScale="1">
        <p:scale>
          <a:sx n="84" d="100"/>
          <a:sy n="84" d="100"/>
        </p:scale>
        <p:origin x="108" y="42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15568"/>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2/08/2024</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2/08/2024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a:lvl2pPr marL="609585" algn="l" defTabSz="1219170" rtl="0" eaLnBrk="1" latinLnBrk="0" hangingPunct="1">
      <a:defRPr sz="1600" b="0" i="0" kern="1200">
        <a:solidFill>
          <a:schemeClr val="tx1"/>
        </a:solidFill>
        <a:latin typeface="Arial" panose="020B0604020202020204" pitchFamily="34" charset="0"/>
        <a:ea typeface="+mn-ea"/>
        <a:cs typeface="+mn-cs"/>
      </a:defRPr>
    </a:lvl2pPr>
    <a:lvl3pPr marL="1219170" algn="l" defTabSz="1219170" rtl="0" eaLnBrk="1" latinLnBrk="0" hangingPunct="1">
      <a:defRPr sz="1600" b="0" i="0" kern="1200">
        <a:solidFill>
          <a:schemeClr val="tx1"/>
        </a:solidFill>
        <a:latin typeface="Arial" panose="020B0604020202020204" pitchFamily="34" charset="0"/>
        <a:ea typeface="+mn-ea"/>
        <a:cs typeface="+mn-cs"/>
      </a:defRPr>
    </a:lvl3pPr>
    <a:lvl4pPr marL="1828754" algn="l" defTabSz="1219170" rtl="0" eaLnBrk="1" latinLnBrk="0" hangingPunct="1">
      <a:defRPr sz="1600" b="0" i="0" kern="1200">
        <a:solidFill>
          <a:schemeClr val="tx1"/>
        </a:solidFill>
        <a:latin typeface="Arial" panose="020B0604020202020204" pitchFamily="34" charset="0"/>
        <a:ea typeface="+mn-ea"/>
        <a:cs typeface="+mn-cs"/>
      </a:defRPr>
    </a:lvl4pPr>
    <a:lvl5pPr marL="2438339" algn="l" defTabSz="1219170" rtl="0" eaLnBrk="1" latinLnBrk="0" hangingPunct="1">
      <a:defRPr sz="1600" b="0"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may be used to connect to prior learning and support students develop their understanding of noun groups, where additional examples and activities are required.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use this slide to discuss and explain the effect of noun groups from the previous activity. If students already understand the purpose of noun groups for adding detail, description, interpretation or specificity, you may wish to skip these slides.</a:t>
            </a:r>
          </a:p>
          <a:p>
            <a:endParaRPr lang="en-US" b="0" dirty="0"/>
          </a:p>
          <a:p>
            <a:r>
              <a:rPr lang="en-US" b="1" dirty="0"/>
              <a:t>Student note: </a:t>
            </a:r>
            <a:r>
              <a:rPr lang="en-US" b="0" dirty="0"/>
              <a:t>what information does this noun group add to the noun 'people'?</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91147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use this slide to discuss and explain the effect of noun groups from the previous activity. If students already understand the purpose of noun groups for adding detail, description, interpretation or specificity, you may wish to skip these slides.</a:t>
            </a:r>
          </a:p>
          <a:p>
            <a:endParaRPr lang="en-US" b="0" dirty="0"/>
          </a:p>
          <a:p>
            <a:r>
              <a:rPr lang="en-US" b="1" dirty="0"/>
              <a:t>Student note: </a:t>
            </a:r>
            <a:r>
              <a:rPr lang="en-US" b="0" dirty="0"/>
              <a:t>what information does this noun group add to the noun 'water'? What feeling does it create for the reader?</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9920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use this slide to discuss and explain the effect of noun groups from the previous activity. If students already understand the purpose of noun groups for adding detail, description, interpretation or specificity, you may wish to skip these slides.</a:t>
            </a:r>
          </a:p>
          <a:p>
            <a:endParaRPr lang="en-US" b="0" dirty="0"/>
          </a:p>
          <a:p>
            <a:r>
              <a:rPr lang="en-US" b="1" dirty="0"/>
              <a:t>Student note: </a:t>
            </a:r>
            <a:r>
              <a:rPr lang="en-US" b="0" dirty="0"/>
              <a:t>what information does this noun group add to the noun 'cloth'?</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831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following slides contain further information, examples and activities to revise appositives.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723624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where it has been identified that students need additional support with appositives, return to this definition and ask students if they have any clarifying questions. An additional example and prompt has been provided on this slide. </a:t>
            </a:r>
            <a:r>
              <a:rPr lang="en-AU" b="0" i="0" dirty="0">
                <a:solidFill>
                  <a:srgbClr val="FF0000"/>
                </a:solidFill>
              </a:rPr>
              <a:t>You will need to right-click and ‘unhide’ the slide if you intend to show it to your class.</a:t>
            </a:r>
          </a:p>
          <a:p>
            <a:endParaRPr lang="en-AU" b="0" i="0" dirty="0">
              <a:solidFill>
                <a:srgbClr val="FF0000"/>
              </a:solidFill>
            </a:endParaRPr>
          </a:p>
          <a:p>
            <a:r>
              <a:rPr lang="en-US" b="0" dirty="0"/>
              <a:t>Discuss both examples, thinking aloud as you unpack the parts of speech that are used in each sentence together as a class:</a:t>
            </a:r>
          </a:p>
          <a:p>
            <a:r>
              <a:rPr lang="en-US" b="0" dirty="0"/>
              <a:t>1. ‘My’ (pronoun) + ‘dog’ (noun) + ‘Max’ (proper noun) + ‘loves’ (verb) + ‘to play’ (verb) + ‘fetch’ (noun).</a:t>
            </a:r>
          </a:p>
          <a:p>
            <a:r>
              <a:rPr lang="en-US" b="0" dirty="0"/>
              <a:t>2. ‘My’ (pronoun) + ‘friend’ (noun) + ‘Sarah’ (proper noun) + ‘a’ (article) + ‘talented’ (adjective) + ‘musician’ (noun) + ‘is performing’ (verb) + ‘tonight’ (adverb).</a:t>
            </a:r>
          </a:p>
          <a:p>
            <a:endParaRPr lang="en-US" b="0" dirty="0"/>
          </a:p>
          <a:p>
            <a:r>
              <a:rPr lang="en-US" b="0" dirty="0"/>
              <a:t>Discuss the third example and gradually release responsibility by modelling or breaking down the parts of speech in the sentence together as a class. See the following slides for further examples to </a:t>
            </a:r>
            <a:r>
              <a:rPr lang="en-US" b="0" dirty="0" err="1"/>
              <a:t>practise</a:t>
            </a:r>
            <a:r>
              <a:rPr lang="en-US" b="0" dirty="0"/>
              <a:t> with your class.</a:t>
            </a:r>
          </a:p>
          <a:p>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this slide has a definition and examples for appositives. Remember that </a:t>
            </a:r>
            <a:r>
              <a:rPr lang="en-AU" b="0" dirty="0"/>
              <a:t>w</a:t>
            </a:r>
            <a:r>
              <a:rPr lang="en-AU" dirty="0"/>
              <a:t>hen an appositive is removed from a sentence, it still makes sense. We can see this in the first example – when ‘Max’ is removed from the sentence, ‘My dog loves to play fetch’ still makes sense. Likewise, in the second sentence, if we remove the appositive, ‘a talented musician,’ ‘My friend Sarah is performing tonight’ still makes sense. Can you identify the appositive in the sentence: ‘Readers often find solace in Wordsworth’s ‘I Wandered Lonely as a Cloud’, a classic work of English literature’? Practise breaking down the parts of speech, identifying the nouns and the noun groups used to support description or detail. Which one is appositive?</a:t>
            </a:r>
            <a:endParaRPr lang="en-AU" b="0" dirty="0"/>
          </a:p>
          <a:p>
            <a:endParaRPr lang="en-US"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72150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Teacher note: </a:t>
            </a:r>
            <a:r>
              <a:rPr lang="en-US" b="0" i="0" dirty="0">
                <a:solidFill>
                  <a:srgbClr val="FF0000"/>
                </a:solidFill>
              </a:rPr>
              <a:t>this slide contains the answers to the previous activity to guide students to identify the appositive within the passage. Remind students </a:t>
            </a:r>
            <a:r>
              <a:rPr lang="en-AU" b="0" i="0" dirty="0">
                <a:solidFill>
                  <a:srgbClr val="FF0000"/>
                </a:solidFill>
              </a:rPr>
              <a:t>that when the appositive is removed or substituted with the noun, the sentence still makes sense. There is only one appositive in this text.</a:t>
            </a:r>
          </a:p>
          <a:p>
            <a:endParaRPr lang="en-AU" b="0" i="0" dirty="0">
              <a:solidFill>
                <a:srgbClr val="FF0000"/>
              </a:solidFill>
            </a:endParaRPr>
          </a:p>
          <a:p>
            <a:r>
              <a:rPr lang="en-AU" b="1" i="0" dirty="0">
                <a:solidFill>
                  <a:srgbClr val="FF0000"/>
                </a:solidFill>
              </a:rPr>
              <a:t>Student note: </a:t>
            </a:r>
            <a:r>
              <a:rPr lang="en-AU" b="0" i="0" dirty="0">
                <a:solidFill>
                  <a:srgbClr val="FF0000"/>
                </a:solidFill>
              </a:rPr>
              <a:t>appositives are used to provide clarification, identification or description to a noun. They may be single words or longer phrases, but when removed, the sentence should still make sense. For example, in the sentence, 'The capital of France, Paris, is known for its iconic landmarks', 'Paris' is the appositive as it is used to rename 'the capital of France'.</a:t>
            </a:r>
          </a:p>
          <a:p>
            <a:endParaRPr lang="en-AU" b="0" i="0" dirty="0">
              <a:solidFill>
                <a:srgbClr val="FF0000"/>
              </a:solidFill>
            </a:endParaRPr>
          </a:p>
          <a:p>
            <a:r>
              <a:rPr lang="en-AU" b="0" i="0" dirty="0">
                <a:solidFill>
                  <a:srgbClr val="FF0000"/>
                </a:solidFill>
              </a:rPr>
              <a:t>Can you identify the appositive in this paragraph? What noun does it rename or clarify?</a:t>
            </a:r>
            <a:endParaRPr lang="en-AU" b="1" i="0" dirty="0">
              <a:solidFill>
                <a:srgbClr val="FF0000"/>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64254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Teacher note: </a:t>
            </a:r>
            <a:r>
              <a:rPr lang="en-US" b="0" i="0" dirty="0">
                <a:solidFill>
                  <a:srgbClr val="FF0000"/>
                </a:solidFill>
              </a:rPr>
              <a:t>this slide contains the answer to the previous activity, with the appositive highlighted in bold and explained below. </a:t>
            </a:r>
            <a:r>
              <a:rPr lang="en-AU" b="0" dirty="0"/>
              <a:t>You may use this for your own reference or to discuss with your students.</a:t>
            </a:r>
            <a:r>
              <a:rPr lang="en-AU" b="1" i="0" dirty="0">
                <a:solidFill>
                  <a:srgbClr val="FF0000"/>
                </a:solidFill>
              </a:rPr>
              <a:t> </a:t>
            </a:r>
            <a:r>
              <a:rPr lang="en-AU" b="0" i="0" dirty="0">
                <a:solidFill>
                  <a:srgbClr val="FF0000"/>
                </a:solidFill>
              </a:rPr>
              <a:t>You will need to right-click and ‘unhide’ the slide if you intend to show it to your class.</a:t>
            </a:r>
          </a:p>
          <a:p>
            <a:endParaRPr lang="en-AU" b="0" i="0" dirty="0">
              <a:solidFill>
                <a:srgbClr val="FF0000"/>
              </a:solidFill>
            </a:endParaRPr>
          </a:p>
          <a:p>
            <a:r>
              <a:rPr lang="en-AU" b="0" i="0" dirty="0">
                <a:solidFill>
                  <a:srgbClr val="FF0000"/>
                </a:solidFill>
              </a:rPr>
              <a:t>Note that when the appositive is removed or substituted with the noun, the sentence still makes sense.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24084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a:t>
            </a:r>
            <a:r>
              <a:rPr lang="en-AU" dirty="0" err="1">
                <a:solidFill>
                  <a:srgbClr val="333333"/>
                </a:solidFill>
                <a:effectLst/>
                <a:highlight>
                  <a:srgbClr val="FFFFFF"/>
                </a:highlight>
              </a:rPr>
              <a:t>Wiliam</a:t>
            </a:r>
            <a:r>
              <a:rPr lang="en-AU" dirty="0">
                <a:solidFill>
                  <a:srgbClr val="333333"/>
                </a:solidFill>
                <a:effectLst/>
                <a:highlight>
                  <a:srgbClr val="FFFFFF"/>
                </a:highlight>
              </a:rPr>
              <a:t> 2014).</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461713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to check that all students understand appositives, get students to answer this check for understanding question using mini-whiteboards, ABCD cards or similar, which will allow you to easily see which students have answered correctly and which students require additional support. </a:t>
            </a:r>
          </a:p>
          <a:p>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The correct answer for this question is b. </a:t>
            </a:r>
            <a:r>
              <a:rPr lang="en-AU" dirty="0"/>
              <a:t>Aristotle, </a:t>
            </a:r>
            <a:r>
              <a:rPr lang="en-AU" b="1" dirty="0"/>
              <a:t>the complex and introverted protagonist of the novel</a:t>
            </a:r>
            <a:r>
              <a:rPr lang="en-AU" dirty="0"/>
              <a:t>, learns to accept himself. </a:t>
            </a:r>
            <a:r>
              <a:rPr lang="en-AU" sz="1600" b="0" dirty="0">
                <a:effectLst/>
                <a:latin typeface="Arial" panose="020B0604020202020204" pitchFamily="34" charset="0"/>
                <a:ea typeface="Calibri" panose="020F0502020204030204" pitchFamily="34" charset="0"/>
              </a:rPr>
              <a:t>Discuss this with your class, noting that the appositive adds description to the proper noun, Aristotle and is situated directly next to it in the sentence. The sentence still makes sense if the appositive is removed.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rPr>
              <a:t>Where students require further support, return to the previous revision activities using the definition of appositives, examples and question prompts, or supplement with a clear and simple explanation such as Appositives | Punctuation | Grammar | Khan Academy on YouTube: https://www.youtube.com/watch?v=QFcaUTd8DgY</a:t>
            </a:r>
            <a:endParaRPr lang="en-AU" b="0" dirty="0"/>
          </a:p>
          <a:p>
            <a:endParaRPr lang="en-AU" b="0" dirty="0"/>
          </a:p>
          <a:p>
            <a:r>
              <a:rPr lang="en-AU" b="1" dirty="0"/>
              <a:t>Student note: </a:t>
            </a:r>
            <a:r>
              <a:rPr lang="en-AU" b="0" dirty="0"/>
              <a:t>let’s check your understanding of appositives. Hold up your mini whiteboard or ABCD card to select the sentence that correctly identifies the appositive in bold.</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29155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following slides contain further information, examples and activities to revise elaborated noun groups.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9950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learning creates a shift from working to long term memory. </a:t>
            </a:r>
            <a:r>
              <a:rPr lang="en-US" dirty="0">
                <a:solidFill>
                  <a:srgbClr val="333333"/>
                </a:solidFill>
                <a:effectLst/>
                <a:highlight>
                  <a:srgbClr val="FFFFFF"/>
                </a:highlight>
              </a:rPr>
              <a:t>Making connections within and across learning helps students to develop increasingly complex mental models or schemas. This helps to manage students’ cognitive load by providing context about the value and significance of the learning and connecting new learning with their prior knowledge.</a:t>
            </a:r>
          </a:p>
          <a:p>
            <a:endParaRPr lang="en-US" dirty="0">
              <a:solidFill>
                <a:srgbClr val="333333"/>
              </a:solidFill>
              <a:effectLst/>
              <a:highlight>
                <a:srgbClr val="FFFFFF"/>
              </a:highlight>
            </a:endParaRPr>
          </a:p>
          <a:p>
            <a:r>
              <a:rPr lang="en-US" dirty="0">
                <a:solidFill>
                  <a:srgbClr val="333333"/>
                </a:solidFill>
                <a:effectLst/>
                <a:highlight>
                  <a:srgbClr val="FFFFFF"/>
                </a:highlight>
              </a:rPr>
              <a:t>Student note: where have we learned about nouns, noun groups, appositives and modifiers before? Let’s revise what we already know using the following slides.</a:t>
            </a:r>
            <a:endParaRPr lang="en-AU" b="1" dirty="0"/>
          </a:p>
          <a:p>
            <a:pPr>
              <a:defRPr/>
            </a:pPr>
            <a:endParaRPr lang="en-AU" dirty="0"/>
          </a:p>
          <a:p>
            <a:pPr>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2262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i="0" dirty="0">
                <a:solidFill>
                  <a:srgbClr val="FF0000"/>
                </a:solidFill>
              </a:rPr>
              <a:t>this activity is designed to further support students’ understanding of</a:t>
            </a:r>
            <a:r>
              <a:rPr lang="en-AU" b="0" dirty="0"/>
              <a:t> elaborated noun groups. Where it is identified that students require further activation of prior knowledge, revisit the definition of noun groups and complete this activity on Romantic poetry, moving backwards and forwards in the gradual release model as required. </a:t>
            </a:r>
            <a:r>
              <a:rPr lang="en-US" sz="1600" kern="1200" dirty="0">
                <a:solidFill>
                  <a:srgbClr val="000000"/>
                </a:solidFill>
                <a:effectLst/>
                <a:ea typeface="+mn-ea"/>
                <a:cs typeface="+mn-cs"/>
              </a:rPr>
              <a:t>Guide students to select or create an elaborated noun group that best describes Percy Bysshe Shelley. As a class, discuss variations that students could use, and the implied interpretation expressed in each variation. Evaluate the most effective noun group for each noun.</a:t>
            </a:r>
          </a:p>
          <a:p>
            <a:endParaRPr lang="en-US" sz="1600" kern="1200" dirty="0">
              <a:solidFill>
                <a:srgbClr val="000000"/>
              </a:solidFill>
              <a:effectLst/>
              <a:ea typeface="+mn-ea"/>
              <a:cs typeface="+mn-cs"/>
            </a:endParaRPr>
          </a:p>
          <a:p>
            <a:r>
              <a:rPr lang="en-AU" b="1" dirty="0"/>
              <a:t>Student note: </a:t>
            </a:r>
            <a:r>
              <a:rPr lang="en-AU" b="0" dirty="0"/>
              <a:t>brainstorm alternative options for elaborating noun groups for describing Percy Bysshe Shelley. Choose the most effective noun group that accurately conveys your interpretation of the text and fill in the gap.</a:t>
            </a:r>
            <a:endParaRPr lang="en-AU" b="1" dirty="0"/>
          </a:p>
          <a:p>
            <a:endParaRPr lang="en-AU" b="1" dirty="0"/>
          </a:p>
          <a:p>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409510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i="0" dirty="0">
                <a:solidFill>
                  <a:srgbClr val="FF0000"/>
                </a:solidFill>
              </a:rPr>
              <a:t>this activity is designed to further support students’ understanding of</a:t>
            </a:r>
            <a:r>
              <a:rPr lang="en-AU" b="0" dirty="0"/>
              <a:t> elaborated noun groups. Where it is identified that students require further activation of prior knowledge, revisit the definition of noun groups and complete this activity on Romantic poetry, moving backwards and forwards in the gradual release model as required.</a:t>
            </a:r>
            <a:r>
              <a:rPr lang="en-US" sz="1600" kern="1200" dirty="0">
                <a:solidFill>
                  <a:srgbClr val="000000"/>
                </a:solidFill>
                <a:effectLst/>
                <a:ea typeface="+mn-ea"/>
                <a:cs typeface="+mn-cs"/>
              </a:rPr>
              <a:t> Using the gradual release of responsibility, students may now be able to </a:t>
            </a:r>
            <a:r>
              <a:rPr lang="en-US" sz="1600" kern="1200" dirty="0" err="1">
                <a:solidFill>
                  <a:srgbClr val="000000"/>
                </a:solidFill>
                <a:effectLst/>
                <a:ea typeface="+mn-ea"/>
                <a:cs typeface="+mn-cs"/>
              </a:rPr>
              <a:t>practise</a:t>
            </a:r>
            <a:r>
              <a:rPr lang="en-US" sz="1600" kern="1200" dirty="0">
                <a:solidFill>
                  <a:srgbClr val="000000"/>
                </a:solidFill>
                <a:effectLst/>
                <a:ea typeface="+mn-ea"/>
                <a:cs typeface="+mn-cs"/>
              </a:rPr>
              <a:t> using elaborated noun groups in their own writing. Ask students to share their noun group variations with the class and discuss the implied interpretation expressed in each variation. Discuss the most effective noun group for each noun.</a:t>
            </a:r>
          </a:p>
          <a:p>
            <a:endParaRPr lang="en-US" sz="1600" kern="1200" dirty="0">
              <a:solidFill>
                <a:srgbClr val="000000"/>
              </a:solidFill>
              <a:effectLst/>
              <a:ea typeface="+mn-ea"/>
              <a:cs typeface="+mn-cs"/>
            </a:endParaRPr>
          </a:p>
          <a:p>
            <a:r>
              <a:rPr lang="en-AU" b="1" dirty="0"/>
              <a:t>Student note: </a:t>
            </a:r>
            <a:r>
              <a:rPr lang="en-AU" b="0" dirty="0"/>
              <a:t>r</a:t>
            </a:r>
            <a:r>
              <a:rPr lang="en-AU" dirty="0"/>
              <a:t>ewrite this sentence to incorporate two elaborated noun groups in the spaces provided.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52456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i="0" dirty="0">
                <a:solidFill>
                  <a:srgbClr val="FF0000"/>
                </a:solidFill>
              </a:rPr>
              <a:t>this activity is designed to further support students’ understanding of</a:t>
            </a:r>
            <a:r>
              <a:rPr lang="en-AU" b="0" dirty="0"/>
              <a:t> elaborated noun groups. Where it is identified that students require further activation of prior knowledge, revisit the definition of noun groups and complete this activity on Romantic poetry, moving backwards and forwards in the gradual release model as required.</a:t>
            </a:r>
            <a:r>
              <a:rPr lang="en-US" sz="1600" kern="1200" dirty="0">
                <a:solidFill>
                  <a:srgbClr val="000000"/>
                </a:solidFill>
                <a:effectLst/>
                <a:ea typeface="+mn-ea"/>
                <a:cs typeface="+mn-cs"/>
              </a:rPr>
              <a:t> Using the gradual release of responsibility, students may now be able to </a:t>
            </a:r>
            <a:r>
              <a:rPr lang="en-US" sz="1600" kern="1200" dirty="0" err="1">
                <a:solidFill>
                  <a:srgbClr val="000000"/>
                </a:solidFill>
                <a:effectLst/>
                <a:ea typeface="+mn-ea"/>
                <a:cs typeface="+mn-cs"/>
              </a:rPr>
              <a:t>practise</a:t>
            </a:r>
            <a:r>
              <a:rPr lang="en-US" sz="1600" kern="1200" dirty="0">
                <a:solidFill>
                  <a:srgbClr val="000000"/>
                </a:solidFill>
                <a:effectLst/>
                <a:ea typeface="+mn-ea"/>
                <a:cs typeface="+mn-cs"/>
              </a:rPr>
              <a:t> using elaborated noun groups in their own writing. Ask students to share their noun group variations with the class and discuss the implied interpretation expressed in each variation. Discuss the most effective noun group for each noun.</a:t>
            </a:r>
          </a:p>
          <a:p>
            <a:endParaRPr lang="en-US" sz="1600" kern="1200" dirty="0">
              <a:solidFill>
                <a:srgbClr val="000000"/>
              </a:solidFill>
              <a:effectLst/>
              <a:ea typeface="+mn-ea"/>
              <a:cs typeface="+mn-cs"/>
            </a:endParaRPr>
          </a:p>
          <a:p>
            <a:r>
              <a:rPr lang="en-AU" b="1" dirty="0"/>
              <a:t>Student note: </a:t>
            </a:r>
            <a:r>
              <a:rPr lang="en-AU" b="0" dirty="0"/>
              <a:t>r</a:t>
            </a:r>
            <a:r>
              <a:rPr lang="en-AU" dirty="0"/>
              <a:t>ewrite this sentence to incorporate two elaborated noun groups in the spaces provided. </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778619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i="0" dirty="0">
                <a:solidFill>
                  <a:srgbClr val="FF0000"/>
                </a:solidFill>
              </a:rPr>
              <a:t>this activity is designed to further support students’ understanding of</a:t>
            </a:r>
            <a:r>
              <a:rPr lang="en-AU" b="0" dirty="0"/>
              <a:t> elaborated noun groups. Where it is identified that students require further activation of prior knowledge, revisit the definition of noun groups and complete this activity on Romantic poetry, moving backwards and forwards in the gradual release model as required.</a:t>
            </a:r>
            <a:r>
              <a:rPr lang="en-US" sz="1600" kern="1200" dirty="0">
                <a:solidFill>
                  <a:srgbClr val="000000"/>
                </a:solidFill>
                <a:effectLst/>
                <a:ea typeface="+mn-ea"/>
                <a:cs typeface="+mn-cs"/>
              </a:rPr>
              <a:t> Using the gradual release of responsibility, students may now be able to identify noun groups in a paragraph. Ask students to highlight the noun groups on the screen. Read the paragraph together as a class to make sure it still makes sense once the noun groups are removed. If it does not make sense, identify the errors in identification and continue revising noun groups using further examples.</a:t>
            </a:r>
          </a:p>
          <a:p>
            <a:endParaRPr lang="en-US" sz="1600" kern="1200" dirty="0">
              <a:solidFill>
                <a:srgbClr val="000000"/>
              </a:solidFill>
              <a:effectLst/>
              <a:ea typeface="+mn-ea"/>
              <a:cs typeface="+mn-cs"/>
            </a:endParaRPr>
          </a:p>
          <a:p>
            <a:r>
              <a:rPr lang="en-AU" b="1" dirty="0"/>
              <a:t>Student note: </a:t>
            </a:r>
            <a:r>
              <a:rPr lang="en-AU" b="0" dirty="0"/>
              <a:t>highlight the elaborated noun groups in the paragraph on screen. Check that the sentences still make sense when the noun groups are removed.</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909702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911434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804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students may have previously explored noun groups in </a:t>
            </a:r>
            <a:r>
              <a:rPr lang="en-AU" b="1" dirty="0"/>
              <a:t>Year 7, Term 1 – Powerful youth voices</a:t>
            </a:r>
            <a:r>
              <a:rPr lang="en-AU" b="0" dirty="0"/>
              <a:t>. In addition to connecting to prior knowledge, this activity could be used as a verbal or written pre-test to check for understanding. You should use student responses to guide the amount of time spent revising noun groups. Where students require further activation of prior knowledge, continue with the next activity on parts of speech before moving on to discuss the effect of noun groups on academic writing. If all students are confident with noun groups, you may progress to discuss the effect of noun groups on academic writing and practise identifying noun groups within a paragraph. The answers are on the following slide.</a:t>
            </a:r>
          </a:p>
          <a:p>
            <a:endParaRPr lang="en-AU" b="0" dirty="0"/>
          </a:p>
          <a:p>
            <a:r>
              <a:rPr lang="en-AU" b="1" dirty="0"/>
              <a:t>Student note: </a:t>
            </a:r>
            <a:r>
              <a:rPr lang="en-AU" b="0" dirty="0"/>
              <a:t>you may recognise some of these sentences from Mohammed Mohsin Jafari’s memoir, ‘Salt Water’ from Year 7, Term 1. Can you identify the noun groups? Firstly, look for the nouns, then examine the words or phrases that are grouped with them to add detail, specificity or description.</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61986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FF0000"/>
                </a:solidFill>
              </a:rPr>
              <a:t>Teacher note: </a:t>
            </a:r>
            <a:r>
              <a:rPr lang="en-US" b="0" i="0" dirty="0">
                <a:solidFill>
                  <a:srgbClr val="FF0000"/>
                </a:solidFill>
              </a:rPr>
              <a:t>this slide contains the answers to the previous activity, with the noun groups highlighted in bold. </a:t>
            </a:r>
            <a:r>
              <a:rPr lang="en-AU" b="0" dirty="0"/>
              <a:t>You may use this for your own reference or to discuss with your students.</a:t>
            </a:r>
            <a:r>
              <a:rPr lang="en-AU" b="1" i="0" dirty="0">
                <a:solidFill>
                  <a:srgbClr val="FF0000"/>
                </a:solidFill>
              </a:rPr>
              <a:t> </a:t>
            </a:r>
            <a:r>
              <a:rPr lang="en-AU" b="0" i="0" dirty="0">
                <a:solidFill>
                  <a:srgbClr val="FF0000"/>
                </a:solidFill>
              </a:rPr>
              <a:t>You will need to right-click and ‘unhide’ the slide if you intend to show it to your class.</a:t>
            </a:r>
            <a:endParaRPr lang="en-AU" b="1" i="0" dirty="0">
              <a:solidFill>
                <a:srgbClr val="FF0000"/>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86519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following slides contain further information, examples and activities to revise parts of speech.</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06760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if you have identified that students require additional revision of noun groups, complete the following activity to revise parts of speech. Answers are provided on the following slide.</a:t>
            </a:r>
          </a:p>
          <a:p>
            <a:endParaRPr lang="en-AU" b="0" dirty="0"/>
          </a:p>
          <a:p>
            <a:r>
              <a:rPr lang="en-AU" b="0" dirty="0"/>
              <a:t>Using the gradual release of responsibility, demonstrate breaking down the first noun group on the board to students, thinking aloud as you complete the activity. Complete the next example together as a class before releasing responsibility to students to complete the last 2 examples in small groups, pairs or independently. </a:t>
            </a:r>
          </a:p>
          <a:p>
            <a:endParaRPr lang="en-AU" b="0" dirty="0"/>
          </a:p>
          <a:p>
            <a:r>
              <a:rPr lang="en-AU" b="0" dirty="0"/>
              <a:t>It is important to be responsive to students and move ‘forwards’ and ‘backwards’ within the gradual release as required. If students require more practice, return to the previous stage of the release model and look at some additional examples together as a class before handing over to students. If your class has already mastered this skill, continue on to the next slide.</a:t>
            </a:r>
          </a:p>
          <a:p>
            <a:endParaRPr lang="en-AU" b="0" dirty="0"/>
          </a:p>
          <a:p>
            <a:r>
              <a:rPr lang="en-AU" b="1" dirty="0"/>
              <a:t>Student note: </a:t>
            </a:r>
            <a:r>
              <a:rPr lang="en-AU" b="0" dirty="0"/>
              <a:t>let’s look at the parts of speech within a noun group more closely. These noun groups all contain at least one noun, as well as other parts of speech such as articles, adjectives and prepositions. Start by identifying the noun, and then consider what parts of speech are grouped with the noun to add meaning or detail.</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27023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contains the answers to the revising parts of speech activity. You may use this for your own reference or to discuss with your students.</a:t>
            </a:r>
            <a:r>
              <a:rPr lang="en-AU" b="1" i="0" dirty="0">
                <a:solidFill>
                  <a:srgbClr val="FF0000"/>
                </a:solidFill>
              </a:rPr>
              <a:t> </a:t>
            </a:r>
            <a:r>
              <a:rPr lang="en-AU" b="0" i="0" dirty="0">
                <a:solidFill>
                  <a:srgbClr val="FF0000"/>
                </a:solidFill>
              </a:rPr>
              <a:t>You will need to right-click and ‘unhide’ the slide if you intend to show it to your class.</a:t>
            </a:r>
            <a:endParaRPr lang="en-AU" b="1" i="1" dirty="0">
              <a:solidFill>
                <a:srgbClr val="FF0000"/>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5150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following slides contain further information, examples and activities to revise t</a:t>
            </a:r>
            <a:r>
              <a:rPr lang="en-AU" dirty="0"/>
              <a:t>he effect of noun groups.</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76854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unpack the effect of noun groups. </a:t>
            </a:r>
          </a:p>
          <a:p>
            <a:endParaRPr lang="en-US" b="0" dirty="0"/>
          </a:p>
          <a:p>
            <a:r>
              <a:rPr lang="en-US" b="1" dirty="0"/>
              <a:t>Student note: </a:t>
            </a:r>
            <a:r>
              <a:rPr lang="en-US" b="0" dirty="0"/>
              <a:t>noun groups are used to </a:t>
            </a:r>
            <a:r>
              <a:rPr lang="en-US" dirty="0"/>
              <a:t>add further description, explanation or detail to a text. This is particularly important in academic writing as it increases lexical density. What is the purpose and effect of this noun group?</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760554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b="1"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b="0" i="0">
                <a:solidFill>
                  <a:schemeClr val="tx1"/>
                </a:solidFill>
                <a:latin typeface="Arial" panose="020B0604020202020204" pitchFamily="34"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b="0" i="0">
                <a:latin typeface="Arial" panose="020B0604020202020204" pitchFamily="34" charset="0"/>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4"/>
              </a:solidFill>
              <a:latin typeface="Arial" panose="020B0604020202020204" pitchFamily="34"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b="0" i="0" dirty="0">
                <a:solidFill>
                  <a:srgbClr val="CDD3D6"/>
                </a:solidFill>
                <a:latin typeface="Arial" panose="020B0604020202020204" pitchFamily="34" charset="0"/>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tx2">
                  <a:lumMod val="40000"/>
                  <a:lumOff val="60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dirty="0"/>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b="1"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319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b="1"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Click to edit Master text styles</a:t>
            </a:r>
          </a:p>
          <a:p>
            <a:pPr marL="285750" marR="0" lvl="1"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Second level</a:t>
            </a:r>
          </a:p>
          <a:p>
            <a:pPr marL="715963" marR="0" lvl="2" indent="-285750"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Third level</a:t>
            </a:r>
          </a:p>
          <a:p>
            <a:pPr marL="1077913" marR="0" lvl="3" indent="-179388"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Fourth level</a:t>
            </a:r>
          </a:p>
          <a:p>
            <a:pPr marL="1527175" marR="0" lvl="4" indent="-269875"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Arial" panose="020B0604020202020204" pitchFamily="34" charset="0"/>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hyperlink" Target="https://curriculum.nsw.edu.au/resources/glossar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english/english-k-10-2022" TargetMode="External"/><Relationship Id="rId2" Type="http://schemas.openxmlformats.org/officeDocument/2006/relationships/notesSlide" Target="../notesSlides/notesSlide24.xml"/><Relationship Id="rId1" Type="http://schemas.openxmlformats.org/officeDocument/2006/relationships/slideLayout" Target="../slideLayouts/slideLayout28.xml"/><Relationship Id="rId6" Type="http://schemas.openxmlformats.org/officeDocument/2006/relationships/hyperlink" Target="https://www.edresearch.edu.au/guides-resources/practice-guides/explain-learning-objectives" TargetMode="External"/><Relationship Id="rId11" Type="http://schemas.openxmlformats.org/officeDocument/2006/relationships/hyperlink" Target="https://ascd.org/el/articles/the-right-questions-the-right-way"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teaching-and-learning/curriculum/english/planning-programming-and-assessing-english-7-10"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teaching-and-learning/curriculum/explicit-teaching/explicit-teaching-strategi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p:txBody>
          <a:bodyPr/>
          <a:lstStyle/>
          <a:p>
            <a:r>
              <a:rPr lang="en-AU" dirty="0">
                <a:cs typeface="Arial" panose="020B0604020202020204" pitchFamily="34" charset="0"/>
              </a:rPr>
              <a:t>Year 10, Term 2 </a:t>
            </a:r>
            <a:r>
              <a:rPr lang="en-AU">
                <a:cs typeface="Arial" panose="020B0604020202020204" pitchFamily="34" charset="0"/>
              </a:rPr>
              <a:t>– Reshaping </a:t>
            </a:r>
            <a:r>
              <a:rPr lang="en-AU" dirty="0">
                <a:cs typeface="Arial" panose="020B0604020202020204" pitchFamily="34" charset="0"/>
              </a:rPr>
              <a:t>the world</a:t>
            </a: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10458424" cy="855102"/>
          </a:xfrm>
        </p:spPr>
        <p:txBody>
          <a:bodyPr/>
          <a:lstStyle/>
          <a:p>
            <a:r>
              <a:rPr lang="en-AU" sz="2000" b="0" dirty="0">
                <a:cs typeface="Arial" panose="020B0604020202020204" pitchFamily="34" charset="0"/>
              </a:rPr>
              <a:t>Phase 4, resource 1b – supplementary slides for using noun groups to develop academic writing – PowerPoint</a:t>
            </a:r>
          </a:p>
        </p:txBody>
      </p:sp>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cs typeface="Arial" panose="020B0604020202020204" pitchFamily="34" charset="0"/>
              </a:rPr>
              <a:t>NSW Department of Education</a:t>
            </a:r>
            <a:endParaRPr lang="en-AU" dirty="0">
              <a:cs typeface="Arial" panose="020B0604020202020204" pitchFamily="34" charset="0"/>
            </a:endParaRPr>
          </a:p>
        </p:txBody>
      </p:sp>
      <p:pic>
        <p:nvPicPr>
          <p:cNvPr id="6" name="Picture Placeholder 8">
            <a:extLst>
              <a:ext uri="{FF2B5EF4-FFF2-40B4-BE49-F238E27FC236}">
                <a16:creationId xmlns:a16="http://schemas.microsoft.com/office/drawing/2014/main" id="{E3DF54D9-D788-BFA2-D039-B40F8AE05226}"/>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924000"/>
            <a:ext cx="12192000" cy="2934000"/>
          </a:xfrm>
        </p:spPr>
      </p:pic>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C6AE-4F0F-33BA-5FAA-AA642E87B9EC}"/>
              </a:ext>
            </a:extLst>
          </p:cNvPr>
          <p:cNvSpPr>
            <a:spLocks noGrp="1"/>
          </p:cNvSpPr>
          <p:nvPr>
            <p:ph type="title"/>
          </p:nvPr>
        </p:nvSpPr>
        <p:spPr/>
        <p:txBody>
          <a:bodyPr/>
          <a:lstStyle/>
          <a:p>
            <a:r>
              <a:rPr lang="en-US" dirty="0"/>
              <a:t>What is the effect of noun groups? (2)</a:t>
            </a:r>
            <a:endParaRPr lang="en-AU" dirty="0"/>
          </a:p>
        </p:txBody>
      </p:sp>
      <p:sp>
        <p:nvSpPr>
          <p:cNvPr id="4" name="Text Placeholder 3">
            <a:extLst>
              <a:ext uri="{FF2B5EF4-FFF2-40B4-BE49-F238E27FC236}">
                <a16:creationId xmlns:a16="http://schemas.microsoft.com/office/drawing/2014/main" id="{D2784F97-913D-66FC-A543-A34AD01BFBD2}"/>
              </a:ext>
            </a:extLst>
          </p:cNvPr>
          <p:cNvSpPr>
            <a:spLocks noGrp="1"/>
          </p:cNvSpPr>
          <p:nvPr>
            <p:ph type="body" sz="quarter" idx="18"/>
          </p:nvPr>
        </p:nvSpPr>
        <p:spPr/>
        <p:txBody>
          <a:bodyPr/>
          <a:lstStyle/>
          <a:p>
            <a:pPr algn="l" rtl="0" eaLnBrk="1" latinLnBrk="0" hangingPunct="1">
              <a:lnSpc>
                <a:spcPct val="150000"/>
              </a:lnSpc>
              <a:spcBef>
                <a:spcPts val="0"/>
              </a:spcBef>
              <a:spcAft>
                <a:spcPts val="1200"/>
              </a:spcAft>
              <a:buClrTx/>
              <a:buSzPts val="2000"/>
            </a:pPr>
            <a:r>
              <a:rPr lang="en-US" dirty="0"/>
              <a:t>Identify noun groups that convey interpretation and understanding of a text</a:t>
            </a:r>
          </a:p>
        </p:txBody>
      </p:sp>
      <p:sp>
        <p:nvSpPr>
          <p:cNvPr id="5" name="Content Placeholder 4">
            <a:extLst>
              <a:ext uri="{FF2B5EF4-FFF2-40B4-BE49-F238E27FC236}">
                <a16:creationId xmlns:a16="http://schemas.microsoft.com/office/drawing/2014/main" id="{17986540-124A-5393-6548-7E9617515F8C}"/>
              </a:ext>
            </a:extLst>
          </p:cNvPr>
          <p:cNvSpPr>
            <a:spLocks noGrp="1"/>
          </p:cNvSpPr>
          <p:nvPr>
            <p:ph sz="half" idx="1"/>
          </p:nvPr>
        </p:nvSpPr>
        <p:spPr/>
        <p:txBody>
          <a:bodyPr/>
          <a:lstStyle/>
          <a:p>
            <a:pPr marL="342900" lvl="0" indent="-342900">
              <a:lnSpc>
                <a:spcPct val="150000"/>
              </a:lnSpc>
              <a:spcBef>
                <a:spcPts val="1200"/>
              </a:spcBef>
              <a:spcAft>
                <a:spcPts val="500"/>
              </a:spcAft>
              <a:buFont typeface="+mj-lt"/>
              <a:buAutoNum type="alphaLcPeriod"/>
            </a:pPr>
            <a:r>
              <a:rPr lang="en-AU" sz="1800" dirty="0">
                <a:solidFill>
                  <a:schemeClr val="bg1"/>
                </a:solidFill>
                <a:effectLst/>
                <a:ea typeface="Calibri" panose="020F0502020204030204" pitchFamily="34" charset="0"/>
              </a:rPr>
              <a:t>There was </a:t>
            </a:r>
            <a:r>
              <a:rPr lang="en-AU" sz="1800" b="1" dirty="0">
                <a:solidFill>
                  <a:schemeClr val="bg1"/>
                </a:solidFill>
                <a:effectLst/>
                <a:ea typeface="Calibri" panose="020F0502020204030204" pitchFamily="34" charset="0"/>
              </a:rPr>
              <a:t>a long car journey </a:t>
            </a:r>
            <a:r>
              <a:rPr lang="en-AU" sz="1800" dirty="0">
                <a:solidFill>
                  <a:schemeClr val="bg1"/>
                </a:solidFill>
                <a:effectLst/>
                <a:ea typeface="Calibri" panose="020F0502020204030204" pitchFamily="34" charset="0"/>
              </a:rPr>
              <a:t>to a safehouse. </a:t>
            </a:r>
          </a:p>
          <a:p>
            <a:pPr marL="342900" lvl="0" indent="-342900">
              <a:lnSpc>
                <a:spcPct val="150000"/>
              </a:lnSpc>
              <a:spcBef>
                <a:spcPts val="1200"/>
              </a:spcBef>
              <a:spcAft>
                <a:spcPts val="500"/>
              </a:spcAft>
              <a:buFont typeface="+mj-lt"/>
              <a:buAutoNum type="alphaLcPeriod"/>
            </a:pPr>
            <a:r>
              <a:rPr lang="en-AU" dirty="0">
                <a:ea typeface="Calibri" panose="020F0502020204030204" pitchFamily="34" charset="0"/>
              </a:rPr>
              <a:t>O</a:t>
            </a:r>
            <a:r>
              <a:rPr lang="en-AU" sz="1800" dirty="0">
                <a:effectLst/>
                <a:ea typeface="Calibri" panose="020F0502020204030204" pitchFamily="34" charset="0"/>
              </a:rPr>
              <a:t>ne night, </a:t>
            </a:r>
            <a:r>
              <a:rPr lang="en-AU" sz="1800" b="1" dirty="0">
                <a:effectLst/>
                <a:latin typeface="Arial" panose="020B0604020202020204" pitchFamily="34" charset="0"/>
                <a:ea typeface="Calibri" panose="020F0502020204030204" pitchFamily="34" charset="0"/>
              </a:rPr>
              <a:t>a few local people </a:t>
            </a:r>
            <a:r>
              <a:rPr lang="en-AU" sz="1800" dirty="0">
                <a:effectLst/>
                <a:ea typeface="Calibri" panose="020F0502020204030204" pitchFamily="34" charset="0"/>
              </a:rPr>
              <a:t>came and took us to a boat.</a:t>
            </a:r>
          </a:p>
          <a:p>
            <a:pPr marL="342900" lvl="0" indent="-342900">
              <a:lnSpc>
                <a:spcPct val="150000"/>
              </a:lnSpc>
              <a:spcBef>
                <a:spcPts val="1200"/>
              </a:spcBef>
              <a:spcAft>
                <a:spcPts val="500"/>
              </a:spcAft>
              <a:buFont typeface="+mj-lt"/>
              <a:buAutoNum type="alphaLcPeriod"/>
            </a:pPr>
            <a:r>
              <a:rPr lang="en-AU" sz="1800" dirty="0">
                <a:solidFill>
                  <a:schemeClr val="bg1"/>
                </a:solidFill>
                <a:effectLst/>
                <a:ea typeface="Calibri" panose="020F0502020204030204" pitchFamily="34" charset="0"/>
              </a:rPr>
              <a:t>I thrashed around, swallowing </a:t>
            </a:r>
            <a:r>
              <a:rPr lang="en-AU" sz="1800" b="1" dirty="0">
                <a:solidFill>
                  <a:schemeClr val="bg1"/>
                </a:solidFill>
                <a:effectLst/>
                <a:ea typeface="Calibri" panose="020F0502020204030204" pitchFamily="34" charset="0"/>
              </a:rPr>
              <a:t>litres of water</a:t>
            </a:r>
            <a:r>
              <a:rPr lang="en-AU" sz="1800" dirty="0">
                <a:solidFill>
                  <a:schemeClr val="bg1"/>
                </a:solidFill>
                <a:effectLst/>
                <a:ea typeface="Calibri" panose="020F0502020204030204" pitchFamily="34" charset="0"/>
              </a:rPr>
              <a:t>.</a:t>
            </a:r>
          </a:p>
          <a:p>
            <a:pPr marL="342900" indent="-342900">
              <a:spcBef>
                <a:spcPts val="1200"/>
              </a:spcBef>
              <a:spcAft>
                <a:spcPts val="500"/>
              </a:spcAft>
              <a:buFont typeface="+mj-lt"/>
              <a:buAutoNum type="alphaLcPeriod"/>
            </a:pPr>
            <a:r>
              <a:rPr lang="en-AU" sz="1800" dirty="0">
                <a:solidFill>
                  <a:schemeClr val="bg1"/>
                </a:solidFill>
                <a:effectLst/>
                <a:ea typeface="Calibri" panose="020F0502020204030204" pitchFamily="34" charset="0"/>
              </a:rPr>
              <a:t>Someone wrapped my foot with </a:t>
            </a:r>
            <a:r>
              <a:rPr lang="en-AU" sz="1800" b="1" dirty="0">
                <a:solidFill>
                  <a:schemeClr val="bg1"/>
                </a:solidFill>
                <a:effectLst/>
                <a:ea typeface="Calibri" panose="020F0502020204030204" pitchFamily="34" charset="0"/>
              </a:rPr>
              <a:t>a piece of cloth </a:t>
            </a:r>
            <a:r>
              <a:rPr lang="en-AU" sz="1800" dirty="0">
                <a:solidFill>
                  <a:schemeClr val="bg1"/>
                </a:solidFill>
                <a:effectLst/>
                <a:ea typeface="Calibri" panose="020F0502020204030204" pitchFamily="34" charset="0"/>
              </a:rPr>
              <a:t>to stop the bleeding.</a:t>
            </a:r>
          </a:p>
          <a:p>
            <a:endParaRPr lang="en-AU" dirty="0"/>
          </a:p>
          <a:p>
            <a:pPr marL="342900" lvl="0" indent="-342900">
              <a:lnSpc>
                <a:spcPct val="150000"/>
              </a:lnSpc>
              <a:spcBef>
                <a:spcPts val="1200"/>
              </a:spcBef>
              <a:spcAft>
                <a:spcPts val="500"/>
              </a:spcAft>
              <a:buFont typeface="+mj-lt"/>
              <a:buAutoNum type="alphaLcPeriod"/>
            </a:pPr>
            <a:endParaRPr lang="en-AU" sz="1800" dirty="0">
              <a:effectLst/>
              <a:ea typeface="Calibri" panose="020F0502020204030204" pitchFamily="34" charset="0"/>
            </a:endParaRPr>
          </a:p>
        </p:txBody>
      </p:sp>
      <p:sp>
        <p:nvSpPr>
          <p:cNvPr id="6" name="Content Placeholder 5">
            <a:extLst>
              <a:ext uri="{FF2B5EF4-FFF2-40B4-BE49-F238E27FC236}">
                <a16:creationId xmlns:a16="http://schemas.microsoft.com/office/drawing/2014/main" id="{AA50FD77-17F5-2A3B-7B64-C5E37B3751CC}"/>
              </a:ext>
            </a:extLst>
          </p:cNvPr>
          <p:cNvSpPr>
            <a:spLocks noGrp="1"/>
          </p:cNvSpPr>
          <p:nvPr>
            <p:ph sz="half" idx="19"/>
          </p:nvPr>
        </p:nvSpPr>
        <p:spPr/>
        <p:txBody>
          <a:bodyPr/>
          <a:lstStyle/>
          <a:p>
            <a:pPr>
              <a:spcAft>
                <a:spcPts val="600"/>
              </a:spcAft>
            </a:pPr>
            <a:r>
              <a:rPr lang="en-US" dirty="0"/>
              <a:t>This noun group gives us more information about the number and type of people.</a:t>
            </a:r>
          </a:p>
          <a:p>
            <a:pPr>
              <a:spcAft>
                <a:spcPts val="600"/>
              </a:spcAft>
            </a:pPr>
            <a:r>
              <a:rPr lang="en-US" dirty="0"/>
              <a:t>Without it, it is unclear how many people were involved or where they came from.</a:t>
            </a:r>
          </a:p>
        </p:txBody>
      </p:sp>
      <p:sp>
        <p:nvSpPr>
          <p:cNvPr id="3" name="Slide Number Placeholder 2">
            <a:extLst>
              <a:ext uri="{FF2B5EF4-FFF2-40B4-BE49-F238E27FC236}">
                <a16:creationId xmlns:a16="http://schemas.microsoft.com/office/drawing/2014/main" id="{B6CDC238-2C54-8465-E2F9-9418500701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74932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C6AE-4F0F-33BA-5FAA-AA642E87B9EC}"/>
              </a:ext>
            </a:extLst>
          </p:cNvPr>
          <p:cNvSpPr>
            <a:spLocks noGrp="1"/>
          </p:cNvSpPr>
          <p:nvPr>
            <p:ph type="title"/>
          </p:nvPr>
        </p:nvSpPr>
        <p:spPr/>
        <p:txBody>
          <a:bodyPr/>
          <a:lstStyle/>
          <a:p>
            <a:r>
              <a:rPr lang="en-US" dirty="0"/>
              <a:t>What is the effect of noun groups? (3)</a:t>
            </a:r>
            <a:endParaRPr lang="en-AU" dirty="0"/>
          </a:p>
        </p:txBody>
      </p:sp>
      <p:sp>
        <p:nvSpPr>
          <p:cNvPr id="4" name="Text Placeholder 3">
            <a:extLst>
              <a:ext uri="{FF2B5EF4-FFF2-40B4-BE49-F238E27FC236}">
                <a16:creationId xmlns:a16="http://schemas.microsoft.com/office/drawing/2014/main" id="{D2784F97-913D-66FC-A543-A34AD01BFBD2}"/>
              </a:ext>
            </a:extLst>
          </p:cNvPr>
          <p:cNvSpPr>
            <a:spLocks noGrp="1"/>
          </p:cNvSpPr>
          <p:nvPr>
            <p:ph type="body" sz="quarter" idx="18"/>
          </p:nvPr>
        </p:nvSpPr>
        <p:spPr/>
        <p:txBody>
          <a:bodyPr/>
          <a:lstStyle/>
          <a:p>
            <a:r>
              <a:rPr lang="en-AU" dirty="0"/>
              <a:t>Success criteria – identify noun groups in a model text </a:t>
            </a:r>
          </a:p>
        </p:txBody>
      </p:sp>
      <p:sp>
        <p:nvSpPr>
          <p:cNvPr id="5" name="Content Placeholder 4">
            <a:extLst>
              <a:ext uri="{FF2B5EF4-FFF2-40B4-BE49-F238E27FC236}">
                <a16:creationId xmlns:a16="http://schemas.microsoft.com/office/drawing/2014/main" id="{17986540-124A-5393-6548-7E9617515F8C}"/>
              </a:ext>
            </a:extLst>
          </p:cNvPr>
          <p:cNvSpPr>
            <a:spLocks noGrp="1"/>
          </p:cNvSpPr>
          <p:nvPr>
            <p:ph sz="half" idx="1"/>
          </p:nvPr>
        </p:nvSpPr>
        <p:spPr/>
        <p:txBody>
          <a:bodyPr/>
          <a:lstStyle/>
          <a:p>
            <a:pPr marL="342900" lvl="0" indent="-342900">
              <a:lnSpc>
                <a:spcPct val="150000"/>
              </a:lnSpc>
              <a:spcBef>
                <a:spcPts val="1200"/>
              </a:spcBef>
              <a:spcAft>
                <a:spcPts val="500"/>
              </a:spcAft>
              <a:buFont typeface="+mj-lt"/>
              <a:buAutoNum type="alphaLcPeriod"/>
            </a:pPr>
            <a:r>
              <a:rPr lang="en-AU" sz="1800" dirty="0">
                <a:solidFill>
                  <a:schemeClr val="bg1"/>
                </a:solidFill>
                <a:effectLst/>
                <a:ea typeface="Calibri" panose="020F0502020204030204" pitchFamily="34" charset="0"/>
              </a:rPr>
              <a:t>There was </a:t>
            </a:r>
            <a:r>
              <a:rPr lang="en-AU" sz="1800" b="1" dirty="0">
                <a:solidFill>
                  <a:schemeClr val="bg1"/>
                </a:solidFill>
                <a:effectLst/>
                <a:ea typeface="Calibri" panose="020F0502020204030204" pitchFamily="34" charset="0"/>
              </a:rPr>
              <a:t>a long car journey </a:t>
            </a:r>
            <a:r>
              <a:rPr lang="en-AU" sz="1800" dirty="0">
                <a:solidFill>
                  <a:schemeClr val="bg1"/>
                </a:solidFill>
                <a:effectLst/>
                <a:ea typeface="Calibri" panose="020F0502020204030204" pitchFamily="34" charset="0"/>
              </a:rPr>
              <a:t>to a safehouse. </a:t>
            </a:r>
          </a:p>
          <a:p>
            <a:pPr marL="342900" lvl="0" indent="-342900">
              <a:lnSpc>
                <a:spcPct val="150000"/>
              </a:lnSpc>
              <a:spcBef>
                <a:spcPts val="1200"/>
              </a:spcBef>
              <a:spcAft>
                <a:spcPts val="500"/>
              </a:spcAft>
              <a:buFont typeface="+mj-lt"/>
              <a:buAutoNum type="alphaLcPeriod"/>
            </a:pPr>
            <a:r>
              <a:rPr lang="en-AU" dirty="0">
                <a:solidFill>
                  <a:schemeClr val="bg1"/>
                </a:solidFill>
                <a:ea typeface="Calibri" panose="020F0502020204030204" pitchFamily="34" charset="0"/>
              </a:rPr>
              <a:t>O</a:t>
            </a:r>
            <a:r>
              <a:rPr lang="en-AU" sz="1800" dirty="0">
                <a:solidFill>
                  <a:schemeClr val="bg1"/>
                </a:solidFill>
                <a:effectLst/>
                <a:ea typeface="Calibri" panose="020F0502020204030204" pitchFamily="34" charset="0"/>
              </a:rPr>
              <a:t>ne night, </a:t>
            </a:r>
            <a:r>
              <a:rPr lang="en-AU" sz="1800" b="1" dirty="0">
                <a:solidFill>
                  <a:schemeClr val="bg1"/>
                </a:solidFill>
                <a:effectLst/>
                <a:ea typeface="Calibri" panose="020F0502020204030204" pitchFamily="34" charset="0"/>
              </a:rPr>
              <a:t>a few local </a:t>
            </a:r>
            <a:r>
              <a:rPr lang="en-AU" sz="1800" dirty="0">
                <a:solidFill>
                  <a:schemeClr val="bg1"/>
                </a:solidFill>
                <a:effectLst/>
                <a:ea typeface="Calibri" panose="020F0502020204030204" pitchFamily="34" charset="0"/>
              </a:rPr>
              <a:t>us to a boat.</a:t>
            </a:r>
          </a:p>
          <a:p>
            <a:pPr marL="342900" lvl="0" indent="-342900">
              <a:lnSpc>
                <a:spcPct val="150000"/>
              </a:lnSpc>
              <a:spcBef>
                <a:spcPts val="1200"/>
              </a:spcBef>
              <a:spcAft>
                <a:spcPts val="500"/>
              </a:spcAft>
              <a:buFont typeface="+mj-lt"/>
              <a:buAutoNum type="alphaLcPeriod"/>
            </a:pPr>
            <a:r>
              <a:rPr lang="en-AU" sz="1800" dirty="0">
                <a:effectLst/>
                <a:ea typeface="Calibri" panose="020F0502020204030204" pitchFamily="34" charset="0"/>
              </a:rPr>
              <a:t>I thrashed around, swallowing </a:t>
            </a:r>
            <a:r>
              <a:rPr lang="en-AU" sz="1800" b="1" dirty="0">
                <a:effectLst/>
                <a:latin typeface="Arial" panose="020B0604020202020204" pitchFamily="34" charset="0"/>
                <a:ea typeface="Calibri" panose="020F0502020204030204" pitchFamily="34" charset="0"/>
              </a:rPr>
              <a:t>litres of water</a:t>
            </a:r>
            <a:r>
              <a:rPr lang="en-AU" sz="1800" dirty="0">
                <a:effectLst/>
                <a:ea typeface="Calibri" panose="020F0502020204030204" pitchFamily="34" charset="0"/>
              </a:rPr>
              <a:t>.</a:t>
            </a:r>
          </a:p>
          <a:p>
            <a:pPr marL="342900" indent="-342900">
              <a:spcBef>
                <a:spcPts val="1200"/>
              </a:spcBef>
              <a:spcAft>
                <a:spcPts val="500"/>
              </a:spcAft>
              <a:buFont typeface="+mj-lt"/>
              <a:buAutoNum type="alphaLcPeriod"/>
            </a:pPr>
            <a:r>
              <a:rPr lang="en-AU" sz="1800" dirty="0">
                <a:solidFill>
                  <a:schemeClr val="bg1"/>
                </a:solidFill>
                <a:effectLst/>
                <a:ea typeface="Calibri" panose="020F0502020204030204" pitchFamily="34" charset="0"/>
              </a:rPr>
              <a:t>Someone wrapped my foot with </a:t>
            </a:r>
            <a:r>
              <a:rPr lang="en-AU" sz="1800" b="1" dirty="0">
                <a:solidFill>
                  <a:schemeClr val="bg1"/>
                </a:solidFill>
                <a:effectLst/>
                <a:ea typeface="Calibri" panose="020F0502020204030204" pitchFamily="34" charset="0"/>
              </a:rPr>
              <a:t>a piece of cloth </a:t>
            </a:r>
            <a:r>
              <a:rPr lang="en-AU" sz="1800" dirty="0">
                <a:solidFill>
                  <a:schemeClr val="bg1"/>
                </a:solidFill>
                <a:effectLst/>
                <a:ea typeface="Calibri" panose="020F0502020204030204" pitchFamily="34" charset="0"/>
              </a:rPr>
              <a:t>to stop the bleeding.</a:t>
            </a:r>
          </a:p>
          <a:p>
            <a:endParaRPr lang="en-AU" dirty="0"/>
          </a:p>
          <a:p>
            <a:pPr marL="342900" lvl="0" indent="-342900">
              <a:lnSpc>
                <a:spcPct val="150000"/>
              </a:lnSpc>
              <a:spcBef>
                <a:spcPts val="1200"/>
              </a:spcBef>
              <a:spcAft>
                <a:spcPts val="500"/>
              </a:spcAft>
              <a:buFont typeface="+mj-lt"/>
              <a:buAutoNum type="alphaLcPeriod"/>
            </a:pPr>
            <a:endParaRPr lang="en-AU" sz="1800" dirty="0">
              <a:effectLst/>
              <a:ea typeface="Calibri" panose="020F0502020204030204" pitchFamily="34" charset="0"/>
            </a:endParaRPr>
          </a:p>
        </p:txBody>
      </p:sp>
      <p:sp>
        <p:nvSpPr>
          <p:cNvPr id="6" name="Content Placeholder 5">
            <a:extLst>
              <a:ext uri="{FF2B5EF4-FFF2-40B4-BE49-F238E27FC236}">
                <a16:creationId xmlns:a16="http://schemas.microsoft.com/office/drawing/2014/main" id="{AA50FD77-17F5-2A3B-7B64-C5E37B3751CC}"/>
              </a:ext>
            </a:extLst>
          </p:cNvPr>
          <p:cNvSpPr>
            <a:spLocks noGrp="1"/>
          </p:cNvSpPr>
          <p:nvPr>
            <p:ph sz="half" idx="19"/>
          </p:nvPr>
        </p:nvSpPr>
        <p:spPr/>
        <p:txBody>
          <a:bodyPr/>
          <a:lstStyle/>
          <a:p>
            <a:pPr>
              <a:spcAft>
                <a:spcPts val="600"/>
              </a:spcAft>
            </a:pPr>
            <a:r>
              <a:rPr lang="en-US" dirty="0"/>
              <a:t>This noun group gives us more information about the amount of water.</a:t>
            </a:r>
          </a:p>
          <a:p>
            <a:pPr>
              <a:spcAft>
                <a:spcPts val="600"/>
              </a:spcAft>
            </a:pPr>
            <a:r>
              <a:rPr lang="en-US" dirty="0"/>
              <a:t>Without it, it is unclear how the much water the persona swallowed. In this case, it is used to emphasise the amount swallowed and create a feeling of panic.</a:t>
            </a:r>
          </a:p>
        </p:txBody>
      </p:sp>
      <p:sp>
        <p:nvSpPr>
          <p:cNvPr id="3" name="Slide Number Placeholder 2">
            <a:extLst>
              <a:ext uri="{FF2B5EF4-FFF2-40B4-BE49-F238E27FC236}">
                <a16:creationId xmlns:a16="http://schemas.microsoft.com/office/drawing/2014/main" id="{B6CDC238-2C54-8465-E2F9-9418500701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54528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C6AE-4F0F-33BA-5FAA-AA642E87B9EC}"/>
              </a:ext>
            </a:extLst>
          </p:cNvPr>
          <p:cNvSpPr>
            <a:spLocks noGrp="1"/>
          </p:cNvSpPr>
          <p:nvPr>
            <p:ph type="title"/>
          </p:nvPr>
        </p:nvSpPr>
        <p:spPr/>
        <p:txBody>
          <a:bodyPr/>
          <a:lstStyle/>
          <a:p>
            <a:r>
              <a:rPr lang="en-US" dirty="0"/>
              <a:t>What is the effect of noun groups? (4)</a:t>
            </a:r>
            <a:endParaRPr lang="en-AU" dirty="0"/>
          </a:p>
        </p:txBody>
      </p:sp>
      <p:sp>
        <p:nvSpPr>
          <p:cNvPr id="4" name="Text Placeholder 3">
            <a:extLst>
              <a:ext uri="{FF2B5EF4-FFF2-40B4-BE49-F238E27FC236}">
                <a16:creationId xmlns:a16="http://schemas.microsoft.com/office/drawing/2014/main" id="{D2784F97-913D-66FC-A543-A34AD01BFBD2}"/>
              </a:ext>
            </a:extLst>
          </p:cNvPr>
          <p:cNvSpPr>
            <a:spLocks noGrp="1"/>
          </p:cNvSpPr>
          <p:nvPr>
            <p:ph type="body" sz="quarter" idx="18"/>
          </p:nvPr>
        </p:nvSpPr>
        <p:spPr/>
        <p:txBody>
          <a:bodyPr/>
          <a:lstStyle/>
          <a:p>
            <a:pPr algn="l" rtl="0" eaLnBrk="1" latinLnBrk="0" hangingPunct="1">
              <a:lnSpc>
                <a:spcPct val="150000"/>
              </a:lnSpc>
              <a:spcBef>
                <a:spcPts val="0"/>
              </a:spcBef>
              <a:spcAft>
                <a:spcPts val="1200"/>
              </a:spcAft>
              <a:buClrTx/>
              <a:buSzPts val="2000"/>
            </a:pPr>
            <a:r>
              <a:rPr lang="en-US" dirty="0"/>
              <a:t>Identify noun groups that convey interpretation and understanding of a text</a:t>
            </a:r>
          </a:p>
        </p:txBody>
      </p:sp>
      <p:sp>
        <p:nvSpPr>
          <p:cNvPr id="5" name="Content Placeholder 4">
            <a:extLst>
              <a:ext uri="{FF2B5EF4-FFF2-40B4-BE49-F238E27FC236}">
                <a16:creationId xmlns:a16="http://schemas.microsoft.com/office/drawing/2014/main" id="{17986540-124A-5393-6548-7E9617515F8C}"/>
              </a:ext>
            </a:extLst>
          </p:cNvPr>
          <p:cNvSpPr>
            <a:spLocks noGrp="1"/>
          </p:cNvSpPr>
          <p:nvPr>
            <p:ph sz="half" idx="1"/>
          </p:nvPr>
        </p:nvSpPr>
        <p:spPr/>
        <p:txBody>
          <a:bodyPr/>
          <a:lstStyle/>
          <a:p>
            <a:pPr marL="342900" lvl="0" indent="-342900">
              <a:lnSpc>
                <a:spcPct val="150000"/>
              </a:lnSpc>
              <a:spcBef>
                <a:spcPts val="1200"/>
              </a:spcBef>
              <a:spcAft>
                <a:spcPts val="500"/>
              </a:spcAft>
              <a:buFont typeface="+mj-lt"/>
              <a:buAutoNum type="alphaLcPeriod"/>
            </a:pPr>
            <a:r>
              <a:rPr lang="en-AU" sz="1800" dirty="0">
                <a:solidFill>
                  <a:schemeClr val="bg1"/>
                </a:solidFill>
                <a:effectLst/>
                <a:ea typeface="Calibri" panose="020F0502020204030204" pitchFamily="34" charset="0"/>
              </a:rPr>
              <a:t>There was </a:t>
            </a:r>
            <a:r>
              <a:rPr lang="en-AU" sz="1800" b="1" dirty="0">
                <a:solidFill>
                  <a:schemeClr val="bg1"/>
                </a:solidFill>
                <a:effectLst/>
                <a:ea typeface="Calibri" panose="020F0502020204030204" pitchFamily="34" charset="0"/>
              </a:rPr>
              <a:t>a long car journey </a:t>
            </a:r>
            <a:r>
              <a:rPr lang="en-AU" sz="1800" dirty="0">
                <a:solidFill>
                  <a:schemeClr val="bg1"/>
                </a:solidFill>
                <a:effectLst/>
                <a:ea typeface="Calibri" panose="020F0502020204030204" pitchFamily="34" charset="0"/>
              </a:rPr>
              <a:t>to a safehouse. </a:t>
            </a:r>
          </a:p>
          <a:p>
            <a:pPr marL="342900" lvl="0" indent="-342900">
              <a:lnSpc>
                <a:spcPct val="150000"/>
              </a:lnSpc>
              <a:spcBef>
                <a:spcPts val="1200"/>
              </a:spcBef>
              <a:spcAft>
                <a:spcPts val="500"/>
              </a:spcAft>
              <a:buFont typeface="+mj-lt"/>
              <a:buAutoNum type="alphaLcPeriod"/>
            </a:pPr>
            <a:r>
              <a:rPr lang="en-AU" dirty="0">
                <a:solidFill>
                  <a:schemeClr val="bg1"/>
                </a:solidFill>
                <a:ea typeface="Calibri" panose="020F0502020204030204" pitchFamily="34" charset="0"/>
              </a:rPr>
              <a:t>O</a:t>
            </a:r>
            <a:r>
              <a:rPr lang="en-AU" sz="1800" dirty="0">
                <a:solidFill>
                  <a:schemeClr val="bg1"/>
                </a:solidFill>
                <a:effectLst/>
                <a:ea typeface="Calibri" panose="020F0502020204030204" pitchFamily="34" charset="0"/>
              </a:rPr>
              <a:t>ne night, </a:t>
            </a:r>
            <a:r>
              <a:rPr lang="en-AU" sz="1800" b="1" dirty="0">
                <a:solidFill>
                  <a:schemeClr val="bg1"/>
                </a:solidFill>
                <a:effectLst/>
                <a:ea typeface="Calibri" panose="020F0502020204030204" pitchFamily="34" charset="0"/>
              </a:rPr>
              <a:t>a few local people </a:t>
            </a:r>
            <a:r>
              <a:rPr lang="en-AU" sz="1800" dirty="0">
                <a:solidFill>
                  <a:schemeClr val="bg1"/>
                </a:solidFill>
                <a:effectLst/>
                <a:ea typeface="Calibri" panose="020F0502020204030204" pitchFamily="34" charset="0"/>
              </a:rPr>
              <a:t>came and took us to a boat.</a:t>
            </a:r>
          </a:p>
          <a:p>
            <a:pPr marL="342900" lvl="0" indent="-342900">
              <a:lnSpc>
                <a:spcPct val="150000"/>
              </a:lnSpc>
              <a:spcBef>
                <a:spcPts val="1200"/>
              </a:spcBef>
              <a:spcAft>
                <a:spcPts val="500"/>
              </a:spcAft>
              <a:buFont typeface="+mj-lt"/>
              <a:buAutoNum type="alphaLcPeriod"/>
            </a:pPr>
            <a:r>
              <a:rPr lang="en-AU" sz="1800" dirty="0">
                <a:solidFill>
                  <a:schemeClr val="bg1"/>
                </a:solidFill>
                <a:effectLst/>
                <a:ea typeface="Calibri" panose="020F0502020204030204" pitchFamily="34" charset="0"/>
              </a:rPr>
              <a:t>I thrashed around, swallowing </a:t>
            </a:r>
            <a:r>
              <a:rPr lang="en-AU" sz="1800" b="1" dirty="0">
                <a:solidFill>
                  <a:schemeClr val="bg1"/>
                </a:solidFill>
                <a:effectLst/>
                <a:ea typeface="Calibri" panose="020F0502020204030204" pitchFamily="34" charset="0"/>
              </a:rPr>
              <a:t>litres of water</a:t>
            </a:r>
            <a:r>
              <a:rPr lang="en-AU" sz="1800" dirty="0">
                <a:solidFill>
                  <a:schemeClr val="bg1"/>
                </a:solidFill>
                <a:effectLst/>
                <a:ea typeface="Calibri" panose="020F0502020204030204" pitchFamily="34" charset="0"/>
              </a:rPr>
              <a:t>.</a:t>
            </a:r>
          </a:p>
          <a:p>
            <a:pPr marL="342900" indent="-342900">
              <a:spcBef>
                <a:spcPts val="1200"/>
              </a:spcBef>
              <a:spcAft>
                <a:spcPts val="500"/>
              </a:spcAft>
              <a:buFont typeface="+mj-lt"/>
              <a:buAutoNum type="alphaLcPeriod"/>
            </a:pPr>
            <a:r>
              <a:rPr lang="en-AU" sz="1800" dirty="0">
                <a:effectLst/>
                <a:ea typeface="Calibri" panose="020F0502020204030204" pitchFamily="34" charset="0"/>
              </a:rPr>
              <a:t>Someone wrapped my foot with </a:t>
            </a:r>
            <a:r>
              <a:rPr lang="en-AU" sz="1800" b="1" dirty="0">
                <a:effectLst/>
                <a:latin typeface="Arial" panose="020B0604020202020204" pitchFamily="34" charset="0"/>
                <a:ea typeface="Calibri" panose="020F0502020204030204" pitchFamily="34" charset="0"/>
              </a:rPr>
              <a:t>a piece of cloth </a:t>
            </a:r>
            <a:r>
              <a:rPr lang="en-AU" sz="1800" dirty="0">
                <a:effectLst/>
                <a:ea typeface="Calibri" panose="020F0502020204030204" pitchFamily="34" charset="0"/>
              </a:rPr>
              <a:t>to stop the bleeding.</a:t>
            </a:r>
          </a:p>
        </p:txBody>
      </p:sp>
      <p:sp>
        <p:nvSpPr>
          <p:cNvPr id="6" name="Content Placeholder 5">
            <a:extLst>
              <a:ext uri="{FF2B5EF4-FFF2-40B4-BE49-F238E27FC236}">
                <a16:creationId xmlns:a16="http://schemas.microsoft.com/office/drawing/2014/main" id="{AA50FD77-17F5-2A3B-7B64-C5E37B3751CC}"/>
              </a:ext>
            </a:extLst>
          </p:cNvPr>
          <p:cNvSpPr>
            <a:spLocks noGrp="1"/>
          </p:cNvSpPr>
          <p:nvPr>
            <p:ph sz="half" idx="19"/>
          </p:nvPr>
        </p:nvSpPr>
        <p:spPr/>
        <p:txBody>
          <a:bodyPr/>
          <a:lstStyle/>
          <a:p>
            <a:pPr>
              <a:spcAft>
                <a:spcPts val="600"/>
              </a:spcAft>
            </a:pPr>
            <a:r>
              <a:rPr lang="en-US" dirty="0"/>
              <a:t>This noun group gives us more information about the size of the cloth.</a:t>
            </a:r>
          </a:p>
          <a:p>
            <a:pPr>
              <a:spcAft>
                <a:spcPts val="600"/>
              </a:spcAft>
            </a:pPr>
            <a:r>
              <a:rPr lang="en-US" dirty="0"/>
              <a:t>Without it, it is unclear how big or small the cloth is. A 'piece' of cloth indicates that it is only small.</a:t>
            </a:r>
          </a:p>
        </p:txBody>
      </p:sp>
      <p:sp>
        <p:nvSpPr>
          <p:cNvPr id="3" name="Slide Number Placeholder 2">
            <a:extLst>
              <a:ext uri="{FF2B5EF4-FFF2-40B4-BE49-F238E27FC236}">
                <a16:creationId xmlns:a16="http://schemas.microsoft.com/office/drawing/2014/main" id="{B6CDC238-2C54-8465-E2F9-9418500701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59238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dirty="0"/>
              <a:t>Appositives</a:t>
            </a:r>
          </a:p>
        </p:txBody>
      </p:sp>
      <p:sp>
        <p:nvSpPr>
          <p:cNvPr id="2" name="Footer Placeholder 1">
            <a:extLst>
              <a:ext uri="{FF2B5EF4-FFF2-40B4-BE49-F238E27FC236}">
                <a16:creationId xmlns:a16="http://schemas.microsoft.com/office/drawing/2014/main" id="{549CFF89-D806-AD6F-272D-1AF3FE368D5F}"/>
              </a:ext>
            </a:extLst>
          </p:cNvPr>
          <p:cNvSpPr>
            <a:spLocks noGrp="1"/>
          </p:cNvSpPr>
          <p:nvPr>
            <p:ph type="ftr" sz="quarter" idx="3"/>
          </p:nvPr>
        </p:nvSpPr>
        <p:spPr/>
        <p:txBody>
          <a:bodyPr/>
          <a:lstStyle/>
          <a:p>
            <a:r>
              <a:rPr lang="en-AU"/>
              <a:t>NSW Department of Education</a:t>
            </a:r>
          </a:p>
          <a:p>
            <a:endParaRPr lang="en-AU" dirty="0"/>
          </a:p>
        </p:txBody>
      </p:sp>
    </p:spTree>
    <p:extLst>
      <p:ext uri="{BB962C8B-B14F-4D97-AF65-F5344CB8AC3E}">
        <p14:creationId xmlns:p14="http://schemas.microsoft.com/office/powerpoint/2010/main" val="14887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t>Revising the definition of appositive</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pPr algn="l" rtl="0" eaLnBrk="1" latinLnBrk="0" hangingPunct="1">
              <a:lnSpc>
                <a:spcPct val="150000"/>
              </a:lnSpc>
              <a:spcBef>
                <a:spcPts val="0"/>
              </a:spcBef>
              <a:spcAft>
                <a:spcPts val="1200"/>
              </a:spcAft>
              <a:buClrTx/>
              <a:buSzPts val="2000"/>
            </a:pPr>
            <a:r>
              <a:rPr lang="en-US" dirty="0"/>
              <a:t>Identify noun groups that convey interpretation and understanding of a text</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pPr>
              <a:spcBef>
                <a:spcPts val="600"/>
              </a:spcBef>
              <a:spcAft>
                <a:spcPts val="600"/>
              </a:spcAft>
            </a:pPr>
            <a:r>
              <a:rPr lang="en-AU" b="1" dirty="0">
                <a:latin typeface="Arial" panose="020B0604020202020204" pitchFamily="34" charset="0"/>
              </a:rPr>
              <a:t>Appositive</a:t>
            </a:r>
            <a:r>
              <a:rPr lang="en-AU" dirty="0"/>
              <a:t> – an appositive is a noun or pronoun that is positioned beside another noun or pronoun to explain or identify it. An appositive often includes modifiers. For example, in the sentence 'My dog Max loves to play fetch', 'Max' is an appositive as it provides more information about the dog. When the appositive is removed from the sentence, it still makes sense.</a:t>
            </a:r>
          </a:p>
          <a:p>
            <a:pPr>
              <a:spcBef>
                <a:spcPts val="600"/>
              </a:spcBef>
              <a:spcAft>
                <a:spcPts val="600"/>
              </a:spcAft>
            </a:pPr>
            <a:r>
              <a:rPr lang="en-AU" dirty="0"/>
              <a:t>Likewise, in the sentence 'My friend Sarah, a talented musician, is performing tonight’, ‘a talented musician' is the appositive used to give more detail about the noun, ‘Sarah’.</a:t>
            </a:r>
          </a:p>
          <a:p>
            <a:pPr>
              <a:spcBef>
                <a:spcPts val="600"/>
              </a:spcBef>
              <a:spcAft>
                <a:spcPts val="600"/>
              </a:spcAft>
            </a:pPr>
            <a:r>
              <a:rPr lang="en-AU" dirty="0"/>
              <a:t>Can you identify the appositive in the following sentence: 'Readers often find solace in Wordsworth’s ‘I Wandered Lonely as a Cloud’, a classic work of English literature'?</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66930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p:txBody>
          <a:bodyPr/>
          <a:lstStyle/>
          <a:p>
            <a:r>
              <a:rPr lang="en-AU" dirty="0"/>
              <a:t>Revising appositives</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pPr algn="l" rtl="0" eaLnBrk="1" latinLnBrk="0" hangingPunct="1">
              <a:lnSpc>
                <a:spcPct val="150000"/>
              </a:lnSpc>
              <a:spcBef>
                <a:spcPts val="0"/>
              </a:spcBef>
              <a:spcAft>
                <a:spcPts val="1200"/>
              </a:spcAft>
              <a:buClrTx/>
              <a:buSzPts val="2000"/>
            </a:pPr>
            <a:r>
              <a:rPr lang="en-US" dirty="0"/>
              <a:t>Identify noun groups that convey interpretation and understanding of a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Bef>
                <a:spcPts val="600"/>
              </a:spcBef>
              <a:spcAft>
                <a:spcPts val="600"/>
              </a:spcAft>
              <a:buFont typeface="+mj-lt"/>
              <a:buAutoNum type="arabicPeriod"/>
            </a:pPr>
            <a:r>
              <a:rPr lang="en-AU" sz="1800" dirty="0">
                <a:effectLst/>
                <a:ea typeface="Calibri" panose="020F0502020204030204" pitchFamily="34" charset="0"/>
              </a:rPr>
              <a:t>Identify the appositives from the bolded noun groups below:</a:t>
            </a:r>
          </a:p>
          <a:p>
            <a:pPr>
              <a:lnSpc>
                <a:spcPct val="150000"/>
              </a:lnSpc>
              <a:spcBef>
                <a:spcPts val="600"/>
              </a:spcBef>
              <a:spcAft>
                <a:spcPts val="600"/>
              </a:spcAft>
            </a:pPr>
            <a:r>
              <a:rPr lang="en-AU" sz="1800" b="0" dirty="0">
                <a:effectLst/>
                <a:ea typeface="Calibri" panose="020F0502020204030204" pitchFamily="34" charset="0"/>
              </a:rPr>
              <a:t>I recently read </a:t>
            </a:r>
            <a:r>
              <a:rPr lang="en-AU" sz="1800" i="1" dirty="0">
                <a:effectLst/>
                <a:ea typeface="Calibri" panose="020F0502020204030204" pitchFamily="34" charset="0"/>
              </a:rPr>
              <a:t>The Giver</a:t>
            </a:r>
            <a:r>
              <a:rPr lang="en-AU" sz="1800" dirty="0">
                <a:effectLst/>
                <a:ea typeface="Calibri" panose="020F0502020204030204" pitchFamily="34" charset="0"/>
              </a:rPr>
              <a:t> </a:t>
            </a:r>
            <a:r>
              <a:rPr lang="en-AU" sz="1800" b="0" dirty="0">
                <a:effectLst/>
                <a:ea typeface="Calibri" panose="020F0502020204030204" pitchFamily="34" charset="0"/>
              </a:rPr>
              <a:t>and decided that it is </a:t>
            </a:r>
            <a:r>
              <a:rPr lang="en-AU" sz="1800" b="1" dirty="0">
                <a:effectLst/>
                <a:latin typeface="Arial" panose="020B0604020202020204" pitchFamily="34" charset="0"/>
                <a:ea typeface="Calibri" panose="020F0502020204030204" pitchFamily="34" charset="0"/>
              </a:rPr>
              <a:t>a modern masterpiece </a:t>
            </a:r>
            <a:r>
              <a:rPr lang="en-AU" sz="1800" b="0" dirty="0">
                <a:effectLst/>
                <a:ea typeface="Calibri" panose="020F0502020204030204" pitchFamily="34" charset="0"/>
              </a:rPr>
              <a:t>that </a:t>
            </a:r>
            <a:r>
              <a:rPr lang="en-AU" sz="1800" b="1" dirty="0">
                <a:effectLst/>
                <a:latin typeface="Arial" panose="020B0604020202020204" pitchFamily="34" charset="0"/>
                <a:ea typeface="Calibri" panose="020F0502020204030204" pitchFamily="34" charset="0"/>
              </a:rPr>
              <a:t>young adult readers </a:t>
            </a:r>
            <a:r>
              <a:rPr lang="en-AU" sz="1800" b="0" dirty="0">
                <a:effectLst/>
                <a:ea typeface="Calibri" panose="020F0502020204030204" pitchFamily="34" charset="0"/>
              </a:rPr>
              <a:t>will think about for </a:t>
            </a:r>
            <a:r>
              <a:rPr lang="en-AU" sz="1800" dirty="0">
                <a:effectLst/>
                <a:latin typeface="Arial" panose="020B0604020202020204" pitchFamily="34" charset="0"/>
                <a:ea typeface="Calibri" panose="020F0502020204030204" pitchFamily="34" charset="0"/>
              </a:rPr>
              <a:t>a </a:t>
            </a:r>
            <a:r>
              <a:rPr lang="en-AU" sz="1800" b="1" dirty="0">
                <a:effectLst/>
                <a:latin typeface="Arial" panose="020B0604020202020204" pitchFamily="34" charset="0"/>
                <a:ea typeface="Calibri" panose="020F0502020204030204" pitchFamily="34" charset="0"/>
              </a:rPr>
              <a:t>long time </a:t>
            </a:r>
            <a:r>
              <a:rPr lang="en-AU" sz="1800" b="0" dirty="0">
                <a:effectLst/>
                <a:ea typeface="Calibri" panose="020F0502020204030204" pitchFamily="34" charset="0"/>
              </a:rPr>
              <a:t>after they have turned the </a:t>
            </a:r>
            <a:r>
              <a:rPr lang="en-AU" sz="1800" b="1" dirty="0">
                <a:effectLst/>
                <a:latin typeface="Arial" panose="020B0604020202020204" pitchFamily="34" charset="0"/>
                <a:ea typeface="Calibri" panose="020F0502020204030204" pitchFamily="34" charset="0"/>
              </a:rPr>
              <a:t>final, confronting page</a:t>
            </a:r>
            <a:r>
              <a:rPr lang="en-AU" sz="1800" b="0" dirty="0">
                <a:effectLst/>
                <a:ea typeface="Calibri" panose="020F0502020204030204" pitchFamily="34" charset="0"/>
              </a:rPr>
              <a:t>. I was absolutely invested in the </a:t>
            </a:r>
            <a:r>
              <a:rPr lang="en-AU" sz="1800" dirty="0">
                <a:effectLst/>
                <a:latin typeface="Arial" panose="020B0604020202020204" pitchFamily="34" charset="0"/>
                <a:ea typeface="Calibri" panose="020F0502020204030204" pitchFamily="34" charset="0"/>
              </a:rPr>
              <a:t>chilling dystopia </a:t>
            </a:r>
            <a:r>
              <a:rPr lang="en-AU" sz="1800" b="0" dirty="0">
                <a:effectLst/>
                <a:ea typeface="Calibri" panose="020F0502020204030204" pitchFamily="34" charset="0"/>
              </a:rPr>
              <a:t>that </a:t>
            </a:r>
            <a:r>
              <a:rPr lang="en-AU" sz="1800" b="1" dirty="0">
                <a:effectLst/>
                <a:latin typeface="Arial" panose="020B0604020202020204" pitchFamily="34" charset="0"/>
                <a:ea typeface="Calibri" panose="020F0502020204030204" pitchFamily="34" charset="0"/>
              </a:rPr>
              <a:t>Newberry Medallist author Lois Lowry </a:t>
            </a:r>
            <a:r>
              <a:rPr lang="en-AU" sz="1800" b="0" dirty="0">
                <a:effectLst/>
                <a:ea typeface="Calibri" panose="020F0502020204030204" pitchFamily="34" charset="0"/>
              </a:rPr>
              <a:t>creates and I recommend this as </a:t>
            </a:r>
            <a:r>
              <a:rPr lang="en-AU" sz="1800" dirty="0">
                <a:effectLst/>
                <a:latin typeface="Arial" panose="020B0604020202020204" pitchFamily="34" charset="0"/>
                <a:ea typeface="Calibri" panose="020F0502020204030204" pitchFamily="34" charset="0"/>
              </a:rPr>
              <a:t>essential reading</a:t>
            </a:r>
            <a:r>
              <a:rPr lang="en-AU" sz="1800" b="1" dirty="0">
                <a:effectLst/>
                <a:ea typeface="Calibri" panose="020F0502020204030204" pitchFamily="34" charset="0"/>
              </a:rPr>
              <a:t> </a:t>
            </a:r>
            <a:r>
              <a:rPr lang="en-AU" sz="1800" b="0" dirty="0">
                <a:effectLst/>
                <a:ea typeface="Calibri" panose="020F0502020204030204" pitchFamily="34" charset="0"/>
              </a:rPr>
              <a:t>for all teenagers.</a:t>
            </a:r>
            <a:endParaRPr lang="en-AU" sz="18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45014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p:txBody>
          <a:bodyPr/>
          <a:lstStyle/>
          <a:p>
            <a:r>
              <a:rPr lang="en-AU" dirty="0"/>
              <a:t>Revising appositives – answer</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pPr algn="l" rtl="0" eaLnBrk="1" latinLnBrk="0" hangingPunct="1">
              <a:lnSpc>
                <a:spcPct val="150000"/>
              </a:lnSpc>
              <a:spcBef>
                <a:spcPts val="0"/>
              </a:spcBef>
              <a:spcAft>
                <a:spcPts val="1200"/>
              </a:spcAft>
              <a:buClrTx/>
              <a:buSzPts val="2000"/>
            </a:pPr>
            <a:r>
              <a:rPr lang="en-US" dirty="0"/>
              <a:t>Level 2 – identify noun groups that convey interpretation and understanding of a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vert="horz" lIns="0" tIns="0" rIns="0" bIns="0" rtlCol="0" anchor="t">
            <a:noAutofit/>
          </a:bodyPr>
          <a:lstStyle/>
          <a:p>
            <a:pPr marL="342900" lvl="0" indent="-342900">
              <a:lnSpc>
                <a:spcPct val="150000"/>
              </a:lnSpc>
              <a:spcBef>
                <a:spcPts val="600"/>
              </a:spcBef>
              <a:spcAft>
                <a:spcPts val="600"/>
              </a:spcAft>
              <a:buFont typeface="+mj-lt"/>
              <a:buAutoNum type="arabicPeriod"/>
            </a:pPr>
            <a:r>
              <a:rPr lang="en-AU" sz="1800" dirty="0">
                <a:effectLst/>
                <a:ea typeface="Calibri" panose="020F0502020204030204" pitchFamily="34" charset="0"/>
              </a:rPr>
              <a:t>Identify the appositive from the bolded noun groups below:</a:t>
            </a:r>
          </a:p>
          <a:p>
            <a:pPr>
              <a:lnSpc>
                <a:spcPct val="150000"/>
              </a:lnSpc>
              <a:spcBef>
                <a:spcPts val="600"/>
              </a:spcBef>
              <a:spcAft>
                <a:spcPts val="600"/>
              </a:spcAft>
            </a:pPr>
            <a:r>
              <a:rPr lang="en-AU" sz="1800" b="0" dirty="0">
                <a:effectLst/>
                <a:ea typeface="Calibri"/>
                <a:cs typeface="Arial"/>
              </a:rPr>
              <a:t>I recently </a:t>
            </a:r>
            <a:r>
              <a:rPr lang="en-AU" sz="1800" dirty="0">
                <a:effectLst/>
                <a:ea typeface="Calibri"/>
                <a:cs typeface="Arial"/>
              </a:rPr>
              <a:t>read </a:t>
            </a:r>
            <a:r>
              <a:rPr lang="en-AU" sz="1800" i="1" dirty="0">
                <a:effectLst/>
                <a:ea typeface="Calibri"/>
                <a:cs typeface="Arial"/>
              </a:rPr>
              <a:t>The Giver</a:t>
            </a:r>
            <a:r>
              <a:rPr lang="en-AU" sz="1800" dirty="0">
                <a:effectLst/>
                <a:ea typeface="Calibri"/>
                <a:cs typeface="Arial"/>
              </a:rPr>
              <a:t> and decided that it is a modern masterpiece that young adult readers will think about for a long time after they have turned the final, confronting page. I was absolutely invested in the chilling dystopia </a:t>
            </a:r>
            <a:r>
              <a:rPr lang="en-AU" sz="1800" b="0" dirty="0">
                <a:effectLst/>
                <a:ea typeface="Calibri"/>
                <a:cs typeface="Arial"/>
              </a:rPr>
              <a:t>that </a:t>
            </a:r>
            <a:r>
              <a:rPr lang="en-AU" sz="1800" b="1" dirty="0">
                <a:effectLst/>
                <a:latin typeface="Arial" panose="020B0604020202020204" pitchFamily="34" charset="0"/>
                <a:ea typeface="Calibri"/>
                <a:cs typeface="Arial"/>
              </a:rPr>
              <a:t>Newberry Medallist author</a:t>
            </a:r>
            <a:r>
              <a:rPr lang="en-AU" sz="1800" dirty="0">
                <a:effectLst/>
                <a:latin typeface="Arial" panose="020B0604020202020204" pitchFamily="34" charset="0"/>
                <a:ea typeface="Calibri"/>
                <a:cs typeface="Arial"/>
              </a:rPr>
              <a:t> </a:t>
            </a:r>
            <a:r>
              <a:rPr lang="en-AU" sz="1800" dirty="0">
                <a:effectLst/>
                <a:ea typeface="Calibri"/>
                <a:cs typeface="Arial"/>
              </a:rPr>
              <a:t>Lois Lowry </a:t>
            </a:r>
            <a:r>
              <a:rPr lang="en-AU" sz="1800" b="0" dirty="0">
                <a:effectLst/>
                <a:ea typeface="Calibri"/>
                <a:cs typeface="Arial"/>
              </a:rPr>
              <a:t>creates and I </a:t>
            </a:r>
            <a:r>
              <a:rPr lang="en-AU" sz="1800" dirty="0">
                <a:effectLst/>
                <a:ea typeface="Calibri"/>
                <a:cs typeface="Arial"/>
              </a:rPr>
              <a:t>recommend this as essential reading </a:t>
            </a:r>
            <a:r>
              <a:rPr lang="en-AU" sz="1800" b="0" dirty="0">
                <a:effectLst/>
                <a:ea typeface="Calibri"/>
                <a:cs typeface="Arial"/>
              </a:rPr>
              <a:t>for all teenagers.</a:t>
            </a:r>
          </a:p>
          <a:p>
            <a:pPr>
              <a:lnSpc>
                <a:spcPct val="150000"/>
              </a:lnSpc>
              <a:spcBef>
                <a:spcPts val="600"/>
              </a:spcBef>
              <a:spcAft>
                <a:spcPts val="600"/>
              </a:spcAft>
            </a:pPr>
            <a:r>
              <a:rPr lang="en-AU" b="1" dirty="0">
                <a:latin typeface="Arial" panose="020B0604020202020204" pitchFamily="34" charset="0"/>
                <a:ea typeface="Calibri"/>
                <a:cs typeface="Arial"/>
              </a:rPr>
              <a:t>Newberry Medallist author </a:t>
            </a:r>
            <a:r>
              <a:rPr lang="en-AU" dirty="0">
                <a:ea typeface="Calibri"/>
                <a:cs typeface="Arial"/>
              </a:rPr>
              <a:t>is an appositive as it provides additional information about the author, Lois Lowry. If the appositive was removed from this sentence, it would still make sense.</a:t>
            </a:r>
            <a:endParaRPr lang="en-AU" sz="1800" i="1" dirty="0">
              <a:effectLst/>
              <a:ea typeface="Calibri"/>
              <a:cs typeface="Arial"/>
            </a:endParaRPr>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48507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Checking for understanding  </a:t>
            </a:r>
            <a:endParaRPr lang="en-AU" dirty="0">
              <a:cs typeface="Arial" panose="020B0604020202020204" pitchFamily="34" charset="0"/>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C32D-6E9D-3685-334B-4B06FD004338}"/>
              </a:ext>
            </a:extLst>
          </p:cNvPr>
          <p:cNvSpPr>
            <a:spLocks noGrp="1"/>
          </p:cNvSpPr>
          <p:nvPr>
            <p:ph type="title"/>
          </p:nvPr>
        </p:nvSpPr>
        <p:spPr/>
        <p:txBody>
          <a:bodyPr/>
          <a:lstStyle/>
          <a:p>
            <a:r>
              <a:rPr lang="en-US" dirty="0"/>
              <a:t>Identifying appositives</a:t>
            </a:r>
            <a:endParaRPr lang="en-AU" dirty="0"/>
          </a:p>
        </p:txBody>
      </p:sp>
      <p:sp>
        <p:nvSpPr>
          <p:cNvPr id="3" name="Content Placeholder 2">
            <a:extLst>
              <a:ext uri="{FF2B5EF4-FFF2-40B4-BE49-F238E27FC236}">
                <a16:creationId xmlns:a16="http://schemas.microsoft.com/office/drawing/2014/main" id="{43DD2FBA-C790-C6FA-CB81-ADF7E29941B9}"/>
              </a:ext>
            </a:extLst>
          </p:cNvPr>
          <p:cNvSpPr>
            <a:spLocks noGrp="1"/>
          </p:cNvSpPr>
          <p:nvPr>
            <p:ph idx="1"/>
          </p:nvPr>
        </p:nvSpPr>
        <p:spPr/>
        <p:txBody>
          <a:bodyPr/>
          <a:lstStyle/>
          <a:p>
            <a:pPr>
              <a:spcAft>
                <a:spcPts val="600"/>
              </a:spcAft>
            </a:pPr>
            <a:r>
              <a:rPr lang="en-AU" dirty="0"/>
              <a:t>Using mini whiteboards or ABCD cards, select the sentence that correctly identifies the appositive in bold:</a:t>
            </a:r>
          </a:p>
          <a:p>
            <a:pPr marL="342900" indent="-342900">
              <a:spcAft>
                <a:spcPts val="600"/>
              </a:spcAft>
              <a:buFont typeface="+mj-lt"/>
              <a:buAutoNum type="alphaLcParenR"/>
            </a:pPr>
            <a:r>
              <a:rPr lang="en-AU" b="1" dirty="0">
                <a:latin typeface="Arial" panose="020B0604020202020204" pitchFamily="34" charset="0"/>
              </a:rPr>
              <a:t>Aristotle</a:t>
            </a:r>
            <a:r>
              <a:rPr lang="en-AU" dirty="0"/>
              <a:t>, the complex and introverted protagonist of the novel, learns to accept himself.</a:t>
            </a:r>
          </a:p>
          <a:p>
            <a:pPr marL="342900" indent="-342900">
              <a:spcAft>
                <a:spcPts val="600"/>
              </a:spcAft>
              <a:buFont typeface="+mj-lt"/>
              <a:buAutoNum type="alphaLcParenR"/>
            </a:pPr>
            <a:r>
              <a:rPr lang="en-AU" dirty="0"/>
              <a:t>Aristotle, </a:t>
            </a:r>
            <a:r>
              <a:rPr lang="en-AU" b="1" dirty="0">
                <a:latin typeface="Arial" panose="020B0604020202020204" pitchFamily="34" charset="0"/>
              </a:rPr>
              <a:t>the complex and introverted protagonist of the novel</a:t>
            </a:r>
            <a:r>
              <a:rPr lang="en-AU" dirty="0"/>
              <a:t>, learns to accept himself.</a:t>
            </a:r>
          </a:p>
          <a:p>
            <a:pPr marL="342900" indent="-342900">
              <a:spcAft>
                <a:spcPts val="600"/>
              </a:spcAft>
              <a:buFont typeface="+mj-lt"/>
              <a:buAutoNum type="alphaLcParenR"/>
            </a:pPr>
            <a:r>
              <a:rPr lang="en-AU" dirty="0"/>
              <a:t>Aristotle, the complex and introverted protagonist of </a:t>
            </a:r>
            <a:r>
              <a:rPr lang="en-AU" b="1" dirty="0">
                <a:latin typeface="Arial" panose="020B0604020202020204" pitchFamily="34" charset="0"/>
              </a:rPr>
              <a:t>the novel</a:t>
            </a:r>
            <a:r>
              <a:rPr lang="en-AU" dirty="0"/>
              <a:t>, learns to accept himself.</a:t>
            </a:r>
          </a:p>
          <a:p>
            <a:pPr marL="342900" indent="-342900">
              <a:spcAft>
                <a:spcPts val="600"/>
              </a:spcAft>
              <a:buFont typeface="+mj-lt"/>
              <a:buAutoNum type="alphaLcParenR"/>
            </a:pPr>
            <a:r>
              <a:rPr lang="en-AU" dirty="0"/>
              <a:t>Aristotle, the complex and introverted protagonist of the novel, </a:t>
            </a:r>
            <a:r>
              <a:rPr lang="en-AU" b="1" dirty="0">
                <a:latin typeface="Arial" panose="020B0604020202020204" pitchFamily="34" charset="0"/>
              </a:rPr>
              <a:t>learns to accept himself</a:t>
            </a:r>
            <a:r>
              <a:rPr lang="en-AU" dirty="0"/>
              <a:t>.</a:t>
            </a:r>
          </a:p>
          <a:p>
            <a:pPr marL="342900" indent="-342900">
              <a:spcAft>
                <a:spcPts val="600"/>
              </a:spcAft>
              <a:buFont typeface="+mj-lt"/>
              <a:buAutoNum type="alphaLcParenR"/>
            </a:pPr>
            <a:endParaRPr lang="en-AU" dirty="0"/>
          </a:p>
          <a:p>
            <a:pPr marL="342900" indent="-342900">
              <a:spcAft>
                <a:spcPts val="600"/>
              </a:spcAft>
              <a:buFont typeface="+mj-lt"/>
              <a:buAutoNum type="alphaLcParenR"/>
            </a:pPr>
            <a:endParaRPr lang="en-AU" dirty="0"/>
          </a:p>
        </p:txBody>
      </p:sp>
      <p:sp>
        <p:nvSpPr>
          <p:cNvPr id="4" name="Slide Number Placeholder 3">
            <a:extLst>
              <a:ext uri="{FF2B5EF4-FFF2-40B4-BE49-F238E27FC236}">
                <a16:creationId xmlns:a16="http://schemas.microsoft.com/office/drawing/2014/main" id="{6C77535C-1FA1-3C69-DC5E-000998298BD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7231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dirty="0"/>
              <a:t>Elaborated noun groups</a:t>
            </a:r>
          </a:p>
        </p:txBody>
      </p:sp>
      <p:sp>
        <p:nvSpPr>
          <p:cNvPr id="2" name="Footer Placeholder 1">
            <a:extLst>
              <a:ext uri="{FF2B5EF4-FFF2-40B4-BE49-F238E27FC236}">
                <a16:creationId xmlns:a16="http://schemas.microsoft.com/office/drawing/2014/main" id="{549CFF89-D806-AD6F-272D-1AF3FE368D5F}"/>
              </a:ext>
            </a:extLst>
          </p:cNvPr>
          <p:cNvSpPr>
            <a:spLocks noGrp="1"/>
          </p:cNvSpPr>
          <p:nvPr>
            <p:ph type="ftr" sz="quarter" idx="3"/>
          </p:nvPr>
        </p:nvSpPr>
        <p:spPr/>
        <p:txBody>
          <a:bodyPr/>
          <a:lstStyle/>
          <a:p>
            <a:r>
              <a:rPr lang="en-AU"/>
              <a:t>NSW Department of Education</a:t>
            </a:r>
          </a:p>
          <a:p>
            <a:endParaRPr lang="en-AU" dirty="0"/>
          </a:p>
        </p:txBody>
      </p:sp>
    </p:spTree>
    <p:extLst>
      <p:ext uri="{BB962C8B-B14F-4D97-AF65-F5344CB8AC3E}">
        <p14:creationId xmlns:p14="http://schemas.microsoft.com/office/powerpoint/2010/main" val="274181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Connecting learning </a:t>
            </a:r>
            <a:endParaRPr lang="en-AU" dirty="0">
              <a:cs typeface="Arial" panose="020B0604020202020204" pitchFamily="34" charset="0"/>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33E4-45D4-C0BA-11A8-198C6A04B9D7}"/>
              </a:ext>
            </a:extLst>
          </p:cNvPr>
          <p:cNvSpPr>
            <a:spLocks noGrp="1"/>
          </p:cNvSpPr>
          <p:nvPr>
            <p:ph type="title"/>
          </p:nvPr>
        </p:nvSpPr>
        <p:spPr/>
        <p:txBody>
          <a:bodyPr/>
          <a:lstStyle/>
          <a:p>
            <a:r>
              <a:rPr lang="en-US" dirty="0"/>
              <a:t>Guided practice</a:t>
            </a:r>
            <a:endParaRPr lang="en-AU" dirty="0"/>
          </a:p>
        </p:txBody>
      </p:sp>
      <p:sp>
        <p:nvSpPr>
          <p:cNvPr id="5" name="Text Placeholder 4">
            <a:extLst>
              <a:ext uri="{FF2B5EF4-FFF2-40B4-BE49-F238E27FC236}">
                <a16:creationId xmlns:a16="http://schemas.microsoft.com/office/drawing/2014/main" id="{0BF53F6E-F490-1567-9CC2-E50F1D7F6304}"/>
              </a:ext>
            </a:extLst>
          </p:cNvPr>
          <p:cNvSpPr>
            <a:spLocks noGrp="1"/>
          </p:cNvSpPr>
          <p:nvPr>
            <p:ph type="body" sz="quarter" idx="18"/>
          </p:nvPr>
        </p:nvSpPr>
        <p:spPr/>
        <p:txBody>
          <a:bodyPr/>
          <a:lstStyle/>
          <a:p>
            <a:r>
              <a:rPr lang="en-US" dirty="0"/>
              <a:t>Use noun groups to convey interpretation of a text in your own writing</a:t>
            </a:r>
            <a:endParaRPr lang="en-AU" dirty="0"/>
          </a:p>
        </p:txBody>
      </p:sp>
      <p:sp>
        <p:nvSpPr>
          <p:cNvPr id="3" name="Content Placeholder 2">
            <a:extLst>
              <a:ext uri="{FF2B5EF4-FFF2-40B4-BE49-F238E27FC236}">
                <a16:creationId xmlns:a16="http://schemas.microsoft.com/office/drawing/2014/main" id="{46D45634-D8CD-77D2-7E0C-B49207FA0AD6}"/>
              </a:ext>
            </a:extLst>
          </p:cNvPr>
          <p:cNvSpPr>
            <a:spLocks noGrp="1"/>
          </p:cNvSpPr>
          <p:nvPr>
            <p:ph idx="1"/>
          </p:nvPr>
        </p:nvSpPr>
        <p:spPr/>
        <p:txBody>
          <a:bodyPr/>
          <a:lstStyle/>
          <a:p>
            <a:pPr>
              <a:spcAft>
                <a:spcPts val="600"/>
              </a:spcAft>
            </a:pPr>
            <a:r>
              <a:rPr lang="en-US" dirty="0"/>
              <a:t>Choose one of the following elaborated noun groups that best describes Percy Bysshe Shelley or create one of your own to fill in the gap below.</a:t>
            </a:r>
          </a:p>
          <a:p>
            <a:pPr marL="285750" indent="-285750">
              <a:spcAft>
                <a:spcPts val="600"/>
              </a:spcAft>
              <a:buFont typeface="Arial" panose="020B0604020202020204" pitchFamily="34" charset="0"/>
              <a:buChar char="•"/>
            </a:pPr>
            <a:r>
              <a:rPr lang="en-US" dirty="0"/>
              <a:t>One of the great Romantic poets Percy Bysshe Shelley</a:t>
            </a:r>
          </a:p>
          <a:p>
            <a:pPr marL="285750" indent="-285750">
              <a:spcAft>
                <a:spcPts val="600"/>
              </a:spcAft>
              <a:buFont typeface="Arial" panose="020B0604020202020204" pitchFamily="34" charset="0"/>
              <a:buChar char="•"/>
            </a:pPr>
            <a:r>
              <a:rPr lang="en-US" dirty="0"/>
              <a:t>One of the best-known Romantic poets Percy Bysshe Shelley</a:t>
            </a:r>
          </a:p>
          <a:p>
            <a:pPr marL="285750" indent="-285750">
              <a:spcAft>
                <a:spcPts val="600"/>
              </a:spcAft>
              <a:buFont typeface="Arial" panose="020B0604020202020204" pitchFamily="34" charset="0"/>
              <a:buChar char="•"/>
            </a:pPr>
            <a:r>
              <a:rPr lang="en-US" dirty="0"/>
              <a:t>Renowned Romantic poet Percy Bysshe Shelley</a:t>
            </a:r>
          </a:p>
          <a:p>
            <a:pPr>
              <a:spcAft>
                <a:spcPts val="600"/>
              </a:spcAft>
            </a:pPr>
            <a:r>
              <a:rPr lang="en-US" dirty="0"/>
              <a:t>__________________________________________ Percy Bysshe Shelley believed that poets were the ‘unacknowledged legislators of the world’, meaning that poets had an important social and political role as much as an artistic one. </a:t>
            </a:r>
            <a:endParaRPr lang="en-AU" dirty="0"/>
          </a:p>
        </p:txBody>
      </p:sp>
      <p:sp>
        <p:nvSpPr>
          <p:cNvPr id="4" name="Slide Number Placeholder 3">
            <a:extLst>
              <a:ext uri="{FF2B5EF4-FFF2-40B4-BE49-F238E27FC236}">
                <a16:creationId xmlns:a16="http://schemas.microsoft.com/office/drawing/2014/main" id="{71AEE016-52D3-31E1-1A7B-F4982C2A77D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7229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33E4-45D4-C0BA-11A8-198C6A04B9D7}"/>
              </a:ext>
            </a:extLst>
          </p:cNvPr>
          <p:cNvSpPr>
            <a:spLocks noGrp="1"/>
          </p:cNvSpPr>
          <p:nvPr>
            <p:ph type="title"/>
          </p:nvPr>
        </p:nvSpPr>
        <p:spPr/>
        <p:txBody>
          <a:bodyPr/>
          <a:lstStyle/>
          <a:p>
            <a:r>
              <a:rPr lang="en-US" dirty="0"/>
              <a:t>Independent practice (1)</a:t>
            </a:r>
            <a:endParaRPr lang="en-AU" dirty="0"/>
          </a:p>
        </p:txBody>
      </p:sp>
      <p:sp>
        <p:nvSpPr>
          <p:cNvPr id="5" name="Text Placeholder 4">
            <a:extLst>
              <a:ext uri="{FF2B5EF4-FFF2-40B4-BE49-F238E27FC236}">
                <a16:creationId xmlns:a16="http://schemas.microsoft.com/office/drawing/2014/main" id="{0BF53F6E-F490-1567-9CC2-E50F1D7F6304}"/>
              </a:ext>
            </a:extLst>
          </p:cNvPr>
          <p:cNvSpPr>
            <a:spLocks noGrp="1"/>
          </p:cNvSpPr>
          <p:nvPr>
            <p:ph type="body" sz="quarter" idx="18"/>
          </p:nvPr>
        </p:nvSpPr>
        <p:spPr/>
        <p:txBody>
          <a:bodyPr/>
          <a:lstStyle/>
          <a:p>
            <a:r>
              <a:rPr lang="en-US" dirty="0"/>
              <a:t>Use noun groups to convey interpretation of a text in your own writing</a:t>
            </a:r>
            <a:endParaRPr lang="en-AU" dirty="0"/>
          </a:p>
        </p:txBody>
      </p:sp>
      <p:sp>
        <p:nvSpPr>
          <p:cNvPr id="3" name="Content Placeholder 2">
            <a:extLst>
              <a:ext uri="{FF2B5EF4-FFF2-40B4-BE49-F238E27FC236}">
                <a16:creationId xmlns:a16="http://schemas.microsoft.com/office/drawing/2014/main" id="{46D45634-D8CD-77D2-7E0C-B49207FA0AD6}"/>
              </a:ext>
            </a:extLst>
          </p:cNvPr>
          <p:cNvSpPr>
            <a:spLocks noGrp="1"/>
          </p:cNvSpPr>
          <p:nvPr>
            <p:ph idx="1"/>
          </p:nvPr>
        </p:nvSpPr>
        <p:spPr>
          <a:xfrm>
            <a:off x="360000" y="1620000"/>
            <a:ext cx="11396571" cy="4536000"/>
          </a:xfrm>
        </p:spPr>
        <p:txBody>
          <a:bodyPr/>
          <a:lstStyle/>
          <a:p>
            <a:pPr>
              <a:spcAft>
                <a:spcPts val="600"/>
              </a:spcAft>
            </a:pPr>
            <a:r>
              <a:rPr lang="en-US" dirty="0"/>
              <a:t>Brainstorm some possible elaborated noun groups for the nouns ‘country’ and ‘slum’. Remember to start your noun group with an article (the, a or an) or determiner (this, that, these, those, my, your, his, her, their, its or our). Choose the most appropriate noun groups to convey interpretation and understanding and fill in the gaps below. Make sure your sentence still makes sense.</a:t>
            </a:r>
          </a:p>
          <a:p>
            <a:pPr>
              <a:spcAft>
                <a:spcPts val="600"/>
              </a:spcAft>
            </a:pPr>
            <a:r>
              <a:rPr lang="en-US" dirty="0"/>
              <a:t>His poetry repeatedly questions the rapid industrialisation of England, which resulted in people moving from _________________________________________ into __________________________________________.</a:t>
            </a:r>
            <a:endParaRPr lang="en-AU" dirty="0"/>
          </a:p>
        </p:txBody>
      </p:sp>
      <p:sp>
        <p:nvSpPr>
          <p:cNvPr id="4" name="Slide Number Placeholder 3">
            <a:extLst>
              <a:ext uri="{FF2B5EF4-FFF2-40B4-BE49-F238E27FC236}">
                <a16:creationId xmlns:a16="http://schemas.microsoft.com/office/drawing/2014/main" id="{71AEE016-52D3-31E1-1A7B-F4982C2A77D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1052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33E4-45D4-C0BA-11A8-198C6A04B9D7}"/>
              </a:ext>
            </a:extLst>
          </p:cNvPr>
          <p:cNvSpPr>
            <a:spLocks noGrp="1"/>
          </p:cNvSpPr>
          <p:nvPr>
            <p:ph type="title"/>
          </p:nvPr>
        </p:nvSpPr>
        <p:spPr/>
        <p:txBody>
          <a:bodyPr/>
          <a:lstStyle/>
          <a:p>
            <a:r>
              <a:rPr lang="en-US" dirty="0"/>
              <a:t>Independent practice (2)</a:t>
            </a:r>
            <a:endParaRPr lang="en-AU" dirty="0"/>
          </a:p>
        </p:txBody>
      </p:sp>
      <p:sp>
        <p:nvSpPr>
          <p:cNvPr id="5" name="Text Placeholder 4">
            <a:extLst>
              <a:ext uri="{FF2B5EF4-FFF2-40B4-BE49-F238E27FC236}">
                <a16:creationId xmlns:a16="http://schemas.microsoft.com/office/drawing/2014/main" id="{0BF53F6E-F490-1567-9CC2-E50F1D7F6304}"/>
              </a:ext>
            </a:extLst>
          </p:cNvPr>
          <p:cNvSpPr>
            <a:spLocks noGrp="1"/>
          </p:cNvSpPr>
          <p:nvPr>
            <p:ph type="body" sz="quarter" idx="18"/>
          </p:nvPr>
        </p:nvSpPr>
        <p:spPr/>
        <p:txBody>
          <a:bodyPr/>
          <a:lstStyle/>
          <a:p>
            <a:r>
              <a:rPr lang="en-US" dirty="0"/>
              <a:t>Use noun groups to convey interpretation of a text in your own writing</a:t>
            </a:r>
            <a:endParaRPr lang="en-AU" dirty="0"/>
          </a:p>
        </p:txBody>
      </p:sp>
      <p:sp>
        <p:nvSpPr>
          <p:cNvPr id="3" name="Content Placeholder 2">
            <a:extLst>
              <a:ext uri="{FF2B5EF4-FFF2-40B4-BE49-F238E27FC236}">
                <a16:creationId xmlns:a16="http://schemas.microsoft.com/office/drawing/2014/main" id="{46D45634-D8CD-77D2-7E0C-B49207FA0AD6}"/>
              </a:ext>
            </a:extLst>
          </p:cNvPr>
          <p:cNvSpPr>
            <a:spLocks noGrp="1"/>
          </p:cNvSpPr>
          <p:nvPr>
            <p:ph idx="1"/>
          </p:nvPr>
        </p:nvSpPr>
        <p:spPr/>
        <p:txBody>
          <a:bodyPr/>
          <a:lstStyle/>
          <a:p>
            <a:pPr>
              <a:spcAft>
                <a:spcPts val="600"/>
              </a:spcAft>
            </a:pPr>
            <a:r>
              <a:rPr lang="en-US" dirty="0"/>
              <a:t>Using your own knowledge about the context of Romanticism, fill in the gaps preceding each noun in bold with a suitable adjective (or adjectives) to build an elaborated noun group. The first one has been done for you.</a:t>
            </a:r>
          </a:p>
          <a:p>
            <a:pPr>
              <a:spcAft>
                <a:spcPts val="600"/>
              </a:spcAft>
            </a:pPr>
            <a:r>
              <a:rPr lang="en-US" dirty="0"/>
              <a:t>The promise of a brighter </a:t>
            </a:r>
            <a:r>
              <a:rPr lang="en-US" b="1" dirty="0">
                <a:latin typeface="Arial" panose="020B0604020202020204" pitchFamily="34" charset="0"/>
              </a:rPr>
              <a:t>future</a:t>
            </a:r>
            <a:r>
              <a:rPr lang="en-US" dirty="0"/>
              <a:t>, __________________________ </a:t>
            </a:r>
            <a:r>
              <a:rPr lang="en-US" b="1" dirty="0">
                <a:latin typeface="Arial" panose="020B0604020202020204" pitchFamily="34" charset="0"/>
              </a:rPr>
              <a:t>humanity</a:t>
            </a:r>
            <a:r>
              <a:rPr lang="en-US" dirty="0"/>
              <a:t> </a:t>
            </a:r>
            <a:r>
              <a:rPr lang="en-US"/>
              <a:t>and _________________________ </a:t>
            </a:r>
            <a:r>
              <a:rPr lang="en-US" b="1" dirty="0">
                <a:latin typeface="Arial" panose="020B0604020202020204" pitchFamily="34" charset="0"/>
              </a:rPr>
              <a:t>Earth</a:t>
            </a:r>
            <a:r>
              <a:rPr lang="en-US" dirty="0"/>
              <a:t> resonated with many people. </a:t>
            </a:r>
          </a:p>
        </p:txBody>
      </p:sp>
      <p:sp>
        <p:nvSpPr>
          <p:cNvPr id="4" name="Slide Number Placeholder 3">
            <a:extLst>
              <a:ext uri="{FF2B5EF4-FFF2-40B4-BE49-F238E27FC236}">
                <a16:creationId xmlns:a16="http://schemas.microsoft.com/office/drawing/2014/main" id="{71AEE016-52D3-31E1-1A7B-F4982C2A77D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1084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E33E4-45D4-C0BA-11A8-198C6A04B9D7}"/>
              </a:ext>
            </a:extLst>
          </p:cNvPr>
          <p:cNvSpPr>
            <a:spLocks noGrp="1"/>
          </p:cNvSpPr>
          <p:nvPr>
            <p:ph type="title"/>
          </p:nvPr>
        </p:nvSpPr>
        <p:spPr/>
        <p:txBody>
          <a:bodyPr/>
          <a:lstStyle/>
          <a:p>
            <a:r>
              <a:rPr lang="en-US" dirty="0"/>
              <a:t>Independent practice (3)</a:t>
            </a:r>
            <a:endParaRPr lang="en-AU" dirty="0"/>
          </a:p>
        </p:txBody>
      </p:sp>
      <p:sp>
        <p:nvSpPr>
          <p:cNvPr id="5" name="Text Placeholder 4">
            <a:extLst>
              <a:ext uri="{FF2B5EF4-FFF2-40B4-BE49-F238E27FC236}">
                <a16:creationId xmlns:a16="http://schemas.microsoft.com/office/drawing/2014/main" id="{0BF53F6E-F490-1567-9CC2-E50F1D7F6304}"/>
              </a:ext>
            </a:extLst>
          </p:cNvPr>
          <p:cNvSpPr>
            <a:spLocks noGrp="1"/>
          </p:cNvSpPr>
          <p:nvPr>
            <p:ph type="body" sz="quarter" idx="18"/>
          </p:nvPr>
        </p:nvSpPr>
        <p:spPr/>
        <p:txBody>
          <a:bodyPr/>
          <a:lstStyle/>
          <a:p>
            <a:r>
              <a:rPr lang="en-US" dirty="0"/>
              <a:t>Use noun groups to convey interpretation of a text in your own writing</a:t>
            </a:r>
            <a:endParaRPr lang="en-AU" dirty="0"/>
          </a:p>
        </p:txBody>
      </p:sp>
      <p:sp>
        <p:nvSpPr>
          <p:cNvPr id="3" name="Content Placeholder 2">
            <a:extLst>
              <a:ext uri="{FF2B5EF4-FFF2-40B4-BE49-F238E27FC236}">
                <a16:creationId xmlns:a16="http://schemas.microsoft.com/office/drawing/2014/main" id="{46D45634-D8CD-77D2-7E0C-B49207FA0AD6}"/>
              </a:ext>
            </a:extLst>
          </p:cNvPr>
          <p:cNvSpPr>
            <a:spLocks noGrp="1"/>
          </p:cNvSpPr>
          <p:nvPr>
            <p:ph idx="1"/>
          </p:nvPr>
        </p:nvSpPr>
        <p:spPr/>
        <p:txBody>
          <a:bodyPr/>
          <a:lstStyle/>
          <a:p>
            <a:pPr lvl="0">
              <a:lnSpc>
                <a:spcPct val="150000"/>
              </a:lnSpc>
              <a:spcBef>
                <a:spcPts val="600"/>
              </a:spcBef>
              <a:spcAft>
                <a:spcPts val="600"/>
              </a:spcAft>
              <a:tabLst>
                <a:tab pos="228600" algn="l"/>
              </a:tabLst>
            </a:pPr>
            <a:r>
              <a:rPr lang="en-US" sz="1800" dirty="0">
                <a:effectLst/>
                <a:ea typeface="Calibri" panose="020F0502020204030204" pitchFamily="34" charset="0"/>
              </a:rPr>
              <a:t>Highlight the elaborated noun groups in the paragraph below. Read each sentence aloud without the highlighted noun groups to check that it still makes sense.</a:t>
            </a:r>
          </a:p>
          <a:p>
            <a:pPr lvl="0">
              <a:lnSpc>
                <a:spcPct val="150000"/>
              </a:lnSpc>
              <a:spcBef>
                <a:spcPts val="600"/>
              </a:spcBef>
              <a:spcAft>
                <a:spcPts val="600"/>
              </a:spcAft>
              <a:tabLst>
                <a:tab pos="228600" algn="l"/>
              </a:tabLst>
            </a:pPr>
            <a:r>
              <a:rPr lang="en-US" sz="1800" dirty="0">
                <a:effectLst/>
                <a:ea typeface="Calibri" panose="020F0502020204030204" pitchFamily="34" charset="0"/>
              </a:rPr>
              <a:t>However, the atrocities that appeared with the creation of the First Republic, or France’s new democratic government, designated as the ‘Reign of Terror’, soon brought a sense of disillusionment for the Romantics. Far from a revolution, between 1793 and 1794, the revolution became violent. The idealism, and the disappointment of the French Revolution, was a particular preoccupation of the Romantics. The Romantics were both obsessed with and plagued by the politics of the age. In England, society was brutal in its repression of revolution and the overturning of the Monarchy, and Romantic poets retreated into symbolism and allusion.</a:t>
            </a:r>
            <a:endParaRPr lang="en-AU" sz="18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71AEE016-52D3-31E1-1A7B-F4982C2A77D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38558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Arial" panose="020B0604020202020204" pitchFamily="34" charset="0"/>
                <a:ea typeface="+mn-ea"/>
                <a:cs typeface="+mn-cs"/>
              </a:rPr>
              <a:t> </a:t>
            </a: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and the NSW Curriculum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93698"/>
            <a:ext cx="11215915" cy="3140710"/>
          </a:xfrm>
        </p:spPr>
        <p:txBody>
          <a:bodyPr/>
          <a:lstStyle/>
          <a:p>
            <a:pPr>
              <a:lnSpc>
                <a:spcPct val="150000"/>
              </a:lnSpc>
              <a:spcBef>
                <a:spcPts val="600"/>
              </a:spcBef>
              <a:spcAft>
                <a:spcPts val="600"/>
              </a:spcAft>
            </a:pPr>
            <a:r>
              <a:rPr lang="en-AU" sz="1100" dirty="0">
                <a:effectLst/>
                <a:ea typeface="Calibri" panose="020F0502020204030204" pitchFamily="34" charset="0"/>
              </a:rPr>
              <a:t>AERO (Australian Education Research Organisation) (2024) </a:t>
            </a:r>
            <a:r>
              <a:rPr lang="en-AU" sz="1100" i="1" u="sng" dirty="0">
                <a:solidFill>
                  <a:srgbClr val="0000FF"/>
                </a:solidFill>
                <a:effectLst/>
                <a:ea typeface="Calibri" panose="020F0502020204030204" pitchFamily="34" charset="0"/>
                <a:hlinkClick r:id="rId6" tooltip="https://www.edresearch.edu.au/guides-resources/practice-guides/explain-learning-objectives"/>
              </a:rPr>
              <a:t>Explain learning objectives </a:t>
            </a:r>
            <a:r>
              <a:rPr lang="en-AU" sz="1100" u="sng" dirty="0">
                <a:solidFill>
                  <a:srgbClr val="0000FF"/>
                </a:solidFill>
                <a:effectLst/>
                <a:ea typeface="Calibri" panose="020F0502020204030204" pitchFamily="34" charset="0"/>
                <a:hlinkClick r:id="rId6" tooltip="https://www.edresearch.edu.au/guides-resources/practice-guides/explain-learning-objectives"/>
              </a:rPr>
              <a:t>External link</a:t>
            </a:r>
            <a:r>
              <a:rPr lang="en-AU" sz="1100" dirty="0">
                <a:effectLst/>
                <a:ea typeface="Calibri" panose="020F0502020204030204" pitchFamily="34" charset="0"/>
              </a:rPr>
              <a:t>, AERO, accessed 16 April 2024.</a:t>
            </a:r>
            <a:endParaRPr lang="en-AU" sz="1100" u="sng" dirty="0">
              <a:solidFill>
                <a:srgbClr val="2F5496"/>
              </a:solidFill>
              <a:effectLst/>
              <a:ea typeface="Arial" panose="020B0604020202020204" pitchFamily="34" charset="0"/>
              <a:hlinkClick r:id="rId7"/>
            </a:endParaRPr>
          </a:p>
          <a:p>
            <a:pPr>
              <a:lnSpc>
                <a:spcPct val="150000"/>
              </a:lnSpc>
              <a:spcBef>
                <a:spcPts val="600"/>
              </a:spcBef>
              <a:spcAft>
                <a:spcPts val="600"/>
              </a:spcAft>
            </a:pPr>
            <a:r>
              <a:rPr lang="en-AU" sz="1100" u="sng" dirty="0">
                <a:solidFill>
                  <a:srgbClr val="2F5496"/>
                </a:solidFill>
                <a:effectLst/>
                <a:ea typeface="Arial" panose="020B0604020202020204" pitchFamily="34" charset="0"/>
                <a:hlinkClick r:id="rId7"/>
              </a:rPr>
              <a:t>English K–10 Syllabus</a:t>
            </a:r>
            <a:r>
              <a:rPr lang="en-AU" sz="1100" dirty="0">
                <a:effectLst/>
                <a:ea typeface="Arial" panose="020B0604020202020204" pitchFamily="34" charset="0"/>
              </a:rPr>
              <a:t> © NSW Education Standards Authority (NESA) for and on behalf of the Crown in right of the State of New South Wales, 2022.</a:t>
            </a:r>
          </a:p>
          <a:p>
            <a:pPr>
              <a:lnSpc>
                <a:spcPct val="150000"/>
              </a:lnSpc>
              <a:spcBef>
                <a:spcPts val="600"/>
              </a:spcBef>
              <a:spcAft>
                <a:spcPts val="600"/>
              </a:spcAft>
            </a:pPr>
            <a:r>
              <a:rPr lang="en-AU" sz="1100" dirty="0">
                <a:effectLst/>
                <a:ea typeface="Arial" panose="020B0604020202020204" pitchFamily="34" charset="0"/>
              </a:rPr>
              <a:t>Griffin P (2018) Assessment for teaching, Cambridge University Press.</a:t>
            </a:r>
          </a:p>
          <a:p>
            <a:pPr>
              <a:spcBef>
                <a:spcPts val="600"/>
              </a:spcBef>
              <a:spcAft>
                <a:spcPts val="600"/>
              </a:spcAft>
            </a:pPr>
            <a:r>
              <a:rPr lang="en-AU" sz="1100" dirty="0">
                <a:ea typeface="Arial" panose="020B0604020202020204" pitchFamily="34" charset="0"/>
              </a:rPr>
              <a:t>NSW Education Standards Authority (NESA) (2024) </a:t>
            </a:r>
            <a:r>
              <a:rPr lang="en-AU" sz="1100" dirty="0">
                <a:ea typeface="Arial" panose="020B0604020202020204" pitchFamily="34" charset="0"/>
                <a:hlinkClick r:id="rId8"/>
              </a:rPr>
              <a:t>‘Glossary’</a:t>
            </a:r>
            <a:r>
              <a:rPr lang="en-AU" sz="1100" dirty="0">
                <a:ea typeface="Arial" panose="020B0604020202020204" pitchFamily="34" charset="0"/>
              </a:rPr>
              <a:t>, </a:t>
            </a:r>
            <a:r>
              <a:rPr lang="en-AU" sz="1100" i="1" dirty="0">
                <a:ea typeface="Arial" panose="020B0604020202020204" pitchFamily="34" charset="0"/>
              </a:rPr>
              <a:t>NSW Curriculum, </a:t>
            </a:r>
            <a:r>
              <a:rPr lang="en-AU" sz="1100" dirty="0">
                <a:ea typeface="Arial" panose="020B0604020202020204" pitchFamily="34" charset="0"/>
              </a:rPr>
              <a:t>NSW Education Standards Authority website, accessed 27 May 2024.</a:t>
            </a:r>
          </a:p>
          <a:p>
            <a:pPr>
              <a:spcBef>
                <a:spcPts val="600"/>
              </a:spcBef>
              <a:spcAft>
                <a:spcPts val="600"/>
              </a:spcAft>
            </a:pPr>
            <a:r>
              <a:rPr lang="en-AU" sz="1100" dirty="0">
                <a:ea typeface="Arial" panose="020B0604020202020204" pitchFamily="34" charset="0"/>
              </a:rPr>
              <a:t>State of New South Wales (Department of Education) (2024) </a:t>
            </a:r>
            <a:r>
              <a:rPr lang="en-AU" sz="1100" dirty="0">
                <a:ea typeface="Arial" panose="020B0604020202020204" pitchFamily="34" charset="0"/>
                <a:hlinkClick r:id="rId9"/>
              </a:rPr>
              <a:t>‘Explicit teaching strategies’</a:t>
            </a:r>
            <a:r>
              <a:rPr lang="en-AU" sz="1100" dirty="0">
                <a:ea typeface="Arial" panose="020B0604020202020204" pitchFamily="34" charset="0"/>
              </a:rPr>
              <a:t>, </a:t>
            </a:r>
            <a:r>
              <a:rPr lang="en-AU" sz="1100" i="1" dirty="0">
                <a:ea typeface="Arial" panose="020B0604020202020204" pitchFamily="34" charset="0"/>
              </a:rPr>
              <a:t>Explicit teaching, </a:t>
            </a:r>
            <a:r>
              <a:rPr lang="en-AU" sz="1100" dirty="0">
                <a:ea typeface="Arial" panose="020B0604020202020204" pitchFamily="34" charset="0"/>
              </a:rPr>
              <a:t>NSW Department of Education website, accessed 27 May 2024.</a:t>
            </a:r>
          </a:p>
          <a:p>
            <a:pPr>
              <a:spcBef>
                <a:spcPts val="600"/>
              </a:spcBef>
              <a:spcAft>
                <a:spcPts val="600"/>
              </a:spcAft>
            </a:pPr>
            <a:r>
              <a:rPr lang="en-AU" sz="1100" dirty="0">
                <a:ea typeface="Arial" panose="020B0604020202020204" pitchFamily="34" charset="0"/>
              </a:rPr>
              <a:t>State of New South Wales (Department of Education) (2024) </a:t>
            </a:r>
            <a:r>
              <a:rPr lang="en-AU" sz="1100" dirty="0">
                <a:ea typeface="Arial" panose="020B0604020202020204" pitchFamily="34" charset="0"/>
                <a:hlinkClick r:id="rId10"/>
              </a:rPr>
              <a:t>‘Year 7, Term 1 – Powerful youth voices’</a:t>
            </a:r>
            <a:r>
              <a:rPr lang="en-AU" sz="1100" dirty="0">
                <a:ea typeface="Arial" panose="020B0604020202020204" pitchFamily="34" charset="0"/>
              </a:rPr>
              <a:t>, </a:t>
            </a:r>
            <a:r>
              <a:rPr lang="en-AU" sz="1100" i="1" dirty="0">
                <a:ea typeface="Arial" panose="020B0604020202020204" pitchFamily="34" charset="0"/>
              </a:rPr>
              <a:t>English K-12</a:t>
            </a:r>
            <a:r>
              <a:rPr lang="en-AU" sz="1100" dirty="0">
                <a:ea typeface="Arial" panose="020B0604020202020204" pitchFamily="34" charset="0"/>
              </a:rPr>
              <a:t>, NSW Department of Education website, accessed 27 May 2024.</a:t>
            </a:r>
          </a:p>
          <a:p>
            <a:pPr>
              <a:spcBef>
                <a:spcPts val="600"/>
              </a:spcBef>
              <a:spcAft>
                <a:spcPts val="600"/>
              </a:spcAft>
            </a:pPr>
            <a:r>
              <a:rPr lang="en-AU" sz="1100" dirty="0">
                <a:ea typeface="Arial" panose="020B0604020202020204" pitchFamily="34" charset="0"/>
              </a:rPr>
              <a:t>State of New South Wales (Department of Education) (2024) </a:t>
            </a:r>
            <a:r>
              <a:rPr lang="en-US" sz="1100" dirty="0">
                <a:ea typeface="Arial" panose="020B0604020202020204" pitchFamily="34" charset="0"/>
                <a:hlinkClick r:id="rId10"/>
              </a:rPr>
              <a:t>‘Year 7, Term 3 – Escape into the world of the novel’</a:t>
            </a:r>
            <a:r>
              <a:rPr lang="en-AU" sz="1100" dirty="0">
                <a:ea typeface="Arial" panose="020B0604020202020204" pitchFamily="34" charset="0"/>
              </a:rPr>
              <a:t>, </a:t>
            </a:r>
            <a:r>
              <a:rPr lang="en-AU" sz="1100" i="1" dirty="0">
                <a:ea typeface="Arial" panose="020B0604020202020204" pitchFamily="34" charset="0"/>
              </a:rPr>
              <a:t>English K-12</a:t>
            </a:r>
            <a:r>
              <a:rPr lang="en-AU" sz="1100" dirty="0">
                <a:ea typeface="Arial" panose="020B0604020202020204" pitchFamily="34" charset="0"/>
              </a:rPr>
              <a:t>, NSW Department of Education website, accessed 27 May 2024.</a:t>
            </a:r>
          </a:p>
          <a:p>
            <a:pPr>
              <a:spcBef>
                <a:spcPts val="600"/>
              </a:spcBef>
              <a:spcAft>
                <a:spcPts val="600"/>
              </a:spcAft>
            </a:pPr>
            <a:r>
              <a:rPr lang="en-AU" sz="1100" dirty="0">
                <a:ea typeface="Arial" panose="020B0604020202020204" pitchFamily="34" charset="0"/>
                <a:cs typeface="Arial" panose="020B0604020202020204" pitchFamily="34" charset="0"/>
              </a:rPr>
              <a:t>Wiliam D (2014)  </a:t>
            </a:r>
            <a:r>
              <a:rPr lang="en-AU" sz="1100" dirty="0">
                <a:ea typeface="Arial" panose="020B0604020202020204" pitchFamily="34" charset="0"/>
                <a:cs typeface="Arial" panose="020B0604020202020204" pitchFamily="34" charset="0"/>
                <a:hlinkClick r:id="rId11"/>
              </a:rPr>
              <a:t>The right questions, the right way</a:t>
            </a:r>
            <a:r>
              <a:rPr lang="en-AU" sz="1100" dirty="0">
                <a:ea typeface="Arial" panose="020B0604020202020204" pitchFamily="34" charset="0"/>
                <a:cs typeface="Arial" panose="020B0604020202020204" pitchFamily="34" charset="0"/>
              </a:rPr>
              <a:t>, </a:t>
            </a:r>
            <a:r>
              <a:rPr lang="en-AU" sz="1100" i="1" dirty="0">
                <a:ea typeface="Arial" panose="020B0604020202020204" pitchFamily="34" charset="0"/>
                <a:cs typeface="Arial" panose="020B0604020202020204" pitchFamily="34" charset="0"/>
              </a:rPr>
              <a:t>Educational Leadership</a:t>
            </a:r>
            <a:r>
              <a:rPr lang="en-AU" sz="1100" dirty="0">
                <a:ea typeface="Arial" panose="020B0604020202020204" pitchFamily="34" charset="0"/>
                <a:cs typeface="Arial" panose="020B0604020202020204" pitchFamily="34" charset="0"/>
              </a:rPr>
              <a:t>, 71(6):16–19.</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cs typeface="Arial" panose="020B0604020202020204" pitchFamily="34" charset="0"/>
              </a:rPr>
              <a:t>Copyright</a:t>
            </a:r>
          </a:p>
        </p:txBody>
      </p:sp>
      <p:sp>
        <p:nvSpPr>
          <p:cNvPr id="9" name="Text Placeholder 6">
            <a:extLst>
              <a:ext uri="{FF2B5EF4-FFF2-40B4-BE49-F238E27FC236}">
                <a16:creationId xmlns:a16="http://schemas.microsoft.com/office/drawing/2014/main" id="{DD49332C-6E44-E627-42EA-F5AFE618841C}"/>
              </a:ext>
            </a:extLst>
          </p:cNvPr>
          <p:cNvSpPr txBox="1">
            <a:spLocks/>
          </p:cNvSpPr>
          <p:nvPr/>
        </p:nvSpPr>
        <p:spPr>
          <a:xfrm>
            <a:off x="360000" y="981264"/>
            <a:ext cx="10080000" cy="310015"/>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u="sng" dirty="0">
                <a:latin typeface="Arial" panose="020B0604020202020204" pitchFamily="34" charset="0"/>
                <a:hlinkClick r:id="rId3">
                  <a:extLst>
                    <a:ext uri="{A12FA001-AC4F-418D-AE19-62706E023703}">
                      <ahyp:hlinkClr xmlns:ahyp="http://schemas.microsoft.com/office/drawing/2018/hyperlinkcolor" val="tx"/>
                    </a:ext>
                  </a:extLst>
                </a:hlinkClick>
              </a:rPr>
              <a:t>© State of New South Wales (Department of Education), 202</a:t>
            </a:r>
            <a:r>
              <a:rPr lang="en-AU" u="sng" dirty="0">
                <a:latin typeface="Arial" panose="020B0604020202020204" pitchFamily="34" charset="0"/>
              </a:rPr>
              <a:t>4</a:t>
            </a:r>
          </a:p>
        </p:txBody>
      </p:sp>
      <p:sp>
        <p:nvSpPr>
          <p:cNvPr id="10" name="TextBox 9">
            <a:extLst>
              <a:ext uri="{FF2B5EF4-FFF2-40B4-BE49-F238E27FC236}">
                <a16:creationId xmlns:a16="http://schemas.microsoft.com/office/drawing/2014/main" id="{7B534762-9A86-B8E3-94A4-209634078ABE}"/>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dirty="0">
                <a:solidFill>
                  <a:schemeClr val="bg1"/>
                </a:solidFill>
                <a:latin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a:xfrm>
            <a:off x="359999" y="360000"/>
            <a:ext cx="10601649" cy="545601"/>
          </a:xfrm>
        </p:spPr>
        <p:txBody>
          <a:bodyPr/>
          <a:lstStyle/>
          <a:p>
            <a:r>
              <a:rPr lang="en-AU" dirty="0"/>
              <a:t>Where have we previously explored noun groups?</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Aft>
                <a:spcPts val="600"/>
              </a:spcAft>
              <a:buFont typeface="+mj-lt"/>
              <a:buAutoNum type="arabicPeriod"/>
            </a:pPr>
            <a:r>
              <a:rPr lang="en-AU" sz="1800" dirty="0">
                <a:effectLst/>
                <a:ea typeface="Calibri" panose="020F0502020204030204" pitchFamily="34" charset="0"/>
              </a:rPr>
              <a:t>Identify the noun group in the following sentences:</a:t>
            </a:r>
          </a:p>
          <a:p>
            <a:pPr marL="702900" lvl="4" indent="-342900">
              <a:buFont typeface="+mj-lt"/>
              <a:buAutoNum type="alphaLcPeriod"/>
            </a:pPr>
            <a:r>
              <a:rPr lang="en-AU" dirty="0">
                <a:effectLst/>
                <a:ea typeface="Calibri" panose="020F0502020204030204" pitchFamily="34" charset="0"/>
              </a:rPr>
              <a:t>There was </a:t>
            </a:r>
            <a:r>
              <a:rPr lang="en-AU" b="1" dirty="0">
                <a:effectLst/>
                <a:ea typeface="Calibri" panose="020F0502020204030204" pitchFamily="34" charset="0"/>
              </a:rPr>
              <a:t>a long car journey </a:t>
            </a:r>
            <a:r>
              <a:rPr lang="en-AU" dirty="0">
                <a:effectLst/>
                <a:ea typeface="Calibri" panose="020F0502020204030204" pitchFamily="34" charset="0"/>
              </a:rPr>
              <a:t>to a safehouse. </a:t>
            </a:r>
          </a:p>
          <a:p>
            <a:pPr marL="702900" lvl="4" indent="-342900">
              <a:buFont typeface="+mj-lt"/>
              <a:buAutoNum type="alphaLcPeriod"/>
            </a:pPr>
            <a:r>
              <a:rPr lang="en-AU" dirty="0">
                <a:ea typeface="Calibri" panose="020F0502020204030204" pitchFamily="34" charset="0"/>
              </a:rPr>
              <a:t>O</a:t>
            </a:r>
            <a:r>
              <a:rPr lang="en-AU" dirty="0">
                <a:effectLst/>
                <a:ea typeface="Calibri" panose="020F0502020204030204" pitchFamily="34" charset="0"/>
              </a:rPr>
              <a:t>ne night, </a:t>
            </a:r>
            <a:r>
              <a:rPr lang="en-AU" b="1" dirty="0">
                <a:effectLst/>
                <a:ea typeface="Calibri" panose="020F0502020204030204" pitchFamily="34" charset="0"/>
              </a:rPr>
              <a:t>a few local people </a:t>
            </a:r>
            <a:r>
              <a:rPr lang="en-AU" dirty="0">
                <a:effectLst/>
                <a:ea typeface="Calibri" panose="020F0502020204030204" pitchFamily="34" charset="0"/>
              </a:rPr>
              <a:t>came and took us to a boat.</a:t>
            </a:r>
          </a:p>
          <a:p>
            <a:pPr marL="702900" lvl="4" indent="-342900">
              <a:buFont typeface="+mj-lt"/>
              <a:buAutoNum type="alphaLcPeriod"/>
            </a:pPr>
            <a:r>
              <a:rPr lang="en-AU" dirty="0">
                <a:effectLst/>
                <a:ea typeface="Calibri" panose="020F0502020204030204" pitchFamily="34" charset="0"/>
              </a:rPr>
              <a:t>I could not swim and in my panic to stay afloat I thrashed around, swallowing </a:t>
            </a:r>
            <a:r>
              <a:rPr lang="en-AU" b="1" dirty="0">
                <a:effectLst/>
                <a:ea typeface="Calibri" panose="020F0502020204030204" pitchFamily="34" charset="0"/>
              </a:rPr>
              <a:t>litres of water</a:t>
            </a:r>
            <a:r>
              <a:rPr lang="en-AU" dirty="0">
                <a:effectLst/>
                <a:ea typeface="Calibri" panose="020F0502020204030204" pitchFamily="34" charset="0"/>
              </a:rPr>
              <a:t>.</a:t>
            </a:r>
          </a:p>
          <a:p>
            <a:pPr marL="702900" lvl="4" indent="-342900">
              <a:buFont typeface="+mj-lt"/>
              <a:buAutoNum type="alphaLcPeriod"/>
            </a:pPr>
            <a:r>
              <a:rPr lang="en-AU" dirty="0">
                <a:effectLst/>
                <a:ea typeface="Calibri" panose="020F0502020204030204" pitchFamily="34" charset="0"/>
              </a:rPr>
              <a:t>Someone wrapped my foot with </a:t>
            </a:r>
            <a:r>
              <a:rPr lang="en-AU" b="1" dirty="0">
                <a:effectLst/>
                <a:ea typeface="Calibri" panose="020F0502020204030204" pitchFamily="34" charset="0"/>
              </a:rPr>
              <a:t>a piece of cloth </a:t>
            </a:r>
            <a:r>
              <a:rPr lang="en-AU" dirty="0">
                <a:effectLst/>
                <a:ea typeface="Calibri" panose="020F0502020204030204" pitchFamily="34" charset="0"/>
              </a:rPr>
              <a:t>to stop the bleeding.</a:t>
            </a:r>
          </a:p>
          <a:p>
            <a:pPr>
              <a:spcAft>
                <a:spcPts val="600"/>
              </a:spcAft>
            </a:pPr>
            <a:endParaRPr lang="en-AU" dirty="0"/>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5519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a:xfrm>
            <a:off x="359999" y="360000"/>
            <a:ext cx="10601649" cy="1513405"/>
          </a:xfrm>
        </p:spPr>
        <p:txBody>
          <a:bodyPr/>
          <a:lstStyle/>
          <a:p>
            <a:pPr>
              <a:lnSpc>
                <a:spcPct val="150000"/>
              </a:lnSpc>
            </a:pPr>
            <a:r>
              <a:rPr lang="en-AU" dirty="0"/>
              <a:t>Where have we previously explored noun groups? – Answers </a:t>
            </a:r>
          </a:p>
        </p:txBody>
      </p:sp>
      <p:sp>
        <p:nvSpPr>
          <p:cNvPr id="8" name="TextBox 7">
            <a:extLst>
              <a:ext uri="{FF2B5EF4-FFF2-40B4-BE49-F238E27FC236}">
                <a16:creationId xmlns:a16="http://schemas.microsoft.com/office/drawing/2014/main" id="{282033E3-6749-DC30-FB0F-C262358B5D5C}"/>
              </a:ext>
            </a:extLst>
          </p:cNvPr>
          <p:cNvSpPr txBox="1"/>
          <p:nvPr/>
        </p:nvSpPr>
        <p:spPr>
          <a:xfrm>
            <a:off x="359998" y="2263698"/>
            <a:ext cx="11484001" cy="3757961"/>
          </a:xfrm>
          <a:prstGeom prst="rect">
            <a:avLst/>
          </a:prstGeom>
          <a:noFill/>
        </p:spPr>
        <p:txBody>
          <a:bodyPr wrap="square" lIns="0" tIns="0" rIns="0" bIns="0" rtlCol="0">
            <a:noAutofit/>
          </a:bodyPr>
          <a:lstStyle/>
          <a:p>
            <a:pPr marL="342900" lvl="0" indent="-342900">
              <a:lnSpc>
                <a:spcPct val="150000"/>
              </a:lnSpc>
              <a:spcAft>
                <a:spcPts val="600"/>
              </a:spcAft>
              <a:buFont typeface="+mj-lt"/>
              <a:buAutoNum type="arabicPeriod"/>
            </a:pPr>
            <a:r>
              <a:rPr lang="en-AU" sz="1800" dirty="0">
                <a:effectLst/>
                <a:latin typeface="Arial" panose="020B0604020202020204" pitchFamily="34" charset="0"/>
                <a:ea typeface="Calibri" panose="020F0502020204030204" pitchFamily="34" charset="0"/>
              </a:rPr>
              <a:t>Identify the noun group in the following sentences:</a:t>
            </a:r>
          </a:p>
          <a:p>
            <a:pPr marL="952485" lvl="1" indent="-342900">
              <a:lnSpc>
                <a:spcPct val="150000"/>
              </a:lnSpc>
              <a:spcBef>
                <a:spcPts val="600"/>
              </a:spcBef>
              <a:spcAft>
                <a:spcPts val="600"/>
              </a:spcAft>
              <a:buFont typeface="+mj-lt"/>
              <a:buAutoNum type="alphaLcPeriod"/>
            </a:pPr>
            <a:r>
              <a:rPr lang="en-AU" sz="1800" dirty="0">
                <a:effectLst/>
                <a:latin typeface="Arial" panose="020B0604020202020204" pitchFamily="34" charset="0"/>
                <a:ea typeface="Calibri" panose="020F0502020204030204" pitchFamily="34" charset="0"/>
              </a:rPr>
              <a:t>There was a long car journey to a safehouse. </a:t>
            </a:r>
          </a:p>
          <a:p>
            <a:pPr marL="952485" lvl="1" indent="-342900">
              <a:lnSpc>
                <a:spcPct val="150000"/>
              </a:lnSpc>
              <a:spcBef>
                <a:spcPts val="600"/>
              </a:spcBef>
              <a:spcAft>
                <a:spcPts val="600"/>
              </a:spcAft>
              <a:buFont typeface="+mj-lt"/>
              <a:buAutoNum type="alphaLcPeriod"/>
            </a:pPr>
            <a:r>
              <a:rPr lang="en-AU" sz="1800" dirty="0">
                <a:latin typeface="Arial" panose="020B0604020202020204" pitchFamily="34" charset="0"/>
                <a:ea typeface="Calibri" panose="020F0502020204030204" pitchFamily="34" charset="0"/>
              </a:rPr>
              <a:t>O</a:t>
            </a:r>
            <a:r>
              <a:rPr lang="en-AU" sz="1800" dirty="0">
                <a:effectLst/>
                <a:latin typeface="Arial" panose="020B0604020202020204" pitchFamily="34" charset="0"/>
                <a:ea typeface="Calibri" panose="020F0502020204030204" pitchFamily="34" charset="0"/>
              </a:rPr>
              <a:t>ne night, a few local people came and took us to a boat.</a:t>
            </a:r>
          </a:p>
          <a:p>
            <a:pPr marL="952485" lvl="1" indent="-342900">
              <a:lnSpc>
                <a:spcPct val="150000"/>
              </a:lnSpc>
              <a:spcBef>
                <a:spcPts val="600"/>
              </a:spcBef>
              <a:spcAft>
                <a:spcPts val="600"/>
              </a:spcAft>
              <a:buFont typeface="+mj-lt"/>
              <a:buAutoNum type="alphaLcPeriod"/>
            </a:pPr>
            <a:r>
              <a:rPr lang="en-AU" sz="1800" dirty="0">
                <a:effectLst/>
                <a:latin typeface="Arial" panose="020B0604020202020204" pitchFamily="34" charset="0"/>
                <a:ea typeface="Calibri" panose="020F0502020204030204" pitchFamily="34" charset="0"/>
              </a:rPr>
              <a:t>I thrashed around, swallowing litres of water.</a:t>
            </a:r>
          </a:p>
          <a:p>
            <a:pPr marL="952485" lvl="1" indent="-342900">
              <a:lnSpc>
                <a:spcPct val="150000"/>
              </a:lnSpc>
              <a:spcBef>
                <a:spcPts val="600"/>
              </a:spcBef>
              <a:spcAft>
                <a:spcPts val="600"/>
              </a:spcAft>
              <a:buFont typeface="+mj-lt"/>
              <a:buAutoNum type="alphaLcPeriod"/>
            </a:pPr>
            <a:r>
              <a:rPr lang="en-AU" sz="1800" dirty="0">
                <a:effectLst/>
                <a:latin typeface="Arial" panose="020B0604020202020204" pitchFamily="34" charset="0"/>
                <a:ea typeface="Calibri" panose="020F0502020204030204" pitchFamily="34" charset="0"/>
              </a:rPr>
              <a:t>Someone wrapped my foot with a piece of cloth to stop the bleeding.</a:t>
            </a:r>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70183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dirty="0"/>
              <a:t>Parts of speech</a:t>
            </a:r>
          </a:p>
        </p:txBody>
      </p:sp>
      <p:sp>
        <p:nvSpPr>
          <p:cNvPr id="2" name="Footer Placeholder 1">
            <a:extLst>
              <a:ext uri="{FF2B5EF4-FFF2-40B4-BE49-F238E27FC236}">
                <a16:creationId xmlns:a16="http://schemas.microsoft.com/office/drawing/2014/main" id="{549CFF89-D806-AD6F-272D-1AF3FE368D5F}"/>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90470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p:txBody>
          <a:bodyPr/>
          <a:lstStyle/>
          <a:p>
            <a:r>
              <a:rPr lang="en-AU" dirty="0"/>
              <a:t>Revising parts of speech</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r>
              <a:rPr lang="en-US" dirty="0"/>
              <a:t>Identify noun groups in a model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p:txBody>
          <a:bodyPr/>
          <a:lstStyle/>
          <a:p>
            <a:pPr marL="342900" lvl="0" indent="-342900">
              <a:lnSpc>
                <a:spcPct val="150000"/>
              </a:lnSpc>
              <a:spcBef>
                <a:spcPts val="600"/>
              </a:spcBef>
              <a:spcAft>
                <a:spcPts val="600"/>
              </a:spcAft>
              <a:buFont typeface="+mj-lt"/>
              <a:buAutoNum type="arabicPeriod"/>
            </a:pPr>
            <a:r>
              <a:rPr lang="en-AU" sz="1800" dirty="0">
                <a:effectLst/>
                <a:ea typeface="Calibri" panose="020F0502020204030204" pitchFamily="34" charset="0"/>
              </a:rPr>
              <a:t>Label the parts of speech in the following noun groups:</a:t>
            </a:r>
          </a:p>
          <a:p>
            <a:pPr marL="702900" lvl="4" indent="-342900">
              <a:spcBef>
                <a:spcPts val="600"/>
              </a:spcBef>
              <a:buFont typeface="+mj-lt"/>
              <a:buAutoNum type="alphaLcPeriod"/>
            </a:pPr>
            <a:r>
              <a:rPr lang="en-AU" dirty="0">
                <a:effectLst/>
                <a:ea typeface="Calibri" panose="020F0502020204030204" pitchFamily="34" charset="0"/>
              </a:rPr>
              <a:t>a long car journey</a:t>
            </a:r>
          </a:p>
          <a:p>
            <a:pPr marL="702900" lvl="4" indent="-342900">
              <a:spcBef>
                <a:spcPts val="600"/>
              </a:spcBef>
              <a:buFont typeface="+mj-lt"/>
              <a:buAutoNum type="alphaLcPeriod"/>
            </a:pPr>
            <a:r>
              <a:rPr lang="en-AU" dirty="0">
                <a:effectLst/>
                <a:ea typeface="Calibri" panose="020F0502020204030204" pitchFamily="34" charset="0"/>
              </a:rPr>
              <a:t>a few local people </a:t>
            </a:r>
          </a:p>
          <a:p>
            <a:pPr marL="702900" lvl="4" indent="-342900">
              <a:spcBef>
                <a:spcPts val="600"/>
              </a:spcBef>
              <a:buFont typeface="+mj-lt"/>
              <a:buAutoNum type="alphaLcPeriod"/>
            </a:pPr>
            <a:r>
              <a:rPr lang="en-AU" dirty="0">
                <a:effectLst/>
                <a:ea typeface="Calibri" panose="020F0502020204030204" pitchFamily="34" charset="0"/>
              </a:rPr>
              <a:t>litres of water</a:t>
            </a:r>
          </a:p>
          <a:p>
            <a:pPr marL="702900" lvl="4" indent="-342900">
              <a:spcBef>
                <a:spcPts val="600"/>
              </a:spcBef>
              <a:buFont typeface="+mj-lt"/>
              <a:buAutoNum type="alphaLcPeriod"/>
            </a:pPr>
            <a:r>
              <a:rPr lang="en-AU" dirty="0">
                <a:effectLst/>
                <a:ea typeface="Calibri" panose="020F0502020204030204" pitchFamily="34" charset="0"/>
              </a:rPr>
              <a:t>a piece of cloth. </a:t>
            </a:r>
            <a:endParaRPr lang="en-AU" dirty="0"/>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68247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7DC-533D-DB70-7997-45B249F94D37}"/>
              </a:ext>
            </a:extLst>
          </p:cNvPr>
          <p:cNvSpPr>
            <a:spLocks noGrp="1"/>
          </p:cNvSpPr>
          <p:nvPr>
            <p:ph type="title"/>
          </p:nvPr>
        </p:nvSpPr>
        <p:spPr/>
        <p:txBody>
          <a:bodyPr/>
          <a:lstStyle/>
          <a:p>
            <a:r>
              <a:rPr lang="en-AU" dirty="0"/>
              <a:t>Revising parts of speech – answers </a:t>
            </a:r>
          </a:p>
        </p:txBody>
      </p:sp>
      <p:sp>
        <p:nvSpPr>
          <p:cNvPr id="5" name="Text Placeholder 4">
            <a:extLst>
              <a:ext uri="{FF2B5EF4-FFF2-40B4-BE49-F238E27FC236}">
                <a16:creationId xmlns:a16="http://schemas.microsoft.com/office/drawing/2014/main" id="{AAA11C25-7677-47AE-E245-80A603A219E1}"/>
              </a:ext>
            </a:extLst>
          </p:cNvPr>
          <p:cNvSpPr>
            <a:spLocks noGrp="1"/>
          </p:cNvSpPr>
          <p:nvPr>
            <p:ph type="body" sz="quarter" idx="18"/>
          </p:nvPr>
        </p:nvSpPr>
        <p:spPr/>
        <p:txBody>
          <a:bodyPr/>
          <a:lstStyle/>
          <a:p>
            <a:r>
              <a:rPr lang="en-US" dirty="0"/>
              <a:t>Level 1 – identify noun groups in a model text</a:t>
            </a:r>
          </a:p>
        </p:txBody>
      </p:sp>
      <p:sp>
        <p:nvSpPr>
          <p:cNvPr id="3" name="Content Placeholder 2">
            <a:extLst>
              <a:ext uri="{FF2B5EF4-FFF2-40B4-BE49-F238E27FC236}">
                <a16:creationId xmlns:a16="http://schemas.microsoft.com/office/drawing/2014/main" id="{1DC486CF-AB01-69D7-409F-C7E66D668D00}"/>
              </a:ext>
            </a:extLst>
          </p:cNvPr>
          <p:cNvSpPr>
            <a:spLocks noGrp="1"/>
          </p:cNvSpPr>
          <p:nvPr>
            <p:ph idx="1"/>
          </p:nvPr>
        </p:nvSpPr>
        <p:spPr>
          <a:xfrm>
            <a:off x="360000" y="1620000"/>
            <a:ext cx="11484000" cy="4536000"/>
          </a:xfrm>
        </p:spPr>
        <p:txBody>
          <a:bodyPr/>
          <a:lstStyle/>
          <a:p>
            <a:pPr marL="342900" lvl="0" indent="-342900">
              <a:lnSpc>
                <a:spcPct val="150000"/>
              </a:lnSpc>
              <a:spcBef>
                <a:spcPts val="600"/>
              </a:spcBef>
              <a:spcAft>
                <a:spcPts val="600"/>
              </a:spcAft>
              <a:buFont typeface="+mj-lt"/>
              <a:buAutoNum type="arabicPeriod"/>
            </a:pPr>
            <a:r>
              <a:rPr lang="en-AU" sz="1800" dirty="0">
                <a:effectLst/>
                <a:ea typeface="Calibri" panose="020F0502020204030204" pitchFamily="34" charset="0"/>
              </a:rPr>
              <a:t>Label the parts of speech in the following noun groups:</a:t>
            </a:r>
          </a:p>
          <a:p>
            <a:pPr marL="702900" lvl="4" indent="-342900">
              <a:spcBef>
                <a:spcPts val="600"/>
              </a:spcBef>
              <a:buFont typeface="+mj-lt"/>
              <a:buAutoNum type="alphaLcPeriod"/>
            </a:pPr>
            <a:r>
              <a:rPr lang="en-AU" b="1" dirty="0">
                <a:effectLst/>
                <a:latin typeface="Arial" panose="020B0604020202020204" pitchFamily="34" charset="0"/>
                <a:ea typeface="Calibri" panose="020F0502020204030204" pitchFamily="34" charset="0"/>
              </a:rPr>
              <a:t>a long car journey </a:t>
            </a:r>
            <a:r>
              <a:rPr lang="en-AU" dirty="0">
                <a:ea typeface="Calibri" panose="020F0502020204030204" pitchFamily="34" charset="0"/>
              </a:rPr>
              <a:t>– ‘a’ (article) + ‘long’ (adjective) + ‘car’ (adjective) + ‘journey’ (noun)</a:t>
            </a:r>
            <a:endParaRPr lang="en-AU" b="1" dirty="0">
              <a:effectLst/>
              <a:ea typeface="Calibri" panose="020F0502020204030204" pitchFamily="34" charset="0"/>
            </a:endParaRPr>
          </a:p>
          <a:p>
            <a:pPr marL="702900" lvl="4" indent="-342900">
              <a:spcBef>
                <a:spcPts val="600"/>
              </a:spcBef>
              <a:buFont typeface="+mj-lt"/>
              <a:buAutoNum type="alphaLcPeriod"/>
            </a:pPr>
            <a:r>
              <a:rPr lang="en-AU" b="1" dirty="0">
                <a:effectLst/>
                <a:latin typeface="Arial" panose="020B0604020202020204" pitchFamily="34" charset="0"/>
                <a:ea typeface="Calibri" panose="020F0502020204030204" pitchFamily="34" charset="0"/>
              </a:rPr>
              <a:t>a few local people </a:t>
            </a:r>
            <a:r>
              <a:rPr lang="en-AU" dirty="0">
                <a:ea typeface="Calibri" panose="020F0502020204030204" pitchFamily="34" charset="0"/>
              </a:rPr>
              <a:t>– ‘a’ (article) + ‘few’ (adjective) + ‘local’ (adjective) + ‘people’ (noun)</a:t>
            </a:r>
            <a:endParaRPr lang="en-AU" b="1" dirty="0">
              <a:effectLst/>
              <a:ea typeface="Calibri" panose="020F0502020204030204" pitchFamily="34" charset="0"/>
            </a:endParaRPr>
          </a:p>
          <a:p>
            <a:pPr marL="702900" lvl="4" indent="-342900">
              <a:spcBef>
                <a:spcPts val="600"/>
              </a:spcBef>
              <a:buFont typeface="+mj-lt"/>
              <a:buAutoNum type="alphaLcPeriod"/>
            </a:pPr>
            <a:r>
              <a:rPr lang="en-AU" b="1" dirty="0">
                <a:effectLst/>
                <a:latin typeface="Arial" panose="020B0604020202020204" pitchFamily="34" charset="0"/>
                <a:ea typeface="Calibri" panose="020F0502020204030204" pitchFamily="34" charset="0"/>
              </a:rPr>
              <a:t>litres of water </a:t>
            </a:r>
            <a:r>
              <a:rPr lang="en-AU" dirty="0">
                <a:effectLst/>
                <a:ea typeface="Calibri" panose="020F0502020204030204" pitchFamily="34" charset="0"/>
              </a:rPr>
              <a:t>– ‘litres’ (noun) + ‘of’ (preposition) + ‘water’ (noun)</a:t>
            </a:r>
          </a:p>
          <a:p>
            <a:pPr marL="702900" lvl="4" indent="-342900">
              <a:spcBef>
                <a:spcPts val="600"/>
              </a:spcBef>
              <a:buFont typeface="+mj-lt"/>
              <a:buAutoNum type="alphaLcPeriod"/>
            </a:pPr>
            <a:r>
              <a:rPr lang="en-AU" b="1" dirty="0">
                <a:effectLst/>
                <a:latin typeface="Arial" panose="020B0604020202020204" pitchFamily="34" charset="0"/>
                <a:ea typeface="Calibri" panose="020F0502020204030204" pitchFamily="34" charset="0"/>
              </a:rPr>
              <a:t>a piece of cloth </a:t>
            </a:r>
            <a:r>
              <a:rPr lang="en-AU" dirty="0">
                <a:effectLst/>
                <a:ea typeface="Calibri" panose="020F0502020204030204" pitchFamily="34" charset="0"/>
              </a:rPr>
              <a:t>– ‘a’ (article) + ‘piece’ (noun) + ‘of’ (preposition) + ‘cloth’ (noun)</a:t>
            </a:r>
            <a:endParaRPr lang="en-AU" dirty="0"/>
          </a:p>
        </p:txBody>
      </p:sp>
      <p:sp>
        <p:nvSpPr>
          <p:cNvPr id="4" name="Slide Number Placeholder 3">
            <a:extLst>
              <a:ext uri="{FF2B5EF4-FFF2-40B4-BE49-F238E27FC236}">
                <a16:creationId xmlns:a16="http://schemas.microsoft.com/office/drawing/2014/main" id="{C62053D2-3768-EF3C-ECCB-5D2F3CBFC66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08352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CF40A6-AD0D-59AC-F771-1DA114744E8D}"/>
              </a:ext>
            </a:extLst>
          </p:cNvPr>
          <p:cNvSpPr>
            <a:spLocks noGrp="1"/>
          </p:cNvSpPr>
          <p:nvPr>
            <p:ph type="ctrTitle"/>
          </p:nvPr>
        </p:nvSpPr>
        <p:spPr/>
        <p:txBody>
          <a:bodyPr/>
          <a:lstStyle/>
          <a:p>
            <a:r>
              <a:rPr lang="en-AU" dirty="0"/>
              <a:t>The effect of noun groups</a:t>
            </a:r>
          </a:p>
        </p:txBody>
      </p:sp>
      <p:sp>
        <p:nvSpPr>
          <p:cNvPr id="2" name="Footer Placeholder 1">
            <a:extLst>
              <a:ext uri="{FF2B5EF4-FFF2-40B4-BE49-F238E27FC236}">
                <a16:creationId xmlns:a16="http://schemas.microsoft.com/office/drawing/2014/main" id="{549CFF89-D806-AD6F-272D-1AF3FE368D5F}"/>
              </a:ext>
            </a:extLst>
          </p:cNvPr>
          <p:cNvSpPr>
            <a:spLocks noGrp="1"/>
          </p:cNvSpPr>
          <p:nvPr>
            <p:ph type="ftr" sz="quarter" idx="3"/>
          </p:nvPr>
        </p:nvSpPr>
        <p:spPr/>
        <p:txBody>
          <a:bodyPr/>
          <a:lstStyle/>
          <a:p>
            <a:r>
              <a:rPr lang="en-AU"/>
              <a:t>NSW Department of Education</a:t>
            </a:r>
          </a:p>
          <a:p>
            <a:endParaRPr lang="en-AU" dirty="0"/>
          </a:p>
        </p:txBody>
      </p:sp>
    </p:spTree>
    <p:extLst>
      <p:ext uri="{BB962C8B-B14F-4D97-AF65-F5344CB8AC3E}">
        <p14:creationId xmlns:p14="http://schemas.microsoft.com/office/powerpoint/2010/main" val="265778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C6AE-4F0F-33BA-5FAA-AA642E87B9EC}"/>
              </a:ext>
            </a:extLst>
          </p:cNvPr>
          <p:cNvSpPr>
            <a:spLocks noGrp="1"/>
          </p:cNvSpPr>
          <p:nvPr>
            <p:ph type="title"/>
          </p:nvPr>
        </p:nvSpPr>
        <p:spPr/>
        <p:txBody>
          <a:bodyPr/>
          <a:lstStyle/>
          <a:p>
            <a:r>
              <a:rPr lang="en-US" dirty="0"/>
              <a:t>What is the effect of noun groups? (1)</a:t>
            </a:r>
            <a:endParaRPr lang="en-AU" dirty="0"/>
          </a:p>
        </p:txBody>
      </p:sp>
      <p:sp>
        <p:nvSpPr>
          <p:cNvPr id="4" name="Text Placeholder 3">
            <a:extLst>
              <a:ext uri="{FF2B5EF4-FFF2-40B4-BE49-F238E27FC236}">
                <a16:creationId xmlns:a16="http://schemas.microsoft.com/office/drawing/2014/main" id="{D2784F97-913D-66FC-A543-A34AD01BFBD2}"/>
              </a:ext>
            </a:extLst>
          </p:cNvPr>
          <p:cNvSpPr>
            <a:spLocks noGrp="1"/>
          </p:cNvSpPr>
          <p:nvPr>
            <p:ph type="body" sz="quarter" idx="18"/>
          </p:nvPr>
        </p:nvSpPr>
        <p:spPr/>
        <p:txBody>
          <a:bodyPr/>
          <a:lstStyle/>
          <a:p>
            <a:pPr algn="l" rtl="0" eaLnBrk="1" latinLnBrk="0" hangingPunct="1">
              <a:lnSpc>
                <a:spcPct val="150000"/>
              </a:lnSpc>
              <a:spcBef>
                <a:spcPts val="0"/>
              </a:spcBef>
              <a:spcAft>
                <a:spcPts val="1200"/>
              </a:spcAft>
              <a:buClrTx/>
              <a:buSzPts val="2000"/>
            </a:pPr>
            <a:r>
              <a:rPr lang="en-US" dirty="0"/>
              <a:t>Identify noun groups that convey interpretation and understanding of a text</a:t>
            </a:r>
          </a:p>
        </p:txBody>
      </p:sp>
      <p:sp>
        <p:nvSpPr>
          <p:cNvPr id="5" name="Content Placeholder 4">
            <a:extLst>
              <a:ext uri="{FF2B5EF4-FFF2-40B4-BE49-F238E27FC236}">
                <a16:creationId xmlns:a16="http://schemas.microsoft.com/office/drawing/2014/main" id="{17986540-124A-5393-6548-7E9617515F8C}"/>
              </a:ext>
            </a:extLst>
          </p:cNvPr>
          <p:cNvSpPr>
            <a:spLocks noGrp="1"/>
          </p:cNvSpPr>
          <p:nvPr>
            <p:ph sz="half" idx="1"/>
          </p:nvPr>
        </p:nvSpPr>
        <p:spPr/>
        <p:txBody>
          <a:bodyPr/>
          <a:lstStyle/>
          <a:p>
            <a:pPr marL="342900" lvl="0" indent="-342900">
              <a:lnSpc>
                <a:spcPct val="150000"/>
              </a:lnSpc>
              <a:spcBef>
                <a:spcPts val="1200"/>
              </a:spcBef>
              <a:spcAft>
                <a:spcPts val="500"/>
              </a:spcAft>
              <a:buFont typeface="+mj-lt"/>
              <a:buAutoNum type="alphaLcPeriod"/>
            </a:pPr>
            <a:r>
              <a:rPr lang="en-AU" sz="1800" dirty="0">
                <a:effectLst/>
                <a:ea typeface="Calibri" panose="020F0502020204030204" pitchFamily="34" charset="0"/>
              </a:rPr>
              <a:t>There was </a:t>
            </a:r>
            <a:r>
              <a:rPr lang="en-AU" sz="1800" b="1" dirty="0">
                <a:effectLst/>
                <a:latin typeface="Arial" panose="020B0604020202020204" pitchFamily="34" charset="0"/>
                <a:ea typeface="Calibri" panose="020F0502020204030204" pitchFamily="34" charset="0"/>
              </a:rPr>
              <a:t>a long car journey </a:t>
            </a:r>
            <a:r>
              <a:rPr lang="en-AU" sz="1800" dirty="0">
                <a:effectLst/>
                <a:ea typeface="Calibri" panose="020F0502020204030204" pitchFamily="34" charset="0"/>
              </a:rPr>
              <a:t>to a safehouse. </a:t>
            </a:r>
          </a:p>
        </p:txBody>
      </p:sp>
      <p:sp>
        <p:nvSpPr>
          <p:cNvPr id="6" name="Content Placeholder 5">
            <a:extLst>
              <a:ext uri="{FF2B5EF4-FFF2-40B4-BE49-F238E27FC236}">
                <a16:creationId xmlns:a16="http://schemas.microsoft.com/office/drawing/2014/main" id="{AA50FD77-17F5-2A3B-7B64-C5E37B3751CC}"/>
              </a:ext>
            </a:extLst>
          </p:cNvPr>
          <p:cNvSpPr>
            <a:spLocks noGrp="1"/>
          </p:cNvSpPr>
          <p:nvPr>
            <p:ph sz="half" idx="19"/>
          </p:nvPr>
        </p:nvSpPr>
        <p:spPr/>
        <p:txBody>
          <a:bodyPr/>
          <a:lstStyle/>
          <a:p>
            <a:pPr>
              <a:spcAft>
                <a:spcPts val="600"/>
              </a:spcAft>
            </a:pPr>
            <a:r>
              <a:rPr lang="en-US" dirty="0"/>
              <a:t>This noun group gives us more information about the journey, including the length and mode of transport.</a:t>
            </a:r>
          </a:p>
          <a:p>
            <a:pPr>
              <a:spcAft>
                <a:spcPts val="600"/>
              </a:spcAft>
            </a:pPr>
            <a:r>
              <a:rPr lang="en-US" dirty="0"/>
              <a:t>Without it, it is unclear how the persona got to the safehouse or how long it took to get there.</a:t>
            </a:r>
          </a:p>
        </p:txBody>
      </p:sp>
      <p:sp>
        <p:nvSpPr>
          <p:cNvPr id="3" name="Slide Number Placeholder 2">
            <a:extLst>
              <a:ext uri="{FF2B5EF4-FFF2-40B4-BE49-F238E27FC236}">
                <a16:creationId xmlns:a16="http://schemas.microsoft.com/office/drawing/2014/main" id="{B6CDC238-2C54-8465-E2F9-9418500701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625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4872</Words>
  <Application>Microsoft Office PowerPoint</Application>
  <PresentationFormat>Widescreen</PresentationFormat>
  <Paragraphs>250</Paragraphs>
  <Slides>25</Slides>
  <Notes>25</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Public Sans Light</vt:lpstr>
      <vt:lpstr>Times New Roman</vt:lpstr>
      <vt:lpstr>Arial</vt:lpstr>
      <vt:lpstr>Calibri</vt:lpstr>
      <vt:lpstr>NSWG Corporate</vt:lpstr>
      <vt:lpstr>Year 10, Term 2 – Reshaping the world</vt:lpstr>
      <vt:lpstr>Connecting learning </vt:lpstr>
      <vt:lpstr>Where have we previously explored noun groups?</vt:lpstr>
      <vt:lpstr>Where have we previously explored noun groups? – Answers </vt:lpstr>
      <vt:lpstr>Parts of speech</vt:lpstr>
      <vt:lpstr>Revising parts of speech</vt:lpstr>
      <vt:lpstr>Revising parts of speech – answers </vt:lpstr>
      <vt:lpstr>The effect of noun groups</vt:lpstr>
      <vt:lpstr>What is the effect of noun groups? (1)</vt:lpstr>
      <vt:lpstr>What is the effect of noun groups? (2)</vt:lpstr>
      <vt:lpstr>What is the effect of noun groups? (3)</vt:lpstr>
      <vt:lpstr>What is the effect of noun groups? (4)</vt:lpstr>
      <vt:lpstr>Appositives</vt:lpstr>
      <vt:lpstr>Revising the definition of appositive</vt:lpstr>
      <vt:lpstr>Revising appositives</vt:lpstr>
      <vt:lpstr>Revising appositives – answer</vt:lpstr>
      <vt:lpstr>Checking for understanding  </vt:lpstr>
      <vt:lpstr>Identifying appositives</vt:lpstr>
      <vt:lpstr>Elaborated noun groups</vt:lpstr>
      <vt:lpstr>Guided practice</vt:lpstr>
      <vt:lpstr>Independent practice (1)</vt:lpstr>
      <vt:lpstr>Independent practice (2)</vt:lpstr>
      <vt:lpstr>Independent practice (3)</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Supplementary slides for using noun groups to develop academic writing – Phase 4, resource 1b</dc:title>
  <dc:subject/>
  <dc:creator>NSW Department of Education</dc:creator>
  <cp:keywords>stage 5, year 10, english, resource</cp:keywords>
  <dc:description/>
  <dcterms:created xsi:type="dcterms:W3CDTF">2024-08-01T23:06:40Z</dcterms:created>
  <dcterms:modified xsi:type="dcterms:W3CDTF">2024-08-01T23:07:17Z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2024-08-01T23:06:51Z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e058a0f4-7bb7-42aa-b062-d9cd243789b9</vt:lpwstr>
  </property>
  <property fmtid="{D5CDD505-2E9C-101B-9397-08002B2CF9AE}" pid="8" name="MSIP_Label_b603dfd7-d93a-4381-a340-2995d8282205_ContentBits">
    <vt:lpwstr>0</vt:lpwstr>
  </property>
</Properties>
</file>